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499680" cy="107568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</a:t>
            </a:r>
            <a:r>
              <a:rPr b="0" lang="en-IN" sz="4400" spc="-1" strike="noStrike">
                <a:latin typeface="Arial"/>
              </a:rPr>
              <a:t>ck </a:t>
            </a:r>
            <a:r>
              <a:rPr b="0" lang="en-IN" sz="4400" spc="-1" strike="noStrike">
                <a:latin typeface="Arial"/>
              </a:rPr>
              <a:t>to </a:t>
            </a:r>
            <a:r>
              <a:rPr b="0" lang="en-IN" sz="4400" spc="-1" strike="noStrike">
                <a:latin typeface="Arial"/>
              </a:rPr>
              <a:t>edi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the </a:t>
            </a:r>
            <a:r>
              <a:rPr b="0" lang="en-IN" sz="4400" spc="-1" strike="noStrike">
                <a:latin typeface="Arial"/>
              </a:rPr>
              <a:t>title </a:t>
            </a:r>
            <a:r>
              <a:rPr b="0" lang="en-IN" sz="4400" spc="-1" strike="noStrike">
                <a:latin typeface="Arial"/>
              </a:rPr>
              <a:t>tex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for</a:t>
            </a:r>
            <a:r>
              <a:rPr b="0" lang="en-IN" sz="4400" spc="-1" strike="noStrike">
                <a:latin typeface="Arial"/>
              </a:rPr>
              <a:t>ma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499680" cy="107568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</a:t>
            </a:r>
            <a:r>
              <a:rPr b="0" lang="en-IN" sz="4400" spc="-1" strike="noStrike">
                <a:latin typeface="Arial"/>
              </a:rPr>
              <a:t>ck </a:t>
            </a:r>
            <a:r>
              <a:rPr b="0" lang="en-IN" sz="4400" spc="-1" strike="noStrike">
                <a:latin typeface="Arial"/>
              </a:rPr>
              <a:t>to </a:t>
            </a:r>
            <a:r>
              <a:rPr b="0" lang="en-IN" sz="4400" spc="-1" strike="noStrike">
                <a:latin typeface="Arial"/>
              </a:rPr>
              <a:t>edi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the </a:t>
            </a:r>
            <a:r>
              <a:rPr b="0" lang="en-IN" sz="4400" spc="-1" strike="noStrike">
                <a:latin typeface="Arial"/>
              </a:rPr>
              <a:t>title </a:t>
            </a:r>
            <a:r>
              <a:rPr b="0" lang="en-IN" sz="4400" spc="-1" strike="noStrike">
                <a:latin typeface="Arial"/>
              </a:rPr>
              <a:t>tex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for</a:t>
            </a:r>
            <a:r>
              <a:rPr b="0" lang="en-IN" sz="4400" spc="-1" strike="noStrike">
                <a:latin typeface="Arial"/>
              </a:rPr>
              <a:t>ma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993480"/>
            <a:ext cx="8563680" cy="16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IN" sz="48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Clock Tree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84000" y="5112000"/>
            <a:ext cx="8563680" cy="9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3200" spc="-1" strike="noStrike">
                <a:solidFill>
                  <a:srgbClr val="00a65d"/>
                </a:solidFill>
                <a:latin typeface="Times New Roman Cyr"/>
                <a:ea typeface="DejaVu Sans"/>
              </a:rPr>
              <a:t>- Khushal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20000" y="1872000"/>
            <a:ext cx="8635680" cy="43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"/>
          <p:cNvSpPr/>
          <p:nvPr/>
        </p:nvSpPr>
        <p:spPr>
          <a:xfrm>
            <a:off x="3852000" y="3240000"/>
            <a:ext cx="370548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5400" spc="-1" strike="noStrike" u="dotDotDash">
                <a:solidFill>
                  <a:srgbClr val="006c3b"/>
                </a:solidFill>
                <a:uFillTx/>
                <a:latin typeface="Arizonia"/>
                <a:ea typeface="DejaVu Sans"/>
              </a:rPr>
              <a:t>Thanks</a:t>
            </a:r>
            <a:endParaRPr b="0" lang="en-IN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6"/>
          <p:cNvSpPr/>
          <p:nvPr/>
        </p:nvSpPr>
        <p:spPr>
          <a:xfrm>
            <a:off x="720000" y="300960"/>
            <a:ext cx="8851320" cy="12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400" spc="-1" strike="noStrike">
                <a:solidFill>
                  <a:srgbClr val="006d6f"/>
                </a:solidFill>
                <a:latin typeface="Times New Roman"/>
                <a:ea typeface="DejaVu Sans"/>
              </a:rPr>
              <a:t>Key words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1" name="CustomShape 17"/>
          <p:cNvSpPr/>
          <p:nvPr/>
        </p:nvSpPr>
        <p:spPr>
          <a:xfrm>
            <a:off x="505800" y="972000"/>
            <a:ext cx="8635680" cy="43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spcAft>
                <a:spcPts val="1414"/>
              </a:spcAft>
              <a:buNone/>
            </a:pPr>
            <a:endParaRPr b="0" lang="en-IN" sz="1800" spc="-1" strike="noStrike"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CBC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–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Cloc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k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Bran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ch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Cont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roller</a:t>
            </a:r>
            <a:endParaRPr b="0" lang="en-IN" sz="2800" spc="-1" strike="noStrike"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GCC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–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Glob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al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Cloc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k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Cont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roller</a:t>
            </a:r>
            <a:endParaRPr b="0" lang="en-IN" sz="2800" spc="-1" strike="noStrike"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RCG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–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Root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Cloc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k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Gene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rator</a:t>
            </a:r>
            <a:endParaRPr b="0" lang="en-IN" sz="2800" spc="-1" strike="noStrike"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PLL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–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Phas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e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Lock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ed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Loop</a:t>
            </a:r>
            <a:endParaRPr b="0" lang="en-IN" sz="2800" spc="-1" strike="noStrike"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GDS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 –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Glob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ally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Distr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ibute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d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Swit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ch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Cont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roller</a:t>
            </a:r>
            <a:endParaRPr b="0" lang="en-IN" sz="2800" spc="-1" strike="noStrike"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CXO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/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TCX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O -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Cryst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al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Oscil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lator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3"/>
          <p:cNvSpPr/>
          <p:nvPr/>
        </p:nvSpPr>
        <p:spPr>
          <a:xfrm>
            <a:off x="720000" y="300960"/>
            <a:ext cx="8851320" cy="12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400" spc="-1" strike="noStrike">
                <a:solidFill>
                  <a:srgbClr val="006d6f"/>
                </a:solidFill>
                <a:latin typeface="Times New Roman"/>
                <a:ea typeface="DejaVu Sans"/>
              </a:rPr>
              <a:t>Clo</a:t>
            </a:r>
            <a:r>
              <a:rPr b="1" lang="en-IN" sz="4400" spc="-1" strike="noStrike">
                <a:solidFill>
                  <a:srgbClr val="006d6f"/>
                </a:solidFill>
                <a:latin typeface="Times New Roman"/>
                <a:ea typeface="DejaVu Sans"/>
              </a:rPr>
              <a:t>ck </a:t>
            </a:r>
            <a:r>
              <a:rPr b="1" lang="en-IN" sz="4400" spc="-1" strike="noStrike">
                <a:solidFill>
                  <a:srgbClr val="006d6f"/>
                </a:solidFill>
                <a:latin typeface="Times New Roman"/>
                <a:ea typeface="DejaVu Sans"/>
              </a:rPr>
              <a:t>Tre</a:t>
            </a:r>
            <a:r>
              <a:rPr b="1" lang="en-IN" sz="4400" spc="-1" strike="noStrike">
                <a:solidFill>
                  <a:srgbClr val="006d6f"/>
                </a:solidFill>
                <a:latin typeface="Times New Roman"/>
                <a:ea typeface="DejaVu Sans"/>
              </a:rPr>
              <a:t>e</a:t>
            </a:r>
            <a:endParaRPr b="0" lang="en-IN" sz="4400" spc="-1" strike="noStrike">
              <a:latin typeface="Arial"/>
            </a:endParaRPr>
          </a:p>
        </p:txBody>
      </p:sp>
      <p:grpSp>
        <p:nvGrpSpPr>
          <p:cNvPr id="83" name=""/>
          <p:cNvGrpSpPr/>
          <p:nvPr/>
        </p:nvGrpSpPr>
        <p:grpSpPr>
          <a:xfrm>
            <a:off x="360000" y="3060000"/>
            <a:ext cx="9000000" cy="1260000"/>
            <a:chOff x="360000" y="3060000"/>
            <a:chExt cx="9000000" cy="1260000"/>
          </a:xfrm>
        </p:grpSpPr>
        <p:sp>
          <p:nvSpPr>
            <p:cNvPr id="84" name=""/>
            <p:cNvSpPr/>
            <p:nvPr/>
          </p:nvSpPr>
          <p:spPr>
            <a:xfrm>
              <a:off x="360000" y="3060000"/>
              <a:ext cx="1080000" cy="1260000"/>
            </a:xfrm>
            <a:prstGeom prst="rect">
              <a:avLst/>
            </a:prstGeom>
            <a:solidFill>
              <a:srgbClr val="ff80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IN" sz="1800" spc="-1" strike="noStrike">
                  <a:latin typeface="Arial"/>
                </a:rPr>
                <a:t>TCXO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85" name=""/>
            <p:cNvSpPr/>
            <p:nvPr/>
          </p:nvSpPr>
          <p:spPr>
            <a:xfrm>
              <a:off x="2340000" y="3060000"/>
              <a:ext cx="1080000" cy="1260000"/>
            </a:xfrm>
            <a:prstGeom prst="rect">
              <a:avLst/>
            </a:prstGeom>
            <a:solidFill>
              <a:srgbClr val="ed4c05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IN" sz="1800" spc="-1" strike="noStrike">
                  <a:latin typeface="Arial"/>
                </a:rPr>
                <a:t>PLL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86" name=""/>
            <p:cNvSpPr/>
            <p:nvPr/>
          </p:nvSpPr>
          <p:spPr>
            <a:xfrm>
              <a:off x="4320000" y="3060000"/>
              <a:ext cx="1080000" cy="1260000"/>
            </a:xfrm>
            <a:prstGeom prst="rect">
              <a:avLst/>
            </a:prstGeom>
            <a:solidFill>
              <a:srgbClr val="e8a202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IN" sz="1800" spc="-1" strike="noStrike">
                  <a:latin typeface="Arial"/>
                </a:rPr>
                <a:t>RCG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87" name=""/>
            <p:cNvSpPr/>
            <p:nvPr/>
          </p:nvSpPr>
          <p:spPr>
            <a:xfrm>
              <a:off x="6300000" y="3060000"/>
              <a:ext cx="1080000" cy="1260000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IN" sz="1800" spc="-1" strike="noStrike">
                  <a:latin typeface="Arial"/>
                </a:rPr>
                <a:t>Branch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88" name=""/>
            <p:cNvSpPr/>
            <p:nvPr/>
          </p:nvSpPr>
          <p:spPr>
            <a:xfrm>
              <a:off x="8280000" y="3060000"/>
              <a:ext cx="1080000" cy="1260000"/>
            </a:xfrm>
            <a:prstGeom prst="rect">
              <a:avLst/>
            </a:prstGeom>
            <a:solidFill>
              <a:srgbClr val="ff80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IN" sz="1800" spc="-1" strike="noStrike">
                  <a:latin typeface="Arial"/>
                </a:rPr>
                <a:t>HW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89" name=""/>
            <p:cNvSpPr/>
            <p:nvPr/>
          </p:nvSpPr>
          <p:spPr>
            <a:xfrm>
              <a:off x="1440000" y="3708000"/>
              <a:ext cx="900000" cy="0"/>
            </a:xfrm>
            <a:prstGeom prst="line">
              <a:avLst/>
            </a:prstGeom>
            <a:ln w="0"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"/>
            <p:cNvSpPr/>
            <p:nvPr/>
          </p:nvSpPr>
          <p:spPr>
            <a:xfrm>
              <a:off x="3420000" y="3708000"/>
              <a:ext cx="900000" cy="0"/>
            </a:xfrm>
            <a:prstGeom prst="line">
              <a:avLst/>
            </a:prstGeom>
            <a:ln w="0"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"/>
            <p:cNvSpPr/>
            <p:nvPr/>
          </p:nvSpPr>
          <p:spPr>
            <a:xfrm>
              <a:off x="5400000" y="3708000"/>
              <a:ext cx="900000" cy="0"/>
            </a:xfrm>
            <a:prstGeom prst="line">
              <a:avLst/>
            </a:prstGeom>
            <a:ln w="0"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"/>
            <p:cNvSpPr/>
            <p:nvPr/>
          </p:nvSpPr>
          <p:spPr>
            <a:xfrm>
              <a:off x="7380000" y="3708000"/>
              <a:ext cx="900000" cy="0"/>
            </a:xfrm>
            <a:prstGeom prst="line">
              <a:avLst/>
            </a:prstGeom>
            <a:ln w="0"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3" name=""/>
          <p:cNvSpPr txBox="1"/>
          <p:nvPr/>
        </p:nvSpPr>
        <p:spPr>
          <a:xfrm>
            <a:off x="360000" y="4860000"/>
            <a:ext cx="530892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TCXO = 19.2 MHz to 76.8 Mhz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Video, Camera, Graphics, --&gt;  500MHz - 2000MHz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5580000" y="3708000"/>
            <a:ext cx="90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5580000" y="3708000"/>
            <a:ext cx="90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5580000" y="3708000"/>
            <a:ext cx="90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5580000" y="3708000"/>
            <a:ext cx="90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5580000" y="3708000"/>
            <a:ext cx="90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5580000" y="3708000"/>
            <a:ext cx="90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1800" y="300960"/>
            <a:ext cx="8851320" cy="12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400" spc="-1" strike="noStrike">
                <a:solidFill>
                  <a:srgbClr val="006d6f"/>
                </a:solidFill>
                <a:latin typeface="Times New Roman"/>
                <a:ea typeface="DejaVu Sans"/>
              </a:rPr>
              <a:t>PLL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5800" y="1368000"/>
            <a:ext cx="8635680" cy="43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PLL --&gt; Phase lock loop --&gt; Frequency multiplier</a:t>
            </a:r>
            <a:endParaRPr b="0" lang="en-IN" sz="2600" spc="-1" strike="noStrike"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Fout = 19.2 * (L + M/N)</a:t>
            </a:r>
            <a:endParaRPr b="0" lang="en-IN" sz="2600" spc="-1" strike="noStrike"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L, M, N are PLL registers for freq selection</a:t>
            </a:r>
            <a:endParaRPr b="0" lang="en-IN" sz="2600" spc="-1" strike="noStrike"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Fout = 19.2 * (L + alpha)</a:t>
            </a:r>
            <a:endParaRPr b="0" lang="en-IN" sz="2600" spc="-1" strike="noStrike"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192MHz  ---&gt; L=10 , alpha = 0</a:t>
            </a:r>
            <a:endParaRPr b="0" lang="en-IN" sz="2600" spc="-1" strike="noStrike"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Consumer ask for 200MHz  --&gt;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L --&gt; 10 + alpha----&gt; 1 = 11 freq= 19.2*11 = 211.2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clk_set_rate(211.2MHz)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--------------------------------------------------------------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L --&gt; 10 + alpha----&gt; 0 = 10 freq= 19.2*10 = 192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clk_set_rate(211.2MHz)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  <a:buNone/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  <a:buNone/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4"/>
          <p:cNvSpPr/>
          <p:nvPr/>
        </p:nvSpPr>
        <p:spPr>
          <a:xfrm>
            <a:off x="721800" y="300960"/>
            <a:ext cx="8851320" cy="12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400" spc="-1" strike="noStrike">
                <a:solidFill>
                  <a:srgbClr val="006d6f"/>
                </a:solidFill>
                <a:latin typeface="Times New Roman"/>
                <a:ea typeface="DejaVu Sans"/>
              </a:rPr>
              <a:t>PLL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505800" y="1368000"/>
            <a:ext cx="8635680" cy="43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PLL has four outputs  ---&gt; main, odd, even, test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CXO  --&gt; PLL --&gt; Pll main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CXO  --&gt; PLL --&gt; Pll Odd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CXO  --&gt; PLL --&gt; Pll Even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CXO  --&gt; PLL --&gt; Pll Test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  <a:buNone/>
            </a:pPr>
            <a:endParaRPr b="0" lang="en-IN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CXO  --&gt; 19.2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PLL0_main  --&gt; 600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pll0_odd   --&gt; 200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pll0_even  --&gt; 300</a:t>
            </a:r>
            <a:endParaRPr b="0" lang="en-IN" sz="2600" spc="-1" strike="noStrike">
              <a:latin typeface="Arial"/>
            </a:endParaRPr>
          </a:p>
        </p:txBody>
      </p:sp>
      <p:grpSp>
        <p:nvGrpSpPr>
          <p:cNvPr id="104" name=""/>
          <p:cNvGrpSpPr/>
          <p:nvPr/>
        </p:nvGrpSpPr>
        <p:grpSpPr>
          <a:xfrm>
            <a:off x="4320000" y="2880000"/>
            <a:ext cx="5638320" cy="2700000"/>
            <a:chOff x="4320000" y="2880000"/>
            <a:chExt cx="5638320" cy="2700000"/>
          </a:xfrm>
        </p:grpSpPr>
        <p:sp>
          <p:nvSpPr>
            <p:cNvPr id="105" name=""/>
            <p:cNvSpPr/>
            <p:nvPr/>
          </p:nvSpPr>
          <p:spPr>
            <a:xfrm>
              <a:off x="5940000" y="2880000"/>
              <a:ext cx="1440000" cy="2700000"/>
            </a:xfrm>
            <a:prstGeom prst="rect">
              <a:avLst/>
            </a:prstGeom>
            <a:solidFill>
              <a:srgbClr val="77bc65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IN" sz="1800" spc="-1" strike="noStrike">
                  <a:latin typeface="Arial"/>
                </a:rPr>
                <a:t>PLL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06" name=""/>
            <p:cNvSpPr/>
            <p:nvPr/>
          </p:nvSpPr>
          <p:spPr>
            <a:xfrm>
              <a:off x="7380000" y="3420000"/>
              <a:ext cx="1080000" cy="0"/>
            </a:xfrm>
            <a:prstGeom prst="line">
              <a:avLst/>
            </a:prstGeom>
            <a:ln w="3816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"/>
            <p:cNvSpPr/>
            <p:nvPr/>
          </p:nvSpPr>
          <p:spPr>
            <a:xfrm>
              <a:off x="7370640" y="3960000"/>
              <a:ext cx="1080000" cy="0"/>
            </a:xfrm>
            <a:prstGeom prst="line">
              <a:avLst/>
            </a:prstGeom>
            <a:ln w="3816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"/>
            <p:cNvSpPr/>
            <p:nvPr/>
          </p:nvSpPr>
          <p:spPr>
            <a:xfrm>
              <a:off x="7361280" y="4464000"/>
              <a:ext cx="1080000" cy="0"/>
            </a:xfrm>
            <a:prstGeom prst="line">
              <a:avLst/>
            </a:prstGeom>
            <a:ln w="3816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"/>
            <p:cNvSpPr/>
            <p:nvPr/>
          </p:nvSpPr>
          <p:spPr>
            <a:xfrm>
              <a:off x="7351920" y="5040000"/>
              <a:ext cx="1080000" cy="0"/>
            </a:xfrm>
            <a:prstGeom prst="line">
              <a:avLst/>
            </a:prstGeom>
            <a:ln w="3816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"/>
            <p:cNvSpPr txBox="1"/>
            <p:nvPr/>
          </p:nvSpPr>
          <p:spPr>
            <a:xfrm>
              <a:off x="8540280" y="3284640"/>
              <a:ext cx="1418040" cy="18820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IN" sz="1800" spc="-1" strike="noStrike">
                  <a:latin typeface="Arial"/>
                </a:rPr>
                <a:t>PLL Main    </a:t>
              </a:r>
              <a:endParaRPr b="0" lang="en-IN" sz="1800" spc="-1" strike="noStrike">
                <a:latin typeface="Arial"/>
              </a:endParaRPr>
            </a:p>
            <a:p>
              <a:endParaRPr b="0" lang="en-IN" sz="1800" spc="-1" strike="noStrike">
                <a:latin typeface="Arial"/>
              </a:endParaRPr>
            </a:p>
            <a:p>
              <a:r>
                <a:rPr b="0" lang="en-IN" sz="1800" spc="-1" strike="noStrike">
                  <a:latin typeface="Arial"/>
                </a:rPr>
                <a:t>PLL Odd    </a:t>
              </a:r>
              <a:endParaRPr b="0" lang="en-IN" sz="1800" spc="-1" strike="noStrike">
                <a:latin typeface="Arial"/>
              </a:endParaRPr>
            </a:p>
            <a:p>
              <a:endParaRPr b="0" lang="en-IN" sz="1800" spc="-1" strike="noStrike">
                <a:latin typeface="Arial"/>
              </a:endParaRPr>
            </a:p>
            <a:p>
              <a:r>
                <a:rPr b="0" lang="en-IN" sz="1800" spc="-1" strike="noStrike">
                  <a:latin typeface="Arial"/>
                </a:rPr>
                <a:t>PLL Even    </a:t>
              </a:r>
              <a:endParaRPr b="0" lang="en-IN" sz="1800" spc="-1" strike="noStrike">
                <a:latin typeface="Arial"/>
              </a:endParaRPr>
            </a:p>
            <a:p>
              <a:endParaRPr b="0" lang="en-IN" sz="1800" spc="-1" strike="noStrike">
                <a:latin typeface="Arial"/>
              </a:endParaRPr>
            </a:p>
            <a:p>
              <a:r>
                <a:rPr b="0" lang="en-IN" sz="1800" spc="-1" strike="noStrike">
                  <a:latin typeface="Arial"/>
                </a:rPr>
                <a:t>PLL Test    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11" name=""/>
            <p:cNvSpPr/>
            <p:nvPr/>
          </p:nvSpPr>
          <p:spPr>
            <a:xfrm>
              <a:off x="4320000" y="3780000"/>
              <a:ext cx="1080000" cy="1080000"/>
            </a:xfrm>
            <a:prstGeom prst="ellipse">
              <a:avLst/>
            </a:prstGeom>
            <a:solidFill>
              <a:srgbClr val="b7b3ca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IN" sz="1800" spc="-1" strike="noStrike">
                  <a:latin typeface="Arial"/>
                </a:rPr>
                <a:t>CXO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12" name=""/>
            <p:cNvSpPr/>
            <p:nvPr/>
          </p:nvSpPr>
          <p:spPr>
            <a:xfrm>
              <a:off x="5400000" y="4320000"/>
              <a:ext cx="540000" cy="0"/>
            </a:xfrm>
            <a:prstGeom prst="line">
              <a:avLst/>
            </a:prstGeom>
            <a:ln w="3816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0"/>
          <p:cNvSpPr/>
          <p:nvPr/>
        </p:nvSpPr>
        <p:spPr>
          <a:xfrm>
            <a:off x="721800" y="300960"/>
            <a:ext cx="8851320" cy="12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400" spc="-1" strike="noStrike">
                <a:solidFill>
                  <a:srgbClr val="006d6f"/>
                </a:solidFill>
                <a:latin typeface="Times New Roman"/>
                <a:ea typeface="DejaVu Sans"/>
              </a:rPr>
              <a:t>RCG</a:t>
            </a:r>
            <a:endParaRPr b="0" lang="en-IN" sz="4400" spc="-1" strike="noStrike">
              <a:latin typeface="Arial"/>
            </a:endParaRPr>
          </a:p>
        </p:txBody>
      </p:sp>
      <p:grpSp>
        <p:nvGrpSpPr>
          <p:cNvPr id="114" name=""/>
          <p:cNvGrpSpPr/>
          <p:nvPr/>
        </p:nvGrpSpPr>
        <p:grpSpPr>
          <a:xfrm>
            <a:off x="7200000" y="2700000"/>
            <a:ext cx="1980000" cy="1440000"/>
            <a:chOff x="7200000" y="2700000"/>
            <a:chExt cx="1980000" cy="1440000"/>
          </a:xfrm>
        </p:grpSpPr>
        <p:sp>
          <p:nvSpPr>
            <p:cNvPr id="115" name=""/>
            <p:cNvSpPr/>
            <p:nvPr/>
          </p:nvSpPr>
          <p:spPr>
            <a:xfrm>
              <a:off x="7920000" y="2700000"/>
              <a:ext cx="1260000" cy="1440000"/>
            </a:xfrm>
            <a:prstGeom prst="rect">
              <a:avLst/>
            </a:prstGeom>
            <a:solidFill>
              <a:srgbClr val="bf819e"/>
            </a:solidFill>
            <a:ln w="0">
              <a:solidFill>
                <a:srgbClr val="a1467e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IN" sz="1800" spc="-1" strike="noStrike">
                  <a:latin typeface="Arial"/>
                </a:rPr>
                <a:t>HW</a:t>
              </a:r>
              <a:endParaRPr b="0" lang="en-IN" sz="1800" spc="-1" strike="noStrike">
                <a:latin typeface="Arial"/>
              </a:endParaRPr>
            </a:p>
            <a:p>
              <a:pPr algn="ctr">
                <a:buNone/>
              </a:pPr>
              <a:endParaRPr b="0" lang="en-IN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en-IN" sz="1800" spc="-1" strike="noStrike">
                  <a:latin typeface="Arial"/>
                </a:rPr>
                <a:t>150 MHZ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16" name=""/>
            <p:cNvSpPr/>
            <p:nvPr/>
          </p:nvSpPr>
          <p:spPr>
            <a:xfrm>
              <a:off x="7200000" y="3420000"/>
              <a:ext cx="720000" cy="0"/>
            </a:xfrm>
            <a:prstGeom prst="line">
              <a:avLst/>
            </a:prstGeom>
            <a:ln w="3816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" name=""/>
          <p:cNvGrpSpPr/>
          <p:nvPr/>
        </p:nvGrpSpPr>
        <p:grpSpPr>
          <a:xfrm>
            <a:off x="1440000" y="2340000"/>
            <a:ext cx="4658040" cy="2700000"/>
            <a:chOff x="1440000" y="2340000"/>
            <a:chExt cx="4658040" cy="2700000"/>
          </a:xfrm>
        </p:grpSpPr>
        <p:sp>
          <p:nvSpPr>
            <p:cNvPr id="118" name=""/>
            <p:cNvSpPr/>
            <p:nvPr/>
          </p:nvSpPr>
          <p:spPr>
            <a:xfrm>
              <a:off x="3060000" y="2340000"/>
              <a:ext cx="1440000" cy="2700000"/>
            </a:xfrm>
            <a:prstGeom prst="rect">
              <a:avLst/>
            </a:prstGeom>
            <a:solidFill>
              <a:srgbClr val="77bc65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"/>
            <p:cNvSpPr/>
            <p:nvPr/>
          </p:nvSpPr>
          <p:spPr>
            <a:xfrm>
              <a:off x="4500000" y="2880000"/>
              <a:ext cx="1080000" cy="0"/>
            </a:xfrm>
            <a:prstGeom prst="line">
              <a:avLst/>
            </a:prstGeom>
            <a:ln w="3816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>
              <a:off x="4490640" y="3420000"/>
              <a:ext cx="1080000" cy="0"/>
            </a:xfrm>
            <a:prstGeom prst="line">
              <a:avLst/>
            </a:prstGeom>
            <a:ln w="3816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>
              <a:off x="4481280" y="3924000"/>
              <a:ext cx="1080000" cy="0"/>
            </a:xfrm>
            <a:prstGeom prst="line">
              <a:avLst/>
            </a:prstGeom>
            <a:ln w="3816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"/>
            <p:cNvSpPr/>
            <p:nvPr/>
          </p:nvSpPr>
          <p:spPr>
            <a:xfrm>
              <a:off x="4471920" y="4500000"/>
              <a:ext cx="1080000" cy="0"/>
            </a:xfrm>
            <a:prstGeom prst="line">
              <a:avLst/>
            </a:prstGeom>
            <a:ln w="3816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"/>
            <p:cNvSpPr txBox="1"/>
            <p:nvPr/>
          </p:nvSpPr>
          <p:spPr>
            <a:xfrm>
              <a:off x="3420000" y="2736000"/>
              <a:ext cx="1418040" cy="19267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IN" sz="1800" spc="-1" strike="noStrike">
                  <a:latin typeface="Arial"/>
                </a:rPr>
                <a:t>PLL Main    </a:t>
              </a:r>
              <a:endParaRPr b="0" lang="en-IN" sz="1800" spc="-1" strike="noStrike">
                <a:latin typeface="Arial"/>
              </a:endParaRPr>
            </a:p>
            <a:p>
              <a:endParaRPr b="0" lang="en-IN" sz="1800" spc="-1" strike="noStrike">
                <a:latin typeface="Arial"/>
              </a:endParaRPr>
            </a:p>
            <a:p>
              <a:r>
                <a:rPr b="0" lang="en-IN" sz="1800" spc="-1" strike="noStrike">
                  <a:latin typeface="Arial"/>
                </a:rPr>
                <a:t>PLL Odd    </a:t>
              </a:r>
              <a:endParaRPr b="0" lang="en-IN" sz="1800" spc="-1" strike="noStrike">
                <a:latin typeface="Arial"/>
              </a:endParaRPr>
            </a:p>
            <a:p>
              <a:endParaRPr b="0" lang="en-IN" sz="1800" spc="-1" strike="noStrike">
                <a:latin typeface="Arial"/>
              </a:endParaRPr>
            </a:p>
            <a:p>
              <a:r>
                <a:rPr b="0" lang="en-IN" sz="1800" spc="-1" strike="noStrike">
                  <a:latin typeface="Arial"/>
                </a:rPr>
                <a:t>PLL Even    </a:t>
              </a:r>
              <a:endParaRPr b="0" lang="en-IN" sz="1800" spc="-1" strike="noStrike">
                <a:latin typeface="Arial"/>
              </a:endParaRPr>
            </a:p>
            <a:p>
              <a:endParaRPr b="0" lang="en-IN" sz="1800" spc="-1" strike="noStrike">
                <a:latin typeface="Arial"/>
              </a:endParaRPr>
            </a:p>
            <a:p>
              <a:r>
                <a:rPr b="0" lang="en-IN" sz="1800" spc="-1" strike="noStrike">
                  <a:latin typeface="Arial"/>
                </a:rPr>
                <a:t>PLL Test    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4" name=""/>
            <p:cNvSpPr/>
            <p:nvPr/>
          </p:nvSpPr>
          <p:spPr>
            <a:xfrm>
              <a:off x="1440000" y="3240000"/>
              <a:ext cx="1080000" cy="1080000"/>
            </a:xfrm>
            <a:prstGeom prst="ellipse">
              <a:avLst/>
            </a:prstGeom>
            <a:solidFill>
              <a:srgbClr val="b7b3ca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IN" sz="1800" spc="-1" strike="noStrike">
                  <a:latin typeface="Arial"/>
                </a:rPr>
                <a:t>CXO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5" name=""/>
            <p:cNvSpPr/>
            <p:nvPr/>
          </p:nvSpPr>
          <p:spPr>
            <a:xfrm>
              <a:off x="2520000" y="3780000"/>
              <a:ext cx="540000" cy="0"/>
            </a:xfrm>
            <a:prstGeom prst="line">
              <a:avLst/>
            </a:prstGeom>
            <a:ln w="3816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"/>
            <p:cNvSpPr txBox="1"/>
            <p:nvPr/>
          </p:nvSpPr>
          <p:spPr>
            <a:xfrm>
              <a:off x="4680000" y="2573280"/>
              <a:ext cx="1418040" cy="19267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IN" sz="1800" spc="-1" strike="noStrike">
                  <a:latin typeface="Arial"/>
                </a:rPr>
                <a:t>600    </a:t>
              </a:r>
              <a:endParaRPr b="0" lang="en-IN" sz="1800" spc="-1" strike="noStrike">
                <a:latin typeface="Arial"/>
              </a:endParaRPr>
            </a:p>
            <a:p>
              <a:endParaRPr b="0" lang="en-IN" sz="1800" spc="-1" strike="noStrike">
                <a:latin typeface="Arial"/>
              </a:endParaRPr>
            </a:p>
            <a:p>
              <a:r>
                <a:rPr b="0" lang="en-IN" sz="1800" spc="-1" strike="noStrike">
                  <a:latin typeface="Arial"/>
                </a:rPr>
                <a:t>200    </a:t>
              </a:r>
              <a:endParaRPr b="0" lang="en-IN" sz="1800" spc="-1" strike="noStrike">
                <a:latin typeface="Arial"/>
              </a:endParaRPr>
            </a:p>
            <a:p>
              <a:endParaRPr b="0" lang="en-IN" sz="1800" spc="-1" strike="noStrike">
                <a:latin typeface="Arial"/>
              </a:endParaRPr>
            </a:p>
            <a:p>
              <a:r>
                <a:rPr b="0" lang="en-IN" sz="1800" spc="-1" strike="noStrike">
                  <a:latin typeface="Arial"/>
                </a:rPr>
                <a:t>300    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127" name=""/>
          <p:cNvSpPr/>
          <p:nvPr/>
        </p:nvSpPr>
        <p:spPr>
          <a:xfrm>
            <a:off x="5580000" y="2268000"/>
            <a:ext cx="1620000" cy="27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IN" sz="1800" spc="-1" strike="noStrike">
                <a:latin typeface="Arial"/>
              </a:rPr>
              <a:t>RCG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6"/>
          <p:cNvSpPr/>
          <p:nvPr/>
        </p:nvSpPr>
        <p:spPr>
          <a:xfrm>
            <a:off x="721800" y="300960"/>
            <a:ext cx="8851320" cy="12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400" spc="-1" strike="noStrike">
                <a:solidFill>
                  <a:srgbClr val="006d6f"/>
                </a:solidFill>
                <a:latin typeface="Times New Roman"/>
                <a:ea typeface="DejaVu Sans"/>
              </a:rPr>
              <a:t>RCG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505800" y="1368000"/>
            <a:ext cx="8635680" cy="43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RCG   --&gt; Multiplexer  --&gt; Multiple inputs/single output  --&gt; output freq depends on the input we choose</a:t>
            </a:r>
            <a:endParaRPr b="0" lang="en-IN" sz="2600" spc="-1" strike="noStrike"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RCG --&gt; inbuilt divider  Fout = Fin/divider;  --&gt; 150MHz</a:t>
            </a:r>
            <a:endParaRPr b="0" lang="en-IN" sz="2600" spc="-1" strike="noStrike"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CFG_RCGR = Clock Generator Configuration Register</a:t>
            </a:r>
            <a:endParaRPr b="0" lang="en-IN" sz="2600" spc="-1" strike="noStrike"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CFG_RCGR:: The SRC_DIV bits define the integer and half integer portion of the divider setting.</a:t>
            </a:r>
            <a:endParaRPr b="0" lang="en-IN" sz="2600" spc="-1" strike="noStrike"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SRC_DIV = 2n-1    =  2(1.5)-1  =   (3-1)=  2 </a:t>
            </a:r>
            <a:endParaRPr b="0" lang="en-IN" sz="2600" spc="-1" strike="noStrike"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SRC_DIV = 2</a:t>
            </a:r>
            <a:endParaRPr b="0" lang="en-IN" sz="2600" spc="-1" strike="noStrike"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CFG_RCGR, CMD_RCGR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8"/>
          <p:cNvSpPr/>
          <p:nvPr/>
        </p:nvSpPr>
        <p:spPr>
          <a:xfrm>
            <a:off x="721800" y="300960"/>
            <a:ext cx="8851320" cy="12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400" spc="-1" strike="noStrike">
                <a:solidFill>
                  <a:srgbClr val="006d6f"/>
                </a:solidFill>
                <a:latin typeface="Times New Roman"/>
                <a:ea typeface="DejaVu Sans"/>
              </a:rPr>
              <a:t>RCG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1" name="CustomShape 9"/>
          <p:cNvSpPr/>
          <p:nvPr/>
        </p:nvSpPr>
        <p:spPr>
          <a:xfrm>
            <a:off x="505800" y="1368000"/>
            <a:ext cx="8635680" cy="43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For example for RCG:</a:t>
            </a:r>
            <a:endParaRPr b="0" lang="en-IN" sz="2600" spc="-1" strike="noStrike"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for 5MHz output: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 </a:t>
            </a: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F(P_GCC_GPLL0_OUT_EVEN, 1, 1, 2);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 </a:t>
            </a: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if  P_GCC_GPLL0_OUT_EVEN = 300Mhz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 </a:t>
            </a: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fout= (fin/d)*(m/n)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               </a:t>
            </a: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= (300/1)*(1/2)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               </a:t>
            </a: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= 300 * (1/2)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               </a:t>
            </a: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=150 Mhz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en-IN" sz="26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m/n regester can be replace by Alpha regester.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1"/>
          <p:cNvSpPr/>
          <p:nvPr/>
        </p:nvSpPr>
        <p:spPr>
          <a:xfrm>
            <a:off x="721800" y="300960"/>
            <a:ext cx="8851320" cy="12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400" spc="-1" strike="noStrike">
                <a:solidFill>
                  <a:srgbClr val="006d6f"/>
                </a:solidFill>
                <a:latin typeface="Times New Roman"/>
                <a:ea typeface="DejaVu Sans"/>
              </a:rPr>
              <a:t>Branch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3" name="CustomShape 12"/>
          <p:cNvSpPr/>
          <p:nvPr/>
        </p:nvSpPr>
        <p:spPr>
          <a:xfrm>
            <a:off x="505800" y="1368000"/>
            <a:ext cx="8635680" cy="43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B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-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-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&gt;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n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d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G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-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-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&gt;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I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t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n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b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l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o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k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h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i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/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p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l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o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k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i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f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B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i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s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o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f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f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,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i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f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i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t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i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s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O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N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,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i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t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l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l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o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w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s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h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l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o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k</a:t>
            </a:r>
            <a:endParaRPr b="0" lang="en-IN" sz="2800" spc="-1" strike="noStrike"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B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R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-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-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&gt;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b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i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t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0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i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s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o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n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b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l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/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d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i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s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b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l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h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l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o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c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k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,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b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i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t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3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1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i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s 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s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u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s</a:t>
            </a:r>
            <a:r>
              <a:rPr b="0" lang="en-IN" sz="2800" spc="-1" strike="noStrike">
                <a:solidFill>
                  <a:srgbClr val="000000"/>
                </a:solidFill>
                <a:latin typeface="Times New Roman Cyr"/>
                <a:ea typeface="DejaVu Sans"/>
              </a:rPr>
              <a:t>.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134" name=""/>
          <p:cNvGrpSpPr/>
          <p:nvPr/>
        </p:nvGrpSpPr>
        <p:grpSpPr>
          <a:xfrm>
            <a:off x="144000" y="3888000"/>
            <a:ext cx="9540000" cy="2772000"/>
            <a:chOff x="144000" y="3888000"/>
            <a:chExt cx="9540000" cy="2772000"/>
          </a:xfrm>
        </p:grpSpPr>
        <p:grpSp>
          <p:nvGrpSpPr>
            <p:cNvPr id="135" name=""/>
            <p:cNvGrpSpPr/>
            <p:nvPr/>
          </p:nvGrpSpPr>
          <p:grpSpPr>
            <a:xfrm>
              <a:off x="144000" y="3960000"/>
              <a:ext cx="4658040" cy="2700000"/>
              <a:chOff x="144000" y="3960000"/>
              <a:chExt cx="4658040" cy="2700000"/>
            </a:xfrm>
          </p:grpSpPr>
          <p:sp>
            <p:nvSpPr>
              <p:cNvPr id="136" name=""/>
              <p:cNvSpPr/>
              <p:nvPr/>
            </p:nvSpPr>
            <p:spPr>
              <a:xfrm>
                <a:off x="1764000" y="3960000"/>
                <a:ext cx="1440000" cy="2700000"/>
              </a:xfrm>
              <a:prstGeom prst="rect">
                <a:avLst/>
              </a:prstGeom>
              <a:solidFill>
                <a:srgbClr val="77bc65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" name=""/>
              <p:cNvSpPr/>
              <p:nvPr/>
            </p:nvSpPr>
            <p:spPr>
              <a:xfrm>
                <a:off x="3204000" y="4500000"/>
                <a:ext cx="1080000" cy="0"/>
              </a:xfrm>
              <a:prstGeom prst="line">
                <a:avLst/>
              </a:prstGeom>
              <a:ln w="38160">
                <a:solidFill>
                  <a:srgbClr val="3465a4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" name=""/>
              <p:cNvSpPr/>
              <p:nvPr/>
            </p:nvSpPr>
            <p:spPr>
              <a:xfrm>
                <a:off x="3194640" y="5040000"/>
                <a:ext cx="1080000" cy="0"/>
              </a:xfrm>
              <a:prstGeom prst="line">
                <a:avLst/>
              </a:prstGeom>
              <a:ln w="38160">
                <a:solidFill>
                  <a:srgbClr val="3465a4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"/>
              <p:cNvSpPr/>
              <p:nvPr/>
            </p:nvSpPr>
            <p:spPr>
              <a:xfrm>
                <a:off x="3185280" y="5544000"/>
                <a:ext cx="1080000" cy="0"/>
              </a:xfrm>
              <a:prstGeom prst="line">
                <a:avLst/>
              </a:prstGeom>
              <a:ln w="38160">
                <a:solidFill>
                  <a:srgbClr val="3465a4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"/>
              <p:cNvSpPr/>
              <p:nvPr/>
            </p:nvSpPr>
            <p:spPr>
              <a:xfrm>
                <a:off x="3175920" y="6120000"/>
                <a:ext cx="1080000" cy="0"/>
              </a:xfrm>
              <a:prstGeom prst="line">
                <a:avLst/>
              </a:prstGeom>
              <a:ln w="38160">
                <a:solidFill>
                  <a:srgbClr val="3465a4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"/>
              <p:cNvSpPr txBox="1"/>
              <p:nvPr/>
            </p:nvSpPr>
            <p:spPr>
              <a:xfrm>
                <a:off x="2124000" y="4356000"/>
                <a:ext cx="1418040" cy="192672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0000" rIns="90000" tIns="45000" bIns="45000" anchor="t">
                <a:noAutofit/>
              </a:bodyPr>
              <a:p>
                <a:r>
                  <a:rPr b="0" lang="en-IN" sz="1800" spc="-1" strike="noStrike">
                    <a:latin typeface="Arial"/>
                  </a:rPr>
                  <a:t>PLL Main    </a:t>
                </a:r>
                <a:endParaRPr b="0" lang="en-IN" sz="1800" spc="-1" strike="noStrike">
                  <a:latin typeface="Arial"/>
                </a:endParaRPr>
              </a:p>
              <a:p>
                <a:endParaRPr b="0" lang="en-IN" sz="1800" spc="-1" strike="noStrike">
                  <a:latin typeface="Arial"/>
                </a:endParaRPr>
              </a:p>
              <a:p>
                <a:r>
                  <a:rPr b="0" lang="en-IN" sz="1800" spc="-1" strike="noStrike">
                    <a:latin typeface="Arial"/>
                  </a:rPr>
                  <a:t>PLL Odd    </a:t>
                </a:r>
                <a:endParaRPr b="0" lang="en-IN" sz="1800" spc="-1" strike="noStrike">
                  <a:latin typeface="Arial"/>
                </a:endParaRPr>
              </a:p>
              <a:p>
                <a:endParaRPr b="0" lang="en-IN" sz="1800" spc="-1" strike="noStrike">
                  <a:latin typeface="Arial"/>
                </a:endParaRPr>
              </a:p>
              <a:p>
                <a:r>
                  <a:rPr b="0" lang="en-IN" sz="1800" spc="-1" strike="noStrike">
                    <a:latin typeface="Arial"/>
                  </a:rPr>
                  <a:t>PLL Even    </a:t>
                </a:r>
                <a:endParaRPr b="0" lang="en-IN" sz="1800" spc="-1" strike="noStrike">
                  <a:latin typeface="Arial"/>
                </a:endParaRPr>
              </a:p>
              <a:p>
                <a:endParaRPr b="0" lang="en-IN" sz="1800" spc="-1" strike="noStrike">
                  <a:latin typeface="Arial"/>
                </a:endParaRPr>
              </a:p>
              <a:p>
                <a:r>
                  <a:rPr b="0" lang="en-IN" sz="1800" spc="-1" strike="noStrike">
                    <a:latin typeface="Arial"/>
                  </a:rPr>
                  <a:t>PLL Test    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142" name=""/>
              <p:cNvSpPr/>
              <p:nvPr/>
            </p:nvSpPr>
            <p:spPr>
              <a:xfrm>
                <a:off x="144000" y="4860000"/>
                <a:ext cx="1080000" cy="1080000"/>
              </a:xfrm>
              <a:prstGeom prst="ellipse">
                <a:avLst/>
              </a:prstGeom>
              <a:solidFill>
                <a:srgbClr val="b7b3ca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buNone/>
                </a:pPr>
                <a:r>
                  <a:rPr b="0" lang="en-IN" sz="1800" spc="-1" strike="noStrike">
                    <a:latin typeface="Arial"/>
                  </a:rPr>
                  <a:t>CXO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143" name=""/>
              <p:cNvSpPr/>
              <p:nvPr/>
            </p:nvSpPr>
            <p:spPr>
              <a:xfrm>
                <a:off x="1224000" y="5400000"/>
                <a:ext cx="540000" cy="0"/>
              </a:xfrm>
              <a:prstGeom prst="line">
                <a:avLst/>
              </a:prstGeom>
              <a:ln w="38160">
                <a:solidFill>
                  <a:srgbClr val="3465a4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"/>
              <p:cNvSpPr txBox="1"/>
              <p:nvPr/>
            </p:nvSpPr>
            <p:spPr>
              <a:xfrm>
                <a:off x="3384000" y="4193280"/>
                <a:ext cx="1418040" cy="192672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0000" rIns="90000" tIns="45000" bIns="45000" anchor="t">
                <a:noAutofit/>
              </a:bodyPr>
              <a:p>
                <a:r>
                  <a:rPr b="0" lang="en-IN" sz="1800" spc="-1" strike="noStrike">
                    <a:latin typeface="Arial"/>
                  </a:rPr>
                  <a:t>600    </a:t>
                </a:r>
                <a:endParaRPr b="0" lang="en-IN" sz="1800" spc="-1" strike="noStrike">
                  <a:latin typeface="Arial"/>
                </a:endParaRPr>
              </a:p>
              <a:p>
                <a:endParaRPr b="0" lang="en-IN" sz="1800" spc="-1" strike="noStrike">
                  <a:latin typeface="Arial"/>
                </a:endParaRPr>
              </a:p>
              <a:p>
                <a:r>
                  <a:rPr b="0" lang="en-IN" sz="1800" spc="-1" strike="noStrike">
                    <a:latin typeface="Arial"/>
                  </a:rPr>
                  <a:t>200    </a:t>
                </a:r>
                <a:endParaRPr b="0" lang="en-IN" sz="1800" spc="-1" strike="noStrike">
                  <a:latin typeface="Arial"/>
                </a:endParaRPr>
              </a:p>
              <a:p>
                <a:endParaRPr b="0" lang="en-IN" sz="1800" spc="-1" strike="noStrike">
                  <a:latin typeface="Arial"/>
                </a:endParaRPr>
              </a:p>
              <a:p>
                <a:r>
                  <a:rPr b="0" lang="en-IN" sz="1800" spc="-1" strike="noStrike">
                    <a:latin typeface="Arial"/>
                  </a:rPr>
                  <a:t>300    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sp>
          <p:nvSpPr>
            <p:cNvPr id="145" name=""/>
            <p:cNvSpPr/>
            <p:nvPr/>
          </p:nvSpPr>
          <p:spPr>
            <a:xfrm>
              <a:off x="4284000" y="3888000"/>
              <a:ext cx="1620000" cy="2700000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IN" sz="1800" spc="-1" strike="noStrike">
                  <a:latin typeface="Arial"/>
                </a:rPr>
                <a:t>RCG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46" name=""/>
            <p:cNvSpPr/>
            <p:nvPr/>
          </p:nvSpPr>
          <p:spPr>
            <a:xfrm>
              <a:off x="6804000" y="4668480"/>
              <a:ext cx="1080000" cy="1080000"/>
            </a:xfrm>
            <a:prstGeom prst="rect">
              <a:avLst/>
            </a:prstGeom>
            <a:solidFill>
              <a:srgbClr val="ec9ba4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IN" sz="1800" spc="-1" strike="noStrike">
                  <a:latin typeface="Arial"/>
                </a:rPr>
                <a:t>CBC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47" name=""/>
            <p:cNvSpPr/>
            <p:nvPr/>
          </p:nvSpPr>
          <p:spPr>
            <a:xfrm>
              <a:off x="5904000" y="5220000"/>
              <a:ext cx="900000" cy="0"/>
            </a:xfrm>
            <a:prstGeom prst="line">
              <a:avLst/>
            </a:prstGeom>
            <a:ln w="3816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"/>
            <p:cNvSpPr/>
            <p:nvPr/>
          </p:nvSpPr>
          <p:spPr>
            <a:xfrm>
              <a:off x="7874640" y="5220000"/>
              <a:ext cx="900000" cy="0"/>
            </a:xfrm>
            <a:prstGeom prst="line">
              <a:avLst/>
            </a:prstGeom>
            <a:ln w="3816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"/>
            <p:cNvSpPr/>
            <p:nvPr/>
          </p:nvSpPr>
          <p:spPr>
            <a:xfrm>
              <a:off x="8784000" y="4572000"/>
              <a:ext cx="900000" cy="1260000"/>
            </a:xfrm>
            <a:prstGeom prst="rect">
              <a:avLst/>
            </a:prstGeom>
            <a:solidFill>
              <a:srgbClr val="ffde5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IN" sz="1800" spc="-1" strike="noStrike">
                  <a:latin typeface="Arial"/>
                </a:rPr>
                <a:t>HW</a:t>
              </a:r>
              <a:endParaRPr b="0" lang="en-IN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2021-08-21T11:26:25Z</dcterms:created>
  <dc:creator/>
  <dc:description/>
  <dc:language>en-IN</dc:language>
  <cp:lastModifiedBy/>
  <dcterms:modified xsi:type="dcterms:W3CDTF">2023-01-20T11:33:47Z</dcterms:modified>
  <cp:revision>154</cp:revision>
  <dc:subject/>
  <dc:title>Impress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0</vt:r8>
  </property>
  <property fmtid="{D5CDD505-2E9C-101B-9397-08002B2CF9AE}" pid="7" name="PresentationFormat">
    <vt:lpwstr>Custom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20</vt:r8>
  </property>
</Properties>
</file>