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58" r:id="rId13"/>
    <p:sldId id="274" r:id="rId14"/>
    <p:sldId id="275" r:id="rId15"/>
    <p:sldId id="276" r:id="rId16"/>
    <p:sldId id="281" r:id="rId17"/>
    <p:sldId id="278" r:id="rId18"/>
    <p:sldId id="277" r:id="rId19"/>
    <p:sldId id="259" r:id="rId20"/>
    <p:sldId id="260" r:id="rId21"/>
    <p:sldId id="283" r:id="rId22"/>
  </p:sldIdLst>
  <p:sldSz cx="12192000" cy="6858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2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10486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7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104866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6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10486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p>
            <a:endParaRPr lang="en-US" dirty="0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dirty="0"/>
              <a:t>Memory Management Unit</a:t>
            </a:r>
            <a:endParaRPr lang="en-IN" dirty="0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dirty="0"/>
              <a:t>Presented by : Vishal </a:t>
            </a:r>
            <a:r>
              <a:rPr lang="en-IN" dirty="0" err="1"/>
              <a:t>Wagh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Process  Address Space 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endParaRPr lang="en-US" sz="2000"/>
          </a:p>
          <a:p>
            <a:r>
              <a:rPr lang="en-US" sz="2000"/>
              <a:t>A range of physical or virtual addresses which can be accessed by a processor.</a:t>
            </a:r>
            <a:endParaRPr lang="en-US" sz="2000"/>
          </a:p>
          <a:p>
            <a:r>
              <a:rPr lang="en-US" sz="2000">
                <a:sym typeface="+mn-ea"/>
              </a:rPr>
              <a:t>Address Space can be of two types</a:t>
            </a:r>
            <a:endParaRPr lang="en-US" sz="2000"/>
          </a:p>
          <a:p>
            <a:pPr lvl="1"/>
            <a:r>
              <a:rPr lang="en-US" sz="2000">
                <a:sym typeface="+mn-ea"/>
              </a:rPr>
              <a:t>Physical Address Space</a:t>
            </a:r>
            <a:endParaRPr lang="en-US" sz="2000"/>
          </a:p>
          <a:p>
            <a:pPr lvl="1"/>
            <a:r>
              <a:rPr lang="en-US" sz="2000">
                <a:sym typeface="+mn-ea"/>
              </a:rPr>
              <a:t>Virtual Address Space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Logical and Physical address</a:t>
            </a:r>
            <a:endParaRPr lang="en-IN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Autofit/>
          </a:bodyPr>
          <a:p>
            <a:endParaRPr lang="en-IN" sz="2000" dirty="0"/>
          </a:p>
          <a:p>
            <a:r>
              <a:rPr lang="en-US" sz="2000">
                <a:sym typeface="+mn-ea"/>
              </a:rPr>
              <a:t>The role of the memory management unit is to generate identical logical and physical address during compile time and load time.</a:t>
            </a:r>
            <a:endParaRPr lang="en-US" sz="2000"/>
          </a:p>
          <a:p>
            <a:r>
              <a:rPr lang="en-IN" sz="2000" dirty="0">
                <a:solidFill>
                  <a:schemeClr val="accent1"/>
                </a:solidFill>
              </a:rPr>
              <a:t>Logical address : </a:t>
            </a:r>
            <a:endParaRPr lang="en-IN" sz="2000" dirty="0"/>
          </a:p>
          <a:p>
            <a:pPr lvl="1"/>
            <a:r>
              <a:rPr lang="en-US" sz="2000">
                <a:sym typeface="+mn-ea"/>
              </a:rPr>
              <a:t>Logical Address is used as a reference to access the physical memory location by CPU. </a:t>
            </a:r>
            <a:endParaRPr lang="en-US" sz="2000"/>
          </a:p>
          <a:p>
            <a:pPr lvl="1"/>
            <a:r>
              <a:rPr lang="en-IN" sz="2000" dirty="0"/>
              <a:t>It is the address of the program that is generated by </a:t>
            </a:r>
            <a:r>
              <a:rPr lang="en-IN" sz="2000" dirty="0" err="1"/>
              <a:t>cpu</a:t>
            </a:r>
            <a:r>
              <a:rPr lang="en-IN" sz="2000" dirty="0"/>
              <a:t>.</a:t>
            </a:r>
            <a:endParaRPr lang="en-IN" sz="2000" dirty="0"/>
          </a:p>
          <a:p>
            <a:r>
              <a:rPr lang="en-IN" sz="2000" dirty="0">
                <a:solidFill>
                  <a:schemeClr val="accent1"/>
                </a:solidFill>
              </a:rPr>
              <a:t>Physical address : </a:t>
            </a:r>
            <a:endParaRPr lang="en-IN" sz="2000" dirty="0"/>
          </a:p>
          <a:p>
            <a:pPr lvl="1"/>
            <a:r>
              <a:rPr lang="en-US" sz="2000">
                <a:sym typeface="+mn-ea"/>
              </a:rPr>
              <a:t>Physical address in the computer system identifies a physical location in memory. </a:t>
            </a:r>
            <a:endParaRPr lang="en-IN" sz="2000" dirty="0"/>
          </a:p>
          <a:p>
            <a:pPr lvl="1"/>
            <a:r>
              <a:rPr lang="en-IN" sz="2000" dirty="0"/>
              <a:t>It is the address generated by memory management unit.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Logical and Physical address</a:t>
            </a:r>
            <a:endParaRPr lang="en-US"/>
          </a:p>
        </p:txBody>
      </p:sp>
      <p:pic>
        <p:nvPicPr>
          <p:cNvPr id="25" name="Content Placeholder 24"/>
          <p:cNvPicPr>
            <a:picLocks noChangeAspect="1"/>
          </p:cNvPicPr>
          <p:nvPr>
            <p:ph idx="1"/>
          </p:nvPr>
        </p:nvPicPr>
        <p:blipFill>
          <a:blip r:embed="rId1"/>
          <a:srcRect l="16505" t="18739" r="25489" b="32572"/>
          <a:stretch>
            <a:fillRect/>
          </a:stretch>
        </p:blipFill>
        <p:spPr>
          <a:xfrm>
            <a:off x="2863850" y="2222500"/>
            <a:ext cx="6463665" cy="3636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Paging 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endParaRPr lang="en-US" sz="2000"/>
          </a:p>
          <a:p>
            <a:r>
              <a:rPr lang="en-US" sz="2000"/>
              <a:t>Paging is a storage mechanism that allows OS to retrieve processes from the secondary storage into the main memory in the form of pages.</a:t>
            </a:r>
            <a:endParaRPr lang="en-US" sz="2000"/>
          </a:p>
          <a:p>
            <a:r>
              <a:rPr lang="en-IN" altLang="en-US" sz="2000"/>
              <a:t>Virtual memory is</a:t>
            </a:r>
            <a:r>
              <a:rPr lang="en-US" sz="2000"/>
              <a:t> divide</a:t>
            </a:r>
            <a:r>
              <a:rPr lang="en-IN" altLang="en-US" sz="2000"/>
              <a:t>d</a:t>
            </a:r>
            <a:r>
              <a:rPr lang="en-US" sz="2000"/>
              <a:t> in the form of pages. The main memory will also be divided in the form of frames.</a:t>
            </a:r>
            <a:endParaRPr lang="en-US" sz="2000"/>
          </a:p>
          <a:p>
            <a:r>
              <a:rPr lang="en-US" sz="2000"/>
              <a:t>One page of the process is to be stored in one of the frames of the memory.</a:t>
            </a:r>
            <a:endParaRPr lang="en-US" sz="2000"/>
          </a:p>
          <a:p>
            <a:r>
              <a:rPr lang="en-US" sz="2000"/>
              <a:t>The sizes of each frame must be equal.</a:t>
            </a:r>
            <a:endParaRPr lang="en-US" sz="2000"/>
          </a:p>
          <a:p>
            <a:r>
              <a:rPr lang="en-IN" altLang="en-US" sz="2000">
                <a:solidFill>
                  <a:schemeClr val="accent1"/>
                </a:solidFill>
              </a:rPr>
              <a:t>Page table</a:t>
            </a:r>
            <a:r>
              <a:rPr lang="en-IN" altLang="en-US" sz="2000"/>
              <a:t> : Info regarding pages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Paging :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rcRect l="17988" t="20363" r="34296" b="17883"/>
          <a:stretch>
            <a:fillRect/>
          </a:stretch>
        </p:blipFill>
        <p:spPr>
          <a:xfrm>
            <a:off x="241935" y="2845435"/>
            <a:ext cx="5186045" cy="2917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l="15452" t="14040" r="31455" b="5912"/>
          <a:stretch>
            <a:fillRect/>
          </a:stretch>
        </p:blipFill>
        <p:spPr>
          <a:xfrm>
            <a:off x="5901055" y="2058670"/>
            <a:ext cx="5294630" cy="44900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Page table :</a:t>
            </a:r>
            <a:endParaRPr lang="en-IN" alt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8680" y="2157095"/>
            <a:ext cx="7126605" cy="4175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Page fault :</a:t>
            </a:r>
            <a:endParaRPr lang="en-IN" alt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7395" y="2110740"/>
            <a:ext cx="6213475" cy="4157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Segmentation :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18515" y="2222500"/>
            <a:ext cx="3872230" cy="3638550"/>
          </a:xfrm>
        </p:spPr>
        <p:txBody>
          <a:bodyPr anchor="t" anchorCtr="0"/>
          <a:p>
            <a:r>
              <a:rPr lang="en-US" sz="2000"/>
              <a:t>A process is divided into Segments. </a:t>
            </a:r>
            <a:endParaRPr lang="en-US" sz="2000"/>
          </a:p>
          <a:p>
            <a:r>
              <a:rPr lang="en-US" sz="2000"/>
              <a:t>The chunks that a program is divided into which are not necessarily all of the same sizes are called segments.</a:t>
            </a:r>
            <a:endParaRPr lang="en-US" sz="2000"/>
          </a:p>
        </p:txBody>
      </p:sp>
      <p:pic>
        <p:nvPicPr>
          <p:cNvPr id="103" name="Content Placeholder 102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57445" y="2045335"/>
            <a:ext cx="7011035" cy="454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Swapping :</a:t>
            </a:r>
            <a:endParaRPr lang="en-IN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sz="2000" dirty="0"/>
              <a:t>A process can be swapped temporarily out of memory to a backing store, and then brought back into memory for continued execution.</a:t>
            </a:r>
            <a:endParaRPr lang="en-IN" sz="2000" dirty="0"/>
          </a:p>
          <a:p>
            <a:r>
              <a:rPr lang="en-IN" sz="2000" dirty="0"/>
              <a:t>This phenomena of process switching it’s memory is called as swapping.</a:t>
            </a:r>
            <a:endParaRPr lang="en-IN" sz="2000" dirty="0"/>
          </a:p>
          <a:p>
            <a:r>
              <a:rPr lang="en-IN" sz="2000" dirty="0"/>
              <a:t>It is also called as roll out, roll in.</a:t>
            </a:r>
            <a:endParaRPr lang="en-IN" sz="2000" dirty="0"/>
          </a:p>
          <a:p>
            <a:r>
              <a:rPr lang="en-IN" sz="2000" dirty="0"/>
              <a:t>Swapping variant used for priority-based scheduling algorithms.</a:t>
            </a:r>
            <a:endParaRPr lang="en-IN" sz="2000" dirty="0"/>
          </a:p>
          <a:p>
            <a:r>
              <a:rPr lang="en-IN" sz="2000" dirty="0"/>
              <a:t>Major part of swap time is transfer time</a:t>
            </a: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Swapping :</a:t>
            </a:r>
            <a:endParaRPr lang="en-IN" dirty="0"/>
          </a:p>
        </p:txBody>
      </p:sp>
      <p:pic>
        <p:nvPicPr>
          <p:cNvPr id="2097152" name="Picture 2" descr="swapping in memory management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242945" y="2109470"/>
            <a:ext cx="6917055" cy="4622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Content :</a:t>
            </a:r>
            <a:endParaRPr lang="en-IN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IN" sz="2000" dirty="0"/>
              <a:t>Memory</a:t>
            </a:r>
            <a:endParaRPr lang="en-IN" sz="2000" dirty="0"/>
          </a:p>
          <a:p>
            <a:r>
              <a:rPr lang="en-IN" sz="2000" dirty="0"/>
              <a:t>Types of memory</a:t>
            </a:r>
            <a:endParaRPr lang="en-IN" sz="2000" dirty="0"/>
          </a:p>
          <a:p>
            <a:r>
              <a:rPr lang="en-IN" sz="2000" dirty="0"/>
              <a:t>Memory Management Techniques</a:t>
            </a:r>
            <a:endParaRPr lang="en-IN" sz="2000" dirty="0"/>
          </a:p>
          <a:p>
            <a:r>
              <a:rPr lang="en-IN" sz="2000" dirty="0"/>
              <a:t>Process Address space </a:t>
            </a:r>
            <a:endParaRPr lang="en-IN" sz="2000" dirty="0"/>
          </a:p>
          <a:p>
            <a:r>
              <a:rPr lang="en-IN" sz="2000" dirty="0"/>
              <a:t>Paging </a:t>
            </a:r>
            <a:endParaRPr lang="en-IN" sz="2000" dirty="0"/>
          </a:p>
          <a:p>
            <a:r>
              <a:rPr lang="en-IN" sz="2000" dirty="0"/>
              <a:t>Swapping</a:t>
            </a:r>
            <a:endParaRPr lang="en-IN" sz="2000" dirty="0"/>
          </a:p>
          <a:p>
            <a:r>
              <a:rPr lang="en-IN" sz="2000" dirty="0"/>
              <a:t>Segmentation </a:t>
            </a:r>
            <a:endParaRPr lang="en-I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Any Queries ?</a:t>
            </a:r>
            <a:endParaRPr lang="en-I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477770" y="4564965"/>
            <a:ext cx="5891636" cy="713241"/>
          </a:xfrm>
        </p:spPr>
        <p:txBody>
          <a:bodyPr/>
          <a:p>
            <a:pPr algn="r"/>
            <a:r>
              <a:rPr lang="en-IN" altLang="en-US" sz="5400"/>
              <a:t>Thank You</a:t>
            </a:r>
            <a:endParaRPr lang="en-IN" altLang="en-US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Memory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sz="2000"/>
              <a:t>It is a data storage unit or a data storage device where data is to be processed and instructions required for processing are stored. </a:t>
            </a:r>
            <a:endParaRPr lang="en-US" sz="2000"/>
          </a:p>
          <a:p>
            <a:endParaRPr lang="en-US" sz="2000"/>
          </a:p>
          <a:p>
            <a:r>
              <a:rPr lang="en-IN" altLang="en-US" sz="2000">
                <a:solidFill>
                  <a:schemeClr val="accent1"/>
                </a:solidFill>
              </a:rPr>
              <a:t>Types</a:t>
            </a:r>
            <a:r>
              <a:rPr lang="en-IN" altLang="en-US" sz="2000"/>
              <a:t>:</a:t>
            </a:r>
            <a:endParaRPr lang="en-IN" altLang="en-US" sz="2000"/>
          </a:p>
          <a:p>
            <a:pPr lvl="1"/>
            <a:r>
              <a:rPr lang="en-IN" altLang="en-US" sz="2000"/>
              <a:t>Primary memory</a:t>
            </a:r>
            <a:endParaRPr lang="en-IN" altLang="en-US" sz="2000"/>
          </a:p>
          <a:p>
            <a:pPr lvl="1"/>
            <a:r>
              <a:rPr lang="en-IN" altLang="en-US" sz="2000"/>
              <a:t>Secondary memory</a:t>
            </a:r>
            <a:endParaRPr lang="en-IN" altLang="en-US" sz="2000"/>
          </a:p>
          <a:p>
            <a:pPr lvl="1"/>
            <a:r>
              <a:rPr lang="en-IN" altLang="en-US" sz="2000"/>
              <a:t>Cache memory</a:t>
            </a:r>
            <a:endParaRPr lang="en-I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Memory Management Techniques :</a:t>
            </a:r>
            <a:endParaRPr lang="en-IN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sz="2000" dirty="0"/>
              <a:t>Memory allocation</a:t>
            </a:r>
            <a:endParaRPr lang="en-IN" sz="2000" dirty="0"/>
          </a:p>
          <a:p>
            <a:pPr lvl="1"/>
            <a:r>
              <a:rPr lang="en-IN" sz="2000" dirty="0">
                <a:solidFill>
                  <a:schemeClr val="accent1"/>
                </a:solidFill>
              </a:rPr>
              <a:t>Contiguous Memory allocation :</a:t>
            </a:r>
            <a:endParaRPr lang="en-IN" sz="20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Fixed partitioning</a:t>
            </a:r>
            <a:endParaRPr lang="en-IN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Variable partitioning </a:t>
            </a:r>
            <a:endParaRPr lang="en-IN" sz="2000" dirty="0"/>
          </a:p>
          <a:p>
            <a:pPr lvl="1"/>
            <a:r>
              <a:rPr lang="en-IN" sz="2000" dirty="0">
                <a:solidFill>
                  <a:schemeClr val="accent1"/>
                </a:solidFill>
              </a:rPr>
              <a:t>Non-contiguous Memory allocation :</a:t>
            </a:r>
            <a:endParaRPr lang="en-IN" sz="20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Paging</a:t>
            </a:r>
            <a:endParaRPr lang="en-IN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Segmentation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Fixed partitioning :</a:t>
            </a:r>
            <a:endParaRPr lang="en-IN" dirty="0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810000" y="2248678"/>
            <a:ext cx="10554574" cy="2805471"/>
          </a:xfrm>
        </p:spPr>
        <p:txBody>
          <a:bodyPr anchor="t"/>
          <a:p>
            <a:r>
              <a:rPr lang="en-IN" sz="2000" dirty="0"/>
              <a:t> Main memory is divided into f</a:t>
            </a:r>
            <a:r>
              <a:rPr lang="en-IN" sz="2000" dirty="0">
                <a:sym typeface="+mn-ea"/>
              </a:rPr>
              <a:t>ixed partitions</a:t>
            </a:r>
            <a:endParaRPr lang="en-IN" sz="2000" dirty="0"/>
          </a:p>
          <a:p>
            <a:r>
              <a:rPr lang="en-IN" sz="2000" dirty="0"/>
              <a:t>Consider all the partition of main memory are same.</a:t>
            </a:r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4194304" name="Table 5"/>
          <p:cNvGraphicFramePr>
            <a:graphicFrameLocks noGrp="1"/>
          </p:cNvGraphicFramePr>
          <p:nvPr/>
        </p:nvGraphicFramePr>
        <p:xfrm>
          <a:off x="4810394" y="3429000"/>
          <a:ext cx="2106863" cy="133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/>
              </a:tblGrid>
              <a:tr h="667753">
                <a:tc>
                  <a:txBody>
                    <a:bodyPr/>
                    <a:p>
                      <a:pPr algn="ctr"/>
                      <a:r>
                        <a:rPr lang="en-IN" dirty="0"/>
                        <a:t>2mb</a:t>
                      </a:r>
                      <a:endParaRPr lang="en-IN" dirty="0"/>
                    </a:p>
                  </a:txBody>
                  <a:tcPr/>
                </a:tc>
              </a:tr>
              <a:tr h="667753">
                <a:tc>
                  <a:txBody>
                    <a:bodyPr/>
                    <a:p>
                      <a:pPr algn="ctr"/>
                      <a:r>
                        <a:rPr lang="en-IN" dirty="0"/>
                        <a:t>2mb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94305" name="Table 5"/>
          <p:cNvGraphicFramePr>
            <a:graphicFrameLocks noGrp="1"/>
          </p:cNvGraphicFramePr>
          <p:nvPr/>
        </p:nvGraphicFramePr>
        <p:xfrm>
          <a:off x="4810394" y="4764506"/>
          <a:ext cx="2106863" cy="133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/>
              </a:tblGrid>
              <a:tr h="667753">
                <a:tc>
                  <a:txBody>
                    <a:bodyPr/>
                    <a:p>
                      <a:pPr algn="ctr"/>
                      <a:r>
                        <a:rPr lang="en-IN" dirty="0"/>
                        <a:t>2mb</a:t>
                      </a:r>
                      <a:endParaRPr lang="en-IN" dirty="0"/>
                    </a:p>
                  </a:txBody>
                  <a:tcPr/>
                </a:tc>
              </a:tr>
              <a:tr h="667753">
                <a:tc>
                  <a:txBody>
                    <a:bodyPr/>
                    <a:p>
                      <a:pPr algn="ctr"/>
                      <a:r>
                        <a:rPr lang="en-IN" dirty="0"/>
                        <a:t>2mb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06" name="TextBox 7"/>
          <p:cNvSpPr txBox="1"/>
          <p:nvPr/>
        </p:nvSpPr>
        <p:spPr>
          <a:xfrm>
            <a:off x="4721290" y="6281805"/>
            <a:ext cx="210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/>
              <a:t>Main Memory</a:t>
            </a:r>
            <a:endParaRPr lang="en-IN" dirty="0"/>
          </a:p>
        </p:txBody>
      </p:sp>
      <p:sp>
        <p:nvSpPr>
          <p:cNvPr id="1048607" name="Left Brace 9"/>
          <p:cNvSpPr/>
          <p:nvPr/>
        </p:nvSpPr>
        <p:spPr>
          <a:xfrm>
            <a:off x="4266655" y="4082757"/>
            <a:ext cx="401216" cy="681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08" name="Left Brace 10"/>
          <p:cNvSpPr/>
          <p:nvPr/>
        </p:nvSpPr>
        <p:spPr>
          <a:xfrm>
            <a:off x="4266655" y="4788532"/>
            <a:ext cx="401216" cy="681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09" name="Left Brace 11"/>
          <p:cNvSpPr/>
          <p:nvPr/>
        </p:nvSpPr>
        <p:spPr>
          <a:xfrm>
            <a:off x="4266655" y="5501054"/>
            <a:ext cx="401216" cy="681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10" name="Left Brace 12"/>
          <p:cNvSpPr/>
          <p:nvPr/>
        </p:nvSpPr>
        <p:spPr>
          <a:xfrm>
            <a:off x="4266655" y="3415616"/>
            <a:ext cx="401216" cy="681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11" name="TextBox 13"/>
          <p:cNvSpPr txBox="1"/>
          <p:nvPr/>
        </p:nvSpPr>
        <p:spPr>
          <a:xfrm>
            <a:off x="2341880" y="4465320"/>
            <a:ext cx="1725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000" dirty="0"/>
              <a:t>Fixed size of partitions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Variable partitioning :</a:t>
            </a:r>
            <a:endParaRPr lang="en-IN" dirty="0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627818"/>
          </a:xfrm>
        </p:spPr>
        <p:txBody>
          <a:bodyPr anchor="t"/>
          <a:p>
            <a:r>
              <a:rPr lang="en-IN" sz="2000" dirty="0"/>
              <a:t>The main memory is not having fixed partitions, so the whole main memory is continuous form.</a:t>
            </a:r>
            <a:endParaRPr lang="en-IN" sz="2000" dirty="0"/>
          </a:p>
          <a:p>
            <a:r>
              <a:rPr lang="en-IN" sz="2000" dirty="0"/>
              <a:t>The process dynamically get loaded into the main memory at run time.</a:t>
            </a:r>
            <a:endParaRPr lang="en-IN" sz="2000" dirty="0"/>
          </a:p>
        </p:txBody>
      </p:sp>
      <p:graphicFrame>
        <p:nvGraphicFramePr>
          <p:cNvPr id="4194306" name="Table 5"/>
          <p:cNvGraphicFramePr>
            <a:graphicFrameLocks noGrp="1"/>
          </p:cNvGraphicFramePr>
          <p:nvPr/>
        </p:nvGraphicFramePr>
        <p:xfrm>
          <a:off x="4782397" y="3429000"/>
          <a:ext cx="2106863" cy="133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/>
              </a:tblGrid>
              <a:tr h="667753">
                <a:tc>
                  <a:txBody>
                    <a:bodyPr/>
                    <a:p>
                      <a:pPr algn="ctr"/>
                      <a:r>
                        <a:rPr lang="en-IN" dirty="0"/>
                        <a:t>3mb</a:t>
                      </a:r>
                      <a:endParaRPr lang="en-IN" dirty="0"/>
                    </a:p>
                  </a:txBody>
                  <a:tcPr/>
                </a:tc>
              </a:tr>
              <a:tr h="667753">
                <a:tc>
                  <a:txBody>
                    <a:bodyPr/>
                    <a:p>
                      <a:pPr algn="ctr"/>
                      <a:r>
                        <a:rPr lang="en-IN" dirty="0"/>
                        <a:t>2mb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94307" name="Table 4"/>
          <p:cNvGraphicFramePr>
            <a:graphicFrameLocks noGrp="1"/>
          </p:cNvGraphicFramePr>
          <p:nvPr/>
        </p:nvGraphicFramePr>
        <p:xfrm>
          <a:off x="4782397" y="4764506"/>
          <a:ext cx="2106863" cy="133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/>
              </a:tblGrid>
              <a:tr h="667753">
                <a:tc>
                  <a:txBody>
                    <a:bodyPr/>
                    <a:p>
                      <a:pPr algn="ctr"/>
                      <a:r>
                        <a:rPr lang="en-IN" dirty="0"/>
                        <a:t>5mb</a:t>
                      </a:r>
                      <a:endParaRPr lang="en-IN" dirty="0"/>
                    </a:p>
                  </a:txBody>
                  <a:tcPr/>
                </a:tc>
              </a:tr>
              <a:tr h="667753">
                <a:tc>
                  <a:txBody>
                    <a:bodyPr/>
                    <a:p>
                      <a:pPr algn="ctr"/>
                      <a:r>
                        <a:rPr lang="en-IN" dirty="0"/>
                        <a:t>4mb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14" name="TextBox 6"/>
          <p:cNvSpPr txBox="1"/>
          <p:nvPr/>
        </p:nvSpPr>
        <p:spPr>
          <a:xfrm>
            <a:off x="4930758" y="6226146"/>
            <a:ext cx="181013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IN" dirty="0"/>
              <a:t>Main Memory</a:t>
            </a:r>
            <a:endParaRPr lang="en-IN" dirty="0"/>
          </a:p>
        </p:txBody>
      </p:sp>
      <p:sp>
        <p:nvSpPr>
          <p:cNvPr id="1048615" name="Left Brace 7"/>
          <p:cNvSpPr/>
          <p:nvPr/>
        </p:nvSpPr>
        <p:spPr>
          <a:xfrm>
            <a:off x="4266655" y="3415616"/>
            <a:ext cx="401216" cy="681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16" name="Left Brace 8"/>
          <p:cNvSpPr/>
          <p:nvPr/>
        </p:nvSpPr>
        <p:spPr>
          <a:xfrm>
            <a:off x="4266655" y="4096753"/>
            <a:ext cx="401216" cy="681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17" name="Left Brace 9"/>
          <p:cNvSpPr/>
          <p:nvPr/>
        </p:nvSpPr>
        <p:spPr>
          <a:xfrm>
            <a:off x="4266655" y="4777890"/>
            <a:ext cx="401216" cy="681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18" name="Left Brace 10"/>
          <p:cNvSpPr/>
          <p:nvPr/>
        </p:nvSpPr>
        <p:spPr>
          <a:xfrm>
            <a:off x="4266655" y="5459027"/>
            <a:ext cx="401216" cy="681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19" name="TextBox 12"/>
          <p:cNvSpPr txBox="1"/>
          <p:nvPr/>
        </p:nvSpPr>
        <p:spPr>
          <a:xfrm>
            <a:off x="2015490" y="4260215"/>
            <a:ext cx="1902460" cy="13220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IN" sz="2000" dirty="0"/>
              <a:t>Partitions are</a:t>
            </a:r>
            <a:endParaRPr lang="en-IN" sz="2000" dirty="0"/>
          </a:p>
          <a:p>
            <a:r>
              <a:rPr lang="en-IN" sz="2000" dirty="0"/>
              <a:t>done based on process size 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Fragmentation :</a:t>
            </a:r>
            <a:endParaRPr lang="en-IN" dirty="0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sz="2000" dirty="0"/>
              <a:t>The space that remain in the main memory after all the processes have loaded is called as hole or fragment.</a:t>
            </a:r>
            <a:endParaRPr lang="en-IN" sz="2000" dirty="0"/>
          </a:p>
          <a:p>
            <a:r>
              <a:rPr lang="en-IN" sz="2000" dirty="0"/>
              <a:t>There are two types of fragmentation.</a:t>
            </a:r>
            <a:endParaRPr lang="en-IN" sz="2000" dirty="0"/>
          </a:p>
          <a:p>
            <a:pPr lvl="1"/>
            <a:r>
              <a:rPr lang="en-IN" sz="2000" dirty="0">
                <a:solidFill>
                  <a:schemeClr val="accent1"/>
                </a:solidFill>
              </a:rPr>
              <a:t>Internal fragmentation :</a:t>
            </a:r>
            <a:endParaRPr lang="en-IN" sz="2000" dirty="0">
              <a:solidFill>
                <a:schemeClr val="accent1"/>
              </a:solidFill>
            </a:endParaRPr>
          </a:p>
          <a:p>
            <a:pPr lvl="2"/>
            <a:r>
              <a:rPr lang="en-IN" sz="1750" dirty="0"/>
              <a:t>Internal takes place in static memory allocation.</a:t>
            </a:r>
            <a:endParaRPr lang="en-IN" sz="1750" dirty="0"/>
          </a:p>
          <a:p>
            <a:pPr lvl="1"/>
            <a:r>
              <a:rPr lang="en-IN" sz="2000" dirty="0">
                <a:solidFill>
                  <a:schemeClr val="accent1"/>
                </a:solidFill>
              </a:rPr>
              <a:t>External fragmentation :</a:t>
            </a:r>
            <a:endParaRPr lang="en-IN" sz="2000" dirty="0">
              <a:solidFill>
                <a:schemeClr val="accent1"/>
              </a:solidFill>
            </a:endParaRPr>
          </a:p>
          <a:p>
            <a:pPr lvl="2"/>
            <a:r>
              <a:rPr lang="en-IN" sz="1750" dirty="0"/>
              <a:t>There is a enough memory space to load a new process but as it is not in continuous manner the process can’t be loaded into main memory. </a:t>
            </a:r>
            <a:endParaRPr lang="en-IN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Internal Fragmentation</a:t>
            </a:r>
            <a:endParaRPr lang="en-IN" dirty="0"/>
          </a:p>
        </p:txBody>
      </p:sp>
      <p:pic>
        <p:nvPicPr>
          <p:cNvPr id="2097153" name="Picture 2" descr="Internal Fragmentat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09720" y="2254885"/>
            <a:ext cx="518541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/>
              <a:t>External Fragmentation :</a:t>
            </a:r>
            <a:endParaRPr lang="en-IN" dirty="0"/>
          </a:p>
        </p:txBody>
      </p:sp>
      <p:pic>
        <p:nvPicPr>
          <p:cNvPr id="2097154" name="Picture 2" descr="External Fragmentation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864485" y="2336800"/>
            <a:ext cx="7954645" cy="3828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3015</Words>
  <Application>WPS Presentation</Application>
  <PresentationFormat/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Wingdings 2</vt:lpstr>
      <vt:lpstr>Century Gothic</vt:lpstr>
      <vt:lpstr>Microsoft YaHei</vt:lpstr>
      <vt:lpstr>Arial Unicode MS</vt:lpstr>
      <vt:lpstr>Quotable</vt:lpstr>
      <vt:lpstr>Memory Management Unit</vt:lpstr>
      <vt:lpstr>Content :</vt:lpstr>
      <vt:lpstr>PowerPoint 演示文稿</vt:lpstr>
      <vt:lpstr>Memory allocation :</vt:lpstr>
      <vt:lpstr>Static memory allocation :</vt:lpstr>
      <vt:lpstr>Dynamic memory allocation :</vt:lpstr>
      <vt:lpstr>Fragmentation :</vt:lpstr>
      <vt:lpstr>Internal Fragmentation</vt:lpstr>
      <vt:lpstr>External Fragmentation :</vt:lpstr>
      <vt:lpstr>PowerPoint 演示文稿</vt:lpstr>
      <vt:lpstr>Logical and Physical address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Swapping :</vt:lpstr>
      <vt:lpstr>Swapping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Unit</dc:title>
  <dc:creator>Abhishek Dawange</dc:creator>
  <cp:lastModifiedBy>Krishnaveni</cp:lastModifiedBy>
  <cp:revision>6</cp:revision>
  <dcterms:created xsi:type="dcterms:W3CDTF">2023-05-02T07:11:41Z</dcterms:created>
  <dcterms:modified xsi:type="dcterms:W3CDTF">2023-05-02T10:12:42Z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5AEF7E31D6384DE6B6405E7458482FEA</vt:lpwstr>
  </property>
  <property fmtid="{D5CDD505-2E9C-101B-9397-08002B2CF9AE}" pid="3" name="KSOProductBuildVer">
    <vt:lpwstr>1033-11.2.0.11536</vt:lpwstr>
  </property>
</Properties>
</file>