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17" r:id="rId1"/>
  </p:sldMasterIdLst>
  <p:notesMasterIdLst>
    <p:notesMasterId r:id="rId18"/>
  </p:notesMasterIdLst>
  <p:sldIdLst>
    <p:sldId id="256" r:id="rId2"/>
    <p:sldId id="257" r:id="rId3"/>
    <p:sldId id="258" r:id="rId4"/>
    <p:sldId id="259" r:id="rId5"/>
    <p:sldId id="260" r:id="rId6"/>
    <p:sldId id="261" r:id="rId7"/>
    <p:sldId id="262" r:id="rId8"/>
    <p:sldId id="270" r:id="rId9"/>
    <p:sldId id="269" r:id="rId10"/>
    <p:sldId id="263" r:id="rId11"/>
    <p:sldId id="264" r:id="rId12"/>
    <p:sldId id="271" r:id="rId13"/>
    <p:sldId id="272" r:id="rId14"/>
    <p:sldId id="265" r:id="rId15"/>
    <p:sldId id="273" r:id="rId16"/>
    <p:sldId id="268"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976"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3175608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266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246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0929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16466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8490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42389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23419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56137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72928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736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668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0549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3037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4490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3905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155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117290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69594541"/>
      </p:ext>
    </p:extLst>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 id="2147484229" r:id="rId12"/>
    <p:sldLayoutId id="2147484230" r:id="rId13"/>
    <p:sldLayoutId id="2147484231" r:id="rId14"/>
    <p:sldLayoutId id="2147484232" r:id="rId15"/>
    <p:sldLayoutId id="2147484233" r:id="rId16"/>
    <p:sldLayoutId id="214748423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9200" y="141160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553200" y="139255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581400" y="56333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066800" y="554352"/>
            <a:ext cx="9540240" cy="755335"/>
          </a:xfrm>
          <a:prstGeom prst="rect">
            <a:avLst/>
          </a:prstGeom>
        </p:spPr>
        <p:txBody>
          <a:bodyPr vert="horz" wrap="square" lIns="0" tIns="16510" rIns="0" bIns="0" rtlCol="0">
            <a:spAutoFit/>
          </a:bodyPr>
          <a:lstStyle/>
          <a:p>
            <a:pPr algn="l">
              <a:spcBef>
                <a:spcPts val="130"/>
              </a:spcBef>
            </a:pPr>
            <a:r>
              <a:rPr lang="en-US" sz="48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800" b="1" i="0" dirty="0">
                <a:solidFill>
                  <a:srgbClr val="0F0F0F"/>
                </a:solidFill>
                <a:effectLst/>
                <a:latin typeface="Times New Roman" panose="02020603050405020304" pitchFamily="18" charset="0"/>
                <a:cs typeface="Times New Roman" panose="02020603050405020304" pitchFamily="18" charset="0"/>
              </a:rPr>
              <a:t> </a:t>
            </a:r>
            <a:endParaRPr sz="48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graphicFrame>
        <p:nvGraphicFramePr>
          <p:cNvPr id="8" name="Table 7">
            <a:extLst>
              <a:ext uri="{FF2B5EF4-FFF2-40B4-BE49-F238E27FC236}">
                <a16:creationId xmlns:a16="http://schemas.microsoft.com/office/drawing/2014/main" id="{9C5E7918-5D81-B4C1-E4C2-1663ED8EC009}"/>
              </a:ext>
            </a:extLst>
          </p:cNvPr>
          <p:cNvGraphicFramePr>
            <a:graphicFrameLocks noGrp="1"/>
          </p:cNvGraphicFramePr>
          <p:nvPr>
            <p:extLst>
              <p:ext uri="{D42A27DB-BD31-4B8C-83A1-F6EECF244321}">
                <p14:modId xmlns:p14="http://schemas.microsoft.com/office/powerpoint/2010/main" val="2305515757"/>
              </p:ext>
            </p:extLst>
          </p:nvPr>
        </p:nvGraphicFramePr>
        <p:xfrm>
          <a:off x="1432560" y="2996565"/>
          <a:ext cx="9540240" cy="3017520"/>
        </p:xfrm>
        <a:graphic>
          <a:graphicData uri="http://schemas.openxmlformats.org/drawingml/2006/table">
            <a:tbl>
              <a:tblPr firstRow="1" bandRow="1">
                <a:tableStyleId>{2D5ABB26-0587-4C30-8999-92F81FD0307C}</a:tableStyleId>
              </a:tblPr>
              <a:tblGrid>
                <a:gridCol w="3125251">
                  <a:extLst>
                    <a:ext uri="{9D8B030D-6E8A-4147-A177-3AD203B41FA5}">
                      <a16:colId xmlns:a16="http://schemas.microsoft.com/office/drawing/2014/main" val="569605669"/>
                    </a:ext>
                  </a:extLst>
                </a:gridCol>
                <a:gridCol w="6414989">
                  <a:extLst>
                    <a:ext uri="{9D8B030D-6E8A-4147-A177-3AD203B41FA5}">
                      <a16:colId xmlns:a16="http://schemas.microsoft.com/office/drawing/2014/main" val="1145171266"/>
                    </a:ext>
                  </a:extLst>
                </a:gridCol>
              </a:tblGrid>
              <a:tr h="264015">
                <a:tc>
                  <a:txBody>
                    <a:bodyPr/>
                    <a:lstStyle/>
                    <a:p>
                      <a:r>
                        <a:rPr lang="en-US" sz="2400" b="1" dirty="0">
                          <a:latin typeface="Times New Roman" panose="02020603050405020304" pitchFamily="18" charset="0"/>
                          <a:cs typeface="Times New Roman" panose="02020603050405020304" pitchFamily="18" charset="0"/>
                        </a:rPr>
                        <a:t>STUDENT NAME : </a:t>
                      </a:r>
                      <a:endParaRPr lang="en-IN" sz="24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0" dirty="0">
                          <a:latin typeface="Times New Roman" panose="02020603050405020304" pitchFamily="18" charset="0"/>
                          <a:cs typeface="Times New Roman" panose="02020603050405020304" pitchFamily="18" charset="0"/>
                        </a:rPr>
                        <a:t>URMILA 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1858075"/>
                  </a:ext>
                </a:extLst>
              </a:tr>
              <a:tr h="370840">
                <a:tc>
                  <a:txBody>
                    <a:bodyPr/>
                    <a:lstStyle/>
                    <a:p>
                      <a:r>
                        <a:rPr lang="en-US" sz="2400" b="1" dirty="0">
                          <a:latin typeface="Times New Roman" panose="02020603050405020304" pitchFamily="18" charset="0"/>
                          <a:cs typeface="Times New Roman" panose="02020603050405020304" pitchFamily="18" charset="0"/>
                        </a:rPr>
                        <a:t>REGISTER NO      :</a:t>
                      </a:r>
                      <a:endParaRPr lang="en-IN" sz="24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0" dirty="0">
                          <a:latin typeface="Times New Roman" panose="02020603050405020304" pitchFamily="18" charset="0"/>
                          <a:cs typeface="Times New Roman" panose="02020603050405020304" pitchFamily="18" charset="0"/>
                        </a:rPr>
                        <a:t>312213606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6572623"/>
                  </a:ext>
                </a:extLst>
              </a:tr>
              <a:tr h="370840">
                <a:tc>
                  <a:txBody>
                    <a:bodyPr/>
                    <a:lstStyle/>
                    <a:p>
                      <a:r>
                        <a:rPr lang="en-US" sz="2400" b="1" dirty="0">
                          <a:latin typeface="Times New Roman" panose="02020603050405020304" pitchFamily="18" charset="0"/>
                          <a:cs typeface="Times New Roman" panose="02020603050405020304" pitchFamily="18" charset="0"/>
                        </a:rPr>
                        <a:t>NM ID                    :</a:t>
                      </a:r>
                      <a:endParaRPr lang="en-IN" sz="24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0" dirty="0">
                          <a:latin typeface="Times New Roman" panose="02020603050405020304" pitchFamily="18" charset="0"/>
                          <a:cs typeface="Times New Roman" panose="02020603050405020304" pitchFamily="18" charset="0"/>
                        </a:rPr>
                        <a:t>5C379E0E6A6D3DF84EC41E793F5B3746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5579955"/>
                  </a:ext>
                </a:extLst>
              </a:tr>
              <a:tr h="370840">
                <a:tc>
                  <a:txBody>
                    <a:bodyPr/>
                    <a:lstStyle/>
                    <a:p>
                      <a:pPr marL="1978025" indent="-1978025"/>
                      <a:r>
                        <a:rPr lang="en-US" sz="2400" b="1" dirty="0">
                          <a:latin typeface="Times New Roman" panose="02020603050405020304" pitchFamily="18" charset="0"/>
                          <a:cs typeface="Times New Roman" panose="02020603050405020304" pitchFamily="18" charset="0"/>
                        </a:rPr>
                        <a:t>DEPARTMENT     : </a:t>
                      </a:r>
                      <a:endParaRPr lang="en-IN" sz="24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0" dirty="0">
                          <a:latin typeface="Times New Roman" panose="02020603050405020304" pitchFamily="18" charset="0"/>
                          <a:cs typeface="Times New Roman" panose="02020603050405020304" pitchFamily="18" charset="0"/>
                        </a:rPr>
                        <a:t>III YEAR B.COM (GENERAL)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87307"/>
                  </a:ext>
                </a:extLst>
              </a:tr>
              <a:tr h="370840">
                <a:tc>
                  <a:txBody>
                    <a:bodyPr/>
                    <a:lstStyle/>
                    <a:p>
                      <a:pPr marL="1978025" indent="-1978025"/>
                      <a:r>
                        <a:rPr lang="en-US" sz="2400" b="1" dirty="0">
                          <a:latin typeface="Times New Roman" panose="02020603050405020304" pitchFamily="18" charset="0"/>
                          <a:cs typeface="Times New Roman" panose="02020603050405020304" pitchFamily="18" charset="0"/>
                        </a:rPr>
                        <a:t>COLLEGE              : </a:t>
                      </a:r>
                      <a:endParaRPr lang="en-IN" sz="24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0" dirty="0">
                          <a:latin typeface="Times New Roman" panose="02020603050405020304" pitchFamily="18" charset="0"/>
                          <a:cs typeface="Times New Roman" panose="02020603050405020304" pitchFamily="18" charset="0"/>
                        </a:rPr>
                        <a:t>TAGORE COLLEGE OF ARTS AND SCIENCE,</a:t>
                      </a:r>
                    </a:p>
                    <a:p>
                      <a:r>
                        <a:rPr lang="en-US" sz="2400" b="0" dirty="0">
                          <a:latin typeface="Times New Roman" panose="02020603050405020304" pitchFamily="18" charset="0"/>
                          <a:cs typeface="Times New Roman" panose="02020603050405020304" pitchFamily="18" charset="0"/>
                        </a:rPr>
                        <a:t>CHROMPET.</a:t>
                      </a:r>
                    </a:p>
                    <a:p>
                      <a:pPr marL="0" indent="0"/>
                      <a:endParaRPr lang="en-IN" sz="2400" b="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404924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829800" y="46339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91636" y="1470282"/>
            <a:ext cx="376239" cy="41388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flipH="1">
            <a:off x="9220200" y="6172200"/>
            <a:ext cx="228599" cy="1524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32224"/>
          </a:xfrm>
          <a:prstGeom prst="rect">
            <a:avLst/>
          </a:prstGeom>
        </p:spPr>
        <p:txBody>
          <a:bodyPr vert="horz" wrap="square" lIns="0" tIns="16510" rIns="0" bIns="0" rtlCol="0">
            <a:spAutoFit/>
          </a:bodyPr>
          <a:lstStyle/>
          <a:p>
            <a:pPr marL="12700">
              <a:lnSpc>
                <a:spcPct val="100000"/>
              </a:lnSpc>
              <a:spcBef>
                <a:spcPts val="130"/>
              </a:spcBef>
            </a:pPr>
            <a:r>
              <a:rPr sz="4000" spc="15" dirty="0">
                <a:latin typeface="Times New Roman" panose="02020603050405020304" pitchFamily="18" charset="0"/>
                <a:cs typeface="Times New Roman" panose="02020603050405020304" pitchFamily="18" charset="0"/>
              </a:rPr>
              <a:t>THE</a:t>
            </a:r>
            <a:r>
              <a:rPr sz="4000" spc="20" dirty="0">
                <a:latin typeface="Times New Roman" panose="02020603050405020304" pitchFamily="18" charset="0"/>
                <a:cs typeface="Times New Roman" panose="02020603050405020304" pitchFamily="18" charset="0"/>
              </a:rPr>
              <a:t> </a:t>
            </a:r>
            <a:r>
              <a:rPr lang="en-US" sz="4000" spc="20" dirty="0">
                <a:latin typeface="Times New Roman" panose="02020603050405020304" pitchFamily="18" charset="0"/>
                <a:cs typeface="Times New Roman" panose="02020603050405020304" pitchFamily="18" charset="0"/>
              </a:rPr>
              <a:t>"</a:t>
            </a:r>
            <a:r>
              <a:rPr sz="4000" spc="10" dirty="0">
                <a:latin typeface="Times New Roman" panose="02020603050405020304" pitchFamily="18" charset="0"/>
                <a:cs typeface="Times New Roman" panose="02020603050405020304" pitchFamily="18" charset="0"/>
              </a:rPr>
              <a:t>WOW</a:t>
            </a:r>
            <a:r>
              <a:rPr lang="en-US" sz="4000" spc="10" dirty="0">
                <a:latin typeface="Times New Roman" panose="02020603050405020304" pitchFamily="18" charset="0"/>
                <a:cs typeface="Times New Roman" panose="02020603050405020304" pitchFamily="18" charset="0"/>
              </a:rPr>
              <a:t>"</a:t>
            </a:r>
            <a:r>
              <a:rPr sz="4000" spc="8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IN</a:t>
            </a:r>
            <a:r>
              <a:rPr sz="4000" spc="-5" dirty="0">
                <a:latin typeface="Times New Roman" panose="02020603050405020304" pitchFamily="18" charset="0"/>
                <a:cs typeface="Times New Roman" panose="02020603050405020304" pitchFamily="18" charset="0"/>
              </a:rPr>
              <a:t> </a:t>
            </a:r>
            <a:r>
              <a:rPr sz="4000" spc="15" dirty="0">
                <a:latin typeface="Times New Roman" panose="02020603050405020304" pitchFamily="18" charset="0"/>
                <a:cs typeface="Times New Roman" panose="02020603050405020304" pitchFamily="18" charset="0"/>
              </a:rPr>
              <a:t>OUR</a:t>
            </a:r>
            <a:r>
              <a:rPr sz="4000" spc="-10"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SOLUTION</a:t>
            </a:r>
            <a:endParaRPr sz="4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1981200"/>
            <a:ext cx="7772400" cy="3046988"/>
          </a:xfrm>
          <a:prstGeom prst="rect">
            <a:avLst/>
          </a:prstGeom>
          <a:noFill/>
        </p:spPr>
        <p:txBody>
          <a:bodyPr wrap="square" rtlCol="0">
            <a:spAutoFit/>
          </a:bodyPr>
          <a:lstStyle/>
          <a:p>
            <a:pPr algn="just"/>
            <a:r>
              <a:rPr lang="en-US" sz="2400" b="0" i="0" dirty="0">
                <a:solidFill>
                  <a:srgbClr val="0D0D0D"/>
                </a:solidFill>
                <a:effectLst/>
                <a:latin typeface="Times New Roman" panose="02020603050405020304" pitchFamily="18" charset="0"/>
                <a:cs typeface="Times New Roman" panose="02020603050405020304" pitchFamily="18" charset="0"/>
              </a:rPr>
              <a:t> Our Excel-based performance analysis solution is a game-changer in performance management due to its seamless integration of comprehensive data handling with powerful visual and analytical tools. It provides real-time insights through interactive pivot tables and dynamic charts, enabling users to filter and compare performance metrics, reveal actionable trends, and empower managers with clear, visually compelling reports.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8A0665BC-FBB1-B69B-E088-C03AA601DCBF}"/>
              </a:ext>
            </a:extLst>
          </p:cNvPr>
          <p:cNvSpPr>
            <a:spLocks noGrp="1"/>
          </p:cNvSpPr>
          <p:nvPr>
            <p:ph type="title"/>
          </p:nvPr>
        </p:nvSpPr>
        <p:spPr>
          <a:xfrm>
            <a:off x="595883" y="374646"/>
            <a:ext cx="10681335" cy="738664"/>
          </a:xfrm>
        </p:spPr>
        <p:txBody>
          <a:bodyPr>
            <a:normAutofit/>
          </a:bodyPr>
          <a:lstStyle/>
          <a:p>
            <a:r>
              <a:rPr lang="en-IN" b="1" spc="15" dirty="0">
                <a:latin typeface="Times New Roman" panose="02020603050405020304" pitchFamily="18" charset="0"/>
                <a:cs typeface="Times New Roman" panose="02020603050405020304" pitchFamily="18" charset="0"/>
              </a:rPr>
              <a:t>M</a:t>
            </a:r>
            <a:r>
              <a:rPr lang="en-IN" b="1" dirty="0">
                <a:latin typeface="Times New Roman" panose="02020603050405020304" pitchFamily="18" charset="0"/>
                <a:cs typeface="Times New Roman" panose="02020603050405020304" pitchFamily="18" charset="0"/>
              </a:rPr>
              <a:t>O</a:t>
            </a:r>
            <a:r>
              <a:rPr lang="en-IN" b="1" spc="-15" dirty="0">
                <a:latin typeface="Times New Roman" panose="02020603050405020304" pitchFamily="18" charset="0"/>
                <a:cs typeface="Times New Roman" panose="02020603050405020304" pitchFamily="18" charset="0"/>
              </a:rPr>
              <a:t>D</a:t>
            </a:r>
            <a:r>
              <a:rPr lang="en-IN" b="1" spc="-35" dirty="0">
                <a:latin typeface="Times New Roman" panose="02020603050405020304" pitchFamily="18" charset="0"/>
                <a:cs typeface="Times New Roman" panose="02020603050405020304" pitchFamily="18" charset="0"/>
              </a:rPr>
              <a:t>E</a:t>
            </a:r>
            <a:r>
              <a:rPr lang="en-IN" b="1" spc="-30" dirty="0">
                <a:latin typeface="Times New Roman" panose="02020603050405020304" pitchFamily="18" charset="0"/>
                <a:cs typeface="Times New Roman" panose="02020603050405020304" pitchFamily="18" charset="0"/>
              </a:rPr>
              <a:t>LL</a:t>
            </a:r>
            <a:r>
              <a:rPr lang="en-IN" b="1" spc="-5" dirty="0">
                <a:latin typeface="Times New Roman" panose="02020603050405020304" pitchFamily="18" charset="0"/>
                <a:cs typeface="Times New Roman" panose="02020603050405020304" pitchFamily="18" charset="0"/>
              </a:rPr>
              <a:t>I</a:t>
            </a:r>
            <a:r>
              <a:rPr lang="en-IN" b="1" spc="30" dirty="0">
                <a:latin typeface="Times New Roman" panose="02020603050405020304" pitchFamily="18" charset="0"/>
                <a:cs typeface="Times New Roman" panose="02020603050405020304" pitchFamily="18" charset="0"/>
              </a:rPr>
              <a:t>N</a:t>
            </a:r>
            <a:r>
              <a:rPr lang="en-IN" b="1" spc="5" dirty="0">
                <a:latin typeface="Times New Roman" panose="02020603050405020304" pitchFamily="18" charset="0"/>
                <a:cs typeface="Times New Roman" panose="02020603050405020304" pitchFamily="18" charset="0"/>
              </a:rPr>
              <a:t>G</a:t>
            </a:r>
            <a:endParaRPr lang="en-IN"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77A7651A-3766-0FB1-5FAA-C0C71C9617A8}"/>
              </a:ext>
            </a:extLst>
          </p:cNvPr>
          <p:cNvSpPr>
            <a:spLocks noGrp="1"/>
          </p:cNvSpPr>
          <p:nvPr>
            <p:ph idx="1"/>
          </p:nvPr>
        </p:nvSpPr>
        <p:spPr>
          <a:xfrm>
            <a:off x="595883" y="1213008"/>
            <a:ext cx="9919717" cy="5170646"/>
          </a:xfrm>
        </p:spPr>
        <p:txBody>
          <a:bodyPr>
            <a:normAutofit lnSpcReduction="10000"/>
          </a:bodyPr>
          <a:lstStyle/>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Data collection :- </a:t>
            </a:r>
            <a:r>
              <a:rPr lang="en-US" sz="2400" dirty="0">
                <a:latin typeface="Times New Roman" panose="02020603050405020304" pitchFamily="18" charset="0"/>
                <a:cs typeface="Times New Roman" panose="02020603050405020304" pitchFamily="18" charset="0"/>
              </a:rPr>
              <a:t>The data collection process involves gathering data from various sources, including HR systems, attendance records, project management tools, employee feedback, and self-assessments. It should include essential fields like employee ID, name, department, role, and joining date, as well as performance metrics like productivity, quality of work, attendance, and teamwork. The data should be relevant for trend analysis.</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Data cleaning :- </a:t>
            </a:r>
            <a:r>
              <a:rPr lang="en-US" sz="2400" dirty="0">
                <a:latin typeface="Times New Roman" panose="02020603050405020304" pitchFamily="18" charset="0"/>
                <a:cs typeface="Times New Roman" panose="02020603050405020304" pitchFamily="18" charset="0"/>
              </a:rPr>
              <a:t>Data cleaning ensures accuracy and consistency by standardizing formats, removing duplicates, and addressing missing data. Validation checks ensure data falls within logical ranges, categorical data maintains consistent naming conventions, and outliers or anomalies are investigated for skewed results. Resolving inconsistencies in employee records or performance metrics ensures reliable analysis.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0AAA59-5327-5101-CEC9-3CDAF2C4148A}"/>
              </a:ext>
            </a:extLst>
          </p:cNvPr>
          <p:cNvSpPr>
            <a:spLocks noGrp="1"/>
          </p:cNvSpPr>
          <p:nvPr>
            <p:ph idx="1"/>
          </p:nvPr>
        </p:nvSpPr>
        <p:spPr>
          <a:xfrm>
            <a:off x="609600" y="1143000"/>
            <a:ext cx="10210800" cy="4062651"/>
          </a:xfrm>
        </p:spPr>
        <p:txBody>
          <a:bodyPr>
            <a:normAutofit/>
          </a:bodyPr>
          <a:lstStyle/>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Techniques :- </a:t>
            </a:r>
            <a:r>
              <a:rPr lang="en-US" sz="2400" dirty="0">
                <a:latin typeface="Times New Roman" panose="02020603050405020304" pitchFamily="18" charset="0"/>
                <a:cs typeface="Times New Roman" panose="02020603050405020304" pitchFamily="18" charset="0"/>
              </a:rPr>
              <a:t>Data analysis techniques involve descriptive statistics to understand central tendencies and dispersion, normalization and scaling for comparability, weighting for KPI importance, trend analysis for performance data over time, comparative analysis for benchmarking against industry standards, and segmentation for deeper insights.</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Results :- </a:t>
            </a:r>
            <a:r>
              <a:rPr lang="en-US" sz="2400" dirty="0">
                <a:latin typeface="Times New Roman" panose="02020603050405020304" pitchFamily="18" charset="0"/>
                <a:cs typeface="Times New Roman" panose="02020603050405020304" pitchFamily="18" charset="0"/>
              </a:rPr>
              <a:t>The analysis reveals top performers and areas for improvement based on KPI scores. Trends are identified, and recommendations include training for low performers and reallocating resources. The analysis supports strategic decisions like promotions or process improvements.</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09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5FE44F-C851-AF54-AAA4-29F2602E5FCB}"/>
              </a:ext>
            </a:extLst>
          </p:cNvPr>
          <p:cNvSpPr>
            <a:spLocks noGrp="1"/>
          </p:cNvSpPr>
          <p:nvPr>
            <p:ph idx="1"/>
          </p:nvPr>
        </p:nvSpPr>
        <p:spPr>
          <a:xfrm>
            <a:off x="609600" y="1066800"/>
            <a:ext cx="9982200" cy="4062651"/>
          </a:xfrm>
        </p:spPr>
        <p:txBody>
          <a:bodyPr>
            <a:normAutofit lnSpcReduction="10000"/>
          </a:bodyPr>
          <a:lstStyle/>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Pivot table :- </a:t>
            </a:r>
            <a:r>
              <a:rPr lang="en-US" sz="2400" dirty="0">
                <a:latin typeface="Times New Roman" panose="02020603050405020304" pitchFamily="18" charset="0"/>
                <a:cs typeface="Times New Roman" panose="02020603050405020304" pitchFamily="18" charset="0"/>
              </a:rPr>
              <a:t>Pivot tables enable users to customize data fields into rows, columns, values, and filters, allowing detailed aggregation and comparison of performance metrics. Filters and grouping options provide a structured view, allowing in-depth exploration of specific metrics by department, time period, or performance level.</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Chart graph :- </a:t>
            </a:r>
            <a:r>
              <a:rPr lang="en-US" sz="2400" dirty="0">
                <a:latin typeface="Times New Roman" panose="02020603050405020304" pitchFamily="18" charset="0"/>
                <a:cs typeface="Times New Roman" panose="02020603050405020304" pitchFamily="18" charset="0"/>
              </a:rPr>
              <a:t>Charts and graphs are useful tools for data visualization, presenting performance metrics in various formats like bar charts, line charts, pie charts, heat maps, and radar charts. These visualizations help identify patterns, make informed decisions, and provide a multi-dimensional view of performance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28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260613"/>
            <a:ext cx="3200400"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endParaRPr sz="4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a:extLst>
              <a:ext uri="{FF2B5EF4-FFF2-40B4-BE49-F238E27FC236}">
                <a16:creationId xmlns:a16="http://schemas.microsoft.com/office/drawing/2014/main" id="{443B5B4B-7459-B700-4615-C9BE67BA790B}"/>
              </a:ext>
            </a:extLst>
          </p:cNvPr>
          <p:cNvPicPr>
            <a:picLocks noChangeAspect="1"/>
          </p:cNvPicPr>
          <p:nvPr/>
        </p:nvPicPr>
        <p:blipFill>
          <a:blip r:embed="rId3"/>
          <a:stretch>
            <a:fillRect/>
          </a:stretch>
        </p:blipFill>
        <p:spPr>
          <a:xfrm>
            <a:off x="1352550" y="1295400"/>
            <a:ext cx="7981950" cy="5087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31C56D-D46D-30B8-7F2E-98672AE9A50A}"/>
              </a:ext>
            </a:extLst>
          </p:cNvPr>
          <p:cNvPicPr>
            <a:picLocks noChangeAspect="1"/>
          </p:cNvPicPr>
          <p:nvPr/>
        </p:nvPicPr>
        <p:blipFill>
          <a:blip r:embed="rId2"/>
          <a:stretch>
            <a:fillRect/>
          </a:stretch>
        </p:blipFill>
        <p:spPr>
          <a:xfrm>
            <a:off x="1066800" y="1219200"/>
            <a:ext cx="8019427" cy="5107728"/>
          </a:xfrm>
          <a:prstGeom prst="rect">
            <a:avLst/>
          </a:prstGeom>
        </p:spPr>
      </p:pic>
    </p:spTree>
    <p:extLst>
      <p:ext uri="{BB962C8B-B14F-4D97-AF65-F5344CB8AC3E}">
        <p14:creationId xmlns:p14="http://schemas.microsoft.com/office/powerpoint/2010/main" val="187958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628650"/>
            <a:ext cx="9525000" cy="7620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AF6A1BD-1BAD-F441-EC5F-7F2D13D9E581}"/>
              </a:ext>
            </a:extLst>
          </p:cNvPr>
          <p:cNvSpPr>
            <a:spLocks noGrp="1"/>
          </p:cNvSpPr>
          <p:nvPr>
            <p:ph idx="1"/>
          </p:nvPr>
        </p:nvSpPr>
        <p:spPr>
          <a:xfrm>
            <a:off x="838200" y="1752600"/>
            <a:ext cx="9525000" cy="449580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conclusion, the data performance analysis for employee data provides a comprehensive and actionable overview of employee performance across various key metrics. By systematically collecting and cleaning data, employing robust analytical techniques, and leveraging visual tools such as pivot tables and charts, the analysis delivers valuable insights into individual and team performance. The results highlight top performers, identify areas needing improvement, and reveal trends over time, enabling targeted interventions and strategic decision-making. This data-driven approach enhances organizational efficiency, supports informed decisions on promotions and training, and ultimately drives overall business performance.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533400"/>
            <a:ext cx="5491267" cy="570669"/>
          </a:xfrm>
          <a:prstGeom prst="rect">
            <a:avLst/>
          </a:prstGeom>
        </p:spPr>
        <p:txBody>
          <a:bodyPr vert="horz" wrap="square" lIns="0" tIns="16510" rIns="0" bIns="0" rtlCol="0">
            <a:spAutoFit/>
          </a:bodyPr>
          <a:lstStyle/>
          <a:p>
            <a:pPr marL="12700">
              <a:lnSpc>
                <a:spcPct val="100000"/>
              </a:lnSpc>
              <a:spcBef>
                <a:spcPts val="130"/>
              </a:spcBef>
            </a:pPr>
            <a:r>
              <a:rPr b="1" spc="5" dirty="0">
                <a:latin typeface="Times New Roman" panose="02020603050405020304" pitchFamily="18" charset="0"/>
                <a:cs typeface="Times New Roman" panose="02020603050405020304" pitchFamily="18" charset="0"/>
              </a:rPr>
              <a:t>PROJECT</a:t>
            </a:r>
            <a:r>
              <a:rPr b="1" spc="-85" dirty="0">
                <a:latin typeface="Times New Roman" panose="02020603050405020304" pitchFamily="18" charset="0"/>
                <a:cs typeface="Times New Roman" panose="02020603050405020304" pitchFamily="18" charset="0"/>
              </a:rPr>
              <a:t> </a:t>
            </a:r>
            <a:r>
              <a:rPr b="1" spc="25" dirty="0">
                <a:latin typeface="Times New Roman" panose="02020603050405020304" pitchFamily="18" charset="0"/>
                <a:cs typeface="Times New Roman" panose="02020603050405020304" pitchFamily="18" charset="0"/>
              </a:rPr>
              <a:t>TITLE</a:t>
            </a:r>
            <a:endParaRPr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r>
              <a:rPr lang="en-US" sz="40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8612"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07195"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286192" y="447675"/>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832853" y="1846597"/>
            <a:ext cx="5029200" cy="3477875"/>
          </a:xfrm>
          <a:prstGeom prst="rect">
            <a:avLst/>
          </a:prstGeom>
          <a:noFill/>
        </p:spPr>
        <p:txBody>
          <a:bodyPr wrap="square" rtlCol="0">
            <a:spAutoFit/>
          </a:bodyPr>
          <a:lstStyle/>
          <a:p>
            <a:pPr marL="457200" indent="-457200" algn="l">
              <a:buFont typeface="Wingdings" panose="05000000000000000000" pitchFamily="2" charset="2"/>
              <a:buChar char="v"/>
            </a:pPr>
            <a:r>
              <a:rPr lang="en-US" sz="2400" dirty="0">
                <a:solidFill>
                  <a:srgbClr val="0D0D0D"/>
                </a:solidFill>
                <a:latin typeface="Times New Roman" panose="02020603050405020304" pitchFamily="18" charset="0"/>
                <a:cs typeface="Times New Roman" panose="02020603050405020304" pitchFamily="18" charset="0"/>
              </a:rPr>
              <a:t>Problem Statement</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457200" indent="-457200" algn="l">
              <a:buFont typeface="Wingdings" panose="05000000000000000000" pitchFamily="2" charset="2"/>
              <a:buChar char="v"/>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72525" y="32480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477000" y="13328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75533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20" dirty="0">
                <a:latin typeface="Times New Roman" panose="02020603050405020304" pitchFamily="18" charset="0"/>
                <a:cs typeface="Times New Roman" panose="02020603050405020304" pitchFamily="18" charset="0"/>
              </a:rPr>
              <a:t>P</a:t>
            </a:r>
            <a:r>
              <a:rPr spc="15" dirty="0">
                <a:latin typeface="Times New Roman" panose="02020603050405020304" pitchFamily="18" charset="0"/>
                <a:cs typeface="Times New Roman" panose="02020603050405020304" pitchFamily="18" charset="0"/>
              </a:rPr>
              <a:t>ROB</a:t>
            </a:r>
            <a:r>
              <a:rPr spc="55" dirty="0">
                <a:latin typeface="Times New Roman" panose="02020603050405020304" pitchFamily="18" charset="0"/>
                <a:cs typeface="Times New Roman" panose="02020603050405020304" pitchFamily="18" charset="0"/>
              </a:rPr>
              <a:t>L</a:t>
            </a:r>
            <a:r>
              <a:rPr spc="-20" dirty="0">
                <a:latin typeface="Times New Roman" panose="02020603050405020304" pitchFamily="18" charset="0"/>
                <a:cs typeface="Times New Roman" panose="02020603050405020304" pitchFamily="18" charset="0"/>
              </a:rPr>
              <a:t>E</a:t>
            </a:r>
            <a:r>
              <a:rPr spc="20" dirty="0">
                <a:latin typeface="Times New Roman" panose="02020603050405020304" pitchFamily="18" charset="0"/>
                <a:cs typeface="Times New Roman" panose="02020603050405020304" pitchFamily="18" charset="0"/>
              </a:rPr>
              <a:t>M</a:t>
            </a:r>
            <a:r>
              <a:rPr lang="en-US" spc="2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a:t>
            </a:r>
            <a:r>
              <a:rPr spc="-370" dirty="0">
                <a:latin typeface="Times New Roman" panose="02020603050405020304" pitchFamily="18" charset="0"/>
                <a:cs typeface="Times New Roman" panose="02020603050405020304" pitchFamily="18" charset="0"/>
              </a:rPr>
              <a:t>T</a:t>
            </a:r>
            <a:r>
              <a:rPr spc="-375" dirty="0">
                <a:latin typeface="Times New Roman" panose="02020603050405020304" pitchFamily="18" charset="0"/>
                <a:cs typeface="Times New Roman" panose="02020603050405020304" pitchFamily="18" charset="0"/>
              </a:rPr>
              <a:t>A</a:t>
            </a:r>
            <a:r>
              <a:rPr spc="15" dirty="0">
                <a:latin typeface="Times New Roman" panose="02020603050405020304" pitchFamily="18" charset="0"/>
                <a:cs typeface="Times New Roman" panose="02020603050405020304" pitchFamily="18" charset="0"/>
              </a:rPr>
              <a:t>T</a:t>
            </a:r>
            <a:r>
              <a:rPr spc="-10" dirty="0">
                <a:latin typeface="Times New Roman" panose="02020603050405020304" pitchFamily="18" charset="0"/>
                <a:cs typeface="Times New Roman" panose="02020603050405020304" pitchFamily="18" charset="0"/>
              </a:rPr>
              <a:t>E</a:t>
            </a:r>
            <a:r>
              <a:rPr spc="-20" dirty="0">
                <a:latin typeface="Times New Roman" panose="02020603050405020304" pitchFamily="18" charset="0"/>
                <a:cs typeface="Times New Roman" panose="02020603050405020304" pitchFamily="18" charset="0"/>
              </a:rPr>
              <a:t>ME</a:t>
            </a:r>
            <a:r>
              <a:rPr spc="10" dirty="0">
                <a:latin typeface="Times New Roman" panose="02020603050405020304" pitchFamily="18" charset="0"/>
                <a:cs typeface="Times New Roman" panose="02020603050405020304" pitchFamily="18" charset="0"/>
              </a:rPr>
              <a:t>NT</a:t>
            </a:r>
            <a:endParaRPr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
            <a:extLst>
              <a:ext uri="{FF2B5EF4-FFF2-40B4-BE49-F238E27FC236}">
                <a16:creationId xmlns:a16="http://schemas.microsoft.com/office/drawing/2014/main" id="{E06CA586-DCC2-9A83-BA8A-D7873A269EBC}"/>
              </a:ext>
            </a:extLst>
          </p:cNvPr>
          <p:cNvSpPr>
            <a:spLocks noChangeArrowheads="1"/>
          </p:cNvSpPr>
          <p:nvPr/>
        </p:nvSpPr>
        <p:spPr bwMode="auto">
          <a:xfrm>
            <a:off x="838200" y="1857375"/>
            <a:ext cx="8077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an Excel-based instrument for evaluating worker performance based on important parameters such as output, quality, attendance, and collaboration. A dashboard for data visualization, performance score calculation, and report generation should be part of the solution to help management make well-informed choices about training, promotions, and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49922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pc="5" dirty="0">
                <a:latin typeface="Times New Roman" panose="02020603050405020304" pitchFamily="18" charset="0"/>
                <a:cs typeface="Times New Roman" panose="02020603050405020304" pitchFamily="18" charset="0"/>
              </a:rPr>
              <a:t>PROJECT</a:t>
            </a:r>
            <a:r>
              <a:rPr lang="en-US"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99DBB040-8AFB-9598-E926-A7703AB2D6B7}"/>
              </a:ext>
            </a:extLst>
          </p:cNvPr>
          <p:cNvSpPr txBox="1"/>
          <p:nvPr/>
        </p:nvSpPr>
        <p:spPr>
          <a:xfrm>
            <a:off x="768666" y="2133600"/>
            <a:ext cx="8584884" cy="230832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Developing an Excel tool to assess worker performance based on quality, productivity, attendance, and collaboration criteria is the goal of this project. With the use of the tool's dashboard for data visualization, automatic performance grading, and report production, management will be able to make well-informed decisions about how best to allocate resources and grow their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58140" y="310368"/>
            <a:ext cx="10248900" cy="755335"/>
          </a:xfrm>
          <a:prstGeom prst="rect">
            <a:avLst/>
          </a:prstGeom>
        </p:spPr>
        <p:txBody>
          <a:bodyPr vert="horz" wrap="square" lIns="0" tIns="16510" rIns="0" bIns="0" rtlCol="0">
            <a:spAutoFit/>
          </a:bodyPr>
          <a:lstStyle/>
          <a:p>
            <a:pPr marL="12700">
              <a:lnSpc>
                <a:spcPct val="100000"/>
              </a:lnSpc>
              <a:spcBef>
                <a:spcPts val="130"/>
              </a:spcBef>
            </a:pPr>
            <a:r>
              <a:rPr spc="25" dirty="0">
                <a:latin typeface="Times New Roman" panose="02020603050405020304" pitchFamily="18" charset="0"/>
                <a:cs typeface="Times New Roman" panose="02020603050405020304" pitchFamily="18" charset="0"/>
              </a:rPr>
              <a:t>W</a:t>
            </a:r>
            <a:r>
              <a:rPr spc="-20" dirty="0">
                <a:latin typeface="Times New Roman" panose="02020603050405020304" pitchFamily="18" charset="0"/>
                <a:cs typeface="Times New Roman" panose="02020603050405020304" pitchFamily="18" charset="0"/>
              </a:rPr>
              <a:t>H</a:t>
            </a:r>
            <a:r>
              <a:rPr spc="20" dirty="0">
                <a:latin typeface="Times New Roman" panose="02020603050405020304" pitchFamily="18" charset="0"/>
                <a:cs typeface="Times New Roman" panose="02020603050405020304" pitchFamily="18" charset="0"/>
              </a:rPr>
              <a:t>O</a:t>
            </a:r>
            <a:r>
              <a:rPr spc="-2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AR</a:t>
            </a:r>
            <a:r>
              <a:rPr spc="15" dirty="0">
                <a:latin typeface="Times New Roman" panose="02020603050405020304" pitchFamily="18" charset="0"/>
                <a:cs typeface="Times New Roman" panose="02020603050405020304" pitchFamily="18" charset="0"/>
              </a:rPr>
              <a:t>E</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a:t>
            </a:r>
            <a:r>
              <a:rPr spc="-15" dirty="0">
                <a:latin typeface="Times New Roman" panose="02020603050405020304" pitchFamily="18" charset="0"/>
                <a:cs typeface="Times New Roman" panose="02020603050405020304" pitchFamily="18" charset="0"/>
              </a:rPr>
              <a:t>H</a:t>
            </a:r>
            <a:r>
              <a:rPr spc="15" dirty="0">
                <a:latin typeface="Times New Roman" panose="02020603050405020304" pitchFamily="18" charset="0"/>
                <a:cs typeface="Times New Roman" panose="02020603050405020304" pitchFamily="18" charset="0"/>
              </a:rPr>
              <a:t>E</a:t>
            </a:r>
            <a:r>
              <a:rPr spc="-3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E</a:t>
            </a:r>
            <a:r>
              <a:rPr spc="30" dirty="0">
                <a:latin typeface="Times New Roman" panose="02020603050405020304" pitchFamily="18" charset="0"/>
                <a:cs typeface="Times New Roman" panose="02020603050405020304" pitchFamily="18" charset="0"/>
              </a:rPr>
              <a:t>N</a:t>
            </a:r>
            <a:r>
              <a:rPr spc="15" dirty="0">
                <a:latin typeface="Times New Roman" panose="02020603050405020304" pitchFamily="18" charset="0"/>
                <a:cs typeface="Times New Roman" panose="02020603050405020304" pitchFamily="18" charset="0"/>
              </a:rPr>
              <a:t>D</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a:t>
            </a:r>
            <a:r>
              <a:rPr spc="10" dirty="0">
                <a:latin typeface="Times New Roman" panose="02020603050405020304" pitchFamily="18" charset="0"/>
                <a:cs typeface="Times New Roman" panose="02020603050405020304" pitchFamily="18" charset="0"/>
              </a:rPr>
              <a:t>S</a:t>
            </a:r>
            <a:r>
              <a:rPr spc="-25" dirty="0">
                <a:latin typeface="Times New Roman" panose="02020603050405020304" pitchFamily="18" charset="0"/>
                <a:cs typeface="Times New Roman" panose="02020603050405020304" pitchFamily="18" charset="0"/>
              </a:rPr>
              <a:t>E</a:t>
            </a:r>
            <a:r>
              <a:rPr spc="-10" dirty="0">
                <a:latin typeface="Times New Roman" panose="02020603050405020304" pitchFamily="18" charset="0"/>
                <a:cs typeface="Times New Roman" panose="02020603050405020304" pitchFamily="18" charset="0"/>
              </a:rPr>
              <a:t>R</a:t>
            </a:r>
            <a:r>
              <a:rPr spc="5" dirty="0">
                <a:latin typeface="Times New Roman" panose="02020603050405020304" pitchFamily="18" charset="0"/>
                <a:cs typeface="Times New Roman" panose="02020603050405020304" pitchFamily="18" charset="0"/>
              </a:rPr>
              <a:t>S?</a:t>
            </a:r>
            <a:endParaRPr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5" name="TextBox 14">
            <a:extLst>
              <a:ext uri="{FF2B5EF4-FFF2-40B4-BE49-F238E27FC236}">
                <a16:creationId xmlns:a16="http://schemas.microsoft.com/office/drawing/2014/main" id="{3446528B-3E4C-BC62-58C7-57E79D3F82CE}"/>
              </a:ext>
            </a:extLst>
          </p:cNvPr>
          <p:cNvSpPr txBox="1"/>
          <p:nvPr/>
        </p:nvSpPr>
        <p:spPr>
          <a:xfrm>
            <a:off x="581024" y="1394996"/>
            <a:ext cx="9999346" cy="526297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The end users of this employee performance analysis are typically:</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1. Managers and Supervisors: </a:t>
            </a:r>
            <a:r>
              <a:rPr lang="en-US" sz="2400" dirty="0">
                <a:latin typeface="Times New Roman" panose="02020603050405020304" pitchFamily="18" charset="0"/>
                <a:cs typeface="Times New Roman" panose="02020603050405020304" pitchFamily="18" charset="0"/>
              </a:rPr>
              <a:t>To evaluate team performance, identify top performers, and address areas needing improvement.</a:t>
            </a:r>
          </a:p>
          <a:p>
            <a:pPr algn="just"/>
            <a:r>
              <a:rPr lang="en-US" sz="2400" dirty="0">
                <a:latin typeface="Times New Roman" panose="02020603050405020304" pitchFamily="18" charset="0"/>
                <a:cs typeface="Times New Roman" panose="02020603050405020304" pitchFamily="18" charset="0"/>
              </a:rPr>
              <a:t>  </a:t>
            </a:r>
          </a:p>
          <a:p>
            <a:pPr algn="just"/>
            <a:r>
              <a:rPr lang="en-US" sz="2400" b="1" dirty="0">
                <a:latin typeface="Times New Roman" panose="02020603050405020304" pitchFamily="18" charset="0"/>
                <a:cs typeface="Times New Roman" panose="02020603050405020304" pitchFamily="18" charset="0"/>
              </a:rPr>
              <a:t>2. Human Resources (HR) Department: </a:t>
            </a:r>
            <a:r>
              <a:rPr lang="en-US" sz="2400" dirty="0">
                <a:latin typeface="Times New Roman" panose="02020603050405020304" pitchFamily="18" charset="0"/>
                <a:cs typeface="Times New Roman" panose="02020603050405020304" pitchFamily="18" charset="0"/>
              </a:rPr>
              <a:t>For making decisions on promotions, training, and employee development programs.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3. Executives and Senior Management: </a:t>
            </a:r>
            <a:r>
              <a:rPr lang="en-US" sz="2400" dirty="0">
                <a:latin typeface="Times New Roman" panose="02020603050405020304" pitchFamily="18" charset="0"/>
                <a:cs typeface="Times New Roman" panose="02020603050405020304" pitchFamily="18" charset="0"/>
              </a:rPr>
              <a:t>To gain insights into overall workforce performance and inform strategic decisions on resource allocation and organizational planning.</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4. Employees: </a:t>
            </a:r>
            <a:r>
              <a:rPr lang="en-US" sz="2400" dirty="0">
                <a:latin typeface="Times New Roman" panose="02020603050405020304" pitchFamily="18" charset="0"/>
                <a:cs typeface="Times New Roman" panose="02020603050405020304" pitchFamily="18" charset="0"/>
              </a:rPr>
              <a:t>To receive feedback on their performance and understand areas for improvement or recognition.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5240" y="1752600"/>
            <a:ext cx="2695574" cy="3248025"/>
          </a:xfrm>
          <a:prstGeom prst="rect">
            <a:avLst/>
          </a:prstGeom>
        </p:spPr>
      </p:pic>
      <p:sp>
        <p:nvSpPr>
          <p:cNvPr id="4" name="object 4"/>
          <p:cNvSpPr/>
          <p:nvPr/>
        </p:nvSpPr>
        <p:spPr>
          <a:xfrm>
            <a:off x="7086600" y="1366887"/>
            <a:ext cx="381000" cy="385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228600" y="304800"/>
            <a:ext cx="9296400" cy="1121461"/>
          </a:xfrm>
          <a:prstGeom prst="rect">
            <a:avLst/>
          </a:prstGeom>
        </p:spPr>
        <p:txBody>
          <a:bodyPr vert="horz" wrap="square" lIns="0" tIns="13335" rIns="0" bIns="0" rtlCol="0">
            <a:spAutoFit/>
          </a:bodyPr>
          <a:lstStyle/>
          <a:p>
            <a:pPr marL="12700">
              <a:lnSpc>
                <a:spcPct val="100000"/>
              </a:lnSpc>
              <a:spcBef>
                <a:spcPts val="105"/>
              </a:spcBef>
            </a:pPr>
            <a:r>
              <a:rPr spc="10" dirty="0">
                <a:latin typeface="Times New Roman" panose="02020603050405020304" pitchFamily="18" charset="0"/>
                <a:cs typeface="Times New Roman" panose="02020603050405020304" pitchFamily="18" charset="0"/>
              </a:rPr>
              <a:t>O</a:t>
            </a:r>
            <a:r>
              <a:rPr spc="25" dirty="0">
                <a:latin typeface="Times New Roman" panose="02020603050405020304" pitchFamily="18" charset="0"/>
                <a:cs typeface="Times New Roman" panose="02020603050405020304" pitchFamily="18" charset="0"/>
              </a:rPr>
              <a:t>U</a:t>
            </a:r>
            <a:r>
              <a:rPr dirty="0">
                <a:latin typeface="Times New Roman" panose="02020603050405020304" pitchFamily="18" charset="0"/>
                <a:cs typeface="Times New Roman" panose="02020603050405020304" pitchFamily="18" charset="0"/>
              </a:rPr>
              <a:t>R</a:t>
            </a:r>
            <a:r>
              <a:rPr spc="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S</a:t>
            </a:r>
            <a:r>
              <a:rPr spc="10" dirty="0">
                <a:latin typeface="Times New Roman" panose="02020603050405020304" pitchFamily="18" charset="0"/>
                <a:cs typeface="Times New Roman" panose="02020603050405020304" pitchFamily="18" charset="0"/>
              </a:rPr>
              <a:t>O</a:t>
            </a:r>
            <a:r>
              <a:rPr spc="25" dirty="0">
                <a:latin typeface="Times New Roman" panose="02020603050405020304" pitchFamily="18" charset="0"/>
                <a:cs typeface="Times New Roman" panose="02020603050405020304" pitchFamily="18" charset="0"/>
              </a:rPr>
              <a:t>LU</a:t>
            </a:r>
            <a:r>
              <a:rPr spc="-35" dirty="0">
                <a:latin typeface="Times New Roman" panose="02020603050405020304" pitchFamily="18" charset="0"/>
                <a:cs typeface="Times New Roman" panose="02020603050405020304" pitchFamily="18" charset="0"/>
              </a:rPr>
              <a:t>T</a:t>
            </a:r>
            <a:r>
              <a:rPr spc="-30"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O</a:t>
            </a:r>
            <a:r>
              <a:rPr dirty="0">
                <a:latin typeface="Times New Roman" panose="02020603050405020304" pitchFamily="18" charset="0"/>
                <a:cs typeface="Times New Roman" panose="02020603050405020304" pitchFamily="18" charset="0"/>
              </a:rPr>
              <a:t>N</a:t>
            </a:r>
            <a:r>
              <a:rPr spc="-345" dirty="0">
                <a:latin typeface="Times New Roman" panose="02020603050405020304" pitchFamily="18" charset="0"/>
                <a:cs typeface="Times New Roman" panose="02020603050405020304" pitchFamily="18" charset="0"/>
              </a:rPr>
              <a:t> </a:t>
            </a:r>
            <a:r>
              <a:rPr spc="-3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t>
            </a:r>
            <a:r>
              <a:rPr spc="35"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I</a:t>
            </a:r>
            <a:r>
              <a:rPr spc="-35" dirty="0">
                <a:latin typeface="Times New Roman" panose="02020603050405020304" pitchFamily="18" charset="0"/>
                <a:cs typeface="Times New Roman" panose="02020603050405020304" pitchFamily="18" charset="0"/>
              </a:rPr>
              <a:t>T</a:t>
            </a:r>
            <a:r>
              <a:rPr dirty="0">
                <a:latin typeface="Times New Roman" panose="02020603050405020304" pitchFamily="18" charset="0"/>
                <a:cs typeface="Times New Roman" panose="02020603050405020304" pitchFamily="18" charset="0"/>
              </a:rPr>
              <a:t>S</a:t>
            </a:r>
            <a:r>
              <a:rPr spc="60" dirty="0">
                <a:latin typeface="Times New Roman" panose="02020603050405020304" pitchFamily="18" charset="0"/>
                <a:cs typeface="Times New Roman" panose="02020603050405020304" pitchFamily="18" charset="0"/>
              </a:rPr>
              <a:t> </a:t>
            </a:r>
            <a:r>
              <a:rPr spc="-295" dirty="0">
                <a:latin typeface="Times New Roman" panose="02020603050405020304" pitchFamily="18" charset="0"/>
                <a:cs typeface="Times New Roman" panose="02020603050405020304" pitchFamily="18" charset="0"/>
              </a:rPr>
              <a:t>V</a:t>
            </a:r>
            <a:r>
              <a:rPr spc="-35" dirty="0">
                <a:latin typeface="Times New Roman" panose="02020603050405020304" pitchFamily="18" charset="0"/>
                <a:cs typeface="Times New Roman" panose="02020603050405020304" pitchFamily="18" charset="0"/>
              </a:rPr>
              <a:t>A</a:t>
            </a:r>
            <a:r>
              <a:rPr spc="25" dirty="0">
                <a:latin typeface="Times New Roman" panose="02020603050405020304" pitchFamily="18" charset="0"/>
                <a:cs typeface="Times New Roman" panose="02020603050405020304" pitchFamily="18" charset="0"/>
              </a:rPr>
              <a:t>LU</a:t>
            </a:r>
            <a:r>
              <a:rPr dirty="0">
                <a:latin typeface="Times New Roman" panose="02020603050405020304" pitchFamily="18" charset="0"/>
                <a:cs typeface="Times New Roman" panose="02020603050405020304" pitchFamily="18" charset="0"/>
              </a:rPr>
              <a:t>E</a:t>
            </a:r>
            <a:r>
              <a:rPr spc="-6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a:t>
            </a:r>
            <a:r>
              <a:rPr spc="-30" dirty="0">
                <a:latin typeface="Times New Roman" panose="02020603050405020304" pitchFamily="18" charset="0"/>
                <a:cs typeface="Times New Roman" panose="02020603050405020304" pitchFamily="18" charset="0"/>
              </a:rPr>
              <a:t>R</a:t>
            </a:r>
            <a:r>
              <a:rPr spc="10" dirty="0">
                <a:latin typeface="Times New Roman" panose="02020603050405020304" pitchFamily="18" charset="0"/>
                <a:cs typeface="Times New Roman" panose="02020603050405020304" pitchFamily="18" charset="0"/>
              </a:rPr>
              <a:t>O</a:t>
            </a:r>
            <a:r>
              <a:rPr spc="-15" dirty="0">
                <a:latin typeface="Times New Roman" panose="02020603050405020304" pitchFamily="18" charset="0"/>
                <a:cs typeface="Times New Roman" panose="02020603050405020304" pitchFamily="18" charset="0"/>
              </a:rPr>
              <a:t>P</a:t>
            </a:r>
            <a:r>
              <a:rPr spc="10" dirty="0">
                <a:latin typeface="Times New Roman" panose="02020603050405020304" pitchFamily="18" charset="0"/>
                <a:cs typeface="Times New Roman" panose="02020603050405020304" pitchFamily="18" charset="0"/>
              </a:rPr>
              <a:t>O</a:t>
            </a:r>
            <a:r>
              <a:rPr spc="2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I</a:t>
            </a:r>
            <a:r>
              <a:rPr spc="-35" dirty="0">
                <a:latin typeface="Times New Roman" panose="02020603050405020304" pitchFamily="18" charset="0"/>
                <a:cs typeface="Times New Roman" panose="02020603050405020304" pitchFamily="18" charset="0"/>
              </a:rPr>
              <a:t>T</a:t>
            </a:r>
            <a:r>
              <a:rPr spc="-30"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O</a:t>
            </a:r>
            <a:r>
              <a:rPr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14" name="Rectangle 1">
            <a:extLst>
              <a:ext uri="{FF2B5EF4-FFF2-40B4-BE49-F238E27FC236}">
                <a16:creationId xmlns:a16="http://schemas.microsoft.com/office/drawing/2014/main" id="{1DA450E4-A73B-FCAA-D4B8-28D4B38CC040}"/>
              </a:ext>
            </a:extLst>
          </p:cNvPr>
          <p:cNvSpPr>
            <a:spLocks noChangeArrowheads="1"/>
          </p:cNvSpPr>
          <p:nvPr/>
        </p:nvSpPr>
        <p:spPr bwMode="auto">
          <a:xfrm>
            <a:off x="2133600" y="2043172"/>
            <a:ext cx="8229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Filtering -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Excel-based performance analysis tool efficiently filters employee data across KPIs, providing actionable insights for informed decision-making, enhancing organizational efficiency, employee development, and overall performance.</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b="1" dirty="0">
                <a:latin typeface="Times New Roman" panose="02020603050405020304" pitchFamily="18" charset="0"/>
                <a:cs typeface="Times New Roman" panose="02020603050405020304" pitchFamily="18" charset="0"/>
              </a:rPr>
              <a:t>Conditional formatting - </a:t>
            </a:r>
            <a:r>
              <a:rPr lang="en-US" altLang="en-US" sz="2400" dirty="0">
                <a:latin typeface="Times New Roman" panose="02020603050405020304" pitchFamily="18" charset="0"/>
                <a:cs typeface="Times New Roman" panose="02020603050405020304" pitchFamily="18" charset="0"/>
              </a:rPr>
              <a:t>Excel's conditional formatting enhances employee performance data visualization, identifying high performers and trends, enabling quick, data-driven decisions for improved employee development and organizational success.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A253FD-CE36-2F85-1E89-99EAD91D72DF}"/>
              </a:ext>
            </a:extLst>
          </p:cNvPr>
          <p:cNvSpPr>
            <a:spLocks noGrp="1"/>
          </p:cNvSpPr>
          <p:nvPr>
            <p:ph idx="1"/>
          </p:nvPr>
        </p:nvSpPr>
        <p:spPr>
          <a:xfrm>
            <a:off x="381000" y="990600"/>
            <a:ext cx="9448800" cy="4953000"/>
          </a:xfrm>
        </p:spPr>
        <p:txBody>
          <a:bodyPr/>
          <a:lstStyle/>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Pivot Table -  </a:t>
            </a:r>
            <a:r>
              <a:rPr lang="en-US" sz="2400" dirty="0">
                <a:latin typeface="Times New Roman" panose="02020603050405020304" pitchFamily="18" charset="0"/>
                <a:cs typeface="Times New Roman" panose="02020603050405020304" pitchFamily="18" charset="0"/>
              </a:rPr>
              <a:t>Excel pivot tables enable dynamic analysis of employee performance data, providing real-time insights, trend identification, and data-driven decisions for improved resource allocation and performance management.</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Chart - </a:t>
            </a:r>
            <a:r>
              <a:rPr lang="en-US" sz="2400" dirty="0">
                <a:latin typeface="Times New Roman" panose="02020603050405020304" pitchFamily="18" charset="0"/>
                <a:cs typeface="Times New Roman" panose="02020603050405020304" pitchFamily="18" charset="0"/>
              </a:rPr>
              <a:t>Excel-based performance analysis tool offers detailed dashboards, customizable visualizations, and filtering capabilities for tailored insights across KPIs, enhancing organizational efficiency and employee development.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53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38664"/>
          </a:xfrm>
        </p:spPr>
        <p:txBody>
          <a:bodyPr>
            <a:normAutofit/>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 Placeholder 2">
            <a:extLst>
              <a:ext uri="{FF2B5EF4-FFF2-40B4-BE49-F238E27FC236}">
                <a16:creationId xmlns:a16="http://schemas.microsoft.com/office/drawing/2014/main" id="{64A722FB-0386-806A-03DF-A39265F8E0E0}"/>
              </a:ext>
            </a:extLst>
          </p:cNvPr>
          <p:cNvSpPr>
            <a:spLocks noGrp="1"/>
          </p:cNvSpPr>
          <p:nvPr>
            <p:ph idx="1"/>
          </p:nvPr>
        </p:nvSpPr>
        <p:spPr>
          <a:xfrm>
            <a:off x="609600" y="1577340"/>
            <a:ext cx="10972800" cy="5016758"/>
          </a:xfrm>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Employee data set- Kaggle</a:t>
            </a:r>
          </a:p>
          <a:p>
            <a:r>
              <a:rPr lang="en-US" sz="2400" dirty="0">
                <a:latin typeface="Times New Roman" panose="02020603050405020304" pitchFamily="18" charset="0"/>
                <a:cs typeface="Times New Roman" panose="02020603050405020304" pitchFamily="18" charset="0"/>
              </a:rPr>
              <a:t>26 features</a:t>
            </a:r>
          </a:p>
          <a:p>
            <a:r>
              <a:rPr lang="en-US" sz="2400" dirty="0">
                <a:latin typeface="Times New Roman" panose="02020603050405020304" pitchFamily="18" charset="0"/>
                <a:cs typeface="Times New Roman" panose="02020603050405020304" pitchFamily="18" charset="0"/>
              </a:rPr>
              <a:t> Features- 9 features</a:t>
            </a:r>
          </a:p>
          <a:p>
            <a:endParaRPr lang="en-US" sz="1400" dirty="0">
              <a:latin typeface="Times New Roman" panose="02020603050405020304" pitchFamily="18" charset="0"/>
              <a:cs typeface="Times New Roman" panose="02020603050405020304" pitchFamily="18" charset="0"/>
            </a:endParaRPr>
          </a:p>
          <a:p>
            <a:pPr marL="16002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 ID</a:t>
            </a:r>
          </a:p>
          <a:p>
            <a:pPr marL="16002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Gender- Male , Female</a:t>
            </a:r>
          </a:p>
          <a:p>
            <a:pPr marL="16002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Performance</a:t>
            </a:r>
          </a:p>
          <a:p>
            <a:pPr marL="16002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Business Unit</a:t>
            </a:r>
          </a:p>
          <a:p>
            <a:pPr marL="16002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Name- First name</a:t>
            </a:r>
          </a:p>
          <a:p>
            <a:pPr marL="16002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Rating- numerical</a:t>
            </a:r>
          </a:p>
          <a:p>
            <a:pPr marL="16002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Job function</a:t>
            </a:r>
          </a:p>
          <a:p>
            <a:pPr marL="16002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Department</a:t>
            </a:r>
          </a:p>
          <a:p>
            <a:pPr marL="16002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type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480</TotalTime>
  <Words>983</Words>
  <Application>Microsoft Office PowerPoint</Application>
  <PresentationFormat>Widescreen</PresentationFormat>
  <Paragraphs>86</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Dataset Description</vt:lpstr>
      <vt:lpstr>THE "WOW" IN OUR SOLUTION</vt:lpstr>
      <vt:lpstr>MODELLING</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devaraj s</cp:lastModifiedBy>
  <cp:revision>24</cp:revision>
  <dcterms:created xsi:type="dcterms:W3CDTF">2024-03-29T15:07:22Z</dcterms:created>
  <dcterms:modified xsi:type="dcterms:W3CDTF">2024-08-31T14:33:39Z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