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74" r:id="rId4"/>
    <p:sldId id="261" r:id="rId5"/>
    <p:sldId id="262" r:id="rId6"/>
    <p:sldId id="260" r:id="rId7"/>
    <p:sldId id="278" r:id="rId8"/>
    <p:sldId id="275" r:id="rId9"/>
    <p:sldId id="277" r:id="rId10"/>
    <p:sldId id="276" r:id="rId11"/>
    <p:sldId id="280" r:id="rId12"/>
    <p:sldId id="281" r:id="rId13"/>
    <p:sldId id="282" r:id="rId14"/>
    <p:sldId id="263" r:id="rId15"/>
    <p:sldId id="264" r:id="rId16"/>
    <p:sldId id="266" r:id="rId17"/>
    <p:sldId id="265" r:id="rId18"/>
    <p:sldId id="267" r:id="rId19"/>
    <p:sldId id="268" r:id="rId20"/>
    <p:sldId id="269" r:id="rId21"/>
    <p:sldId id="272" r:id="rId22"/>
  </p:sldIdLst>
  <p:sldSz cx="24377650" cy="13716000"/>
  <p:notesSz cx="6858000" cy="9144000"/>
  <p:embeddedFontLst>
    <p:embeddedFont>
      <p:font typeface="Calibri" panose="020F0502020204030204" pitchFamily="34" charset="0"/>
      <p:regular r:id="rId24"/>
      <p:bold r:id="rId25"/>
      <p:italic r:id="rId26"/>
      <p:boldItalic r:id="rId27"/>
    </p:embeddedFont>
    <p:embeddedFont>
      <p:font typeface="Comfortaa" panose="020B0604020202020204" charset="0"/>
      <p:regular r:id="rId28"/>
      <p:bold r:id="rId29"/>
    </p:embeddedFont>
    <p:embeddedFont>
      <p:font typeface="Lato" panose="020B0604020202020204" charset="0"/>
      <p:regular r:id="rId30"/>
      <p:bold r:id="rId31"/>
      <p:italic r:id="rId32"/>
      <p:boldItalic r:id="rId33"/>
    </p:embeddedFont>
    <p:embeddedFont>
      <p:font typeface="Roboto Mon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08">
          <p15:clr>
            <a:srgbClr val="A4A3A4"/>
          </p15:clr>
        </p15:guide>
        <p15:guide id="2" orient="horz" pos="8134">
          <p15:clr>
            <a:srgbClr val="A4A3A4"/>
          </p15:clr>
        </p15:guide>
        <p15:guide id="3" pos="14258">
          <p15:clr>
            <a:srgbClr val="A4A3A4"/>
          </p15:clr>
        </p15:guide>
        <p15:guide id="4" pos="7682">
          <p15:clr>
            <a:srgbClr val="A4A3A4"/>
          </p15:clr>
        </p15:guide>
        <p15:guide id="5" pos="110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jrChPdWso/PORTHkEM3LGlG+TlF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rum Deepakkumar Dosh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86" autoAdjust="0"/>
    <p:restoredTop sz="94660"/>
  </p:normalViewPr>
  <p:slideViewPr>
    <p:cSldViewPr snapToGrid="0">
      <p:cViewPr varScale="1">
        <p:scale>
          <a:sx n="55" d="100"/>
          <a:sy n="55" d="100"/>
        </p:scale>
        <p:origin x="1218" y="78"/>
      </p:cViewPr>
      <p:guideLst>
        <p:guide orient="horz" pos="508"/>
        <p:guide orient="horz" pos="8134"/>
        <p:guide pos="14258"/>
        <p:guide pos="7682"/>
        <p:guide pos="11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customschemas.google.com/relationships/presentationmetadata" Target="meta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400"/>
              </a:spcBef>
              <a:spcAft>
                <a:spcPts val="140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9baed88f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d9baed88f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899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Listings:- More than 70% of the listings are Apartments and rest other listings are entire homes, villa’s and etc.</a:t>
            </a:r>
            <a:endParaRPr/>
          </a:p>
        </p:txBody>
      </p:sp>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9baed88f5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9baed88f5_0_1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d9baed88f5_0_1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943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9baed88f5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9baed88f5_0_1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d9baed88f5_0_19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Image Placeholder">
  <p:cSld name="Big Image Placeholder">
    <p:spTree>
      <p:nvGrpSpPr>
        <p:cNvPr id="1" name="Shape 16"/>
        <p:cNvGrpSpPr/>
        <p:nvPr/>
      </p:nvGrpSpPr>
      <p:grpSpPr>
        <a:xfrm>
          <a:off x="0" y="0"/>
          <a:ext cx="0" cy="0"/>
          <a:chOff x="0" y="0"/>
          <a:chExt cx="0" cy="0"/>
        </a:xfrm>
      </p:grpSpPr>
      <p:sp>
        <p:nvSpPr>
          <p:cNvPr id="17" name="Google Shape;17;p22"/>
          <p:cNvSpPr>
            <a:spLocks noGrp="1"/>
          </p:cNvSpPr>
          <p:nvPr>
            <p:ph type="pic" idx="2"/>
          </p:nvPr>
        </p:nvSpPr>
        <p:spPr>
          <a:xfrm>
            <a:off x="-3176" y="0"/>
            <a:ext cx="24377652" cy="13716000"/>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4200"/>
              <a:buFont typeface="Arial"/>
              <a:buNone/>
              <a:defRPr sz="42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bout us layout 1">
  <p:cSld name="About us layout 1">
    <p:spTree>
      <p:nvGrpSpPr>
        <p:cNvPr id="1" name="Shape 18"/>
        <p:cNvGrpSpPr/>
        <p:nvPr/>
      </p:nvGrpSpPr>
      <p:grpSpPr>
        <a:xfrm>
          <a:off x="0" y="0"/>
          <a:ext cx="0" cy="0"/>
          <a:chOff x="0" y="0"/>
          <a:chExt cx="0" cy="0"/>
        </a:xfrm>
      </p:grpSpPr>
      <p:sp>
        <p:nvSpPr>
          <p:cNvPr id="19" name="Google Shape;19;p23"/>
          <p:cNvSpPr>
            <a:spLocks noGrp="1"/>
          </p:cNvSpPr>
          <p:nvPr>
            <p:ph type="pic" idx="2"/>
          </p:nvPr>
        </p:nvSpPr>
        <p:spPr>
          <a:xfrm>
            <a:off x="1847170" y="3962391"/>
            <a:ext cx="6813553" cy="6815327"/>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800"/>
              <a:buFont typeface="Arial"/>
              <a:buNone/>
              <a:defRPr sz="28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Slide">
  <p:cSld name="General Slide">
    <p:spTree>
      <p:nvGrpSpPr>
        <p:cNvPr id="1" name="Shape 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Meet the team 3">
  <p:cSld name="2_Meet the team 3">
    <p:spTree>
      <p:nvGrpSpPr>
        <p:cNvPr id="1" name="Shape 26"/>
        <p:cNvGrpSpPr/>
        <p:nvPr/>
      </p:nvGrpSpPr>
      <p:grpSpPr>
        <a:xfrm>
          <a:off x="0" y="0"/>
          <a:ext cx="0" cy="0"/>
          <a:chOff x="0" y="0"/>
          <a:chExt cx="0" cy="0"/>
        </a:xfrm>
      </p:grpSpPr>
      <p:sp>
        <p:nvSpPr>
          <p:cNvPr id="27" name="Google Shape;27;p27"/>
          <p:cNvSpPr>
            <a:spLocks noGrp="1"/>
          </p:cNvSpPr>
          <p:nvPr>
            <p:ph type="pic" idx="2"/>
          </p:nvPr>
        </p:nvSpPr>
        <p:spPr>
          <a:xfrm>
            <a:off x="18252670" y="4077201"/>
            <a:ext cx="3461551" cy="375059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800"/>
              <a:buFont typeface="Arial"/>
              <a:buNone/>
              <a:defRPr sz="28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28" name="Google Shape;28;p27"/>
          <p:cNvSpPr>
            <a:spLocks noGrp="1"/>
          </p:cNvSpPr>
          <p:nvPr>
            <p:ph type="pic" idx="3"/>
          </p:nvPr>
        </p:nvSpPr>
        <p:spPr>
          <a:xfrm>
            <a:off x="13038901" y="4077201"/>
            <a:ext cx="3461551" cy="375059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800"/>
              <a:buFont typeface="Arial"/>
              <a:buNone/>
              <a:defRPr sz="28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29" name="Google Shape;29;p27"/>
          <p:cNvSpPr>
            <a:spLocks noGrp="1"/>
          </p:cNvSpPr>
          <p:nvPr>
            <p:ph type="pic" idx="4"/>
          </p:nvPr>
        </p:nvSpPr>
        <p:spPr>
          <a:xfrm>
            <a:off x="7957596" y="4077201"/>
            <a:ext cx="3461551" cy="375059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800"/>
              <a:buFont typeface="Arial"/>
              <a:buNone/>
              <a:defRPr sz="28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30" name="Google Shape;30;p27"/>
          <p:cNvSpPr>
            <a:spLocks noGrp="1"/>
          </p:cNvSpPr>
          <p:nvPr>
            <p:ph type="pic" idx="5"/>
          </p:nvPr>
        </p:nvSpPr>
        <p:spPr>
          <a:xfrm>
            <a:off x="2743826" y="4077201"/>
            <a:ext cx="3461551" cy="375059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800"/>
              <a:buFont typeface="Arial"/>
              <a:buNone/>
              <a:defRPr sz="28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Meet the team 3">
  <p:cSld name="1_Meet the team 3">
    <p:spTree>
      <p:nvGrpSpPr>
        <p:cNvPr id="1" name="Shape 31"/>
        <p:cNvGrpSpPr/>
        <p:nvPr/>
      </p:nvGrpSpPr>
      <p:grpSpPr>
        <a:xfrm>
          <a:off x="0" y="0"/>
          <a:ext cx="0" cy="0"/>
          <a:chOff x="0" y="0"/>
          <a:chExt cx="0" cy="0"/>
        </a:xfrm>
      </p:grpSpPr>
      <p:sp>
        <p:nvSpPr>
          <p:cNvPr id="32" name="Google Shape;32;p28"/>
          <p:cNvSpPr>
            <a:spLocks noGrp="1"/>
          </p:cNvSpPr>
          <p:nvPr>
            <p:ph type="pic" idx="2"/>
          </p:nvPr>
        </p:nvSpPr>
        <p:spPr>
          <a:xfrm>
            <a:off x="2938916" y="4077197"/>
            <a:ext cx="3461551" cy="375059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800"/>
              <a:buFont typeface="Arial"/>
              <a:buNone/>
              <a:defRPr sz="28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tf Layout 2">
  <p:cSld name="Portf Layout 2">
    <p:spTree>
      <p:nvGrpSpPr>
        <p:cNvPr id="1" name="Shape 33"/>
        <p:cNvGrpSpPr/>
        <p:nvPr/>
      </p:nvGrpSpPr>
      <p:grpSpPr>
        <a:xfrm>
          <a:off x="0" y="0"/>
          <a:ext cx="0" cy="0"/>
          <a:chOff x="0" y="0"/>
          <a:chExt cx="0" cy="0"/>
        </a:xfrm>
      </p:grpSpPr>
      <p:sp>
        <p:nvSpPr>
          <p:cNvPr id="34" name="Google Shape;34;p29"/>
          <p:cNvSpPr>
            <a:spLocks noGrp="1"/>
          </p:cNvSpPr>
          <p:nvPr>
            <p:ph type="pic" idx="2"/>
          </p:nvPr>
        </p:nvSpPr>
        <p:spPr>
          <a:xfrm>
            <a:off x="5246217" y="6126945"/>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35" name="Google Shape;35;p29"/>
          <p:cNvSpPr>
            <a:spLocks noGrp="1"/>
          </p:cNvSpPr>
          <p:nvPr>
            <p:ph type="pic" idx="3"/>
          </p:nvPr>
        </p:nvSpPr>
        <p:spPr>
          <a:xfrm>
            <a:off x="8278293" y="6126945"/>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36" name="Google Shape;36;p29"/>
          <p:cNvSpPr>
            <a:spLocks noGrp="1"/>
          </p:cNvSpPr>
          <p:nvPr>
            <p:ph type="pic" idx="4"/>
          </p:nvPr>
        </p:nvSpPr>
        <p:spPr>
          <a:xfrm>
            <a:off x="2214141" y="6126945"/>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37" name="Google Shape;37;p29"/>
          <p:cNvSpPr>
            <a:spLocks noGrp="1"/>
          </p:cNvSpPr>
          <p:nvPr>
            <p:ph type="pic" idx="5"/>
          </p:nvPr>
        </p:nvSpPr>
        <p:spPr>
          <a:xfrm>
            <a:off x="5246217" y="8905351"/>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38" name="Google Shape;38;p29"/>
          <p:cNvSpPr>
            <a:spLocks noGrp="1"/>
          </p:cNvSpPr>
          <p:nvPr>
            <p:ph type="pic" idx="6"/>
          </p:nvPr>
        </p:nvSpPr>
        <p:spPr>
          <a:xfrm>
            <a:off x="8278293" y="8905351"/>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39" name="Google Shape;39;p29"/>
          <p:cNvSpPr>
            <a:spLocks noGrp="1"/>
          </p:cNvSpPr>
          <p:nvPr>
            <p:ph type="pic" idx="7"/>
          </p:nvPr>
        </p:nvSpPr>
        <p:spPr>
          <a:xfrm>
            <a:off x="2214141" y="8905351"/>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40" name="Google Shape;40;p29"/>
          <p:cNvSpPr>
            <a:spLocks noGrp="1"/>
          </p:cNvSpPr>
          <p:nvPr>
            <p:ph type="pic" idx="8"/>
          </p:nvPr>
        </p:nvSpPr>
        <p:spPr>
          <a:xfrm>
            <a:off x="5246217" y="3348539"/>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41" name="Google Shape;41;p29"/>
          <p:cNvSpPr>
            <a:spLocks noGrp="1"/>
          </p:cNvSpPr>
          <p:nvPr>
            <p:ph type="pic" idx="9"/>
          </p:nvPr>
        </p:nvSpPr>
        <p:spPr>
          <a:xfrm>
            <a:off x="8278293" y="3348539"/>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42" name="Google Shape;42;p29"/>
          <p:cNvSpPr>
            <a:spLocks noGrp="1"/>
          </p:cNvSpPr>
          <p:nvPr>
            <p:ph type="pic" idx="13"/>
          </p:nvPr>
        </p:nvSpPr>
        <p:spPr>
          <a:xfrm>
            <a:off x="2214141" y="3348539"/>
            <a:ext cx="3032076" cy="27784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2500"/>
              <a:buFont typeface="Arial"/>
              <a:buNone/>
              <a:defRPr sz="2500" b="0" i="0" u="none" strike="noStrike" cap="none">
                <a:solidFill>
                  <a:srgbClr val="D8D8D8"/>
                </a:solidFill>
                <a:latin typeface="Lato"/>
                <a:ea typeface="Lato"/>
                <a:cs typeface="Lato"/>
                <a:sym typeface="Lato"/>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1675964" y="730259"/>
            <a:ext cx="21025723" cy="2651126"/>
          </a:xfrm>
          <a:prstGeom prst="rect">
            <a:avLst/>
          </a:prstGeom>
          <a:noFill/>
          <a:ln>
            <a:noFill/>
          </a:ln>
        </p:spPr>
        <p:txBody>
          <a:bodyPr spcFirstLastPara="1" wrap="square" lIns="182825" tIns="91400" rIns="182825" bIns="91400" anchor="ctr" anchorCtr="0">
            <a:noAutofit/>
          </a:bodyPr>
          <a:lstStyle>
            <a:lvl1pPr marR="0" lvl="0" algn="l" rtl="0">
              <a:lnSpc>
                <a:spcPct val="90000"/>
              </a:lnSpc>
              <a:spcBef>
                <a:spcPts val="0"/>
              </a:spcBef>
              <a:spcAft>
                <a:spcPts val="0"/>
              </a:spcAft>
              <a:buClr>
                <a:schemeClr val="dk1"/>
              </a:buClr>
              <a:buSzPts val="6000"/>
              <a:buFont typeface="Lato"/>
              <a:buNone/>
              <a:defRPr sz="60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1675964" y="3651250"/>
            <a:ext cx="21025723" cy="8702676"/>
          </a:xfrm>
          <a:prstGeom prst="rect">
            <a:avLst/>
          </a:prstGeom>
          <a:noFill/>
          <a:ln>
            <a:noFill/>
          </a:ln>
        </p:spPr>
        <p:txBody>
          <a:bodyPr spcFirstLastPara="1" wrap="square" lIns="182825" tIns="91400" rIns="182825" bIns="91400" anchor="t" anchorCtr="0">
            <a:noAutofit/>
          </a:bodyPr>
          <a:lstStyle>
            <a:lvl1pPr marL="457200" marR="0" lvl="0" indent="-533400" algn="l" rtl="0">
              <a:lnSpc>
                <a:spcPct val="90000"/>
              </a:lnSpc>
              <a:spcBef>
                <a:spcPts val="2000"/>
              </a:spcBef>
              <a:spcAft>
                <a:spcPts val="0"/>
              </a:spcAft>
              <a:buClr>
                <a:schemeClr val="dk1"/>
              </a:buClr>
              <a:buSzPts val="4800"/>
              <a:buFont typeface="Arial"/>
              <a:buChar char="•"/>
              <a:defRPr sz="4800" b="0" i="0" u="none" strike="noStrike" cap="none">
                <a:solidFill>
                  <a:schemeClr val="dk1"/>
                </a:solidFill>
                <a:latin typeface="Lato"/>
                <a:ea typeface="Lato"/>
                <a:cs typeface="Lato"/>
                <a:sym typeface="Lato"/>
              </a:defRPr>
            </a:lvl1pPr>
            <a:lvl2pPr marL="914400" marR="0" lvl="1"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a:ea typeface="Lato"/>
                <a:cs typeface="Lato"/>
                <a:sym typeface="Lato"/>
              </a:defRPr>
            </a:lvl2pPr>
            <a:lvl3pPr marL="1371600" marR="0" lvl="2"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a:ea typeface="Lato"/>
                <a:cs typeface="Lato"/>
                <a:sym typeface="Lato"/>
              </a:defRPr>
            </a:lvl3pPr>
            <a:lvl4pPr marL="1828800" marR="0" lvl="3"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4pPr>
            <a:lvl5pPr marL="2286000" marR="0" lvl="4"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dt" idx="10"/>
          </p:nvPr>
        </p:nvSpPr>
        <p:spPr>
          <a:xfrm>
            <a:off x="1675964" y="12712709"/>
            <a:ext cx="5484971" cy="730250"/>
          </a:xfrm>
          <a:prstGeom prst="rect">
            <a:avLst/>
          </a:prstGeom>
          <a:noFill/>
          <a:ln>
            <a:noFill/>
          </a:ln>
        </p:spPr>
        <p:txBody>
          <a:bodyPr spcFirstLastPara="1" wrap="square" lIns="182825" tIns="91400" rIns="182825" bIns="91400" anchor="ctr"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9pPr>
          </a:lstStyle>
          <a:p>
            <a:endParaRPr/>
          </a:p>
        </p:txBody>
      </p:sp>
      <p:sp>
        <p:nvSpPr>
          <p:cNvPr id="13" name="Google Shape;13;p21"/>
          <p:cNvSpPr txBox="1">
            <a:spLocks noGrp="1"/>
          </p:cNvSpPr>
          <p:nvPr>
            <p:ph type="ftr" idx="11"/>
          </p:nvPr>
        </p:nvSpPr>
        <p:spPr>
          <a:xfrm>
            <a:off x="8075097" y="12712709"/>
            <a:ext cx="8227457" cy="730250"/>
          </a:xfrm>
          <a:prstGeom prst="rect">
            <a:avLst/>
          </a:prstGeom>
          <a:noFill/>
          <a:ln>
            <a:noFill/>
          </a:ln>
        </p:spPr>
        <p:txBody>
          <a:bodyPr spcFirstLastPara="1" wrap="square" lIns="182825" tIns="91400" rIns="182825" bIns="91400" anchor="ctr" anchorCtr="0">
            <a:noAutofit/>
          </a:bodyPr>
          <a:lstStyle>
            <a:lvl1pPr marR="0" lvl="0" algn="ctr"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9pPr>
          </a:lstStyle>
          <a:p>
            <a:endParaRPr/>
          </a:p>
        </p:txBody>
      </p:sp>
      <p:sp>
        <p:nvSpPr>
          <p:cNvPr id="14" name="Google Shape;14;p21"/>
          <p:cNvSpPr/>
          <p:nvPr/>
        </p:nvSpPr>
        <p:spPr>
          <a:xfrm>
            <a:off x="23011909" y="726168"/>
            <a:ext cx="844153" cy="84437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5" name="Google Shape;15;p21"/>
          <p:cNvSpPr txBox="1"/>
          <p:nvPr/>
        </p:nvSpPr>
        <p:spPr>
          <a:xfrm>
            <a:off x="23034188" y="819678"/>
            <a:ext cx="792450" cy="615517"/>
          </a:xfrm>
          <a:prstGeom prst="rect">
            <a:avLst/>
          </a:prstGeom>
          <a:noFill/>
          <a:ln>
            <a:noFill/>
          </a:ln>
        </p:spPr>
        <p:txBody>
          <a:bodyPr spcFirstLastPara="1" wrap="square" lIns="182825" tIns="91400" rIns="182825" bIns="91400" anchor="t" anchorCtr="0">
            <a:noAutofit/>
          </a:bodyPr>
          <a:lstStyle/>
          <a:p>
            <a:pPr marL="0" marR="0" lvl="0" indent="0" algn="ctr" rtl="0">
              <a:lnSpc>
                <a:spcPct val="100000"/>
              </a:lnSpc>
              <a:spcBef>
                <a:spcPts val="0"/>
              </a:spcBef>
              <a:spcAft>
                <a:spcPts val="0"/>
              </a:spcAft>
              <a:buClr>
                <a:srgbClr val="000000"/>
              </a:buClr>
              <a:buSzPts val="2800"/>
              <a:buFont typeface="Arial"/>
              <a:buNone/>
            </a:pPr>
            <a:fld id="{00000000-1234-1234-1234-123412341234}" type="slidenum">
              <a:rPr lang="en-US" sz="2800" b="1" i="0" u="none" strike="noStrike" cap="none">
                <a:solidFill>
                  <a:schemeClr val="lt1"/>
                </a:solidFill>
                <a:latin typeface="Calibri"/>
                <a:ea typeface="Calibri"/>
                <a:cs typeface="Calibri"/>
                <a:sym typeface="Calibri"/>
              </a:rPr>
              <a:t>‹#›</a:t>
            </a:fld>
            <a:endParaRPr sz="2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pic>
        <p:nvPicPr>
          <p:cNvPr id="47" name="Google Shape;47;p1"/>
          <p:cNvPicPr preferRelativeResize="0">
            <a:picLocks noGrp="1"/>
          </p:cNvPicPr>
          <p:nvPr>
            <p:ph type="pic" idx="2"/>
          </p:nvPr>
        </p:nvPicPr>
        <p:blipFill rotWithShape="1">
          <a:blip r:embed="rId3">
            <a:alphaModFix/>
          </a:blip>
          <a:srcRect t="7802" b="7802"/>
          <a:stretch/>
        </p:blipFill>
        <p:spPr>
          <a:xfrm>
            <a:off x="-3176" y="0"/>
            <a:ext cx="24377652" cy="13716000"/>
          </a:xfrm>
          <a:prstGeom prst="rect">
            <a:avLst/>
          </a:prstGeom>
          <a:noFill/>
          <a:ln>
            <a:noFill/>
          </a:ln>
        </p:spPr>
      </p:pic>
      <p:sp>
        <p:nvSpPr>
          <p:cNvPr id="48" name="Google Shape;48;p1"/>
          <p:cNvSpPr/>
          <p:nvPr/>
        </p:nvSpPr>
        <p:spPr>
          <a:xfrm rot="-5400000">
            <a:off x="5348232" y="-5332414"/>
            <a:ext cx="13716000" cy="24380828"/>
          </a:xfrm>
          <a:prstGeom prst="rect">
            <a:avLst/>
          </a:prstGeom>
          <a:solidFill>
            <a:srgbClr val="191E23">
              <a:alpha val="7137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49" name="Google Shape;49;p1"/>
          <p:cNvSpPr txBox="1"/>
          <p:nvPr/>
        </p:nvSpPr>
        <p:spPr>
          <a:xfrm>
            <a:off x="4738100" y="4001950"/>
            <a:ext cx="13531800" cy="3408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dirty="0">
                <a:solidFill>
                  <a:schemeClr val="lt1"/>
                </a:solidFill>
              </a:rPr>
              <a:t>Bank Marketing Project</a:t>
            </a:r>
            <a:endParaRPr sz="11500" b="1" i="0" u="none" strike="noStrike" cap="none" dirty="0">
              <a:solidFill>
                <a:schemeClr val="lt1"/>
              </a:solidFill>
              <a:latin typeface="Arial"/>
              <a:ea typeface="Arial"/>
              <a:cs typeface="Arial"/>
              <a:sym typeface="Arial"/>
            </a:endParaRPr>
          </a:p>
        </p:txBody>
      </p:sp>
      <p:grpSp>
        <p:nvGrpSpPr>
          <p:cNvPr id="52" name="Google Shape;52;p1"/>
          <p:cNvGrpSpPr/>
          <p:nvPr/>
        </p:nvGrpSpPr>
        <p:grpSpPr>
          <a:xfrm>
            <a:off x="19104" y="8360606"/>
            <a:ext cx="24377650" cy="179538"/>
            <a:chOff x="-3176" y="-1300"/>
            <a:chExt cx="20305860" cy="340267"/>
          </a:xfrm>
        </p:grpSpPr>
        <p:sp>
          <p:nvSpPr>
            <p:cNvPr id="53" name="Google Shape;53;p1"/>
            <p:cNvSpPr/>
            <p:nvPr/>
          </p:nvSpPr>
          <p:spPr>
            <a:xfrm>
              <a:off x="-3176" y="-1"/>
              <a:ext cx="4064272" cy="338968"/>
            </a:xfrm>
            <a:prstGeom prst="rect">
              <a:avLst/>
            </a:prstGeom>
            <a:solidFill>
              <a:srgbClr val="177E9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sp>
          <p:nvSpPr>
            <p:cNvPr id="54" name="Google Shape;54;p1"/>
            <p:cNvSpPr/>
            <p:nvPr/>
          </p:nvSpPr>
          <p:spPr>
            <a:xfrm>
              <a:off x="4061096" y="-1300"/>
              <a:ext cx="4039668" cy="3389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sp>
          <p:nvSpPr>
            <p:cNvPr id="55" name="Google Shape;55;p1"/>
            <p:cNvSpPr/>
            <p:nvPr/>
          </p:nvSpPr>
          <p:spPr>
            <a:xfrm>
              <a:off x="8101887" y="-1"/>
              <a:ext cx="4064272" cy="338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sp>
          <p:nvSpPr>
            <p:cNvPr id="56" name="Google Shape;56;p1"/>
            <p:cNvSpPr/>
            <p:nvPr/>
          </p:nvSpPr>
          <p:spPr>
            <a:xfrm>
              <a:off x="12167651" y="-1300"/>
              <a:ext cx="4064272" cy="3389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sp>
          <p:nvSpPr>
            <p:cNvPr id="57" name="Google Shape;57;p1"/>
            <p:cNvSpPr/>
            <p:nvPr/>
          </p:nvSpPr>
          <p:spPr>
            <a:xfrm>
              <a:off x="16238413" y="-1"/>
              <a:ext cx="4064272" cy="338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B029B996-683A-462B-889E-9DE9E123C96A}"/>
              </a:ext>
            </a:extLst>
          </p:cNvPr>
          <p:cNvPicPr>
            <a:picLocks noChangeAspect="1"/>
          </p:cNvPicPr>
          <p:nvPr/>
        </p:nvPicPr>
        <p:blipFill>
          <a:blip r:embed="rId2"/>
          <a:stretch>
            <a:fillRect/>
          </a:stretch>
        </p:blipFill>
        <p:spPr>
          <a:xfrm>
            <a:off x="5542828" y="2484399"/>
            <a:ext cx="13291993" cy="10515600"/>
          </a:xfrm>
          <a:prstGeom prst="rect">
            <a:avLst/>
          </a:prstGeom>
        </p:spPr>
      </p:pic>
      <p:sp>
        <p:nvSpPr>
          <p:cNvPr id="3" name="Google Shape;127;p5">
            <a:extLst>
              <a:ext uri="{FF2B5EF4-FFF2-40B4-BE49-F238E27FC236}">
                <a16:creationId xmlns:a16="http://schemas.microsoft.com/office/drawing/2014/main" id="{D5741F0C-14BE-47E6-8E52-8300AD189C4E}"/>
              </a:ext>
            </a:extLst>
          </p:cNvPr>
          <p:cNvSpPr/>
          <p:nvPr/>
        </p:nvSpPr>
        <p:spPr>
          <a:xfrm>
            <a:off x="1705754" y="1108042"/>
            <a:ext cx="6725559"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Exploratory Analysis</a:t>
            </a:r>
            <a:endParaRPr sz="1400" b="0" i="0" u="none" strike="noStrike" cap="none" dirty="0">
              <a:solidFill>
                <a:srgbClr val="000000"/>
              </a:solidFill>
              <a:latin typeface="Arial"/>
              <a:ea typeface="Arial"/>
              <a:cs typeface="Arial"/>
              <a:sym typeface="Arial"/>
            </a:endParaRPr>
          </a:p>
        </p:txBody>
      </p:sp>
      <p:sp>
        <p:nvSpPr>
          <p:cNvPr id="4" name="Google Shape;128;p5">
            <a:extLst>
              <a:ext uri="{FF2B5EF4-FFF2-40B4-BE49-F238E27FC236}">
                <a16:creationId xmlns:a16="http://schemas.microsoft.com/office/drawing/2014/main" id="{F752D15C-8DA7-4FE6-AA1F-BDC67CDC805B}"/>
              </a:ext>
            </a:extLst>
          </p:cNvPr>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8386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685BD1B0-4853-4135-9507-584086EE77DF}"/>
              </a:ext>
            </a:extLst>
          </p:cNvPr>
          <p:cNvPicPr>
            <a:picLocks noChangeAspect="1"/>
          </p:cNvPicPr>
          <p:nvPr/>
        </p:nvPicPr>
        <p:blipFill>
          <a:blip r:embed="rId2"/>
          <a:stretch>
            <a:fillRect/>
          </a:stretch>
        </p:blipFill>
        <p:spPr>
          <a:xfrm>
            <a:off x="5022499" y="2550669"/>
            <a:ext cx="14332651" cy="10515600"/>
          </a:xfrm>
          <a:prstGeom prst="rect">
            <a:avLst/>
          </a:prstGeom>
        </p:spPr>
      </p:pic>
      <p:sp>
        <p:nvSpPr>
          <p:cNvPr id="3" name="Google Shape;127;p5">
            <a:extLst>
              <a:ext uri="{FF2B5EF4-FFF2-40B4-BE49-F238E27FC236}">
                <a16:creationId xmlns:a16="http://schemas.microsoft.com/office/drawing/2014/main" id="{B6B1960F-E9DE-4887-9766-2A3005A23998}"/>
              </a:ext>
            </a:extLst>
          </p:cNvPr>
          <p:cNvSpPr/>
          <p:nvPr/>
        </p:nvSpPr>
        <p:spPr>
          <a:xfrm>
            <a:off x="1705754" y="1108042"/>
            <a:ext cx="6725559"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Exploratory Analysis</a:t>
            </a:r>
            <a:endParaRPr sz="1400" b="0" i="0" u="none" strike="noStrike" cap="none" dirty="0">
              <a:solidFill>
                <a:srgbClr val="000000"/>
              </a:solidFill>
              <a:latin typeface="Arial"/>
              <a:ea typeface="Arial"/>
              <a:cs typeface="Arial"/>
              <a:sym typeface="Arial"/>
            </a:endParaRPr>
          </a:p>
        </p:txBody>
      </p:sp>
      <p:sp>
        <p:nvSpPr>
          <p:cNvPr id="5" name="Google Shape;128;p5">
            <a:extLst>
              <a:ext uri="{FF2B5EF4-FFF2-40B4-BE49-F238E27FC236}">
                <a16:creationId xmlns:a16="http://schemas.microsoft.com/office/drawing/2014/main" id="{D6EBDDEA-2967-46AE-954A-D67623EC4A5A}"/>
              </a:ext>
            </a:extLst>
          </p:cNvPr>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516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EBE6EB4A-9425-42B0-A45F-657BD08098E2}"/>
              </a:ext>
            </a:extLst>
          </p:cNvPr>
          <p:cNvPicPr>
            <a:picLocks noChangeAspect="1"/>
          </p:cNvPicPr>
          <p:nvPr/>
        </p:nvPicPr>
        <p:blipFill>
          <a:blip r:embed="rId2"/>
          <a:stretch>
            <a:fillRect/>
          </a:stretch>
        </p:blipFill>
        <p:spPr>
          <a:xfrm>
            <a:off x="5022498" y="2401350"/>
            <a:ext cx="14332653" cy="10515600"/>
          </a:xfrm>
          <a:prstGeom prst="rect">
            <a:avLst/>
          </a:prstGeom>
        </p:spPr>
      </p:pic>
      <p:sp>
        <p:nvSpPr>
          <p:cNvPr id="3" name="Google Shape;127;p5">
            <a:extLst>
              <a:ext uri="{FF2B5EF4-FFF2-40B4-BE49-F238E27FC236}">
                <a16:creationId xmlns:a16="http://schemas.microsoft.com/office/drawing/2014/main" id="{E9600BA4-F1E6-4C6B-A2E2-F47CA1E6BC2E}"/>
              </a:ext>
            </a:extLst>
          </p:cNvPr>
          <p:cNvSpPr/>
          <p:nvPr/>
        </p:nvSpPr>
        <p:spPr>
          <a:xfrm>
            <a:off x="1705754" y="1108042"/>
            <a:ext cx="6725559"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Exploratory Analysis</a:t>
            </a:r>
            <a:endParaRPr sz="1400" b="0" i="0" u="none" strike="noStrike" cap="none" dirty="0">
              <a:solidFill>
                <a:srgbClr val="000000"/>
              </a:solidFill>
              <a:latin typeface="Arial"/>
              <a:ea typeface="Arial"/>
              <a:cs typeface="Arial"/>
              <a:sym typeface="Arial"/>
            </a:endParaRPr>
          </a:p>
        </p:txBody>
      </p:sp>
      <p:sp>
        <p:nvSpPr>
          <p:cNvPr id="4" name="Google Shape;128;p5">
            <a:extLst>
              <a:ext uri="{FF2B5EF4-FFF2-40B4-BE49-F238E27FC236}">
                <a16:creationId xmlns:a16="http://schemas.microsoft.com/office/drawing/2014/main" id="{A5FE89D6-37D1-465A-B939-8C16ED0859F4}"/>
              </a:ext>
            </a:extLst>
          </p:cNvPr>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5525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46B0DBFB-D2E4-4579-AC0B-9CBC9F47B7FB}"/>
              </a:ext>
            </a:extLst>
          </p:cNvPr>
          <p:cNvPicPr>
            <a:picLocks noChangeAspect="1"/>
          </p:cNvPicPr>
          <p:nvPr/>
        </p:nvPicPr>
        <p:blipFill>
          <a:blip r:embed="rId2"/>
          <a:stretch>
            <a:fillRect/>
          </a:stretch>
        </p:blipFill>
        <p:spPr>
          <a:xfrm>
            <a:off x="5098202" y="2614862"/>
            <a:ext cx="14181246" cy="10515600"/>
          </a:xfrm>
          <a:prstGeom prst="rect">
            <a:avLst/>
          </a:prstGeom>
        </p:spPr>
      </p:pic>
      <p:sp>
        <p:nvSpPr>
          <p:cNvPr id="3" name="Google Shape;127;p5">
            <a:extLst>
              <a:ext uri="{FF2B5EF4-FFF2-40B4-BE49-F238E27FC236}">
                <a16:creationId xmlns:a16="http://schemas.microsoft.com/office/drawing/2014/main" id="{3551D755-A647-41F3-B3B7-11E993E0C337}"/>
              </a:ext>
            </a:extLst>
          </p:cNvPr>
          <p:cNvSpPr/>
          <p:nvPr/>
        </p:nvSpPr>
        <p:spPr>
          <a:xfrm>
            <a:off x="1705754" y="1108042"/>
            <a:ext cx="6725559"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Exploratory Analysis</a:t>
            </a:r>
            <a:endParaRPr sz="1400" b="0" i="0" u="none" strike="noStrike" cap="none" dirty="0">
              <a:solidFill>
                <a:srgbClr val="000000"/>
              </a:solidFill>
              <a:latin typeface="Arial"/>
              <a:ea typeface="Arial"/>
              <a:cs typeface="Arial"/>
              <a:sym typeface="Arial"/>
            </a:endParaRPr>
          </a:p>
        </p:txBody>
      </p:sp>
      <p:sp>
        <p:nvSpPr>
          <p:cNvPr id="4" name="Google Shape;128;p5">
            <a:extLst>
              <a:ext uri="{FF2B5EF4-FFF2-40B4-BE49-F238E27FC236}">
                <a16:creationId xmlns:a16="http://schemas.microsoft.com/office/drawing/2014/main" id="{02764511-6FF6-4CD7-93BF-4C25B9E1F57B}"/>
              </a:ext>
            </a:extLst>
          </p:cNvPr>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102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d9baed88f5_0_197"/>
          <p:cNvSpPr/>
          <p:nvPr/>
        </p:nvSpPr>
        <p:spPr>
          <a:xfrm>
            <a:off x="1858149" y="868266"/>
            <a:ext cx="11186100" cy="950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6000" dirty="0">
                <a:solidFill>
                  <a:schemeClr val="dk2"/>
                </a:solidFill>
              </a:rPr>
              <a:t>Pre-Processing Phase</a:t>
            </a:r>
            <a:endParaRPr sz="600" b="0" i="0" u="none" strike="noStrike" cap="none" dirty="0">
              <a:solidFill>
                <a:srgbClr val="000000"/>
              </a:solidFill>
              <a:latin typeface="Arial"/>
              <a:ea typeface="Arial"/>
              <a:cs typeface="Arial"/>
              <a:sym typeface="Arial"/>
            </a:endParaRPr>
          </a:p>
        </p:txBody>
      </p:sp>
      <p:sp>
        <p:nvSpPr>
          <p:cNvPr id="4" name="Content Placeholder 2">
            <a:extLst>
              <a:ext uri="{FF2B5EF4-FFF2-40B4-BE49-F238E27FC236}">
                <a16:creationId xmlns:a16="http://schemas.microsoft.com/office/drawing/2014/main" id="{078500A0-2146-41ED-8CED-4932F385AA28}"/>
              </a:ext>
            </a:extLst>
          </p:cNvPr>
          <p:cNvSpPr txBox="1">
            <a:spLocks/>
          </p:cNvSpPr>
          <p:nvPr/>
        </p:nvSpPr>
        <p:spPr>
          <a:xfrm>
            <a:off x="1858149" y="2956078"/>
            <a:ext cx="20661354" cy="89409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indent="0">
              <a:buSzPts val="5800"/>
              <a:buNone/>
              <a:defRPr sz="4700">
                <a:solidFill>
                  <a:schemeClr val="dk2"/>
                </a:solidFill>
              </a:defRPr>
            </a:lvl1pPr>
          </a:lstStyle>
          <a:p>
            <a:pPr marL="685800" indent="-685800">
              <a:buClr>
                <a:schemeClr val="bg1"/>
              </a:buClr>
              <a:buFont typeface="Arial" panose="020B0604020202020204" pitchFamily="34" charset="0"/>
              <a:buChar char="•"/>
            </a:pPr>
            <a:r>
              <a:rPr lang="en-US" dirty="0"/>
              <a:t>Transform the categorial columns that have two level to binary feature</a:t>
            </a:r>
          </a:p>
          <a:p>
            <a:pPr marL="685800" indent="-685800">
              <a:buClr>
                <a:schemeClr val="bg1"/>
              </a:buClr>
              <a:buFont typeface="Arial" panose="020B0604020202020204" pitchFamily="34" charset="0"/>
              <a:buChar char="•"/>
            </a:pPr>
            <a:r>
              <a:rPr lang="en-US" dirty="0"/>
              <a:t>Transform the rest of categorical data to one-hot encoding (dummy-variables)</a:t>
            </a:r>
          </a:p>
          <a:p>
            <a:pPr marL="685800" indent="-685800">
              <a:buClr>
                <a:schemeClr val="bg1"/>
              </a:buClr>
              <a:buFont typeface="Arial" panose="020B0604020202020204" pitchFamily="34" charset="0"/>
              <a:buChar char="•"/>
            </a:pPr>
            <a:r>
              <a:rPr lang="en-US" dirty="0"/>
              <a:t>Normalize the numerical values: </a:t>
            </a:r>
          </a:p>
          <a:p>
            <a:pPr>
              <a:buClr>
                <a:schemeClr val="bg1"/>
              </a:buClr>
            </a:pPr>
            <a:r>
              <a:rPr lang="en-US" dirty="0"/>
              <a:t>				𝑣𝑎𝑙𝑢𝑒_𝑛𝑜𝑟𝑚𝑎𝑙𝑖𝑧𝑒𝑑=  (𝑣𝑎𝑙𝑢𝑒 − 𝑚𝑖𝑛)/ (max⁡− 𝑚𝑖𝑛) </a:t>
            </a:r>
          </a:p>
          <a:p>
            <a:pPr marL="685800" indent="-685800">
              <a:buClr>
                <a:schemeClr val="bg1"/>
              </a:buClr>
              <a:buFont typeface="Arial" panose="020B0604020202020204" pitchFamily="34" charset="0"/>
              <a:buChar char="•"/>
            </a:pPr>
            <a:r>
              <a:rPr lang="en-US" dirty="0"/>
              <a:t>Split to train and test sets with ratio of 70:30 respectively</a:t>
            </a:r>
          </a:p>
          <a:p>
            <a:pPr>
              <a:buClr>
                <a:schemeClr val="bg1"/>
              </a:buClr>
            </a:pPr>
            <a:endParaRPr lang="en-US" dirty="0"/>
          </a:p>
          <a:p>
            <a:pPr>
              <a:buClr>
                <a:schemeClr val="bg1"/>
              </a:buClr>
            </a:pPr>
            <a:r>
              <a:rPr lang="en-US" dirty="0"/>
              <a:t>Number of features after cleaning: 40</a:t>
            </a:r>
          </a:p>
          <a:p>
            <a:pPr>
              <a:buClr>
                <a:schemeClr val="bg1"/>
              </a:buClr>
            </a:pPr>
            <a:endParaRPr lang="en-US" dirty="0"/>
          </a:p>
          <a:p>
            <a:pPr>
              <a:buClr>
                <a:schemeClr val="bg1"/>
              </a:buClr>
            </a:pPr>
            <a:r>
              <a:rPr lang="en-US" dirty="0"/>
              <a:t>Training data size: 31,647</a:t>
            </a:r>
          </a:p>
          <a:p>
            <a:pPr>
              <a:buClr>
                <a:schemeClr val="bg1"/>
              </a:buClr>
            </a:pPr>
            <a:endParaRPr lang="en-US" dirty="0"/>
          </a:p>
          <a:p>
            <a:pPr>
              <a:buClr>
                <a:schemeClr val="bg1"/>
              </a:buClr>
            </a:pPr>
            <a:r>
              <a:rPr lang="en-US" dirty="0"/>
              <a:t>Test data size: 13,564</a:t>
            </a:r>
          </a:p>
          <a:p>
            <a:pPr marL="685800" indent="-685800">
              <a:buClr>
                <a:schemeClr val="bg1"/>
              </a:buClr>
              <a:buFont typeface="Arial" panose="020B0604020202020204" pitchFamily="34" charset="0"/>
              <a:buChar char="•"/>
            </a:pPr>
            <a:endParaRPr lang="en-US" dirty="0"/>
          </a:p>
        </p:txBody>
      </p:sp>
      <p:sp>
        <p:nvSpPr>
          <p:cNvPr id="6" name="Google Shape;128;p5">
            <a:extLst>
              <a:ext uri="{FF2B5EF4-FFF2-40B4-BE49-F238E27FC236}">
                <a16:creationId xmlns:a16="http://schemas.microsoft.com/office/drawing/2014/main" id="{C2DA6B22-15E0-4FBA-84B0-456326BBC8A3}"/>
              </a:ext>
            </a:extLst>
          </p:cNvPr>
          <p:cNvSpPr/>
          <p:nvPr/>
        </p:nvSpPr>
        <p:spPr>
          <a:xfrm>
            <a:off x="1858149" y="20144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1000"/>
                                        <p:tgtEl>
                                          <p:spTgt spid="4">
                                            <p:txEl>
                                              <p:pRg st="10" end="10"/>
                                            </p:txEl>
                                          </p:spTgt>
                                        </p:tgtEl>
                                      </p:cBhvr>
                                    </p:animEffect>
                                    <p:anim calcmode="lin" valueType="num">
                                      <p:cBhvr>
                                        <p:cTn id="5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5" name="Google Shape;265;p13"/>
          <p:cNvSpPr/>
          <p:nvPr/>
        </p:nvSpPr>
        <p:spPr>
          <a:xfrm>
            <a:off x="1705754" y="1108042"/>
            <a:ext cx="12360756"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Models</a:t>
            </a:r>
            <a:endParaRPr sz="1400" b="0" i="0" u="none" strike="noStrike" cap="none" dirty="0">
              <a:solidFill>
                <a:srgbClr val="000000"/>
              </a:solidFill>
              <a:latin typeface="Arial"/>
              <a:ea typeface="Arial"/>
              <a:cs typeface="Arial"/>
              <a:sym typeface="Arial"/>
            </a:endParaRPr>
          </a:p>
        </p:txBody>
      </p:sp>
      <p:sp>
        <p:nvSpPr>
          <p:cNvPr id="266" name="Google Shape;266;p13"/>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67" name="Google Shape;267;p13"/>
          <p:cNvSpPr/>
          <p:nvPr/>
        </p:nvSpPr>
        <p:spPr>
          <a:xfrm>
            <a:off x="1705754" y="6545633"/>
            <a:ext cx="8479800" cy="23025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000000"/>
              </a:buClr>
              <a:buSzPts val="3600"/>
              <a:buFont typeface="Arial"/>
              <a:buNone/>
            </a:pPr>
            <a:endParaRPr sz="3600" b="0" i="0" u="none" strike="noStrike" cap="none" dirty="0">
              <a:solidFill>
                <a:srgbClr val="000000"/>
              </a:solidFill>
              <a:latin typeface="Arial"/>
              <a:ea typeface="Arial"/>
              <a:cs typeface="Arial"/>
              <a:sym typeface="Arial"/>
            </a:endParaRPr>
          </a:p>
        </p:txBody>
      </p:sp>
      <p:sp>
        <p:nvSpPr>
          <p:cNvPr id="268" name="Google Shape;268;p13"/>
          <p:cNvSpPr/>
          <p:nvPr/>
        </p:nvSpPr>
        <p:spPr>
          <a:xfrm>
            <a:off x="1746251" y="4533117"/>
            <a:ext cx="14812751"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dirty="0">
                <a:solidFill>
                  <a:schemeClr val="dk1"/>
                </a:solidFill>
              </a:rPr>
              <a:t>2 models were implemented, evaluated and compared on this data.</a:t>
            </a:r>
            <a:endParaRPr sz="4800" b="0" i="0" u="none" strike="noStrike" cap="none" dirty="0">
              <a:solidFill>
                <a:srgbClr val="000000"/>
              </a:solidFill>
              <a:latin typeface="Arial"/>
              <a:ea typeface="Arial"/>
              <a:cs typeface="Arial"/>
              <a:sym typeface="Arial"/>
            </a:endParaRPr>
          </a:p>
        </p:txBody>
      </p:sp>
      <p:sp>
        <p:nvSpPr>
          <p:cNvPr id="34" name="Google Shape;268;p13">
            <a:extLst>
              <a:ext uri="{FF2B5EF4-FFF2-40B4-BE49-F238E27FC236}">
                <a16:creationId xmlns:a16="http://schemas.microsoft.com/office/drawing/2014/main" id="{32125BD2-634A-4B6A-A036-D653D05F0DCA}"/>
              </a:ext>
            </a:extLst>
          </p:cNvPr>
          <p:cNvSpPr/>
          <p:nvPr/>
        </p:nvSpPr>
        <p:spPr>
          <a:xfrm>
            <a:off x="1746250" y="6696631"/>
            <a:ext cx="14812751" cy="892552"/>
          </a:xfrm>
          <a:prstGeom prst="rect">
            <a:avLst/>
          </a:prstGeom>
          <a:noFill/>
          <a:ln>
            <a:noFill/>
          </a:ln>
        </p:spPr>
        <p:txBody>
          <a:bodyPr spcFirstLastPara="1" wrap="square" lIns="0" tIns="0" rIns="0" bIns="0" anchor="ctr" anchorCtr="0">
            <a:noAutofit/>
          </a:bodyPr>
          <a:lstStyle/>
          <a:p>
            <a:pPr marL="914400" marR="0" lvl="0" indent="-914400" algn="l" rtl="0">
              <a:lnSpc>
                <a:spcPct val="100000"/>
              </a:lnSpc>
              <a:spcBef>
                <a:spcPts val="0"/>
              </a:spcBef>
              <a:spcAft>
                <a:spcPts val="0"/>
              </a:spcAft>
              <a:buClr>
                <a:schemeClr val="bg1"/>
              </a:buClr>
              <a:buSzPts val="4800"/>
              <a:buFont typeface="Arial"/>
              <a:buAutoNum type="arabicPeriod"/>
            </a:pPr>
            <a:r>
              <a:rPr lang="en-US" sz="4800" dirty="0">
                <a:solidFill>
                  <a:schemeClr val="dk1"/>
                </a:solidFill>
              </a:rPr>
              <a:t>Logistic Regression</a:t>
            </a:r>
          </a:p>
          <a:p>
            <a:pPr marL="914400" marR="0" lvl="0" indent="-914400" algn="l" rtl="0">
              <a:lnSpc>
                <a:spcPct val="100000"/>
              </a:lnSpc>
              <a:spcBef>
                <a:spcPts val="0"/>
              </a:spcBef>
              <a:spcAft>
                <a:spcPts val="0"/>
              </a:spcAft>
              <a:buClr>
                <a:schemeClr val="bg1"/>
              </a:buClr>
              <a:buSzPts val="4800"/>
              <a:buFont typeface="Arial"/>
              <a:buAutoNum type="arabicPeriod"/>
            </a:pPr>
            <a:r>
              <a:rPr lang="en-US" sz="4800" dirty="0">
                <a:solidFill>
                  <a:schemeClr val="dk1"/>
                </a:solidFill>
              </a:rPr>
              <a:t>Random Forest</a:t>
            </a:r>
            <a:endParaRPr lang="en-US" sz="48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4"/>
          <p:cNvSpPr/>
          <p:nvPr/>
        </p:nvSpPr>
        <p:spPr>
          <a:xfrm>
            <a:off x="1705754" y="1108042"/>
            <a:ext cx="14634600" cy="892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200" dirty="0">
                <a:solidFill>
                  <a:schemeClr val="dk2"/>
                </a:solidFill>
              </a:rPr>
              <a:t>Receiver Operating Characteristic Curve</a:t>
            </a:r>
            <a:endParaRPr sz="800" b="0" i="0" u="none" strike="noStrike" cap="none" dirty="0">
              <a:solidFill>
                <a:srgbClr val="000000"/>
              </a:solidFill>
              <a:latin typeface="Arial"/>
              <a:ea typeface="Arial"/>
              <a:cs typeface="Arial"/>
              <a:sym typeface="Arial"/>
            </a:endParaRPr>
          </a:p>
        </p:txBody>
      </p:sp>
      <p:sp>
        <p:nvSpPr>
          <p:cNvPr id="305" name="Google Shape;305;p14"/>
          <p:cNvSpPr/>
          <p:nvPr/>
        </p:nvSpPr>
        <p:spPr>
          <a:xfrm>
            <a:off x="1746251" y="2204949"/>
            <a:ext cx="1063800" cy="57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311" name="Google Shape;311;p14"/>
          <p:cNvSpPr txBox="1"/>
          <p:nvPr/>
        </p:nvSpPr>
        <p:spPr>
          <a:xfrm>
            <a:off x="2082011" y="8713824"/>
            <a:ext cx="8789400" cy="1834200"/>
          </a:xfrm>
          <a:prstGeom prst="rect">
            <a:avLst/>
          </a:prstGeom>
          <a:noFill/>
          <a:ln>
            <a:noFill/>
          </a:ln>
        </p:spPr>
        <p:txBody>
          <a:bodyPr spcFirstLastPara="1" wrap="square" lIns="0" tIns="0" rIns="0" bIns="0" anchor="t" anchorCtr="0">
            <a:noAutofit/>
          </a:bodyPr>
          <a:lstStyle/>
          <a:p>
            <a:pPr marL="457200" marR="0" lvl="0" indent="0" algn="l" rtl="0">
              <a:lnSpc>
                <a:spcPct val="121428"/>
              </a:lnSpc>
              <a:spcBef>
                <a:spcPts val="0"/>
              </a:spcBef>
              <a:spcAft>
                <a:spcPts val="0"/>
              </a:spcAft>
              <a:buNone/>
            </a:pPr>
            <a:endParaRPr sz="3100" b="0" i="0" u="none" strike="noStrike" cap="none">
              <a:solidFill>
                <a:schemeClr val="dk1"/>
              </a:solidFill>
              <a:latin typeface="Comfortaa"/>
              <a:ea typeface="Comfortaa"/>
              <a:cs typeface="Comfortaa"/>
              <a:sym typeface="Comfortaa"/>
            </a:endParaRPr>
          </a:p>
          <a:p>
            <a:pPr marL="0" marR="0" lvl="0" indent="0" algn="l" rtl="0">
              <a:lnSpc>
                <a:spcPct val="121428"/>
              </a:lnSpc>
              <a:spcBef>
                <a:spcPts val="0"/>
              </a:spcBef>
              <a:spcAft>
                <a:spcPts val="0"/>
              </a:spcAft>
              <a:buClr>
                <a:srgbClr val="000000"/>
              </a:buClr>
              <a:buSzPts val="3100"/>
              <a:buFont typeface="Arial"/>
              <a:buNone/>
            </a:pPr>
            <a:endParaRPr sz="3100" b="0" i="0" u="none" strike="noStrike" cap="none">
              <a:solidFill>
                <a:schemeClr val="dk1"/>
              </a:solidFill>
              <a:latin typeface="Comfortaa"/>
              <a:ea typeface="Comfortaa"/>
              <a:cs typeface="Comfortaa"/>
              <a:sym typeface="Comfortaa"/>
            </a:endParaRPr>
          </a:p>
        </p:txBody>
      </p:sp>
      <p:pic>
        <p:nvPicPr>
          <p:cNvPr id="3" name="Picture 2" descr="Chart, line chart&#10;&#10;Description automatically generated">
            <a:extLst>
              <a:ext uri="{FF2B5EF4-FFF2-40B4-BE49-F238E27FC236}">
                <a16:creationId xmlns:a16="http://schemas.microsoft.com/office/drawing/2014/main" id="{E9FB15BA-2B89-47EF-844C-B7BFF5A92A25}"/>
              </a:ext>
            </a:extLst>
          </p:cNvPr>
          <p:cNvPicPr>
            <a:picLocks noChangeAspect="1"/>
          </p:cNvPicPr>
          <p:nvPr/>
        </p:nvPicPr>
        <p:blipFill>
          <a:blip r:embed="rId3"/>
          <a:stretch>
            <a:fillRect/>
          </a:stretch>
        </p:blipFill>
        <p:spPr>
          <a:xfrm>
            <a:off x="6476711" y="2449404"/>
            <a:ext cx="12670583" cy="102870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7"/>
          <p:cNvSpPr/>
          <p:nvPr/>
        </p:nvSpPr>
        <p:spPr>
          <a:xfrm>
            <a:off x="1705748" y="1108050"/>
            <a:ext cx="18678000" cy="892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dirty="0">
                <a:solidFill>
                  <a:schemeClr val="dk2"/>
                </a:solidFill>
              </a:rPr>
              <a:t>Model Comparison</a:t>
            </a:r>
            <a:endParaRPr sz="1400" b="0" i="0" u="none" strike="noStrike" cap="none" dirty="0">
              <a:solidFill>
                <a:srgbClr val="FF0000"/>
              </a:solidFill>
              <a:latin typeface="Arial"/>
              <a:ea typeface="Arial"/>
              <a:cs typeface="Arial"/>
              <a:sym typeface="Arial"/>
            </a:endParaRPr>
          </a:p>
        </p:txBody>
      </p:sp>
      <p:sp>
        <p:nvSpPr>
          <p:cNvPr id="297" name="Google Shape;297;p7"/>
          <p:cNvSpPr/>
          <p:nvPr/>
        </p:nvSpPr>
        <p:spPr>
          <a:xfrm>
            <a:off x="1746251" y="2204949"/>
            <a:ext cx="1063800" cy="57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aphicFrame>
        <p:nvGraphicFramePr>
          <p:cNvPr id="6" name="Content Placeholder 3">
            <a:extLst>
              <a:ext uri="{FF2B5EF4-FFF2-40B4-BE49-F238E27FC236}">
                <a16:creationId xmlns:a16="http://schemas.microsoft.com/office/drawing/2014/main" id="{FA84FE59-864A-43A9-B5FE-2CBAADAF4D53}"/>
              </a:ext>
            </a:extLst>
          </p:cNvPr>
          <p:cNvGraphicFramePr>
            <a:graphicFrameLocks/>
          </p:cNvGraphicFramePr>
          <p:nvPr>
            <p:extLst>
              <p:ext uri="{D42A27DB-BD31-4B8C-83A1-F6EECF244321}">
                <p14:modId xmlns:p14="http://schemas.microsoft.com/office/powerpoint/2010/main" val="3679562649"/>
              </p:ext>
            </p:extLst>
          </p:nvPr>
        </p:nvGraphicFramePr>
        <p:xfrm>
          <a:off x="5586846" y="4362240"/>
          <a:ext cx="13203957" cy="4991520"/>
        </p:xfrm>
        <a:graphic>
          <a:graphicData uri="http://schemas.openxmlformats.org/drawingml/2006/table">
            <a:tbl>
              <a:tblPr firstRow="1" bandRow="1">
                <a:tableStyleId>{C083E6E3-FA7D-4D7B-A595-EF9225AFEA82}</a:tableStyleId>
              </a:tblPr>
              <a:tblGrid>
                <a:gridCol w="5580027">
                  <a:extLst>
                    <a:ext uri="{9D8B030D-6E8A-4147-A177-3AD203B41FA5}">
                      <a16:colId xmlns:a16="http://schemas.microsoft.com/office/drawing/2014/main" val="1771535611"/>
                    </a:ext>
                  </a:extLst>
                </a:gridCol>
                <a:gridCol w="2541310">
                  <a:extLst>
                    <a:ext uri="{9D8B030D-6E8A-4147-A177-3AD203B41FA5}">
                      <a16:colId xmlns:a16="http://schemas.microsoft.com/office/drawing/2014/main" val="3504708363"/>
                    </a:ext>
                  </a:extLst>
                </a:gridCol>
                <a:gridCol w="2541310">
                  <a:extLst>
                    <a:ext uri="{9D8B030D-6E8A-4147-A177-3AD203B41FA5}">
                      <a16:colId xmlns:a16="http://schemas.microsoft.com/office/drawing/2014/main" val="1644304645"/>
                    </a:ext>
                  </a:extLst>
                </a:gridCol>
                <a:gridCol w="2541310">
                  <a:extLst>
                    <a:ext uri="{9D8B030D-6E8A-4147-A177-3AD203B41FA5}">
                      <a16:colId xmlns:a16="http://schemas.microsoft.com/office/drawing/2014/main" val="2894335657"/>
                    </a:ext>
                  </a:extLst>
                </a:gridCol>
              </a:tblGrid>
              <a:tr h="1247880">
                <a:tc>
                  <a:txBody>
                    <a:bodyPr/>
                    <a:lstStyle/>
                    <a:p>
                      <a:pPr marL="0" indent="0" algn="ctr">
                        <a:tabLst>
                          <a:tab pos="1484313" algn="l"/>
                        </a:tabLst>
                      </a:pPr>
                      <a:r>
                        <a:rPr lang="en-US" sz="4000" dirty="0"/>
                        <a:t>Models</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Accuracy</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F1 score</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AUC</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832913"/>
                  </a:ext>
                </a:extLst>
              </a:tr>
              <a:tr h="1247880">
                <a:tc>
                  <a:txBody>
                    <a:bodyPr/>
                    <a:lstStyle/>
                    <a:p>
                      <a:r>
                        <a:rPr lang="en-US" sz="4000" dirty="0"/>
                        <a:t>Baseline</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4000" b="0" dirty="0"/>
                        <a:t>50.00%</a:t>
                      </a:r>
                      <a:endParaRPr lang="en-US" sz="40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4000" b="0" dirty="0"/>
                        <a:t>50.00%</a:t>
                      </a:r>
                      <a:endParaRPr lang="en-US" sz="40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4000" b="0" dirty="0"/>
                        <a:t>0.5000</a:t>
                      </a:r>
                      <a:endParaRPr lang="en-US" sz="40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3220829"/>
                  </a:ext>
                </a:extLst>
              </a:tr>
              <a:tr h="1247880">
                <a:tc>
                  <a:txBody>
                    <a:bodyPr/>
                    <a:lstStyle/>
                    <a:p>
                      <a:r>
                        <a:rPr lang="en-US" sz="4000" dirty="0"/>
                        <a:t>Random Forest</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4000" b="1" dirty="0"/>
                        <a:t>90.29%</a:t>
                      </a:r>
                      <a:endParaRPr lang="en-US" sz="4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4000" b="1" dirty="0"/>
                        <a:t>88.23%</a:t>
                      </a:r>
                      <a:endParaRPr lang="en-US" sz="4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4000" b="1" dirty="0"/>
                        <a:t>0.915</a:t>
                      </a:r>
                      <a:endParaRPr lang="en-US" sz="4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4441494"/>
                  </a:ext>
                </a:extLst>
              </a:tr>
              <a:tr h="1247880">
                <a:tc>
                  <a:txBody>
                    <a:bodyPr/>
                    <a:lstStyle/>
                    <a:p>
                      <a:r>
                        <a:rPr lang="en-US" sz="4000" dirty="0"/>
                        <a:t>Logistic Regression</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4000" b="0" dirty="0"/>
                        <a:t>88.86%</a:t>
                      </a:r>
                      <a:endParaRPr lang="en-US" sz="40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4000" b="0" dirty="0"/>
                        <a:t>85.92%</a:t>
                      </a:r>
                      <a:endParaRPr lang="en-US" sz="40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4000" b="0" dirty="0"/>
                        <a:t>0.835</a:t>
                      </a:r>
                      <a:endParaRPr lang="en-US" sz="40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65297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aphicFrame>
        <p:nvGraphicFramePr>
          <p:cNvPr id="14" name="Content Placeholder 3">
            <a:extLst>
              <a:ext uri="{FF2B5EF4-FFF2-40B4-BE49-F238E27FC236}">
                <a16:creationId xmlns:a16="http://schemas.microsoft.com/office/drawing/2014/main" id="{9F0BB3BC-BDE8-4EC9-867E-9857D2150D39}"/>
              </a:ext>
            </a:extLst>
          </p:cNvPr>
          <p:cNvGraphicFramePr>
            <a:graphicFrameLocks/>
          </p:cNvGraphicFramePr>
          <p:nvPr>
            <p:extLst>
              <p:ext uri="{D42A27DB-BD31-4B8C-83A1-F6EECF244321}">
                <p14:modId xmlns:p14="http://schemas.microsoft.com/office/powerpoint/2010/main" val="3786387235"/>
              </p:ext>
            </p:extLst>
          </p:nvPr>
        </p:nvGraphicFramePr>
        <p:xfrm>
          <a:off x="3786982" y="4476297"/>
          <a:ext cx="16803685" cy="7214960"/>
        </p:xfrm>
        <a:graphic>
          <a:graphicData uri="http://schemas.openxmlformats.org/drawingml/2006/table">
            <a:tbl>
              <a:tblPr firstRow="1" bandRow="1">
                <a:tableStyleId>{8799B23B-EC83-4686-B30A-512413B5E67A}</a:tableStyleId>
              </a:tblPr>
              <a:tblGrid>
                <a:gridCol w="3360737">
                  <a:extLst>
                    <a:ext uri="{9D8B030D-6E8A-4147-A177-3AD203B41FA5}">
                      <a16:colId xmlns:a16="http://schemas.microsoft.com/office/drawing/2014/main" val="754823337"/>
                    </a:ext>
                  </a:extLst>
                </a:gridCol>
                <a:gridCol w="3360737">
                  <a:extLst>
                    <a:ext uri="{9D8B030D-6E8A-4147-A177-3AD203B41FA5}">
                      <a16:colId xmlns:a16="http://schemas.microsoft.com/office/drawing/2014/main" val="1047799454"/>
                    </a:ext>
                  </a:extLst>
                </a:gridCol>
                <a:gridCol w="3360737">
                  <a:extLst>
                    <a:ext uri="{9D8B030D-6E8A-4147-A177-3AD203B41FA5}">
                      <a16:colId xmlns:a16="http://schemas.microsoft.com/office/drawing/2014/main" val="1641366599"/>
                    </a:ext>
                  </a:extLst>
                </a:gridCol>
                <a:gridCol w="3360737">
                  <a:extLst>
                    <a:ext uri="{9D8B030D-6E8A-4147-A177-3AD203B41FA5}">
                      <a16:colId xmlns:a16="http://schemas.microsoft.com/office/drawing/2014/main" val="694133165"/>
                    </a:ext>
                  </a:extLst>
                </a:gridCol>
                <a:gridCol w="3360737">
                  <a:extLst>
                    <a:ext uri="{9D8B030D-6E8A-4147-A177-3AD203B41FA5}">
                      <a16:colId xmlns:a16="http://schemas.microsoft.com/office/drawing/2014/main" val="1923603312"/>
                    </a:ext>
                  </a:extLst>
                </a:gridCol>
              </a:tblGrid>
              <a:tr h="1442992">
                <a:tc rowSpan="2" gridSpan="2">
                  <a:txBody>
                    <a:bodyPr/>
                    <a:lstStyle/>
                    <a:p>
                      <a:pPr algn="ctr"/>
                      <a:r>
                        <a:rPr lang="en-US" sz="5400" b="1" dirty="0"/>
                        <a:t>Random</a:t>
                      </a:r>
                      <a:r>
                        <a:rPr lang="en-US" sz="5400" b="1" baseline="0" dirty="0"/>
                        <a:t> Forest Confusion Matrix</a:t>
                      </a:r>
                      <a:endParaRPr lang="en-US" sz="5400" b="1"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pPr algn="ctr"/>
                      <a:endParaRPr lang="en-US"/>
                    </a:p>
                  </a:txBody>
                  <a:tcPr anchor="ctr"/>
                </a:tc>
                <a:tc gridSpan="2">
                  <a:txBody>
                    <a:bodyPr/>
                    <a:lstStyle/>
                    <a:p>
                      <a:pPr algn="ctr"/>
                      <a:r>
                        <a:rPr lang="en-US" sz="4000" b="1" dirty="0"/>
                        <a:t>Actual</a:t>
                      </a:r>
                      <a:r>
                        <a:rPr lang="en-US" sz="4000" b="1" baseline="0" dirty="0"/>
                        <a:t> value</a:t>
                      </a:r>
                      <a:endParaRPr lang="en-US" sz="4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a:txBody>
                    <a:bodyPr/>
                    <a:lstStyle/>
                    <a:p>
                      <a:pPr algn="ct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632443"/>
                  </a:ext>
                </a:extLst>
              </a:tr>
              <a:tr h="1442992">
                <a:tc gridSpan="2" vMerge="1">
                  <a:txBody>
                    <a:bodyPr/>
                    <a:lstStyle/>
                    <a:p>
                      <a:pPr algn="ctr"/>
                      <a:endParaRPr lang="en-US" dirty="0"/>
                    </a:p>
                  </a:txBody>
                  <a:tcPr anchor="ctr"/>
                </a:tc>
                <a:tc hMerge="1" vMerge="1">
                  <a:txBody>
                    <a:bodyPr/>
                    <a:lstStyle/>
                    <a:p>
                      <a:pPr algn="ctr"/>
                      <a:endParaRPr lang="en-US" dirty="0"/>
                    </a:p>
                  </a:txBody>
                  <a:tcPr anchor="ctr"/>
                </a:tc>
                <a:tc>
                  <a:txBody>
                    <a:bodyPr/>
                    <a:lstStyle/>
                    <a:p>
                      <a:pPr algn="ctr"/>
                      <a:r>
                        <a:rPr lang="en-US" sz="4000" dirty="0"/>
                        <a:t>Positive</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Negative</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Total</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948772"/>
                  </a:ext>
                </a:extLst>
              </a:tr>
              <a:tr h="1442992">
                <a:tc rowSpan="2">
                  <a:txBody>
                    <a:bodyPr/>
                    <a:lstStyle/>
                    <a:p>
                      <a:pPr algn="ctr"/>
                      <a:r>
                        <a:rPr lang="en-US" sz="4000" b="1" dirty="0"/>
                        <a:t>Predicted</a:t>
                      </a:r>
                      <a:r>
                        <a:rPr lang="en-US" sz="4000" b="1" baseline="0" dirty="0"/>
                        <a:t> value</a:t>
                      </a:r>
                      <a:endParaRPr lang="en-US" sz="4000" b="1"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Positive</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11,632</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337</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11,969</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010639"/>
                  </a:ext>
                </a:extLst>
              </a:tr>
              <a:tr h="1442992">
                <a:tc vMerge="1">
                  <a:txBody>
                    <a:bodyPr/>
                    <a:lstStyle/>
                    <a:p>
                      <a:endParaRPr lang="en-US" dirty="0"/>
                    </a:p>
                  </a:txBody>
                  <a:tcPr/>
                </a:tc>
                <a:tc>
                  <a:txBody>
                    <a:bodyPr/>
                    <a:lstStyle/>
                    <a:p>
                      <a:pPr algn="ctr"/>
                      <a:r>
                        <a:rPr lang="en-US" sz="4000" dirty="0"/>
                        <a:t>Negative</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969</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626</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1,595</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5831206"/>
                  </a:ext>
                </a:extLst>
              </a:tr>
              <a:tr h="1442992">
                <a:tc>
                  <a:txBody>
                    <a:bodyPr/>
                    <a:lstStyle/>
                    <a:p>
                      <a:pPr algn="ct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Total</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12,601</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963</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13,564</a:t>
                      </a:r>
                      <a:endParaRPr lang="en-US" sz="4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469895"/>
                  </a:ext>
                </a:extLst>
              </a:tr>
            </a:tbl>
          </a:graphicData>
        </a:graphic>
      </p:graphicFrame>
      <p:sp>
        <p:nvSpPr>
          <p:cNvPr id="15" name="Google Shape;255;gd9baed88f5_0_197">
            <a:extLst>
              <a:ext uri="{FF2B5EF4-FFF2-40B4-BE49-F238E27FC236}">
                <a16:creationId xmlns:a16="http://schemas.microsoft.com/office/drawing/2014/main" id="{AA6313C8-9B4F-4F2E-B659-AA336D90B0C8}"/>
              </a:ext>
            </a:extLst>
          </p:cNvPr>
          <p:cNvSpPr/>
          <p:nvPr/>
        </p:nvSpPr>
        <p:spPr>
          <a:xfrm>
            <a:off x="3786982" y="1204672"/>
            <a:ext cx="11186100" cy="950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400" dirty="0">
                <a:solidFill>
                  <a:schemeClr val="dk2"/>
                </a:solidFill>
              </a:rPr>
              <a:t>Confusion Matrix</a:t>
            </a:r>
            <a:endParaRPr sz="5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6"/>
          <p:cNvSpPr/>
          <p:nvPr/>
        </p:nvSpPr>
        <p:spPr>
          <a:xfrm>
            <a:off x="1770999" y="1465124"/>
            <a:ext cx="17907300" cy="1071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5800"/>
              <a:buFont typeface="Arial"/>
              <a:buNone/>
            </a:pPr>
            <a:r>
              <a:rPr lang="en-US" sz="5100" dirty="0">
                <a:solidFill>
                  <a:schemeClr val="dk1"/>
                </a:solidFill>
              </a:rPr>
              <a:t>Feature Importance</a:t>
            </a:r>
            <a:endParaRPr sz="5700" dirty="0">
              <a:solidFill>
                <a:schemeClr val="dk2"/>
              </a:solidFill>
            </a:endParaRPr>
          </a:p>
        </p:txBody>
      </p:sp>
      <p:sp>
        <p:nvSpPr>
          <p:cNvPr id="337" name="Google Shape;337;p16"/>
          <p:cNvSpPr/>
          <p:nvPr/>
        </p:nvSpPr>
        <p:spPr>
          <a:xfrm>
            <a:off x="1746251" y="2204949"/>
            <a:ext cx="1063800" cy="57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341" name="Google Shape;341;p16"/>
          <p:cNvSpPr txBox="1"/>
          <p:nvPr/>
        </p:nvSpPr>
        <p:spPr>
          <a:xfrm>
            <a:off x="2691600" y="8713825"/>
            <a:ext cx="8789400" cy="2355900"/>
          </a:xfrm>
          <a:prstGeom prst="rect">
            <a:avLst/>
          </a:prstGeom>
          <a:noFill/>
          <a:ln>
            <a:noFill/>
          </a:ln>
        </p:spPr>
        <p:txBody>
          <a:bodyPr spcFirstLastPara="1" wrap="square" lIns="0" tIns="0" rIns="0" bIns="0" anchor="t" anchorCtr="0">
            <a:noAutofit/>
          </a:bodyPr>
          <a:lstStyle/>
          <a:p>
            <a:pPr marL="457200" marR="0" lvl="0" indent="0" algn="l" rtl="0">
              <a:lnSpc>
                <a:spcPct val="115000"/>
              </a:lnSpc>
              <a:spcBef>
                <a:spcPts val="0"/>
              </a:spcBef>
              <a:spcAft>
                <a:spcPts val="0"/>
              </a:spcAft>
              <a:buClr>
                <a:srgbClr val="000000"/>
              </a:buClr>
              <a:buSzPts val="3100"/>
              <a:buFont typeface="Arial"/>
              <a:buNone/>
            </a:pPr>
            <a:endParaRPr sz="3100" b="0" i="0" u="none" strike="noStrike" cap="none">
              <a:solidFill>
                <a:srgbClr val="FFFFFF"/>
              </a:solidFill>
              <a:latin typeface="Comfortaa"/>
              <a:ea typeface="Comfortaa"/>
              <a:cs typeface="Comfortaa"/>
              <a:sym typeface="Comfortaa"/>
            </a:endParaRPr>
          </a:p>
          <a:p>
            <a:pPr marL="0" marR="0" lvl="0" indent="0" algn="l" rtl="0">
              <a:lnSpc>
                <a:spcPct val="170000"/>
              </a:lnSpc>
              <a:spcBef>
                <a:spcPts val="0"/>
              </a:spcBef>
              <a:spcAft>
                <a:spcPts val="0"/>
              </a:spcAft>
              <a:buClr>
                <a:srgbClr val="000000"/>
              </a:buClr>
              <a:buSzPts val="2600"/>
              <a:buFont typeface="Arial"/>
              <a:buNone/>
            </a:pPr>
            <a:endParaRPr sz="2600" b="0" i="0" u="none" strike="noStrike" cap="none">
              <a:solidFill>
                <a:srgbClr val="FFFFFF"/>
              </a:solidFill>
              <a:latin typeface="Roboto Mono"/>
              <a:ea typeface="Roboto Mono"/>
              <a:cs typeface="Roboto Mono"/>
              <a:sym typeface="Roboto Mono"/>
            </a:endParaRPr>
          </a:p>
          <a:p>
            <a:pPr marL="0" marR="0" lvl="0" indent="0" algn="ctr" rtl="0">
              <a:lnSpc>
                <a:spcPct val="121428"/>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pic>
        <p:nvPicPr>
          <p:cNvPr id="3" name="Picture 2" descr="Graphical user interface&#10;&#10;Description automatically generated with medium confidence">
            <a:extLst>
              <a:ext uri="{FF2B5EF4-FFF2-40B4-BE49-F238E27FC236}">
                <a16:creationId xmlns:a16="http://schemas.microsoft.com/office/drawing/2014/main" id="{40A65C64-7779-47CF-ABF3-DD9B6C396E03}"/>
              </a:ext>
            </a:extLst>
          </p:cNvPr>
          <p:cNvPicPr>
            <a:picLocks noChangeAspect="1"/>
          </p:cNvPicPr>
          <p:nvPr/>
        </p:nvPicPr>
        <p:blipFill>
          <a:blip r:embed="rId3"/>
          <a:stretch>
            <a:fillRect/>
          </a:stretch>
        </p:blipFill>
        <p:spPr>
          <a:xfrm>
            <a:off x="7328470" y="2646275"/>
            <a:ext cx="11776701" cy="104856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p:nvPr/>
        </p:nvSpPr>
        <p:spPr>
          <a:xfrm>
            <a:off x="1705754" y="1108042"/>
            <a:ext cx="9794584"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dirty="0">
                <a:solidFill>
                  <a:schemeClr val="dk2"/>
                </a:solidFill>
              </a:rPr>
              <a:t>Business Problem and Goal</a:t>
            </a:r>
            <a:endParaRPr sz="1400" b="0" i="0" u="none" strike="noStrike" cap="none" dirty="0">
              <a:solidFill>
                <a:srgbClr val="000000"/>
              </a:solidFill>
              <a:latin typeface="Arial"/>
              <a:ea typeface="Arial"/>
              <a:cs typeface="Arial"/>
              <a:sym typeface="Arial"/>
            </a:endParaRPr>
          </a:p>
        </p:txBody>
      </p:sp>
      <p:sp>
        <p:nvSpPr>
          <p:cNvPr id="64" name="Google Shape;64;p2"/>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5" name="Google Shape;65;p2"/>
          <p:cNvSpPr txBox="1"/>
          <p:nvPr/>
        </p:nvSpPr>
        <p:spPr>
          <a:xfrm>
            <a:off x="10492365" y="3775150"/>
            <a:ext cx="12093600" cy="5526900"/>
          </a:xfrm>
          <a:prstGeom prst="rect">
            <a:avLst/>
          </a:prstGeom>
          <a:noFill/>
          <a:ln>
            <a:noFill/>
          </a:ln>
        </p:spPr>
        <p:txBody>
          <a:bodyPr spcFirstLastPara="1" wrap="square" lIns="0" tIns="0" rIns="0" bIns="0" anchor="t" anchorCtr="0">
            <a:noAutofit/>
          </a:bodyPr>
          <a:lstStyle/>
          <a:p>
            <a:pPr marL="0" marR="0" lvl="0" indent="0" algn="just" rtl="0">
              <a:lnSpc>
                <a:spcPct val="112500"/>
              </a:lnSpc>
              <a:spcBef>
                <a:spcPts val="0"/>
              </a:spcBef>
              <a:spcAft>
                <a:spcPts val="0"/>
              </a:spcAft>
              <a:buClr>
                <a:srgbClr val="000000"/>
              </a:buClr>
              <a:buSzPts val="3200"/>
              <a:buFont typeface="Arial"/>
              <a:buNone/>
            </a:pPr>
            <a:endParaRPr lang="en-US" sz="3200" b="0" i="0" u="none" strike="noStrike" cap="none" dirty="0">
              <a:solidFill>
                <a:schemeClr val="dk1"/>
              </a:solidFill>
              <a:latin typeface="Arial"/>
              <a:ea typeface="Arial"/>
              <a:cs typeface="Arial"/>
              <a:sym typeface="Arial"/>
            </a:endParaRPr>
          </a:p>
          <a:p>
            <a:pPr marL="0" marR="0" lvl="0" indent="0" algn="just" rtl="0">
              <a:lnSpc>
                <a:spcPct val="112500"/>
              </a:lnSpc>
              <a:spcBef>
                <a:spcPts val="0"/>
              </a:spcBef>
              <a:spcAft>
                <a:spcPts val="0"/>
              </a:spcAft>
              <a:buClr>
                <a:srgbClr val="000000"/>
              </a:buClr>
              <a:buSzPts val="3200"/>
              <a:buFont typeface="Arial"/>
              <a:buNone/>
            </a:pPr>
            <a:r>
              <a:rPr lang="en-US" sz="3200" b="0" i="0" u="none" strike="noStrike" cap="none" dirty="0">
                <a:solidFill>
                  <a:schemeClr val="dk1"/>
                </a:solidFill>
                <a:latin typeface="Arial"/>
                <a:ea typeface="Arial"/>
                <a:cs typeface="Arial"/>
                <a:sym typeface="Arial"/>
              </a:rPr>
              <a:t>Find the best strategies to improve for the next marketing campaign. How can the financial institution have a greater effectiveness for future marketing campaigns? In order to answer this, we must analyze the last marketing campaign the bank performed and identify the patterns that will help us find conclusions in order to develop future strategies.</a:t>
            </a:r>
            <a:endParaRPr lang="en-US" sz="3200" dirty="0">
              <a:solidFill>
                <a:srgbClr val="FFFFFF"/>
              </a:solidFill>
            </a:endParaRPr>
          </a:p>
        </p:txBody>
      </p:sp>
      <p:sp>
        <p:nvSpPr>
          <p:cNvPr id="66" name="Google Shape;66;p2"/>
          <p:cNvSpPr/>
          <p:nvPr/>
        </p:nvSpPr>
        <p:spPr>
          <a:xfrm>
            <a:off x="22038268" y="8383152"/>
            <a:ext cx="984423" cy="720924"/>
          </a:xfrm>
          <a:custGeom>
            <a:avLst/>
            <a:gdLst/>
            <a:ahLst/>
            <a:cxnLst/>
            <a:rect l="l" t="t" r="r" b="b"/>
            <a:pathLst>
              <a:path w="560" h="410" extrusionOk="0">
                <a:moveTo>
                  <a:pt x="92" y="0"/>
                </a:moveTo>
                <a:lnTo>
                  <a:pt x="92" y="0"/>
                </a:lnTo>
                <a:cubicBezTo>
                  <a:pt x="40" y="0"/>
                  <a:pt x="0" y="44"/>
                  <a:pt x="0" y="92"/>
                </a:cubicBezTo>
                <a:cubicBezTo>
                  <a:pt x="0" y="145"/>
                  <a:pt x="40" y="185"/>
                  <a:pt x="92" y="185"/>
                </a:cubicBezTo>
                <a:cubicBezTo>
                  <a:pt x="180" y="185"/>
                  <a:pt x="119" y="365"/>
                  <a:pt x="0" y="365"/>
                </a:cubicBezTo>
                <a:cubicBezTo>
                  <a:pt x="0" y="409"/>
                  <a:pt x="0" y="409"/>
                  <a:pt x="0" y="409"/>
                </a:cubicBezTo>
                <a:cubicBezTo>
                  <a:pt x="216" y="409"/>
                  <a:pt x="299" y="0"/>
                  <a:pt x="92" y="0"/>
                </a:cubicBezTo>
                <a:close/>
                <a:moveTo>
                  <a:pt x="352" y="0"/>
                </a:moveTo>
                <a:lnTo>
                  <a:pt x="352" y="0"/>
                </a:lnTo>
                <a:cubicBezTo>
                  <a:pt x="299" y="0"/>
                  <a:pt x="260" y="44"/>
                  <a:pt x="260" y="92"/>
                </a:cubicBezTo>
                <a:cubicBezTo>
                  <a:pt x="260" y="145"/>
                  <a:pt x="299" y="185"/>
                  <a:pt x="352" y="185"/>
                </a:cubicBezTo>
                <a:cubicBezTo>
                  <a:pt x="440" y="185"/>
                  <a:pt x="379" y="365"/>
                  <a:pt x="260" y="365"/>
                </a:cubicBezTo>
                <a:cubicBezTo>
                  <a:pt x="260" y="409"/>
                  <a:pt x="260" y="409"/>
                  <a:pt x="260" y="409"/>
                </a:cubicBezTo>
                <a:cubicBezTo>
                  <a:pt x="475" y="409"/>
                  <a:pt x="559" y="0"/>
                  <a:pt x="352"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7" name="Google Shape;67;p2"/>
          <p:cNvSpPr/>
          <p:nvPr/>
        </p:nvSpPr>
        <p:spPr>
          <a:xfrm rot="10800000">
            <a:off x="9507942" y="2911928"/>
            <a:ext cx="984423" cy="720924"/>
          </a:xfrm>
          <a:custGeom>
            <a:avLst/>
            <a:gdLst/>
            <a:ahLst/>
            <a:cxnLst/>
            <a:rect l="l" t="t" r="r" b="b"/>
            <a:pathLst>
              <a:path w="560" h="410" extrusionOk="0">
                <a:moveTo>
                  <a:pt x="92" y="0"/>
                </a:moveTo>
                <a:lnTo>
                  <a:pt x="92" y="0"/>
                </a:lnTo>
                <a:cubicBezTo>
                  <a:pt x="40" y="0"/>
                  <a:pt x="0" y="44"/>
                  <a:pt x="0" y="92"/>
                </a:cubicBezTo>
                <a:cubicBezTo>
                  <a:pt x="0" y="145"/>
                  <a:pt x="40" y="185"/>
                  <a:pt x="92" y="185"/>
                </a:cubicBezTo>
                <a:cubicBezTo>
                  <a:pt x="180" y="185"/>
                  <a:pt x="119" y="365"/>
                  <a:pt x="0" y="365"/>
                </a:cubicBezTo>
                <a:cubicBezTo>
                  <a:pt x="0" y="409"/>
                  <a:pt x="0" y="409"/>
                  <a:pt x="0" y="409"/>
                </a:cubicBezTo>
                <a:cubicBezTo>
                  <a:pt x="216" y="409"/>
                  <a:pt x="299" y="0"/>
                  <a:pt x="92" y="0"/>
                </a:cubicBezTo>
                <a:close/>
                <a:moveTo>
                  <a:pt x="352" y="0"/>
                </a:moveTo>
                <a:lnTo>
                  <a:pt x="352" y="0"/>
                </a:lnTo>
                <a:cubicBezTo>
                  <a:pt x="299" y="0"/>
                  <a:pt x="260" y="44"/>
                  <a:pt x="260" y="92"/>
                </a:cubicBezTo>
                <a:cubicBezTo>
                  <a:pt x="260" y="145"/>
                  <a:pt x="299" y="185"/>
                  <a:pt x="352" y="185"/>
                </a:cubicBezTo>
                <a:cubicBezTo>
                  <a:pt x="440" y="185"/>
                  <a:pt x="379" y="365"/>
                  <a:pt x="260" y="365"/>
                </a:cubicBezTo>
                <a:cubicBezTo>
                  <a:pt x="260" y="409"/>
                  <a:pt x="260" y="409"/>
                  <a:pt x="260" y="409"/>
                </a:cubicBezTo>
                <a:cubicBezTo>
                  <a:pt x="475" y="409"/>
                  <a:pt x="559" y="0"/>
                  <a:pt x="352"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pic>
        <p:nvPicPr>
          <p:cNvPr id="68" name="Google Shape;68;p2"/>
          <p:cNvPicPr preferRelativeResize="0">
            <a:picLocks noGrp="1"/>
          </p:cNvPicPr>
          <p:nvPr>
            <p:ph type="pic" idx="2"/>
          </p:nvPr>
        </p:nvPicPr>
        <p:blipFill>
          <a:blip r:embed="rId3"/>
          <a:srcRect l="23840" r="23840"/>
          <a:stretch/>
        </p:blipFill>
        <p:spPr>
          <a:xfrm>
            <a:off x="1847170" y="3962391"/>
            <a:ext cx="6813553" cy="68153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d9baed88f5_0_17"/>
          <p:cNvSpPr/>
          <p:nvPr/>
        </p:nvSpPr>
        <p:spPr>
          <a:xfrm>
            <a:off x="1746251" y="1190049"/>
            <a:ext cx="17907300" cy="1071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5800"/>
              <a:buFont typeface="Arial"/>
              <a:buNone/>
            </a:pPr>
            <a:r>
              <a:rPr lang="en-US" sz="5100" dirty="0">
                <a:solidFill>
                  <a:schemeClr val="dk1"/>
                </a:solidFill>
              </a:rPr>
              <a:t>Business Impact</a:t>
            </a:r>
            <a:endParaRPr sz="5700" dirty="0">
              <a:solidFill>
                <a:schemeClr val="dk2"/>
              </a:solidFill>
            </a:endParaRPr>
          </a:p>
        </p:txBody>
      </p:sp>
      <p:sp>
        <p:nvSpPr>
          <p:cNvPr id="353" name="Google Shape;353;gd9baed88f5_0_17"/>
          <p:cNvSpPr/>
          <p:nvPr/>
        </p:nvSpPr>
        <p:spPr>
          <a:xfrm>
            <a:off x="1746251" y="2204949"/>
            <a:ext cx="1063800" cy="57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5" name="Content Placeholder 2">
            <a:extLst>
              <a:ext uri="{FF2B5EF4-FFF2-40B4-BE49-F238E27FC236}">
                <a16:creationId xmlns:a16="http://schemas.microsoft.com/office/drawing/2014/main" id="{47255797-4B8E-4096-97A3-74C3B6BFE832}"/>
              </a:ext>
            </a:extLst>
          </p:cNvPr>
          <p:cNvSpPr txBox="1">
            <a:spLocks/>
          </p:cNvSpPr>
          <p:nvPr/>
        </p:nvSpPr>
        <p:spPr>
          <a:xfrm>
            <a:off x="1484310" y="2204949"/>
            <a:ext cx="17208136" cy="748417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indent="0">
              <a:buSzPts val="5800"/>
              <a:buNone/>
              <a:defRPr sz="5100">
                <a:solidFill>
                  <a:schemeClr val="dk1"/>
                </a:solidFill>
              </a:defRPr>
            </a:lvl1pPr>
          </a:lstStyle>
          <a:p>
            <a:pPr marL="571500" indent="-571500">
              <a:buClr>
                <a:schemeClr val="bg1"/>
              </a:buClr>
              <a:buFont typeface="Arial" panose="020B0604020202020204" pitchFamily="34" charset="0"/>
              <a:buChar char="•"/>
            </a:pPr>
            <a:r>
              <a:rPr lang="en-US" sz="4000" dirty="0"/>
              <a:t>By creating similar models, bankers can make an educated guess instead of choosing users randomly to call.</a:t>
            </a:r>
          </a:p>
          <a:p>
            <a:pPr marL="571500" indent="-571500">
              <a:buClr>
                <a:schemeClr val="bg1"/>
              </a:buClr>
              <a:buFont typeface="Arial" panose="020B0604020202020204" pitchFamily="34" charset="0"/>
              <a:buChar char="•"/>
            </a:pPr>
            <a:endParaRPr lang="en-US" sz="4000" dirty="0"/>
          </a:p>
          <a:p>
            <a:pPr marL="571500" indent="-571500">
              <a:buClr>
                <a:schemeClr val="bg1"/>
              </a:buClr>
              <a:buFont typeface="Arial" panose="020B0604020202020204" pitchFamily="34" charset="0"/>
              <a:buChar char="•"/>
            </a:pPr>
            <a:r>
              <a:rPr lang="en-US" sz="4000" dirty="0"/>
              <a:t>It will increase the success rate.</a:t>
            </a:r>
          </a:p>
          <a:p>
            <a:pPr marL="571500" indent="-571500">
              <a:buClr>
                <a:schemeClr val="bg1"/>
              </a:buClr>
              <a:buFont typeface="Arial" panose="020B0604020202020204" pitchFamily="34" charset="0"/>
              <a:buChar char="•"/>
            </a:pPr>
            <a:endParaRPr lang="en-US" sz="4000" dirty="0"/>
          </a:p>
          <a:p>
            <a:pPr marL="571500" indent="-571500">
              <a:buClr>
                <a:schemeClr val="bg1"/>
              </a:buClr>
              <a:buFont typeface="Arial" panose="020B0604020202020204" pitchFamily="34" charset="0"/>
              <a:buChar char="•"/>
            </a:pPr>
            <a:r>
              <a:rPr lang="en-US" sz="4000" dirty="0"/>
              <a:t>It will make the bank to have more prospects with fewer calls and faster.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2" end="2"/>
                                            </p:txEl>
                                          </p:spTgt>
                                        </p:tgtEl>
                                        <p:attrNameLst>
                                          <p:attrName>style.visibility</p:attrName>
                                        </p:attrNameLst>
                                      </p:cBhvr>
                                      <p:to>
                                        <p:strVal val="visible"/>
                                      </p:to>
                                    </p:set>
                                    <p:animEffect transition="in" filter="fade">
                                      <p:cBhvr>
                                        <p:cTn id="14" dur="1000"/>
                                        <p:tgtEl>
                                          <p:spTgt spid="15">
                                            <p:txEl>
                                              <p:pRg st="2" end="2"/>
                                            </p:txEl>
                                          </p:spTgt>
                                        </p:tgtEl>
                                      </p:cBhvr>
                                    </p:animEffect>
                                    <p:anim calcmode="lin" valueType="num">
                                      <p:cBhvr>
                                        <p:cTn id="15"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fade">
                                      <p:cBhvr>
                                        <p:cTn id="21" dur="1000"/>
                                        <p:tgtEl>
                                          <p:spTgt spid="15">
                                            <p:txEl>
                                              <p:pRg st="4" end="4"/>
                                            </p:txEl>
                                          </p:spTgt>
                                        </p:tgtEl>
                                      </p:cBhvr>
                                    </p:animEffect>
                                    <p:anim calcmode="lin" valueType="num">
                                      <p:cBhvr>
                                        <p:cTn id="22"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20"/>
          <p:cNvPicPr preferRelativeResize="0">
            <a:picLocks noGrp="1"/>
          </p:cNvPicPr>
          <p:nvPr>
            <p:ph type="pic" idx="2"/>
          </p:nvPr>
        </p:nvPicPr>
        <p:blipFill rotWithShape="1">
          <a:blip r:embed="rId3">
            <a:alphaModFix/>
          </a:blip>
          <a:srcRect t="7802" b="7802"/>
          <a:stretch/>
        </p:blipFill>
        <p:spPr>
          <a:xfrm>
            <a:off x="-3176" y="0"/>
            <a:ext cx="24377652" cy="13716000"/>
          </a:xfrm>
          <a:prstGeom prst="rect">
            <a:avLst/>
          </a:prstGeom>
          <a:noFill/>
          <a:ln>
            <a:noFill/>
          </a:ln>
        </p:spPr>
      </p:pic>
      <p:sp>
        <p:nvSpPr>
          <p:cNvPr id="409" name="Google Shape;409;p20"/>
          <p:cNvSpPr/>
          <p:nvPr/>
        </p:nvSpPr>
        <p:spPr>
          <a:xfrm rot="-5400000">
            <a:off x="5306893" y="-5332350"/>
            <a:ext cx="13716000" cy="24380699"/>
          </a:xfrm>
          <a:prstGeom prst="rect">
            <a:avLst/>
          </a:prstGeom>
          <a:solidFill>
            <a:srgbClr val="191E23">
              <a:alpha val="7137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410" name="Google Shape;410;p20"/>
          <p:cNvSpPr txBox="1"/>
          <p:nvPr/>
        </p:nvSpPr>
        <p:spPr>
          <a:xfrm>
            <a:off x="9122354" y="5547385"/>
            <a:ext cx="6085205" cy="176974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lt1"/>
                </a:solidFill>
                <a:latin typeface="Arial"/>
                <a:ea typeface="Arial"/>
                <a:cs typeface="Arial"/>
                <a:sym typeface="Arial"/>
              </a:rPr>
              <a:t>THANKS</a:t>
            </a:r>
            <a:endParaRPr sz="1400" b="0" i="0" u="none" strike="noStrike" cap="none">
              <a:solidFill>
                <a:srgbClr val="000000"/>
              </a:solidFill>
              <a:latin typeface="Arial"/>
              <a:ea typeface="Arial"/>
              <a:cs typeface="Arial"/>
              <a:sym typeface="Arial"/>
            </a:endParaRPr>
          </a:p>
        </p:txBody>
      </p:sp>
      <p:grpSp>
        <p:nvGrpSpPr>
          <p:cNvPr id="411" name="Google Shape;411;p20"/>
          <p:cNvGrpSpPr/>
          <p:nvPr/>
        </p:nvGrpSpPr>
        <p:grpSpPr>
          <a:xfrm>
            <a:off x="19104" y="8360606"/>
            <a:ext cx="24377650" cy="179538"/>
            <a:chOff x="-3176" y="-1300"/>
            <a:chExt cx="20305860" cy="340267"/>
          </a:xfrm>
        </p:grpSpPr>
        <p:sp>
          <p:nvSpPr>
            <p:cNvPr id="412" name="Google Shape;412;p20"/>
            <p:cNvSpPr/>
            <p:nvPr/>
          </p:nvSpPr>
          <p:spPr>
            <a:xfrm>
              <a:off x="-3176" y="-1"/>
              <a:ext cx="4064272" cy="338968"/>
            </a:xfrm>
            <a:prstGeom prst="rect">
              <a:avLst/>
            </a:prstGeom>
            <a:solidFill>
              <a:srgbClr val="177E9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sp>
          <p:nvSpPr>
            <p:cNvPr id="413" name="Google Shape;413;p20"/>
            <p:cNvSpPr/>
            <p:nvPr/>
          </p:nvSpPr>
          <p:spPr>
            <a:xfrm>
              <a:off x="4061096" y="-1300"/>
              <a:ext cx="4039668" cy="3389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sp>
          <p:nvSpPr>
            <p:cNvPr id="414" name="Google Shape;414;p20"/>
            <p:cNvSpPr/>
            <p:nvPr/>
          </p:nvSpPr>
          <p:spPr>
            <a:xfrm>
              <a:off x="8101887" y="-1"/>
              <a:ext cx="4064272" cy="338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sp>
          <p:nvSpPr>
            <p:cNvPr id="415" name="Google Shape;415;p20"/>
            <p:cNvSpPr/>
            <p:nvPr/>
          </p:nvSpPr>
          <p:spPr>
            <a:xfrm>
              <a:off x="12167651" y="-1300"/>
              <a:ext cx="4064272" cy="3389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sp>
          <p:nvSpPr>
            <p:cNvPr id="416" name="Google Shape;416;p20"/>
            <p:cNvSpPr/>
            <p:nvPr/>
          </p:nvSpPr>
          <p:spPr>
            <a:xfrm>
              <a:off x="16238413" y="-1"/>
              <a:ext cx="4064272" cy="338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800"/>
                <a:buFont typeface="Arial"/>
                <a:buNone/>
              </a:pPr>
              <a:endParaRPr sz="13800" b="0" i="0" u="none" strike="noStrike" cap="non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p:nvPr/>
        </p:nvSpPr>
        <p:spPr>
          <a:xfrm>
            <a:off x="1705754" y="1108042"/>
            <a:ext cx="8458154"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dirty="0">
                <a:solidFill>
                  <a:schemeClr val="dk2"/>
                </a:solidFill>
              </a:rPr>
              <a:t>Dataset Introduction</a:t>
            </a:r>
            <a:endParaRPr sz="1400" b="0" i="0" u="none" strike="noStrike" cap="none" dirty="0">
              <a:solidFill>
                <a:srgbClr val="000000"/>
              </a:solidFill>
              <a:latin typeface="Arial"/>
              <a:ea typeface="Arial"/>
              <a:cs typeface="Arial"/>
              <a:sym typeface="Arial"/>
            </a:endParaRPr>
          </a:p>
        </p:txBody>
      </p:sp>
      <p:sp>
        <p:nvSpPr>
          <p:cNvPr id="64" name="Google Shape;64;p2"/>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1" name="Google Shape;261;p13">
            <a:extLst>
              <a:ext uri="{FF2B5EF4-FFF2-40B4-BE49-F238E27FC236}">
                <a16:creationId xmlns:a16="http://schemas.microsoft.com/office/drawing/2014/main" id="{84802719-8501-426F-92AC-198613F6DCF5}"/>
              </a:ext>
            </a:extLst>
          </p:cNvPr>
          <p:cNvSpPr/>
          <p:nvPr/>
        </p:nvSpPr>
        <p:spPr>
          <a:xfrm rot="10800000" flipH="1">
            <a:off x="16713609" y="4647084"/>
            <a:ext cx="5301000" cy="5231400"/>
          </a:xfrm>
          <a:prstGeom prst="ellipse">
            <a:avLst/>
          </a:prstGeom>
          <a:noFill/>
          <a:ln w="381000" cap="rnd" cmpd="sng">
            <a:solidFill>
              <a:srgbClr val="D8D8D8">
                <a:alpha val="20000"/>
              </a:srgbClr>
            </a:solidFill>
            <a:prstDash val="solid"/>
            <a:miter lim="800000"/>
            <a:headEnd type="none" w="sm" len="sm"/>
            <a:tailEnd type="none" w="sm" len="sm"/>
          </a:ln>
        </p:spPr>
        <p:txBody>
          <a:bodyPr spcFirstLastPara="1" wrap="square" lIns="182825" tIns="91400" rIns="182825" bIns="914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Arial"/>
              <a:ea typeface="Arial"/>
              <a:cs typeface="Arial"/>
              <a:sym typeface="Arial"/>
            </a:endParaRPr>
          </a:p>
        </p:txBody>
      </p:sp>
      <p:sp>
        <p:nvSpPr>
          <p:cNvPr id="12" name="Google Shape;262;p13">
            <a:extLst>
              <a:ext uri="{FF2B5EF4-FFF2-40B4-BE49-F238E27FC236}">
                <a16:creationId xmlns:a16="http://schemas.microsoft.com/office/drawing/2014/main" id="{B77D61F4-DBEA-455F-BB12-95AD2D75CA41}"/>
              </a:ext>
            </a:extLst>
          </p:cNvPr>
          <p:cNvSpPr/>
          <p:nvPr/>
        </p:nvSpPr>
        <p:spPr>
          <a:xfrm rot="10800000" flipH="1">
            <a:off x="17357748" y="5282806"/>
            <a:ext cx="4012800" cy="3960000"/>
          </a:xfrm>
          <a:prstGeom prst="ellipse">
            <a:avLst/>
          </a:prstGeom>
          <a:noFill/>
          <a:ln w="381000" cap="rnd" cmpd="sng">
            <a:solidFill>
              <a:srgbClr val="D8D8D8">
                <a:alpha val="20000"/>
              </a:srgbClr>
            </a:solidFill>
            <a:prstDash val="solid"/>
            <a:miter lim="800000"/>
            <a:headEnd type="none" w="sm" len="sm"/>
            <a:tailEnd type="none" w="sm" len="sm"/>
          </a:ln>
        </p:spPr>
        <p:txBody>
          <a:bodyPr spcFirstLastPara="1" wrap="square" lIns="182825" tIns="91400" rIns="182825" bIns="914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Arial"/>
              <a:ea typeface="Arial"/>
              <a:cs typeface="Arial"/>
              <a:sym typeface="Arial"/>
            </a:endParaRPr>
          </a:p>
        </p:txBody>
      </p:sp>
      <p:sp>
        <p:nvSpPr>
          <p:cNvPr id="13" name="Google Shape;263;p13">
            <a:extLst>
              <a:ext uri="{FF2B5EF4-FFF2-40B4-BE49-F238E27FC236}">
                <a16:creationId xmlns:a16="http://schemas.microsoft.com/office/drawing/2014/main" id="{078A35FA-AB6B-48DB-BCCE-EDDCFAD38E13}"/>
              </a:ext>
            </a:extLst>
          </p:cNvPr>
          <p:cNvSpPr/>
          <p:nvPr/>
        </p:nvSpPr>
        <p:spPr>
          <a:xfrm rot="10800000" flipH="1">
            <a:off x="18004201" y="5920748"/>
            <a:ext cx="2719800" cy="2684100"/>
          </a:xfrm>
          <a:prstGeom prst="ellipse">
            <a:avLst/>
          </a:prstGeom>
          <a:noFill/>
          <a:ln w="381000" cap="rnd" cmpd="sng">
            <a:solidFill>
              <a:srgbClr val="D8D8D8">
                <a:alpha val="20000"/>
              </a:srgbClr>
            </a:solidFill>
            <a:prstDash val="solid"/>
            <a:miter lim="800000"/>
            <a:headEnd type="none" w="sm" len="sm"/>
            <a:tailEnd type="none" w="sm" len="sm"/>
          </a:ln>
        </p:spPr>
        <p:txBody>
          <a:bodyPr spcFirstLastPara="1" wrap="square" lIns="182825" tIns="91400" rIns="182825" bIns="914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Arial"/>
              <a:ea typeface="Arial"/>
              <a:cs typeface="Arial"/>
              <a:sym typeface="Arial"/>
            </a:endParaRPr>
          </a:p>
        </p:txBody>
      </p:sp>
      <p:sp>
        <p:nvSpPr>
          <p:cNvPr id="14" name="Google Shape;264;p13">
            <a:extLst>
              <a:ext uri="{FF2B5EF4-FFF2-40B4-BE49-F238E27FC236}">
                <a16:creationId xmlns:a16="http://schemas.microsoft.com/office/drawing/2014/main" id="{6817341C-9207-431A-BA2F-A6308C3B79C1}"/>
              </a:ext>
            </a:extLst>
          </p:cNvPr>
          <p:cNvSpPr/>
          <p:nvPr/>
        </p:nvSpPr>
        <p:spPr>
          <a:xfrm rot="10800000" flipH="1">
            <a:off x="18764151" y="6683790"/>
            <a:ext cx="1194900" cy="1179300"/>
          </a:xfrm>
          <a:prstGeom prst="ellipse">
            <a:avLst/>
          </a:prstGeom>
          <a:noFill/>
          <a:ln w="381000" cap="rnd" cmpd="sng">
            <a:solidFill>
              <a:srgbClr val="D8D8D8">
                <a:alpha val="20000"/>
              </a:srgbClr>
            </a:solidFill>
            <a:prstDash val="solid"/>
            <a:miter lim="800000"/>
            <a:headEnd type="none" w="sm" len="sm"/>
            <a:tailEnd type="none" w="sm" len="sm"/>
          </a:ln>
        </p:spPr>
        <p:txBody>
          <a:bodyPr spcFirstLastPara="1" wrap="square" lIns="182825" tIns="91400" rIns="182825" bIns="914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Arial"/>
              <a:ea typeface="Arial"/>
              <a:cs typeface="Arial"/>
              <a:sym typeface="Arial"/>
            </a:endParaRPr>
          </a:p>
        </p:txBody>
      </p:sp>
      <p:sp>
        <p:nvSpPr>
          <p:cNvPr id="25" name="Google Shape;281;p13">
            <a:extLst>
              <a:ext uri="{FF2B5EF4-FFF2-40B4-BE49-F238E27FC236}">
                <a16:creationId xmlns:a16="http://schemas.microsoft.com/office/drawing/2014/main" id="{513098EA-F839-4AA7-BD3B-BFD8C0A7932B}"/>
              </a:ext>
            </a:extLst>
          </p:cNvPr>
          <p:cNvSpPr/>
          <p:nvPr/>
        </p:nvSpPr>
        <p:spPr>
          <a:xfrm rot="10800000" flipH="1">
            <a:off x="16713609" y="4647084"/>
            <a:ext cx="5301000" cy="5231400"/>
          </a:xfrm>
          <a:prstGeom prst="arc">
            <a:avLst>
              <a:gd name="adj1" fmla="val 16200000"/>
              <a:gd name="adj2" fmla="val 3688648"/>
            </a:avLst>
          </a:prstGeom>
          <a:noFill/>
          <a:ln w="381000" cap="rnd" cmpd="sng">
            <a:solidFill>
              <a:schemeClr val="accent2"/>
            </a:solidFill>
            <a:prstDash val="solid"/>
            <a:miter lim="800000"/>
            <a:headEnd type="none" w="sm" len="sm"/>
            <a:tailEnd type="none" w="sm" len="sm"/>
          </a:ln>
        </p:spPr>
        <p:txBody>
          <a:bodyPr spcFirstLastPara="1" wrap="square" lIns="182825" tIns="91400" rIns="182825" bIns="914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Arial"/>
              <a:ea typeface="Arial"/>
              <a:cs typeface="Arial"/>
              <a:sym typeface="Arial"/>
            </a:endParaRPr>
          </a:p>
        </p:txBody>
      </p:sp>
      <p:sp>
        <p:nvSpPr>
          <p:cNvPr id="26" name="Google Shape;282;p13">
            <a:extLst>
              <a:ext uri="{FF2B5EF4-FFF2-40B4-BE49-F238E27FC236}">
                <a16:creationId xmlns:a16="http://schemas.microsoft.com/office/drawing/2014/main" id="{8C307FBC-2662-4D00-90A8-39E9A8280F8E}"/>
              </a:ext>
            </a:extLst>
          </p:cNvPr>
          <p:cNvSpPr/>
          <p:nvPr/>
        </p:nvSpPr>
        <p:spPr>
          <a:xfrm rot="10800000" flipH="1">
            <a:off x="17357748" y="5282806"/>
            <a:ext cx="4012800" cy="3960000"/>
          </a:xfrm>
          <a:prstGeom prst="arc">
            <a:avLst>
              <a:gd name="adj1" fmla="val 16200000"/>
              <a:gd name="adj2" fmla="val 4563804"/>
            </a:avLst>
          </a:prstGeom>
          <a:noFill/>
          <a:ln w="381000" cap="rnd" cmpd="sng">
            <a:solidFill>
              <a:schemeClr val="accent1"/>
            </a:solidFill>
            <a:prstDash val="solid"/>
            <a:miter lim="800000"/>
            <a:headEnd type="none" w="sm" len="sm"/>
            <a:tailEnd type="none" w="sm" len="sm"/>
          </a:ln>
        </p:spPr>
        <p:txBody>
          <a:bodyPr spcFirstLastPara="1" wrap="square" lIns="182825" tIns="91400" rIns="182825" bIns="914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Arial"/>
              <a:ea typeface="Arial"/>
              <a:cs typeface="Arial"/>
              <a:sym typeface="Arial"/>
            </a:endParaRPr>
          </a:p>
        </p:txBody>
      </p:sp>
      <p:sp>
        <p:nvSpPr>
          <p:cNvPr id="27" name="Google Shape;283;p13">
            <a:extLst>
              <a:ext uri="{FF2B5EF4-FFF2-40B4-BE49-F238E27FC236}">
                <a16:creationId xmlns:a16="http://schemas.microsoft.com/office/drawing/2014/main" id="{86CB5CD6-83E0-4F84-8790-DC1497DCA269}"/>
              </a:ext>
            </a:extLst>
          </p:cNvPr>
          <p:cNvSpPr/>
          <p:nvPr/>
        </p:nvSpPr>
        <p:spPr>
          <a:xfrm rot="10800000" flipH="1">
            <a:off x="18004201" y="5920748"/>
            <a:ext cx="2719800" cy="2684100"/>
          </a:xfrm>
          <a:prstGeom prst="arc">
            <a:avLst>
              <a:gd name="adj1" fmla="val 16200000"/>
              <a:gd name="adj2" fmla="val 10062058"/>
            </a:avLst>
          </a:prstGeom>
          <a:noFill/>
          <a:ln w="381000" cap="rnd" cmpd="sng">
            <a:solidFill>
              <a:schemeClr val="accent4"/>
            </a:solidFill>
            <a:prstDash val="solid"/>
            <a:miter lim="800000"/>
            <a:headEnd type="none" w="sm" len="sm"/>
            <a:tailEnd type="none" w="sm" len="sm"/>
          </a:ln>
        </p:spPr>
        <p:txBody>
          <a:bodyPr spcFirstLastPara="1" wrap="square" lIns="182825" tIns="91400" rIns="182825" bIns="914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Arial"/>
              <a:ea typeface="Arial"/>
              <a:cs typeface="Arial"/>
              <a:sym typeface="Arial"/>
            </a:endParaRPr>
          </a:p>
        </p:txBody>
      </p:sp>
      <p:sp>
        <p:nvSpPr>
          <p:cNvPr id="28" name="Google Shape;284;p13">
            <a:extLst>
              <a:ext uri="{FF2B5EF4-FFF2-40B4-BE49-F238E27FC236}">
                <a16:creationId xmlns:a16="http://schemas.microsoft.com/office/drawing/2014/main" id="{C8F3996D-39CF-4C1A-A420-6ED609863301}"/>
              </a:ext>
            </a:extLst>
          </p:cNvPr>
          <p:cNvSpPr/>
          <p:nvPr/>
        </p:nvSpPr>
        <p:spPr>
          <a:xfrm rot="10800000" flipH="1">
            <a:off x="18764151" y="6683790"/>
            <a:ext cx="1194900" cy="1179300"/>
          </a:xfrm>
          <a:prstGeom prst="arc">
            <a:avLst>
              <a:gd name="adj1" fmla="val 16200000"/>
              <a:gd name="adj2" fmla="val 9376870"/>
            </a:avLst>
          </a:prstGeom>
          <a:noFill/>
          <a:ln w="381000" cap="rnd" cmpd="sng">
            <a:solidFill>
              <a:schemeClr val="accent5"/>
            </a:solidFill>
            <a:prstDash val="solid"/>
            <a:miter lim="800000"/>
            <a:headEnd type="none" w="sm" len="sm"/>
            <a:tailEnd type="none" w="sm" len="sm"/>
          </a:ln>
        </p:spPr>
        <p:txBody>
          <a:bodyPr spcFirstLastPara="1" wrap="square" lIns="182825" tIns="91400" rIns="182825" bIns="914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Arial"/>
              <a:ea typeface="Arial"/>
              <a:cs typeface="Arial"/>
              <a:sym typeface="Arial"/>
            </a:endParaRPr>
          </a:p>
        </p:txBody>
      </p:sp>
      <p:sp>
        <p:nvSpPr>
          <p:cNvPr id="29" name="Google Shape;285;p13">
            <a:extLst>
              <a:ext uri="{FF2B5EF4-FFF2-40B4-BE49-F238E27FC236}">
                <a16:creationId xmlns:a16="http://schemas.microsoft.com/office/drawing/2014/main" id="{305BC476-01A3-41C6-8C97-F40DA3BB9DE8}"/>
              </a:ext>
            </a:extLst>
          </p:cNvPr>
          <p:cNvSpPr txBox="1"/>
          <p:nvPr/>
        </p:nvSpPr>
        <p:spPr>
          <a:xfrm>
            <a:off x="19001372" y="7603552"/>
            <a:ext cx="1064700" cy="662100"/>
          </a:xfrm>
          <a:prstGeom prst="rect">
            <a:avLst/>
          </a:prstGeom>
          <a:noFill/>
          <a:ln>
            <a:noFill/>
          </a:ln>
        </p:spPr>
        <p:txBody>
          <a:bodyPr spcFirstLastPara="1" wrap="square" lIns="243775" tIns="121875" rIns="243775" bIns="121875" anchor="t" anchorCtr="0">
            <a:noAutofit/>
          </a:bodyPr>
          <a:lstStyle/>
          <a:p>
            <a:pPr marL="0" marR="0" lvl="0" indent="0" algn="ctr" rtl="0">
              <a:lnSpc>
                <a:spcPct val="80000"/>
              </a:lnSpc>
              <a:spcBef>
                <a:spcPts val="0"/>
              </a:spcBef>
              <a:spcAft>
                <a:spcPts val="0"/>
              </a:spcAft>
              <a:buClr>
                <a:schemeClr val="lt1"/>
              </a:buClr>
              <a:buSzPts val="2240"/>
              <a:buFont typeface="Arial"/>
              <a:buNone/>
            </a:pPr>
            <a:endParaRPr b="0" i="0" u="none" strike="noStrike" cap="none" dirty="0">
              <a:solidFill>
                <a:srgbClr val="000000"/>
              </a:solidFill>
              <a:latin typeface="Arial"/>
              <a:ea typeface="Arial"/>
              <a:cs typeface="Arial"/>
              <a:sym typeface="Arial"/>
            </a:endParaRPr>
          </a:p>
        </p:txBody>
      </p:sp>
      <p:sp>
        <p:nvSpPr>
          <p:cNvPr id="37" name="Google Shape;63;p2">
            <a:extLst>
              <a:ext uri="{FF2B5EF4-FFF2-40B4-BE49-F238E27FC236}">
                <a16:creationId xmlns:a16="http://schemas.microsoft.com/office/drawing/2014/main" id="{AA04A77A-F8F2-48C7-98F7-F6F086F637C0}"/>
              </a:ext>
            </a:extLst>
          </p:cNvPr>
          <p:cNvSpPr/>
          <p:nvPr/>
        </p:nvSpPr>
        <p:spPr>
          <a:xfrm>
            <a:off x="1705753" y="3754531"/>
            <a:ext cx="10779323"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4000" dirty="0">
                <a:solidFill>
                  <a:schemeClr val="dk2"/>
                </a:solidFill>
              </a:rPr>
              <a:t>Dataset Introduction: Bank Marketing Data Set </a:t>
            </a:r>
            <a:endParaRPr sz="1000" b="0" i="0" u="none" strike="noStrike" cap="none" dirty="0">
              <a:solidFill>
                <a:srgbClr val="000000"/>
              </a:solidFill>
              <a:latin typeface="Arial"/>
              <a:ea typeface="Arial"/>
              <a:cs typeface="Arial"/>
              <a:sym typeface="Arial"/>
            </a:endParaRPr>
          </a:p>
        </p:txBody>
      </p:sp>
      <p:sp>
        <p:nvSpPr>
          <p:cNvPr id="38" name="Google Shape;63;p2">
            <a:extLst>
              <a:ext uri="{FF2B5EF4-FFF2-40B4-BE49-F238E27FC236}">
                <a16:creationId xmlns:a16="http://schemas.microsoft.com/office/drawing/2014/main" id="{AD431B02-07F2-41FA-AFC0-537F0F2A83F3}"/>
              </a:ext>
            </a:extLst>
          </p:cNvPr>
          <p:cNvSpPr/>
          <p:nvPr/>
        </p:nvSpPr>
        <p:spPr>
          <a:xfrm>
            <a:off x="1746251" y="5693435"/>
            <a:ext cx="10779323"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4000" dirty="0">
                <a:solidFill>
                  <a:schemeClr val="dk2"/>
                </a:solidFill>
              </a:rPr>
              <a:t>Size: 45211 x 17</a:t>
            </a:r>
          </a:p>
          <a:p>
            <a:pPr marL="0" marR="0" lvl="0" indent="0" algn="l" rtl="0">
              <a:lnSpc>
                <a:spcPct val="100000"/>
              </a:lnSpc>
              <a:spcBef>
                <a:spcPts val="0"/>
              </a:spcBef>
              <a:spcAft>
                <a:spcPts val="0"/>
              </a:spcAft>
              <a:buClr>
                <a:srgbClr val="000000"/>
              </a:buClr>
              <a:buSzPts val="5800"/>
              <a:buFont typeface="Arial"/>
              <a:buNone/>
            </a:pPr>
            <a:r>
              <a:rPr lang="en-US" sz="4000" b="0" i="0" u="none" strike="noStrike" cap="none" dirty="0">
                <a:solidFill>
                  <a:schemeClr val="dk2"/>
                </a:solidFill>
                <a:latin typeface="Arial"/>
                <a:ea typeface="Arial"/>
                <a:cs typeface="Arial"/>
                <a:sym typeface="Arial"/>
              </a:rPr>
              <a:t>45,211 rows (Data points)</a:t>
            </a:r>
          </a:p>
          <a:p>
            <a:pPr marL="0" marR="0" lvl="0" indent="0" algn="l" rtl="0">
              <a:lnSpc>
                <a:spcPct val="100000"/>
              </a:lnSpc>
              <a:spcBef>
                <a:spcPts val="0"/>
              </a:spcBef>
              <a:spcAft>
                <a:spcPts val="0"/>
              </a:spcAft>
              <a:buClr>
                <a:srgbClr val="000000"/>
              </a:buClr>
              <a:buSzPts val="5800"/>
              <a:buFont typeface="Arial"/>
              <a:buNone/>
            </a:pPr>
            <a:r>
              <a:rPr lang="en-US" sz="4000" dirty="0">
                <a:solidFill>
                  <a:schemeClr val="dk2"/>
                </a:solidFill>
              </a:rPr>
              <a:t>17 features (16 independent and 1 dependent)</a:t>
            </a:r>
            <a:endParaRPr sz="1000" b="0" i="0" u="none" strike="noStrike" cap="none" dirty="0">
              <a:solidFill>
                <a:srgbClr val="000000"/>
              </a:solidFill>
              <a:latin typeface="Arial"/>
              <a:ea typeface="Arial"/>
              <a:cs typeface="Arial"/>
              <a:sym typeface="Arial"/>
            </a:endParaRPr>
          </a:p>
        </p:txBody>
      </p:sp>
      <p:sp>
        <p:nvSpPr>
          <p:cNvPr id="39" name="Google Shape;63;p2">
            <a:extLst>
              <a:ext uri="{FF2B5EF4-FFF2-40B4-BE49-F238E27FC236}">
                <a16:creationId xmlns:a16="http://schemas.microsoft.com/office/drawing/2014/main" id="{0764A9A4-5914-4C51-AA07-DDBB1D2440E6}"/>
              </a:ext>
            </a:extLst>
          </p:cNvPr>
          <p:cNvSpPr/>
          <p:nvPr/>
        </p:nvSpPr>
        <p:spPr>
          <a:xfrm>
            <a:off x="1746251" y="7819376"/>
            <a:ext cx="10779323"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4000" dirty="0">
                <a:solidFill>
                  <a:schemeClr val="dk2"/>
                </a:solidFill>
              </a:rPr>
              <a:t>Programming Language: Python</a:t>
            </a:r>
          </a:p>
          <a:p>
            <a:pPr marL="0" marR="0" lvl="0" indent="0" algn="l" rtl="0">
              <a:lnSpc>
                <a:spcPct val="100000"/>
              </a:lnSpc>
              <a:spcBef>
                <a:spcPts val="0"/>
              </a:spcBef>
              <a:spcAft>
                <a:spcPts val="0"/>
              </a:spcAft>
              <a:buClr>
                <a:srgbClr val="000000"/>
              </a:buClr>
              <a:buSzPts val="5800"/>
              <a:buFont typeface="Arial"/>
              <a:buNone/>
            </a:pPr>
            <a:endParaRPr sz="1000" b="0" i="0" u="none" strike="noStrike" cap="none" dirty="0">
              <a:solidFill>
                <a:srgbClr val="000000"/>
              </a:solidFill>
              <a:latin typeface="Arial"/>
              <a:ea typeface="Arial"/>
              <a:cs typeface="Arial"/>
              <a:sym typeface="Arial"/>
            </a:endParaRPr>
          </a:p>
        </p:txBody>
      </p:sp>
      <p:sp>
        <p:nvSpPr>
          <p:cNvPr id="16" name="Google Shape;63;p2">
            <a:extLst>
              <a:ext uri="{FF2B5EF4-FFF2-40B4-BE49-F238E27FC236}">
                <a16:creationId xmlns:a16="http://schemas.microsoft.com/office/drawing/2014/main" id="{783BA601-23D1-4D54-9D2E-1295F837BC46}"/>
              </a:ext>
            </a:extLst>
          </p:cNvPr>
          <p:cNvSpPr/>
          <p:nvPr/>
        </p:nvSpPr>
        <p:spPr>
          <a:xfrm>
            <a:off x="1746250" y="9022783"/>
            <a:ext cx="10779323"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4000" dirty="0">
                <a:solidFill>
                  <a:schemeClr val="dk2"/>
                </a:solidFill>
              </a:rPr>
              <a:t>Source: UCI Machine Learning Repository</a:t>
            </a:r>
          </a:p>
          <a:p>
            <a:pPr marL="0" marR="0" lvl="0" indent="0" algn="l" rtl="0">
              <a:lnSpc>
                <a:spcPct val="100000"/>
              </a:lnSpc>
              <a:spcBef>
                <a:spcPts val="0"/>
              </a:spcBef>
              <a:spcAft>
                <a:spcPts val="0"/>
              </a:spcAft>
              <a:buClr>
                <a:srgbClr val="000000"/>
              </a:buClr>
              <a:buSzPts val="5800"/>
              <a:buFont typeface="Arial"/>
              <a:buNone/>
            </a:pPr>
            <a:endParaRPr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5795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p:nvPr/>
        </p:nvSpPr>
        <p:spPr>
          <a:xfrm>
            <a:off x="1705754" y="1108042"/>
            <a:ext cx="7978146"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a:solidFill>
                  <a:schemeClr val="dk2"/>
                </a:solidFill>
                <a:latin typeface="Arial"/>
                <a:ea typeface="Arial"/>
                <a:cs typeface="Arial"/>
                <a:sym typeface="Arial"/>
              </a:rPr>
              <a:t>Dataset Review</a:t>
            </a:r>
            <a:endParaRPr sz="1400" b="0" i="0" u="none" strike="noStrike" cap="none">
              <a:solidFill>
                <a:srgbClr val="000000"/>
              </a:solidFill>
              <a:latin typeface="Arial"/>
              <a:ea typeface="Arial"/>
              <a:cs typeface="Arial"/>
              <a:sym typeface="Arial"/>
            </a:endParaRPr>
          </a:p>
        </p:txBody>
      </p:sp>
      <p:sp>
        <p:nvSpPr>
          <p:cNvPr id="146" name="Google Shape;146;p6"/>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47" name="Google Shape;147;p6"/>
          <p:cNvSpPr/>
          <p:nvPr/>
        </p:nvSpPr>
        <p:spPr>
          <a:xfrm>
            <a:off x="7131683" y="3539925"/>
            <a:ext cx="1030894" cy="1031287"/>
          </a:xfrm>
          <a:prstGeom prst="ellipse">
            <a:avLst/>
          </a:prstGeom>
          <a:solidFill>
            <a:schemeClr val="accent1"/>
          </a:solidFill>
          <a:ln>
            <a:noFill/>
          </a:ln>
        </p:spPr>
        <p:txBody>
          <a:bodyPr spcFirstLastPara="1" wrap="square" lIns="91425" tIns="0" rIns="91425" bIns="640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48" name="Google Shape;148;p6"/>
          <p:cNvSpPr/>
          <p:nvPr/>
        </p:nvSpPr>
        <p:spPr>
          <a:xfrm>
            <a:off x="7131683" y="6907130"/>
            <a:ext cx="1030800" cy="1031400"/>
          </a:xfrm>
          <a:prstGeom prst="ellipse">
            <a:avLst/>
          </a:prstGeom>
          <a:solidFill>
            <a:schemeClr val="accent3"/>
          </a:solidFill>
          <a:ln>
            <a:noFill/>
          </a:ln>
        </p:spPr>
        <p:txBody>
          <a:bodyPr spcFirstLastPara="1" wrap="square" lIns="91425" tIns="0" rIns="91425" bIns="640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49" name="Google Shape;149;p6"/>
          <p:cNvSpPr/>
          <p:nvPr/>
        </p:nvSpPr>
        <p:spPr>
          <a:xfrm>
            <a:off x="7131683" y="10107122"/>
            <a:ext cx="1030894" cy="1031287"/>
          </a:xfrm>
          <a:prstGeom prst="ellipse">
            <a:avLst/>
          </a:prstGeom>
          <a:solidFill>
            <a:schemeClr val="accent5"/>
          </a:solidFill>
          <a:ln>
            <a:noFill/>
          </a:ln>
        </p:spPr>
        <p:txBody>
          <a:bodyPr spcFirstLastPara="1" wrap="square" lIns="91425" tIns="0" rIns="91425" bIns="640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50" name="Google Shape;150;p6"/>
          <p:cNvSpPr/>
          <p:nvPr/>
        </p:nvSpPr>
        <p:spPr>
          <a:xfrm rot="-8965812">
            <a:off x="11355210" y="4975711"/>
            <a:ext cx="3287231" cy="2877074"/>
          </a:xfrm>
          <a:prstGeom prst="flowChartExtract">
            <a:avLst/>
          </a:prstGeom>
          <a:solidFill>
            <a:schemeClr val="accent2"/>
          </a:solidFill>
          <a:ln>
            <a:noFill/>
          </a:ln>
          <a:effectLst>
            <a:outerShdw dist="25400" dir="2700000" algn="ctr" rotWithShape="0">
              <a:srgbClr val="000000">
                <a:alpha val="9410"/>
              </a:srgb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Arial"/>
              <a:ea typeface="Arial"/>
              <a:cs typeface="Arial"/>
              <a:sym typeface="Arial"/>
            </a:endParaRPr>
          </a:p>
        </p:txBody>
      </p:sp>
      <p:sp>
        <p:nvSpPr>
          <p:cNvPr id="151" name="Google Shape;151;p6"/>
          <p:cNvSpPr/>
          <p:nvPr/>
        </p:nvSpPr>
        <p:spPr>
          <a:xfrm rot="-8965812">
            <a:off x="12831892" y="5950101"/>
            <a:ext cx="3287231" cy="2877074"/>
          </a:xfrm>
          <a:prstGeom prst="flowChartMerge">
            <a:avLst/>
          </a:prstGeom>
          <a:solidFill>
            <a:schemeClr val="accent3"/>
          </a:solidFill>
          <a:ln>
            <a:noFill/>
          </a:ln>
          <a:effectLst>
            <a:outerShdw dist="25400" dir="2700000" algn="ctr" rotWithShape="0">
              <a:srgbClr val="000000">
                <a:alpha val="9411"/>
              </a:srgb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Arial"/>
              <a:ea typeface="Arial"/>
              <a:cs typeface="Arial"/>
              <a:sym typeface="Arial"/>
            </a:endParaRPr>
          </a:p>
        </p:txBody>
      </p:sp>
      <p:sp>
        <p:nvSpPr>
          <p:cNvPr id="152" name="Google Shape;152;p6"/>
          <p:cNvSpPr/>
          <p:nvPr/>
        </p:nvSpPr>
        <p:spPr>
          <a:xfrm rot="-8965812">
            <a:off x="11303670" y="8537295"/>
            <a:ext cx="3287231" cy="2877074"/>
          </a:xfrm>
          <a:prstGeom prst="flowChartExtract">
            <a:avLst/>
          </a:prstGeom>
          <a:solidFill>
            <a:schemeClr val="accent4"/>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Arial"/>
              <a:ea typeface="Arial"/>
              <a:cs typeface="Arial"/>
              <a:sym typeface="Arial"/>
            </a:endParaRPr>
          </a:p>
        </p:txBody>
      </p:sp>
      <p:sp>
        <p:nvSpPr>
          <p:cNvPr id="153" name="Google Shape;153;p6"/>
          <p:cNvSpPr/>
          <p:nvPr/>
        </p:nvSpPr>
        <p:spPr>
          <a:xfrm rot="1834188">
            <a:off x="9729300" y="7695292"/>
            <a:ext cx="3288210" cy="2877714"/>
          </a:xfrm>
          <a:prstGeom prst="flowChartExtract">
            <a:avLst/>
          </a:prstGeom>
          <a:solidFill>
            <a:schemeClr val="accent5"/>
          </a:solidFill>
          <a:ln>
            <a:noFill/>
          </a:ln>
          <a:effectLst>
            <a:outerShdw dist="25400" dir="2700000" algn="ctr" rotWithShape="0">
              <a:srgbClr val="000000">
                <a:alpha val="9411"/>
              </a:srgb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Arial"/>
              <a:ea typeface="Arial"/>
              <a:cs typeface="Arial"/>
              <a:sym typeface="Arial"/>
            </a:endParaRPr>
          </a:p>
        </p:txBody>
      </p:sp>
      <p:sp>
        <p:nvSpPr>
          <p:cNvPr id="154" name="Google Shape;154;p6"/>
          <p:cNvSpPr/>
          <p:nvPr/>
        </p:nvSpPr>
        <p:spPr>
          <a:xfrm rot="1834188">
            <a:off x="8252176" y="6720616"/>
            <a:ext cx="3288210" cy="2877714"/>
          </a:xfrm>
          <a:prstGeom prst="flowChartMerge">
            <a:avLst/>
          </a:prstGeom>
          <a:solidFill>
            <a:schemeClr val="accent6"/>
          </a:solidFill>
          <a:ln>
            <a:noFill/>
          </a:ln>
          <a:effectLst>
            <a:outerShdw dist="25400" dir="2700000" algn="ctr" rotWithShape="0">
              <a:srgbClr val="000000">
                <a:alpha val="9411"/>
              </a:srgb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Arial"/>
              <a:ea typeface="Arial"/>
              <a:cs typeface="Arial"/>
              <a:sym typeface="Arial"/>
            </a:endParaRPr>
          </a:p>
        </p:txBody>
      </p:sp>
      <p:sp>
        <p:nvSpPr>
          <p:cNvPr id="155" name="Google Shape;155;p6"/>
          <p:cNvSpPr/>
          <p:nvPr/>
        </p:nvSpPr>
        <p:spPr>
          <a:xfrm rot="1834188">
            <a:off x="9780739" y="4132847"/>
            <a:ext cx="3288210" cy="2877714"/>
          </a:xfrm>
          <a:prstGeom prst="flowChartExtract">
            <a:avLst/>
          </a:prstGeom>
          <a:solidFill>
            <a:schemeClr val="accent1"/>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Arial"/>
              <a:ea typeface="Arial"/>
              <a:cs typeface="Arial"/>
              <a:sym typeface="Arial"/>
            </a:endParaRPr>
          </a:p>
        </p:txBody>
      </p:sp>
      <p:sp>
        <p:nvSpPr>
          <p:cNvPr id="156" name="Google Shape;156;p6"/>
          <p:cNvSpPr/>
          <p:nvPr/>
        </p:nvSpPr>
        <p:spPr>
          <a:xfrm>
            <a:off x="16508344" y="3539925"/>
            <a:ext cx="1030894" cy="1031287"/>
          </a:xfrm>
          <a:prstGeom prst="ellipse">
            <a:avLst/>
          </a:prstGeom>
          <a:solidFill>
            <a:schemeClr val="accent2"/>
          </a:solidFill>
          <a:ln>
            <a:noFill/>
          </a:ln>
        </p:spPr>
        <p:txBody>
          <a:bodyPr spcFirstLastPara="1" wrap="square" lIns="91425" tIns="0" rIns="91425" bIns="640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57" name="Google Shape;157;p6"/>
          <p:cNvSpPr/>
          <p:nvPr/>
        </p:nvSpPr>
        <p:spPr>
          <a:xfrm>
            <a:off x="16508344" y="6907130"/>
            <a:ext cx="1030800" cy="1031400"/>
          </a:xfrm>
          <a:prstGeom prst="ellipse">
            <a:avLst/>
          </a:prstGeom>
          <a:solidFill>
            <a:schemeClr val="accent4"/>
          </a:solidFill>
          <a:ln>
            <a:noFill/>
          </a:ln>
        </p:spPr>
        <p:txBody>
          <a:bodyPr spcFirstLastPara="1" wrap="square" lIns="91425" tIns="0" rIns="91425" bIns="640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58" name="Google Shape;158;p6"/>
          <p:cNvSpPr/>
          <p:nvPr/>
        </p:nvSpPr>
        <p:spPr>
          <a:xfrm>
            <a:off x="16508344" y="10107122"/>
            <a:ext cx="1030894" cy="1031287"/>
          </a:xfrm>
          <a:prstGeom prst="ellipse">
            <a:avLst/>
          </a:prstGeom>
          <a:solidFill>
            <a:schemeClr val="accent6"/>
          </a:solidFill>
          <a:ln>
            <a:noFill/>
          </a:ln>
        </p:spPr>
        <p:txBody>
          <a:bodyPr spcFirstLastPara="1" wrap="square" lIns="91425" tIns="0" rIns="91425" bIns="640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59" name="Google Shape;159;p6"/>
          <p:cNvSpPr txBox="1"/>
          <p:nvPr/>
        </p:nvSpPr>
        <p:spPr>
          <a:xfrm>
            <a:off x="18030952" y="3898040"/>
            <a:ext cx="4722719" cy="1260345"/>
          </a:xfrm>
          <a:prstGeom prst="rect">
            <a:avLst/>
          </a:prstGeom>
          <a:noFill/>
          <a:ln>
            <a:noFill/>
          </a:ln>
        </p:spPr>
        <p:txBody>
          <a:bodyPr spcFirstLastPara="1" wrap="square" lIns="0" tIns="0" rIns="0" bIns="0" anchor="t" anchorCtr="0">
            <a:noAutofit/>
          </a:bodyPr>
          <a:lstStyle/>
          <a:p>
            <a:pPr marL="0" marR="0" lvl="0" indent="0" algn="l" rtl="0">
              <a:lnSpc>
                <a:spcPct val="161904"/>
              </a:lnSpc>
              <a:spcBef>
                <a:spcPts val="0"/>
              </a:spcBef>
              <a:spcAft>
                <a:spcPts val="0"/>
              </a:spcAft>
              <a:buClr>
                <a:srgbClr val="000000"/>
              </a:buClr>
              <a:buSzPts val="2100"/>
              <a:buFont typeface="Arial"/>
              <a:buNone/>
            </a:pPr>
            <a:r>
              <a:rPr lang="en-US" sz="2100" b="0" i="0" u="none" strike="noStrike" cap="none" dirty="0">
                <a:solidFill>
                  <a:schemeClr val="dk1"/>
                </a:solidFill>
                <a:latin typeface="Arial"/>
                <a:ea typeface="Arial"/>
                <a:cs typeface="Arial"/>
                <a:sym typeface="Arial"/>
              </a:rPr>
              <a:t> The maximum number of contacts made in the campaign to a single client is 63 while the minimum number of contacts is 1. The average number of contacts made was 2.76.</a:t>
            </a:r>
            <a:endParaRPr sz="1400" b="0" i="0" u="none" strike="noStrike" cap="none" dirty="0">
              <a:solidFill>
                <a:srgbClr val="000000"/>
              </a:solidFill>
              <a:latin typeface="Arial"/>
              <a:ea typeface="Arial"/>
              <a:cs typeface="Arial"/>
              <a:sym typeface="Arial"/>
            </a:endParaRPr>
          </a:p>
        </p:txBody>
      </p:sp>
      <p:sp>
        <p:nvSpPr>
          <p:cNvPr id="160" name="Google Shape;160;p6"/>
          <p:cNvSpPr txBox="1"/>
          <p:nvPr/>
        </p:nvSpPr>
        <p:spPr>
          <a:xfrm>
            <a:off x="18021748" y="3334775"/>
            <a:ext cx="2838600" cy="511500"/>
          </a:xfrm>
          <a:prstGeom prst="rect">
            <a:avLst/>
          </a:prstGeom>
          <a:noFill/>
          <a:ln>
            <a:noFill/>
          </a:ln>
        </p:spPr>
        <p:txBody>
          <a:bodyPr spcFirstLastPara="1" wrap="square" lIns="0" tIns="0" rIns="0" bIns="0" anchor="t" anchorCtr="0">
            <a:noAutofit/>
          </a:bodyPr>
          <a:lstStyle/>
          <a:p>
            <a:pPr marL="0" marR="0" lvl="0" indent="0" algn="l" rtl="0">
              <a:lnSpc>
                <a:spcPct val="167962"/>
              </a:lnSpc>
              <a:spcBef>
                <a:spcPts val="0"/>
              </a:spcBef>
              <a:spcAft>
                <a:spcPts val="0"/>
              </a:spcAft>
              <a:buClr>
                <a:srgbClr val="000000"/>
              </a:buClr>
              <a:buSzPts val="2700"/>
              <a:buFont typeface="Arial"/>
              <a:buNone/>
            </a:pPr>
            <a:r>
              <a:rPr lang="en-US" sz="2700" b="1" i="0" u="none" strike="noStrike" cap="none" dirty="0">
                <a:solidFill>
                  <a:schemeClr val="dk1"/>
                </a:solidFill>
                <a:latin typeface="Arial"/>
                <a:ea typeface="Arial"/>
                <a:cs typeface="Arial"/>
                <a:sym typeface="Arial"/>
              </a:rPr>
              <a:t>Campaign</a:t>
            </a:r>
            <a:endParaRPr sz="1400" b="0" i="0" u="none" strike="noStrike" cap="none" dirty="0">
              <a:solidFill>
                <a:srgbClr val="000000"/>
              </a:solidFill>
              <a:latin typeface="Arial"/>
              <a:ea typeface="Arial"/>
              <a:cs typeface="Arial"/>
              <a:sym typeface="Arial"/>
            </a:endParaRPr>
          </a:p>
        </p:txBody>
      </p:sp>
      <p:grpSp>
        <p:nvGrpSpPr>
          <p:cNvPr id="161" name="Google Shape;161;p6"/>
          <p:cNvGrpSpPr/>
          <p:nvPr/>
        </p:nvGrpSpPr>
        <p:grpSpPr>
          <a:xfrm>
            <a:off x="16762104" y="7164227"/>
            <a:ext cx="537726" cy="537761"/>
            <a:chOff x="9622603" y="7775631"/>
            <a:chExt cx="953415" cy="953477"/>
          </a:xfrm>
        </p:grpSpPr>
        <p:sp>
          <p:nvSpPr>
            <p:cNvPr id="162" name="Google Shape;162;p6"/>
            <p:cNvSpPr/>
            <p:nvPr/>
          </p:nvSpPr>
          <p:spPr>
            <a:xfrm>
              <a:off x="9622603" y="7775631"/>
              <a:ext cx="953415" cy="953477"/>
            </a:xfrm>
            <a:custGeom>
              <a:avLst/>
              <a:gdLst/>
              <a:ahLst/>
              <a:cxnLst/>
              <a:rect l="l" t="t" r="r" b="b"/>
              <a:pathLst>
                <a:path w="1324" h="1324" extrusionOk="0">
                  <a:moveTo>
                    <a:pt x="1323" y="662"/>
                  </a:moveTo>
                  <a:lnTo>
                    <a:pt x="1323" y="662"/>
                  </a:lnTo>
                  <a:cubicBezTo>
                    <a:pt x="1323" y="1033"/>
                    <a:pt x="1031" y="1323"/>
                    <a:pt x="659" y="1323"/>
                  </a:cubicBezTo>
                  <a:cubicBezTo>
                    <a:pt x="299" y="1323"/>
                    <a:pt x="0" y="1033"/>
                    <a:pt x="0" y="662"/>
                  </a:cubicBezTo>
                  <a:cubicBezTo>
                    <a:pt x="0" y="301"/>
                    <a:pt x="299" y="0"/>
                    <a:pt x="659" y="0"/>
                  </a:cubicBezTo>
                  <a:cubicBezTo>
                    <a:pt x="1031" y="0"/>
                    <a:pt x="1323" y="301"/>
                    <a:pt x="1323" y="662"/>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63" name="Google Shape;163;p6"/>
            <p:cNvSpPr/>
            <p:nvPr/>
          </p:nvSpPr>
          <p:spPr>
            <a:xfrm>
              <a:off x="9752904" y="7867801"/>
              <a:ext cx="216107" cy="797741"/>
            </a:xfrm>
            <a:custGeom>
              <a:avLst/>
              <a:gdLst/>
              <a:ahLst/>
              <a:cxnLst/>
              <a:rect l="l" t="t" r="r" b="b"/>
              <a:pathLst>
                <a:path w="300" h="1105" extrusionOk="0">
                  <a:moveTo>
                    <a:pt x="89" y="0"/>
                  </a:moveTo>
                  <a:lnTo>
                    <a:pt x="299" y="292"/>
                  </a:lnTo>
                  <a:lnTo>
                    <a:pt x="181" y="411"/>
                  </a:lnTo>
                  <a:lnTo>
                    <a:pt x="0" y="472"/>
                  </a:lnTo>
                  <a:lnTo>
                    <a:pt x="0" y="652"/>
                  </a:lnTo>
                  <a:lnTo>
                    <a:pt x="181" y="773"/>
                  </a:lnTo>
                  <a:lnTo>
                    <a:pt x="240" y="892"/>
                  </a:lnTo>
                  <a:lnTo>
                    <a:pt x="181" y="1072"/>
                  </a:lnTo>
                  <a:lnTo>
                    <a:pt x="149" y="1104"/>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64" name="Google Shape;164;p6"/>
            <p:cNvSpPr/>
            <p:nvPr/>
          </p:nvSpPr>
          <p:spPr>
            <a:xfrm>
              <a:off x="10140625" y="7963148"/>
              <a:ext cx="375010" cy="549837"/>
            </a:xfrm>
            <a:custGeom>
              <a:avLst/>
              <a:gdLst/>
              <a:ahLst/>
              <a:cxnLst/>
              <a:rect l="l" t="t" r="r" b="b"/>
              <a:pathLst>
                <a:path w="521" h="763" extrusionOk="0">
                  <a:moveTo>
                    <a:pt x="470" y="0"/>
                  </a:moveTo>
                  <a:lnTo>
                    <a:pt x="360" y="100"/>
                  </a:lnTo>
                  <a:lnTo>
                    <a:pt x="180" y="342"/>
                  </a:lnTo>
                  <a:lnTo>
                    <a:pt x="59" y="342"/>
                  </a:lnTo>
                  <a:lnTo>
                    <a:pt x="59" y="463"/>
                  </a:lnTo>
                  <a:lnTo>
                    <a:pt x="0" y="582"/>
                  </a:lnTo>
                  <a:lnTo>
                    <a:pt x="59" y="703"/>
                  </a:lnTo>
                  <a:lnTo>
                    <a:pt x="180" y="762"/>
                  </a:lnTo>
                  <a:lnTo>
                    <a:pt x="301" y="643"/>
                  </a:lnTo>
                  <a:lnTo>
                    <a:pt x="360" y="522"/>
                  </a:lnTo>
                  <a:lnTo>
                    <a:pt x="481" y="703"/>
                  </a:lnTo>
                  <a:lnTo>
                    <a:pt x="520" y="723"/>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grpSp>
        <p:nvGrpSpPr>
          <p:cNvPr id="165" name="Google Shape;165;p6"/>
          <p:cNvGrpSpPr/>
          <p:nvPr/>
        </p:nvGrpSpPr>
        <p:grpSpPr>
          <a:xfrm>
            <a:off x="16761821" y="10407373"/>
            <a:ext cx="537698" cy="439146"/>
            <a:chOff x="11707403" y="7861444"/>
            <a:chExt cx="953415" cy="778672"/>
          </a:xfrm>
        </p:grpSpPr>
        <p:sp>
          <p:nvSpPr>
            <p:cNvPr id="166" name="Google Shape;166;p6"/>
            <p:cNvSpPr/>
            <p:nvPr/>
          </p:nvSpPr>
          <p:spPr>
            <a:xfrm>
              <a:off x="11707403" y="7861444"/>
              <a:ext cx="953415" cy="435420"/>
            </a:xfrm>
            <a:custGeom>
              <a:avLst/>
              <a:gdLst/>
              <a:ahLst/>
              <a:cxnLst/>
              <a:rect l="l" t="t" r="r" b="b"/>
              <a:pathLst>
                <a:path w="1324" h="603" extrusionOk="0">
                  <a:moveTo>
                    <a:pt x="664" y="0"/>
                  </a:moveTo>
                  <a:lnTo>
                    <a:pt x="0" y="301"/>
                  </a:lnTo>
                  <a:lnTo>
                    <a:pt x="664" y="602"/>
                  </a:lnTo>
                  <a:lnTo>
                    <a:pt x="1323" y="301"/>
                  </a:lnTo>
                  <a:lnTo>
                    <a:pt x="664" y="0"/>
                  </a:lnTo>
                </a:path>
              </a:pathLst>
            </a:custGeom>
            <a:noFill/>
            <a:ln w="9525" cap="flat" cmpd="sng">
              <a:solidFill>
                <a:schemeClr val="lt1"/>
              </a:solidFill>
              <a:prstDash val="solid"/>
              <a:bevel/>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67" name="Google Shape;167;p6"/>
            <p:cNvSpPr/>
            <p:nvPr/>
          </p:nvSpPr>
          <p:spPr>
            <a:xfrm>
              <a:off x="11707403" y="8338183"/>
              <a:ext cx="953415" cy="301933"/>
            </a:xfrm>
            <a:custGeom>
              <a:avLst/>
              <a:gdLst/>
              <a:ahLst/>
              <a:cxnLst/>
              <a:rect l="l" t="t" r="r" b="b"/>
              <a:pathLst>
                <a:path w="1324" h="421" extrusionOk="0">
                  <a:moveTo>
                    <a:pt x="1054" y="0"/>
                  </a:moveTo>
                  <a:lnTo>
                    <a:pt x="1323" y="121"/>
                  </a:lnTo>
                  <a:lnTo>
                    <a:pt x="664" y="420"/>
                  </a:lnTo>
                  <a:lnTo>
                    <a:pt x="0" y="121"/>
                  </a:lnTo>
                  <a:lnTo>
                    <a:pt x="262"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68" name="Google Shape;168;p6"/>
            <p:cNvSpPr/>
            <p:nvPr/>
          </p:nvSpPr>
          <p:spPr>
            <a:xfrm>
              <a:off x="11707403" y="8166558"/>
              <a:ext cx="953415" cy="305113"/>
            </a:xfrm>
            <a:custGeom>
              <a:avLst/>
              <a:gdLst/>
              <a:ahLst/>
              <a:cxnLst/>
              <a:rect l="l" t="t" r="r" b="b"/>
              <a:pathLst>
                <a:path w="1324" h="423" extrusionOk="0">
                  <a:moveTo>
                    <a:pt x="1054" y="0"/>
                  </a:moveTo>
                  <a:lnTo>
                    <a:pt x="1323" y="121"/>
                  </a:lnTo>
                  <a:lnTo>
                    <a:pt x="1054" y="241"/>
                  </a:lnTo>
                  <a:lnTo>
                    <a:pt x="664" y="422"/>
                  </a:lnTo>
                  <a:lnTo>
                    <a:pt x="262" y="241"/>
                  </a:lnTo>
                  <a:lnTo>
                    <a:pt x="0" y="121"/>
                  </a:lnTo>
                  <a:lnTo>
                    <a:pt x="262"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grpSp>
        <p:nvGrpSpPr>
          <p:cNvPr id="169" name="Google Shape;169;p6"/>
          <p:cNvGrpSpPr/>
          <p:nvPr/>
        </p:nvGrpSpPr>
        <p:grpSpPr>
          <a:xfrm>
            <a:off x="16768507" y="3782392"/>
            <a:ext cx="539478" cy="534172"/>
            <a:chOff x="5453001" y="7775630"/>
            <a:chExt cx="962950" cy="953477"/>
          </a:xfrm>
        </p:grpSpPr>
        <p:sp>
          <p:nvSpPr>
            <p:cNvPr id="170" name="Google Shape;170;p6"/>
            <p:cNvSpPr/>
            <p:nvPr/>
          </p:nvSpPr>
          <p:spPr>
            <a:xfrm>
              <a:off x="5805767" y="7775630"/>
              <a:ext cx="254244" cy="346431"/>
            </a:xfrm>
            <a:custGeom>
              <a:avLst/>
              <a:gdLst/>
              <a:ahLst/>
              <a:cxnLst/>
              <a:rect l="l" t="t" r="r" b="b"/>
              <a:pathLst>
                <a:path w="352" h="482" extrusionOk="0">
                  <a:moveTo>
                    <a:pt x="0" y="481"/>
                  </a:moveTo>
                  <a:lnTo>
                    <a:pt x="180" y="0"/>
                  </a:lnTo>
                  <a:lnTo>
                    <a:pt x="351" y="481"/>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71" name="Google Shape;171;p6"/>
            <p:cNvSpPr/>
            <p:nvPr/>
          </p:nvSpPr>
          <p:spPr>
            <a:xfrm>
              <a:off x="5936065" y="8325469"/>
              <a:ext cx="346408" cy="403638"/>
            </a:xfrm>
            <a:custGeom>
              <a:avLst/>
              <a:gdLst/>
              <a:ahLst/>
              <a:cxnLst/>
              <a:rect l="l" t="t" r="r" b="b"/>
              <a:pathLst>
                <a:path w="482" h="562" extrusionOk="0">
                  <a:moveTo>
                    <a:pt x="271" y="0"/>
                  </a:moveTo>
                  <a:lnTo>
                    <a:pt x="481" y="561"/>
                  </a:lnTo>
                  <a:lnTo>
                    <a:pt x="0" y="21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72" name="Google Shape;172;p6"/>
            <p:cNvSpPr/>
            <p:nvPr/>
          </p:nvSpPr>
          <p:spPr>
            <a:xfrm>
              <a:off x="6066366" y="8122061"/>
              <a:ext cx="349585" cy="203408"/>
            </a:xfrm>
            <a:custGeom>
              <a:avLst/>
              <a:gdLst/>
              <a:ahLst/>
              <a:cxnLst/>
              <a:rect l="l" t="t" r="r" b="b"/>
              <a:pathLst>
                <a:path w="483" h="282" extrusionOk="0">
                  <a:moveTo>
                    <a:pt x="0" y="0"/>
                  </a:moveTo>
                  <a:lnTo>
                    <a:pt x="482" y="0"/>
                  </a:lnTo>
                  <a:lnTo>
                    <a:pt x="91" y="281"/>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73" name="Google Shape;173;p6"/>
            <p:cNvSpPr/>
            <p:nvPr/>
          </p:nvSpPr>
          <p:spPr>
            <a:xfrm>
              <a:off x="5453001" y="8122061"/>
              <a:ext cx="483064" cy="607046"/>
            </a:xfrm>
            <a:custGeom>
              <a:avLst/>
              <a:gdLst/>
              <a:ahLst/>
              <a:cxnLst/>
              <a:rect l="l" t="t" r="r" b="b"/>
              <a:pathLst>
                <a:path w="672" h="843" extrusionOk="0">
                  <a:moveTo>
                    <a:pt x="671" y="491"/>
                  </a:moveTo>
                  <a:lnTo>
                    <a:pt x="181" y="842"/>
                  </a:lnTo>
                  <a:lnTo>
                    <a:pt x="390" y="281"/>
                  </a:lnTo>
                  <a:lnTo>
                    <a:pt x="0" y="0"/>
                  </a:lnTo>
                  <a:lnTo>
                    <a:pt x="491"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cxnSp>
          <p:nvCxnSpPr>
            <p:cNvPr id="174" name="Google Shape;174;p6"/>
            <p:cNvCxnSpPr/>
            <p:nvPr/>
          </p:nvCxnSpPr>
          <p:spPr>
            <a:xfrm flipH="1">
              <a:off x="6066366" y="8122062"/>
              <a:ext cx="136655" cy="3177"/>
            </a:xfrm>
            <a:prstGeom prst="straightConnector1">
              <a:avLst/>
            </a:prstGeom>
            <a:noFill/>
            <a:ln w="9525" cap="flat" cmpd="sng">
              <a:solidFill>
                <a:schemeClr val="lt1"/>
              </a:solidFill>
              <a:prstDash val="solid"/>
              <a:round/>
              <a:headEnd type="none" w="sm" len="sm"/>
              <a:tailEnd type="none" w="sm" len="sm"/>
            </a:ln>
          </p:spPr>
        </p:cxnSp>
      </p:grpSp>
      <p:sp>
        <p:nvSpPr>
          <p:cNvPr id="175" name="Google Shape;175;p6"/>
          <p:cNvSpPr txBox="1"/>
          <p:nvPr/>
        </p:nvSpPr>
        <p:spPr>
          <a:xfrm>
            <a:off x="1197706" y="3896389"/>
            <a:ext cx="5790617" cy="1430602"/>
          </a:xfrm>
          <a:prstGeom prst="rect">
            <a:avLst/>
          </a:prstGeom>
          <a:noFill/>
          <a:ln>
            <a:noFill/>
          </a:ln>
        </p:spPr>
        <p:txBody>
          <a:bodyPr spcFirstLastPara="1" wrap="square" lIns="0" tIns="0" rIns="0" bIns="0" anchor="t" anchorCtr="0">
            <a:noAutofit/>
          </a:bodyPr>
          <a:lstStyle/>
          <a:p>
            <a:pPr marL="0" marR="0" lvl="0" indent="0" algn="r" rtl="0">
              <a:lnSpc>
                <a:spcPct val="161904"/>
              </a:lnSpc>
              <a:spcBef>
                <a:spcPts val="0"/>
              </a:spcBef>
              <a:spcAft>
                <a:spcPts val="0"/>
              </a:spcAft>
              <a:buClr>
                <a:srgbClr val="000000"/>
              </a:buClr>
              <a:buSzPts val="2100"/>
              <a:buFont typeface="Arial"/>
              <a:buNone/>
            </a:pPr>
            <a:r>
              <a:rPr lang="en-US" sz="2100" b="0" i="0" u="none" strike="noStrike" cap="none" dirty="0">
                <a:solidFill>
                  <a:schemeClr val="dk1"/>
                </a:solidFill>
                <a:latin typeface="Arial"/>
                <a:ea typeface="Arial"/>
                <a:cs typeface="Arial"/>
                <a:sym typeface="Arial"/>
              </a:rPr>
              <a:t>The minimum age of the bank’s client is 18 and maximum is 95 with the average of 40 years. </a:t>
            </a:r>
            <a:endParaRPr sz="1400" b="0" i="0" u="none" strike="noStrike" cap="none" dirty="0">
              <a:solidFill>
                <a:srgbClr val="000000"/>
              </a:solidFill>
              <a:latin typeface="Arial"/>
              <a:ea typeface="Arial"/>
              <a:cs typeface="Arial"/>
              <a:sym typeface="Arial"/>
            </a:endParaRPr>
          </a:p>
        </p:txBody>
      </p:sp>
      <p:sp>
        <p:nvSpPr>
          <p:cNvPr id="176" name="Google Shape;176;p6"/>
          <p:cNvSpPr txBox="1"/>
          <p:nvPr/>
        </p:nvSpPr>
        <p:spPr>
          <a:xfrm>
            <a:off x="2190587" y="3334775"/>
            <a:ext cx="4514100" cy="511500"/>
          </a:xfrm>
          <a:prstGeom prst="rect">
            <a:avLst/>
          </a:prstGeom>
          <a:noFill/>
          <a:ln>
            <a:noFill/>
          </a:ln>
        </p:spPr>
        <p:txBody>
          <a:bodyPr spcFirstLastPara="1" wrap="square" lIns="0" tIns="0" rIns="0" bIns="0" anchor="t" anchorCtr="0">
            <a:noAutofit/>
          </a:bodyPr>
          <a:lstStyle/>
          <a:p>
            <a:pPr marL="0" marR="0" lvl="0" indent="0" algn="r" rtl="0">
              <a:lnSpc>
                <a:spcPct val="167962"/>
              </a:lnSpc>
              <a:spcBef>
                <a:spcPts val="0"/>
              </a:spcBef>
              <a:spcAft>
                <a:spcPts val="0"/>
              </a:spcAft>
              <a:buClr>
                <a:srgbClr val="000000"/>
              </a:buClr>
              <a:buSzPts val="2700"/>
              <a:buFont typeface="Arial"/>
              <a:buNone/>
            </a:pPr>
            <a:r>
              <a:rPr lang="en-US" sz="2700" b="1" i="0" u="none" strike="noStrike" cap="none" dirty="0">
                <a:solidFill>
                  <a:schemeClr val="dk1"/>
                </a:solidFill>
                <a:latin typeface="Arial"/>
                <a:ea typeface="Arial"/>
                <a:cs typeface="Arial"/>
                <a:sym typeface="Arial"/>
              </a:rPr>
              <a:t>Age</a:t>
            </a:r>
            <a:endParaRPr sz="1400" b="0" i="0" u="none" strike="noStrike" cap="none" dirty="0">
              <a:solidFill>
                <a:srgbClr val="000000"/>
              </a:solidFill>
              <a:latin typeface="Arial"/>
              <a:ea typeface="Arial"/>
              <a:cs typeface="Arial"/>
              <a:sym typeface="Arial"/>
            </a:endParaRPr>
          </a:p>
        </p:txBody>
      </p:sp>
      <p:sp>
        <p:nvSpPr>
          <p:cNvPr id="177" name="Google Shape;177;p6"/>
          <p:cNvSpPr txBox="1"/>
          <p:nvPr/>
        </p:nvSpPr>
        <p:spPr>
          <a:xfrm>
            <a:off x="18160631" y="10271270"/>
            <a:ext cx="4722600" cy="1308000"/>
          </a:xfrm>
          <a:prstGeom prst="rect">
            <a:avLst/>
          </a:prstGeom>
          <a:noFill/>
          <a:ln>
            <a:noFill/>
          </a:ln>
        </p:spPr>
        <p:txBody>
          <a:bodyPr spcFirstLastPara="1" wrap="square" lIns="0" tIns="0" rIns="0" bIns="0" anchor="t" anchorCtr="0">
            <a:noAutofit/>
          </a:bodyPr>
          <a:lstStyle/>
          <a:p>
            <a:pPr marL="0" marR="0" lvl="0" indent="0" algn="l" rtl="0">
              <a:lnSpc>
                <a:spcPct val="161904"/>
              </a:lnSpc>
              <a:spcBef>
                <a:spcPts val="0"/>
              </a:spcBef>
              <a:spcAft>
                <a:spcPts val="0"/>
              </a:spcAft>
              <a:buClr>
                <a:srgbClr val="000000"/>
              </a:buClr>
              <a:buSzPts val="2100"/>
              <a:buFont typeface="Arial"/>
              <a:buNone/>
            </a:pPr>
            <a:r>
              <a:rPr lang="en-US" sz="2100" b="0" i="0" u="none" strike="noStrike" cap="none" dirty="0">
                <a:solidFill>
                  <a:schemeClr val="dk1"/>
                </a:solidFill>
                <a:latin typeface="Arial"/>
                <a:ea typeface="Arial"/>
                <a:cs typeface="Arial"/>
                <a:sym typeface="Arial"/>
              </a:rPr>
              <a:t> A maximum of 275 contacts were made previously to a single client before the current campaign., while a minimum of 0 contacts were previously made.</a:t>
            </a:r>
            <a:endParaRPr sz="1400" b="0" i="0" u="none" strike="noStrike" cap="none" dirty="0">
              <a:solidFill>
                <a:srgbClr val="000000"/>
              </a:solidFill>
              <a:latin typeface="Arial"/>
              <a:ea typeface="Arial"/>
              <a:cs typeface="Arial"/>
              <a:sym typeface="Arial"/>
            </a:endParaRPr>
          </a:p>
        </p:txBody>
      </p:sp>
      <p:sp>
        <p:nvSpPr>
          <p:cNvPr id="178" name="Google Shape;178;p6"/>
          <p:cNvSpPr txBox="1"/>
          <p:nvPr/>
        </p:nvSpPr>
        <p:spPr>
          <a:xfrm>
            <a:off x="18160631" y="9759775"/>
            <a:ext cx="2943300" cy="511500"/>
          </a:xfrm>
          <a:prstGeom prst="rect">
            <a:avLst/>
          </a:prstGeom>
          <a:noFill/>
          <a:ln>
            <a:noFill/>
          </a:ln>
        </p:spPr>
        <p:txBody>
          <a:bodyPr spcFirstLastPara="1" wrap="square" lIns="0" tIns="0" rIns="0" bIns="0" anchor="t" anchorCtr="0">
            <a:noAutofit/>
          </a:bodyPr>
          <a:lstStyle/>
          <a:p>
            <a:pPr marL="0" marR="0" lvl="0" indent="0" algn="l" rtl="0">
              <a:lnSpc>
                <a:spcPct val="167962"/>
              </a:lnSpc>
              <a:spcBef>
                <a:spcPts val="0"/>
              </a:spcBef>
              <a:spcAft>
                <a:spcPts val="0"/>
              </a:spcAft>
              <a:buClr>
                <a:srgbClr val="000000"/>
              </a:buClr>
              <a:buSzPts val="2700"/>
              <a:buFont typeface="Arial"/>
              <a:buNone/>
            </a:pPr>
            <a:r>
              <a:rPr lang="en-US" sz="2700" b="1" i="0" u="none" strike="noStrike" cap="none" dirty="0">
                <a:solidFill>
                  <a:schemeClr val="dk1"/>
                </a:solidFill>
                <a:latin typeface="Arial"/>
                <a:ea typeface="Arial"/>
                <a:cs typeface="Arial"/>
                <a:sym typeface="Arial"/>
              </a:rPr>
              <a:t>Previous Contact</a:t>
            </a:r>
            <a:endParaRPr sz="1400" b="0" i="0" u="none" strike="noStrike" cap="none" dirty="0">
              <a:solidFill>
                <a:srgbClr val="000000"/>
              </a:solidFill>
              <a:latin typeface="Arial"/>
              <a:ea typeface="Arial"/>
              <a:cs typeface="Arial"/>
              <a:sym typeface="Arial"/>
            </a:endParaRPr>
          </a:p>
        </p:txBody>
      </p:sp>
      <p:grpSp>
        <p:nvGrpSpPr>
          <p:cNvPr id="179" name="Google Shape;179;p6"/>
          <p:cNvGrpSpPr/>
          <p:nvPr/>
        </p:nvGrpSpPr>
        <p:grpSpPr>
          <a:xfrm>
            <a:off x="7391074" y="3801677"/>
            <a:ext cx="514856" cy="514888"/>
            <a:chOff x="7540968" y="3606241"/>
            <a:chExt cx="953418" cy="953608"/>
          </a:xfrm>
        </p:grpSpPr>
        <p:sp>
          <p:nvSpPr>
            <p:cNvPr id="180" name="Google Shape;180;p6"/>
            <p:cNvSpPr/>
            <p:nvPr/>
          </p:nvSpPr>
          <p:spPr>
            <a:xfrm>
              <a:off x="7540968" y="3606243"/>
              <a:ext cx="349585" cy="349654"/>
            </a:xfrm>
            <a:custGeom>
              <a:avLst/>
              <a:gdLst/>
              <a:ahLst/>
              <a:cxnLst/>
              <a:rect l="l" t="t" r="r" b="b"/>
              <a:pathLst>
                <a:path w="483" h="483" extrusionOk="0">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81" name="Google Shape;181;p6"/>
            <p:cNvSpPr/>
            <p:nvPr/>
          </p:nvSpPr>
          <p:spPr>
            <a:xfrm>
              <a:off x="8147973" y="3606241"/>
              <a:ext cx="346408" cy="349654"/>
            </a:xfrm>
            <a:custGeom>
              <a:avLst/>
              <a:gdLst/>
              <a:ahLst/>
              <a:cxnLst/>
              <a:rect l="l" t="t" r="r" b="b"/>
              <a:pathLst>
                <a:path w="482" h="483" extrusionOk="0">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82" name="Google Shape;182;p6"/>
            <p:cNvSpPr/>
            <p:nvPr/>
          </p:nvSpPr>
          <p:spPr>
            <a:xfrm>
              <a:off x="7540968" y="4213372"/>
              <a:ext cx="349585" cy="346476"/>
            </a:xfrm>
            <a:custGeom>
              <a:avLst/>
              <a:gdLst/>
              <a:ahLst/>
              <a:cxnLst/>
              <a:rect l="l" t="t" r="r" b="b"/>
              <a:pathLst>
                <a:path w="483" h="482" extrusionOk="0">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83" name="Google Shape;183;p6"/>
            <p:cNvSpPr/>
            <p:nvPr/>
          </p:nvSpPr>
          <p:spPr>
            <a:xfrm>
              <a:off x="8147978" y="4213373"/>
              <a:ext cx="346408" cy="346476"/>
            </a:xfrm>
            <a:custGeom>
              <a:avLst/>
              <a:gdLst/>
              <a:ahLst/>
              <a:cxnLst/>
              <a:rect l="l" t="t" r="r" b="b"/>
              <a:pathLst>
                <a:path w="482" h="482" extrusionOk="0">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84" name="Google Shape;184;p6"/>
            <p:cNvSpPr/>
            <p:nvPr/>
          </p:nvSpPr>
          <p:spPr>
            <a:xfrm>
              <a:off x="7887379" y="3781069"/>
              <a:ext cx="3180" cy="607127"/>
            </a:xfrm>
            <a:custGeom>
              <a:avLst/>
              <a:gdLst/>
              <a:ahLst/>
              <a:cxnLst/>
              <a:rect l="l" t="t" r="r" b="b"/>
              <a:pathLst>
                <a:path w="1" h="843" extrusionOk="0">
                  <a:moveTo>
                    <a:pt x="0" y="842"/>
                  </a:moveTo>
                  <a:lnTo>
                    <a:pt x="0" y="602"/>
                  </a:lnTo>
                  <a:lnTo>
                    <a:pt x="0" y="242"/>
                  </a:lnTo>
                  <a:lnTo>
                    <a:pt x="0"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85" name="Google Shape;185;p6"/>
            <p:cNvSpPr/>
            <p:nvPr/>
          </p:nvSpPr>
          <p:spPr>
            <a:xfrm>
              <a:off x="8147978" y="3781067"/>
              <a:ext cx="3180" cy="607127"/>
            </a:xfrm>
            <a:custGeom>
              <a:avLst/>
              <a:gdLst/>
              <a:ahLst/>
              <a:cxnLst/>
              <a:rect l="l" t="t" r="r" b="b"/>
              <a:pathLst>
                <a:path w="1" h="843" extrusionOk="0">
                  <a:moveTo>
                    <a:pt x="0" y="0"/>
                  </a:moveTo>
                  <a:lnTo>
                    <a:pt x="0" y="242"/>
                  </a:lnTo>
                  <a:lnTo>
                    <a:pt x="0" y="602"/>
                  </a:lnTo>
                  <a:lnTo>
                    <a:pt x="0" y="842"/>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86" name="Google Shape;186;p6"/>
            <p:cNvSpPr/>
            <p:nvPr/>
          </p:nvSpPr>
          <p:spPr>
            <a:xfrm>
              <a:off x="7712590" y="3955899"/>
              <a:ext cx="610184" cy="3180"/>
            </a:xfrm>
            <a:custGeom>
              <a:avLst/>
              <a:gdLst/>
              <a:ahLst/>
              <a:cxnLst/>
              <a:rect l="l" t="t" r="r" b="b"/>
              <a:pathLst>
                <a:path w="845" h="1" extrusionOk="0">
                  <a:moveTo>
                    <a:pt x="0" y="0"/>
                  </a:moveTo>
                  <a:lnTo>
                    <a:pt x="242" y="0"/>
                  </a:lnTo>
                  <a:lnTo>
                    <a:pt x="602" y="0"/>
                  </a:lnTo>
                  <a:lnTo>
                    <a:pt x="844"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87" name="Google Shape;187;p6"/>
            <p:cNvSpPr/>
            <p:nvPr/>
          </p:nvSpPr>
          <p:spPr>
            <a:xfrm>
              <a:off x="7712596" y="4212806"/>
              <a:ext cx="610184" cy="3177"/>
            </a:xfrm>
            <a:custGeom>
              <a:avLst/>
              <a:gdLst/>
              <a:ahLst/>
              <a:cxnLst/>
              <a:rect l="l" t="t" r="r" b="b"/>
              <a:pathLst>
                <a:path w="845" h="1" extrusionOk="0">
                  <a:moveTo>
                    <a:pt x="844" y="0"/>
                  </a:moveTo>
                  <a:lnTo>
                    <a:pt x="602" y="0"/>
                  </a:lnTo>
                  <a:lnTo>
                    <a:pt x="242" y="0"/>
                  </a:lnTo>
                  <a:lnTo>
                    <a:pt x="0"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grpSp>
        <p:nvGrpSpPr>
          <p:cNvPr id="188" name="Google Shape;188;p6"/>
          <p:cNvGrpSpPr/>
          <p:nvPr/>
        </p:nvGrpSpPr>
        <p:grpSpPr>
          <a:xfrm>
            <a:off x="7391076" y="7189305"/>
            <a:ext cx="520014" cy="514888"/>
            <a:chOff x="15870634" y="5693858"/>
            <a:chExt cx="962967" cy="953477"/>
          </a:xfrm>
        </p:grpSpPr>
        <p:sp>
          <p:nvSpPr>
            <p:cNvPr id="189" name="Google Shape;189;p6"/>
            <p:cNvSpPr/>
            <p:nvPr/>
          </p:nvSpPr>
          <p:spPr>
            <a:xfrm>
              <a:off x="15870634" y="5693861"/>
              <a:ext cx="959770" cy="953474"/>
            </a:xfrm>
            <a:custGeom>
              <a:avLst/>
              <a:gdLst/>
              <a:ahLst/>
              <a:cxnLst/>
              <a:rect l="l" t="t" r="r" b="b"/>
              <a:pathLst>
                <a:path w="1333" h="1324" extrusionOk="0">
                  <a:moveTo>
                    <a:pt x="1332" y="0"/>
                  </a:moveTo>
                  <a:lnTo>
                    <a:pt x="841" y="1323"/>
                  </a:lnTo>
                  <a:lnTo>
                    <a:pt x="0" y="479"/>
                  </a:lnTo>
                  <a:lnTo>
                    <a:pt x="1332" y="0"/>
                  </a:lnTo>
                </a:path>
              </a:pathLst>
            </a:custGeom>
            <a:noFill/>
            <a:ln w="9525" cap="flat" cmpd="sng">
              <a:solidFill>
                <a:schemeClr val="lt1"/>
              </a:solidFill>
              <a:prstDash val="solid"/>
              <a:bevel/>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cxnSp>
          <p:nvCxnSpPr>
            <p:cNvPr id="190" name="Google Shape;190;p6"/>
            <p:cNvCxnSpPr/>
            <p:nvPr/>
          </p:nvCxnSpPr>
          <p:spPr>
            <a:xfrm flipH="1">
              <a:off x="16083582" y="5693858"/>
              <a:ext cx="750020" cy="562549"/>
            </a:xfrm>
            <a:prstGeom prst="straightConnector1">
              <a:avLst/>
            </a:prstGeom>
            <a:noFill/>
            <a:ln w="9525" cap="flat" cmpd="sng">
              <a:solidFill>
                <a:schemeClr val="lt1"/>
              </a:solidFill>
              <a:prstDash val="solid"/>
              <a:round/>
              <a:headEnd type="none" w="sm" len="sm"/>
              <a:tailEnd type="none" w="sm" len="sm"/>
            </a:ln>
          </p:spPr>
        </p:cxnSp>
        <p:cxnSp>
          <p:nvCxnSpPr>
            <p:cNvPr id="191" name="Google Shape;191;p6"/>
            <p:cNvCxnSpPr/>
            <p:nvPr/>
          </p:nvCxnSpPr>
          <p:spPr>
            <a:xfrm>
              <a:off x="16086756" y="6256410"/>
              <a:ext cx="3180" cy="346430"/>
            </a:xfrm>
            <a:prstGeom prst="straightConnector1">
              <a:avLst/>
            </a:prstGeom>
            <a:noFill/>
            <a:ln w="9525" cap="flat" cmpd="sng">
              <a:solidFill>
                <a:schemeClr val="lt1"/>
              </a:solidFill>
              <a:prstDash val="solid"/>
              <a:round/>
              <a:headEnd type="none" w="sm" len="sm"/>
              <a:tailEnd type="none" w="sm" len="sm"/>
            </a:ln>
          </p:spPr>
        </p:cxnSp>
        <p:cxnSp>
          <p:nvCxnSpPr>
            <p:cNvPr id="192" name="Google Shape;192;p6"/>
            <p:cNvCxnSpPr/>
            <p:nvPr/>
          </p:nvCxnSpPr>
          <p:spPr>
            <a:xfrm flipH="1">
              <a:off x="16083579" y="6412160"/>
              <a:ext cx="165258" cy="193872"/>
            </a:xfrm>
            <a:prstGeom prst="straightConnector1">
              <a:avLst/>
            </a:prstGeom>
            <a:noFill/>
            <a:ln w="9525" cap="flat" cmpd="sng">
              <a:solidFill>
                <a:schemeClr val="lt1"/>
              </a:solidFill>
              <a:prstDash val="solid"/>
              <a:round/>
              <a:headEnd type="none" w="sm" len="sm"/>
              <a:tailEnd type="none" w="sm" len="sm"/>
            </a:ln>
          </p:spPr>
        </p:cxnSp>
      </p:grpSp>
      <p:grpSp>
        <p:nvGrpSpPr>
          <p:cNvPr id="193" name="Google Shape;193;p6"/>
          <p:cNvGrpSpPr/>
          <p:nvPr/>
        </p:nvGrpSpPr>
        <p:grpSpPr>
          <a:xfrm>
            <a:off x="7413354" y="10441220"/>
            <a:ext cx="524524" cy="428708"/>
            <a:chOff x="9912203" y="5301904"/>
            <a:chExt cx="849196" cy="694072"/>
          </a:xfrm>
        </p:grpSpPr>
        <p:sp>
          <p:nvSpPr>
            <p:cNvPr id="194" name="Google Shape;194;p6"/>
            <p:cNvSpPr/>
            <p:nvPr/>
          </p:nvSpPr>
          <p:spPr>
            <a:xfrm>
              <a:off x="9988375" y="5840798"/>
              <a:ext cx="155170" cy="155178"/>
            </a:xfrm>
            <a:custGeom>
              <a:avLst/>
              <a:gdLst/>
              <a:ahLst/>
              <a:cxnLst/>
              <a:rect l="l" t="t" r="r" b="b"/>
              <a:pathLst>
                <a:path w="242" h="241" extrusionOk="0">
                  <a:moveTo>
                    <a:pt x="241" y="121"/>
                  </a:moveTo>
                  <a:lnTo>
                    <a:pt x="241" y="121"/>
                  </a:lnTo>
                  <a:cubicBezTo>
                    <a:pt x="241" y="51"/>
                    <a:pt x="191" y="0"/>
                    <a:pt x="120" y="0"/>
                  </a:cubicBezTo>
                  <a:cubicBezTo>
                    <a:pt x="61" y="0"/>
                    <a:pt x="0" y="51"/>
                    <a:pt x="0" y="121"/>
                  </a:cubicBezTo>
                  <a:cubicBezTo>
                    <a:pt x="0" y="181"/>
                    <a:pt x="61" y="240"/>
                    <a:pt x="120" y="240"/>
                  </a:cubicBezTo>
                  <a:cubicBezTo>
                    <a:pt x="191" y="240"/>
                    <a:pt x="241" y="181"/>
                    <a:pt x="241" y="121"/>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95" name="Google Shape;195;p6"/>
            <p:cNvSpPr/>
            <p:nvPr/>
          </p:nvSpPr>
          <p:spPr>
            <a:xfrm>
              <a:off x="10524413" y="5840798"/>
              <a:ext cx="155170" cy="155178"/>
            </a:xfrm>
            <a:custGeom>
              <a:avLst/>
              <a:gdLst/>
              <a:ahLst/>
              <a:cxnLst/>
              <a:rect l="l" t="t" r="r" b="b"/>
              <a:pathLst>
                <a:path w="243" h="241" extrusionOk="0">
                  <a:moveTo>
                    <a:pt x="242" y="121"/>
                  </a:moveTo>
                  <a:lnTo>
                    <a:pt x="242" y="121"/>
                  </a:lnTo>
                  <a:cubicBezTo>
                    <a:pt x="242" y="51"/>
                    <a:pt x="192" y="0"/>
                    <a:pt x="121" y="0"/>
                  </a:cubicBezTo>
                  <a:cubicBezTo>
                    <a:pt x="62" y="0"/>
                    <a:pt x="0" y="51"/>
                    <a:pt x="0" y="121"/>
                  </a:cubicBezTo>
                  <a:cubicBezTo>
                    <a:pt x="0" y="181"/>
                    <a:pt x="62" y="240"/>
                    <a:pt x="121" y="240"/>
                  </a:cubicBezTo>
                  <a:cubicBezTo>
                    <a:pt x="192" y="240"/>
                    <a:pt x="242" y="181"/>
                    <a:pt x="242" y="121"/>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96" name="Google Shape;196;p6"/>
            <p:cNvSpPr/>
            <p:nvPr/>
          </p:nvSpPr>
          <p:spPr>
            <a:xfrm>
              <a:off x="9912203" y="5301904"/>
              <a:ext cx="846376" cy="615073"/>
            </a:xfrm>
            <a:custGeom>
              <a:avLst/>
              <a:gdLst/>
              <a:ahLst/>
              <a:cxnLst/>
              <a:rect l="l" t="t" r="r" b="b"/>
              <a:pathLst>
                <a:path w="1324" h="963" extrusionOk="0">
                  <a:moveTo>
                    <a:pt x="119" y="962"/>
                  </a:moveTo>
                  <a:lnTo>
                    <a:pt x="0" y="962"/>
                  </a:lnTo>
                  <a:lnTo>
                    <a:pt x="0" y="0"/>
                  </a:lnTo>
                  <a:lnTo>
                    <a:pt x="901" y="0"/>
                  </a:lnTo>
                  <a:lnTo>
                    <a:pt x="901" y="239"/>
                  </a:lnTo>
                  <a:lnTo>
                    <a:pt x="1202" y="239"/>
                  </a:lnTo>
                  <a:lnTo>
                    <a:pt x="1323" y="602"/>
                  </a:lnTo>
                  <a:lnTo>
                    <a:pt x="1323" y="962"/>
                  </a:lnTo>
                  <a:lnTo>
                    <a:pt x="1202" y="962"/>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cxnSp>
          <p:nvCxnSpPr>
            <p:cNvPr id="197" name="Google Shape;197;p6"/>
            <p:cNvCxnSpPr/>
            <p:nvPr/>
          </p:nvCxnSpPr>
          <p:spPr>
            <a:xfrm>
              <a:off x="10140723" y="5916976"/>
              <a:ext cx="383690" cy="2822"/>
            </a:xfrm>
            <a:prstGeom prst="straightConnector1">
              <a:avLst/>
            </a:prstGeom>
            <a:noFill/>
            <a:ln w="9525" cap="flat" cmpd="sng">
              <a:solidFill>
                <a:schemeClr val="lt1"/>
              </a:solidFill>
              <a:prstDash val="solid"/>
              <a:round/>
              <a:headEnd type="none" w="sm" len="sm"/>
              <a:tailEnd type="none" w="sm" len="sm"/>
            </a:ln>
          </p:spPr>
        </p:cxnSp>
        <p:cxnSp>
          <p:nvCxnSpPr>
            <p:cNvPr id="198" name="Google Shape;198;p6"/>
            <p:cNvCxnSpPr/>
            <p:nvPr/>
          </p:nvCxnSpPr>
          <p:spPr>
            <a:xfrm>
              <a:off x="10487738" y="5454260"/>
              <a:ext cx="2821" cy="462716"/>
            </a:xfrm>
            <a:prstGeom prst="straightConnector1">
              <a:avLst/>
            </a:prstGeom>
            <a:noFill/>
            <a:ln w="9525" cap="flat" cmpd="sng">
              <a:solidFill>
                <a:schemeClr val="lt1"/>
              </a:solidFill>
              <a:prstDash val="solid"/>
              <a:round/>
              <a:headEnd type="none" w="sm" len="sm"/>
              <a:tailEnd type="none" w="sm" len="sm"/>
            </a:ln>
          </p:spPr>
        </p:cxnSp>
        <p:cxnSp>
          <p:nvCxnSpPr>
            <p:cNvPr id="199" name="Google Shape;199;p6"/>
            <p:cNvCxnSpPr/>
            <p:nvPr/>
          </p:nvCxnSpPr>
          <p:spPr>
            <a:xfrm flipH="1">
              <a:off x="10484916" y="5688441"/>
              <a:ext cx="276483" cy="2821"/>
            </a:xfrm>
            <a:prstGeom prst="straightConnector1">
              <a:avLst/>
            </a:prstGeom>
            <a:noFill/>
            <a:ln w="9525" cap="flat" cmpd="sng">
              <a:solidFill>
                <a:schemeClr val="lt1"/>
              </a:solidFill>
              <a:prstDash val="solid"/>
              <a:round/>
              <a:headEnd type="none" w="sm" len="sm"/>
              <a:tailEnd type="none" w="sm" len="sm"/>
            </a:ln>
          </p:spPr>
        </p:cxnSp>
      </p:grpSp>
      <p:grpSp>
        <p:nvGrpSpPr>
          <p:cNvPr id="200" name="Google Shape;200;p6"/>
          <p:cNvGrpSpPr/>
          <p:nvPr/>
        </p:nvGrpSpPr>
        <p:grpSpPr>
          <a:xfrm>
            <a:off x="11060138" y="5708364"/>
            <a:ext cx="662972" cy="663012"/>
            <a:chOff x="7540968" y="3606241"/>
            <a:chExt cx="953418" cy="953608"/>
          </a:xfrm>
        </p:grpSpPr>
        <p:sp>
          <p:nvSpPr>
            <p:cNvPr id="201" name="Google Shape;201;p6"/>
            <p:cNvSpPr/>
            <p:nvPr/>
          </p:nvSpPr>
          <p:spPr>
            <a:xfrm>
              <a:off x="7540968" y="3606243"/>
              <a:ext cx="349585" cy="349654"/>
            </a:xfrm>
            <a:custGeom>
              <a:avLst/>
              <a:gdLst/>
              <a:ahLst/>
              <a:cxnLst/>
              <a:rect l="l" t="t" r="r" b="b"/>
              <a:pathLst>
                <a:path w="483" h="483" extrusionOk="0">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02" name="Google Shape;202;p6"/>
            <p:cNvSpPr/>
            <p:nvPr/>
          </p:nvSpPr>
          <p:spPr>
            <a:xfrm>
              <a:off x="8147973" y="3606241"/>
              <a:ext cx="346408" cy="349654"/>
            </a:xfrm>
            <a:custGeom>
              <a:avLst/>
              <a:gdLst/>
              <a:ahLst/>
              <a:cxnLst/>
              <a:rect l="l" t="t" r="r" b="b"/>
              <a:pathLst>
                <a:path w="482" h="483" extrusionOk="0">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03" name="Google Shape;203;p6"/>
            <p:cNvSpPr/>
            <p:nvPr/>
          </p:nvSpPr>
          <p:spPr>
            <a:xfrm>
              <a:off x="7540968" y="4213372"/>
              <a:ext cx="349585" cy="346476"/>
            </a:xfrm>
            <a:custGeom>
              <a:avLst/>
              <a:gdLst/>
              <a:ahLst/>
              <a:cxnLst/>
              <a:rect l="l" t="t" r="r" b="b"/>
              <a:pathLst>
                <a:path w="483" h="482" extrusionOk="0">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04" name="Google Shape;204;p6"/>
            <p:cNvSpPr/>
            <p:nvPr/>
          </p:nvSpPr>
          <p:spPr>
            <a:xfrm>
              <a:off x="8147978" y="4213373"/>
              <a:ext cx="346408" cy="346476"/>
            </a:xfrm>
            <a:custGeom>
              <a:avLst/>
              <a:gdLst/>
              <a:ahLst/>
              <a:cxnLst/>
              <a:rect l="l" t="t" r="r" b="b"/>
              <a:pathLst>
                <a:path w="482" h="482" extrusionOk="0">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05" name="Google Shape;205;p6"/>
            <p:cNvSpPr/>
            <p:nvPr/>
          </p:nvSpPr>
          <p:spPr>
            <a:xfrm>
              <a:off x="7887379" y="3781069"/>
              <a:ext cx="3180" cy="607127"/>
            </a:xfrm>
            <a:custGeom>
              <a:avLst/>
              <a:gdLst/>
              <a:ahLst/>
              <a:cxnLst/>
              <a:rect l="l" t="t" r="r" b="b"/>
              <a:pathLst>
                <a:path w="1" h="843" extrusionOk="0">
                  <a:moveTo>
                    <a:pt x="0" y="842"/>
                  </a:moveTo>
                  <a:lnTo>
                    <a:pt x="0" y="602"/>
                  </a:lnTo>
                  <a:lnTo>
                    <a:pt x="0" y="242"/>
                  </a:lnTo>
                  <a:lnTo>
                    <a:pt x="0"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06" name="Google Shape;206;p6"/>
            <p:cNvSpPr/>
            <p:nvPr/>
          </p:nvSpPr>
          <p:spPr>
            <a:xfrm>
              <a:off x="8147978" y="3781067"/>
              <a:ext cx="3180" cy="607127"/>
            </a:xfrm>
            <a:custGeom>
              <a:avLst/>
              <a:gdLst/>
              <a:ahLst/>
              <a:cxnLst/>
              <a:rect l="l" t="t" r="r" b="b"/>
              <a:pathLst>
                <a:path w="1" h="843" extrusionOk="0">
                  <a:moveTo>
                    <a:pt x="0" y="0"/>
                  </a:moveTo>
                  <a:lnTo>
                    <a:pt x="0" y="242"/>
                  </a:lnTo>
                  <a:lnTo>
                    <a:pt x="0" y="602"/>
                  </a:lnTo>
                  <a:lnTo>
                    <a:pt x="0" y="842"/>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07" name="Google Shape;207;p6"/>
            <p:cNvSpPr/>
            <p:nvPr/>
          </p:nvSpPr>
          <p:spPr>
            <a:xfrm>
              <a:off x="7712590" y="3955899"/>
              <a:ext cx="610184" cy="3180"/>
            </a:xfrm>
            <a:custGeom>
              <a:avLst/>
              <a:gdLst/>
              <a:ahLst/>
              <a:cxnLst/>
              <a:rect l="l" t="t" r="r" b="b"/>
              <a:pathLst>
                <a:path w="845" h="1" extrusionOk="0">
                  <a:moveTo>
                    <a:pt x="0" y="0"/>
                  </a:moveTo>
                  <a:lnTo>
                    <a:pt x="242" y="0"/>
                  </a:lnTo>
                  <a:lnTo>
                    <a:pt x="602" y="0"/>
                  </a:lnTo>
                  <a:lnTo>
                    <a:pt x="844"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08" name="Google Shape;208;p6"/>
            <p:cNvSpPr/>
            <p:nvPr/>
          </p:nvSpPr>
          <p:spPr>
            <a:xfrm>
              <a:off x="7712596" y="4212806"/>
              <a:ext cx="610184" cy="3177"/>
            </a:xfrm>
            <a:custGeom>
              <a:avLst/>
              <a:gdLst/>
              <a:ahLst/>
              <a:cxnLst/>
              <a:rect l="l" t="t" r="r" b="b"/>
              <a:pathLst>
                <a:path w="845" h="1" extrusionOk="0">
                  <a:moveTo>
                    <a:pt x="844" y="0"/>
                  </a:moveTo>
                  <a:lnTo>
                    <a:pt x="602" y="0"/>
                  </a:lnTo>
                  <a:lnTo>
                    <a:pt x="242" y="0"/>
                  </a:lnTo>
                  <a:lnTo>
                    <a:pt x="0"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grpSp>
        <p:nvGrpSpPr>
          <p:cNvPr id="209" name="Google Shape;209;p6"/>
          <p:cNvGrpSpPr/>
          <p:nvPr/>
        </p:nvGrpSpPr>
        <p:grpSpPr>
          <a:xfrm>
            <a:off x="12904417" y="5686304"/>
            <a:ext cx="694678" cy="687846"/>
            <a:chOff x="5453001" y="7775630"/>
            <a:chExt cx="962950" cy="953477"/>
          </a:xfrm>
        </p:grpSpPr>
        <p:sp>
          <p:nvSpPr>
            <p:cNvPr id="210" name="Google Shape;210;p6"/>
            <p:cNvSpPr/>
            <p:nvPr/>
          </p:nvSpPr>
          <p:spPr>
            <a:xfrm>
              <a:off x="5805767" y="7775630"/>
              <a:ext cx="254244" cy="346431"/>
            </a:xfrm>
            <a:custGeom>
              <a:avLst/>
              <a:gdLst/>
              <a:ahLst/>
              <a:cxnLst/>
              <a:rect l="l" t="t" r="r" b="b"/>
              <a:pathLst>
                <a:path w="352" h="482" extrusionOk="0">
                  <a:moveTo>
                    <a:pt x="0" y="481"/>
                  </a:moveTo>
                  <a:lnTo>
                    <a:pt x="180" y="0"/>
                  </a:lnTo>
                  <a:lnTo>
                    <a:pt x="351" y="481"/>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11" name="Google Shape;211;p6"/>
            <p:cNvSpPr/>
            <p:nvPr/>
          </p:nvSpPr>
          <p:spPr>
            <a:xfrm>
              <a:off x="5936065" y="8325469"/>
              <a:ext cx="346408" cy="403638"/>
            </a:xfrm>
            <a:custGeom>
              <a:avLst/>
              <a:gdLst/>
              <a:ahLst/>
              <a:cxnLst/>
              <a:rect l="l" t="t" r="r" b="b"/>
              <a:pathLst>
                <a:path w="482" h="562" extrusionOk="0">
                  <a:moveTo>
                    <a:pt x="271" y="0"/>
                  </a:moveTo>
                  <a:lnTo>
                    <a:pt x="481" y="561"/>
                  </a:lnTo>
                  <a:lnTo>
                    <a:pt x="0" y="21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12" name="Google Shape;212;p6"/>
            <p:cNvSpPr/>
            <p:nvPr/>
          </p:nvSpPr>
          <p:spPr>
            <a:xfrm>
              <a:off x="6066366" y="8122061"/>
              <a:ext cx="349585" cy="203408"/>
            </a:xfrm>
            <a:custGeom>
              <a:avLst/>
              <a:gdLst/>
              <a:ahLst/>
              <a:cxnLst/>
              <a:rect l="l" t="t" r="r" b="b"/>
              <a:pathLst>
                <a:path w="483" h="282" extrusionOk="0">
                  <a:moveTo>
                    <a:pt x="0" y="0"/>
                  </a:moveTo>
                  <a:lnTo>
                    <a:pt x="482" y="0"/>
                  </a:lnTo>
                  <a:lnTo>
                    <a:pt x="91" y="281"/>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13" name="Google Shape;213;p6"/>
            <p:cNvSpPr/>
            <p:nvPr/>
          </p:nvSpPr>
          <p:spPr>
            <a:xfrm>
              <a:off x="5453001" y="8122061"/>
              <a:ext cx="483064" cy="607046"/>
            </a:xfrm>
            <a:custGeom>
              <a:avLst/>
              <a:gdLst/>
              <a:ahLst/>
              <a:cxnLst/>
              <a:rect l="l" t="t" r="r" b="b"/>
              <a:pathLst>
                <a:path w="672" h="843" extrusionOk="0">
                  <a:moveTo>
                    <a:pt x="671" y="491"/>
                  </a:moveTo>
                  <a:lnTo>
                    <a:pt x="181" y="842"/>
                  </a:lnTo>
                  <a:lnTo>
                    <a:pt x="390" y="281"/>
                  </a:lnTo>
                  <a:lnTo>
                    <a:pt x="0" y="0"/>
                  </a:lnTo>
                  <a:lnTo>
                    <a:pt x="491"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cxnSp>
          <p:nvCxnSpPr>
            <p:cNvPr id="214" name="Google Shape;214;p6"/>
            <p:cNvCxnSpPr/>
            <p:nvPr/>
          </p:nvCxnSpPr>
          <p:spPr>
            <a:xfrm flipH="1">
              <a:off x="6066366" y="8122062"/>
              <a:ext cx="136655" cy="3177"/>
            </a:xfrm>
            <a:prstGeom prst="straightConnector1">
              <a:avLst/>
            </a:prstGeom>
            <a:noFill/>
            <a:ln w="9525" cap="flat" cmpd="sng">
              <a:solidFill>
                <a:schemeClr val="lt1"/>
              </a:solidFill>
              <a:prstDash val="solid"/>
              <a:round/>
              <a:headEnd type="none" w="sm" len="sm"/>
              <a:tailEnd type="none" w="sm" len="sm"/>
            </a:ln>
          </p:spPr>
        </p:cxnSp>
      </p:grpSp>
      <p:grpSp>
        <p:nvGrpSpPr>
          <p:cNvPr id="215" name="Google Shape;215;p6"/>
          <p:cNvGrpSpPr/>
          <p:nvPr/>
        </p:nvGrpSpPr>
        <p:grpSpPr>
          <a:xfrm>
            <a:off x="9789411" y="7419026"/>
            <a:ext cx="669614" cy="663014"/>
            <a:chOff x="15870634" y="5693858"/>
            <a:chExt cx="962967" cy="953477"/>
          </a:xfrm>
        </p:grpSpPr>
        <p:sp>
          <p:nvSpPr>
            <p:cNvPr id="216" name="Google Shape;216;p6"/>
            <p:cNvSpPr/>
            <p:nvPr/>
          </p:nvSpPr>
          <p:spPr>
            <a:xfrm>
              <a:off x="15870634" y="5693861"/>
              <a:ext cx="959770" cy="953474"/>
            </a:xfrm>
            <a:custGeom>
              <a:avLst/>
              <a:gdLst/>
              <a:ahLst/>
              <a:cxnLst/>
              <a:rect l="l" t="t" r="r" b="b"/>
              <a:pathLst>
                <a:path w="1333" h="1324" extrusionOk="0">
                  <a:moveTo>
                    <a:pt x="1332" y="0"/>
                  </a:moveTo>
                  <a:lnTo>
                    <a:pt x="841" y="1323"/>
                  </a:lnTo>
                  <a:lnTo>
                    <a:pt x="0" y="479"/>
                  </a:lnTo>
                  <a:lnTo>
                    <a:pt x="1332" y="0"/>
                  </a:lnTo>
                </a:path>
              </a:pathLst>
            </a:custGeom>
            <a:noFill/>
            <a:ln w="9525" cap="flat" cmpd="sng">
              <a:solidFill>
                <a:schemeClr val="lt1"/>
              </a:solidFill>
              <a:prstDash val="solid"/>
              <a:bevel/>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cxnSp>
          <p:nvCxnSpPr>
            <p:cNvPr id="217" name="Google Shape;217;p6"/>
            <p:cNvCxnSpPr/>
            <p:nvPr/>
          </p:nvCxnSpPr>
          <p:spPr>
            <a:xfrm flipH="1">
              <a:off x="16083582" y="5693858"/>
              <a:ext cx="750020" cy="562549"/>
            </a:xfrm>
            <a:prstGeom prst="straightConnector1">
              <a:avLst/>
            </a:prstGeom>
            <a:noFill/>
            <a:ln w="9525" cap="flat" cmpd="sng">
              <a:solidFill>
                <a:schemeClr val="lt1"/>
              </a:solidFill>
              <a:prstDash val="solid"/>
              <a:round/>
              <a:headEnd type="none" w="sm" len="sm"/>
              <a:tailEnd type="none" w="sm" len="sm"/>
            </a:ln>
          </p:spPr>
        </p:cxnSp>
        <p:cxnSp>
          <p:nvCxnSpPr>
            <p:cNvPr id="218" name="Google Shape;218;p6"/>
            <p:cNvCxnSpPr/>
            <p:nvPr/>
          </p:nvCxnSpPr>
          <p:spPr>
            <a:xfrm>
              <a:off x="16086756" y="6256410"/>
              <a:ext cx="3180" cy="346430"/>
            </a:xfrm>
            <a:prstGeom prst="straightConnector1">
              <a:avLst/>
            </a:prstGeom>
            <a:noFill/>
            <a:ln w="9525" cap="flat" cmpd="sng">
              <a:solidFill>
                <a:schemeClr val="lt1"/>
              </a:solidFill>
              <a:prstDash val="solid"/>
              <a:round/>
              <a:headEnd type="none" w="sm" len="sm"/>
              <a:tailEnd type="none" w="sm" len="sm"/>
            </a:ln>
          </p:spPr>
        </p:cxnSp>
        <p:cxnSp>
          <p:nvCxnSpPr>
            <p:cNvPr id="219" name="Google Shape;219;p6"/>
            <p:cNvCxnSpPr/>
            <p:nvPr/>
          </p:nvCxnSpPr>
          <p:spPr>
            <a:xfrm flipH="1">
              <a:off x="16083579" y="6412160"/>
              <a:ext cx="165258" cy="193872"/>
            </a:xfrm>
            <a:prstGeom prst="straightConnector1">
              <a:avLst/>
            </a:prstGeom>
            <a:noFill/>
            <a:ln w="9525" cap="flat" cmpd="sng">
              <a:solidFill>
                <a:schemeClr val="lt1"/>
              </a:solidFill>
              <a:prstDash val="solid"/>
              <a:round/>
              <a:headEnd type="none" w="sm" len="sm"/>
              <a:tailEnd type="none" w="sm" len="sm"/>
            </a:ln>
          </p:spPr>
        </p:cxnSp>
      </p:grpSp>
      <p:grpSp>
        <p:nvGrpSpPr>
          <p:cNvPr id="220" name="Google Shape;220;p6"/>
          <p:cNvGrpSpPr/>
          <p:nvPr/>
        </p:nvGrpSpPr>
        <p:grpSpPr>
          <a:xfrm>
            <a:off x="10951699" y="9187136"/>
            <a:ext cx="675420" cy="552040"/>
            <a:chOff x="9912203" y="5301904"/>
            <a:chExt cx="849196" cy="694072"/>
          </a:xfrm>
        </p:grpSpPr>
        <p:sp>
          <p:nvSpPr>
            <p:cNvPr id="221" name="Google Shape;221;p6"/>
            <p:cNvSpPr/>
            <p:nvPr/>
          </p:nvSpPr>
          <p:spPr>
            <a:xfrm>
              <a:off x="9988375" y="5840798"/>
              <a:ext cx="155170" cy="155178"/>
            </a:xfrm>
            <a:custGeom>
              <a:avLst/>
              <a:gdLst/>
              <a:ahLst/>
              <a:cxnLst/>
              <a:rect l="l" t="t" r="r" b="b"/>
              <a:pathLst>
                <a:path w="242" h="241" extrusionOk="0">
                  <a:moveTo>
                    <a:pt x="241" y="121"/>
                  </a:moveTo>
                  <a:lnTo>
                    <a:pt x="241" y="121"/>
                  </a:lnTo>
                  <a:cubicBezTo>
                    <a:pt x="241" y="51"/>
                    <a:pt x="191" y="0"/>
                    <a:pt x="120" y="0"/>
                  </a:cubicBezTo>
                  <a:cubicBezTo>
                    <a:pt x="61" y="0"/>
                    <a:pt x="0" y="51"/>
                    <a:pt x="0" y="121"/>
                  </a:cubicBezTo>
                  <a:cubicBezTo>
                    <a:pt x="0" y="181"/>
                    <a:pt x="61" y="240"/>
                    <a:pt x="120" y="240"/>
                  </a:cubicBezTo>
                  <a:cubicBezTo>
                    <a:pt x="191" y="240"/>
                    <a:pt x="241" y="181"/>
                    <a:pt x="241" y="121"/>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22" name="Google Shape;222;p6"/>
            <p:cNvSpPr/>
            <p:nvPr/>
          </p:nvSpPr>
          <p:spPr>
            <a:xfrm>
              <a:off x="10524413" y="5840798"/>
              <a:ext cx="155170" cy="155178"/>
            </a:xfrm>
            <a:custGeom>
              <a:avLst/>
              <a:gdLst/>
              <a:ahLst/>
              <a:cxnLst/>
              <a:rect l="l" t="t" r="r" b="b"/>
              <a:pathLst>
                <a:path w="243" h="241" extrusionOk="0">
                  <a:moveTo>
                    <a:pt x="242" y="121"/>
                  </a:moveTo>
                  <a:lnTo>
                    <a:pt x="242" y="121"/>
                  </a:lnTo>
                  <a:cubicBezTo>
                    <a:pt x="242" y="51"/>
                    <a:pt x="192" y="0"/>
                    <a:pt x="121" y="0"/>
                  </a:cubicBezTo>
                  <a:cubicBezTo>
                    <a:pt x="62" y="0"/>
                    <a:pt x="0" y="51"/>
                    <a:pt x="0" y="121"/>
                  </a:cubicBezTo>
                  <a:cubicBezTo>
                    <a:pt x="0" y="181"/>
                    <a:pt x="62" y="240"/>
                    <a:pt x="121" y="240"/>
                  </a:cubicBezTo>
                  <a:cubicBezTo>
                    <a:pt x="192" y="240"/>
                    <a:pt x="242" y="181"/>
                    <a:pt x="242" y="121"/>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23" name="Google Shape;223;p6"/>
            <p:cNvSpPr/>
            <p:nvPr/>
          </p:nvSpPr>
          <p:spPr>
            <a:xfrm>
              <a:off x="9912203" y="5301904"/>
              <a:ext cx="846376" cy="615073"/>
            </a:xfrm>
            <a:custGeom>
              <a:avLst/>
              <a:gdLst/>
              <a:ahLst/>
              <a:cxnLst/>
              <a:rect l="l" t="t" r="r" b="b"/>
              <a:pathLst>
                <a:path w="1324" h="963" extrusionOk="0">
                  <a:moveTo>
                    <a:pt x="119" y="962"/>
                  </a:moveTo>
                  <a:lnTo>
                    <a:pt x="0" y="962"/>
                  </a:lnTo>
                  <a:lnTo>
                    <a:pt x="0" y="0"/>
                  </a:lnTo>
                  <a:lnTo>
                    <a:pt x="901" y="0"/>
                  </a:lnTo>
                  <a:lnTo>
                    <a:pt x="901" y="239"/>
                  </a:lnTo>
                  <a:lnTo>
                    <a:pt x="1202" y="239"/>
                  </a:lnTo>
                  <a:lnTo>
                    <a:pt x="1323" y="602"/>
                  </a:lnTo>
                  <a:lnTo>
                    <a:pt x="1323" y="962"/>
                  </a:lnTo>
                  <a:lnTo>
                    <a:pt x="1202" y="962"/>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cxnSp>
          <p:nvCxnSpPr>
            <p:cNvPr id="224" name="Google Shape;224;p6"/>
            <p:cNvCxnSpPr/>
            <p:nvPr/>
          </p:nvCxnSpPr>
          <p:spPr>
            <a:xfrm>
              <a:off x="10140723" y="5916976"/>
              <a:ext cx="383690" cy="2822"/>
            </a:xfrm>
            <a:prstGeom prst="straightConnector1">
              <a:avLst/>
            </a:prstGeom>
            <a:noFill/>
            <a:ln w="9525" cap="flat" cmpd="sng">
              <a:solidFill>
                <a:schemeClr val="lt1"/>
              </a:solidFill>
              <a:prstDash val="solid"/>
              <a:round/>
              <a:headEnd type="none" w="sm" len="sm"/>
              <a:tailEnd type="none" w="sm" len="sm"/>
            </a:ln>
          </p:spPr>
        </p:cxnSp>
        <p:cxnSp>
          <p:nvCxnSpPr>
            <p:cNvPr id="225" name="Google Shape;225;p6"/>
            <p:cNvCxnSpPr/>
            <p:nvPr/>
          </p:nvCxnSpPr>
          <p:spPr>
            <a:xfrm>
              <a:off x="10487738" y="5454260"/>
              <a:ext cx="2821" cy="462716"/>
            </a:xfrm>
            <a:prstGeom prst="straightConnector1">
              <a:avLst/>
            </a:prstGeom>
            <a:noFill/>
            <a:ln w="9525" cap="flat" cmpd="sng">
              <a:solidFill>
                <a:schemeClr val="lt1"/>
              </a:solidFill>
              <a:prstDash val="solid"/>
              <a:round/>
              <a:headEnd type="none" w="sm" len="sm"/>
              <a:tailEnd type="none" w="sm" len="sm"/>
            </a:ln>
          </p:spPr>
        </p:cxnSp>
        <p:cxnSp>
          <p:nvCxnSpPr>
            <p:cNvPr id="226" name="Google Shape;226;p6"/>
            <p:cNvCxnSpPr/>
            <p:nvPr/>
          </p:nvCxnSpPr>
          <p:spPr>
            <a:xfrm flipH="1">
              <a:off x="10484916" y="5688441"/>
              <a:ext cx="276483" cy="2821"/>
            </a:xfrm>
            <a:prstGeom prst="straightConnector1">
              <a:avLst/>
            </a:prstGeom>
            <a:noFill/>
            <a:ln w="9525" cap="flat" cmpd="sng">
              <a:solidFill>
                <a:schemeClr val="lt1"/>
              </a:solidFill>
              <a:prstDash val="solid"/>
              <a:round/>
              <a:headEnd type="none" w="sm" len="sm"/>
              <a:tailEnd type="none" w="sm" len="sm"/>
            </a:ln>
          </p:spPr>
        </p:cxnSp>
      </p:grpSp>
      <p:grpSp>
        <p:nvGrpSpPr>
          <p:cNvPr id="227" name="Google Shape;227;p6"/>
          <p:cNvGrpSpPr/>
          <p:nvPr/>
        </p:nvGrpSpPr>
        <p:grpSpPr>
          <a:xfrm>
            <a:off x="13537103" y="7452951"/>
            <a:ext cx="687804" cy="687844"/>
            <a:chOff x="9622603" y="7775631"/>
            <a:chExt cx="953415" cy="953477"/>
          </a:xfrm>
        </p:grpSpPr>
        <p:sp>
          <p:nvSpPr>
            <p:cNvPr id="228" name="Google Shape;228;p6"/>
            <p:cNvSpPr/>
            <p:nvPr/>
          </p:nvSpPr>
          <p:spPr>
            <a:xfrm>
              <a:off x="9622603" y="7775631"/>
              <a:ext cx="953415" cy="953477"/>
            </a:xfrm>
            <a:custGeom>
              <a:avLst/>
              <a:gdLst/>
              <a:ahLst/>
              <a:cxnLst/>
              <a:rect l="l" t="t" r="r" b="b"/>
              <a:pathLst>
                <a:path w="1324" h="1324" extrusionOk="0">
                  <a:moveTo>
                    <a:pt x="1323" y="662"/>
                  </a:moveTo>
                  <a:lnTo>
                    <a:pt x="1323" y="662"/>
                  </a:lnTo>
                  <a:cubicBezTo>
                    <a:pt x="1323" y="1033"/>
                    <a:pt x="1031" y="1323"/>
                    <a:pt x="659" y="1323"/>
                  </a:cubicBezTo>
                  <a:cubicBezTo>
                    <a:pt x="299" y="1323"/>
                    <a:pt x="0" y="1033"/>
                    <a:pt x="0" y="662"/>
                  </a:cubicBezTo>
                  <a:cubicBezTo>
                    <a:pt x="0" y="301"/>
                    <a:pt x="299" y="0"/>
                    <a:pt x="659" y="0"/>
                  </a:cubicBezTo>
                  <a:cubicBezTo>
                    <a:pt x="1031" y="0"/>
                    <a:pt x="1323" y="301"/>
                    <a:pt x="1323" y="662"/>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29" name="Google Shape;229;p6"/>
            <p:cNvSpPr/>
            <p:nvPr/>
          </p:nvSpPr>
          <p:spPr>
            <a:xfrm>
              <a:off x="9752904" y="7867801"/>
              <a:ext cx="216107" cy="797741"/>
            </a:xfrm>
            <a:custGeom>
              <a:avLst/>
              <a:gdLst/>
              <a:ahLst/>
              <a:cxnLst/>
              <a:rect l="l" t="t" r="r" b="b"/>
              <a:pathLst>
                <a:path w="300" h="1105" extrusionOk="0">
                  <a:moveTo>
                    <a:pt x="89" y="0"/>
                  </a:moveTo>
                  <a:lnTo>
                    <a:pt x="299" y="292"/>
                  </a:lnTo>
                  <a:lnTo>
                    <a:pt x="181" y="411"/>
                  </a:lnTo>
                  <a:lnTo>
                    <a:pt x="0" y="472"/>
                  </a:lnTo>
                  <a:lnTo>
                    <a:pt x="0" y="652"/>
                  </a:lnTo>
                  <a:lnTo>
                    <a:pt x="181" y="773"/>
                  </a:lnTo>
                  <a:lnTo>
                    <a:pt x="240" y="892"/>
                  </a:lnTo>
                  <a:lnTo>
                    <a:pt x="181" y="1072"/>
                  </a:lnTo>
                  <a:lnTo>
                    <a:pt x="149" y="1104"/>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30" name="Google Shape;230;p6"/>
            <p:cNvSpPr/>
            <p:nvPr/>
          </p:nvSpPr>
          <p:spPr>
            <a:xfrm>
              <a:off x="10140625" y="7963148"/>
              <a:ext cx="375010" cy="549837"/>
            </a:xfrm>
            <a:custGeom>
              <a:avLst/>
              <a:gdLst/>
              <a:ahLst/>
              <a:cxnLst/>
              <a:rect l="l" t="t" r="r" b="b"/>
              <a:pathLst>
                <a:path w="521" h="763" extrusionOk="0">
                  <a:moveTo>
                    <a:pt x="470" y="0"/>
                  </a:moveTo>
                  <a:lnTo>
                    <a:pt x="360" y="100"/>
                  </a:lnTo>
                  <a:lnTo>
                    <a:pt x="180" y="342"/>
                  </a:lnTo>
                  <a:lnTo>
                    <a:pt x="59" y="342"/>
                  </a:lnTo>
                  <a:lnTo>
                    <a:pt x="59" y="463"/>
                  </a:lnTo>
                  <a:lnTo>
                    <a:pt x="0" y="582"/>
                  </a:lnTo>
                  <a:lnTo>
                    <a:pt x="59" y="703"/>
                  </a:lnTo>
                  <a:lnTo>
                    <a:pt x="180" y="762"/>
                  </a:lnTo>
                  <a:lnTo>
                    <a:pt x="301" y="643"/>
                  </a:lnTo>
                  <a:lnTo>
                    <a:pt x="360" y="522"/>
                  </a:lnTo>
                  <a:lnTo>
                    <a:pt x="481" y="703"/>
                  </a:lnTo>
                  <a:lnTo>
                    <a:pt x="520" y="723"/>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grpSp>
        <p:nvGrpSpPr>
          <p:cNvPr id="232" name="Google Shape;232;p6"/>
          <p:cNvGrpSpPr/>
          <p:nvPr/>
        </p:nvGrpSpPr>
        <p:grpSpPr>
          <a:xfrm>
            <a:off x="12982854" y="9194477"/>
            <a:ext cx="537726" cy="537762"/>
            <a:chOff x="9622603" y="7775631"/>
            <a:chExt cx="953416" cy="953479"/>
          </a:xfrm>
        </p:grpSpPr>
        <p:sp>
          <p:nvSpPr>
            <p:cNvPr id="233" name="Google Shape;233;p6"/>
            <p:cNvSpPr/>
            <p:nvPr/>
          </p:nvSpPr>
          <p:spPr>
            <a:xfrm>
              <a:off x="9622603" y="7775631"/>
              <a:ext cx="953416" cy="953479"/>
            </a:xfrm>
            <a:custGeom>
              <a:avLst/>
              <a:gdLst/>
              <a:ahLst/>
              <a:cxnLst/>
              <a:rect l="l" t="t" r="r" b="b"/>
              <a:pathLst>
                <a:path w="1324" h="1324" extrusionOk="0">
                  <a:moveTo>
                    <a:pt x="1323" y="662"/>
                  </a:moveTo>
                  <a:lnTo>
                    <a:pt x="1323" y="662"/>
                  </a:lnTo>
                  <a:cubicBezTo>
                    <a:pt x="1323" y="1033"/>
                    <a:pt x="1031" y="1323"/>
                    <a:pt x="659" y="1323"/>
                  </a:cubicBezTo>
                  <a:cubicBezTo>
                    <a:pt x="299" y="1323"/>
                    <a:pt x="0" y="1033"/>
                    <a:pt x="0" y="662"/>
                  </a:cubicBezTo>
                  <a:cubicBezTo>
                    <a:pt x="0" y="301"/>
                    <a:pt x="299" y="0"/>
                    <a:pt x="659" y="0"/>
                  </a:cubicBezTo>
                  <a:cubicBezTo>
                    <a:pt x="1031" y="0"/>
                    <a:pt x="1323" y="301"/>
                    <a:pt x="1323" y="662"/>
                  </a:cubicBez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34" name="Google Shape;234;p6"/>
            <p:cNvSpPr/>
            <p:nvPr/>
          </p:nvSpPr>
          <p:spPr>
            <a:xfrm>
              <a:off x="9752904" y="7867801"/>
              <a:ext cx="216107" cy="797741"/>
            </a:xfrm>
            <a:custGeom>
              <a:avLst/>
              <a:gdLst/>
              <a:ahLst/>
              <a:cxnLst/>
              <a:rect l="l" t="t" r="r" b="b"/>
              <a:pathLst>
                <a:path w="300" h="1105" extrusionOk="0">
                  <a:moveTo>
                    <a:pt x="89" y="0"/>
                  </a:moveTo>
                  <a:lnTo>
                    <a:pt x="299" y="292"/>
                  </a:lnTo>
                  <a:lnTo>
                    <a:pt x="181" y="411"/>
                  </a:lnTo>
                  <a:lnTo>
                    <a:pt x="0" y="472"/>
                  </a:lnTo>
                  <a:lnTo>
                    <a:pt x="0" y="652"/>
                  </a:lnTo>
                  <a:lnTo>
                    <a:pt x="181" y="773"/>
                  </a:lnTo>
                  <a:lnTo>
                    <a:pt x="240" y="892"/>
                  </a:lnTo>
                  <a:lnTo>
                    <a:pt x="181" y="1072"/>
                  </a:lnTo>
                  <a:lnTo>
                    <a:pt x="149" y="1104"/>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235" name="Google Shape;235;p6"/>
            <p:cNvSpPr/>
            <p:nvPr/>
          </p:nvSpPr>
          <p:spPr>
            <a:xfrm>
              <a:off x="10140625" y="7963148"/>
              <a:ext cx="375011" cy="549837"/>
            </a:xfrm>
            <a:custGeom>
              <a:avLst/>
              <a:gdLst/>
              <a:ahLst/>
              <a:cxnLst/>
              <a:rect l="l" t="t" r="r" b="b"/>
              <a:pathLst>
                <a:path w="521" h="763" extrusionOk="0">
                  <a:moveTo>
                    <a:pt x="470" y="0"/>
                  </a:moveTo>
                  <a:lnTo>
                    <a:pt x="360" y="100"/>
                  </a:lnTo>
                  <a:lnTo>
                    <a:pt x="180" y="342"/>
                  </a:lnTo>
                  <a:lnTo>
                    <a:pt x="59" y="342"/>
                  </a:lnTo>
                  <a:lnTo>
                    <a:pt x="59" y="463"/>
                  </a:lnTo>
                  <a:lnTo>
                    <a:pt x="0" y="582"/>
                  </a:lnTo>
                  <a:lnTo>
                    <a:pt x="59" y="703"/>
                  </a:lnTo>
                  <a:lnTo>
                    <a:pt x="180" y="762"/>
                  </a:lnTo>
                  <a:lnTo>
                    <a:pt x="301" y="643"/>
                  </a:lnTo>
                  <a:lnTo>
                    <a:pt x="360" y="522"/>
                  </a:lnTo>
                  <a:lnTo>
                    <a:pt x="481" y="703"/>
                  </a:lnTo>
                  <a:lnTo>
                    <a:pt x="520" y="723"/>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sp>
        <p:nvSpPr>
          <p:cNvPr id="236" name="Google Shape;236;p6"/>
          <p:cNvSpPr txBox="1"/>
          <p:nvPr/>
        </p:nvSpPr>
        <p:spPr>
          <a:xfrm>
            <a:off x="217714" y="7327040"/>
            <a:ext cx="6481703" cy="1260300"/>
          </a:xfrm>
          <a:prstGeom prst="rect">
            <a:avLst/>
          </a:prstGeom>
          <a:noFill/>
          <a:ln>
            <a:noFill/>
          </a:ln>
        </p:spPr>
        <p:txBody>
          <a:bodyPr spcFirstLastPara="1" wrap="square" lIns="0" tIns="0" rIns="0" bIns="0" anchor="t" anchorCtr="0">
            <a:noAutofit/>
          </a:bodyPr>
          <a:lstStyle/>
          <a:p>
            <a:pPr marL="0" marR="0" lvl="0" indent="0" algn="r" rtl="0">
              <a:lnSpc>
                <a:spcPct val="161904"/>
              </a:lnSpc>
              <a:spcBef>
                <a:spcPts val="0"/>
              </a:spcBef>
              <a:spcAft>
                <a:spcPts val="0"/>
              </a:spcAft>
              <a:buClr>
                <a:srgbClr val="000000"/>
              </a:buClr>
              <a:buSzPts val="2100"/>
              <a:buFont typeface="Arial"/>
              <a:buNone/>
            </a:pPr>
            <a:r>
              <a:rPr lang="en-US" sz="2100" dirty="0">
                <a:solidFill>
                  <a:schemeClr val="dk1"/>
                </a:solidFill>
              </a:rPr>
              <a:t>T</a:t>
            </a:r>
            <a:r>
              <a:rPr lang="en-US" sz="2100" b="0" i="0" u="none" strike="noStrike" cap="none" dirty="0">
                <a:solidFill>
                  <a:schemeClr val="dk1"/>
                </a:solidFill>
                <a:latin typeface="Arial"/>
                <a:ea typeface="Arial"/>
                <a:cs typeface="Arial"/>
                <a:sym typeface="Arial"/>
              </a:rPr>
              <a:t>he mean customer balance is 1362.27, while the minimum balance is -8019 and maximum balance stands at 102127.</a:t>
            </a:r>
            <a:endParaRPr sz="1400" b="0" i="0" u="none" strike="noStrike" cap="none" dirty="0">
              <a:solidFill>
                <a:srgbClr val="000000"/>
              </a:solidFill>
              <a:latin typeface="Arial"/>
              <a:ea typeface="Arial"/>
              <a:cs typeface="Arial"/>
              <a:sym typeface="Arial"/>
            </a:endParaRPr>
          </a:p>
        </p:txBody>
      </p:sp>
      <p:sp>
        <p:nvSpPr>
          <p:cNvPr id="237" name="Google Shape;237;p6"/>
          <p:cNvSpPr txBox="1"/>
          <p:nvPr/>
        </p:nvSpPr>
        <p:spPr>
          <a:xfrm>
            <a:off x="4745729" y="6763784"/>
            <a:ext cx="1959000" cy="511500"/>
          </a:xfrm>
          <a:prstGeom prst="rect">
            <a:avLst/>
          </a:prstGeom>
          <a:noFill/>
          <a:ln>
            <a:noFill/>
          </a:ln>
        </p:spPr>
        <p:txBody>
          <a:bodyPr spcFirstLastPara="1" wrap="square" lIns="0" tIns="0" rIns="0" bIns="0" anchor="t" anchorCtr="0">
            <a:noAutofit/>
          </a:bodyPr>
          <a:lstStyle/>
          <a:p>
            <a:pPr marL="0" marR="0" lvl="0" indent="0" algn="r" rtl="0">
              <a:lnSpc>
                <a:spcPct val="167962"/>
              </a:lnSpc>
              <a:spcBef>
                <a:spcPts val="0"/>
              </a:spcBef>
              <a:spcAft>
                <a:spcPts val="0"/>
              </a:spcAft>
              <a:buClr>
                <a:srgbClr val="000000"/>
              </a:buClr>
              <a:buSzPts val="2700"/>
              <a:buFont typeface="Arial"/>
              <a:buNone/>
            </a:pPr>
            <a:r>
              <a:rPr lang="en-US" sz="2700" b="1" i="0" u="none" strike="noStrike" cap="none" dirty="0">
                <a:solidFill>
                  <a:schemeClr val="dk1"/>
                </a:solidFill>
                <a:latin typeface="Arial"/>
                <a:ea typeface="Arial"/>
                <a:cs typeface="Arial"/>
                <a:sym typeface="Arial"/>
              </a:rPr>
              <a:t>Balance</a:t>
            </a:r>
            <a:endParaRPr lang="en-US" sz="1400" b="0" i="0" u="none" strike="noStrike" cap="none" dirty="0">
              <a:solidFill>
                <a:srgbClr val="000000"/>
              </a:solidFill>
              <a:latin typeface="Arial"/>
              <a:ea typeface="Arial"/>
              <a:cs typeface="Arial"/>
              <a:sym typeface="Arial"/>
            </a:endParaRPr>
          </a:p>
        </p:txBody>
      </p:sp>
      <p:sp>
        <p:nvSpPr>
          <p:cNvPr id="238" name="Google Shape;238;p6"/>
          <p:cNvSpPr txBox="1"/>
          <p:nvPr/>
        </p:nvSpPr>
        <p:spPr>
          <a:xfrm>
            <a:off x="18030952" y="7327040"/>
            <a:ext cx="4722600" cy="1260300"/>
          </a:xfrm>
          <a:prstGeom prst="rect">
            <a:avLst/>
          </a:prstGeom>
          <a:noFill/>
          <a:ln>
            <a:noFill/>
          </a:ln>
        </p:spPr>
        <p:txBody>
          <a:bodyPr spcFirstLastPara="1" wrap="square" lIns="0" tIns="0" rIns="0" bIns="0" anchor="t" anchorCtr="0">
            <a:noAutofit/>
          </a:bodyPr>
          <a:lstStyle/>
          <a:p>
            <a:pPr marL="0" marR="0" lvl="0" indent="0" algn="l" rtl="0">
              <a:lnSpc>
                <a:spcPct val="161904"/>
              </a:lnSpc>
              <a:spcBef>
                <a:spcPts val="0"/>
              </a:spcBef>
              <a:spcAft>
                <a:spcPts val="0"/>
              </a:spcAft>
              <a:buClr>
                <a:srgbClr val="000000"/>
              </a:buClr>
              <a:buSzPts val="2100"/>
              <a:buFont typeface="Arial"/>
              <a:buNone/>
            </a:pPr>
            <a:r>
              <a:rPr lang="en-US" sz="2100" dirty="0">
                <a:solidFill>
                  <a:schemeClr val="dk1"/>
                </a:solidFill>
              </a:rPr>
              <a:t>A</a:t>
            </a:r>
            <a:r>
              <a:rPr lang="en-US" sz="2100" b="0" i="0" u="none" strike="noStrike" cap="none" dirty="0">
                <a:solidFill>
                  <a:schemeClr val="dk1"/>
                </a:solidFill>
                <a:latin typeface="Arial"/>
                <a:ea typeface="Arial"/>
                <a:cs typeface="Arial"/>
                <a:sym typeface="Arial"/>
              </a:rPr>
              <a:t> maximum of 871 days passed by after a client was last contacted, while a minimum of -1 days passed by after a client was last contacted.</a:t>
            </a:r>
            <a:endParaRPr sz="1400" b="0" i="0" u="none" strike="noStrike" cap="none" dirty="0">
              <a:solidFill>
                <a:srgbClr val="000000"/>
              </a:solidFill>
              <a:latin typeface="Arial"/>
              <a:ea typeface="Arial"/>
              <a:cs typeface="Arial"/>
              <a:sym typeface="Arial"/>
            </a:endParaRPr>
          </a:p>
        </p:txBody>
      </p:sp>
      <p:sp>
        <p:nvSpPr>
          <p:cNvPr id="239" name="Google Shape;239;p6"/>
          <p:cNvSpPr txBox="1"/>
          <p:nvPr/>
        </p:nvSpPr>
        <p:spPr>
          <a:xfrm>
            <a:off x="18021748" y="6763775"/>
            <a:ext cx="2274300" cy="511500"/>
          </a:xfrm>
          <a:prstGeom prst="rect">
            <a:avLst/>
          </a:prstGeom>
          <a:noFill/>
          <a:ln>
            <a:noFill/>
          </a:ln>
        </p:spPr>
        <p:txBody>
          <a:bodyPr spcFirstLastPara="1" wrap="square" lIns="0" tIns="0" rIns="0" bIns="0" anchor="t" anchorCtr="0">
            <a:noAutofit/>
          </a:bodyPr>
          <a:lstStyle/>
          <a:p>
            <a:pPr marL="0" marR="0" lvl="0" indent="0" algn="l" rtl="0">
              <a:lnSpc>
                <a:spcPct val="167962"/>
              </a:lnSpc>
              <a:spcBef>
                <a:spcPts val="0"/>
              </a:spcBef>
              <a:spcAft>
                <a:spcPts val="0"/>
              </a:spcAft>
              <a:buClr>
                <a:srgbClr val="000000"/>
              </a:buClr>
              <a:buSzPts val="2700"/>
              <a:buFont typeface="Arial"/>
              <a:buNone/>
            </a:pPr>
            <a:r>
              <a:rPr lang="en-US" sz="2700" b="1" i="0" u="none" strike="noStrike" cap="none" dirty="0">
                <a:solidFill>
                  <a:schemeClr val="dk1"/>
                </a:solidFill>
                <a:latin typeface="Arial"/>
                <a:ea typeface="Arial"/>
                <a:cs typeface="Arial"/>
                <a:sym typeface="Arial"/>
              </a:rPr>
              <a:t>P</a:t>
            </a:r>
            <a:r>
              <a:rPr lang="en-US" sz="2700" b="1" dirty="0">
                <a:solidFill>
                  <a:schemeClr val="dk1"/>
                </a:solidFill>
              </a:rPr>
              <a:t>assed Days</a:t>
            </a:r>
            <a:endParaRPr sz="1400" b="0" i="0" u="none" strike="noStrike" cap="none" dirty="0">
              <a:solidFill>
                <a:srgbClr val="000000"/>
              </a:solidFill>
              <a:latin typeface="Arial"/>
              <a:ea typeface="Arial"/>
              <a:cs typeface="Arial"/>
              <a:sym typeface="Arial"/>
            </a:endParaRPr>
          </a:p>
        </p:txBody>
      </p:sp>
      <p:sp>
        <p:nvSpPr>
          <p:cNvPr id="240" name="Google Shape;240;p6"/>
          <p:cNvSpPr txBox="1"/>
          <p:nvPr/>
        </p:nvSpPr>
        <p:spPr>
          <a:xfrm>
            <a:off x="1991325" y="10146450"/>
            <a:ext cx="4875000" cy="1260300"/>
          </a:xfrm>
          <a:prstGeom prst="rect">
            <a:avLst/>
          </a:prstGeom>
          <a:noFill/>
          <a:ln>
            <a:noFill/>
          </a:ln>
        </p:spPr>
        <p:txBody>
          <a:bodyPr spcFirstLastPara="1" wrap="square" lIns="0" tIns="0" rIns="0" bIns="0" anchor="t" anchorCtr="0">
            <a:noAutofit/>
          </a:bodyPr>
          <a:lstStyle/>
          <a:p>
            <a:pPr marL="0" marR="0" lvl="0" indent="0" algn="r" rtl="0">
              <a:lnSpc>
                <a:spcPct val="161904"/>
              </a:lnSpc>
              <a:spcBef>
                <a:spcPts val="0"/>
              </a:spcBef>
              <a:spcAft>
                <a:spcPts val="0"/>
              </a:spcAft>
              <a:buClr>
                <a:srgbClr val="000000"/>
              </a:buClr>
              <a:buSzPts val="2100"/>
              <a:buFont typeface="Arial"/>
              <a:buNone/>
            </a:pPr>
            <a:r>
              <a:rPr lang="en-US" sz="2100" dirty="0">
                <a:solidFill>
                  <a:schemeClr val="dk1"/>
                </a:solidFill>
              </a:rPr>
              <a:t> The maximum duration in seconds of a single contact was 4918 seconds, while the shortest duration of a contact with a client lasted for 1 second.</a:t>
            </a:r>
            <a:endParaRPr sz="2100" dirty="0">
              <a:solidFill>
                <a:schemeClr val="dk1"/>
              </a:solidFill>
            </a:endParaRPr>
          </a:p>
        </p:txBody>
      </p:sp>
      <p:sp>
        <p:nvSpPr>
          <p:cNvPr id="241" name="Google Shape;241;p6"/>
          <p:cNvSpPr txBox="1"/>
          <p:nvPr/>
        </p:nvSpPr>
        <p:spPr>
          <a:xfrm>
            <a:off x="2809901" y="9579800"/>
            <a:ext cx="4047000" cy="514800"/>
          </a:xfrm>
          <a:prstGeom prst="rect">
            <a:avLst/>
          </a:prstGeom>
          <a:noFill/>
          <a:ln>
            <a:noFill/>
          </a:ln>
        </p:spPr>
        <p:txBody>
          <a:bodyPr spcFirstLastPara="1" wrap="square" lIns="0" tIns="0" rIns="0" bIns="0" anchor="t" anchorCtr="0">
            <a:noAutofit/>
          </a:bodyPr>
          <a:lstStyle/>
          <a:p>
            <a:pPr marL="0" marR="0" lvl="0" indent="0" algn="r" rtl="0">
              <a:lnSpc>
                <a:spcPct val="167962"/>
              </a:lnSpc>
              <a:spcBef>
                <a:spcPts val="0"/>
              </a:spcBef>
              <a:spcAft>
                <a:spcPts val="0"/>
              </a:spcAft>
              <a:buClr>
                <a:srgbClr val="000000"/>
              </a:buClr>
              <a:buSzPts val="2700"/>
              <a:buFont typeface="Arial"/>
              <a:buNone/>
            </a:pPr>
            <a:r>
              <a:rPr lang="en-US" sz="2700" b="1" dirty="0">
                <a:solidFill>
                  <a:schemeClr val="dk1"/>
                </a:solidFill>
              </a:rPr>
              <a:t>Duration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gd9baed88f5_0_184"/>
          <p:cNvSpPr/>
          <p:nvPr/>
        </p:nvSpPr>
        <p:spPr>
          <a:xfrm>
            <a:off x="1858148" y="984387"/>
            <a:ext cx="11186100" cy="950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4700" dirty="0">
                <a:solidFill>
                  <a:schemeClr val="dk2"/>
                </a:solidFill>
              </a:rPr>
              <a:t>Target Variable</a:t>
            </a:r>
            <a:endParaRPr sz="300" b="0" i="0" u="none" strike="noStrike" cap="none" dirty="0">
              <a:solidFill>
                <a:srgbClr val="000000"/>
              </a:solidFill>
              <a:latin typeface="Arial"/>
              <a:ea typeface="Arial"/>
              <a:cs typeface="Arial"/>
              <a:sym typeface="Arial"/>
            </a:endParaRPr>
          </a:p>
        </p:txBody>
      </p:sp>
      <p:pic>
        <p:nvPicPr>
          <p:cNvPr id="3" name="Picture 2" descr="Chart, bar chart&#10;&#10;Description automatically generated">
            <a:extLst>
              <a:ext uri="{FF2B5EF4-FFF2-40B4-BE49-F238E27FC236}">
                <a16:creationId xmlns:a16="http://schemas.microsoft.com/office/drawing/2014/main" id="{2DD24FDE-3576-4ADD-A3F8-193C89BF7786}"/>
              </a:ext>
            </a:extLst>
          </p:cNvPr>
          <p:cNvPicPr>
            <a:picLocks noChangeAspect="1"/>
          </p:cNvPicPr>
          <p:nvPr/>
        </p:nvPicPr>
        <p:blipFill>
          <a:blip r:embed="rId3"/>
          <a:stretch>
            <a:fillRect/>
          </a:stretch>
        </p:blipFill>
        <p:spPr>
          <a:xfrm>
            <a:off x="1858148" y="2956078"/>
            <a:ext cx="11186100" cy="9775535"/>
          </a:xfrm>
          <a:prstGeom prst="rect">
            <a:avLst/>
          </a:prstGeom>
        </p:spPr>
      </p:pic>
      <p:sp>
        <p:nvSpPr>
          <p:cNvPr id="9" name="Content Placeholder 2">
            <a:extLst>
              <a:ext uri="{FF2B5EF4-FFF2-40B4-BE49-F238E27FC236}">
                <a16:creationId xmlns:a16="http://schemas.microsoft.com/office/drawing/2014/main" id="{3DB29004-FBED-4B57-95B8-B8FFD54A455A}"/>
              </a:ext>
            </a:extLst>
          </p:cNvPr>
          <p:cNvSpPr txBox="1">
            <a:spLocks/>
          </p:cNvSpPr>
          <p:nvPr/>
        </p:nvSpPr>
        <p:spPr>
          <a:xfrm>
            <a:off x="14613183" y="2956078"/>
            <a:ext cx="7906319" cy="89409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indent="0">
              <a:buSzPts val="5800"/>
              <a:buNone/>
              <a:defRPr sz="4700">
                <a:solidFill>
                  <a:schemeClr val="dk2"/>
                </a:solidFill>
              </a:defRPr>
            </a:lvl1pPr>
          </a:lstStyle>
          <a:p>
            <a:pPr marL="685800" indent="-685800">
              <a:buClr>
                <a:schemeClr val="bg1"/>
              </a:buClr>
              <a:buFont typeface="Arial" panose="020B0604020202020204" pitchFamily="34" charset="0"/>
              <a:buChar char="•"/>
            </a:pPr>
            <a:r>
              <a:rPr lang="en-US" dirty="0"/>
              <a:t>The target variable is binary.</a:t>
            </a:r>
          </a:p>
          <a:p>
            <a:pPr marL="685800" indent="-685800">
              <a:buClr>
                <a:schemeClr val="bg1"/>
              </a:buClr>
              <a:buFont typeface="Arial" panose="020B0604020202020204" pitchFamily="34" charset="0"/>
              <a:buChar char="•"/>
            </a:pPr>
            <a:endParaRPr lang="en-US" dirty="0"/>
          </a:p>
          <a:p>
            <a:pPr marL="685800" indent="-685800">
              <a:buClr>
                <a:schemeClr val="bg1"/>
              </a:buClr>
              <a:buFont typeface="Arial" panose="020B0604020202020204" pitchFamily="34" charset="0"/>
              <a:buChar char="•"/>
            </a:pPr>
            <a:r>
              <a:rPr lang="en-US" dirty="0"/>
              <a:t>It shows if the client has subscribed a term deposit or not.</a:t>
            </a:r>
          </a:p>
          <a:p>
            <a:pPr marL="685800" indent="-685800">
              <a:buClr>
                <a:schemeClr val="bg1"/>
              </a:buClr>
              <a:buFont typeface="Arial" panose="020B0604020202020204" pitchFamily="34" charset="0"/>
              <a:buChar char="•"/>
            </a:pPr>
            <a:endParaRPr lang="en-US" dirty="0"/>
          </a:p>
        </p:txBody>
      </p:sp>
    </p:spTree>
    <p:extLst>
      <p:ext uri="{BB962C8B-B14F-4D97-AF65-F5344CB8AC3E}">
        <p14:creationId xmlns:p14="http://schemas.microsoft.com/office/powerpoint/2010/main" val="1431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p:nvPr/>
        </p:nvSpPr>
        <p:spPr>
          <a:xfrm flipH="1">
            <a:off x="4768556" y="7969024"/>
            <a:ext cx="3073963" cy="379392"/>
          </a:xfrm>
          <a:custGeom>
            <a:avLst/>
            <a:gdLst/>
            <a:ahLst/>
            <a:cxnLst/>
            <a:rect l="l" t="t" r="r" b="b"/>
            <a:pathLst>
              <a:path w="4849" h="430" extrusionOk="0">
                <a:moveTo>
                  <a:pt x="4848" y="429"/>
                </a:moveTo>
                <a:lnTo>
                  <a:pt x="0" y="429"/>
                </a:lnTo>
                <a:lnTo>
                  <a:pt x="0" y="0"/>
                </a:lnTo>
                <a:lnTo>
                  <a:pt x="4848" y="0"/>
                </a:lnTo>
                <a:lnTo>
                  <a:pt x="4848" y="429"/>
                </a:lnTo>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Data Cleaning</a:t>
            </a: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13466802" y="7202416"/>
            <a:ext cx="1368855" cy="449795"/>
          </a:xfrm>
          <a:custGeom>
            <a:avLst/>
            <a:gdLst/>
            <a:ahLst/>
            <a:cxnLst/>
            <a:rect l="l" t="t" r="r" b="b"/>
            <a:pathLst>
              <a:path w="1550" h="513" extrusionOk="0">
                <a:moveTo>
                  <a:pt x="0" y="0"/>
                </a:moveTo>
                <a:lnTo>
                  <a:pt x="1549" y="0"/>
                </a:lnTo>
                <a:lnTo>
                  <a:pt x="774" y="512"/>
                </a:lnTo>
                <a:lnTo>
                  <a:pt x="0" y="0"/>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800"/>
              <a:buFont typeface="Arial"/>
              <a:buNone/>
            </a:pPr>
            <a:endParaRPr sz="8800" b="0" i="0" u="none" strike="noStrike" cap="none">
              <a:solidFill>
                <a:schemeClr val="dk1"/>
              </a:solidFill>
              <a:latin typeface="Arial"/>
              <a:ea typeface="Arial"/>
              <a:cs typeface="Arial"/>
              <a:sym typeface="Arial"/>
            </a:endParaRPr>
          </a:p>
        </p:txBody>
      </p:sp>
      <p:sp>
        <p:nvSpPr>
          <p:cNvPr id="122" name="Google Shape;122;p5"/>
          <p:cNvSpPr/>
          <p:nvPr/>
        </p:nvSpPr>
        <p:spPr>
          <a:xfrm>
            <a:off x="5621423" y="7202416"/>
            <a:ext cx="1372767" cy="449795"/>
          </a:xfrm>
          <a:custGeom>
            <a:avLst/>
            <a:gdLst/>
            <a:ahLst/>
            <a:cxnLst/>
            <a:rect l="l" t="t" r="r" b="b"/>
            <a:pathLst>
              <a:path w="1551" h="513" extrusionOk="0">
                <a:moveTo>
                  <a:pt x="0" y="0"/>
                </a:moveTo>
                <a:lnTo>
                  <a:pt x="1550" y="0"/>
                </a:lnTo>
                <a:lnTo>
                  <a:pt x="775" y="512"/>
                </a:lnTo>
                <a:lnTo>
                  <a:pt x="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800"/>
              <a:buFont typeface="Arial"/>
              <a:buNone/>
            </a:pPr>
            <a:endParaRPr sz="8800" b="0" i="0" u="none" strike="noStrike" cap="none">
              <a:solidFill>
                <a:schemeClr val="dk1"/>
              </a:solidFill>
              <a:latin typeface="Arial"/>
              <a:ea typeface="Arial"/>
              <a:cs typeface="Arial"/>
              <a:sym typeface="Arial"/>
            </a:endParaRPr>
          </a:p>
        </p:txBody>
      </p:sp>
      <p:sp>
        <p:nvSpPr>
          <p:cNvPr id="123" name="Google Shape;123;p5"/>
          <p:cNvSpPr/>
          <p:nvPr/>
        </p:nvSpPr>
        <p:spPr>
          <a:xfrm>
            <a:off x="9461082" y="7147658"/>
            <a:ext cx="1372763" cy="449795"/>
          </a:xfrm>
          <a:custGeom>
            <a:avLst/>
            <a:gdLst/>
            <a:ahLst/>
            <a:cxnLst/>
            <a:rect l="l" t="t" r="r" b="b"/>
            <a:pathLst>
              <a:path w="1552" h="513" extrusionOk="0">
                <a:moveTo>
                  <a:pt x="0" y="0"/>
                </a:moveTo>
                <a:lnTo>
                  <a:pt x="1551" y="0"/>
                </a:lnTo>
                <a:lnTo>
                  <a:pt x="775" y="512"/>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800"/>
              <a:buFont typeface="Arial"/>
              <a:buNone/>
            </a:pPr>
            <a:endParaRPr sz="8800" b="0" i="0" u="none" strike="noStrike" cap="none">
              <a:solidFill>
                <a:schemeClr val="dk1"/>
              </a:solidFill>
              <a:latin typeface="Arial"/>
              <a:ea typeface="Arial"/>
              <a:cs typeface="Arial"/>
              <a:sym typeface="Arial"/>
            </a:endParaRPr>
          </a:p>
        </p:txBody>
      </p:sp>
      <p:sp>
        <p:nvSpPr>
          <p:cNvPr id="124" name="Google Shape;124;p5"/>
          <p:cNvSpPr txBox="1"/>
          <p:nvPr/>
        </p:nvSpPr>
        <p:spPr>
          <a:xfrm>
            <a:off x="4975677" y="5983127"/>
            <a:ext cx="2738400" cy="8154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2000" dirty="0">
                <a:solidFill>
                  <a:schemeClr val="dk1"/>
                </a:solidFill>
              </a:rPr>
              <a:t>Removed</a:t>
            </a:r>
            <a:r>
              <a:rPr lang="en-US" sz="2000" b="0" i="0" u="none" strike="noStrike" cap="none" dirty="0">
                <a:solidFill>
                  <a:schemeClr val="dk1"/>
                </a:solidFill>
                <a:latin typeface="Arial"/>
                <a:ea typeface="Arial"/>
                <a:cs typeface="Arial"/>
                <a:sym typeface="Arial"/>
              </a:rPr>
              <a:t> nulls &amp; outliers to clean the dataset</a:t>
            </a:r>
            <a:endParaRPr sz="16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8811472" y="5830727"/>
            <a:ext cx="2673000" cy="8154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1800" dirty="0">
                <a:solidFill>
                  <a:schemeClr val="dk1"/>
                </a:solidFill>
              </a:rPr>
              <a:t>D</a:t>
            </a:r>
            <a:r>
              <a:rPr lang="en-US" sz="1800" b="0" i="0" u="none" strike="noStrike" cap="none" dirty="0">
                <a:solidFill>
                  <a:schemeClr val="dk1"/>
                </a:solidFill>
                <a:latin typeface="Arial"/>
                <a:ea typeface="Arial"/>
                <a:cs typeface="Arial"/>
                <a:sym typeface="Arial"/>
              </a:rPr>
              <a:t>ropped columns non relevant to </a:t>
            </a:r>
            <a:r>
              <a:rPr lang="en-US" sz="1800" dirty="0">
                <a:solidFill>
                  <a:schemeClr val="dk1"/>
                </a:solidFill>
              </a:rPr>
              <a:t>our prediction</a:t>
            </a:r>
            <a:endParaRPr sz="1800" dirty="0">
              <a:solidFill>
                <a:schemeClr val="dk1"/>
              </a:solidFill>
            </a:endParaRPr>
          </a:p>
          <a:p>
            <a:pPr marL="0" marR="0" lvl="0" indent="0" algn="ctr" rtl="0">
              <a:lnSpc>
                <a:spcPct val="115000"/>
              </a:lnSpc>
              <a:spcBef>
                <a:spcPts val="0"/>
              </a:spcBef>
              <a:spcAft>
                <a:spcPts val="0"/>
              </a:spcAft>
              <a:buClr>
                <a:srgbClr val="000000"/>
              </a:buClr>
              <a:buSzPts val="1800"/>
              <a:buFont typeface="Arial"/>
              <a:buNone/>
            </a:pPr>
            <a:endParaRPr sz="1800" dirty="0">
              <a:solidFill>
                <a:schemeClr val="dk1"/>
              </a:solidFill>
            </a:endParaRPr>
          </a:p>
        </p:txBody>
      </p:sp>
      <p:sp>
        <p:nvSpPr>
          <p:cNvPr id="126" name="Google Shape;126;p5"/>
          <p:cNvSpPr txBox="1"/>
          <p:nvPr/>
        </p:nvSpPr>
        <p:spPr>
          <a:xfrm>
            <a:off x="12576050" y="5983125"/>
            <a:ext cx="3255000" cy="8244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1900" dirty="0">
                <a:solidFill>
                  <a:schemeClr val="dk1"/>
                </a:solidFill>
              </a:rPr>
              <a:t>Used</a:t>
            </a:r>
            <a:r>
              <a:rPr lang="en-US" sz="1900" b="0" i="0" u="none" strike="noStrike" cap="none" dirty="0">
                <a:solidFill>
                  <a:schemeClr val="dk1"/>
                </a:solidFill>
                <a:latin typeface="Arial"/>
                <a:ea typeface="Arial"/>
                <a:cs typeface="Arial"/>
                <a:sym typeface="Arial"/>
              </a:rPr>
              <a:t> </a:t>
            </a:r>
            <a:r>
              <a:rPr lang="en-US" sz="1900" dirty="0">
                <a:solidFill>
                  <a:schemeClr val="dk1"/>
                </a:solidFill>
              </a:rPr>
              <a:t>Standard-Scalar Library to normalize the data set</a:t>
            </a:r>
            <a:endParaRPr sz="1900" b="0" i="0" u="none" strike="noStrike" cap="none" dirty="0">
              <a:solidFill>
                <a:schemeClr val="dk1"/>
              </a:solidFill>
              <a:latin typeface="Arial"/>
              <a:ea typeface="Arial"/>
              <a:cs typeface="Arial"/>
              <a:sym typeface="Arial"/>
            </a:endParaRPr>
          </a:p>
        </p:txBody>
      </p:sp>
      <p:sp>
        <p:nvSpPr>
          <p:cNvPr id="127" name="Google Shape;127;p5"/>
          <p:cNvSpPr/>
          <p:nvPr/>
        </p:nvSpPr>
        <p:spPr>
          <a:xfrm>
            <a:off x="1705754" y="1108042"/>
            <a:ext cx="6725559"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What’s the process?</a:t>
            </a:r>
            <a:endParaRPr sz="1400" b="0" i="0" u="none" strike="noStrike" cap="none" dirty="0">
              <a:solidFill>
                <a:srgbClr val="000000"/>
              </a:solidFill>
              <a:latin typeface="Arial"/>
              <a:ea typeface="Arial"/>
              <a:cs typeface="Arial"/>
              <a:sym typeface="Arial"/>
            </a:endParaRPr>
          </a:p>
        </p:txBody>
      </p:sp>
      <p:sp>
        <p:nvSpPr>
          <p:cNvPr id="128" name="Google Shape;128;p5"/>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29" name="Google Shape;129;p5"/>
          <p:cNvSpPr/>
          <p:nvPr/>
        </p:nvSpPr>
        <p:spPr>
          <a:xfrm flipH="1">
            <a:off x="12601028" y="7969024"/>
            <a:ext cx="3073963" cy="379392"/>
          </a:xfrm>
          <a:custGeom>
            <a:avLst/>
            <a:gdLst/>
            <a:ahLst/>
            <a:cxnLst/>
            <a:rect l="l" t="t" r="r" b="b"/>
            <a:pathLst>
              <a:path w="4849" h="430" extrusionOk="0">
                <a:moveTo>
                  <a:pt x="4848" y="429"/>
                </a:moveTo>
                <a:lnTo>
                  <a:pt x="0" y="429"/>
                </a:lnTo>
                <a:lnTo>
                  <a:pt x="0" y="0"/>
                </a:lnTo>
                <a:lnTo>
                  <a:pt x="4848" y="0"/>
                </a:lnTo>
                <a:lnTo>
                  <a:pt x="4848" y="429"/>
                </a:lnTo>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a:solidFill>
                  <a:schemeClr val="lt1"/>
                </a:solidFill>
              </a:rPr>
              <a:t>Standardizing</a:t>
            </a:r>
            <a:endParaRPr sz="2200">
              <a:solidFill>
                <a:schemeClr val="lt1"/>
              </a:solidFill>
            </a:endParaRPr>
          </a:p>
        </p:txBody>
      </p:sp>
      <p:sp>
        <p:nvSpPr>
          <p:cNvPr id="130" name="Google Shape;130;p5"/>
          <p:cNvSpPr/>
          <p:nvPr/>
        </p:nvSpPr>
        <p:spPr>
          <a:xfrm flipH="1">
            <a:off x="8613228" y="7969024"/>
            <a:ext cx="3073963" cy="379392"/>
          </a:xfrm>
          <a:custGeom>
            <a:avLst/>
            <a:gdLst/>
            <a:ahLst/>
            <a:cxnLst/>
            <a:rect l="l" t="t" r="r" b="b"/>
            <a:pathLst>
              <a:path w="4849" h="430" extrusionOk="0">
                <a:moveTo>
                  <a:pt x="4848" y="429"/>
                </a:moveTo>
                <a:lnTo>
                  <a:pt x="0" y="429"/>
                </a:lnTo>
                <a:lnTo>
                  <a:pt x="0" y="0"/>
                </a:lnTo>
                <a:lnTo>
                  <a:pt x="4848" y="0"/>
                </a:lnTo>
                <a:lnTo>
                  <a:pt x="4848" y="429"/>
                </a:lnTo>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sp>
        <p:nvSpPr>
          <p:cNvPr id="131" name="Google Shape;131;p5"/>
          <p:cNvSpPr txBox="1"/>
          <p:nvPr/>
        </p:nvSpPr>
        <p:spPr>
          <a:xfrm>
            <a:off x="2513944" y="9756132"/>
            <a:ext cx="19349761" cy="903389"/>
          </a:xfrm>
          <a:prstGeom prst="rect">
            <a:avLst/>
          </a:prstGeom>
          <a:noFill/>
          <a:ln>
            <a:noFill/>
          </a:ln>
        </p:spPr>
        <p:txBody>
          <a:bodyPr spcFirstLastPara="1" wrap="square" lIns="0" tIns="0" rIns="0" bIns="0" anchor="t" anchorCtr="0">
            <a:noAutofit/>
          </a:bodyPr>
          <a:lstStyle/>
          <a:p>
            <a:pPr marL="0" marR="0" lvl="0" indent="0" algn="ctr" rtl="0">
              <a:lnSpc>
                <a:spcPct val="1494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p:txBody>
      </p:sp>
      <p:cxnSp>
        <p:nvCxnSpPr>
          <p:cNvPr id="132" name="Google Shape;132;p5"/>
          <p:cNvCxnSpPr/>
          <p:nvPr/>
        </p:nvCxnSpPr>
        <p:spPr>
          <a:xfrm>
            <a:off x="2473740" y="9494823"/>
            <a:ext cx="19430171" cy="0"/>
          </a:xfrm>
          <a:prstGeom prst="straightConnector1">
            <a:avLst/>
          </a:prstGeom>
          <a:noFill/>
          <a:ln w="12700" cap="flat" cmpd="sng">
            <a:solidFill>
              <a:srgbClr val="D8D8D8"/>
            </a:solidFill>
            <a:prstDash val="solid"/>
            <a:miter lim="800000"/>
            <a:headEnd type="none" w="sm" len="sm"/>
            <a:tailEnd type="none" w="sm" len="sm"/>
          </a:ln>
        </p:spPr>
      </p:cxnSp>
      <p:sp>
        <p:nvSpPr>
          <p:cNvPr id="133" name="Google Shape;133;p5"/>
          <p:cNvSpPr/>
          <p:nvPr/>
        </p:nvSpPr>
        <p:spPr>
          <a:xfrm>
            <a:off x="13323345" y="4573716"/>
            <a:ext cx="1655764" cy="998228"/>
          </a:xfrm>
          <a:custGeom>
            <a:avLst/>
            <a:gdLst/>
            <a:ahLst/>
            <a:cxnLst/>
            <a:rect l="l" t="t" r="r" b="b"/>
            <a:pathLst>
              <a:path w="622" h="375" extrusionOk="0">
                <a:moveTo>
                  <a:pt x="238" y="9"/>
                </a:moveTo>
                <a:lnTo>
                  <a:pt x="238" y="9"/>
                </a:lnTo>
                <a:cubicBezTo>
                  <a:pt x="225" y="0"/>
                  <a:pt x="212" y="0"/>
                  <a:pt x="198" y="9"/>
                </a:cubicBezTo>
                <a:cubicBezTo>
                  <a:pt x="0" y="189"/>
                  <a:pt x="0" y="189"/>
                  <a:pt x="0" y="189"/>
                </a:cubicBezTo>
                <a:cubicBezTo>
                  <a:pt x="198" y="365"/>
                  <a:pt x="198" y="365"/>
                  <a:pt x="198" y="365"/>
                </a:cubicBezTo>
                <a:cubicBezTo>
                  <a:pt x="212" y="374"/>
                  <a:pt x="225" y="374"/>
                  <a:pt x="238" y="365"/>
                </a:cubicBezTo>
                <a:cubicBezTo>
                  <a:pt x="251" y="352"/>
                  <a:pt x="251" y="334"/>
                  <a:pt x="238" y="326"/>
                </a:cubicBezTo>
                <a:cubicBezTo>
                  <a:pt x="84" y="189"/>
                  <a:pt x="84" y="189"/>
                  <a:pt x="84" y="189"/>
                </a:cubicBezTo>
                <a:cubicBezTo>
                  <a:pt x="238" y="48"/>
                  <a:pt x="238" y="48"/>
                  <a:pt x="238" y="48"/>
                </a:cubicBezTo>
                <a:cubicBezTo>
                  <a:pt x="251" y="39"/>
                  <a:pt x="251" y="22"/>
                  <a:pt x="238" y="9"/>
                </a:cubicBezTo>
                <a:close/>
                <a:moveTo>
                  <a:pt x="423" y="9"/>
                </a:moveTo>
                <a:lnTo>
                  <a:pt x="423" y="9"/>
                </a:lnTo>
                <a:cubicBezTo>
                  <a:pt x="410" y="0"/>
                  <a:pt x="397" y="0"/>
                  <a:pt x="383" y="9"/>
                </a:cubicBezTo>
                <a:cubicBezTo>
                  <a:pt x="375" y="22"/>
                  <a:pt x="375" y="39"/>
                  <a:pt x="388" y="48"/>
                </a:cubicBezTo>
                <a:cubicBezTo>
                  <a:pt x="537" y="189"/>
                  <a:pt x="537" y="189"/>
                  <a:pt x="537" y="189"/>
                </a:cubicBezTo>
                <a:cubicBezTo>
                  <a:pt x="388" y="326"/>
                  <a:pt x="388" y="326"/>
                  <a:pt x="388" y="326"/>
                </a:cubicBezTo>
                <a:cubicBezTo>
                  <a:pt x="375" y="334"/>
                  <a:pt x="375" y="352"/>
                  <a:pt x="383" y="365"/>
                </a:cubicBezTo>
                <a:cubicBezTo>
                  <a:pt x="397" y="374"/>
                  <a:pt x="410" y="374"/>
                  <a:pt x="423" y="365"/>
                </a:cubicBezTo>
                <a:cubicBezTo>
                  <a:pt x="621" y="189"/>
                  <a:pt x="621" y="189"/>
                  <a:pt x="621" y="189"/>
                </a:cubicBezTo>
                <a:lnTo>
                  <a:pt x="423" y="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34" name="Google Shape;134;p5"/>
          <p:cNvSpPr/>
          <p:nvPr/>
        </p:nvSpPr>
        <p:spPr>
          <a:xfrm>
            <a:off x="5605252" y="4405513"/>
            <a:ext cx="1306796" cy="1158591"/>
          </a:xfrm>
          <a:custGeom>
            <a:avLst/>
            <a:gdLst/>
            <a:ahLst/>
            <a:cxnLst/>
            <a:rect l="l" t="t" r="r" b="b"/>
            <a:pathLst>
              <a:path w="622" h="552" extrusionOk="0">
                <a:moveTo>
                  <a:pt x="97" y="181"/>
                </a:moveTo>
                <a:lnTo>
                  <a:pt x="97" y="181"/>
                </a:lnTo>
                <a:cubicBezTo>
                  <a:pt x="128" y="155"/>
                  <a:pt x="150" y="172"/>
                  <a:pt x="185" y="207"/>
                </a:cubicBezTo>
                <a:cubicBezTo>
                  <a:pt x="185" y="212"/>
                  <a:pt x="194" y="207"/>
                  <a:pt x="194" y="207"/>
                </a:cubicBezTo>
                <a:cubicBezTo>
                  <a:pt x="198" y="203"/>
                  <a:pt x="238" y="163"/>
                  <a:pt x="242" y="163"/>
                </a:cubicBezTo>
                <a:cubicBezTo>
                  <a:pt x="242" y="163"/>
                  <a:pt x="247" y="159"/>
                  <a:pt x="242" y="155"/>
                </a:cubicBezTo>
                <a:cubicBezTo>
                  <a:pt x="238" y="150"/>
                  <a:pt x="229" y="137"/>
                  <a:pt x="220" y="124"/>
                </a:cubicBezTo>
                <a:cubicBezTo>
                  <a:pt x="163" y="53"/>
                  <a:pt x="374" y="0"/>
                  <a:pt x="339" y="0"/>
                </a:cubicBezTo>
                <a:cubicBezTo>
                  <a:pt x="326" y="0"/>
                  <a:pt x="260" y="0"/>
                  <a:pt x="251" y="0"/>
                </a:cubicBezTo>
                <a:cubicBezTo>
                  <a:pt x="212" y="5"/>
                  <a:pt x="159" y="45"/>
                  <a:pt x="137" y="62"/>
                </a:cubicBezTo>
                <a:cubicBezTo>
                  <a:pt x="102" y="84"/>
                  <a:pt x="88" y="97"/>
                  <a:pt x="88" y="97"/>
                </a:cubicBezTo>
                <a:cubicBezTo>
                  <a:pt x="80" y="106"/>
                  <a:pt x="84" y="124"/>
                  <a:pt x="71" y="137"/>
                </a:cubicBezTo>
                <a:cubicBezTo>
                  <a:pt x="53" y="155"/>
                  <a:pt x="40" y="141"/>
                  <a:pt x="31" y="150"/>
                </a:cubicBezTo>
                <a:cubicBezTo>
                  <a:pt x="27" y="155"/>
                  <a:pt x="9" y="168"/>
                  <a:pt x="5" y="172"/>
                </a:cubicBezTo>
                <a:cubicBezTo>
                  <a:pt x="5" y="172"/>
                  <a:pt x="0" y="181"/>
                  <a:pt x="5" y="185"/>
                </a:cubicBezTo>
                <a:cubicBezTo>
                  <a:pt x="5" y="185"/>
                  <a:pt x="44" y="229"/>
                  <a:pt x="49" y="234"/>
                </a:cubicBezTo>
                <a:cubicBezTo>
                  <a:pt x="53" y="238"/>
                  <a:pt x="62" y="238"/>
                  <a:pt x="66" y="234"/>
                </a:cubicBezTo>
                <a:cubicBezTo>
                  <a:pt x="71" y="229"/>
                  <a:pt x="84" y="216"/>
                  <a:pt x="88" y="216"/>
                </a:cubicBezTo>
                <a:cubicBezTo>
                  <a:pt x="88" y="212"/>
                  <a:pt x="88" y="190"/>
                  <a:pt x="97" y="181"/>
                </a:cubicBezTo>
                <a:close/>
                <a:moveTo>
                  <a:pt x="273" y="194"/>
                </a:moveTo>
                <a:lnTo>
                  <a:pt x="273" y="194"/>
                </a:lnTo>
                <a:cubicBezTo>
                  <a:pt x="273" y="190"/>
                  <a:pt x="269" y="190"/>
                  <a:pt x="264" y="194"/>
                </a:cubicBezTo>
                <a:cubicBezTo>
                  <a:pt x="220" y="234"/>
                  <a:pt x="220" y="234"/>
                  <a:pt x="220" y="234"/>
                </a:cubicBezTo>
                <a:cubicBezTo>
                  <a:pt x="216" y="234"/>
                  <a:pt x="216" y="243"/>
                  <a:pt x="216" y="247"/>
                </a:cubicBezTo>
                <a:cubicBezTo>
                  <a:pt x="476" y="538"/>
                  <a:pt x="476" y="538"/>
                  <a:pt x="476" y="538"/>
                </a:cubicBezTo>
                <a:cubicBezTo>
                  <a:pt x="480" y="542"/>
                  <a:pt x="489" y="542"/>
                  <a:pt x="498" y="538"/>
                </a:cubicBezTo>
                <a:cubicBezTo>
                  <a:pt x="528" y="511"/>
                  <a:pt x="528" y="511"/>
                  <a:pt x="528" y="511"/>
                </a:cubicBezTo>
                <a:cubicBezTo>
                  <a:pt x="533" y="507"/>
                  <a:pt x="533" y="498"/>
                  <a:pt x="528" y="489"/>
                </a:cubicBezTo>
                <a:lnTo>
                  <a:pt x="273" y="194"/>
                </a:lnTo>
                <a:close/>
                <a:moveTo>
                  <a:pt x="616" y="71"/>
                </a:moveTo>
                <a:lnTo>
                  <a:pt x="616" y="71"/>
                </a:lnTo>
                <a:cubicBezTo>
                  <a:pt x="616" y="53"/>
                  <a:pt x="608" y="58"/>
                  <a:pt x="603" y="67"/>
                </a:cubicBezTo>
                <a:cubicBezTo>
                  <a:pt x="599" y="71"/>
                  <a:pt x="581" y="97"/>
                  <a:pt x="573" y="111"/>
                </a:cubicBezTo>
                <a:cubicBezTo>
                  <a:pt x="564" y="124"/>
                  <a:pt x="546" y="150"/>
                  <a:pt x="511" y="124"/>
                </a:cubicBezTo>
                <a:cubicBezTo>
                  <a:pt x="476" y="97"/>
                  <a:pt x="489" y="80"/>
                  <a:pt x="498" y="71"/>
                </a:cubicBezTo>
                <a:cubicBezTo>
                  <a:pt x="502" y="58"/>
                  <a:pt x="520" y="27"/>
                  <a:pt x="524" y="23"/>
                </a:cubicBezTo>
                <a:cubicBezTo>
                  <a:pt x="528" y="18"/>
                  <a:pt x="524" y="5"/>
                  <a:pt x="511" y="9"/>
                </a:cubicBezTo>
                <a:cubicBezTo>
                  <a:pt x="502" y="14"/>
                  <a:pt x="436" y="40"/>
                  <a:pt x="427" y="80"/>
                </a:cubicBezTo>
                <a:cubicBezTo>
                  <a:pt x="414" y="119"/>
                  <a:pt x="432" y="155"/>
                  <a:pt x="401" y="185"/>
                </a:cubicBezTo>
                <a:cubicBezTo>
                  <a:pt x="357" y="229"/>
                  <a:pt x="357" y="229"/>
                  <a:pt x="357" y="229"/>
                </a:cubicBezTo>
                <a:cubicBezTo>
                  <a:pt x="401" y="278"/>
                  <a:pt x="401" y="278"/>
                  <a:pt x="401" y="278"/>
                </a:cubicBezTo>
                <a:cubicBezTo>
                  <a:pt x="449" y="229"/>
                  <a:pt x="449" y="229"/>
                  <a:pt x="449" y="229"/>
                </a:cubicBezTo>
                <a:cubicBezTo>
                  <a:pt x="462" y="216"/>
                  <a:pt x="489" y="207"/>
                  <a:pt x="511" y="212"/>
                </a:cubicBezTo>
                <a:cubicBezTo>
                  <a:pt x="564" y="225"/>
                  <a:pt x="590" y="203"/>
                  <a:pt x="608" y="172"/>
                </a:cubicBezTo>
                <a:cubicBezTo>
                  <a:pt x="621" y="146"/>
                  <a:pt x="621" y="84"/>
                  <a:pt x="616" y="71"/>
                </a:cubicBezTo>
                <a:close/>
                <a:moveTo>
                  <a:pt x="88" y="493"/>
                </a:moveTo>
                <a:lnTo>
                  <a:pt x="88" y="493"/>
                </a:lnTo>
                <a:cubicBezTo>
                  <a:pt x="80" y="498"/>
                  <a:pt x="80" y="511"/>
                  <a:pt x="88" y="516"/>
                </a:cubicBezTo>
                <a:cubicBezTo>
                  <a:pt x="115" y="546"/>
                  <a:pt x="115" y="546"/>
                  <a:pt x="115" y="546"/>
                </a:cubicBezTo>
                <a:cubicBezTo>
                  <a:pt x="123" y="551"/>
                  <a:pt x="132" y="551"/>
                  <a:pt x="141" y="542"/>
                </a:cubicBezTo>
                <a:cubicBezTo>
                  <a:pt x="291" y="392"/>
                  <a:pt x="291" y="392"/>
                  <a:pt x="291" y="392"/>
                </a:cubicBezTo>
                <a:cubicBezTo>
                  <a:pt x="242" y="340"/>
                  <a:pt x="242" y="340"/>
                  <a:pt x="242" y="340"/>
                </a:cubicBezTo>
                <a:lnTo>
                  <a:pt x="88" y="4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35" name="Google Shape;135;p5"/>
          <p:cNvSpPr/>
          <p:nvPr/>
        </p:nvSpPr>
        <p:spPr>
          <a:xfrm>
            <a:off x="9524150" y="4400450"/>
            <a:ext cx="1297550" cy="1112250"/>
          </a:xfrm>
          <a:custGeom>
            <a:avLst/>
            <a:gdLst/>
            <a:ahLst/>
            <a:cxnLst/>
            <a:rect l="l" t="t" r="r" b="b"/>
            <a:pathLst>
              <a:path w="146" h="176" extrusionOk="0">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rgbClr val="25CAA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137" name="Google Shape;137;p5"/>
          <p:cNvSpPr/>
          <p:nvPr/>
        </p:nvSpPr>
        <p:spPr>
          <a:xfrm>
            <a:off x="17328175" y="7202416"/>
            <a:ext cx="1368855" cy="449795"/>
          </a:xfrm>
          <a:custGeom>
            <a:avLst/>
            <a:gdLst/>
            <a:ahLst/>
            <a:cxnLst/>
            <a:rect l="l" t="t" r="r" b="b"/>
            <a:pathLst>
              <a:path w="1550" h="513" extrusionOk="0">
                <a:moveTo>
                  <a:pt x="0" y="0"/>
                </a:moveTo>
                <a:lnTo>
                  <a:pt x="1549" y="0"/>
                </a:lnTo>
                <a:lnTo>
                  <a:pt x="775" y="512"/>
                </a:lnTo>
                <a:lnTo>
                  <a:pt x="0" y="0"/>
                </a:ln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800"/>
              <a:buFont typeface="Arial"/>
              <a:buNone/>
            </a:pPr>
            <a:endParaRPr sz="8800" b="0" i="0" u="none" strike="noStrike" cap="none">
              <a:solidFill>
                <a:schemeClr val="dk1"/>
              </a:solidFill>
              <a:latin typeface="Arial"/>
              <a:ea typeface="Arial"/>
              <a:cs typeface="Arial"/>
              <a:sym typeface="Arial"/>
            </a:endParaRPr>
          </a:p>
        </p:txBody>
      </p:sp>
      <p:sp>
        <p:nvSpPr>
          <p:cNvPr id="138" name="Google Shape;138;p5"/>
          <p:cNvSpPr txBox="1"/>
          <p:nvPr/>
        </p:nvSpPr>
        <p:spPr>
          <a:xfrm>
            <a:off x="16474528" y="6014944"/>
            <a:ext cx="3255000" cy="8244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1800" dirty="0">
                <a:solidFill>
                  <a:schemeClr val="dk1"/>
                </a:solidFill>
              </a:rPr>
              <a:t>Logistics and Random Forest models</a:t>
            </a:r>
            <a:endParaRPr lang="en-US" sz="1400" b="0" i="0" u="none" strike="noStrike" cap="none" dirty="0">
              <a:solidFill>
                <a:srgbClr val="000000"/>
              </a:solidFill>
              <a:latin typeface="Arial"/>
              <a:ea typeface="Arial"/>
              <a:cs typeface="Arial"/>
              <a:sym typeface="Arial"/>
            </a:endParaRPr>
          </a:p>
        </p:txBody>
      </p:sp>
      <p:sp>
        <p:nvSpPr>
          <p:cNvPr id="139" name="Google Shape;139;p5"/>
          <p:cNvSpPr/>
          <p:nvPr/>
        </p:nvSpPr>
        <p:spPr>
          <a:xfrm flipH="1">
            <a:off x="16474528" y="7969024"/>
            <a:ext cx="3073963" cy="379392"/>
          </a:xfrm>
          <a:custGeom>
            <a:avLst/>
            <a:gdLst/>
            <a:ahLst/>
            <a:cxnLst/>
            <a:rect l="l" t="t" r="r" b="b"/>
            <a:pathLst>
              <a:path w="4849" h="430" extrusionOk="0">
                <a:moveTo>
                  <a:pt x="4848" y="429"/>
                </a:moveTo>
                <a:lnTo>
                  <a:pt x="0" y="429"/>
                </a:lnTo>
                <a:lnTo>
                  <a:pt x="0" y="0"/>
                </a:lnTo>
                <a:lnTo>
                  <a:pt x="4848" y="0"/>
                </a:lnTo>
                <a:lnTo>
                  <a:pt x="4848" y="429"/>
                </a:lnTo>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Predictive Analytics</a:t>
            </a:r>
            <a:endParaRPr sz="1400" b="0" i="0" u="none" strike="noStrike" cap="none">
              <a:solidFill>
                <a:srgbClr val="000000"/>
              </a:solidFill>
              <a:latin typeface="Arial"/>
              <a:ea typeface="Arial"/>
              <a:cs typeface="Arial"/>
              <a:sym typeface="Arial"/>
            </a:endParaRPr>
          </a:p>
        </p:txBody>
      </p:sp>
      <p:sp>
        <p:nvSpPr>
          <p:cNvPr id="140" name="Google Shape;140;p5"/>
          <p:cNvSpPr/>
          <p:nvPr/>
        </p:nvSpPr>
        <p:spPr>
          <a:xfrm>
            <a:off x="17455421" y="4461205"/>
            <a:ext cx="1112174" cy="1112244"/>
          </a:xfrm>
          <a:custGeom>
            <a:avLst/>
            <a:gdLst/>
            <a:ahLst/>
            <a:cxnLst/>
            <a:rect l="l" t="t" r="r" b="b"/>
            <a:pathLst>
              <a:path w="529" h="529" extrusionOk="0">
                <a:moveTo>
                  <a:pt x="264" y="0"/>
                </a:moveTo>
                <a:lnTo>
                  <a:pt x="264" y="0"/>
                </a:lnTo>
                <a:cubicBezTo>
                  <a:pt x="119" y="0"/>
                  <a:pt x="0" y="119"/>
                  <a:pt x="0" y="264"/>
                </a:cubicBezTo>
                <a:cubicBezTo>
                  <a:pt x="0" y="409"/>
                  <a:pt x="119" y="528"/>
                  <a:pt x="264" y="528"/>
                </a:cubicBezTo>
                <a:cubicBezTo>
                  <a:pt x="409" y="528"/>
                  <a:pt x="528" y="409"/>
                  <a:pt x="528" y="264"/>
                </a:cubicBezTo>
                <a:cubicBezTo>
                  <a:pt x="528" y="119"/>
                  <a:pt x="409" y="0"/>
                  <a:pt x="264" y="0"/>
                </a:cubicBezTo>
                <a:close/>
                <a:moveTo>
                  <a:pt x="286" y="480"/>
                </a:moveTo>
                <a:lnTo>
                  <a:pt x="286" y="480"/>
                </a:lnTo>
                <a:cubicBezTo>
                  <a:pt x="286" y="361"/>
                  <a:pt x="286" y="361"/>
                  <a:pt x="286" y="361"/>
                </a:cubicBezTo>
                <a:cubicBezTo>
                  <a:pt x="242" y="361"/>
                  <a:pt x="242" y="361"/>
                  <a:pt x="242" y="361"/>
                </a:cubicBezTo>
                <a:cubicBezTo>
                  <a:pt x="242" y="480"/>
                  <a:pt x="242" y="480"/>
                  <a:pt x="242" y="480"/>
                </a:cubicBezTo>
                <a:cubicBezTo>
                  <a:pt x="141" y="466"/>
                  <a:pt x="57" y="387"/>
                  <a:pt x="48" y="286"/>
                </a:cubicBezTo>
                <a:cubicBezTo>
                  <a:pt x="167" y="286"/>
                  <a:pt x="167" y="286"/>
                  <a:pt x="167" y="286"/>
                </a:cubicBezTo>
                <a:cubicBezTo>
                  <a:pt x="167" y="242"/>
                  <a:pt x="167" y="242"/>
                  <a:pt x="167" y="242"/>
                </a:cubicBezTo>
                <a:cubicBezTo>
                  <a:pt x="48" y="242"/>
                  <a:pt x="48" y="242"/>
                  <a:pt x="48" y="242"/>
                </a:cubicBezTo>
                <a:cubicBezTo>
                  <a:pt x="57" y="141"/>
                  <a:pt x="141" y="57"/>
                  <a:pt x="242" y="48"/>
                </a:cubicBezTo>
                <a:cubicBezTo>
                  <a:pt x="242" y="167"/>
                  <a:pt x="242" y="167"/>
                  <a:pt x="242" y="167"/>
                </a:cubicBezTo>
                <a:cubicBezTo>
                  <a:pt x="286" y="167"/>
                  <a:pt x="286" y="167"/>
                  <a:pt x="286" y="167"/>
                </a:cubicBezTo>
                <a:cubicBezTo>
                  <a:pt x="286" y="48"/>
                  <a:pt x="286" y="48"/>
                  <a:pt x="286" y="48"/>
                </a:cubicBezTo>
                <a:cubicBezTo>
                  <a:pt x="387" y="57"/>
                  <a:pt x="471" y="141"/>
                  <a:pt x="480" y="242"/>
                </a:cubicBezTo>
                <a:cubicBezTo>
                  <a:pt x="361" y="242"/>
                  <a:pt x="361" y="242"/>
                  <a:pt x="361" y="242"/>
                </a:cubicBezTo>
                <a:cubicBezTo>
                  <a:pt x="361" y="286"/>
                  <a:pt x="361" y="286"/>
                  <a:pt x="361" y="286"/>
                </a:cubicBezTo>
                <a:cubicBezTo>
                  <a:pt x="480" y="286"/>
                  <a:pt x="480" y="286"/>
                  <a:pt x="480" y="286"/>
                </a:cubicBezTo>
                <a:cubicBezTo>
                  <a:pt x="471" y="387"/>
                  <a:pt x="387" y="466"/>
                  <a:pt x="286" y="48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142A01E5-FFE2-443A-8C18-EB7321139E0C}"/>
              </a:ext>
            </a:extLst>
          </p:cNvPr>
          <p:cNvPicPr>
            <a:picLocks noChangeAspect="1"/>
          </p:cNvPicPr>
          <p:nvPr/>
        </p:nvPicPr>
        <p:blipFill>
          <a:blip r:embed="rId2"/>
          <a:stretch>
            <a:fillRect/>
          </a:stretch>
        </p:blipFill>
        <p:spPr>
          <a:xfrm>
            <a:off x="3882263" y="2894645"/>
            <a:ext cx="16613124" cy="9984109"/>
          </a:xfrm>
          <a:prstGeom prst="rect">
            <a:avLst/>
          </a:prstGeom>
        </p:spPr>
      </p:pic>
      <p:sp>
        <p:nvSpPr>
          <p:cNvPr id="4" name="Google Shape;127;p5">
            <a:extLst>
              <a:ext uri="{FF2B5EF4-FFF2-40B4-BE49-F238E27FC236}">
                <a16:creationId xmlns:a16="http://schemas.microsoft.com/office/drawing/2014/main" id="{CFC52EFC-2B70-4FBB-8392-8BD2ECD803D0}"/>
              </a:ext>
            </a:extLst>
          </p:cNvPr>
          <p:cNvSpPr/>
          <p:nvPr/>
        </p:nvSpPr>
        <p:spPr>
          <a:xfrm>
            <a:off x="1705754" y="1108042"/>
            <a:ext cx="6725559"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Exploratory Analysis</a:t>
            </a:r>
            <a:endParaRPr sz="1400" b="0" i="0" u="none" strike="noStrike" cap="none" dirty="0">
              <a:solidFill>
                <a:srgbClr val="000000"/>
              </a:solidFill>
              <a:latin typeface="Arial"/>
              <a:ea typeface="Arial"/>
              <a:cs typeface="Arial"/>
              <a:sym typeface="Arial"/>
            </a:endParaRPr>
          </a:p>
        </p:txBody>
      </p:sp>
      <p:sp>
        <p:nvSpPr>
          <p:cNvPr id="5" name="Google Shape;128;p5">
            <a:extLst>
              <a:ext uri="{FF2B5EF4-FFF2-40B4-BE49-F238E27FC236}">
                <a16:creationId xmlns:a16="http://schemas.microsoft.com/office/drawing/2014/main" id="{44C6A391-E9B4-4B14-B95E-5947E2ACD71B}"/>
              </a:ext>
            </a:extLst>
          </p:cNvPr>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868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F2B247A0-34B4-499A-A74F-9D0F6CF872FA}"/>
              </a:ext>
            </a:extLst>
          </p:cNvPr>
          <p:cNvPicPr>
            <a:picLocks noChangeAspect="1"/>
          </p:cNvPicPr>
          <p:nvPr/>
        </p:nvPicPr>
        <p:blipFill>
          <a:blip r:embed="rId2"/>
          <a:stretch>
            <a:fillRect/>
          </a:stretch>
        </p:blipFill>
        <p:spPr>
          <a:xfrm>
            <a:off x="5734539" y="2521994"/>
            <a:ext cx="12908572" cy="10515600"/>
          </a:xfrm>
          <a:prstGeom prst="rect">
            <a:avLst/>
          </a:prstGeom>
        </p:spPr>
      </p:pic>
      <p:sp>
        <p:nvSpPr>
          <p:cNvPr id="3" name="Google Shape;127;p5">
            <a:extLst>
              <a:ext uri="{FF2B5EF4-FFF2-40B4-BE49-F238E27FC236}">
                <a16:creationId xmlns:a16="http://schemas.microsoft.com/office/drawing/2014/main" id="{517DAE81-792B-4EE0-9E95-22D7F12C22EA}"/>
              </a:ext>
            </a:extLst>
          </p:cNvPr>
          <p:cNvSpPr/>
          <p:nvPr/>
        </p:nvSpPr>
        <p:spPr>
          <a:xfrm>
            <a:off x="1705754" y="1108042"/>
            <a:ext cx="6725559"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Exploratory Analysis</a:t>
            </a:r>
            <a:endParaRPr sz="1400" b="0" i="0" u="none" strike="noStrike" cap="none" dirty="0">
              <a:solidFill>
                <a:srgbClr val="000000"/>
              </a:solidFill>
              <a:latin typeface="Arial"/>
              <a:ea typeface="Arial"/>
              <a:cs typeface="Arial"/>
              <a:sym typeface="Arial"/>
            </a:endParaRPr>
          </a:p>
        </p:txBody>
      </p:sp>
      <p:sp>
        <p:nvSpPr>
          <p:cNvPr id="4" name="Google Shape;128;p5">
            <a:extLst>
              <a:ext uri="{FF2B5EF4-FFF2-40B4-BE49-F238E27FC236}">
                <a16:creationId xmlns:a16="http://schemas.microsoft.com/office/drawing/2014/main" id="{63F966A3-C1EE-42FE-8435-A305D2695AC0}"/>
              </a:ext>
            </a:extLst>
          </p:cNvPr>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565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2CA5D458-F13B-4A99-97F0-24343336A477}"/>
              </a:ext>
            </a:extLst>
          </p:cNvPr>
          <p:cNvPicPr>
            <a:picLocks noChangeAspect="1"/>
          </p:cNvPicPr>
          <p:nvPr/>
        </p:nvPicPr>
        <p:blipFill>
          <a:blip r:embed="rId2"/>
          <a:stretch>
            <a:fillRect/>
          </a:stretch>
        </p:blipFill>
        <p:spPr>
          <a:xfrm>
            <a:off x="6129530" y="2395483"/>
            <a:ext cx="12118590" cy="10515600"/>
          </a:xfrm>
          <a:prstGeom prst="rect">
            <a:avLst/>
          </a:prstGeom>
        </p:spPr>
      </p:pic>
      <p:sp>
        <p:nvSpPr>
          <p:cNvPr id="3" name="Google Shape;127;p5">
            <a:extLst>
              <a:ext uri="{FF2B5EF4-FFF2-40B4-BE49-F238E27FC236}">
                <a16:creationId xmlns:a16="http://schemas.microsoft.com/office/drawing/2014/main" id="{A63D7458-E78A-434A-867B-56CF9EC3EEB3}"/>
              </a:ext>
            </a:extLst>
          </p:cNvPr>
          <p:cNvSpPr/>
          <p:nvPr/>
        </p:nvSpPr>
        <p:spPr>
          <a:xfrm>
            <a:off x="1705754" y="1108042"/>
            <a:ext cx="6725559" cy="8925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800"/>
              <a:buFont typeface="Arial"/>
              <a:buNone/>
            </a:pPr>
            <a:r>
              <a:rPr lang="en-US" sz="5800" b="0" i="0" u="none" strike="noStrike" cap="none" dirty="0">
                <a:solidFill>
                  <a:schemeClr val="dk2"/>
                </a:solidFill>
                <a:latin typeface="Arial"/>
                <a:ea typeface="Arial"/>
                <a:cs typeface="Arial"/>
                <a:sym typeface="Arial"/>
              </a:rPr>
              <a:t>Exploratory Analysis</a:t>
            </a:r>
            <a:endParaRPr sz="1400" b="0" i="0" u="none" strike="noStrike" cap="none" dirty="0">
              <a:solidFill>
                <a:srgbClr val="000000"/>
              </a:solidFill>
              <a:latin typeface="Arial"/>
              <a:ea typeface="Arial"/>
              <a:cs typeface="Arial"/>
              <a:sym typeface="Arial"/>
            </a:endParaRPr>
          </a:p>
        </p:txBody>
      </p:sp>
      <p:sp>
        <p:nvSpPr>
          <p:cNvPr id="4" name="Google Shape;128;p5">
            <a:extLst>
              <a:ext uri="{FF2B5EF4-FFF2-40B4-BE49-F238E27FC236}">
                <a16:creationId xmlns:a16="http://schemas.microsoft.com/office/drawing/2014/main" id="{9D830503-EBA1-49F3-BE56-397FD1FA6A68}"/>
              </a:ext>
            </a:extLst>
          </p:cNvPr>
          <p:cNvSpPr/>
          <p:nvPr/>
        </p:nvSpPr>
        <p:spPr>
          <a:xfrm>
            <a:off x="1746251" y="2204949"/>
            <a:ext cx="1063653" cy="569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40485884"/>
      </p:ext>
    </p:extLst>
  </p:cSld>
  <p:clrMapOvr>
    <a:masterClrMapping/>
  </p:clrMapOvr>
</p:sld>
</file>

<file path=ppt/theme/theme1.xml><?xml version="1.0" encoding="utf-8"?>
<a:theme xmlns:a="http://schemas.openxmlformats.org/drawingml/2006/main" name="Default Theme">
  <a:themeElements>
    <a:clrScheme name="Metropolis Dark">
      <a:dk1>
        <a:srgbClr val="FFFFFF"/>
      </a:dk1>
      <a:lt1>
        <a:srgbClr val="FFFFFF"/>
      </a:lt1>
      <a:dk2>
        <a:srgbClr val="FFFFFF"/>
      </a:dk2>
      <a:lt2>
        <a:srgbClr val="141C2D"/>
      </a:lt2>
      <a:accent1>
        <a:srgbClr val="20A9CA"/>
      </a:accent1>
      <a:accent2>
        <a:srgbClr val="25CAA0"/>
      </a:accent2>
      <a:accent3>
        <a:srgbClr val="333D47"/>
      </a:accent3>
      <a:accent4>
        <a:srgbClr val="F9B347"/>
      </a:accent4>
      <a:accent5>
        <a:srgbClr val="F95B3A"/>
      </a:accent5>
      <a:accent6>
        <a:srgbClr val="91969B"/>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572</Words>
  <Application>Microsoft Office PowerPoint</Application>
  <PresentationFormat>Custom</PresentationFormat>
  <Paragraphs>109</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Lato</vt:lpstr>
      <vt:lpstr>Arial</vt:lpstr>
      <vt:lpstr>Calibri</vt:lpstr>
      <vt:lpstr>Times New Roman</vt:lpstr>
      <vt:lpstr>Comfortaa</vt:lpstr>
      <vt:lpstr>Roboto Mono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Urmil Tamboli</cp:lastModifiedBy>
  <cp:revision>14</cp:revision>
  <dcterms:modified xsi:type="dcterms:W3CDTF">2021-06-03T18:15:01Z</dcterms:modified>
</cp:coreProperties>
</file>