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01" r:id="rId3"/>
    <p:sldId id="257" r:id="rId5"/>
    <p:sldId id="290" r:id="rId6"/>
    <p:sldId id="350" r:id="rId7"/>
    <p:sldId id="351" r:id="rId8"/>
    <p:sldId id="352" r:id="rId9"/>
    <p:sldId id="353" r:id="rId10"/>
    <p:sldId id="354" r:id="rId11"/>
    <p:sldId id="356" r:id="rId12"/>
    <p:sldId id="355" r:id="rId13"/>
    <p:sldId id="259" r:id="rId14"/>
    <p:sldId id="289" r:id="rId15"/>
  </p:sldIdLst>
  <p:sldSz cx="9144000" cy="5143500" type="screen16x9"/>
  <p:notesSz cx="6858000" cy="9144000"/>
  <p:embeddedFontLst>
    <p:embeddedFont>
      <p:font typeface="微软雅黑" panose="020B0503020204020204" pitchFamily="34" charset="-122"/>
      <p:regular r:id="rId19"/>
    </p:embeddedFont>
    <p:embeddedFont>
      <p:font typeface="方正兰亭细黑_GBK" panose="02000000000000000000" pitchFamily="2" charset="-122"/>
      <p:regular r:id="rId20"/>
    </p:embeddedFont>
    <p:embeddedFont>
      <p:font typeface="Calibri" panose="020F0502020204030204" charset="0"/>
      <p:regular r:id="rId21"/>
      <p:bold r:id="rId22"/>
      <p:italic r:id="rId23"/>
      <p:boldItalic r:id="rId24"/>
    </p:embeddedFont>
    <p:embeddedFont>
      <p:font typeface="仿宋" panose="02010609060101010101" charset="-122"/>
      <p:regular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21" autoAdjust="0"/>
    <p:restoredTop sz="94660"/>
  </p:normalViewPr>
  <p:slideViewPr>
    <p:cSldViewPr snapToGrid="0">
      <p:cViewPr varScale="1">
        <p:scale>
          <a:sx n="136" d="100"/>
          <a:sy n="136" d="100"/>
        </p:scale>
        <p:origin x="-894" y="-90"/>
      </p:cViewPr>
      <p:guideLst>
        <p:guide orient="horz" pos="161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0538"/>
            <a:ext cx="1704311" cy="72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showMasterSp="0">
  <p:cSld name="1_标题幻灯片">
    <p:bg>
      <p:bgPr>
        <a:pattFill prst="ltUpDiag">
          <a:fgClr>
            <a:schemeClr val="accent6">
              <a:lumMod val="85000"/>
            </a:schemeClr>
          </a:fgClr>
          <a:bgClr>
            <a:schemeClr val="bg1"/>
          </a:bgClr>
        </a:patt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1.xml"/><Relationship Id="rId5" Type="http://schemas.openxmlformats.org/officeDocument/2006/relationships/image" Target="../media/image6.png"/><Relationship Id="rId4" Type="http://schemas.openxmlformats.org/officeDocument/2006/relationships/image" Target="../media/image5.png"/><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2359025"/>
            <a:ext cx="9144000" cy="2150745"/>
          </a:xfrm>
          <a:prstGeom prst="rect">
            <a:avLst/>
          </a:prstGeom>
          <a:solidFill>
            <a:srgbClr val="5380F7"/>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103" name="Picture 2" descr="C:\Users\Administrator\Desktop\微立体创业计划\001.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3353012" y="285261"/>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4"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3563" y="209644"/>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23" name="圆角矩形 22"/>
          <p:cNvSpPr/>
          <p:nvPr/>
        </p:nvSpPr>
        <p:spPr>
          <a:xfrm>
            <a:off x="1244600" y="2480945"/>
            <a:ext cx="6986905" cy="914400"/>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24" name="TextBox 23"/>
          <p:cNvSpPr txBox="1"/>
          <p:nvPr/>
        </p:nvSpPr>
        <p:spPr>
          <a:xfrm>
            <a:off x="2143760" y="2474595"/>
            <a:ext cx="5791835" cy="828675"/>
          </a:xfrm>
          <a:prstGeom prst="rect">
            <a:avLst/>
          </a:prstGeom>
          <a:noFill/>
        </p:spPr>
        <p:txBody>
          <a:bodyPr wrap="square" lIns="91413" tIns="45706" rIns="91413" bIns="45706" rtlCol="0">
            <a:spAutoFit/>
          </a:bodyPr>
          <a:lstStyle/>
          <a:p>
            <a:pPr algn="ctr"/>
            <a:r>
              <a:rPr sz="2400" b="1" dirty="0">
                <a:solidFill>
                  <a:schemeClr val="bg1"/>
                </a:solidFill>
                <a:effectLst>
                  <a:outerShdw blurRad="50800" dist="38100" dir="10800000" algn="r" rotWithShape="0">
                    <a:prstClr val="black">
                      <a:alpha val="40000"/>
                    </a:prstClr>
                  </a:outerShdw>
                </a:effectLst>
                <a:latin typeface="宋体" panose="02010600030101010101" pitchFamily="2" charset="-122"/>
                <a:ea typeface="宋体" panose="02010600030101010101" pitchFamily="2" charset="-122"/>
              </a:rPr>
              <a:t>迈向VR的虚拟化身：</a:t>
            </a:r>
            <a:endParaRPr sz="2400" b="1" dirty="0">
              <a:solidFill>
                <a:schemeClr val="bg1"/>
              </a:solidFill>
              <a:effectLst>
                <a:outerShdw blurRad="50800" dist="38100" dir="10800000" algn="r" rotWithShape="0">
                  <a:prstClr val="black">
                    <a:alpha val="40000"/>
                  </a:prstClr>
                </a:outerShdw>
              </a:effectLst>
              <a:latin typeface="宋体" panose="02010600030101010101" pitchFamily="2" charset="-122"/>
              <a:ea typeface="宋体" panose="02010600030101010101" pitchFamily="2" charset="-122"/>
            </a:endParaRPr>
          </a:p>
          <a:p>
            <a:pPr algn="ctr"/>
            <a:r>
              <a:rPr sz="2400" b="1" dirty="0">
                <a:solidFill>
                  <a:schemeClr val="bg1"/>
                </a:solidFill>
                <a:effectLst>
                  <a:outerShdw blurRad="50800" dist="38100" dir="10800000" algn="r" rotWithShape="0">
                    <a:prstClr val="black">
                      <a:alpha val="40000"/>
                    </a:prstClr>
                  </a:outerShdw>
                </a:effectLst>
                <a:latin typeface="宋体" panose="02010600030101010101" pitchFamily="2" charset="-122"/>
                <a:ea typeface="宋体" panose="02010600030101010101" pitchFamily="2" charset="-122"/>
              </a:rPr>
              <a:t>仅使用深度摄像头改善身体和手部追踪</a:t>
            </a:r>
            <a:endParaRPr sz="2400" b="1" dirty="0">
              <a:solidFill>
                <a:schemeClr val="bg1"/>
              </a:solidFill>
              <a:effectLst>
                <a:outerShdw blurRad="50800" dist="38100" dir="10800000" algn="r" rotWithShape="0">
                  <a:prstClr val="black">
                    <a:alpha val="40000"/>
                  </a:prstClr>
                </a:outerShdw>
              </a:effectLst>
              <a:latin typeface="宋体" panose="02010600030101010101" pitchFamily="2" charset="-122"/>
              <a:ea typeface="宋体" panose="02010600030101010101" pitchFamily="2" charset="-122"/>
            </a:endParaRPr>
          </a:p>
        </p:txBody>
      </p:sp>
      <p:grpSp>
        <p:nvGrpSpPr>
          <p:cNvPr id="25" name="Group 91"/>
          <p:cNvGrpSpPr/>
          <p:nvPr/>
        </p:nvGrpSpPr>
        <p:grpSpPr bwMode="auto">
          <a:xfrm>
            <a:off x="1381125" y="2628265"/>
            <a:ext cx="636270" cy="980440"/>
            <a:chOff x="936" y="1480"/>
            <a:chExt cx="1589" cy="2510"/>
          </a:xfrm>
        </p:grpSpPr>
        <p:grpSp>
          <p:nvGrpSpPr>
            <p:cNvPr id="26" name="组合 33"/>
            <p:cNvGrpSpPr/>
            <p:nvPr/>
          </p:nvGrpSpPr>
          <p:grpSpPr bwMode="auto">
            <a:xfrm>
              <a:off x="985" y="1583"/>
              <a:ext cx="1441" cy="2407"/>
              <a:chOff x="1754168" y="3653262"/>
              <a:chExt cx="1857599" cy="3107815"/>
            </a:xfrm>
          </p:grpSpPr>
          <p:sp>
            <p:nvSpPr>
              <p:cNvPr id="31" name="椭圆 30"/>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latin typeface="+mj-lt"/>
                  <a:ea typeface="方正超粗黑简体" pitchFamily="65" charset="-122"/>
                </a:endParaRPr>
              </a:p>
            </p:txBody>
          </p:sp>
          <p:sp>
            <p:nvSpPr>
              <p:cNvPr id="32" name="椭圆 31"/>
              <p:cNvSpPr/>
              <p:nvPr/>
            </p:nvSpPr>
            <p:spPr>
              <a:xfrm>
                <a:off x="1911556" y="3810650"/>
                <a:ext cx="1542822" cy="1542820"/>
              </a:xfrm>
              <a:prstGeom prst="ellipse">
                <a:avLst/>
              </a:prstGeom>
              <a:solidFill>
                <a:srgbClr val="C2010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椭圆 32"/>
              <p:cNvSpPr/>
              <p:nvPr/>
            </p:nvSpPr>
            <p:spPr>
              <a:xfrm>
                <a:off x="1890879" y="3789973"/>
                <a:ext cx="1584176" cy="1584174"/>
              </a:xfrm>
              <a:prstGeom prst="ellipse">
                <a:avLst/>
              </a:prstGeom>
              <a:solidFill>
                <a:srgbClr val="5380F7"/>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solidFill>
                    <a:srgbClr val="0087CF"/>
                  </a:solidFill>
                  <a:latin typeface="+mj-lt"/>
                  <a:ea typeface="方正超粗黑简体" pitchFamily="65" charset="-122"/>
                </a:endParaRPr>
              </a:p>
            </p:txBody>
          </p:sp>
          <p:sp>
            <p:nvSpPr>
              <p:cNvPr id="34" name="矩形 33"/>
              <p:cNvSpPr/>
              <p:nvPr/>
            </p:nvSpPr>
            <p:spPr>
              <a:xfrm>
                <a:off x="2196990" y="4093185"/>
                <a:ext cx="968886" cy="2667892"/>
              </a:xfrm>
              <a:prstGeom prst="rect">
                <a:avLst/>
              </a:prstGeom>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700" b="1">
                  <a:solidFill>
                    <a:srgbClr val="CA0098"/>
                  </a:solidFill>
                  <a:latin typeface="微软雅黑" panose="020B0503020204020204" pitchFamily="34" charset="-122"/>
                  <a:ea typeface="微软雅黑" panose="020B0503020204020204" pitchFamily="34" charset="-122"/>
                </a:endParaRPr>
              </a:p>
            </p:txBody>
          </p:sp>
        </p:grpSp>
        <p:grpSp>
          <p:nvGrpSpPr>
            <p:cNvPr id="27" name="组合 4"/>
            <p:cNvGrpSpPr/>
            <p:nvPr/>
          </p:nvGrpSpPr>
          <p:grpSpPr bwMode="auto">
            <a:xfrm>
              <a:off x="936" y="1480"/>
              <a:ext cx="1589" cy="1588"/>
              <a:chOff x="3733576" y="3930057"/>
              <a:chExt cx="1801556" cy="1800152"/>
            </a:xfrm>
          </p:grpSpPr>
          <p:sp>
            <p:nvSpPr>
              <p:cNvPr id="28" name="椭圆 27"/>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9" name="任意多边形 6"/>
              <p:cNvSpPr/>
              <p:nvPr/>
            </p:nvSpPr>
            <p:spPr>
              <a:xfrm>
                <a:off x="3734710" y="3930057"/>
                <a:ext cx="1800422" cy="1800152"/>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sp>
        <p:nvSpPr>
          <p:cNvPr id="5" name="TextBox 4"/>
          <p:cNvSpPr txBox="1"/>
          <p:nvPr/>
        </p:nvSpPr>
        <p:spPr>
          <a:xfrm>
            <a:off x="3275965" y="3505200"/>
            <a:ext cx="2925445" cy="337185"/>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软件学院    软件工程    张雨薇</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3071246" y="3865424"/>
            <a:ext cx="3335269" cy="337185"/>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指导教师：李启雷</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5"/>
          <a:stretch>
            <a:fillRect/>
          </a:stretch>
        </p:blipFill>
        <p:spPr>
          <a:xfrm>
            <a:off x="3927475" y="513715"/>
            <a:ext cx="1622425" cy="1622425"/>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slow" p14:dur="4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2" name="文本框 1"/>
          <p:cNvSpPr txBox="1"/>
          <p:nvPr/>
        </p:nvSpPr>
        <p:spPr>
          <a:xfrm>
            <a:off x="1027430" y="180340"/>
            <a:ext cx="1454785"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应用</a:t>
            </a:r>
            <a:endParaRPr lang="zh-CN" altLang="en-US" sz="2000">
              <a:latin typeface="微软雅黑" panose="020B0503020204020204" pitchFamily="34" charset="-122"/>
              <a:ea typeface="微软雅黑" panose="020B0503020204020204" pitchFamily="34" charset="-122"/>
            </a:endParaRPr>
          </a:p>
        </p:txBody>
      </p:sp>
      <p:sp>
        <p:nvSpPr>
          <p:cNvPr id="3" name="文本框 2"/>
          <p:cNvSpPr txBox="1"/>
          <p:nvPr/>
        </p:nvSpPr>
        <p:spPr>
          <a:xfrm>
            <a:off x="833120" y="875030"/>
            <a:ext cx="7015480" cy="368300"/>
          </a:xfrm>
          <a:prstGeom prst="rect">
            <a:avLst/>
          </a:prstGeom>
          <a:noFill/>
        </p:spPr>
        <p:txBody>
          <a:bodyPr wrap="square" rtlCol="0">
            <a:spAutoFit/>
          </a:bodyPr>
          <a:p>
            <a:r>
              <a:rPr lang="en-US" altLang="zh-CN"/>
              <a:t>    </a:t>
            </a:r>
            <a:r>
              <a:rPr lang="zh-CN" altLang="en-US">
                <a:latin typeface="微软雅黑" panose="020B0503020204020204" pitchFamily="34" charset="-122"/>
                <a:ea typeface="微软雅黑" panose="020B0503020204020204" pitchFamily="34" charset="-122"/>
              </a:rPr>
              <a:t>全身跟踪系统可用于许多领域：</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1616075" y="1487805"/>
            <a:ext cx="4091305" cy="1170305"/>
          </a:xfrm>
          <a:prstGeom prst="rect">
            <a:avLst/>
          </a:prstGeom>
          <a:noFill/>
        </p:spPr>
        <p:txBody>
          <a:bodyPr wrap="square" rtlCol="0">
            <a:spAutoFit/>
          </a:bodyPr>
          <a:p>
            <a:pPr marL="342900" indent="-342900">
              <a:lnSpc>
                <a:spcPct val="130000"/>
              </a:lnSpc>
              <a:buAutoNum type="arabicPeriod"/>
            </a:pPr>
            <a:r>
              <a:rPr lang="zh-CN" altLang="en-US">
                <a:latin typeface="微软雅黑" panose="020B0503020204020204" pitchFamily="34" charset="-122"/>
                <a:ea typeface="微软雅黑" panose="020B0503020204020204" pitchFamily="34" charset="-122"/>
                <a:cs typeface="微软雅黑" panose="020B0503020204020204" pitchFamily="34" charset="-122"/>
              </a:rPr>
              <a:t>运动和医学训练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30000"/>
              </a:lnSpc>
              <a:buAutoNum type="arabicPeriod"/>
            </a:pPr>
            <a:r>
              <a:rPr lang="en-US" altLang="zh-CN">
                <a:latin typeface="微软雅黑" panose="020B0503020204020204" pitchFamily="34" charset="-122"/>
                <a:ea typeface="微软雅黑" panose="020B0503020204020204" pitchFamily="34" charset="-122"/>
                <a:cs typeface="微软雅黑" panose="020B0503020204020204" pitchFamily="34" charset="-122"/>
              </a:rPr>
              <a:t>VR</a:t>
            </a:r>
            <a:r>
              <a:rPr lang="zh-CN" altLang="en-US">
                <a:latin typeface="微软雅黑" panose="020B0503020204020204" pitchFamily="34" charset="-122"/>
                <a:ea typeface="微软雅黑" panose="020B0503020204020204" pitchFamily="34" charset="-122"/>
                <a:cs typeface="微软雅黑" panose="020B0503020204020204" pitchFamily="34" charset="-122"/>
              </a:rPr>
              <a:t>教育方面</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30000"/>
              </a:lnSpc>
              <a:buAutoNum type="arabicPeriod"/>
            </a:pPr>
            <a:r>
              <a:rPr lang="zh-CN" altLang="en-US">
                <a:latin typeface="微软雅黑" panose="020B0503020204020204" pitchFamily="34" charset="-122"/>
                <a:ea typeface="微软雅黑" panose="020B0503020204020204" pitchFamily="34" charset="-122"/>
                <a:cs typeface="微软雅黑" panose="020B0503020204020204" pitchFamily="34" charset="-122"/>
              </a:rPr>
              <a:t>休闲娱乐，如格斗游戏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162685" y="3005455"/>
            <a:ext cx="5389245" cy="922020"/>
          </a:xfrm>
          <a:prstGeom prst="rect">
            <a:avLst/>
          </a:prstGeom>
          <a:noFill/>
        </p:spPr>
        <p:txBody>
          <a:bodyPr wrap="square" rtlCol="0">
            <a:spAutoFit/>
          </a:bodyPr>
          <a:p>
            <a:r>
              <a:rPr lang="en-US" altLang="zh-CN"/>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来自身体和手部的跟踪数据已准备好支持定制的3D化身模型，该模型可以通过相互交互增强社交VR和协作工作等应用中的身临其境的体验</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par>
    </p:tnLst>
    <p:bldLst>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a:latin typeface="微软雅黑" panose="020B0503020204020204" pitchFamily="34" charset="-122"/>
                <a:ea typeface="微软雅黑" panose="020B0503020204020204" pitchFamily="34" charset="-122"/>
              </a:rPr>
              <a:t>研究结论</a:t>
            </a:r>
            <a:endParaRPr lang="zh-CN" altLang="en-US" sz="2000" spc="300" dirty="0">
              <a:latin typeface="微软雅黑" panose="020B0503020204020204" pitchFamily="34" charset="-122"/>
              <a:ea typeface="微软雅黑" panose="020B0503020204020204" pitchFamily="34" charset="-122"/>
            </a:endParaRPr>
          </a:p>
        </p:txBody>
      </p:sp>
      <p:sp>
        <p:nvSpPr>
          <p:cNvPr id="11" name="灯片编号占位符 1"/>
          <p:cNvSpPr>
            <a:spLocks noGrp="1"/>
          </p:cNvSpPr>
          <p:nvPr/>
        </p:nvSpPr>
        <p:spPr>
          <a:xfrm>
            <a:off x="6494780" y="46910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9" name="文本框 8"/>
          <p:cNvSpPr txBox="1"/>
          <p:nvPr/>
        </p:nvSpPr>
        <p:spPr>
          <a:xfrm>
            <a:off x="1251585" y="1290320"/>
            <a:ext cx="6537325" cy="2832100"/>
          </a:xfrm>
          <a:prstGeom prst="rect">
            <a:avLst/>
          </a:prstGeom>
          <a:noFill/>
        </p:spPr>
        <p:txBody>
          <a:bodyPr wrap="square" rtlCol="0">
            <a:spAutoFit/>
          </a:bodyPr>
          <a:p>
            <a:pPr>
              <a:lnSpc>
                <a:spcPct val="110000"/>
              </a:lnSpc>
            </a:pPr>
            <a:r>
              <a:rPr lang="en-US" altLang="zh-CN"/>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论文介绍了一种使用多个Kinect的设置，以实现稳健而准确的全身3D骨骼跟踪，以及将Leap Motion集成到用于VR的Vive系统中。提出了一种校准方法，可以使用传统的棋盘格标记轻松地同步异构设备。提出了新的相机加权方法，并将其与以前的方法进行了比较。结果表明，本文提出的改进的自适应权重计算方法可以解决一些跟踪问题。旋转融合测试的结果表明，与Vive跟踪器相比，该系统具有良好的准确性。Leap Motion数据与融合骨架系统集成在一起，该系统现在还允许在VR交互场景中集成手势。</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p:timing>
    <p:tnLst>
      <p:par>
        <p:cTn id="1" dur="indefinite" restart="never" nodeType="tmRoot"/>
      </p:par>
    </p:tnLst>
    <p:bldLst>
      <p:bldP spid="25"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p>
            <a:fld id="{E1BEBC7A-FD02-486B-81B5-A845787C689C}" type="slidenum">
              <a:rPr lang="zh-CN" altLang="en-US" sz="1600" b="1" smtClean="0"/>
            </a:fld>
            <a:endParaRPr lang="zh-CN" altLang="en-US" sz="1600" b="1" smtClean="0"/>
          </a:p>
        </p:txBody>
      </p:sp>
      <p:sp>
        <p:nvSpPr>
          <p:cNvPr id="2" name="文本框 1"/>
          <p:cNvSpPr txBox="1"/>
          <p:nvPr/>
        </p:nvSpPr>
        <p:spPr>
          <a:xfrm>
            <a:off x="3027680" y="1993900"/>
            <a:ext cx="2807335" cy="829945"/>
          </a:xfrm>
          <a:prstGeom prst="rect">
            <a:avLst/>
          </a:prstGeom>
          <a:noFill/>
        </p:spPr>
        <p:txBody>
          <a:bodyPr wrap="square" rtlCol="0">
            <a:spAutoFit/>
            <a:scene3d>
              <a:camera prst="orthographicFront"/>
              <a:lightRig rig="threePt" dir="t"/>
            </a:scene3d>
          </a:bodyPr>
          <a:p>
            <a:pPr algn="dist"/>
            <a:r>
              <a:rPr lang="zh-CN" altLang="en-US" sz="48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感谢倾听！</a:t>
            </a:r>
            <a:endParaRPr lang="zh-CN" altLang="en-US" sz="4800" b="1">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接连接符 9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TextBox 105"/>
          <p:cNvSpPr txBox="1"/>
          <p:nvPr/>
        </p:nvSpPr>
        <p:spPr>
          <a:xfrm>
            <a:off x="908957" y="206330"/>
            <a:ext cx="1069524" cy="400110"/>
          </a:xfrm>
          <a:prstGeom prst="rect">
            <a:avLst/>
          </a:prstGeom>
          <a:noFill/>
        </p:spPr>
        <p:txBody>
          <a:bodyPr wrap="none" rtlCol="0">
            <a:spAutoFit/>
          </a:bodyPr>
          <a:lstStyle/>
          <a:p>
            <a:r>
              <a:rPr lang="zh-CN" altLang="en-US" sz="2000" spc="300" dirty="0" smtClean="0">
                <a:latin typeface="方正兰亭细黑_GBK" panose="02000000000000000000" pitchFamily="2" charset="-122"/>
                <a:ea typeface="方正兰亭细黑_GBK" panose="02000000000000000000" pitchFamily="2" charset="-122"/>
              </a:rPr>
              <a:t>主目录</a:t>
            </a:r>
            <a:endParaRPr lang="zh-CN" altLang="en-US" sz="2000" spc="300" dirty="0">
              <a:latin typeface="方正兰亭细黑_GBK" panose="02000000000000000000" pitchFamily="2" charset="-122"/>
              <a:ea typeface="方正兰亭细黑_GBK" panose="02000000000000000000" pitchFamily="2" charset="-122"/>
            </a:endParaRPr>
          </a:p>
        </p:txBody>
      </p:sp>
      <p:sp>
        <p:nvSpPr>
          <p:cNvPr id="35" name="任意多边形 34"/>
          <p:cNvSpPr/>
          <p:nvPr/>
        </p:nvSpPr>
        <p:spPr>
          <a:xfrm>
            <a:off x="1741714" y="2220686"/>
            <a:ext cx="5660572" cy="1204692"/>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2" h="1204692">
                <a:moveTo>
                  <a:pt x="0" y="14514"/>
                </a:moveTo>
                <a:cubicBezTo>
                  <a:pt x="469295" y="610809"/>
                  <a:pt x="938591" y="1207104"/>
                  <a:pt x="1407886" y="1204685"/>
                </a:cubicBezTo>
                <a:cubicBezTo>
                  <a:pt x="1877181" y="1202266"/>
                  <a:pt x="2339220" y="0"/>
                  <a:pt x="2815772" y="0"/>
                </a:cubicBezTo>
                <a:cubicBezTo>
                  <a:pt x="3292324" y="0"/>
                  <a:pt x="3793067" y="1204685"/>
                  <a:pt x="4267200" y="1204685"/>
                </a:cubicBezTo>
                <a:cubicBezTo>
                  <a:pt x="4741333" y="1204685"/>
                  <a:pt x="5411410" y="152400"/>
                  <a:pt x="5660572" y="0"/>
                </a:cubicBezTo>
              </a:path>
            </a:pathLst>
          </a:custGeom>
          <a:ln w="76200">
            <a:solidFill>
              <a:srgbClr val="1A3F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1A3F6C"/>
              </a:solidFill>
            </a:endParaRPr>
          </a:p>
        </p:txBody>
      </p:sp>
      <p:grpSp>
        <p:nvGrpSpPr>
          <p:cNvPr id="10" name="组合 9"/>
          <p:cNvGrpSpPr/>
          <p:nvPr/>
        </p:nvGrpSpPr>
        <p:grpSpPr>
          <a:xfrm>
            <a:off x="1165631" y="1662422"/>
            <a:ext cx="1139038" cy="1139038"/>
            <a:chOff x="1180871" y="1661152"/>
            <a:chExt cx="1139038" cy="1139038"/>
          </a:xfrm>
        </p:grpSpPr>
        <p:grpSp>
          <p:nvGrpSpPr>
            <p:cNvPr id="110" name="组合 109"/>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4" name="TextBox 133"/>
            <p:cNvSpPr txBox="1"/>
            <p:nvPr/>
          </p:nvSpPr>
          <p:spPr>
            <a:xfrm>
              <a:off x="1459919" y="1874188"/>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1</a:t>
              </a:r>
              <a:endParaRPr lang="zh-CN" altLang="en-US" sz="4000" dirty="0">
                <a:solidFill>
                  <a:srgbClr val="1A3F6C"/>
                </a:solidFill>
                <a:latin typeface="Watford DB" pitchFamily="2" charset="0"/>
                <a:ea typeface="造字工房劲黑（非商用）常规体" pitchFamily="50" charset="-122"/>
              </a:endParaRPr>
            </a:p>
          </p:txBody>
        </p:sp>
      </p:grpSp>
      <p:grpSp>
        <p:nvGrpSpPr>
          <p:cNvPr id="30" name="组合 29"/>
          <p:cNvGrpSpPr/>
          <p:nvPr/>
        </p:nvGrpSpPr>
        <p:grpSpPr>
          <a:xfrm>
            <a:off x="2591676" y="2836786"/>
            <a:ext cx="1139038" cy="1139038"/>
            <a:chOff x="2591676" y="2836786"/>
            <a:chExt cx="1139038" cy="1139038"/>
          </a:xfrm>
        </p:grpSpPr>
        <p:grpSp>
          <p:nvGrpSpPr>
            <p:cNvPr id="120" name="组合 119"/>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5" name="TextBox 134"/>
            <p:cNvSpPr txBox="1"/>
            <p:nvPr/>
          </p:nvSpPr>
          <p:spPr>
            <a:xfrm>
              <a:off x="2870089" y="3052362"/>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2</a:t>
              </a:r>
              <a:endParaRPr lang="zh-CN" altLang="en-US" sz="4000" dirty="0">
                <a:solidFill>
                  <a:srgbClr val="1A3F6C"/>
                </a:solidFill>
                <a:latin typeface="Watford DB" pitchFamily="2" charset="0"/>
                <a:ea typeface="造字工房劲黑（非商用）常规体" pitchFamily="50" charset="-122"/>
              </a:endParaRPr>
            </a:p>
          </p:txBody>
        </p:sp>
      </p:grpSp>
      <p:grpSp>
        <p:nvGrpSpPr>
          <p:cNvPr id="31" name="组合 30"/>
          <p:cNvGrpSpPr/>
          <p:nvPr/>
        </p:nvGrpSpPr>
        <p:grpSpPr>
          <a:xfrm>
            <a:off x="4002481" y="1661152"/>
            <a:ext cx="1139038" cy="1139038"/>
            <a:chOff x="4002481" y="1661152"/>
            <a:chExt cx="1139038" cy="1139038"/>
          </a:xfrm>
        </p:grpSpPr>
        <p:grpSp>
          <p:nvGrpSpPr>
            <p:cNvPr id="130" name="组合 129"/>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33" name="椭圆 1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6" name="TextBox 135"/>
            <p:cNvSpPr txBox="1"/>
            <p:nvPr/>
          </p:nvSpPr>
          <p:spPr>
            <a:xfrm>
              <a:off x="4322521" y="1875147"/>
              <a:ext cx="498475" cy="706755"/>
            </a:xfrm>
            <a:prstGeom prst="rect">
              <a:avLst/>
            </a:prstGeom>
            <a:noFill/>
          </p:spPr>
          <p:txBody>
            <a:bodyPr wrap="square" rtlCol="0">
              <a:spAutoFit/>
            </a:bodyPr>
            <a:lstStyle/>
            <a:p>
              <a:r>
                <a:rPr lang="en-US" altLang="zh-CN" sz="4000" dirty="0" smtClean="0">
                  <a:solidFill>
                    <a:srgbClr val="1A3F6C"/>
                  </a:solidFill>
                  <a:latin typeface="Watford DB" pitchFamily="2" charset="0"/>
                  <a:ea typeface="造字工房劲黑（非商用）常规体" pitchFamily="50" charset="-122"/>
                </a:rPr>
                <a:t>3</a:t>
              </a:r>
              <a:endParaRPr lang="zh-CN" altLang="en-US" sz="4000" dirty="0">
                <a:solidFill>
                  <a:srgbClr val="1A3F6C"/>
                </a:solidFill>
                <a:latin typeface="Watford DB" pitchFamily="2" charset="0"/>
                <a:ea typeface="造字工房劲黑（非商用）常规体" pitchFamily="50" charset="-122"/>
              </a:endParaRPr>
            </a:p>
          </p:txBody>
        </p:sp>
      </p:grpSp>
      <p:grpSp>
        <p:nvGrpSpPr>
          <p:cNvPr id="32" name="组合 31"/>
          <p:cNvGrpSpPr/>
          <p:nvPr/>
        </p:nvGrpSpPr>
        <p:grpSpPr>
          <a:xfrm>
            <a:off x="5413286" y="2836786"/>
            <a:ext cx="1139038" cy="1139038"/>
            <a:chOff x="5413286" y="2836786"/>
            <a:chExt cx="1139038" cy="1139038"/>
          </a:xfrm>
        </p:grpSpPr>
        <p:grpSp>
          <p:nvGrpSpPr>
            <p:cNvPr id="115" name="组合 114"/>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18" name="椭圆 1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7" name="TextBox 136"/>
            <p:cNvSpPr txBox="1"/>
            <p:nvPr/>
          </p:nvSpPr>
          <p:spPr>
            <a:xfrm>
              <a:off x="5692334" y="3051727"/>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4</a:t>
              </a:r>
              <a:endParaRPr lang="zh-CN" altLang="en-US" sz="4000" dirty="0">
                <a:solidFill>
                  <a:srgbClr val="1A3F6C"/>
                </a:solidFill>
                <a:latin typeface="Watford DB" pitchFamily="2" charset="0"/>
                <a:ea typeface="造字工房劲黑（非商用）常规体" pitchFamily="50" charset="-122"/>
              </a:endParaRPr>
            </a:p>
          </p:txBody>
        </p:sp>
      </p:grpSp>
      <p:grpSp>
        <p:nvGrpSpPr>
          <p:cNvPr id="33" name="组合 32"/>
          <p:cNvGrpSpPr/>
          <p:nvPr/>
        </p:nvGrpSpPr>
        <p:grpSpPr>
          <a:xfrm>
            <a:off x="6824091" y="1661152"/>
            <a:ext cx="1139038" cy="1139038"/>
            <a:chOff x="6824091" y="1661152"/>
            <a:chExt cx="1139038" cy="1139038"/>
          </a:xfrm>
        </p:grpSpPr>
        <p:grpSp>
          <p:nvGrpSpPr>
            <p:cNvPr id="125" name="组合 124"/>
            <p:cNvGrpSpPr/>
            <p:nvPr/>
          </p:nvGrpSpPr>
          <p:grpSpPr>
            <a:xfrm>
              <a:off x="6824091" y="1661152"/>
              <a:ext cx="1139038" cy="1139038"/>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28" name="椭圆 1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42" name="TextBox 141"/>
            <p:cNvSpPr txBox="1"/>
            <p:nvPr/>
          </p:nvSpPr>
          <p:spPr>
            <a:xfrm>
              <a:off x="7106949" y="1876728"/>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5</a:t>
              </a:r>
              <a:endParaRPr lang="zh-CN" altLang="en-US" sz="4000" dirty="0">
                <a:solidFill>
                  <a:srgbClr val="1A3F6C"/>
                </a:solidFill>
                <a:latin typeface="Watford DB" pitchFamily="2" charset="0"/>
                <a:ea typeface="造字工房劲黑（非商用）常规体" pitchFamily="50" charset="-122"/>
              </a:endParaRPr>
            </a:p>
          </p:txBody>
        </p:sp>
      </p:grpSp>
      <p:sp>
        <p:nvSpPr>
          <p:cNvPr id="144" name="TextBox 143"/>
          <p:cNvSpPr txBox="1"/>
          <p:nvPr/>
        </p:nvSpPr>
        <p:spPr>
          <a:xfrm>
            <a:off x="1416002" y="1127461"/>
            <a:ext cx="6400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引言</a:t>
            </a:r>
            <a:endParaRPr lang="zh-CN" altLang="en-US" dirty="0">
              <a:latin typeface="微软雅黑" panose="020B0503020204020204" pitchFamily="34" charset="-122"/>
              <a:ea typeface="微软雅黑" panose="020B0503020204020204" pitchFamily="34" charset="-122"/>
            </a:endParaRPr>
          </a:p>
        </p:txBody>
      </p:sp>
      <p:sp>
        <p:nvSpPr>
          <p:cNvPr id="145" name="TextBox 144"/>
          <p:cNvSpPr txBox="1"/>
          <p:nvPr/>
        </p:nvSpPr>
        <p:spPr>
          <a:xfrm>
            <a:off x="4202251" y="1128010"/>
            <a:ext cx="6400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评估</a:t>
            </a:r>
            <a:endParaRPr lang="zh-CN" altLang="en-US" dirty="0">
              <a:latin typeface="微软雅黑" panose="020B0503020204020204" pitchFamily="34" charset="-122"/>
              <a:ea typeface="微软雅黑" panose="020B0503020204020204" pitchFamily="34" charset="-122"/>
            </a:endParaRPr>
          </a:p>
        </p:txBody>
      </p:sp>
      <p:sp>
        <p:nvSpPr>
          <p:cNvPr id="146" name="TextBox 145"/>
          <p:cNvSpPr txBox="1"/>
          <p:nvPr/>
        </p:nvSpPr>
        <p:spPr>
          <a:xfrm>
            <a:off x="2616835" y="4128135"/>
            <a:ext cx="1131570"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解决方案</a:t>
            </a:r>
            <a:endParaRPr lang="zh-CN" altLang="en-US" dirty="0">
              <a:latin typeface="微软雅黑" panose="020B0503020204020204" pitchFamily="34" charset="-122"/>
              <a:ea typeface="微软雅黑" panose="020B0503020204020204" pitchFamily="34" charset="-122"/>
            </a:endParaRPr>
          </a:p>
        </p:txBody>
      </p:sp>
      <p:sp>
        <p:nvSpPr>
          <p:cNvPr id="147" name="TextBox 146"/>
          <p:cNvSpPr txBox="1"/>
          <p:nvPr/>
        </p:nvSpPr>
        <p:spPr>
          <a:xfrm>
            <a:off x="5663804" y="4128070"/>
            <a:ext cx="640080" cy="368300"/>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应用</a:t>
            </a:r>
            <a:endParaRPr lang="zh-CN" altLang="en-US" dirty="0">
              <a:latin typeface="微软雅黑" panose="020B0503020204020204" pitchFamily="34" charset="-122"/>
              <a:ea typeface="微软雅黑" panose="020B0503020204020204" pitchFamily="34" charset="-122"/>
            </a:endParaRPr>
          </a:p>
        </p:txBody>
      </p:sp>
      <p:sp>
        <p:nvSpPr>
          <p:cNvPr id="148" name="TextBox 147"/>
          <p:cNvSpPr txBox="1"/>
          <p:nvPr/>
        </p:nvSpPr>
        <p:spPr>
          <a:xfrm>
            <a:off x="6848962" y="1127461"/>
            <a:ext cx="10972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研究结论</a:t>
            </a:r>
            <a:endParaRPr lang="zh-CN" altLang="en-US"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p>
            <a:fld id="{E1BEBC7A-FD02-486B-81B5-A845787C689C}" type="slidenum">
              <a:rPr lang="zh-CN" altLang="en-US" sz="1600" b="1" smtClean="0"/>
            </a:fld>
            <a:endParaRPr lang="zh-CN" altLang="en-US" sz="1600" b="1" smtClean="0"/>
          </a:p>
        </p:txBody>
      </p:sp>
    </p:spTree>
    <p:custDataLst>
      <p:tags r:id="rId2"/>
    </p:custDataLst>
  </p:cSld>
  <p:clrMapOvr>
    <a:masterClrMapping/>
  </p:clrMapOvr>
  <p:transition spd="slow"/>
  <p:timing>
    <p:tnLst>
      <p:par>
        <p:cTn id="1" dur="indefinite" restart="never" nodeType="tmRoot"/>
      </p:par>
    </p:tnLst>
    <p:bldLst>
      <p:bldP spid="105" grpId="0" animBg="1"/>
      <p:bldP spid="106" grpId="0"/>
      <p:bldP spid="35" grpId="0" animBg="1"/>
      <p:bldP spid="144" grpId="0"/>
      <p:bldP spid="145" grpId="0"/>
      <p:bldP spid="146" grpId="0"/>
      <p:bldP spid="147" grpId="0"/>
      <p:bldP spid="1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Box 41"/>
          <p:cNvSpPr>
            <a:spLocks noChangeArrowheads="1"/>
          </p:cNvSpPr>
          <p:nvPr/>
        </p:nvSpPr>
        <p:spPr bwMode="auto">
          <a:xfrm>
            <a:off x="1157605" y="1173480"/>
            <a:ext cx="6828790" cy="306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lnSpc>
                <a:spcPct val="150000"/>
              </a:lnSpc>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越来越多的虚拟现实应用程序使用全身化身来代表虚拟环境中的用户。为了完全控制这些虚拟化身，需要运动跟踪技术。然而，大多数全身跟踪解决方案价格昂贵，并且设置和使用起来通常很麻烦且耗时。另一方面，价格适中的深度相机易于安装，但大多数相机都无法完全跟踪用户的身体和手指，并且准确性有限。所以此次所读的论文中提出了一种结合多个深度相机的解决方案，以实现精确的全身运动跟踪，包括精确的手和手指跟踪。这为用户提供了使用自然手势在虚拟环境中进行交互的可能性。</a:t>
            </a:r>
            <a:endParaRPr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fontAlgn="auto">
              <a:lnSpc>
                <a:spcPct val="150000"/>
              </a:lnSpc>
            </a:pPr>
            <a:endParaRPr lang="zh-CN" altLang="en-US" sz="1000" dirty="0">
              <a:latin typeface="微软雅黑" panose="020B0503020204020204" pitchFamily="34" charset="-122"/>
              <a:ea typeface="微软雅黑" panose="020B0503020204020204" pitchFamily="34" charset="-122"/>
              <a:sym typeface="微软雅黑" panose="020B0503020204020204" pitchFamily="34" charset="-122"/>
            </a:endParaRPr>
          </a:p>
          <a:p>
            <a:pPr fontAlgn="auto">
              <a:lnSpc>
                <a:spcPct val="150000"/>
              </a:lnSpc>
            </a:pPr>
            <a:endParaRPr lang="en-US" altLang="zh-CN" sz="11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3" name="直接连接符 32"/>
          <p:cNvCxnSpPr/>
          <p:nvPr/>
        </p:nvCxnSpPr>
        <p:spPr>
          <a:xfrm>
            <a:off x="515892" y="57902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950595" y="180340"/>
            <a:ext cx="1666240" cy="398780"/>
          </a:xfrm>
          <a:prstGeom prst="rect">
            <a:avLst/>
          </a:prstGeom>
          <a:noFill/>
        </p:spPr>
        <p:txBody>
          <a:bodyPr wrap="square" rtlCol="0">
            <a:spAutoFit/>
          </a:bodyPr>
          <a:lstStyle/>
          <a:p>
            <a:r>
              <a:rPr lang="zh-CN" altLang="en-US" sz="2000" spc="300" dirty="0">
                <a:latin typeface="微软雅黑" panose="020B0503020204020204" pitchFamily="34" charset="-122"/>
                <a:ea typeface="微软雅黑" panose="020B0503020204020204" pitchFamily="34" charset="-122"/>
              </a:rPr>
              <a:t>引言</a:t>
            </a:r>
            <a:endParaRPr lang="zh-CN" altLang="en-US" sz="2000" spc="300" dirty="0">
              <a:latin typeface="微软雅黑" panose="020B0503020204020204" pitchFamily="34" charset="-122"/>
              <a:ea typeface="微软雅黑" panose="020B0503020204020204" pitchFamily="34" charset="-122"/>
            </a:endParaRPr>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Tree>
  </p:cSld>
  <p:clrMapOvr>
    <a:masterClrMapping/>
  </p:clrMapOvr>
  <p:transition spd="slow"/>
  <p:timing>
    <p:tnLst>
      <p:par>
        <p:cTn id="1" dur="indefinite" restart="never" nodeType="tmRoot"/>
      </p:par>
    </p:tnLst>
    <p:bldLst>
      <p:bldP spid="6153" grpId="0" bldLvl="0" autoUpdateAnimBg="0"/>
      <p:bldP spid="34" grpId="0" animBg="1"/>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950595" y="180340"/>
            <a:ext cx="1666240" cy="398780"/>
          </a:xfrm>
          <a:prstGeom prst="rect">
            <a:avLst/>
          </a:prstGeom>
          <a:noFill/>
        </p:spPr>
        <p:txBody>
          <a:bodyPr wrap="square" rtlCol="0">
            <a:spAutoFit/>
          </a:bodyPr>
          <a:lstStyle/>
          <a:p>
            <a:r>
              <a:rPr lang="zh-CN" altLang="en-US" sz="2000" spc="300" dirty="0">
                <a:latin typeface="微软雅黑" panose="020B0503020204020204" pitchFamily="34" charset="-122"/>
                <a:ea typeface="微软雅黑" panose="020B0503020204020204" pitchFamily="34" charset="-122"/>
              </a:rPr>
              <a:t>引言</a:t>
            </a:r>
            <a:endParaRPr lang="zh-CN" altLang="en-US" sz="2000" spc="300" dirty="0">
              <a:latin typeface="微软雅黑" panose="020B0503020204020204" pitchFamily="34" charset="-122"/>
              <a:ea typeface="微软雅黑" panose="020B0503020204020204" pitchFamily="34" charset="-122"/>
            </a:endParaRPr>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4" name="文本框 3"/>
          <p:cNvSpPr txBox="1"/>
          <p:nvPr/>
        </p:nvSpPr>
        <p:spPr>
          <a:xfrm>
            <a:off x="1076325" y="1102995"/>
            <a:ext cx="6991350" cy="2722880"/>
          </a:xfrm>
          <a:prstGeom prst="rect">
            <a:avLst/>
          </a:prstGeom>
          <a:noFill/>
        </p:spPr>
        <p:txBody>
          <a:bodyPr wrap="square" rtlCol="0">
            <a:spAutoFit/>
          </a:bodyPr>
          <a:p>
            <a:pPr fontAlgn="auto">
              <a:lnSpc>
                <a:spcPct val="150000"/>
              </a:lnSpc>
            </a:pPr>
            <a:r>
              <a:rPr lang="en-US" altLang="zh-CN"/>
              <a:t>   </a:t>
            </a:r>
            <a:r>
              <a:rPr lang="en-US" altLang="zh-CN" sz="160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头戴式显示（HMD）设备和手持式控制器主要用于头部和手部跟踪，但是仍然需要使用逆向运动学（IK）来计算人体运动。但是，当用户采取复杂的姿势或做出复杂的手势时，此方法有时会提供不现实的体验。 Microsoft Kinect v2是基于深度相机的运动捕获设备，可以检测用户的姿势并识别一系列手势。但是，单个Kinect v2存在遮挡问题，并且存在前后歧义错误。管基于Kinect的身体跟踪效果不错，但是手部跟踪还是不准确或不稳定的。因此，论文提出了两种改进跟踪质量的摄像机加权方法。</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bldLst>
      <p:bldP spid="34"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2" name="TextBox 34"/>
          <p:cNvSpPr txBox="1"/>
          <p:nvPr/>
        </p:nvSpPr>
        <p:spPr>
          <a:xfrm>
            <a:off x="950595" y="180340"/>
            <a:ext cx="4646295" cy="398780"/>
          </a:xfrm>
          <a:prstGeom prst="rect">
            <a:avLst/>
          </a:prstGeom>
          <a:noFill/>
        </p:spPr>
        <p:txBody>
          <a:bodyPr wrap="square" rtlCol="0">
            <a:spAutoFit/>
          </a:bodyPr>
          <a:p>
            <a:r>
              <a:rPr lang="zh-CN" altLang="en-US" sz="2000" spc="300" dirty="0">
                <a:latin typeface="微软雅黑" panose="020B0503020204020204" pitchFamily="34" charset="-122"/>
                <a:ea typeface="微软雅黑" panose="020B0503020204020204" pitchFamily="34" charset="-122"/>
              </a:rPr>
              <a:t>改进跟踪质量的解决方案</a:t>
            </a:r>
            <a:endParaRPr lang="zh-CN" altLang="en-US" sz="2000" spc="3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950595" y="732155"/>
            <a:ext cx="7165975" cy="1814830"/>
          </a:xfrm>
          <a:prstGeom prst="rect">
            <a:avLst/>
          </a:prstGeom>
          <a:noFill/>
          <a:ln w="9525">
            <a:noFill/>
          </a:ln>
        </p:spPr>
        <p:txBody>
          <a:bodyPr wrap="square">
            <a:spAutoFit/>
          </a:bodyPr>
          <a:p>
            <a:pPr indent="0"/>
            <a:r>
              <a:rPr lang="en-US" altLang="zh-CN" sz="1600">
                <a:latin typeface="微软雅黑" panose="020B0503020204020204" pitchFamily="34" charset="-122"/>
                <a:ea typeface="微软雅黑" panose="020B0503020204020204" pitchFamily="34" charset="-122"/>
                <a:cs typeface="仿宋" panose="02010609060101010101" charset="-122"/>
              </a:rPr>
              <a:t>2.1 </a:t>
            </a:r>
            <a:r>
              <a:rPr lang="zh-CN" altLang="en-US" sz="1400">
                <a:latin typeface="微软雅黑" panose="020B0503020204020204" pitchFamily="34" charset="-122"/>
                <a:ea typeface="微软雅黑" panose="020B0503020204020204" pitchFamily="34" charset="-122"/>
                <a:cs typeface="仿宋" panose="02010609060101010101" charset="-122"/>
              </a:rPr>
              <a:t>校准</a:t>
            </a:r>
            <a:endParaRPr lang="zh-CN" altLang="en-US" sz="1400">
              <a:latin typeface="微软雅黑" panose="020B0503020204020204" pitchFamily="34" charset="-122"/>
              <a:ea typeface="微软雅黑" panose="020B0503020204020204" pitchFamily="34" charset="-122"/>
              <a:cs typeface="仿宋" panose="02010609060101010101" charset="-122"/>
            </a:endParaRPr>
          </a:p>
          <a:p>
            <a:pPr indent="0"/>
            <a:r>
              <a:rPr lang="zh-CN" altLang="en-US" sz="1600" b="0">
                <a:latin typeface="微软雅黑" panose="020B0503020204020204" pitchFamily="34" charset="-122"/>
                <a:ea typeface="微软雅黑" panose="020B0503020204020204" pitchFamily="34" charset="-122"/>
                <a:cs typeface="仿宋" panose="02010609060101010101" charset="-122"/>
              </a:rPr>
              <a:t>       为了在四个</a:t>
            </a:r>
            <a:r>
              <a:rPr lang="en-US" altLang="zh-CN" sz="1600" b="0">
                <a:latin typeface="微软雅黑" panose="020B0503020204020204" pitchFamily="34" charset="-122"/>
                <a:ea typeface="微软雅黑" panose="020B0503020204020204" pitchFamily="34" charset="-122"/>
                <a:cs typeface="仿宋" panose="02010609060101010101" charset="-122"/>
              </a:rPr>
              <a:t>Kinect</a:t>
            </a:r>
            <a:r>
              <a:rPr lang="zh-CN" altLang="en-US" sz="1600" b="0">
                <a:latin typeface="微软雅黑" panose="020B0503020204020204" pitchFamily="34" charset="-122"/>
                <a:ea typeface="微软雅黑" panose="020B0503020204020204" pitchFamily="34" charset="-122"/>
                <a:cs typeface="仿宋" panose="02010609060101010101" charset="-122"/>
              </a:rPr>
              <a:t>和</a:t>
            </a:r>
            <a:r>
              <a:rPr lang="en-US" altLang="zh-CN" sz="1600" b="0">
                <a:latin typeface="微软雅黑" panose="020B0503020204020204" pitchFamily="34" charset="-122"/>
                <a:ea typeface="微软雅黑" panose="020B0503020204020204" pitchFamily="34" charset="-122"/>
                <a:cs typeface="仿宋" panose="02010609060101010101" charset="-122"/>
              </a:rPr>
              <a:t>Leap Motion</a:t>
            </a:r>
            <a:r>
              <a:rPr lang="zh-CN" altLang="en-US" sz="1600" b="0">
                <a:latin typeface="微软雅黑" panose="020B0503020204020204" pitchFamily="34" charset="-122"/>
                <a:ea typeface="微软雅黑" panose="020B0503020204020204" pitchFamily="34" charset="-122"/>
                <a:cs typeface="仿宋" panose="02010609060101010101" charset="-122"/>
              </a:rPr>
              <a:t>之间融合数据，必须执行校准过程以建立公共坐标系。使用棋盘格作为</a:t>
            </a:r>
            <a:r>
              <a:rPr lang="en-US" altLang="zh-CN" sz="1600" b="0">
                <a:latin typeface="微软雅黑" panose="020B0503020204020204" pitchFamily="34" charset="-122"/>
                <a:ea typeface="微软雅黑" panose="020B0503020204020204" pitchFamily="34" charset="-122"/>
                <a:cs typeface="仿宋" panose="02010609060101010101" charset="-122"/>
              </a:rPr>
              <a:t>Kinects</a:t>
            </a:r>
            <a:r>
              <a:rPr lang="zh-CN" altLang="en-US" sz="1600" b="0">
                <a:latin typeface="微软雅黑" panose="020B0503020204020204" pitchFamily="34" charset="-122"/>
                <a:ea typeface="微软雅黑" panose="020B0503020204020204" pitchFamily="34" charset="-122"/>
                <a:cs typeface="仿宋" panose="02010609060101010101" charset="-122"/>
              </a:rPr>
              <a:t>的世界坐标原点，将</a:t>
            </a:r>
            <a:r>
              <a:rPr lang="en-US" altLang="zh-CN" sz="1600" b="0">
                <a:latin typeface="微软雅黑" panose="020B0503020204020204" pitchFamily="34" charset="-122"/>
                <a:ea typeface="微软雅黑" panose="020B0503020204020204" pitchFamily="34" charset="-122"/>
                <a:cs typeface="仿宋" panose="02010609060101010101" charset="-122"/>
              </a:rPr>
              <a:t>Leap Motion</a:t>
            </a:r>
            <a:r>
              <a:rPr lang="zh-CN" altLang="en-US" sz="1600" b="0">
                <a:latin typeface="微软雅黑" panose="020B0503020204020204" pitchFamily="34" charset="-122"/>
                <a:ea typeface="微软雅黑" panose="020B0503020204020204" pitchFamily="34" charset="-122"/>
                <a:cs typeface="仿宋" panose="02010609060101010101" charset="-122"/>
              </a:rPr>
              <a:t>和</a:t>
            </a:r>
            <a:r>
              <a:rPr lang="en-US" altLang="zh-CN" sz="1600" b="0">
                <a:latin typeface="微软雅黑" panose="020B0503020204020204" pitchFamily="34" charset="-122"/>
                <a:ea typeface="微软雅黑" panose="020B0503020204020204" pitchFamily="34" charset="-122"/>
                <a:cs typeface="仿宋" panose="02010609060101010101" charset="-122"/>
              </a:rPr>
              <a:t>HTC Vive</a:t>
            </a:r>
            <a:r>
              <a:rPr lang="zh-CN" altLang="en-US" sz="1600" b="0">
                <a:latin typeface="微软雅黑" panose="020B0503020204020204" pitchFamily="34" charset="-122"/>
                <a:ea typeface="微软雅黑" panose="020B0503020204020204" pitchFamily="34" charset="-122"/>
                <a:cs typeface="仿宋" panose="02010609060101010101" charset="-122"/>
              </a:rPr>
              <a:t>系统之间的校准设置为</a:t>
            </a:r>
            <a:r>
              <a:rPr lang="en-US" altLang="zh-CN" sz="1600" b="0">
                <a:latin typeface="微软雅黑" panose="020B0503020204020204" pitchFamily="34" charset="-122"/>
                <a:ea typeface="微软雅黑" panose="020B0503020204020204" pitchFamily="34" charset="-122"/>
                <a:cs typeface="仿宋" panose="02010609060101010101" charset="-122"/>
              </a:rPr>
              <a:t>HMD</a:t>
            </a:r>
            <a:r>
              <a:rPr lang="zh-CN" altLang="en-US" sz="1600" b="0">
                <a:latin typeface="微软雅黑" panose="020B0503020204020204" pitchFamily="34" charset="-122"/>
                <a:ea typeface="微软雅黑" panose="020B0503020204020204" pitchFamily="34" charset="-122"/>
                <a:cs typeface="仿宋" panose="02010609060101010101" charset="-122"/>
              </a:rPr>
              <a:t>上的一个基准，并且按照官方指南的建议，将</a:t>
            </a:r>
            <a:r>
              <a:rPr lang="en-US" altLang="zh-CN" sz="1600" b="0">
                <a:latin typeface="微软雅黑" panose="020B0503020204020204" pitchFamily="34" charset="-122"/>
                <a:ea typeface="微软雅黑" panose="020B0503020204020204" pitchFamily="34" charset="-122"/>
                <a:cs typeface="仿宋" panose="02010609060101010101" charset="-122"/>
              </a:rPr>
              <a:t>Leap Motion</a:t>
            </a:r>
            <a:r>
              <a:rPr lang="zh-CN" altLang="en-US" sz="1600" b="0">
                <a:latin typeface="微软雅黑" panose="020B0503020204020204" pitchFamily="34" charset="-122"/>
                <a:ea typeface="微软雅黑" panose="020B0503020204020204" pitchFamily="34" charset="-122"/>
                <a:cs typeface="仿宋" panose="02010609060101010101" charset="-122"/>
              </a:rPr>
              <a:t>连接到</a:t>
            </a:r>
            <a:r>
              <a:rPr lang="en-US" altLang="zh-CN" sz="1600" b="0">
                <a:latin typeface="微软雅黑" panose="020B0503020204020204" pitchFamily="34" charset="-122"/>
                <a:ea typeface="微软雅黑" panose="020B0503020204020204" pitchFamily="34" charset="-122"/>
                <a:cs typeface="仿宋" panose="02010609060101010101" charset="-122"/>
              </a:rPr>
              <a:t>HMD</a:t>
            </a:r>
            <a:r>
              <a:rPr lang="zh-CN" altLang="en-US" sz="1600" b="0">
                <a:latin typeface="微软雅黑" panose="020B0503020204020204" pitchFamily="34" charset="-122"/>
                <a:ea typeface="微软雅黑" panose="020B0503020204020204" pitchFamily="34" charset="-122"/>
                <a:cs typeface="仿宋" panose="02010609060101010101" charset="-122"/>
              </a:rPr>
              <a:t>的中心。 首先使用棋盘格将每个</a:t>
            </a:r>
            <a:r>
              <a:rPr lang="en-US" altLang="zh-CN" sz="1600" b="0">
                <a:latin typeface="微软雅黑" panose="020B0503020204020204" pitchFamily="34" charset="-122"/>
                <a:ea typeface="微软雅黑" panose="020B0503020204020204" pitchFamily="34" charset="-122"/>
                <a:cs typeface="仿宋" panose="02010609060101010101" charset="-122"/>
              </a:rPr>
              <a:t>Kinect</a:t>
            </a:r>
            <a:r>
              <a:rPr lang="zh-CN" altLang="en-US" sz="1600" b="0">
                <a:latin typeface="微软雅黑" panose="020B0503020204020204" pitchFamily="34" charset="-122"/>
                <a:ea typeface="微软雅黑" panose="020B0503020204020204" pitchFamily="34" charset="-122"/>
                <a:cs typeface="仿宋" panose="02010609060101010101" charset="-122"/>
              </a:rPr>
              <a:t>的局部坐标转换为世界坐标，然后将计算的世界转换矩阵转换为</a:t>
            </a:r>
            <a:r>
              <a:rPr lang="en-US" altLang="zh-CN" sz="1600" b="0">
                <a:latin typeface="微软雅黑" panose="020B0503020204020204" pitchFamily="34" charset="-122"/>
                <a:ea typeface="微软雅黑" panose="020B0503020204020204" pitchFamily="34" charset="-122"/>
                <a:cs typeface="仿宋" panose="02010609060101010101" charset="-122"/>
              </a:rPr>
              <a:t>HMD</a:t>
            </a:r>
            <a:r>
              <a:rPr lang="zh-CN" altLang="en-US" sz="1600" b="0">
                <a:latin typeface="微软雅黑" panose="020B0503020204020204" pitchFamily="34" charset="-122"/>
                <a:ea typeface="微软雅黑" panose="020B0503020204020204" pitchFamily="34" charset="-122"/>
                <a:cs typeface="仿宋" panose="02010609060101010101" charset="-122"/>
              </a:rPr>
              <a:t>的</a:t>
            </a:r>
            <a:r>
              <a:rPr lang="en-US" altLang="zh-CN" sz="1600" b="0">
                <a:latin typeface="微软雅黑" panose="020B0503020204020204" pitchFamily="34" charset="-122"/>
                <a:ea typeface="微软雅黑" panose="020B0503020204020204" pitchFamily="34" charset="-122"/>
                <a:cs typeface="仿宋" panose="02010609060101010101" charset="-122"/>
              </a:rPr>
              <a:t>Vive</a:t>
            </a:r>
            <a:r>
              <a:rPr lang="zh-CN" altLang="en-US" sz="1600" b="0">
                <a:latin typeface="微软雅黑" panose="020B0503020204020204" pitchFamily="34" charset="-122"/>
                <a:ea typeface="微软雅黑" panose="020B0503020204020204" pitchFamily="34" charset="-122"/>
                <a:cs typeface="仿宋" panose="02010609060101010101" charset="-122"/>
              </a:rPr>
              <a:t>系统。坐标系转换管线按以下顺序进行：</a:t>
            </a:r>
            <a:r>
              <a:rPr lang="en-US" altLang="zh-CN" sz="1600" b="0">
                <a:latin typeface="微软雅黑" panose="020B0503020204020204" pitchFamily="34" charset="-122"/>
                <a:ea typeface="微软雅黑" panose="020B0503020204020204" pitchFamily="34" charset="-122"/>
                <a:cs typeface="仿宋" panose="02010609060101010101" charset="-122"/>
              </a:rPr>
              <a:t>Kinect</a:t>
            </a:r>
            <a:r>
              <a:rPr lang="zh-CN" altLang="en-US" sz="1600" b="0">
                <a:latin typeface="微软雅黑" panose="020B0503020204020204" pitchFamily="34" charset="-122"/>
                <a:ea typeface="微软雅黑" panose="020B0503020204020204" pitchFamily="34" charset="-122"/>
                <a:cs typeface="仿宋" panose="02010609060101010101" charset="-122"/>
              </a:rPr>
              <a:t>、棋盘格、</a:t>
            </a:r>
            <a:r>
              <a:rPr lang="en-US" altLang="zh-CN" sz="1600" b="0">
                <a:latin typeface="微软雅黑" panose="020B0503020204020204" pitchFamily="34" charset="-122"/>
                <a:ea typeface="微软雅黑" panose="020B0503020204020204" pitchFamily="34" charset="-122"/>
                <a:cs typeface="仿宋" panose="02010609060101010101" charset="-122"/>
              </a:rPr>
              <a:t>HTCVive</a:t>
            </a:r>
            <a:r>
              <a:rPr lang="zh-CN" altLang="en-US" sz="1600" b="0">
                <a:latin typeface="微软雅黑" panose="020B0503020204020204" pitchFamily="34" charset="-122"/>
                <a:ea typeface="微软雅黑" panose="020B0503020204020204" pitchFamily="34" charset="-122"/>
                <a:cs typeface="仿宋" panose="02010609060101010101" charset="-122"/>
              </a:rPr>
              <a:t>系统、</a:t>
            </a:r>
            <a:r>
              <a:rPr lang="en-US" altLang="zh-CN" sz="1600" b="0">
                <a:latin typeface="微软雅黑" panose="020B0503020204020204" pitchFamily="34" charset="-122"/>
                <a:ea typeface="微软雅黑" panose="020B0503020204020204" pitchFamily="34" charset="-122"/>
                <a:cs typeface="仿宋" panose="02010609060101010101" charset="-122"/>
              </a:rPr>
              <a:t>HMD</a:t>
            </a:r>
            <a:r>
              <a:rPr lang="zh-CN" altLang="en-US" sz="1600" b="0">
                <a:latin typeface="微软雅黑" panose="020B0503020204020204" pitchFamily="34" charset="-122"/>
                <a:ea typeface="微软雅黑" panose="020B0503020204020204" pitchFamily="34" charset="-122"/>
                <a:cs typeface="仿宋" panose="02010609060101010101" charset="-122"/>
              </a:rPr>
              <a:t>。</a:t>
            </a:r>
            <a:endParaRPr lang="zh-CN" altLang="en-US" sz="1600" b="0">
              <a:latin typeface="微软雅黑" panose="020B0503020204020204" pitchFamily="34" charset="-122"/>
              <a:ea typeface="微软雅黑" panose="020B0503020204020204" pitchFamily="34" charset="-122"/>
              <a:cs typeface="仿宋" panose="02010609060101010101" charset="-122"/>
            </a:endParaRPr>
          </a:p>
        </p:txBody>
      </p:sp>
      <p:pic>
        <p:nvPicPr>
          <p:cNvPr id="3" name="图片 -2147482623" descr="IMG_256"/>
          <p:cNvPicPr>
            <a:picLocks noChangeAspect="1"/>
          </p:cNvPicPr>
          <p:nvPr/>
        </p:nvPicPr>
        <p:blipFill>
          <a:blip r:embed="rId1"/>
          <a:stretch>
            <a:fillRect/>
          </a:stretch>
        </p:blipFill>
        <p:spPr>
          <a:xfrm>
            <a:off x="1624013" y="2883853"/>
            <a:ext cx="1971675" cy="1514475"/>
          </a:xfrm>
          <a:prstGeom prst="rect">
            <a:avLst/>
          </a:prstGeom>
          <a:noFill/>
          <a:ln w="9525">
            <a:noFill/>
          </a:ln>
        </p:spPr>
      </p:pic>
      <p:pic>
        <p:nvPicPr>
          <p:cNvPr id="4" name="图片 -2147482622" descr="IMG_256"/>
          <p:cNvPicPr>
            <a:picLocks noChangeAspect="1"/>
          </p:cNvPicPr>
          <p:nvPr/>
        </p:nvPicPr>
        <p:blipFill>
          <a:blip r:embed="rId2"/>
          <a:stretch>
            <a:fillRect/>
          </a:stretch>
        </p:blipFill>
        <p:spPr>
          <a:xfrm>
            <a:off x="5237163" y="2883853"/>
            <a:ext cx="1958975" cy="1519555"/>
          </a:xfrm>
          <a:prstGeom prst="rect">
            <a:avLst/>
          </a:prstGeom>
          <a:noFill/>
          <a:ln w="9525">
            <a:noFill/>
          </a:ln>
        </p:spPr>
      </p:pic>
      <p:sp>
        <p:nvSpPr>
          <p:cNvPr id="5" name="文本框 4"/>
          <p:cNvSpPr txBox="1"/>
          <p:nvPr/>
        </p:nvSpPr>
        <p:spPr>
          <a:xfrm>
            <a:off x="1590675" y="2546985"/>
            <a:ext cx="2038985" cy="337185"/>
          </a:xfrm>
          <a:prstGeom prst="rect">
            <a:avLst/>
          </a:prstGeom>
          <a:noFill/>
          <a:ln w="9525">
            <a:noFill/>
          </a:ln>
        </p:spPr>
        <p:txBody>
          <a:bodyPr wrap="square">
            <a:spAutoFit/>
          </a:bodyPr>
          <a:p>
            <a:pPr indent="0"/>
            <a:r>
              <a:rPr lang="en-US" altLang="zh-CN" sz="1600" b="0">
                <a:latin typeface="微软雅黑" panose="020B0503020204020204" pitchFamily="34" charset="-122"/>
                <a:ea typeface="微软雅黑" panose="020B0503020204020204" pitchFamily="34" charset="-122"/>
                <a:cs typeface="仿宋_GB2312" charset="0"/>
              </a:rPr>
              <a:t> </a:t>
            </a:r>
            <a:r>
              <a:rPr lang="zh-CN" altLang="en-US" sz="1600" b="0">
                <a:latin typeface="微软雅黑" panose="020B0503020204020204" pitchFamily="34" charset="-122"/>
                <a:ea typeface="微软雅黑" panose="020B0503020204020204" pitchFamily="34" charset="-122"/>
                <a:cs typeface="仿宋_GB2312" charset="0"/>
              </a:rPr>
              <a:t>从</a:t>
            </a:r>
            <a:r>
              <a:rPr lang="en-US" altLang="zh-CN" sz="1600" b="0">
                <a:latin typeface="微软雅黑" panose="020B0503020204020204" pitchFamily="34" charset="-122"/>
                <a:ea typeface="微软雅黑" panose="020B0503020204020204" pitchFamily="34" charset="-122"/>
                <a:cs typeface="Times New Roman" panose="02020603050405020304" charset="0"/>
              </a:rPr>
              <a:t>Kinect</a:t>
            </a:r>
            <a:r>
              <a:rPr lang="zh-CN" altLang="en-US" sz="1600" b="0">
                <a:latin typeface="微软雅黑" panose="020B0503020204020204" pitchFamily="34" charset="-122"/>
                <a:ea typeface="微软雅黑" panose="020B0503020204020204" pitchFamily="34" charset="-122"/>
                <a:cs typeface="仿宋_GB2312" charset="0"/>
              </a:rPr>
              <a:t>到棋盘格</a:t>
            </a:r>
            <a:endParaRPr lang="zh-CN" altLang="en-US" sz="1600" b="0">
              <a:latin typeface="微软雅黑" panose="020B0503020204020204" pitchFamily="34" charset="-122"/>
              <a:ea typeface="微软雅黑" panose="020B0503020204020204" pitchFamily="34" charset="-122"/>
              <a:cs typeface="仿宋_GB2312" charset="0"/>
            </a:endParaRPr>
          </a:p>
        </p:txBody>
      </p:sp>
      <p:sp>
        <p:nvSpPr>
          <p:cNvPr id="9" name="文本框 8"/>
          <p:cNvSpPr txBox="1"/>
          <p:nvPr/>
        </p:nvSpPr>
        <p:spPr>
          <a:xfrm>
            <a:off x="5237480" y="2546985"/>
            <a:ext cx="2079625" cy="337185"/>
          </a:xfrm>
          <a:prstGeom prst="rect">
            <a:avLst/>
          </a:prstGeom>
          <a:noFill/>
          <a:ln w="9525">
            <a:noFill/>
          </a:ln>
        </p:spPr>
        <p:txBody>
          <a:bodyPr wrap="square">
            <a:spAutoFit/>
          </a:bodyPr>
          <a:p>
            <a:pPr indent="0"/>
            <a:r>
              <a:rPr lang="zh-CN" altLang="en-US" sz="1600" b="0">
                <a:latin typeface="微软雅黑" panose="020B0503020204020204" pitchFamily="34" charset="-122"/>
                <a:ea typeface="微软雅黑" panose="020B0503020204020204" pitchFamily="34" charset="-122"/>
                <a:cs typeface="仿宋" panose="02010609060101010101" charset="-122"/>
              </a:rPr>
              <a:t>从棋盘到</a:t>
            </a:r>
            <a:r>
              <a:rPr lang="en-US" altLang="zh-CN" sz="1600" b="0">
                <a:latin typeface="微软雅黑" panose="020B0503020204020204" pitchFamily="34" charset="-122"/>
                <a:ea typeface="微软雅黑" panose="020B0503020204020204" pitchFamily="34" charset="-122"/>
                <a:cs typeface="仿宋" panose="02010609060101010101" charset="-122"/>
              </a:rPr>
              <a:t>Vive</a:t>
            </a:r>
            <a:r>
              <a:rPr lang="zh-CN" altLang="en-US" sz="1600" b="0">
                <a:latin typeface="微软雅黑" panose="020B0503020204020204" pitchFamily="34" charset="-122"/>
                <a:ea typeface="微软雅黑" panose="020B0503020204020204" pitchFamily="34" charset="-122"/>
                <a:cs typeface="仿宋" panose="02010609060101010101" charset="-122"/>
              </a:rPr>
              <a:t>系统</a:t>
            </a:r>
            <a:endParaRPr lang="zh-CN" altLang="en-US" sz="1600" b="0">
              <a:latin typeface="微软雅黑" panose="020B0503020204020204" pitchFamily="34" charset="-122"/>
              <a:ea typeface="微软雅黑" panose="020B0503020204020204" pitchFamily="34" charset="-122"/>
              <a:cs typeface="仿宋" panose="02010609060101010101" charset="-122"/>
            </a:endParaRPr>
          </a:p>
        </p:txBody>
      </p:sp>
    </p:spTree>
  </p:cSld>
  <p:clrMapOvr>
    <a:masterClrMapping/>
  </p:clrMapOvr>
  <p:transition spd="slow"/>
  <p:timing>
    <p:tnLst>
      <p:par>
        <p:cTn id="1" dur="indefinite" restart="never" nodeType="tmRoot"/>
      </p:par>
    </p:tnLst>
    <p:bldLst>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100" name="文本框 99"/>
          <p:cNvSpPr txBox="1"/>
          <p:nvPr/>
        </p:nvSpPr>
        <p:spPr>
          <a:xfrm>
            <a:off x="1163955" y="2338070"/>
            <a:ext cx="3348355" cy="337185"/>
          </a:xfrm>
          <a:prstGeom prst="rect">
            <a:avLst/>
          </a:prstGeom>
          <a:noFill/>
          <a:ln w="9525">
            <a:noFill/>
          </a:ln>
        </p:spPr>
        <p:txBody>
          <a:bodyPr wrap="square">
            <a:spAutoFit/>
          </a:bodyPr>
          <a:p>
            <a:pPr indent="0"/>
            <a:r>
              <a:rPr sz="1600">
                <a:latin typeface="微软雅黑" panose="020B0503020204020204" pitchFamily="34" charset="-122"/>
                <a:ea typeface="微软雅黑" panose="020B0503020204020204" pitchFamily="34" charset="-122"/>
                <a:sym typeface="+mn-ea"/>
              </a:rPr>
              <a:t>相机偏移校正</a:t>
            </a:r>
            <a:r>
              <a:rPr lang="zh-CN" sz="1600">
                <a:latin typeface="微软雅黑" panose="020B0503020204020204" pitchFamily="34" charset="-122"/>
                <a:ea typeface="微软雅黑" panose="020B0503020204020204" pitchFamily="34" charset="-122"/>
                <a:sym typeface="+mn-ea"/>
              </a:rPr>
              <a:t>前后对比</a:t>
            </a:r>
            <a:endParaRPr lang="zh-CN" sz="1600">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922020" y="179705"/>
            <a:ext cx="3590290" cy="398780"/>
          </a:xfrm>
          <a:prstGeom prst="rect">
            <a:avLst/>
          </a:prstGeom>
          <a:noFill/>
        </p:spPr>
        <p:txBody>
          <a:bodyPr wrap="square" rtlCol="0" anchor="t">
            <a:spAutoFit/>
          </a:bodyPr>
          <a:p>
            <a:r>
              <a:rPr lang="zh-CN" altLang="en-US" sz="2000" spc="300" dirty="0">
                <a:latin typeface="微软雅黑" panose="020B0503020204020204" pitchFamily="34" charset="-122"/>
                <a:ea typeface="微软雅黑" panose="020B0503020204020204" pitchFamily="34" charset="-122"/>
                <a:sym typeface="+mn-ea"/>
              </a:rPr>
              <a:t>改进跟踪质量的解决方案</a:t>
            </a:r>
            <a:endParaRPr lang="zh-CN" altLang="en-US" sz="2000" spc="300" dirty="0">
              <a:latin typeface="微软雅黑" panose="020B0503020204020204" pitchFamily="34" charset="-122"/>
              <a:ea typeface="微软雅黑" panose="020B0503020204020204" pitchFamily="34" charset="-122"/>
              <a:sym typeface="+mn-ea"/>
            </a:endParaRPr>
          </a:p>
        </p:txBody>
      </p:sp>
      <p:pic>
        <p:nvPicPr>
          <p:cNvPr id="3" name="图片 -2147482621" descr="IMG_256"/>
          <p:cNvPicPr>
            <a:picLocks noChangeAspect="1"/>
          </p:cNvPicPr>
          <p:nvPr/>
        </p:nvPicPr>
        <p:blipFill>
          <a:blip r:embed="rId1"/>
          <a:stretch>
            <a:fillRect/>
          </a:stretch>
        </p:blipFill>
        <p:spPr>
          <a:xfrm>
            <a:off x="1644650" y="2675255"/>
            <a:ext cx="2145030" cy="1828800"/>
          </a:xfrm>
          <a:prstGeom prst="rect">
            <a:avLst/>
          </a:prstGeom>
          <a:noFill/>
          <a:ln w="9525">
            <a:noFill/>
          </a:ln>
        </p:spPr>
      </p:pic>
      <p:pic>
        <p:nvPicPr>
          <p:cNvPr id="4" name="图片 -2147482620" descr="IMG_256"/>
          <p:cNvPicPr>
            <a:picLocks noChangeAspect="1"/>
          </p:cNvPicPr>
          <p:nvPr/>
        </p:nvPicPr>
        <p:blipFill>
          <a:blip r:embed="rId2"/>
          <a:stretch>
            <a:fillRect/>
          </a:stretch>
        </p:blipFill>
        <p:spPr>
          <a:xfrm>
            <a:off x="5319395" y="2679700"/>
            <a:ext cx="2125345" cy="1820545"/>
          </a:xfrm>
          <a:prstGeom prst="rect">
            <a:avLst/>
          </a:prstGeom>
          <a:noFill/>
          <a:ln w="9525">
            <a:noFill/>
          </a:ln>
        </p:spPr>
      </p:pic>
      <p:sp>
        <p:nvSpPr>
          <p:cNvPr id="5" name="文本框 4"/>
          <p:cNvSpPr txBox="1"/>
          <p:nvPr/>
        </p:nvSpPr>
        <p:spPr>
          <a:xfrm>
            <a:off x="886460" y="769620"/>
            <a:ext cx="7370445" cy="1568450"/>
          </a:xfrm>
          <a:prstGeom prst="rect">
            <a:avLst/>
          </a:prstGeom>
          <a:noFill/>
          <a:ln w="9525">
            <a:noFill/>
          </a:ln>
        </p:spPr>
        <p:txBody>
          <a:bodyPr wrap="square">
            <a:spAutoFit/>
          </a:bodyPr>
          <a:p>
            <a:pPr indent="0"/>
            <a:r>
              <a:rPr lang="en-US" altLang="zh-CN" sz="1600" b="0">
                <a:latin typeface="微软雅黑" panose="020B0503020204020204" pitchFamily="34" charset="-122"/>
                <a:ea typeface="微软雅黑" panose="020B0503020204020204" pitchFamily="34" charset="-122"/>
                <a:cs typeface="仿宋" panose="02010609060101010101" charset="-122"/>
              </a:rPr>
              <a:t>       </a:t>
            </a:r>
            <a:r>
              <a:rPr lang="zh-CN" altLang="en-US" sz="1600" b="0">
                <a:latin typeface="微软雅黑" panose="020B0503020204020204" pitchFamily="34" charset="-122"/>
                <a:ea typeface="微软雅黑" panose="020B0503020204020204" pitchFamily="34" charset="-122"/>
                <a:cs typeface="仿宋" panose="02010609060101010101" charset="-122"/>
              </a:rPr>
              <a:t>由于</a:t>
            </a:r>
            <a:r>
              <a:rPr lang="en-US" altLang="zh-CN" sz="1600" b="0">
                <a:latin typeface="微软雅黑" panose="020B0503020204020204" pitchFamily="34" charset="-122"/>
                <a:ea typeface="微软雅黑" panose="020B0503020204020204" pitchFamily="34" charset="-122"/>
                <a:cs typeface="仿宋" panose="02010609060101010101" charset="-122"/>
              </a:rPr>
              <a:t>Kinect</a:t>
            </a:r>
            <a:r>
              <a:rPr lang="zh-CN" altLang="en-US" sz="1600" b="0">
                <a:latin typeface="微软雅黑" panose="020B0503020204020204" pitchFamily="34" charset="-122"/>
                <a:ea typeface="微软雅黑" panose="020B0503020204020204" pitchFamily="34" charset="-122"/>
                <a:cs typeface="仿宋" panose="02010609060101010101" charset="-122"/>
              </a:rPr>
              <a:t>中的内置</a:t>
            </a:r>
            <a:r>
              <a:rPr lang="en-US" altLang="zh-CN" sz="1600" b="0">
                <a:latin typeface="微软雅黑" panose="020B0503020204020204" pitchFamily="34" charset="-122"/>
                <a:ea typeface="微软雅黑" panose="020B0503020204020204" pitchFamily="34" charset="-122"/>
                <a:cs typeface="仿宋" panose="02010609060101010101" charset="-122"/>
              </a:rPr>
              <a:t>RGB</a:t>
            </a:r>
            <a:r>
              <a:rPr lang="zh-CN" altLang="en-US" sz="1600" b="0">
                <a:latin typeface="微软雅黑" panose="020B0503020204020204" pitchFamily="34" charset="-122"/>
                <a:ea typeface="微软雅黑" panose="020B0503020204020204" pitchFamily="34" charset="-122"/>
                <a:cs typeface="仿宋" panose="02010609060101010101" charset="-122"/>
              </a:rPr>
              <a:t>和深度相机之间存在一定的物理距离，因此在校准其他设备之前，需要进行附加的校准以避免最终结果中的视差误差。否则，在扭曲点之间会有清晰可见的偏移。针对不同类型的坐标系保留了基于棋盘格的校准方法。为消除其他偏移量可能产生的影响，实施了附加的校准程序。为稳定每个Kinect的骨架数据，在将数据发送到服务器之前，使用了Microsoft推荐的双指数平滑来减少抖动和平滑。</a:t>
            </a:r>
            <a:endParaRPr lang="zh-CN" altLang="en-US" sz="1600" b="0">
              <a:latin typeface="微软雅黑" panose="020B0503020204020204" pitchFamily="34" charset="-122"/>
              <a:ea typeface="微软雅黑" panose="020B0503020204020204" pitchFamily="34" charset="-122"/>
              <a:cs typeface="仿宋" panose="02010609060101010101" charset="-122"/>
            </a:endParaRPr>
          </a:p>
        </p:txBody>
      </p:sp>
    </p:spTree>
  </p:cSld>
  <p:clrMapOvr>
    <a:masterClrMapping/>
  </p:clrMapOvr>
  <p:transition spd="slow"/>
  <p:timing>
    <p:tnLst>
      <p:par>
        <p:cTn id="1" dur="indefinite" restart="never" nodeType="tmRoot"/>
      </p:par>
    </p:tnLst>
    <p:bldLst>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100" name="文本框 99"/>
          <p:cNvSpPr txBox="1"/>
          <p:nvPr/>
        </p:nvSpPr>
        <p:spPr>
          <a:xfrm>
            <a:off x="810260" y="1005205"/>
            <a:ext cx="7371080" cy="1814830"/>
          </a:xfrm>
          <a:prstGeom prst="rect">
            <a:avLst/>
          </a:prstGeom>
          <a:noFill/>
          <a:ln w="9525">
            <a:noFill/>
          </a:ln>
        </p:spPr>
        <p:txBody>
          <a:bodyPr wrap="square">
            <a:spAutoFit/>
          </a:bodyPr>
          <a:p>
            <a:pPr indent="266700"/>
            <a:r>
              <a:rPr lang="en-US" altLang="zh-CN" sz="1600" b="0">
                <a:latin typeface="微软雅黑" panose="020B0503020204020204" pitchFamily="34" charset="-122"/>
                <a:ea typeface="微软雅黑" panose="020B0503020204020204" pitchFamily="34" charset="-122"/>
                <a:cs typeface="宋体" panose="02010600030101010101" pitchFamily="2" charset="-122"/>
              </a:rPr>
              <a:t>  必须有稳定的朝向，才能为用户提供正确的视角。</a:t>
            </a:r>
            <a:r>
              <a:rPr lang="zh-CN" altLang="en-US" sz="1600" b="0">
                <a:latin typeface="微软雅黑" panose="020B0503020204020204" pitchFamily="34" charset="-122"/>
                <a:ea typeface="微软雅黑" panose="020B0503020204020204" pitchFamily="34" charset="-122"/>
                <a:cs typeface="宋体" panose="02010600030101010101" pitchFamily="2" charset="-122"/>
              </a:rPr>
              <a:t>在以前的工作中，当用户在跟踪区域中快速旋转时，面对的方向有时会突然翻转为相反的方向，如图所示。 这种交换可能会影响数据融合，因为它确定了调用</a:t>
            </a:r>
            <a:r>
              <a:rPr lang="en-US" altLang="zh-CN" sz="1600" b="0">
                <a:latin typeface="微软雅黑" panose="020B0503020204020204" pitchFamily="34" charset="-122"/>
                <a:ea typeface="微软雅黑" panose="020B0503020204020204" pitchFamily="34" charset="-122"/>
                <a:cs typeface="Calibri" panose="020F0502020204030204" charset="0"/>
              </a:rPr>
              <a:t>LRS</a:t>
            </a:r>
            <a:r>
              <a:rPr lang="zh-CN" altLang="en-US" sz="1600" b="0">
                <a:latin typeface="微软雅黑" panose="020B0503020204020204" pitchFamily="34" charset="-122"/>
                <a:ea typeface="微软雅黑" panose="020B0503020204020204" pitchFamily="34" charset="-122"/>
                <a:cs typeface="宋体" panose="02010600030101010101" pitchFamily="2" charset="-122"/>
              </a:rPr>
              <a:t>功能的时间，并且由于躯干方向与头部和四肢相反，因此控制化身可能会成为问题。为了解决这个问题，我们以</a:t>
            </a:r>
            <a:r>
              <a:rPr lang="en-US" altLang="zh-CN" sz="1600" b="0">
                <a:latin typeface="微软雅黑" panose="020B0503020204020204" pitchFamily="34" charset="-122"/>
                <a:ea typeface="微软雅黑" panose="020B0503020204020204" pitchFamily="34" charset="-122"/>
                <a:cs typeface="Calibri" panose="020F0502020204030204" charset="0"/>
              </a:rPr>
              <a:t>HMD</a:t>
            </a:r>
            <a:r>
              <a:rPr lang="zh-CN" altLang="en-US" sz="1600" b="0">
                <a:latin typeface="微软雅黑" panose="020B0503020204020204" pitchFamily="34" charset="-122"/>
                <a:ea typeface="微软雅黑" panose="020B0503020204020204" pitchFamily="34" charset="-122"/>
                <a:cs typeface="宋体" panose="02010600030101010101" pitchFamily="2" charset="-122"/>
              </a:rPr>
              <a:t>的方向为参考。 由于来自异类设备（</a:t>
            </a:r>
            <a:r>
              <a:rPr lang="en-US" altLang="zh-CN" sz="1600" b="0">
                <a:latin typeface="微软雅黑" panose="020B0503020204020204" pitchFamily="34" charset="-122"/>
                <a:ea typeface="微软雅黑" panose="020B0503020204020204" pitchFamily="34" charset="-122"/>
                <a:cs typeface="Calibri" panose="020F0502020204030204" charset="0"/>
              </a:rPr>
              <a:t>Kinect</a:t>
            </a:r>
            <a:r>
              <a:rPr lang="zh-CN" altLang="en-US" sz="1600" b="0">
                <a:latin typeface="微软雅黑" panose="020B0503020204020204" pitchFamily="34" charset="-122"/>
                <a:ea typeface="微软雅黑" panose="020B0503020204020204" pitchFamily="34" charset="-122"/>
                <a:cs typeface="宋体" panose="02010600030101010101" pitchFamily="2" charset="-122"/>
              </a:rPr>
              <a:t>，</a:t>
            </a:r>
            <a:r>
              <a:rPr lang="en-US" altLang="zh-CN" sz="1600" b="0">
                <a:latin typeface="微软雅黑" panose="020B0503020204020204" pitchFamily="34" charset="-122"/>
                <a:ea typeface="微软雅黑" panose="020B0503020204020204" pitchFamily="34" charset="-122"/>
                <a:cs typeface="Calibri" panose="020F0502020204030204" charset="0"/>
              </a:rPr>
              <a:t>Leap Motion</a:t>
            </a:r>
            <a:r>
              <a:rPr lang="zh-CN" altLang="en-US" sz="1600" b="0">
                <a:latin typeface="微软雅黑" panose="020B0503020204020204" pitchFamily="34" charset="-122"/>
                <a:ea typeface="微软雅黑" panose="020B0503020204020204" pitchFamily="34" charset="-122"/>
                <a:cs typeface="宋体" panose="02010600030101010101" pitchFamily="2" charset="-122"/>
              </a:rPr>
              <a:t>，</a:t>
            </a:r>
            <a:r>
              <a:rPr lang="en-US" altLang="zh-CN" sz="1600" b="0">
                <a:latin typeface="微软雅黑" panose="020B0503020204020204" pitchFamily="34" charset="-122"/>
                <a:ea typeface="微软雅黑" panose="020B0503020204020204" pitchFamily="34" charset="-122"/>
                <a:cs typeface="Calibri" panose="020F0502020204030204" charset="0"/>
              </a:rPr>
              <a:t>Vive</a:t>
            </a:r>
            <a:r>
              <a:rPr lang="zh-CN" altLang="en-US" sz="1600" b="0">
                <a:latin typeface="微软雅黑" panose="020B0503020204020204" pitchFamily="34" charset="-122"/>
                <a:ea typeface="微软雅黑" panose="020B0503020204020204" pitchFamily="34" charset="-122"/>
                <a:cs typeface="宋体" panose="02010600030101010101" pitchFamily="2" charset="-122"/>
              </a:rPr>
              <a:t>）的所有局部坐标系都使用相同的世界坐标系进行了校准，因此我们可以通过组合</a:t>
            </a:r>
            <a:r>
              <a:rPr lang="en-US" altLang="zh-CN" sz="1600" b="0">
                <a:latin typeface="微软雅黑" panose="020B0503020204020204" pitchFamily="34" charset="-122"/>
                <a:ea typeface="微软雅黑" panose="020B0503020204020204" pitchFamily="34" charset="-122"/>
                <a:cs typeface="Calibri" panose="020F0502020204030204" charset="0"/>
              </a:rPr>
              <a:t>HMD</a:t>
            </a:r>
            <a:r>
              <a:rPr lang="zh-CN" altLang="en-US" sz="1600" b="0">
                <a:latin typeface="微软雅黑" panose="020B0503020204020204" pitchFamily="34" charset="-122"/>
                <a:ea typeface="微软雅黑" panose="020B0503020204020204" pitchFamily="34" charset="-122"/>
                <a:cs typeface="宋体" panose="02010600030101010101" pitchFamily="2" charset="-122"/>
              </a:rPr>
              <a:t>和多个</a:t>
            </a:r>
            <a:r>
              <a:rPr lang="en-US" altLang="zh-CN" sz="1600" b="0">
                <a:latin typeface="微软雅黑" panose="020B0503020204020204" pitchFamily="34" charset="-122"/>
                <a:ea typeface="微软雅黑" panose="020B0503020204020204" pitchFamily="34" charset="-122"/>
                <a:cs typeface="Calibri" panose="020F0502020204030204" charset="0"/>
              </a:rPr>
              <a:t>Kinect</a:t>
            </a:r>
            <a:r>
              <a:rPr lang="zh-CN" altLang="en-US" sz="1600" b="0">
                <a:latin typeface="微软雅黑" panose="020B0503020204020204" pitchFamily="34" charset="-122"/>
                <a:ea typeface="微软雅黑" panose="020B0503020204020204" pitchFamily="34" charset="-122"/>
                <a:cs typeface="宋体" panose="02010600030101010101" pitchFamily="2" charset="-122"/>
              </a:rPr>
              <a:t>的方向值来调整朝向。</a:t>
            </a:r>
            <a:endParaRPr lang="zh-CN" altLang="en-US" sz="1600" b="0">
              <a:latin typeface="微软雅黑" panose="020B0503020204020204" pitchFamily="34" charset="-122"/>
              <a:ea typeface="微软雅黑" panose="020B0503020204020204" pitchFamily="34" charset="-122"/>
              <a:cs typeface="宋体" panose="02010600030101010101" pitchFamily="2" charset="-122"/>
            </a:endParaRPr>
          </a:p>
        </p:txBody>
      </p:sp>
      <p:sp>
        <p:nvSpPr>
          <p:cNvPr id="2" name="文本框 1"/>
          <p:cNvSpPr txBox="1"/>
          <p:nvPr/>
        </p:nvSpPr>
        <p:spPr>
          <a:xfrm>
            <a:off x="922020" y="737235"/>
            <a:ext cx="5080000" cy="337185"/>
          </a:xfrm>
          <a:prstGeom prst="rect">
            <a:avLst/>
          </a:prstGeom>
          <a:noFill/>
          <a:ln w="9525">
            <a:noFill/>
          </a:ln>
        </p:spPr>
        <p:txBody>
          <a:bodyPr>
            <a:spAutoFit/>
          </a:bodyPr>
          <a:p>
            <a:pPr indent="0"/>
            <a:r>
              <a:rPr lang="en-US" altLang="zh-CN" sz="1600" b="0">
                <a:latin typeface="微软雅黑" panose="020B0503020204020204" pitchFamily="34" charset="-122"/>
                <a:ea typeface="微软雅黑" panose="020B0503020204020204" pitchFamily="34" charset="-122"/>
                <a:cs typeface="宋体" panose="02010600030101010101" pitchFamily="2" charset="-122"/>
              </a:rPr>
              <a:t>2.2 </a:t>
            </a:r>
            <a:r>
              <a:rPr lang="zh-CN" altLang="en-US" sz="1600" b="0">
                <a:latin typeface="微软雅黑" panose="020B0503020204020204" pitchFamily="34" charset="-122"/>
                <a:ea typeface="微软雅黑" panose="020B0503020204020204" pitchFamily="34" charset="-122"/>
                <a:cs typeface="宋体" panose="02010600030101010101" pitchFamily="2" charset="-122"/>
              </a:rPr>
              <a:t>精炼方向</a:t>
            </a:r>
            <a:endParaRPr lang="zh-CN" altLang="en-US" sz="1600" b="0">
              <a:latin typeface="微软雅黑" panose="020B0503020204020204" pitchFamily="34" charset="-122"/>
              <a:ea typeface="微软雅黑" panose="020B0503020204020204" pitchFamily="34"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2429510" y="3033395"/>
            <a:ext cx="3820795" cy="1529715"/>
          </a:xfrm>
          <a:prstGeom prst="rect">
            <a:avLst/>
          </a:prstGeom>
        </p:spPr>
      </p:pic>
      <p:sp>
        <p:nvSpPr>
          <p:cNvPr id="5" name="文本框 4"/>
          <p:cNvSpPr txBox="1"/>
          <p:nvPr/>
        </p:nvSpPr>
        <p:spPr>
          <a:xfrm>
            <a:off x="6250305" y="3200400"/>
            <a:ext cx="459740" cy="1005840"/>
          </a:xfrm>
          <a:prstGeom prst="rect">
            <a:avLst/>
          </a:prstGeom>
          <a:noFill/>
        </p:spPr>
        <p:txBody>
          <a:bodyPr vert="eaVert" wrap="none" rtlCol="0">
            <a:spAutoFit/>
          </a:bodyPr>
          <a:p>
            <a:r>
              <a:rPr lang="zh-CN" altLang="en-US"/>
              <a:t>反转方向</a:t>
            </a:r>
            <a:endParaRPr lang="zh-CN" altLang="en-US"/>
          </a:p>
        </p:txBody>
      </p:sp>
      <p:sp>
        <p:nvSpPr>
          <p:cNvPr id="7" name="文本框 6"/>
          <p:cNvSpPr txBox="1"/>
          <p:nvPr/>
        </p:nvSpPr>
        <p:spPr>
          <a:xfrm>
            <a:off x="1969770" y="3200400"/>
            <a:ext cx="459740" cy="1005840"/>
          </a:xfrm>
          <a:prstGeom prst="rect">
            <a:avLst/>
          </a:prstGeom>
          <a:noFill/>
        </p:spPr>
        <p:txBody>
          <a:bodyPr vert="eaVert" wrap="none" rtlCol="0">
            <a:spAutoFit/>
          </a:bodyPr>
          <a:p>
            <a:r>
              <a:rPr lang="zh-CN" altLang="en-US"/>
              <a:t>正确方向</a:t>
            </a:r>
            <a:endParaRPr lang="zh-CN" altLang="en-US"/>
          </a:p>
        </p:txBody>
      </p:sp>
    </p:spTree>
  </p:cSld>
  <p:clrMapOvr>
    <a:masterClrMapping/>
  </p:clrMapOvr>
  <p:transition spd="slow"/>
  <p:timing>
    <p:tnLst>
      <p:par>
        <p:cTn id="1" dur="indefinite" restart="never" nodeType="tmRoot"/>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2" name="文本框 1"/>
          <p:cNvSpPr txBox="1"/>
          <p:nvPr/>
        </p:nvSpPr>
        <p:spPr>
          <a:xfrm>
            <a:off x="922020" y="737235"/>
            <a:ext cx="5080000" cy="337185"/>
          </a:xfrm>
          <a:prstGeom prst="rect">
            <a:avLst/>
          </a:prstGeom>
          <a:noFill/>
          <a:ln w="9525">
            <a:noFill/>
          </a:ln>
        </p:spPr>
        <p:txBody>
          <a:bodyPr>
            <a:spAutoFit/>
          </a:bodyPr>
          <a:p>
            <a:pPr indent="0"/>
            <a:r>
              <a:rPr lang="en-US" altLang="zh-CN" sz="1600" b="0">
                <a:latin typeface="微软雅黑" panose="020B0503020204020204" pitchFamily="34" charset="-122"/>
                <a:ea typeface="微软雅黑" panose="020B0503020204020204" pitchFamily="34" charset="-122"/>
                <a:cs typeface="宋体" panose="02010600030101010101" pitchFamily="2" charset="-122"/>
              </a:rPr>
              <a:t>2.3 </a:t>
            </a:r>
            <a:r>
              <a:rPr lang="zh-CN" altLang="en-US" sz="1600" b="0">
                <a:latin typeface="微软雅黑" panose="020B0503020204020204" pitchFamily="34" charset="-122"/>
                <a:ea typeface="微软雅黑" panose="020B0503020204020204" pitchFamily="34" charset="-122"/>
                <a:cs typeface="宋体" panose="02010600030101010101" pitchFamily="2" charset="-122"/>
              </a:rPr>
              <a:t>数据融合  </a:t>
            </a:r>
            <a:endParaRPr lang="zh-CN" altLang="en-US" sz="1600" b="0">
              <a:latin typeface="微软雅黑" panose="020B0503020204020204" pitchFamily="34" charset="-122"/>
              <a:ea typeface="微软雅黑" panose="020B0503020204020204" pitchFamily="34" charset="-122"/>
              <a:cs typeface="宋体" panose="02010600030101010101" pitchFamily="2" charset="-122"/>
            </a:endParaRPr>
          </a:p>
        </p:txBody>
      </p:sp>
      <p:sp>
        <p:nvSpPr>
          <p:cNvPr id="100" name="文本框 99"/>
          <p:cNvSpPr txBox="1"/>
          <p:nvPr/>
        </p:nvSpPr>
        <p:spPr>
          <a:xfrm>
            <a:off x="757555" y="1174750"/>
            <a:ext cx="7628890" cy="583565"/>
          </a:xfrm>
          <a:prstGeom prst="rect">
            <a:avLst/>
          </a:prstGeom>
          <a:noFill/>
          <a:ln w="9525">
            <a:noFill/>
          </a:ln>
        </p:spPr>
        <p:txBody>
          <a:bodyPr wrap="square">
            <a:spAutoFit/>
          </a:bodyPr>
          <a:p>
            <a:pPr indent="0"/>
            <a:r>
              <a:rPr lang="en-US" altLang="zh-CN" sz="1600" b="0">
                <a:latin typeface="仿宋" panose="02010609060101010101" charset="-122"/>
                <a:ea typeface="仿宋" panose="02010609060101010101" charset="-122"/>
                <a:cs typeface="仿宋" panose="02010609060101010101" charset="-122"/>
              </a:rPr>
              <a:t>    </a:t>
            </a:r>
            <a:r>
              <a:rPr lang="zh-CN" altLang="en-US" sz="1600" b="0">
                <a:latin typeface="微软雅黑" panose="020B0503020204020204" pitchFamily="34" charset="-122"/>
                <a:ea typeface="微软雅黑" panose="020B0503020204020204" pitchFamily="34" charset="-122"/>
                <a:cs typeface="仿宋" panose="02010609060101010101" charset="-122"/>
              </a:rPr>
              <a:t>改进数据融合的加权因子：1、根据所跟踪的不同身体部位来计算摄像机重量分布；2、减轻用户后置摄像机的重量，以使好的跟踪装置（正视图）有较大的贡献</a:t>
            </a:r>
            <a:endParaRPr lang="zh-CN" altLang="en-US" sz="1600" b="0">
              <a:latin typeface="微软雅黑" panose="020B0503020204020204" pitchFamily="34" charset="-122"/>
              <a:ea typeface="微软雅黑" panose="020B0503020204020204" pitchFamily="34" charset="-122"/>
              <a:cs typeface="仿宋" panose="02010609060101010101" charset="-122"/>
            </a:endParaRPr>
          </a:p>
        </p:txBody>
      </p:sp>
      <p:sp>
        <p:nvSpPr>
          <p:cNvPr id="3" name="文本框 2"/>
          <p:cNvSpPr txBox="1"/>
          <p:nvPr/>
        </p:nvSpPr>
        <p:spPr>
          <a:xfrm>
            <a:off x="922020" y="1758315"/>
            <a:ext cx="5080000" cy="306705"/>
          </a:xfrm>
          <a:prstGeom prst="rect">
            <a:avLst/>
          </a:prstGeom>
          <a:noFill/>
          <a:ln w="9525">
            <a:noFill/>
          </a:ln>
        </p:spPr>
        <p:txBody>
          <a:bodyPr>
            <a:spAutoFit/>
          </a:bodyPr>
          <a:p>
            <a:pPr indent="0"/>
            <a:r>
              <a:rPr lang="zh-CN" altLang="en-US" sz="1400" b="0">
                <a:latin typeface="微软雅黑" panose="020B0503020204020204" pitchFamily="34" charset="-122"/>
                <a:ea typeface="微软雅黑" panose="020B0503020204020204" pitchFamily="34" charset="-122"/>
                <a:cs typeface="仿宋" panose="02010609060101010101" charset="-122"/>
              </a:rPr>
              <a:t>方法</a:t>
            </a:r>
            <a:r>
              <a:rPr lang="en-US" altLang="zh-CN" sz="1400" b="0">
                <a:latin typeface="微软雅黑" panose="020B0503020204020204" pitchFamily="34" charset="-122"/>
                <a:ea typeface="微软雅黑" panose="020B0503020204020204" pitchFamily="34" charset="-122"/>
                <a:cs typeface="仿宋" panose="02010609060101010101" charset="-122"/>
              </a:rPr>
              <a:t>1</a:t>
            </a:r>
            <a:r>
              <a:rPr lang="zh-CN" altLang="en-US" sz="1400" b="0">
                <a:latin typeface="微软雅黑" panose="020B0503020204020204" pitchFamily="34" charset="-122"/>
                <a:ea typeface="微软雅黑" panose="020B0503020204020204" pitchFamily="34" charset="-122"/>
                <a:cs typeface="仿宋" panose="02010609060101010101" charset="-122"/>
              </a:rPr>
              <a:t>：子区域权重计算（</a:t>
            </a:r>
            <a:r>
              <a:rPr lang="en-US" altLang="zh-CN" sz="1400" b="0">
                <a:latin typeface="微软雅黑" panose="020B0503020204020204" pitchFamily="34" charset="-122"/>
                <a:ea typeface="微软雅黑" panose="020B0503020204020204" pitchFamily="34" charset="-122"/>
                <a:cs typeface="仿宋" panose="02010609060101010101" charset="-122"/>
              </a:rPr>
              <a:t>SWC</a:t>
            </a:r>
            <a:r>
              <a:rPr lang="zh-CN" altLang="en-US" sz="1400" b="0">
                <a:latin typeface="微软雅黑" panose="020B0503020204020204" pitchFamily="34" charset="-122"/>
                <a:ea typeface="微软雅黑" panose="020B0503020204020204" pitchFamily="34" charset="-122"/>
                <a:cs typeface="仿宋" panose="02010609060101010101" charset="-122"/>
              </a:rPr>
              <a:t>）</a:t>
            </a:r>
            <a:endParaRPr lang="zh-CN" altLang="en-US" sz="1400" b="0">
              <a:latin typeface="微软雅黑" panose="020B0503020204020204" pitchFamily="34" charset="-122"/>
              <a:ea typeface="微软雅黑" panose="020B0503020204020204" pitchFamily="34" charset="-122"/>
              <a:cs typeface="仿宋" panose="02010609060101010101" charset="-122"/>
            </a:endParaRPr>
          </a:p>
        </p:txBody>
      </p:sp>
      <p:sp>
        <p:nvSpPr>
          <p:cNvPr id="4" name="文本框 3"/>
          <p:cNvSpPr txBox="1"/>
          <p:nvPr/>
        </p:nvSpPr>
        <p:spPr>
          <a:xfrm>
            <a:off x="922020" y="2065020"/>
            <a:ext cx="5080000" cy="306705"/>
          </a:xfrm>
          <a:prstGeom prst="rect">
            <a:avLst/>
          </a:prstGeom>
          <a:noFill/>
          <a:ln w="9525">
            <a:noFill/>
          </a:ln>
        </p:spPr>
        <p:txBody>
          <a:bodyPr>
            <a:spAutoFit/>
          </a:bodyPr>
          <a:p>
            <a:pPr indent="0"/>
            <a:r>
              <a:rPr lang="zh-CN" altLang="en-US" sz="1400" b="0">
                <a:latin typeface="微软雅黑" panose="020B0503020204020204" pitchFamily="34" charset="-122"/>
                <a:ea typeface="微软雅黑" panose="020B0503020204020204" pitchFamily="34" charset="-122"/>
                <a:cs typeface="仿宋" panose="02010609060101010101" charset="-122"/>
              </a:rPr>
              <a:t>方法</a:t>
            </a:r>
            <a:r>
              <a:rPr lang="en-US" altLang="zh-CN" sz="1400" b="0">
                <a:latin typeface="微软雅黑" panose="020B0503020204020204" pitchFamily="34" charset="-122"/>
                <a:ea typeface="微软雅黑" panose="020B0503020204020204" pitchFamily="34" charset="-122"/>
                <a:cs typeface="仿宋" panose="02010609060101010101" charset="-122"/>
              </a:rPr>
              <a:t>2</a:t>
            </a:r>
            <a:r>
              <a:rPr lang="zh-CN" altLang="en-US" sz="1400" b="0">
                <a:latin typeface="微软雅黑" panose="020B0503020204020204" pitchFamily="34" charset="-122"/>
                <a:ea typeface="微软雅黑" panose="020B0503020204020204" pitchFamily="34" charset="-122"/>
                <a:cs typeface="仿宋" panose="02010609060101010101" charset="-122"/>
              </a:rPr>
              <a:t>：改进的自适应权重计算（改进的</a:t>
            </a:r>
            <a:r>
              <a:rPr lang="en-US" altLang="zh-CN" sz="1400" b="0">
                <a:latin typeface="微软雅黑" panose="020B0503020204020204" pitchFamily="34" charset="-122"/>
                <a:ea typeface="微软雅黑" panose="020B0503020204020204" pitchFamily="34" charset="-122"/>
                <a:cs typeface="仿宋" panose="02010609060101010101" charset="-122"/>
              </a:rPr>
              <a:t>AWC</a:t>
            </a:r>
            <a:r>
              <a:rPr lang="zh-CN" altLang="en-US" sz="1400" b="0">
                <a:latin typeface="微软雅黑" panose="020B0503020204020204" pitchFamily="34" charset="-122"/>
                <a:ea typeface="微软雅黑" panose="020B0503020204020204" pitchFamily="34" charset="-122"/>
                <a:cs typeface="仿宋" panose="02010609060101010101" charset="-122"/>
              </a:rPr>
              <a:t>）</a:t>
            </a:r>
            <a:endParaRPr lang="zh-CN" altLang="en-US" sz="1400" b="0">
              <a:latin typeface="微软雅黑" panose="020B0503020204020204" pitchFamily="34" charset="-122"/>
              <a:ea typeface="微软雅黑" panose="020B0503020204020204" pitchFamily="34" charset="-122"/>
              <a:cs typeface="仿宋" panose="02010609060101010101" charset="-122"/>
            </a:endParaRPr>
          </a:p>
        </p:txBody>
      </p:sp>
      <p:sp>
        <p:nvSpPr>
          <p:cNvPr id="5" name="文本框 4"/>
          <p:cNvSpPr txBox="1"/>
          <p:nvPr/>
        </p:nvSpPr>
        <p:spPr>
          <a:xfrm>
            <a:off x="1268730" y="2371408"/>
            <a:ext cx="5080000" cy="306705"/>
          </a:xfrm>
          <a:prstGeom prst="rect">
            <a:avLst/>
          </a:prstGeom>
          <a:noFill/>
          <a:ln w="9525">
            <a:noFill/>
          </a:ln>
        </p:spPr>
        <p:txBody>
          <a:bodyPr>
            <a:spAutoFit/>
          </a:bodyPr>
          <a:p>
            <a:pPr indent="0"/>
            <a:r>
              <a:rPr lang="zh-CN" altLang="en-US" sz="1400" b="0">
                <a:latin typeface="微软雅黑" panose="020B0503020204020204" pitchFamily="34" charset="-122"/>
                <a:ea typeface="微软雅黑" panose="020B0503020204020204" pitchFamily="34" charset="-122"/>
                <a:cs typeface="仿宋" panose="02010609060101010101" charset="-122"/>
              </a:rPr>
              <a:t>位置数据融合，我们由方程定义的这种方法：</a:t>
            </a:r>
            <a:endParaRPr lang="zh-CN" altLang="en-US" sz="1400" b="0">
              <a:latin typeface="微软雅黑" panose="020B0503020204020204" pitchFamily="34" charset="-122"/>
              <a:ea typeface="微软雅黑" panose="020B0503020204020204" pitchFamily="34" charset="-122"/>
              <a:cs typeface="仿宋" panose="02010609060101010101" charset="-122"/>
            </a:endParaRPr>
          </a:p>
        </p:txBody>
      </p:sp>
      <p:pic>
        <p:nvPicPr>
          <p:cNvPr id="7" name="图片 -2147482619" descr="IMG_256"/>
          <p:cNvPicPr>
            <a:picLocks noChangeAspect="1"/>
          </p:cNvPicPr>
          <p:nvPr/>
        </p:nvPicPr>
        <p:blipFill>
          <a:blip r:embed="rId1"/>
          <a:stretch>
            <a:fillRect/>
          </a:stretch>
        </p:blipFill>
        <p:spPr>
          <a:xfrm>
            <a:off x="5361940" y="1894205"/>
            <a:ext cx="2931795" cy="1355090"/>
          </a:xfrm>
          <a:prstGeom prst="rect">
            <a:avLst/>
          </a:prstGeom>
          <a:noFill/>
          <a:ln w="9525">
            <a:noFill/>
          </a:ln>
        </p:spPr>
      </p:pic>
      <p:sp>
        <p:nvSpPr>
          <p:cNvPr id="8" name="文本框 7"/>
          <p:cNvSpPr txBox="1"/>
          <p:nvPr/>
        </p:nvSpPr>
        <p:spPr>
          <a:xfrm>
            <a:off x="928370" y="3249295"/>
            <a:ext cx="7365365" cy="1383665"/>
          </a:xfrm>
          <a:prstGeom prst="rect">
            <a:avLst/>
          </a:prstGeom>
          <a:noFill/>
          <a:ln w="9525">
            <a:noFill/>
          </a:ln>
        </p:spPr>
        <p:txBody>
          <a:bodyPr wrap="square">
            <a:spAutoFit/>
          </a:bodyPr>
          <a:p>
            <a:pPr indent="0"/>
            <a:r>
              <a:rPr lang="en-US" altLang="zh-CN" sz="1400" b="0">
                <a:latin typeface="微软雅黑" panose="020B0503020204020204" pitchFamily="34" charset="-122"/>
                <a:ea typeface="微软雅黑" panose="020B0503020204020204" pitchFamily="34" charset="-122"/>
                <a:cs typeface="仿宋" panose="02010609060101010101" charset="-122"/>
              </a:rPr>
              <a:t>       </a:t>
            </a:r>
            <a:r>
              <a:rPr lang="zh-CN" altLang="en-US" sz="1400" b="0">
                <a:latin typeface="微软雅黑" panose="020B0503020204020204" pitchFamily="34" charset="-122"/>
                <a:ea typeface="微软雅黑" panose="020B0503020204020204" pitchFamily="34" charset="-122"/>
                <a:cs typeface="仿宋" panose="02010609060101010101" charset="-122"/>
              </a:rPr>
              <a:t>旋转数据融合：一种是基于位置来计算两个关节之间的骨骼旋转。另一个使用来自Kinect设备的旋转数据。因此，仍然需要考虑来自多个Kinect的旋转数据进行化身控制。 融合过程如下：</a:t>
            </a:r>
            <a:endParaRPr lang="zh-CN" altLang="en-US" sz="1400" b="0">
              <a:latin typeface="微软雅黑" panose="020B0503020204020204" pitchFamily="34" charset="-122"/>
              <a:ea typeface="微软雅黑" panose="020B0503020204020204" pitchFamily="34" charset="-122"/>
              <a:cs typeface="仿宋" panose="02010609060101010101" charset="-122"/>
            </a:endParaRPr>
          </a:p>
          <a:p>
            <a:pPr indent="0"/>
            <a:r>
              <a:rPr lang="zh-CN" altLang="en-US" sz="1400">
                <a:latin typeface="微软雅黑" panose="020B0503020204020204" pitchFamily="34" charset="-122"/>
                <a:ea typeface="微软雅黑" panose="020B0503020204020204" pitchFamily="34" charset="-122"/>
              </a:rPr>
              <a:t>（1）从相关Kinect计算每个四元数的权重。</a:t>
            </a:r>
            <a:endParaRPr lang="zh-CN" altLang="en-US" sz="1400">
              <a:latin typeface="微软雅黑" panose="020B0503020204020204" pitchFamily="34" charset="-122"/>
              <a:ea typeface="微软雅黑" panose="020B0503020204020204" pitchFamily="34" charset="-122"/>
            </a:endParaRPr>
          </a:p>
          <a:p>
            <a:pPr indent="0"/>
            <a:r>
              <a:rPr lang="zh-CN" altLang="en-US" sz="1400">
                <a:latin typeface="微软雅黑" panose="020B0503020204020204" pitchFamily="34" charset="-122"/>
                <a:ea typeface="微软雅黑" panose="020B0503020204020204" pitchFamily="34" charset="-122"/>
              </a:rPr>
              <a:t>（2）由权值计算插值项。</a:t>
            </a:r>
            <a:endParaRPr lang="zh-CN" altLang="en-US" sz="1400">
              <a:latin typeface="微软雅黑" panose="020B0503020204020204" pitchFamily="34" charset="-122"/>
              <a:ea typeface="微软雅黑" panose="020B0503020204020204" pitchFamily="34" charset="-122"/>
            </a:endParaRPr>
          </a:p>
          <a:p>
            <a:pPr indent="0"/>
            <a:r>
              <a:rPr lang="zh-CN" altLang="en-US" sz="1400">
                <a:latin typeface="微软雅黑" panose="020B0503020204020204" pitchFamily="34" charset="-122"/>
                <a:ea typeface="微软雅黑" panose="020B0503020204020204" pitchFamily="34" charset="-122"/>
              </a:rPr>
              <a:t>（3）四元数融合。</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bldLst>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2" name="文本框 1"/>
          <p:cNvSpPr txBox="1"/>
          <p:nvPr/>
        </p:nvSpPr>
        <p:spPr>
          <a:xfrm>
            <a:off x="1081405" y="180340"/>
            <a:ext cx="2042160"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评估</a:t>
            </a:r>
            <a:endParaRPr lang="zh-CN" altLang="en-US" sz="2000">
              <a:latin typeface="微软雅黑" panose="020B0503020204020204" pitchFamily="34" charset="-122"/>
              <a:ea typeface="微软雅黑" panose="020B0503020204020204" pitchFamily="34" charset="-122"/>
            </a:endParaRPr>
          </a:p>
        </p:txBody>
      </p:sp>
      <p:sp>
        <p:nvSpPr>
          <p:cNvPr id="4" name="文本框 3"/>
          <p:cNvSpPr txBox="1"/>
          <p:nvPr/>
        </p:nvSpPr>
        <p:spPr>
          <a:xfrm>
            <a:off x="1734185" y="1283970"/>
            <a:ext cx="5573395" cy="2416175"/>
          </a:xfrm>
          <a:prstGeom prst="rect">
            <a:avLst/>
          </a:prstGeom>
          <a:noFill/>
        </p:spPr>
        <p:txBody>
          <a:bodyPr wrap="square" rtlCol="0">
            <a:spAutoFit/>
          </a:bodyPr>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对跟踪质量以及从用于VR中的化身骨架装配的多个跟踪设备中检索到的数据的错误（通过标准偏差测量）进行评估。评估的目标包括以下三个部分：面向方向调整，相机加权方法和旋转融合过程。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       通过实验数据分析可得，改进得计算方法与之前的方法相比，准确度有很大提高，提高了数据融合质量。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par>
    </p:tnLst>
    <p:bldLst>
      <p:bldP spid="34" grpId="0" animBg="1"/>
    </p:bldLst>
  </p:timing>
</p:sld>
</file>

<file path=ppt/tags/tag1.xml><?xml version="1.0" encoding="utf-8"?>
<p:tagLst xmlns:p="http://schemas.openxmlformats.org/presentationml/2006/main">
  <p:tag name="SELECTED" val="True"/>
</p:tagLst>
</file>

<file path=ppt/tags/tag2.xml><?xml version="1.0" encoding="utf-8"?>
<p:tagLst xmlns:p="http://schemas.openxmlformats.org/presentationml/2006/main">
  <p:tag name="SELECTED" val="True"/>
</p:tagLst>
</file>

<file path=ppt/theme/theme1.xml><?xml version="1.0" encoding="utf-8"?>
<a:theme xmlns:a="http://schemas.openxmlformats.org/drawingml/2006/main" name="清风素材 https://12sc.taobao.com/">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2144</Words>
  <Application>WPS 演示</Application>
  <PresentationFormat>全屏显示(16:9)</PresentationFormat>
  <Paragraphs>120</Paragraphs>
  <Slides>12</Slides>
  <Notes>32</Notes>
  <HiddenSlides>0</HiddenSlides>
  <MMClips>1</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12</vt:i4>
      </vt:variant>
    </vt:vector>
  </HeadingPairs>
  <TitlesOfParts>
    <vt:vector size="30" baseType="lpstr">
      <vt:lpstr>Arial</vt:lpstr>
      <vt:lpstr>宋体</vt:lpstr>
      <vt:lpstr>Wingdings</vt:lpstr>
      <vt:lpstr>方正超粗黑简体</vt:lpstr>
      <vt:lpstr>微软雅黑</vt:lpstr>
      <vt:lpstr>方正兰亭细黑_GBK</vt:lpstr>
      <vt:lpstr>Watford DB</vt:lpstr>
      <vt:lpstr>Calibri</vt:lpstr>
      <vt:lpstr>造字工房劲黑（非商用）常规体</vt:lpstr>
      <vt:lpstr>仿宋</vt:lpstr>
      <vt:lpstr>仿宋_GB2312</vt:lpstr>
      <vt:lpstr>Times New Roman</vt:lpstr>
      <vt:lpstr>Arial Unicode MS</vt:lpstr>
      <vt:lpstr>Adobe 明體 Std L</vt:lpstr>
      <vt:lpstr>新宋体</vt:lpstr>
      <vt:lpstr>黑体</vt:lpstr>
      <vt:lpstr>幼圆</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Cindy</cp:lastModifiedBy>
  <cp:revision>114</cp:revision>
  <dcterms:created xsi:type="dcterms:W3CDTF">2015-01-23T04:02:00Z</dcterms:created>
  <dcterms:modified xsi:type="dcterms:W3CDTF">2019-12-25T06:56:08Z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