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05" r:id="rId3"/>
    <p:sldId id="306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13" r:id="rId12"/>
    <p:sldId id="314" r:id="rId13"/>
    <p:sldId id="323" r:id="rId14"/>
    <p:sldId id="324" r:id="rId15"/>
    <p:sldId id="325" r:id="rId16"/>
    <p:sldId id="326" r:id="rId17"/>
    <p:sldId id="310" r:id="rId18"/>
    <p:sldId id="311" r:id="rId19"/>
  </p:sldIdLst>
  <p:sldSz cx="9144000" cy="5143500" type="screen16x9"/>
  <p:notesSz cx="6858000" cy="9144000"/>
  <p:embeddedFontLst>
    <p:embeddedFont>
      <p:font typeface="Fira Sans Condensed" panose="020B0604020202020204" charset="0"/>
      <p:regular r:id="rId21"/>
      <p:bold r:id="rId22"/>
      <p:italic r:id="rId23"/>
      <p:boldItalic r:id="rId24"/>
    </p:embeddedFont>
    <p:embeddedFont>
      <p:font typeface="Fira Sans Condensed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60"/>
  </p:normalViewPr>
  <p:slideViewPr>
    <p:cSldViewPr snapToGrid="0">
      <p:cViewPr>
        <p:scale>
          <a:sx n="100" d="100"/>
          <a:sy n="100" d="100"/>
        </p:scale>
        <p:origin x="68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Project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Machine Learning</a:t>
            </a:r>
            <a:endParaRPr lang="en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D90375-C3DE-40F6-B2B6-043473C7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7091"/>
          <a:stretch/>
        </p:blipFill>
        <p:spPr>
          <a:xfrm>
            <a:off x="3737336" y="1152750"/>
            <a:ext cx="5098054" cy="37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SimpleElastix</a:t>
            </a:r>
            <a:r>
              <a:rPr lang="en-GB" dirty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4571999" y="1098399"/>
            <a:ext cx="371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343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E9A13A-8E11-49A3-8728-4E5530319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 t="5293" r="11277" b="8565"/>
          <a:stretch/>
        </p:blipFill>
        <p:spPr>
          <a:xfrm>
            <a:off x="672349" y="1526202"/>
            <a:ext cx="3434763" cy="33233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81BC8F-4DDF-412B-BC7A-DF43AB38E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5" t="5761" r="8647" b="8015"/>
          <a:stretch/>
        </p:blipFill>
        <p:spPr>
          <a:xfrm>
            <a:off x="4571999" y="1481148"/>
            <a:ext cx="3715233" cy="34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vs affine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800" dirty="0"/>
          </a:p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  <a:p>
            <a:r>
              <a:rPr lang="fr-CH" sz="800" dirty="0"/>
              <a:t>NR: non-</a:t>
            </a:r>
            <a:r>
              <a:rPr lang="fr-CH" sz="800" dirty="0" err="1"/>
              <a:t>rigid</a:t>
            </a:r>
            <a:endParaRPr lang="fr-CH" sz="800" dirty="0"/>
          </a:p>
          <a:p>
            <a:r>
              <a:rPr lang="fr-CH" sz="800" dirty="0" err="1"/>
              <a:t>Aff</a:t>
            </a:r>
            <a:r>
              <a:rPr lang="fr-CH" sz="800" dirty="0"/>
              <a:t>: affine</a:t>
            </a:r>
          </a:p>
        </p:txBody>
      </p:sp>
    </p:spTree>
    <p:extLst>
      <p:ext uri="{BB962C8B-B14F-4D97-AF65-F5344CB8AC3E}">
        <p14:creationId xmlns:p14="http://schemas.microsoft.com/office/powerpoint/2010/main" val="135315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Affine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20382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719023" cy="572700"/>
          </a:xfrm>
        </p:spPr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7487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025394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Minor difference between non-rigid and affine registration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 struggles with small brain parts</a:t>
            </a:r>
          </a:p>
          <a:p>
            <a:pPr>
              <a:spcAft>
                <a:spcPts val="600"/>
              </a:spcAft>
            </a:pPr>
            <a:r>
              <a:rPr lang="en-GB" dirty="0"/>
              <a:t>Atlas-based segmentation with local weights works best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2611225"/>
            <a:ext cx="3376366" cy="25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133803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Final report redaction</a:t>
            </a:r>
          </a:p>
          <a:p>
            <a:pPr>
              <a:spcAft>
                <a:spcPts val="600"/>
              </a:spcAft>
            </a:pPr>
            <a:r>
              <a:rPr lang="en-GB" dirty="0"/>
              <a:t>Clean source code</a:t>
            </a:r>
          </a:p>
          <a:p>
            <a:pPr>
              <a:spcAft>
                <a:spcPts val="600"/>
              </a:spcAft>
            </a:pPr>
            <a:r>
              <a:rPr lang="en-GB" dirty="0"/>
              <a:t>Hybrid solution: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Machine learning for grey and white matter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Atlas-based for amygdala, hippocampus and thalamus</a:t>
            </a:r>
          </a:p>
          <a:p>
            <a:pPr>
              <a:spcAft>
                <a:spcPts val="600"/>
              </a:spcAft>
            </a:pPr>
            <a:r>
              <a:rPr lang="en-GB" dirty="0"/>
              <a:t>Further machine learning algorithms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Shape-based averaging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Global/local weighted voting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Random forest  (estimators=10, depth=40)</a:t>
            </a:r>
          </a:p>
          <a:p>
            <a:pPr marL="1041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470464" cy="572700"/>
          </a:xfrm>
        </p:spPr>
        <p:txBody>
          <a:bodyPr/>
          <a:lstStyle/>
          <a:p>
            <a:r>
              <a:rPr lang="fr-CH" dirty="0"/>
              <a:t>Segmentation (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r>
              <a:rPr lang="fr-CH" dirty="0"/>
              <a:t>)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96E16-3504-4AA0-B7E5-7F50CC2B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66" y="1453143"/>
            <a:ext cx="6643067" cy="256699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DDA5C80-9FBC-46AA-8CE4-CF23D789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564" y="2562100"/>
            <a:ext cx="916607" cy="483987"/>
          </a:xfrm>
        </p:spPr>
        <p:txBody>
          <a:bodyPr/>
          <a:lstStyle/>
          <a:p>
            <a:pPr marL="127000" indent="0">
              <a:buNone/>
            </a:pPr>
            <a:r>
              <a:rPr lang="fr-CH" dirty="0" err="1"/>
              <a:t>w</a:t>
            </a:r>
            <a:r>
              <a:rPr lang="fr-CH" baseline="-25000" dirty="0" err="1"/>
              <a:t>i</a:t>
            </a:r>
            <a:r>
              <a:rPr lang="fr-CH" baseline="-25000" dirty="0"/>
              <a:t> </a:t>
            </a:r>
            <a:r>
              <a:rPr lang="fr-CH" dirty="0"/>
              <a:t>= 1</a:t>
            </a:r>
            <a:r>
              <a:rPr lang="fr-CH" baseline="-25000" dirty="0"/>
              <a:t> 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8B2C26-1B7F-42ED-A2F0-920CB05D9276}"/>
              </a:ext>
            </a:extLst>
          </p:cNvPr>
          <p:cNvSpPr txBox="1">
            <a:spLocks/>
          </p:cNvSpPr>
          <p:nvPr/>
        </p:nvSpPr>
        <p:spPr>
          <a:xfrm>
            <a:off x="1711613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Multiple atlas</a:t>
            </a:r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5A9CEA73-3868-436C-9102-F1F5363BABB7}"/>
              </a:ext>
            </a:extLst>
          </p:cNvPr>
          <p:cNvSpPr txBox="1">
            <a:spLocks/>
          </p:cNvSpPr>
          <p:nvPr/>
        </p:nvSpPr>
        <p:spPr>
          <a:xfrm>
            <a:off x="6262339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Atlas fusion</a:t>
            </a:r>
          </a:p>
        </p:txBody>
      </p:sp>
    </p:spTree>
    <p:extLst>
      <p:ext uri="{BB962C8B-B14F-4D97-AF65-F5344CB8AC3E}">
        <p14:creationId xmlns:p14="http://schemas.microsoft.com/office/powerpoint/2010/main" val="109037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F79C4-7165-470B-803C-345AD710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49" y="864307"/>
            <a:ext cx="5099251" cy="413215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995120" cy="572700"/>
          </a:xfrm>
        </p:spPr>
        <p:txBody>
          <a:bodyPr/>
          <a:lstStyle/>
          <a:p>
            <a:r>
              <a:rPr lang="fr-CH" dirty="0"/>
              <a:t>Segmentation (Shape-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Averaging</a:t>
            </a:r>
            <a:r>
              <a:rPr lang="fr-CH" dirty="0"/>
              <a:t>)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42F26187-C8FE-447A-A922-A0017A40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787" y="4691058"/>
            <a:ext cx="2629406" cy="360063"/>
          </a:xfrm>
        </p:spPr>
        <p:txBody>
          <a:bodyPr/>
          <a:lstStyle/>
          <a:p>
            <a:pPr marL="127000" indent="0">
              <a:spcAft>
                <a:spcPts val="600"/>
              </a:spcAft>
              <a:buNone/>
            </a:pPr>
            <a:r>
              <a:rPr lang="en-GB" sz="1200" i="1" dirty="0"/>
              <a:t>(Adapted from </a:t>
            </a:r>
            <a:r>
              <a:rPr lang="en-GB" sz="1200" i="1" dirty="0" err="1"/>
              <a:t>Rohlfin</a:t>
            </a:r>
            <a:r>
              <a:rPr lang="en-GB" sz="1200" i="1" dirty="0"/>
              <a:t> and al, 2007)</a:t>
            </a:r>
            <a:endParaRPr lang="en-GB" i="1" dirty="0"/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E4A92AE9-9DFD-4A5A-A2F2-11CBC8A5D42E}"/>
              </a:ext>
            </a:extLst>
          </p:cNvPr>
          <p:cNvSpPr txBox="1">
            <a:spLocks/>
          </p:cNvSpPr>
          <p:nvPr/>
        </p:nvSpPr>
        <p:spPr>
          <a:xfrm>
            <a:off x="672350" y="1554675"/>
            <a:ext cx="4064542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Assign for each pixel the label that minimize the sum of signed Euclidian distance map (SED).</a:t>
            </a:r>
          </a:p>
          <a:p>
            <a:pPr>
              <a:spcAft>
                <a:spcPts val="600"/>
              </a:spcAft>
            </a:pPr>
            <a:r>
              <a:rPr lang="en-GB" dirty="0"/>
              <a:t>Less fragmented result.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 marL="584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577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majority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Mean 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0" y="436450"/>
            <a:ext cx="6395512" cy="572700"/>
          </a:xfrm>
        </p:spPr>
        <p:txBody>
          <a:bodyPr/>
          <a:lstStyle/>
          <a:p>
            <a:r>
              <a:rPr lang="fr-CH" dirty="0"/>
              <a:t>Segmentation (Global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r>
              <a:rPr lang="fr-CH" dirty="0"/>
              <a:t>)</a:t>
            </a:r>
            <a:br>
              <a:rPr lang="fr-CH" dirty="0"/>
            </a:br>
            <a:endParaRPr lang="en-CH" dirty="0"/>
          </a:p>
        </p:txBody>
      </p: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C6214D4C-4C8A-4016-AB55-2B603DCC71A6}"/>
              </a:ext>
            </a:extLst>
          </p:cNvPr>
          <p:cNvGrpSpPr/>
          <p:nvPr/>
        </p:nvGrpSpPr>
        <p:grpSpPr>
          <a:xfrm>
            <a:off x="1259526" y="2578145"/>
            <a:ext cx="7015986" cy="2128905"/>
            <a:chOff x="322266" y="2808760"/>
            <a:chExt cx="7015986" cy="2128905"/>
          </a:xfrm>
        </p:grpSpPr>
        <p:grpSp>
          <p:nvGrpSpPr>
            <p:cNvPr id="6" name="Group 27">
              <a:extLst>
                <a:ext uri="{FF2B5EF4-FFF2-40B4-BE49-F238E27FC236}">
                  <a16:creationId xmlns:a16="http://schemas.microsoft.com/office/drawing/2014/main" id="{DBE47535-9381-4AC7-8292-3C621AD6FC34}"/>
                </a:ext>
              </a:extLst>
            </p:cNvPr>
            <p:cNvGrpSpPr/>
            <p:nvPr/>
          </p:nvGrpSpPr>
          <p:grpSpPr>
            <a:xfrm>
              <a:off x="322266" y="2859149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EF9E7A4E-2EF6-4A9C-AE4E-EAA87056EC22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BD9891F8-C41B-40E8-8AA5-98902425B34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CE2A4915-B7E7-4DB8-A910-FEB03F9BC395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AC83CD96-E829-4F28-9CB8-D7B08B145FE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9">
                <a:extLst>
                  <a:ext uri="{FF2B5EF4-FFF2-40B4-BE49-F238E27FC236}">
                    <a16:creationId xmlns:a16="http://schemas.microsoft.com/office/drawing/2014/main" id="{AE910376-F67E-4622-AD49-C8F6C61A2059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10">
                <a:extLst>
                  <a:ext uri="{FF2B5EF4-FFF2-40B4-BE49-F238E27FC236}">
                    <a16:creationId xmlns:a16="http://schemas.microsoft.com/office/drawing/2014/main" id="{8C538AAA-3BAF-4480-B9B5-3333CFF52B94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11">
                <a:extLst>
                  <a:ext uri="{FF2B5EF4-FFF2-40B4-BE49-F238E27FC236}">
                    <a16:creationId xmlns:a16="http://schemas.microsoft.com/office/drawing/2014/main" id="{053823FD-55AF-4317-AAA6-8EBFB1129CA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12">
                <a:extLst>
                  <a:ext uri="{FF2B5EF4-FFF2-40B4-BE49-F238E27FC236}">
                    <a16:creationId xmlns:a16="http://schemas.microsoft.com/office/drawing/2014/main" id="{3DF234AC-AB66-4396-8201-DC84CEC4200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EE79ADC5-031C-4BA0-8996-7D3E9705A27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DBFCE1ED-77CA-4AAC-893B-5F67BC99FDF3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D8E25AD1-AD02-4370-A099-57E48438B9A1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id="{C8AC5F9C-AF39-4B69-96C5-90E86A89E0B6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4EDCBF17-7FCC-4B30-B019-F8065BC665EF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BF1F6ADC-91F3-49B6-A858-0FC30445DD11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9">
                <a:extLst>
                  <a:ext uri="{FF2B5EF4-FFF2-40B4-BE49-F238E27FC236}">
                    <a16:creationId xmlns:a16="http://schemas.microsoft.com/office/drawing/2014/main" id="{E99ED239-7E69-4255-9FDB-27E3F78A5C34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20">
                <a:extLst>
                  <a:ext uri="{FF2B5EF4-FFF2-40B4-BE49-F238E27FC236}">
                    <a16:creationId xmlns:a16="http://schemas.microsoft.com/office/drawing/2014/main" id="{C6381271-3037-44E2-A37F-28F5CDA8D58B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F7113FFA-BA08-4AD8-B986-DB97A40B047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D73D2926-5199-49AA-8B5A-E77124B87882}"/>
                </a:ext>
              </a:extLst>
            </p:cNvPr>
            <p:cNvSpPr/>
            <p:nvPr/>
          </p:nvSpPr>
          <p:spPr>
            <a:xfrm>
              <a:off x="349287" y="2884082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8CF6B0A3-E660-48BE-A624-D5632D62622E}"/>
                </a:ext>
              </a:extLst>
            </p:cNvPr>
            <p:cNvGrpSpPr/>
            <p:nvPr/>
          </p:nvGrpSpPr>
          <p:grpSpPr>
            <a:xfrm>
              <a:off x="597185" y="3116078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54" name="Rectangle 29">
                <a:extLst>
                  <a:ext uri="{FF2B5EF4-FFF2-40B4-BE49-F238E27FC236}">
                    <a16:creationId xmlns:a16="http://schemas.microsoft.com/office/drawing/2014/main" id="{1FFB4477-F01F-4495-927A-A2FC79DA371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4AEA98CD-B562-4648-AA23-EB4CC48EBE11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31">
                <a:extLst>
                  <a:ext uri="{FF2B5EF4-FFF2-40B4-BE49-F238E27FC236}">
                    <a16:creationId xmlns:a16="http://schemas.microsoft.com/office/drawing/2014/main" id="{33493FCC-E66B-4E48-B0B6-18996D4CBBAD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7280111-F2AC-469D-839D-1D76687A948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33">
                <a:extLst>
                  <a:ext uri="{FF2B5EF4-FFF2-40B4-BE49-F238E27FC236}">
                    <a16:creationId xmlns:a16="http://schemas.microsoft.com/office/drawing/2014/main" id="{319D392A-CD0C-459D-A763-6103F3D0B2E3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34">
                <a:extLst>
                  <a:ext uri="{FF2B5EF4-FFF2-40B4-BE49-F238E27FC236}">
                    <a16:creationId xmlns:a16="http://schemas.microsoft.com/office/drawing/2014/main" id="{4EEE4321-7F15-45BD-8B0B-4AC3E3825CD5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35">
                <a:extLst>
                  <a:ext uri="{FF2B5EF4-FFF2-40B4-BE49-F238E27FC236}">
                    <a16:creationId xmlns:a16="http://schemas.microsoft.com/office/drawing/2014/main" id="{82E0FCD5-F334-4503-9105-8921CD75165D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C66E7A74-D984-42CF-888C-D32E7BE97AD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37">
                <a:extLst>
                  <a:ext uri="{FF2B5EF4-FFF2-40B4-BE49-F238E27FC236}">
                    <a16:creationId xmlns:a16="http://schemas.microsoft.com/office/drawing/2014/main" id="{FA4F71E4-C5C7-42EB-AF9B-C94B9CFA16CD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38">
                <a:extLst>
                  <a:ext uri="{FF2B5EF4-FFF2-40B4-BE49-F238E27FC236}">
                    <a16:creationId xmlns:a16="http://schemas.microsoft.com/office/drawing/2014/main" id="{39D94C0B-63FC-45EF-B5B8-8FD641BEEACF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39">
                <a:extLst>
                  <a:ext uri="{FF2B5EF4-FFF2-40B4-BE49-F238E27FC236}">
                    <a16:creationId xmlns:a16="http://schemas.microsoft.com/office/drawing/2014/main" id="{31EB030A-3469-4F9E-A54E-09787A173BB7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40">
                <a:extLst>
                  <a:ext uri="{FF2B5EF4-FFF2-40B4-BE49-F238E27FC236}">
                    <a16:creationId xmlns:a16="http://schemas.microsoft.com/office/drawing/2014/main" id="{BB9AAF08-7C93-4911-B9B8-BCF2069F14C8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D157151F-30DC-40A1-B631-FBA74A82C338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42">
                <a:extLst>
                  <a:ext uri="{FF2B5EF4-FFF2-40B4-BE49-F238E27FC236}">
                    <a16:creationId xmlns:a16="http://schemas.microsoft.com/office/drawing/2014/main" id="{4DA56A36-F231-4AB0-8822-01D75C5BA18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43">
                <a:extLst>
                  <a:ext uri="{FF2B5EF4-FFF2-40B4-BE49-F238E27FC236}">
                    <a16:creationId xmlns:a16="http://schemas.microsoft.com/office/drawing/2014/main" id="{22F5082E-CD4F-4A49-9F27-EE8CB418221A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44">
                <a:extLst>
                  <a:ext uri="{FF2B5EF4-FFF2-40B4-BE49-F238E27FC236}">
                    <a16:creationId xmlns:a16="http://schemas.microsoft.com/office/drawing/2014/main" id="{759BB486-C321-4D63-A761-4BF9834377BE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45">
                <a:extLst>
                  <a:ext uri="{FF2B5EF4-FFF2-40B4-BE49-F238E27FC236}">
                    <a16:creationId xmlns:a16="http://schemas.microsoft.com/office/drawing/2014/main" id="{18261012-98BD-4ACD-A7E6-FD8AFB5CE2FD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83">
              <a:extLst>
                <a:ext uri="{FF2B5EF4-FFF2-40B4-BE49-F238E27FC236}">
                  <a16:creationId xmlns:a16="http://schemas.microsoft.com/office/drawing/2014/main" id="{3213B7EF-98C5-47D0-962A-6C9F5C07C211}"/>
                </a:ext>
              </a:extLst>
            </p:cNvPr>
            <p:cNvSpPr/>
            <p:nvPr/>
          </p:nvSpPr>
          <p:spPr>
            <a:xfrm>
              <a:off x="624206" y="3140235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10861E75-B10F-49D0-95D2-F9FF4F6B59DF}"/>
                </a:ext>
              </a:extLst>
            </p:cNvPr>
            <p:cNvGrpSpPr/>
            <p:nvPr/>
          </p:nvGrpSpPr>
          <p:grpSpPr>
            <a:xfrm>
              <a:off x="868739" y="3376123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37" name="Rectangle 47">
                <a:extLst>
                  <a:ext uri="{FF2B5EF4-FFF2-40B4-BE49-F238E27FC236}">
                    <a16:creationId xmlns:a16="http://schemas.microsoft.com/office/drawing/2014/main" id="{CDB3895B-4F24-4E9D-BED4-7B9202C1E6C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8">
                <a:extLst>
                  <a:ext uri="{FF2B5EF4-FFF2-40B4-BE49-F238E27FC236}">
                    <a16:creationId xmlns:a16="http://schemas.microsoft.com/office/drawing/2014/main" id="{E8F880D9-8975-4BCB-85D9-C238F8BDDAB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49">
                <a:extLst>
                  <a:ext uri="{FF2B5EF4-FFF2-40B4-BE49-F238E27FC236}">
                    <a16:creationId xmlns:a16="http://schemas.microsoft.com/office/drawing/2014/main" id="{AB58EA9D-3784-4B4F-B14D-3656F1CB6EE3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1796FD87-1BF4-4EBE-A061-2A943B95E9CD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51">
                <a:extLst>
                  <a:ext uri="{FF2B5EF4-FFF2-40B4-BE49-F238E27FC236}">
                    <a16:creationId xmlns:a16="http://schemas.microsoft.com/office/drawing/2014/main" id="{D278705F-0E31-4061-9892-61432798E44C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52">
                <a:extLst>
                  <a:ext uri="{FF2B5EF4-FFF2-40B4-BE49-F238E27FC236}">
                    <a16:creationId xmlns:a16="http://schemas.microsoft.com/office/drawing/2014/main" id="{4625CC8B-E256-4F6B-A820-C5B5CD5D5259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53">
                <a:extLst>
                  <a:ext uri="{FF2B5EF4-FFF2-40B4-BE49-F238E27FC236}">
                    <a16:creationId xmlns:a16="http://schemas.microsoft.com/office/drawing/2014/main" id="{8F482117-728F-407B-9DD7-FA9AE2BA4E99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E6A1B641-268E-4524-AD32-3D1F04BF5814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3C872D8F-447B-4E99-AEB8-9AF9C5046745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18C0C49-5918-4B48-A8A7-78B6D3236436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ED44211C-D311-42BE-B370-A366513874C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58">
                <a:extLst>
                  <a:ext uri="{FF2B5EF4-FFF2-40B4-BE49-F238E27FC236}">
                    <a16:creationId xmlns:a16="http://schemas.microsoft.com/office/drawing/2014/main" id="{4094A015-00F3-4A1A-AD87-CBE4B5F6F397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E4D9D1C6-680B-4EBA-94C1-22D810970C84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60">
                <a:extLst>
                  <a:ext uri="{FF2B5EF4-FFF2-40B4-BE49-F238E27FC236}">
                    <a16:creationId xmlns:a16="http://schemas.microsoft.com/office/drawing/2014/main" id="{CD827C60-9246-46E3-A44E-B16EA7E86BA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61">
                <a:extLst>
                  <a:ext uri="{FF2B5EF4-FFF2-40B4-BE49-F238E27FC236}">
                    <a16:creationId xmlns:a16="http://schemas.microsoft.com/office/drawing/2014/main" id="{94E78346-B6D0-4E06-A6D1-FF0A4FFDAD55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B3CDBCD1-69BF-4C2E-8E7B-B8D6CF62C542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E8D39C58-AEC6-425D-BFF2-50CDDD20D54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84">
              <a:extLst>
                <a:ext uri="{FF2B5EF4-FFF2-40B4-BE49-F238E27FC236}">
                  <a16:creationId xmlns:a16="http://schemas.microsoft.com/office/drawing/2014/main" id="{6C36CB70-0BEA-4BE6-BE7C-CBC8C7C31BAB}"/>
                </a:ext>
              </a:extLst>
            </p:cNvPr>
            <p:cNvSpPr/>
            <p:nvPr/>
          </p:nvSpPr>
          <p:spPr>
            <a:xfrm>
              <a:off x="895354" y="3400280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4" name="Group 94">
              <a:extLst>
                <a:ext uri="{FF2B5EF4-FFF2-40B4-BE49-F238E27FC236}">
                  <a16:creationId xmlns:a16="http://schemas.microsoft.com/office/drawing/2014/main" id="{7D0F9558-6093-4652-B5C0-0DEB8A57BAA1}"/>
                </a:ext>
              </a:extLst>
            </p:cNvPr>
            <p:cNvGrpSpPr/>
            <p:nvPr/>
          </p:nvGrpSpPr>
          <p:grpSpPr>
            <a:xfrm>
              <a:off x="3360165" y="2859149"/>
              <a:ext cx="1432872" cy="1432875"/>
              <a:chOff x="6325384" y="2083323"/>
              <a:chExt cx="2677212" cy="2677218"/>
            </a:xfrm>
            <a:solidFill>
              <a:schemeClr val="bg1"/>
            </a:solidFill>
          </p:grpSpPr>
          <p:sp>
            <p:nvSpPr>
              <p:cNvPr id="20" name="Rectangle 95">
                <a:extLst>
                  <a:ext uri="{FF2B5EF4-FFF2-40B4-BE49-F238E27FC236}">
                    <a16:creationId xmlns:a16="http://schemas.microsoft.com/office/drawing/2014/main" id="{E327D23B-C4D7-4291-B904-3E0742707D8D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96">
                <a:extLst>
                  <a:ext uri="{FF2B5EF4-FFF2-40B4-BE49-F238E27FC236}">
                    <a16:creationId xmlns:a16="http://schemas.microsoft.com/office/drawing/2014/main" id="{893FDC25-87EA-448C-B994-CE4180BFE26A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97">
                <a:extLst>
                  <a:ext uri="{FF2B5EF4-FFF2-40B4-BE49-F238E27FC236}">
                    <a16:creationId xmlns:a16="http://schemas.microsoft.com/office/drawing/2014/main" id="{882EC1BA-4BFC-4F31-8EBE-82486D832FEB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98">
                <a:extLst>
                  <a:ext uri="{FF2B5EF4-FFF2-40B4-BE49-F238E27FC236}">
                    <a16:creationId xmlns:a16="http://schemas.microsoft.com/office/drawing/2014/main" id="{7F02B4D6-F37E-447D-9429-F0C138255335}"/>
                  </a:ext>
                </a:extLst>
              </p:cNvPr>
              <p:cNvSpPr/>
              <p:nvPr/>
            </p:nvSpPr>
            <p:spPr>
              <a:xfrm>
                <a:off x="6325384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99">
                <a:extLst>
                  <a:ext uri="{FF2B5EF4-FFF2-40B4-BE49-F238E27FC236}">
                    <a16:creationId xmlns:a16="http://schemas.microsoft.com/office/drawing/2014/main" id="{DD681A9D-77EB-49AF-8467-D34A994C0ED1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00">
                <a:extLst>
                  <a:ext uri="{FF2B5EF4-FFF2-40B4-BE49-F238E27FC236}">
                    <a16:creationId xmlns:a16="http://schemas.microsoft.com/office/drawing/2014/main" id="{F0235DB4-4F8F-45B0-B635-162E39B12FD2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01">
                <a:extLst>
                  <a:ext uri="{FF2B5EF4-FFF2-40B4-BE49-F238E27FC236}">
                    <a16:creationId xmlns:a16="http://schemas.microsoft.com/office/drawing/2014/main" id="{EA276FE6-1E0C-4589-90EF-CCB290DE51F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02">
                <a:extLst>
                  <a:ext uri="{FF2B5EF4-FFF2-40B4-BE49-F238E27FC236}">
                    <a16:creationId xmlns:a16="http://schemas.microsoft.com/office/drawing/2014/main" id="{416807CC-79D6-41C9-82B2-4225F1C228AE}"/>
                  </a:ext>
                </a:extLst>
              </p:cNvPr>
              <p:cNvSpPr/>
              <p:nvPr/>
            </p:nvSpPr>
            <p:spPr>
              <a:xfrm>
                <a:off x="6325384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03">
                <a:extLst>
                  <a:ext uri="{FF2B5EF4-FFF2-40B4-BE49-F238E27FC236}">
                    <a16:creationId xmlns:a16="http://schemas.microsoft.com/office/drawing/2014/main" id="{CEBFAFAB-0B31-4B02-8AE1-7E784FE3225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04">
                <a:extLst>
                  <a:ext uri="{FF2B5EF4-FFF2-40B4-BE49-F238E27FC236}">
                    <a16:creationId xmlns:a16="http://schemas.microsoft.com/office/drawing/2014/main" id="{78E157B6-C508-4524-8DB1-2AD20C770909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105">
                <a:extLst>
                  <a:ext uri="{FF2B5EF4-FFF2-40B4-BE49-F238E27FC236}">
                    <a16:creationId xmlns:a16="http://schemas.microsoft.com/office/drawing/2014/main" id="{57B1FB9C-2A8A-40F1-B907-20810A91561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106">
                <a:extLst>
                  <a:ext uri="{FF2B5EF4-FFF2-40B4-BE49-F238E27FC236}">
                    <a16:creationId xmlns:a16="http://schemas.microsoft.com/office/drawing/2014/main" id="{57831F32-88FE-4EBE-A2FB-1BE702B05D23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107">
                <a:extLst>
                  <a:ext uri="{FF2B5EF4-FFF2-40B4-BE49-F238E27FC236}">
                    <a16:creationId xmlns:a16="http://schemas.microsoft.com/office/drawing/2014/main" id="{66D1052E-B3F1-490A-96E7-3B18048D604B}"/>
                  </a:ext>
                </a:extLst>
              </p:cNvPr>
              <p:cNvSpPr/>
              <p:nvPr/>
            </p:nvSpPr>
            <p:spPr>
              <a:xfrm>
                <a:off x="8333291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08">
                <a:extLst>
                  <a:ext uri="{FF2B5EF4-FFF2-40B4-BE49-F238E27FC236}">
                    <a16:creationId xmlns:a16="http://schemas.microsoft.com/office/drawing/2014/main" id="{9CE5EA27-4F17-4DE2-A51B-A9087CDF1942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109">
                <a:extLst>
                  <a:ext uri="{FF2B5EF4-FFF2-40B4-BE49-F238E27FC236}">
                    <a16:creationId xmlns:a16="http://schemas.microsoft.com/office/drawing/2014/main" id="{AFBEFF32-A633-449F-9403-6932FE5CD4F1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110">
                <a:extLst>
                  <a:ext uri="{FF2B5EF4-FFF2-40B4-BE49-F238E27FC236}">
                    <a16:creationId xmlns:a16="http://schemas.microsoft.com/office/drawing/2014/main" id="{C8A8BD35-C644-4132-AE41-47C7570347EF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111">
                <a:extLst>
                  <a:ext uri="{FF2B5EF4-FFF2-40B4-BE49-F238E27FC236}">
                    <a16:creationId xmlns:a16="http://schemas.microsoft.com/office/drawing/2014/main" id="{2887F731-2D08-48A3-8CD0-0DF62833E251}"/>
                  </a:ext>
                </a:extLst>
              </p:cNvPr>
              <p:cNvSpPr/>
              <p:nvPr/>
            </p:nvSpPr>
            <p:spPr>
              <a:xfrm>
                <a:off x="8333291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93">
              <a:extLst>
                <a:ext uri="{FF2B5EF4-FFF2-40B4-BE49-F238E27FC236}">
                  <a16:creationId xmlns:a16="http://schemas.microsoft.com/office/drawing/2014/main" id="{4FA945DE-A3A6-4BF8-9F6F-A7A884DFC60C}"/>
                </a:ext>
              </a:extLst>
            </p:cNvPr>
            <p:cNvSpPr/>
            <p:nvPr/>
          </p:nvSpPr>
          <p:spPr>
            <a:xfrm>
              <a:off x="3385097" y="2886363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9FDA3FE3-DF7D-49E1-A501-B44C0F7863ED}"/>
                </a:ext>
              </a:extLst>
            </p:cNvPr>
            <p:cNvSpPr txBox="1"/>
            <p:nvPr/>
          </p:nvSpPr>
          <p:spPr>
            <a:xfrm>
              <a:off x="2037314" y="2808760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85">
              <a:extLst>
                <a:ext uri="{FF2B5EF4-FFF2-40B4-BE49-F238E27FC236}">
                  <a16:creationId xmlns:a16="http://schemas.microsoft.com/office/drawing/2014/main" id="{3BCB88E6-F5C7-4574-B919-A3F05801AA57}"/>
                </a:ext>
              </a:extLst>
            </p:cNvPr>
            <p:cNvSpPr txBox="1"/>
            <p:nvPr/>
          </p:nvSpPr>
          <p:spPr>
            <a:xfrm>
              <a:off x="2037266" y="2960914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=0.6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87">
              <a:extLst>
                <a:ext uri="{FF2B5EF4-FFF2-40B4-BE49-F238E27FC236}">
                  <a16:creationId xmlns:a16="http://schemas.microsoft.com/office/drawing/2014/main" id="{3C9F04AF-487F-4E98-9A37-444F5EB9D074}"/>
                </a:ext>
              </a:extLst>
            </p:cNvPr>
            <p:cNvSpPr txBox="1"/>
            <p:nvPr/>
          </p:nvSpPr>
          <p:spPr>
            <a:xfrm>
              <a:off x="2037266" y="3136952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F0C8C818-0A0C-4C49-9ED8-A3324F3AE844}"/>
                </a:ext>
              </a:extLst>
            </p:cNvPr>
            <p:cNvCxnSpPr>
              <a:cxnSpLocks/>
              <a:stCxn id="17" idx="3"/>
              <a:endCxn id="93" idx="1"/>
            </p:cNvCxnSpPr>
            <p:nvPr/>
          </p:nvCxnSpPr>
          <p:spPr>
            <a:xfrm>
              <a:off x="2685248" y="2939565"/>
              <a:ext cx="649981" cy="1844212"/>
            </a:xfrm>
            <a:prstGeom prst="bentConnector3">
              <a:avLst>
                <a:gd name="adj1" fmla="val 5373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E62ED3C5-A4AE-49E5-82AA-775EDE0E948E}"/>
                </a:ext>
              </a:extLst>
            </p:cNvPr>
            <p:cNvSpPr txBox="1"/>
            <p:nvPr/>
          </p:nvSpPr>
          <p:spPr>
            <a:xfrm>
              <a:off x="3335229" y="4629888"/>
              <a:ext cx="400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/>
                <a:t>Similarity</a:t>
              </a:r>
              <a:r>
                <a:rPr lang="de-CH" dirty="0"/>
                <a:t> </a:t>
              </a:r>
              <a:r>
                <a:rPr lang="de-CH" dirty="0" err="1"/>
                <a:t>Measurment</a:t>
              </a:r>
              <a:r>
                <a:rPr lang="de-CH" dirty="0"/>
                <a:t> T1w and T2w </a:t>
              </a:r>
              <a:r>
                <a:rPr lang="de-CH" dirty="0" err="1"/>
                <a:t>with</a:t>
              </a:r>
              <a:r>
                <a:rPr lang="de-CH" dirty="0"/>
                <a:t> </a:t>
              </a:r>
              <a:r>
                <a:rPr lang="de-CH" dirty="0" err="1"/>
                <a:t>target</a:t>
              </a:r>
              <a:endParaRPr lang="en-CH" dirty="0"/>
            </a:p>
          </p:txBody>
        </p: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0E4AC431-10FC-42B0-9E26-A697AA385906}"/>
                </a:ext>
              </a:extLst>
            </p:cNvPr>
            <p:cNvCxnSpPr>
              <a:stCxn id="18" idx="3"/>
              <a:endCxn id="93" idx="1"/>
            </p:cNvCxnSpPr>
            <p:nvPr/>
          </p:nvCxnSpPr>
          <p:spPr>
            <a:xfrm>
              <a:off x="2685200" y="3091719"/>
              <a:ext cx="650029" cy="1692058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EA16C932-9B49-4F22-ACCD-2B81BB9F1E01}"/>
                </a:ext>
              </a:extLst>
            </p:cNvPr>
            <p:cNvCxnSpPr>
              <a:stCxn id="19" idx="3"/>
              <a:endCxn id="93" idx="1"/>
            </p:cNvCxnSpPr>
            <p:nvPr/>
          </p:nvCxnSpPr>
          <p:spPr>
            <a:xfrm>
              <a:off x="2685200" y="3267757"/>
              <a:ext cx="650029" cy="1516020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EB1BB559-046A-4F1C-AD9C-58F041C4441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 flipV="1">
              <a:off x="657638" y="2939565"/>
              <a:ext cx="1379676" cy="98693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4455E81-57C3-4EA0-9D17-3C70CF720A6E}"/>
                </a:ext>
              </a:extLst>
            </p:cNvPr>
            <p:cNvCxnSpPr>
              <a:stCxn id="9" idx="3"/>
              <a:endCxn id="18" idx="1"/>
            </p:cNvCxnSpPr>
            <p:nvPr/>
          </p:nvCxnSpPr>
          <p:spPr>
            <a:xfrm flipV="1">
              <a:off x="932557" y="3091719"/>
              <a:ext cx="1104709" cy="202692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104B8934-8B6E-4ED9-AE47-8E5F06508B32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203705" y="3267757"/>
              <a:ext cx="833561" cy="286699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Verbinder: gewinkelt 110">
              <a:extLst>
                <a:ext uri="{FF2B5EF4-FFF2-40B4-BE49-F238E27FC236}">
                  <a16:creationId xmlns:a16="http://schemas.microsoft.com/office/drawing/2014/main" id="{C1B9572B-EF4A-4795-906D-F95FA640BE68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2685248" y="2939565"/>
              <a:ext cx="699849" cy="1009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8156937F-563A-451B-AED2-940D0ADCABC0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2685200" y="3040539"/>
              <a:ext cx="699897" cy="511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winkelt 118">
              <a:extLst>
                <a:ext uri="{FF2B5EF4-FFF2-40B4-BE49-F238E27FC236}">
                  <a16:creationId xmlns:a16="http://schemas.microsoft.com/office/drawing/2014/main" id="{E72BDEA0-255D-4359-80FB-A0A078C45A95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2685200" y="3040539"/>
              <a:ext cx="699897" cy="227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global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" y="436450"/>
            <a:ext cx="6440483" cy="572700"/>
          </a:xfrm>
        </p:spPr>
        <p:txBody>
          <a:bodyPr/>
          <a:lstStyle/>
          <a:p>
            <a:r>
              <a:rPr lang="fr-CH" dirty="0"/>
              <a:t>Segmentation (Local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r>
              <a:rPr lang="fr-CH" dirty="0"/>
              <a:t>)</a:t>
            </a:r>
            <a:br>
              <a:rPr lang="fr-CH" dirty="0"/>
            </a:b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5D407-6336-43F0-B0B6-BA225ED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" y="2301027"/>
            <a:ext cx="8152760" cy="26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5C8FAB-9947-4C4F-B225-C551F18DD658}"/>
              </a:ext>
            </a:extLst>
          </p:cNvPr>
          <p:cNvSpPr/>
          <p:nvPr/>
        </p:nvSpPr>
        <p:spPr>
          <a:xfrm>
            <a:off x="7853081" y="2989089"/>
            <a:ext cx="737667" cy="161365"/>
          </a:xfrm>
          <a:prstGeom prst="rect">
            <a:avLst/>
          </a:prstGeom>
          <a:solidFill>
            <a:srgbClr val="FB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LWV</a:t>
            </a:r>
            <a:endParaRPr lang="en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09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Machine Learning</a:t>
            </a:r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EF1C89-ACD5-4C10-8053-AFC8FE21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" r="6612"/>
          <a:stretch/>
        </p:blipFill>
        <p:spPr>
          <a:xfrm>
            <a:off x="3567394" y="1152750"/>
            <a:ext cx="5300028" cy="37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980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B9D9A"/>
    </a:accent1>
    <a:accent2>
      <a:srgbClr val="E17C78"/>
    </a:accent2>
    <a:accent3>
      <a:srgbClr val="CF6965"/>
    </a:accent3>
    <a:accent4>
      <a:srgbClr val="E7E7E7"/>
    </a:accent4>
    <a:accent5>
      <a:srgbClr val="B7B7B7"/>
    </a:accent5>
    <a:accent6>
      <a:srgbClr val="FFFFFF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430</Words>
  <Application>Microsoft Office PowerPoint</Application>
  <PresentationFormat>On-screen Show (16:9)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Fira Sans Condensed</vt:lpstr>
      <vt:lpstr>Fira Sans Condensed ExtraBold</vt:lpstr>
      <vt:lpstr>Clinical Case in Neurology by Slidesgo</vt:lpstr>
      <vt:lpstr>MIALab Project – Group 2</vt:lpstr>
      <vt:lpstr>Table of content</vt:lpstr>
      <vt:lpstr>Hypothesis</vt:lpstr>
      <vt:lpstr>Segmentation  </vt:lpstr>
      <vt:lpstr>Segmentation (Majority Voting)  </vt:lpstr>
      <vt:lpstr>Segmentation (Shape-based Averaging)   </vt:lpstr>
      <vt:lpstr>Segmentation (Global Weighted Voting) </vt:lpstr>
      <vt:lpstr>Segmentation (Local Weighted Voting) </vt:lpstr>
      <vt:lpstr>Machine Learning</vt:lpstr>
      <vt:lpstr>Machine Learning</vt:lpstr>
      <vt:lpstr>Registration </vt:lpstr>
      <vt:lpstr>Registration </vt:lpstr>
      <vt:lpstr>Results – Non-rigid vs affine</vt:lpstr>
      <vt:lpstr>Results – Affine registration</vt:lpstr>
      <vt:lpstr>Results – Non-rigid registration</vt:lpstr>
      <vt:lpstr>Conclusion</vt:lpstr>
      <vt:lpstr>Outlook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Quentin Savary</dc:creator>
  <cp:lastModifiedBy>Quentin</cp:lastModifiedBy>
  <cp:revision>86</cp:revision>
  <dcterms:modified xsi:type="dcterms:W3CDTF">2020-12-14T10:08:53Z</dcterms:modified>
</cp:coreProperties>
</file>