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7ab41ab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7ab41ab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7ab41ab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7ab41ab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7ab41ab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7ab41ab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7ab41a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7ab41a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7ab41ab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7ab41ab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7ab41ab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7ab41ab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7ab41ab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7ab41ab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47ab41ab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47ab41ab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47ab41a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47ab41a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47ab41ab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47ab41a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7ab41ab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7ab41ab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47ab41a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47ab41a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7ab41ab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7ab41ab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47ab41ab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47ab41ab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47ab41ab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47ab41ab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47ab41ab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47ab41ab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47ab41ab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47ab41ab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47ab41ab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47ab41ab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47ab41ab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47ab41ab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47ab41ab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47ab41ab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47ab41ab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47ab41ab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47ab41ab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47ab41ab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5af872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5af872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7ab41ab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47ab41ab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47ab41ab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47ab41ab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47ab41ab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47ab41ab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47ab41ab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47ab41ab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47ab41ab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47ab41ab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47ab41ab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47ab41ab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47ab41ab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47ab41a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47ab41ab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47ab41ab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7ab41a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7ab41a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47ab41a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47ab41a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7ab41a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7ab41a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47ab41ab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47ab41ab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r"/>
              <a:t>GUI u C# - Termin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Objektno orijentisantisane tehnologije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Hello world program</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Ukoliko kada pokrenemo program (CTRL+F5) želimo da dodamo i poruku na ekranu u XAML fajl ćemo dodati TextBlock kontrolu unutar Grid panela, sa sadržajem poruke</a:t>
            </a:r>
            <a:endParaRPr>
              <a:solidFill>
                <a:srgbClr val="212529"/>
              </a:solidFill>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U primeru smo, unutar TextBlock kontrolnog elementa koristili tri različita atributa kako bismo dobili željeno centriranje (centar prozora), željenu veličinu fonta putem FontSize atributa i odvajanje od gornje granice prozora</a:t>
            </a:r>
            <a:endParaRPr>
              <a:solidFill>
                <a:srgbClr val="212529"/>
              </a:solidFill>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Pored TextBlock-a koji smo mi dodali, Main prozor automatski sadrži Window i Grid kontrolni element</a:t>
            </a:r>
            <a:endParaRPr>
              <a:solidFill>
                <a:srgbClr val="21252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Hello world program</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212529"/>
              </a:solidFill>
              <a:latin typeface="Roboto"/>
              <a:ea typeface="Roboto"/>
              <a:cs typeface="Roboto"/>
              <a:sym typeface="Roboto"/>
            </a:endParaRPr>
          </a:p>
        </p:txBody>
      </p:sp>
      <p:pic>
        <p:nvPicPr>
          <p:cNvPr id="125" name="Google Shape;125;p23"/>
          <p:cNvPicPr preferRelativeResize="0"/>
          <p:nvPr/>
        </p:nvPicPr>
        <p:blipFill>
          <a:blip r:embed="rId3">
            <a:alphaModFix/>
          </a:blip>
          <a:stretch>
            <a:fillRect/>
          </a:stretch>
        </p:blipFill>
        <p:spPr>
          <a:xfrm>
            <a:off x="311700" y="1152475"/>
            <a:ext cx="6351099" cy="3125924"/>
          </a:xfrm>
          <a:prstGeom prst="rect">
            <a:avLst/>
          </a:prstGeom>
          <a:noFill/>
          <a:ln>
            <a:noFill/>
          </a:ln>
        </p:spPr>
      </p:pic>
      <p:sp>
        <p:nvSpPr>
          <p:cNvPr id="126" name="Google Shape;126;p23"/>
          <p:cNvSpPr txBox="1"/>
          <p:nvPr/>
        </p:nvSpPr>
        <p:spPr>
          <a:xfrm>
            <a:off x="311700" y="4479125"/>
            <a:ext cx="87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Hello world program</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r">
                <a:solidFill>
                  <a:srgbClr val="212529"/>
                </a:solidFill>
                <a:latin typeface="Roboto"/>
                <a:ea typeface="Roboto"/>
                <a:cs typeface="Roboto"/>
                <a:sym typeface="Roboto"/>
              </a:rPr>
              <a:t>Kod koji se nalazi iza</a:t>
            </a:r>
            <a:r>
              <a:rPr i="1" lang="sr">
                <a:solidFill>
                  <a:srgbClr val="212529"/>
                </a:solidFill>
                <a:latin typeface="Roboto"/>
                <a:ea typeface="Roboto"/>
                <a:cs typeface="Roboto"/>
                <a:sym typeface="Roboto"/>
              </a:rPr>
              <a:t> MainWindow.xaml </a:t>
            </a:r>
            <a:r>
              <a:rPr lang="sr">
                <a:solidFill>
                  <a:srgbClr val="212529"/>
                </a:solidFill>
                <a:latin typeface="Roboto"/>
                <a:ea typeface="Roboto"/>
                <a:cs typeface="Roboto"/>
                <a:sym typeface="Roboto"/>
              </a:rPr>
              <a:t>fajla; u x:Class delu se nalazi naziv klase</a:t>
            </a:r>
            <a:endParaRPr>
              <a:solidFill>
                <a:srgbClr val="212529"/>
              </a:solidFill>
              <a:latin typeface="Roboto"/>
              <a:ea typeface="Roboto"/>
              <a:cs typeface="Roboto"/>
              <a:sym typeface="Roboto"/>
            </a:endParaRPr>
          </a:p>
        </p:txBody>
      </p:sp>
      <p:sp>
        <p:nvSpPr>
          <p:cNvPr id="133" name="Google Shape;133;p24"/>
          <p:cNvSpPr txBox="1"/>
          <p:nvPr/>
        </p:nvSpPr>
        <p:spPr>
          <a:xfrm>
            <a:off x="311700" y="4479125"/>
            <a:ext cx="87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7</a:t>
            </a:r>
            <a:endParaRPr/>
          </a:p>
        </p:txBody>
      </p:sp>
      <p:pic>
        <p:nvPicPr>
          <p:cNvPr id="134" name="Google Shape;134;p24"/>
          <p:cNvPicPr preferRelativeResize="0"/>
          <p:nvPr/>
        </p:nvPicPr>
        <p:blipFill>
          <a:blip r:embed="rId3">
            <a:alphaModFix/>
          </a:blip>
          <a:stretch>
            <a:fillRect/>
          </a:stretch>
        </p:blipFill>
        <p:spPr>
          <a:xfrm>
            <a:off x="311700" y="1721400"/>
            <a:ext cx="5230874" cy="259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XAML</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XAML, što je skraćenica od eXtensible Application Markup Language, je Mikrosoftova varijanta XML-a koja služi za opis GUI-a</a:t>
            </a:r>
            <a:endParaRPr>
              <a:solidFill>
                <a:srgbClr val="212529"/>
              </a:solidFill>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Svaki Window/Page se sastoji od XAML dokumenta i fajla sa kodom koji je povezan sa XAML-om. XAML fajl opisuje korisnički interfejs sa svim njegovim elementima, dok se fajl sa kodom brine o svim događajima i ima pristup manipulaciji XAML kontrolama</a:t>
            </a:r>
            <a:endParaRPr sz="2400">
              <a:solidFill>
                <a:srgbClr val="21252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XAML</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12700" rtl="0" algn="l">
              <a:lnSpc>
                <a:spcPct val="150000"/>
              </a:lnSpc>
              <a:spcBef>
                <a:spcPts val="140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XAML kontrolni elementi moraju biti zatvoreni, bilo pisanjem zatvorenog taga ili kose crte na kraju otvorenog taga</a:t>
            </a:r>
            <a:endParaRPr sz="1700">
              <a:solidFill>
                <a:srgbClr val="0000FF"/>
              </a:solidFill>
              <a:latin typeface="Consolas"/>
              <a:ea typeface="Consolas"/>
              <a:cs typeface="Consolas"/>
              <a:sym typeface="Consolas"/>
            </a:endParaRPr>
          </a:p>
          <a:p>
            <a:pPr indent="-342900" lvl="0" marL="457200" rtl="0" algn="l">
              <a:lnSpc>
                <a:spcPct val="150000"/>
              </a:lnSpc>
              <a:spcBef>
                <a:spcPts val="0"/>
              </a:spcBef>
              <a:spcAft>
                <a:spcPts val="0"/>
              </a:spcAft>
              <a:buSzPts val="1800"/>
              <a:buChar char="●"/>
            </a:pPr>
            <a:r>
              <a:rPr lang="sr" sz="1700">
                <a:solidFill>
                  <a:srgbClr val="212529"/>
                </a:solidFill>
                <a:latin typeface="Roboto"/>
                <a:ea typeface="Roboto"/>
                <a:cs typeface="Roboto"/>
                <a:sym typeface="Roboto"/>
              </a:rPr>
              <a:t>Grafički kontrolni element dugme (Button) izleda ovako:</a:t>
            </a:r>
            <a:r>
              <a:rPr lang="sr" sz="1600">
                <a:solidFill>
                  <a:srgbClr val="212529"/>
                </a:solidFill>
                <a:latin typeface="Roboto"/>
                <a:ea typeface="Roboto"/>
                <a:cs typeface="Roboto"/>
                <a:sym typeface="Roboto"/>
              </a:rPr>
              <a:t> </a:t>
            </a:r>
            <a:r>
              <a:rPr lang="sr" sz="1600">
                <a:solidFill>
                  <a:srgbClr val="0000FF"/>
                </a:solidFill>
                <a:highlight>
                  <a:srgbClr val="FFFFFF"/>
                </a:highlight>
                <a:latin typeface="Consolas"/>
                <a:ea typeface="Consolas"/>
                <a:cs typeface="Consolas"/>
                <a:sym typeface="Consolas"/>
              </a:rPr>
              <a:t>&lt;Button&gt;&lt;/Button&gt;</a:t>
            </a:r>
            <a:endParaRPr sz="1600">
              <a:solidFill>
                <a:srgbClr val="0000FF"/>
              </a:solidFill>
              <a:highlight>
                <a:srgbClr val="FFFFFF"/>
              </a:highlight>
              <a:latin typeface="Consolas"/>
              <a:ea typeface="Consolas"/>
              <a:cs typeface="Consolas"/>
              <a:sym typeface="Consolas"/>
            </a:endParaRPr>
          </a:p>
          <a:p>
            <a:pPr indent="-342900" lvl="0" marL="457200" rtl="0" algn="l">
              <a:lnSpc>
                <a:spcPct val="150000"/>
              </a:lnSpc>
              <a:spcBef>
                <a:spcPts val="0"/>
              </a:spcBef>
              <a:spcAft>
                <a:spcPts val="0"/>
              </a:spcAft>
              <a:buSzPts val="1800"/>
              <a:buChar char="●"/>
            </a:pPr>
            <a:r>
              <a:rPr lang="sr" sz="1700">
                <a:solidFill>
                  <a:srgbClr val="212529"/>
                </a:solidFill>
                <a:highlight>
                  <a:srgbClr val="FFFFFF"/>
                </a:highlight>
                <a:latin typeface="Roboto"/>
                <a:ea typeface="Roboto"/>
                <a:cs typeface="Roboto"/>
                <a:sym typeface="Roboto"/>
              </a:rPr>
              <a:t>Većina kontrolnih elemenata dozvoljava umetanje sadržaja između otvorenog i zatvorenog taga, što čini sadržaj kontrolnog elementa. Na primer, grafički kontrolni element dugme nam dozvoljava da između otvorenog i zatvorenog taga napišemo tekst koji se prikazuje na njemu: </a:t>
            </a:r>
            <a:r>
              <a:rPr lang="sr" sz="1600">
                <a:solidFill>
                  <a:srgbClr val="0000FF"/>
                </a:solidFill>
                <a:highlight>
                  <a:srgbClr val="FFFFFF"/>
                </a:highlight>
                <a:latin typeface="Consolas"/>
                <a:ea typeface="Consolas"/>
                <a:cs typeface="Consolas"/>
                <a:sym typeface="Consolas"/>
              </a:rPr>
              <a:t>&lt;Button&gt;</a:t>
            </a:r>
            <a:r>
              <a:rPr lang="sr" sz="1600">
                <a:solidFill>
                  <a:schemeClr val="dk1"/>
                </a:solidFill>
                <a:highlight>
                  <a:srgbClr val="FFFFFF"/>
                </a:highlight>
                <a:latin typeface="Consolas"/>
                <a:ea typeface="Consolas"/>
                <a:cs typeface="Consolas"/>
                <a:sym typeface="Consolas"/>
              </a:rPr>
              <a:t>Klikni me</a:t>
            </a:r>
            <a:r>
              <a:rPr lang="sr" sz="1600">
                <a:solidFill>
                  <a:srgbClr val="0000FF"/>
                </a:solidFill>
                <a:highlight>
                  <a:srgbClr val="FFFFFF"/>
                </a:highlight>
                <a:latin typeface="Consolas"/>
                <a:ea typeface="Consolas"/>
                <a:cs typeface="Consolas"/>
                <a:sym typeface="Consolas"/>
              </a:rPr>
              <a:t>&lt;/Button&gt;</a:t>
            </a:r>
            <a:endParaRPr sz="1600">
              <a:solidFill>
                <a:srgbClr val="FFFFFF"/>
              </a:solidFill>
              <a:highlight>
                <a:srgbClr val="007BFF"/>
              </a:highlight>
              <a:latin typeface="Roboto"/>
              <a:ea typeface="Roboto"/>
              <a:cs typeface="Roboto"/>
              <a:sym typeface="Roboto"/>
            </a:endParaRPr>
          </a:p>
          <a:p>
            <a:pPr indent="-336550" lvl="0" marL="457200" marR="12700" rtl="0" algn="l">
              <a:lnSpc>
                <a:spcPct val="150000"/>
              </a:lnSpc>
              <a:spcBef>
                <a:spcPts val="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Kontrolni elementi imaju atribute koji predstavljaju njihova svojstva. Npr: </a:t>
            </a:r>
            <a:endParaRPr sz="1700">
              <a:solidFill>
                <a:srgbClr val="212529"/>
              </a:solidFill>
              <a:latin typeface="Roboto"/>
              <a:ea typeface="Roboto"/>
              <a:cs typeface="Roboto"/>
              <a:sym typeface="Roboto"/>
            </a:endParaRPr>
          </a:p>
          <a:p>
            <a:pPr indent="-330200" lvl="0" marL="457200" marR="12700" rtl="0" algn="l">
              <a:lnSpc>
                <a:spcPct val="150000"/>
              </a:lnSpc>
              <a:spcBef>
                <a:spcPts val="0"/>
              </a:spcBef>
              <a:spcAft>
                <a:spcPts val="0"/>
              </a:spcAft>
              <a:buSzPts val="1600"/>
              <a:buFont typeface="Consolas"/>
              <a:buChar char="●"/>
            </a:pPr>
            <a:r>
              <a:rPr lang="sr" sz="1600">
                <a:solidFill>
                  <a:srgbClr val="0000FF"/>
                </a:solidFill>
                <a:highlight>
                  <a:srgbClr val="FFFFFF"/>
                </a:highlight>
                <a:latin typeface="Consolas"/>
                <a:ea typeface="Consolas"/>
                <a:cs typeface="Consolas"/>
                <a:sym typeface="Consolas"/>
              </a:rPr>
              <a:t>&lt;Button </a:t>
            </a:r>
            <a:r>
              <a:rPr lang="sr" sz="1600">
                <a:solidFill>
                  <a:srgbClr val="FF0000"/>
                </a:solidFill>
                <a:highlight>
                  <a:srgbClr val="FFFFFF"/>
                </a:highlight>
                <a:latin typeface="Consolas"/>
                <a:ea typeface="Consolas"/>
                <a:cs typeface="Consolas"/>
                <a:sym typeface="Consolas"/>
              </a:rPr>
              <a:t>FontWeight</a:t>
            </a:r>
            <a:r>
              <a:rPr lang="sr" sz="1600">
                <a:solidFill>
                  <a:srgbClr val="0000FF"/>
                </a:solidFill>
                <a:highlight>
                  <a:srgbClr val="FFFFFF"/>
                </a:highlight>
                <a:latin typeface="Consolas"/>
                <a:ea typeface="Consolas"/>
                <a:cs typeface="Consolas"/>
                <a:sym typeface="Consolas"/>
              </a:rPr>
              <a:t>=</a:t>
            </a:r>
            <a:r>
              <a:rPr lang="sr" sz="1600">
                <a:solidFill>
                  <a:srgbClr val="A31515"/>
                </a:solidFill>
                <a:highlight>
                  <a:srgbClr val="FFFFFF"/>
                </a:highlight>
                <a:latin typeface="Consolas"/>
                <a:ea typeface="Consolas"/>
                <a:cs typeface="Consolas"/>
                <a:sym typeface="Consolas"/>
              </a:rPr>
              <a:t>"Bold"</a:t>
            </a:r>
            <a:r>
              <a:rPr lang="sr" sz="1600">
                <a:solidFill>
                  <a:srgbClr val="0000FF"/>
                </a:solidFill>
                <a:highlight>
                  <a:srgbClr val="FFFFFF"/>
                </a:highlight>
                <a:latin typeface="Consolas"/>
                <a:ea typeface="Consolas"/>
                <a:cs typeface="Consolas"/>
                <a:sym typeface="Consolas"/>
              </a:rPr>
              <a:t> </a:t>
            </a:r>
            <a:r>
              <a:rPr lang="sr" sz="1600">
                <a:solidFill>
                  <a:srgbClr val="FF0000"/>
                </a:solidFill>
                <a:highlight>
                  <a:srgbClr val="FFFFFF"/>
                </a:highlight>
                <a:latin typeface="Consolas"/>
                <a:ea typeface="Consolas"/>
                <a:cs typeface="Consolas"/>
                <a:sym typeface="Consolas"/>
              </a:rPr>
              <a:t>Content</a:t>
            </a:r>
            <a:r>
              <a:rPr lang="sr" sz="1600">
                <a:solidFill>
                  <a:srgbClr val="0000FF"/>
                </a:solidFill>
                <a:highlight>
                  <a:srgbClr val="FFFFFF"/>
                </a:highlight>
                <a:latin typeface="Consolas"/>
                <a:ea typeface="Consolas"/>
                <a:cs typeface="Consolas"/>
                <a:sym typeface="Consolas"/>
              </a:rPr>
              <a:t>=</a:t>
            </a:r>
            <a:r>
              <a:rPr lang="sr" sz="1600">
                <a:solidFill>
                  <a:srgbClr val="A31515"/>
                </a:solidFill>
                <a:highlight>
                  <a:srgbClr val="FFFFFF"/>
                </a:highlight>
                <a:latin typeface="Consolas"/>
                <a:ea typeface="Consolas"/>
                <a:cs typeface="Consolas"/>
                <a:sym typeface="Consolas"/>
              </a:rPr>
              <a:t>"Klikni me"</a:t>
            </a:r>
            <a:r>
              <a:rPr lang="sr" sz="1600">
                <a:solidFill>
                  <a:srgbClr val="0000FF"/>
                </a:solidFill>
                <a:highlight>
                  <a:srgbClr val="FFFFFF"/>
                </a:highlight>
                <a:latin typeface="Consolas"/>
                <a:ea typeface="Consolas"/>
                <a:cs typeface="Consolas"/>
                <a:sym typeface="Consolas"/>
              </a:rPr>
              <a:t> /&gt;</a:t>
            </a:r>
            <a:endParaRPr sz="1600">
              <a:solidFill>
                <a:srgbClr val="0000FF"/>
              </a:solidFill>
              <a:highlight>
                <a:srgbClr val="FFFFFF"/>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App xaml</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1400"/>
              </a:spcBef>
              <a:spcAft>
                <a:spcPts val="0"/>
              </a:spcAft>
              <a:buClr>
                <a:srgbClr val="212529"/>
              </a:buClr>
              <a:buSzPts val="1700"/>
              <a:buFont typeface="Roboto"/>
              <a:buChar char="●"/>
            </a:pPr>
            <a:r>
              <a:rPr i="1" lang="sr" sz="1700">
                <a:solidFill>
                  <a:srgbClr val="212529"/>
                </a:solidFill>
                <a:highlight>
                  <a:srgbClr val="FFFFFF"/>
                </a:highlight>
                <a:latin typeface="Roboto"/>
                <a:ea typeface="Roboto"/>
                <a:cs typeface="Roboto"/>
                <a:sym typeface="Roboto"/>
              </a:rPr>
              <a:t>App.xaml </a:t>
            </a:r>
            <a:r>
              <a:rPr lang="sr" sz="1700">
                <a:solidFill>
                  <a:srgbClr val="212529"/>
                </a:solidFill>
                <a:highlight>
                  <a:srgbClr val="FFFFFF"/>
                </a:highlight>
                <a:latin typeface="Roboto"/>
                <a:ea typeface="Roboto"/>
                <a:cs typeface="Roboto"/>
                <a:sym typeface="Roboto"/>
              </a:rPr>
              <a:t>je automatski kreiran fajl prilikom kreiranja VS projekta i to je ulazna tačka svakog projekta. Kreira se zajedno sa fajlom koji sadrži kod (</a:t>
            </a:r>
            <a:r>
              <a:rPr i="1" lang="sr" sz="1700">
                <a:solidFill>
                  <a:srgbClr val="212529"/>
                </a:solidFill>
                <a:highlight>
                  <a:srgbClr val="FFFFFF"/>
                </a:highlight>
                <a:latin typeface="Roboto"/>
                <a:ea typeface="Roboto"/>
                <a:cs typeface="Roboto"/>
                <a:sym typeface="Roboto"/>
              </a:rPr>
              <a:t>App.xaml.cs</a:t>
            </a:r>
            <a:r>
              <a:rPr lang="sr" sz="1700">
                <a:solidFill>
                  <a:srgbClr val="212529"/>
                </a:solidFill>
                <a:highlight>
                  <a:srgbClr val="FFFFFF"/>
                </a:highlight>
                <a:latin typeface="Roboto"/>
                <a:ea typeface="Roboto"/>
                <a:cs typeface="Roboto"/>
                <a:sym typeface="Roboto"/>
              </a:rPr>
              <a:t>). U </a:t>
            </a:r>
            <a:r>
              <a:rPr i="1" lang="sr" sz="1700">
                <a:solidFill>
                  <a:srgbClr val="212529"/>
                </a:solidFill>
                <a:highlight>
                  <a:srgbClr val="FFFFFF"/>
                </a:highlight>
                <a:latin typeface="Roboto"/>
                <a:ea typeface="Roboto"/>
                <a:cs typeface="Roboto"/>
                <a:sym typeface="Roboto"/>
              </a:rPr>
              <a:t>App.xaml.cs</a:t>
            </a:r>
            <a:r>
              <a:rPr lang="sr" sz="1700">
                <a:solidFill>
                  <a:srgbClr val="212529"/>
                </a:solidFill>
                <a:highlight>
                  <a:srgbClr val="FFFFFF"/>
                </a:highlight>
                <a:latin typeface="Roboto"/>
                <a:ea typeface="Roboto"/>
                <a:cs typeface="Roboto"/>
                <a:sym typeface="Roboto"/>
              </a:rPr>
              <a:t> fajlu će biti kreirana parcijalna klasa kao i u</a:t>
            </a:r>
            <a:r>
              <a:rPr i="1" lang="sr" sz="1700">
                <a:solidFill>
                  <a:srgbClr val="212529"/>
                </a:solidFill>
                <a:highlight>
                  <a:srgbClr val="FFFFFF"/>
                </a:highlight>
                <a:latin typeface="Roboto"/>
                <a:ea typeface="Roboto"/>
                <a:cs typeface="Roboto"/>
                <a:sym typeface="Roboto"/>
              </a:rPr>
              <a:t> MainWindow</a:t>
            </a:r>
            <a:r>
              <a:rPr lang="sr" sz="1700">
                <a:solidFill>
                  <a:srgbClr val="212529"/>
                </a:solidFill>
                <a:highlight>
                  <a:srgbClr val="FFFFFF"/>
                </a:highlight>
                <a:latin typeface="Roboto"/>
                <a:ea typeface="Roboto"/>
                <a:cs typeface="Roboto"/>
                <a:sym typeface="Roboto"/>
              </a:rPr>
              <a:t>-u. Dva fajla rade zajedno</a:t>
            </a:r>
            <a:endParaRPr sz="1700">
              <a:solidFill>
                <a:srgbClr val="212529"/>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Klasa u  </a:t>
            </a:r>
            <a:r>
              <a:rPr i="1" lang="sr" sz="1700">
                <a:solidFill>
                  <a:srgbClr val="212529"/>
                </a:solidFill>
                <a:highlight>
                  <a:srgbClr val="FFFFFF"/>
                </a:highlight>
                <a:latin typeface="Roboto"/>
                <a:ea typeface="Roboto"/>
                <a:cs typeface="Roboto"/>
                <a:sym typeface="Roboto"/>
              </a:rPr>
              <a:t>App.xaml.cs </a:t>
            </a:r>
            <a:r>
              <a:rPr lang="sr" sz="1700">
                <a:solidFill>
                  <a:srgbClr val="212529"/>
                </a:solidFill>
                <a:highlight>
                  <a:srgbClr val="FFFFFF"/>
                </a:highlight>
                <a:latin typeface="Roboto"/>
                <a:ea typeface="Roboto"/>
                <a:cs typeface="Roboto"/>
                <a:sym typeface="Roboto"/>
              </a:rPr>
              <a:t>nasleđuje Application klasu</a:t>
            </a:r>
            <a:endParaRPr sz="1700">
              <a:solidFill>
                <a:srgbClr val="212529"/>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Izvršavanje programa počinje od Aplikacije u kojoj je naznačeno u koji prozor ili stranicu se prvo ide. Ovde se takođe navode važni događaji u aplikaciji kao i neobrađeni izuzeci</a:t>
            </a:r>
            <a:endParaRPr sz="1700">
              <a:solidFill>
                <a:srgbClr val="212529"/>
              </a:solidFill>
              <a:highlight>
                <a:srgbClr val="FFFFFF"/>
              </a:highlight>
              <a:latin typeface="Roboto"/>
              <a:ea typeface="Roboto"/>
              <a:cs typeface="Roboto"/>
              <a:sym typeface="Roboto"/>
            </a:endParaRPr>
          </a:p>
          <a:p>
            <a:pPr indent="-336550" lvl="0" marL="457200" marR="12700" rtl="0" algn="l">
              <a:lnSpc>
                <a:spcPct val="150000"/>
              </a:lnSpc>
              <a:spcBef>
                <a:spcPts val="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U App.xaml fajlu se definišu globalni resursi koji se koriste u čitavoj aplikaciji</a:t>
            </a:r>
            <a:endParaRPr sz="1700">
              <a:solidFill>
                <a:srgbClr val="212529"/>
              </a:solidFill>
              <a:latin typeface="Roboto"/>
              <a:ea typeface="Roboto"/>
              <a:cs typeface="Roboto"/>
              <a:sym typeface="Roboto"/>
            </a:endParaRPr>
          </a:p>
          <a:p>
            <a:pPr indent="0" lvl="0" marL="0" rtl="0" algn="l">
              <a:lnSpc>
                <a:spcPct val="150000"/>
              </a:lnSpc>
              <a:spcBef>
                <a:spcPts val="1400"/>
              </a:spcBef>
              <a:spcAft>
                <a:spcPts val="1400"/>
              </a:spcAft>
              <a:buNone/>
            </a:pPr>
            <a:r>
              <a:t/>
            </a:r>
            <a:endParaRPr sz="17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App xaml</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12700" marR="12700" rtl="0" algn="l">
              <a:lnSpc>
                <a:spcPct val="150000"/>
              </a:lnSpc>
              <a:spcBef>
                <a:spcPts val="1400"/>
              </a:spcBef>
              <a:spcAft>
                <a:spcPts val="0"/>
              </a:spcAft>
              <a:buNone/>
            </a:pPr>
            <a:r>
              <a:t/>
            </a:r>
            <a:endParaRPr sz="1200">
              <a:solidFill>
                <a:srgbClr val="212529"/>
              </a:solidFill>
              <a:highlight>
                <a:srgbClr val="FFFFE0"/>
              </a:highlight>
              <a:latin typeface="Roboto"/>
              <a:ea typeface="Roboto"/>
              <a:cs typeface="Roboto"/>
              <a:sym typeface="Roboto"/>
            </a:endParaRPr>
          </a:p>
          <a:p>
            <a:pPr indent="0" lvl="0" marL="12700" marR="12700" rtl="0" algn="l">
              <a:lnSpc>
                <a:spcPct val="150000"/>
              </a:lnSpc>
              <a:spcBef>
                <a:spcPts val="1400"/>
              </a:spcBef>
              <a:spcAft>
                <a:spcPts val="0"/>
              </a:spcAft>
              <a:buNone/>
            </a:pPr>
            <a:r>
              <a:t/>
            </a:r>
            <a:endParaRPr sz="1200">
              <a:solidFill>
                <a:srgbClr val="212529"/>
              </a:solidFill>
              <a:highlight>
                <a:srgbClr val="FFFFE0"/>
              </a:highlight>
              <a:latin typeface="Roboto"/>
              <a:ea typeface="Roboto"/>
              <a:cs typeface="Roboto"/>
              <a:sym typeface="Roboto"/>
            </a:endParaRPr>
          </a:p>
          <a:p>
            <a:pPr indent="0" lvl="0" marL="12700" marR="12700" rtl="0" algn="l">
              <a:lnSpc>
                <a:spcPct val="150000"/>
              </a:lnSpc>
              <a:spcBef>
                <a:spcPts val="1400"/>
              </a:spcBef>
              <a:spcAft>
                <a:spcPts val="0"/>
              </a:spcAft>
              <a:buNone/>
            </a:pPr>
            <a:r>
              <a:t/>
            </a:r>
            <a:endParaRPr sz="1200">
              <a:solidFill>
                <a:srgbClr val="212529"/>
              </a:solidFill>
              <a:highlight>
                <a:srgbClr val="FFFFE0"/>
              </a:highlight>
              <a:latin typeface="Roboto"/>
              <a:ea typeface="Roboto"/>
              <a:cs typeface="Roboto"/>
              <a:sym typeface="Roboto"/>
            </a:endParaRPr>
          </a:p>
          <a:p>
            <a:pPr indent="0" lvl="0" marL="12700" marR="12700" rtl="0" algn="l">
              <a:lnSpc>
                <a:spcPct val="150000"/>
              </a:lnSpc>
              <a:spcBef>
                <a:spcPts val="1400"/>
              </a:spcBef>
              <a:spcAft>
                <a:spcPts val="0"/>
              </a:spcAft>
              <a:buNone/>
            </a:pPr>
            <a:r>
              <a:t/>
            </a:r>
            <a:endParaRPr sz="1200">
              <a:solidFill>
                <a:srgbClr val="212529"/>
              </a:solidFill>
              <a:highlight>
                <a:srgbClr val="FFFFE0"/>
              </a:highlight>
              <a:latin typeface="Roboto"/>
              <a:ea typeface="Roboto"/>
              <a:cs typeface="Roboto"/>
              <a:sym typeface="Roboto"/>
            </a:endParaRPr>
          </a:p>
          <a:p>
            <a:pPr indent="0" lvl="0" marL="0" rtl="0" algn="l">
              <a:lnSpc>
                <a:spcPct val="150000"/>
              </a:lnSpc>
              <a:spcBef>
                <a:spcPts val="1400"/>
              </a:spcBef>
              <a:spcAft>
                <a:spcPts val="0"/>
              </a:spcAft>
              <a:buNone/>
            </a:pPr>
            <a:r>
              <a:rPr lang="sr" sz="1200">
                <a:solidFill>
                  <a:srgbClr val="212529"/>
                </a:solidFill>
                <a:latin typeface="Roboto"/>
                <a:ea typeface="Roboto"/>
                <a:cs typeface="Roboto"/>
                <a:sym typeface="Roboto"/>
              </a:rPr>
              <a:t>Slika 8</a:t>
            </a:r>
            <a:endParaRPr sz="1200">
              <a:solidFill>
                <a:srgbClr val="212529"/>
              </a:solidFill>
              <a:latin typeface="Roboto"/>
              <a:ea typeface="Roboto"/>
              <a:cs typeface="Roboto"/>
              <a:sym typeface="Roboto"/>
            </a:endParaRPr>
          </a:p>
          <a:p>
            <a:pPr indent="0" lvl="0" marL="12700" marR="12700" rtl="0" algn="l">
              <a:lnSpc>
                <a:spcPct val="150000"/>
              </a:lnSpc>
              <a:spcBef>
                <a:spcPts val="1400"/>
              </a:spcBef>
              <a:spcAft>
                <a:spcPts val="0"/>
              </a:spcAft>
              <a:buNone/>
            </a:pPr>
            <a:r>
              <a:rPr lang="sr" sz="1600">
                <a:solidFill>
                  <a:srgbClr val="212529"/>
                </a:solidFill>
                <a:latin typeface="Roboto"/>
                <a:ea typeface="Roboto"/>
                <a:cs typeface="Roboto"/>
                <a:sym typeface="Roboto"/>
              </a:rPr>
              <a:t>U StartupUri atributu (propertiju) je navedeno od kog prozora ili stranice se počinje. U ovom slučaju, počinje se od </a:t>
            </a:r>
            <a:r>
              <a:rPr i="1" lang="sr" sz="1600">
                <a:solidFill>
                  <a:srgbClr val="212529"/>
                </a:solidFill>
                <a:latin typeface="Roboto"/>
                <a:ea typeface="Roboto"/>
                <a:cs typeface="Roboto"/>
                <a:sym typeface="Roboto"/>
              </a:rPr>
              <a:t>MainWindow.xaml </a:t>
            </a:r>
            <a:endParaRPr sz="1600">
              <a:solidFill>
                <a:srgbClr val="212529"/>
              </a:solidFill>
              <a:latin typeface="Roboto"/>
              <a:ea typeface="Roboto"/>
              <a:cs typeface="Roboto"/>
              <a:sym typeface="Roboto"/>
            </a:endParaRPr>
          </a:p>
          <a:p>
            <a:pPr indent="0" lvl="0" marL="12700" marR="12700" rtl="0" algn="l">
              <a:lnSpc>
                <a:spcPct val="150000"/>
              </a:lnSpc>
              <a:spcBef>
                <a:spcPts val="1400"/>
              </a:spcBef>
              <a:spcAft>
                <a:spcPts val="1400"/>
              </a:spcAft>
              <a:buClr>
                <a:schemeClr val="dk1"/>
              </a:buClr>
              <a:buSzPts val="1100"/>
              <a:buFont typeface="Arial"/>
              <a:buNone/>
            </a:pPr>
            <a:r>
              <a:rPr lang="sr" sz="1600">
                <a:solidFill>
                  <a:srgbClr val="212529"/>
                </a:solidFill>
                <a:latin typeface="Roboto"/>
                <a:ea typeface="Roboto"/>
                <a:cs typeface="Roboto"/>
                <a:sym typeface="Roboto"/>
              </a:rPr>
              <a:t>Ovaj deo može biti urađen i direktno iz koda, a tada se koriste događaji i Startup properti</a:t>
            </a:r>
            <a:endParaRPr sz="1600">
              <a:solidFill>
                <a:srgbClr val="212529"/>
              </a:solidFill>
              <a:latin typeface="Roboto"/>
              <a:ea typeface="Roboto"/>
              <a:cs typeface="Roboto"/>
              <a:sym typeface="Roboto"/>
            </a:endParaRPr>
          </a:p>
        </p:txBody>
      </p:sp>
      <p:pic>
        <p:nvPicPr>
          <p:cNvPr id="159" name="Google Shape;159;p28"/>
          <p:cNvPicPr preferRelativeResize="0"/>
          <p:nvPr/>
        </p:nvPicPr>
        <p:blipFill>
          <a:blip r:embed="rId3">
            <a:alphaModFix/>
          </a:blip>
          <a:stretch>
            <a:fillRect/>
          </a:stretch>
        </p:blipFill>
        <p:spPr>
          <a:xfrm>
            <a:off x="311701" y="1089199"/>
            <a:ext cx="6703124" cy="168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Događaji</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12700" rtl="0" algn="l">
              <a:lnSpc>
                <a:spcPct val="150000"/>
              </a:lnSpc>
              <a:spcBef>
                <a:spcPts val="140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WPF je kontrolisan događajima. Sve kontrole, uključujući i Window imaju niz događaja koje možemo da slušamo. Ako se “pretplatimo” na te događaje, to znači da ih slušamo,  što znači da će našoj aplikaciji biti javljeno kada se oni dogode i onda možemo da odgovorimo na njih</a:t>
            </a:r>
            <a:endParaRPr sz="1700">
              <a:solidFill>
                <a:srgbClr val="212529"/>
              </a:solidFill>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Primeri događaja su oni koji odgovaraju na korisnikovu interakciju sa aplikacijom koristeći miša ili tastaturu. Npr "Dugme dole" (dugme je pritisnuto), "Dugme gore" (dugme je otpušteno), "Miš dole", "Miš ulazi" (kurzor ulazi na kontrolu), "Miš izlazi" (miš izlazi sa kontrole), "Miš gore" itd</a:t>
            </a:r>
            <a:endParaRPr sz="21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Primer događaja</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Najpre je potrebno dati naziv kontrolnom elementu koji je uključen u događaj (</a:t>
            </a:r>
            <a:r>
              <a:rPr i="1" lang="sr">
                <a:solidFill>
                  <a:schemeClr val="dk1"/>
                </a:solidFill>
                <a:latin typeface="Roboto"/>
                <a:ea typeface="Roboto"/>
                <a:cs typeface="Roboto"/>
                <a:sym typeface="Roboto"/>
              </a:rPr>
              <a:t>Name=”TxtBlock1”</a:t>
            </a:r>
            <a:r>
              <a:rPr lang="sr">
                <a:solidFill>
                  <a:schemeClr val="dk1"/>
                </a:solidFill>
                <a:latin typeface="Roboto"/>
                <a:ea typeface="Roboto"/>
                <a:cs typeface="Roboto"/>
                <a:sym typeface="Roboto"/>
              </a:rPr>
              <a:t>) - slika 9</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Potom je potrebno kreirati događaj (</a:t>
            </a:r>
            <a:r>
              <a:rPr i="1" lang="sr">
                <a:solidFill>
                  <a:schemeClr val="dk1"/>
                </a:solidFill>
                <a:latin typeface="Roboto"/>
                <a:ea typeface="Roboto"/>
                <a:cs typeface="Roboto"/>
                <a:sym typeface="Roboto"/>
              </a:rPr>
              <a:t>MouseUp=”TxtBlock1_MouseUp”</a:t>
            </a:r>
            <a:r>
              <a:rPr lang="sr">
                <a:solidFill>
                  <a:schemeClr val="dk1"/>
                </a:solidFill>
                <a:latin typeface="Roboto"/>
                <a:ea typeface="Roboto"/>
                <a:cs typeface="Roboto"/>
                <a:sym typeface="Roboto"/>
              </a:rPr>
              <a:t>) - slika 9</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i="1" lang="sr">
                <a:solidFill>
                  <a:schemeClr val="dk1"/>
                </a:solidFill>
                <a:latin typeface="Roboto"/>
                <a:ea typeface="Roboto"/>
                <a:cs typeface="Roboto"/>
                <a:sym typeface="Roboto"/>
              </a:rPr>
              <a:t>TxtBlock1_MouseUp </a:t>
            </a:r>
            <a:r>
              <a:rPr lang="sr">
                <a:solidFill>
                  <a:schemeClr val="dk1"/>
                </a:solidFill>
                <a:latin typeface="Roboto"/>
                <a:ea typeface="Roboto"/>
                <a:cs typeface="Roboto"/>
                <a:sym typeface="Roboto"/>
              </a:rPr>
              <a:t>će biti izgenerisan u kodu i tada je potrebno napisati deo koda koji sadrži reakciju na događaj koji se dogodio - slika 10</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Svaki kontrolni element sadrži atribute koji omogućavaju manipulaciju izgleda i ponašanja datog kontrolnog elementa</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Roboto"/>
                <a:ea typeface="Roboto"/>
                <a:cs typeface="Roboto"/>
                <a:sym typeface="Roboto"/>
              </a:rPr>
              <a:t>Primer događaja</a:t>
            </a:r>
            <a:endParaRPr>
              <a:latin typeface="Roboto"/>
              <a:ea typeface="Roboto"/>
              <a:cs typeface="Roboto"/>
              <a:sym typeface="Roboto"/>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1"/>
          <p:cNvPicPr preferRelativeResize="0"/>
          <p:nvPr/>
        </p:nvPicPr>
        <p:blipFill>
          <a:blip r:embed="rId3">
            <a:alphaModFix/>
          </a:blip>
          <a:stretch>
            <a:fillRect/>
          </a:stretch>
        </p:blipFill>
        <p:spPr>
          <a:xfrm>
            <a:off x="311700" y="1152475"/>
            <a:ext cx="5974374" cy="2888001"/>
          </a:xfrm>
          <a:prstGeom prst="rect">
            <a:avLst/>
          </a:prstGeom>
          <a:noFill/>
          <a:ln>
            <a:noFill/>
          </a:ln>
        </p:spPr>
      </p:pic>
      <p:sp>
        <p:nvSpPr>
          <p:cNvPr id="179" name="Google Shape;179;p31"/>
          <p:cNvSpPr txBox="1"/>
          <p:nvPr/>
        </p:nvSpPr>
        <p:spPr>
          <a:xfrm>
            <a:off x="363150" y="4198450"/>
            <a:ext cx="73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Sadržaj</a:t>
            </a:r>
            <a:endParaRPr/>
          </a:p>
        </p:txBody>
      </p:sp>
      <p:sp>
        <p:nvSpPr>
          <p:cNvPr id="61" name="Google Shape;61;p14"/>
          <p:cNvSpPr txBox="1"/>
          <p:nvPr>
            <p:ph idx="1" type="body"/>
          </p:nvPr>
        </p:nvSpPr>
        <p:spPr>
          <a:xfrm>
            <a:off x="311700" y="1152475"/>
            <a:ext cx="8521200" cy="34164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1400"/>
              </a:spcBef>
              <a:spcAft>
                <a:spcPts val="0"/>
              </a:spcAft>
              <a:buClr>
                <a:schemeClr val="dk1"/>
              </a:buClr>
              <a:buSzPts val="1250"/>
              <a:buAutoNum type="arabicPeriod"/>
            </a:pPr>
            <a:r>
              <a:rPr lang="sr" sz="1250">
                <a:solidFill>
                  <a:schemeClr val="dk1"/>
                </a:solidFill>
                <a:highlight>
                  <a:schemeClr val="lt1"/>
                </a:highlight>
                <a:latin typeface="Roboto"/>
                <a:ea typeface="Roboto"/>
                <a:cs typeface="Roboto"/>
                <a:sym typeface="Roboto"/>
              </a:rPr>
              <a:t>GUI</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WPF</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Kreiranje projekta u VS</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Primer - Hello world program</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XAML</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App xaml</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Događaji</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Primer - Primer događaja</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WPF paneli</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Kalkulator</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Osnovni kontrolni elementi</a:t>
            </a:r>
            <a:endParaRPr sz="1250">
              <a:solidFill>
                <a:schemeClr val="dk1"/>
              </a:solidFill>
              <a:highlight>
                <a:schemeClr val="lt1"/>
              </a:highlight>
              <a:latin typeface="Roboto"/>
              <a:ea typeface="Roboto"/>
              <a:cs typeface="Roboto"/>
              <a:sym typeface="Roboto"/>
            </a:endParaRPr>
          </a:p>
          <a:p>
            <a:pPr indent="-307975" lvl="0" marL="457200" rtl="0" algn="l">
              <a:lnSpc>
                <a:spcPct val="150000"/>
              </a:lnSpc>
              <a:spcBef>
                <a:spcPts val="0"/>
              </a:spcBef>
              <a:spcAft>
                <a:spcPts val="0"/>
              </a:spcAft>
              <a:buClr>
                <a:schemeClr val="dk1"/>
              </a:buClr>
              <a:buSzPts val="1250"/>
              <a:buFont typeface="Roboto"/>
              <a:buAutoNum type="arabicPeriod"/>
            </a:pPr>
            <a:r>
              <a:rPr lang="sr" sz="1250">
                <a:solidFill>
                  <a:schemeClr val="dk1"/>
                </a:solidFill>
                <a:highlight>
                  <a:schemeClr val="lt1"/>
                </a:highlight>
                <a:latin typeface="Roboto"/>
                <a:ea typeface="Roboto"/>
                <a:cs typeface="Roboto"/>
                <a:sym typeface="Roboto"/>
              </a:rPr>
              <a:t>Zadaci</a:t>
            </a:r>
            <a:endParaRPr sz="1250">
              <a:solidFill>
                <a:schemeClr val="dk1"/>
              </a:solidFill>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Primer događaja</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2"/>
          <p:cNvPicPr preferRelativeResize="0"/>
          <p:nvPr/>
        </p:nvPicPr>
        <p:blipFill>
          <a:blip r:embed="rId3">
            <a:alphaModFix/>
          </a:blip>
          <a:stretch>
            <a:fillRect/>
          </a:stretch>
        </p:blipFill>
        <p:spPr>
          <a:xfrm>
            <a:off x="311700" y="1152475"/>
            <a:ext cx="5912300" cy="3034100"/>
          </a:xfrm>
          <a:prstGeom prst="rect">
            <a:avLst/>
          </a:prstGeom>
          <a:noFill/>
          <a:ln>
            <a:noFill/>
          </a:ln>
        </p:spPr>
      </p:pic>
      <p:sp>
        <p:nvSpPr>
          <p:cNvPr id="187" name="Google Shape;187;p32"/>
          <p:cNvSpPr txBox="1"/>
          <p:nvPr/>
        </p:nvSpPr>
        <p:spPr>
          <a:xfrm>
            <a:off x="363150" y="4198450"/>
            <a:ext cx="73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10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Primer događaja</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sr"/>
              <a:t>Slika 10</a:t>
            </a:r>
            <a:endParaRPr/>
          </a:p>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311700" y="1152475"/>
            <a:ext cx="4942525" cy="2799474"/>
          </a:xfrm>
          <a:prstGeom prst="rect">
            <a:avLst/>
          </a:prstGeom>
          <a:noFill/>
          <a:ln>
            <a:noFill/>
          </a:ln>
        </p:spPr>
      </p:pic>
      <p:sp>
        <p:nvSpPr>
          <p:cNvPr id="195" name="Google Shape;195;p33"/>
          <p:cNvSpPr txBox="1"/>
          <p:nvPr/>
        </p:nvSpPr>
        <p:spPr>
          <a:xfrm>
            <a:off x="363150" y="4198450"/>
            <a:ext cx="73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11</a:t>
            </a:r>
            <a:endParaRPr/>
          </a:p>
        </p:txBody>
      </p:sp>
      <p:sp>
        <p:nvSpPr>
          <p:cNvPr id="196" name="Google Shape;196;p33"/>
          <p:cNvSpPr txBox="1"/>
          <p:nvPr/>
        </p:nvSpPr>
        <p:spPr>
          <a:xfrm>
            <a:off x="5475100" y="1452100"/>
            <a:ext cx="3486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700"/>
              <a:t>Pogledajte šta se dešava kada se klikne OK.</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Neki od atributa za TextBlock</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Background</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Cursor</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DataContext</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DesiredSize</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FontFamily</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FontSize</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FontWeight</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Name</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sr">
                <a:solidFill>
                  <a:schemeClr val="dk1"/>
                </a:solidFill>
                <a:latin typeface="Roboto"/>
                <a:ea typeface="Roboto"/>
                <a:cs typeface="Roboto"/>
                <a:sym typeface="Roboto"/>
              </a:rPr>
              <a:t>Padding</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Neki od osnovnih kontrolnih elemenata</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sr">
                <a:solidFill>
                  <a:schemeClr val="dk1"/>
                </a:solidFill>
              </a:rPr>
              <a:t>Window</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Grid</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StackPanel</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Border</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ComboBox</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TextBlock</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Label</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TextBox</a:t>
            </a:r>
            <a:endParaRPr>
              <a:solidFill>
                <a:schemeClr val="dk1"/>
              </a:solidFill>
            </a:endParaRPr>
          </a:p>
          <a:p>
            <a:pPr indent="-342900" lvl="0" marL="457200" rtl="0" algn="l">
              <a:spcBef>
                <a:spcPts val="0"/>
              </a:spcBef>
              <a:spcAft>
                <a:spcPts val="0"/>
              </a:spcAft>
              <a:buClr>
                <a:schemeClr val="dk1"/>
              </a:buClr>
              <a:buSzPts val="1800"/>
              <a:buChar char="●"/>
            </a:pPr>
            <a:r>
              <a:rPr lang="sr">
                <a:solidFill>
                  <a:schemeClr val="dk1"/>
                </a:solidFill>
              </a:rPr>
              <a:t>Button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WPF paneli</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740" lvl="0" marL="457200" rtl="0" algn="l">
              <a:lnSpc>
                <a:spcPct val="150000"/>
              </a:lnSpc>
              <a:spcBef>
                <a:spcPts val="0"/>
              </a:spcBef>
              <a:spcAft>
                <a:spcPts val="0"/>
              </a:spcAft>
              <a:buClr>
                <a:srgbClr val="212529"/>
              </a:buClr>
              <a:buSzPts val="1640"/>
              <a:buFont typeface="Roboto"/>
              <a:buChar char="●"/>
            </a:pPr>
            <a:r>
              <a:rPr lang="sr" sz="1640">
                <a:solidFill>
                  <a:srgbClr val="212529"/>
                </a:solidFill>
                <a:latin typeface="Roboto"/>
                <a:ea typeface="Roboto"/>
                <a:cs typeface="Roboto"/>
                <a:sym typeface="Roboto"/>
              </a:rPr>
              <a:t>Paneli su veoma važni kontrolni elementi u WFP-u. Oni služe kao kontejneri za druge elemente i kontrolišu izgled prozora/stranica</a:t>
            </a:r>
            <a:endParaRPr sz="1640">
              <a:solidFill>
                <a:srgbClr val="212529"/>
              </a:solidFill>
              <a:latin typeface="Roboto"/>
              <a:ea typeface="Roboto"/>
              <a:cs typeface="Roboto"/>
              <a:sym typeface="Roboto"/>
            </a:endParaRPr>
          </a:p>
          <a:p>
            <a:pPr indent="-332740" lvl="0" marL="457200" rtl="0" algn="l">
              <a:lnSpc>
                <a:spcPct val="150000"/>
              </a:lnSpc>
              <a:spcBef>
                <a:spcPts val="0"/>
              </a:spcBef>
              <a:spcAft>
                <a:spcPts val="0"/>
              </a:spcAft>
              <a:buClr>
                <a:srgbClr val="212529"/>
              </a:buClr>
              <a:buSzPts val="1640"/>
              <a:buFont typeface="Roboto"/>
              <a:buChar char="●"/>
            </a:pPr>
            <a:r>
              <a:rPr lang="sr" sz="1640">
                <a:solidFill>
                  <a:srgbClr val="212529"/>
                </a:solidFill>
                <a:latin typeface="Roboto"/>
                <a:ea typeface="Roboto"/>
                <a:cs typeface="Roboto"/>
                <a:sym typeface="Roboto"/>
              </a:rPr>
              <a:t>Neki od panela su: Canvas, WrapPanel, StackPanel, DockPanel, Grid i UniformGrid</a:t>
            </a:r>
            <a:endParaRPr sz="1640">
              <a:solidFill>
                <a:srgbClr val="212529"/>
              </a:solidFill>
              <a:latin typeface="Roboto"/>
              <a:ea typeface="Roboto"/>
              <a:cs typeface="Roboto"/>
              <a:sym typeface="Roboto"/>
            </a:endParaRPr>
          </a:p>
          <a:p>
            <a:pPr indent="-332740" lvl="0" marL="457200" rtl="0" algn="l">
              <a:lnSpc>
                <a:spcPct val="150000"/>
              </a:lnSpc>
              <a:spcBef>
                <a:spcPts val="0"/>
              </a:spcBef>
              <a:spcAft>
                <a:spcPts val="0"/>
              </a:spcAft>
              <a:buClr>
                <a:srgbClr val="212529"/>
              </a:buClr>
              <a:buSzPts val="1640"/>
              <a:buFont typeface="Roboto"/>
              <a:buChar char="●"/>
            </a:pPr>
            <a:r>
              <a:rPr lang="sr" sz="1640">
                <a:solidFill>
                  <a:srgbClr val="212529"/>
                </a:solidFill>
                <a:latin typeface="Roboto"/>
                <a:ea typeface="Roboto"/>
                <a:cs typeface="Roboto"/>
                <a:sym typeface="Roboto"/>
              </a:rPr>
              <a:t>Najvažnije vrste panela:</a:t>
            </a:r>
            <a:endParaRPr sz="1640">
              <a:solidFill>
                <a:srgbClr val="212529"/>
              </a:solidFill>
              <a:latin typeface="Roboto"/>
              <a:ea typeface="Roboto"/>
              <a:cs typeface="Roboto"/>
              <a:sym typeface="Roboto"/>
            </a:endParaRPr>
          </a:p>
          <a:p>
            <a:pPr indent="-326390" lvl="1" marL="914400" rtl="0" algn="l">
              <a:lnSpc>
                <a:spcPct val="150000"/>
              </a:lnSpc>
              <a:spcBef>
                <a:spcPts val="0"/>
              </a:spcBef>
              <a:spcAft>
                <a:spcPts val="0"/>
              </a:spcAft>
              <a:buClr>
                <a:srgbClr val="212529"/>
              </a:buClr>
              <a:buSzPts val="1540"/>
              <a:buFont typeface="Roboto"/>
              <a:buChar char="○"/>
            </a:pPr>
            <a:r>
              <a:rPr lang="sr" sz="1540">
                <a:solidFill>
                  <a:srgbClr val="212529"/>
                </a:solidFill>
                <a:latin typeface="Roboto"/>
                <a:ea typeface="Roboto"/>
                <a:cs typeface="Roboto"/>
                <a:sym typeface="Roboto"/>
              </a:rPr>
              <a:t>StackPanel - Koristi se kada želimo da zauzmemo ceo prostor ređanjem kontrolnih elemenata jednog do drugog</a:t>
            </a:r>
            <a:endParaRPr sz="1540">
              <a:solidFill>
                <a:srgbClr val="212529"/>
              </a:solidFill>
              <a:latin typeface="Roboto"/>
              <a:ea typeface="Roboto"/>
              <a:cs typeface="Roboto"/>
              <a:sym typeface="Roboto"/>
            </a:endParaRPr>
          </a:p>
          <a:p>
            <a:pPr indent="-332740" lvl="1" marL="914400" rtl="0" algn="l">
              <a:lnSpc>
                <a:spcPct val="150000"/>
              </a:lnSpc>
              <a:spcBef>
                <a:spcPts val="0"/>
              </a:spcBef>
              <a:spcAft>
                <a:spcPts val="0"/>
              </a:spcAft>
              <a:buClr>
                <a:srgbClr val="212529"/>
              </a:buClr>
              <a:buSzPts val="1640"/>
              <a:buFont typeface="Roboto"/>
              <a:buChar char="○"/>
            </a:pPr>
            <a:r>
              <a:rPr lang="sr" sz="1540">
                <a:solidFill>
                  <a:srgbClr val="212529"/>
                </a:solidFill>
                <a:latin typeface="Roboto"/>
                <a:ea typeface="Roboto"/>
                <a:cs typeface="Roboto"/>
                <a:sym typeface="Roboto"/>
              </a:rPr>
              <a:t>Grid - </a:t>
            </a:r>
            <a:r>
              <a:rPr lang="sr" sz="1500">
                <a:solidFill>
                  <a:srgbClr val="212529"/>
                </a:solidFill>
                <a:latin typeface="Roboto"/>
                <a:ea typeface="Roboto"/>
                <a:cs typeface="Roboto"/>
                <a:sym typeface="Roboto"/>
              </a:rPr>
              <a:t> Može da sadrži više kolona i redova i svaki od njih možemo da definišemo. Najkompleksnija je vrsta panela jer imamo manipulaciju sa svakim delom prozora/stranice pojedinačno. Navodimo koliko prostora zauzima svaki red/ kolona (u pikselima ili u procentualnom delu sadržaja)</a:t>
            </a:r>
            <a:endParaRPr sz="1500">
              <a:solidFill>
                <a:srgbClr val="212529"/>
              </a:solidFill>
              <a:latin typeface="Roboto"/>
              <a:ea typeface="Roboto"/>
              <a:cs typeface="Roboto"/>
              <a:sym typeface="Roboto"/>
            </a:endParaRPr>
          </a:p>
          <a:p>
            <a:pPr indent="0" lvl="0" marL="0" rtl="0" algn="l">
              <a:lnSpc>
                <a:spcPct val="150000"/>
              </a:lnSpc>
              <a:spcBef>
                <a:spcPts val="1200"/>
              </a:spcBef>
              <a:spcAft>
                <a:spcPts val="400"/>
              </a:spcAft>
              <a:buClr>
                <a:schemeClr val="dk1"/>
              </a:buClr>
              <a:buSzPts val="770"/>
              <a:buFont typeface="Arial"/>
              <a:buNone/>
            </a:pPr>
            <a:r>
              <a:t/>
            </a:r>
            <a:endParaRPr sz="1340">
              <a:solidFill>
                <a:srgbClr val="21252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1 - Kalkulator</a:t>
            </a:r>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solidFill>
                  <a:schemeClr val="dk1"/>
                </a:solidFill>
                <a:latin typeface="Roboto"/>
                <a:ea typeface="Roboto"/>
                <a:cs typeface="Roboto"/>
                <a:sym typeface="Roboto"/>
              </a:rPr>
              <a:t>Kreirati pojednostavljen kalkulator izgleda kao na slici. </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pic>
        <p:nvPicPr>
          <p:cNvPr id="221" name="Google Shape;221;p37"/>
          <p:cNvPicPr preferRelativeResize="0"/>
          <p:nvPr/>
        </p:nvPicPr>
        <p:blipFill>
          <a:blip r:embed="rId3">
            <a:alphaModFix/>
          </a:blip>
          <a:stretch>
            <a:fillRect/>
          </a:stretch>
        </p:blipFill>
        <p:spPr>
          <a:xfrm>
            <a:off x="3081075" y="1778175"/>
            <a:ext cx="2724976" cy="3101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TextBlock-a</a:t>
            </a:r>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TextBlock kontolni element je jedan od najosnovnijih kontrolnih elemenata u WPF-u, ali je veoma često korišćen i veoma koristan</a:t>
            </a:r>
            <a:endParaRPr sz="1700">
              <a:solidFill>
                <a:srgbClr val="212529"/>
              </a:solidFill>
              <a:highlight>
                <a:srgbClr val="FFFFFF"/>
              </a:highlight>
              <a:latin typeface="Roboto"/>
              <a:ea typeface="Roboto"/>
              <a:cs typeface="Roboto"/>
              <a:sym typeface="Roboto"/>
            </a:endParaRPr>
          </a:p>
          <a:p>
            <a:pPr indent="-336550" lvl="0" marL="457200" rtl="0" algn="l">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On nam dopušta stavljanje teksta na ekran i radi dobro sa višelinijskim stringovima</a:t>
            </a:r>
            <a:endParaRPr sz="1700">
              <a:solidFill>
                <a:srgbClr val="212529"/>
              </a:solidFill>
              <a:highlight>
                <a:srgbClr val="FFFFFF"/>
              </a:highlight>
              <a:latin typeface="Roboto"/>
              <a:ea typeface="Roboto"/>
              <a:cs typeface="Roboto"/>
              <a:sym typeface="Roboto"/>
            </a:endParaRPr>
          </a:p>
          <a:p>
            <a:pPr indent="-336550" lvl="0" marL="457200" rtl="0" algn="l">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Ima properti Text u koji se piše sadržaj stringa koji se ispisuje</a:t>
            </a:r>
            <a:endParaRPr sz="1700">
              <a:solidFill>
                <a:srgbClr val="212529"/>
              </a:solidFill>
              <a:highlight>
                <a:srgbClr val="FFFFFF"/>
              </a:highlight>
              <a:latin typeface="Roboto"/>
              <a:ea typeface="Roboto"/>
              <a:cs typeface="Roboto"/>
              <a:sym typeface="Roboto"/>
            </a:endParaRPr>
          </a:p>
          <a:p>
            <a:pPr indent="0" lvl="0" marL="0" rtl="0" algn="l">
              <a:spcBef>
                <a:spcPts val="1400"/>
              </a:spcBef>
              <a:spcAft>
                <a:spcPts val="0"/>
              </a:spcAft>
              <a:buNone/>
            </a:pPr>
            <a:r>
              <a:t/>
            </a:r>
            <a:endParaRPr sz="1600">
              <a:solidFill>
                <a:srgbClr val="212529"/>
              </a:solidFill>
              <a:highlight>
                <a:srgbClr val="FFFFFF"/>
              </a:highlight>
              <a:latin typeface="Roboto"/>
              <a:ea typeface="Roboto"/>
              <a:cs typeface="Roboto"/>
              <a:sym typeface="Roboto"/>
            </a:endParaRPr>
          </a:p>
          <a:p>
            <a:pPr indent="0" lvl="0" marL="0" rtl="0" algn="l">
              <a:lnSpc>
                <a:spcPct val="120000"/>
              </a:lnSpc>
              <a:spcBef>
                <a:spcPts val="1400"/>
              </a:spcBef>
              <a:spcAft>
                <a:spcPts val="0"/>
              </a:spcAft>
              <a:buNone/>
            </a:pPr>
            <a:r>
              <a:t/>
            </a:r>
            <a:endParaRPr sz="1600">
              <a:solidFill>
                <a:srgbClr val="212529"/>
              </a:solidFill>
              <a:highlight>
                <a:srgbClr val="FFFFE0"/>
              </a:highlight>
              <a:latin typeface="Roboto"/>
              <a:ea typeface="Roboto"/>
              <a:cs typeface="Roboto"/>
              <a:sym typeface="Roboto"/>
            </a:endParaRPr>
          </a:p>
          <a:p>
            <a:pPr indent="0" lvl="0" marL="0" rtl="0" algn="l">
              <a:spcBef>
                <a:spcPts val="400"/>
              </a:spcBef>
              <a:spcAft>
                <a:spcPts val="1200"/>
              </a:spcAft>
              <a:buNone/>
            </a:pPr>
            <a:r>
              <a:t/>
            </a:r>
            <a:endParaRPr sz="1600"/>
          </a:p>
        </p:txBody>
      </p:sp>
      <p:pic>
        <p:nvPicPr>
          <p:cNvPr id="228" name="Google Shape;228;p38"/>
          <p:cNvPicPr preferRelativeResize="0"/>
          <p:nvPr/>
        </p:nvPicPr>
        <p:blipFill>
          <a:blip r:embed="rId3">
            <a:alphaModFix/>
          </a:blip>
          <a:stretch>
            <a:fillRect/>
          </a:stretch>
        </p:blipFill>
        <p:spPr>
          <a:xfrm>
            <a:off x="271750" y="3059000"/>
            <a:ext cx="8832302" cy="659814"/>
          </a:xfrm>
          <a:prstGeom prst="rect">
            <a:avLst/>
          </a:prstGeom>
          <a:noFill/>
          <a:ln>
            <a:noFill/>
          </a:ln>
        </p:spPr>
      </p:pic>
      <p:pic>
        <p:nvPicPr>
          <p:cNvPr id="229" name="Google Shape;229;p38"/>
          <p:cNvPicPr preferRelativeResize="0"/>
          <p:nvPr/>
        </p:nvPicPr>
        <p:blipFill>
          <a:blip r:embed="rId4">
            <a:alphaModFix/>
          </a:blip>
          <a:stretch>
            <a:fillRect/>
          </a:stretch>
        </p:blipFill>
        <p:spPr>
          <a:xfrm>
            <a:off x="383700" y="3927573"/>
            <a:ext cx="3474925" cy="32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Label-a</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140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Label kontrolni element je sličan TextBlock-u, služi za ispis sadržaja na ekran </a:t>
            </a:r>
            <a:endParaRPr sz="1700">
              <a:solidFill>
                <a:srgbClr val="212529"/>
              </a:solidFill>
              <a:latin typeface="Roboto"/>
              <a:ea typeface="Roboto"/>
              <a:cs typeface="Roboto"/>
              <a:sym typeface="Roboto"/>
            </a:endParaRPr>
          </a:p>
          <a:p>
            <a:pPr indent="-336550" lvl="1" marL="914400" rtl="0" algn="l">
              <a:lnSpc>
                <a:spcPct val="150000"/>
              </a:lnSpc>
              <a:spcBef>
                <a:spcPts val="0"/>
              </a:spcBef>
              <a:spcAft>
                <a:spcPts val="0"/>
              </a:spcAft>
              <a:buClr>
                <a:srgbClr val="212529"/>
              </a:buClr>
              <a:buSzPts val="1700"/>
              <a:buFont typeface="Roboto"/>
              <a:buChar char="○"/>
            </a:pPr>
            <a:r>
              <a:rPr lang="sr" sz="1700">
                <a:solidFill>
                  <a:srgbClr val="212529"/>
                </a:solidFill>
                <a:latin typeface="Roboto"/>
                <a:ea typeface="Roboto"/>
                <a:cs typeface="Roboto"/>
                <a:sym typeface="Roboto"/>
              </a:rPr>
              <a:t>sadržaj može biti npr i slika, a ne samo string</a:t>
            </a:r>
            <a:endParaRPr sz="2100">
              <a:solidFill>
                <a:srgbClr val="212529"/>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Ima properti Content u koji se piše sadržaj koji se prikazuje</a:t>
            </a:r>
            <a:endParaRPr sz="1700">
              <a:solidFill>
                <a:srgbClr val="212529"/>
              </a:solidFill>
              <a:highlight>
                <a:srgbClr val="FFFFFF"/>
              </a:highlight>
              <a:latin typeface="Roboto"/>
              <a:ea typeface="Roboto"/>
              <a:cs typeface="Roboto"/>
              <a:sym typeface="Roboto"/>
            </a:endParaRPr>
          </a:p>
          <a:p>
            <a:pPr indent="0" lvl="0" marL="0" rtl="0" algn="l">
              <a:lnSpc>
                <a:spcPct val="120000"/>
              </a:lnSpc>
              <a:spcBef>
                <a:spcPts val="1400"/>
              </a:spcBef>
              <a:spcAft>
                <a:spcPts val="0"/>
              </a:spcAft>
              <a:buNone/>
            </a:pPr>
            <a:r>
              <a:t/>
            </a:r>
            <a:endParaRPr sz="1701">
              <a:solidFill>
                <a:srgbClr val="212529"/>
              </a:solidFill>
              <a:highlight>
                <a:srgbClr val="FFFFE0"/>
              </a:highlight>
              <a:latin typeface="Roboto"/>
              <a:ea typeface="Roboto"/>
              <a:cs typeface="Roboto"/>
              <a:sym typeface="Roboto"/>
            </a:endParaRPr>
          </a:p>
          <a:p>
            <a:pPr indent="0" lvl="0" marL="0" rtl="0" algn="l">
              <a:spcBef>
                <a:spcPts val="400"/>
              </a:spcBef>
              <a:spcAft>
                <a:spcPts val="1200"/>
              </a:spcAft>
              <a:buNone/>
            </a:pPr>
            <a:r>
              <a:t/>
            </a:r>
            <a:endParaRPr/>
          </a:p>
        </p:txBody>
      </p:sp>
      <p:pic>
        <p:nvPicPr>
          <p:cNvPr id="236" name="Google Shape;236;p39"/>
          <p:cNvPicPr preferRelativeResize="0"/>
          <p:nvPr/>
        </p:nvPicPr>
        <p:blipFill>
          <a:blip r:embed="rId3">
            <a:alphaModFix/>
          </a:blip>
          <a:stretch>
            <a:fillRect/>
          </a:stretch>
        </p:blipFill>
        <p:spPr>
          <a:xfrm>
            <a:off x="772125" y="2678650"/>
            <a:ext cx="3319999" cy="364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TextBox-a</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TextBox kontrolni element je jedan od najčešće korišćenih elemenata</a:t>
            </a:r>
            <a:endParaRPr sz="1700">
              <a:solidFill>
                <a:srgbClr val="212529"/>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Služi za unošenje odnosno pisanje teksta (jednolinijskog i multilinijskog)</a:t>
            </a:r>
            <a:endParaRPr sz="1700">
              <a:solidFill>
                <a:srgbClr val="212529"/>
              </a:solidFill>
              <a:highlight>
                <a:srgbClr val="FFFFFF"/>
              </a:highlight>
              <a:latin typeface="Roboto"/>
              <a:ea typeface="Roboto"/>
              <a:cs typeface="Roboto"/>
              <a:sym typeface="Roboto"/>
            </a:endParaRPr>
          </a:p>
          <a:p>
            <a:pPr indent="0" lvl="0" marL="457200" rtl="0" algn="l">
              <a:spcBef>
                <a:spcPts val="1400"/>
              </a:spcBef>
              <a:spcAft>
                <a:spcPts val="0"/>
              </a:spcAft>
              <a:buNone/>
            </a:pPr>
            <a:r>
              <a:t/>
            </a:r>
            <a:endParaRPr sz="1600">
              <a:solidFill>
                <a:srgbClr val="212529"/>
              </a:solidFill>
              <a:highlight>
                <a:srgbClr val="FFFFFF"/>
              </a:highlight>
              <a:latin typeface="Roboto"/>
              <a:ea typeface="Roboto"/>
              <a:cs typeface="Roboto"/>
              <a:sym typeface="Roboto"/>
            </a:endParaRPr>
          </a:p>
          <a:p>
            <a:pPr indent="0" lvl="0" marL="0" rtl="0" algn="l">
              <a:lnSpc>
                <a:spcPct val="120000"/>
              </a:lnSpc>
              <a:spcBef>
                <a:spcPts val="1400"/>
              </a:spcBef>
              <a:spcAft>
                <a:spcPts val="0"/>
              </a:spcAft>
              <a:buNone/>
            </a:pPr>
            <a:r>
              <a:t/>
            </a:r>
            <a:endParaRPr sz="1701">
              <a:solidFill>
                <a:srgbClr val="212529"/>
              </a:solidFill>
              <a:highlight>
                <a:srgbClr val="FFFFE0"/>
              </a:highlight>
              <a:latin typeface="Roboto"/>
              <a:ea typeface="Roboto"/>
              <a:cs typeface="Roboto"/>
              <a:sym typeface="Roboto"/>
            </a:endParaRPr>
          </a:p>
          <a:p>
            <a:pPr indent="0" lvl="0" marL="0" rtl="0" algn="l">
              <a:spcBef>
                <a:spcPts val="400"/>
              </a:spcBef>
              <a:spcAft>
                <a:spcPts val="1200"/>
              </a:spcAft>
              <a:buNone/>
            </a:pPr>
            <a:r>
              <a:t/>
            </a:r>
            <a:endParaRPr/>
          </a:p>
        </p:txBody>
      </p:sp>
      <p:pic>
        <p:nvPicPr>
          <p:cNvPr id="243" name="Google Shape;243;p40"/>
          <p:cNvPicPr preferRelativeResize="0"/>
          <p:nvPr/>
        </p:nvPicPr>
        <p:blipFill>
          <a:blip r:embed="rId3">
            <a:alphaModFix/>
          </a:blip>
          <a:stretch>
            <a:fillRect/>
          </a:stretch>
        </p:blipFill>
        <p:spPr>
          <a:xfrm>
            <a:off x="579325" y="2284001"/>
            <a:ext cx="6049723" cy="848050"/>
          </a:xfrm>
          <a:prstGeom prst="rect">
            <a:avLst/>
          </a:prstGeom>
          <a:noFill/>
          <a:ln>
            <a:noFill/>
          </a:ln>
        </p:spPr>
      </p:pic>
      <p:pic>
        <p:nvPicPr>
          <p:cNvPr id="244" name="Google Shape;244;p40"/>
          <p:cNvPicPr preferRelativeResize="0"/>
          <p:nvPr/>
        </p:nvPicPr>
        <p:blipFill>
          <a:blip r:embed="rId4">
            <a:alphaModFix/>
          </a:blip>
          <a:stretch>
            <a:fillRect/>
          </a:stretch>
        </p:blipFill>
        <p:spPr>
          <a:xfrm>
            <a:off x="753925" y="3381623"/>
            <a:ext cx="6202126" cy="969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CheckBox-a i ComboBox-a</a:t>
            </a:r>
            <a:endParaRPr/>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CheckBox kontrolni element omogućava korisniku da označi određenu opciju što u kodu rezultira bool vrednošću</a:t>
            </a:r>
            <a:endParaRPr sz="1700">
              <a:solidFill>
                <a:srgbClr val="212529"/>
              </a:solidFill>
              <a:highlight>
                <a:srgbClr val="FFFFFF"/>
              </a:highlight>
              <a:latin typeface="Roboto"/>
              <a:ea typeface="Roboto"/>
              <a:cs typeface="Roboto"/>
              <a:sym typeface="Roboto"/>
            </a:endParaRPr>
          </a:p>
          <a:p>
            <a:pPr indent="0" lvl="0" marL="0" rtl="0" algn="l">
              <a:lnSpc>
                <a:spcPct val="120000"/>
              </a:lnSpc>
              <a:spcBef>
                <a:spcPts val="1400"/>
              </a:spcBef>
              <a:spcAft>
                <a:spcPts val="0"/>
              </a:spcAft>
              <a:buNone/>
            </a:pPr>
            <a:r>
              <a:t/>
            </a:r>
            <a:endParaRPr sz="1701">
              <a:solidFill>
                <a:srgbClr val="212529"/>
              </a:solidFill>
              <a:highlight>
                <a:srgbClr val="FFFFE0"/>
              </a:highlight>
              <a:latin typeface="Roboto"/>
              <a:ea typeface="Roboto"/>
              <a:cs typeface="Roboto"/>
              <a:sym typeface="Roboto"/>
            </a:endParaRPr>
          </a:p>
          <a:p>
            <a:pPr indent="0" lvl="0" marL="0" rtl="0" algn="l">
              <a:spcBef>
                <a:spcPts val="400"/>
              </a:spcBef>
              <a:spcAft>
                <a:spcPts val="0"/>
              </a:spcAft>
              <a:buNone/>
            </a:pPr>
            <a:r>
              <a:t/>
            </a:r>
            <a:endParaRPr/>
          </a:p>
          <a:p>
            <a:pPr indent="-336550" lvl="0" marL="457200" rtl="0" algn="l">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ComboBox kontrolni element </a:t>
            </a:r>
            <a:r>
              <a:rPr lang="sr" sz="1700">
                <a:solidFill>
                  <a:srgbClr val="212529"/>
                </a:solidFill>
                <a:highlight>
                  <a:schemeClr val="lt1"/>
                </a:highlight>
                <a:latin typeface="Roboto"/>
                <a:ea typeface="Roboto"/>
                <a:cs typeface="Roboto"/>
                <a:sym typeface="Roboto"/>
              </a:rPr>
              <a:t>omogućava </a:t>
            </a:r>
            <a:r>
              <a:rPr lang="sr" sz="1700">
                <a:solidFill>
                  <a:srgbClr val="212529"/>
                </a:solidFill>
                <a:highlight>
                  <a:srgbClr val="FFFFFF"/>
                </a:highlight>
                <a:latin typeface="Roboto"/>
                <a:ea typeface="Roboto"/>
                <a:cs typeface="Roboto"/>
                <a:sym typeface="Roboto"/>
              </a:rPr>
              <a:t>korisniku da označi jednu od ponuđenih opciju iz padajuće liste</a:t>
            </a:r>
            <a:endParaRPr sz="1900"/>
          </a:p>
          <a:p>
            <a:pPr indent="0" lvl="0" marL="0" rtl="0" algn="l">
              <a:spcBef>
                <a:spcPts val="1400"/>
              </a:spcBef>
              <a:spcAft>
                <a:spcPts val="1200"/>
              </a:spcAft>
              <a:buNone/>
            </a:pPr>
            <a:r>
              <a:t/>
            </a:r>
            <a:endParaRPr/>
          </a:p>
        </p:txBody>
      </p:sp>
      <p:pic>
        <p:nvPicPr>
          <p:cNvPr id="251" name="Google Shape;251;p41"/>
          <p:cNvPicPr preferRelativeResize="0"/>
          <p:nvPr/>
        </p:nvPicPr>
        <p:blipFill>
          <a:blip r:embed="rId3">
            <a:alphaModFix/>
          </a:blip>
          <a:stretch>
            <a:fillRect/>
          </a:stretch>
        </p:blipFill>
        <p:spPr>
          <a:xfrm>
            <a:off x="642150" y="1878775"/>
            <a:ext cx="5475349" cy="758550"/>
          </a:xfrm>
          <a:prstGeom prst="rect">
            <a:avLst/>
          </a:prstGeom>
          <a:noFill/>
          <a:ln>
            <a:noFill/>
          </a:ln>
        </p:spPr>
      </p:pic>
      <p:pic>
        <p:nvPicPr>
          <p:cNvPr id="252" name="Google Shape;252;p41"/>
          <p:cNvPicPr preferRelativeResize="0"/>
          <p:nvPr/>
        </p:nvPicPr>
        <p:blipFill>
          <a:blip r:embed="rId4">
            <a:alphaModFix/>
          </a:blip>
          <a:stretch>
            <a:fillRect/>
          </a:stretch>
        </p:blipFill>
        <p:spPr>
          <a:xfrm>
            <a:off x="6470199" y="1813200"/>
            <a:ext cx="1839476" cy="758550"/>
          </a:xfrm>
          <a:prstGeom prst="rect">
            <a:avLst/>
          </a:prstGeom>
          <a:noFill/>
          <a:ln>
            <a:noFill/>
          </a:ln>
        </p:spPr>
      </p:pic>
      <p:pic>
        <p:nvPicPr>
          <p:cNvPr id="253" name="Google Shape;253;p41"/>
          <p:cNvPicPr preferRelativeResize="0"/>
          <p:nvPr/>
        </p:nvPicPr>
        <p:blipFill>
          <a:blip r:embed="rId5">
            <a:alphaModFix/>
          </a:blip>
          <a:stretch>
            <a:fillRect/>
          </a:stretch>
        </p:blipFill>
        <p:spPr>
          <a:xfrm>
            <a:off x="5261450" y="3715300"/>
            <a:ext cx="3686376" cy="904750"/>
          </a:xfrm>
          <a:prstGeom prst="rect">
            <a:avLst/>
          </a:prstGeom>
          <a:noFill/>
          <a:ln>
            <a:noFill/>
          </a:ln>
        </p:spPr>
      </p:pic>
      <p:pic>
        <p:nvPicPr>
          <p:cNvPr id="254" name="Google Shape;254;p41"/>
          <p:cNvPicPr preferRelativeResize="0"/>
          <p:nvPr/>
        </p:nvPicPr>
        <p:blipFill>
          <a:blip r:embed="rId6">
            <a:alphaModFix/>
          </a:blip>
          <a:stretch>
            <a:fillRect/>
          </a:stretch>
        </p:blipFill>
        <p:spPr>
          <a:xfrm>
            <a:off x="868875" y="3618162"/>
            <a:ext cx="3930601" cy="109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GUI u C#</a:t>
            </a:r>
            <a:endParaRPr/>
          </a:p>
        </p:txBody>
      </p:sp>
      <p:sp>
        <p:nvSpPr>
          <p:cNvPr id="67" name="Google Shape;67;p15"/>
          <p:cNvSpPr txBox="1"/>
          <p:nvPr>
            <p:ph idx="1" type="body"/>
          </p:nvPr>
        </p:nvSpPr>
        <p:spPr>
          <a:xfrm>
            <a:off x="311700" y="1152475"/>
            <a:ext cx="85212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GUI je skraćenica od Graphical User Interface, što znači grafičko korisničko okruženje</a:t>
            </a:r>
            <a:endParaRPr>
              <a:solidFill>
                <a:srgbClr val="212529"/>
              </a:solidFill>
              <a:highlight>
                <a:schemeClr val="lt1"/>
              </a:highlight>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GUI okruženje omogućava kreiranje aplikacija primenjivanjem širokog spektra GUI elemenata, poput oznaka, polja za tekst, dugmića itd</a:t>
            </a:r>
            <a:endParaRPr>
              <a:solidFill>
                <a:srgbClr val="212529"/>
              </a:solidFill>
              <a:highlight>
                <a:schemeClr val="lt1"/>
              </a:highlight>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Bez GUI okruženja bi kreiranje ovih elemenata bilo ručno (crtanjem) što bi oduzimalo mnogo više vremena</a:t>
            </a:r>
            <a:endParaRPr>
              <a:solidFill>
                <a:srgbClr val="FFFFFF"/>
              </a:solidFill>
              <a:highlight>
                <a:schemeClr val="lt1"/>
              </a:highlight>
              <a:latin typeface="Roboto"/>
              <a:ea typeface="Roboto"/>
              <a:cs typeface="Roboto"/>
              <a:sym typeface="Roboto"/>
            </a:endParaRPr>
          </a:p>
          <a:p>
            <a:pPr indent="0" lvl="0" marL="12700" marR="12700" rtl="0" algn="l">
              <a:lnSpc>
                <a:spcPct val="150000"/>
              </a:lnSpc>
              <a:spcBef>
                <a:spcPts val="1400"/>
              </a:spcBef>
              <a:spcAft>
                <a:spcPts val="1400"/>
              </a:spcAft>
              <a:buNone/>
            </a:pPr>
            <a:r>
              <a:t/>
            </a:r>
            <a:endParaRPr sz="2000">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RadioButton-a</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RadioButton kontrolni element daje korisniku izbor nekoliko različitih opcija od kojih samo jedna može da se odabere</a:t>
            </a:r>
            <a:endParaRPr sz="1801">
              <a:solidFill>
                <a:srgbClr val="212529"/>
              </a:solidFill>
              <a:highlight>
                <a:srgbClr val="FFFFE0"/>
              </a:highlight>
              <a:latin typeface="Roboto"/>
              <a:ea typeface="Roboto"/>
              <a:cs typeface="Roboto"/>
              <a:sym typeface="Roboto"/>
            </a:endParaRPr>
          </a:p>
          <a:p>
            <a:pPr indent="0" lvl="0" marL="0" rtl="0" algn="l">
              <a:spcBef>
                <a:spcPts val="1400"/>
              </a:spcBef>
              <a:spcAft>
                <a:spcPts val="1200"/>
              </a:spcAft>
              <a:buNone/>
            </a:pPr>
            <a:r>
              <a:t/>
            </a:r>
            <a:endParaRPr/>
          </a:p>
        </p:txBody>
      </p:sp>
      <p:pic>
        <p:nvPicPr>
          <p:cNvPr id="261" name="Google Shape;261;p42"/>
          <p:cNvPicPr preferRelativeResize="0"/>
          <p:nvPr/>
        </p:nvPicPr>
        <p:blipFill>
          <a:blip r:embed="rId3">
            <a:alphaModFix/>
          </a:blip>
          <a:stretch>
            <a:fillRect/>
          </a:stretch>
        </p:blipFill>
        <p:spPr>
          <a:xfrm>
            <a:off x="818025" y="3582404"/>
            <a:ext cx="3670175" cy="1118696"/>
          </a:xfrm>
          <a:prstGeom prst="rect">
            <a:avLst/>
          </a:prstGeom>
          <a:noFill/>
          <a:ln>
            <a:noFill/>
          </a:ln>
        </p:spPr>
      </p:pic>
      <p:pic>
        <p:nvPicPr>
          <p:cNvPr id="262" name="Google Shape;262;p42"/>
          <p:cNvPicPr preferRelativeResize="0"/>
          <p:nvPr/>
        </p:nvPicPr>
        <p:blipFill>
          <a:blip r:embed="rId4">
            <a:alphaModFix/>
          </a:blip>
          <a:stretch>
            <a:fillRect/>
          </a:stretch>
        </p:blipFill>
        <p:spPr>
          <a:xfrm>
            <a:off x="818025" y="2209725"/>
            <a:ext cx="4892427" cy="120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PasswordBox-a</a:t>
            </a:r>
            <a:endParaRPr/>
          </a:p>
        </p:txBody>
      </p:sp>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140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PasswordBox je kontrolni element koji radi slično kao i TextBox, ali se koristi za lozinke</a:t>
            </a:r>
            <a:endParaRPr sz="1700">
              <a:solidFill>
                <a:srgbClr val="212529"/>
              </a:solidFill>
              <a:highlight>
                <a:srgbClr val="FFFFFF"/>
              </a:highlight>
              <a:latin typeface="Roboto"/>
              <a:ea typeface="Roboto"/>
              <a:cs typeface="Roboto"/>
              <a:sym typeface="Roboto"/>
            </a:endParaRPr>
          </a:p>
          <a:p>
            <a:pPr indent="-336550" lvl="0" marL="457200" rtl="0" algn="l">
              <a:lnSpc>
                <a:spcPct val="150000"/>
              </a:lnSpc>
              <a:spcBef>
                <a:spcPts val="0"/>
              </a:spcBef>
              <a:spcAft>
                <a:spcPts val="0"/>
              </a:spcAft>
              <a:buClr>
                <a:srgbClr val="212529"/>
              </a:buClr>
              <a:buSzPts val="1700"/>
              <a:buFont typeface="Roboto"/>
              <a:buChar char="●"/>
            </a:pPr>
            <a:r>
              <a:rPr lang="sr" sz="1700">
                <a:solidFill>
                  <a:srgbClr val="212529"/>
                </a:solidFill>
                <a:highlight>
                  <a:srgbClr val="FFFFFF"/>
                </a:highlight>
                <a:latin typeface="Roboto"/>
                <a:ea typeface="Roboto"/>
                <a:cs typeface="Roboto"/>
                <a:sym typeface="Roboto"/>
              </a:rPr>
              <a:t>Karakteri koji se unose su sakriveni prilikom unosa</a:t>
            </a:r>
            <a:endParaRPr sz="1700">
              <a:solidFill>
                <a:srgbClr val="212529"/>
              </a:solidFill>
              <a:highlight>
                <a:srgbClr val="FFFFFF"/>
              </a:highlight>
              <a:latin typeface="Roboto"/>
              <a:ea typeface="Roboto"/>
              <a:cs typeface="Roboto"/>
              <a:sym typeface="Roboto"/>
            </a:endParaRPr>
          </a:p>
          <a:p>
            <a:pPr indent="0" lvl="0" marL="0" rtl="0" algn="l">
              <a:spcBef>
                <a:spcPts val="1400"/>
              </a:spcBef>
              <a:spcAft>
                <a:spcPts val="0"/>
              </a:spcAft>
              <a:buNone/>
            </a:pPr>
            <a:r>
              <a:t/>
            </a:r>
            <a:endParaRPr sz="1600">
              <a:solidFill>
                <a:srgbClr val="212529"/>
              </a:solidFill>
              <a:highlight>
                <a:srgbClr val="FFFFFF"/>
              </a:highlight>
              <a:latin typeface="Roboto"/>
              <a:ea typeface="Roboto"/>
              <a:cs typeface="Roboto"/>
              <a:sym typeface="Roboto"/>
            </a:endParaRPr>
          </a:p>
          <a:p>
            <a:pPr indent="0" lvl="0" marL="0" rtl="0" algn="l">
              <a:lnSpc>
                <a:spcPct val="120000"/>
              </a:lnSpc>
              <a:spcBef>
                <a:spcPts val="1400"/>
              </a:spcBef>
              <a:spcAft>
                <a:spcPts val="0"/>
              </a:spcAft>
              <a:buNone/>
            </a:pPr>
            <a:r>
              <a:t/>
            </a:r>
            <a:endParaRPr sz="1701">
              <a:solidFill>
                <a:srgbClr val="212529"/>
              </a:solidFill>
              <a:highlight>
                <a:srgbClr val="FFFFE0"/>
              </a:highlight>
              <a:latin typeface="Roboto"/>
              <a:ea typeface="Roboto"/>
              <a:cs typeface="Roboto"/>
              <a:sym typeface="Roboto"/>
            </a:endParaRPr>
          </a:p>
          <a:p>
            <a:pPr indent="0" lvl="0" marL="0" rtl="0" algn="l">
              <a:spcBef>
                <a:spcPts val="400"/>
              </a:spcBef>
              <a:spcAft>
                <a:spcPts val="1200"/>
              </a:spcAft>
              <a:buNone/>
            </a:pPr>
            <a:r>
              <a:t/>
            </a:r>
            <a:endParaRPr/>
          </a:p>
        </p:txBody>
      </p:sp>
      <p:pic>
        <p:nvPicPr>
          <p:cNvPr id="269" name="Google Shape;269;p43"/>
          <p:cNvPicPr preferRelativeResize="0"/>
          <p:nvPr/>
        </p:nvPicPr>
        <p:blipFill>
          <a:blip r:embed="rId3">
            <a:alphaModFix/>
          </a:blip>
          <a:stretch>
            <a:fillRect/>
          </a:stretch>
        </p:blipFill>
        <p:spPr>
          <a:xfrm>
            <a:off x="631750" y="2422975"/>
            <a:ext cx="3419976" cy="1152000"/>
          </a:xfrm>
          <a:prstGeom prst="rect">
            <a:avLst/>
          </a:prstGeom>
          <a:noFill/>
          <a:ln>
            <a:noFill/>
          </a:ln>
        </p:spPr>
      </p:pic>
      <p:pic>
        <p:nvPicPr>
          <p:cNvPr id="270" name="Google Shape;270;p43"/>
          <p:cNvPicPr preferRelativeResize="0"/>
          <p:nvPr/>
        </p:nvPicPr>
        <p:blipFill>
          <a:blip r:embed="rId4">
            <a:alphaModFix/>
          </a:blip>
          <a:stretch>
            <a:fillRect/>
          </a:stretch>
        </p:blipFill>
        <p:spPr>
          <a:xfrm>
            <a:off x="761600" y="3710797"/>
            <a:ext cx="4680001" cy="108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Upotreba MessageBox-a</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1400"/>
              </a:spcBef>
              <a:spcAft>
                <a:spcPts val="0"/>
              </a:spcAft>
              <a:buClr>
                <a:srgbClr val="212529"/>
              </a:buClr>
              <a:buSzPts val="1600"/>
              <a:buFont typeface="Roboto"/>
              <a:buChar char="●"/>
            </a:pPr>
            <a:r>
              <a:rPr lang="sr" sz="1600">
                <a:solidFill>
                  <a:srgbClr val="212529"/>
                </a:solidFill>
                <a:highlight>
                  <a:srgbClr val="FFFFFF"/>
                </a:highlight>
                <a:latin typeface="Roboto"/>
                <a:ea typeface="Roboto"/>
                <a:cs typeface="Roboto"/>
                <a:sym typeface="Roboto"/>
              </a:rPr>
              <a:t>MessageBox je najjednostavniji način da komuniciramo sa korisnikom putem dijaloga</a:t>
            </a:r>
            <a:endParaRPr sz="1600">
              <a:solidFill>
                <a:srgbClr val="212529"/>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212529"/>
              </a:buClr>
              <a:buSzPts val="1600"/>
              <a:buFont typeface="Roboto"/>
              <a:buChar char="●"/>
            </a:pPr>
            <a:r>
              <a:rPr lang="sr" sz="1600">
                <a:solidFill>
                  <a:srgbClr val="212529"/>
                </a:solidFill>
                <a:highlight>
                  <a:srgbClr val="FFFFFF"/>
                </a:highlight>
                <a:latin typeface="Roboto"/>
                <a:ea typeface="Roboto"/>
                <a:cs typeface="Roboto"/>
                <a:sym typeface="Roboto"/>
              </a:rPr>
              <a:t>MessageBox se koristi iz koda pozivom metode Show() koja ima različite parametre uz pomoć kojih kreiramo različite vrste dijaloga</a:t>
            </a:r>
            <a:endParaRPr sz="1600">
              <a:solidFill>
                <a:srgbClr val="212529"/>
              </a:solidFill>
              <a:highlight>
                <a:srgbClr val="FFFFFF"/>
              </a:highlight>
              <a:latin typeface="Roboto"/>
              <a:ea typeface="Roboto"/>
              <a:cs typeface="Roboto"/>
              <a:sym typeface="Roboto"/>
            </a:endParaRPr>
          </a:p>
          <a:p>
            <a:pPr indent="-323850" lvl="1" marL="914400" rtl="0" algn="l">
              <a:lnSpc>
                <a:spcPct val="150000"/>
              </a:lnSpc>
              <a:spcBef>
                <a:spcPts val="0"/>
              </a:spcBef>
              <a:spcAft>
                <a:spcPts val="0"/>
              </a:spcAft>
              <a:buClr>
                <a:srgbClr val="212529"/>
              </a:buClr>
              <a:buSzPts val="1500"/>
              <a:buFont typeface="Roboto"/>
              <a:buChar char="○"/>
            </a:pPr>
            <a:r>
              <a:rPr lang="sr" sz="1500">
                <a:solidFill>
                  <a:srgbClr val="212529"/>
                </a:solidFill>
                <a:highlight>
                  <a:srgbClr val="FFFFFF"/>
                </a:highlight>
                <a:latin typeface="Roboto"/>
                <a:ea typeface="Roboto"/>
                <a:cs typeface="Roboto"/>
                <a:sym typeface="Roboto"/>
              </a:rPr>
              <a:t>MessageBox sa jednim parametrom koji je tekst koji treba ispisati, ispisuje datu poruku uz dugme OK</a:t>
            </a:r>
            <a:endParaRPr sz="1500">
              <a:solidFill>
                <a:srgbClr val="212529"/>
              </a:solidFill>
              <a:highlight>
                <a:srgbClr val="FFFFFF"/>
              </a:highlight>
              <a:latin typeface="Roboto"/>
              <a:ea typeface="Roboto"/>
              <a:cs typeface="Roboto"/>
              <a:sym typeface="Roboto"/>
            </a:endParaRPr>
          </a:p>
          <a:p>
            <a:pPr indent="-323850" lvl="1" marL="914400" rtl="0" algn="l">
              <a:lnSpc>
                <a:spcPct val="150000"/>
              </a:lnSpc>
              <a:spcBef>
                <a:spcPts val="0"/>
              </a:spcBef>
              <a:spcAft>
                <a:spcPts val="0"/>
              </a:spcAft>
              <a:buClr>
                <a:srgbClr val="212529"/>
              </a:buClr>
              <a:buSzPts val="1500"/>
              <a:buFont typeface="Roboto"/>
              <a:buChar char="○"/>
            </a:pPr>
            <a:r>
              <a:rPr lang="sr" sz="1500">
                <a:solidFill>
                  <a:srgbClr val="212529"/>
                </a:solidFill>
                <a:highlight>
                  <a:srgbClr val="FFFFFF"/>
                </a:highlight>
                <a:latin typeface="Roboto"/>
                <a:ea typeface="Roboto"/>
                <a:cs typeface="Roboto"/>
                <a:sym typeface="Roboto"/>
              </a:rPr>
              <a:t>MessageBox sa dva parametra ima pored poruke i tekst naslova u dijalogu</a:t>
            </a:r>
            <a:endParaRPr sz="1500">
              <a:solidFill>
                <a:srgbClr val="212529"/>
              </a:solidFill>
              <a:highlight>
                <a:srgbClr val="FFFFFF"/>
              </a:highlight>
              <a:latin typeface="Roboto"/>
              <a:ea typeface="Roboto"/>
              <a:cs typeface="Roboto"/>
              <a:sym typeface="Roboto"/>
            </a:endParaRPr>
          </a:p>
          <a:p>
            <a:pPr indent="-323850" lvl="1" marL="914400" rtl="0" algn="l">
              <a:lnSpc>
                <a:spcPct val="150000"/>
              </a:lnSpc>
              <a:spcBef>
                <a:spcPts val="0"/>
              </a:spcBef>
              <a:spcAft>
                <a:spcPts val="0"/>
              </a:spcAft>
              <a:buClr>
                <a:srgbClr val="212529"/>
              </a:buClr>
              <a:buSzPts val="1500"/>
              <a:buFont typeface="Roboto"/>
              <a:buChar char="○"/>
            </a:pPr>
            <a:r>
              <a:rPr lang="sr" sz="1500">
                <a:solidFill>
                  <a:srgbClr val="212529"/>
                </a:solidFill>
                <a:highlight>
                  <a:srgbClr val="FFFFFF"/>
                </a:highlight>
                <a:latin typeface="Roboto"/>
                <a:ea typeface="Roboto"/>
                <a:cs typeface="Roboto"/>
                <a:sym typeface="Roboto"/>
              </a:rPr>
              <a:t>MessageBox sa tri parametra ima pored poruke i naslova i raspored dugmića koje želimo da prikažemo</a:t>
            </a:r>
            <a:endParaRPr sz="1500">
              <a:solidFill>
                <a:srgbClr val="212529"/>
              </a:solidFill>
              <a:highlight>
                <a:srgbClr val="FFFFFF"/>
              </a:highlight>
              <a:latin typeface="Roboto"/>
              <a:ea typeface="Roboto"/>
              <a:cs typeface="Roboto"/>
              <a:sym typeface="Roboto"/>
            </a:endParaRPr>
          </a:p>
          <a:p>
            <a:pPr indent="-323850" lvl="1" marL="914400" rtl="0" algn="l">
              <a:lnSpc>
                <a:spcPct val="150000"/>
              </a:lnSpc>
              <a:spcBef>
                <a:spcPts val="0"/>
              </a:spcBef>
              <a:spcAft>
                <a:spcPts val="0"/>
              </a:spcAft>
              <a:buClr>
                <a:srgbClr val="212529"/>
              </a:buClr>
              <a:buSzPts val="1500"/>
              <a:buFont typeface="Roboto"/>
              <a:buChar char="○"/>
            </a:pPr>
            <a:r>
              <a:rPr lang="sr" sz="1500">
                <a:solidFill>
                  <a:srgbClr val="212529"/>
                </a:solidFill>
                <a:highlight>
                  <a:srgbClr val="FFFFFF"/>
                </a:highlight>
                <a:latin typeface="Roboto"/>
                <a:ea typeface="Roboto"/>
                <a:cs typeface="Roboto"/>
                <a:sym typeface="Roboto"/>
              </a:rPr>
              <a:t>MessageBox sa četiri parametra ima dodatno i ikonicu koja prikazuje da li je dati dijalog informativnog tipa, upozorenje, pitanje, greška…</a:t>
            </a:r>
            <a:endParaRPr sz="1500">
              <a:solidFill>
                <a:srgbClr val="212529"/>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2 - Generisanje korisničkog imena</a:t>
            </a:r>
            <a:endParaRPr/>
          </a:p>
        </p:txBody>
      </p:sp>
      <p:sp>
        <p:nvSpPr>
          <p:cNvPr id="282" name="Google Shape;28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Kreirati formu za unos imena i prezimena i generisanje korisničkog imena na osnovu unetih podataka. Korisničko ime se kreira tako što se uneti podaci za ime i prezime konkateniraju, a na to se kontaktenira slučajno generisan broj. Da bi se generisalo, mora da ima bar ime ili prezime. Ukoliko nije moguće generisati lozinku, ispisati poruku o tome u vidu MessageBox-a. Generisanje vrši dugme “Izgenerisi”.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sr" sz="1600">
                <a:solidFill>
                  <a:schemeClr val="dk1"/>
                </a:solidFill>
                <a:latin typeface="Roboto"/>
                <a:ea typeface="Roboto"/>
                <a:cs typeface="Roboto"/>
                <a:sym typeface="Roboto"/>
              </a:rPr>
              <a:t>Kada se izgeneriše, korisničko ime treba da se prikaže u TextBoxu namenjenom za to. Dugme “Osvezi unos” služi za osvežavanje (brisanje) tekstualnih polja za ime, prezime i generisano korisničko ime. Dugme “Sacuvaj” čuva informaciju o izgenerisanom korisničkom imenu i upisuje ga u polje namenjeno za to. Potrebno je brojati koliko ima sačuvanih korisnika. U slučaju da je nastala neka greška prikazati poruku o tome u vidu MessageBox-a. (Pogledati sliku u nastavku)</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2 - Generisanje korisničkog imena</a:t>
            </a:r>
            <a:endParaRPr/>
          </a:p>
        </p:txBody>
      </p:sp>
      <p:sp>
        <p:nvSpPr>
          <p:cNvPr id="288" name="Google Shape;28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89" name="Google Shape;289;p46"/>
          <p:cNvPicPr preferRelativeResize="0"/>
          <p:nvPr/>
        </p:nvPicPr>
        <p:blipFill>
          <a:blip r:embed="rId3">
            <a:alphaModFix/>
          </a:blip>
          <a:stretch>
            <a:fillRect/>
          </a:stretch>
        </p:blipFill>
        <p:spPr>
          <a:xfrm>
            <a:off x="410149" y="1152475"/>
            <a:ext cx="5400002" cy="35999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 3 - Generisanje korisničkog imena i lozinke</a:t>
            </a:r>
            <a:endParaRPr/>
          </a:p>
        </p:txBody>
      </p:sp>
      <p:sp>
        <p:nvSpPr>
          <p:cNvPr id="295" name="Google Shape;295;p47"/>
          <p:cNvSpPr txBox="1"/>
          <p:nvPr>
            <p:ph idx="1" type="body"/>
          </p:nvPr>
        </p:nvSpPr>
        <p:spPr>
          <a:xfrm>
            <a:off x="311700" y="148302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Roboto"/>
              <a:buChar char="●"/>
            </a:pPr>
            <a:r>
              <a:rPr lang="sr" sz="1700">
                <a:solidFill>
                  <a:schemeClr val="dk1"/>
                </a:solidFill>
                <a:latin typeface="Roboto"/>
                <a:ea typeface="Roboto"/>
                <a:cs typeface="Roboto"/>
                <a:sym typeface="Roboto"/>
              </a:rPr>
              <a:t>Dodati funkcionalnost za unos lozinke za poslednjeg sačuvanog korisnika. Unos je moguć samo ako je korisničko ime korisnika uspešno sačuvano. U slučaju da lozinka sadrži korisničko ime, ona nije validna i treba ispisati poruku korisniku kao informaciju o tome. U slučaju da je lozinka ispravna, poruka korisniku treba da bude da je lozinka uspešno kreirana i polje za kreiranje lozinke treba da bude zaključano. Otključavanje polja i brisanje trenutnog sačuvanog korisnika i podatka o njemu uraditi samo kada se pritisne novokreirano dugme “Resetuj sve”. Ispisivati poruke u vidu MessageBox prozora.</a:t>
            </a:r>
            <a:endParaRPr sz="17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WPF</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40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WPF je skraćenica od Windows Presentation Foundation</a:t>
            </a:r>
            <a:endParaRPr>
              <a:solidFill>
                <a:srgbClr val="212529"/>
              </a:solidFill>
              <a:highlight>
                <a:schemeClr val="lt1"/>
              </a:highlight>
              <a:latin typeface="Roboto"/>
              <a:ea typeface="Roboto"/>
              <a:cs typeface="Roboto"/>
              <a:sym typeface="Roboto"/>
            </a:endParaRPr>
          </a:p>
          <a:p>
            <a:pPr indent="-342900" lvl="0" marL="457200" rtl="0" algn="l">
              <a:lnSpc>
                <a:spcPct val="150000"/>
              </a:lnSpc>
              <a:spcBef>
                <a:spcPts val="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WPF je GUI okruženje koje se koristi u C# sa .NET radnim okruženjem</a:t>
            </a:r>
            <a:endParaRPr>
              <a:solidFill>
                <a:srgbClr val="212529"/>
              </a:solidFill>
              <a:highlight>
                <a:schemeClr val="lt1"/>
              </a:highlight>
              <a:latin typeface="Roboto"/>
              <a:ea typeface="Roboto"/>
              <a:cs typeface="Roboto"/>
              <a:sym typeface="Roboto"/>
            </a:endParaRPr>
          </a:p>
          <a:p>
            <a:pPr indent="-342900" lvl="0" marL="457200" marR="12700" rtl="0" algn="l">
              <a:lnSpc>
                <a:spcPct val="150000"/>
              </a:lnSpc>
              <a:spcBef>
                <a:spcPts val="0"/>
              </a:spcBef>
              <a:spcAft>
                <a:spcPts val="0"/>
              </a:spcAft>
              <a:buClr>
                <a:srgbClr val="212529"/>
              </a:buClr>
              <a:buSzPts val="1800"/>
              <a:buFont typeface="Roboto"/>
              <a:buChar char="●"/>
            </a:pPr>
            <a:r>
              <a:rPr lang="sr">
                <a:solidFill>
                  <a:srgbClr val="212529"/>
                </a:solidFill>
                <a:highlight>
                  <a:schemeClr val="lt1"/>
                </a:highlight>
                <a:latin typeface="Roboto"/>
                <a:ea typeface="Roboto"/>
                <a:cs typeface="Roboto"/>
                <a:sym typeface="Roboto"/>
              </a:rPr>
              <a:t>Ima puno različitih GUI okruženja, ali za .NET programere trenutno su najzanimljiviji:</a:t>
            </a:r>
            <a:endParaRPr>
              <a:solidFill>
                <a:srgbClr val="212529"/>
              </a:solidFill>
              <a:highlight>
                <a:schemeClr val="lt1"/>
              </a:highlight>
              <a:latin typeface="Roboto"/>
              <a:ea typeface="Roboto"/>
              <a:cs typeface="Roboto"/>
              <a:sym typeface="Roboto"/>
            </a:endParaRPr>
          </a:p>
          <a:p>
            <a:pPr indent="-330200" lvl="1" marL="914400" marR="12700" rtl="0" algn="l">
              <a:lnSpc>
                <a:spcPct val="150000"/>
              </a:lnSpc>
              <a:spcBef>
                <a:spcPts val="0"/>
              </a:spcBef>
              <a:spcAft>
                <a:spcPts val="0"/>
              </a:spcAft>
              <a:buClr>
                <a:srgbClr val="212529"/>
              </a:buClr>
              <a:buSzPts val="1600"/>
              <a:buFont typeface="Roboto"/>
              <a:buChar char="○"/>
            </a:pPr>
            <a:r>
              <a:rPr lang="sr" sz="1600">
                <a:solidFill>
                  <a:srgbClr val="212529"/>
                </a:solidFill>
                <a:highlight>
                  <a:schemeClr val="lt1"/>
                </a:highlight>
                <a:latin typeface="Roboto"/>
                <a:ea typeface="Roboto"/>
                <a:cs typeface="Roboto"/>
                <a:sym typeface="Roboto"/>
              </a:rPr>
              <a:t>WinForms</a:t>
            </a:r>
            <a:endParaRPr sz="1600">
              <a:solidFill>
                <a:srgbClr val="212529"/>
              </a:solidFill>
              <a:highlight>
                <a:schemeClr val="lt1"/>
              </a:highlight>
              <a:latin typeface="Roboto"/>
              <a:ea typeface="Roboto"/>
              <a:cs typeface="Roboto"/>
              <a:sym typeface="Roboto"/>
            </a:endParaRPr>
          </a:p>
          <a:p>
            <a:pPr indent="-330200" lvl="1" marL="914400" marR="12700" rtl="0" algn="l">
              <a:lnSpc>
                <a:spcPct val="150000"/>
              </a:lnSpc>
              <a:spcBef>
                <a:spcPts val="0"/>
              </a:spcBef>
              <a:spcAft>
                <a:spcPts val="0"/>
              </a:spcAft>
              <a:buClr>
                <a:srgbClr val="212529"/>
              </a:buClr>
              <a:buSzPts val="1600"/>
              <a:buFont typeface="Roboto"/>
              <a:buChar char="○"/>
            </a:pPr>
            <a:r>
              <a:rPr lang="sr" sz="1600">
                <a:solidFill>
                  <a:srgbClr val="212529"/>
                </a:solidFill>
                <a:highlight>
                  <a:schemeClr val="lt1"/>
                </a:highlight>
                <a:latin typeface="Roboto"/>
                <a:ea typeface="Roboto"/>
                <a:cs typeface="Roboto"/>
                <a:sym typeface="Roboto"/>
              </a:rPr>
              <a:t>WPF</a:t>
            </a:r>
            <a:endParaRPr sz="1600">
              <a:solidFill>
                <a:srgbClr val="212529"/>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WPF</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12700" rtl="0" algn="l">
              <a:lnSpc>
                <a:spcPct val="150000"/>
              </a:lnSpc>
              <a:spcBef>
                <a:spcPts val="1400"/>
              </a:spcBef>
              <a:spcAft>
                <a:spcPts val="0"/>
              </a:spcAft>
              <a:buClr>
                <a:srgbClr val="212529"/>
              </a:buClr>
              <a:buSzPts val="1800"/>
              <a:buFont typeface="Roboto"/>
              <a:buChar char="●"/>
            </a:pPr>
            <a:r>
              <a:rPr lang="sr">
                <a:solidFill>
                  <a:srgbClr val="212529"/>
                </a:solidFill>
                <a:latin typeface="Roboto"/>
                <a:ea typeface="Roboto"/>
                <a:cs typeface="Roboto"/>
                <a:sym typeface="Roboto"/>
              </a:rPr>
              <a:t>WPF je kombinacija XAML (markup jezika) i C#/VB.NET/bilo kog drugog .NET jezika</a:t>
            </a:r>
            <a:endParaRPr>
              <a:solidFill>
                <a:srgbClr val="212529"/>
              </a:solidFill>
              <a:latin typeface="Roboto"/>
              <a:ea typeface="Roboto"/>
              <a:cs typeface="Roboto"/>
              <a:sym typeface="Roboto"/>
            </a:endParaRPr>
          </a:p>
          <a:p>
            <a:pPr indent="-342900" lvl="0" marL="457200" marR="127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Svaki od njih se može menjati putem bilo kog tekstualnog editora, čak i pomoću Notepad-a i zatim kompajlirati preko komandne linije</a:t>
            </a:r>
            <a:endParaRPr>
              <a:solidFill>
                <a:srgbClr val="212529"/>
              </a:solidFill>
              <a:latin typeface="Roboto"/>
              <a:ea typeface="Roboto"/>
              <a:cs typeface="Roboto"/>
              <a:sym typeface="Roboto"/>
            </a:endParaRPr>
          </a:p>
          <a:p>
            <a:pPr indent="-342900" lvl="0" marL="457200" marR="12700" rtl="0" algn="l">
              <a:lnSpc>
                <a:spcPct val="150000"/>
              </a:lnSpc>
              <a:spcBef>
                <a:spcPts val="0"/>
              </a:spcBef>
              <a:spcAft>
                <a:spcPts val="0"/>
              </a:spcAft>
              <a:buClr>
                <a:srgbClr val="212529"/>
              </a:buClr>
              <a:buSzPts val="1800"/>
              <a:buFont typeface="Roboto"/>
              <a:buChar char="●"/>
            </a:pPr>
            <a:r>
              <a:rPr lang="sr">
                <a:solidFill>
                  <a:srgbClr val="212529"/>
                </a:solidFill>
                <a:latin typeface="Roboto"/>
                <a:ea typeface="Roboto"/>
                <a:cs typeface="Roboto"/>
                <a:sym typeface="Roboto"/>
              </a:rPr>
              <a:t>Ipak, uglavnom se koristi i neki IDE (Integrated Development Environment - razvojno okruženje), jer mnogo olakšava sve procese od pisanja koda do dizajniranja interfejsa i kompajliranja</a:t>
            </a:r>
            <a:endParaRPr>
              <a:solidFill>
                <a:srgbClr val="212529"/>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Kreiranje projekta u VS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sr" sz="1700">
                <a:solidFill>
                  <a:srgbClr val="212529"/>
                </a:solidFill>
                <a:highlight>
                  <a:srgbClr val="FFFFFF"/>
                </a:highlight>
                <a:latin typeface="Roboto"/>
                <a:ea typeface="Roboto"/>
                <a:cs typeface="Roboto"/>
                <a:sym typeface="Roboto"/>
              </a:rPr>
              <a:t>Unutar Visual Studio okruženja, potrebno je odabrati </a:t>
            </a:r>
            <a:r>
              <a:rPr b="1" i="1" lang="sr" sz="1700">
                <a:solidFill>
                  <a:srgbClr val="212529"/>
                </a:solidFill>
                <a:highlight>
                  <a:srgbClr val="FFFFFF"/>
                </a:highlight>
                <a:latin typeface="Roboto"/>
                <a:ea typeface="Roboto"/>
                <a:cs typeface="Roboto"/>
                <a:sym typeface="Roboto"/>
              </a:rPr>
              <a:t>Create new project</a:t>
            </a:r>
            <a:r>
              <a:rPr lang="sr" sz="1700">
                <a:solidFill>
                  <a:srgbClr val="212529"/>
                </a:solidFill>
                <a:highlight>
                  <a:srgbClr val="FFFFFF"/>
                </a:highlight>
                <a:latin typeface="Roboto"/>
                <a:ea typeface="Roboto"/>
                <a:cs typeface="Roboto"/>
                <a:sym typeface="Roboto"/>
              </a:rPr>
              <a:t> (kao na slici 1). Nakon toga potrebno je odabrati </a:t>
            </a:r>
            <a:r>
              <a:rPr b="1" i="1" lang="sr" sz="1700">
                <a:solidFill>
                  <a:srgbClr val="212529"/>
                </a:solidFill>
                <a:highlight>
                  <a:srgbClr val="FFFFFF"/>
                </a:highlight>
                <a:latin typeface="Roboto"/>
                <a:ea typeface="Roboto"/>
                <a:cs typeface="Roboto"/>
                <a:sym typeface="Roboto"/>
              </a:rPr>
              <a:t>WPF Application </a:t>
            </a:r>
            <a:r>
              <a:rPr lang="sr" sz="1700">
                <a:solidFill>
                  <a:srgbClr val="212529"/>
                </a:solidFill>
                <a:highlight>
                  <a:srgbClr val="FFFFFF"/>
                </a:highlight>
                <a:latin typeface="Roboto"/>
                <a:ea typeface="Roboto"/>
                <a:cs typeface="Roboto"/>
                <a:sym typeface="Roboto"/>
              </a:rPr>
              <a:t>(kao na slici 2), dati naziv projektu i odabrati dodatne opcije (slike 3 i 4)</a:t>
            </a:r>
            <a:endParaRPr sz="1700">
              <a:solidFill>
                <a:srgbClr val="212529"/>
              </a:solidFill>
              <a:highlight>
                <a:srgbClr val="FFFFFF"/>
              </a:highlight>
              <a:latin typeface="Roboto"/>
              <a:ea typeface="Roboto"/>
              <a:cs typeface="Roboto"/>
              <a:sym typeface="Roboto"/>
            </a:endParaRPr>
          </a:p>
          <a:p>
            <a:pPr indent="0" lvl="0" marL="0" rtl="0" algn="l">
              <a:spcBef>
                <a:spcPts val="1400"/>
              </a:spcBef>
              <a:spcAft>
                <a:spcPts val="1400"/>
              </a:spcAft>
              <a:buNone/>
            </a:pPr>
            <a:r>
              <a:t/>
            </a:r>
            <a:endParaRPr sz="1700">
              <a:solidFill>
                <a:srgbClr val="212529"/>
              </a:solidFill>
              <a:highlight>
                <a:srgbClr val="FFFFFF"/>
              </a:highlight>
              <a:latin typeface="Roboto"/>
              <a:ea typeface="Roboto"/>
              <a:cs typeface="Roboto"/>
              <a:sym typeface="Roboto"/>
            </a:endParaRPr>
          </a:p>
        </p:txBody>
      </p:sp>
      <p:pic>
        <p:nvPicPr>
          <p:cNvPr id="86" name="Google Shape;86;p18"/>
          <p:cNvPicPr preferRelativeResize="0"/>
          <p:nvPr/>
        </p:nvPicPr>
        <p:blipFill>
          <a:blip r:embed="rId3">
            <a:alphaModFix/>
          </a:blip>
          <a:stretch>
            <a:fillRect/>
          </a:stretch>
        </p:blipFill>
        <p:spPr>
          <a:xfrm>
            <a:off x="483951" y="2344054"/>
            <a:ext cx="5604475" cy="2224825"/>
          </a:xfrm>
          <a:prstGeom prst="rect">
            <a:avLst/>
          </a:prstGeom>
          <a:noFill/>
          <a:ln>
            <a:noFill/>
          </a:ln>
        </p:spPr>
      </p:pic>
      <p:sp>
        <p:nvSpPr>
          <p:cNvPr id="87" name="Google Shape;87;p18"/>
          <p:cNvSpPr txBox="1"/>
          <p:nvPr/>
        </p:nvSpPr>
        <p:spPr>
          <a:xfrm>
            <a:off x="483950" y="47036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Kreiranje projekta u VS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sz="1700">
              <a:solidFill>
                <a:srgbClr val="212529"/>
              </a:solidFill>
              <a:highlight>
                <a:srgbClr val="FFFFFF"/>
              </a:highlight>
              <a:latin typeface="Roboto"/>
              <a:ea typeface="Roboto"/>
              <a:cs typeface="Roboto"/>
              <a:sym typeface="Roboto"/>
            </a:endParaRPr>
          </a:p>
          <a:p>
            <a:pPr indent="0" lvl="0" marL="0" rtl="0" algn="l">
              <a:spcBef>
                <a:spcPts val="1400"/>
              </a:spcBef>
              <a:spcAft>
                <a:spcPts val="1400"/>
              </a:spcAft>
              <a:buNone/>
            </a:pPr>
            <a:r>
              <a:t/>
            </a:r>
            <a:endParaRPr sz="1700">
              <a:solidFill>
                <a:srgbClr val="212529"/>
              </a:solidFill>
              <a:highlight>
                <a:srgbClr val="FFFFFF"/>
              </a:highlight>
              <a:latin typeface="Roboto"/>
              <a:ea typeface="Roboto"/>
              <a:cs typeface="Roboto"/>
              <a:sym typeface="Roboto"/>
            </a:endParaRPr>
          </a:p>
        </p:txBody>
      </p:sp>
      <p:sp>
        <p:nvSpPr>
          <p:cNvPr id="94" name="Google Shape;94;p19"/>
          <p:cNvSpPr txBox="1"/>
          <p:nvPr/>
        </p:nvSpPr>
        <p:spPr>
          <a:xfrm>
            <a:off x="483950" y="47036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2</a:t>
            </a:r>
            <a:endParaRPr/>
          </a:p>
        </p:txBody>
      </p:sp>
      <p:pic>
        <p:nvPicPr>
          <p:cNvPr id="95" name="Google Shape;95;p19"/>
          <p:cNvPicPr preferRelativeResize="0"/>
          <p:nvPr/>
        </p:nvPicPr>
        <p:blipFill>
          <a:blip r:embed="rId3">
            <a:alphaModFix/>
          </a:blip>
          <a:stretch>
            <a:fillRect/>
          </a:stretch>
        </p:blipFill>
        <p:spPr>
          <a:xfrm>
            <a:off x="483950" y="1381563"/>
            <a:ext cx="7139149" cy="332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Kreiranje projekta u VS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sz="1700">
              <a:solidFill>
                <a:srgbClr val="212529"/>
              </a:solidFill>
              <a:highlight>
                <a:srgbClr val="FFFFFF"/>
              </a:highlight>
              <a:latin typeface="Roboto"/>
              <a:ea typeface="Roboto"/>
              <a:cs typeface="Roboto"/>
              <a:sym typeface="Roboto"/>
            </a:endParaRPr>
          </a:p>
          <a:p>
            <a:pPr indent="0" lvl="0" marL="0" rtl="0" algn="l">
              <a:spcBef>
                <a:spcPts val="1400"/>
              </a:spcBef>
              <a:spcAft>
                <a:spcPts val="1400"/>
              </a:spcAft>
              <a:buNone/>
            </a:pPr>
            <a:r>
              <a:t/>
            </a:r>
            <a:endParaRPr sz="1700">
              <a:solidFill>
                <a:srgbClr val="212529"/>
              </a:solidFill>
              <a:highlight>
                <a:srgbClr val="FFFFFF"/>
              </a:highlight>
              <a:latin typeface="Roboto"/>
              <a:ea typeface="Roboto"/>
              <a:cs typeface="Roboto"/>
              <a:sym typeface="Roboto"/>
            </a:endParaRPr>
          </a:p>
        </p:txBody>
      </p:sp>
      <p:sp>
        <p:nvSpPr>
          <p:cNvPr id="102" name="Google Shape;102;p20"/>
          <p:cNvSpPr txBox="1"/>
          <p:nvPr/>
        </p:nvSpPr>
        <p:spPr>
          <a:xfrm>
            <a:off x="52975" y="4168675"/>
            <a:ext cx="87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3								         Slika 4</a:t>
            </a:r>
            <a:endParaRPr/>
          </a:p>
        </p:txBody>
      </p:sp>
      <p:pic>
        <p:nvPicPr>
          <p:cNvPr id="103" name="Google Shape;103;p20"/>
          <p:cNvPicPr preferRelativeResize="0"/>
          <p:nvPr/>
        </p:nvPicPr>
        <p:blipFill>
          <a:blip r:embed="rId3">
            <a:alphaModFix/>
          </a:blip>
          <a:stretch>
            <a:fillRect/>
          </a:stretch>
        </p:blipFill>
        <p:spPr>
          <a:xfrm>
            <a:off x="52975" y="1846362"/>
            <a:ext cx="4392003" cy="2088000"/>
          </a:xfrm>
          <a:prstGeom prst="rect">
            <a:avLst/>
          </a:prstGeom>
          <a:noFill/>
          <a:ln>
            <a:noFill/>
          </a:ln>
        </p:spPr>
      </p:pic>
      <p:pic>
        <p:nvPicPr>
          <p:cNvPr id="104" name="Google Shape;104;p20"/>
          <p:cNvPicPr preferRelativeResize="0"/>
          <p:nvPr/>
        </p:nvPicPr>
        <p:blipFill>
          <a:blip r:embed="rId4">
            <a:alphaModFix/>
          </a:blip>
          <a:stretch>
            <a:fillRect/>
          </a:stretch>
        </p:blipFill>
        <p:spPr>
          <a:xfrm>
            <a:off x="4721700" y="1846350"/>
            <a:ext cx="4392003" cy="208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Kreiranje projekta u VS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2700" rtl="0" algn="l">
              <a:spcBef>
                <a:spcPts val="1400"/>
              </a:spcBef>
              <a:spcAft>
                <a:spcPts val="0"/>
              </a:spcAft>
              <a:buNone/>
            </a:pPr>
            <a:r>
              <a:rPr lang="sr" sz="1700">
                <a:solidFill>
                  <a:srgbClr val="212529"/>
                </a:solidFill>
                <a:latin typeface="Roboto"/>
                <a:ea typeface="Roboto"/>
                <a:cs typeface="Roboto"/>
                <a:sym typeface="Roboto"/>
              </a:rPr>
              <a:t>Nakon kreiranja projekta dobija se sledeći prikaz koji sadrži </a:t>
            </a:r>
            <a:r>
              <a:rPr i="1" lang="sr" sz="1700">
                <a:solidFill>
                  <a:srgbClr val="212529"/>
                </a:solidFill>
                <a:latin typeface="Roboto"/>
                <a:ea typeface="Roboto"/>
                <a:cs typeface="Roboto"/>
                <a:sym typeface="Roboto"/>
              </a:rPr>
              <a:t>MainWindow.xaml </a:t>
            </a:r>
            <a:r>
              <a:rPr lang="sr" sz="1700">
                <a:solidFill>
                  <a:srgbClr val="212529"/>
                </a:solidFill>
                <a:latin typeface="Roboto"/>
                <a:ea typeface="Roboto"/>
                <a:cs typeface="Roboto"/>
                <a:sym typeface="Roboto"/>
              </a:rPr>
              <a:t>fajl koji će predstavljati glavni prozor aplikacije koji se dobija nakon pokretanja programa</a:t>
            </a:r>
            <a:endParaRPr sz="1700">
              <a:solidFill>
                <a:srgbClr val="212529"/>
              </a:solidFill>
              <a:latin typeface="Roboto"/>
              <a:ea typeface="Roboto"/>
              <a:cs typeface="Roboto"/>
              <a:sym typeface="Roboto"/>
            </a:endParaRPr>
          </a:p>
          <a:p>
            <a:pPr indent="0" lvl="0" marL="0" marR="12700" rtl="0" algn="l">
              <a:spcBef>
                <a:spcPts val="1400"/>
              </a:spcBef>
              <a:spcAft>
                <a:spcPts val="1400"/>
              </a:spcAft>
              <a:buNone/>
            </a:pPr>
            <a:r>
              <a:t/>
            </a:r>
            <a:endParaRPr sz="1700">
              <a:solidFill>
                <a:srgbClr val="212529"/>
              </a:solidFill>
              <a:latin typeface="Roboto"/>
              <a:ea typeface="Roboto"/>
              <a:cs typeface="Roboto"/>
              <a:sym typeface="Roboto"/>
            </a:endParaRPr>
          </a:p>
        </p:txBody>
      </p:sp>
      <p:pic>
        <p:nvPicPr>
          <p:cNvPr id="111" name="Google Shape;111;p21"/>
          <p:cNvPicPr preferRelativeResize="0"/>
          <p:nvPr/>
        </p:nvPicPr>
        <p:blipFill>
          <a:blip r:embed="rId3">
            <a:alphaModFix/>
          </a:blip>
          <a:stretch>
            <a:fillRect/>
          </a:stretch>
        </p:blipFill>
        <p:spPr>
          <a:xfrm>
            <a:off x="378925" y="1973675"/>
            <a:ext cx="5226158" cy="2595201"/>
          </a:xfrm>
          <a:prstGeom prst="rect">
            <a:avLst/>
          </a:prstGeom>
          <a:noFill/>
          <a:ln>
            <a:noFill/>
          </a:ln>
        </p:spPr>
      </p:pic>
      <p:sp>
        <p:nvSpPr>
          <p:cNvPr id="112" name="Google Shape;112;p21"/>
          <p:cNvSpPr txBox="1"/>
          <p:nvPr/>
        </p:nvSpPr>
        <p:spPr>
          <a:xfrm>
            <a:off x="378925" y="4636900"/>
            <a:ext cx="87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t>Slika 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