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ca29d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ca29d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ca29d34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ca29d34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ca29d34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ca29d34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ca29d34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ca29d3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ca29d3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ca29d3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ca29d3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ca29d3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ca29d3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ca29d3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ca29d34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ca29d34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ca29d3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ca29d3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ca29d34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5ca29d34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5ca29d34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5ca29d34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f61eb7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f61eb7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5ca29d34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5ca29d34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ca29d34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ca29d34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5ca29d34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5ca29d34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5ca29d34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5ca29d34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5ca29d34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5ca29d34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5ca29d34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5ca29d34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5ca29d34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5ca29d34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ca29d3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5ca29d3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5ca29d34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5ca29d34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ca29d34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ca29d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ca29d3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ca29d3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1f61eb7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1f61eb7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5ca29d3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5ca29d3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5ca29d34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5ca29d34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5ca29d34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5ca29d34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ca29d34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5ca29d34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ca29d34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5ca29d34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5ca29d3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5ca29d3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5ca29d3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5ca29d3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ca29d3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ca29d3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ca29d3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ca29d3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5ca29d3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5ca29d3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5ca29d3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5ca29d3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ca29d34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ca29d34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r"/>
              <a:t>GUI u C# - Termin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Objektno orijentisantisane tehnologije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Meni</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Uz korišćenje komandi WPF nam je automatski omogućio neke funkcionalnosti u zavisnosti od aktivne kontrole i njenog stanja (automatski je dodao funkcionalnost komandama i prečice)</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Pošto WPF zna kako da rukuje određenim komandama u kombinaciji sa određenim kontrolama, npr komandama Cut/Copy/Paste u kombinaciji sa kontrolom unosa teksta, ne moramo čak ni da rukujemo njihovim događajima – one rade automatski. Ipak, moramo to da uradimo za komandu New, pošto WPF nema načina da pogodi šta želimo da uradi kada je korisnik aktivira. Ovo se radi pomoću komandnih veza prozora, što ćemo videti kad budemo prelazili komande</a:t>
            </a:r>
            <a:endParaRPr sz="1600">
              <a:solidFill>
                <a:schemeClr val="dk1"/>
              </a:solidFill>
              <a:latin typeface="Roboto"/>
              <a:ea typeface="Roboto"/>
              <a:cs typeface="Roboto"/>
              <a:sym typeface="Roboto"/>
            </a:endParaRPr>
          </a:p>
          <a:p>
            <a:pPr indent="0" lvl="0" marL="0" marR="25400" rtl="0" algn="l">
              <a:lnSpc>
                <a:spcPct val="150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1200"/>
              </a:spcAft>
              <a:buNone/>
            </a:pPr>
            <a:r>
              <a:t/>
            </a:r>
            <a:endParaRPr sz="1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modernom korisničkom interfejsu, tipično je da funkcija bude dostupna sa nekoliko mesta i da je pozivaju različite radnje korisnika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Na primer, ako imamo interfejs sa glavnim menijem i Toolbar-om, radnja kao što je Novo ili Otvori može biti dostupna u meniju, u Toolbar-u, u konteksttnom meniju (npr. kada kliknemo desnim klikom u glavnoj oblasti aplikacije ) i sa prečice na tastaturi kao što su Ctrl+N i Ctrl+O</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Svaka od ovih radnji treba da izvrši ono što je isti deo koda, tako da je nepraktično da definišemo događaj za svaku od njih, a zatim da pozovemo zajedničku funkciju. To bi dovelo do najmanje tri obrađivača događaja i koda za rukovanje prečicama na tastaturi</a:t>
            </a:r>
            <a:endParaRPr sz="16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Komande se sastoje od interfejsa</a:t>
            </a:r>
            <a:r>
              <a:rPr i="1" lang="sr" sz="1600">
                <a:solidFill>
                  <a:schemeClr val="dk1"/>
                </a:solidFill>
                <a:latin typeface="Roboto"/>
                <a:ea typeface="Roboto"/>
                <a:cs typeface="Roboto"/>
                <a:sym typeface="Roboto"/>
              </a:rPr>
              <a:t> ICommand</a:t>
            </a:r>
            <a:r>
              <a:rPr lang="sr" sz="1600">
                <a:solidFill>
                  <a:schemeClr val="dk1"/>
                </a:solidFill>
                <a:latin typeface="Roboto"/>
                <a:ea typeface="Roboto"/>
                <a:cs typeface="Roboto"/>
                <a:sym typeface="Roboto"/>
              </a:rPr>
              <a:t>, koji samo definiše događaj i dve metode: </a:t>
            </a:r>
            <a:r>
              <a:rPr i="1" lang="sr" sz="1600">
                <a:solidFill>
                  <a:schemeClr val="dk1"/>
                </a:solidFill>
                <a:latin typeface="Roboto"/>
                <a:ea typeface="Roboto"/>
                <a:cs typeface="Roboto"/>
                <a:sym typeface="Roboto"/>
              </a:rPr>
              <a:t>Execute()</a:t>
            </a:r>
            <a:r>
              <a:rPr lang="sr" sz="1600">
                <a:solidFill>
                  <a:schemeClr val="dk1"/>
                </a:solidFill>
                <a:latin typeface="Roboto"/>
                <a:ea typeface="Roboto"/>
                <a:cs typeface="Roboto"/>
                <a:sym typeface="Roboto"/>
              </a:rPr>
              <a:t> i </a:t>
            </a:r>
            <a:r>
              <a:rPr i="1" lang="sr" sz="1600">
                <a:solidFill>
                  <a:schemeClr val="dk1"/>
                </a:solidFill>
                <a:latin typeface="Roboto"/>
                <a:ea typeface="Roboto"/>
                <a:cs typeface="Roboto"/>
                <a:sym typeface="Roboto"/>
              </a:rPr>
              <a:t>CanExecute()</a:t>
            </a:r>
            <a:r>
              <a:rPr lang="sr" sz="1600">
                <a:solidFill>
                  <a:schemeClr val="dk1"/>
                </a:solidFill>
                <a:latin typeface="Roboto"/>
                <a:ea typeface="Roboto"/>
                <a:cs typeface="Roboto"/>
                <a:sym typeface="Roboto"/>
              </a:rPr>
              <a:t>. Prva je za izvođenje stvarne radnje, dok je druga za utvrđivanje da li je radnja trenutno dostupna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Da bismo izvršili stvarnu radnju komande, potrebna nam je veza između komande i koda i tu se upotrebljava </a:t>
            </a:r>
            <a:r>
              <a:rPr i="1" lang="sr" sz="1600">
                <a:solidFill>
                  <a:schemeClr val="dk1"/>
                </a:solidFill>
                <a:latin typeface="Roboto"/>
                <a:ea typeface="Roboto"/>
                <a:cs typeface="Roboto"/>
                <a:sym typeface="Roboto"/>
              </a:rPr>
              <a:t>CommandBinding</a:t>
            </a:r>
            <a:endParaRPr i="1"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i="1" lang="sr" sz="1600">
                <a:solidFill>
                  <a:schemeClr val="dk1"/>
                </a:solidFill>
                <a:latin typeface="Roboto"/>
                <a:ea typeface="Roboto"/>
                <a:cs typeface="Roboto"/>
                <a:sym typeface="Roboto"/>
              </a:rPr>
              <a:t>CommandBinding </a:t>
            </a:r>
            <a:r>
              <a:rPr lang="sr" sz="1600">
                <a:solidFill>
                  <a:schemeClr val="dk1"/>
                </a:solidFill>
                <a:latin typeface="Roboto"/>
                <a:ea typeface="Roboto"/>
                <a:cs typeface="Roboto"/>
                <a:sym typeface="Roboto"/>
              </a:rPr>
              <a:t>se obično definiše u prozoru ili korisničkoj kontroli i sadrži reference na komandu kojom rukuje, kao i stvarne rukovaoce događajima za rad sa</a:t>
            </a:r>
            <a:r>
              <a:rPr i="1" lang="sr" sz="1600">
                <a:solidFill>
                  <a:schemeClr val="dk1"/>
                </a:solidFill>
                <a:latin typeface="Roboto"/>
                <a:ea typeface="Roboto"/>
                <a:cs typeface="Roboto"/>
                <a:sym typeface="Roboto"/>
              </a:rPr>
              <a:t> Execute() </a:t>
            </a:r>
            <a:r>
              <a:rPr lang="sr" sz="1600">
                <a:solidFill>
                  <a:schemeClr val="dk1"/>
                </a:solidFill>
                <a:latin typeface="Roboto"/>
                <a:ea typeface="Roboto"/>
                <a:cs typeface="Roboto"/>
                <a:sym typeface="Roboto"/>
              </a:rPr>
              <a:t>i </a:t>
            </a:r>
            <a:r>
              <a:rPr i="1" lang="sr" sz="1600">
                <a:solidFill>
                  <a:schemeClr val="dk1"/>
                </a:solidFill>
                <a:latin typeface="Roboto"/>
                <a:ea typeface="Roboto"/>
                <a:cs typeface="Roboto"/>
                <a:sym typeface="Roboto"/>
              </a:rPr>
              <a:t>CanExecute()</a:t>
            </a:r>
            <a:r>
              <a:rPr lang="sr" sz="1600">
                <a:solidFill>
                  <a:schemeClr val="dk1"/>
                </a:solidFill>
                <a:latin typeface="Roboto"/>
                <a:ea typeface="Roboto"/>
                <a:cs typeface="Roboto"/>
                <a:sym typeface="Roboto"/>
              </a:rPr>
              <a:t> događajima komande</a:t>
            </a:r>
            <a:endParaRPr sz="1908">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Komande nam pomažu da odgovorimo na zajedničku akciju iz nekoliko različitih izvora, koristeći jedan obrađivač događaja. Takođe čine mnogo lakšim omogućavanje i onemogućavanje elemenata korisničkog interfejsa na osnovu trenutne dostupnosti i stanja</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WPF sadrži preko 100 često korišćenih ugrađenih komandi</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Podeljene su u 5 kategorija: ApplicationCommands, NavigationCommands, MediaCommands, EditingCommands i ComponentCommands</a:t>
            </a:r>
            <a:endParaRPr sz="1600">
              <a:solidFill>
                <a:schemeClr val="dk1"/>
              </a:solidFill>
              <a:latin typeface="Roboto"/>
              <a:ea typeface="Roboto"/>
              <a:cs typeface="Roboto"/>
              <a:sym typeface="Roboto"/>
            </a:endParaRPr>
          </a:p>
          <a:p>
            <a:pPr indent="-330200" lvl="1" marL="9144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Npr ApplicationCommands sadrži komande za često korišćene radnje kao što su Otvori, Sačuvaj, Iseci, Kopiraj i Nalepi</a:t>
            </a:r>
            <a:endParaRPr sz="16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Primer za komande Iseci, Kopiraj i Nalepi</a:t>
            </a:r>
            <a:endParaRPr sz="1600">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solidFill>
                <a:schemeClr val="dk1"/>
              </a:solidFill>
              <a:latin typeface="Roboto"/>
              <a:ea typeface="Roboto"/>
              <a:cs typeface="Roboto"/>
              <a:sym typeface="Roboto"/>
            </a:endParaRPr>
          </a:p>
        </p:txBody>
      </p:sp>
      <p:pic>
        <p:nvPicPr>
          <p:cNvPr id="142" name="Google Shape;142;p26"/>
          <p:cNvPicPr preferRelativeResize="0"/>
          <p:nvPr/>
        </p:nvPicPr>
        <p:blipFill>
          <a:blip r:embed="rId3">
            <a:alphaModFix/>
          </a:blip>
          <a:stretch>
            <a:fillRect/>
          </a:stretch>
        </p:blipFill>
        <p:spPr>
          <a:xfrm>
            <a:off x="481200" y="1642000"/>
            <a:ext cx="8417725" cy="2838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primeru gde koristimo ugrađene komande ne moramo u kodu koji se nalazi iza xaml fajla ništa da implementiramo, sve se radi u xaml fajlu</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Sve što je potrebno da uradimo jeste da u okviru dugmeta navedemo komandu i binding za tu komandu</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Npr za komandu Iseci:</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Command="ApplicationCommands.Cut" </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CommandTarget="{Binding ElementName=txtMain}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Dugmići se sami omogućavaju/onemogućavaju po potrebi</a:t>
            </a:r>
            <a:endParaRPr sz="1600">
              <a:solidFill>
                <a:schemeClr val="dk1"/>
              </a:solidFill>
              <a:latin typeface="Roboto"/>
              <a:ea typeface="Roboto"/>
              <a:cs typeface="Roboto"/>
              <a:sym typeface="Roboto"/>
            </a:endParaRPr>
          </a:p>
          <a:p>
            <a:pPr indent="0" lvl="0" marL="0" rtl="0" algn="l">
              <a:lnSpc>
                <a:spcPct val="150000"/>
              </a:lnSpc>
              <a:spcBef>
                <a:spcPts val="1200"/>
              </a:spcBef>
              <a:spcAft>
                <a:spcPts val="1200"/>
              </a:spcAft>
              <a:buNone/>
            </a:pPr>
            <a:r>
              <a:t/>
            </a:r>
            <a:endParaRPr sz="1600">
              <a:solidFill>
                <a:schemeClr val="dk1"/>
              </a:solidFill>
              <a:latin typeface="Roboto"/>
              <a:ea typeface="Roboto"/>
              <a:cs typeface="Roboto"/>
              <a:sym typeface="Roboto"/>
            </a:endParaRPr>
          </a:p>
        </p:txBody>
      </p:sp>
      <p:pic>
        <p:nvPicPr>
          <p:cNvPr id="149" name="Google Shape;149;p27"/>
          <p:cNvPicPr preferRelativeResize="0"/>
          <p:nvPr/>
        </p:nvPicPr>
        <p:blipFill>
          <a:blip r:embed="rId3">
            <a:alphaModFix/>
          </a:blip>
          <a:stretch>
            <a:fillRect/>
          </a:stretch>
        </p:blipFill>
        <p:spPr>
          <a:xfrm>
            <a:off x="6399100" y="2306075"/>
            <a:ext cx="2287575" cy="234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Kada želimo da definišemo ponašanje za određenu komandu u XAML fajlu napišemo:</a:t>
            </a:r>
            <a:endParaRPr sz="1600">
              <a:solidFill>
                <a:schemeClr val="dk1"/>
              </a:solidFill>
              <a:latin typeface="Roboto"/>
              <a:ea typeface="Roboto"/>
              <a:cs typeface="Roboto"/>
              <a:sym typeface="Roboto"/>
            </a:endParaRPr>
          </a:p>
          <a:p>
            <a:pPr indent="0" lvl="0" marL="457200" marR="25400" rtl="0" algn="l">
              <a:lnSpc>
                <a:spcPct val="150000"/>
              </a:lnSpc>
              <a:spcBef>
                <a:spcPts val="0"/>
              </a:spcBef>
              <a:spcAft>
                <a:spcPts val="0"/>
              </a:spcAft>
              <a:buNone/>
            </a:pPr>
            <a:r>
              <a:t/>
            </a:r>
            <a:endParaRPr sz="1600">
              <a:solidFill>
                <a:schemeClr val="dk1"/>
              </a:solidFill>
              <a:latin typeface="Roboto"/>
              <a:ea typeface="Roboto"/>
              <a:cs typeface="Roboto"/>
              <a:sym typeface="Roboto"/>
            </a:endParaRPr>
          </a:p>
          <a:p>
            <a:pPr indent="0" lvl="0" marL="0" marR="25400" rtl="0" algn="l">
              <a:lnSpc>
                <a:spcPct val="150000"/>
              </a:lnSpc>
              <a:spcBef>
                <a:spcPts val="0"/>
              </a:spcBef>
              <a:spcAft>
                <a:spcPts val="0"/>
              </a:spcAft>
              <a:buNone/>
            </a:pPr>
            <a:r>
              <a:t/>
            </a:r>
            <a:endParaRPr sz="1600">
              <a:solidFill>
                <a:schemeClr val="dk1"/>
              </a:solidFill>
              <a:latin typeface="Roboto"/>
              <a:ea typeface="Roboto"/>
              <a:cs typeface="Roboto"/>
              <a:sym typeface="Roboto"/>
            </a:endParaRPr>
          </a:p>
          <a:p>
            <a:pPr indent="0" lvl="0" marL="0" marR="25400" rtl="0" algn="l">
              <a:lnSpc>
                <a:spcPct val="150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a u fajlu sa kodom iza njega :</a:t>
            </a:r>
            <a:endParaRPr sz="1600">
              <a:solidFill>
                <a:schemeClr val="dk1"/>
              </a:solidFill>
              <a:latin typeface="Roboto"/>
              <a:ea typeface="Roboto"/>
              <a:cs typeface="Roboto"/>
              <a:sym typeface="Roboto"/>
            </a:endParaRPr>
          </a:p>
          <a:p>
            <a:pPr indent="0" lvl="0" marL="0" marR="25400" rtl="0" algn="l">
              <a:lnSpc>
                <a:spcPct val="150000"/>
              </a:lnSpc>
              <a:spcBef>
                <a:spcPts val="0"/>
              </a:spcBef>
              <a:spcAft>
                <a:spcPts val="0"/>
              </a:spcAft>
              <a:buNone/>
            </a:pPr>
            <a:r>
              <a:rPr lang="sr"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pic>
        <p:nvPicPr>
          <p:cNvPr id="156" name="Google Shape;156;p28"/>
          <p:cNvPicPr preferRelativeResize="0"/>
          <p:nvPr/>
        </p:nvPicPr>
        <p:blipFill>
          <a:blip r:embed="rId3">
            <a:alphaModFix/>
          </a:blip>
          <a:stretch>
            <a:fillRect/>
          </a:stretch>
        </p:blipFill>
        <p:spPr>
          <a:xfrm>
            <a:off x="887825" y="1807700"/>
            <a:ext cx="7788276" cy="489400"/>
          </a:xfrm>
          <a:prstGeom prst="rect">
            <a:avLst/>
          </a:prstGeom>
          <a:noFill/>
          <a:ln>
            <a:noFill/>
          </a:ln>
        </p:spPr>
      </p:pic>
      <p:pic>
        <p:nvPicPr>
          <p:cNvPr id="157" name="Google Shape;157;p28"/>
          <p:cNvPicPr preferRelativeResize="0"/>
          <p:nvPr/>
        </p:nvPicPr>
        <p:blipFill>
          <a:blip r:embed="rId4">
            <a:alphaModFix/>
          </a:blip>
          <a:stretch>
            <a:fillRect/>
          </a:stretch>
        </p:blipFill>
        <p:spPr>
          <a:xfrm>
            <a:off x="887816" y="3210922"/>
            <a:ext cx="5103310" cy="1463824"/>
          </a:xfrm>
          <a:prstGeom prst="rect">
            <a:avLst/>
          </a:prstGeom>
          <a:noFill/>
          <a:ln>
            <a:noFill/>
          </a:ln>
        </p:spPr>
      </p:pic>
      <p:sp>
        <p:nvSpPr>
          <p:cNvPr id="158" name="Google Shape;158;p28"/>
          <p:cNvSpPr txBox="1"/>
          <p:nvPr/>
        </p:nvSpPr>
        <p:spPr>
          <a:xfrm>
            <a:off x="6032375" y="4568875"/>
            <a:ext cx="30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Primer2_MeniKomande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Komande - pravljenje nove komande</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Najlakši način da implementiramo sopstvene komande je da napravimo statičku klasu koja će ih sadržati</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Svaka komanda se zatim dodaje klasi kao statičko polje, što nam omogućava da ih koristimo u svojoj aplikaciji</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primeru 3 se nalazi kod za novu komandu - Exit</a:t>
            </a:r>
            <a:endParaRPr sz="1600">
              <a:solidFill>
                <a:schemeClr val="dk1"/>
              </a:solidFill>
              <a:latin typeface="Roboto"/>
              <a:ea typeface="Roboto"/>
              <a:cs typeface="Roboto"/>
              <a:sym typeface="Roboto"/>
            </a:endParaRPr>
          </a:p>
          <a:p>
            <a:pPr indent="0" lvl="0" marL="0" rtl="0" algn="l">
              <a:spcBef>
                <a:spcPts val="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ListView</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ListView kontrola izgleda slično kao ListBox, sve dok ne počnemo da mu dodajemo specijalizovane view-ove</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ListView nasleđuje ListBox kontrolu i delovi su mu ListViewItem</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Pošto ListViewItem potiče od klase ContentControl, možemo navesti drugu WPF kontrolu kao njen sadržaj</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Primer ListView-a u osnovnom obliku:</a:t>
            </a:r>
            <a:endParaRPr sz="1600">
              <a:solidFill>
                <a:schemeClr val="dk1"/>
              </a:solidFill>
              <a:latin typeface="Roboto"/>
              <a:ea typeface="Roboto"/>
              <a:cs typeface="Roboto"/>
              <a:sym typeface="Roboto"/>
            </a:endParaRPr>
          </a:p>
          <a:p>
            <a:pPr indent="0" lvl="0" marL="457200" rtl="0" algn="l">
              <a:spcBef>
                <a:spcPts val="1200"/>
              </a:spcBef>
              <a:spcAft>
                <a:spcPts val="1200"/>
              </a:spcAft>
              <a:buNone/>
            </a:pPr>
            <a:r>
              <a:t/>
            </a:r>
            <a:endParaRPr sz="1600">
              <a:solidFill>
                <a:schemeClr val="dk1"/>
              </a:solidFill>
              <a:latin typeface="Roboto"/>
              <a:ea typeface="Roboto"/>
              <a:cs typeface="Roboto"/>
              <a:sym typeface="Roboto"/>
            </a:endParaRPr>
          </a:p>
        </p:txBody>
      </p:sp>
      <p:pic>
        <p:nvPicPr>
          <p:cNvPr id="171" name="Google Shape;171;p30"/>
          <p:cNvPicPr preferRelativeResize="0"/>
          <p:nvPr/>
        </p:nvPicPr>
        <p:blipFill>
          <a:blip r:embed="rId3">
            <a:alphaModFix/>
          </a:blip>
          <a:stretch>
            <a:fillRect/>
          </a:stretch>
        </p:blipFill>
        <p:spPr>
          <a:xfrm>
            <a:off x="828950" y="3428853"/>
            <a:ext cx="6097851" cy="106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ListView</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Ukoliko želimo da podatke u ListViewItem-e uvezemo iz koda, radimo slično kao sa ListBoxom. Imenujemo ga i pomoću svojstva ItemSource ga povežemo sa odgovarajućom kolekcijom podataka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okviru ListView.ItemTemplate-a možemo da definišemo DataTemplate u kome ćemo navesti izgled koji želimo za elemente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okviru ListView.View-a možemo da definišemo  GridView koji sadrži kolone GridViewColumn i GridViewColumn.CellTemplate u kome možemo da definišemo DataTemplate u kome ćemo navesti izgled koji želimo za elemente</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Sadržaj</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Image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Primer - Image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Meni</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Primer - MeniKomande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Komande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Primer - MeniKomande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Primer - NovaKomanda</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ListView</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Primer korišćenja DataGrid-a kao tabele</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TreeView</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Slider</a:t>
            </a:r>
            <a:endParaRPr sz="1250">
              <a:solidFill>
                <a:schemeClr val="dk1"/>
              </a:solidFill>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latin typeface="Roboto"/>
                <a:ea typeface="Roboto"/>
                <a:cs typeface="Roboto"/>
                <a:sym typeface="Roboto"/>
              </a:rPr>
              <a:t>Zadaci</a:t>
            </a:r>
            <a:endParaRPr sz="1250">
              <a:solidFill>
                <a:schemeClr val="dk1"/>
              </a:solidFill>
              <a:latin typeface="Roboto"/>
              <a:ea typeface="Roboto"/>
              <a:cs typeface="Roboto"/>
              <a:sym typeface="Roboto"/>
            </a:endParaRPr>
          </a:p>
          <a:p>
            <a:pPr indent="0" lvl="0" marL="0" rtl="0" algn="l">
              <a:lnSpc>
                <a:spcPct val="150000"/>
              </a:lnSpc>
              <a:spcBef>
                <a:spcPts val="1200"/>
              </a:spcBef>
              <a:spcAft>
                <a:spcPts val="1200"/>
              </a:spcAft>
              <a:buNone/>
            </a:pPr>
            <a:r>
              <a:t/>
            </a:r>
            <a:endParaRPr sz="125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ListView</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 okviru ListView resursa možemo da ulepšamo izgled elemenata na razne načine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Npr u ListView.Resources možemo navesti Style u okviru koga preko setera možemo da definišemo poravnanje elemenata u levo</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Korišćenjem stila, ciljanog na GridViewColumnHeader, koji je element koji se koristi za prikazivanje zaglavlja GridViewColumn, možemo promeniti svojstvo HorizontalContentAlignment</a:t>
            </a:r>
            <a:endParaRPr sz="1600">
              <a:solidFill>
                <a:schemeClr val="dk1"/>
              </a:solidFill>
              <a:latin typeface="Roboto"/>
              <a:ea typeface="Roboto"/>
              <a:cs typeface="Roboto"/>
              <a:sym typeface="Roboto"/>
            </a:endParaRPr>
          </a:p>
          <a:p>
            <a:pPr indent="0" lvl="0" marL="457200" rtl="0" algn="l">
              <a:lnSpc>
                <a:spcPct val="150000"/>
              </a:lnSpc>
              <a:spcBef>
                <a:spcPts val="0"/>
              </a:spcBef>
              <a:spcAft>
                <a:spcPts val="1200"/>
              </a:spcAft>
              <a:buNone/>
            </a:pPr>
            <a:r>
              <a:t/>
            </a:r>
            <a:endParaRPr sz="1600">
              <a:solidFill>
                <a:schemeClr val="dk1"/>
              </a:solidFill>
              <a:latin typeface="Roboto"/>
              <a:ea typeface="Roboto"/>
              <a:cs typeface="Roboto"/>
              <a:sym typeface="Roboto"/>
            </a:endParaRPr>
          </a:p>
        </p:txBody>
      </p:sp>
      <p:pic>
        <p:nvPicPr>
          <p:cNvPr id="184" name="Google Shape;184;p32"/>
          <p:cNvPicPr preferRelativeResize="0"/>
          <p:nvPr/>
        </p:nvPicPr>
        <p:blipFill>
          <a:blip r:embed="rId3">
            <a:alphaModFix/>
          </a:blip>
          <a:stretch>
            <a:fillRect/>
          </a:stretch>
        </p:blipFill>
        <p:spPr>
          <a:xfrm>
            <a:off x="818951" y="3467403"/>
            <a:ext cx="5820799" cy="106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1 - primer korišćenja DataGrid-a kao tabele</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Napisati klasu Student koja implementira interfejs </a:t>
            </a:r>
            <a:r>
              <a:rPr i="1" lang="sr" sz="1400">
                <a:solidFill>
                  <a:schemeClr val="dk1"/>
                </a:solidFill>
                <a:latin typeface="Roboto"/>
                <a:ea typeface="Roboto"/>
                <a:cs typeface="Roboto"/>
                <a:sym typeface="Roboto"/>
              </a:rPr>
              <a:t>INotifyPropertyChanged </a:t>
            </a:r>
            <a:r>
              <a:rPr lang="sr" sz="1400">
                <a:solidFill>
                  <a:schemeClr val="dk1"/>
                </a:solidFill>
                <a:latin typeface="Roboto"/>
                <a:ea typeface="Roboto"/>
                <a:cs typeface="Roboto"/>
                <a:sym typeface="Roboto"/>
              </a:rPr>
              <a:t>i koja ima polja ime, prezime, broj indeksa, email (tipa string) i upisan (bool). Za datu klasu napisati konstruktor sa parametrima i propertije za polja</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Char char="●"/>
            </a:pPr>
            <a:r>
              <a:rPr lang="sr" sz="1400">
                <a:solidFill>
                  <a:schemeClr val="dk1"/>
                </a:solidFill>
                <a:latin typeface="Roboto"/>
                <a:ea typeface="Roboto"/>
                <a:cs typeface="Roboto"/>
                <a:sym typeface="Roboto"/>
              </a:rPr>
              <a:t>Napisati klasu Sluzba koja  implementira interfejs </a:t>
            </a:r>
            <a:r>
              <a:rPr i="1" lang="sr" sz="1400">
                <a:solidFill>
                  <a:schemeClr val="dk1"/>
                </a:solidFill>
                <a:latin typeface="Roboto"/>
                <a:ea typeface="Roboto"/>
                <a:cs typeface="Roboto"/>
                <a:sym typeface="Roboto"/>
              </a:rPr>
              <a:t>INotifyPropertyChanged </a:t>
            </a:r>
            <a:r>
              <a:rPr lang="sr" sz="1400">
                <a:solidFill>
                  <a:schemeClr val="dk1"/>
                </a:solidFill>
                <a:latin typeface="Roboto"/>
                <a:ea typeface="Roboto"/>
                <a:cs typeface="Roboto"/>
                <a:sym typeface="Roboto"/>
              </a:rPr>
              <a:t>i čuva listu studenata ObservableCollection&lt;Student&gt;</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U klasi služba napisati i polja koja će se koristiti za menjanje izgleda aplikacije: polje </a:t>
            </a:r>
            <a:r>
              <a:rPr i="1" lang="sr" sz="1400">
                <a:solidFill>
                  <a:schemeClr val="dk1"/>
                </a:solidFill>
                <a:latin typeface="Roboto"/>
                <a:ea typeface="Roboto"/>
                <a:cs typeface="Roboto"/>
                <a:sym typeface="Roboto"/>
              </a:rPr>
              <a:t>View (</a:t>
            </a:r>
            <a:r>
              <a:rPr lang="sr" sz="1400">
                <a:solidFill>
                  <a:schemeClr val="dk1"/>
                </a:solidFill>
                <a:latin typeface="Roboto"/>
                <a:ea typeface="Roboto"/>
                <a:cs typeface="Roboto"/>
                <a:sym typeface="Roboto"/>
              </a:rPr>
              <a:t>tipa ICollectionView) koje će služiti za prikaz svih studenata i polje </a:t>
            </a:r>
            <a:r>
              <a:rPr i="1" lang="sr" sz="1400">
                <a:solidFill>
                  <a:schemeClr val="dk1"/>
                </a:solidFill>
                <a:latin typeface="Roboto"/>
                <a:ea typeface="Roboto"/>
                <a:cs typeface="Roboto"/>
                <a:sym typeface="Roboto"/>
              </a:rPr>
              <a:t>GroupView </a:t>
            </a:r>
            <a:r>
              <a:rPr lang="sr" sz="1400">
                <a:solidFill>
                  <a:schemeClr val="dk1"/>
                </a:solidFill>
                <a:latin typeface="Roboto"/>
                <a:ea typeface="Roboto"/>
                <a:cs typeface="Roboto"/>
                <a:sym typeface="Roboto"/>
              </a:rPr>
              <a:t>(tipa bool) koje će služiti za prikaz studenata u odnosu na vrednost bool polja upisan</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Potrebno je kreirati tabularni prikaz podataka. Tabelu simulirati korišćenjem DataGrid-a.</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Aplikacija treba da izgleda kao na slikama u nastavku</a:t>
            </a:r>
            <a:endParaRPr sz="14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sr"/>
              <a:t>Zadatak 1 - primer korišćenja DataGrid-a kao tabele</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1682313" y="1152475"/>
            <a:ext cx="5559626"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sr"/>
              <a:t>Zadatak 1 - primer korišćenja DataGrid-a kao tabele</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5"/>
          <p:cNvPicPr preferRelativeResize="0"/>
          <p:nvPr/>
        </p:nvPicPr>
        <p:blipFill rotWithShape="1">
          <a:blip r:embed="rId3">
            <a:alphaModFix/>
          </a:blip>
          <a:srcRect b="4470" l="0" r="0" t="-4470"/>
          <a:stretch/>
        </p:blipFill>
        <p:spPr>
          <a:xfrm>
            <a:off x="539050" y="1679937"/>
            <a:ext cx="4032952" cy="2472426"/>
          </a:xfrm>
          <a:prstGeom prst="rect">
            <a:avLst/>
          </a:prstGeom>
          <a:noFill/>
          <a:ln>
            <a:noFill/>
          </a:ln>
        </p:spPr>
      </p:pic>
      <p:pic>
        <p:nvPicPr>
          <p:cNvPr id="205" name="Google Shape;205;p35"/>
          <p:cNvPicPr preferRelativeResize="0"/>
          <p:nvPr/>
        </p:nvPicPr>
        <p:blipFill>
          <a:blip r:embed="rId4">
            <a:alphaModFix/>
          </a:blip>
          <a:stretch>
            <a:fillRect/>
          </a:stretch>
        </p:blipFill>
        <p:spPr>
          <a:xfrm>
            <a:off x="4664475" y="1763275"/>
            <a:ext cx="4032951" cy="24635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TreeView</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TreeView kontrola nam omogućava da prikažemo hijerarhijske podatke, sa svakim delom podataka predstavljenim kao čvorom u stablu</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Svaki čvor tada može imati podređene čvorove, a podređeni čvorovi mogu imati podređene čvorove i tako dalje u dubinu</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Struktura stabla se često koristi za prikaz foldera i fajlova u fajl sistemu</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Kao i kod ListView kontrole, TreeView kontrola ima sopstveni tip stavke, TreeViewItem, koji možemo koristiti za popunjavanje TreeView-a</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Bolji način je da se TreeView poveže sa hijerarhijskom strukturom podataka i zatim koristi odgovarajući šablon za prikazivanje sadržaja</a:t>
            </a:r>
            <a:endParaRPr sz="16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TreeView</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TreeView podržava data binding, kao i skoro sve druge WPF kontrole, ali pošto je TreeView po prirodi hijerarhijski, običan DataTemplate često neće biti dovoljan</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Umesto toga, koristimo HierarchicalDataTemplate, koji nam omogućava da šablonizujemo i sam čvor stabla, dok kontrolišemo koje svojstvo da koristimo kao izvor za podređene stavke čvora</a:t>
            </a:r>
            <a:endParaRPr sz="16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Slider kontrola</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Slider kontrola nam omogućava da odaberemo numeričku vrednost prevlačenjem duž horizontalne ili vertikalne linije. Ovo će omogućiti krajnjem korisniku da izabere vrednost između 0 i 100 prevlačenjem dugmeta duž linije</a:t>
            </a:r>
            <a:endParaRPr sz="1600">
              <a:solidFill>
                <a:schemeClr val="dk1"/>
              </a:solidFill>
              <a:latin typeface="Roboto"/>
              <a:ea typeface="Roboto"/>
              <a:cs typeface="Roboto"/>
              <a:sym typeface="Roboto"/>
            </a:endParaRPr>
          </a:p>
          <a:p>
            <a:pPr indent="457200" lvl="0" marL="0" marR="25400" rtl="0" algn="l">
              <a:lnSpc>
                <a:spcPct val="150000"/>
              </a:lnSpc>
              <a:spcBef>
                <a:spcPts val="0"/>
              </a:spcBef>
              <a:spcAft>
                <a:spcPts val="0"/>
              </a:spcAft>
              <a:buNone/>
            </a:pPr>
            <a:r>
              <a:rPr lang="sr" sz="1050">
                <a:solidFill>
                  <a:srgbClr val="0000FF"/>
                </a:solidFill>
                <a:latin typeface="Consolas"/>
                <a:ea typeface="Consolas"/>
                <a:cs typeface="Consolas"/>
                <a:sym typeface="Consolas"/>
              </a:rPr>
              <a:t>&lt;Slider </a:t>
            </a:r>
            <a:r>
              <a:rPr lang="sr" sz="1050">
                <a:solidFill>
                  <a:srgbClr val="FF0000"/>
                </a:solidFill>
                <a:latin typeface="Consolas"/>
                <a:ea typeface="Consolas"/>
                <a:cs typeface="Consolas"/>
                <a:sym typeface="Consolas"/>
              </a:rPr>
              <a:t>Maximum</a:t>
            </a:r>
            <a:r>
              <a:rPr lang="sr" sz="1050">
                <a:solidFill>
                  <a:srgbClr val="0000FF"/>
                </a:solidFill>
                <a:latin typeface="Consolas"/>
                <a:ea typeface="Consolas"/>
                <a:cs typeface="Consolas"/>
                <a:sym typeface="Consolas"/>
              </a:rPr>
              <a:t>=</a:t>
            </a:r>
            <a:r>
              <a:rPr lang="sr" sz="1050">
                <a:solidFill>
                  <a:srgbClr val="A31515"/>
                </a:solidFill>
                <a:latin typeface="Consolas"/>
                <a:ea typeface="Consolas"/>
                <a:cs typeface="Consolas"/>
                <a:sym typeface="Consolas"/>
              </a:rPr>
              <a:t>"100"</a:t>
            </a:r>
            <a:r>
              <a:rPr lang="sr" sz="1050">
                <a:solidFill>
                  <a:srgbClr val="0000FF"/>
                </a:solidFill>
                <a:latin typeface="Consolas"/>
                <a:ea typeface="Consolas"/>
                <a:cs typeface="Consolas"/>
                <a:sym typeface="Consolas"/>
              </a:rPr>
              <a:t>/&gt;</a:t>
            </a:r>
            <a:endParaRPr sz="1600">
              <a:solidFill>
                <a:schemeClr val="dk1"/>
              </a:solidFill>
              <a:latin typeface="Roboto"/>
              <a:ea typeface="Roboto"/>
              <a:cs typeface="Roboto"/>
              <a:sym typeface="Roboto"/>
            </a:endParaRPr>
          </a:p>
          <a:p>
            <a:pPr indent="0" lvl="0" marL="0" rtl="0" algn="l">
              <a:spcBef>
                <a:spcPts val="0"/>
              </a:spcBef>
              <a:spcAft>
                <a:spcPts val="1200"/>
              </a:spcAft>
              <a:buNone/>
            </a:pPr>
            <a:r>
              <a:t/>
            </a:r>
            <a:endParaRPr sz="1600">
              <a:solidFill>
                <a:schemeClr val="dk1"/>
              </a:solidFill>
              <a:latin typeface="Roboto"/>
              <a:ea typeface="Roboto"/>
              <a:cs typeface="Roboto"/>
              <a:sym typeface="Roboto"/>
            </a:endParaRPr>
          </a:p>
        </p:txBody>
      </p:sp>
      <p:pic>
        <p:nvPicPr>
          <p:cNvPr id="224" name="Google Shape;224;p38"/>
          <p:cNvPicPr preferRelativeResize="0"/>
          <p:nvPr/>
        </p:nvPicPr>
        <p:blipFill>
          <a:blip r:embed="rId3">
            <a:alphaModFix/>
          </a:blip>
          <a:stretch>
            <a:fillRect/>
          </a:stretch>
        </p:blipFill>
        <p:spPr>
          <a:xfrm>
            <a:off x="799000" y="2931275"/>
            <a:ext cx="4029375" cy="140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Slider kontrola</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Slider ima mnogo atributa koji mu omogućavaju promenu izgleda i ponašanja</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Uobičajeni scenario u korišćenju Slider-a je da se kombinuje sa TextBox-om, što će omogućiti korisniku da vidi trenutno izabranu vrednost, kao i da je promeni unosom broja umesto prevlačenja klizača</a:t>
            </a:r>
            <a:endParaRPr sz="1600">
              <a:solidFill>
                <a:schemeClr val="dk1"/>
              </a:solidFill>
              <a:latin typeface="Roboto"/>
              <a:ea typeface="Roboto"/>
              <a:cs typeface="Roboto"/>
              <a:sym typeface="Roboto"/>
            </a:endParaRPr>
          </a:p>
          <a:p>
            <a:pPr indent="-330200" lvl="0" marL="457200" marR="25400" rtl="0" algn="l">
              <a:lnSpc>
                <a:spcPct val="150000"/>
              </a:lnSpc>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Obično bismo morali da se pratimo događaje i na klizaču i na TextBox-u, a zatim da ažuriramo u skladu sa tim, međutim korišćenjem binding-a možemo sve to automatski uraditi</a:t>
            </a:r>
            <a:endParaRPr sz="1600">
              <a:solidFill>
                <a:schemeClr val="dk1"/>
              </a:solidFill>
              <a:latin typeface="Roboto"/>
              <a:ea typeface="Roboto"/>
              <a:cs typeface="Roboto"/>
              <a:sym typeface="Roboto"/>
            </a:endParaRPr>
          </a:p>
          <a:p>
            <a:pPr indent="0" lvl="0" marL="0" marR="25400" rtl="0" algn="l">
              <a:lnSpc>
                <a:spcPct val="150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Ostalo</a:t>
            </a:r>
            <a:endParaRPr/>
          </a:p>
        </p:txBody>
      </p:sp>
      <p:sp>
        <p:nvSpPr>
          <p:cNvPr id="236" name="Google Shape;23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Postoji još dosta korisnih kontrolnih elemenata u WPF-u kao što su:</a:t>
            </a:r>
            <a:endParaRPr sz="1700">
              <a:solidFill>
                <a:schemeClr val="dk1"/>
              </a:solidFill>
              <a:latin typeface="Roboto"/>
              <a:ea typeface="Roboto"/>
              <a:cs typeface="Roboto"/>
              <a:sym typeface="Roboto"/>
            </a:endParaRPr>
          </a:p>
          <a:p>
            <a:pPr indent="-336550" lvl="1" marL="9144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ProgressBar</a:t>
            </a:r>
            <a:endParaRPr sz="1700">
              <a:solidFill>
                <a:schemeClr val="dk1"/>
              </a:solidFill>
              <a:latin typeface="Roboto"/>
              <a:ea typeface="Roboto"/>
              <a:cs typeface="Roboto"/>
              <a:sym typeface="Roboto"/>
            </a:endParaRPr>
          </a:p>
          <a:p>
            <a:pPr indent="-336550" lvl="1" marL="9144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WebBrowser</a:t>
            </a:r>
            <a:endParaRPr sz="1700">
              <a:solidFill>
                <a:schemeClr val="dk1"/>
              </a:solidFill>
              <a:latin typeface="Roboto"/>
              <a:ea typeface="Roboto"/>
              <a:cs typeface="Roboto"/>
              <a:sym typeface="Roboto"/>
            </a:endParaRPr>
          </a:p>
          <a:p>
            <a:pPr indent="-336550" lvl="1" marL="9144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Calendar</a:t>
            </a:r>
            <a:endParaRPr sz="1700">
              <a:solidFill>
                <a:schemeClr val="dk1"/>
              </a:solidFill>
              <a:latin typeface="Roboto"/>
              <a:ea typeface="Roboto"/>
              <a:cs typeface="Roboto"/>
              <a:sym typeface="Roboto"/>
            </a:endParaRPr>
          </a:p>
          <a:p>
            <a:pPr indent="-336550" lvl="1" marL="9144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DatePicker</a:t>
            </a:r>
            <a:endParaRPr sz="1700">
              <a:solidFill>
                <a:schemeClr val="dk1"/>
              </a:solidFill>
              <a:latin typeface="Roboto"/>
              <a:ea typeface="Roboto"/>
              <a:cs typeface="Roboto"/>
              <a:sym typeface="Roboto"/>
            </a:endParaRPr>
          </a:p>
          <a:p>
            <a:pPr indent="-336550" lvl="1" marL="9144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457200" rtl="0" algn="l">
              <a:spcBef>
                <a:spcPts val="0"/>
              </a:spcBef>
              <a:spcAft>
                <a:spcPts val="1200"/>
              </a:spcAft>
              <a:buNone/>
            </a:pPr>
            <a:r>
              <a:t/>
            </a:r>
            <a:endParaRPr sz="1150">
              <a:solidFill>
                <a:srgbClr val="0000FF"/>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a:t>
            </a:r>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Roboto"/>
              <a:buChar char="●"/>
            </a:pPr>
            <a:r>
              <a:rPr lang="sr" sz="1500">
                <a:solidFill>
                  <a:schemeClr val="dk1"/>
                </a:solidFill>
                <a:latin typeface="Roboto"/>
                <a:ea typeface="Roboto"/>
                <a:cs typeface="Roboto"/>
                <a:sym typeface="Roboto"/>
              </a:rPr>
              <a:t>Napisati klasu Knjiga koja implementira interfejs </a:t>
            </a:r>
            <a:r>
              <a:rPr i="1" lang="sr" sz="1500">
                <a:solidFill>
                  <a:schemeClr val="dk1"/>
                </a:solidFill>
                <a:latin typeface="Roboto"/>
                <a:ea typeface="Roboto"/>
                <a:cs typeface="Roboto"/>
                <a:sym typeface="Roboto"/>
              </a:rPr>
              <a:t>INotifyPropertyChanged </a:t>
            </a:r>
            <a:r>
              <a:rPr lang="sr" sz="1500">
                <a:solidFill>
                  <a:schemeClr val="dk1"/>
                </a:solidFill>
                <a:latin typeface="Roboto"/>
                <a:ea typeface="Roboto"/>
                <a:cs typeface="Roboto"/>
                <a:sym typeface="Roboto"/>
              </a:rPr>
              <a:t>i koja ima polja naslov, imeAutora, prezimeAutora (tipa string) i godinaIzdanja (tipa int). Za datu klasu napisati propertije za polja</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Char char="●"/>
            </a:pPr>
            <a:r>
              <a:rPr lang="sr" sz="1500">
                <a:solidFill>
                  <a:schemeClr val="dk1"/>
                </a:solidFill>
                <a:latin typeface="Roboto"/>
                <a:ea typeface="Roboto"/>
                <a:cs typeface="Roboto"/>
                <a:sym typeface="Roboto"/>
              </a:rPr>
              <a:t>Napisati klasu Zanr koja  implementira interfejs </a:t>
            </a:r>
            <a:r>
              <a:rPr i="1" lang="sr" sz="1500">
                <a:solidFill>
                  <a:schemeClr val="dk1"/>
                </a:solidFill>
                <a:latin typeface="Roboto"/>
                <a:ea typeface="Roboto"/>
                <a:cs typeface="Roboto"/>
                <a:sym typeface="Roboto"/>
              </a:rPr>
              <a:t>INotifyPropertyChanged </a:t>
            </a:r>
            <a:r>
              <a:rPr lang="sr" sz="1500">
                <a:solidFill>
                  <a:schemeClr val="dk1"/>
                </a:solidFill>
                <a:latin typeface="Roboto"/>
                <a:ea typeface="Roboto"/>
                <a:cs typeface="Roboto"/>
                <a:sym typeface="Roboto"/>
              </a:rPr>
              <a:t>i ima polje naziv i polje koje čuva listu knjiga ObservableCollection&lt;Knjiga&gt;. Za datu klasu napisati konstruktor bez parametara</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Char char="●"/>
            </a:pPr>
            <a:r>
              <a:rPr lang="sr" sz="1500">
                <a:solidFill>
                  <a:schemeClr val="dk1"/>
                </a:solidFill>
                <a:latin typeface="Roboto"/>
                <a:ea typeface="Roboto"/>
                <a:cs typeface="Roboto"/>
                <a:sym typeface="Roboto"/>
              </a:rPr>
              <a:t>Napraviti izgled aplikacije u kome se sa leve strane nalazi prikaz svih žanrova i svih knjiga u okviru datih žanrova. Izgled treba da bude u formi stabla</a:t>
            </a:r>
            <a:endParaRPr sz="15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Kontolni element za sliku - Image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Postoji nekoliko načina da se slika koristi u aplikaciji</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Najjednostavniji način je da se u Source svojstvu u Image kontrolnom elementu navede putanja do slike (relativna ili apsolutna)</a:t>
            </a:r>
            <a:endParaRPr sz="1600">
              <a:solidFill>
                <a:schemeClr val="dk1"/>
              </a:solidFill>
              <a:latin typeface="Roboto"/>
              <a:ea typeface="Roboto"/>
              <a:cs typeface="Roboto"/>
              <a:sym typeface="Roboto"/>
            </a:endParaRPr>
          </a:p>
        </p:txBody>
      </p:sp>
      <p:pic>
        <p:nvPicPr>
          <p:cNvPr id="68" name="Google Shape;68;p15"/>
          <p:cNvPicPr preferRelativeResize="0"/>
          <p:nvPr/>
        </p:nvPicPr>
        <p:blipFill>
          <a:blip r:embed="rId3">
            <a:alphaModFix/>
          </a:blip>
          <a:stretch>
            <a:fillRect/>
          </a:stretch>
        </p:blipFill>
        <p:spPr>
          <a:xfrm>
            <a:off x="553225" y="2343225"/>
            <a:ext cx="5434225" cy="1841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Roboto"/>
              <a:buChar char="●"/>
            </a:pPr>
            <a:r>
              <a:rPr lang="sr" sz="1500">
                <a:solidFill>
                  <a:schemeClr val="dk1"/>
                </a:solidFill>
                <a:latin typeface="Roboto"/>
                <a:ea typeface="Roboto"/>
                <a:cs typeface="Roboto"/>
                <a:sym typeface="Roboto"/>
              </a:rPr>
              <a:t>Dodati kontekstni meni kada se desnim klikom klikne na žanr koji omogućava dodavanje nove knjige u okviru izabranog žanra</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sr" sz="1500">
                <a:solidFill>
                  <a:schemeClr val="dk1"/>
                </a:solidFill>
                <a:latin typeface="Roboto"/>
                <a:ea typeface="Roboto"/>
                <a:cs typeface="Roboto"/>
                <a:sym typeface="Roboto"/>
              </a:rPr>
              <a:t>Omogućiti izmenu selektovanog žanra i knjige</a:t>
            </a:r>
            <a:endParaRPr sz="1500">
              <a:solidFill>
                <a:schemeClr val="dk1"/>
              </a:solidFill>
              <a:latin typeface="Roboto"/>
              <a:ea typeface="Roboto"/>
              <a:cs typeface="Roboto"/>
              <a:sym typeface="Roboto"/>
            </a:endParaRPr>
          </a:p>
          <a:p>
            <a:pPr indent="-323850" lvl="1" marL="914400" rtl="0" algn="l">
              <a:lnSpc>
                <a:spcPct val="150000"/>
              </a:lnSpc>
              <a:spcBef>
                <a:spcPts val="0"/>
              </a:spcBef>
              <a:spcAft>
                <a:spcPts val="0"/>
              </a:spcAft>
              <a:buClr>
                <a:schemeClr val="dk1"/>
              </a:buClr>
              <a:buSzPts val="1500"/>
              <a:buFont typeface="Roboto"/>
              <a:buChar char="○"/>
            </a:pPr>
            <a:r>
              <a:rPr lang="sr" sz="1500">
                <a:solidFill>
                  <a:schemeClr val="dk1"/>
                </a:solidFill>
                <a:latin typeface="Roboto"/>
                <a:ea typeface="Roboto"/>
                <a:cs typeface="Roboto"/>
                <a:sym typeface="Roboto"/>
              </a:rPr>
              <a:t>Kada se selektuje žanr ili knjiga potrebno je prikazati podatke o selektovanom sa desne strane i omogućiti menjanje</a:t>
            </a:r>
            <a:endParaRPr sz="15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t/>
            </a:r>
            <a:endParaRPr sz="1400">
              <a:solidFill>
                <a:schemeClr val="dk1"/>
              </a:solidFill>
              <a:latin typeface="Roboto"/>
              <a:ea typeface="Roboto"/>
              <a:cs typeface="Roboto"/>
              <a:sym typeface="Roboto"/>
            </a:endParaRPr>
          </a:p>
        </p:txBody>
      </p:sp>
      <p:pic>
        <p:nvPicPr>
          <p:cNvPr id="255" name="Google Shape;255;p43"/>
          <p:cNvPicPr preferRelativeResize="0"/>
          <p:nvPr/>
        </p:nvPicPr>
        <p:blipFill>
          <a:blip r:embed="rId3">
            <a:alphaModFix/>
          </a:blip>
          <a:stretch>
            <a:fillRect/>
          </a:stretch>
        </p:blipFill>
        <p:spPr>
          <a:xfrm>
            <a:off x="311700" y="1152475"/>
            <a:ext cx="4230000" cy="3416399"/>
          </a:xfrm>
          <a:prstGeom prst="rect">
            <a:avLst/>
          </a:prstGeom>
          <a:noFill/>
          <a:ln>
            <a:noFill/>
          </a:ln>
        </p:spPr>
      </p:pic>
      <p:pic>
        <p:nvPicPr>
          <p:cNvPr id="256" name="Google Shape;256;p43"/>
          <p:cNvPicPr preferRelativeResize="0"/>
          <p:nvPr/>
        </p:nvPicPr>
        <p:blipFill>
          <a:blip r:embed="rId4">
            <a:alphaModFix/>
          </a:blip>
          <a:stretch>
            <a:fillRect/>
          </a:stretch>
        </p:blipFill>
        <p:spPr>
          <a:xfrm>
            <a:off x="4572000" y="1172275"/>
            <a:ext cx="4230001" cy="336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a:t>
            </a:r>
            <a:endParaRPr/>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t/>
            </a:r>
            <a:endParaRPr sz="1400">
              <a:solidFill>
                <a:schemeClr val="dk1"/>
              </a:solidFill>
              <a:latin typeface="Roboto"/>
              <a:ea typeface="Roboto"/>
              <a:cs typeface="Roboto"/>
              <a:sym typeface="Roboto"/>
            </a:endParaRPr>
          </a:p>
        </p:txBody>
      </p:sp>
      <p:pic>
        <p:nvPicPr>
          <p:cNvPr id="263" name="Google Shape;263;p44"/>
          <p:cNvPicPr preferRelativeResize="0"/>
          <p:nvPr/>
        </p:nvPicPr>
        <p:blipFill>
          <a:blip r:embed="rId3">
            <a:alphaModFix/>
          </a:blip>
          <a:stretch>
            <a:fillRect/>
          </a:stretch>
        </p:blipFill>
        <p:spPr>
          <a:xfrm>
            <a:off x="311697" y="1152475"/>
            <a:ext cx="4228604" cy="3416400"/>
          </a:xfrm>
          <a:prstGeom prst="rect">
            <a:avLst/>
          </a:prstGeom>
          <a:noFill/>
          <a:ln>
            <a:noFill/>
          </a:ln>
        </p:spPr>
      </p:pic>
      <p:pic>
        <p:nvPicPr>
          <p:cNvPr id="264" name="Google Shape;264;p44"/>
          <p:cNvPicPr preferRelativeResize="0"/>
          <p:nvPr/>
        </p:nvPicPr>
        <p:blipFill>
          <a:blip r:embed="rId4">
            <a:alphaModFix/>
          </a:blip>
          <a:stretch>
            <a:fillRect/>
          </a:stretch>
        </p:blipFill>
        <p:spPr>
          <a:xfrm>
            <a:off x="4602297" y="1152475"/>
            <a:ext cx="4229999"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3</a:t>
            </a:r>
            <a:endParaRPr/>
          </a:p>
        </p:txBody>
      </p:sp>
      <p:sp>
        <p:nvSpPr>
          <p:cNvPr id="270" name="Google Shape;27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Proširiti Zadatak 2 tako da se dodavanjem u kontekstnom meniju otvara novi prozor koji sadrži textbox-ove za sva polja za knjigu koja se dodaje</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Knjigu treba dodati u žanr samo ukoliko u listi ne postoji knjiga koja ima isti naslov i istu godinu izdanja (dodavanje je moguće ako je naslov isti, ali godina izdanja je drugačija)</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Potrebno je ispisati poruku o uspešnosti operacije u vidu MessageBox-a</a:t>
            </a:r>
            <a:endParaRPr sz="1400">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lang="sr">
                <a:solidFill>
                  <a:schemeClr val="dk1"/>
                </a:solidFill>
                <a:latin typeface="Roboto"/>
                <a:ea typeface="Roboto"/>
                <a:cs typeface="Roboto"/>
                <a:sym typeface="Roboto"/>
              </a:rPr>
              <a:t>Da bi dodavanje bilo moguće potrebno je napraviti klasu AddCommand koja implementira ICommand interfejs koja će opisivati ponašanje nove korisnički kreirane komande.</a:t>
            </a:r>
            <a:endParaRPr>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lang="sr">
                <a:solidFill>
                  <a:schemeClr val="dk1"/>
                </a:solidFill>
                <a:latin typeface="Roboto"/>
                <a:ea typeface="Roboto"/>
                <a:cs typeface="Roboto"/>
                <a:sym typeface="Roboto"/>
              </a:rPr>
              <a:t>AddComand klasa treba da realizuje metode Execute i CanExecute i treba da ima žanr kao polje kako bi znali koji je odabrani žanr u okviru koga može da se izrši dodavanje knjige</a:t>
            </a:r>
            <a:endParaRPr>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4</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10832" lvl="0" marL="457200" rtl="0" algn="l">
              <a:lnSpc>
                <a:spcPct val="150000"/>
              </a:lnSpc>
              <a:spcBef>
                <a:spcPts val="0"/>
              </a:spcBef>
              <a:spcAft>
                <a:spcPts val="0"/>
              </a:spcAft>
              <a:buClr>
                <a:schemeClr val="dk1"/>
              </a:buClr>
              <a:buSzPct val="100000"/>
              <a:buFont typeface="Roboto"/>
              <a:buChar char="●"/>
            </a:pPr>
            <a:r>
              <a:rPr lang="sr" sz="1400">
                <a:solidFill>
                  <a:schemeClr val="dk1"/>
                </a:solidFill>
                <a:latin typeface="Roboto"/>
                <a:ea typeface="Roboto"/>
                <a:cs typeface="Roboto"/>
                <a:sym typeface="Roboto"/>
              </a:rPr>
              <a:t>Napisati klasu Proizvod koja implementira interfejs </a:t>
            </a:r>
            <a:r>
              <a:rPr i="1" lang="sr" sz="1400">
                <a:solidFill>
                  <a:schemeClr val="dk1"/>
                </a:solidFill>
                <a:latin typeface="Roboto"/>
                <a:ea typeface="Roboto"/>
                <a:cs typeface="Roboto"/>
                <a:sym typeface="Roboto"/>
              </a:rPr>
              <a:t>INotifyPropertyChanged </a:t>
            </a:r>
            <a:r>
              <a:rPr lang="sr" sz="1400">
                <a:solidFill>
                  <a:schemeClr val="dk1"/>
                </a:solidFill>
                <a:latin typeface="Roboto"/>
                <a:ea typeface="Roboto"/>
                <a:cs typeface="Roboto"/>
                <a:sym typeface="Roboto"/>
              </a:rPr>
              <a:t>i koja ima polja naziv (tipa string) i cena (tipa int). Za datu klasu napisati propertije za polja</a:t>
            </a:r>
            <a:endParaRPr sz="1400">
              <a:solidFill>
                <a:schemeClr val="dk1"/>
              </a:solidFill>
              <a:latin typeface="Roboto"/>
              <a:ea typeface="Roboto"/>
              <a:cs typeface="Roboto"/>
              <a:sym typeface="Roboto"/>
            </a:endParaRPr>
          </a:p>
          <a:p>
            <a:pPr indent="-310832" lvl="0" marL="457200" rtl="0" algn="l">
              <a:lnSpc>
                <a:spcPct val="150000"/>
              </a:lnSpc>
              <a:spcBef>
                <a:spcPts val="0"/>
              </a:spcBef>
              <a:spcAft>
                <a:spcPts val="0"/>
              </a:spcAft>
              <a:buClr>
                <a:schemeClr val="dk1"/>
              </a:buClr>
              <a:buSzPct val="100000"/>
              <a:buChar char="●"/>
            </a:pPr>
            <a:r>
              <a:rPr lang="sr" sz="1400">
                <a:solidFill>
                  <a:schemeClr val="dk1"/>
                </a:solidFill>
                <a:latin typeface="Roboto"/>
                <a:ea typeface="Roboto"/>
                <a:cs typeface="Roboto"/>
                <a:sym typeface="Roboto"/>
              </a:rPr>
              <a:t>Napisati klasu Kategorija koja  implementira interfejs </a:t>
            </a:r>
            <a:r>
              <a:rPr i="1" lang="sr" sz="1400">
                <a:solidFill>
                  <a:schemeClr val="dk1"/>
                </a:solidFill>
                <a:latin typeface="Roboto"/>
                <a:ea typeface="Roboto"/>
                <a:cs typeface="Roboto"/>
                <a:sym typeface="Roboto"/>
              </a:rPr>
              <a:t>INotifyPropertyChanged </a:t>
            </a:r>
            <a:r>
              <a:rPr lang="sr" sz="1400">
                <a:solidFill>
                  <a:schemeClr val="dk1"/>
                </a:solidFill>
                <a:latin typeface="Roboto"/>
                <a:ea typeface="Roboto"/>
                <a:cs typeface="Roboto"/>
                <a:sym typeface="Roboto"/>
              </a:rPr>
              <a:t>i ima polje naziv i polje koje čuva listu proizvoda ObservableCollection&lt;Proizvod&gt;. Za datu klasu napisati konstruktor bez parametara i propertije za polja. U klasi napisati i metodu </a:t>
            </a:r>
            <a:r>
              <a:rPr i="1" lang="sr" sz="1400">
                <a:solidFill>
                  <a:schemeClr val="dk1"/>
                </a:solidFill>
                <a:latin typeface="Roboto"/>
                <a:ea typeface="Roboto"/>
                <a:cs typeface="Roboto"/>
                <a:sym typeface="Roboto"/>
              </a:rPr>
              <a:t>bool Dodaj(Proizvod p)</a:t>
            </a:r>
            <a:r>
              <a:rPr lang="sr" sz="1400">
                <a:solidFill>
                  <a:schemeClr val="dk1"/>
                </a:solidFill>
                <a:latin typeface="Roboto"/>
                <a:ea typeface="Roboto"/>
                <a:cs typeface="Roboto"/>
                <a:sym typeface="Roboto"/>
              </a:rPr>
              <a:t> koja dodaje proizvod u listu ako u listi već ne postoji proizvod sa istim imenom i ako naziv proizvoda nije prazan string</a:t>
            </a:r>
            <a:endParaRPr sz="1400">
              <a:solidFill>
                <a:schemeClr val="dk1"/>
              </a:solidFill>
              <a:latin typeface="Roboto"/>
              <a:ea typeface="Roboto"/>
              <a:cs typeface="Roboto"/>
              <a:sym typeface="Roboto"/>
            </a:endParaRPr>
          </a:p>
          <a:p>
            <a:pPr indent="-310832" lvl="0" marL="457200" rtl="0" algn="l">
              <a:lnSpc>
                <a:spcPct val="150000"/>
              </a:lnSpc>
              <a:spcBef>
                <a:spcPts val="0"/>
              </a:spcBef>
              <a:spcAft>
                <a:spcPts val="0"/>
              </a:spcAft>
              <a:buClr>
                <a:schemeClr val="dk1"/>
              </a:buClr>
              <a:buSzPct val="100000"/>
              <a:buFont typeface="Roboto"/>
              <a:buChar char="●"/>
            </a:pPr>
            <a:r>
              <a:rPr lang="sr" sz="1400">
                <a:solidFill>
                  <a:schemeClr val="dk1"/>
                </a:solidFill>
                <a:latin typeface="Roboto"/>
                <a:ea typeface="Roboto"/>
                <a:cs typeface="Roboto"/>
                <a:sym typeface="Roboto"/>
              </a:rPr>
              <a:t>Napisati klasu Supermarket koji implementira interfejs  </a:t>
            </a:r>
            <a:r>
              <a:rPr i="1" lang="sr" sz="1400">
                <a:solidFill>
                  <a:schemeClr val="dk1"/>
                </a:solidFill>
                <a:latin typeface="Roboto"/>
                <a:ea typeface="Roboto"/>
                <a:cs typeface="Roboto"/>
                <a:sym typeface="Roboto"/>
              </a:rPr>
              <a:t>INotifyPropertyChanged </a:t>
            </a:r>
            <a:r>
              <a:rPr lang="sr" sz="1400">
                <a:solidFill>
                  <a:schemeClr val="dk1"/>
                </a:solidFill>
                <a:latin typeface="Roboto"/>
                <a:ea typeface="Roboto"/>
                <a:cs typeface="Roboto"/>
                <a:sym typeface="Roboto"/>
              </a:rPr>
              <a:t>i ima polje naziv i polje koje čuva listu kategorija proizvoda ObservableCollection&lt;Kategorija&gt;. Za datu klasu napisati konstruktor bez parametara i propertije za polja. U klasi napisati i metodu </a:t>
            </a:r>
            <a:r>
              <a:rPr i="1" lang="sr" sz="1400">
                <a:solidFill>
                  <a:schemeClr val="dk1"/>
                </a:solidFill>
                <a:latin typeface="Roboto"/>
                <a:ea typeface="Roboto"/>
                <a:cs typeface="Roboto"/>
                <a:sym typeface="Roboto"/>
              </a:rPr>
              <a:t>bool Dodaj(Kategorija k)</a:t>
            </a:r>
            <a:r>
              <a:rPr lang="sr" sz="1400">
                <a:solidFill>
                  <a:schemeClr val="dk1"/>
                </a:solidFill>
                <a:latin typeface="Roboto"/>
                <a:ea typeface="Roboto"/>
                <a:cs typeface="Roboto"/>
                <a:sym typeface="Roboto"/>
              </a:rPr>
              <a:t> koja dodaje kategoriju proizvoda u listu ako u listi već ne postoji kategorija sa istim imenom i ako naziv kategorije nije prazan string</a:t>
            </a:r>
            <a:endParaRPr sz="14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4</a:t>
            </a:r>
            <a:endParaRPr/>
          </a:p>
        </p:txBody>
      </p:sp>
      <p:sp>
        <p:nvSpPr>
          <p:cNvPr id="282" name="Google Shape;28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Napraviti izgled aplikacije u kome se sa leve strane nalazi prikaz svih supermarketa, kategorija proizvoda i proizvoda. Izgled treba da bude u formi stabla</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Dodati kontekstni meni kada se desnim klikom klikne na supermarket koji omogućava dodavanje nove kategorije u okviru izabranog supermarketa i kada se desnim klikom klikne na kategoriju proizvoda omogućava dodavanje novog proizvoda u okviru odabrane kategorije. Da bi ovo bilo moguće potrebno je implementirati:</a:t>
            </a:r>
            <a:endParaRPr sz="1400">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lang="sr">
                <a:solidFill>
                  <a:schemeClr val="dk1"/>
                </a:solidFill>
                <a:latin typeface="Roboto"/>
                <a:ea typeface="Roboto"/>
                <a:cs typeface="Roboto"/>
                <a:sym typeface="Roboto"/>
              </a:rPr>
              <a:t>klase AddCommandProduct i AddComand Category koja implementira ICommand interfejs koja će opisivati ponašanje nove korisnički kreirane komande</a:t>
            </a:r>
            <a:endParaRPr>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lang="sr">
                <a:solidFill>
                  <a:schemeClr val="dk1"/>
                </a:solidFill>
                <a:latin typeface="Roboto"/>
                <a:ea typeface="Roboto"/>
                <a:cs typeface="Roboto"/>
                <a:sym typeface="Roboto"/>
              </a:rPr>
              <a:t>klase treba da realizuju metode Execute i CanExecute i treba da imaju kategoriju/supermarket kao polje kako bi znali koji je odabrani roditelj u okviru koga može da se izrši dodavanje</a:t>
            </a:r>
            <a:endParaRPr>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4</a:t>
            </a:r>
            <a:endParaRPr/>
          </a:p>
        </p:txBody>
      </p:sp>
      <p:sp>
        <p:nvSpPr>
          <p:cNvPr id="288" name="Google Shape;28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Napraviti i dva nova prozora za dodavanje nove kategorije i novog proizvoda</a:t>
            </a:r>
            <a:endParaRPr sz="1400">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sr" sz="1400">
                <a:solidFill>
                  <a:schemeClr val="dk1"/>
                </a:solidFill>
                <a:latin typeface="Roboto"/>
                <a:ea typeface="Roboto"/>
                <a:cs typeface="Roboto"/>
                <a:sym typeface="Roboto"/>
              </a:rPr>
              <a:t>Prozori treba da budu izgleda sličnog kao sa slika:</a:t>
            </a:r>
            <a:endParaRPr sz="1400">
              <a:solidFill>
                <a:schemeClr val="dk1"/>
              </a:solidFill>
              <a:latin typeface="Roboto"/>
              <a:ea typeface="Roboto"/>
              <a:cs typeface="Roboto"/>
              <a:sym typeface="Roboto"/>
            </a:endParaRPr>
          </a:p>
          <a:p>
            <a:pPr indent="0" lvl="0" marL="457200" rtl="0" algn="l">
              <a:lnSpc>
                <a:spcPct val="150000"/>
              </a:lnSpc>
              <a:spcBef>
                <a:spcPts val="1200"/>
              </a:spcBef>
              <a:spcAft>
                <a:spcPts val="1200"/>
              </a:spcAft>
              <a:buNone/>
            </a:pPr>
            <a:r>
              <a:t/>
            </a:r>
            <a:endParaRPr sz="1400">
              <a:solidFill>
                <a:schemeClr val="dk1"/>
              </a:solidFill>
              <a:latin typeface="Roboto"/>
              <a:ea typeface="Roboto"/>
              <a:cs typeface="Roboto"/>
              <a:sym typeface="Roboto"/>
            </a:endParaRPr>
          </a:p>
        </p:txBody>
      </p:sp>
      <p:pic>
        <p:nvPicPr>
          <p:cNvPr id="289" name="Google Shape;289;p48"/>
          <p:cNvPicPr preferRelativeResize="0"/>
          <p:nvPr/>
        </p:nvPicPr>
        <p:blipFill>
          <a:blip r:embed="rId3">
            <a:alphaModFix/>
          </a:blip>
          <a:stretch>
            <a:fillRect/>
          </a:stretch>
        </p:blipFill>
        <p:spPr>
          <a:xfrm>
            <a:off x="691226" y="2171875"/>
            <a:ext cx="3602976" cy="2466901"/>
          </a:xfrm>
          <a:prstGeom prst="rect">
            <a:avLst/>
          </a:prstGeom>
          <a:noFill/>
          <a:ln>
            <a:noFill/>
          </a:ln>
        </p:spPr>
      </p:pic>
      <p:pic>
        <p:nvPicPr>
          <p:cNvPr id="290" name="Google Shape;290;p48"/>
          <p:cNvPicPr preferRelativeResize="0"/>
          <p:nvPr/>
        </p:nvPicPr>
        <p:blipFill>
          <a:blip r:embed="rId4">
            <a:alphaModFix/>
          </a:blip>
          <a:stretch>
            <a:fillRect/>
          </a:stretch>
        </p:blipFill>
        <p:spPr>
          <a:xfrm>
            <a:off x="4763975" y="2171875"/>
            <a:ext cx="3603599" cy="246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Kontolni element za sliku - Image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83450" y="1195126"/>
            <a:ext cx="7682452" cy="3331074"/>
          </a:xfrm>
          <a:prstGeom prst="rect">
            <a:avLst/>
          </a:prstGeom>
          <a:noFill/>
          <a:ln>
            <a:noFill/>
          </a:ln>
        </p:spPr>
      </p:pic>
      <p:sp>
        <p:nvSpPr>
          <p:cNvPr id="76" name="Google Shape;76;p16"/>
          <p:cNvSpPr txBox="1"/>
          <p:nvPr/>
        </p:nvSpPr>
        <p:spPr>
          <a:xfrm>
            <a:off x="6032375" y="4568875"/>
            <a:ext cx="30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Primer1_Slika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Kontolni element za sliku - Image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sr">
                <a:solidFill>
                  <a:schemeClr val="dk1"/>
                </a:solidFill>
              </a:rPr>
              <a:t>Napomena: Kako bi prikaz slike radio, kliknite desni klik na sliku, odaberite Properties i označite Build Action na Resource</a:t>
            </a:r>
            <a:endParaRPr>
              <a:solidFill>
                <a:schemeClr val="dk1"/>
              </a:solidFill>
            </a:endParaRPr>
          </a:p>
          <a:p>
            <a:pPr indent="0" lvl="0" marL="45720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820025" y="2195375"/>
            <a:ext cx="4465799" cy="254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Meni</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Jedan od najčešćih delova aplikacije je meni, koji se ponekad naziva i glavni meni jer samo jedan takav obično postoji u aplikaciji</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Meni je praktičan jer nudi mnogo opcija, koristeći samo vrlo malo prostora</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Kontrolni element za kreiranje menija se zove Menu</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Dodavanje stavki u meni se vrši dodavanjem elemenata MenuItem, a svaki MenuItem može imati niz podstavki, što nam omogućava da kreiramo hijerarhijske menije</a:t>
            </a:r>
            <a:endParaRPr sz="1700">
              <a:solidFill>
                <a:schemeClr val="dk1"/>
              </a:solidFill>
              <a:latin typeface="Roboto"/>
              <a:ea typeface="Roboto"/>
              <a:cs typeface="Roboto"/>
              <a:sym typeface="Roboto"/>
            </a:endParaRPr>
          </a:p>
          <a:p>
            <a:pPr indent="0" lvl="0" marL="0" rtl="0" algn="l">
              <a:lnSpc>
                <a:spcPct val="150000"/>
              </a:lnSpc>
              <a:spcBef>
                <a:spcPts val="1200"/>
              </a:spcBef>
              <a:spcAft>
                <a:spcPts val="1200"/>
              </a:spcAft>
              <a:buNone/>
            </a:pPr>
            <a:r>
              <a:t/>
            </a:r>
            <a:endParaRPr sz="17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Meni</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408473" y="1206775"/>
            <a:ext cx="5488225" cy="3134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Meni</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sr" sz="1600">
                <a:latin typeface="Roboto"/>
                <a:ea typeface="Roboto"/>
                <a:cs typeface="Roboto"/>
                <a:sym typeface="Roboto"/>
              </a:rPr>
              <a:t>obrađivanje događaja i dodavanje logike se vrši tako što se u Menu kontrolnom elementu doda događaj sa </a:t>
            </a:r>
            <a:r>
              <a:rPr i="1" lang="sr" sz="1600">
                <a:latin typeface="Roboto"/>
                <a:ea typeface="Roboto"/>
                <a:cs typeface="Roboto"/>
                <a:sym typeface="Roboto"/>
              </a:rPr>
              <a:t>EventHandlerom</a:t>
            </a:r>
            <a:r>
              <a:rPr lang="sr" sz="1600">
                <a:latin typeface="Roboto"/>
                <a:ea typeface="Roboto"/>
                <a:cs typeface="Roboto"/>
                <a:sym typeface="Roboto"/>
              </a:rPr>
              <a:t> koji će reagovati na njega</a:t>
            </a:r>
            <a:endParaRPr sz="1600">
              <a:latin typeface="Roboto"/>
              <a:ea typeface="Roboto"/>
              <a:cs typeface="Roboto"/>
              <a:sym typeface="Roboto"/>
            </a:endParaRPr>
          </a:p>
          <a:p>
            <a:pPr indent="0" lvl="0" marL="457200" rtl="0" algn="l">
              <a:spcBef>
                <a:spcPts val="1200"/>
              </a:spcBef>
              <a:spcAft>
                <a:spcPts val="1200"/>
              </a:spcAft>
              <a:buNone/>
            </a:pPr>
            <a:r>
              <a:t/>
            </a:r>
            <a:endParaRPr>
              <a:latin typeface="Roboto"/>
              <a:ea typeface="Roboto"/>
              <a:cs typeface="Roboto"/>
              <a:sym typeface="Roboto"/>
            </a:endParaRPr>
          </a:p>
        </p:txBody>
      </p:sp>
      <p:pic>
        <p:nvPicPr>
          <p:cNvPr id="103" name="Google Shape;103;p20"/>
          <p:cNvPicPr preferRelativeResize="0"/>
          <p:nvPr/>
        </p:nvPicPr>
        <p:blipFill>
          <a:blip r:embed="rId3">
            <a:alphaModFix/>
          </a:blip>
          <a:stretch>
            <a:fillRect/>
          </a:stretch>
        </p:blipFill>
        <p:spPr>
          <a:xfrm>
            <a:off x="1052850" y="2010637"/>
            <a:ext cx="5828149" cy="795425"/>
          </a:xfrm>
          <a:prstGeom prst="rect">
            <a:avLst/>
          </a:prstGeom>
          <a:noFill/>
          <a:ln>
            <a:noFill/>
          </a:ln>
        </p:spPr>
      </p:pic>
      <p:pic>
        <p:nvPicPr>
          <p:cNvPr id="104" name="Google Shape;104;p20"/>
          <p:cNvPicPr preferRelativeResize="0"/>
          <p:nvPr/>
        </p:nvPicPr>
        <p:blipFill>
          <a:blip r:embed="rId4">
            <a:alphaModFix/>
          </a:blip>
          <a:stretch>
            <a:fillRect/>
          </a:stretch>
        </p:blipFill>
        <p:spPr>
          <a:xfrm>
            <a:off x="1052850" y="3146875"/>
            <a:ext cx="5004399" cy="1766274"/>
          </a:xfrm>
          <a:prstGeom prst="rect">
            <a:avLst/>
          </a:prstGeom>
          <a:noFill/>
          <a:ln>
            <a:noFill/>
          </a:ln>
        </p:spPr>
      </p:pic>
      <p:sp>
        <p:nvSpPr>
          <p:cNvPr id="105" name="Google Shape;105;p20"/>
          <p:cNvSpPr txBox="1"/>
          <p:nvPr/>
        </p:nvSpPr>
        <p:spPr>
          <a:xfrm>
            <a:off x="6032375" y="4568875"/>
            <a:ext cx="30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Primer2_MeniKomande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3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Meni</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Češći pristup rukovanjem događaja u meniju od onog ranije opisanog je pristup korišćenjem komandi</a:t>
            </a:r>
            <a:endParaRPr sz="1700">
              <a:solidFill>
                <a:schemeClr val="dk1"/>
              </a:solidFill>
              <a:latin typeface="Roboto"/>
              <a:ea typeface="Roboto"/>
              <a:cs typeface="Roboto"/>
              <a:sym typeface="Roboto"/>
            </a:endParaRPr>
          </a:p>
          <a:p>
            <a:pPr indent="-336550" lvl="0" marL="4572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Komande ćemo detaljno objasniti uskoro, za sada ćemo samo pokazati kako se upotrebljavaju u meniju</a:t>
            </a:r>
            <a:endParaRPr sz="1700">
              <a:solidFill>
                <a:schemeClr val="dk1"/>
              </a:solidFill>
              <a:latin typeface="Roboto"/>
              <a:ea typeface="Roboto"/>
              <a:cs typeface="Roboto"/>
              <a:sym typeface="Roboto"/>
            </a:endParaRPr>
          </a:p>
          <a:p>
            <a:pPr indent="-336550" lvl="0" marL="4572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Komande obezbeđuju da možemo imati istu radnju na meniju, Toolbar-u, kontekstnom meniju bez potrebe da implementiramo isti kod na više mesta</a:t>
            </a:r>
            <a:endParaRPr sz="1700">
              <a:solidFill>
                <a:schemeClr val="dk1"/>
              </a:solidFill>
              <a:latin typeface="Roboto"/>
              <a:ea typeface="Roboto"/>
              <a:cs typeface="Roboto"/>
              <a:sym typeface="Roboto"/>
            </a:endParaRPr>
          </a:p>
          <a:p>
            <a:pPr indent="-336550" lvl="0" marL="457200" marR="25400" rtl="0" algn="l">
              <a:lnSpc>
                <a:spcPct val="150000"/>
              </a:lnSpc>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Rukovanje prečica na tastaturi je mnogo lakše uz korišćenje komandi</a:t>
            </a:r>
            <a:endParaRPr sz="17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