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6"/>
  </p:notesMasterIdLst>
  <p:sldIdLst>
    <p:sldId id="257" r:id="rId2"/>
    <p:sldId id="266" r:id="rId3"/>
    <p:sldId id="258" r:id="rId4"/>
    <p:sldId id="259" r:id="rId5"/>
    <p:sldId id="260" r:id="rId6"/>
    <p:sldId id="261" r:id="rId7"/>
    <p:sldId id="267" r:id="rId8"/>
    <p:sldId id="268" r:id="rId9"/>
    <p:sldId id="269" r:id="rId10"/>
    <p:sldId id="262" r:id="rId11"/>
    <p:sldId id="270" r:id="rId12"/>
    <p:sldId id="264" r:id="rId13"/>
    <p:sldId id="265" r:id="rId14"/>
    <p:sldId id="273" r:id="rId15"/>
    <p:sldId id="271" r:id="rId16"/>
    <p:sldId id="272" r:id="rId17"/>
    <p:sldId id="274" r:id="rId18"/>
    <p:sldId id="263" r:id="rId19"/>
    <p:sldId id="275" r:id="rId20"/>
    <p:sldId id="276" r:id="rId21"/>
    <p:sldId id="277" r:id="rId22"/>
    <p:sldId id="278" r:id="rId23"/>
    <p:sldId id="279" r:id="rId24"/>
    <p:sldId id="280" r:id="rId25"/>
    <p:sldId id="281" r:id="rId26"/>
    <p:sldId id="283" r:id="rId27"/>
    <p:sldId id="282"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8" r:id="rId42"/>
    <p:sldId id="297" r:id="rId43"/>
    <p:sldId id="299" r:id="rId44"/>
    <p:sldId id="30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6708" autoAdjust="0"/>
  </p:normalViewPr>
  <p:slideViewPr>
    <p:cSldViewPr snapToGrid="0">
      <p:cViewPr varScale="1">
        <p:scale>
          <a:sx n="58" d="100"/>
          <a:sy n="58" d="100"/>
        </p:scale>
        <p:origin x="164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7EC0C8-52CC-4332-B344-632AB68F8A0E}" type="datetimeFigureOut">
              <a:rPr lang="sl-SI" smtClean="0"/>
              <a:t>8. 06. 2017</a:t>
            </a:fld>
            <a:endParaRPr lang="sl-S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l-S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B12CA9-5165-484A-8B73-1EE6487753A1}" type="slidenum">
              <a:rPr lang="sl-SI" smtClean="0"/>
              <a:t>‹#›</a:t>
            </a:fld>
            <a:endParaRPr lang="sl-SI"/>
          </a:p>
        </p:txBody>
      </p:sp>
    </p:spTree>
    <p:extLst>
      <p:ext uri="{BB962C8B-B14F-4D97-AF65-F5344CB8AC3E}">
        <p14:creationId xmlns:p14="http://schemas.microsoft.com/office/powerpoint/2010/main" val="997352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Bootstrap_aggregatin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en.wikipedia.org/wiki/Bootstrapping_(statistic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sdn.microsoft.com/en-us/library/azure/dn905810.aspx"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l-SI" baseline="0" dirty="0" smtClean="0"/>
          </a:p>
          <a:p>
            <a:r>
              <a:rPr lang="sl-SI" dirty="0" smtClean="0"/>
              <a:t>If there will be error: at least one all layer data -&gt; problem in name-&gt;special character</a:t>
            </a:r>
            <a:endParaRPr lang="sl-SI" dirty="0"/>
          </a:p>
        </p:txBody>
      </p:sp>
      <p:sp>
        <p:nvSpPr>
          <p:cNvPr id="4" name="Slide Number Placeholder 3"/>
          <p:cNvSpPr>
            <a:spLocks noGrp="1"/>
          </p:cNvSpPr>
          <p:nvPr>
            <p:ph type="sldNum" sz="quarter" idx="10"/>
          </p:nvPr>
        </p:nvSpPr>
        <p:spPr/>
        <p:txBody>
          <a:bodyPr/>
          <a:lstStyle/>
          <a:p>
            <a:fld id="{12B12CA9-5165-484A-8B73-1EE6487753A1}" type="slidenum">
              <a:rPr lang="sl-SI" smtClean="0"/>
              <a:t>9</a:t>
            </a:fld>
            <a:endParaRPr lang="sl-SI"/>
          </a:p>
        </p:txBody>
      </p:sp>
    </p:spTree>
    <p:extLst>
      <p:ext uri="{BB962C8B-B14F-4D97-AF65-F5344CB8AC3E}">
        <p14:creationId xmlns:p14="http://schemas.microsoft.com/office/powerpoint/2010/main" val="10633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smtClean="0"/>
              <a:t>Pokaži tips &lt;- reshape environment in klikni pri tips</a:t>
            </a:r>
          </a:p>
          <a:p>
            <a:endParaRPr lang="sl-SI" dirty="0" smtClean="0"/>
          </a:p>
          <a:p>
            <a:r>
              <a:rPr lang="sl-SI" dirty="0" smtClean="0"/>
              <a:t>Tips&lt;-within(tips,</a:t>
            </a:r>
            <a:r>
              <a:rPr lang="sl-SI" baseline="0" dirty="0" smtClean="0"/>
              <a:t> ratio&lt;-tip/total_bill</a:t>
            </a:r>
            <a:endParaRPr lang="sl-SI" dirty="0" smtClean="0"/>
          </a:p>
          <a:p>
            <a:endParaRPr lang="sl-SI" dirty="0" smtClean="0"/>
          </a:p>
          <a:p>
            <a:r>
              <a:rPr lang="sl-SI" dirty="0" smtClean="0"/>
              <a:t>plot&lt;-ggplot(tips, aes(x=total_bill, y=ratio))+geom_point(shape=1)+facet_grid(time~sex)</a:t>
            </a:r>
          </a:p>
          <a:p>
            <a:r>
              <a:rPr lang="sl-SI" dirty="0" smtClean="0"/>
              <a:t>plot&lt;-plot+geom_smooth(method=lm, se=FALSE)</a:t>
            </a:r>
          </a:p>
          <a:p>
            <a:r>
              <a:rPr lang="sl-SI" dirty="0" smtClean="0"/>
              <a:t>print(plot)</a:t>
            </a:r>
            <a:endParaRPr lang="sl-SI" dirty="0"/>
          </a:p>
        </p:txBody>
      </p:sp>
      <p:sp>
        <p:nvSpPr>
          <p:cNvPr id="4" name="Slide Number Placeholder 3"/>
          <p:cNvSpPr>
            <a:spLocks noGrp="1"/>
          </p:cNvSpPr>
          <p:nvPr>
            <p:ph type="sldNum" sz="quarter" idx="10"/>
          </p:nvPr>
        </p:nvSpPr>
        <p:spPr/>
        <p:txBody>
          <a:bodyPr/>
          <a:lstStyle/>
          <a:p>
            <a:fld id="{12B12CA9-5165-484A-8B73-1EE6487753A1}" type="slidenum">
              <a:rPr lang="sl-SI" smtClean="0"/>
              <a:t>13</a:t>
            </a:fld>
            <a:endParaRPr lang="sl-SI"/>
          </a:p>
        </p:txBody>
      </p:sp>
    </p:spTree>
    <p:extLst>
      <p:ext uri="{BB962C8B-B14F-4D97-AF65-F5344CB8AC3E}">
        <p14:creationId xmlns:p14="http://schemas.microsoft.com/office/powerpoint/2010/main" val="3015935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smtClean="0"/>
              <a:t>Bagging – bootrap sampling </a:t>
            </a:r>
            <a:r>
              <a:rPr lang="sl-SI" dirty="0" smtClean="0">
                <a:sym typeface="Wingdings" panose="05000000000000000000" pitchFamily="2" charset="2"/>
              </a:rPr>
              <a:t> many samples and then mean</a:t>
            </a:r>
          </a:p>
          <a:p>
            <a:endParaRPr lang="sl-SI" dirty="0" smtClean="0">
              <a:sym typeface="Wingdings" panose="05000000000000000000" pitchFamily="2" charset="2"/>
            </a:endParaRPr>
          </a:p>
          <a:p>
            <a:r>
              <a:rPr lang="en-US" sz="1200" b="0" i="0" kern="1200" dirty="0" smtClean="0">
                <a:solidFill>
                  <a:schemeClr val="tx1"/>
                </a:solidFill>
                <a:effectLst/>
                <a:latin typeface="+mn-lt"/>
                <a:ea typeface="+mn-ea"/>
                <a:cs typeface="+mn-cs"/>
              </a:rPr>
              <a:t>The training algorithm for random forests applies the general technique of </a:t>
            </a:r>
            <a:r>
              <a:rPr lang="en-US" sz="1200" b="0" i="0" u="none" strike="noStrike" kern="1200" dirty="0" smtClean="0">
                <a:solidFill>
                  <a:schemeClr val="tx1"/>
                </a:solidFill>
                <a:effectLst/>
                <a:latin typeface="+mn-lt"/>
                <a:ea typeface="+mn-ea"/>
                <a:cs typeface="+mn-cs"/>
                <a:hlinkClick r:id="rId3" tooltip="Bootstrap aggregating"/>
              </a:rPr>
              <a:t>bootstrap aggregating</a:t>
            </a:r>
            <a:r>
              <a:rPr lang="en-US" sz="1200" b="0" i="0" kern="1200" dirty="0" smtClean="0">
                <a:solidFill>
                  <a:schemeClr val="tx1"/>
                </a:solidFill>
                <a:effectLst/>
                <a:latin typeface="+mn-lt"/>
                <a:ea typeface="+mn-ea"/>
                <a:cs typeface="+mn-cs"/>
              </a:rPr>
              <a:t>, or bagging, to tree learners. Given a training set </a:t>
            </a:r>
            <a:r>
              <a:rPr lang="en-US" sz="1200" b="0" i="1"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x</a:t>
            </a:r>
            <a:r>
              <a:rPr lang="en-US" sz="1200" b="0" i="1"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 </a:t>
            </a:r>
            <a:r>
              <a:rPr lang="en-US" sz="1200" b="0" i="1" kern="1200" dirty="0" err="1" smtClean="0">
                <a:solidFill>
                  <a:schemeClr val="tx1"/>
                </a:solidFill>
                <a:effectLst/>
                <a:latin typeface="+mn-lt"/>
                <a:ea typeface="+mn-ea"/>
                <a:cs typeface="+mn-cs"/>
              </a:rPr>
              <a:t>x</a:t>
            </a:r>
            <a:r>
              <a:rPr lang="en-US" sz="1200" b="0" i="1" kern="1200" baseline="-25000" dirty="0" err="1"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with responses </a:t>
            </a:r>
            <a:r>
              <a:rPr lang="en-US" sz="1200" b="0" i="1" kern="1200" dirty="0" smtClean="0">
                <a:solidFill>
                  <a:schemeClr val="tx1"/>
                </a:solidFill>
                <a:effectLst/>
                <a:latin typeface="+mn-lt"/>
                <a:ea typeface="+mn-ea"/>
                <a:cs typeface="+mn-cs"/>
              </a:rPr>
              <a:t>Y</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y</a:t>
            </a:r>
            <a:r>
              <a:rPr lang="en-US" sz="1200" b="0" i="1"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 </a:t>
            </a:r>
            <a:r>
              <a:rPr lang="en-US" sz="1200" b="0" i="1" kern="1200" dirty="0" err="1" smtClean="0">
                <a:solidFill>
                  <a:schemeClr val="tx1"/>
                </a:solidFill>
                <a:effectLst/>
                <a:latin typeface="+mn-lt"/>
                <a:ea typeface="+mn-ea"/>
                <a:cs typeface="+mn-cs"/>
              </a:rPr>
              <a:t>y</a:t>
            </a:r>
            <a:r>
              <a:rPr lang="en-US" sz="1200" b="0" i="1" kern="1200" baseline="-25000" dirty="0" err="1"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bagging repeatedly (</a:t>
            </a:r>
            <a:r>
              <a:rPr lang="en-US" sz="1200" b="0" i="1"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times) selects a </a:t>
            </a:r>
            <a:r>
              <a:rPr lang="en-US" sz="1200" b="0" i="0" u="none" strike="noStrike" kern="1200" dirty="0" smtClean="0">
                <a:solidFill>
                  <a:schemeClr val="tx1"/>
                </a:solidFill>
                <a:effectLst/>
                <a:latin typeface="+mn-lt"/>
                <a:ea typeface="+mn-ea"/>
                <a:cs typeface="+mn-cs"/>
                <a:hlinkClick r:id="rId4" tooltip="Bootstrapping (statistics)"/>
              </a:rPr>
              <a:t>random sample with replacement</a:t>
            </a:r>
            <a:r>
              <a:rPr lang="en-US" sz="1200" b="0" i="0" kern="1200" dirty="0" smtClean="0">
                <a:solidFill>
                  <a:schemeClr val="tx1"/>
                </a:solidFill>
                <a:effectLst/>
                <a:latin typeface="+mn-lt"/>
                <a:ea typeface="+mn-ea"/>
                <a:cs typeface="+mn-cs"/>
              </a:rPr>
              <a:t> of the training set and fits trees to these samples:</a:t>
            </a:r>
            <a:endParaRPr lang="sl-SI" sz="1200" b="0" i="0" kern="1200" dirty="0" smtClean="0">
              <a:solidFill>
                <a:schemeClr val="tx1"/>
              </a:solidFill>
              <a:effectLst/>
              <a:latin typeface="+mn-lt"/>
              <a:ea typeface="+mn-ea"/>
              <a:cs typeface="+mn-cs"/>
            </a:endParaRPr>
          </a:p>
          <a:p>
            <a:endParaRPr lang="sl-SI"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use the </a:t>
            </a:r>
            <a:r>
              <a:rPr lang="en-US" sz="1200" b="1" i="0" kern="1200" dirty="0" smtClean="0">
                <a:solidFill>
                  <a:schemeClr val="tx1"/>
                </a:solidFill>
                <a:effectLst/>
                <a:latin typeface="+mn-lt"/>
                <a:ea typeface="+mn-ea"/>
                <a:cs typeface="+mn-cs"/>
              </a:rPr>
              <a:t>Boosted Decision Tree Regression</a:t>
            </a:r>
            <a:r>
              <a:rPr lang="en-US" sz="1200" b="0" i="0" kern="1200" dirty="0" smtClean="0">
                <a:solidFill>
                  <a:schemeClr val="tx1"/>
                </a:solidFill>
                <a:effectLst/>
                <a:latin typeface="+mn-lt"/>
                <a:ea typeface="+mn-ea"/>
                <a:cs typeface="+mn-cs"/>
              </a:rPr>
              <a:t> module to create an ensemble of regression trees using boosting. </a:t>
            </a:r>
            <a:r>
              <a:rPr lang="en-US" sz="1200" b="0" i="1" kern="1200" dirty="0" smtClean="0">
                <a:solidFill>
                  <a:schemeClr val="tx1"/>
                </a:solidFill>
                <a:effectLst/>
                <a:latin typeface="+mn-lt"/>
                <a:ea typeface="+mn-ea"/>
                <a:cs typeface="+mn-cs"/>
              </a:rPr>
              <a:t>Boosting</a:t>
            </a:r>
            <a:r>
              <a:rPr lang="en-US" sz="1200" b="0" i="0" kern="1200" dirty="0" smtClean="0">
                <a:solidFill>
                  <a:schemeClr val="tx1"/>
                </a:solidFill>
                <a:effectLst/>
                <a:latin typeface="+mn-lt"/>
                <a:ea typeface="+mn-ea"/>
                <a:cs typeface="+mn-cs"/>
              </a:rPr>
              <a:t> means that each tree is dependent on prior trees, and learns by fitting the residual of the trees that preceded it. </a:t>
            </a:r>
            <a:r>
              <a:rPr lang="en-US" sz="1200" b="0" i="0" kern="1200" smtClean="0">
                <a:solidFill>
                  <a:schemeClr val="tx1"/>
                </a:solidFill>
                <a:effectLst/>
                <a:latin typeface="+mn-lt"/>
                <a:ea typeface="+mn-ea"/>
                <a:cs typeface="+mn-cs"/>
              </a:rPr>
              <a:t>Thus, boosting in a decision tree ensemble tends to improve accuracy with some small risk of less coverage.</a:t>
            </a:r>
            <a:endParaRPr lang="sl-SI" dirty="0"/>
          </a:p>
        </p:txBody>
      </p:sp>
      <p:sp>
        <p:nvSpPr>
          <p:cNvPr id="4" name="Slide Number Placeholder 3"/>
          <p:cNvSpPr>
            <a:spLocks noGrp="1"/>
          </p:cNvSpPr>
          <p:nvPr>
            <p:ph type="sldNum" sz="quarter" idx="10"/>
          </p:nvPr>
        </p:nvSpPr>
        <p:spPr/>
        <p:txBody>
          <a:bodyPr/>
          <a:lstStyle/>
          <a:p>
            <a:fld id="{12B12CA9-5165-484A-8B73-1EE6487753A1}" type="slidenum">
              <a:rPr lang="sl-SI" smtClean="0"/>
              <a:t>25</a:t>
            </a:fld>
            <a:endParaRPr lang="sl-SI"/>
          </a:p>
        </p:txBody>
      </p:sp>
    </p:spTree>
    <p:extLst>
      <p:ext uri="{BB962C8B-B14F-4D97-AF65-F5344CB8AC3E}">
        <p14:creationId xmlns:p14="http://schemas.microsoft.com/office/powerpoint/2010/main" val="115549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boosted decision tree is an ensemble learning method in which the second tree corrects for the errors of the first tree, the third tree corrects for the errors of the first and second trees, and so forth. Predictions are based on the entire ensemble of trees together that makes the prediction.</a:t>
            </a:r>
            <a:r>
              <a:rPr lang="sl-SI" dirty="0" smtClean="0"/>
              <a:t> (</a:t>
            </a:r>
            <a:r>
              <a:rPr lang="sl-SI" sz="1200" b="0" i="0" u="none" strike="noStrike" kern="1200" dirty="0" smtClean="0">
                <a:solidFill>
                  <a:schemeClr val="tx1"/>
                </a:solidFill>
                <a:effectLst/>
                <a:latin typeface="+mn-lt"/>
                <a:ea typeface="+mn-ea"/>
                <a:cs typeface="+mn-cs"/>
                <a:hlinkClick r:id="rId3"/>
              </a:rPr>
              <a:t>Tune Model Hyperparameters</a:t>
            </a:r>
            <a:r>
              <a:rPr lang="sl-SI" sz="1200" b="0" i="0" u="none" strike="noStrike" kern="1200" dirty="0" smtClean="0">
                <a:solidFill>
                  <a:schemeClr val="tx1"/>
                </a:solidFill>
                <a:effectLst/>
                <a:latin typeface="+mn-lt"/>
                <a:ea typeface="+mn-ea"/>
                <a:cs typeface="+mn-cs"/>
              </a:rPr>
              <a:t>)</a:t>
            </a:r>
            <a:endParaRPr lang="sl-SI" dirty="0" smtClean="0"/>
          </a:p>
          <a:p>
            <a:endParaRPr lang="sl-SI" dirty="0" smtClean="0"/>
          </a:p>
          <a:p>
            <a:r>
              <a:rPr lang="en-US" dirty="0" smtClean="0"/>
              <a:t>Decision jungles have the following advantages:</a:t>
            </a:r>
          </a:p>
          <a:p>
            <a:r>
              <a:rPr lang="en-US" dirty="0" smtClean="0"/>
              <a:t>By allowing tree branches to merge, a decision DAG typically has a lower memory footprint and better generalization performance than a decision tree, albeit at the cost of somewhat longer training time.</a:t>
            </a:r>
          </a:p>
          <a:p>
            <a:r>
              <a:rPr lang="en-US" dirty="0" smtClean="0"/>
              <a:t>Decision jungles are non-parametric models that can represent non-linear decision boundaries.</a:t>
            </a:r>
          </a:p>
          <a:p>
            <a:r>
              <a:rPr lang="en-US" dirty="0" smtClean="0"/>
              <a:t>They perform integrated feature selection and classification and are resilient in the presence of noisy features.</a:t>
            </a:r>
            <a:endParaRPr lang="sl-SI" dirty="0" smtClean="0"/>
          </a:p>
          <a:p>
            <a:endParaRPr lang="sl-SI" dirty="0" smtClean="0"/>
          </a:p>
          <a:p>
            <a:r>
              <a:rPr lang="sl-SI" dirty="0" smtClean="0"/>
              <a:t>Two-Class Support Vector Machine - T</a:t>
            </a:r>
            <a:r>
              <a:rPr lang="en-US" dirty="0" smtClean="0"/>
              <a:t>he classifier that this module initializes is useful for predicting between two possible outcomes that depend on continuous or categorical predictor variables.</a:t>
            </a:r>
            <a:endParaRPr lang="sl-SI" dirty="0" smtClean="0"/>
          </a:p>
          <a:p>
            <a:endParaRPr lang="sl-SI" dirty="0" smtClean="0"/>
          </a:p>
          <a:p>
            <a:r>
              <a:rPr lang="en-US" sz="1200" b="0" i="0" u="none" strike="noStrike" kern="1200" dirty="0" smtClean="0">
                <a:solidFill>
                  <a:schemeClr val="tx1"/>
                </a:solidFill>
                <a:effectLst/>
                <a:latin typeface="+mn-lt"/>
                <a:ea typeface="+mn-ea"/>
                <a:cs typeface="+mn-cs"/>
              </a:rPr>
              <a:t>Understanding the Averaged Perceptron Model</a:t>
            </a:r>
            <a:r>
              <a:rPr lang="sl-SI" sz="1200" b="0" i="0" u="none" strike="noStrike" kern="120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In this supervised learning method, inputs are classified into several possible outputs based on a linear function, and then combined with a set of weights that are derived from the feature vector—hence the name "perceptron."</a:t>
            </a:r>
            <a:endParaRPr lang="sl-SI" dirty="0"/>
          </a:p>
        </p:txBody>
      </p:sp>
      <p:sp>
        <p:nvSpPr>
          <p:cNvPr id="4" name="Slide Number Placeholder 3"/>
          <p:cNvSpPr>
            <a:spLocks noGrp="1"/>
          </p:cNvSpPr>
          <p:nvPr>
            <p:ph type="sldNum" sz="quarter" idx="10"/>
          </p:nvPr>
        </p:nvSpPr>
        <p:spPr/>
        <p:txBody>
          <a:bodyPr/>
          <a:lstStyle/>
          <a:p>
            <a:fld id="{12B12CA9-5165-484A-8B73-1EE6487753A1}" type="slidenum">
              <a:rPr lang="sl-SI" smtClean="0"/>
              <a:t>30</a:t>
            </a:fld>
            <a:endParaRPr lang="sl-SI"/>
          </a:p>
        </p:txBody>
      </p:sp>
    </p:spTree>
    <p:extLst>
      <p:ext uri="{BB962C8B-B14F-4D97-AF65-F5344CB8AC3E}">
        <p14:creationId xmlns:p14="http://schemas.microsoft.com/office/powerpoint/2010/main" val="2928389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summarize, L1 regularization sometimes has a nice side effect of pruning out unneeded features by setting their associated weights to 0.0 but L1 regularization doesn’t easily work with all forms of training. L2 regularization works with all forms of training, but doesn’t give you implicit feature selection. In practice, you must use trial and error to determine which form of regularization (or neither) is better for a particular problem.</a:t>
            </a:r>
            <a:endParaRPr lang="sl-SI" sz="1200" b="0" i="0" kern="1200" dirty="0" smtClean="0">
              <a:solidFill>
                <a:schemeClr val="tx1"/>
              </a:solidFill>
              <a:effectLst/>
              <a:latin typeface="+mn-lt"/>
              <a:ea typeface="+mn-ea"/>
              <a:cs typeface="+mn-cs"/>
            </a:endParaRPr>
          </a:p>
          <a:p>
            <a:endParaRPr lang="sl-SI" sz="1200" b="0" i="0" kern="1200" dirty="0" smtClean="0">
              <a:solidFill>
                <a:schemeClr val="tx1"/>
              </a:solidFill>
              <a:effectLst/>
              <a:latin typeface="+mn-lt"/>
              <a:ea typeface="+mn-ea"/>
              <a:cs typeface="+mn-cs"/>
            </a:endParaRPr>
          </a:p>
          <a:p>
            <a:endParaRPr lang="sl-SI" dirty="0"/>
          </a:p>
        </p:txBody>
      </p:sp>
      <p:sp>
        <p:nvSpPr>
          <p:cNvPr id="4" name="Slide Number Placeholder 3"/>
          <p:cNvSpPr>
            <a:spLocks noGrp="1"/>
          </p:cNvSpPr>
          <p:nvPr>
            <p:ph type="sldNum" sz="quarter" idx="10"/>
          </p:nvPr>
        </p:nvSpPr>
        <p:spPr/>
        <p:txBody>
          <a:bodyPr/>
          <a:lstStyle/>
          <a:p>
            <a:fld id="{12B12CA9-5165-484A-8B73-1EE6487753A1}" type="slidenum">
              <a:rPr lang="sl-SI" smtClean="0"/>
              <a:t>31</a:t>
            </a:fld>
            <a:endParaRPr lang="sl-SI"/>
          </a:p>
        </p:txBody>
      </p:sp>
    </p:spTree>
    <p:extLst>
      <p:ext uri="{BB962C8B-B14F-4D97-AF65-F5344CB8AC3E}">
        <p14:creationId xmlns:p14="http://schemas.microsoft.com/office/powerpoint/2010/main" val="118307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l-SI" dirty="0"/>
          </a:p>
        </p:txBody>
      </p:sp>
      <p:sp>
        <p:nvSpPr>
          <p:cNvPr id="4" name="Slide Number Placeholder 3"/>
          <p:cNvSpPr>
            <a:spLocks noGrp="1"/>
          </p:cNvSpPr>
          <p:nvPr>
            <p:ph type="sldNum" sz="quarter" idx="10"/>
          </p:nvPr>
        </p:nvSpPr>
        <p:spPr/>
        <p:txBody>
          <a:bodyPr/>
          <a:lstStyle/>
          <a:p>
            <a:fld id="{12B12CA9-5165-484A-8B73-1EE6487753A1}" type="slidenum">
              <a:rPr lang="sl-SI" smtClean="0"/>
              <a:t>34</a:t>
            </a:fld>
            <a:endParaRPr lang="sl-SI"/>
          </a:p>
        </p:txBody>
      </p:sp>
    </p:spTree>
    <p:extLst>
      <p:ext uri="{BB962C8B-B14F-4D97-AF65-F5344CB8AC3E}">
        <p14:creationId xmlns:p14="http://schemas.microsoft.com/office/powerpoint/2010/main" val="2822161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1192BF-1D89-4BD9-86C2-0C54A666E0A4}" type="datetimeFigureOut">
              <a:rPr lang="sl-SI" smtClean="0"/>
              <a:t>8. 06. 2017</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858998D-6E62-4C43-8F50-F38A71598F8E}" type="slidenum">
              <a:rPr lang="sl-SI" smtClean="0"/>
              <a:t>‹#›</a:t>
            </a:fld>
            <a:endParaRPr lang="sl-SI"/>
          </a:p>
        </p:txBody>
      </p:sp>
    </p:spTree>
    <p:extLst>
      <p:ext uri="{BB962C8B-B14F-4D97-AF65-F5344CB8AC3E}">
        <p14:creationId xmlns:p14="http://schemas.microsoft.com/office/powerpoint/2010/main" val="3613822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1192BF-1D89-4BD9-86C2-0C54A666E0A4}" type="datetimeFigureOut">
              <a:rPr lang="sl-SI" smtClean="0"/>
              <a:t>8. 06. 2017</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4858998D-6E62-4C43-8F50-F38A71598F8E}" type="slidenum">
              <a:rPr lang="sl-SI" smtClean="0"/>
              <a:t>‹#›</a:t>
            </a:fld>
            <a:endParaRPr lang="sl-SI"/>
          </a:p>
        </p:txBody>
      </p:sp>
    </p:spTree>
    <p:extLst>
      <p:ext uri="{BB962C8B-B14F-4D97-AF65-F5344CB8AC3E}">
        <p14:creationId xmlns:p14="http://schemas.microsoft.com/office/powerpoint/2010/main" val="135550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51192BF-1D89-4BD9-86C2-0C54A666E0A4}" type="datetimeFigureOut">
              <a:rPr lang="sl-SI" smtClean="0"/>
              <a:t>8. 06. 2017</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858998D-6E62-4C43-8F50-F38A71598F8E}" type="slidenum">
              <a:rPr lang="sl-SI" smtClean="0"/>
              <a:t>‹#›</a:t>
            </a:fld>
            <a:endParaRPr lang="sl-SI"/>
          </a:p>
        </p:txBody>
      </p:sp>
    </p:spTree>
    <p:extLst>
      <p:ext uri="{BB962C8B-B14F-4D97-AF65-F5344CB8AC3E}">
        <p14:creationId xmlns:p14="http://schemas.microsoft.com/office/powerpoint/2010/main" val="1845163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51192BF-1D89-4BD9-86C2-0C54A666E0A4}" type="datetimeFigureOut">
              <a:rPr lang="sl-SI" smtClean="0"/>
              <a:t>8. 06. 2017</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858998D-6E62-4C43-8F50-F38A71598F8E}" type="slidenum">
              <a:rPr lang="sl-SI" smtClean="0"/>
              <a:t>‹#›</a:t>
            </a:fld>
            <a:endParaRPr lang="sl-SI"/>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95324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1192BF-1D89-4BD9-86C2-0C54A666E0A4}" type="datetimeFigureOut">
              <a:rPr lang="sl-SI" smtClean="0"/>
              <a:t>8. 06. 2017</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858998D-6E62-4C43-8F50-F38A71598F8E}" type="slidenum">
              <a:rPr lang="sl-SI" smtClean="0"/>
              <a:t>‹#›</a:t>
            </a:fld>
            <a:endParaRPr lang="sl-SI"/>
          </a:p>
        </p:txBody>
      </p:sp>
    </p:spTree>
    <p:extLst>
      <p:ext uri="{BB962C8B-B14F-4D97-AF65-F5344CB8AC3E}">
        <p14:creationId xmlns:p14="http://schemas.microsoft.com/office/powerpoint/2010/main" val="134339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1192BF-1D89-4BD9-86C2-0C54A666E0A4}" type="datetimeFigureOut">
              <a:rPr lang="sl-SI" smtClean="0"/>
              <a:t>8. 06. 2017</a:t>
            </a:fld>
            <a:endParaRPr lang="sl-SI"/>
          </a:p>
        </p:txBody>
      </p:sp>
      <p:sp>
        <p:nvSpPr>
          <p:cNvPr id="4"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858998D-6E62-4C43-8F50-F38A71598F8E}" type="slidenum">
              <a:rPr lang="sl-SI" smtClean="0"/>
              <a:t>‹#›</a:t>
            </a:fld>
            <a:endParaRPr lang="sl-SI"/>
          </a:p>
        </p:txBody>
      </p:sp>
    </p:spTree>
    <p:extLst>
      <p:ext uri="{BB962C8B-B14F-4D97-AF65-F5344CB8AC3E}">
        <p14:creationId xmlns:p14="http://schemas.microsoft.com/office/powerpoint/2010/main" val="2192308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1192BF-1D89-4BD9-86C2-0C54A666E0A4}" type="datetimeFigureOut">
              <a:rPr lang="sl-SI" smtClean="0"/>
              <a:t>8. 06. 2017</a:t>
            </a:fld>
            <a:endParaRPr lang="sl-SI"/>
          </a:p>
        </p:txBody>
      </p:sp>
      <p:sp>
        <p:nvSpPr>
          <p:cNvPr id="4"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858998D-6E62-4C43-8F50-F38A71598F8E}" type="slidenum">
              <a:rPr lang="sl-SI" smtClean="0"/>
              <a:t>‹#›</a:t>
            </a:fld>
            <a:endParaRPr lang="sl-SI"/>
          </a:p>
        </p:txBody>
      </p:sp>
    </p:spTree>
    <p:extLst>
      <p:ext uri="{BB962C8B-B14F-4D97-AF65-F5344CB8AC3E}">
        <p14:creationId xmlns:p14="http://schemas.microsoft.com/office/powerpoint/2010/main" val="1278865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1192BF-1D89-4BD9-86C2-0C54A666E0A4}" type="datetimeFigureOut">
              <a:rPr lang="sl-SI" smtClean="0"/>
              <a:t>8. 06. 2017</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858998D-6E62-4C43-8F50-F38A71598F8E}" type="slidenum">
              <a:rPr lang="sl-SI" smtClean="0"/>
              <a:t>‹#›</a:t>
            </a:fld>
            <a:endParaRPr lang="sl-SI"/>
          </a:p>
        </p:txBody>
      </p:sp>
    </p:spTree>
    <p:extLst>
      <p:ext uri="{BB962C8B-B14F-4D97-AF65-F5344CB8AC3E}">
        <p14:creationId xmlns:p14="http://schemas.microsoft.com/office/powerpoint/2010/main" val="1518079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1192BF-1D89-4BD9-86C2-0C54A666E0A4}" type="datetimeFigureOut">
              <a:rPr lang="sl-SI" smtClean="0"/>
              <a:t>8. 06. 2017</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858998D-6E62-4C43-8F50-F38A71598F8E}" type="slidenum">
              <a:rPr lang="sl-SI" smtClean="0"/>
              <a:t>‹#›</a:t>
            </a:fld>
            <a:endParaRPr lang="sl-SI"/>
          </a:p>
        </p:txBody>
      </p:sp>
    </p:spTree>
    <p:extLst>
      <p:ext uri="{BB962C8B-B14F-4D97-AF65-F5344CB8AC3E}">
        <p14:creationId xmlns:p14="http://schemas.microsoft.com/office/powerpoint/2010/main" val="469337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51192BF-1D89-4BD9-86C2-0C54A666E0A4}" type="datetimeFigureOut">
              <a:rPr lang="sl-SI" smtClean="0"/>
              <a:t>8. 06. 2017</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858998D-6E62-4C43-8F50-F38A71598F8E}" type="slidenum">
              <a:rPr lang="sl-SI" smtClean="0"/>
              <a:t>‹#›</a:t>
            </a:fld>
            <a:endParaRPr lang="sl-SI"/>
          </a:p>
        </p:txBody>
      </p:sp>
    </p:spTree>
    <p:extLst>
      <p:ext uri="{BB962C8B-B14F-4D97-AF65-F5344CB8AC3E}">
        <p14:creationId xmlns:p14="http://schemas.microsoft.com/office/powerpoint/2010/main" val="58461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1192BF-1D89-4BD9-86C2-0C54A666E0A4}" type="datetimeFigureOut">
              <a:rPr lang="sl-SI" smtClean="0"/>
              <a:t>8. 06. 2017</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858998D-6E62-4C43-8F50-F38A71598F8E}" type="slidenum">
              <a:rPr lang="sl-SI" smtClean="0"/>
              <a:t>‹#›</a:t>
            </a:fld>
            <a:endParaRPr lang="sl-SI"/>
          </a:p>
        </p:txBody>
      </p:sp>
    </p:spTree>
    <p:extLst>
      <p:ext uri="{BB962C8B-B14F-4D97-AF65-F5344CB8AC3E}">
        <p14:creationId xmlns:p14="http://schemas.microsoft.com/office/powerpoint/2010/main" val="3655565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1192BF-1D89-4BD9-86C2-0C54A666E0A4}" type="datetimeFigureOut">
              <a:rPr lang="sl-SI" smtClean="0"/>
              <a:t>8. 06. 2017</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4858998D-6E62-4C43-8F50-F38A71598F8E}" type="slidenum">
              <a:rPr lang="sl-SI" smtClean="0"/>
              <a:t>‹#›</a:t>
            </a:fld>
            <a:endParaRPr lang="sl-SI"/>
          </a:p>
        </p:txBody>
      </p:sp>
    </p:spTree>
    <p:extLst>
      <p:ext uri="{BB962C8B-B14F-4D97-AF65-F5344CB8AC3E}">
        <p14:creationId xmlns:p14="http://schemas.microsoft.com/office/powerpoint/2010/main" val="3915541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1192BF-1D89-4BD9-86C2-0C54A666E0A4}" type="datetimeFigureOut">
              <a:rPr lang="sl-SI" smtClean="0"/>
              <a:t>8. 06. 2017</a:t>
            </a:fld>
            <a:endParaRPr lang="sl-SI"/>
          </a:p>
        </p:txBody>
      </p:sp>
      <p:sp>
        <p:nvSpPr>
          <p:cNvPr id="8" name="Footer Placeholder 7"/>
          <p:cNvSpPr>
            <a:spLocks noGrp="1"/>
          </p:cNvSpPr>
          <p:nvPr>
            <p:ph type="ftr" sz="quarter" idx="11"/>
          </p:nvPr>
        </p:nvSpPr>
        <p:spPr/>
        <p:txBody>
          <a:bodyPr/>
          <a:lstStyle/>
          <a:p>
            <a:endParaRPr lang="sl-SI"/>
          </a:p>
        </p:txBody>
      </p:sp>
      <p:sp>
        <p:nvSpPr>
          <p:cNvPr id="9" name="Slide Number Placeholder 8"/>
          <p:cNvSpPr>
            <a:spLocks noGrp="1"/>
          </p:cNvSpPr>
          <p:nvPr>
            <p:ph type="sldNum" sz="quarter" idx="12"/>
          </p:nvPr>
        </p:nvSpPr>
        <p:spPr/>
        <p:txBody>
          <a:bodyPr/>
          <a:lstStyle/>
          <a:p>
            <a:fld id="{4858998D-6E62-4C43-8F50-F38A71598F8E}" type="slidenum">
              <a:rPr lang="sl-SI" smtClean="0"/>
              <a:t>‹#›</a:t>
            </a:fld>
            <a:endParaRPr lang="sl-SI"/>
          </a:p>
        </p:txBody>
      </p:sp>
    </p:spTree>
    <p:extLst>
      <p:ext uri="{BB962C8B-B14F-4D97-AF65-F5344CB8AC3E}">
        <p14:creationId xmlns:p14="http://schemas.microsoft.com/office/powerpoint/2010/main" val="2671765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51192BF-1D89-4BD9-86C2-0C54A666E0A4}" type="datetimeFigureOut">
              <a:rPr lang="sl-SI" smtClean="0"/>
              <a:t>8. 06. 2017</a:t>
            </a:fld>
            <a:endParaRPr lang="sl-SI"/>
          </a:p>
        </p:txBody>
      </p:sp>
      <p:sp>
        <p:nvSpPr>
          <p:cNvPr id="5" name="Footer Placeholder 3"/>
          <p:cNvSpPr>
            <a:spLocks noGrp="1"/>
          </p:cNvSpPr>
          <p:nvPr>
            <p:ph type="ftr" sz="quarter" idx="11"/>
          </p:nvPr>
        </p:nvSpPr>
        <p:spPr/>
        <p:txBody>
          <a:bodyPr/>
          <a:lstStyle/>
          <a:p>
            <a:endParaRPr lang="sl-SI"/>
          </a:p>
        </p:txBody>
      </p:sp>
      <p:sp>
        <p:nvSpPr>
          <p:cNvPr id="6" name="Slide Number Placeholder 4"/>
          <p:cNvSpPr>
            <a:spLocks noGrp="1"/>
          </p:cNvSpPr>
          <p:nvPr>
            <p:ph type="sldNum" sz="quarter" idx="12"/>
          </p:nvPr>
        </p:nvSpPr>
        <p:spPr/>
        <p:txBody>
          <a:bodyPr/>
          <a:lstStyle/>
          <a:p>
            <a:fld id="{4858998D-6E62-4C43-8F50-F38A71598F8E}" type="slidenum">
              <a:rPr lang="sl-SI" smtClean="0"/>
              <a:t>‹#›</a:t>
            </a:fld>
            <a:endParaRPr lang="sl-SI"/>
          </a:p>
        </p:txBody>
      </p:sp>
    </p:spTree>
    <p:extLst>
      <p:ext uri="{BB962C8B-B14F-4D97-AF65-F5344CB8AC3E}">
        <p14:creationId xmlns:p14="http://schemas.microsoft.com/office/powerpoint/2010/main" val="26237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51192BF-1D89-4BD9-86C2-0C54A666E0A4}" type="datetimeFigureOut">
              <a:rPr lang="sl-SI" smtClean="0"/>
              <a:t>8. 06. 2017</a:t>
            </a:fld>
            <a:endParaRPr lang="sl-SI"/>
          </a:p>
        </p:txBody>
      </p:sp>
      <p:sp>
        <p:nvSpPr>
          <p:cNvPr id="5" name="Footer Placeholder 2"/>
          <p:cNvSpPr>
            <a:spLocks noGrp="1"/>
          </p:cNvSpPr>
          <p:nvPr>
            <p:ph type="ftr" sz="quarter" idx="11"/>
          </p:nvPr>
        </p:nvSpPr>
        <p:spPr/>
        <p:txBody>
          <a:bodyPr/>
          <a:lstStyle/>
          <a:p>
            <a:endParaRPr lang="sl-SI"/>
          </a:p>
        </p:txBody>
      </p:sp>
      <p:sp>
        <p:nvSpPr>
          <p:cNvPr id="6" name="Slide Number Placeholder 3"/>
          <p:cNvSpPr>
            <a:spLocks noGrp="1"/>
          </p:cNvSpPr>
          <p:nvPr>
            <p:ph type="sldNum" sz="quarter" idx="12"/>
          </p:nvPr>
        </p:nvSpPr>
        <p:spPr/>
        <p:txBody>
          <a:bodyPr/>
          <a:lstStyle/>
          <a:p>
            <a:fld id="{4858998D-6E62-4C43-8F50-F38A71598F8E}" type="slidenum">
              <a:rPr lang="sl-SI" smtClean="0"/>
              <a:t>‹#›</a:t>
            </a:fld>
            <a:endParaRPr lang="sl-SI"/>
          </a:p>
        </p:txBody>
      </p:sp>
    </p:spTree>
    <p:extLst>
      <p:ext uri="{BB962C8B-B14F-4D97-AF65-F5344CB8AC3E}">
        <p14:creationId xmlns:p14="http://schemas.microsoft.com/office/powerpoint/2010/main" val="1967194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B51192BF-1D89-4BD9-86C2-0C54A666E0A4}" type="datetimeFigureOut">
              <a:rPr lang="sl-SI" smtClean="0"/>
              <a:t>8. 06. 2017</a:t>
            </a:fld>
            <a:endParaRPr lang="sl-SI"/>
          </a:p>
        </p:txBody>
      </p:sp>
      <p:sp>
        <p:nvSpPr>
          <p:cNvPr id="5" name="Footer Placeholder 5"/>
          <p:cNvSpPr>
            <a:spLocks noGrp="1"/>
          </p:cNvSpPr>
          <p:nvPr>
            <p:ph type="ftr" sz="quarter" idx="11"/>
          </p:nvPr>
        </p:nvSpPr>
        <p:spPr/>
        <p:txBody>
          <a:bodyPr/>
          <a:lstStyle/>
          <a:p>
            <a:endParaRPr lang="sl-SI"/>
          </a:p>
        </p:txBody>
      </p:sp>
      <p:sp>
        <p:nvSpPr>
          <p:cNvPr id="6" name="Slide Number Placeholder 6"/>
          <p:cNvSpPr>
            <a:spLocks noGrp="1"/>
          </p:cNvSpPr>
          <p:nvPr>
            <p:ph type="sldNum" sz="quarter" idx="12"/>
          </p:nvPr>
        </p:nvSpPr>
        <p:spPr/>
        <p:txBody>
          <a:bodyPr/>
          <a:lstStyle/>
          <a:p>
            <a:fld id="{4858998D-6E62-4C43-8F50-F38A71598F8E}" type="slidenum">
              <a:rPr lang="sl-SI" smtClean="0"/>
              <a:t>‹#›</a:t>
            </a:fld>
            <a:endParaRPr lang="sl-SI"/>
          </a:p>
        </p:txBody>
      </p:sp>
    </p:spTree>
    <p:extLst>
      <p:ext uri="{BB962C8B-B14F-4D97-AF65-F5344CB8AC3E}">
        <p14:creationId xmlns:p14="http://schemas.microsoft.com/office/powerpoint/2010/main" val="271594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1192BF-1D89-4BD9-86C2-0C54A666E0A4}" type="datetimeFigureOut">
              <a:rPr lang="sl-SI" smtClean="0"/>
              <a:t>8. 06. 2017</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4858998D-6E62-4C43-8F50-F38A71598F8E}" type="slidenum">
              <a:rPr lang="sl-SI" smtClean="0"/>
              <a:t>‹#›</a:t>
            </a:fld>
            <a:endParaRPr lang="sl-SI"/>
          </a:p>
        </p:txBody>
      </p:sp>
    </p:spTree>
    <p:extLst>
      <p:ext uri="{BB962C8B-B14F-4D97-AF65-F5344CB8AC3E}">
        <p14:creationId xmlns:p14="http://schemas.microsoft.com/office/powerpoint/2010/main" val="2753485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51192BF-1D89-4BD9-86C2-0C54A666E0A4}" type="datetimeFigureOut">
              <a:rPr lang="sl-SI" smtClean="0"/>
              <a:t>8. 06. 2017</a:t>
            </a:fld>
            <a:endParaRPr lang="sl-SI"/>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sl-SI"/>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58998D-6E62-4C43-8F50-F38A71598F8E}" type="slidenum">
              <a:rPr lang="sl-SI" smtClean="0"/>
              <a:t>‹#›</a:t>
            </a:fld>
            <a:endParaRPr lang="sl-SI"/>
          </a:p>
        </p:txBody>
      </p:sp>
    </p:spTree>
    <p:extLst>
      <p:ext uri="{BB962C8B-B14F-4D97-AF65-F5344CB8AC3E}">
        <p14:creationId xmlns:p14="http://schemas.microsoft.com/office/powerpoint/2010/main" val="70882462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archcio.techtarget.com/definition/AI"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l-SI" dirty="0" smtClean="0"/>
              <a:t>Machine learning with Azure machine learning with R extension</a:t>
            </a:r>
            <a:endParaRPr lang="sl-SI" dirty="0"/>
          </a:p>
        </p:txBody>
      </p:sp>
      <p:sp>
        <p:nvSpPr>
          <p:cNvPr id="3" name="Subtitle 2"/>
          <p:cNvSpPr>
            <a:spLocks noGrp="1"/>
          </p:cNvSpPr>
          <p:nvPr>
            <p:ph type="subTitle" idx="1"/>
          </p:nvPr>
        </p:nvSpPr>
        <p:spPr/>
        <p:txBody>
          <a:bodyPr/>
          <a:lstStyle/>
          <a:p>
            <a:r>
              <a:rPr lang="sl-SI" dirty="0" smtClean="0"/>
              <a:t>Dr. Uros Godnov</a:t>
            </a:r>
            <a:endParaRPr lang="sl-SI" dirty="0"/>
          </a:p>
        </p:txBody>
      </p:sp>
      <p:sp>
        <p:nvSpPr>
          <p:cNvPr id="4" name="Slide Number Placeholder 3"/>
          <p:cNvSpPr>
            <a:spLocks noGrp="1"/>
          </p:cNvSpPr>
          <p:nvPr>
            <p:ph type="sldNum" sz="quarter" idx="12"/>
          </p:nvPr>
        </p:nvSpPr>
        <p:spPr/>
        <p:txBody>
          <a:bodyPr/>
          <a:lstStyle/>
          <a:p>
            <a:fld id="{0C3B0910-3D4C-4809-A2F1-AF5A40DDB97A}" type="slidenum">
              <a:rPr lang="sl-SI" smtClean="0"/>
              <a:t>1</a:t>
            </a:fld>
            <a:endParaRPr lang="sl-SI"/>
          </a:p>
        </p:txBody>
      </p:sp>
    </p:spTree>
    <p:extLst>
      <p:ext uri="{BB962C8B-B14F-4D97-AF65-F5344CB8AC3E}">
        <p14:creationId xmlns:p14="http://schemas.microsoft.com/office/powerpoint/2010/main" val="1305957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Extensions – data preparation phase	</a:t>
            </a:r>
            <a:endParaRPr lang="sl-SI" dirty="0"/>
          </a:p>
        </p:txBody>
      </p:sp>
      <p:sp>
        <p:nvSpPr>
          <p:cNvPr id="3" name="Content Placeholder 2"/>
          <p:cNvSpPr>
            <a:spLocks noGrp="1"/>
          </p:cNvSpPr>
          <p:nvPr>
            <p:ph idx="1"/>
          </p:nvPr>
        </p:nvSpPr>
        <p:spPr/>
        <p:txBody>
          <a:bodyPr/>
          <a:lstStyle/>
          <a:p>
            <a:r>
              <a:rPr lang="sl-SI" dirty="0" smtClean="0"/>
              <a:t>Pyhton extension</a:t>
            </a:r>
          </a:p>
          <a:p>
            <a:r>
              <a:rPr lang="sl-SI" dirty="0" smtClean="0"/>
              <a:t>R extension:</a:t>
            </a:r>
          </a:p>
          <a:p>
            <a:pPr lvl="1"/>
            <a:r>
              <a:rPr lang="sl-SI" dirty="0"/>
              <a:t>g</a:t>
            </a:r>
            <a:r>
              <a:rPr lang="sl-SI" dirty="0" smtClean="0"/>
              <a:t>gplot2</a:t>
            </a:r>
          </a:p>
          <a:p>
            <a:pPr lvl="1"/>
            <a:r>
              <a:rPr lang="sl-SI" dirty="0" smtClean="0"/>
              <a:t>Preparing data</a:t>
            </a:r>
          </a:p>
          <a:p>
            <a:r>
              <a:rPr lang="sl-SI" dirty="0" smtClean="0"/>
              <a:t>print(rownames(installed.packages()))</a:t>
            </a:r>
          </a:p>
          <a:p>
            <a:endParaRPr lang="sl-SI" dirty="0"/>
          </a:p>
        </p:txBody>
      </p:sp>
    </p:spTree>
    <p:extLst>
      <p:ext uri="{BB962C8B-B14F-4D97-AF65-F5344CB8AC3E}">
        <p14:creationId xmlns:p14="http://schemas.microsoft.com/office/powerpoint/2010/main" val="3920392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Back to previous example</a:t>
            </a:r>
            <a:endParaRPr lang="sl-SI" dirty="0"/>
          </a:p>
        </p:txBody>
      </p:sp>
      <p:sp>
        <p:nvSpPr>
          <p:cNvPr id="3" name="Content Placeholder 2"/>
          <p:cNvSpPr>
            <a:spLocks noGrp="1"/>
          </p:cNvSpPr>
          <p:nvPr>
            <p:ph idx="1"/>
          </p:nvPr>
        </p:nvSpPr>
        <p:spPr/>
        <p:txBody>
          <a:bodyPr/>
          <a:lstStyle/>
          <a:p>
            <a:r>
              <a:rPr lang="sl-SI" dirty="0" smtClean="0"/>
              <a:t>Add Execute R script task</a:t>
            </a:r>
          </a:p>
          <a:p>
            <a:r>
              <a:rPr lang="sl-SI" dirty="0" smtClean="0"/>
              <a:t>Inside task add the following:</a:t>
            </a:r>
          </a:p>
          <a:p>
            <a:pPr lvl="1"/>
            <a:r>
              <a:rPr lang="sl-SI" dirty="0"/>
              <a:t>library(PerformanceAnalytics</a:t>
            </a:r>
            <a:r>
              <a:rPr lang="sl-SI" dirty="0" smtClean="0"/>
              <a:t>)</a:t>
            </a:r>
            <a:endParaRPr lang="sl-SI" dirty="0"/>
          </a:p>
          <a:p>
            <a:pPr lvl="1"/>
            <a:r>
              <a:rPr lang="sl-SI" dirty="0"/>
              <a:t>chart.Correlation(dataset1)</a:t>
            </a:r>
          </a:p>
        </p:txBody>
      </p:sp>
    </p:spTree>
    <p:extLst>
      <p:ext uri="{BB962C8B-B14F-4D97-AF65-F5344CB8AC3E}">
        <p14:creationId xmlns:p14="http://schemas.microsoft.com/office/powerpoint/2010/main" val="77165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R (visualization) – ggplot2</a:t>
            </a:r>
            <a:endParaRPr lang="sl-SI" dirty="0"/>
          </a:p>
        </p:txBody>
      </p:sp>
      <p:sp>
        <p:nvSpPr>
          <p:cNvPr id="3" name="Content Placeholder 2"/>
          <p:cNvSpPr>
            <a:spLocks noGrp="1"/>
          </p:cNvSpPr>
          <p:nvPr>
            <p:ph idx="1"/>
          </p:nvPr>
        </p:nvSpPr>
        <p:spPr/>
        <p:txBody>
          <a:bodyPr/>
          <a:lstStyle/>
          <a:p>
            <a:r>
              <a:rPr lang="sl-SI" dirty="0"/>
              <a:t>g</a:t>
            </a:r>
            <a:r>
              <a:rPr lang="sl-SI" dirty="0" smtClean="0"/>
              <a:t>gplot2 </a:t>
            </a:r>
            <a:r>
              <a:rPr lang="sl-SI" dirty="0" smtClean="0">
                <a:sym typeface="Wingdings" panose="05000000000000000000" pitchFamily="2" charset="2"/>
              </a:rPr>
              <a:t> golden standard for plots in R</a:t>
            </a:r>
          </a:p>
          <a:p>
            <a:r>
              <a:rPr lang="sl-SI" dirty="0" smtClean="0">
                <a:sym typeface="Wingdings" panose="05000000000000000000" pitchFamily="2" charset="2"/>
              </a:rPr>
              <a:t>Vizualizing using a „grammar“:</a:t>
            </a:r>
          </a:p>
          <a:p>
            <a:pPr lvl="1"/>
            <a:r>
              <a:rPr lang="sl-SI" dirty="0" smtClean="0">
                <a:sym typeface="Wingdings" panose="05000000000000000000" pitchFamily="2" charset="2"/>
              </a:rPr>
              <a:t>Data</a:t>
            </a:r>
          </a:p>
          <a:p>
            <a:pPr lvl="1"/>
            <a:r>
              <a:rPr lang="sl-SI" dirty="0" smtClean="0">
                <a:sym typeface="Wingdings" panose="05000000000000000000" pitchFamily="2" charset="2"/>
              </a:rPr>
              <a:t>Chart type</a:t>
            </a:r>
          </a:p>
          <a:p>
            <a:pPr lvl="1"/>
            <a:r>
              <a:rPr lang="sl-SI" dirty="0" smtClean="0">
                <a:sym typeface="Wingdings" panose="05000000000000000000" pitchFamily="2" charset="2"/>
              </a:rPr>
              <a:t>Smoothing curve</a:t>
            </a:r>
          </a:p>
          <a:p>
            <a:pPr lvl="1"/>
            <a:r>
              <a:rPr lang="sl-SI" dirty="0" smtClean="0">
                <a:sym typeface="Wingdings" panose="05000000000000000000" pitchFamily="2" charset="2"/>
              </a:rPr>
              <a:t>Facets</a:t>
            </a:r>
          </a:p>
          <a:p>
            <a:r>
              <a:rPr lang="sl-SI" dirty="0" smtClean="0"/>
              <a:t>Calculated columns with function within</a:t>
            </a:r>
            <a:endParaRPr lang="sl-SI" dirty="0"/>
          </a:p>
        </p:txBody>
      </p:sp>
    </p:spTree>
    <p:extLst>
      <p:ext uri="{BB962C8B-B14F-4D97-AF65-F5344CB8AC3E}">
        <p14:creationId xmlns:p14="http://schemas.microsoft.com/office/powerpoint/2010/main" val="2044182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R – ggplot2</a:t>
            </a:r>
            <a:endParaRPr lang="sl-SI" dirty="0"/>
          </a:p>
        </p:txBody>
      </p:sp>
      <p:sp>
        <p:nvSpPr>
          <p:cNvPr id="3" name="Content Placeholder 2"/>
          <p:cNvSpPr>
            <a:spLocks noGrp="1"/>
          </p:cNvSpPr>
          <p:nvPr>
            <p:ph idx="1"/>
          </p:nvPr>
        </p:nvSpPr>
        <p:spPr/>
        <p:txBody>
          <a:bodyPr/>
          <a:lstStyle/>
          <a:p>
            <a:r>
              <a:rPr lang="sl-SI" dirty="0" smtClean="0"/>
              <a:t>install packages ggplot2 and reshape2, dplyr</a:t>
            </a:r>
          </a:p>
          <a:p>
            <a:r>
              <a:rPr lang="sl-SI" dirty="0" smtClean="0"/>
              <a:t>Show „tips“ data set</a:t>
            </a:r>
          </a:p>
          <a:p>
            <a:r>
              <a:rPr lang="sl-SI" dirty="0" smtClean="0"/>
              <a:t>Add calculated column ratio</a:t>
            </a:r>
          </a:p>
          <a:p>
            <a:r>
              <a:rPr lang="sl-SI" dirty="0" smtClean="0"/>
              <a:t>Show scatterplot(total_bill,ratio)</a:t>
            </a:r>
          </a:p>
          <a:p>
            <a:r>
              <a:rPr lang="sl-SI" dirty="0" smtClean="0"/>
              <a:t>Expand basic graph with sex/time</a:t>
            </a:r>
          </a:p>
          <a:p>
            <a:r>
              <a:rPr lang="sl-SI" dirty="0" smtClean="0"/>
              <a:t>Add smooth linear curve</a:t>
            </a:r>
            <a:endParaRPr lang="sl-SI" dirty="0"/>
          </a:p>
        </p:txBody>
      </p:sp>
    </p:spTree>
    <p:extLst>
      <p:ext uri="{BB962C8B-B14F-4D97-AF65-F5344CB8AC3E}">
        <p14:creationId xmlns:p14="http://schemas.microsoft.com/office/powerpoint/2010/main" val="4082601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Demo 1/a</a:t>
            </a:r>
            <a:endParaRPr lang="sl-SI" dirty="0"/>
          </a:p>
        </p:txBody>
      </p:sp>
      <p:sp>
        <p:nvSpPr>
          <p:cNvPr id="3" name="Content Placeholder 2"/>
          <p:cNvSpPr>
            <a:spLocks noGrp="1"/>
          </p:cNvSpPr>
          <p:nvPr>
            <p:ph idx="1"/>
          </p:nvPr>
        </p:nvSpPr>
        <p:spPr/>
        <p:txBody>
          <a:bodyPr/>
          <a:lstStyle/>
          <a:p>
            <a:r>
              <a:rPr lang="sl-SI" dirty="0" smtClean="0"/>
              <a:t>Select columns</a:t>
            </a:r>
          </a:p>
          <a:p>
            <a:r>
              <a:rPr lang="sl-SI" dirty="0" smtClean="0"/>
              <a:t>Edit metadata</a:t>
            </a:r>
          </a:p>
          <a:p>
            <a:r>
              <a:rPr lang="sl-SI" dirty="0" smtClean="0"/>
              <a:t>Execute R script</a:t>
            </a:r>
            <a:endParaRPr lang="sl-SI" dirty="0"/>
          </a:p>
        </p:txBody>
      </p:sp>
    </p:spTree>
    <p:extLst>
      <p:ext uri="{BB962C8B-B14F-4D97-AF65-F5344CB8AC3E}">
        <p14:creationId xmlns:p14="http://schemas.microsoft.com/office/powerpoint/2010/main" val="3906815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Data manipulation/transformation</a:t>
            </a:r>
            <a:endParaRPr lang="sl-SI" dirty="0"/>
          </a:p>
        </p:txBody>
      </p:sp>
      <p:pic>
        <p:nvPicPr>
          <p:cNvPr id="5" name="Content Placeholder 4"/>
          <p:cNvPicPr>
            <a:picLocks noGrp="1" noChangeAspect="1"/>
          </p:cNvPicPr>
          <p:nvPr>
            <p:ph idx="1"/>
          </p:nvPr>
        </p:nvPicPr>
        <p:blipFill>
          <a:blip r:embed="rId2"/>
          <a:stretch>
            <a:fillRect/>
          </a:stretch>
        </p:blipFill>
        <p:spPr>
          <a:xfrm>
            <a:off x="6194417" y="1557608"/>
            <a:ext cx="5997583" cy="1725170"/>
          </a:xfrm>
          <a:prstGeom prst="rect">
            <a:avLst/>
          </a:prstGeom>
        </p:spPr>
      </p:pic>
      <p:pic>
        <p:nvPicPr>
          <p:cNvPr id="4" name="Picture 3"/>
          <p:cNvPicPr>
            <a:picLocks noChangeAspect="1"/>
          </p:cNvPicPr>
          <p:nvPr/>
        </p:nvPicPr>
        <p:blipFill>
          <a:blip r:embed="rId3"/>
          <a:stretch>
            <a:fillRect/>
          </a:stretch>
        </p:blipFill>
        <p:spPr>
          <a:xfrm>
            <a:off x="0" y="1365547"/>
            <a:ext cx="6110868" cy="4222035"/>
          </a:xfrm>
          <a:prstGeom prst="rect">
            <a:avLst/>
          </a:prstGeom>
        </p:spPr>
      </p:pic>
    </p:spTree>
    <p:extLst>
      <p:ext uri="{BB962C8B-B14F-4D97-AF65-F5344CB8AC3E}">
        <p14:creationId xmlns:p14="http://schemas.microsoft.com/office/powerpoint/2010/main" val="1551815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Demo 1/b</a:t>
            </a:r>
            <a:endParaRPr lang="sl-SI" dirty="0"/>
          </a:p>
        </p:txBody>
      </p:sp>
      <p:sp>
        <p:nvSpPr>
          <p:cNvPr id="3" name="Content Placeholder 2"/>
          <p:cNvSpPr>
            <a:spLocks noGrp="1"/>
          </p:cNvSpPr>
          <p:nvPr>
            <p:ph idx="1"/>
          </p:nvPr>
        </p:nvSpPr>
        <p:spPr/>
        <p:txBody>
          <a:bodyPr/>
          <a:lstStyle/>
          <a:p>
            <a:r>
              <a:rPr lang="sl-SI" dirty="0" smtClean="0"/>
              <a:t>Group into bins</a:t>
            </a:r>
            <a:endParaRPr lang="sl-SI" dirty="0"/>
          </a:p>
          <a:p>
            <a:r>
              <a:rPr lang="sl-SI" dirty="0" smtClean="0"/>
              <a:t>Split data:</a:t>
            </a:r>
          </a:p>
          <a:p>
            <a:pPr marL="685800" lvl="1"/>
            <a:r>
              <a:rPr lang="sl-SI" dirty="0" smtClean="0"/>
              <a:t>random</a:t>
            </a:r>
          </a:p>
          <a:p>
            <a:pPr marL="685800" lvl="1"/>
            <a:r>
              <a:rPr lang="sl-SI" dirty="0" smtClean="0"/>
              <a:t>stratified</a:t>
            </a:r>
          </a:p>
          <a:p>
            <a:pPr marL="0" indent="0">
              <a:buNone/>
            </a:pPr>
            <a:endParaRPr lang="sl-SI" dirty="0"/>
          </a:p>
        </p:txBody>
      </p:sp>
    </p:spTree>
    <p:extLst>
      <p:ext uri="{BB962C8B-B14F-4D97-AF65-F5344CB8AC3E}">
        <p14:creationId xmlns:p14="http://schemas.microsoft.com/office/powerpoint/2010/main" val="2566024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l-SI"/>
          </a:p>
        </p:txBody>
      </p:sp>
      <p:sp>
        <p:nvSpPr>
          <p:cNvPr id="3" name="Content Placeholder 2"/>
          <p:cNvSpPr>
            <a:spLocks noGrp="1"/>
          </p:cNvSpPr>
          <p:nvPr>
            <p:ph idx="1"/>
          </p:nvPr>
        </p:nvSpPr>
        <p:spPr/>
        <p:txBody>
          <a:bodyPr/>
          <a:lstStyle/>
          <a:p>
            <a:pPr marL="0" indent="0" algn="ctr">
              <a:buNone/>
            </a:pPr>
            <a:endParaRPr lang="sl-SI" dirty="0" smtClean="0"/>
          </a:p>
          <a:p>
            <a:pPr marL="0" indent="0" algn="ctr">
              <a:buNone/>
            </a:pPr>
            <a:endParaRPr lang="sl-SI" dirty="0"/>
          </a:p>
          <a:p>
            <a:pPr marL="0" indent="0" algn="ctr">
              <a:buNone/>
            </a:pPr>
            <a:endParaRPr lang="sl-SI" dirty="0"/>
          </a:p>
          <a:p>
            <a:pPr marL="0" indent="0" algn="ctr">
              <a:buNone/>
            </a:pPr>
            <a:r>
              <a:rPr lang="sl-SI" sz="3600" b="1" dirty="0" smtClean="0"/>
              <a:t>Now, we are ready!</a:t>
            </a:r>
            <a:endParaRPr lang="sl-SI" sz="3600" b="1" dirty="0"/>
          </a:p>
        </p:txBody>
      </p:sp>
    </p:spTree>
    <p:extLst>
      <p:ext uri="{BB962C8B-B14F-4D97-AF65-F5344CB8AC3E}">
        <p14:creationId xmlns:p14="http://schemas.microsoft.com/office/powerpoint/2010/main" val="3625512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l-SI"/>
          </a:p>
        </p:txBody>
      </p:sp>
      <p:pic>
        <p:nvPicPr>
          <p:cNvPr id="4" name="Content Placeholder 3"/>
          <p:cNvPicPr>
            <a:picLocks noGrp="1" noChangeAspect="1"/>
          </p:cNvPicPr>
          <p:nvPr>
            <p:ph idx="1"/>
          </p:nvPr>
        </p:nvPicPr>
        <p:blipFill>
          <a:blip r:embed="rId2"/>
          <a:stretch>
            <a:fillRect/>
          </a:stretch>
        </p:blipFill>
        <p:spPr>
          <a:xfrm>
            <a:off x="1" y="0"/>
            <a:ext cx="12192000" cy="6889706"/>
          </a:xfrm>
          <a:prstGeom prst="rect">
            <a:avLst/>
          </a:prstGeom>
        </p:spPr>
      </p:pic>
    </p:spTree>
    <p:extLst>
      <p:ext uri="{BB962C8B-B14F-4D97-AF65-F5344CB8AC3E}">
        <p14:creationId xmlns:p14="http://schemas.microsoft.com/office/powerpoint/2010/main" val="571095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l-SI"/>
          </a:p>
        </p:txBody>
      </p:sp>
      <p:pic>
        <p:nvPicPr>
          <p:cNvPr id="4" name="Content Placeholder 3"/>
          <p:cNvPicPr>
            <a:picLocks noGrp="1" noChangeAspect="1"/>
          </p:cNvPicPr>
          <p:nvPr>
            <p:ph idx="1"/>
          </p:nvPr>
        </p:nvPicPr>
        <p:blipFill>
          <a:blip r:embed="rId2"/>
          <a:stretch>
            <a:fillRect/>
          </a:stretch>
        </p:blipFill>
        <p:spPr>
          <a:xfrm>
            <a:off x="564393" y="330819"/>
            <a:ext cx="8596040" cy="6081132"/>
          </a:xfrm>
          <a:prstGeom prst="rect">
            <a:avLst/>
          </a:prstGeom>
        </p:spPr>
      </p:pic>
    </p:spTree>
    <p:extLst>
      <p:ext uri="{BB962C8B-B14F-4D97-AF65-F5344CB8AC3E}">
        <p14:creationId xmlns:p14="http://schemas.microsoft.com/office/powerpoint/2010/main" val="1831828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Before we start</a:t>
            </a:r>
            <a:endParaRPr lang="sl-SI" dirty="0"/>
          </a:p>
        </p:txBody>
      </p:sp>
      <p:sp>
        <p:nvSpPr>
          <p:cNvPr id="3" name="Content Placeholder 2"/>
          <p:cNvSpPr>
            <a:spLocks noGrp="1"/>
          </p:cNvSpPr>
          <p:nvPr>
            <p:ph idx="1"/>
          </p:nvPr>
        </p:nvSpPr>
        <p:spPr/>
        <p:txBody>
          <a:bodyPr/>
          <a:lstStyle/>
          <a:p>
            <a:r>
              <a:rPr lang="sl-SI" dirty="0" smtClean="0"/>
              <a:t>Machine learning is suddenly very popular</a:t>
            </a:r>
          </a:p>
          <a:p>
            <a:r>
              <a:rPr lang="sl-SI" dirty="0" smtClean="0"/>
              <a:t>All non-scientist and non-statisticians are now data scientist</a:t>
            </a:r>
          </a:p>
          <a:p>
            <a:r>
              <a:rPr lang="sl-SI" dirty="0" smtClean="0"/>
              <a:t>Very easy to accomplish something</a:t>
            </a:r>
          </a:p>
          <a:p>
            <a:r>
              <a:rPr lang="sl-SI" dirty="0" smtClean="0"/>
              <a:t>No knowledge needed for „something“ to do „something“ that returns „something“</a:t>
            </a:r>
            <a:endParaRPr lang="sl-SI" dirty="0"/>
          </a:p>
        </p:txBody>
      </p:sp>
    </p:spTree>
    <p:extLst>
      <p:ext uri="{BB962C8B-B14F-4D97-AF65-F5344CB8AC3E}">
        <p14:creationId xmlns:p14="http://schemas.microsoft.com/office/powerpoint/2010/main" val="566087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l-SI"/>
          </a:p>
        </p:txBody>
      </p:sp>
      <p:pic>
        <p:nvPicPr>
          <p:cNvPr id="4" name="Content Placeholder 3"/>
          <p:cNvPicPr>
            <a:picLocks noGrp="1" noChangeAspect="1"/>
          </p:cNvPicPr>
          <p:nvPr>
            <p:ph idx="1"/>
          </p:nvPr>
        </p:nvPicPr>
        <p:blipFill>
          <a:blip r:embed="rId2"/>
          <a:stretch>
            <a:fillRect/>
          </a:stretch>
        </p:blipFill>
        <p:spPr>
          <a:xfrm>
            <a:off x="331646" y="486936"/>
            <a:ext cx="9436818" cy="5579327"/>
          </a:xfrm>
          <a:prstGeom prst="rect">
            <a:avLst/>
          </a:prstGeom>
        </p:spPr>
      </p:pic>
    </p:spTree>
    <p:extLst>
      <p:ext uri="{BB962C8B-B14F-4D97-AF65-F5344CB8AC3E}">
        <p14:creationId xmlns:p14="http://schemas.microsoft.com/office/powerpoint/2010/main" val="1744330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l-SI"/>
          </a:p>
        </p:txBody>
      </p:sp>
      <p:pic>
        <p:nvPicPr>
          <p:cNvPr id="4" name="Content Placeholder 3"/>
          <p:cNvPicPr>
            <a:picLocks noGrp="1" noChangeAspect="1"/>
          </p:cNvPicPr>
          <p:nvPr>
            <p:ph idx="1"/>
          </p:nvPr>
        </p:nvPicPr>
        <p:blipFill>
          <a:blip r:embed="rId2"/>
          <a:stretch>
            <a:fillRect/>
          </a:stretch>
        </p:blipFill>
        <p:spPr>
          <a:xfrm>
            <a:off x="511180" y="312234"/>
            <a:ext cx="9157422" cy="5765181"/>
          </a:xfrm>
          <a:prstGeom prst="rect">
            <a:avLst/>
          </a:prstGeom>
        </p:spPr>
      </p:pic>
    </p:spTree>
    <p:extLst>
      <p:ext uri="{BB962C8B-B14F-4D97-AF65-F5344CB8AC3E}">
        <p14:creationId xmlns:p14="http://schemas.microsoft.com/office/powerpoint/2010/main" val="1375272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l-SI"/>
          </a:p>
        </p:txBody>
      </p:sp>
      <p:pic>
        <p:nvPicPr>
          <p:cNvPr id="4" name="Content Placeholder 3"/>
          <p:cNvPicPr>
            <a:picLocks noGrp="1" noChangeAspect="1"/>
          </p:cNvPicPr>
          <p:nvPr>
            <p:ph idx="1"/>
          </p:nvPr>
        </p:nvPicPr>
        <p:blipFill>
          <a:blip r:embed="rId2"/>
          <a:stretch>
            <a:fillRect/>
          </a:stretch>
        </p:blipFill>
        <p:spPr>
          <a:xfrm>
            <a:off x="248018" y="558382"/>
            <a:ext cx="9197066" cy="5229100"/>
          </a:xfrm>
          <a:prstGeom prst="rect">
            <a:avLst/>
          </a:prstGeom>
        </p:spPr>
      </p:pic>
    </p:spTree>
    <p:extLst>
      <p:ext uri="{BB962C8B-B14F-4D97-AF65-F5344CB8AC3E}">
        <p14:creationId xmlns:p14="http://schemas.microsoft.com/office/powerpoint/2010/main" val="24923342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l-SI"/>
          </a:p>
        </p:txBody>
      </p:sp>
      <p:pic>
        <p:nvPicPr>
          <p:cNvPr id="4" name="Content Placeholder 3"/>
          <p:cNvPicPr>
            <a:picLocks noGrp="1" noChangeAspect="1"/>
          </p:cNvPicPr>
          <p:nvPr>
            <p:ph idx="1"/>
          </p:nvPr>
        </p:nvPicPr>
        <p:blipFill>
          <a:blip r:embed="rId2"/>
          <a:stretch>
            <a:fillRect/>
          </a:stretch>
        </p:blipFill>
        <p:spPr>
          <a:xfrm>
            <a:off x="1282391" y="330433"/>
            <a:ext cx="6548824" cy="6427205"/>
          </a:xfrm>
          <a:prstGeom prst="rect">
            <a:avLst/>
          </a:prstGeom>
        </p:spPr>
      </p:pic>
    </p:spTree>
    <p:extLst>
      <p:ext uri="{BB962C8B-B14F-4D97-AF65-F5344CB8AC3E}">
        <p14:creationId xmlns:p14="http://schemas.microsoft.com/office/powerpoint/2010/main" val="18563806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Regression algorithms</a:t>
            </a:r>
            <a:endParaRPr lang="sl-SI" dirty="0"/>
          </a:p>
        </p:txBody>
      </p:sp>
      <p:pic>
        <p:nvPicPr>
          <p:cNvPr id="4" name="Content Placeholder 3"/>
          <p:cNvPicPr>
            <a:picLocks noGrp="1" noChangeAspect="1"/>
          </p:cNvPicPr>
          <p:nvPr>
            <p:ph idx="1"/>
          </p:nvPr>
        </p:nvPicPr>
        <p:blipFill>
          <a:blip r:embed="rId2"/>
          <a:stretch>
            <a:fillRect/>
          </a:stretch>
        </p:blipFill>
        <p:spPr>
          <a:xfrm>
            <a:off x="579863" y="1825980"/>
            <a:ext cx="8709733" cy="4507913"/>
          </a:xfrm>
          <a:prstGeom prst="rect">
            <a:avLst/>
          </a:prstGeom>
        </p:spPr>
      </p:pic>
    </p:spTree>
    <p:extLst>
      <p:ext uri="{BB962C8B-B14F-4D97-AF65-F5344CB8AC3E}">
        <p14:creationId xmlns:p14="http://schemas.microsoft.com/office/powerpoint/2010/main" val="1094241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l-SI"/>
          </a:p>
        </p:txBody>
      </p:sp>
      <p:pic>
        <p:nvPicPr>
          <p:cNvPr id="8" name="Content Placeholder 7"/>
          <p:cNvPicPr>
            <a:picLocks noGrp="1" noChangeAspect="1"/>
          </p:cNvPicPr>
          <p:nvPr>
            <p:ph idx="1"/>
          </p:nvPr>
        </p:nvPicPr>
        <p:blipFill>
          <a:blip r:embed="rId3"/>
          <a:stretch>
            <a:fillRect/>
          </a:stretch>
        </p:blipFill>
        <p:spPr>
          <a:xfrm>
            <a:off x="677334" y="408878"/>
            <a:ext cx="8241549" cy="6248400"/>
          </a:xfrm>
          <a:prstGeom prst="rect">
            <a:avLst/>
          </a:prstGeom>
        </p:spPr>
      </p:pic>
    </p:spTree>
    <p:extLst>
      <p:ext uri="{BB962C8B-B14F-4D97-AF65-F5344CB8AC3E}">
        <p14:creationId xmlns:p14="http://schemas.microsoft.com/office/powerpoint/2010/main" val="2956493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Evaluating regression algorithms</a:t>
            </a:r>
            <a:endParaRPr lang="sl-SI" dirty="0"/>
          </a:p>
        </p:txBody>
      </p:sp>
      <p:pic>
        <p:nvPicPr>
          <p:cNvPr id="4" name="Content Placeholder 3"/>
          <p:cNvPicPr>
            <a:picLocks noGrp="1" noChangeAspect="1"/>
          </p:cNvPicPr>
          <p:nvPr>
            <p:ph idx="1"/>
          </p:nvPr>
        </p:nvPicPr>
        <p:blipFill>
          <a:blip r:embed="rId2"/>
          <a:stretch>
            <a:fillRect/>
          </a:stretch>
        </p:blipFill>
        <p:spPr>
          <a:xfrm>
            <a:off x="1461082" y="2052638"/>
            <a:ext cx="8231612" cy="4195762"/>
          </a:xfrm>
          <a:prstGeom prst="rect">
            <a:avLst/>
          </a:prstGeom>
        </p:spPr>
      </p:pic>
    </p:spTree>
    <p:extLst>
      <p:ext uri="{BB962C8B-B14F-4D97-AF65-F5344CB8AC3E}">
        <p14:creationId xmlns:p14="http://schemas.microsoft.com/office/powerpoint/2010/main" val="2267125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Demo 1/c</a:t>
            </a:r>
            <a:endParaRPr lang="sl-SI" dirty="0"/>
          </a:p>
        </p:txBody>
      </p:sp>
      <p:sp>
        <p:nvSpPr>
          <p:cNvPr id="3" name="Content Placeholder 2"/>
          <p:cNvSpPr>
            <a:spLocks noGrp="1"/>
          </p:cNvSpPr>
          <p:nvPr>
            <p:ph idx="1"/>
          </p:nvPr>
        </p:nvSpPr>
        <p:spPr/>
        <p:txBody>
          <a:bodyPr/>
          <a:lstStyle/>
          <a:p>
            <a:r>
              <a:rPr lang="sl-SI" dirty="0" smtClean="0"/>
              <a:t>Regression model</a:t>
            </a:r>
          </a:p>
          <a:p>
            <a:r>
              <a:rPr lang="sl-SI" dirty="0" smtClean="0"/>
              <a:t>Score</a:t>
            </a:r>
          </a:p>
          <a:p>
            <a:r>
              <a:rPr lang="sl-SI" dirty="0" smtClean="0"/>
              <a:t>Evaluation</a:t>
            </a:r>
          </a:p>
          <a:p>
            <a:endParaRPr lang="sl-SI" dirty="0"/>
          </a:p>
        </p:txBody>
      </p:sp>
    </p:spTree>
    <p:extLst>
      <p:ext uri="{BB962C8B-B14F-4D97-AF65-F5344CB8AC3E}">
        <p14:creationId xmlns:p14="http://schemas.microsoft.com/office/powerpoint/2010/main" val="1522066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a:t>Comparison of Regression Algorithms</a:t>
            </a:r>
          </a:p>
        </p:txBody>
      </p:sp>
      <p:pic>
        <p:nvPicPr>
          <p:cNvPr id="4" name="Content Placeholder 3"/>
          <p:cNvPicPr>
            <a:picLocks noGrp="1" noChangeAspect="1"/>
          </p:cNvPicPr>
          <p:nvPr>
            <p:ph idx="1"/>
          </p:nvPr>
        </p:nvPicPr>
        <p:blipFill>
          <a:blip r:embed="rId2"/>
          <a:stretch>
            <a:fillRect/>
          </a:stretch>
        </p:blipFill>
        <p:spPr>
          <a:xfrm>
            <a:off x="307742" y="1361688"/>
            <a:ext cx="10557576" cy="4880086"/>
          </a:xfrm>
          <a:prstGeom prst="rect">
            <a:avLst/>
          </a:prstGeom>
        </p:spPr>
      </p:pic>
    </p:spTree>
    <p:extLst>
      <p:ext uri="{BB962C8B-B14F-4D97-AF65-F5344CB8AC3E}">
        <p14:creationId xmlns:p14="http://schemas.microsoft.com/office/powerpoint/2010/main" val="3751067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Two-class clasification</a:t>
            </a:r>
            <a:endParaRPr lang="sl-SI" dirty="0"/>
          </a:p>
        </p:txBody>
      </p:sp>
      <p:pic>
        <p:nvPicPr>
          <p:cNvPr id="4" name="Content Placeholder 3"/>
          <p:cNvPicPr>
            <a:picLocks noGrp="1" noChangeAspect="1"/>
          </p:cNvPicPr>
          <p:nvPr>
            <p:ph idx="1"/>
          </p:nvPr>
        </p:nvPicPr>
        <p:blipFill>
          <a:blip r:embed="rId2"/>
          <a:stretch>
            <a:fillRect/>
          </a:stretch>
        </p:blipFill>
        <p:spPr>
          <a:xfrm>
            <a:off x="677334" y="2029523"/>
            <a:ext cx="8174104" cy="4023654"/>
          </a:xfrm>
          <a:prstGeom prst="rect">
            <a:avLst/>
          </a:prstGeom>
        </p:spPr>
      </p:pic>
    </p:spTree>
    <p:extLst>
      <p:ext uri="{BB962C8B-B14F-4D97-AF65-F5344CB8AC3E}">
        <p14:creationId xmlns:p14="http://schemas.microsoft.com/office/powerpoint/2010/main" val="906169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Machine learning</a:t>
            </a:r>
            <a:endParaRPr lang="sl-SI" dirty="0"/>
          </a:p>
        </p:txBody>
      </p:sp>
      <p:sp>
        <p:nvSpPr>
          <p:cNvPr id="3" name="Content Placeholder 2"/>
          <p:cNvSpPr>
            <a:spLocks noGrp="1"/>
          </p:cNvSpPr>
          <p:nvPr>
            <p:ph idx="1"/>
          </p:nvPr>
        </p:nvSpPr>
        <p:spPr/>
        <p:txBody>
          <a:bodyPr/>
          <a:lstStyle/>
          <a:p>
            <a:r>
              <a:rPr lang="en-US" dirty="0"/>
              <a:t>Machine learning is a type of artificial intelligence (</a:t>
            </a:r>
            <a:r>
              <a:rPr lang="en-US" u="sng" dirty="0">
                <a:hlinkClick r:id="rId2"/>
              </a:rPr>
              <a:t>AI</a:t>
            </a:r>
            <a:r>
              <a:rPr lang="en-US" dirty="0"/>
              <a:t>) that provides computers with the ability to learn without being explicitly programmed. </a:t>
            </a:r>
            <a:endParaRPr lang="sl-SI" dirty="0" smtClean="0"/>
          </a:p>
          <a:p>
            <a:r>
              <a:rPr lang="sl-SI" dirty="0" smtClean="0"/>
              <a:t>Similar to data mining, but there is a difference!</a:t>
            </a:r>
          </a:p>
          <a:p>
            <a:r>
              <a:rPr lang="sl-SI" dirty="0" smtClean="0"/>
              <a:t>„Hierarchy“:</a:t>
            </a:r>
          </a:p>
          <a:p>
            <a:pPr lvl="1"/>
            <a:r>
              <a:rPr lang="en-US" b="1" dirty="0"/>
              <a:t>Statistics</a:t>
            </a:r>
            <a:r>
              <a:rPr lang="en-US" dirty="0"/>
              <a:t> </a:t>
            </a:r>
            <a:r>
              <a:rPr lang="en-US" i="1" dirty="0"/>
              <a:t>quantifies</a:t>
            </a:r>
            <a:r>
              <a:rPr lang="en-US" dirty="0"/>
              <a:t> numbers</a:t>
            </a:r>
          </a:p>
          <a:p>
            <a:pPr lvl="1"/>
            <a:r>
              <a:rPr lang="en-US" b="1" dirty="0"/>
              <a:t>Data Mining</a:t>
            </a:r>
            <a:r>
              <a:rPr lang="en-US" dirty="0"/>
              <a:t> </a:t>
            </a:r>
            <a:r>
              <a:rPr lang="en-US" i="1" dirty="0"/>
              <a:t>explains</a:t>
            </a:r>
            <a:r>
              <a:rPr lang="en-US" dirty="0"/>
              <a:t> patterns</a:t>
            </a:r>
          </a:p>
          <a:p>
            <a:pPr lvl="1"/>
            <a:r>
              <a:rPr lang="en-US" b="1" dirty="0"/>
              <a:t>Machine Learning</a:t>
            </a:r>
            <a:r>
              <a:rPr lang="en-US" dirty="0"/>
              <a:t> </a:t>
            </a:r>
            <a:r>
              <a:rPr lang="en-US" i="1" dirty="0"/>
              <a:t>predicts</a:t>
            </a:r>
            <a:r>
              <a:rPr lang="en-US" dirty="0"/>
              <a:t> with models</a:t>
            </a:r>
          </a:p>
          <a:p>
            <a:pPr lvl="1"/>
            <a:r>
              <a:rPr lang="en-US" b="1" dirty="0"/>
              <a:t>Artificial Intelligence</a:t>
            </a:r>
            <a:r>
              <a:rPr lang="en-US" dirty="0"/>
              <a:t> </a:t>
            </a:r>
            <a:r>
              <a:rPr lang="en-US" i="1" dirty="0"/>
              <a:t>behaves</a:t>
            </a:r>
            <a:r>
              <a:rPr lang="en-US" dirty="0"/>
              <a:t> and </a:t>
            </a:r>
            <a:r>
              <a:rPr lang="en-US" i="1" dirty="0"/>
              <a:t>reasons</a:t>
            </a:r>
            <a:endParaRPr lang="en-US" dirty="0"/>
          </a:p>
          <a:p>
            <a:endParaRPr lang="sl-SI" dirty="0"/>
          </a:p>
        </p:txBody>
      </p:sp>
      <p:sp>
        <p:nvSpPr>
          <p:cNvPr id="5" name="Slide Number Placeholder 4"/>
          <p:cNvSpPr>
            <a:spLocks noGrp="1"/>
          </p:cNvSpPr>
          <p:nvPr>
            <p:ph type="sldNum" sz="quarter" idx="12"/>
          </p:nvPr>
        </p:nvSpPr>
        <p:spPr/>
        <p:txBody>
          <a:bodyPr/>
          <a:lstStyle/>
          <a:p>
            <a:fld id="{0C3B0910-3D4C-4809-A2F1-AF5A40DDB97A}" type="slidenum">
              <a:rPr lang="sl-SI" smtClean="0"/>
              <a:t>3</a:t>
            </a:fld>
            <a:endParaRPr lang="sl-SI"/>
          </a:p>
        </p:txBody>
      </p:sp>
    </p:spTree>
    <p:extLst>
      <p:ext uri="{BB962C8B-B14F-4D97-AF65-F5344CB8AC3E}">
        <p14:creationId xmlns:p14="http://schemas.microsoft.com/office/powerpoint/2010/main" val="16090323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l-SI"/>
          </a:p>
        </p:txBody>
      </p:sp>
      <p:pic>
        <p:nvPicPr>
          <p:cNvPr id="4" name="Content Placeholder 3"/>
          <p:cNvPicPr>
            <a:picLocks noGrp="1" noChangeAspect="1"/>
          </p:cNvPicPr>
          <p:nvPr>
            <p:ph idx="1"/>
          </p:nvPr>
        </p:nvPicPr>
        <p:blipFill>
          <a:blip r:embed="rId3"/>
          <a:stretch>
            <a:fillRect/>
          </a:stretch>
        </p:blipFill>
        <p:spPr>
          <a:xfrm>
            <a:off x="424965" y="192343"/>
            <a:ext cx="9008968" cy="6052339"/>
          </a:xfrm>
          <a:prstGeom prst="rect">
            <a:avLst/>
          </a:prstGeom>
        </p:spPr>
      </p:pic>
    </p:spTree>
    <p:extLst>
      <p:ext uri="{BB962C8B-B14F-4D97-AF65-F5344CB8AC3E}">
        <p14:creationId xmlns:p14="http://schemas.microsoft.com/office/powerpoint/2010/main" val="978315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Regularization weight</a:t>
            </a:r>
            <a:endParaRPr lang="sl-SI" dirty="0"/>
          </a:p>
        </p:txBody>
      </p:sp>
      <p:pic>
        <p:nvPicPr>
          <p:cNvPr id="8" name="Content Placeholder 7"/>
          <p:cNvPicPr>
            <a:picLocks noGrp="1" noChangeAspect="1"/>
          </p:cNvPicPr>
          <p:nvPr>
            <p:ph idx="1"/>
          </p:nvPr>
        </p:nvPicPr>
        <p:blipFill>
          <a:blip r:embed="rId3"/>
          <a:stretch>
            <a:fillRect/>
          </a:stretch>
        </p:blipFill>
        <p:spPr>
          <a:xfrm>
            <a:off x="677334" y="1930400"/>
            <a:ext cx="7296226" cy="4761948"/>
          </a:xfrm>
          <a:prstGeom prst="rect">
            <a:avLst/>
          </a:prstGeom>
        </p:spPr>
      </p:pic>
    </p:spTree>
    <p:extLst>
      <p:ext uri="{BB962C8B-B14F-4D97-AF65-F5344CB8AC3E}">
        <p14:creationId xmlns:p14="http://schemas.microsoft.com/office/powerpoint/2010/main" val="424149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a:t>Evaluating two-class Classification</a:t>
            </a:r>
          </a:p>
        </p:txBody>
      </p:sp>
      <p:pic>
        <p:nvPicPr>
          <p:cNvPr id="6" name="Content Placeholder 5"/>
          <p:cNvPicPr>
            <a:picLocks noGrp="1" noChangeAspect="1"/>
          </p:cNvPicPr>
          <p:nvPr>
            <p:ph idx="1"/>
          </p:nvPr>
        </p:nvPicPr>
        <p:blipFill>
          <a:blip r:embed="rId2"/>
          <a:stretch>
            <a:fillRect/>
          </a:stretch>
        </p:blipFill>
        <p:spPr>
          <a:xfrm>
            <a:off x="834887" y="1338577"/>
            <a:ext cx="7985185" cy="5327265"/>
          </a:xfrm>
          <a:prstGeom prst="rect">
            <a:avLst/>
          </a:prstGeom>
        </p:spPr>
      </p:pic>
    </p:spTree>
    <p:extLst>
      <p:ext uri="{BB962C8B-B14F-4D97-AF65-F5344CB8AC3E}">
        <p14:creationId xmlns:p14="http://schemas.microsoft.com/office/powerpoint/2010/main" val="2035909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a:t>Evaluating two-class Classification</a:t>
            </a:r>
          </a:p>
        </p:txBody>
      </p:sp>
      <p:pic>
        <p:nvPicPr>
          <p:cNvPr id="4" name="Content Placeholder 3"/>
          <p:cNvPicPr>
            <a:picLocks noGrp="1" noChangeAspect="1"/>
          </p:cNvPicPr>
          <p:nvPr>
            <p:ph idx="1"/>
          </p:nvPr>
        </p:nvPicPr>
        <p:blipFill>
          <a:blip r:embed="rId2"/>
          <a:stretch>
            <a:fillRect/>
          </a:stretch>
        </p:blipFill>
        <p:spPr>
          <a:xfrm>
            <a:off x="387081" y="1484243"/>
            <a:ext cx="9177173" cy="4386469"/>
          </a:xfrm>
          <a:prstGeom prst="rect">
            <a:avLst/>
          </a:prstGeom>
        </p:spPr>
      </p:pic>
    </p:spTree>
    <p:extLst>
      <p:ext uri="{BB962C8B-B14F-4D97-AF65-F5344CB8AC3E}">
        <p14:creationId xmlns:p14="http://schemas.microsoft.com/office/powerpoint/2010/main" val="4078649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Demo 2</a:t>
            </a:r>
            <a:endParaRPr lang="sl-SI" dirty="0"/>
          </a:p>
        </p:txBody>
      </p:sp>
      <p:sp>
        <p:nvSpPr>
          <p:cNvPr id="3" name="Content Placeholder 2"/>
          <p:cNvSpPr>
            <a:spLocks noGrp="1"/>
          </p:cNvSpPr>
          <p:nvPr>
            <p:ph idx="1"/>
          </p:nvPr>
        </p:nvSpPr>
        <p:spPr/>
        <p:txBody>
          <a:bodyPr/>
          <a:lstStyle/>
          <a:p>
            <a:r>
              <a:rPr lang="en-US" dirty="0"/>
              <a:t>Adult Census Income Binary Classification </a:t>
            </a:r>
            <a:r>
              <a:rPr lang="en-US" dirty="0" smtClean="0"/>
              <a:t>dataset</a:t>
            </a:r>
            <a:endParaRPr lang="sl-SI" dirty="0" smtClean="0"/>
          </a:p>
          <a:p>
            <a:r>
              <a:rPr lang="sl-SI" dirty="0" smtClean="0"/>
              <a:t>Download dataset and create ggplot in R</a:t>
            </a:r>
          </a:p>
          <a:p>
            <a:r>
              <a:rPr lang="sl-SI" dirty="0" smtClean="0"/>
              <a:t>Focus only on USA</a:t>
            </a:r>
          </a:p>
          <a:p>
            <a:r>
              <a:rPr lang="sl-SI" dirty="0" smtClean="0"/>
              <a:t>Omit fnlwgt, education-num, capital-gain, capital-loss</a:t>
            </a:r>
            <a:endParaRPr lang="sl-SI" dirty="0"/>
          </a:p>
        </p:txBody>
      </p:sp>
    </p:spTree>
    <p:extLst>
      <p:ext uri="{BB962C8B-B14F-4D97-AF65-F5344CB8AC3E}">
        <p14:creationId xmlns:p14="http://schemas.microsoft.com/office/powerpoint/2010/main" val="3611846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Two-class Classification Algorithms</a:t>
            </a:r>
            <a:endParaRPr lang="sl-SI" dirty="0"/>
          </a:p>
        </p:txBody>
      </p:sp>
      <p:sp>
        <p:nvSpPr>
          <p:cNvPr id="3" name="Content Placeholder 2"/>
          <p:cNvSpPr>
            <a:spLocks noGrp="1"/>
          </p:cNvSpPr>
          <p:nvPr>
            <p:ph idx="1"/>
          </p:nvPr>
        </p:nvSpPr>
        <p:spPr/>
        <p:txBody>
          <a:bodyPr/>
          <a:lstStyle/>
          <a:p>
            <a:endParaRPr lang="sl-SI"/>
          </a:p>
        </p:txBody>
      </p:sp>
      <p:pic>
        <p:nvPicPr>
          <p:cNvPr id="4" name="Picture 3"/>
          <p:cNvPicPr>
            <a:picLocks noChangeAspect="1"/>
          </p:cNvPicPr>
          <p:nvPr/>
        </p:nvPicPr>
        <p:blipFill>
          <a:blip r:embed="rId2"/>
          <a:stretch>
            <a:fillRect/>
          </a:stretch>
        </p:blipFill>
        <p:spPr>
          <a:xfrm>
            <a:off x="94421" y="1930400"/>
            <a:ext cx="10566251" cy="4415459"/>
          </a:xfrm>
          <a:prstGeom prst="rect">
            <a:avLst/>
          </a:prstGeom>
        </p:spPr>
      </p:pic>
    </p:spTree>
    <p:extLst>
      <p:ext uri="{BB962C8B-B14F-4D97-AF65-F5344CB8AC3E}">
        <p14:creationId xmlns:p14="http://schemas.microsoft.com/office/powerpoint/2010/main" val="727298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Multi-class </a:t>
            </a:r>
            <a:r>
              <a:rPr lang="sl-SI" dirty="0"/>
              <a:t>Classification</a:t>
            </a:r>
          </a:p>
        </p:txBody>
      </p:sp>
      <p:pic>
        <p:nvPicPr>
          <p:cNvPr id="4" name="Content Placeholder 3"/>
          <p:cNvPicPr>
            <a:picLocks noGrp="1" noChangeAspect="1"/>
          </p:cNvPicPr>
          <p:nvPr>
            <p:ph idx="1"/>
          </p:nvPr>
        </p:nvPicPr>
        <p:blipFill>
          <a:blip r:embed="rId2"/>
          <a:stretch>
            <a:fillRect/>
          </a:stretch>
        </p:blipFill>
        <p:spPr>
          <a:xfrm>
            <a:off x="1147763" y="2221706"/>
            <a:ext cx="8858250" cy="3857625"/>
          </a:xfrm>
          <a:prstGeom prst="rect">
            <a:avLst/>
          </a:prstGeom>
        </p:spPr>
      </p:pic>
    </p:spTree>
    <p:extLst>
      <p:ext uri="{BB962C8B-B14F-4D97-AF65-F5344CB8AC3E}">
        <p14:creationId xmlns:p14="http://schemas.microsoft.com/office/powerpoint/2010/main" val="583306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l-SI"/>
          </a:p>
        </p:txBody>
      </p:sp>
      <p:pic>
        <p:nvPicPr>
          <p:cNvPr id="4" name="Content Placeholder 3"/>
          <p:cNvPicPr>
            <a:picLocks noGrp="1" noChangeAspect="1"/>
          </p:cNvPicPr>
          <p:nvPr>
            <p:ph idx="1"/>
          </p:nvPr>
        </p:nvPicPr>
        <p:blipFill>
          <a:blip r:embed="rId2"/>
          <a:stretch>
            <a:fillRect/>
          </a:stretch>
        </p:blipFill>
        <p:spPr>
          <a:xfrm>
            <a:off x="356453" y="357809"/>
            <a:ext cx="9179253" cy="5194852"/>
          </a:xfrm>
          <a:prstGeom prst="rect">
            <a:avLst/>
          </a:prstGeom>
        </p:spPr>
      </p:pic>
    </p:spTree>
    <p:extLst>
      <p:ext uri="{BB962C8B-B14F-4D97-AF65-F5344CB8AC3E}">
        <p14:creationId xmlns:p14="http://schemas.microsoft.com/office/powerpoint/2010/main" val="4286290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a:t>Evaluating </a:t>
            </a:r>
            <a:r>
              <a:rPr lang="sl-SI" dirty="0" smtClean="0"/>
              <a:t>multi-class </a:t>
            </a:r>
            <a:r>
              <a:rPr lang="sl-SI" dirty="0"/>
              <a:t>Classification</a:t>
            </a:r>
          </a:p>
        </p:txBody>
      </p:sp>
      <p:pic>
        <p:nvPicPr>
          <p:cNvPr id="4" name="Content Placeholder 3"/>
          <p:cNvPicPr>
            <a:picLocks noGrp="1" noChangeAspect="1"/>
          </p:cNvPicPr>
          <p:nvPr>
            <p:ph idx="1"/>
          </p:nvPr>
        </p:nvPicPr>
        <p:blipFill>
          <a:blip r:embed="rId2"/>
          <a:stretch>
            <a:fillRect/>
          </a:stretch>
        </p:blipFill>
        <p:spPr>
          <a:xfrm>
            <a:off x="434682" y="1362765"/>
            <a:ext cx="9081972" cy="4799496"/>
          </a:xfrm>
          <a:prstGeom prst="rect">
            <a:avLst/>
          </a:prstGeom>
        </p:spPr>
      </p:pic>
    </p:spTree>
    <p:extLst>
      <p:ext uri="{BB962C8B-B14F-4D97-AF65-F5344CB8AC3E}">
        <p14:creationId xmlns:p14="http://schemas.microsoft.com/office/powerpoint/2010/main" val="41047705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Demo 3</a:t>
            </a:r>
            <a:endParaRPr lang="sl-SI" dirty="0"/>
          </a:p>
        </p:txBody>
      </p:sp>
      <p:sp>
        <p:nvSpPr>
          <p:cNvPr id="3" name="Content Placeholder 2"/>
          <p:cNvSpPr>
            <a:spLocks noGrp="1"/>
          </p:cNvSpPr>
          <p:nvPr>
            <p:ph idx="1"/>
          </p:nvPr>
        </p:nvSpPr>
        <p:spPr/>
        <p:txBody>
          <a:bodyPr/>
          <a:lstStyle/>
          <a:p>
            <a:r>
              <a:rPr lang="sl-SI" dirty="0" smtClean="0"/>
              <a:t>Iris_multi</a:t>
            </a:r>
            <a:endParaRPr lang="sl-SI" dirty="0" smtClean="0"/>
          </a:p>
        </p:txBody>
      </p:sp>
    </p:spTree>
    <p:extLst>
      <p:ext uri="{BB962C8B-B14F-4D97-AF65-F5344CB8AC3E}">
        <p14:creationId xmlns:p14="http://schemas.microsoft.com/office/powerpoint/2010/main" val="561830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Machine learning</a:t>
            </a:r>
            <a:endParaRPr lang="sl-SI" dirty="0"/>
          </a:p>
        </p:txBody>
      </p:sp>
      <p:sp>
        <p:nvSpPr>
          <p:cNvPr id="3" name="Content Placeholder 2"/>
          <p:cNvSpPr>
            <a:spLocks noGrp="1"/>
          </p:cNvSpPr>
          <p:nvPr>
            <p:ph idx="1"/>
          </p:nvPr>
        </p:nvSpPr>
        <p:spPr/>
        <p:txBody>
          <a:bodyPr/>
          <a:lstStyle/>
          <a:p>
            <a:r>
              <a:rPr lang="en-US" dirty="0"/>
              <a:t>Facebook's News Feed uses machine learning to personalize each member's feed</a:t>
            </a:r>
            <a:r>
              <a:rPr lang="en-US" dirty="0" smtClean="0"/>
              <a:t>.</a:t>
            </a:r>
            <a:endParaRPr lang="sl-SI" dirty="0" smtClean="0"/>
          </a:p>
          <a:p>
            <a:r>
              <a:rPr lang="sl-SI" dirty="0" smtClean="0"/>
              <a:t>WolframAlpha engine</a:t>
            </a:r>
          </a:p>
          <a:p>
            <a:r>
              <a:rPr lang="sl-SI" dirty="0" smtClean="0"/>
              <a:t>R or Phyton</a:t>
            </a:r>
            <a:endParaRPr lang="sl-SI" dirty="0"/>
          </a:p>
        </p:txBody>
      </p:sp>
    </p:spTree>
    <p:extLst>
      <p:ext uri="{BB962C8B-B14F-4D97-AF65-F5344CB8AC3E}">
        <p14:creationId xmlns:p14="http://schemas.microsoft.com/office/powerpoint/2010/main" val="39114667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a:t>
            </a:r>
            <a:r>
              <a:rPr lang="sl-SI" dirty="0" smtClean="0"/>
              <a:t>Multi</a:t>
            </a:r>
            <a:r>
              <a:rPr lang="en-US" dirty="0" smtClean="0"/>
              <a:t>-class </a:t>
            </a:r>
            <a:r>
              <a:rPr lang="en-US" dirty="0"/>
              <a:t>Classification Algorithms</a:t>
            </a:r>
            <a:endParaRPr lang="sl-SI" dirty="0"/>
          </a:p>
        </p:txBody>
      </p:sp>
      <p:pic>
        <p:nvPicPr>
          <p:cNvPr id="4" name="Content Placeholder 3"/>
          <p:cNvPicPr>
            <a:picLocks noGrp="1" noChangeAspect="1"/>
          </p:cNvPicPr>
          <p:nvPr>
            <p:ph idx="1"/>
          </p:nvPr>
        </p:nvPicPr>
        <p:blipFill>
          <a:blip r:embed="rId2"/>
          <a:stretch>
            <a:fillRect/>
          </a:stretch>
        </p:blipFill>
        <p:spPr>
          <a:xfrm>
            <a:off x="386314" y="1930400"/>
            <a:ext cx="10219775" cy="3953565"/>
          </a:xfrm>
          <a:prstGeom prst="rect">
            <a:avLst/>
          </a:prstGeom>
        </p:spPr>
      </p:pic>
    </p:spTree>
    <p:extLst>
      <p:ext uri="{BB962C8B-B14F-4D97-AF65-F5344CB8AC3E}">
        <p14:creationId xmlns:p14="http://schemas.microsoft.com/office/powerpoint/2010/main" val="3906407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Good to know!</a:t>
            </a:r>
            <a:endParaRPr lang="sl-SI" dirty="0"/>
          </a:p>
        </p:txBody>
      </p:sp>
      <p:sp>
        <p:nvSpPr>
          <p:cNvPr id="3" name="Content Placeholder 2"/>
          <p:cNvSpPr>
            <a:spLocks noGrp="1"/>
          </p:cNvSpPr>
          <p:nvPr>
            <p:ph idx="1"/>
          </p:nvPr>
        </p:nvSpPr>
        <p:spPr/>
        <p:txBody>
          <a:bodyPr/>
          <a:lstStyle/>
          <a:p>
            <a:r>
              <a:rPr lang="sl-SI" dirty="0" smtClean="0"/>
              <a:t>Importing large dataset </a:t>
            </a:r>
            <a:r>
              <a:rPr lang="sl-SI" dirty="0" smtClean="0">
                <a:sym typeface="Wingdings" panose="05000000000000000000" pitchFamily="2" charset="2"/>
              </a:rPr>
              <a:t> zip it  upload </a:t>
            </a:r>
          </a:p>
          <a:p>
            <a:r>
              <a:rPr lang="sl-SI" dirty="0" smtClean="0">
                <a:sym typeface="Wingdings" panose="05000000000000000000" pitchFamily="2" charset="2"/>
              </a:rPr>
              <a:t>When using it  use Unpack zipped datasets</a:t>
            </a:r>
            <a:endParaRPr lang="sl-SI" dirty="0"/>
          </a:p>
        </p:txBody>
      </p:sp>
    </p:spTree>
    <p:extLst>
      <p:ext uri="{BB962C8B-B14F-4D97-AF65-F5344CB8AC3E}">
        <p14:creationId xmlns:p14="http://schemas.microsoft.com/office/powerpoint/2010/main" val="9077769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Webservice</a:t>
            </a:r>
            <a:endParaRPr lang="sl-SI" dirty="0"/>
          </a:p>
        </p:txBody>
      </p:sp>
      <p:sp>
        <p:nvSpPr>
          <p:cNvPr id="3" name="Content Placeholder 2"/>
          <p:cNvSpPr>
            <a:spLocks noGrp="1"/>
          </p:cNvSpPr>
          <p:nvPr>
            <p:ph idx="1"/>
          </p:nvPr>
        </p:nvSpPr>
        <p:spPr/>
        <p:txBody>
          <a:bodyPr/>
          <a:lstStyle/>
          <a:p>
            <a:r>
              <a:rPr lang="sl-SI" dirty="0" smtClean="0"/>
              <a:t>Publish model as webservice</a:t>
            </a:r>
          </a:p>
          <a:p>
            <a:r>
              <a:rPr lang="sl-SI" dirty="0" smtClean="0"/>
              <a:t>Deploy it and connect with excel via Machine learning add-in</a:t>
            </a:r>
            <a:endParaRPr lang="sl-SI" dirty="0"/>
          </a:p>
        </p:txBody>
      </p:sp>
    </p:spTree>
    <p:extLst>
      <p:ext uri="{BB962C8B-B14F-4D97-AF65-F5344CB8AC3E}">
        <p14:creationId xmlns:p14="http://schemas.microsoft.com/office/powerpoint/2010/main" val="39735192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Jupiter Notebook</a:t>
            </a:r>
            <a:endParaRPr lang="sl-SI" dirty="0"/>
          </a:p>
        </p:txBody>
      </p:sp>
      <p:sp>
        <p:nvSpPr>
          <p:cNvPr id="3" name="Content Placeholder 2"/>
          <p:cNvSpPr>
            <a:spLocks noGrp="1"/>
          </p:cNvSpPr>
          <p:nvPr>
            <p:ph idx="1"/>
          </p:nvPr>
        </p:nvSpPr>
        <p:spPr/>
        <p:txBody>
          <a:bodyPr/>
          <a:lstStyle/>
          <a:p>
            <a:r>
              <a:rPr lang="en-US" dirty="0" err="1"/>
              <a:t>Jupyter</a:t>
            </a:r>
            <a:r>
              <a:rPr lang="en-US" dirty="0"/>
              <a:t> notebooks provide an interactive environment for exploring data and collaborating with other data scientists.</a:t>
            </a:r>
          </a:p>
          <a:p>
            <a:r>
              <a:rPr lang="sl-SI" dirty="0" smtClean="0"/>
              <a:t>Jupyter.org</a:t>
            </a:r>
          </a:p>
          <a:p>
            <a:r>
              <a:rPr lang="sl-SI" dirty="0" smtClean="0"/>
              <a:t>When running in Azure ML, we don‘t need to worry about security</a:t>
            </a:r>
          </a:p>
          <a:p>
            <a:r>
              <a:rPr lang="sl-SI" dirty="0" smtClean="0"/>
              <a:t>50 kernells available</a:t>
            </a:r>
            <a:endParaRPr lang="sl-SI" dirty="0"/>
          </a:p>
        </p:txBody>
      </p:sp>
    </p:spTree>
    <p:extLst>
      <p:ext uri="{BB962C8B-B14F-4D97-AF65-F5344CB8AC3E}">
        <p14:creationId xmlns:p14="http://schemas.microsoft.com/office/powerpoint/2010/main" val="682620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Jupyter Notebook</a:t>
            </a:r>
            <a:endParaRPr lang="sl-SI" dirty="0"/>
          </a:p>
        </p:txBody>
      </p:sp>
      <p:sp>
        <p:nvSpPr>
          <p:cNvPr id="3" name="Content Placeholder 2"/>
          <p:cNvSpPr>
            <a:spLocks noGrp="1"/>
          </p:cNvSpPr>
          <p:nvPr>
            <p:ph idx="1"/>
          </p:nvPr>
        </p:nvSpPr>
        <p:spPr/>
        <p:txBody>
          <a:bodyPr/>
          <a:lstStyle/>
          <a:p>
            <a:r>
              <a:rPr lang="sl-SI" dirty="0" smtClean="0"/>
              <a:t>3 types of cells:</a:t>
            </a:r>
          </a:p>
          <a:p>
            <a:pPr lvl="1"/>
            <a:r>
              <a:rPr lang="sl-SI" dirty="0" smtClean="0"/>
              <a:t>Code</a:t>
            </a:r>
          </a:p>
          <a:p>
            <a:pPr lvl="1"/>
            <a:r>
              <a:rPr lang="sl-SI" dirty="0" smtClean="0"/>
              <a:t>Raw</a:t>
            </a:r>
          </a:p>
          <a:p>
            <a:pPr lvl="1"/>
            <a:r>
              <a:rPr lang="sl-SI" dirty="0" smtClean="0"/>
              <a:t>Markdown</a:t>
            </a:r>
          </a:p>
          <a:p>
            <a:pPr lvl="1"/>
            <a:endParaRPr lang="sl-SI" dirty="0" smtClean="0"/>
          </a:p>
          <a:p>
            <a:r>
              <a:rPr lang="sl-SI" dirty="0" smtClean="0"/>
              <a:t>In Azure ML – only csv files</a:t>
            </a:r>
          </a:p>
          <a:p>
            <a:r>
              <a:rPr lang="sl-SI" smtClean="0"/>
              <a:t>To run code (ctrl+enter)</a:t>
            </a:r>
            <a:endParaRPr lang="sl-SI" dirty="0"/>
          </a:p>
        </p:txBody>
      </p:sp>
    </p:spTree>
    <p:extLst>
      <p:ext uri="{BB962C8B-B14F-4D97-AF65-F5344CB8AC3E}">
        <p14:creationId xmlns:p14="http://schemas.microsoft.com/office/powerpoint/2010/main" val="127314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Azure machine learning (free version)</a:t>
            </a:r>
            <a:endParaRPr lang="sl-SI" dirty="0"/>
          </a:p>
        </p:txBody>
      </p:sp>
      <p:sp>
        <p:nvSpPr>
          <p:cNvPr id="3" name="Content Placeholder 2"/>
          <p:cNvSpPr>
            <a:spLocks noGrp="1"/>
          </p:cNvSpPr>
          <p:nvPr>
            <p:ph idx="1"/>
          </p:nvPr>
        </p:nvSpPr>
        <p:spPr/>
        <p:txBody>
          <a:bodyPr/>
          <a:lstStyle/>
          <a:p>
            <a:endParaRPr lang="sl-SI"/>
          </a:p>
        </p:txBody>
      </p:sp>
      <p:pic>
        <p:nvPicPr>
          <p:cNvPr id="6" name="Picture 5"/>
          <p:cNvPicPr>
            <a:picLocks noChangeAspect="1"/>
          </p:cNvPicPr>
          <p:nvPr/>
        </p:nvPicPr>
        <p:blipFill>
          <a:blip r:embed="rId2"/>
          <a:stretch>
            <a:fillRect/>
          </a:stretch>
        </p:blipFill>
        <p:spPr>
          <a:xfrm>
            <a:off x="742121" y="1853248"/>
            <a:ext cx="10614163" cy="4445642"/>
          </a:xfrm>
          <a:prstGeom prst="rect">
            <a:avLst/>
          </a:prstGeom>
        </p:spPr>
      </p:pic>
    </p:spTree>
    <p:extLst>
      <p:ext uri="{BB962C8B-B14F-4D97-AF65-F5344CB8AC3E}">
        <p14:creationId xmlns:p14="http://schemas.microsoft.com/office/powerpoint/2010/main" val="4288547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Types of data</a:t>
            </a:r>
            <a:endParaRPr lang="sl-SI" dirty="0"/>
          </a:p>
        </p:txBody>
      </p:sp>
      <p:sp>
        <p:nvSpPr>
          <p:cNvPr id="3" name="Content Placeholder 2"/>
          <p:cNvSpPr>
            <a:spLocks noGrp="1"/>
          </p:cNvSpPr>
          <p:nvPr>
            <p:ph idx="1"/>
          </p:nvPr>
        </p:nvSpPr>
        <p:spPr/>
        <p:txBody>
          <a:bodyPr>
            <a:normAutofit fontScale="92500" lnSpcReduction="10000"/>
          </a:bodyPr>
          <a:lstStyle/>
          <a:p>
            <a:r>
              <a:rPr lang="sl-SI" dirty="0"/>
              <a:t>Plain text (.txt)</a:t>
            </a:r>
          </a:p>
          <a:p>
            <a:r>
              <a:rPr lang="sl-SI" dirty="0"/>
              <a:t>Comma-separated values (CSV) with a header (.csv) or without (.nh.csv)</a:t>
            </a:r>
          </a:p>
          <a:p>
            <a:r>
              <a:rPr lang="sl-SI" dirty="0"/>
              <a:t>Tab-separated values (TSV) with a header (.tsv) or without (.nh.tsv)</a:t>
            </a:r>
          </a:p>
          <a:p>
            <a:r>
              <a:rPr lang="sl-SI" dirty="0"/>
              <a:t>Hive table</a:t>
            </a:r>
          </a:p>
          <a:p>
            <a:r>
              <a:rPr lang="sl-SI" dirty="0"/>
              <a:t>SQL database table</a:t>
            </a:r>
          </a:p>
          <a:p>
            <a:r>
              <a:rPr lang="sl-SI" dirty="0"/>
              <a:t>OData values</a:t>
            </a:r>
          </a:p>
          <a:p>
            <a:r>
              <a:rPr lang="sl-SI" dirty="0"/>
              <a:t>SVMLight data (.svmlight) </a:t>
            </a:r>
            <a:endParaRPr lang="sl-SI" dirty="0" smtClean="0"/>
          </a:p>
          <a:p>
            <a:r>
              <a:rPr lang="sl-SI" dirty="0" smtClean="0"/>
              <a:t>Attribute </a:t>
            </a:r>
            <a:r>
              <a:rPr lang="sl-SI" dirty="0"/>
              <a:t>Relation File Format (ARFF) data (.arff</a:t>
            </a:r>
            <a:r>
              <a:rPr lang="sl-SI" dirty="0" smtClean="0"/>
              <a:t>)</a:t>
            </a:r>
            <a:endParaRPr lang="sl-SI" dirty="0"/>
          </a:p>
          <a:p>
            <a:r>
              <a:rPr lang="sl-SI" dirty="0"/>
              <a:t>Zip file (.zip)</a:t>
            </a:r>
          </a:p>
          <a:p>
            <a:r>
              <a:rPr lang="sl-SI" dirty="0"/>
              <a:t>R object or workspace file (.RData)</a:t>
            </a:r>
          </a:p>
          <a:p>
            <a:endParaRPr lang="sl-SI" dirty="0"/>
          </a:p>
        </p:txBody>
      </p:sp>
    </p:spTree>
    <p:extLst>
      <p:ext uri="{BB962C8B-B14F-4D97-AF65-F5344CB8AC3E}">
        <p14:creationId xmlns:p14="http://schemas.microsoft.com/office/powerpoint/2010/main" val="2252979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268"/>
            <a:ext cx="8596668" cy="1320800"/>
          </a:xfrm>
        </p:spPr>
        <p:txBody>
          <a:bodyPr/>
          <a:lstStyle/>
          <a:p>
            <a:r>
              <a:rPr lang="sl-SI" dirty="0" smtClean="0"/>
              <a:t>Variables</a:t>
            </a:r>
            <a:endParaRPr lang="sl-SI" dirty="0"/>
          </a:p>
        </p:txBody>
      </p:sp>
      <p:sp>
        <p:nvSpPr>
          <p:cNvPr id="3" name="Content Placeholder 2"/>
          <p:cNvSpPr>
            <a:spLocks noGrp="1"/>
          </p:cNvSpPr>
          <p:nvPr>
            <p:ph idx="1"/>
          </p:nvPr>
        </p:nvSpPr>
        <p:spPr/>
        <p:txBody>
          <a:bodyPr/>
          <a:lstStyle/>
          <a:p>
            <a:endParaRPr lang="sl-SI"/>
          </a:p>
        </p:txBody>
      </p:sp>
      <p:pic>
        <p:nvPicPr>
          <p:cNvPr id="4" name="Picture 3"/>
          <p:cNvPicPr>
            <a:picLocks noChangeAspect="1"/>
          </p:cNvPicPr>
          <p:nvPr/>
        </p:nvPicPr>
        <p:blipFill>
          <a:blip r:embed="rId2"/>
          <a:stretch>
            <a:fillRect/>
          </a:stretch>
        </p:blipFill>
        <p:spPr>
          <a:xfrm>
            <a:off x="1030743" y="1479233"/>
            <a:ext cx="9019110" cy="4959694"/>
          </a:xfrm>
          <a:prstGeom prst="rect">
            <a:avLst/>
          </a:prstGeom>
        </p:spPr>
      </p:pic>
    </p:spTree>
    <p:extLst>
      <p:ext uri="{BB962C8B-B14F-4D97-AF65-F5344CB8AC3E}">
        <p14:creationId xmlns:p14="http://schemas.microsoft.com/office/powerpoint/2010/main" val="2103705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General statistics</a:t>
            </a:r>
            <a:endParaRPr lang="sl-SI" dirty="0"/>
          </a:p>
        </p:txBody>
      </p:sp>
      <p:sp>
        <p:nvSpPr>
          <p:cNvPr id="3" name="Content Placeholder 2"/>
          <p:cNvSpPr>
            <a:spLocks noGrp="1"/>
          </p:cNvSpPr>
          <p:nvPr>
            <p:ph idx="1"/>
          </p:nvPr>
        </p:nvSpPr>
        <p:spPr/>
        <p:txBody>
          <a:bodyPr/>
          <a:lstStyle/>
          <a:p>
            <a:endParaRPr lang="sl-SI"/>
          </a:p>
        </p:txBody>
      </p:sp>
      <p:pic>
        <p:nvPicPr>
          <p:cNvPr id="4" name="Picture 3"/>
          <p:cNvPicPr>
            <a:picLocks noChangeAspect="1"/>
          </p:cNvPicPr>
          <p:nvPr/>
        </p:nvPicPr>
        <p:blipFill>
          <a:blip r:embed="rId2"/>
          <a:stretch>
            <a:fillRect/>
          </a:stretch>
        </p:blipFill>
        <p:spPr>
          <a:xfrm>
            <a:off x="1103312" y="2095177"/>
            <a:ext cx="8716442" cy="4110962"/>
          </a:xfrm>
          <a:prstGeom prst="rect">
            <a:avLst/>
          </a:prstGeom>
        </p:spPr>
      </p:pic>
    </p:spTree>
    <p:extLst>
      <p:ext uri="{BB962C8B-B14F-4D97-AF65-F5344CB8AC3E}">
        <p14:creationId xmlns:p14="http://schemas.microsoft.com/office/powerpoint/2010/main" val="677144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Demo 1</a:t>
            </a:r>
            <a:endParaRPr lang="sl-SI" dirty="0"/>
          </a:p>
        </p:txBody>
      </p:sp>
      <p:sp>
        <p:nvSpPr>
          <p:cNvPr id="3" name="Content Placeholder 2"/>
          <p:cNvSpPr>
            <a:spLocks noGrp="1"/>
          </p:cNvSpPr>
          <p:nvPr>
            <p:ph idx="1"/>
          </p:nvPr>
        </p:nvSpPr>
        <p:spPr/>
        <p:txBody>
          <a:bodyPr/>
          <a:lstStyle/>
          <a:p>
            <a:r>
              <a:rPr lang="sl-SI" dirty="0" smtClean="0"/>
              <a:t>Automobile price data</a:t>
            </a:r>
          </a:p>
          <a:p>
            <a:r>
              <a:rPr lang="sl-SI" dirty="0" smtClean="0"/>
              <a:t>Select column (length, horsepower, city-mpg, highway-mpg, price)</a:t>
            </a:r>
          </a:p>
          <a:p>
            <a:r>
              <a:rPr lang="sl-SI" dirty="0" smtClean="0"/>
              <a:t>Summarize data</a:t>
            </a:r>
          </a:p>
          <a:p>
            <a:r>
              <a:rPr lang="sl-SI" dirty="0" smtClean="0"/>
              <a:t>Compute linear correlation</a:t>
            </a:r>
            <a:endParaRPr lang="sl-SI" dirty="0"/>
          </a:p>
        </p:txBody>
      </p:sp>
    </p:spTree>
    <p:extLst>
      <p:ext uri="{BB962C8B-B14F-4D97-AF65-F5344CB8AC3E}">
        <p14:creationId xmlns:p14="http://schemas.microsoft.com/office/powerpoint/2010/main" val="1826253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2977</TotalTime>
  <Words>838</Words>
  <Application>Microsoft Office PowerPoint</Application>
  <PresentationFormat>Widescreen</PresentationFormat>
  <Paragraphs>152</Paragraphs>
  <Slides>44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Century Gothic</vt:lpstr>
      <vt:lpstr>Wingdings</vt:lpstr>
      <vt:lpstr>Wingdings 3</vt:lpstr>
      <vt:lpstr>Ion</vt:lpstr>
      <vt:lpstr>Machine learning with Azure machine learning with R extension</vt:lpstr>
      <vt:lpstr>Before we start</vt:lpstr>
      <vt:lpstr>Machine learning</vt:lpstr>
      <vt:lpstr>Machine learning</vt:lpstr>
      <vt:lpstr>Azure machine learning (free version)</vt:lpstr>
      <vt:lpstr>Types of data</vt:lpstr>
      <vt:lpstr>Variables</vt:lpstr>
      <vt:lpstr>General statistics</vt:lpstr>
      <vt:lpstr>Demo 1</vt:lpstr>
      <vt:lpstr>Extensions – data preparation phase </vt:lpstr>
      <vt:lpstr>Back to previous example</vt:lpstr>
      <vt:lpstr>R (visualization) – ggplot2</vt:lpstr>
      <vt:lpstr>R – ggplot2</vt:lpstr>
      <vt:lpstr>Demo 1/a</vt:lpstr>
      <vt:lpstr>Data manipulation/transformation</vt:lpstr>
      <vt:lpstr>Demo 1/b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Regression algorithms</vt:lpstr>
      <vt:lpstr>PowerPoint Presentation</vt:lpstr>
      <vt:lpstr>Evaluating regression algorithms</vt:lpstr>
      <vt:lpstr>Demo 1/c</vt:lpstr>
      <vt:lpstr>Comparison of Regression Algorithms</vt:lpstr>
      <vt:lpstr>Two-class clasification</vt:lpstr>
      <vt:lpstr>PowerPoint Presentation</vt:lpstr>
      <vt:lpstr>Regularization weight</vt:lpstr>
      <vt:lpstr>Evaluating two-class Classification</vt:lpstr>
      <vt:lpstr>Evaluating two-class Classification</vt:lpstr>
      <vt:lpstr>Demo 2</vt:lpstr>
      <vt:lpstr>Comparison of Two-class Classification Algorithms</vt:lpstr>
      <vt:lpstr>Multi-class Classification</vt:lpstr>
      <vt:lpstr>PowerPoint Presentation</vt:lpstr>
      <vt:lpstr>Evaluating multi-class Classification</vt:lpstr>
      <vt:lpstr>Demo 3</vt:lpstr>
      <vt:lpstr>Comparison of Multi-class Classification Algorithms</vt:lpstr>
      <vt:lpstr>Good to know!</vt:lpstr>
      <vt:lpstr>Webservice</vt:lpstr>
      <vt:lpstr>Jupiter Notebook</vt:lpstr>
      <vt:lpstr>Jupyter Notebook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Maschine learning with Azure machine learning</dc:title>
  <dc:creator>Uros Godnov</dc:creator>
  <cp:lastModifiedBy>Uroš Godnov</cp:lastModifiedBy>
  <cp:revision>91</cp:revision>
  <dcterms:created xsi:type="dcterms:W3CDTF">2016-05-08T17:47:22Z</dcterms:created>
  <dcterms:modified xsi:type="dcterms:W3CDTF">2017-06-08T16:39:41Z</dcterms:modified>
</cp:coreProperties>
</file>