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67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87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6B2B8-6798-426C-BD59-95729807E4BC}" type="datetimeFigureOut">
              <a:rPr lang="sl-SI" smtClean="0"/>
              <a:t>11. 06. 2017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5B62F-B196-4ED5-A7A2-49BD6D5A7F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790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net.princeton.edu/wordnet/download/current-version/#wi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Create word vector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B62F-B196-4ED5-A7A2-49BD6D5A7F34}" type="slidenum">
              <a:rPr lang="sl-SI" smtClean="0"/>
              <a:t>24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237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 smtClean="0"/>
              <a:t>Find min number of itemsets: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 smtClean="0"/>
              <a:t>Min</a:t>
            </a:r>
            <a:r>
              <a:rPr lang="sl-SI" baseline="0" dirty="0" smtClean="0"/>
              <a:t> number of itemsets – tries to find that number regardless of min support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baseline="0" dirty="0" smtClean="0"/>
              <a:t>Max number of retires – how many times should algorithm lower the support (each time it lowers support fot 20 %)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baseline="0" dirty="0" smtClean="0"/>
              <a:t>Min support – in how many documents does itemset show itself</a:t>
            </a:r>
            <a:endParaRPr lang="sl-SI" dirty="0" smtClean="0"/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B62F-B196-4ED5-A7A2-49BD6D5A7F34}" type="slidenum">
              <a:rPr lang="sl-SI" smtClean="0"/>
              <a:t>25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0624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Confidence - t</a:t>
            </a:r>
            <a:r>
              <a:rPr lang="en-US" dirty="0" smtClean="0">
                <a:effectLst/>
              </a:rPr>
              <a:t>he probability of observing Y given X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 smtClean="0"/>
              <a:t>Support - </a:t>
            </a:r>
            <a:r>
              <a:rPr lang="en-US" dirty="0" err="1" smtClean="0">
                <a:effectLst/>
              </a:rPr>
              <a:t>supp</a:t>
            </a:r>
            <a:r>
              <a:rPr lang="en-US" dirty="0" smtClean="0">
                <a:effectLst/>
              </a:rPr>
              <a:t>(X) of an </a:t>
            </a:r>
            <a:r>
              <a:rPr lang="en-US" dirty="0" err="1" smtClean="0">
                <a:effectLst/>
              </a:rPr>
              <a:t>itemset</a:t>
            </a:r>
            <a:r>
              <a:rPr lang="en-US" dirty="0" smtClean="0">
                <a:effectLst/>
              </a:rPr>
              <a:t> X is defined as the proportion of transactions in the data set which contain the </a:t>
            </a:r>
            <a:r>
              <a:rPr lang="en-US" dirty="0" err="1" smtClean="0">
                <a:effectLst/>
              </a:rPr>
              <a:t>itemset</a:t>
            </a:r>
            <a:r>
              <a:rPr lang="en-US" dirty="0" smtClean="0">
                <a:effectLst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l-SI" dirty="0" smtClean="0"/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B62F-B196-4ED5-A7A2-49BD6D5A7F34}" type="slidenum">
              <a:rPr lang="sl-SI" smtClean="0"/>
              <a:t>26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948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Wordnet – snemi ga dol (</a:t>
            </a:r>
            <a:r>
              <a:rPr lang="sl-SI" dirty="0" smtClean="0">
                <a:hlinkClick r:id="rId3"/>
              </a:rPr>
              <a:t>https://wordnet.princeton.edu/wordnet/download/current-version/#win</a:t>
            </a:r>
            <a:r>
              <a:rPr lang="sl-SI" dirty="0" smtClean="0"/>
              <a:t>, in sicer WordNet-3.0.tar.bz2</a:t>
            </a:r>
          </a:p>
          <a:p>
            <a:r>
              <a:rPr lang="sl-SI" dirty="0" smtClean="0"/>
              <a:t>V process document taks dodaj na koncu open wordnet dictionary ter extract</a:t>
            </a:r>
            <a:r>
              <a:rPr lang="sl-SI" baseline="0" dirty="0" smtClean="0"/>
              <a:t> sentiment. Pokaži na folder dict</a:t>
            </a:r>
          </a:p>
          <a:p>
            <a:r>
              <a:rPr lang="sl-SI" baseline="0" dirty="0" smtClean="0"/>
              <a:t>Pri process documentu obkljukaj add meta information, odstrani kljukico pri create word vector</a:t>
            </a:r>
          </a:p>
          <a:p>
            <a:r>
              <a:rPr lang="sl-SI" baseline="0" dirty="0" smtClean="0"/>
              <a:t>Izhod, da vidiš sentiment, je EXA v result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B62F-B196-4ED5-A7A2-49BD6D5A7F34}" type="slidenum">
              <a:rPr lang="sl-SI" smtClean="0"/>
              <a:t>28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208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Naredi z multiply operatorjem</a:t>
            </a:r>
          </a:p>
          <a:p>
            <a:r>
              <a:rPr lang="sl-SI" dirty="0" smtClean="0"/>
              <a:t>SELECT atributes </a:t>
            </a:r>
            <a:r>
              <a:rPr lang="sl-SI" dirty="0" smtClean="0">
                <a:sym typeface="Wingdings" panose="05000000000000000000" pitchFamily="2" charset="2"/>
              </a:rPr>
              <a:t> nominal to text  Filter example range</a:t>
            </a:r>
            <a:r>
              <a:rPr lang="sl-SI" baseline="0" dirty="0" smtClean="0">
                <a:sym typeface="Wingdings" panose="05000000000000000000" pitchFamily="2" charset="2"/>
              </a:rPr>
              <a:t>  Multiply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B62F-B196-4ED5-A7A2-49BD6D5A7F34}" type="slidenum">
              <a:rPr lang="sl-SI" smtClean="0"/>
              <a:t>29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9915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690-0795-4311-87E0-C51C622C0E92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5475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B860-C0DF-4751-9299-1CBBA38CFE62}" type="datetime1">
              <a:rPr lang="sl-SI" smtClean="0"/>
              <a:t>11. 06. 2017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02851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EB45-E0C5-4ED7-A08E-08728F75C8F2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44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A04-C7BC-447B-AECB-4B5BDCFDE351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97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B386-4E84-4B4C-9F23-E7BC7E607D0E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464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B860-C0DF-4751-9299-1CBBA38CFE62}" type="datetime1">
              <a:rPr lang="sl-SI" smtClean="0"/>
              <a:t>11. 06. 2017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32265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B860-C0DF-4751-9299-1CBBA38CFE62}" type="datetime1">
              <a:rPr lang="sl-SI" smtClean="0"/>
              <a:t>11. 06. 2017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96668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19E8-ED57-4258-8B1C-B668C29B0368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3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EECC-ADB8-4F68-A770-4E8FEA60DC3E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714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FBF7-8070-43DE-B744-3080B55CE0E9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94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F825-47EE-4BB7-831D-74CADC706A71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0939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52D-FB5C-4467-979E-2CB66B073C48}" type="datetime1">
              <a:rPr lang="sl-SI" smtClean="0"/>
              <a:t>11. 06. 2017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552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A28F-67C1-4640-86AD-598F5F217856}" type="datetime1">
              <a:rPr lang="sl-SI" smtClean="0"/>
              <a:t>11. 06. 2017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16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A0D3-7DE1-4BE3-A9A9-18F0D5ED8D63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10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E3C-305E-41F0-B891-5FE770504B79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81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424B-A19A-490E-9475-ABD7852B2C9A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708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B7B-B8FD-420E-821A-241BC5F4E8D9}" type="datetime1">
              <a:rPr lang="sl-SI" smtClean="0"/>
              <a:t>11. 06. 2017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71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DFB860-C0DF-4751-9299-1CBBA38CFE62}" type="datetime1">
              <a:rPr lang="sl-SI" smtClean="0"/>
              <a:t>11. 06. 2017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0910-3D4C-4809-A2F1-AF5A40DDB97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52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Text mining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Dr. Uros Godnov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35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Topic analysis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Key words</a:t>
            </a:r>
          </a:p>
          <a:p>
            <a:r>
              <a:rPr lang="sl-SI" dirty="0" smtClean="0"/>
              <a:t>LDA</a:t>
            </a:r>
          </a:p>
          <a:p>
            <a:pPr lvl="1"/>
            <a:r>
              <a:rPr lang="sl-SI" dirty="0" smtClean="0"/>
              <a:t>Document consist of topics</a:t>
            </a:r>
          </a:p>
          <a:p>
            <a:pPr lvl="1"/>
            <a:r>
              <a:rPr lang="sl-SI" dirty="0" smtClean="0"/>
              <a:t>Topic consist of words</a:t>
            </a:r>
          </a:p>
          <a:p>
            <a:pPr lvl="1"/>
            <a:endParaRPr lang="sl-SI" dirty="0"/>
          </a:p>
          <a:p>
            <a:pPr marL="457200" lvl="1" indent="0">
              <a:buNone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02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I like to eat broccoli and bananas.</a:t>
            </a:r>
          </a:p>
          <a:p>
            <a:pPr fontAlgn="base"/>
            <a:r>
              <a:rPr lang="en-US" dirty="0"/>
              <a:t>I ate a banana and spinach smoothie for breakfast.</a:t>
            </a:r>
          </a:p>
          <a:p>
            <a:pPr fontAlgn="base"/>
            <a:r>
              <a:rPr lang="en-US" dirty="0"/>
              <a:t>Chinchillas and kittens are cute.</a:t>
            </a:r>
          </a:p>
          <a:p>
            <a:pPr fontAlgn="base"/>
            <a:r>
              <a:rPr lang="en-US" dirty="0"/>
              <a:t>My sister adopted a kitten yesterday.</a:t>
            </a:r>
          </a:p>
          <a:p>
            <a:pPr fontAlgn="base"/>
            <a:r>
              <a:rPr lang="en-US" dirty="0"/>
              <a:t>Look at this cute hamster munching on a piece of broccoli.</a:t>
            </a:r>
          </a:p>
          <a:p>
            <a:pPr marL="0" indent="0" algn="ctr" fontAlgn="base">
              <a:buNone/>
            </a:pPr>
            <a:r>
              <a:rPr lang="sl-SI" sz="3200" b="1" dirty="0" smtClean="0"/>
              <a:t>LDA</a:t>
            </a:r>
          </a:p>
          <a:p>
            <a:pPr fontAlgn="base"/>
            <a:r>
              <a:rPr lang="en-US" b="1" dirty="0" smtClean="0"/>
              <a:t>Sentences </a:t>
            </a:r>
            <a:r>
              <a:rPr lang="en-US" b="1" dirty="0"/>
              <a:t>1 and 2</a:t>
            </a:r>
            <a:r>
              <a:rPr lang="en-US" dirty="0"/>
              <a:t>: 100% Topic A</a:t>
            </a:r>
          </a:p>
          <a:p>
            <a:pPr fontAlgn="base"/>
            <a:r>
              <a:rPr lang="en-US" b="1" dirty="0"/>
              <a:t>Sentences 3 and 4</a:t>
            </a:r>
            <a:r>
              <a:rPr lang="en-US" dirty="0"/>
              <a:t>: 100% Topic B</a:t>
            </a:r>
          </a:p>
          <a:p>
            <a:pPr fontAlgn="base"/>
            <a:r>
              <a:rPr lang="en-US" b="1" dirty="0"/>
              <a:t>Sentence 5</a:t>
            </a:r>
            <a:r>
              <a:rPr lang="en-US" dirty="0"/>
              <a:t>: 60% Topic A, 40% Topic B</a:t>
            </a:r>
          </a:p>
          <a:p>
            <a:pPr fontAlgn="base"/>
            <a:r>
              <a:rPr lang="en-US" b="1" dirty="0"/>
              <a:t>Topic A</a:t>
            </a:r>
            <a:r>
              <a:rPr lang="en-US" dirty="0"/>
              <a:t>: 30% broccoli, 15% bananas, 10% breakfast, 10% munching, … (at which point, you could interpret topic A to be about food)</a:t>
            </a:r>
          </a:p>
          <a:p>
            <a:pPr fontAlgn="base"/>
            <a:r>
              <a:rPr lang="en-US" b="1" dirty="0"/>
              <a:t>Topic B</a:t>
            </a:r>
            <a:r>
              <a:rPr lang="en-US" dirty="0"/>
              <a:t>: 20% chinchillas, 20% kittens, 20% cute, 15% hamster, … (at which point, you could interpret topic B to be about cute animals)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32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Tools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Open source tools</a:t>
            </a:r>
          </a:p>
          <a:p>
            <a:pPr lvl="1"/>
            <a:r>
              <a:rPr lang="sl-SI" dirty="0" smtClean="0"/>
              <a:t>R</a:t>
            </a:r>
            <a:endParaRPr lang="sl-SI" dirty="0"/>
          </a:p>
          <a:p>
            <a:pPr lvl="1"/>
            <a:r>
              <a:rPr lang="sl-SI" dirty="0" smtClean="0"/>
              <a:t>Rapidminer</a:t>
            </a:r>
          </a:p>
          <a:p>
            <a:r>
              <a:rPr lang="sl-SI" dirty="0" smtClean="0"/>
              <a:t>Commercial tools</a:t>
            </a:r>
          </a:p>
          <a:p>
            <a:pPr lvl="1"/>
            <a:r>
              <a:rPr lang="sl-SI" dirty="0" smtClean="0"/>
              <a:t>SPSS (text mining model)</a:t>
            </a:r>
          </a:p>
          <a:p>
            <a:pPr lvl="1"/>
            <a:r>
              <a:rPr lang="sl-SI" dirty="0" smtClean="0"/>
              <a:t>Semantria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28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 vs. Rapidminer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 </a:t>
            </a:r>
            <a:r>
              <a:rPr lang="sl-SI" dirty="0" smtClean="0">
                <a:sym typeface="Wingdings" panose="05000000000000000000" pitchFamily="2" charset="2"/>
              </a:rPr>
              <a:t> programming oriented / Rapidminer GUI</a:t>
            </a:r>
          </a:p>
          <a:p>
            <a:r>
              <a:rPr lang="sl-SI" dirty="0" smtClean="0">
                <a:sym typeface="Wingdings" panose="05000000000000000000" pitchFamily="2" charset="2"/>
              </a:rPr>
              <a:t>R – more flexible and fastest growing statistical software in the world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13</a:t>
            </a:fld>
            <a:endParaRPr lang="sl-SI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61" y="3067974"/>
            <a:ext cx="5791114" cy="37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Terms associated with text mining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Word frequency</a:t>
            </a:r>
          </a:p>
          <a:p>
            <a:r>
              <a:rPr lang="sl-SI" dirty="0" smtClean="0"/>
              <a:t>Stemming</a:t>
            </a:r>
          </a:p>
          <a:p>
            <a:r>
              <a:rPr lang="sl-SI" dirty="0" smtClean="0"/>
              <a:t>Term-document matrix / document-term matrix:</a:t>
            </a:r>
          </a:p>
          <a:p>
            <a:pPr lvl="1"/>
            <a:r>
              <a:rPr lang="sl-SI" dirty="0" smtClean="0"/>
              <a:t>Removing stop words</a:t>
            </a:r>
          </a:p>
          <a:p>
            <a:pPr lvl="1"/>
            <a:r>
              <a:rPr lang="sl-SI" dirty="0" smtClean="0"/>
              <a:t>Removing punctuations</a:t>
            </a:r>
          </a:p>
          <a:p>
            <a:pPr lvl="1"/>
            <a:r>
              <a:rPr lang="sl-SI" dirty="0" smtClean="0"/>
              <a:t>Removing numbers</a:t>
            </a:r>
          </a:p>
          <a:p>
            <a:pPr lvl="1"/>
            <a:r>
              <a:rPr lang="sl-SI" dirty="0" smtClean="0"/>
              <a:t>Removing whitespace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80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Why Rapidminer and not R?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 smtClean="0"/>
          </a:p>
          <a:p>
            <a:pPr marL="0" indent="0" algn="ctr">
              <a:buNone/>
            </a:pPr>
            <a:r>
              <a:rPr lang="sl-SI" sz="2800" b="1" dirty="0" smtClean="0"/>
              <a:t>Rapidminer is easier for you!</a:t>
            </a:r>
            <a:endParaRPr lang="sl-SI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06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Rapidminer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Which extensions do we need for text mining?</a:t>
            </a:r>
          </a:p>
          <a:p>
            <a:r>
              <a:rPr lang="sl-SI" dirty="0" smtClean="0"/>
              <a:t>Wordnet</a:t>
            </a:r>
          </a:p>
          <a:p>
            <a:r>
              <a:rPr lang="sl-SI" dirty="0" smtClean="0"/>
              <a:t>Textprocessing</a:t>
            </a:r>
          </a:p>
          <a:p>
            <a:r>
              <a:rPr lang="sl-SI" dirty="0" smtClean="0"/>
              <a:t>Aylien (make sure you are registered and got API key):</a:t>
            </a:r>
          </a:p>
          <a:p>
            <a:pPr lvl="1"/>
            <a:r>
              <a:rPr lang="sl-SI" dirty="0" smtClean="0"/>
              <a:t>API</a:t>
            </a:r>
          </a:p>
          <a:p>
            <a:pPr lvl="1"/>
            <a:r>
              <a:rPr lang="sl-SI" dirty="0" smtClean="0"/>
              <a:t>Commercial/free 1000 calls per day</a:t>
            </a:r>
          </a:p>
          <a:p>
            <a:pPr lvl="1"/>
            <a:r>
              <a:rPr lang="sl-SI" dirty="0" smtClean="0"/>
              <a:t>Sentiment analysis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08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Configure Local repository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Create Local repository on a friendlier place on disk</a:t>
            </a:r>
          </a:p>
          <a:p>
            <a:r>
              <a:rPr lang="sl-SI" dirty="0" smtClean="0"/>
              <a:t>Save process to repository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242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984" y="3114675"/>
            <a:ext cx="8596668" cy="1320800"/>
          </a:xfrm>
        </p:spPr>
        <p:txBody>
          <a:bodyPr/>
          <a:lstStyle/>
          <a:p>
            <a:pPr algn="ctr"/>
            <a:r>
              <a:rPr lang="sl-SI" dirty="0" smtClean="0">
                <a:solidFill>
                  <a:schemeClr val="tx1"/>
                </a:solidFill>
              </a:rPr>
              <a:t>Identifying frequent words in phrases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849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Importing demo data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Import TA.csv into local repository</a:t>
            </a:r>
          </a:p>
          <a:p>
            <a:r>
              <a:rPr lang="sl-SI" dirty="0" smtClean="0"/>
              <a:t>Transform date column</a:t>
            </a:r>
          </a:p>
          <a:p>
            <a:r>
              <a:rPr lang="sl-SI" dirty="0" smtClean="0"/>
              <a:t>Save data as demodata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19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803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657" y="1132908"/>
            <a:ext cx="5503817" cy="48373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7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Creating process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Add following tasks:</a:t>
            </a:r>
          </a:p>
          <a:p>
            <a:r>
              <a:rPr lang="sl-SI" dirty="0" smtClean="0"/>
              <a:t>Retrieve</a:t>
            </a:r>
          </a:p>
          <a:p>
            <a:r>
              <a:rPr lang="sl-SI" dirty="0" smtClean="0"/>
              <a:t>Select attributes</a:t>
            </a:r>
          </a:p>
          <a:p>
            <a:r>
              <a:rPr lang="sl-SI" dirty="0" smtClean="0"/>
              <a:t>Nominal to text</a:t>
            </a:r>
          </a:p>
          <a:p>
            <a:r>
              <a:rPr lang="sl-SI" dirty="0" smtClean="0"/>
              <a:t>Process documents from data:</a:t>
            </a:r>
          </a:p>
          <a:p>
            <a:pPr lvl="1"/>
            <a:r>
              <a:rPr lang="sl-SI" dirty="0" smtClean="0"/>
              <a:t>Tokenize</a:t>
            </a:r>
          </a:p>
          <a:p>
            <a:pPr lvl="1"/>
            <a:r>
              <a:rPr lang="sl-SI" dirty="0" smtClean="0"/>
              <a:t>Transform cases</a:t>
            </a:r>
          </a:p>
          <a:p>
            <a:pPr lvl="1"/>
            <a:r>
              <a:rPr lang="sl-SI" dirty="0" smtClean="0"/>
              <a:t>Filter tokens by length</a:t>
            </a:r>
          </a:p>
          <a:p>
            <a:pPr lvl="1"/>
            <a:r>
              <a:rPr lang="sl-SI" dirty="0" smtClean="0"/>
              <a:t>Filter stopwords</a:t>
            </a:r>
          </a:p>
          <a:p>
            <a:pPr lvl="1"/>
            <a:r>
              <a:rPr lang="sl-SI" dirty="0" smtClean="0"/>
              <a:t>Generate n-grams</a:t>
            </a:r>
          </a:p>
          <a:p>
            <a:r>
              <a:rPr lang="sl-SI" dirty="0" smtClean="0"/>
              <a:t>Wordlist to data</a:t>
            </a:r>
          </a:p>
          <a:p>
            <a:r>
              <a:rPr lang="sl-SI" dirty="0" smtClean="0"/>
              <a:t>Write Excel (thr)</a:t>
            </a:r>
          </a:p>
          <a:p>
            <a:pPr lvl="1"/>
            <a:endParaRPr lang="sl-SI" dirty="0" smtClean="0"/>
          </a:p>
          <a:p>
            <a:pPr lvl="1"/>
            <a:endParaRPr lang="sl-SI" dirty="0" smtClean="0"/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83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Custom stoplist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Adding custom stoplist:</a:t>
            </a:r>
          </a:p>
          <a:p>
            <a:r>
              <a:rPr lang="sl-SI" dirty="0" smtClean="0"/>
              <a:t>Filter stoplist(dictionary)</a:t>
            </a:r>
          </a:p>
          <a:p>
            <a:pPr lvl="1"/>
            <a:r>
              <a:rPr lang="sl-SI" dirty="0" smtClean="0"/>
              <a:t>One word per line</a:t>
            </a:r>
          </a:p>
          <a:p>
            <a:pPr lvl="1"/>
            <a:r>
              <a:rPr lang="sl-SI" dirty="0" smtClean="0"/>
              <a:t>First row doesn‘t count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517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Export result into excel and further analysis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Convert wordlist to </a:t>
            </a:r>
          </a:p>
          <a:p>
            <a:r>
              <a:rPr lang="sl-SI" dirty="0" smtClean="0"/>
              <a:t>Write to excel</a:t>
            </a:r>
          </a:p>
          <a:p>
            <a:r>
              <a:rPr lang="sl-SI" dirty="0" smtClean="0"/>
              <a:t>Analyze results with pivot table in Excel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676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984" y="3114675"/>
            <a:ext cx="8596668" cy="1320800"/>
          </a:xfrm>
        </p:spPr>
        <p:txBody>
          <a:bodyPr/>
          <a:lstStyle/>
          <a:p>
            <a:pPr algn="ctr"/>
            <a:r>
              <a:rPr lang="sl-SI" dirty="0" smtClean="0">
                <a:solidFill>
                  <a:schemeClr val="tx1"/>
                </a:solidFill>
              </a:rPr>
              <a:t>Identifying association rules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93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Create document term matrix and rules creation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Document term matrix=create word vector</a:t>
            </a:r>
          </a:p>
          <a:p>
            <a:r>
              <a:rPr lang="sl-SI" dirty="0" smtClean="0"/>
              <a:t>Vector creation</a:t>
            </a:r>
            <a:r>
              <a:rPr lang="sl-SI" dirty="0" smtClean="0">
                <a:sym typeface="Wingdings" panose="05000000000000000000" pitchFamily="2" charset="2"/>
              </a:rPr>
              <a:t>binary occurences (0/1)</a:t>
            </a:r>
          </a:p>
          <a:p>
            <a:r>
              <a:rPr lang="sl-SI" dirty="0" smtClean="0">
                <a:sym typeface="Wingdings" panose="05000000000000000000" pitchFamily="2" charset="2"/>
              </a:rPr>
              <a:t>Converting 0/1 to binominal</a:t>
            </a:r>
          </a:p>
          <a:p>
            <a:r>
              <a:rPr lang="sl-SI" dirty="0" smtClean="0">
                <a:sym typeface="Wingdings" panose="05000000000000000000" pitchFamily="2" charset="2"/>
              </a:rPr>
              <a:t>FP </a:t>
            </a:r>
            <a:r>
              <a:rPr lang="sl-SI" dirty="0" smtClean="0">
                <a:sym typeface="Wingdings" panose="05000000000000000000" pitchFamily="2" charset="2"/>
              </a:rPr>
              <a:t>growth</a:t>
            </a:r>
          </a:p>
          <a:p>
            <a:r>
              <a:rPr lang="sl-SI" dirty="0" smtClean="0">
                <a:sym typeface="Wingdings" panose="05000000000000000000" pitchFamily="2" charset="2"/>
              </a:rPr>
              <a:t>Create association rules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562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FP </a:t>
            </a:r>
            <a:r>
              <a:rPr lang="sl-SI" dirty="0" smtClean="0"/>
              <a:t>Growth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Calculates frequent itemsets (e.g. room-balcony)</a:t>
            </a:r>
          </a:p>
          <a:p>
            <a:r>
              <a:rPr lang="sl-SI" dirty="0" smtClean="0"/>
              <a:t>Find min number of itemsets</a:t>
            </a:r>
          </a:p>
          <a:p>
            <a:r>
              <a:rPr lang="sl-SI" dirty="0" smtClean="0"/>
              <a:t>Max number of retries</a:t>
            </a:r>
          </a:p>
          <a:p>
            <a:r>
              <a:rPr lang="sl-SI" dirty="0" smtClean="0"/>
              <a:t>Min support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8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Create association rules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If</a:t>
            </a:r>
            <a:r>
              <a:rPr lang="sl-SI" dirty="0" smtClean="0">
                <a:sym typeface="Wingdings" panose="05000000000000000000" pitchFamily="2" charset="2"/>
              </a:rPr>
              <a:t>then rules</a:t>
            </a:r>
          </a:p>
          <a:p>
            <a:r>
              <a:rPr lang="sl-SI" dirty="0" smtClean="0"/>
              <a:t>Support</a:t>
            </a:r>
          </a:p>
          <a:p>
            <a:r>
              <a:rPr lang="sl-SI" dirty="0" smtClean="0"/>
              <a:t>Confidence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821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984" y="3114675"/>
            <a:ext cx="8596668" cy="1320800"/>
          </a:xfrm>
        </p:spPr>
        <p:txBody>
          <a:bodyPr/>
          <a:lstStyle/>
          <a:p>
            <a:pPr algn="ctr"/>
            <a:r>
              <a:rPr lang="sl-SI" dirty="0" smtClean="0">
                <a:solidFill>
                  <a:schemeClr val="tx1"/>
                </a:solidFill>
              </a:rPr>
              <a:t>Sentiment analysis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836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Sentiment analysis – Part 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Wordnet:</a:t>
            </a:r>
          </a:p>
          <a:p>
            <a:pPr lvl="1"/>
            <a:r>
              <a:rPr lang="sl-SI" sz="1800" dirty="0"/>
              <a:t>Wordnet </a:t>
            </a:r>
            <a:r>
              <a:rPr lang="sl-SI" sz="1800" dirty="0" smtClean="0"/>
              <a:t>dictionary</a:t>
            </a:r>
          </a:p>
          <a:p>
            <a:pPr lvl="1"/>
            <a:r>
              <a:rPr lang="sl-SI" sz="1800" dirty="0" smtClean="0"/>
              <a:t>Princeton university</a:t>
            </a:r>
          </a:p>
          <a:p>
            <a:pPr lvl="1"/>
            <a:r>
              <a:rPr lang="sl-SI" sz="1800" dirty="0" smtClean="0"/>
              <a:t>5000 words</a:t>
            </a:r>
          </a:p>
          <a:p>
            <a:pPr lvl="1"/>
            <a:r>
              <a:rPr lang="sl-SI" sz="1800" b="1" dirty="0" smtClean="0"/>
              <a:t>It has to be wordnet 3.0!</a:t>
            </a:r>
          </a:p>
          <a:p>
            <a:pPr lvl="1"/>
            <a:endParaRPr lang="sl-SI" b="1" dirty="0" smtClean="0"/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791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Sentiment analysis – Part 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Custom extensions, e.g.: Aylien</a:t>
            </a:r>
          </a:p>
          <a:p>
            <a:pPr lvl="1"/>
            <a:r>
              <a:rPr lang="sl-SI" dirty="0" smtClean="0"/>
              <a:t>Free plan (1000 API cals/day)</a:t>
            </a:r>
          </a:p>
          <a:p>
            <a:pPr lvl="1"/>
            <a:r>
              <a:rPr lang="sl-SI" dirty="0" smtClean="0"/>
              <a:t>Sentiment analysis </a:t>
            </a:r>
          </a:p>
          <a:p>
            <a:pPr lvl="1"/>
            <a:r>
              <a:rPr lang="sl-SI" dirty="0" smtClean="0"/>
              <a:t>Entity recognition</a:t>
            </a:r>
          </a:p>
          <a:p>
            <a:pPr lvl="1"/>
            <a:r>
              <a:rPr lang="sl-SI" dirty="0" smtClean="0"/>
              <a:t>Hashtag recommender</a:t>
            </a:r>
          </a:p>
          <a:p>
            <a:pPr lvl="1"/>
            <a:endParaRPr lang="sl-SI" b="1" dirty="0" smtClean="0"/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29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1635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657" y="1132908"/>
            <a:ext cx="5503817" cy="48373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3</a:t>
            </a:fld>
            <a:endParaRPr lang="sl-SI"/>
          </a:p>
        </p:txBody>
      </p:sp>
      <p:sp>
        <p:nvSpPr>
          <p:cNvPr id="3" name="Rectangle 2"/>
          <p:cNvSpPr/>
          <p:nvPr/>
        </p:nvSpPr>
        <p:spPr>
          <a:xfrm>
            <a:off x="5468983" y="3561806"/>
            <a:ext cx="2386148" cy="214230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094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984" y="3114675"/>
            <a:ext cx="8596668" cy="1320800"/>
          </a:xfrm>
        </p:spPr>
        <p:txBody>
          <a:bodyPr/>
          <a:lstStyle/>
          <a:p>
            <a:pPr algn="ctr"/>
            <a:r>
              <a:rPr lang="sl-SI" dirty="0" smtClean="0">
                <a:solidFill>
                  <a:schemeClr val="tx1"/>
                </a:solidFill>
              </a:rPr>
              <a:t>Named entity recognition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30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32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Microsoft azure machine learning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NLP</a:t>
            </a:r>
          </a:p>
          <a:p>
            <a:r>
              <a:rPr lang="sl-SI" dirty="0" smtClean="0"/>
              <a:t>o</a:t>
            </a:r>
            <a:r>
              <a:rPr lang="en-US" dirty="0" err="1" smtClean="0"/>
              <a:t>rganization</a:t>
            </a:r>
            <a:r>
              <a:rPr lang="en-US" dirty="0" smtClean="0"/>
              <a:t> names </a:t>
            </a:r>
            <a:endParaRPr lang="sl-SI" dirty="0" smtClean="0"/>
          </a:p>
          <a:p>
            <a:r>
              <a:rPr lang="en-US" dirty="0" smtClean="0"/>
              <a:t>personal names</a:t>
            </a:r>
            <a:endParaRPr lang="sl-SI" dirty="0" smtClean="0"/>
          </a:p>
          <a:p>
            <a:r>
              <a:rPr lang="en-US" dirty="0" smtClean="0"/>
              <a:t>locations </a:t>
            </a:r>
            <a:endParaRPr lang="sl-SI" dirty="0"/>
          </a:p>
          <a:p>
            <a:r>
              <a:rPr lang="en-US" dirty="0" smtClean="0"/>
              <a:t>English sentences</a:t>
            </a:r>
            <a:endParaRPr lang="sl-SI" dirty="0" smtClean="0"/>
          </a:p>
          <a:p>
            <a:r>
              <a:rPr lang="sl-SI" dirty="0" smtClean="0"/>
              <a:t>Source (store in csv)</a:t>
            </a:r>
          </a:p>
          <a:p>
            <a:r>
              <a:rPr lang="sl-SI" dirty="0"/>
              <a:t>c</a:t>
            </a:r>
            <a:r>
              <a:rPr lang="sl-SI" dirty="0" smtClean="0"/>
              <a:t>onvert result in csv and download</a:t>
            </a:r>
          </a:p>
          <a:p>
            <a:r>
              <a:rPr lang="sl-SI" dirty="0"/>
              <a:t>f</a:t>
            </a:r>
            <a:r>
              <a:rPr lang="sl-SI" dirty="0" smtClean="0"/>
              <a:t>urther analysis in Excel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31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53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Documents similarity – preparing data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How are documents similar (e.g. fake reviews)</a:t>
            </a:r>
          </a:p>
          <a:p>
            <a:r>
              <a:rPr lang="sl-SI" dirty="0" smtClean="0"/>
              <a:t>It uses TF-IDF:</a:t>
            </a:r>
          </a:p>
          <a:p>
            <a:pPr lvl="1"/>
            <a:r>
              <a:rPr lang="sl-SI" dirty="0" smtClean="0"/>
              <a:t>Term frequency in a document: 0.3</a:t>
            </a:r>
          </a:p>
          <a:p>
            <a:pPr lvl="1"/>
            <a:r>
              <a:rPr lang="sl-SI" dirty="0" smtClean="0"/>
              <a:t>Documents count: 500</a:t>
            </a:r>
          </a:p>
          <a:p>
            <a:pPr lvl="1"/>
            <a:r>
              <a:rPr lang="sl-SI" dirty="0" smtClean="0"/>
              <a:t>Count of documents containig this word+1: 11</a:t>
            </a:r>
          </a:p>
          <a:p>
            <a:pPr lvl="1"/>
            <a:r>
              <a:rPr lang="sl-SI" dirty="0" smtClean="0"/>
              <a:t>Inverse document frequency: 500/11=45.45</a:t>
            </a:r>
          </a:p>
          <a:p>
            <a:pPr lvl="1"/>
            <a:r>
              <a:rPr lang="sl-SI" dirty="0" smtClean="0"/>
              <a:t>Log of inverse document frequency=1.66</a:t>
            </a:r>
          </a:p>
          <a:p>
            <a:pPr lvl="1"/>
            <a:r>
              <a:rPr lang="sl-SI" dirty="0" smtClean="0"/>
              <a:t>Product:0.3*1.66=0.467 (relative importance of your word/phrase)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32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578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Documents similarity – calculating similarity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Different measures of similarity (e.g. Jaccard, Jaro-Winkler, cosine similarity)</a:t>
            </a:r>
          </a:p>
          <a:p>
            <a:r>
              <a:rPr lang="sl-SI" dirty="0" smtClean="0"/>
              <a:t>Calculating angle between terms (smaller more similar)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33</a:t>
            </a:fld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48" y="3251200"/>
            <a:ext cx="6764305" cy="34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Why text mining?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85-90 percent of all corporate data is in some kind of unstructured form (e.g., text</a:t>
            </a:r>
            <a:r>
              <a:rPr lang="en-US" dirty="0" smtClean="0"/>
              <a:t>) </a:t>
            </a:r>
            <a:endParaRPr lang="sl-SI" dirty="0" smtClean="0"/>
          </a:p>
          <a:p>
            <a:r>
              <a:rPr lang="en-US" dirty="0" smtClean="0"/>
              <a:t>Unstructured </a:t>
            </a:r>
            <a:r>
              <a:rPr lang="en-US" dirty="0"/>
              <a:t>corporate data is doubling in size every 18 months.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66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Why text mining?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</a:t>
            </a:r>
            <a:r>
              <a:rPr lang="en-US" dirty="0"/>
              <a:t>Mining Concepts Benefits of text mining are obvious especially in text-rich data environments e.g</a:t>
            </a:r>
            <a:r>
              <a:rPr lang="en-US" dirty="0" smtClean="0"/>
              <a:t>.</a:t>
            </a:r>
            <a:r>
              <a:rPr lang="sl-SI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law (court </a:t>
            </a:r>
            <a:r>
              <a:rPr lang="en-US" dirty="0" smtClean="0"/>
              <a:t>orders)</a:t>
            </a:r>
            <a:endParaRPr lang="sl-SI" dirty="0" smtClean="0"/>
          </a:p>
          <a:p>
            <a:r>
              <a:rPr lang="en-US" dirty="0" smtClean="0"/>
              <a:t>academic </a:t>
            </a:r>
            <a:r>
              <a:rPr lang="en-US" dirty="0"/>
              <a:t>research (research </a:t>
            </a:r>
            <a:r>
              <a:rPr lang="en-US" dirty="0" smtClean="0"/>
              <a:t>articles)</a:t>
            </a:r>
            <a:endParaRPr lang="sl-SI" dirty="0" smtClean="0"/>
          </a:p>
          <a:p>
            <a:r>
              <a:rPr lang="en-US" dirty="0" smtClean="0"/>
              <a:t>finance </a:t>
            </a:r>
            <a:r>
              <a:rPr lang="en-US" dirty="0"/>
              <a:t>(quarterly </a:t>
            </a:r>
            <a:r>
              <a:rPr lang="en-US" dirty="0" smtClean="0"/>
              <a:t>reports)</a:t>
            </a:r>
            <a:endParaRPr lang="sl-SI" dirty="0" smtClean="0"/>
          </a:p>
          <a:p>
            <a:r>
              <a:rPr lang="en-US" dirty="0" smtClean="0"/>
              <a:t>medicine </a:t>
            </a:r>
            <a:r>
              <a:rPr lang="en-US" dirty="0"/>
              <a:t>(discharge </a:t>
            </a:r>
            <a:r>
              <a:rPr lang="en-US" dirty="0" smtClean="0"/>
              <a:t>summaries)</a:t>
            </a:r>
            <a:endParaRPr lang="sl-SI" dirty="0" smtClean="0"/>
          </a:p>
          <a:p>
            <a:r>
              <a:rPr lang="en-US" dirty="0" smtClean="0"/>
              <a:t>marketing </a:t>
            </a:r>
            <a:r>
              <a:rPr lang="en-US" dirty="0"/>
              <a:t>(customer </a:t>
            </a:r>
            <a:r>
              <a:rPr lang="en-US" dirty="0" smtClean="0"/>
              <a:t>comments)</a:t>
            </a:r>
            <a:endParaRPr lang="sl-SI" dirty="0" smtClean="0"/>
          </a:p>
          <a:p>
            <a:r>
              <a:rPr lang="en-US" dirty="0" smtClean="0"/>
              <a:t>Electronic </a:t>
            </a:r>
            <a:r>
              <a:rPr lang="en-US" dirty="0"/>
              <a:t>communication records (e.g., Email) Spam filtering Email prioritization and categorization Automatic response generation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28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Concepts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Bag of words concepts</a:t>
            </a:r>
          </a:p>
          <a:p>
            <a:r>
              <a:rPr lang="sl-SI" dirty="0" smtClean="0"/>
              <a:t>NLP (natural language processing)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144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Concepts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6714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sl-SI" dirty="0" smtClean="0"/>
              <a:t>Bag of words concepts</a:t>
            </a:r>
          </a:p>
          <a:p>
            <a:pPr lvl="1"/>
            <a:r>
              <a:rPr lang="sl-SI" dirty="0"/>
              <a:t>m</a:t>
            </a:r>
            <a:r>
              <a:rPr lang="sl-SI" dirty="0" smtClean="0"/>
              <a:t>ostly used tehnique</a:t>
            </a:r>
          </a:p>
          <a:p>
            <a:pPr lvl="1"/>
            <a:r>
              <a:rPr lang="sl-SI" dirty="0" smtClean="0"/>
              <a:t>every word is independet (mostly); there are exceptions (e.g. Naive Bayes)</a:t>
            </a:r>
          </a:p>
          <a:p>
            <a:pPr lvl="1"/>
            <a:r>
              <a:rPr lang="sl-SI" dirty="0" smtClean="0"/>
              <a:t>stemming (tourist, tourists and tourism may be the same word)</a:t>
            </a:r>
          </a:p>
          <a:p>
            <a:pPr lvl="1"/>
            <a:r>
              <a:rPr lang="sl-SI" dirty="0" smtClean="0"/>
              <a:t>Sentiment analysis (different lexicons)</a:t>
            </a:r>
          </a:p>
          <a:p>
            <a:pPr lvl="1"/>
            <a:r>
              <a:rPr lang="sl-SI" dirty="0" smtClean="0"/>
              <a:t>Entities extraction</a:t>
            </a:r>
          </a:p>
          <a:p>
            <a:pPr lvl="1"/>
            <a:r>
              <a:rPr lang="sl-SI" dirty="0" smtClean="0"/>
              <a:t>Topics identification (e.g. LDA algorithm)</a:t>
            </a:r>
          </a:p>
          <a:p>
            <a:r>
              <a:rPr lang="sl-SI" dirty="0" smtClean="0"/>
              <a:t>NLP (natural language processing)</a:t>
            </a:r>
          </a:p>
          <a:p>
            <a:pPr lvl="1"/>
            <a:r>
              <a:rPr lang="sl-SI" dirty="0" smtClean="0"/>
              <a:t>Uses dictionaries to learn (e.g. Stanford NLP)</a:t>
            </a:r>
          </a:p>
          <a:p>
            <a:pPr lvl="1"/>
            <a:r>
              <a:rPr lang="en-US" dirty="0"/>
              <a:t> a subfield of artificial intelligence and computational linguistics. the study of "understanding" the natural human language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z="1400" smtClean="0"/>
              <a:t>7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760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Sentiment analysis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Lexicons</a:t>
            </a:r>
          </a:p>
          <a:p>
            <a:r>
              <a:rPr lang="sl-SI" dirty="0" smtClean="0"/>
              <a:t>Simple</a:t>
            </a:r>
            <a:r>
              <a:rPr lang="sl-SI" dirty="0" smtClean="0">
                <a:sym typeface="Wingdings" panose="05000000000000000000" pitchFamily="2" charset="2"/>
              </a:rPr>
              <a:t>advanced</a:t>
            </a:r>
          </a:p>
          <a:p>
            <a:r>
              <a:rPr lang="sl-SI" dirty="0" smtClean="0">
                <a:sym typeface="Wingdings" panose="05000000000000000000" pitchFamily="2" charset="2"/>
              </a:rPr>
              <a:t>Simple (e.g. Liu&amp;Hu): -1 negative, 0 neutral, +1 positive</a:t>
            </a:r>
          </a:p>
          <a:p>
            <a:r>
              <a:rPr lang="sl-SI" dirty="0" smtClean="0">
                <a:sym typeface="Wingdings" panose="05000000000000000000" pitchFamily="2" charset="2"/>
              </a:rPr>
              <a:t>Advanced (e.g. AFINN): -5&lt;-&gt;5</a:t>
            </a:r>
          </a:p>
          <a:p>
            <a:r>
              <a:rPr lang="sl-SI" dirty="0" smtClean="0">
                <a:sym typeface="Wingdings" panose="05000000000000000000" pitchFamily="2" charset="2"/>
              </a:rPr>
              <a:t>Different emotions (e.g. NRC)</a:t>
            </a:r>
          </a:p>
          <a:p>
            <a:endParaRPr lang="sl-SI" dirty="0">
              <a:sym typeface="Wingdings" panose="05000000000000000000" pitchFamily="2" charset="2"/>
            </a:endParaRPr>
          </a:p>
          <a:p>
            <a:endParaRPr lang="sl-SI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sl-SI" sz="2400" b="1" dirty="0" smtClean="0">
                <a:sym typeface="Wingdings" panose="05000000000000000000" pitchFamily="2" charset="2"/>
              </a:rPr>
              <a:t>NO STEMMING!</a:t>
            </a:r>
            <a:endParaRPr lang="sl-SI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88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Topic analysis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Key words</a:t>
            </a:r>
          </a:p>
          <a:p>
            <a:r>
              <a:rPr lang="sl-SI" dirty="0" smtClean="0"/>
              <a:t>LDA</a:t>
            </a:r>
          </a:p>
          <a:p>
            <a:endParaRPr lang="sl-SI" dirty="0"/>
          </a:p>
          <a:p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				</a:t>
            </a:r>
            <a:r>
              <a:rPr lang="sl-SI" b="1" dirty="0" smtClean="0"/>
              <a:t>STEMMING!</a:t>
            </a:r>
            <a:endParaRPr lang="sl-SI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0910-3D4C-4809-A2F1-AF5A40DDB97A}" type="slidenum">
              <a:rPr lang="sl-SI" smtClean="0"/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75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1034</TotalTime>
  <Words>1029</Words>
  <Application>Microsoft Office PowerPoint</Application>
  <PresentationFormat>Widescreen</PresentationFormat>
  <Paragraphs>222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Wingdings</vt:lpstr>
      <vt:lpstr>Wingdings 3</vt:lpstr>
      <vt:lpstr>Ion</vt:lpstr>
      <vt:lpstr>Text mining</vt:lpstr>
      <vt:lpstr>PowerPoint Presentation</vt:lpstr>
      <vt:lpstr>PowerPoint Presentation</vt:lpstr>
      <vt:lpstr>Why text mining?</vt:lpstr>
      <vt:lpstr>Why text mining?</vt:lpstr>
      <vt:lpstr>Concepts</vt:lpstr>
      <vt:lpstr>Concepts</vt:lpstr>
      <vt:lpstr>Sentiment analysis</vt:lpstr>
      <vt:lpstr>Topic analysis </vt:lpstr>
      <vt:lpstr>Topic analysis </vt:lpstr>
      <vt:lpstr>PowerPoint Presentation</vt:lpstr>
      <vt:lpstr>Tools </vt:lpstr>
      <vt:lpstr>R vs. Rapidminer</vt:lpstr>
      <vt:lpstr>Terms associated with text mining </vt:lpstr>
      <vt:lpstr>Why Rapidminer and not R? </vt:lpstr>
      <vt:lpstr>Rapidminer</vt:lpstr>
      <vt:lpstr>Configure Local repository</vt:lpstr>
      <vt:lpstr>Identifying frequent words in phrases</vt:lpstr>
      <vt:lpstr>Importing demo data</vt:lpstr>
      <vt:lpstr>Creating process</vt:lpstr>
      <vt:lpstr>Custom stoplist</vt:lpstr>
      <vt:lpstr>Export result into excel and further analysis</vt:lpstr>
      <vt:lpstr>Identifying association rules</vt:lpstr>
      <vt:lpstr>Create document term matrix and rules creation</vt:lpstr>
      <vt:lpstr>FP Growth</vt:lpstr>
      <vt:lpstr>Create association rules</vt:lpstr>
      <vt:lpstr>Sentiment analysis</vt:lpstr>
      <vt:lpstr>Sentiment analysis – Part 1</vt:lpstr>
      <vt:lpstr>Sentiment analysis – Part 2</vt:lpstr>
      <vt:lpstr>Named entity recognition</vt:lpstr>
      <vt:lpstr>Microsoft azure machine learning</vt:lpstr>
      <vt:lpstr>Documents similarity – preparing data</vt:lpstr>
      <vt:lpstr>Documents similarity – calculating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Uros Godnov</dc:creator>
  <cp:lastModifiedBy>Uroš Godnov</cp:lastModifiedBy>
  <cp:revision>71</cp:revision>
  <dcterms:created xsi:type="dcterms:W3CDTF">2016-05-02T14:29:20Z</dcterms:created>
  <dcterms:modified xsi:type="dcterms:W3CDTF">2017-06-11T14:30:48Z</dcterms:modified>
</cp:coreProperties>
</file>