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T-SQL BASICS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4849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WHERE WITH ALTERNATIVE OPERATORS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&gt; (greater than)</a:t>
            </a:r>
          </a:p>
          <a:p>
            <a:r>
              <a:rPr lang="sl-SI" dirty="0"/>
              <a:t>&lt; (less than)</a:t>
            </a:r>
          </a:p>
          <a:p>
            <a:r>
              <a:rPr lang="sl-SI" dirty="0"/>
              <a:t>= (equals)</a:t>
            </a:r>
          </a:p>
          <a:p>
            <a:r>
              <a:rPr lang="en-US" dirty="0"/>
              <a:t>&lt;= (less than or equal to)</a:t>
            </a:r>
          </a:p>
          <a:p>
            <a:r>
              <a:rPr lang="en-US" dirty="0"/>
              <a:t>&gt;= (greater than or equal to)</a:t>
            </a:r>
          </a:p>
          <a:p>
            <a:r>
              <a:rPr lang="sl-SI" dirty="0"/>
              <a:t>!= (not equal to)</a:t>
            </a:r>
          </a:p>
          <a:p>
            <a:r>
              <a:rPr lang="sl-SI" dirty="0"/>
              <a:t>&lt;&gt; (not equal to)</a:t>
            </a:r>
          </a:p>
          <a:p>
            <a:r>
              <a:rPr lang="sl-SI" dirty="0"/>
              <a:t>!&lt; (not less than)</a:t>
            </a:r>
          </a:p>
          <a:p>
            <a:r>
              <a:rPr lang="sl-SI" dirty="0"/>
              <a:t>!&gt; (not greater than)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970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WHERE WITH BETWEEN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&lt;column1&gt;,&lt;column2&gt;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&lt;schema&gt;.&lt;table&gt;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WHERE </a:t>
            </a:r>
            <a:r>
              <a:rPr lang="en-US" dirty="0"/>
              <a:t>&lt;column&gt; BETWEEN &lt;value1&gt; AND &lt;value2</a:t>
            </a:r>
            <a:r>
              <a:rPr lang="en-US" dirty="0" smtClean="0"/>
              <a:t>&gt;;</a:t>
            </a:r>
            <a:endParaRPr lang="sl-SI" dirty="0" smtClean="0"/>
          </a:p>
          <a:p>
            <a:r>
              <a:rPr lang="sl-SI" dirty="0" smtClean="0"/>
              <a:t>WE CAN also INCLUDE WORDS (BE CAREFUL)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81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58834"/>
            <a:ext cx="10363826" cy="4232366"/>
          </a:xfrm>
        </p:spPr>
        <p:txBody>
          <a:bodyPr>
            <a:noAutofit/>
          </a:bodyPr>
          <a:lstStyle/>
          <a:p>
            <a:r>
              <a:rPr lang="en-US" sz="1800" dirty="0"/>
              <a:t>1. Write a query using a WHERE clause that displays all the employees listed in the</a:t>
            </a:r>
          </a:p>
          <a:p>
            <a:pPr marL="0" indent="0">
              <a:buNone/>
            </a:pPr>
            <a:r>
              <a:rPr lang="sl-SI" sz="1800" dirty="0" smtClean="0"/>
              <a:t>    </a:t>
            </a:r>
            <a:r>
              <a:rPr lang="en-US" sz="1800" dirty="0" err="1" smtClean="0"/>
              <a:t>HumanResources.Employee</a:t>
            </a:r>
            <a:r>
              <a:rPr lang="en-US" sz="1800" dirty="0" smtClean="0"/>
              <a:t> </a:t>
            </a:r>
            <a:r>
              <a:rPr lang="en-US" sz="1800" dirty="0"/>
              <a:t>table who have the job title Research and</a:t>
            </a:r>
          </a:p>
          <a:p>
            <a:pPr marL="0" indent="0">
              <a:buNone/>
            </a:pPr>
            <a:r>
              <a:rPr lang="sl-SI" sz="1800" dirty="0" smtClean="0"/>
              <a:t>    </a:t>
            </a:r>
            <a:r>
              <a:rPr lang="en-US" sz="1800" dirty="0" smtClean="0"/>
              <a:t>Development </a:t>
            </a:r>
            <a:r>
              <a:rPr lang="en-US" sz="1800" dirty="0"/>
              <a:t>Engineer. Display the business entity ID number, the login ID, and</a:t>
            </a:r>
          </a:p>
          <a:p>
            <a:pPr marL="0" indent="0">
              <a:buNone/>
            </a:pPr>
            <a:r>
              <a:rPr lang="sl-SI" sz="1800" dirty="0" smtClean="0"/>
              <a:t>     </a:t>
            </a:r>
            <a:r>
              <a:rPr lang="en-US" sz="1800" dirty="0" smtClean="0"/>
              <a:t>the </a:t>
            </a:r>
            <a:r>
              <a:rPr lang="en-US" sz="1800" dirty="0"/>
              <a:t>title for each one.</a:t>
            </a:r>
          </a:p>
          <a:p>
            <a:r>
              <a:rPr lang="en-US" sz="1800" dirty="0"/>
              <a:t>2. Write a query using a WHERE clause that displays all the names in </a:t>
            </a:r>
            <a:r>
              <a:rPr lang="en-US" sz="1800" dirty="0" err="1"/>
              <a:t>Person.Person</a:t>
            </a:r>
            <a:endParaRPr lang="en-US" sz="1800" dirty="0"/>
          </a:p>
          <a:p>
            <a:pPr marL="0" indent="0">
              <a:buNone/>
            </a:pPr>
            <a:r>
              <a:rPr lang="sl-SI" sz="1800" dirty="0" smtClean="0"/>
              <a:t>    </a:t>
            </a:r>
            <a:r>
              <a:rPr lang="en-US" sz="1800" dirty="0" smtClean="0"/>
              <a:t>with </a:t>
            </a:r>
            <a:r>
              <a:rPr lang="en-US" sz="1800" dirty="0"/>
              <a:t>the middle name J. Display the first, last, and middle names along with the ID</a:t>
            </a:r>
          </a:p>
          <a:p>
            <a:pPr marL="0" indent="0">
              <a:buNone/>
            </a:pPr>
            <a:r>
              <a:rPr lang="sl-SI" sz="1800" dirty="0" smtClean="0"/>
              <a:t>    numbers</a:t>
            </a:r>
            <a:r>
              <a:rPr lang="sl-SI" sz="1800" dirty="0"/>
              <a:t>.</a:t>
            </a:r>
          </a:p>
          <a:p>
            <a:r>
              <a:rPr lang="sl-SI" sz="1800" dirty="0"/>
              <a:t>3</a:t>
            </a:r>
            <a:r>
              <a:rPr lang="en-US" sz="1800" dirty="0" smtClean="0"/>
              <a:t>. </a:t>
            </a:r>
            <a:r>
              <a:rPr lang="en-US" sz="1800" dirty="0"/>
              <a:t>Rewrite the query you wrote in question 1, changing it so that the employees who</a:t>
            </a:r>
          </a:p>
          <a:p>
            <a:pPr marL="0" indent="0">
              <a:buNone/>
            </a:pPr>
            <a:r>
              <a:rPr lang="sl-SI" sz="1800" dirty="0" smtClean="0"/>
              <a:t>     </a:t>
            </a:r>
            <a:r>
              <a:rPr lang="en-US" sz="1800" dirty="0" smtClean="0"/>
              <a:t>do </a:t>
            </a:r>
            <a:r>
              <a:rPr lang="en-US" sz="1800" dirty="0"/>
              <a:t>not have the title Research and Development Engineer are displayed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389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Pattern Matching with LIKE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Sometimes you know only part of the value that will match the data stored in the table. For example, </a:t>
            </a:r>
            <a:r>
              <a:rPr lang="en-US" dirty="0" smtClean="0"/>
              <a:t>you</a:t>
            </a:r>
            <a:r>
              <a:rPr lang="sl-SI" dirty="0" smtClean="0"/>
              <a:t> </a:t>
            </a:r>
            <a:r>
              <a:rPr lang="en-US" dirty="0" smtClean="0"/>
              <a:t>may </a:t>
            </a:r>
            <a:r>
              <a:rPr lang="en-US" dirty="0"/>
              <a:t>need to search for one word within a description. You can perform searches with pattern </a:t>
            </a:r>
            <a:r>
              <a:rPr lang="en-US" dirty="0" smtClean="0"/>
              <a:t>matching</a:t>
            </a:r>
            <a:r>
              <a:rPr lang="sl-SI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wildcards to find one value within another </a:t>
            </a:r>
            <a:r>
              <a:rPr lang="en-US" dirty="0" smtClean="0"/>
              <a:t>value.</a:t>
            </a:r>
            <a:r>
              <a:rPr lang="sl-SI" dirty="0" smtClean="0"/>
              <a:t> </a:t>
            </a:r>
            <a:r>
              <a:rPr lang="en-US" dirty="0" smtClean="0"/>
              <a:t>Pattern </a:t>
            </a:r>
            <a:r>
              <a:rPr lang="en-US" dirty="0"/>
              <a:t>matching is possible by using the keyword </a:t>
            </a:r>
            <a:r>
              <a:rPr lang="en-US" dirty="0" smtClean="0"/>
              <a:t>LIKE</a:t>
            </a:r>
            <a:endParaRPr lang="sl-SI" dirty="0" smtClean="0"/>
          </a:p>
          <a:p>
            <a:r>
              <a:rPr lang="sl-SI" dirty="0" smtClean="0"/>
              <a:t>% and _ operators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68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1395" y="1637212"/>
            <a:ext cx="10782654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the Characters in Pattern Matches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SELECT &lt;column1&gt;,&lt;column2&gt;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&lt;schema&gt;.&lt;table&gt;</a:t>
            </a:r>
          </a:p>
          <a:p>
            <a:pPr marL="0" indent="0">
              <a:buNone/>
            </a:pPr>
            <a:r>
              <a:rPr lang="sl-SI" dirty="0" smtClean="0"/>
              <a:t>    WERE </a:t>
            </a:r>
            <a:r>
              <a:rPr lang="sl-SI" dirty="0"/>
              <a:t>&lt;column&gt; LIKE 'value[a-c]';</a:t>
            </a:r>
          </a:p>
          <a:p>
            <a:r>
              <a:rPr lang="sl-SI" dirty="0"/>
              <a:t>SELECT &lt;column1&gt;,&lt;column2&gt;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&lt;schema&gt;.&lt;table&gt;</a:t>
            </a:r>
          </a:p>
          <a:p>
            <a:pPr marL="0" indent="0">
              <a:buNone/>
            </a:pPr>
            <a:r>
              <a:rPr lang="sl-SI" dirty="0" smtClean="0"/>
              <a:t>    WERE </a:t>
            </a:r>
            <a:r>
              <a:rPr lang="sl-SI" dirty="0"/>
              <a:t>&lt;column&gt; LIKE 'value[a,b,c]';</a:t>
            </a:r>
          </a:p>
          <a:p>
            <a:r>
              <a:rPr lang="sl-SI" dirty="0"/>
              <a:t>SELECT &lt;column1&gt;,&lt;column2&gt;</a:t>
            </a:r>
          </a:p>
          <a:p>
            <a:pPr marL="0" indent="0">
              <a:buNone/>
            </a:pPr>
            <a:r>
              <a:rPr lang="sl-SI" dirty="0" smtClean="0"/>
              <a:t>    FROM </a:t>
            </a:r>
            <a:r>
              <a:rPr lang="sl-SI" dirty="0"/>
              <a:t>&lt;schema&gt;.&lt;table&gt;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smtClean="0"/>
              <a:t>WERE </a:t>
            </a:r>
            <a:r>
              <a:rPr lang="en-US" dirty="0"/>
              <a:t>&lt;column&gt; LIKE 'value[^d]';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9501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COMBINING WILDCARDS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sl-SI" sz="1400" dirty="0" smtClean="0"/>
              <a:t>SELECT </a:t>
            </a:r>
            <a:r>
              <a:rPr lang="sl-SI" sz="1400" dirty="0"/>
              <a:t>LastName</a:t>
            </a:r>
          </a:p>
          <a:p>
            <a:pPr marL="0" indent="0">
              <a:buNone/>
            </a:pPr>
            <a:r>
              <a:rPr lang="sl-SI" sz="1400" dirty="0" smtClean="0"/>
              <a:t>       FROM </a:t>
            </a:r>
            <a:r>
              <a:rPr lang="sl-SI" sz="1400" dirty="0"/>
              <a:t>Person.Person</a:t>
            </a:r>
          </a:p>
          <a:p>
            <a:pPr marL="0" indent="0">
              <a:buNone/>
            </a:pPr>
            <a:r>
              <a:rPr lang="sl-SI" sz="1400" dirty="0" smtClean="0"/>
              <a:t>       WHERE </a:t>
            </a:r>
            <a:r>
              <a:rPr lang="sl-SI" sz="1400" dirty="0"/>
              <a:t>LastName LIKE 'Ber[r,g</a:t>
            </a:r>
            <a:r>
              <a:rPr lang="sl-SI" sz="1400" dirty="0" smtClean="0"/>
              <a:t>]%';</a:t>
            </a:r>
            <a:endParaRPr lang="sl-SI" sz="1400" dirty="0"/>
          </a:p>
          <a:p>
            <a:r>
              <a:rPr lang="sl-SI" sz="1400" dirty="0"/>
              <a:t>SELECT LastName</a:t>
            </a:r>
          </a:p>
          <a:p>
            <a:pPr marL="0" indent="0">
              <a:buNone/>
            </a:pPr>
            <a:r>
              <a:rPr lang="sl-SI" sz="1400" dirty="0" smtClean="0"/>
              <a:t>       FROM </a:t>
            </a:r>
            <a:r>
              <a:rPr lang="sl-SI" sz="1400" dirty="0"/>
              <a:t>Person.Person</a:t>
            </a:r>
          </a:p>
          <a:p>
            <a:pPr marL="0" indent="0">
              <a:buNone/>
            </a:pPr>
            <a:r>
              <a:rPr lang="sl-SI" sz="1400" dirty="0" smtClean="0"/>
              <a:t>       </a:t>
            </a:r>
            <a:r>
              <a:rPr lang="en-US" sz="1400" dirty="0" smtClean="0"/>
              <a:t>WHERE </a:t>
            </a:r>
            <a:r>
              <a:rPr lang="en-US" sz="1400" dirty="0" err="1"/>
              <a:t>LastName</a:t>
            </a:r>
            <a:r>
              <a:rPr lang="en-US" sz="1400" dirty="0"/>
              <a:t> LIKE '</a:t>
            </a:r>
            <a:r>
              <a:rPr lang="en-US" sz="1400" dirty="0" err="1"/>
              <a:t>Ber</a:t>
            </a:r>
            <a:r>
              <a:rPr lang="en-US" sz="1400" dirty="0"/>
              <a:t>[^r</a:t>
            </a:r>
            <a:r>
              <a:rPr lang="en-US" sz="1400" dirty="0" smtClean="0"/>
              <a:t>]%';</a:t>
            </a:r>
            <a:endParaRPr lang="sl-SI" sz="1400" dirty="0"/>
          </a:p>
          <a:p>
            <a:r>
              <a:rPr lang="sl-SI" sz="1400" dirty="0"/>
              <a:t>SELECT </a:t>
            </a:r>
            <a:r>
              <a:rPr lang="sl-SI" sz="1400" dirty="0" smtClean="0"/>
              <a:t>LastName </a:t>
            </a:r>
          </a:p>
          <a:p>
            <a:pPr marL="0" indent="0">
              <a:buNone/>
            </a:pPr>
            <a:r>
              <a:rPr lang="sl-SI" sz="1400" dirty="0"/>
              <a:t> </a:t>
            </a:r>
            <a:r>
              <a:rPr lang="sl-SI" sz="1400" dirty="0" smtClean="0"/>
              <a:t>      FROM </a:t>
            </a:r>
            <a:r>
              <a:rPr lang="sl-SI" sz="1400" dirty="0"/>
              <a:t>Person.Person</a:t>
            </a:r>
          </a:p>
          <a:p>
            <a:pPr marL="0" indent="0">
              <a:buNone/>
            </a:pPr>
            <a:r>
              <a:rPr lang="sl-SI" sz="1400" dirty="0" smtClean="0"/>
              <a:t>      WHERE </a:t>
            </a:r>
            <a:r>
              <a:rPr lang="sl-SI" sz="1400" dirty="0"/>
              <a:t>LastName LIKE 'Be%n_';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9046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1. </a:t>
            </a:r>
            <a:r>
              <a:rPr lang="en-US" dirty="0" smtClean="0"/>
              <a:t>Write </a:t>
            </a:r>
            <a:r>
              <a:rPr lang="en-US" dirty="0"/>
              <a:t>a query that displays the product ID and name for each product from the</a:t>
            </a:r>
          </a:p>
          <a:p>
            <a:pPr marL="0" indent="0">
              <a:buNone/>
            </a:pPr>
            <a:r>
              <a:rPr lang="en-US" dirty="0" err="1"/>
              <a:t>Production.Product</a:t>
            </a:r>
            <a:r>
              <a:rPr lang="en-US" dirty="0"/>
              <a:t> table with a name starting with </a:t>
            </a:r>
            <a:r>
              <a:rPr lang="en-US" i="1" dirty="0"/>
              <a:t>Chain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Write a query like the one in question 1 that displays the products with </a:t>
            </a:r>
            <a:r>
              <a:rPr lang="en-US" i="1" dirty="0"/>
              <a:t>Paint </a:t>
            </a:r>
            <a:r>
              <a:rPr lang="en-US" dirty="0"/>
              <a:t>in </a:t>
            </a:r>
            <a:r>
              <a:rPr lang="sl-SI" dirty="0" smtClean="0"/>
              <a:t>  </a:t>
            </a:r>
            <a:r>
              <a:rPr lang="en-US" dirty="0" smtClean="0"/>
              <a:t>the</a:t>
            </a:r>
            <a:r>
              <a:rPr lang="sl-SI" dirty="0" smtClean="0"/>
              <a:t> name</a:t>
            </a:r>
            <a:r>
              <a:rPr lang="sl-SI" dirty="0"/>
              <a:t>.</a:t>
            </a:r>
          </a:p>
          <a:p>
            <a:pPr marL="0" indent="0">
              <a:buNone/>
            </a:pPr>
            <a:r>
              <a:rPr lang="en-US" dirty="0"/>
              <a:t>3. Change the last query so that the products without </a:t>
            </a:r>
            <a:r>
              <a:rPr lang="en-US" i="1" dirty="0"/>
              <a:t>Paint </a:t>
            </a:r>
            <a:r>
              <a:rPr lang="en-US" dirty="0"/>
              <a:t>in the name </a:t>
            </a:r>
            <a:r>
              <a:rPr lang="en-US" dirty="0" smtClean="0"/>
              <a:t>are</a:t>
            </a:r>
            <a:r>
              <a:rPr lang="sl-SI" dirty="0" smtClean="0"/>
              <a:t> displayed</a:t>
            </a:r>
            <a:r>
              <a:rPr lang="sl-SI" dirty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815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Clauses with Three or More Predicates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WHERE clause can contain more than two predicates combined by the logical operators AND </a:t>
            </a:r>
            <a:r>
              <a:rPr lang="en-US" dirty="0" err="1"/>
              <a:t>and</a:t>
            </a:r>
            <a:r>
              <a:rPr lang="en-US" dirty="0"/>
              <a:t> OR. If </a:t>
            </a:r>
            <a:r>
              <a:rPr lang="en-US" dirty="0" smtClean="0"/>
              <a:t>a</a:t>
            </a:r>
            <a:r>
              <a:rPr lang="sl-SI" dirty="0" smtClean="0"/>
              <a:t> </a:t>
            </a:r>
            <a:r>
              <a:rPr lang="en-US" dirty="0" smtClean="0"/>
              <a:t>WHERE </a:t>
            </a:r>
            <a:r>
              <a:rPr lang="en-US" dirty="0"/>
              <a:t>clause contains more than two predicates using both AND </a:t>
            </a:r>
            <a:r>
              <a:rPr lang="en-US" dirty="0" err="1"/>
              <a:t>and</a:t>
            </a:r>
            <a:r>
              <a:rPr lang="en-US" dirty="0"/>
              <a:t> OR, you must be careful to </a:t>
            </a:r>
            <a:r>
              <a:rPr lang="en-US" dirty="0" smtClean="0"/>
              <a:t>ensure</a:t>
            </a:r>
            <a:r>
              <a:rPr lang="sl-SI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the query returns the expected results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sl-SI" dirty="0" smtClean="0"/>
              <a:t>NOT, AND, OR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3056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NOT with Parentheses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Another interesting twist when using parentheses is that you can negate the meaning of the </a:t>
            </a:r>
            <a:r>
              <a:rPr lang="en-US" dirty="0" smtClean="0"/>
              <a:t>expression</a:t>
            </a:r>
            <a:r>
              <a:rPr lang="sl-SI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them by specifying the keyword NOT.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369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Keyed-in order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SELECT</a:t>
            </a:r>
          </a:p>
          <a:p>
            <a:r>
              <a:rPr lang="sl-SI" dirty="0" smtClean="0"/>
              <a:t>FROM</a:t>
            </a:r>
          </a:p>
          <a:p>
            <a:r>
              <a:rPr lang="sl-SI" dirty="0" smtClean="0"/>
              <a:t>WHERE</a:t>
            </a:r>
          </a:p>
          <a:p>
            <a:r>
              <a:rPr lang="sl-SI" dirty="0"/>
              <a:t>G</a:t>
            </a:r>
            <a:r>
              <a:rPr lang="sl-SI" dirty="0" smtClean="0"/>
              <a:t>ROUP BY</a:t>
            </a:r>
          </a:p>
          <a:p>
            <a:r>
              <a:rPr lang="sl-SI" dirty="0" smtClean="0"/>
              <a:t>HAVING</a:t>
            </a:r>
          </a:p>
          <a:p>
            <a:r>
              <a:rPr lang="sl-SI" dirty="0" smtClean="0"/>
              <a:t>ORDER BY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8996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USING IN OPERATOR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&lt;column1&gt;,&lt;column2&gt;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&lt;schema&gt;.&lt;table&gt;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WHERE </a:t>
            </a:r>
            <a:r>
              <a:rPr lang="en-US" dirty="0"/>
              <a:t>&lt;column&gt; IN (&lt;value1&gt;,&lt;value2</a:t>
            </a:r>
            <a:r>
              <a:rPr lang="en-US" dirty="0" smtClean="0"/>
              <a:t>&gt;);</a:t>
            </a:r>
            <a:endParaRPr lang="sl-SI" dirty="0"/>
          </a:p>
          <a:p>
            <a:r>
              <a:rPr lang="en-US" dirty="0" err="1" smtClean="0"/>
              <a:t>Yo</a:t>
            </a:r>
            <a:r>
              <a:rPr lang="sl-SI" dirty="0"/>
              <a:t>u</a:t>
            </a:r>
            <a:r>
              <a:rPr lang="en-US" dirty="0" smtClean="0"/>
              <a:t> </a:t>
            </a:r>
            <a:r>
              <a:rPr lang="en-US" dirty="0"/>
              <a:t>will probably find that the operator IN can simplify many </a:t>
            </a:r>
            <a:r>
              <a:rPr lang="en-US" dirty="0" smtClean="0"/>
              <a:t>queries</a:t>
            </a:r>
            <a:r>
              <a:rPr lang="sl-SI" dirty="0" smtClean="0"/>
              <a:t>, but it can be very slow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1039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WORKING WITH NOTHING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NULL</a:t>
            </a:r>
          </a:p>
          <a:p>
            <a:r>
              <a:rPr lang="sl-SI" dirty="0" smtClean="0"/>
              <a:t>WHAT IS NULL</a:t>
            </a:r>
          </a:p>
          <a:p>
            <a:r>
              <a:rPr lang="sl-SI" dirty="0" smtClean="0"/>
              <a:t>Is null</a:t>
            </a:r>
          </a:p>
          <a:p>
            <a:r>
              <a:rPr lang="sl-SI" dirty="0" smtClean="0"/>
              <a:t>Is not null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0081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Write a query displaying the </a:t>
            </a:r>
            <a:r>
              <a:rPr lang="en-US" dirty="0" err="1"/>
              <a:t>ProductID</a:t>
            </a:r>
            <a:r>
              <a:rPr lang="en-US" dirty="0"/>
              <a:t>, Name, and Color columns from rows in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Production.Product</a:t>
            </a:r>
            <a:r>
              <a:rPr lang="en-US" dirty="0" smtClean="0"/>
              <a:t> </a:t>
            </a:r>
            <a:r>
              <a:rPr lang="en-US" dirty="0"/>
              <a:t>table. Display only those rows where no color has </a:t>
            </a:r>
            <a:r>
              <a:rPr lang="en-US" dirty="0" smtClean="0"/>
              <a:t>been</a:t>
            </a:r>
            <a:r>
              <a:rPr lang="sl-SI" dirty="0" smtClean="0"/>
              <a:t> assigned</a:t>
            </a:r>
            <a:r>
              <a:rPr lang="sl-SI" dirty="0"/>
              <a:t>.</a:t>
            </a:r>
          </a:p>
          <a:p>
            <a:r>
              <a:rPr lang="en-US" dirty="0"/>
              <a:t>2. Write a query displaying the </a:t>
            </a:r>
            <a:r>
              <a:rPr lang="en-US" dirty="0" err="1"/>
              <a:t>ProductID</a:t>
            </a:r>
            <a:r>
              <a:rPr lang="en-US" dirty="0"/>
              <a:t>, Name, and Color columns from rows in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Production.Product</a:t>
            </a:r>
            <a:r>
              <a:rPr lang="en-US" dirty="0" smtClean="0"/>
              <a:t> </a:t>
            </a:r>
            <a:r>
              <a:rPr lang="en-US" dirty="0"/>
              <a:t>table. Display only those rows in which the color is </a:t>
            </a:r>
            <a:r>
              <a:rPr lang="en-US" i="1" dirty="0"/>
              <a:t>known </a:t>
            </a:r>
            <a:r>
              <a:rPr lang="en-US" dirty="0" smtClean="0"/>
              <a:t>not</a:t>
            </a:r>
            <a:r>
              <a:rPr lang="sl-SI" dirty="0" smtClean="0"/>
              <a:t> to </a:t>
            </a:r>
            <a:r>
              <a:rPr lang="sl-SI" dirty="0"/>
              <a:t>be blue.</a:t>
            </a:r>
          </a:p>
          <a:p>
            <a:r>
              <a:rPr lang="en-US" dirty="0"/>
              <a:t>3. Write a query displaying </a:t>
            </a:r>
            <a:r>
              <a:rPr lang="en-US" dirty="0" err="1"/>
              <a:t>ProductID</a:t>
            </a:r>
            <a:r>
              <a:rPr lang="en-US" dirty="0"/>
              <a:t>, Name, Style, Size, and Color from the</a:t>
            </a:r>
          </a:p>
          <a:p>
            <a:pPr marL="0" indent="0">
              <a:buNone/>
            </a:pPr>
            <a:r>
              <a:rPr lang="sl-SI" dirty="0" smtClean="0"/>
              <a:t>    </a:t>
            </a:r>
            <a:r>
              <a:rPr lang="en-US" dirty="0" err="1" smtClean="0"/>
              <a:t>Production.Product</a:t>
            </a:r>
            <a:r>
              <a:rPr lang="en-US" dirty="0" smtClean="0"/>
              <a:t> </a:t>
            </a:r>
            <a:r>
              <a:rPr lang="en-US" dirty="0"/>
              <a:t>table. Include only the rows where at least one of the </a:t>
            </a:r>
            <a:r>
              <a:rPr lang="en-US" dirty="0" smtClean="0"/>
              <a:t>Style,</a:t>
            </a:r>
            <a:r>
              <a:rPr lang="sl-SI" dirty="0" smtClean="0"/>
              <a:t> </a:t>
            </a:r>
            <a:r>
              <a:rPr lang="en-US" dirty="0" smtClean="0"/>
              <a:t>Size</a:t>
            </a:r>
            <a:r>
              <a:rPr lang="en-US" dirty="0"/>
              <a:t>, or </a:t>
            </a:r>
            <a:r>
              <a:rPr lang="sl-SI" dirty="0" smtClean="0"/>
              <a:t> 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  </a:t>
            </a:r>
            <a:r>
              <a:rPr lang="en-US" dirty="0" smtClean="0"/>
              <a:t>Color </a:t>
            </a:r>
            <a:r>
              <a:rPr lang="en-US" dirty="0"/>
              <a:t>columns contains a value.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223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Performing a Full-Text Search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Full-text search provides the </a:t>
            </a:r>
            <a:r>
              <a:rPr lang="en-US" dirty="0" smtClean="0"/>
              <a:t>ability</a:t>
            </a:r>
            <a:r>
              <a:rPr lang="sl-SI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search for words or phrases within string or binary data columns similar to a web search such </a:t>
            </a:r>
            <a:r>
              <a:rPr lang="en-US" dirty="0" smtClean="0"/>
              <a:t>as</a:t>
            </a:r>
            <a:r>
              <a:rPr lang="sl-SI" dirty="0" smtClean="0"/>
              <a:t> Google </a:t>
            </a:r>
            <a:r>
              <a:rPr lang="sl-SI" dirty="0"/>
              <a:t>or Bing.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61" y="3362322"/>
            <a:ext cx="66008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CONTAINS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&lt;column1&gt;,&lt;column2&gt;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&lt;schema&gt;.&lt;tablename&gt;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WHERE </a:t>
            </a:r>
            <a:r>
              <a:rPr lang="en-US" dirty="0"/>
              <a:t>CONTAINS(&lt;indexed column&gt;,&lt;</a:t>
            </a:r>
            <a:r>
              <a:rPr lang="en-US" dirty="0" err="1"/>
              <a:t>searchterm</a:t>
            </a:r>
            <a:r>
              <a:rPr lang="en-US" dirty="0"/>
              <a:t>&gt;);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20202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Using FREETEXT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FREETEXT is similar to CONTAINS except that it returns rows that don’t exactly match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sl-SI" dirty="0"/>
              <a:t>It will return </a:t>
            </a:r>
            <a:r>
              <a:rPr lang="sl-SI" dirty="0" smtClean="0"/>
              <a:t>rows </a:t>
            </a:r>
            <a:r>
              <a:rPr lang="en-US" dirty="0" smtClean="0"/>
              <a:t>that </a:t>
            </a:r>
            <a:r>
              <a:rPr lang="en-US" dirty="0"/>
              <a:t>have terms with similar meanings to your search terms by using a thesaurus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6142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ORDER BY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&lt;column1&gt;,&lt;column2&gt;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&lt;schema&gt;.&lt;tablename&gt;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ORDER </a:t>
            </a:r>
            <a:r>
              <a:rPr lang="en-US" dirty="0"/>
              <a:t>BY &lt;column1&gt;[&lt;sort direction&gt;],&lt;column2&gt; [&lt;sort direction</a:t>
            </a:r>
            <a:r>
              <a:rPr lang="en-US" dirty="0" smtClean="0"/>
              <a:t>&gt;]</a:t>
            </a:r>
            <a:endParaRPr lang="sl-SI" dirty="0" smtClean="0"/>
          </a:p>
          <a:p>
            <a:r>
              <a:rPr lang="sl-SI" dirty="0"/>
              <a:t>ORDER BY </a:t>
            </a:r>
            <a:r>
              <a:rPr lang="sl-SI" dirty="0" smtClean="0"/>
              <a:t>OFFSET (skips rows)</a:t>
            </a:r>
          </a:p>
          <a:p>
            <a:r>
              <a:rPr lang="sl-SI" i="1" dirty="0"/>
              <a:t>ORDER BY FETCH </a:t>
            </a:r>
            <a:r>
              <a:rPr lang="sl-SI" i="1" dirty="0" smtClean="0"/>
              <a:t>NEXT…ONLY (HOW MANY ROWS TO RETURN)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319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Write a query that returns the business entity ID and name columns from </a:t>
            </a:r>
            <a:r>
              <a:rPr lang="en-US" dirty="0" smtClean="0"/>
              <a:t>the</a:t>
            </a:r>
            <a:r>
              <a:rPr lang="sl-SI" dirty="0" smtClean="0"/>
              <a:t> </a:t>
            </a:r>
            <a:r>
              <a:rPr lang="en-US" dirty="0" err="1" smtClean="0"/>
              <a:t>Person.Person</a:t>
            </a:r>
            <a:r>
              <a:rPr lang="en-US" dirty="0" smtClean="0"/>
              <a:t> </a:t>
            </a:r>
            <a:r>
              <a:rPr lang="en-US" dirty="0"/>
              <a:t>table. Sort the results by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and </a:t>
            </a:r>
            <a:r>
              <a:rPr lang="en-US" dirty="0" err="1"/>
              <a:t>MiddleName</a:t>
            </a:r>
            <a:r>
              <a:rPr lang="en-US" dirty="0"/>
              <a:t>.</a:t>
            </a:r>
          </a:p>
          <a:p>
            <a:r>
              <a:rPr lang="en-US" dirty="0"/>
              <a:t>2. Modify the query written in question 1 so that the data is returned in the </a:t>
            </a:r>
            <a:r>
              <a:rPr lang="en-US" dirty="0" smtClean="0"/>
              <a:t>opposite</a:t>
            </a:r>
            <a:r>
              <a:rPr lang="sl-SI" dirty="0" smtClean="0"/>
              <a:t> order</a:t>
            </a:r>
            <a:r>
              <a:rPr lang="sl-SI" dirty="0"/>
              <a:t>.</a:t>
            </a:r>
          </a:p>
          <a:p>
            <a:r>
              <a:rPr lang="en-US" dirty="0"/>
              <a:t>3. Modify the query written in question 1 so that you return only 10 rows starting </a:t>
            </a:r>
            <a:r>
              <a:rPr lang="en-US" dirty="0" smtClean="0"/>
              <a:t>at</a:t>
            </a:r>
            <a:r>
              <a:rPr lang="sl-SI" dirty="0" smtClean="0"/>
              <a:t> row </a:t>
            </a:r>
            <a:r>
              <a:rPr lang="sl-SI" dirty="0"/>
              <a:t>20.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8326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Logical query processing order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From</a:t>
            </a:r>
          </a:p>
          <a:p>
            <a:r>
              <a:rPr lang="sl-SI" dirty="0" smtClean="0"/>
              <a:t>Where</a:t>
            </a:r>
          </a:p>
          <a:p>
            <a:r>
              <a:rPr lang="sl-SI" dirty="0" smtClean="0"/>
              <a:t>Group by</a:t>
            </a:r>
          </a:p>
          <a:p>
            <a:r>
              <a:rPr lang="sl-SI" dirty="0" smtClean="0"/>
              <a:t>Having</a:t>
            </a:r>
          </a:p>
          <a:p>
            <a:r>
              <a:rPr lang="sl-SI" dirty="0" smtClean="0"/>
              <a:t>Select </a:t>
            </a:r>
          </a:p>
          <a:p>
            <a:r>
              <a:rPr lang="sl-SI" dirty="0" smtClean="0"/>
              <a:t>Order by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635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Result of each phase is a table, which is input into another phase</a:t>
            </a:r>
          </a:p>
          <a:p>
            <a:r>
              <a:rPr lang="sl-SI" dirty="0" smtClean="0"/>
              <a:t>If order by is specified, the result isn‘t relational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3642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SIMPLE SELECT QUERIES</a:t>
            </a:r>
            <a:br>
              <a:rPr lang="sl-SI" dirty="0" smtClean="0"/>
            </a:br>
            <a:r>
              <a:rPr lang="sl-SI" dirty="0" smtClean="0"/>
              <a:t>(literal values)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1</a:t>
            </a:r>
          </a:p>
          <a:p>
            <a:r>
              <a:rPr lang="sl-SI" dirty="0"/>
              <a:t>SELECT 'ABC'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2052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SELECT WITH FROM CLAUSE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SELECT &lt;column1&gt;, &lt;column2&gt; FROM &lt;schema&gt;.&lt;table</a:t>
            </a:r>
            <a:r>
              <a:rPr lang="en-US" dirty="0" smtClean="0"/>
              <a:t>&gt;;</a:t>
            </a:r>
            <a:endParaRPr lang="sl-SI" dirty="0" smtClean="0"/>
          </a:p>
          <a:p>
            <a:r>
              <a:rPr lang="sl-SI" dirty="0"/>
              <a:t>USE </a:t>
            </a:r>
            <a:r>
              <a:rPr lang="sl-SI" dirty="0" smtClean="0"/>
              <a:t>AdventureWorks2014;</a:t>
            </a:r>
          </a:p>
          <a:p>
            <a:pPr marL="0" indent="0">
              <a:buNone/>
            </a:pPr>
            <a:r>
              <a:rPr lang="sl-SI" dirty="0"/>
              <a:t> </a:t>
            </a:r>
            <a:r>
              <a:rPr lang="sl-SI" dirty="0" smtClean="0"/>
              <a:t>  GO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SELECT </a:t>
            </a:r>
            <a:r>
              <a:rPr lang="sl-SI" dirty="0"/>
              <a:t>BusinessEntityID, JobTitle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HumanResources.Employee</a:t>
            </a:r>
            <a:r>
              <a:rPr lang="sl-SI" dirty="0" smtClean="0"/>
              <a:t>;</a:t>
            </a:r>
          </a:p>
          <a:p>
            <a:r>
              <a:rPr lang="sl-SI" dirty="0"/>
              <a:t>SCRIPTING TABLE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65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61852"/>
            <a:ext cx="10363826" cy="5129348"/>
          </a:xfrm>
        </p:spPr>
        <p:txBody>
          <a:bodyPr/>
          <a:lstStyle/>
          <a:p>
            <a:r>
              <a:rPr lang="sl-SI" dirty="0" smtClean="0"/>
              <a:t>USE AdventureWorks2014;</a:t>
            </a:r>
          </a:p>
          <a:p>
            <a:pPr marL="0" indent="0">
              <a:buNone/>
            </a:pPr>
            <a:r>
              <a:rPr lang="sl-SI" dirty="0" smtClean="0"/>
              <a:t>   GO</a:t>
            </a:r>
            <a:endParaRPr lang="sl-SI" dirty="0"/>
          </a:p>
          <a:p>
            <a:pPr marL="0" indent="0">
              <a:buNone/>
            </a:pPr>
            <a:r>
              <a:rPr lang="sl-SI" dirty="0" smtClean="0"/>
              <a:t>   </a:t>
            </a:r>
            <a:r>
              <a:rPr lang="en-US" dirty="0" smtClean="0"/>
              <a:t>SELECT 'A Literal Value' AS "Literal Value",</a:t>
            </a:r>
          </a:p>
          <a:p>
            <a:pPr marL="0" indent="0">
              <a:buNone/>
            </a:pPr>
            <a:r>
              <a:rPr lang="sl-SI" dirty="0" smtClean="0"/>
              <a:t>   BusinessEntityID AS EmployeeID,</a:t>
            </a:r>
          </a:p>
          <a:p>
            <a:pPr marL="0" indent="0">
              <a:buNone/>
            </a:pPr>
            <a:r>
              <a:rPr lang="sl-SI" dirty="0" smtClean="0"/>
              <a:t>   LoginID JobTitle</a:t>
            </a:r>
          </a:p>
          <a:p>
            <a:pPr marL="0" indent="0">
              <a:buNone/>
            </a:pPr>
            <a:r>
              <a:rPr lang="sl-SI" dirty="0" smtClean="0"/>
              <a:t>   FROM HumanResources.Employee;</a:t>
            </a:r>
          </a:p>
          <a:p>
            <a:pPr marL="0" indent="0">
              <a:buNone/>
            </a:pPr>
            <a:r>
              <a:rPr lang="sl-SI" dirty="0" smtClean="0"/>
              <a:t>  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3418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Excercise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Write a SELECT statement that lists the customers along with their ID numbers.</a:t>
            </a:r>
          </a:p>
          <a:p>
            <a:pPr marL="0" indent="0">
              <a:buNone/>
            </a:pPr>
            <a:r>
              <a:rPr lang="sl-SI" dirty="0" smtClean="0"/>
              <a:t>        </a:t>
            </a:r>
            <a:r>
              <a:rPr lang="en-US" dirty="0" smtClean="0"/>
              <a:t>Include </a:t>
            </a:r>
            <a:r>
              <a:rPr lang="en-US" dirty="0"/>
              <a:t>the </a:t>
            </a:r>
            <a:r>
              <a:rPr lang="en-US" dirty="0" err="1"/>
              <a:t>StoreID</a:t>
            </a:r>
            <a:r>
              <a:rPr lang="en-US" dirty="0"/>
              <a:t> and the </a:t>
            </a:r>
            <a:r>
              <a:rPr lang="en-US" dirty="0" err="1"/>
              <a:t>AccountNumber</a:t>
            </a:r>
            <a:r>
              <a:rPr lang="en-US" dirty="0"/>
              <a:t> from the </a:t>
            </a:r>
            <a:r>
              <a:rPr lang="en-US" dirty="0" err="1"/>
              <a:t>Sales.Customers</a:t>
            </a:r>
            <a:r>
              <a:rPr lang="en-US" dirty="0"/>
              <a:t> table.</a:t>
            </a:r>
          </a:p>
          <a:p>
            <a:r>
              <a:rPr lang="en-US" dirty="0"/>
              <a:t>2. Write a SELECT statement that lists the name, product number, and color of each</a:t>
            </a:r>
          </a:p>
          <a:p>
            <a:pPr marL="0" indent="0">
              <a:buNone/>
            </a:pPr>
            <a:r>
              <a:rPr lang="sl-SI" dirty="0" smtClean="0"/>
              <a:t>       </a:t>
            </a:r>
            <a:r>
              <a:rPr lang="en-US" dirty="0" smtClean="0"/>
              <a:t>product </a:t>
            </a:r>
            <a:r>
              <a:rPr lang="en-US" dirty="0"/>
              <a:t>from the </a:t>
            </a:r>
            <a:r>
              <a:rPr lang="en-US" dirty="0" err="1"/>
              <a:t>Production.Product</a:t>
            </a:r>
            <a:r>
              <a:rPr lang="en-US" dirty="0"/>
              <a:t> table.</a:t>
            </a:r>
          </a:p>
          <a:p>
            <a:r>
              <a:rPr lang="en-US" dirty="0"/>
              <a:t>3. Write a SELECT statement that lists the customer ID numbers and sales order ID</a:t>
            </a:r>
          </a:p>
          <a:p>
            <a:pPr marL="0" indent="0">
              <a:buNone/>
            </a:pPr>
            <a:r>
              <a:rPr lang="sl-SI" dirty="0" smtClean="0"/>
              <a:t>       </a:t>
            </a:r>
            <a:r>
              <a:rPr lang="en-US" dirty="0" smtClean="0"/>
              <a:t>numbers </a:t>
            </a:r>
            <a:r>
              <a:rPr lang="en-US" dirty="0"/>
              <a:t>from the </a:t>
            </a:r>
            <a:r>
              <a:rPr lang="en-US" dirty="0" err="1"/>
              <a:t>Sales.SalesOrderHeader</a:t>
            </a:r>
            <a:r>
              <a:rPr lang="en-US" dirty="0"/>
              <a:t> table.</a:t>
            </a:r>
          </a:p>
          <a:p>
            <a:r>
              <a:rPr lang="en-US" dirty="0"/>
              <a:t>4. Answer this question: Why should you specify column names rather than an</a:t>
            </a:r>
          </a:p>
          <a:p>
            <a:pPr marL="0" indent="0">
              <a:buNone/>
            </a:pPr>
            <a:r>
              <a:rPr lang="sl-SI" dirty="0" smtClean="0"/>
              <a:t>      </a:t>
            </a:r>
            <a:r>
              <a:rPr lang="en-US" dirty="0" smtClean="0"/>
              <a:t>asterisk </a:t>
            </a:r>
            <a:r>
              <a:rPr lang="en-US" dirty="0"/>
              <a:t>when writing the select-list? Give at least two reasons.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6810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WHERE CLAUSE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/>
              <a:t>SELECT &lt;column1&gt;,&lt;column2&gt;</a:t>
            </a:r>
          </a:p>
          <a:p>
            <a:pPr marL="0" indent="0">
              <a:buNone/>
            </a:pPr>
            <a:r>
              <a:rPr lang="sl-SI" dirty="0" smtClean="0"/>
              <a:t>   FROM </a:t>
            </a:r>
            <a:r>
              <a:rPr lang="sl-SI" dirty="0"/>
              <a:t>&lt;schema&gt;.&lt;table&gt;</a:t>
            </a:r>
          </a:p>
          <a:p>
            <a:pPr marL="0" indent="0">
              <a:buNone/>
            </a:pPr>
            <a:r>
              <a:rPr lang="sl-SI" dirty="0" smtClean="0"/>
              <a:t>   WHERE </a:t>
            </a:r>
            <a:r>
              <a:rPr lang="sl-SI" dirty="0"/>
              <a:t>&lt;column&gt; = &lt;value&gt;;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38647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175</TotalTime>
  <Words>1174</Words>
  <Application>Microsoft Office PowerPoint</Application>
  <PresentationFormat>Widescreen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Droplet</vt:lpstr>
      <vt:lpstr>T-SQL BASICS</vt:lpstr>
      <vt:lpstr>Keyed-in order</vt:lpstr>
      <vt:lpstr>Logical query processing order</vt:lpstr>
      <vt:lpstr>PowerPoint Presentation</vt:lpstr>
      <vt:lpstr>SIMPLE SELECT QUERIES (literal values)</vt:lpstr>
      <vt:lpstr>SELECT WITH FROM CLAUSE</vt:lpstr>
      <vt:lpstr>PowerPoint Presentation</vt:lpstr>
      <vt:lpstr>Excercise</vt:lpstr>
      <vt:lpstr>WHERE CLAUSE</vt:lpstr>
      <vt:lpstr>WHERE WITH ALTERNATIVE OPERATORS</vt:lpstr>
      <vt:lpstr>WHERE WITH BETWEEN</vt:lpstr>
      <vt:lpstr>PowerPoint Presentation</vt:lpstr>
      <vt:lpstr>Pattern Matching with LIKE</vt:lpstr>
      <vt:lpstr>PowerPoint Presentation</vt:lpstr>
      <vt:lpstr>Restricting the Characters in Pattern Matches</vt:lpstr>
      <vt:lpstr>COMBINING WILDCARDS</vt:lpstr>
      <vt:lpstr>PowerPoint Presentation</vt:lpstr>
      <vt:lpstr>Using WHERE Clauses with Three or More Predicates</vt:lpstr>
      <vt:lpstr>Using NOT with Parentheses</vt:lpstr>
      <vt:lpstr>USING IN OPERATOR</vt:lpstr>
      <vt:lpstr>WORKING WITH NOTHING</vt:lpstr>
      <vt:lpstr>Excercise</vt:lpstr>
      <vt:lpstr>Performing a Full-Text Search</vt:lpstr>
      <vt:lpstr>Using CONTAINS</vt:lpstr>
      <vt:lpstr>Using FREETEXT</vt:lpstr>
      <vt:lpstr>ORDER BY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BASICS</dc:title>
  <dc:creator>Uroš Godnov</dc:creator>
  <cp:lastModifiedBy>Uroš Godnov</cp:lastModifiedBy>
  <cp:revision>31</cp:revision>
  <dcterms:created xsi:type="dcterms:W3CDTF">2017-10-07T11:17:38Z</dcterms:created>
  <dcterms:modified xsi:type="dcterms:W3CDTF">2017-10-07T14:13:33Z</dcterms:modified>
</cp:coreProperties>
</file>