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83" r:id="rId11"/>
    <p:sldId id="265" r:id="rId12"/>
    <p:sldId id="266" r:id="rId13"/>
    <p:sldId id="267" r:id="rId14"/>
    <p:sldId id="268" r:id="rId15"/>
    <p:sldId id="269" r:id="rId16"/>
    <p:sldId id="270" r:id="rId17"/>
    <p:sldId id="271" r:id="rId18"/>
    <p:sldId id="272" r:id="rId19"/>
    <p:sldId id="289" r:id="rId20"/>
    <p:sldId id="273" r:id="rId21"/>
    <p:sldId id="274" r:id="rId22"/>
    <p:sldId id="275" r:id="rId23"/>
    <p:sldId id="276" r:id="rId24"/>
    <p:sldId id="277" r:id="rId25"/>
    <p:sldId id="278" r:id="rId26"/>
    <p:sldId id="279" r:id="rId27"/>
    <p:sldId id="280" r:id="rId28"/>
    <p:sldId id="281" r:id="rId29"/>
    <p:sldId id="282" r:id="rId30"/>
    <p:sldId id="284" r:id="rId31"/>
    <p:sldId id="288" r:id="rId32"/>
    <p:sldId id="285" r:id="rId33"/>
    <p:sldId id="286" r:id="rId34"/>
    <p:sldId id="28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10/15/2017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l-SI" dirty="0" smtClean="0"/>
              <a:t>T-SQL</a:t>
            </a:r>
            <a:br>
              <a:rPr lang="sl-SI" dirty="0" smtClean="0"/>
            </a:br>
            <a:endParaRPr lang="sl-SI" dirty="0"/>
          </a:p>
        </p:txBody>
      </p:sp>
      <p:sp>
        <p:nvSpPr>
          <p:cNvPr id="3" name="Subtitle 2"/>
          <p:cNvSpPr>
            <a:spLocks noGrp="1"/>
          </p:cNvSpPr>
          <p:nvPr>
            <p:ph type="subTitle" idx="1"/>
          </p:nvPr>
        </p:nvSpPr>
        <p:spPr/>
        <p:txBody>
          <a:bodyPr/>
          <a:lstStyle/>
          <a:p>
            <a:r>
              <a:rPr lang="sl-SI" b="1" dirty="0"/>
              <a:t>Using Functions and Expressions</a:t>
            </a:r>
            <a:endParaRPr lang="sl-SI" dirty="0"/>
          </a:p>
        </p:txBody>
      </p:sp>
    </p:spTree>
    <p:extLst>
      <p:ext uri="{BB962C8B-B14F-4D97-AF65-F5344CB8AC3E}">
        <p14:creationId xmlns:p14="http://schemas.microsoft.com/office/powerpoint/2010/main" val="2482960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USING STRING FUNCTIONS</a:t>
            </a:r>
            <a:endParaRPr lang="sl-SI" dirty="0"/>
          </a:p>
        </p:txBody>
      </p:sp>
      <p:sp>
        <p:nvSpPr>
          <p:cNvPr id="3" name="Content Placeholder 2"/>
          <p:cNvSpPr>
            <a:spLocks noGrp="1"/>
          </p:cNvSpPr>
          <p:nvPr>
            <p:ph sz="quarter" idx="13"/>
          </p:nvPr>
        </p:nvSpPr>
        <p:spPr/>
        <p:txBody>
          <a:bodyPr/>
          <a:lstStyle/>
          <a:p>
            <a:r>
              <a:rPr lang="sl-SI" dirty="0" smtClean="0"/>
              <a:t>STRING_SPLIT (</a:t>
            </a:r>
            <a:r>
              <a:rPr lang="en-US" dirty="0"/>
              <a:t>It is important that the database is in compatibility level </a:t>
            </a:r>
            <a:r>
              <a:rPr lang="en-US" dirty="0" smtClean="0"/>
              <a:t>130</a:t>
            </a:r>
            <a:r>
              <a:rPr lang="sl-SI" dirty="0" smtClean="0"/>
              <a:t>)</a:t>
            </a:r>
          </a:p>
          <a:p>
            <a:r>
              <a:rPr lang="sl-SI" dirty="0" smtClean="0"/>
              <a:t>COMPRESS: </a:t>
            </a:r>
            <a:r>
              <a:rPr lang="en-US" dirty="0"/>
              <a:t>The COMPRESS function is a scalar function and compresses the input variable, column, or </a:t>
            </a:r>
            <a:r>
              <a:rPr lang="en-US" dirty="0" smtClean="0"/>
              <a:t>expression</a:t>
            </a:r>
            <a:r>
              <a:rPr lang="sl-SI" dirty="0" smtClean="0"/>
              <a:t> using </a:t>
            </a:r>
            <a:r>
              <a:rPr lang="sl-SI" dirty="0"/>
              <a:t>the GZIP algorithm</a:t>
            </a:r>
            <a:r>
              <a:rPr lang="sl-SI" dirty="0" smtClean="0"/>
              <a:t>.</a:t>
            </a:r>
          </a:p>
          <a:p>
            <a:r>
              <a:rPr lang="sl-SI" dirty="0" smtClean="0"/>
              <a:t>DECOMPRESS: </a:t>
            </a:r>
            <a:r>
              <a:rPr lang="en-US" dirty="0"/>
              <a:t>The result </a:t>
            </a:r>
            <a:r>
              <a:rPr lang="en-US" dirty="0" smtClean="0"/>
              <a:t>is</a:t>
            </a:r>
            <a:r>
              <a:rPr lang="sl-SI" dirty="0" smtClean="0"/>
              <a:t> </a:t>
            </a:r>
            <a:r>
              <a:rPr lang="en-US" dirty="0" smtClean="0"/>
              <a:t>in </a:t>
            </a:r>
            <a:r>
              <a:rPr lang="en-US" dirty="0"/>
              <a:t>the binary </a:t>
            </a:r>
            <a:r>
              <a:rPr lang="en-US" dirty="0" smtClean="0"/>
              <a:t>format</a:t>
            </a:r>
            <a:endParaRPr lang="sl-SI" dirty="0"/>
          </a:p>
        </p:txBody>
      </p:sp>
    </p:spTree>
    <p:extLst>
      <p:ext uri="{BB962C8B-B14F-4D97-AF65-F5344CB8AC3E}">
        <p14:creationId xmlns:p14="http://schemas.microsoft.com/office/powerpoint/2010/main" val="33443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Nesting Functions</a:t>
            </a:r>
          </a:p>
        </p:txBody>
      </p:sp>
      <p:sp>
        <p:nvSpPr>
          <p:cNvPr id="3" name="Content Placeholder 2"/>
          <p:cNvSpPr>
            <a:spLocks noGrp="1"/>
          </p:cNvSpPr>
          <p:nvPr>
            <p:ph sz="quarter" idx="13"/>
          </p:nvPr>
        </p:nvSpPr>
        <p:spPr/>
        <p:txBody>
          <a:bodyPr/>
          <a:lstStyle/>
          <a:p>
            <a:r>
              <a:rPr lang="sl-SI" dirty="0"/>
              <a:t>LTRIM(RTRIM(' test </a:t>
            </a:r>
            <a:r>
              <a:rPr lang="sl-SI" dirty="0" smtClean="0"/>
              <a:t>'))</a:t>
            </a:r>
          </a:p>
          <a:p>
            <a:r>
              <a:rPr lang="sl-SI" dirty="0" smtClean="0"/>
              <a:t>SUBSTRING AND CHARINDEX</a:t>
            </a:r>
            <a:endParaRPr lang="sl-SI" dirty="0"/>
          </a:p>
        </p:txBody>
      </p:sp>
    </p:spTree>
    <p:extLst>
      <p:ext uri="{BB962C8B-B14F-4D97-AF65-F5344CB8AC3E}">
        <p14:creationId xmlns:p14="http://schemas.microsoft.com/office/powerpoint/2010/main" val="2429966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EXCERCISE</a:t>
            </a:r>
            <a:endParaRPr lang="sl-SI" dirty="0"/>
          </a:p>
        </p:txBody>
      </p:sp>
      <p:sp>
        <p:nvSpPr>
          <p:cNvPr id="3" name="Content Placeholder 2"/>
          <p:cNvSpPr>
            <a:spLocks noGrp="1"/>
          </p:cNvSpPr>
          <p:nvPr>
            <p:ph sz="quarter" idx="13"/>
          </p:nvPr>
        </p:nvSpPr>
        <p:spPr/>
        <p:txBody>
          <a:bodyPr>
            <a:normAutofit fontScale="85000" lnSpcReduction="20000"/>
          </a:bodyPr>
          <a:lstStyle/>
          <a:p>
            <a:r>
              <a:rPr lang="en-US" dirty="0"/>
              <a:t>1. Write a query that displays the first 10 characters of the AddressLine1 column </a:t>
            </a:r>
            <a:r>
              <a:rPr lang="en-US" dirty="0" smtClean="0"/>
              <a:t>in</a:t>
            </a:r>
            <a:r>
              <a:rPr lang="sl-SI" dirty="0" smtClean="0"/>
              <a:t> the </a:t>
            </a:r>
            <a:r>
              <a:rPr lang="sl-SI" dirty="0"/>
              <a:t>Person.Address table.</a:t>
            </a:r>
          </a:p>
          <a:p>
            <a:r>
              <a:rPr lang="en-US" dirty="0"/>
              <a:t>2. Write a query that displays characters 10 to 15 of the AddressLine1 column in </a:t>
            </a:r>
            <a:r>
              <a:rPr lang="en-US" dirty="0" smtClean="0"/>
              <a:t>the</a:t>
            </a:r>
            <a:r>
              <a:rPr lang="sl-SI" dirty="0" smtClean="0"/>
              <a:t> Person.Address </a:t>
            </a:r>
            <a:r>
              <a:rPr lang="sl-SI" dirty="0"/>
              <a:t>table.</a:t>
            </a:r>
          </a:p>
          <a:p>
            <a:r>
              <a:rPr lang="en-US" dirty="0"/>
              <a:t>3. Write a query displaying the first and last names from the </a:t>
            </a:r>
            <a:r>
              <a:rPr lang="en-US" dirty="0" err="1"/>
              <a:t>Person.Person</a:t>
            </a:r>
            <a:r>
              <a:rPr lang="en-US" dirty="0"/>
              <a:t> table </a:t>
            </a:r>
            <a:r>
              <a:rPr lang="en-US" dirty="0" smtClean="0"/>
              <a:t>all</a:t>
            </a:r>
            <a:r>
              <a:rPr lang="sl-SI" dirty="0" smtClean="0"/>
              <a:t> in </a:t>
            </a:r>
            <a:r>
              <a:rPr lang="sl-SI" dirty="0"/>
              <a:t>uppercase.</a:t>
            </a:r>
          </a:p>
          <a:p>
            <a:r>
              <a:rPr lang="en-US" dirty="0"/>
              <a:t>4. The </a:t>
            </a:r>
            <a:r>
              <a:rPr lang="en-US" dirty="0" err="1"/>
              <a:t>ProductNumber</a:t>
            </a:r>
            <a:r>
              <a:rPr lang="en-US" dirty="0"/>
              <a:t> in the </a:t>
            </a:r>
            <a:r>
              <a:rPr lang="en-US" dirty="0" err="1"/>
              <a:t>Production.Product</a:t>
            </a:r>
            <a:r>
              <a:rPr lang="en-US" dirty="0"/>
              <a:t> table contains a hyphen (-). Write </a:t>
            </a:r>
            <a:r>
              <a:rPr lang="en-US" dirty="0" smtClean="0"/>
              <a:t>a</a:t>
            </a:r>
            <a:r>
              <a:rPr lang="sl-SI" dirty="0" smtClean="0"/>
              <a:t> </a:t>
            </a:r>
            <a:r>
              <a:rPr lang="en-US" dirty="0" smtClean="0"/>
              <a:t>query </a:t>
            </a:r>
            <a:r>
              <a:rPr lang="en-US" dirty="0"/>
              <a:t>that uses the SUBSTRING function and the CHARINDEX function to display </a:t>
            </a:r>
            <a:r>
              <a:rPr lang="en-US" dirty="0" smtClean="0"/>
              <a:t>the</a:t>
            </a:r>
            <a:r>
              <a:rPr lang="sl-SI" dirty="0" smtClean="0"/>
              <a:t> </a:t>
            </a:r>
            <a:r>
              <a:rPr lang="en-US" dirty="0" smtClean="0"/>
              <a:t>characters </a:t>
            </a:r>
            <a:r>
              <a:rPr lang="en-US" dirty="0"/>
              <a:t>in the product number following the hyphen. Note: there is also </a:t>
            </a:r>
            <a:r>
              <a:rPr lang="en-US" dirty="0" smtClean="0"/>
              <a:t>a</a:t>
            </a:r>
            <a:r>
              <a:rPr lang="sl-SI" dirty="0" smtClean="0"/>
              <a:t> </a:t>
            </a:r>
            <a:r>
              <a:rPr lang="en-US" dirty="0" smtClean="0"/>
              <a:t>second </a:t>
            </a:r>
            <a:r>
              <a:rPr lang="en-US" dirty="0"/>
              <a:t>hyphen in many of the rows; ignore the second hyphen for this </a:t>
            </a:r>
            <a:r>
              <a:rPr lang="en-US" dirty="0" smtClean="0"/>
              <a:t>question.</a:t>
            </a:r>
            <a:r>
              <a:rPr lang="sl-SI" dirty="0" smtClean="0"/>
              <a:t> </a:t>
            </a:r>
            <a:r>
              <a:rPr lang="en-US" dirty="0" smtClean="0"/>
              <a:t>Hint</a:t>
            </a:r>
            <a:r>
              <a:rPr lang="en-US" dirty="0"/>
              <a:t>: Try writing this statement in two steps, the first using the CHARINDEX </a:t>
            </a:r>
            <a:r>
              <a:rPr lang="en-US" dirty="0" smtClean="0"/>
              <a:t>function</a:t>
            </a:r>
            <a:r>
              <a:rPr lang="sl-SI" dirty="0" smtClean="0"/>
              <a:t> </a:t>
            </a:r>
            <a:r>
              <a:rPr lang="en-US" dirty="0" smtClean="0"/>
              <a:t>and </a:t>
            </a:r>
            <a:r>
              <a:rPr lang="en-US" dirty="0"/>
              <a:t>the second adding the SUBSTRING function.</a:t>
            </a:r>
            <a:endParaRPr lang="sl-SI" dirty="0"/>
          </a:p>
        </p:txBody>
      </p:sp>
    </p:spTree>
    <p:extLst>
      <p:ext uri="{BB962C8B-B14F-4D97-AF65-F5344CB8AC3E}">
        <p14:creationId xmlns:p14="http://schemas.microsoft.com/office/powerpoint/2010/main" val="191511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Using Date Functions</a:t>
            </a:r>
          </a:p>
        </p:txBody>
      </p:sp>
      <p:sp>
        <p:nvSpPr>
          <p:cNvPr id="3" name="Content Placeholder 2"/>
          <p:cNvSpPr>
            <a:spLocks noGrp="1"/>
          </p:cNvSpPr>
          <p:nvPr>
            <p:ph sz="quarter" idx="13"/>
          </p:nvPr>
        </p:nvSpPr>
        <p:spPr/>
        <p:txBody>
          <a:bodyPr>
            <a:normAutofit fontScale="77500" lnSpcReduction="20000"/>
          </a:bodyPr>
          <a:lstStyle/>
          <a:p>
            <a:r>
              <a:rPr lang="sl-SI" dirty="0"/>
              <a:t>GETDATE </a:t>
            </a:r>
          </a:p>
          <a:p>
            <a:r>
              <a:rPr lang="sl-SI" dirty="0" smtClean="0"/>
              <a:t>SYSDATETIME</a:t>
            </a:r>
          </a:p>
          <a:p>
            <a:r>
              <a:rPr lang="en-US" dirty="0"/>
              <a:t>DATEADD(&lt;date part&gt;,&lt;number&gt;,&lt;date</a:t>
            </a:r>
            <a:r>
              <a:rPr lang="en-US" dirty="0" smtClean="0"/>
              <a:t>&gt;)</a:t>
            </a:r>
            <a:endParaRPr lang="sl-SI" dirty="0" smtClean="0"/>
          </a:p>
          <a:p>
            <a:r>
              <a:rPr lang="en-US" dirty="0"/>
              <a:t>DATEDIFF(&lt;</a:t>
            </a:r>
            <a:r>
              <a:rPr lang="en-US" dirty="0" err="1"/>
              <a:t>datepart</a:t>
            </a:r>
            <a:r>
              <a:rPr lang="en-US" dirty="0"/>
              <a:t>&gt;,&lt;early date&gt;,&lt;later date</a:t>
            </a:r>
            <a:r>
              <a:rPr lang="en-US" dirty="0" smtClean="0"/>
              <a:t>&gt;)</a:t>
            </a:r>
            <a:endParaRPr lang="sl-SI" dirty="0" smtClean="0"/>
          </a:p>
          <a:p>
            <a:r>
              <a:rPr lang="sl-SI" dirty="0"/>
              <a:t>DATENAME(&lt;datepart&gt;,&lt;date&gt;)</a:t>
            </a:r>
          </a:p>
          <a:p>
            <a:r>
              <a:rPr lang="sl-SI" dirty="0"/>
              <a:t>DATEPART(&lt;datepart&gt;,&lt;date</a:t>
            </a:r>
            <a:r>
              <a:rPr lang="sl-SI" dirty="0" smtClean="0"/>
              <a:t>&gt;)</a:t>
            </a:r>
          </a:p>
          <a:p>
            <a:r>
              <a:rPr lang="sl-SI" dirty="0"/>
              <a:t>DAY(&lt;date&gt;)</a:t>
            </a:r>
          </a:p>
          <a:p>
            <a:r>
              <a:rPr lang="sl-SI" dirty="0"/>
              <a:t>MONTH(&lt;date&gt;)</a:t>
            </a:r>
          </a:p>
          <a:p>
            <a:r>
              <a:rPr lang="sl-SI" dirty="0"/>
              <a:t>YEAR(&lt;date&gt;)</a:t>
            </a:r>
          </a:p>
        </p:txBody>
      </p:sp>
    </p:spTree>
    <p:extLst>
      <p:ext uri="{BB962C8B-B14F-4D97-AF65-F5344CB8AC3E}">
        <p14:creationId xmlns:p14="http://schemas.microsoft.com/office/powerpoint/2010/main" val="3484758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Using Date Functions</a:t>
            </a:r>
          </a:p>
        </p:txBody>
      </p:sp>
      <p:sp>
        <p:nvSpPr>
          <p:cNvPr id="3" name="Content Placeholder 2"/>
          <p:cNvSpPr>
            <a:spLocks noGrp="1"/>
          </p:cNvSpPr>
          <p:nvPr>
            <p:ph sz="quarter" idx="13"/>
          </p:nvPr>
        </p:nvSpPr>
        <p:spPr/>
        <p:txBody>
          <a:bodyPr>
            <a:normAutofit/>
          </a:bodyPr>
          <a:lstStyle/>
          <a:p>
            <a:r>
              <a:rPr lang="en-US" dirty="0"/>
              <a:t>CONVERT(&lt;data type, usually varchar&gt;,&lt;date&gt;,&lt;style</a:t>
            </a:r>
            <a:r>
              <a:rPr lang="en-US" dirty="0" smtClean="0"/>
              <a:t>&gt;)</a:t>
            </a:r>
            <a:endParaRPr lang="sl-SI" dirty="0" smtClean="0"/>
          </a:p>
          <a:p>
            <a:r>
              <a:rPr lang="sl-SI" dirty="0"/>
              <a:t>The CONVERT function </a:t>
            </a:r>
            <a:r>
              <a:rPr lang="sl-SI" dirty="0" smtClean="0"/>
              <a:t>has </a:t>
            </a:r>
            <a:r>
              <a:rPr lang="en-US" dirty="0" smtClean="0"/>
              <a:t>an </a:t>
            </a:r>
            <a:r>
              <a:rPr lang="en-US" dirty="0"/>
              <a:t>optional parameter called style that can be used to format a date.</a:t>
            </a:r>
            <a:endParaRPr lang="sl-SI" dirty="0"/>
          </a:p>
        </p:txBody>
      </p:sp>
    </p:spTree>
    <p:extLst>
      <p:ext uri="{BB962C8B-B14F-4D97-AF65-F5344CB8AC3E}">
        <p14:creationId xmlns:p14="http://schemas.microsoft.com/office/powerpoint/2010/main" val="2623374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525486" y="618517"/>
            <a:ext cx="6626866" cy="6130626"/>
          </a:xfrm>
          <a:prstGeom prst="rect">
            <a:avLst/>
          </a:prstGeom>
        </p:spPr>
      </p:pic>
    </p:spTree>
    <p:extLst>
      <p:ext uri="{BB962C8B-B14F-4D97-AF65-F5344CB8AC3E}">
        <p14:creationId xmlns:p14="http://schemas.microsoft.com/office/powerpoint/2010/main" val="3129043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Using Date Functions</a:t>
            </a:r>
          </a:p>
        </p:txBody>
      </p:sp>
      <p:sp>
        <p:nvSpPr>
          <p:cNvPr id="3" name="Content Placeholder 2"/>
          <p:cNvSpPr>
            <a:spLocks noGrp="1"/>
          </p:cNvSpPr>
          <p:nvPr>
            <p:ph sz="quarter" idx="13"/>
          </p:nvPr>
        </p:nvSpPr>
        <p:spPr/>
        <p:txBody>
          <a:bodyPr>
            <a:normAutofit/>
          </a:bodyPr>
          <a:lstStyle/>
          <a:p>
            <a:r>
              <a:rPr lang="sl-SI" dirty="0"/>
              <a:t>FORMAT ( value, format [, culture ] </a:t>
            </a:r>
            <a:r>
              <a:rPr lang="sl-SI" dirty="0" smtClean="0"/>
              <a:t>)</a:t>
            </a:r>
          </a:p>
          <a:p>
            <a:r>
              <a:rPr lang="en-US" dirty="0"/>
              <a:t>The FORMAT function greatly simplifies how date/time values are converted, and it should be used </a:t>
            </a:r>
            <a:r>
              <a:rPr lang="en-US" dirty="0" smtClean="0"/>
              <a:t>for</a:t>
            </a:r>
            <a:r>
              <a:rPr lang="sl-SI" dirty="0" smtClean="0"/>
              <a:t> </a:t>
            </a:r>
            <a:r>
              <a:rPr lang="en-US" dirty="0" smtClean="0"/>
              <a:t>date/time </a:t>
            </a:r>
            <a:r>
              <a:rPr lang="en-US" dirty="0"/>
              <a:t>values instead of the CAST or CONVERT functions</a:t>
            </a:r>
            <a:r>
              <a:rPr lang="en-US" dirty="0" smtClean="0"/>
              <a:t>.</a:t>
            </a:r>
            <a:endParaRPr lang="sl-SI" dirty="0" smtClean="0"/>
          </a:p>
          <a:p>
            <a:r>
              <a:rPr lang="sl-SI" dirty="0" smtClean="0"/>
              <a:t>DATEFROMPARTS</a:t>
            </a:r>
          </a:p>
          <a:p>
            <a:r>
              <a:rPr lang="sl-SI" dirty="0" smtClean="0"/>
              <a:t>TIMEFROMPARTS</a:t>
            </a:r>
          </a:p>
          <a:p>
            <a:r>
              <a:rPr lang="sl-SI" dirty="0"/>
              <a:t>DATETIME2FROMPARTS</a:t>
            </a:r>
          </a:p>
        </p:txBody>
      </p:sp>
    </p:spTree>
    <p:extLst>
      <p:ext uri="{BB962C8B-B14F-4D97-AF65-F5344CB8AC3E}">
        <p14:creationId xmlns:p14="http://schemas.microsoft.com/office/powerpoint/2010/main" val="1263210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39932"/>
            <a:ext cx="10363826" cy="5251268"/>
          </a:xfrm>
        </p:spPr>
        <p:txBody>
          <a:bodyPr>
            <a:normAutofit/>
          </a:bodyPr>
          <a:lstStyle/>
          <a:p>
            <a:r>
              <a:rPr lang="en-US" dirty="0"/>
              <a:t>1. Write a query that calculates the number of days between the date an order </a:t>
            </a:r>
            <a:r>
              <a:rPr lang="en-US" dirty="0" smtClean="0"/>
              <a:t>was</a:t>
            </a:r>
            <a:r>
              <a:rPr lang="sl-SI" dirty="0" smtClean="0"/>
              <a:t> </a:t>
            </a:r>
            <a:r>
              <a:rPr lang="en-US" dirty="0" smtClean="0"/>
              <a:t>placed </a:t>
            </a:r>
            <a:r>
              <a:rPr lang="en-US" dirty="0"/>
              <a:t>and the date that it was shipped using the </a:t>
            </a:r>
            <a:r>
              <a:rPr lang="en-US" dirty="0" err="1"/>
              <a:t>Sales.SalesOrderHeader</a:t>
            </a:r>
            <a:r>
              <a:rPr lang="en-US" dirty="0"/>
              <a:t> </a:t>
            </a:r>
            <a:r>
              <a:rPr lang="en-US" dirty="0" smtClean="0"/>
              <a:t>table.</a:t>
            </a:r>
            <a:r>
              <a:rPr lang="sl-SI" dirty="0" smtClean="0"/>
              <a:t> </a:t>
            </a:r>
            <a:r>
              <a:rPr lang="en-US" dirty="0" smtClean="0"/>
              <a:t>Include </a:t>
            </a:r>
            <a:r>
              <a:rPr lang="en-US" dirty="0"/>
              <a:t>the </a:t>
            </a:r>
            <a:r>
              <a:rPr lang="en-US" dirty="0" err="1"/>
              <a:t>SalesOrderID</a:t>
            </a:r>
            <a:r>
              <a:rPr lang="en-US" dirty="0"/>
              <a:t>, </a:t>
            </a:r>
            <a:r>
              <a:rPr lang="en-US" dirty="0" err="1"/>
              <a:t>OrderDate</a:t>
            </a:r>
            <a:r>
              <a:rPr lang="en-US" dirty="0"/>
              <a:t>, and </a:t>
            </a:r>
            <a:r>
              <a:rPr lang="en-US" dirty="0" err="1"/>
              <a:t>ShipDate</a:t>
            </a:r>
            <a:r>
              <a:rPr lang="en-US" dirty="0"/>
              <a:t> columns.</a:t>
            </a:r>
          </a:p>
          <a:p>
            <a:r>
              <a:rPr lang="en-US" dirty="0"/>
              <a:t>2. Write a query that displays only the date, not the time, for the order date and </a:t>
            </a:r>
            <a:r>
              <a:rPr lang="en-US" dirty="0" smtClean="0"/>
              <a:t>ship</a:t>
            </a:r>
            <a:r>
              <a:rPr lang="sl-SI" dirty="0" smtClean="0"/>
              <a:t> </a:t>
            </a:r>
            <a:r>
              <a:rPr lang="en-US" dirty="0" smtClean="0"/>
              <a:t>date </a:t>
            </a:r>
            <a:r>
              <a:rPr lang="en-US" dirty="0"/>
              <a:t>in the </a:t>
            </a:r>
            <a:r>
              <a:rPr lang="en-US" dirty="0" err="1"/>
              <a:t>Sales.SalesOrderHeader</a:t>
            </a:r>
            <a:r>
              <a:rPr lang="en-US" dirty="0"/>
              <a:t> table.</a:t>
            </a:r>
          </a:p>
          <a:p>
            <a:r>
              <a:rPr lang="en-US" dirty="0"/>
              <a:t>3. Write a query that adds six months to each order date in </a:t>
            </a:r>
            <a:r>
              <a:rPr lang="en-US" dirty="0" smtClean="0"/>
              <a:t>the</a:t>
            </a:r>
            <a:r>
              <a:rPr lang="sl-SI" dirty="0" smtClean="0"/>
              <a:t> </a:t>
            </a:r>
            <a:r>
              <a:rPr lang="en-US" dirty="0" err="1" smtClean="0"/>
              <a:t>Sales.SalesOrderHeader</a:t>
            </a:r>
            <a:r>
              <a:rPr lang="en-US" dirty="0" smtClean="0"/>
              <a:t> </a:t>
            </a:r>
            <a:r>
              <a:rPr lang="en-US" dirty="0"/>
              <a:t>table. Include the </a:t>
            </a:r>
            <a:r>
              <a:rPr lang="en-US" dirty="0" err="1"/>
              <a:t>SalesOrderID</a:t>
            </a:r>
            <a:r>
              <a:rPr lang="en-US" dirty="0"/>
              <a:t> and </a:t>
            </a:r>
            <a:r>
              <a:rPr lang="en-US" dirty="0" err="1"/>
              <a:t>OrderDate</a:t>
            </a:r>
            <a:r>
              <a:rPr lang="en-US" dirty="0"/>
              <a:t> columns.</a:t>
            </a:r>
          </a:p>
          <a:p>
            <a:r>
              <a:rPr lang="en-US" dirty="0"/>
              <a:t>4. Write a query that displays the year of each order date and the numeric month </a:t>
            </a:r>
            <a:r>
              <a:rPr lang="en-US" dirty="0" smtClean="0"/>
              <a:t>of</a:t>
            </a:r>
            <a:r>
              <a:rPr lang="sl-SI" dirty="0" smtClean="0"/>
              <a:t> </a:t>
            </a:r>
            <a:r>
              <a:rPr lang="en-US" dirty="0" smtClean="0"/>
              <a:t>each </a:t>
            </a:r>
            <a:r>
              <a:rPr lang="en-US" dirty="0"/>
              <a:t>order date in separate columns in the results. Include the </a:t>
            </a:r>
            <a:r>
              <a:rPr lang="en-US" dirty="0" err="1"/>
              <a:t>SalesOrderID</a:t>
            </a:r>
            <a:r>
              <a:rPr lang="en-US" dirty="0"/>
              <a:t> </a:t>
            </a:r>
            <a:r>
              <a:rPr lang="en-US" dirty="0" smtClean="0"/>
              <a:t>and</a:t>
            </a:r>
            <a:r>
              <a:rPr lang="sl-SI" dirty="0" smtClean="0"/>
              <a:t> OrderDate </a:t>
            </a:r>
            <a:r>
              <a:rPr lang="sl-SI" dirty="0"/>
              <a:t>columns.</a:t>
            </a:r>
          </a:p>
          <a:p>
            <a:r>
              <a:rPr lang="en-US" dirty="0"/>
              <a:t>5. Change the query written in question 4 to display the month name instead.</a:t>
            </a:r>
            <a:endParaRPr lang="sl-SI" dirty="0"/>
          </a:p>
        </p:txBody>
      </p:sp>
    </p:spTree>
    <p:extLst>
      <p:ext uri="{BB962C8B-B14F-4D97-AF65-F5344CB8AC3E}">
        <p14:creationId xmlns:p14="http://schemas.microsoft.com/office/powerpoint/2010/main" val="4085901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Using Mathematical Functions</a:t>
            </a:r>
          </a:p>
        </p:txBody>
      </p:sp>
      <p:sp>
        <p:nvSpPr>
          <p:cNvPr id="3" name="Content Placeholder 2"/>
          <p:cNvSpPr>
            <a:spLocks noGrp="1"/>
          </p:cNvSpPr>
          <p:nvPr>
            <p:ph sz="quarter" idx="13"/>
          </p:nvPr>
        </p:nvSpPr>
        <p:spPr/>
        <p:txBody>
          <a:bodyPr/>
          <a:lstStyle/>
          <a:p>
            <a:r>
              <a:rPr lang="sl-SI" dirty="0" smtClean="0"/>
              <a:t>ABS</a:t>
            </a:r>
          </a:p>
          <a:p>
            <a:r>
              <a:rPr lang="sl-SI" dirty="0"/>
              <a:t>POWER(&lt;number&gt;,&lt;power</a:t>
            </a:r>
            <a:r>
              <a:rPr lang="sl-SI" dirty="0" smtClean="0"/>
              <a:t>&gt;)</a:t>
            </a:r>
          </a:p>
          <a:p>
            <a:r>
              <a:rPr lang="sl-SI" dirty="0" smtClean="0"/>
              <a:t>SQUARE</a:t>
            </a:r>
          </a:p>
          <a:p>
            <a:r>
              <a:rPr lang="sl-SI" dirty="0" smtClean="0"/>
              <a:t>SQRT</a:t>
            </a:r>
          </a:p>
          <a:p>
            <a:r>
              <a:rPr lang="sl-SI" dirty="0"/>
              <a:t>ROUND(&lt;number&gt;,&lt;length&gt;[,&lt;function</a:t>
            </a:r>
            <a:r>
              <a:rPr lang="sl-SI" dirty="0" smtClean="0"/>
              <a:t>&gt;])</a:t>
            </a:r>
          </a:p>
          <a:p>
            <a:r>
              <a:rPr lang="sl-SI" dirty="0"/>
              <a:t>RAND</a:t>
            </a:r>
          </a:p>
        </p:txBody>
      </p:sp>
    </p:spTree>
    <p:extLst>
      <p:ext uri="{BB962C8B-B14F-4D97-AF65-F5344CB8AC3E}">
        <p14:creationId xmlns:p14="http://schemas.microsoft.com/office/powerpoint/2010/main" val="2788490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CREATE TSQLV4</a:t>
            </a:r>
            <a:endParaRPr lang="sl-SI" dirty="0"/>
          </a:p>
        </p:txBody>
      </p:sp>
      <p:sp>
        <p:nvSpPr>
          <p:cNvPr id="3" name="Content Placeholder 2"/>
          <p:cNvSpPr>
            <a:spLocks noGrp="1"/>
          </p:cNvSpPr>
          <p:nvPr>
            <p:ph sz="quarter" idx="13"/>
          </p:nvPr>
        </p:nvSpPr>
        <p:spPr/>
        <p:txBody>
          <a:bodyPr/>
          <a:lstStyle/>
          <a:p>
            <a:r>
              <a:rPr lang="sl-SI" dirty="0" smtClean="0"/>
              <a:t>TSQLV4.SQL file</a:t>
            </a:r>
            <a:endParaRPr lang="sl-SI" dirty="0"/>
          </a:p>
        </p:txBody>
      </p:sp>
    </p:spTree>
    <p:extLst>
      <p:ext uri="{BB962C8B-B14F-4D97-AF65-F5344CB8AC3E}">
        <p14:creationId xmlns:p14="http://schemas.microsoft.com/office/powerpoint/2010/main" val="347450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Concatenating Strings</a:t>
            </a:r>
          </a:p>
        </p:txBody>
      </p:sp>
      <p:sp>
        <p:nvSpPr>
          <p:cNvPr id="3" name="Content Placeholder 2"/>
          <p:cNvSpPr>
            <a:spLocks noGrp="1"/>
          </p:cNvSpPr>
          <p:nvPr>
            <p:ph sz="quarter" idx="13"/>
          </p:nvPr>
        </p:nvSpPr>
        <p:spPr/>
        <p:txBody>
          <a:bodyPr/>
          <a:lstStyle/>
          <a:p>
            <a:r>
              <a:rPr lang="sl-SI" dirty="0" smtClean="0"/>
              <a:t>+ operator</a:t>
            </a:r>
          </a:p>
          <a:p>
            <a:r>
              <a:rPr lang="sl-SI" dirty="0" smtClean="0"/>
              <a:t>Problems with null</a:t>
            </a:r>
          </a:p>
          <a:p>
            <a:r>
              <a:rPr lang="sl-SI" dirty="0" smtClean="0"/>
              <a:t>CONCAT function</a:t>
            </a:r>
            <a:endParaRPr lang="sl-SI" dirty="0"/>
          </a:p>
        </p:txBody>
      </p:sp>
    </p:spTree>
    <p:extLst>
      <p:ext uri="{BB962C8B-B14F-4D97-AF65-F5344CB8AC3E}">
        <p14:creationId xmlns:p14="http://schemas.microsoft.com/office/powerpoint/2010/main" val="1003271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System Functions</a:t>
            </a:r>
          </a:p>
        </p:txBody>
      </p:sp>
      <p:sp>
        <p:nvSpPr>
          <p:cNvPr id="3" name="Content Placeholder 2"/>
          <p:cNvSpPr>
            <a:spLocks noGrp="1"/>
          </p:cNvSpPr>
          <p:nvPr>
            <p:ph sz="quarter" idx="13"/>
          </p:nvPr>
        </p:nvSpPr>
        <p:spPr/>
        <p:txBody>
          <a:bodyPr/>
          <a:lstStyle/>
          <a:p>
            <a:r>
              <a:rPr lang="sl-SI" dirty="0"/>
              <a:t>Simple </a:t>
            </a:r>
            <a:r>
              <a:rPr lang="sl-SI" dirty="0" smtClean="0"/>
              <a:t>CASE: </a:t>
            </a:r>
            <a:r>
              <a:rPr lang="sl-SI" dirty="0"/>
              <a:t>CASE &lt;test </a:t>
            </a:r>
            <a:r>
              <a:rPr lang="sl-SI" dirty="0" smtClean="0"/>
              <a:t>expression&gt; </a:t>
            </a:r>
            <a:r>
              <a:rPr lang="en-US" dirty="0" smtClean="0"/>
              <a:t>WHEN </a:t>
            </a:r>
            <a:r>
              <a:rPr lang="en-US" dirty="0"/>
              <a:t>&lt;comparison expression1&gt; THEN &lt;return value1&gt;</a:t>
            </a:r>
          </a:p>
          <a:p>
            <a:pPr marL="0" indent="0">
              <a:buNone/>
            </a:pPr>
            <a:r>
              <a:rPr lang="sl-SI" dirty="0"/>
              <a:t> </a:t>
            </a:r>
            <a:r>
              <a:rPr lang="sl-SI" dirty="0" smtClean="0"/>
              <a:t>  </a:t>
            </a:r>
            <a:r>
              <a:rPr lang="en-US" dirty="0" smtClean="0"/>
              <a:t>WHEN </a:t>
            </a:r>
            <a:r>
              <a:rPr lang="en-US" dirty="0"/>
              <a:t>&lt;comparison expression2&gt; THEN &lt;return value2&gt;</a:t>
            </a:r>
          </a:p>
          <a:p>
            <a:pPr marL="0" indent="0">
              <a:buNone/>
            </a:pPr>
            <a:r>
              <a:rPr lang="sl-SI" dirty="0" smtClean="0"/>
              <a:t>    [</a:t>
            </a:r>
            <a:r>
              <a:rPr lang="sl-SI" dirty="0"/>
              <a:t>ELSE &lt;value3&gt;] </a:t>
            </a:r>
            <a:r>
              <a:rPr lang="sl-SI" dirty="0" smtClean="0"/>
              <a:t>END</a:t>
            </a:r>
          </a:p>
          <a:p>
            <a:r>
              <a:rPr lang="sl-SI" dirty="0"/>
              <a:t>Searched </a:t>
            </a:r>
            <a:r>
              <a:rPr lang="sl-SI" dirty="0" smtClean="0"/>
              <a:t>CASE: </a:t>
            </a:r>
            <a:r>
              <a:rPr lang="en-US" dirty="0"/>
              <a:t>CASE WHEN &lt;test expression1&gt; THEN &lt;value1&gt;</a:t>
            </a:r>
          </a:p>
          <a:p>
            <a:pPr marL="0" indent="0">
              <a:buNone/>
            </a:pPr>
            <a:r>
              <a:rPr lang="sl-SI" dirty="0" smtClean="0"/>
              <a:t>   </a:t>
            </a:r>
            <a:r>
              <a:rPr lang="en-US" dirty="0" smtClean="0"/>
              <a:t>WHEN </a:t>
            </a:r>
            <a:r>
              <a:rPr lang="en-US" dirty="0"/>
              <a:t>&lt;test expression2&gt; THEN &lt;value2&gt;</a:t>
            </a:r>
          </a:p>
          <a:p>
            <a:pPr marL="0" indent="0">
              <a:buNone/>
            </a:pPr>
            <a:r>
              <a:rPr lang="sl-SI" dirty="0" smtClean="0"/>
              <a:t>   [</a:t>
            </a:r>
            <a:r>
              <a:rPr lang="sl-SI" dirty="0"/>
              <a:t>ELSE &lt;value3&gt;] END</a:t>
            </a:r>
          </a:p>
        </p:txBody>
      </p:sp>
    </p:spTree>
    <p:extLst>
      <p:ext uri="{BB962C8B-B14F-4D97-AF65-F5344CB8AC3E}">
        <p14:creationId xmlns:p14="http://schemas.microsoft.com/office/powerpoint/2010/main" val="1238732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System Functions</a:t>
            </a:r>
          </a:p>
        </p:txBody>
      </p:sp>
      <p:sp>
        <p:nvSpPr>
          <p:cNvPr id="3" name="Content Placeholder 2"/>
          <p:cNvSpPr>
            <a:spLocks noGrp="1"/>
          </p:cNvSpPr>
          <p:nvPr>
            <p:ph sz="quarter" idx="13"/>
          </p:nvPr>
        </p:nvSpPr>
        <p:spPr/>
        <p:txBody>
          <a:bodyPr>
            <a:normAutofit/>
          </a:bodyPr>
          <a:lstStyle/>
          <a:p>
            <a:r>
              <a:rPr lang="en-US" dirty="0"/>
              <a:t>Listing a Column as the Return </a:t>
            </a:r>
            <a:r>
              <a:rPr lang="en-US" dirty="0" smtClean="0"/>
              <a:t>Value</a:t>
            </a:r>
            <a:endParaRPr lang="sl-SI" dirty="0" smtClean="0"/>
          </a:p>
          <a:p>
            <a:r>
              <a:rPr lang="sl-SI" dirty="0"/>
              <a:t>IIF ( boolean_expression, true_value, false_value </a:t>
            </a:r>
            <a:r>
              <a:rPr lang="sl-SI" dirty="0" smtClean="0"/>
              <a:t>)</a:t>
            </a:r>
          </a:p>
          <a:p>
            <a:r>
              <a:rPr lang="sl-SI" dirty="0"/>
              <a:t>Admin </a:t>
            </a:r>
            <a:r>
              <a:rPr lang="sl-SI" dirty="0" smtClean="0"/>
              <a:t>Functions</a:t>
            </a:r>
            <a:endParaRPr lang="sl-SI" dirty="0"/>
          </a:p>
          <a:p>
            <a:r>
              <a:rPr lang="en-US" dirty="0"/>
              <a:t>@@ROWCOUNT and </a:t>
            </a:r>
            <a:r>
              <a:rPr lang="en-US" dirty="0" smtClean="0"/>
              <a:t>ROWCOUNT_BIG</a:t>
            </a:r>
            <a:r>
              <a:rPr lang="sl-SI" dirty="0" smtClean="0"/>
              <a:t> (</a:t>
            </a:r>
            <a:r>
              <a:rPr lang="en-US" dirty="0"/>
              <a:t>returns the number of rows affected by the last statement that you </a:t>
            </a:r>
            <a:r>
              <a:rPr lang="en-US" dirty="0" smtClean="0"/>
              <a:t>executed</a:t>
            </a:r>
            <a:r>
              <a:rPr lang="sl-SI" dirty="0" smtClean="0"/>
              <a:t>)</a:t>
            </a:r>
          </a:p>
          <a:p>
            <a:r>
              <a:rPr lang="sl-SI" dirty="0" smtClean="0"/>
              <a:t>newid</a:t>
            </a:r>
            <a:endParaRPr lang="en-US" dirty="0"/>
          </a:p>
        </p:txBody>
      </p:sp>
    </p:spTree>
    <p:extLst>
      <p:ext uri="{BB962C8B-B14F-4D97-AF65-F5344CB8AC3E}">
        <p14:creationId xmlns:p14="http://schemas.microsoft.com/office/powerpoint/2010/main" val="2464223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EXCERCISE</a:t>
            </a:r>
            <a:endParaRPr lang="sl-SI" dirty="0"/>
          </a:p>
        </p:txBody>
      </p:sp>
      <p:sp>
        <p:nvSpPr>
          <p:cNvPr id="3" name="Content Placeholder 2"/>
          <p:cNvSpPr>
            <a:spLocks noGrp="1"/>
          </p:cNvSpPr>
          <p:nvPr>
            <p:ph sz="quarter" idx="13"/>
          </p:nvPr>
        </p:nvSpPr>
        <p:spPr/>
        <p:txBody>
          <a:bodyPr>
            <a:normAutofit fontScale="92500" lnSpcReduction="20000"/>
          </a:bodyPr>
          <a:lstStyle/>
          <a:p>
            <a:r>
              <a:rPr lang="sl-SI" dirty="0" smtClean="0"/>
              <a:t>1. </a:t>
            </a:r>
            <a:r>
              <a:rPr lang="en-US" dirty="0" smtClean="0"/>
              <a:t>Write </a:t>
            </a:r>
            <a:r>
              <a:rPr lang="en-US" dirty="0"/>
              <a:t>a query using the </a:t>
            </a:r>
            <a:r>
              <a:rPr lang="en-US" dirty="0" err="1"/>
              <a:t>HumanResources.Employee</a:t>
            </a:r>
            <a:r>
              <a:rPr lang="en-US" dirty="0"/>
              <a:t> table to display </a:t>
            </a:r>
            <a:r>
              <a:rPr lang="en-US" dirty="0" smtClean="0"/>
              <a:t>the</a:t>
            </a:r>
            <a:r>
              <a:rPr lang="sl-SI" dirty="0" smtClean="0"/>
              <a:t> </a:t>
            </a:r>
            <a:r>
              <a:rPr lang="en-US" dirty="0" err="1" smtClean="0"/>
              <a:t>BusinessEntityID</a:t>
            </a:r>
            <a:r>
              <a:rPr lang="en-US" dirty="0" smtClean="0"/>
              <a:t> </a:t>
            </a:r>
            <a:r>
              <a:rPr lang="en-US" dirty="0"/>
              <a:t>column. Also include a CASE statement that displays “</a:t>
            </a:r>
            <a:r>
              <a:rPr lang="en-US" dirty="0" smtClean="0"/>
              <a:t>Even”</a:t>
            </a:r>
            <a:r>
              <a:rPr lang="sl-SI" dirty="0" smtClean="0"/>
              <a:t> </a:t>
            </a:r>
            <a:r>
              <a:rPr lang="en-US" dirty="0" smtClean="0"/>
              <a:t>when </a:t>
            </a:r>
            <a:r>
              <a:rPr lang="en-US" dirty="0"/>
              <a:t>the </a:t>
            </a:r>
            <a:r>
              <a:rPr lang="en-US" dirty="0" err="1"/>
              <a:t>BusinessEntityID</a:t>
            </a:r>
            <a:r>
              <a:rPr lang="en-US" dirty="0"/>
              <a:t> value is an even number or “Odd” when it is odd. </a:t>
            </a:r>
            <a:r>
              <a:rPr lang="en-US" dirty="0" smtClean="0"/>
              <a:t>Hint:</a:t>
            </a:r>
            <a:r>
              <a:rPr lang="sl-SI" dirty="0" smtClean="0"/>
              <a:t> Use </a:t>
            </a:r>
            <a:r>
              <a:rPr lang="sl-SI" dirty="0"/>
              <a:t>the modulo operator.</a:t>
            </a:r>
          </a:p>
          <a:p>
            <a:r>
              <a:rPr lang="en-US" dirty="0"/>
              <a:t>2. Write a query using the </a:t>
            </a:r>
            <a:r>
              <a:rPr lang="en-US" dirty="0" err="1"/>
              <a:t>Sales.SalesOrderDetail</a:t>
            </a:r>
            <a:r>
              <a:rPr lang="en-US" dirty="0"/>
              <a:t> table to display a value (“</a:t>
            </a:r>
            <a:r>
              <a:rPr lang="en-US" dirty="0" smtClean="0"/>
              <a:t>Under</a:t>
            </a:r>
            <a:r>
              <a:rPr lang="sl-SI" dirty="0" smtClean="0"/>
              <a:t> </a:t>
            </a:r>
            <a:r>
              <a:rPr lang="en-US" dirty="0" smtClean="0"/>
              <a:t>10</a:t>
            </a:r>
            <a:r>
              <a:rPr lang="en-US" dirty="0"/>
              <a:t>” or “10–19” or “20–29” or “30–39” or “40 and over” ) based on the </a:t>
            </a:r>
            <a:r>
              <a:rPr lang="en-US" dirty="0" err="1" smtClean="0"/>
              <a:t>OrderQty</a:t>
            </a:r>
            <a:r>
              <a:rPr lang="sl-SI" dirty="0"/>
              <a:t> </a:t>
            </a:r>
            <a:r>
              <a:rPr lang="en-US" dirty="0" smtClean="0"/>
              <a:t>value </a:t>
            </a:r>
            <a:r>
              <a:rPr lang="en-US" dirty="0"/>
              <a:t>by using the CASE function. Include the </a:t>
            </a:r>
            <a:r>
              <a:rPr lang="en-US" dirty="0" err="1"/>
              <a:t>SalesOrderID</a:t>
            </a:r>
            <a:r>
              <a:rPr lang="en-US" dirty="0"/>
              <a:t> and </a:t>
            </a:r>
            <a:r>
              <a:rPr lang="en-US" dirty="0" err="1"/>
              <a:t>OrderQty</a:t>
            </a:r>
            <a:r>
              <a:rPr lang="en-US" dirty="0"/>
              <a:t> </a:t>
            </a:r>
            <a:r>
              <a:rPr lang="en-US" dirty="0" smtClean="0"/>
              <a:t>columns</a:t>
            </a:r>
            <a:r>
              <a:rPr lang="sl-SI" dirty="0" smtClean="0"/>
              <a:t> in </a:t>
            </a:r>
            <a:r>
              <a:rPr lang="sl-SI" dirty="0"/>
              <a:t>the results.</a:t>
            </a:r>
          </a:p>
          <a:p>
            <a:r>
              <a:rPr lang="en-US" dirty="0"/>
              <a:t>3. Look up the SERVERPROPERTY function in Books Online. Write a statement </a:t>
            </a:r>
            <a:r>
              <a:rPr lang="en-US" dirty="0" smtClean="0"/>
              <a:t>that</a:t>
            </a:r>
            <a:r>
              <a:rPr lang="sl-SI" dirty="0" smtClean="0"/>
              <a:t> </a:t>
            </a:r>
            <a:r>
              <a:rPr lang="en-US" dirty="0" smtClean="0"/>
              <a:t>displays </a:t>
            </a:r>
            <a:r>
              <a:rPr lang="en-US" dirty="0"/>
              <a:t>the edition, instance name, and machine name using this function.</a:t>
            </a:r>
            <a:endParaRPr lang="sl-SI" dirty="0"/>
          </a:p>
        </p:txBody>
      </p:sp>
    </p:spTree>
    <p:extLst>
      <p:ext uri="{BB962C8B-B14F-4D97-AF65-F5344CB8AC3E}">
        <p14:creationId xmlns:p14="http://schemas.microsoft.com/office/powerpoint/2010/main" val="737255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Functions in the WHERE and ORDER BY Clauses</a:t>
            </a:r>
            <a:endParaRPr lang="sl-SI" dirty="0"/>
          </a:p>
        </p:txBody>
      </p:sp>
      <p:sp>
        <p:nvSpPr>
          <p:cNvPr id="3" name="Content Placeholder 2"/>
          <p:cNvSpPr>
            <a:spLocks noGrp="1"/>
          </p:cNvSpPr>
          <p:nvPr>
            <p:ph sz="quarter" idx="13"/>
          </p:nvPr>
        </p:nvSpPr>
        <p:spPr/>
        <p:txBody>
          <a:bodyPr/>
          <a:lstStyle/>
          <a:p>
            <a:r>
              <a:rPr lang="en-US" dirty="0"/>
              <a:t>You may also use functions in the WHERE and </a:t>
            </a:r>
            <a:r>
              <a:rPr lang="en-US" dirty="0" smtClean="0"/>
              <a:t>ORDER</a:t>
            </a:r>
            <a:r>
              <a:rPr lang="sl-SI" dirty="0" smtClean="0"/>
              <a:t> BY </a:t>
            </a:r>
            <a:r>
              <a:rPr lang="sl-SI" dirty="0"/>
              <a:t>clauses</a:t>
            </a:r>
          </a:p>
        </p:txBody>
      </p:sp>
    </p:spTree>
    <p:extLst>
      <p:ext uri="{BB962C8B-B14F-4D97-AF65-F5344CB8AC3E}">
        <p14:creationId xmlns:p14="http://schemas.microsoft.com/office/powerpoint/2010/main" val="3634825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The TOP Keyword</a:t>
            </a:r>
          </a:p>
        </p:txBody>
      </p:sp>
      <p:sp>
        <p:nvSpPr>
          <p:cNvPr id="3" name="Content Placeholder 2"/>
          <p:cNvSpPr>
            <a:spLocks noGrp="1"/>
          </p:cNvSpPr>
          <p:nvPr>
            <p:ph sz="quarter" idx="13"/>
          </p:nvPr>
        </p:nvSpPr>
        <p:spPr/>
        <p:txBody>
          <a:bodyPr>
            <a:normAutofit fontScale="77500" lnSpcReduction="20000"/>
          </a:bodyPr>
          <a:lstStyle/>
          <a:p>
            <a:r>
              <a:rPr lang="en-US" dirty="0"/>
              <a:t>SELECT TOP(&lt;number&gt;) [PERCENT] [WITH TIES] &lt;col1&gt;,&lt;</a:t>
            </a:r>
            <a:r>
              <a:rPr lang="en-US" dirty="0" smtClean="0"/>
              <a:t>col2&gt;</a:t>
            </a:r>
            <a:r>
              <a:rPr lang="sl-SI" dirty="0" smtClean="0"/>
              <a:t> </a:t>
            </a:r>
            <a:r>
              <a:rPr lang="en-US" dirty="0" smtClean="0"/>
              <a:t>FROM </a:t>
            </a:r>
            <a:r>
              <a:rPr lang="en-US" dirty="0"/>
              <a:t>&lt;table1&gt; [ORDER BY &lt;col1&gt;]</a:t>
            </a:r>
          </a:p>
          <a:p>
            <a:r>
              <a:rPr lang="en-US" dirty="0"/>
              <a:t>DELETE TOP(&lt;number&gt;) [PERCENT] [FROM] &lt;table1&gt;</a:t>
            </a:r>
          </a:p>
          <a:p>
            <a:r>
              <a:rPr lang="en-US" dirty="0"/>
              <a:t>UPDATE TOP(&lt;number&gt;) [PERCENT] &lt;table1&gt; SET &lt;col1&gt; = &lt;value&gt;</a:t>
            </a:r>
          </a:p>
          <a:p>
            <a:r>
              <a:rPr lang="en-US" dirty="0"/>
              <a:t>INSERT TOP(&lt;number&gt;) [PERCENT] [INTO] &lt;table1&gt; (&lt;col1&gt;,&lt;col2&gt;)</a:t>
            </a:r>
          </a:p>
          <a:p>
            <a:pPr marL="0" indent="0">
              <a:buNone/>
            </a:pPr>
            <a:r>
              <a:rPr lang="sl-SI" dirty="0" smtClean="0"/>
              <a:t>    </a:t>
            </a:r>
            <a:r>
              <a:rPr lang="en-US" dirty="0" smtClean="0"/>
              <a:t>SELECT </a:t>
            </a:r>
            <a:r>
              <a:rPr lang="en-US" dirty="0"/>
              <a:t>&lt;col3&gt;,&lt;col4&gt; FROM &lt;table2&gt;</a:t>
            </a:r>
          </a:p>
          <a:p>
            <a:r>
              <a:rPr lang="sl-SI" dirty="0"/>
              <a:t>INSERT [INTO] &lt;table1&gt; (&lt;col1&gt;,&lt;col2&gt;)</a:t>
            </a:r>
          </a:p>
          <a:p>
            <a:pPr marL="0" indent="0">
              <a:buNone/>
            </a:pPr>
            <a:r>
              <a:rPr lang="sl-SI" dirty="0" smtClean="0"/>
              <a:t>    </a:t>
            </a:r>
            <a:r>
              <a:rPr lang="en-US" dirty="0" smtClean="0"/>
              <a:t>SELECT </a:t>
            </a:r>
            <a:r>
              <a:rPr lang="en-US" dirty="0"/>
              <a:t>TOP(&lt;numbers&gt;) [PERCENT] &lt;col3&gt;,&lt;col4&gt;</a:t>
            </a:r>
          </a:p>
          <a:p>
            <a:pPr marL="0" indent="0">
              <a:buNone/>
            </a:pPr>
            <a:r>
              <a:rPr lang="sl-SI" dirty="0" smtClean="0"/>
              <a:t>    FROM </a:t>
            </a:r>
            <a:r>
              <a:rPr lang="sl-SI" dirty="0"/>
              <a:t>&lt;table2&gt;</a:t>
            </a:r>
          </a:p>
          <a:p>
            <a:pPr marL="0" indent="0">
              <a:buNone/>
            </a:pPr>
            <a:r>
              <a:rPr lang="sl-SI" dirty="0" smtClean="0"/>
              <a:t>    ORDER </a:t>
            </a:r>
            <a:r>
              <a:rPr lang="sl-SI" dirty="0"/>
              <a:t>BY &lt;col1&gt;</a:t>
            </a:r>
          </a:p>
        </p:txBody>
      </p:sp>
    </p:spTree>
    <p:extLst>
      <p:ext uri="{BB962C8B-B14F-4D97-AF65-F5344CB8AC3E}">
        <p14:creationId xmlns:p14="http://schemas.microsoft.com/office/powerpoint/2010/main" val="4212037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The TOP Keyword</a:t>
            </a:r>
          </a:p>
        </p:txBody>
      </p:sp>
      <p:sp>
        <p:nvSpPr>
          <p:cNvPr id="3" name="Content Placeholder 2"/>
          <p:cNvSpPr>
            <a:spLocks noGrp="1"/>
          </p:cNvSpPr>
          <p:nvPr>
            <p:ph sz="quarter" idx="13"/>
          </p:nvPr>
        </p:nvSpPr>
        <p:spPr/>
        <p:txBody>
          <a:bodyPr>
            <a:normAutofit fontScale="92500" lnSpcReduction="20000"/>
          </a:bodyPr>
          <a:lstStyle/>
          <a:p>
            <a:r>
              <a:rPr lang="en-US" dirty="0"/>
              <a:t>The ORDER BY clause is not valid with DELETE and UPDATE</a:t>
            </a:r>
            <a:r>
              <a:rPr lang="en-US" dirty="0" smtClean="0"/>
              <a:t>.</a:t>
            </a:r>
            <a:endParaRPr lang="sl-SI" dirty="0" smtClean="0"/>
          </a:p>
          <a:p>
            <a:r>
              <a:rPr lang="en-US" dirty="0"/>
              <a:t>The WITH TIES option is valid only with </a:t>
            </a:r>
            <a:r>
              <a:rPr lang="en-US" dirty="0" smtClean="0"/>
              <a:t>the</a:t>
            </a:r>
            <a:r>
              <a:rPr lang="sl-SI" dirty="0" smtClean="0"/>
              <a:t> </a:t>
            </a:r>
            <a:r>
              <a:rPr lang="en-US" dirty="0" smtClean="0"/>
              <a:t>SELECT </a:t>
            </a:r>
            <a:r>
              <a:rPr lang="en-US" dirty="0"/>
              <a:t>statement. It means that, if there are rows that have identical values in the ORDER BY clause, </a:t>
            </a:r>
            <a:r>
              <a:rPr lang="en-US" dirty="0" smtClean="0"/>
              <a:t>the</a:t>
            </a:r>
            <a:r>
              <a:rPr lang="sl-SI" dirty="0" smtClean="0"/>
              <a:t> </a:t>
            </a:r>
            <a:r>
              <a:rPr lang="en-US" dirty="0" smtClean="0"/>
              <a:t>results </a:t>
            </a:r>
            <a:r>
              <a:rPr lang="en-US" dirty="0"/>
              <a:t>will include all the rows even though you now end up with more rows than you expect</a:t>
            </a:r>
            <a:r>
              <a:rPr lang="en-US" dirty="0" smtClean="0"/>
              <a:t>.</a:t>
            </a:r>
            <a:endParaRPr lang="sl-SI" dirty="0" smtClean="0"/>
          </a:p>
          <a:p>
            <a:r>
              <a:rPr lang="en-US" dirty="0"/>
              <a:t>T-SQL supports specifying the number of rows to filter </a:t>
            </a:r>
            <a:r>
              <a:rPr lang="en-US" dirty="0" smtClean="0"/>
              <a:t>using</a:t>
            </a:r>
            <a:r>
              <a:rPr lang="sl-SI" dirty="0" smtClean="0"/>
              <a:t> </a:t>
            </a:r>
            <a:r>
              <a:rPr lang="en-US" dirty="0"/>
              <a:t>the TOP option in SELECT queries without parentheses, but that’s only for backward-compatibility reasons. The correct syntax is with parentheses</a:t>
            </a:r>
            <a:r>
              <a:rPr lang="en-US" dirty="0" smtClean="0"/>
              <a:t>.</a:t>
            </a:r>
            <a:endParaRPr lang="sl-SI" dirty="0" smtClean="0"/>
          </a:p>
          <a:p>
            <a:r>
              <a:rPr lang="en-US" dirty="0"/>
              <a:t>In terms of logical query processing, the TOP and OFFSET-FETCH filters are processed after the FROM, WHERE, GROUP, HAVING and SELECT phases. You can consider these filters as being an </a:t>
            </a:r>
            <a:r>
              <a:rPr lang="en-US" dirty="0" smtClean="0"/>
              <a:t>extension</a:t>
            </a:r>
            <a:r>
              <a:rPr lang="sl-SI" dirty="0" smtClean="0"/>
              <a:t> </a:t>
            </a:r>
            <a:r>
              <a:rPr lang="en-US" dirty="0"/>
              <a:t>to the ORDER BY clause.</a:t>
            </a:r>
          </a:p>
          <a:p>
            <a:endParaRPr lang="en-US"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1816677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Ranking functions</a:t>
            </a:r>
            <a:endParaRPr lang="sl-SI" dirty="0"/>
          </a:p>
        </p:txBody>
      </p:sp>
      <p:sp>
        <p:nvSpPr>
          <p:cNvPr id="3" name="Content Placeholder 2"/>
          <p:cNvSpPr>
            <a:spLocks noGrp="1"/>
          </p:cNvSpPr>
          <p:nvPr>
            <p:ph sz="quarter" idx="13"/>
          </p:nvPr>
        </p:nvSpPr>
        <p:spPr/>
        <p:txBody>
          <a:bodyPr/>
          <a:lstStyle/>
          <a:p>
            <a:r>
              <a:rPr lang="sl-SI" dirty="0" smtClean="0"/>
              <a:t>ROW_NUMBER</a:t>
            </a:r>
          </a:p>
          <a:p>
            <a:r>
              <a:rPr lang="en-US" dirty="0"/>
              <a:t>ROW_NUMBER function contains the OVER clause, which the function uses to determine the </a:t>
            </a:r>
            <a:r>
              <a:rPr lang="en-US" dirty="0" smtClean="0"/>
              <a:t>numbering</a:t>
            </a:r>
            <a:r>
              <a:rPr lang="sl-SI" dirty="0" smtClean="0"/>
              <a:t> behavior.</a:t>
            </a:r>
          </a:p>
          <a:p>
            <a:r>
              <a:rPr lang="en-US" dirty="0"/>
              <a:t>You have the option of starting the numbers over whenever the values of </a:t>
            </a:r>
            <a:r>
              <a:rPr lang="en-US" dirty="0" smtClean="0"/>
              <a:t>a</a:t>
            </a:r>
            <a:r>
              <a:rPr lang="sl-SI" dirty="0" smtClean="0"/>
              <a:t> </a:t>
            </a:r>
            <a:r>
              <a:rPr lang="en-US" dirty="0" smtClean="0"/>
              <a:t>specified </a:t>
            </a:r>
            <a:r>
              <a:rPr lang="en-US" dirty="0"/>
              <a:t>column change, called </a:t>
            </a:r>
            <a:r>
              <a:rPr lang="en-US" i="1" dirty="0"/>
              <a:t>partitioning</a:t>
            </a:r>
            <a:r>
              <a:rPr lang="en-US" dirty="0"/>
              <a:t>, with the PARTITION BY clause</a:t>
            </a:r>
            <a:endParaRPr lang="sl-SI" dirty="0"/>
          </a:p>
        </p:txBody>
      </p:sp>
    </p:spTree>
    <p:extLst>
      <p:ext uri="{BB962C8B-B14F-4D97-AF65-F5344CB8AC3E}">
        <p14:creationId xmlns:p14="http://schemas.microsoft.com/office/powerpoint/2010/main" val="4152008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Ranking functions</a:t>
            </a:r>
            <a:br>
              <a:rPr lang="sl-SI" dirty="0" smtClean="0"/>
            </a:br>
            <a:r>
              <a:rPr lang="sl-SI" dirty="0" smtClean="0"/>
              <a:t>row_number</a:t>
            </a:r>
            <a:endParaRPr lang="sl-SI" dirty="0"/>
          </a:p>
        </p:txBody>
      </p:sp>
      <p:sp>
        <p:nvSpPr>
          <p:cNvPr id="3" name="Content Placeholder 2"/>
          <p:cNvSpPr>
            <a:spLocks noGrp="1"/>
          </p:cNvSpPr>
          <p:nvPr>
            <p:ph sz="quarter" idx="13"/>
          </p:nvPr>
        </p:nvSpPr>
        <p:spPr/>
        <p:txBody>
          <a:bodyPr>
            <a:normAutofit fontScale="70000" lnSpcReduction="20000"/>
          </a:bodyPr>
          <a:lstStyle/>
          <a:p>
            <a:r>
              <a:rPr lang="sl-SI" dirty="0"/>
              <a:t>SELECT &lt;col1&gt;,&lt;col2</a:t>
            </a:r>
            <a:r>
              <a:rPr lang="sl-SI" dirty="0" smtClean="0"/>
              <a:t>&gt;, </a:t>
            </a:r>
            <a:r>
              <a:rPr lang="en-US" dirty="0" smtClean="0"/>
              <a:t>ROW_NUMBER</a:t>
            </a:r>
            <a:r>
              <a:rPr lang="en-US" dirty="0"/>
              <a:t>() OVER([PARTITION BY &lt;col1&gt;,&lt;col2</a:t>
            </a:r>
            <a:r>
              <a:rPr lang="en-US" dirty="0" smtClean="0"/>
              <a:t>&gt;]</a:t>
            </a:r>
            <a:r>
              <a:rPr lang="sl-SI" dirty="0" smtClean="0"/>
              <a:t> </a:t>
            </a:r>
            <a:r>
              <a:rPr lang="en-US" dirty="0" smtClean="0"/>
              <a:t>ORDER </a:t>
            </a:r>
            <a:r>
              <a:rPr lang="en-US" dirty="0"/>
              <a:t>BY &lt;col1&gt;,&lt;col2&gt;) AS &lt;</a:t>
            </a:r>
            <a:r>
              <a:rPr lang="en-US" dirty="0" err="1"/>
              <a:t>RNalias</a:t>
            </a:r>
            <a:r>
              <a:rPr lang="en-US" dirty="0"/>
              <a:t>&gt;</a:t>
            </a:r>
          </a:p>
          <a:p>
            <a:pPr marL="0" indent="0">
              <a:buNone/>
            </a:pPr>
            <a:r>
              <a:rPr lang="sl-SI" dirty="0" smtClean="0"/>
              <a:t>    FROM </a:t>
            </a:r>
            <a:r>
              <a:rPr lang="sl-SI" dirty="0"/>
              <a:t>&lt;table1&gt;</a:t>
            </a:r>
          </a:p>
          <a:p>
            <a:pPr marL="0" indent="0">
              <a:buNone/>
            </a:pPr>
            <a:r>
              <a:rPr lang="sl-SI" dirty="0" smtClean="0"/>
              <a:t>    WITH </a:t>
            </a:r>
            <a:r>
              <a:rPr lang="sl-SI" dirty="0"/>
              <a:t>&lt;cteName&gt; AS (</a:t>
            </a:r>
          </a:p>
          <a:p>
            <a:pPr marL="0" indent="0">
              <a:buNone/>
            </a:pPr>
            <a:r>
              <a:rPr lang="sl-SI" dirty="0" smtClean="0"/>
              <a:t>    SELECT </a:t>
            </a:r>
            <a:r>
              <a:rPr lang="sl-SI" dirty="0"/>
              <a:t>&lt;col1&gt;,&lt;col2&gt;,</a:t>
            </a:r>
          </a:p>
          <a:p>
            <a:pPr marL="0" indent="0">
              <a:buNone/>
            </a:pPr>
            <a:r>
              <a:rPr lang="sl-SI" dirty="0" smtClean="0"/>
              <a:t>    </a:t>
            </a:r>
            <a:r>
              <a:rPr lang="en-US" dirty="0" smtClean="0"/>
              <a:t>ROW_NUMBER</a:t>
            </a:r>
            <a:r>
              <a:rPr lang="en-US" dirty="0"/>
              <a:t>() OVER([PARTITION BY &lt;col1&gt;,&lt;col2</a:t>
            </a:r>
            <a:r>
              <a:rPr lang="en-US" dirty="0" smtClean="0"/>
              <a:t>&gt;]</a:t>
            </a:r>
            <a:r>
              <a:rPr lang="sl-SI" dirty="0" smtClean="0"/>
              <a:t> </a:t>
            </a:r>
            <a:r>
              <a:rPr lang="en-US" dirty="0" smtClean="0"/>
              <a:t>ORDER </a:t>
            </a:r>
            <a:r>
              <a:rPr lang="en-US" dirty="0"/>
              <a:t>BY &lt;col1&gt;,&lt;col2&gt;) AS &lt;</a:t>
            </a:r>
            <a:r>
              <a:rPr lang="en-US" dirty="0" err="1"/>
              <a:t>RNalias</a:t>
            </a:r>
            <a:r>
              <a:rPr lang="en-US" dirty="0"/>
              <a:t>&gt;</a:t>
            </a:r>
          </a:p>
          <a:p>
            <a:pPr marL="0" indent="0">
              <a:buNone/>
            </a:pPr>
            <a:r>
              <a:rPr lang="sl-SI" dirty="0" smtClean="0"/>
              <a:t>     FROM </a:t>
            </a:r>
            <a:r>
              <a:rPr lang="sl-SI" dirty="0"/>
              <a:t>&lt;table1&gt;)</a:t>
            </a:r>
          </a:p>
          <a:p>
            <a:pPr marL="0" indent="0">
              <a:buNone/>
            </a:pPr>
            <a:r>
              <a:rPr lang="sl-SI" dirty="0" smtClean="0"/>
              <a:t>    SELECT </a:t>
            </a:r>
            <a:r>
              <a:rPr lang="sl-SI" dirty="0"/>
              <a:t>&lt;col1&gt;,&lt;col2&gt;,&lt;RNalias&gt;</a:t>
            </a:r>
          </a:p>
          <a:p>
            <a:pPr marL="0" indent="0">
              <a:buNone/>
            </a:pPr>
            <a:r>
              <a:rPr lang="sl-SI" dirty="0" smtClean="0"/>
              <a:t>    FROM </a:t>
            </a:r>
            <a:r>
              <a:rPr lang="sl-SI" dirty="0"/>
              <a:t>&lt;table1&gt;</a:t>
            </a:r>
          </a:p>
          <a:p>
            <a:pPr marL="0" indent="0">
              <a:buNone/>
            </a:pPr>
            <a:r>
              <a:rPr lang="sl-SI" dirty="0" smtClean="0"/>
              <a:t>    WHERE </a:t>
            </a:r>
            <a:r>
              <a:rPr lang="sl-SI" dirty="0"/>
              <a:t>&lt;criteria including RNalias&gt;</a:t>
            </a:r>
          </a:p>
        </p:txBody>
      </p:sp>
    </p:spTree>
    <p:extLst>
      <p:ext uri="{BB962C8B-B14F-4D97-AF65-F5344CB8AC3E}">
        <p14:creationId xmlns:p14="http://schemas.microsoft.com/office/powerpoint/2010/main" val="2246457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Ranking functions</a:t>
            </a:r>
            <a:r>
              <a:rPr lang="sl-SI" dirty="0" smtClean="0"/>
              <a:t/>
            </a:r>
            <a:br>
              <a:rPr lang="sl-SI" dirty="0" smtClean="0"/>
            </a:br>
            <a:r>
              <a:rPr lang="sl-SI" dirty="0" smtClean="0"/>
              <a:t>RANK </a:t>
            </a:r>
            <a:r>
              <a:rPr lang="sl-SI" dirty="0"/>
              <a:t>and DENSE_RANK</a:t>
            </a:r>
          </a:p>
        </p:txBody>
      </p:sp>
      <p:sp>
        <p:nvSpPr>
          <p:cNvPr id="3" name="Content Placeholder 2"/>
          <p:cNvSpPr>
            <a:spLocks noGrp="1"/>
          </p:cNvSpPr>
          <p:nvPr>
            <p:ph sz="quarter" idx="13"/>
          </p:nvPr>
        </p:nvSpPr>
        <p:spPr/>
        <p:txBody>
          <a:bodyPr>
            <a:normAutofit fontScale="85000" lnSpcReduction="20000"/>
          </a:bodyPr>
          <a:lstStyle/>
          <a:p>
            <a:r>
              <a:rPr lang="en-US" dirty="0"/>
              <a:t>RANK and DENSE_RANK are very similar to ROW_NUMBER. The difference is how the functions deal with ties </a:t>
            </a:r>
            <a:r>
              <a:rPr lang="en-US" dirty="0" smtClean="0"/>
              <a:t>in</a:t>
            </a:r>
            <a:r>
              <a:rPr lang="sl-SI" dirty="0" smtClean="0"/>
              <a:t> the </a:t>
            </a:r>
            <a:r>
              <a:rPr lang="sl-SI" dirty="0"/>
              <a:t>ORDER BY values</a:t>
            </a:r>
            <a:r>
              <a:rPr lang="sl-SI" dirty="0" smtClean="0"/>
              <a:t>.</a:t>
            </a:r>
          </a:p>
          <a:p>
            <a:r>
              <a:rPr lang="en-US" dirty="0"/>
              <a:t>RANK assigns the same number to the duplicate rows and skips numbers not </a:t>
            </a:r>
            <a:r>
              <a:rPr lang="en-US" dirty="0" smtClean="0"/>
              <a:t>used</a:t>
            </a:r>
            <a:r>
              <a:rPr lang="sl-SI" dirty="0" smtClean="0"/>
              <a:t>.</a:t>
            </a:r>
          </a:p>
          <a:p>
            <a:r>
              <a:rPr lang="sl-SI" dirty="0"/>
              <a:t>DENSE_RANK doesn’t skip </a:t>
            </a:r>
            <a:r>
              <a:rPr lang="sl-SI" dirty="0" smtClean="0"/>
              <a:t>numbers</a:t>
            </a:r>
          </a:p>
          <a:p>
            <a:r>
              <a:rPr lang="en-US" dirty="0" smtClean="0"/>
              <a:t>SELECT </a:t>
            </a:r>
            <a:r>
              <a:rPr lang="en-US" dirty="0"/>
              <a:t>&lt;col1&gt;, RANK() OVER([PARTITION BY &lt;col2&gt;,&lt;col3&gt;] ORDER BY &lt;col1&gt;,&lt;col2&gt;)</a:t>
            </a:r>
          </a:p>
          <a:p>
            <a:pPr marL="0" indent="0">
              <a:buNone/>
            </a:pPr>
            <a:r>
              <a:rPr lang="sl-SI" dirty="0" smtClean="0"/>
              <a:t>     frOM </a:t>
            </a:r>
            <a:r>
              <a:rPr lang="sl-SI" dirty="0"/>
              <a:t>&lt;table1</a:t>
            </a:r>
            <a:r>
              <a:rPr lang="sl-SI" dirty="0" smtClean="0"/>
              <a:t>&gt;</a:t>
            </a:r>
            <a:endParaRPr lang="sl-SI" dirty="0"/>
          </a:p>
          <a:p>
            <a:r>
              <a:rPr lang="en-US" dirty="0"/>
              <a:t>SELECT &lt;col2&gt;, DENSE_RANK() OVER([PARTITION BY &lt;col2&gt;,&lt;col3&gt;]</a:t>
            </a:r>
          </a:p>
          <a:p>
            <a:pPr marL="0" indent="0">
              <a:buNone/>
            </a:pPr>
            <a:r>
              <a:rPr lang="sl-SI" dirty="0" smtClean="0"/>
              <a:t>   ORDER </a:t>
            </a:r>
            <a:r>
              <a:rPr lang="sl-SI" dirty="0"/>
              <a:t>BY &lt;col1&gt;,&lt;col2&gt;)</a:t>
            </a:r>
          </a:p>
          <a:p>
            <a:pPr marL="0" indent="0">
              <a:buNone/>
            </a:pPr>
            <a:r>
              <a:rPr lang="sl-SI" dirty="0" smtClean="0"/>
              <a:t>   FROM </a:t>
            </a:r>
            <a:r>
              <a:rPr lang="sl-SI" dirty="0"/>
              <a:t>&lt;table1&gt;</a:t>
            </a:r>
          </a:p>
        </p:txBody>
      </p:sp>
    </p:spTree>
    <p:extLst>
      <p:ext uri="{BB962C8B-B14F-4D97-AF65-F5344CB8AC3E}">
        <p14:creationId xmlns:p14="http://schemas.microsoft.com/office/powerpoint/2010/main" val="4160391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Ranking functions</a:t>
            </a:r>
            <a:r>
              <a:rPr lang="sl-SI" dirty="0" smtClean="0"/>
              <a:t/>
            </a:r>
            <a:br>
              <a:rPr lang="sl-SI" dirty="0" smtClean="0"/>
            </a:br>
            <a:r>
              <a:rPr lang="sl-SI" dirty="0" smtClean="0"/>
              <a:t>NTILE</a:t>
            </a:r>
            <a:endParaRPr lang="sl-SI" dirty="0"/>
          </a:p>
        </p:txBody>
      </p:sp>
      <p:sp>
        <p:nvSpPr>
          <p:cNvPr id="3" name="Content Placeholder 2"/>
          <p:cNvSpPr>
            <a:spLocks noGrp="1"/>
          </p:cNvSpPr>
          <p:nvPr>
            <p:ph sz="quarter" idx="13"/>
          </p:nvPr>
        </p:nvSpPr>
        <p:spPr/>
        <p:txBody>
          <a:bodyPr>
            <a:normAutofit/>
          </a:bodyPr>
          <a:lstStyle/>
          <a:p>
            <a:r>
              <a:rPr lang="en-US" dirty="0"/>
              <a:t>While the other ranking functions supply a row number or rank to each row, the NTILE function </a:t>
            </a:r>
            <a:r>
              <a:rPr lang="en-US" dirty="0" smtClean="0"/>
              <a:t>assigns</a:t>
            </a:r>
            <a:r>
              <a:rPr lang="sl-SI" dirty="0" smtClean="0"/>
              <a:t> </a:t>
            </a:r>
            <a:r>
              <a:rPr lang="en-US" dirty="0" smtClean="0"/>
              <a:t>buckets </a:t>
            </a:r>
            <a:r>
              <a:rPr lang="en-US" dirty="0"/>
              <a:t>to groups of </a:t>
            </a:r>
            <a:r>
              <a:rPr lang="en-US" dirty="0" smtClean="0"/>
              <a:t>rows</a:t>
            </a:r>
            <a:endParaRPr lang="sl-SI" dirty="0"/>
          </a:p>
          <a:p>
            <a:r>
              <a:rPr lang="en-US" dirty="0"/>
              <a:t>SELECT &lt;col1&gt;, NTILE(&lt;buckets&gt;) OVER([PARTITION BY &lt;col1&gt;,&lt;col1&gt;]</a:t>
            </a:r>
          </a:p>
          <a:p>
            <a:pPr marL="0" indent="0">
              <a:buNone/>
            </a:pPr>
            <a:r>
              <a:rPr lang="sl-SI" dirty="0" smtClean="0"/>
              <a:t>   </a:t>
            </a:r>
            <a:r>
              <a:rPr lang="en-US" dirty="0" smtClean="0"/>
              <a:t>ORDER </a:t>
            </a:r>
            <a:r>
              <a:rPr lang="en-US" dirty="0"/>
              <a:t>BY &lt;col1&gt;,&lt;col2&gt;) AS &lt;alias&gt;</a:t>
            </a:r>
          </a:p>
          <a:p>
            <a:pPr marL="0" indent="0">
              <a:buNone/>
            </a:pPr>
            <a:r>
              <a:rPr lang="sl-SI" dirty="0" smtClean="0"/>
              <a:t>   FROM </a:t>
            </a:r>
            <a:r>
              <a:rPr lang="sl-SI" dirty="0"/>
              <a:t>&lt;table1&gt;</a:t>
            </a:r>
          </a:p>
        </p:txBody>
      </p:sp>
    </p:spTree>
    <p:extLst>
      <p:ext uri="{BB962C8B-B14F-4D97-AF65-F5344CB8AC3E}">
        <p14:creationId xmlns:p14="http://schemas.microsoft.com/office/powerpoint/2010/main" val="1272756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ISNULL and COALESCE</a:t>
            </a:r>
          </a:p>
        </p:txBody>
      </p:sp>
      <p:sp>
        <p:nvSpPr>
          <p:cNvPr id="3" name="Content Placeholder 2"/>
          <p:cNvSpPr>
            <a:spLocks noGrp="1"/>
          </p:cNvSpPr>
          <p:nvPr>
            <p:ph sz="quarter" idx="13"/>
          </p:nvPr>
        </p:nvSpPr>
        <p:spPr/>
        <p:txBody>
          <a:bodyPr/>
          <a:lstStyle/>
          <a:p>
            <a:r>
              <a:rPr lang="en-US" dirty="0"/>
              <a:t>functions are available to replace NULL values with another </a:t>
            </a:r>
            <a:r>
              <a:rPr lang="en-US" dirty="0" smtClean="0"/>
              <a:t>value</a:t>
            </a:r>
            <a:endParaRPr lang="sl-SI" dirty="0" smtClean="0"/>
          </a:p>
          <a:p>
            <a:r>
              <a:rPr lang="sl-SI" dirty="0"/>
              <a:t>ISNULL(&lt;value&gt;,&lt;replacement&gt;)</a:t>
            </a:r>
          </a:p>
          <a:p>
            <a:r>
              <a:rPr lang="sl-SI" dirty="0"/>
              <a:t>COALESCE(&lt;value1&gt;,&lt;value2&gt;,...,&lt;valueN&gt;)</a:t>
            </a:r>
          </a:p>
        </p:txBody>
      </p:sp>
    </p:spTree>
    <p:extLst>
      <p:ext uri="{BB962C8B-B14F-4D97-AF65-F5344CB8AC3E}">
        <p14:creationId xmlns:p14="http://schemas.microsoft.com/office/powerpoint/2010/main" val="1779204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COMBINING SETS WITH SET OPERATORS</a:t>
            </a:r>
            <a:endParaRPr lang="sl-SI" dirty="0"/>
          </a:p>
        </p:txBody>
      </p:sp>
      <p:sp>
        <p:nvSpPr>
          <p:cNvPr id="3" name="Content Placeholder 2"/>
          <p:cNvSpPr>
            <a:spLocks noGrp="1"/>
          </p:cNvSpPr>
          <p:nvPr>
            <p:ph sz="quarter" idx="13"/>
          </p:nvPr>
        </p:nvSpPr>
        <p:spPr/>
        <p:txBody>
          <a:bodyPr>
            <a:normAutofit fontScale="77500" lnSpcReduction="20000"/>
          </a:bodyPr>
          <a:lstStyle/>
          <a:p>
            <a:r>
              <a:rPr lang="sl-SI" dirty="0" smtClean="0"/>
              <a:t>UNION</a:t>
            </a:r>
          </a:p>
          <a:p>
            <a:r>
              <a:rPr lang="sl-SI" dirty="0" smtClean="0"/>
              <a:t>UNION ALL</a:t>
            </a:r>
          </a:p>
          <a:p>
            <a:r>
              <a:rPr lang="sl-SI" dirty="0" smtClean="0"/>
              <a:t>INTERSECT</a:t>
            </a:r>
          </a:p>
          <a:p>
            <a:r>
              <a:rPr lang="sl-SI" dirty="0" smtClean="0"/>
              <a:t>EXCEPT</a:t>
            </a:r>
          </a:p>
          <a:p>
            <a:endParaRPr lang="sl-SI" dirty="0"/>
          </a:p>
          <a:p>
            <a:pPr marL="0" indent="0">
              <a:buNone/>
            </a:pPr>
            <a:r>
              <a:rPr lang="sl-SI" dirty="0" smtClean="0"/>
              <a:t>  </a:t>
            </a:r>
            <a:r>
              <a:rPr lang="en-US" dirty="0" smtClean="0"/>
              <a:t>&lt;</a:t>
            </a:r>
            <a:r>
              <a:rPr lang="en-US" dirty="0"/>
              <a:t>query 1&gt;</a:t>
            </a:r>
          </a:p>
          <a:p>
            <a:pPr marL="0" indent="0">
              <a:buNone/>
            </a:pPr>
            <a:r>
              <a:rPr lang="sl-SI" dirty="0" smtClean="0"/>
              <a:t>  </a:t>
            </a:r>
            <a:r>
              <a:rPr lang="en-US" dirty="0" smtClean="0"/>
              <a:t>&lt;</a:t>
            </a:r>
            <a:r>
              <a:rPr lang="en-US" dirty="0"/>
              <a:t>operator&gt;</a:t>
            </a:r>
          </a:p>
          <a:p>
            <a:pPr marL="0" indent="0">
              <a:buNone/>
            </a:pPr>
            <a:r>
              <a:rPr lang="sl-SI" dirty="0" smtClean="0"/>
              <a:t>  </a:t>
            </a:r>
            <a:r>
              <a:rPr lang="en-US" dirty="0" smtClean="0"/>
              <a:t>&lt;</a:t>
            </a:r>
            <a:r>
              <a:rPr lang="en-US" dirty="0"/>
              <a:t>query 2&gt;</a:t>
            </a:r>
          </a:p>
          <a:p>
            <a:pPr marL="0" indent="0">
              <a:buNone/>
            </a:pPr>
            <a:r>
              <a:rPr lang="sl-SI" dirty="0" smtClean="0"/>
              <a:t>  </a:t>
            </a:r>
            <a:r>
              <a:rPr lang="en-US" dirty="0" smtClean="0"/>
              <a:t>[</a:t>
            </a:r>
            <a:r>
              <a:rPr lang="en-US" dirty="0"/>
              <a:t>ORDER BY &lt;</a:t>
            </a:r>
            <a:r>
              <a:rPr lang="en-US" dirty="0" err="1"/>
              <a:t>order_by_list</a:t>
            </a:r>
            <a:r>
              <a:rPr lang="en-US" dirty="0"/>
              <a:t>&gt;];</a:t>
            </a:r>
          </a:p>
          <a:p>
            <a:pPr marL="0" indent="0">
              <a:buNone/>
            </a:pPr>
            <a:endParaRPr lang="en-US" dirty="0"/>
          </a:p>
        </p:txBody>
      </p:sp>
    </p:spTree>
    <p:extLst>
      <p:ext uri="{BB962C8B-B14F-4D97-AF65-F5344CB8AC3E}">
        <p14:creationId xmlns:p14="http://schemas.microsoft.com/office/powerpoint/2010/main" val="3789280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l-SI"/>
          </a:p>
        </p:txBody>
      </p:sp>
      <p:pic>
        <p:nvPicPr>
          <p:cNvPr id="4" name="Content Placeholder 3"/>
          <p:cNvPicPr>
            <a:picLocks noGrp="1" noChangeAspect="1"/>
          </p:cNvPicPr>
          <p:nvPr>
            <p:ph sz="quarter" idx="13"/>
          </p:nvPr>
        </p:nvPicPr>
        <p:blipFill>
          <a:blip r:embed="rId2"/>
          <a:stretch>
            <a:fillRect/>
          </a:stretch>
        </p:blipFill>
        <p:spPr>
          <a:xfrm>
            <a:off x="940103" y="740437"/>
            <a:ext cx="10338123" cy="5312020"/>
          </a:xfrm>
          <a:prstGeom prst="rect">
            <a:avLst/>
          </a:prstGeom>
        </p:spPr>
      </p:pic>
    </p:spTree>
    <p:extLst>
      <p:ext uri="{BB962C8B-B14F-4D97-AF65-F5344CB8AC3E}">
        <p14:creationId xmlns:p14="http://schemas.microsoft.com/office/powerpoint/2010/main" val="1638891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COMBINING SETS WITH SET OPERATORS</a:t>
            </a:r>
            <a:endParaRPr lang="sl-SI" dirty="0"/>
          </a:p>
        </p:txBody>
      </p:sp>
      <p:sp>
        <p:nvSpPr>
          <p:cNvPr id="3" name="Content Placeholder 2"/>
          <p:cNvSpPr>
            <a:spLocks noGrp="1"/>
          </p:cNvSpPr>
          <p:nvPr>
            <p:ph sz="quarter" idx="13"/>
          </p:nvPr>
        </p:nvSpPr>
        <p:spPr/>
        <p:txBody>
          <a:bodyPr>
            <a:normAutofit/>
          </a:bodyPr>
          <a:lstStyle/>
          <a:p>
            <a:r>
              <a:rPr lang="en-US" dirty="0"/>
              <a:t>Because complete rows are matched between the result sets, the number of columns in the queries has to be the same and the column types of corresponding columns need to be compatible (implicitly convertible</a:t>
            </a:r>
            <a:r>
              <a:rPr lang="en-US" dirty="0" smtClean="0"/>
              <a:t>).</a:t>
            </a:r>
            <a:endParaRPr lang="sl-SI" dirty="0" smtClean="0"/>
          </a:p>
          <a:p>
            <a:r>
              <a:rPr lang="en-US" dirty="0"/>
              <a:t>These operators use distinctness-based comparison and not equality based. Consequently, a comparison between two NULLs yields true, and a comparison between a NULL and a non-NULL value yields a false. This is in contrast to filtering clauses like WHERE, ON, and HAVING, which yield unknown when comparing a NULL with anything using both equality and inequality operators.</a:t>
            </a:r>
          </a:p>
          <a:p>
            <a:endParaRPr lang="en-US" dirty="0"/>
          </a:p>
          <a:p>
            <a:pPr marL="0" indent="0">
              <a:buNone/>
            </a:pPr>
            <a:endParaRPr lang="en-US" dirty="0"/>
          </a:p>
        </p:txBody>
      </p:sp>
    </p:spTree>
    <p:extLst>
      <p:ext uri="{BB962C8B-B14F-4D97-AF65-F5344CB8AC3E}">
        <p14:creationId xmlns:p14="http://schemas.microsoft.com/office/powerpoint/2010/main" val="753576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COMBINING SETS WITH SET OPERATORS</a:t>
            </a:r>
            <a:endParaRPr lang="sl-SI" dirty="0"/>
          </a:p>
        </p:txBody>
      </p:sp>
      <p:sp>
        <p:nvSpPr>
          <p:cNvPr id="3" name="Content Placeholder 2"/>
          <p:cNvSpPr>
            <a:spLocks noGrp="1"/>
          </p:cNvSpPr>
          <p:nvPr>
            <p:ph sz="quarter" idx="13"/>
          </p:nvPr>
        </p:nvSpPr>
        <p:spPr/>
        <p:txBody>
          <a:bodyPr>
            <a:normAutofit/>
          </a:bodyPr>
          <a:lstStyle/>
          <a:p>
            <a:r>
              <a:rPr lang="en-US" dirty="0"/>
              <a:t>Because these operators are set operators and not cursor operators, the individual queries are not allowed to have ORDER BY clauses</a:t>
            </a:r>
            <a:r>
              <a:rPr lang="en-US" dirty="0" smtClean="0"/>
              <a:t>.</a:t>
            </a:r>
            <a:endParaRPr lang="sl-SI" dirty="0" smtClean="0"/>
          </a:p>
          <a:p>
            <a:r>
              <a:rPr lang="en-US" dirty="0"/>
              <a:t>You can optionally add an ORDER BY clause that determines presentation </a:t>
            </a:r>
            <a:r>
              <a:rPr lang="en-US" dirty="0" smtClean="0"/>
              <a:t>ordering</a:t>
            </a:r>
            <a:r>
              <a:rPr lang="sl-SI" dirty="0" smtClean="0"/>
              <a:t> </a:t>
            </a:r>
            <a:r>
              <a:rPr lang="en-US" dirty="0"/>
              <a:t>ordering of the result of the set operator</a:t>
            </a:r>
            <a:r>
              <a:rPr lang="en-US" dirty="0" smtClean="0"/>
              <a:t>.</a:t>
            </a:r>
            <a:endParaRPr lang="sl-SI" dirty="0" smtClean="0"/>
          </a:p>
          <a:p>
            <a:r>
              <a:rPr lang="en-US" dirty="0"/>
              <a:t>The column names of result columns are determined by the first query.</a:t>
            </a:r>
          </a:p>
          <a:p>
            <a:endParaRPr lang="en-US" dirty="0"/>
          </a:p>
        </p:txBody>
      </p:sp>
    </p:spTree>
    <p:extLst>
      <p:ext uri="{BB962C8B-B14F-4D97-AF65-F5344CB8AC3E}">
        <p14:creationId xmlns:p14="http://schemas.microsoft.com/office/powerpoint/2010/main" val="2715837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COMBINING SETS WITH SET OPERATORS</a:t>
            </a:r>
            <a:endParaRPr lang="sl-SI" dirty="0"/>
          </a:p>
        </p:txBody>
      </p:sp>
      <p:sp>
        <p:nvSpPr>
          <p:cNvPr id="3" name="Content Placeholder 2"/>
          <p:cNvSpPr>
            <a:spLocks noGrp="1"/>
          </p:cNvSpPr>
          <p:nvPr>
            <p:ph sz="quarter" idx="13"/>
          </p:nvPr>
        </p:nvSpPr>
        <p:spPr/>
        <p:txBody>
          <a:bodyPr>
            <a:normAutofit/>
          </a:bodyPr>
          <a:lstStyle/>
          <a:p>
            <a:r>
              <a:rPr lang="en-US" dirty="0"/>
              <a:t>The UNION operator unifies the results of the two input queries. As a set operator, UNION has an implied DISTINCT property, meaning that it does not return duplicate rows.</a:t>
            </a:r>
          </a:p>
          <a:p>
            <a:endParaRPr lang="en-US" dirty="0"/>
          </a:p>
        </p:txBody>
      </p:sp>
    </p:spTree>
    <p:extLst>
      <p:ext uri="{BB962C8B-B14F-4D97-AF65-F5344CB8AC3E}">
        <p14:creationId xmlns:p14="http://schemas.microsoft.com/office/powerpoint/2010/main" val="3465177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Concatenating Other Data Types to Strings</a:t>
            </a:r>
            <a:endParaRPr lang="sl-SI" dirty="0"/>
          </a:p>
        </p:txBody>
      </p:sp>
      <p:sp>
        <p:nvSpPr>
          <p:cNvPr id="3" name="Content Placeholder 2"/>
          <p:cNvSpPr>
            <a:spLocks noGrp="1"/>
          </p:cNvSpPr>
          <p:nvPr>
            <p:ph sz="quarter" idx="13"/>
          </p:nvPr>
        </p:nvSpPr>
        <p:spPr/>
        <p:txBody>
          <a:bodyPr/>
          <a:lstStyle/>
          <a:p>
            <a:r>
              <a:rPr lang="en-US" dirty="0"/>
              <a:t>CAST(&lt;value&gt; AS &lt;new data type&gt;)</a:t>
            </a:r>
          </a:p>
          <a:p>
            <a:r>
              <a:rPr lang="en-US" dirty="0"/>
              <a:t>CONVERT(&lt;new data type&gt;,&lt;value&gt;)</a:t>
            </a:r>
            <a:endParaRPr lang="sl-SI" dirty="0"/>
          </a:p>
        </p:txBody>
      </p:sp>
    </p:spTree>
    <p:extLst>
      <p:ext uri="{BB962C8B-B14F-4D97-AF65-F5344CB8AC3E}">
        <p14:creationId xmlns:p14="http://schemas.microsoft.com/office/powerpoint/2010/main" val="179742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EXCERCISE</a:t>
            </a:r>
            <a:endParaRPr lang="sl-SI" dirty="0"/>
          </a:p>
        </p:txBody>
      </p:sp>
      <p:sp>
        <p:nvSpPr>
          <p:cNvPr id="3" name="Content Placeholder 2"/>
          <p:cNvSpPr>
            <a:spLocks noGrp="1"/>
          </p:cNvSpPr>
          <p:nvPr>
            <p:ph sz="quarter" idx="13"/>
          </p:nvPr>
        </p:nvSpPr>
        <p:spPr/>
        <p:txBody>
          <a:bodyPr>
            <a:normAutofit/>
          </a:bodyPr>
          <a:lstStyle/>
          <a:p>
            <a:r>
              <a:rPr lang="en-US" dirty="0"/>
              <a:t>1. Write a query that displays in the “AddressLine1 (City </a:t>
            </a:r>
            <a:r>
              <a:rPr lang="en-US" dirty="0" err="1"/>
              <a:t>PostalCode</a:t>
            </a:r>
            <a:r>
              <a:rPr lang="en-US" dirty="0"/>
              <a:t>)” format </a:t>
            </a:r>
            <a:r>
              <a:rPr lang="en-US" dirty="0" smtClean="0"/>
              <a:t>from</a:t>
            </a:r>
            <a:r>
              <a:rPr lang="sl-SI" dirty="0" smtClean="0"/>
              <a:t> the </a:t>
            </a:r>
            <a:r>
              <a:rPr lang="sl-SI" dirty="0"/>
              <a:t>Person.Address table.</a:t>
            </a:r>
          </a:p>
          <a:p>
            <a:r>
              <a:rPr lang="en-US" dirty="0"/>
              <a:t>2. Write a query using the </a:t>
            </a:r>
            <a:r>
              <a:rPr lang="en-US" dirty="0" err="1"/>
              <a:t>Production.Product</a:t>
            </a:r>
            <a:r>
              <a:rPr lang="en-US" dirty="0"/>
              <a:t> table displaying the product ID, </a:t>
            </a:r>
            <a:r>
              <a:rPr lang="en-US" dirty="0" smtClean="0"/>
              <a:t>color,</a:t>
            </a:r>
            <a:r>
              <a:rPr lang="sl-SI" dirty="0" smtClean="0"/>
              <a:t> </a:t>
            </a:r>
            <a:r>
              <a:rPr lang="en-US" dirty="0" smtClean="0"/>
              <a:t>and </a:t>
            </a:r>
            <a:r>
              <a:rPr lang="en-US" dirty="0"/>
              <a:t>name columns. If the color column contains a NULL value, replace the </a:t>
            </a:r>
            <a:r>
              <a:rPr lang="en-US" dirty="0" smtClean="0"/>
              <a:t>color</a:t>
            </a:r>
            <a:r>
              <a:rPr lang="sl-SI" dirty="0" smtClean="0"/>
              <a:t> with </a:t>
            </a:r>
            <a:r>
              <a:rPr lang="sl-SI" i="1" dirty="0"/>
              <a:t>No Color</a:t>
            </a:r>
            <a:r>
              <a:rPr lang="sl-SI" dirty="0" smtClean="0"/>
              <a:t>.</a:t>
            </a:r>
          </a:p>
          <a:p>
            <a:r>
              <a:rPr lang="en-US" dirty="0"/>
              <a:t>3. Modify the query written in question 2 so that the description of the product </a:t>
            </a:r>
            <a:r>
              <a:rPr lang="en-US" dirty="0" smtClean="0"/>
              <a:t>is</a:t>
            </a:r>
            <a:r>
              <a:rPr lang="sl-SI" dirty="0" smtClean="0"/>
              <a:t> </a:t>
            </a:r>
            <a:r>
              <a:rPr lang="en-US" dirty="0" smtClean="0"/>
              <a:t>displayed </a:t>
            </a:r>
            <a:r>
              <a:rPr lang="en-US" dirty="0"/>
              <a:t>in the “Name: Color” format. Make sure that all rows display a </a:t>
            </a:r>
            <a:r>
              <a:rPr lang="en-US" dirty="0" smtClean="0"/>
              <a:t>value</a:t>
            </a:r>
            <a:r>
              <a:rPr lang="sl-SI" dirty="0" smtClean="0"/>
              <a:t> </a:t>
            </a:r>
            <a:r>
              <a:rPr lang="en-US" dirty="0" smtClean="0"/>
              <a:t>even </a:t>
            </a:r>
            <a:r>
              <a:rPr lang="en-US" dirty="0"/>
              <a:t>if the Color value is missing.</a:t>
            </a:r>
            <a:endParaRPr lang="sl-SI" dirty="0"/>
          </a:p>
        </p:txBody>
      </p:sp>
    </p:spTree>
    <p:extLst>
      <p:ext uri="{BB962C8B-B14F-4D97-AF65-F5344CB8AC3E}">
        <p14:creationId xmlns:p14="http://schemas.microsoft.com/office/powerpoint/2010/main" val="93789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Using Mathematical Operators</a:t>
            </a:r>
          </a:p>
        </p:txBody>
      </p:sp>
      <p:sp>
        <p:nvSpPr>
          <p:cNvPr id="3" name="Content Placeholder 2"/>
          <p:cNvSpPr>
            <a:spLocks noGrp="1"/>
          </p:cNvSpPr>
          <p:nvPr>
            <p:ph sz="quarter" idx="13"/>
          </p:nvPr>
        </p:nvSpPr>
        <p:spPr/>
        <p:txBody>
          <a:bodyPr/>
          <a:lstStyle/>
          <a:p>
            <a:r>
              <a:rPr lang="sl-SI" dirty="0" smtClean="0"/>
              <a:t>+, -, *, /</a:t>
            </a:r>
          </a:p>
          <a:p>
            <a:r>
              <a:rPr lang="sl-SI" dirty="0" smtClean="0"/>
              <a:t>% modulo (number odd or even) </a:t>
            </a:r>
            <a:endParaRPr lang="sl-SI" dirty="0"/>
          </a:p>
        </p:txBody>
      </p:sp>
    </p:spTree>
    <p:extLst>
      <p:ext uri="{BB962C8B-B14F-4D97-AF65-F5344CB8AC3E}">
        <p14:creationId xmlns:p14="http://schemas.microsoft.com/office/powerpoint/2010/main" val="103516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EXCERCISE</a:t>
            </a:r>
            <a:endParaRPr lang="sl-SI" dirty="0"/>
          </a:p>
        </p:txBody>
      </p:sp>
      <p:sp>
        <p:nvSpPr>
          <p:cNvPr id="3" name="Content Placeholder 2"/>
          <p:cNvSpPr>
            <a:spLocks noGrp="1"/>
          </p:cNvSpPr>
          <p:nvPr>
            <p:ph sz="quarter" idx="13"/>
          </p:nvPr>
        </p:nvSpPr>
        <p:spPr/>
        <p:txBody>
          <a:bodyPr>
            <a:normAutofit fontScale="92500" lnSpcReduction="10000"/>
          </a:bodyPr>
          <a:lstStyle/>
          <a:p>
            <a:r>
              <a:rPr lang="en-US" dirty="0"/>
              <a:t>1. Write a query using the </a:t>
            </a:r>
            <a:r>
              <a:rPr lang="en-US" dirty="0" err="1"/>
              <a:t>Sales.SpecialOffer</a:t>
            </a:r>
            <a:r>
              <a:rPr lang="en-US" dirty="0"/>
              <a:t> table. Display the difference </a:t>
            </a:r>
            <a:r>
              <a:rPr lang="en-US" dirty="0" smtClean="0"/>
              <a:t>between</a:t>
            </a:r>
            <a:r>
              <a:rPr lang="sl-SI" dirty="0" smtClean="0"/>
              <a:t> </a:t>
            </a:r>
            <a:r>
              <a:rPr lang="en-US" dirty="0" smtClean="0"/>
              <a:t>the </a:t>
            </a:r>
            <a:r>
              <a:rPr lang="en-US" dirty="0" err="1"/>
              <a:t>MinQty</a:t>
            </a:r>
            <a:r>
              <a:rPr lang="en-US" dirty="0"/>
              <a:t> and </a:t>
            </a:r>
            <a:r>
              <a:rPr lang="en-US" dirty="0" err="1"/>
              <a:t>MaxQty</a:t>
            </a:r>
            <a:r>
              <a:rPr lang="en-US" dirty="0"/>
              <a:t> columns along with the </a:t>
            </a:r>
            <a:r>
              <a:rPr lang="en-US" dirty="0" err="1"/>
              <a:t>SpecialOfferID</a:t>
            </a:r>
            <a:r>
              <a:rPr lang="en-US" dirty="0"/>
              <a:t> and </a:t>
            </a:r>
            <a:r>
              <a:rPr lang="en-US" dirty="0" smtClean="0"/>
              <a:t>Description</a:t>
            </a:r>
            <a:r>
              <a:rPr lang="sl-SI" dirty="0" smtClean="0"/>
              <a:t> columns</a:t>
            </a:r>
            <a:r>
              <a:rPr lang="sl-SI" dirty="0"/>
              <a:t>.</a:t>
            </a:r>
          </a:p>
          <a:p>
            <a:r>
              <a:rPr lang="en-US" dirty="0"/>
              <a:t>2. Write a query using the </a:t>
            </a:r>
            <a:r>
              <a:rPr lang="en-US" dirty="0" err="1"/>
              <a:t>Sales.SpecialOffer</a:t>
            </a:r>
            <a:r>
              <a:rPr lang="en-US" dirty="0"/>
              <a:t> table. Multiply the </a:t>
            </a:r>
            <a:r>
              <a:rPr lang="en-US" dirty="0" err="1"/>
              <a:t>MinQty</a:t>
            </a:r>
            <a:r>
              <a:rPr lang="en-US" dirty="0"/>
              <a:t> column </a:t>
            </a:r>
            <a:r>
              <a:rPr lang="en-US" dirty="0" smtClean="0"/>
              <a:t>by</a:t>
            </a:r>
            <a:r>
              <a:rPr lang="sl-SI" dirty="0" smtClean="0"/>
              <a:t> </a:t>
            </a:r>
            <a:r>
              <a:rPr lang="en-US" dirty="0" smtClean="0"/>
              <a:t>the </a:t>
            </a:r>
            <a:r>
              <a:rPr lang="en-US" dirty="0" err="1"/>
              <a:t>DiscountPct</a:t>
            </a:r>
            <a:r>
              <a:rPr lang="en-US" dirty="0"/>
              <a:t> column. Include the </a:t>
            </a:r>
            <a:r>
              <a:rPr lang="en-US" dirty="0" err="1"/>
              <a:t>SpecialOfferID</a:t>
            </a:r>
            <a:r>
              <a:rPr lang="en-US" dirty="0"/>
              <a:t> and Description columns in </a:t>
            </a:r>
            <a:r>
              <a:rPr lang="en-US" dirty="0" smtClean="0"/>
              <a:t>the</a:t>
            </a:r>
            <a:r>
              <a:rPr lang="sl-SI" dirty="0" smtClean="0"/>
              <a:t> results</a:t>
            </a:r>
            <a:r>
              <a:rPr lang="sl-SI" dirty="0"/>
              <a:t>.</a:t>
            </a:r>
          </a:p>
          <a:p>
            <a:r>
              <a:rPr lang="en-US" dirty="0"/>
              <a:t>3. Write a query using the </a:t>
            </a:r>
            <a:r>
              <a:rPr lang="en-US" dirty="0" err="1"/>
              <a:t>Sales.SpecialOffer</a:t>
            </a:r>
            <a:r>
              <a:rPr lang="en-US" dirty="0"/>
              <a:t> table that multiplies the </a:t>
            </a:r>
            <a:r>
              <a:rPr lang="en-US" dirty="0" err="1"/>
              <a:t>MaxQty</a:t>
            </a:r>
            <a:r>
              <a:rPr lang="en-US" dirty="0"/>
              <a:t> </a:t>
            </a:r>
            <a:r>
              <a:rPr lang="en-US" dirty="0" smtClean="0"/>
              <a:t>column</a:t>
            </a:r>
            <a:r>
              <a:rPr lang="sl-SI" dirty="0" smtClean="0"/>
              <a:t> </a:t>
            </a:r>
            <a:r>
              <a:rPr lang="en-US" dirty="0" smtClean="0"/>
              <a:t>by </a:t>
            </a:r>
            <a:r>
              <a:rPr lang="en-US" dirty="0"/>
              <a:t>the </a:t>
            </a:r>
            <a:r>
              <a:rPr lang="en-US" dirty="0" err="1"/>
              <a:t>DiscountPct</a:t>
            </a:r>
            <a:r>
              <a:rPr lang="en-US" dirty="0"/>
              <a:t> column. If the </a:t>
            </a:r>
            <a:r>
              <a:rPr lang="en-US" dirty="0" err="1"/>
              <a:t>MaxQty</a:t>
            </a:r>
            <a:r>
              <a:rPr lang="en-US" dirty="0"/>
              <a:t> value is NULL, replace it with the </a:t>
            </a:r>
            <a:r>
              <a:rPr lang="en-US" dirty="0" smtClean="0"/>
              <a:t>value</a:t>
            </a:r>
            <a:r>
              <a:rPr lang="sl-SI" dirty="0" smtClean="0"/>
              <a:t> </a:t>
            </a:r>
            <a:r>
              <a:rPr lang="en-US" dirty="0" smtClean="0"/>
              <a:t>10</a:t>
            </a:r>
            <a:r>
              <a:rPr lang="en-US" dirty="0"/>
              <a:t>. Include the </a:t>
            </a:r>
            <a:r>
              <a:rPr lang="en-US" dirty="0" err="1"/>
              <a:t>SpecialOfferID</a:t>
            </a:r>
            <a:r>
              <a:rPr lang="en-US" dirty="0"/>
              <a:t> and Description columns in the results.</a:t>
            </a:r>
            <a:endParaRPr lang="sl-SI" dirty="0"/>
          </a:p>
        </p:txBody>
      </p:sp>
    </p:spTree>
    <p:extLst>
      <p:ext uri="{BB962C8B-B14F-4D97-AF65-F5344CB8AC3E}">
        <p14:creationId xmlns:p14="http://schemas.microsoft.com/office/powerpoint/2010/main" val="270600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Using String Functions</a:t>
            </a:r>
          </a:p>
        </p:txBody>
      </p:sp>
      <p:sp>
        <p:nvSpPr>
          <p:cNvPr id="3" name="Content Placeholder 2"/>
          <p:cNvSpPr>
            <a:spLocks noGrp="1"/>
          </p:cNvSpPr>
          <p:nvPr>
            <p:ph sz="quarter" idx="13"/>
          </p:nvPr>
        </p:nvSpPr>
        <p:spPr/>
        <p:txBody>
          <a:bodyPr/>
          <a:lstStyle/>
          <a:p>
            <a:r>
              <a:rPr lang="sl-SI" dirty="0"/>
              <a:t>RTRIM(&lt;string&gt;)</a:t>
            </a:r>
          </a:p>
          <a:p>
            <a:r>
              <a:rPr lang="sl-SI" dirty="0"/>
              <a:t>LTRIM(&lt;string</a:t>
            </a:r>
            <a:r>
              <a:rPr lang="sl-SI" dirty="0" smtClean="0"/>
              <a:t>&gt;)</a:t>
            </a:r>
          </a:p>
          <a:p>
            <a:r>
              <a:rPr lang="en-US" dirty="0"/>
              <a:t>LEFT(&lt;string&gt;,&lt;number of characters)</a:t>
            </a:r>
          </a:p>
          <a:p>
            <a:r>
              <a:rPr lang="en-US" dirty="0"/>
              <a:t>RIGHT(&lt;string&gt;,&lt;number of characters</a:t>
            </a:r>
            <a:r>
              <a:rPr lang="en-US" dirty="0" smtClean="0"/>
              <a:t>)</a:t>
            </a:r>
            <a:endParaRPr lang="sl-SI" dirty="0" smtClean="0"/>
          </a:p>
          <a:p>
            <a:r>
              <a:rPr lang="sl-SI" dirty="0"/>
              <a:t>LEN(&lt;string&gt;)</a:t>
            </a:r>
          </a:p>
          <a:p>
            <a:r>
              <a:rPr lang="sl-SI" dirty="0"/>
              <a:t>DATALENGTH(&lt;string</a:t>
            </a:r>
            <a:r>
              <a:rPr lang="sl-SI" dirty="0" smtClean="0"/>
              <a:t>&gt;) (nchar, nvarchar)</a:t>
            </a:r>
            <a:endParaRPr lang="sl-SI" dirty="0"/>
          </a:p>
        </p:txBody>
      </p:sp>
    </p:spTree>
    <p:extLst>
      <p:ext uri="{BB962C8B-B14F-4D97-AF65-F5344CB8AC3E}">
        <p14:creationId xmlns:p14="http://schemas.microsoft.com/office/powerpoint/2010/main" val="59551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a:t>Using String Functions</a:t>
            </a:r>
          </a:p>
        </p:txBody>
      </p:sp>
      <p:sp>
        <p:nvSpPr>
          <p:cNvPr id="3" name="Content Placeholder 2"/>
          <p:cNvSpPr>
            <a:spLocks noGrp="1"/>
          </p:cNvSpPr>
          <p:nvPr>
            <p:ph sz="quarter" idx="13"/>
          </p:nvPr>
        </p:nvSpPr>
        <p:spPr/>
        <p:txBody>
          <a:bodyPr/>
          <a:lstStyle/>
          <a:p>
            <a:r>
              <a:rPr lang="en-US" dirty="0"/>
              <a:t>CHARINDEX(&lt;search string&gt;,&lt;target string&gt;[,&lt;start location</a:t>
            </a:r>
            <a:r>
              <a:rPr lang="en-US" dirty="0" smtClean="0"/>
              <a:t>&gt;])</a:t>
            </a:r>
            <a:r>
              <a:rPr lang="sl-SI" dirty="0" smtClean="0"/>
              <a:t>: </a:t>
            </a:r>
            <a:r>
              <a:rPr lang="en-US" dirty="0" smtClean="0"/>
              <a:t>numeric </a:t>
            </a:r>
            <a:r>
              <a:rPr lang="en-US" dirty="0"/>
              <a:t>starting position of a search string inside another </a:t>
            </a:r>
            <a:r>
              <a:rPr lang="en-US" dirty="0" smtClean="0"/>
              <a:t>string</a:t>
            </a:r>
            <a:endParaRPr lang="sl-SI" dirty="0" smtClean="0"/>
          </a:p>
          <a:p>
            <a:r>
              <a:rPr lang="sl-SI" dirty="0" smtClean="0"/>
              <a:t>SUBSTRING</a:t>
            </a:r>
            <a:r>
              <a:rPr lang="en-US" dirty="0" smtClean="0"/>
              <a:t>(&lt;</a:t>
            </a:r>
            <a:r>
              <a:rPr lang="en-US" dirty="0"/>
              <a:t>string&gt;,&lt;start location&gt;,&lt;length</a:t>
            </a:r>
            <a:r>
              <a:rPr lang="en-US" dirty="0" smtClean="0"/>
              <a:t>&gt;)</a:t>
            </a:r>
            <a:endParaRPr lang="sl-SI" dirty="0" smtClean="0"/>
          </a:p>
          <a:p>
            <a:r>
              <a:rPr lang="nn-NO" dirty="0"/>
              <a:t>CHOOSE ( index, val_1, val_2 [, val_n ] </a:t>
            </a:r>
            <a:r>
              <a:rPr lang="nn-NO" dirty="0" smtClean="0"/>
              <a:t>)</a:t>
            </a:r>
            <a:endParaRPr lang="sl-SI" dirty="0" smtClean="0"/>
          </a:p>
          <a:p>
            <a:r>
              <a:rPr lang="sl-SI" dirty="0"/>
              <a:t>UPPER(&lt;string&gt;)</a:t>
            </a:r>
          </a:p>
          <a:p>
            <a:r>
              <a:rPr lang="sl-SI" dirty="0"/>
              <a:t>LOWER(&lt;string</a:t>
            </a:r>
            <a:r>
              <a:rPr lang="sl-SI" dirty="0" smtClean="0"/>
              <a:t>&gt;)</a:t>
            </a:r>
          </a:p>
          <a:p>
            <a:r>
              <a:rPr lang="en-US" dirty="0"/>
              <a:t>REPLACE(&lt;string value&gt;,&lt;string to replace&gt;,&lt;replacement&gt;)</a:t>
            </a:r>
            <a:endParaRPr lang="sl-SI" dirty="0"/>
          </a:p>
        </p:txBody>
      </p:sp>
    </p:spTree>
    <p:extLst>
      <p:ext uri="{BB962C8B-B14F-4D97-AF65-F5344CB8AC3E}">
        <p14:creationId xmlns:p14="http://schemas.microsoft.com/office/powerpoint/2010/main" val="177281246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281</TotalTime>
  <Words>1916</Words>
  <Application>Microsoft Office PowerPoint</Application>
  <PresentationFormat>Widescreen</PresentationFormat>
  <Paragraphs>166</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Tw Cen MT</vt:lpstr>
      <vt:lpstr>Droplet</vt:lpstr>
      <vt:lpstr>T-SQL </vt:lpstr>
      <vt:lpstr>Concatenating Strings</vt:lpstr>
      <vt:lpstr>ISNULL and COALESCE</vt:lpstr>
      <vt:lpstr>Concatenating Other Data Types to Strings</vt:lpstr>
      <vt:lpstr>EXCERCISE</vt:lpstr>
      <vt:lpstr>Using Mathematical Operators</vt:lpstr>
      <vt:lpstr>EXCERCISE</vt:lpstr>
      <vt:lpstr>Using String Functions</vt:lpstr>
      <vt:lpstr>Using String Functions</vt:lpstr>
      <vt:lpstr>USING STRING FUNCTIONS</vt:lpstr>
      <vt:lpstr>Nesting Functions</vt:lpstr>
      <vt:lpstr>EXCERCISE</vt:lpstr>
      <vt:lpstr>Using Date Functions</vt:lpstr>
      <vt:lpstr>Using Date Functions</vt:lpstr>
      <vt:lpstr>PowerPoint Presentation</vt:lpstr>
      <vt:lpstr>Using Date Functions</vt:lpstr>
      <vt:lpstr>PowerPoint Presentation</vt:lpstr>
      <vt:lpstr>Using Mathematical Functions</vt:lpstr>
      <vt:lpstr>CREATE TSQLV4</vt:lpstr>
      <vt:lpstr>System Functions</vt:lpstr>
      <vt:lpstr>System Functions</vt:lpstr>
      <vt:lpstr>EXCERCISE</vt:lpstr>
      <vt:lpstr>Using Functions in the WHERE and ORDER BY Clauses</vt:lpstr>
      <vt:lpstr>The TOP Keyword</vt:lpstr>
      <vt:lpstr>The TOP Keyword</vt:lpstr>
      <vt:lpstr>Ranking functions</vt:lpstr>
      <vt:lpstr>Ranking functions row_number</vt:lpstr>
      <vt:lpstr>Ranking functions RANK and DENSE_RANK</vt:lpstr>
      <vt:lpstr>Ranking functions NTILE</vt:lpstr>
      <vt:lpstr>COMBINING SETS WITH SET OPERATORS</vt:lpstr>
      <vt:lpstr>PowerPoint Presentation</vt:lpstr>
      <vt:lpstr>COMBINING SETS WITH SET OPERATORS</vt:lpstr>
      <vt:lpstr>COMBINING SETS WITH SET OPERATORS</vt:lpstr>
      <vt:lpstr>COMBINING SETS WITH SET OPERATORS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T-SQL </dc:title>
  <dc:creator>Uroš Godnov</dc:creator>
  <cp:lastModifiedBy>Uroš Godnov</cp:lastModifiedBy>
  <cp:revision>33</cp:revision>
  <dcterms:created xsi:type="dcterms:W3CDTF">2017-10-07T14:20:11Z</dcterms:created>
  <dcterms:modified xsi:type="dcterms:W3CDTF">2017-10-15T17:02:37Z</dcterms:modified>
</cp:coreProperties>
</file>