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b="1" dirty="0"/>
              <a:t>Grouping and Summarizing Data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9612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DISTINCT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DI</a:t>
            </a:r>
            <a:r>
              <a:rPr lang="en-US" dirty="0"/>
              <a:t>STINCT vs. GROUP BY</a:t>
            </a:r>
            <a:endParaRPr lang="sl-SI" dirty="0"/>
          </a:p>
          <a:p>
            <a:r>
              <a:rPr lang="en-US" dirty="0" smtClean="0"/>
              <a:t>Developers </a:t>
            </a:r>
            <a:r>
              <a:rPr lang="en-US" dirty="0"/>
              <a:t>often use the DISTINCT keyword to eliminate duplicate rows from a regular query. Be </a:t>
            </a:r>
            <a:r>
              <a:rPr lang="en-US" dirty="0" smtClean="0"/>
              <a:t>careful</a:t>
            </a:r>
            <a:r>
              <a:rPr lang="sl-SI" dirty="0" smtClean="0"/>
              <a:t> </a:t>
            </a:r>
            <a:r>
              <a:rPr lang="en-US" dirty="0" smtClean="0"/>
              <a:t>when </a:t>
            </a:r>
            <a:r>
              <a:rPr lang="en-US" dirty="0"/>
              <a:t>tempted to do this; using DISTINCT to eliminate duplicate rows may be a sign that there is </a:t>
            </a:r>
            <a:r>
              <a:rPr lang="en-US" dirty="0" smtClean="0"/>
              <a:t>a</a:t>
            </a:r>
            <a:r>
              <a:rPr lang="sl-SI" dirty="0" smtClean="0"/>
              <a:t> problem </a:t>
            </a:r>
            <a:r>
              <a:rPr lang="sl-SI" dirty="0"/>
              <a:t>with the query</a:t>
            </a:r>
            <a:r>
              <a:rPr lang="sl-SI" dirty="0" smtClean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8770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 Within an Aggregate Expression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may also use DISTINCT within an aggregate query to cause the aggregate functions to operate </a:t>
            </a:r>
            <a:r>
              <a:rPr lang="en-US" dirty="0" smtClean="0"/>
              <a:t>on</a:t>
            </a:r>
            <a:r>
              <a:rPr lang="sl-SI" dirty="0" smtClean="0"/>
              <a:t> unique </a:t>
            </a:r>
            <a:r>
              <a:rPr lang="sl-SI" dirty="0"/>
              <a:t>values.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2664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1. Write a query using the </a:t>
            </a:r>
            <a:r>
              <a:rPr lang="en-US" dirty="0" err="1"/>
              <a:t>Sales.SalesOrderDetail</a:t>
            </a:r>
            <a:r>
              <a:rPr lang="en-US" dirty="0"/>
              <a:t> table to come up with a count </a:t>
            </a:r>
            <a:r>
              <a:rPr lang="en-US" dirty="0" smtClean="0"/>
              <a:t>of</a:t>
            </a:r>
            <a:r>
              <a:rPr lang="sl-SI" dirty="0" smtClean="0"/>
              <a:t> </a:t>
            </a:r>
            <a:r>
              <a:rPr lang="en-US" dirty="0" smtClean="0"/>
              <a:t>unique </a:t>
            </a:r>
            <a:r>
              <a:rPr lang="en-US" dirty="0" err="1"/>
              <a:t>ProductID</a:t>
            </a:r>
            <a:r>
              <a:rPr lang="en-US" dirty="0"/>
              <a:t> values that have been ordered.</a:t>
            </a:r>
          </a:p>
          <a:p>
            <a:r>
              <a:rPr lang="en-US" dirty="0"/>
              <a:t>2. Write a query using the </a:t>
            </a:r>
            <a:r>
              <a:rPr lang="en-US" dirty="0" err="1"/>
              <a:t>Sales.SalesOrderHeader</a:t>
            </a:r>
            <a:r>
              <a:rPr lang="en-US" dirty="0"/>
              <a:t> table that returns the count </a:t>
            </a:r>
            <a:r>
              <a:rPr lang="en-US" dirty="0" smtClean="0"/>
              <a:t>of</a:t>
            </a:r>
            <a:r>
              <a:rPr lang="sl-SI" dirty="0" smtClean="0"/>
              <a:t> unique </a:t>
            </a:r>
            <a:r>
              <a:rPr lang="sl-SI" dirty="0"/>
              <a:t>TerritoryID values per customer.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7488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Queries with More Than One Table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THE SAME LOGIC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6164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Write a query joining the </a:t>
            </a:r>
            <a:r>
              <a:rPr lang="en-US" dirty="0" err="1"/>
              <a:t>Person.Person</a:t>
            </a:r>
            <a:r>
              <a:rPr lang="en-US" dirty="0"/>
              <a:t>, </a:t>
            </a:r>
            <a:r>
              <a:rPr lang="en-US" dirty="0" err="1"/>
              <a:t>Sales.Customer</a:t>
            </a:r>
            <a:r>
              <a:rPr lang="en-US" dirty="0"/>
              <a:t>, </a:t>
            </a:r>
            <a:r>
              <a:rPr lang="en-US" dirty="0" smtClean="0"/>
              <a:t>and</a:t>
            </a:r>
            <a:r>
              <a:rPr lang="sl-SI" dirty="0" smtClean="0"/>
              <a:t> </a:t>
            </a:r>
            <a:r>
              <a:rPr lang="en-US" dirty="0" err="1" smtClean="0"/>
              <a:t>Sales.SalesOrderHeader</a:t>
            </a:r>
            <a:r>
              <a:rPr lang="en-US" dirty="0" smtClean="0"/>
              <a:t> </a:t>
            </a:r>
            <a:r>
              <a:rPr lang="en-US" dirty="0"/>
              <a:t>tables to return a list of the customer names along with </a:t>
            </a:r>
            <a:r>
              <a:rPr lang="en-US" dirty="0" smtClean="0"/>
              <a:t>a</a:t>
            </a:r>
            <a:r>
              <a:rPr lang="sl-SI" dirty="0" smtClean="0"/>
              <a:t> </a:t>
            </a:r>
            <a:r>
              <a:rPr lang="en-US" dirty="0" smtClean="0"/>
              <a:t>count </a:t>
            </a:r>
            <a:r>
              <a:rPr lang="en-US" dirty="0"/>
              <a:t>of the orders placed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en-US" dirty="0"/>
              <a:t>2. Write a query using the </a:t>
            </a:r>
            <a:r>
              <a:rPr lang="en-US" dirty="0" err="1"/>
              <a:t>Sales.SalesOrderHeader</a:t>
            </a:r>
            <a:r>
              <a:rPr lang="en-US" dirty="0"/>
              <a:t>, </a:t>
            </a:r>
            <a:r>
              <a:rPr lang="en-US" dirty="0" err="1"/>
              <a:t>Sales.SalesOrderDetail</a:t>
            </a:r>
            <a:r>
              <a:rPr lang="en-US" dirty="0"/>
              <a:t>, </a:t>
            </a:r>
            <a:r>
              <a:rPr lang="en-US" dirty="0" smtClean="0"/>
              <a:t>and</a:t>
            </a:r>
            <a:r>
              <a:rPr lang="sl-SI" dirty="0" smtClean="0"/>
              <a:t> </a:t>
            </a:r>
            <a:r>
              <a:rPr lang="en-US" dirty="0" err="1" smtClean="0"/>
              <a:t>Production.Product</a:t>
            </a:r>
            <a:r>
              <a:rPr lang="en-US" dirty="0" smtClean="0"/>
              <a:t> </a:t>
            </a:r>
            <a:r>
              <a:rPr lang="en-US" dirty="0"/>
              <a:t>tables to display the total sum of products by </a:t>
            </a:r>
            <a:r>
              <a:rPr lang="en-US" dirty="0" err="1"/>
              <a:t>ProductID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sl-SI" dirty="0" smtClean="0"/>
              <a:t> OrderDate</a:t>
            </a:r>
            <a:r>
              <a:rPr lang="sl-SI" dirty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1436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Isolating Aggregate Query Logic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Using a Correlated Subquery in the WHERE </a:t>
            </a:r>
            <a:r>
              <a:rPr lang="en-US" dirty="0" smtClean="0"/>
              <a:t>Clause</a:t>
            </a:r>
            <a:endParaRPr lang="sl-SI" dirty="0" smtClean="0"/>
          </a:p>
          <a:p>
            <a:r>
              <a:rPr lang="sl-SI" dirty="0"/>
              <a:t>SELECT &lt;select list&gt;</a:t>
            </a:r>
          </a:p>
          <a:p>
            <a:pPr marL="0" indent="0">
              <a:buNone/>
            </a:pPr>
            <a:r>
              <a:rPr lang="sl-SI" dirty="0" smtClean="0"/>
              <a:t>    FROM </a:t>
            </a:r>
            <a:r>
              <a:rPr lang="sl-SI" dirty="0"/>
              <a:t>&lt;table1&gt;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WHERE </a:t>
            </a:r>
            <a:r>
              <a:rPr lang="en-US" dirty="0"/>
              <a:t>&lt;value or column&gt; = (SELECT &lt;aggregate function&gt;(&lt;col1&gt;)</a:t>
            </a:r>
          </a:p>
          <a:p>
            <a:pPr marL="0" indent="0">
              <a:buNone/>
            </a:pPr>
            <a:r>
              <a:rPr lang="sl-SI" dirty="0" smtClean="0"/>
              <a:t>    FROM </a:t>
            </a:r>
            <a:r>
              <a:rPr lang="sl-SI" dirty="0"/>
              <a:t>&lt;table2&gt;</a:t>
            </a:r>
          </a:p>
          <a:p>
            <a:pPr marL="0" indent="0">
              <a:buNone/>
            </a:pPr>
            <a:r>
              <a:rPr lang="sl-SI" dirty="0" smtClean="0"/>
              <a:t>    WHERE </a:t>
            </a:r>
            <a:r>
              <a:rPr lang="sl-SI" dirty="0"/>
              <a:t>&lt;col2&gt; = &lt;table1&gt;.&lt;col3&gt;)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7478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Inline Correlated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SELECT &lt;select list</a:t>
            </a:r>
            <a:r>
              <a:rPr lang="sl-SI" dirty="0" smtClean="0"/>
              <a:t>&gt;, (</a:t>
            </a:r>
            <a:r>
              <a:rPr lang="sl-SI" dirty="0"/>
              <a:t>SELECT &lt;aggregate function&gt;(&lt;col1&gt;)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FROM </a:t>
            </a:r>
            <a:r>
              <a:rPr lang="en-US" dirty="0"/>
              <a:t>&lt;table2&gt; WHERE &lt;col2&gt; = &lt;table1&gt;.&lt;col3&gt;) AS &lt;alias name&gt;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&lt;table1</a:t>
            </a:r>
            <a:r>
              <a:rPr lang="sl-SI" dirty="0" smtClean="0"/>
              <a:t>&gt;</a:t>
            </a:r>
          </a:p>
          <a:p>
            <a:r>
              <a:rPr lang="sl-SI" dirty="0" smtClean="0"/>
              <a:t>Performance can deteriorate quickly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1413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Using Derived Tables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SELECT &lt;col1&gt;,&lt;col4&gt;,&lt;col3&gt; FROM &lt;table1&gt; AS </a:t>
            </a:r>
            <a:r>
              <a:rPr lang="en-US" dirty="0" smtClean="0"/>
              <a:t>a</a:t>
            </a:r>
            <a:r>
              <a:rPr lang="sl-SI" dirty="0" smtClean="0"/>
              <a:t> 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 INNER </a:t>
            </a:r>
            <a:r>
              <a:rPr lang="sl-SI" dirty="0"/>
              <a:t>JOIN</a:t>
            </a:r>
          </a:p>
          <a:p>
            <a:pPr marL="0" indent="0">
              <a:buNone/>
            </a:pPr>
            <a:r>
              <a:rPr lang="sl-SI" dirty="0" smtClean="0"/>
              <a:t>    (</a:t>
            </a:r>
            <a:r>
              <a:rPr lang="sl-SI" dirty="0"/>
              <a:t>SELECT &lt;aggregate function&gt;(&lt;col2&gt;) AS &lt;col4&gt;,&lt;col3&gt;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FROM </a:t>
            </a:r>
            <a:r>
              <a:rPr lang="en-US" dirty="0"/>
              <a:t>&lt;table2&gt; GROUP BY &lt;col3&gt;) AS b ON a.&lt;col1&gt; = b.&lt;col3&gt;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42888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Common Table Expressions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WITH &lt;</a:t>
            </a:r>
            <a:r>
              <a:rPr lang="en-US" dirty="0" err="1"/>
              <a:t>cteName</a:t>
            </a:r>
            <a:r>
              <a:rPr lang="en-US" dirty="0"/>
              <a:t>&gt; AS (SELECT &lt;aggregate function&gt;(&lt;col2&gt;) AS &lt;col4&gt;, &lt;col3&gt;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FROM </a:t>
            </a:r>
            <a:r>
              <a:rPr lang="en-US" dirty="0"/>
              <a:t>&lt;table2&gt; GROUP BY &lt;col3&gt;)</a:t>
            </a:r>
          </a:p>
          <a:p>
            <a:pPr marL="0" indent="0">
              <a:buNone/>
            </a:pPr>
            <a:r>
              <a:rPr lang="sl-SI" dirty="0" smtClean="0"/>
              <a:t>    SELECT </a:t>
            </a:r>
            <a:r>
              <a:rPr lang="sl-SI" dirty="0"/>
              <a:t>&lt;col1&gt;,&lt;col4&gt;,&lt;col3&gt;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FROM </a:t>
            </a:r>
            <a:r>
              <a:rPr lang="en-US" dirty="0"/>
              <a:t>&lt;table1&gt; INNER JOIN b ON &lt;</a:t>
            </a:r>
            <a:r>
              <a:rPr lang="en-US" dirty="0" err="1"/>
              <a:t>cteName</a:t>
            </a:r>
            <a:r>
              <a:rPr lang="en-US" dirty="0"/>
              <a:t>&gt;.&lt;col1&gt; = &lt;table1&gt;.&lt;col3&gt;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31826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The OVER Clause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SELECT &lt;col1&gt;,&lt;aggregate function&gt;(&lt;col2&gt;) OVER([PARTITION BY &lt;col3&gt;])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&lt;table1</a:t>
            </a:r>
            <a:r>
              <a:rPr lang="sl-SI" dirty="0" smtClean="0"/>
              <a:t>&gt;</a:t>
            </a:r>
          </a:p>
          <a:p>
            <a:r>
              <a:rPr lang="en-US" dirty="0"/>
              <a:t>The OVER clause provides a way to add aggregate values to a </a:t>
            </a:r>
            <a:r>
              <a:rPr lang="en-US" dirty="0" err="1"/>
              <a:t>nonaggregate</a:t>
            </a:r>
            <a:r>
              <a:rPr lang="en-US" dirty="0"/>
              <a:t> query.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605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Aggregate Functions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COUNT</a:t>
            </a:r>
            <a:r>
              <a:rPr lang="en-US" dirty="0"/>
              <a:t>: Counts the number of rows or the number of non-NULL values in a </a:t>
            </a:r>
            <a:r>
              <a:rPr lang="en-US" dirty="0" smtClean="0"/>
              <a:t>column.</a:t>
            </a:r>
            <a:endParaRPr lang="sl-SI" dirty="0" smtClean="0"/>
          </a:p>
          <a:p>
            <a:r>
              <a:rPr lang="en-US" dirty="0" smtClean="0"/>
              <a:t>SUM</a:t>
            </a:r>
            <a:r>
              <a:rPr lang="en-US" dirty="0"/>
              <a:t>: Adds up the values in numeric or money </a:t>
            </a:r>
            <a:r>
              <a:rPr lang="en-US" dirty="0" smtClean="0"/>
              <a:t>data.</a:t>
            </a:r>
            <a:endParaRPr lang="sl-SI" dirty="0" smtClean="0"/>
          </a:p>
          <a:p>
            <a:r>
              <a:rPr lang="en-US" dirty="0" smtClean="0"/>
              <a:t>AVG</a:t>
            </a:r>
            <a:r>
              <a:rPr lang="en-US" dirty="0"/>
              <a:t>: Calculates the average in numeric or money </a:t>
            </a:r>
            <a:r>
              <a:rPr lang="en-US" dirty="0" smtClean="0"/>
              <a:t>data.</a:t>
            </a:r>
            <a:endParaRPr lang="sl-SI" dirty="0" smtClean="0"/>
          </a:p>
          <a:p>
            <a:r>
              <a:rPr lang="en-US" dirty="0" smtClean="0"/>
              <a:t>MIN</a:t>
            </a:r>
            <a:r>
              <a:rPr lang="en-US" dirty="0"/>
              <a:t>: Finds the lowest value in the set of values. This can be used on string data </a:t>
            </a:r>
            <a:r>
              <a:rPr lang="en-US" dirty="0" smtClean="0"/>
              <a:t>as</a:t>
            </a:r>
            <a:r>
              <a:rPr lang="sl-SI" dirty="0" smtClean="0"/>
              <a:t> </a:t>
            </a:r>
            <a:r>
              <a:rPr lang="en-US" dirty="0" smtClean="0"/>
              <a:t>well </a:t>
            </a:r>
            <a:r>
              <a:rPr lang="en-US" dirty="0"/>
              <a:t>as numeric, money, or date data.</a:t>
            </a:r>
          </a:p>
          <a:p>
            <a:r>
              <a:rPr lang="en-US" dirty="0" smtClean="0"/>
              <a:t>MAX</a:t>
            </a:r>
            <a:r>
              <a:rPr lang="en-US" dirty="0"/>
              <a:t>: Finds the highest value in the set of values. This can be used on string data </a:t>
            </a:r>
            <a:r>
              <a:rPr lang="en-US" dirty="0" smtClean="0"/>
              <a:t>as</a:t>
            </a:r>
            <a:r>
              <a:rPr lang="sl-SI" dirty="0" smtClean="0"/>
              <a:t> </a:t>
            </a:r>
            <a:r>
              <a:rPr lang="en-US" dirty="0" smtClean="0"/>
              <a:t>well </a:t>
            </a:r>
            <a:r>
              <a:rPr lang="en-US" dirty="0"/>
              <a:t>as numeric, money, or date data.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84051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Write a query that joins the </a:t>
            </a:r>
            <a:r>
              <a:rPr lang="en-US" dirty="0" err="1"/>
              <a:t>HumanResources.Employee</a:t>
            </a:r>
            <a:r>
              <a:rPr lang="en-US" dirty="0"/>
              <a:t> table to the </a:t>
            </a:r>
            <a:r>
              <a:rPr lang="en-US" dirty="0" err="1" smtClean="0"/>
              <a:t>Person.Person</a:t>
            </a:r>
            <a:r>
              <a:rPr lang="sl-SI" dirty="0"/>
              <a:t> </a:t>
            </a:r>
            <a:r>
              <a:rPr lang="en-US" dirty="0" smtClean="0"/>
              <a:t>table </a:t>
            </a:r>
            <a:r>
              <a:rPr lang="en-US" dirty="0"/>
              <a:t>so that you can display the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and </a:t>
            </a:r>
            <a:r>
              <a:rPr lang="en-US" dirty="0" err="1"/>
              <a:t>HireDate</a:t>
            </a:r>
            <a:r>
              <a:rPr lang="en-US" dirty="0"/>
              <a:t> columns </a:t>
            </a:r>
            <a:r>
              <a:rPr lang="en-US" dirty="0" smtClean="0"/>
              <a:t>for</a:t>
            </a:r>
            <a:r>
              <a:rPr lang="sl-SI" dirty="0" smtClean="0"/>
              <a:t> </a:t>
            </a:r>
            <a:r>
              <a:rPr lang="en-US" dirty="0"/>
              <a:t>each employee. Display the </a:t>
            </a:r>
            <a:r>
              <a:rPr lang="en-US" dirty="0" err="1"/>
              <a:t>JobTitle</a:t>
            </a:r>
            <a:r>
              <a:rPr lang="en-US" dirty="0"/>
              <a:t> along with a count of employees for the </a:t>
            </a:r>
            <a:r>
              <a:rPr lang="en-US" dirty="0" smtClean="0"/>
              <a:t>title.</a:t>
            </a:r>
            <a:r>
              <a:rPr lang="sl-SI" dirty="0" smtClean="0"/>
              <a:t> </a:t>
            </a:r>
            <a:r>
              <a:rPr lang="en-US" dirty="0" smtClean="0"/>
              <a:t>Use </a:t>
            </a:r>
            <a:r>
              <a:rPr lang="en-US" dirty="0"/>
              <a:t>a derived table to solve this query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en-US" dirty="0"/>
              <a:t>2. Rewrite the query from question 1 using a CTE.</a:t>
            </a:r>
          </a:p>
          <a:p>
            <a:r>
              <a:rPr lang="en-US" dirty="0"/>
              <a:t>3. Rewrite the query from question 1 using the OVER clause.</a:t>
            </a:r>
          </a:p>
          <a:p>
            <a:r>
              <a:rPr lang="en-US" dirty="0"/>
              <a:t>4. Display the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SalesOrderID</a:t>
            </a:r>
            <a:r>
              <a:rPr lang="en-US" dirty="0"/>
              <a:t>, and </a:t>
            </a:r>
            <a:r>
              <a:rPr lang="en-US" dirty="0" err="1"/>
              <a:t>OrderDate</a:t>
            </a:r>
            <a:r>
              <a:rPr lang="en-US" dirty="0"/>
              <a:t> for </a:t>
            </a:r>
            <a:r>
              <a:rPr lang="en-US" dirty="0" smtClean="0"/>
              <a:t>each</a:t>
            </a:r>
            <a:r>
              <a:rPr lang="sl-SI" dirty="0" smtClean="0"/>
              <a:t> </a:t>
            </a:r>
            <a:r>
              <a:rPr lang="en-US" dirty="0" err="1" smtClean="0"/>
              <a:t>Sales.SalesOrderHeader</a:t>
            </a:r>
            <a:r>
              <a:rPr lang="en-US" dirty="0" smtClean="0"/>
              <a:t> </a:t>
            </a:r>
            <a:r>
              <a:rPr lang="en-US" dirty="0"/>
              <a:t>row as long as the customer has placed at least </a:t>
            </a:r>
            <a:r>
              <a:rPr lang="en-US" dirty="0" smtClean="0"/>
              <a:t>five</a:t>
            </a:r>
            <a:r>
              <a:rPr lang="sl-SI" dirty="0" smtClean="0"/>
              <a:t> </a:t>
            </a:r>
            <a:r>
              <a:rPr lang="en-US" dirty="0" smtClean="0"/>
              <a:t>orders</a:t>
            </a:r>
            <a:r>
              <a:rPr lang="sl-SI" dirty="0" smtClean="0"/>
              <a:t>. </a:t>
            </a:r>
            <a:r>
              <a:rPr lang="en-US" dirty="0" smtClean="0"/>
              <a:t>Use </a:t>
            </a:r>
            <a:r>
              <a:rPr lang="en-US" dirty="0"/>
              <a:t>any of the techniques from this section to come up with the query.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1935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GROUPING SETS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SELECT &lt;col1&gt;,&lt;col2&gt;,&lt;aggregate function&gt;(&lt;col3&gt;)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&lt;table1&gt;</a:t>
            </a:r>
          </a:p>
          <a:p>
            <a:pPr marL="0" indent="0">
              <a:buNone/>
            </a:pPr>
            <a:r>
              <a:rPr lang="sl-SI" dirty="0" smtClean="0"/>
              <a:t>   WHERE </a:t>
            </a:r>
            <a:r>
              <a:rPr lang="sl-SI" dirty="0"/>
              <a:t>&lt;criteria&gt;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GROUP </a:t>
            </a:r>
            <a:r>
              <a:rPr lang="en-US" dirty="0"/>
              <a:t>BY GROUPING SETS (&lt;col1&gt;,&lt;col2</a:t>
            </a:r>
            <a:r>
              <a:rPr lang="en-US" dirty="0" smtClean="0"/>
              <a:t>&gt;)</a:t>
            </a:r>
            <a:endParaRPr lang="sl-SI" dirty="0" smtClean="0"/>
          </a:p>
          <a:p>
            <a:r>
              <a:rPr lang="en-US" dirty="0"/>
              <a:t>GROUPING SETS, when added to an aggregate query, allows you to combine different grouping </a:t>
            </a:r>
            <a:r>
              <a:rPr lang="en-US" dirty="0" smtClean="0"/>
              <a:t>levels</a:t>
            </a:r>
            <a:r>
              <a:rPr lang="sl-SI" dirty="0" smtClean="0"/>
              <a:t> within </a:t>
            </a:r>
            <a:r>
              <a:rPr lang="sl-SI" dirty="0"/>
              <a:t>one statement</a:t>
            </a:r>
            <a:r>
              <a:rPr lang="sl-SI" dirty="0" smtClean="0"/>
              <a:t>.</a:t>
            </a:r>
          </a:p>
          <a:p>
            <a:r>
              <a:rPr lang="en-US" dirty="0"/>
              <a:t>This is equivalent to combining multiple aggregate queries with </a:t>
            </a:r>
            <a:r>
              <a:rPr lang="en-US" dirty="0" smtClean="0"/>
              <a:t>UNION</a:t>
            </a:r>
            <a:r>
              <a:rPr lang="sl-SI" dirty="0" smtClean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13390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CUBE and ROLLUP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SELECT &lt;col1&gt;, &lt;col2&gt;, &lt;aggregate expression&gt;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&lt;table&gt;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GROUP </a:t>
            </a:r>
            <a:r>
              <a:rPr lang="en-US" dirty="0"/>
              <a:t>BY &lt;CUBE or ROLLUP&gt;(&lt;col1&gt;,&lt;col2</a:t>
            </a:r>
            <a:r>
              <a:rPr lang="en-US" dirty="0" smtClean="0"/>
              <a:t>&gt;)</a:t>
            </a:r>
            <a:endParaRPr lang="sl-SI" dirty="0" smtClean="0"/>
          </a:p>
          <a:p>
            <a:r>
              <a:rPr lang="en-US" dirty="0"/>
              <a:t>You can add subtotals to your aggregate queries by using CUBE or ROLLUP in the GROUP BY clause. CUBE </a:t>
            </a:r>
            <a:r>
              <a:rPr lang="en-US" dirty="0" smtClean="0"/>
              <a:t>and</a:t>
            </a:r>
            <a:r>
              <a:rPr lang="sl-SI" dirty="0" smtClean="0"/>
              <a:t> </a:t>
            </a:r>
            <a:r>
              <a:rPr lang="en-US" dirty="0" smtClean="0"/>
              <a:t>ROLLUP </a:t>
            </a:r>
            <a:r>
              <a:rPr lang="en-US" dirty="0"/>
              <a:t>are very similar, but there is a subtle difference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en-US" dirty="0"/>
              <a:t>CUBE will give subtotals for every </a:t>
            </a:r>
            <a:r>
              <a:rPr lang="en-US" dirty="0" smtClean="0"/>
              <a:t>possible</a:t>
            </a:r>
            <a:r>
              <a:rPr lang="sl-SI" dirty="0" smtClean="0"/>
              <a:t> </a:t>
            </a:r>
            <a:r>
              <a:rPr lang="en-US" dirty="0" smtClean="0"/>
              <a:t>combination </a:t>
            </a:r>
            <a:r>
              <a:rPr lang="en-US" dirty="0"/>
              <a:t>of the grouping levels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en-US" dirty="0"/>
              <a:t>ROLLUP will give subtotals for the hierarchy.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5687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aggregate functions ignore NULL values.</a:t>
            </a:r>
          </a:p>
          <a:p>
            <a:r>
              <a:rPr lang="en-US" dirty="0" smtClean="0"/>
              <a:t>COUNT </a:t>
            </a:r>
            <a:r>
              <a:rPr lang="en-US" dirty="0"/>
              <a:t>can be used with an asterisk (*) to give the count of the rows even if </a:t>
            </a:r>
            <a:r>
              <a:rPr lang="en-US" dirty="0" smtClean="0"/>
              <a:t>all</a:t>
            </a:r>
            <a:r>
              <a:rPr lang="sl-SI" dirty="0" smtClean="0"/>
              <a:t> the </a:t>
            </a:r>
            <a:r>
              <a:rPr lang="sl-SI" dirty="0"/>
              <a:t>columns are NULL</a:t>
            </a:r>
            <a:r>
              <a:rPr lang="sl-SI" dirty="0" smtClean="0"/>
              <a:t>.</a:t>
            </a:r>
          </a:p>
          <a:p>
            <a:r>
              <a:rPr lang="sl-SI" dirty="0"/>
              <a:t>SELECT &lt;aggregate function&gt;(&lt;col1&gt;)</a:t>
            </a:r>
          </a:p>
          <a:p>
            <a:pPr marL="0" indent="0">
              <a:buNone/>
            </a:pPr>
            <a:r>
              <a:rPr lang="sl-SI" dirty="0" smtClean="0"/>
              <a:t>    FROM </a:t>
            </a:r>
            <a:r>
              <a:rPr lang="sl-SI" dirty="0"/>
              <a:t>&lt;table&gt;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2529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Write a query to determine the number of customers in the </a:t>
            </a:r>
            <a:r>
              <a:rPr lang="en-US" dirty="0" err="1"/>
              <a:t>Sales.Customer</a:t>
            </a:r>
            <a:r>
              <a:rPr lang="en-US" dirty="0"/>
              <a:t> table.</a:t>
            </a:r>
          </a:p>
          <a:p>
            <a:r>
              <a:rPr lang="en-US" dirty="0"/>
              <a:t>2. Write a query that lists the total number of products ordered. Use the </a:t>
            </a:r>
            <a:r>
              <a:rPr lang="en-US" dirty="0" err="1" smtClean="0"/>
              <a:t>OrderQty</a:t>
            </a:r>
            <a:r>
              <a:rPr lang="sl-SI" dirty="0"/>
              <a:t> </a:t>
            </a:r>
            <a:r>
              <a:rPr lang="en-US" dirty="0" smtClean="0"/>
              <a:t>column </a:t>
            </a:r>
            <a:r>
              <a:rPr lang="en-US" dirty="0"/>
              <a:t>of the </a:t>
            </a:r>
            <a:r>
              <a:rPr lang="en-US" dirty="0" err="1"/>
              <a:t>Sales.SalesOrderDetail</a:t>
            </a:r>
            <a:r>
              <a:rPr lang="en-US" dirty="0"/>
              <a:t> table and the SUM function.</a:t>
            </a:r>
          </a:p>
          <a:p>
            <a:r>
              <a:rPr lang="en-US" dirty="0"/>
              <a:t>3. Write a query to determine the price of the most expensive product ordered. </a:t>
            </a:r>
            <a:r>
              <a:rPr lang="en-US" dirty="0" smtClean="0"/>
              <a:t>Use</a:t>
            </a:r>
            <a:r>
              <a:rPr lang="sl-SI" dirty="0" smtClean="0"/>
              <a:t> </a:t>
            </a:r>
            <a:r>
              <a:rPr lang="en-US" dirty="0" smtClean="0"/>
              <a:t>the </a:t>
            </a:r>
            <a:r>
              <a:rPr lang="en-US" dirty="0" err="1"/>
              <a:t>UnitPrice</a:t>
            </a:r>
            <a:r>
              <a:rPr lang="en-US" dirty="0"/>
              <a:t> column of the </a:t>
            </a:r>
            <a:r>
              <a:rPr lang="en-US" dirty="0" err="1"/>
              <a:t>Sales.SalesOrderDetail</a:t>
            </a:r>
            <a:r>
              <a:rPr lang="en-US" dirty="0"/>
              <a:t> table.</a:t>
            </a:r>
          </a:p>
          <a:p>
            <a:r>
              <a:rPr lang="en-US" dirty="0"/>
              <a:t>4. Write a query to determine the average freight amount in </a:t>
            </a:r>
            <a:r>
              <a:rPr lang="en-US" dirty="0" smtClean="0"/>
              <a:t>the</a:t>
            </a:r>
            <a:r>
              <a:rPr lang="sl-SI" dirty="0" smtClean="0"/>
              <a:t> Sales.SalesOrderHeader </a:t>
            </a:r>
            <a:r>
              <a:rPr lang="sl-SI" dirty="0"/>
              <a:t>table.</a:t>
            </a:r>
          </a:p>
          <a:p>
            <a:r>
              <a:rPr lang="en-US" dirty="0"/>
              <a:t>5. Write a query using the </a:t>
            </a:r>
            <a:r>
              <a:rPr lang="en-US" dirty="0" err="1"/>
              <a:t>Production.Product</a:t>
            </a:r>
            <a:r>
              <a:rPr lang="en-US" dirty="0"/>
              <a:t> table that displays the </a:t>
            </a:r>
            <a:r>
              <a:rPr lang="en-US" dirty="0" smtClean="0"/>
              <a:t>minimum,</a:t>
            </a:r>
            <a:r>
              <a:rPr lang="sl-SI" dirty="0" smtClean="0"/>
              <a:t> maximum</a:t>
            </a:r>
            <a:r>
              <a:rPr lang="sl-SI" dirty="0"/>
              <a:t>, and average ListPrice.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5290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The GROUP BY Clause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SELECT &lt;aggregate function&gt;(&lt;col1&gt;), &lt;col2&gt;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&lt;table&gt;</a:t>
            </a:r>
          </a:p>
          <a:p>
            <a:pPr marL="0" indent="0">
              <a:buNone/>
            </a:pPr>
            <a:r>
              <a:rPr lang="sl-SI" dirty="0" smtClean="0"/>
              <a:t>   GROUP </a:t>
            </a:r>
            <a:r>
              <a:rPr lang="sl-SI" dirty="0"/>
              <a:t>BY &lt;col2&gt;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8275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1. Write a query that shows the total number of items ordered for each product. </a:t>
            </a:r>
            <a:r>
              <a:rPr lang="en-US" dirty="0" smtClean="0"/>
              <a:t>Use</a:t>
            </a:r>
            <a:r>
              <a:rPr lang="sl-SI" dirty="0" smtClean="0"/>
              <a:t> </a:t>
            </a:r>
            <a:r>
              <a:rPr lang="en-US" dirty="0" smtClean="0"/>
              <a:t>the </a:t>
            </a:r>
            <a:r>
              <a:rPr lang="en-US" dirty="0" err="1"/>
              <a:t>Sales.SalesOrderDetail</a:t>
            </a:r>
            <a:r>
              <a:rPr lang="en-US" dirty="0"/>
              <a:t> table to write the query.</a:t>
            </a:r>
            <a:endParaRPr lang="sl-SI" dirty="0" smtClean="0"/>
          </a:p>
          <a:p>
            <a:r>
              <a:rPr lang="sl-SI" dirty="0" smtClean="0"/>
              <a:t> </a:t>
            </a:r>
            <a:r>
              <a:rPr lang="en-US" dirty="0" smtClean="0"/>
              <a:t>2</a:t>
            </a:r>
            <a:r>
              <a:rPr lang="en-US" dirty="0"/>
              <a:t>. Write a query using the </a:t>
            </a:r>
            <a:r>
              <a:rPr lang="en-US" dirty="0" err="1"/>
              <a:t>Sales.SalesOrderDetail</a:t>
            </a:r>
            <a:r>
              <a:rPr lang="en-US" dirty="0"/>
              <a:t> table that displays a count of </a:t>
            </a:r>
            <a:r>
              <a:rPr lang="en-US" dirty="0" smtClean="0"/>
              <a:t>the</a:t>
            </a:r>
            <a:r>
              <a:rPr lang="sl-SI" dirty="0"/>
              <a:t> </a:t>
            </a:r>
            <a:r>
              <a:rPr lang="sl-SI" dirty="0" smtClean="0"/>
              <a:t> </a:t>
            </a:r>
            <a:r>
              <a:rPr lang="en-US" dirty="0" smtClean="0"/>
              <a:t>detail </a:t>
            </a:r>
            <a:r>
              <a:rPr lang="en-US" dirty="0"/>
              <a:t>lines for each </a:t>
            </a:r>
            <a:r>
              <a:rPr lang="en-US" dirty="0" err="1"/>
              <a:t>SalesOrderID</a:t>
            </a:r>
            <a:r>
              <a:rPr lang="en-US" dirty="0"/>
              <a:t>.</a:t>
            </a:r>
          </a:p>
          <a:p>
            <a:r>
              <a:rPr lang="en-US" dirty="0"/>
              <a:t>3. Write a query using the </a:t>
            </a:r>
            <a:r>
              <a:rPr lang="en-US" dirty="0" err="1"/>
              <a:t>Production.Product</a:t>
            </a:r>
            <a:r>
              <a:rPr lang="en-US" dirty="0"/>
              <a:t> table that lists a count of </a:t>
            </a:r>
            <a:r>
              <a:rPr lang="en-US" dirty="0" err="1" smtClean="0"/>
              <a:t>th</a:t>
            </a:r>
            <a:r>
              <a:rPr lang="sl-SI" dirty="0" smtClean="0"/>
              <a:t>e </a:t>
            </a:r>
            <a:r>
              <a:rPr lang="en-US" dirty="0" smtClean="0"/>
              <a:t>products</a:t>
            </a:r>
            <a:r>
              <a:rPr lang="sl-SI" dirty="0"/>
              <a:t> </a:t>
            </a:r>
            <a:r>
              <a:rPr lang="sl-SI" dirty="0" smtClean="0"/>
              <a:t>in </a:t>
            </a:r>
            <a:r>
              <a:rPr lang="sl-SI" dirty="0"/>
              <a:t>each product line.</a:t>
            </a:r>
          </a:p>
          <a:p>
            <a:r>
              <a:rPr lang="en-US" dirty="0"/>
              <a:t>4. Write a query that displays the count of orders placed by year for each customer</a:t>
            </a:r>
          </a:p>
          <a:p>
            <a:pPr marL="0" indent="0">
              <a:buNone/>
            </a:pPr>
            <a:r>
              <a:rPr lang="sl-SI" dirty="0" smtClean="0"/>
              <a:t>    using </a:t>
            </a:r>
            <a:r>
              <a:rPr lang="sl-SI" dirty="0"/>
              <a:t>the Sales.SalesOrderHeader table.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7303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The ORDER BY Clause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a </a:t>
            </a:r>
            <a:r>
              <a:rPr lang="en-US" dirty="0" err="1"/>
              <a:t>nonaggregate</a:t>
            </a:r>
            <a:r>
              <a:rPr lang="en-US" dirty="0"/>
              <a:t> column appears in the ORDER BY clause, it must also appear in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smtClean="0"/>
              <a:t>GROUP </a:t>
            </a:r>
            <a:r>
              <a:rPr lang="en-US" dirty="0"/>
              <a:t>BY clause, just like the SELECT </a:t>
            </a:r>
            <a:r>
              <a:rPr lang="en-US" dirty="0" smtClean="0"/>
              <a:t>list</a:t>
            </a:r>
            <a:r>
              <a:rPr lang="sl-SI" dirty="0" smtClean="0"/>
              <a:t>.</a:t>
            </a:r>
          </a:p>
          <a:p>
            <a:r>
              <a:rPr lang="sl-SI" dirty="0"/>
              <a:t>SELECT &lt;aggregate function&gt;(&lt;col1&gt;),&lt;col2&gt;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&lt;table1&gt;</a:t>
            </a:r>
          </a:p>
          <a:p>
            <a:pPr marL="0" indent="0">
              <a:buNone/>
            </a:pPr>
            <a:r>
              <a:rPr lang="sl-SI" dirty="0" smtClean="0"/>
              <a:t>   GROUP </a:t>
            </a:r>
            <a:r>
              <a:rPr lang="sl-SI" dirty="0"/>
              <a:t>BY &lt;col2&gt;</a:t>
            </a:r>
          </a:p>
          <a:p>
            <a:pPr marL="0" indent="0">
              <a:buNone/>
            </a:pPr>
            <a:r>
              <a:rPr lang="sl-SI" dirty="0" smtClean="0"/>
              <a:t>   ORDER </a:t>
            </a:r>
            <a:r>
              <a:rPr lang="sl-SI" dirty="0"/>
              <a:t>BY &lt;col2&gt;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9645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The HAVING Clause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SELECT &lt;aggregate function1&gt;(&lt;col1&gt;),&lt;col2&gt;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&lt;table1&gt;</a:t>
            </a:r>
          </a:p>
          <a:p>
            <a:pPr marL="0" indent="0">
              <a:buNone/>
            </a:pPr>
            <a:r>
              <a:rPr lang="sl-SI" dirty="0" smtClean="0"/>
              <a:t>   GROUP </a:t>
            </a:r>
            <a:r>
              <a:rPr lang="sl-SI" dirty="0"/>
              <a:t>BY &lt;</a:t>
            </a:r>
            <a:r>
              <a:rPr lang="sl-SI" dirty="0" smtClean="0"/>
              <a:t>col2&gt;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</a:t>
            </a:r>
            <a:r>
              <a:rPr lang="en-US" dirty="0" smtClean="0"/>
              <a:t>HAVING </a:t>
            </a:r>
            <a:r>
              <a:rPr lang="en-US" dirty="0"/>
              <a:t>&lt;aggregate function2&gt;(&lt;col3&gt;) = &lt;value</a:t>
            </a:r>
            <a:r>
              <a:rPr lang="en-US" dirty="0" smtClean="0"/>
              <a:t>&gt;</a:t>
            </a:r>
            <a:endParaRPr lang="sl-SI" dirty="0" smtClean="0"/>
          </a:p>
          <a:p>
            <a:r>
              <a:rPr lang="sl-SI" dirty="0" smtClean="0"/>
              <a:t>WHERE – elimibate before the groupinGS, HAVING PO GROUPINGS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3346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1. Write a query that returns a count of detail lines in the </a:t>
            </a:r>
            <a:r>
              <a:rPr lang="en-US" dirty="0" err="1" smtClean="0"/>
              <a:t>Sales.SalesOrderDetail</a:t>
            </a:r>
            <a:r>
              <a:rPr lang="sl-SI" dirty="0"/>
              <a:t> </a:t>
            </a:r>
            <a:r>
              <a:rPr lang="en-US" dirty="0" smtClean="0"/>
              <a:t>table </a:t>
            </a:r>
            <a:r>
              <a:rPr lang="en-US" dirty="0"/>
              <a:t>by </a:t>
            </a:r>
            <a:r>
              <a:rPr lang="en-US" dirty="0" err="1"/>
              <a:t>SalesOrderID</a:t>
            </a:r>
            <a:r>
              <a:rPr lang="en-US" dirty="0"/>
              <a:t>. Include only those sales that have more than three </a:t>
            </a:r>
            <a:r>
              <a:rPr lang="en-US" dirty="0" smtClean="0"/>
              <a:t>detail</a:t>
            </a:r>
            <a:r>
              <a:rPr lang="sl-SI" dirty="0" smtClean="0"/>
              <a:t> lines</a:t>
            </a:r>
            <a:r>
              <a:rPr lang="sl-SI" dirty="0"/>
              <a:t>.</a:t>
            </a:r>
          </a:p>
          <a:p>
            <a:r>
              <a:rPr lang="en-US" dirty="0"/>
              <a:t>2. Write a query that creates a sum of the </a:t>
            </a:r>
            <a:r>
              <a:rPr lang="en-US" dirty="0" err="1"/>
              <a:t>LineTotal</a:t>
            </a:r>
            <a:r>
              <a:rPr lang="en-US" dirty="0"/>
              <a:t> in the </a:t>
            </a:r>
            <a:r>
              <a:rPr lang="en-US" dirty="0" err="1" smtClean="0"/>
              <a:t>Sales.SalesOrderDetail</a:t>
            </a:r>
            <a:r>
              <a:rPr lang="sl-SI" dirty="0"/>
              <a:t> </a:t>
            </a:r>
            <a:r>
              <a:rPr lang="en-US" dirty="0" smtClean="0"/>
              <a:t>table </a:t>
            </a:r>
            <a:r>
              <a:rPr lang="en-US" dirty="0"/>
              <a:t>grouped by the </a:t>
            </a:r>
            <a:r>
              <a:rPr lang="en-US" dirty="0" err="1"/>
              <a:t>SalesOrderID</a:t>
            </a:r>
            <a:r>
              <a:rPr lang="en-US" dirty="0"/>
              <a:t>. Include only those rows where the </a:t>
            </a:r>
            <a:r>
              <a:rPr lang="en-US" dirty="0" smtClean="0"/>
              <a:t>sum</a:t>
            </a:r>
            <a:r>
              <a:rPr lang="sl-SI" dirty="0" smtClean="0"/>
              <a:t> exceeds </a:t>
            </a:r>
            <a:r>
              <a:rPr lang="sl-SI" dirty="0"/>
              <a:t>1,000.</a:t>
            </a:r>
          </a:p>
          <a:p>
            <a:r>
              <a:rPr lang="en-US" dirty="0"/>
              <a:t>3. Write a query that groups the products by </a:t>
            </a:r>
            <a:r>
              <a:rPr lang="en-US" dirty="0" err="1"/>
              <a:t>ProductModelID</a:t>
            </a:r>
            <a:r>
              <a:rPr lang="en-US" dirty="0"/>
              <a:t> along with a </a:t>
            </a:r>
            <a:r>
              <a:rPr lang="en-US" dirty="0" smtClean="0"/>
              <a:t>count.</a:t>
            </a:r>
            <a:r>
              <a:rPr lang="sl-SI" dirty="0" smtClean="0"/>
              <a:t> </a:t>
            </a:r>
            <a:r>
              <a:rPr lang="en-US" dirty="0" smtClean="0"/>
              <a:t>Display </a:t>
            </a:r>
            <a:r>
              <a:rPr lang="en-US" dirty="0"/>
              <a:t>the rows that have a count that equals 1.</a:t>
            </a:r>
          </a:p>
          <a:p>
            <a:r>
              <a:rPr lang="en-US" dirty="0"/>
              <a:t>4. Change the query in question 3 so that only the products with the color blue or </a:t>
            </a:r>
            <a:r>
              <a:rPr lang="en-US" dirty="0" smtClean="0"/>
              <a:t>red</a:t>
            </a:r>
            <a:r>
              <a:rPr lang="sl-SI" dirty="0" smtClean="0"/>
              <a:t> are </a:t>
            </a:r>
            <a:r>
              <a:rPr lang="sl-SI" dirty="0"/>
              <a:t>included.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333201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57</TotalTime>
  <Words>1300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Droplet</vt:lpstr>
      <vt:lpstr>Grouping and Summarizing Data</vt:lpstr>
      <vt:lpstr>Aggregate Functions</vt:lpstr>
      <vt:lpstr>PowerPoint Presentation</vt:lpstr>
      <vt:lpstr>Excercise</vt:lpstr>
      <vt:lpstr>The GROUP BY Clause</vt:lpstr>
      <vt:lpstr>excercise</vt:lpstr>
      <vt:lpstr>The ORDER BY Clause</vt:lpstr>
      <vt:lpstr>The HAVING Clause</vt:lpstr>
      <vt:lpstr>EXCERCISE</vt:lpstr>
      <vt:lpstr>DISTINCT</vt:lpstr>
      <vt:lpstr>DISTINCT Within an Aggregate Expression</vt:lpstr>
      <vt:lpstr>EXCERCISE</vt:lpstr>
      <vt:lpstr>Aggregate Queries with More Than One Table</vt:lpstr>
      <vt:lpstr>EXCERCISE</vt:lpstr>
      <vt:lpstr>Isolating Aggregate Query Logic</vt:lpstr>
      <vt:lpstr>Inline Correlated Subqueries</vt:lpstr>
      <vt:lpstr>Using Derived Tables</vt:lpstr>
      <vt:lpstr>Common Table Expressions</vt:lpstr>
      <vt:lpstr>The OVER Clause</vt:lpstr>
      <vt:lpstr>EXCERCISE</vt:lpstr>
      <vt:lpstr>GROUPING SETS</vt:lpstr>
      <vt:lpstr>CUBE and ROLLUP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Grouping and Summarizing Data</dc:title>
  <dc:creator>Uroš Godnov</dc:creator>
  <cp:lastModifiedBy>Uroš Godnov</cp:lastModifiedBy>
  <cp:revision>21</cp:revision>
  <dcterms:created xsi:type="dcterms:W3CDTF">2017-10-15T17:36:45Z</dcterms:created>
  <dcterms:modified xsi:type="dcterms:W3CDTF">2017-10-15T18:34:17Z</dcterms:modified>
</cp:coreProperties>
</file>