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10/15/2017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10/15/2017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l-SI" dirty="0" smtClean="0"/>
              <a:t>TSQL JOINS</a:t>
            </a:r>
            <a:endParaRPr lang="sl-SI" dirty="0"/>
          </a:p>
        </p:txBody>
      </p:sp>
      <p:sp>
        <p:nvSpPr>
          <p:cNvPr id="3" name="Subtitle 2"/>
          <p:cNvSpPr>
            <a:spLocks noGrp="1"/>
          </p:cNvSpPr>
          <p:nvPr>
            <p:ph type="subTitle" idx="1"/>
          </p:nvPr>
        </p:nvSpPr>
        <p:spPr/>
        <p:txBody>
          <a:bodyPr/>
          <a:lstStyle/>
          <a:p>
            <a:endParaRPr lang="sl-SI"/>
          </a:p>
        </p:txBody>
      </p:sp>
    </p:spTree>
    <p:extLst>
      <p:ext uri="{BB962C8B-B14F-4D97-AF65-F5344CB8AC3E}">
        <p14:creationId xmlns:p14="http://schemas.microsoft.com/office/powerpoint/2010/main" val="3788768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Merge join</a:t>
            </a:r>
            <a:endParaRPr lang="sl-SI" dirty="0"/>
          </a:p>
        </p:txBody>
      </p:sp>
      <p:sp>
        <p:nvSpPr>
          <p:cNvPr id="3" name="Content Placeholder 2"/>
          <p:cNvSpPr>
            <a:spLocks noGrp="1"/>
          </p:cNvSpPr>
          <p:nvPr>
            <p:ph sz="quarter" idx="13"/>
          </p:nvPr>
        </p:nvSpPr>
        <p:spPr>
          <a:xfrm>
            <a:off x="608974" y="1706879"/>
            <a:ext cx="4790340" cy="4084320"/>
          </a:xfrm>
        </p:spPr>
        <p:txBody>
          <a:bodyPr>
            <a:normAutofit fontScale="85000" lnSpcReduction="20000"/>
          </a:bodyPr>
          <a:lstStyle/>
          <a:p>
            <a:r>
              <a:rPr lang="en-US" dirty="0"/>
              <a:t>The merge join requires that both inputs be sorted on the merge columns, which are defined by the equality (WHERE) clauses of the join predicate</a:t>
            </a:r>
            <a:r>
              <a:rPr lang="en-US" dirty="0" smtClean="0"/>
              <a:t>.</a:t>
            </a:r>
            <a:endParaRPr lang="sl-SI" dirty="0" smtClean="0"/>
          </a:p>
          <a:p>
            <a:r>
              <a:rPr lang="en-US" dirty="0"/>
              <a:t>Because each input is sorted, the Merge Join operator gets a row from each input and compares them</a:t>
            </a:r>
            <a:r>
              <a:rPr lang="en-US" dirty="0" smtClean="0"/>
              <a:t>.</a:t>
            </a:r>
            <a:endParaRPr lang="sl-SI" dirty="0" smtClean="0"/>
          </a:p>
          <a:p>
            <a:r>
              <a:rPr lang="en-US" dirty="0"/>
              <a:t>Merge join itself is very fast, but it can be an expensive choice if sort operations are required. However, if the data volume is large and the desired data can be obtained presorted from existing B-tree indexes, merge join is often the fastest available join algorithm.</a:t>
            </a:r>
            <a:endParaRPr lang="sl-SI" dirty="0"/>
          </a:p>
        </p:txBody>
      </p:sp>
      <p:pic>
        <p:nvPicPr>
          <p:cNvPr id="4" name="Picture 3"/>
          <p:cNvPicPr>
            <a:picLocks noChangeAspect="1"/>
          </p:cNvPicPr>
          <p:nvPr/>
        </p:nvPicPr>
        <p:blipFill>
          <a:blip r:embed="rId2"/>
          <a:stretch>
            <a:fillRect/>
          </a:stretch>
        </p:blipFill>
        <p:spPr>
          <a:xfrm>
            <a:off x="5479054" y="1706879"/>
            <a:ext cx="6270733" cy="3744685"/>
          </a:xfrm>
          <a:prstGeom prst="rect">
            <a:avLst/>
          </a:prstGeom>
        </p:spPr>
      </p:pic>
    </p:spTree>
    <p:extLst>
      <p:ext uri="{BB962C8B-B14F-4D97-AF65-F5344CB8AC3E}">
        <p14:creationId xmlns:p14="http://schemas.microsoft.com/office/powerpoint/2010/main" val="4241330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Hash join</a:t>
            </a:r>
            <a:endParaRPr lang="sl-SI" dirty="0"/>
          </a:p>
        </p:txBody>
      </p:sp>
      <p:sp>
        <p:nvSpPr>
          <p:cNvPr id="3" name="Content Placeholder 2"/>
          <p:cNvSpPr>
            <a:spLocks noGrp="1"/>
          </p:cNvSpPr>
          <p:nvPr>
            <p:ph sz="quarter" idx="13"/>
          </p:nvPr>
        </p:nvSpPr>
        <p:spPr/>
        <p:txBody>
          <a:bodyPr/>
          <a:lstStyle/>
          <a:p>
            <a:r>
              <a:rPr lang="en-US" dirty="0"/>
              <a:t>The hash join has two inputs: the build input and probe input. The query optimizer assigns these roles so that the smaller of the two inputs is the build input</a:t>
            </a:r>
            <a:r>
              <a:rPr lang="en-US" dirty="0" smtClean="0"/>
              <a:t>.</a:t>
            </a:r>
            <a:endParaRPr lang="sl-SI" dirty="0" smtClean="0"/>
          </a:p>
          <a:p>
            <a:r>
              <a:rPr lang="en-US" dirty="0"/>
              <a:t>Hash Join is </a:t>
            </a:r>
            <a:r>
              <a:rPr lang="en-US" dirty="0" smtClean="0"/>
              <a:t>better </a:t>
            </a:r>
            <a:r>
              <a:rPr lang="en-US" dirty="0"/>
              <a:t>suited for large tables. This requires less IO, but need more CPU and requires lot of memory.</a:t>
            </a:r>
            <a:endParaRPr lang="sl-SI" dirty="0"/>
          </a:p>
        </p:txBody>
      </p:sp>
    </p:spTree>
    <p:extLst>
      <p:ext uri="{BB962C8B-B14F-4D97-AF65-F5344CB8AC3E}">
        <p14:creationId xmlns:p14="http://schemas.microsoft.com/office/powerpoint/2010/main" val="4214683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Important</a:t>
            </a:r>
            <a:endParaRPr lang="sl-SI" dirty="0"/>
          </a:p>
        </p:txBody>
      </p:sp>
      <p:sp>
        <p:nvSpPr>
          <p:cNvPr id="3" name="Content Placeholder 2"/>
          <p:cNvSpPr>
            <a:spLocks noGrp="1"/>
          </p:cNvSpPr>
          <p:nvPr>
            <p:ph sz="quarter" idx="13"/>
          </p:nvPr>
        </p:nvSpPr>
        <p:spPr/>
        <p:txBody>
          <a:bodyPr/>
          <a:lstStyle/>
          <a:p>
            <a:r>
              <a:rPr lang="en-US" dirty="0"/>
              <a:t>It’s important to remember that a join in T-SQL takes place conceptually between two tables at a time. A multi-join query evaluates the joins conceptually from left to right. So the result of one join is used as the left input to the next </a:t>
            </a:r>
            <a:r>
              <a:rPr lang="en-US" dirty="0" smtClean="0"/>
              <a:t>join.</a:t>
            </a:r>
            <a:endParaRPr lang="sl-SI" dirty="0" smtClean="0"/>
          </a:p>
          <a:p>
            <a:r>
              <a:rPr lang="en-US" dirty="0" smtClean="0"/>
              <a:t>you </a:t>
            </a:r>
            <a:r>
              <a:rPr lang="en-US" dirty="0"/>
              <a:t>can end up with logical bugs, especially when outer joins are involved</a:t>
            </a:r>
            <a:r>
              <a:rPr lang="en-US" dirty="0" smtClean="0"/>
              <a:t>.</a:t>
            </a:r>
            <a:endParaRPr lang="en-US" dirty="0"/>
          </a:p>
        </p:txBody>
      </p:sp>
    </p:spTree>
    <p:extLst>
      <p:ext uri="{BB962C8B-B14F-4D97-AF65-F5344CB8AC3E}">
        <p14:creationId xmlns:p14="http://schemas.microsoft.com/office/powerpoint/2010/main" val="2283507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Writing subqueries</a:t>
            </a:r>
            <a:r>
              <a:rPr lang="sl-SI" dirty="0"/>
              <a:t/>
            </a:r>
            <a:br>
              <a:rPr lang="sl-SI" dirty="0"/>
            </a:br>
            <a:endParaRPr lang="sl-SI" dirty="0"/>
          </a:p>
        </p:txBody>
      </p:sp>
      <p:sp>
        <p:nvSpPr>
          <p:cNvPr id="3" name="Content Placeholder 2"/>
          <p:cNvSpPr>
            <a:spLocks noGrp="1"/>
          </p:cNvSpPr>
          <p:nvPr>
            <p:ph sz="quarter" idx="13"/>
          </p:nvPr>
        </p:nvSpPr>
        <p:spPr>
          <a:xfrm>
            <a:off x="913774" y="2367092"/>
            <a:ext cx="10363826" cy="3972748"/>
          </a:xfrm>
        </p:spPr>
        <p:txBody>
          <a:bodyPr>
            <a:normAutofit lnSpcReduction="10000"/>
          </a:bodyPr>
          <a:lstStyle/>
          <a:p>
            <a:r>
              <a:rPr lang="en-US" dirty="0"/>
              <a:t>Using a Subquery in an IN </a:t>
            </a:r>
            <a:r>
              <a:rPr lang="en-US" dirty="0" smtClean="0"/>
              <a:t>List</a:t>
            </a:r>
            <a:r>
              <a:rPr lang="sl-SI" dirty="0" smtClean="0"/>
              <a:t>:</a:t>
            </a:r>
          </a:p>
          <a:p>
            <a:pPr marL="0" indent="0">
              <a:buNone/>
            </a:pPr>
            <a:r>
              <a:rPr lang="sl-SI" dirty="0" smtClean="0"/>
              <a:t>    </a:t>
            </a:r>
            <a:r>
              <a:rPr lang="en-US" dirty="0" smtClean="0"/>
              <a:t>SELECT </a:t>
            </a:r>
            <a:r>
              <a:rPr lang="en-US" dirty="0"/>
              <a:t>&lt;select list&gt; FROM &lt;</a:t>
            </a:r>
            <a:r>
              <a:rPr lang="en-US" dirty="0" smtClean="0"/>
              <a:t>table1&gt;</a:t>
            </a:r>
            <a:r>
              <a:rPr lang="sl-SI" dirty="0" smtClean="0"/>
              <a:t> </a:t>
            </a:r>
            <a:r>
              <a:rPr lang="en-US" dirty="0" smtClean="0"/>
              <a:t>WHERE </a:t>
            </a:r>
            <a:r>
              <a:rPr lang="en-US" dirty="0"/>
              <a:t>&lt;col1&gt; IN (SELECT &lt;col2&gt; FROM &lt;table2</a:t>
            </a:r>
            <a:r>
              <a:rPr lang="en-US" dirty="0" smtClean="0"/>
              <a:t>&gt;)</a:t>
            </a:r>
            <a:endParaRPr lang="sl-SI" dirty="0" smtClean="0"/>
          </a:p>
          <a:p>
            <a:r>
              <a:rPr lang="en-US" dirty="0"/>
              <a:t>Using a Subquery and NOT </a:t>
            </a:r>
            <a:r>
              <a:rPr lang="en-US" dirty="0" smtClean="0"/>
              <a:t>IN</a:t>
            </a:r>
            <a:r>
              <a:rPr lang="sl-SI" dirty="0" smtClean="0"/>
              <a:t> list:</a:t>
            </a:r>
          </a:p>
          <a:p>
            <a:pPr marL="0" indent="0">
              <a:buNone/>
            </a:pPr>
            <a:r>
              <a:rPr lang="sl-SI" dirty="0" smtClean="0"/>
              <a:t>   </a:t>
            </a:r>
            <a:r>
              <a:rPr lang="en-US" dirty="0" smtClean="0"/>
              <a:t>SELECT </a:t>
            </a:r>
            <a:r>
              <a:rPr lang="en-US" dirty="0"/>
              <a:t>&lt;select list&gt; FROM &lt;table1&gt;</a:t>
            </a:r>
            <a:r>
              <a:rPr lang="sl-SI" dirty="0"/>
              <a:t> </a:t>
            </a:r>
            <a:r>
              <a:rPr lang="en-US" dirty="0"/>
              <a:t>WHERE &lt;col1&gt; </a:t>
            </a:r>
            <a:r>
              <a:rPr lang="sl-SI" dirty="0" smtClean="0"/>
              <a:t>NOT </a:t>
            </a:r>
            <a:r>
              <a:rPr lang="en-US" dirty="0" smtClean="0"/>
              <a:t>IN </a:t>
            </a:r>
            <a:r>
              <a:rPr lang="en-US" dirty="0"/>
              <a:t>(SELECT &lt;col2&gt; FROM &lt;table2</a:t>
            </a:r>
            <a:r>
              <a:rPr lang="en-US" dirty="0" smtClean="0"/>
              <a:t>&gt;)</a:t>
            </a:r>
            <a:endParaRPr lang="sl-SI" dirty="0" smtClean="0"/>
          </a:p>
          <a:p>
            <a:r>
              <a:rPr lang="en-US" dirty="0"/>
              <a:t>Using a Subquery Containing NULL with NOT </a:t>
            </a:r>
            <a:r>
              <a:rPr lang="en-US" dirty="0" smtClean="0"/>
              <a:t>IN</a:t>
            </a:r>
            <a:r>
              <a:rPr lang="sl-SI" dirty="0" smtClean="0"/>
              <a:t> list</a:t>
            </a:r>
          </a:p>
          <a:p>
            <a:pPr marL="0" indent="0">
              <a:buNone/>
            </a:pPr>
            <a:r>
              <a:rPr lang="sl-SI" dirty="0" smtClean="0"/>
              <a:t>   If </a:t>
            </a:r>
            <a:r>
              <a:rPr lang="sl-SI" dirty="0"/>
              <a:t>the </a:t>
            </a:r>
            <a:r>
              <a:rPr lang="sl-SI" dirty="0" smtClean="0"/>
              <a:t>subquery </a:t>
            </a:r>
            <a:r>
              <a:rPr lang="en-US" dirty="0" smtClean="0"/>
              <a:t>contains </a:t>
            </a:r>
            <a:r>
              <a:rPr lang="en-US" dirty="0"/>
              <a:t>any NULL values, using NOT IN will incorrectly produce no rows.</a:t>
            </a:r>
            <a:endParaRPr lang="sl-SI" dirty="0" smtClean="0"/>
          </a:p>
          <a:p>
            <a:endParaRPr lang="sl-SI" dirty="0"/>
          </a:p>
        </p:txBody>
      </p:sp>
    </p:spTree>
    <p:extLst>
      <p:ext uri="{BB962C8B-B14F-4D97-AF65-F5344CB8AC3E}">
        <p14:creationId xmlns:p14="http://schemas.microsoft.com/office/powerpoint/2010/main" val="4218942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Derived Tables and Common Table Expressions</a:t>
            </a:r>
            <a:endParaRPr lang="sl-SI" dirty="0"/>
          </a:p>
        </p:txBody>
      </p:sp>
      <p:sp>
        <p:nvSpPr>
          <p:cNvPr id="3" name="Content Placeholder 2"/>
          <p:cNvSpPr>
            <a:spLocks noGrp="1"/>
          </p:cNvSpPr>
          <p:nvPr>
            <p:ph sz="quarter" idx="13"/>
          </p:nvPr>
        </p:nvSpPr>
        <p:spPr/>
        <p:txBody>
          <a:bodyPr>
            <a:normAutofit fontScale="85000" lnSpcReduction="10000"/>
          </a:bodyPr>
          <a:lstStyle/>
          <a:p>
            <a:r>
              <a:rPr lang="sl-SI" dirty="0"/>
              <a:t>A </a:t>
            </a:r>
            <a:r>
              <a:rPr lang="sl-SI" i="1" dirty="0"/>
              <a:t>derived table </a:t>
            </a:r>
            <a:r>
              <a:rPr lang="sl-SI" dirty="0" smtClean="0"/>
              <a:t>is </a:t>
            </a:r>
            <a:r>
              <a:rPr lang="en-US" dirty="0" smtClean="0"/>
              <a:t>a </a:t>
            </a:r>
            <a:r>
              <a:rPr lang="en-US" dirty="0"/>
              <a:t>subquery that appears in the FROM clause. Actually, you may see derived tables with SQL Server </a:t>
            </a:r>
            <a:r>
              <a:rPr lang="en-US" dirty="0" smtClean="0"/>
              <a:t>2005</a:t>
            </a:r>
            <a:r>
              <a:rPr lang="sl-SI" dirty="0" smtClean="0"/>
              <a:t> </a:t>
            </a:r>
            <a:r>
              <a:rPr lang="en-US" dirty="0" smtClean="0"/>
              <a:t>and </a:t>
            </a:r>
            <a:r>
              <a:rPr lang="en-US" dirty="0"/>
              <a:t>2008 code, but starting with 2005, another option, common table expressions, is available</a:t>
            </a:r>
            <a:r>
              <a:rPr lang="en-US" dirty="0" smtClean="0"/>
              <a:t>.</a:t>
            </a:r>
            <a:endParaRPr lang="sl-SI" dirty="0" smtClean="0"/>
          </a:p>
          <a:p>
            <a:r>
              <a:rPr lang="en-US" dirty="0"/>
              <a:t>SELECT &lt;select list&gt; FROM &lt;table1</a:t>
            </a:r>
            <a:r>
              <a:rPr lang="en-US" dirty="0" smtClean="0"/>
              <a:t>&gt;</a:t>
            </a:r>
            <a:r>
              <a:rPr lang="sl-SI" dirty="0" smtClean="0"/>
              <a:t> </a:t>
            </a:r>
            <a:r>
              <a:rPr lang="en-US" dirty="0" smtClean="0"/>
              <a:t>[</a:t>
            </a:r>
            <a:r>
              <a:rPr lang="en-US" dirty="0"/>
              <a:t>INNER] JOIN (SELECT &lt;select </a:t>
            </a:r>
            <a:r>
              <a:rPr lang="en-US" dirty="0" smtClean="0"/>
              <a:t>list&gt;</a:t>
            </a:r>
            <a:r>
              <a:rPr lang="sl-SI" dirty="0" smtClean="0"/>
              <a:t> </a:t>
            </a:r>
            <a:r>
              <a:rPr lang="en-US" dirty="0" smtClean="0"/>
              <a:t>FROM </a:t>
            </a:r>
            <a:r>
              <a:rPr lang="en-US" dirty="0"/>
              <a:t>&lt;table2&gt;) AS B ON &lt;table1&gt;.&lt;col1&gt; = B.&lt;col2</a:t>
            </a:r>
            <a:r>
              <a:rPr lang="en-US" dirty="0" smtClean="0"/>
              <a:t>&gt;</a:t>
            </a:r>
            <a:endParaRPr lang="sl-SI" dirty="0" smtClean="0"/>
          </a:p>
          <a:p>
            <a:r>
              <a:rPr lang="en-US" dirty="0"/>
              <a:t>First, any columns that will be needed outside </a:t>
            </a:r>
            <a:r>
              <a:rPr lang="en-US" dirty="0" smtClean="0"/>
              <a:t>the</a:t>
            </a:r>
            <a:r>
              <a:rPr lang="sl-SI" dirty="0" smtClean="0"/>
              <a:t> </a:t>
            </a:r>
            <a:r>
              <a:rPr lang="en-US" dirty="0" smtClean="0"/>
              <a:t>derived </a:t>
            </a:r>
            <a:r>
              <a:rPr lang="en-US" dirty="0"/>
              <a:t>table must be included in its SELECT list</a:t>
            </a:r>
            <a:r>
              <a:rPr lang="en-US" dirty="0" smtClean="0"/>
              <a:t>.</a:t>
            </a:r>
            <a:endParaRPr lang="sl-SI" dirty="0" smtClean="0"/>
          </a:p>
          <a:p>
            <a:r>
              <a:rPr lang="en-US" dirty="0"/>
              <a:t>Second, the derived table requires an </a:t>
            </a:r>
            <a:r>
              <a:rPr lang="en-US" dirty="0" smtClean="0"/>
              <a:t>alias</a:t>
            </a:r>
            <a:endParaRPr lang="sl-SI" dirty="0" smtClean="0"/>
          </a:p>
          <a:p>
            <a:r>
              <a:rPr lang="en-US" dirty="0"/>
              <a:t>the derived table may </a:t>
            </a:r>
            <a:r>
              <a:rPr lang="en-US" dirty="0" smtClean="0"/>
              <a:t>contain</a:t>
            </a:r>
            <a:r>
              <a:rPr lang="sl-SI" dirty="0" smtClean="0"/>
              <a:t> </a:t>
            </a:r>
            <a:r>
              <a:rPr lang="en-US" dirty="0" smtClean="0"/>
              <a:t>multiple </a:t>
            </a:r>
            <a:r>
              <a:rPr lang="en-US" dirty="0"/>
              <a:t>tables, a WHERE clause, and even another derived table.</a:t>
            </a:r>
            <a:endParaRPr lang="sl-SI" dirty="0"/>
          </a:p>
        </p:txBody>
      </p:sp>
    </p:spTree>
    <p:extLst>
      <p:ext uri="{BB962C8B-B14F-4D97-AF65-F5344CB8AC3E}">
        <p14:creationId xmlns:p14="http://schemas.microsoft.com/office/powerpoint/2010/main" val="3134759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a:t>Using Common Table Expressions</a:t>
            </a:r>
            <a:endParaRPr lang="sl-SI" dirty="0"/>
          </a:p>
        </p:txBody>
      </p:sp>
      <p:sp>
        <p:nvSpPr>
          <p:cNvPr id="3" name="Content Placeholder 2"/>
          <p:cNvSpPr>
            <a:spLocks noGrp="1"/>
          </p:cNvSpPr>
          <p:nvPr>
            <p:ph sz="quarter" idx="13"/>
          </p:nvPr>
        </p:nvSpPr>
        <p:spPr/>
        <p:txBody>
          <a:bodyPr/>
          <a:lstStyle/>
          <a:p>
            <a:r>
              <a:rPr lang="en-US" dirty="0"/>
              <a:t>When writing a CTE, </a:t>
            </a:r>
            <a:r>
              <a:rPr lang="en-US" dirty="0" smtClean="0"/>
              <a:t>you</a:t>
            </a:r>
            <a:r>
              <a:rPr lang="sl-SI" dirty="0" smtClean="0"/>
              <a:t> </a:t>
            </a:r>
            <a:r>
              <a:rPr lang="en-US" dirty="0" smtClean="0"/>
              <a:t>define </a:t>
            </a:r>
            <a:r>
              <a:rPr lang="en-US" dirty="0"/>
              <a:t>one or more queries up front, which you can then immediately use. This technique will come </a:t>
            </a:r>
            <a:r>
              <a:rPr lang="en-US" dirty="0" smtClean="0"/>
              <a:t>in</a:t>
            </a:r>
            <a:r>
              <a:rPr lang="sl-SI" dirty="0" smtClean="0"/>
              <a:t> </a:t>
            </a:r>
            <a:r>
              <a:rPr lang="en-US" dirty="0" smtClean="0"/>
              <a:t>handy </a:t>
            </a:r>
            <a:r>
              <a:rPr lang="en-US" dirty="0"/>
              <a:t>when learning more advanced skills. For simple problems, there is no advantage over </a:t>
            </a:r>
            <a:r>
              <a:rPr lang="en-US" dirty="0" smtClean="0"/>
              <a:t>derived</a:t>
            </a:r>
            <a:r>
              <a:rPr lang="sl-SI" dirty="0" smtClean="0"/>
              <a:t> tables</a:t>
            </a:r>
          </a:p>
          <a:p>
            <a:r>
              <a:rPr lang="en-US" dirty="0"/>
              <a:t>WITH &lt;CTE Name&gt; AS </a:t>
            </a:r>
            <a:endParaRPr lang="sl-SI" dirty="0" smtClean="0"/>
          </a:p>
          <a:p>
            <a:pPr marL="0" indent="0">
              <a:buNone/>
            </a:pPr>
            <a:r>
              <a:rPr lang="sl-SI" dirty="0"/>
              <a:t> </a:t>
            </a:r>
            <a:r>
              <a:rPr lang="sl-SI" dirty="0" smtClean="0"/>
              <a:t>   </a:t>
            </a:r>
            <a:r>
              <a:rPr lang="en-US" dirty="0" smtClean="0"/>
              <a:t>(</a:t>
            </a:r>
            <a:r>
              <a:rPr lang="en-US" dirty="0"/>
              <a:t>SELECT &lt;select list&gt; FROM &lt;table1&gt;)</a:t>
            </a:r>
          </a:p>
          <a:p>
            <a:pPr marL="0" indent="0">
              <a:buNone/>
            </a:pPr>
            <a:r>
              <a:rPr lang="sl-SI" dirty="0" smtClean="0"/>
              <a:t>    </a:t>
            </a:r>
            <a:r>
              <a:rPr lang="en-US" dirty="0" smtClean="0"/>
              <a:t>SELECT </a:t>
            </a:r>
            <a:r>
              <a:rPr lang="en-US" dirty="0"/>
              <a:t>&lt;select list&gt; FROM &lt;</a:t>
            </a:r>
            <a:r>
              <a:rPr lang="en-US" dirty="0" smtClean="0"/>
              <a:t>table2&gt;</a:t>
            </a:r>
            <a:endParaRPr lang="sl-SI" dirty="0" smtClean="0"/>
          </a:p>
          <a:p>
            <a:pPr marL="0" indent="0">
              <a:buNone/>
            </a:pPr>
            <a:r>
              <a:rPr lang="sl-SI" dirty="0"/>
              <a:t> </a:t>
            </a:r>
            <a:r>
              <a:rPr lang="sl-SI" dirty="0" smtClean="0"/>
              <a:t>   </a:t>
            </a:r>
            <a:r>
              <a:rPr lang="en-US" dirty="0" smtClean="0"/>
              <a:t>INNER</a:t>
            </a:r>
            <a:r>
              <a:rPr lang="en-US" dirty="0"/>
              <a:t>] JOIN &lt;CTE Name&gt; ON &lt;table2&gt;.&lt;col1&gt; = &lt;CTE Name&gt;.&lt;col2&gt;</a:t>
            </a:r>
            <a:endParaRPr lang="sl-SI" dirty="0"/>
          </a:p>
        </p:txBody>
      </p:sp>
    </p:spTree>
    <p:extLst>
      <p:ext uri="{BB962C8B-B14F-4D97-AF65-F5344CB8AC3E}">
        <p14:creationId xmlns:p14="http://schemas.microsoft.com/office/powerpoint/2010/main" val="1798925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smtClean="0"/>
              <a:t>Excercise</a:t>
            </a:r>
            <a:endParaRPr lang="sl-SI" dirty="0"/>
          </a:p>
        </p:txBody>
      </p:sp>
      <p:sp>
        <p:nvSpPr>
          <p:cNvPr id="3" name="Content Placeholder 2"/>
          <p:cNvSpPr>
            <a:spLocks noGrp="1"/>
          </p:cNvSpPr>
          <p:nvPr>
            <p:ph sz="quarter" idx="13"/>
          </p:nvPr>
        </p:nvSpPr>
        <p:spPr/>
        <p:txBody>
          <a:bodyPr>
            <a:normAutofit fontScale="92500" lnSpcReduction="10000"/>
          </a:bodyPr>
          <a:lstStyle/>
          <a:p>
            <a:r>
              <a:rPr lang="en-US" dirty="0"/>
              <a:t>1. Using a derived table, join the </a:t>
            </a:r>
            <a:r>
              <a:rPr lang="en-US" dirty="0" err="1"/>
              <a:t>Sales.SalesOrderHeader</a:t>
            </a:r>
            <a:r>
              <a:rPr lang="en-US" dirty="0"/>
              <a:t> table to </a:t>
            </a:r>
            <a:r>
              <a:rPr lang="en-US" dirty="0" smtClean="0"/>
              <a:t>the</a:t>
            </a:r>
            <a:r>
              <a:rPr lang="sl-SI" dirty="0" smtClean="0"/>
              <a:t> </a:t>
            </a:r>
            <a:r>
              <a:rPr lang="en-US" dirty="0" err="1" smtClean="0"/>
              <a:t>Sales.SalesOrderDetail</a:t>
            </a:r>
            <a:r>
              <a:rPr lang="en-US" dirty="0" smtClean="0"/>
              <a:t> </a:t>
            </a:r>
            <a:r>
              <a:rPr lang="en-US" dirty="0"/>
              <a:t>table. Display the </a:t>
            </a:r>
            <a:r>
              <a:rPr lang="en-US" dirty="0" err="1"/>
              <a:t>SalesOrderID</a:t>
            </a:r>
            <a:r>
              <a:rPr lang="en-US" dirty="0"/>
              <a:t>, </a:t>
            </a:r>
            <a:r>
              <a:rPr lang="en-US" dirty="0" err="1"/>
              <a:t>OrderDate</a:t>
            </a:r>
            <a:r>
              <a:rPr lang="en-US" dirty="0"/>
              <a:t>, and </a:t>
            </a:r>
            <a:r>
              <a:rPr lang="en-US" dirty="0" err="1"/>
              <a:t>ProductID</a:t>
            </a:r>
            <a:endParaRPr lang="en-US" dirty="0"/>
          </a:p>
          <a:p>
            <a:pPr marL="0" indent="0">
              <a:buNone/>
            </a:pPr>
            <a:r>
              <a:rPr lang="sl-SI" dirty="0" smtClean="0"/>
              <a:t>   </a:t>
            </a:r>
            <a:r>
              <a:rPr lang="en-US" dirty="0" smtClean="0"/>
              <a:t>columns </a:t>
            </a:r>
            <a:r>
              <a:rPr lang="en-US" dirty="0"/>
              <a:t>in the results. The </a:t>
            </a:r>
            <a:r>
              <a:rPr lang="en-US" dirty="0" err="1"/>
              <a:t>Sales.SalesOrderDetail</a:t>
            </a:r>
            <a:r>
              <a:rPr lang="en-US" dirty="0"/>
              <a:t> table should be inside </a:t>
            </a:r>
            <a:r>
              <a:rPr lang="en-US" dirty="0" smtClean="0"/>
              <a:t>the</a:t>
            </a:r>
            <a:r>
              <a:rPr lang="sl-SI" dirty="0" smtClean="0"/>
              <a:t> </a:t>
            </a:r>
          </a:p>
          <a:p>
            <a:pPr marL="0" indent="0">
              <a:buNone/>
            </a:pPr>
            <a:r>
              <a:rPr lang="sl-SI" dirty="0"/>
              <a:t> </a:t>
            </a:r>
            <a:r>
              <a:rPr lang="sl-SI" dirty="0" smtClean="0"/>
              <a:t>  derived </a:t>
            </a:r>
            <a:r>
              <a:rPr lang="sl-SI" dirty="0"/>
              <a:t>table query.</a:t>
            </a:r>
          </a:p>
          <a:p>
            <a:r>
              <a:rPr lang="en-US" dirty="0"/>
              <a:t>2. Rewrite the query in question 1 with a common table expression.</a:t>
            </a:r>
          </a:p>
          <a:p>
            <a:r>
              <a:rPr lang="en-US" dirty="0"/>
              <a:t>3. Write a query that displays all customers along with the orders placed in 2005.</a:t>
            </a:r>
          </a:p>
          <a:p>
            <a:pPr marL="0" indent="0">
              <a:buNone/>
            </a:pPr>
            <a:r>
              <a:rPr lang="sl-SI" dirty="0" smtClean="0"/>
              <a:t>    </a:t>
            </a:r>
            <a:r>
              <a:rPr lang="en-US" dirty="0" smtClean="0"/>
              <a:t>Use </a:t>
            </a:r>
            <a:r>
              <a:rPr lang="en-US" dirty="0"/>
              <a:t>a common table expression to write the query and include the </a:t>
            </a:r>
            <a:r>
              <a:rPr lang="en-US" dirty="0" err="1"/>
              <a:t>CustomerID</a:t>
            </a:r>
            <a:r>
              <a:rPr lang="en-US" dirty="0"/>
              <a:t>,</a:t>
            </a:r>
          </a:p>
          <a:p>
            <a:pPr marL="0" indent="0">
              <a:buNone/>
            </a:pPr>
            <a:r>
              <a:rPr lang="sl-SI" dirty="0" smtClean="0"/>
              <a:t>    </a:t>
            </a:r>
            <a:r>
              <a:rPr lang="en-US" dirty="0" err="1" smtClean="0"/>
              <a:t>SalesOrderID</a:t>
            </a:r>
            <a:r>
              <a:rPr lang="en-US" dirty="0"/>
              <a:t>, and </a:t>
            </a:r>
            <a:r>
              <a:rPr lang="en-US" dirty="0" err="1"/>
              <a:t>OrderDate</a:t>
            </a:r>
            <a:r>
              <a:rPr lang="en-US" dirty="0"/>
              <a:t> columns in the results.</a:t>
            </a:r>
            <a:endParaRPr lang="sl-SI" dirty="0"/>
          </a:p>
        </p:txBody>
      </p:sp>
    </p:spTree>
    <p:extLst>
      <p:ext uri="{BB962C8B-B14F-4D97-AF65-F5344CB8AC3E}">
        <p14:creationId xmlns:p14="http://schemas.microsoft.com/office/powerpoint/2010/main" val="24787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l-SI"/>
          </a:p>
        </p:txBody>
      </p:sp>
      <p:sp>
        <p:nvSpPr>
          <p:cNvPr id="3" name="Content Placeholder 2"/>
          <p:cNvSpPr>
            <a:spLocks noGrp="1"/>
          </p:cNvSpPr>
          <p:nvPr>
            <p:ph sz="quarter" idx="13"/>
          </p:nvPr>
        </p:nvSpPr>
        <p:spPr/>
        <p:txBody>
          <a:bodyPr/>
          <a:lstStyle/>
          <a:p>
            <a:r>
              <a:rPr lang="en-US" dirty="0"/>
              <a:t>INNER </a:t>
            </a:r>
            <a:r>
              <a:rPr lang="en-US" dirty="0" smtClean="0"/>
              <a:t>JOIN</a:t>
            </a:r>
            <a:endParaRPr lang="sl-SI" dirty="0" smtClean="0"/>
          </a:p>
          <a:p>
            <a:r>
              <a:rPr lang="sl-SI" dirty="0" smtClean="0"/>
              <a:t>OUTER JOINS</a:t>
            </a:r>
          </a:p>
          <a:p>
            <a:r>
              <a:rPr lang="sl-SI" dirty="0" smtClean="0"/>
              <a:t>CROSS JOINS</a:t>
            </a:r>
            <a:endParaRPr lang="sl-SI" dirty="0"/>
          </a:p>
        </p:txBody>
      </p:sp>
    </p:spTree>
    <p:extLst>
      <p:ext uri="{BB962C8B-B14F-4D97-AF65-F5344CB8AC3E}">
        <p14:creationId xmlns:p14="http://schemas.microsoft.com/office/powerpoint/2010/main" val="1688430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CROSS JOIN</a:t>
            </a:r>
            <a:endParaRPr lang="sl-SI" dirty="0"/>
          </a:p>
        </p:txBody>
      </p:sp>
      <p:sp>
        <p:nvSpPr>
          <p:cNvPr id="3" name="Content Placeholder 2"/>
          <p:cNvSpPr>
            <a:spLocks noGrp="1"/>
          </p:cNvSpPr>
          <p:nvPr>
            <p:ph sz="quarter" idx="13"/>
          </p:nvPr>
        </p:nvSpPr>
        <p:spPr>
          <a:xfrm>
            <a:off x="913774" y="2367092"/>
            <a:ext cx="6810729" cy="3424107"/>
          </a:xfrm>
        </p:spPr>
        <p:txBody>
          <a:bodyPr/>
          <a:lstStyle/>
          <a:p>
            <a:r>
              <a:rPr lang="sl-SI" dirty="0" smtClean="0"/>
              <a:t>Cartesian product</a:t>
            </a:r>
          </a:p>
          <a:p>
            <a:r>
              <a:rPr lang="en-US" dirty="0"/>
              <a:t>sides. If you have m rows in table T1 and n rows in table T2, the result of a cross join between T1 and T2 is a virtual table with m × n rows.</a:t>
            </a:r>
          </a:p>
          <a:p>
            <a:endParaRPr lang="en-US" dirty="0"/>
          </a:p>
        </p:txBody>
      </p:sp>
      <p:pic>
        <p:nvPicPr>
          <p:cNvPr id="4" name="Picture 3"/>
          <p:cNvPicPr>
            <a:picLocks noChangeAspect="1"/>
          </p:cNvPicPr>
          <p:nvPr/>
        </p:nvPicPr>
        <p:blipFill>
          <a:blip r:embed="rId2"/>
          <a:stretch>
            <a:fillRect/>
          </a:stretch>
        </p:blipFill>
        <p:spPr>
          <a:xfrm>
            <a:off x="7809274" y="539932"/>
            <a:ext cx="4038077" cy="5353457"/>
          </a:xfrm>
          <a:prstGeom prst="rect">
            <a:avLst/>
          </a:prstGeom>
        </p:spPr>
      </p:pic>
    </p:spTree>
    <p:extLst>
      <p:ext uri="{BB962C8B-B14F-4D97-AF65-F5344CB8AC3E}">
        <p14:creationId xmlns:p14="http://schemas.microsoft.com/office/powerpoint/2010/main" val="3492407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INNER JOIN</a:t>
            </a:r>
            <a:endParaRPr lang="sl-SI" dirty="0"/>
          </a:p>
        </p:txBody>
      </p:sp>
      <p:sp>
        <p:nvSpPr>
          <p:cNvPr id="3" name="Content Placeholder 2"/>
          <p:cNvSpPr>
            <a:spLocks noGrp="1"/>
          </p:cNvSpPr>
          <p:nvPr>
            <p:ph sz="quarter" idx="13"/>
          </p:nvPr>
        </p:nvSpPr>
        <p:spPr>
          <a:xfrm>
            <a:off x="913774" y="2367092"/>
            <a:ext cx="5809243" cy="3424107"/>
          </a:xfrm>
        </p:spPr>
        <p:txBody>
          <a:bodyPr/>
          <a:lstStyle/>
          <a:p>
            <a:r>
              <a:rPr lang="en-US" dirty="0"/>
              <a:t>With an inner join, you can match rows from two tables based on a predicate—usually one that compares a primary key value in one side to a foreign key value in another side.</a:t>
            </a:r>
          </a:p>
          <a:p>
            <a:endParaRPr lang="en-US" dirty="0"/>
          </a:p>
        </p:txBody>
      </p:sp>
      <p:pic>
        <p:nvPicPr>
          <p:cNvPr id="4" name="Picture 3"/>
          <p:cNvPicPr>
            <a:picLocks noChangeAspect="1"/>
          </p:cNvPicPr>
          <p:nvPr/>
        </p:nvPicPr>
        <p:blipFill>
          <a:blip r:embed="rId2"/>
          <a:stretch>
            <a:fillRect/>
          </a:stretch>
        </p:blipFill>
        <p:spPr>
          <a:xfrm>
            <a:off x="7877719" y="618517"/>
            <a:ext cx="3599554" cy="4954368"/>
          </a:xfrm>
          <a:prstGeom prst="rect">
            <a:avLst/>
          </a:prstGeom>
        </p:spPr>
      </p:pic>
    </p:spTree>
    <p:extLst>
      <p:ext uri="{BB962C8B-B14F-4D97-AF65-F5344CB8AC3E}">
        <p14:creationId xmlns:p14="http://schemas.microsoft.com/office/powerpoint/2010/main" val="2694524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Excercise</a:t>
            </a:r>
            <a:endParaRPr lang="sl-SI" dirty="0"/>
          </a:p>
        </p:txBody>
      </p:sp>
      <p:sp>
        <p:nvSpPr>
          <p:cNvPr id="3" name="Content Placeholder 2"/>
          <p:cNvSpPr>
            <a:spLocks noGrp="1"/>
          </p:cNvSpPr>
          <p:nvPr>
            <p:ph sz="quarter" idx="13"/>
          </p:nvPr>
        </p:nvSpPr>
        <p:spPr>
          <a:xfrm>
            <a:off x="913774" y="1654630"/>
            <a:ext cx="10363826" cy="4136570"/>
          </a:xfrm>
        </p:spPr>
        <p:txBody>
          <a:bodyPr>
            <a:normAutofit fontScale="77500" lnSpcReduction="20000"/>
          </a:bodyPr>
          <a:lstStyle/>
          <a:p>
            <a:pPr marL="0" indent="0">
              <a:buNone/>
            </a:pPr>
            <a:r>
              <a:rPr lang="en-US" dirty="0"/>
              <a:t>Use the </a:t>
            </a:r>
            <a:r>
              <a:rPr lang="en-US" dirty="0" smtClean="0"/>
              <a:t>AdventureWorks201</a:t>
            </a:r>
            <a:r>
              <a:rPr lang="sl-SI" dirty="0" smtClean="0"/>
              <a:t>4</a:t>
            </a:r>
            <a:r>
              <a:rPr lang="en-US" dirty="0" smtClean="0"/>
              <a:t> </a:t>
            </a:r>
            <a:r>
              <a:rPr lang="en-US" dirty="0"/>
              <a:t>database to complete this exercise</a:t>
            </a:r>
            <a:r>
              <a:rPr lang="en-US" dirty="0" smtClean="0"/>
              <a:t>.</a:t>
            </a:r>
            <a:endParaRPr lang="sl-SI" dirty="0" smtClean="0"/>
          </a:p>
          <a:p>
            <a:r>
              <a:rPr lang="en-US" dirty="0" smtClean="0"/>
              <a:t> 1</a:t>
            </a:r>
            <a:r>
              <a:rPr lang="en-US" dirty="0"/>
              <a:t>. The </a:t>
            </a:r>
            <a:r>
              <a:rPr lang="en-US" dirty="0" err="1"/>
              <a:t>HumanResources.Employee</a:t>
            </a:r>
            <a:r>
              <a:rPr lang="en-US" dirty="0"/>
              <a:t> table does not contain the employee names. </a:t>
            </a:r>
            <a:r>
              <a:rPr lang="en-US" dirty="0" smtClean="0"/>
              <a:t>Join</a:t>
            </a:r>
            <a:r>
              <a:rPr lang="sl-SI" dirty="0" smtClean="0"/>
              <a:t> </a:t>
            </a:r>
            <a:r>
              <a:rPr lang="en-US" dirty="0" smtClean="0"/>
              <a:t>that </a:t>
            </a:r>
            <a:r>
              <a:rPr lang="en-US" dirty="0"/>
              <a:t>table to the </a:t>
            </a:r>
            <a:r>
              <a:rPr lang="en-US" dirty="0" err="1"/>
              <a:t>Person.Person</a:t>
            </a:r>
            <a:r>
              <a:rPr lang="en-US" dirty="0"/>
              <a:t> table on the </a:t>
            </a:r>
            <a:r>
              <a:rPr lang="en-US" dirty="0" err="1"/>
              <a:t>BusinessEntityID</a:t>
            </a:r>
            <a:r>
              <a:rPr lang="en-US" dirty="0"/>
              <a:t> column. Display </a:t>
            </a:r>
            <a:r>
              <a:rPr lang="en-US" dirty="0" smtClean="0"/>
              <a:t>the</a:t>
            </a:r>
            <a:r>
              <a:rPr lang="sl-SI" dirty="0" smtClean="0"/>
              <a:t> </a:t>
            </a:r>
            <a:r>
              <a:rPr lang="en-US" dirty="0" smtClean="0"/>
              <a:t>job </a:t>
            </a:r>
            <a:r>
              <a:rPr lang="en-US" dirty="0"/>
              <a:t>title, birth date, first name, and last name.</a:t>
            </a:r>
          </a:p>
          <a:p>
            <a:r>
              <a:rPr lang="en-US" dirty="0"/>
              <a:t>2. The customer names also appear in the </a:t>
            </a:r>
            <a:r>
              <a:rPr lang="en-US" dirty="0" err="1"/>
              <a:t>Person.Person</a:t>
            </a:r>
            <a:r>
              <a:rPr lang="en-US" dirty="0"/>
              <a:t> table. Join </a:t>
            </a:r>
            <a:r>
              <a:rPr lang="en-US" dirty="0" smtClean="0"/>
              <a:t>the</a:t>
            </a:r>
            <a:r>
              <a:rPr lang="sl-SI" dirty="0" smtClean="0"/>
              <a:t> </a:t>
            </a:r>
            <a:r>
              <a:rPr lang="en-US" dirty="0" err="1" smtClean="0"/>
              <a:t>Sales.Customer</a:t>
            </a:r>
            <a:r>
              <a:rPr lang="en-US" dirty="0" smtClean="0"/>
              <a:t> </a:t>
            </a:r>
            <a:r>
              <a:rPr lang="en-US" dirty="0"/>
              <a:t>table to the </a:t>
            </a:r>
            <a:r>
              <a:rPr lang="en-US" dirty="0" err="1"/>
              <a:t>Person.Person</a:t>
            </a:r>
            <a:r>
              <a:rPr lang="en-US" dirty="0"/>
              <a:t> table. The </a:t>
            </a:r>
            <a:r>
              <a:rPr lang="en-US" dirty="0" err="1"/>
              <a:t>BusinessEntityID</a:t>
            </a:r>
            <a:r>
              <a:rPr lang="en-US" dirty="0"/>
              <a:t> column </a:t>
            </a:r>
            <a:r>
              <a:rPr lang="en-US" dirty="0" smtClean="0"/>
              <a:t>in</a:t>
            </a:r>
            <a:r>
              <a:rPr lang="sl-SI" dirty="0" smtClean="0"/>
              <a:t> </a:t>
            </a:r>
            <a:r>
              <a:rPr lang="en-US" dirty="0" smtClean="0"/>
              <a:t>the </a:t>
            </a:r>
            <a:r>
              <a:rPr lang="en-US" dirty="0" err="1"/>
              <a:t>Person.Person</a:t>
            </a:r>
            <a:r>
              <a:rPr lang="en-US" dirty="0"/>
              <a:t> table matches the </a:t>
            </a:r>
            <a:r>
              <a:rPr lang="en-US" dirty="0" err="1"/>
              <a:t>PersonID</a:t>
            </a:r>
            <a:r>
              <a:rPr lang="en-US" dirty="0"/>
              <a:t> column in the </a:t>
            </a:r>
            <a:r>
              <a:rPr lang="en-US" dirty="0" err="1" smtClean="0"/>
              <a:t>Sales.Customer</a:t>
            </a:r>
            <a:r>
              <a:rPr lang="sl-SI" dirty="0"/>
              <a:t> </a:t>
            </a:r>
            <a:r>
              <a:rPr lang="en-US" dirty="0" smtClean="0"/>
              <a:t>table</a:t>
            </a:r>
            <a:r>
              <a:rPr lang="en-US" dirty="0"/>
              <a:t>. Display the </a:t>
            </a:r>
            <a:r>
              <a:rPr lang="en-US" dirty="0" err="1"/>
              <a:t>CustomerID</a:t>
            </a:r>
            <a:r>
              <a:rPr lang="en-US" dirty="0"/>
              <a:t>, </a:t>
            </a:r>
            <a:r>
              <a:rPr lang="en-US" dirty="0" err="1"/>
              <a:t>StoreID</a:t>
            </a:r>
            <a:r>
              <a:rPr lang="en-US" dirty="0"/>
              <a:t>, and </a:t>
            </a:r>
            <a:r>
              <a:rPr lang="en-US" dirty="0" err="1"/>
              <a:t>TerritoryID</a:t>
            </a:r>
            <a:r>
              <a:rPr lang="en-US" dirty="0"/>
              <a:t> columns along with </a:t>
            </a:r>
            <a:r>
              <a:rPr lang="en-US" dirty="0" smtClean="0"/>
              <a:t>the</a:t>
            </a:r>
            <a:r>
              <a:rPr lang="sl-SI" dirty="0" smtClean="0"/>
              <a:t> name </a:t>
            </a:r>
            <a:r>
              <a:rPr lang="sl-SI" dirty="0"/>
              <a:t>columns.</a:t>
            </a:r>
          </a:p>
          <a:p>
            <a:r>
              <a:rPr lang="en-US" dirty="0"/>
              <a:t>3. Extend the query written in question 2 to include the </a:t>
            </a:r>
            <a:r>
              <a:rPr lang="en-US" dirty="0" err="1" smtClean="0"/>
              <a:t>Sales.SalesOrderHeader</a:t>
            </a:r>
            <a:r>
              <a:rPr lang="sl-SI" dirty="0"/>
              <a:t> </a:t>
            </a:r>
            <a:r>
              <a:rPr lang="en-US" dirty="0" smtClean="0"/>
              <a:t>table</a:t>
            </a:r>
            <a:r>
              <a:rPr lang="en-US" dirty="0"/>
              <a:t>. Display the </a:t>
            </a:r>
            <a:r>
              <a:rPr lang="en-US" dirty="0" err="1"/>
              <a:t>SalesOrderID</a:t>
            </a:r>
            <a:r>
              <a:rPr lang="en-US" dirty="0"/>
              <a:t> column along with the columns already </a:t>
            </a:r>
            <a:r>
              <a:rPr lang="en-US" dirty="0" smtClean="0"/>
              <a:t>specified.</a:t>
            </a:r>
            <a:r>
              <a:rPr lang="sl-SI" dirty="0" smtClean="0"/>
              <a:t> </a:t>
            </a:r>
            <a:r>
              <a:rPr lang="en-US" dirty="0" smtClean="0"/>
              <a:t>The </a:t>
            </a:r>
            <a:r>
              <a:rPr lang="en-US" dirty="0" err="1"/>
              <a:t>Sales.SalesOrderHeader</a:t>
            </a:r>
            <a:r>
              <a:rPr lang="en-US" dirty="0"/>
              <a:t> table joins the </a:t>
            </a:r>
            <a:r>
              <a:rPr lang="en-US" dirty="0" err="1"/>
              <a:t>Sales.Customer</a:t>
            </a:r>
            <a:r>
              <a:rPr lang="en-US" dirty="0"/>
              <a:t> table on </a:t>
            </a:r>
            <a:r>
              <a:rPr lang="en-US" dirty="0" err="1"/>
              <a:t>CustomerID</a:t>
            </a:r>
            <a:r>
              <a:rPr lang="en-US" dirty="0"/>
              <a:t>.</a:t>
            </a:r>
          </a:p>
          <a:p>
            <a:r>
              <a:rPr lang="en-US" dirty="0"/>
              <a:t>4. Write a query that joins the </a:t>
            </a:r>
            <a:r>
              <a:rPr lang="en-US" dirty="0" err="1"/>
              <a:t>Sales.SalesOrderHeader</a:t>
            </a:r>
            <a:r>
              <a:rPr lang="en-US" dirty="0"/>
              <a:t> table to the </a:t>
            </a:r>
            <a:r>
              <a:rPr lang="en-US" dirty="0" err="1" smtClean="0"/>
              <a:t>Sales.SalesPerson</a:t>
            </a:r>
            <a:r>
              <a:rPr lang="sl-SI" dirty="0"/>
              <a:t> </a:t>
            </a:r>
            <a:r>
              <a:rPr lang="en-US" dirty="0" smtClean="0"/>
              <a:t>table</a:t>
            </a:r>
            <a:r>
              <a:rPr lang="en-US" dirty="0"/>
              <a:t>. Join the </a:t>
            </a:r>
            <a:r>
              <a:rPr lang="en-US" dirty="0" err="1"/>
              <a:t>BusinessEntityID</a:t>
            </a:r>
            <a:r>
              <a:rPr lang="en-US" dirty="0"/>
              <a:t> column from the </a:t>
            </a:r>
            <a:r>
              <a:rPr lang="en-US" dirty="0" err="1"/>
              <a:t>Sales.SalesPerson</a:t>
            </a:r>
            <a:r>
              <a:rPr lang="en-US" dirty="0"/>
              <a:t> table to </a:t>
            </a:r>
            <a:r>
              <a:rPr lang="en-US" dirty="0" err="1" smtClean="0"/>
              <a:t>theSalesPersonID</a:t>
            </a:r>
            <a:r>
              <a:rPr lang="en-US" dirty="0" smtClean="0"/>
              <a:t> </a:t>
            </a:r>
            <a:r>
              <a:rPr lang="en-US" dirty="0"/>
              <a:t>column in the Sales.</a:t>
            </a:r>
            <a:endParaRPr lang="sl-SI" dirty="0"/>
          </a:p>
        </p:txBody>
      </p:sp>
    </p:spTree>
    <p:extLst>
      <p:ext uri="{BB962C8B-B14F-4D97-AF65-F5344CB8AC3E}">
        <p14:creationId xmlns:p14="http://schemas.microsoft.com/office/powerpoint/2010/main" val="3364504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OUTER JOINS</a:t>
            </a:r>
            <a:endParaRPr lang="sl-SI" dirty="0"/>
          </a:p>
        </p:txBody>
      </p:sp>
      <p:sp>
        <p:nvSpPr>
          <p:cNvPr id="3" name="Content Placeholder 2"/>
          <p:cNvSpPr>
            <a:spLocks noGrp="1"/>
          </p:cNvSpPr>
          <p:nvPr>
            <p:ph sz="quarter" idx="13"/>
          </p:nvPr>
        </p:nvSpPr>
        <p:spPr>
          <a:xfrm>
            <a:off x="913774" y="2367092"/>
            <a:ext cx="4877426" cy="3424107"/>
          </a:xfrm>
        </p:spPr>
        <p:txBody>
          <a:bodyPr>
            <a:normAutofit fontScale="92500" lnSpcReduction="20000"/>
          </a:bodyPr>
          <a:lstStyle/>
          <a:p>
            <a:r>
              <a:rPr lang="en-US" dirty="0"/>
              <a:t>With outer joins, you can request to preserve all rows from one or both sides of the join, never mind if there are matching rows in the other side based on the ON predicate</a:t>
            </a:r>
            <a:r>
              <a:rPr lang="en-US" dirty="0" smtClean="0"/>
              <a:t>.</a:t>
            </a:r>
            <a:endParaRPr lang="sl-SI" dirty="0" smtClean="0"/>
          </a:p>
          <a:p>
            <a:r>
              <a:rPr lang="en-US" dirty="0"/>
              <a:t>the ON and WHERE clauses play very different roles, and therefore, they aren’t interchangeable</a:t>
            </a:r>
            <a:r>
              <a:rPr lang="en-US" dirty="0" smtClean="0"/>
              <a:t>.</a:t>
            </a:r>
            <a:endParaRPr lang="sl-SI" dirty="0" smtClean="0"/>
          </a:p>
          <a:p>
            <a:r>
              <a:rPr lang="en-US" dirty="0"/>
              <a:t>Is the predicate used to filter or match?</a:t>
            </a:r>
          </a:p>
          <a:p>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7504720" y="496387"/>
            <a:ext cx="3773506" cy="5521235"/>
          </a:xfrm>
          <a:prstGeom prst="rect">
            <a:avLst/>
          </a:prstGeom>
        </p:spPr>
      </p:pic>
    </p:spTree>
    <p:extLst>
      <p:ext uri="{BB962C8B-B14F-4D97-AF65-F5344CB8AC3E}">
        <p14:creationId xmlns:p14="http://schemas.microsoft.com/office/powerpoint/2010/main" val="1507612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FULL OUTER</a:t>
            </a:r>
            <a:endParaRPr lang="sl-SI" dirty="0"/>
          </a:p>
        </p:txBody>
      </p:sp>
      <p:sp>
        <p:nvSpPr>
          <p:cNvPr id="3" name="Content Placeholder 2"/>
          <p:cNvSpPr>
            <a:spLocks noGrp="1"/>
          </p:cNvSpPr>
          <p:nvPr>
            <p:ph sz="quarter" idx="13"/>
          </p:nvPr>
        </p:nvSpPr>
        <p:spPr/>
        <p:txBody>
          <a:bodyPr/>
          <a:lstStyle/>
          <a:p>
            <a:r>
              <a:rPr lang="en-US" dirty="0"/>
              <a:t>A full outer join returns the matched rows, which are normally returned from an inner join; plus rows from the left that don’t have matches in the right, with </a:t>
            </a:r>
            <a:r>
              <a:rPr lang="en-US" dirty="0" smtClean="0"/>
              <a:t>NU</a:t>
            </a:r>
            <a:r>
              <a:rPr lang="sl-SI" dirty="0" smtClean="0"/>
              <a:t>LL.</a:t>
            </a:r>
          </a:p>
          <a:p>
            <a:r>
              <a:rPr lang="en-US" dirty="0"/>
              <a:t>plus rows from the right that don’t have matches in the left, with NULLs used as placeholders in the left side</a:t>
            </a:r>
            <a:r>
              <a:rPr lang="en-US" dirty="0" smtClean="0"/>
              <a:t>.</a:t>
            </a:r>
            <a:endParaRPr lang="sl-SI" dirty="0" smtClean="0"/>
          </a:p>
          <a:p>
            <a:endParaRPr lang="en-US" dirty="0"/>
          </a:p>
        </p:txBody>
      </p:sp>
    </p:spTree>
    <p:extLst>
      <p:ext uri="{BB962C8B-B14F-4D97-AF65-F5344CB8AC3E}">
        <p14:creationId xmlns:p14="http://schemas.microsoft.com/office/powerpoint/2010/main" val="4040516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462832"/>
          </a:xfrm>
        </p:spPr>
        <p:txBody>
          <a:bodyPr/>
          <a:lstStyle/>
          <a:p>
            <a:r>
              <a:rPr lang="sl-SI" dirty="0"/>
              <a:t>Excercise</a:t>
            </a:r>
          </a:p>
        </p:txBody>
      </p:sp>
      <p:sp>
        <p:nvSpPr>
          <p:cNvPr id="3" name="Content Placeholder 2"/>
          <p:cNvSpPr>
            <a:spLocks noGrp="1"/>
          </p:cNvSpPr>
          <p:nvPr>
            <p:ph sz="quarter" idx="13"/>
          </p:nvPr>
        </p:nvSpPr>
        <p:spPr>
          <a:xfrm>
            <a:off x="913775" y="2081351"/>
            <a:ext cx="10363826" cy="3962398"/>
          </a:xfrm>
        </p:spPr>
        <p:txBody>
          <a:bodyPr>
            <a:normAutofit fontScale="70000" lnSpcReduction="20000"/>
          </a:bodyPr>
          <a:lstStyle/>
          <a:p>
            <a:r>
              <a:rPr lang="en-US" dirty="0"/>
              <a:t>1. Write a query that displays all the products along with the </a:t>
            </a:r>
            <a:r>
              <a:rPr lang="en-US" dirty="0" err="1"/>
              <a:t>SalesOrderID</a:t>
            </a:r>
            <a:r>
              <a:rPr lang="en-US" dirty="0"/>
              <a:t> even if </a:t>
            </a:r>
            <a:r>
              <a:rPr lang="en-US" dirty="0" smtClean="0"/>
              <a:t>an</a:t>
            </a:r>
            <a:r>
              <a:rPr lang="sl-SI" dirty="0" smtClean="0"/>
              <a:t> </a:t>
            </a:r>
            <a:r>
              <a:rPr lang="en-US" dirty="0" smtClean="0"/>
              <a:t>order </a:t>
            </a:r>
            <a:r>
              <a:rPr lang="en-US" dirty="0"/>
              <a:t>has never been placed for that product. Join to the </a:t>
            </a:r>
            <a:r>
              <a:rPr lang="en-US" dirty="0" err="1" smtClean="0"/>
              <a:t>Sales.SalesOrderDetail</a:t>
            </a:r>
            <a:r>
              <a:rPr lang="sl-SI" dirty="0" smtClean="0"/>
              <a:t> </a:t>
            </a:r>
            <a:r>
              <a:rPr lang="en-US" dirty="0" smtClean="0"/>
              <a:t>table </a:t>
            </a:r>
            <a:r>
              <a:rPr lang="en-US" dirty="0"/>
              <a:t>using the </a:t>
            </a:r>
            <a:r>
              <a:rPr lang="en-US" dirty="0" err="1"/>
              <a:t>ProductID</a:t>
            </a:r>
            <a:r>
              <a:rPr lang="en-US" dirty="0"/>
              <a:t> column.</a:t>
            </a:r>
          </a:p>
          <a:p>
            <a:r>
              <a:rPr lang="en-US" dirty="0"/>
              <a:t>2. Change the query written in step 1 so that only products that have not </a:t>
            </a:r>
            <a:r>
              <a:rPr lang="en-US" dirty="0" smtClean="0"/>
              <a:t>been</a:t>
            </a:r>
            <a:r>
              <a:rPr lang="sl-SI" dirty="0" smtClean="0"/>
              <a:t> </a:t>
            </a:r>
            <a:r>
              <a:rPr lang="en-US" dirty="0" smtClean="0"/>
              <a:t>ordered </a:t>
            </a:r>
            <a:r>
              <a:rPr lang="en-US" dirty="0"/>
              <a:t>show up in the query.</a:t>
            </a:r>
          </a:p>
          <a:p>
            <a:r>
              <a:rPr lang="en-US" dirty="0"/>
              <a:t>3. Write a query that returns all the rows from the </a:t>
            </a:r>
            <a:r>
              <a:rPr lang="en-US" dirty="0" err="1"/>
              <a:t>Sales.SalesPerson</a:t>
            </a:r>
            <a:r>
              <a:rPr lang="en-US" dirty="0"/>
              <a:t> table joined </a:t>
            </a:r>
            <a:r>
              <a:rPr lang="en-US" dirty="0" smtClean="0"/>
              <a:t>to</a:t>
            </a:r>
            <a:r>
              <a:rPr lang="sl-SI" dirty="0" smtClean="0"/>
              <a:t> </a:t>
            </a:r>
            <a:r>
              <a:rPr lang="en-US" dirty="0" smtClean="0"/>
              <a:t>the </a:t>
            </a:r>
            <a:r>
              <a:rPr lang="en-US" dirty="0" err="1"/>
              <a:t>Sales.SalesOrderHeader</a:t>
            </a:r>
            <a:r>
              <a:rPr lang="en-US" dirty="0"/>
              <a:t> table along with the </a:t>
            </a:r>
            <a:r>
              <a:rPr lang="en-US" dirty="0" err="1"/>
              <a:t>SalesOrderID</a:t>
            </a:r>
            <a:r>
              <a:rPr lang="en-US" dirty="0"/>
              <a:t> column even if </a:t>
            </a:r>
            <a:r>
              <a:rPr lang="en-US" dirty="0" smtClean="0"/>
              <a:t>no</a:t>
            </a:r>
            <a:r>
              <a:rPr lang="sl-SI" dirty="0" smtClean="0"/>
              <a:t> </a:t>
            </a:r>
            <a:r>
              <a:rPr lang="en-US" dirty="0" smtClean="0"/>
              <a:t>orders </a:t>
            </a:r>
            <a:r>
              <a:rPr lang="en-US" dirty="0"/>
              <a:t>match. Include the </a:t>
            </a:r>
            <a:r>
              <a:rPr lang="en-US" dirty="0" err="1"/>
              <a:t>SalesPersonID</a:t>
            </a:r>
            <a:r>
              <a:rPr lang="en-US" dirty="0"/>
              <a:t> and </a:t>
            </a:r>
            <a:r>
              <a:rPr lang="en-US" dirty="0" err="1"/>
              <a:t>SalesYTD</a:t>
            </a:r>
            <a:r>
              <a:rPr lang="en-US" dirty="0"/>
              <a:t> columns in the results.</a:t>
            </a:r>
          </a:p>
          <a:p>
            <a:r>
              <a:rPr lang="en-US" dirty="0"/>
              <a:t>4. Change the query written in question 3 so that the salesperson’s name </a:t>
            </a:r>
            <a:r>
              <a:rPr lang="en-US" dirty="0" smtClean="0"/>
              <a:t>also</a:t>
            </a:r>
            <a:r>
              <a:rPr lang="sl-SI" dirty="0" smtClean="0"/>
              <a:t> </a:t>
            </a:r>
            <a:r>
              <a:rPr lang="en-US" dirty="0" smtClean="0"/>
              <a:t>displays </a:t>
            </a:r>
            <a:r>
              <a:rPr lang="en-US" dirty="0"/>
              <a:t>from the </a:t>
            </a:r>
            <a:r>
              <a:rPr lang="en-US" dirty="0" err="1"/>
              <a:t>Person.Person</a:t>
            </a:r>
            <a:r>
              <a:rPr lang="en-US" dirty="0"/>
              <a:t> table.</a:t>
            </a:r>
          </a:p>
          <a:p>
            <a:r>
              <a:rPr lang="en-US" dirty="0"/>
              <a:t>5. The </a:t>
            </a:r>
            <a:r>
              <a:rPr lang="en-US" dirty="0" err="1"/>
              <a:t>Sales.SalesOrderHeader</a:t>
            </a:r>
            <a:r>
              <a:rPr lang="en-US" dirty="0"/>
              <a:t> table contains foreign keys to the </a:t>
            </a:r>
            <a:r>
              <a:rPr lang="en-US" dirty="0" err="1" smtClean="0"/>
              <a:t>Sales.CurrencyRate</a:t>
            </a:r>
            <a:r>
              <a:rPr lang="sl-SI" dirty="0" smtClean="0"/>
              <a:t> </a:t>
            </a:r>
            <a:r>
              <a:rPr lang="en-US" dirty="0" smtClean="0"/>
              <a:t>and </a:t>
            </a:r>
            <a:r>
              <a:rPr lang="en-US" dirty="0" err="1"/>
              <a:t>Purchasing.ShipMethod</a:t>
            </a:r>
            <a:r>
              <a:rPr lang="en-US" dirty="0"/>
              <a:t> tables. Write a query joining all three tables, </a:t>
            </a:r>
            <a:r>
              <a:rPr lang="en-US" dirty="0" smtClean="0"/>
              <a:t>and</a:t>
            </a:r>
            <a:r>
              <a:rPr lang="sl-SI" dirty="0" smtClean="0"/>
              <a:t> </a:t>
            </a:r>
            <a:r>
              <a:rPr lang="en-US" dirty="0" smtClean="0"/>
              <a:t>make </a:t>
            </a:r>
            <a:r>
              <a:rPr lang="en-US" dirty="0"/>
              <a:t>sure it contains all rows from </a:t>
            </a:r>
            <a:r>
              <a:rPr lang="en-US" dirty="0" err="1"/>
              <a:t>Sales.SalesOrderHeader</a:t>
            </a:r>
            <a:r>
              <a:rPr lang="en-US" dirty="0"/>
              <a:t>. Include </a:t>
            </a:r>
            <a:r>
              <a:rPr lang="en-US" dirty="0" smtClean="0"/>
              <a:t>the</a:t>
            </a:r>
            <a:r>
              <a:rPr lang="sl-SI" dirty="0" smtClean="0"/>
              <a:t> </a:t>
            </a:r>
            <a:r>
              <a:rPr lang="en-US" dirty="0" err="1" smtClean="0"/>
              <a:t>CurrencyRateID</a:t>
            </a:r>
            <a:r>
              <a:rPr lang="en-US" dirty="0"/>
              <a:t>, </a:t>
            </a:r>
            <a:r>
              <a:rPr lang="en-US" dirty="0" err="1"/>
              <a:t>AverageRate</a:t>
            </a:r>
            <a:r>
              <a:rPr lang="en-US" dirty="0"/>
              <a:t>, </a:t>
            </a:r>
            <a:r>
              <a:rPr lang="en-US" dirty="0" err="1"/>
              <a:t>SalesOrderID</a:t>
            </a:r>
            <a:r>
              <a:rPr lang="en-US" dirty="0"/>
              <a:t>, and </a:t>
            </a:r>
            <a:r>
              <a:rPr lang="en-US" dirty="0" err="1"/>
              <a:t>ShipBase</a:t>
            </a:r>
            <a:r>
              <a:rPr lang="en-US" dirty="0"/>
              <a:t> columns.</a:t>
            </a:r>
            <a:endParaRPr lang="sl-SI" dirty="0"/>
          </a:p>
        </p:txBody>
      </p:sp>
    </p:spTree>
    <p:extLst>
      <p:ext uri="{BB962C8B-B14F-4D97-AF65-F5344CB8AC3E}">
        <p14:creationId xmlns:p14="http://schemas.microsoft.com/office/powerpoint/2010/main" val="1047413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Loop, Hash and Merge Joins</a:t>
            </a:r>
            <a:br>
              <a:rPr lang="en-US" dirty="0"/>
            </a:br>
            <a:endParaRPr lang="sl-SI" dirty="0"/>
          </a:p>
        </p:txBody>
      </p:sp>
      <p:sp>
        <p:nvSpPr>
          <p:cNvPr id="3" name="Content Placeholder 2"/>
          <p:cNvSpPr>
            <a:spLocks noGrp="1"/>
          </p:cNvSpPr>
          <p:nvPr>
            <p:ph sz="quarter" idx="13"/>
          </p:nvPr>
        </p:nvSpPr>
        <p:spPr>
          <a:xfrm>
            <a:off x="913774" y="2367092"/>
            <a:ext cx="4590043" cy="3424107"/>
          </a:xfrm>
        </p:spPr>
        <p:txBody>
          <a:bodyPr>
            <a:normAutofit fontScale="92500"/>
          </a:bodyPr>
          <a:lstStyle/>
          <a:p>
            <a:r>
              <a:rPr lang="en-US" dirty="0"/>
              <a:t>A Nested Join compares each row from the Outer table to each row from the Inner table </a:t>
            </a:r>
            <a:r>
              <a:rPr lang="en-US" dirty="0" smtClean="0"/>
              <a:t>looking </a:t>
            </a:r>
            <a:r>
              <a:rPr lang="en-US" dirty="0"/>
              <a:t>for the rows which satisfy the Join predicate</a:t>
            </a:r>
            <a:r>
              <a:rPr lang="en-US" dirty="0" smtClean="0"/>
              <a:t>.</a:t>
            </a:r>
            <a:endParaRPr lang="sl-SI" dirty="0" smtClean="0"/>
          </a:p>
          <a:p>
            <a:r>
              <a:rPr lang="en-US" dirty="0"/>
              <a:t>A nested loops join is particularly effective if the outer input is quite small and the inner input is pre-indexed and quite </a:t>
            </a:r>
            <a:r>
              <a:rPr lang="en-US" dirty="0" smtClean="0"/>
              <a:t>large</a:t>
            </a:r>
            <a:r>
              <a:rPr lang="sl-SI" dirty="0" smtClean="0"/>
              <a:t>.</a:t>
            </a:r>
          </a:p>
          <a:p>
            <a:endParaRPr lang="sl-SI" dirty="0"/>
          </a:p>
        </p:txBody>
      </p:sp>
      <p:pic>
        <p:nvPicPr>
          <p:cNvPr id="4" name="Picture 3"/>
          <p:cNvPicPr>
            <a:picLocks noChangeAspect="1"/>
          </p:cNvPicPr>
          <p:nvPr/>
        </p:nvPicPr>
        <p:blipFill>
          <a:blip r:embed="rId2"/>
          <a:stretch>
            <a:fillRect/>
          </a:stretch>
        </p:blipFill>
        <p:spPr>
          <a:xfrm>
            <a:off x="5503817" y="1976846"/>
            <a:ext cx="6497604" cy="3745774"/>
          </a:xfrm>
          <a:prstGeom prst="rect">
            <a:avLst/>
          </a:prstGeom>
        </p:spPr>
      </p:pic>
    </p:spTree>
    <p:extLst>
      <p:ext uri="{BB962C8B-B14F-4D97-AF65-F5344CB8AC3E}">
        <p14:creationId xmlns:p14="http://schemas.microsoft.com/office/powerpoint/2010/main" val="150790968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130</TotalTime>
  <Words>1250</Words>
  <Application>Microsoft Office PowerPoint</Application>
  <PresentationFormat>Widescreen</PresentationFormat>
  <Paragraphs>68</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Tw Cen MT</vt:lpstr>
      <vt:lpstr>Droplet</vt:lpstr>
      <vt:lpstr>TSQL JOINS</vt:lpstr>
      <vt:lpstr>PowerPoint Presentation</vt:lpstr>
      <vt:lpstr>CROSS JOIN</vt:lpstr>
      <vt:lpstr>INNER JOIN</vt:lpstr>
      <vt:lpstr>Excercise</vt:lpstr>
      <vt:lpstr>OUTER JOINS</vt:lpstr>
      <vt:lpstr>FULL OUTER</vt:lpstr>
      <vt:lpstr>Excercise</vt:lpstr>
      <vt:lpstr>Nested Loop, Hash and Merge Joins </vt:lpstr>
      <vt:lpstr>Merge join</vt:lpstr>
      <vt:lpstr>Hash join</vt:lpstr>
      <vt:lpstr>Important</vt:lpstr>
      <vt:lpstr>Writing subqueries </vt:lpstr>
      <vt:lpstr>Exploring Derived Tables and Common Table Expressions</vt:lpstr>
      <vt:lpstr>Using Common Table Expressions</vt:lpstr>
      <vt:lpstr>Excercise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TSQL JOINS</dc:title>
  <dc:creator>Uroš Godnov</dc:creator>
  <cp:lastModifiedBy>Uroš Godnov</cp:lastModifiedBy>
  <cp:revision>20</cp:revision>
  <dcterms:created xsi:type="dcterms:W3CDTF">2017-10-15T15:03:40Z</dcterms:created>
  <dcterms:modified xsi:type="dcterms:W3CDTF">2017-10-15T17:13:52Z</dcterms:modified>
</cp:coreProperties>
</file>