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70" r:id="rId13"/>
    <p:sldId id="266" r:id="rId14"/>
    <p:sldId id="271" r:id="rId15"/>
    <p:sldId id="272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Writing Advanced Queries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49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OUTPUT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/>
              <a:t>--DELETE style 2</a:t>
            </a:r>
          </a:p>
          <a:p>
            <a:pPr marL="0" indent="0">
              <a:buNone/>
            </a:pPr>
            <a:r>
              <a:rPr lang="sl-SI" dirty="0" smtClean="0"/>
              <a:t>   DELETE </a:t>
            </a:r>
            <a:r>
              <a:rPr lang="sl-SI" dirty="0"/>
              <a:t>[FROM] a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OUTPUT </a:t>
            </a:r>
            <a:r>
              <a:rPr lang="en-US" dirty="0"/>
              <a:t>deleted.&lt;col1&gt;, deleted.&lt;col2&gt;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 AS a</a:t>
            </a:r>
          </a:p>
        </p:txBody>
      </p:sp>
    </p:spTree>
    <p:extLst>
      <p:ext uri="{BB962C8B-B14F-4D97-AF65-F5344CB8AC3E}">
        <p14:creationId xmlns:p14="http://schemas.microsoft.com/office/powerpoint/2010/main" val="308182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OUTPUT Data to a Table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INSERT [INTO] &lt;table1&gt; (&lt;col1&gt;, &lt;col2&gt;)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OUTPUT </a:t>
            </a:r>
            <a:r>
              <a:rPr lang="en-US" dirty="0"/>
              <a:t>inserted.&lt;col1&gt;, inserted.&lt;col2&gt;</a:t>
            </a:r>
          </a:p>
          <a:p>
            <a:pPr marL="0" indent="0">
              <a:buNone/>
            </a:pPr>
            <a:r>
              <a:rPr lang="sl-SI" dirty="0" smtClean="0"/>
              <a:t>    INTO </a:t>
            </a:r>
            <a:r>
              <a:rPr lang="sl-SI" dirty="0"/>
              <a:t>&lt;table2&gt;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&lt;col3&gt;,&lt;col4&gt;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&lt;table3&gt;</a:t>
            </a:r>
          </a:p>
        </p:txBody>
      </p:sp>
    </p:spTree>
    <p:extLst>
      <p:ext uri="{BB962C8B-B14F-4D97-AF65-F5344CB8AC3E}">
        <p14:creationId xmlns:p14="http://schemas.microsoft.com/office/powerpoint/2010/main" val="15871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dirty="0" smtClean="0"/>
              <a:t>1.) </a:t>
            </a:r>
            <a:r>
              <a:rPr lang="en-US" dirty="0"/>
              <a:t>DECLARE @</a:t>
            </a:r>
            <a:r>
              <a:rPr lang="en-US" dirty="0" err="1"/>
              <a:t>MyTableVar</a:t>
            </a:r>
            <a:r>
              <a:rPr lang="en-US" dirty="0"/>
              <a:t> table( </a:t>
            </a:r>
            <a:r>
              <a:rPr lang="en-US" dirty="0" err="1"/>
              <a:t>NewScrapReasonID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 Name varchar(50), </a:t>
            </a:r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 smtClean="0"/>
              <a:t>)</a:t>
            </a:r>
            <a:r>
              <a:rPr lang="sl-SI" dirty="0" smtClean="0"/>
              <a:t>. Insert </a:t>
            </a:r>
            <a:r>
              <a:rPr lang="sl-SI" dirty="0"/>
              <a:t>'Operator error', GETDATE</a:t>
            </a:r>
            <a:r>
              <a:rPr lang="sl-SI" dirty="0" smtClean="0"/>
              <a:t>() into </a:t>
            </a:r>
            <a:r>
              <a:rPr lang="sl-SI" dirty="0"/>
              <a:t>Production.ScrapReason </a:t>
            </a:r>
            <a:r>
              <a:rPr lang="sl-SI" dirty="0" smtClean="0"/>
              <a:t>and capture the output values into variable. </a:t>
            </a:r>
            <a:r>
              <a:rPr lang="en-US" dirty="0"/>
              <a:t>Display the result set of the table variable. Display the result set of the table</a:t>
            </a:r>
            <a:r>
              <a:rPr lang="en-US" dirty="0" smtClean="0"/>
              <a:t>.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2.) DELETE ShoppingCartID = 20621 FROM </a:t>
            </a:r>
            <a:r>
              <a:rPr lang="sl-SI" dirty="0"/>
              <a:t>Sales.ShoppingCartItem </a:t>
            </a:r>
            <a:r>
              <a:rPr lang="sl-SI" dirty="0" smtClean="0"/>
              <a:t>and show deleted records; </a:t>
            </a:r>
          </a:p>
          <a:p>
            <a:pPr marL="0" indent="0">
              <a:buNone/>
            </a:pPr>
            <a:r>
              <a:rPr lang="sl-SI" dirty="0" smtClean="0"/>
              <a:t>3.) </a:t>
            </a:r>
            <a:r>
              <a:rPr lang="en-US" dirty="0"/>
              <a:t>DECLARE @</a:t>
            </a:r>
            <a:r>
              <a:rPr lang="en-US" dirty="0" err="1"/>
              <a:t>MyTableVar</a:t>
            </a:r>
            <a:r>
              <a:rPr lang="en-US" dirty="0"/>
              <a:t> table( </a:t>
            </a:r>
            <a:r>
              <a:rPr lang="en-US" dirty="0" err="1"/>
              <a:t>EmpID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 </a:t>
            </a:r>
            <a:r>
              <a:rPr lang="en-US" dirty="0" err="1"/>
              <a:t>OldVacationHours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NewVacationHours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 smtClean="0"/>
              <a:t>);</a:t>
            </a:r>
            <a:r>
              <a:rPr lang="sl-SI" dirty="0" smtClean="0"/>
              <a:t> Increase </a:t>
            </a:r>
            <a:r>
              <a:rPr lang="sl-SI" dirty="0"/>
              <a:t>VacationHours </a:t>
            </a:r>
            <a:r>
              <a:rPr lang="sl-SI" dirty="0" smtClean="0"/>
              <a:t>for 25 % for top 10 HumanResources.Employee. Capture result into </a:t>
            </a:r>
            <a:r>
              <a:rPr lang="en-US" dirty="0"/>
              <a:t>@</a:t>
            </a:r>
            <a:r>
              <a:rPr lang="en-US" dirty="0" err="1" smtClean="0"/>
              <a:t>MyTableVar</a:t>
            </a:r>
            <a:r>
              <a:rPr lang="sl-SI" dirty="0" smtClean="0"/>
              <a:t>.</a:t>
            </a:r>
            <a:r>
              <a:rPr lang="en-US" dirty="0" smtClean="0"/>
              <a:t>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999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MERGE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dirty="0"/>
              <a:t>MERGE &lt;target table&gt;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USING </a:t>
            </a:r>
            <a:r>
              <a:rPr lang="en-US" dirty="0"/>
              <a:t>&lt;source table name&gt;|(or query&gt;) AS alias [(column names)]</a:t>
            </a:r>
          </a:p>
          <a:p>
            <a:pPr marL="0" indent="0">
              <a:buNone/>
            </a:pPr>
            <a:r>
              <a:rPr lang="sl-SI" dirty="0" smtClean="0"/>
              <a:t>    ON </a:t>
            </a:r>
            <a:r>
              <a:rPr lang="sl-SI" dirty="0"/>
              <a:t>(&lt;join criteria&gt;)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WHEN </a:t>
            </a:r>
            <a:r>
              <a:rPr lang="en-US" dirty="0"/>
              <a:t>MATCHED [AND &lt;other </a:t>
            </a:r>
            <a:r>
              <a:rPr lang="en-US" dirty="0" err="1"/>
              <a:t>critera</a:t>
            </a:r>
            <a:r>
              <a:rPr lang="en-US" dirty="0"/>
              <a:t>&gt;]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THEN </a:t>
            </a:r>
            <a:r>
              <a:rPr lang="en-US" dirty="0"/>
              <a:t>UPDATE SET &lt;col&gt; = alias.&lt;value&gt;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WHEN </a:t>
            </a:r>
            <a:r>
              <a:rPr lang="en-US" dirty="0"/>
              <a:t>NOT MATCHED BY TARGET [AND &lt;other criteria&gt;]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THEN </a:t>
            </a:r>
            <a:r>
              <a:rPr lang="en-US" dirty="0"/>
              <a:t>INSERT (&lt;column list&gt;) VALUES (&lt;values&gt;) –- row is inserted into target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WHEN </a:t>
            </a:r>
            <a:r>
              <a:rPr lang="en-US" dirty="0"/>
              <a:t>NOT MATCHED BY SOURCE [AND &lt;other criteria&gt;]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THEN </a:t>
            </a:r>
            <a:r>
              <a:rPr lang="en-US" dirty="0"/>
              <a:t>DELETE –- row is deleted from target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OUTPUT $action, DELETED.*, INSERTED.*];</a:t>
            </a:r>
          </a:p>
        </p:txBody>
      </p:sp>
    </p:spTree>
    <p:extLst>
      <p:ext uri="{BB962C8B-B14F-4D97-AF65-F5344CB8AC3E}">
        <p14:creationId xmlns:p14="http://schemas.microsoft.com/office/powerpoint/2010/main" val="137055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Run </a:t>
            </a:r>
            <a:r>
              <a:rPr lang="sl-SI" dirty="0" smtClean="0"/>
              <a:t>MergeExcercise.sql</a:t>
            </a:r>
          </a:p>
          <a:p>
            <a:r>
              <a:rPr lang="sl-SI" dirty="0" smtClean="0"/>
              <a:t>1.) </a:t>
            </a:r>
            <a:r>
              <a:rPr lang="en-US" dirty="0" err="1" smtClean="0"/>
              <a:t>Captur</a:t>
            </a:r>
            <a:r>
              <a:rPr lang="sl-SI" dirty="0" smtClean="0"/>
              <a:t>e</a:t>
            </a:r>
            <a:r>
              <a:rPr lang="en-US" dirty="0" smtClean="0"/>
              <a:t> </a:t>
            </a:r>
            <a:r>
              <a:rPr lang="en-US" dirty="0"/>
              <a:t>OUTPUT Clause Results for WHEN NOT MATCHED </a:t>
            </a:r>
            <a:r>
              <a:rPr lang="en-US" dirty="0" smtClean="0"/>
              <a:t>THEN</a:t>
            </a:r>
            <a:endParaRPr lang="sl-SI" dirty="0" smtClean="0"/>
          </a:p>
          <a:p>
            <a:r>
              <a:rPr lang="sl-SI" dirty="0" smtClean="0"/>
              <a:t>2.)</a:t>
            </a:r>
            <a:r>
              <a:rPr lang="en-US" dirty="0"/>
              <a:t> UPDATE  [</a:t>
            </a:r>
            <a:r>
              <a:rPr lang="en-US" dirty="0" err="1"/>
              <a:t>Department_Source</a:t>
            </a:r>
            <a:r>
              <a:rPr lang="en-US" dirty="0"/>
              <a:t>] SET </a:t>
            </a:r>
            <a:r>
              <a:rPr lang="en-US" dirty="0" err="1"/>
              <a:t>GroupName</a:t>
            </a:r>
            <a:r>
              <a:rPr lang="en-US" dirty="0"/>
              <a:t> = 'IT' WHERE  </a:t>
            </a:r>
            <a:r>
              <a:rPr lang="en-US" dirty="0" err="1"/>
              <a:t>DepartmentID</a:t>
            </a:r>
            <a:r>
              <a:rPr lang="en-US" dirty="0"/>
              <a:t> = 1</a:t>
            </a:r>
            <a:r>
              <a:rPr lang="en-US" dirty="0" smtClean="0"/>
              <a:t>;</a:t>
            </a:r>
            <a:endParaRPr lang="sl-SI" dirty="0" smtClean="0"/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    </a:t>
            </a:r>
            <a:r>
              <a:rPr lang="en-US" dirty="0" err="1" smtClean="0"/>
              <a:t>Captur</a:t>
            </a:r>
            <a:r>
              <a:rPr lang="sl-SI" dirty="0" smtClean="0"/>
              <a:t>E</a:t>
            </a:r>
            <a:r>
              <a:rPr lang="en-US" dirty="0" smtClean="0"/>
              <a:t> </a:t>
            </a:r>
            <a:r>
              <a:rPr lang="en-US" dirty="0"/>
              <a:t>OUTPUT clause Results for WHEN MATCHED </a:t>
            </a:r>
            <a:r>
              <a:rPr lang="en-US" dirty="0" smtClean="0"/>
              <a:t>THEN</a:t>
            </a:r>
            <a:endParaRPr lang="sl-SI" dirty="0" smtClean="0"/>
          </a:p>
          <a:p>
            <a:r>
              <a:rPr lang="sl-SI" dirty="0" smtClean="0"/>
              <a:t>3.) </a:t>
            </a:r>
            <a:r>
              <a:rPr lang="en-US" dirty="0"/>
              <a:t>Insert into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Department_Target</a:t>
            </a:r>
            <a:r>
              <a:rPr lang="en-US" dirty="0"/>
              <a:t>]([</a:t>
            </a:r>
            <a:r>
              <a:rPr lang="en-US" dirty="0" err="1"/>
              <a:t>DepartmentID</a:t>
            </a:r>
            <a:r>
              <a:rPr lang="en-US" dirty="0"/>
              <a:t>],[Name],[</a:t>
            </a:r>
            <a:r>
              <a:rPr lang="en-US" dirty="0" err="1"/>
              <a:t>GroupName</a:t>
            </a:r>
            <a:r>
              <a:rPr lang="en-US" dirty="0"/>
              <a:t>],[</a:t>
            </a:r>
            <a:r>
              <a:rPr lang="en-US" dirty="0" err="1"/>
              <a:t>ModifiedDate</a:t>
            </a:r>
            <a:r>
              <a:rPr lang="en-US" dirty="0" smtClean="0"/>
              <a:t>])</a:t>
            </a:r>
            <a:r>
              <a:rPr lang="sl-SI" dirty="0" smtClean="0"/>
              <a:t> </a:t>
            </a:r>
            <a:r>
              <a:rPr lang="en-US" dirty="0" smtClean="0"/>
              <a:t>Values(3</a:t>
            </a:r>
            <a:r>
              <a:rPr lang="en-US" dirty="0"/>
              <a:t>,'Sales',   'Sales &amp; Marketing',</a:t>
            </a:r>
            <a:r>
              <a:rPr lang="en-US" dirty="0" err="1"/>
              <a:t>getdate</a:t>
            </a:r>
            <a:r>
              <a:rPr lang="en-US" dirty="0" smtClean="0"/>
              <a:t>());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err="1" smtClean="0"/>
              <a:t>Captur</a:t>
            </a:r>
            <a:r>
              <a:rPr lang="sl-SI" dirty="0" smtClean="0"/>
              <a:t>E</a:t>
            </a:r>
            <a:r>
              <a:rPr lang="en-US" dirty="0" smtClean="0"/>
              <a:t> </a:t>
            </a:r>
            <a:r>
              <a:rPr lang="en-US" dirty="0"/>
              <a:t>OUTPUT Clause Results for WHEN MATCHED BY SOURCE THEN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6374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4.) </a:t>
            </a:r>
            <a:r>
              <a:rPr lang="en-US" dirty="0"/>
              <a:t>delete the records from target table which does not exists in source table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 smtClean="0"/>
              <a:t>5.) </a:t>
            </a:r>
            <a:r>
              <a:rPr lang="en-US" dirty="0"/>
              <a:t> insert, update, and delete records in the target table as per the MERGE conditions.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4475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Pivoted </a:t>
            </a:r>
            <a:r>
              <a:rPr lang="sl-SI" dirty="0" smtClean="0"/>
              <a:t>Queries</a:t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668626" cy="3424107"/>
          </a:xfrm>
        </p:spPr>
        <p:txBody>
          <a:bodyPr/>
          <a:lstStyle/>
          <a:p>
            <a:r>
              <a:rPr lang="sl-SI" dirty="0"/>
              <a:t>Pivoting Data with </a:t>
            </a:r>
            <a:r>
              <a:rPr lang="sl-SI" dirty="0" smtClean="0"/>
              <a:t>CASE: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CASE </a:t>
            </a:r>
            <a:r>
              <a:rPr lang="en-US" dirty="0"/>
              <a:t>&lt;col1&gt;,SUM(CASE &lt;col3&gt; WHEN &lt;value1&gt; THEN &lt;col2&gt; ELSE 0 END) AS </a:t>
            </a:r>
            <a:r>
              <a:rPr lang="sl-SI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alias1</a:t>
            </a:r>
            <a:r>
              <a:rPr lang="en-US" dirty="0" smtClean="0"/>
              <a:t>&gt;,</a:t>
            </a:r>
            <a:r>
              <a:rPr lang="sl-SI" dirty="0" smtClean="0"/>
              <a:t> </a:t>
            </a:r>
            <a:r>
              <a:rPr lang="en-US" dirty="0" smtClean="0"/>
              <a:t>SUM(CASE </a:t>
            </a:r>
            <a:r>
              <a:rPr lang="en-US" dirty="0"/>
              <a:t>&lt;col3&gt; WHEN &lt;value2&gt; THEN &lt;col2&gt; ELSE 0 END) AS &lt;alias2&gt;,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SUM(CASE </a:t>
            </a:r>
            <a:r>
              <a:rPr lang="en-US" dirty="0"/>
              <a:t>&lt;col3&gt; WHEN &lt;value3&gt; THEN &lt;col2&gt; ELSE 0 END) AS &lt;alias3&gt;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GROUP </a:t>
            </a:r>
            <a:r>
              <a:rPr lang="sl-SI" dirty="0"/>
              <a:t>BY &lt;col1&gt;</a:t>
            </a:r>
          </a:p>
        </p:txBody>
      </p:sp>
    </p:spTree>
    <p:extLst>
      <p:ext uri="{BB962C8B-B14F-4D97-AF65-F5344CB8AC3E}">
        <p14:creationId xmlns:p14="http://schemas.microsoft.com/office/powerpoint/2010/main" val="9216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the PIVOT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&lt;</a:t>
            </a:r>
            <a:r>
              <a:rPr lang="en-US" dirty="0" err="1"/>
              <a:t>groupingCol</a:t>
            </a:r>
            <a:r>
              <a:rPr lang="en-US" dirty="0"/>
              <a:t>&gt;, &lt;pivotedValue1&gt; [AS &lt;alias1&gt;], &lt;pivotedValue2&gt; [AS &lt;alias2&gt;]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FROM </a:t>
            </a:r>
            <a:r>
              <a:rPr lang="en-US" dirty="0"/>
              <a:t>(SELECT &lt;</a:t>
            </a:r>
            <a:r>
              <a:rPr lang="en-US" dirty="0" err="1"/>
              <a:t>groupingCol</a:t>
            </a:r>
            <a:r>
              <a:rPr lang="en-US" dirty="0"/>
              <a:t>&gt;, &lt;value column&gt;, &lt;pivoted column&gt;) AS &lt;</a:t>
            </a:r>
            <a:r>
              <a:rPr lang="en-US" dirty="0" err="1"/>
              <a:t>queryAlias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sl-SI" dirty="0" smtClean="0"/>
              <a:t>   PIVOT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( </a:t>
            </a:r>
            <a:r>
              <a:rPr lang="sl-SI" dirty="0"/>
              <a:t>&lt;aggregate function&gt;(&lt;value column&gt;)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FOR </a:t>
            </a:r>
            <a:r>
              <a:rPr lang="en-US" dirty="0"/>
              <a:t>&lt;pivoted column&gt; IN (&lt;pivotedValue1&gt;,&lt;pivotedValue2&gt;)</a:t>
            </a:r>
          </a:p>
          <a:p>
            <a:pPr marL="0" indent="0">
              <a:buNone/>
            </a:pPr>
            <a:r>
              <a:rPr lang="sl-SI" dirty="0" smtClean="0"/>
              <a:t>   ) </a:t>
            </a:r>
            <a:r>
              <a:rPr lang="sl-SI" dirty="0"/>
              <a:t>AS &lt;pivotAlias&gt;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ORDER BY &lt;groupingCol&gt;]</a:t>
            </a:r>
          </a:p>
        </p:txBody>
      </p:sp>
    </p:spTree>
    <p:extLst>
      <p:ext uri="{BB962C8B-B14F-4D97-AF65-F5344CB8AC3E}">
        <p14:creationId xmlns:p14="http://schemas.microsoft.com/office/powerpoint/2010/main" val="386902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Run pivot_unpivot.sql</a:t>
            </a:r>
          </a:p>
          <a:p>
            <a:r>
              <a:rPr lang="sl-SI" dirty="0" smtClean="0"/>
              <a:t>What is the total salary by department:</a:t>
            </a:r>
          </a:p>
          <a:p>
            <a:pPr marL="0" indent="0">
              <a:buNone/>
            </a:pPr>
            <a:r>
              <a:rPr lang="sl-SI" dirty="0" smtClean="0"/>
              <a:t>1.) use case</a:t>
            </a:r>
          </a:p>
          <a:p>
            <a:pPr marL="0" indent="0">
              <a:buNone/>
            </a:pPr>
            <a:r>
              <a:rPr lang="sl-SI" smtClean="0"/>
              <a:t>2.) use pivot clause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060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Advanced CTE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WITH &lt;cteName1&gt; AS (SELECT &lt;col1&gt; FROM &lt;table1&gt;),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cteName2&gt; AS (SELECT &lt;col2&gt; FROM &lt;table2&gt;),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cteName3&gt; AS (SELECT &lt;col3&gt; FROM &lt;table3&gt;)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&lt;col1&gt;, &lt;col2&gt;, &lt;col3&gt;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FROM </a:t>
            </a:r>
            <a:r>
              <a:rPr lang="en-US" dirty="0"/>
              <a:t>&lt;cteName1&gt; INNER JOIN &lt;cteName2&gt; ON &lt;join condition1&gt;</a:t>
            </a:r>
          </a:p>
          <a:p>
            <a:pPr marL="0" indent="0">
              <a:buNone/>
            </a:pPr>
            <a:r>
              <a:rPr lang="sl-SI" dirty="0" smtClean="0"/>
              <a:t>    INNER </a:t>
            </a:r>
            <a:r>
              <a:rPr lang="sl-SI" dirty="0"/>
              <a:t>JOIN &lt;cteName3&gt; ON &lt;join condition2&gt;</a:t>
            </a:r>
          </a:p>
        </p:txBody>
      </p:sp>
    </p:spTree>
    <p:extLst>
      <p:ext uri="{BB962C8B-B14F-4D97-AF65-F5344CB8AC3E}">
        <p14:creationId xmlns:p14="http://schemas.microsoft.com/office/powerpoint/2010/main" val="14580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CTE Multiple Times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--self-join</a:t>
            </a:r>
          </a:p>
          <a:p>
            <a:pPr marL="0" indent="0">
              <a:buNone/>
            </a:pPr>
            <a:r>
              <a:rPr lang="sl-SI" dirty="0" smtClean="0"/>
              <a:t>      </a:t>
            </a:r>
            <a:r>
              <a:rPr lang="en-US" dirty="0" smtClean="0"/>
              <a:t>WITH </a:t>
            </a:r>
            <a:r>
              <a:rPr lang="en-US" dirty="0"/>
              <a:t>&lt;</a:t>
            </a:r>
            <a:r>
              <a:rPr lang="en-US" dirty="0" err="1"/>
              <a:t>cteName</a:t>
            </a:r>
            <a:r>
              <a:rPr lang="en-US" dirty="0"/>
              <a:t>&gt; AS (SELECT &lt;col1&gt;, &lt;col2&gt; FROM &lt;table1&gt;)</a:t>
            </a:r>
          </a:p>
          <a:p>
            <a:pPr marL="0" indent="0">
              <a:buNone/>
            </a:pPr>
            <a:r>
              <a:rPr lang="sl-SI" dirty="0" smtClean="0"/>
              <a:t>      </a:t>
            </a:r>
            <a:r>
              <a:rPr lang="it-IT" dirty="0" smtClean="0"/>
              <a:t>SELECT </a:t>
            </a:r>
            <a:r>
              <a:rPr lang="it-IT" dirty="0"/>
              <a:t>a.&lt;col1&gt;, b.&lt;</a:t>
            </a:r>
            <a:r>
              <a:rPr lang="it-IT" dirty="0" smtClean="0"/>
              <a:t>col1&gt;</a:t>
            </a:r>
            <a:r>
              <a:rPr lang="sl-SI" dirty="0" smtClean="0"/>
              <a:t> FROM </a:t>
            </a:r>
            <a:r>
              <a:rPr lang="sl-SI" dirty="0"/>
              <a:t>&lt;cteName&gt; AS a</a:t>
            </a:r>
          </a:p>
          <a:p>
            <a:pPr marL="0" indent="0">
              <a:buNone/>
            </a:pPr>
            <a:r>
              <a:rPr lang="sl-SI" dirty="0" smtClean="0"/>
              <a:t>      INNER </a:t>
            </a:r>
            <a:r>
              <a:rPr lang="sl-SI" dirty="0"/>
              <a:t>JOIN &lt;cteName&gt; AS b ON &lt;join condition&gt;</a:t>
            </a:r>
          </a:p>
          <a:p>
            <a:r>
              <a:rPr lang="sl-SI" dirty="0"/>
              <a:t>--subquery</a:t>
            </a:r>
          </a:p>
          <a:p>
            <a:pPr marL="0" indent="0">
              <a:buNone/>
            </a:pPr>
            <a:r>
              <a:rPr lang="sl-SI" dirty="0" smtClean="0"/>
              <a:t>     </a:t>
            </a:r>
            <a:r>
              <a:rPr lang="en-US" dirty="0" smtClean="0"/>
              <a:t>WITH </a:t>
            </a:r>
            <a:r>
              <a:rPr lang="en-US" dirty="0"/>
              <a:t>&lt;</a:t>
            </a:r>
            <a:r>
              <a:rPr lang="en-US" dirty="0" err="1"/>
              <a:t>cteName</a:t>
            </a:r>
            <a:r>
              <a:rPr lang="en-US" dirty="0"/>
              <a:t>&gt; AS (SELECT &lt;col1&gt;, &lt;col2&gt; FROM &lt;table1&gt;)</a:t>
            </a:r>
          </a:p>
          <a:p>
            <a:pPr marL="0" indent="0">
              <a:buNone/>
            </a:pPr>
            <a:r>
              <a:rPr lang="sl-SI" dirty="0" smtClean="0"/>
              <a:t>     SELECT </a:t>
            </a:r>
            <a:r>
              <a:rPr lang="sl-SI" dirty="0"/>
              <a:t>&lt;</a:t>
            </a:r>
            <a:r>
              <a:rPr lang="sl-SI" dirty="0" smtClean="0"/>
              <a:t>col1&gt; FROM </a:t>
            </a:r>
            <a:r>
              <a:rPr lang="sl-SI" dirty="0"/>
              <a:t>&lt;cteName&gt;</a:t>
            </a:r>
          </a:p>
          <a:p>
            <a:pPr marL="0" indent="0">
              <a:buNone/>
            </a:pPr>
            <a:r>
              <a:rPr lang="sl-SI" dirty="0" smtClean="0"/>
              <a:t>     WHERE </a:t>
            </a:r>
            <a:r>
              <a:rPr lang="sl-SI" dirty="0"/>
              <a:t>&lt;col2&gt; IN (SELECT &lt;col2&gt;</a:t>
            </a:r>
          </a:p>
          <a:p>
            <a:pPr marL="0" indent="0">
              <a:buNone/>
            </a:pPr>
            <a:r>
              <a:rPr lang="sl-SI" dirty="0" smtClean="0"/>
              <a:t>     </a:t>
            </a:r>
            <a:r>
              <a:rPr lang="en-US" dirty="0" smtClean="0"/>
              <a:t>FROM </a:t>
            </a:r>
            <a:r>
              <a:rPr lang="en-US" dirty="0"/>
              <a:t>&lt;</a:t>
            </a:r>
            <a:r>
              <a:rPr lang="en-US" dirty="0" err="1"/>
              <a:t>cteName</a:t>
            </a:r>
            <a:r>
              <a:rPr lang="en-US" dirty="0"/>
              <a:t>&gt; INNER JOIN &lt;table1&gt; ON &lt;join condition&gt;)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539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CTE to Another CTE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WITH &lt;cteName1&gt; AS (SELECT &lt;col1&gt;, &lt;col2&gt; FROM &lt;table1&gt;),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cteName2&gt; AS (SELECT &lt;col1&gt;, &lt;col2&gt;, &lt;col3&gt;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FROM </a:t>
            </a:r>
            <a:r>
              <a:rPr lang="en-US" dirty="0"/>
              <a:t>&lt;table3&gt; INNER JOIN &lt;cteName1&gt; ON &lt;join condition&gt;)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SELECT </a:t>
            </a:r>
            <a:r>
              <a:rPr lang="en-US" dirty="0"/>
              <a:t>&lt;col1&gt;, &lt;col2&gt;, &lt;col3&gt; FROM &lt;cteName2&gt;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042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Alternate CTE Syntax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WITH &lt;</a:t>
            </a:r>
            <a:r>
              <a:rPr lang="en-US" dirty="0" err="1"/>
              <a:t>cteName</a:t>
            </a:r>
            <a:r>
              <a:rPr lang="en-US" dirty="0"/>
              <a:t>&gt; (&lt;col1&gt;, &lt;col2&gt;) AS (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SELECT </a:t>
            </a:r>
            <a:r>
              <a:rPr lang="en-US" dirty="0"/>
              <a:t>&lt;col3&gt;,&lt;col4&gt; FROM &lt;table1&gt;)</a:t>
            </a:r>
          </a:p>
          <a:p>
            <a:pPr marL="0" indent="0">
              <a:buNone/>
            </a:pPr>
            <a:r>
              <a:rPr lang="sl-SI" dirty="0" smtClean="0"/>
              <a:t>   SELECT </a:t>
            </a:r>
            <a:r>
              <a:rPr lang="sl-SI" dirty="0"/>
              <a:t>&lt;col1&gt;,&lt;col2&gt; FROM &lt;cteName&gt;</a:t>
            </a:r>
          </a:p>
        </p:txBody>
      </p:sp>
    </p:spTree>
    <p:extLst>
      <p:ext uri="{BB962C8B-B14F-4D97-AF65-F5344CB8AC3E}">
        <p14:creationId xmlns:p14="http://schemas.microsoft.com/office/powerpoint/2010/main" val="397114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Writing a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9131"/>
            <a:ext cx="10363826" cy="4685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1400" dirty="0" smtClean="0"/>
              <a:t>         </a:t>
            </a:r>
            <a:r>
              <a:rPr lang="it-IT" sz="1400" dirty="0" smtClean="0"/>
              <a:t>WITH </a:t>
            </a:r>
            <a:r>
              <a:rPr lang="it-IT" sz="1400" dirty="0"/>
              <a:t>&lt;cteName&gt; (&lt;col1&gt;, &lt;col2&gt;, &lt;col3&gt;, </a:t>
            </a:r>
            <a:r>
              <a:rPr lang="it-IT" sz="1400" dirty="0" smtClean="0"/>
              <a:t>level</a:t>
            </a:r>
            <a:r>
              <a:rPr lang="sl-SI" sz="1400" dirty="0" smtClean="0"/>
              <a:t>  AS</a:t>
            </a:r>
            <a:endParaRPr lang="sl-SI" sz="1400" dirty="0"/>
          </a:p>
          <a:p>
            <a:pPr marL="0" indent="0">
              <a:buNone/>
            </a:pPr>
            <a:r>
              <a:rPr lang="sl-SI" sz="1400" dirty="0" smtClean="0"/>
              <a:t>         ( --</a:t>
            </a:r>
            <a:r>
              <a:rPr lang="sl-SI" sz="1400" dirty="0"/>
              <a:t>Anchor </a:t>
            </a:r>
            <a:r>
              <a:rPr lang="sl-SI" sz="1400" dirty="0" smtClean="0"/>
              <a:t>member</a:t>
            </a:r>
          </a:p>
          <a:p>
            <a:pPr marL="0" indent="0">
              <a:buNone/>
            </a:pPr>
            <a:r>
              <a:rPr lang="sl-SI" sz="1400" dirty="0" smtClean="0"/>
              <a:t>         S</a:t>
            </a:r>
            <a:r>
              <a:rPr lang="en-US" sz="1400" dirty="0" smtClean="0"/>
              <a:t>ELECT </a:t>
            </a:r>
            <a:r>
              <a:rPr lang="en-US" sz="1400" dirty="0"/>
              <a:t>&lt;</a:t>
            </a:r>
            <a:r>
              <a:rPr lang="en-US" sz="1400" dirty="0" err="1"/>
              <a:t>primaryKey</a:t>
            </a:r>
            <a:r>
              <a:rPr lang="en-US" sz="1400" dirty="0"/>
              <a:t>&gt;,&lt;</a:t>
            </a:r>
            <a:r>
              <a:rPr lang="en-US" sz="1400" dirty="0" err="1"/>
              <a:t>foreignKey</a:t>
            </a:r>
            <a:r>
              <a:rPr lang="en-US" sz="1400" dirty="0"/>
              <a:t>&gt;,&lt;col3&gt;, 0 AS </a:t>
            </a:r>
            <a:r>
              <a:rPr lang="en-US" sz="1400" dirty="0" smtClean="0"/>
              <a:t>level</a:t>
            </a:r>
            <a:r>
              <a:rPr lang="sl-SI" sz="1400" dirty="0" smtClean="0"/>
              <a:t> </a:t>
            </a:r>
          </a:p>
          <a:p>
            <a:pPr marL="0" indent="0">
              <a:buNone/>
            </a:pPr>
            <a:r>
              <a:rPr lang="sl-SI" sz="1400" dirty="0" smtClean="0"/>
              <a:t>         FROM </a:t>
            </a:r>
            <a:r>
              <a:rPr lang="sl-SI" sz="1400" dirty="0"/>
              <a:t>&lt;</a:t>
            </a:r>
            <a:r>
              <a:rPr lang="sl-SI" sz="1400" dirty="0" smtClean="0"/>
              <a:t>table1&gt;</a:t>
            </a:r>
          </a:p>
          <a:p>
            <a:pPr marL="0" indent="0">
              <a:buNone/>
            </a:pPr>
            <a:r>
              <a:rPr lang="sl-SI" sz="1400" dirty="0" smtClean="0"/>
              <a:t>         WHERE </a:t>
            </a:r>
            <a:r>
              <a:rPr lang="sl-SI" sz="1400" dirty="0"/>
              <a:t>&lt;foreignKey&gt; = &lt;startingValue&gt;</a:t>
            </a:r>
          </a:p>
          <a:p>
            <a:pPr marL="0" indent="0">
              <a:buNone/>
            </a:pPr>
            <a:r>
              <a:rPr lang="sl-SI" sz="1400" dirty="0" smtClean="0"/>
              <a:t>         UNION </a:t>
            </a:r>
            <a:r>
              <a:rPr lang="sl-SI" sz="1400" dirty="0"/>
              <a:t>ALL</a:t>
            </a:r>
          </a:p>
          <a:p>
            <a:pPr marL="0" indent="0">
              <a:buNone/>
            </a:pPr>
            <a:r>
              <a:rPr lang="sl-SI" sz="1400" dirty="0" smtClean="0"/>
              <a:t>       --</a:t>
            </a:r>
            <a:r>
              <a:rPr lang="sl-SI" sz="1400" dirty="0"/>
              <a:t>Recursive member</a:t>
            </a:r>
          </a:p>
          <a:p>
            <a:pPr marL="0" indent="0">
              <a:buNone/>
            </a:pPr>
            <a:r>
              <a:rPr lang="sl-SI" sz="1400" dirty="0" smtClean="0"/>
              <a:t>        </a:t>
            </a:r>
            <a:r>
              <a:rPr lang="en-US" sz="1400" dirty="0" smtClean="0"/>
              <a:t>SELECT </a:t>
            </a:r>
            <a:r>
              <a:rPr lang="en-US" sz="1400" dirty="0"/>
              <a:t>a.&lt;</a:t>
            </a:r>
            <a:r>
              <a:rPr lang="en-US" sz="1400" dirty="0" err="1"/>
              <a:t>primaryKey</a:t>
            </a:r>
            <a:r>
              <a:rPr lang="en-US" sz="1400" dirty="0"/>
              <a:t>&gt;,a.&lt;</a:t>
            </a:r>
            <a:r>
              <a:rPr lang="en-US" sz="1400" dirty="0" err="1"/>
              <a:t>foreignKey</a:t>
            </a:r>
            <a:r>
              <a:rPr lang="en-US" sz="1400" dirty="0"/>
              <a:t>&gt;,a.&lt;col3&gt;, </a:t>
            </a:r>
            <a:r>
              <a:rPr lang="en-US" sz="1400" dirty="0" err="1"/>
              <a:t>b.level</a:t>
            </a:r>
            <a:r>
              <a:rPr lang="en-US" sz="1400" dirty="0"/>
              <a:t> + 1</a:t>
            </a:r>
          </a:p>
          <a:p>
            <a:pPr marL="0" indent="0">
              <a:buNone/>
            </a:pPr>
            <a:r>
              <a:rPr lang="sl-SI" sz="1400" dirty="0" smtClean="0"/>
              <a:t>        FROM </a:t>
            </a:r>
            <a:r>
              <a:rPr lang="sl-SI" sz="1400" dirty="0"/>
              <a:t>&lt;table1&gt; AS a</a:t>
            </a:r>
          </a:p>
          <a:p>
            <a:pPr marL="0" indent="0">
              <a:buNone/>
            </a:pPr>
            <a:r>
              <a:rPr lang="sl-SI" sz="1400" dirty="0" smtClean="0"/>
              <a:t>        </a:t>
            </a:r>
            <a:r>
              <a:rPr lang="en-US" sz="1400" dirty="0" smtClean="0"/>
              <a:t>INNER </a:t>
            </a:r>
            <a:r>
              <a:rPr lang="en-US" sz="1400" dirty="0"/>
              <a:t>JOIN &lt;</a:t>
            </a:r>
            <a:r>
              <a:rPr lang="en-US" sz="1400" dirty="0" err="1"/>
              <a:t>cteName</a:t>
            </a:r>
            <a:r>
              <a:rPr lang="en-US" sz="1400" dirty="0"/>
              <a:t>&gt; AS b</a:t>
            </a:r>
          </a:p>
          <a:p>
            <a:pPr marL="0" indent="0">
              <a:buNone/>
            </a:pPr>
            <a:r>
              <a:rPr lang="sl-SI" sz="1400" dirty="0" smtClean="0"/>
              <a:t>       </a:t>
            </a:r>
            <a:r>
              <a:rPr lang="en-US" sz="1400" dirty="0" smtClean="0"/>
              <a:t>ON </a:t>
            </a:r>
            <a:r>
              <a:rPr lang="en-US" sz="1400" dirty="0"/>
              <a:t>a.&lt;</a:t>
            </a:r>
            <a:r>
              <a:rPr lang="en-US" sz="1400" dirty="0" err="1"/>
              <a:t>foreignKey</a:t>
            </a:r>
            <a:r>
              <a:rPr lang="en-US" sz="1400" dirty="0"/>
              <a:t>&gt; = b.&lt;</a:t>
            </a:r>
            <a:r>
              <a:rPr lang="en-US" sz="1400" dirty="0" err="1"/>
              <a:t>primaryKey</a:t>
            </a:r>
            <a:r>
              <a:rPr lang="en-US" sz="1400" dirty="0" smtClean="0"/>
              <a:t>&gt;</a:t>
            </a:r>
            <a:r>
              <a:rPr lang="sl-SI" sz="1400" dirty="0" smtClean="0"/>
              <a:t>)</a:t>
            </a:r>
            <a:endParaRPr lang="sl-SI" sz="1400" dirty="0"/>
          </a:p>
          <a:p>
            <a:pPr marL="0" indent="0">
              <a:buNone/>
            </a:pPr>
            <a:r>
              <a:rPr lang="sl-SI" sz="1400" dirty="0" smtClean="0"/>
              <a:t>       </a:t>
            </a:r>
            <a:r>
              <a:rPr lang="it-IT" sz="1400" dirty="0" smtClean="0"/>
              <a:t>SELECT </a:t>
            </a:r>
            <a:r>
              <a:rPr lang="it-IT" sz="1400" dirty="0"/>
              <a:t>&lt;col1&gt;,&lt;col2&gt;,&lt;col3&gt;,level</a:t>
            </a:r>
          </a:p>
          <a:p>
            <a:pPr marL="0" indent="0">
              <a:buNone/>
            </a:pPr>
            <a:r>
              <a:rPr lang="sl-SI" sz="1400" dirty="0" smtClean="0"/>
              <a:t>       </a:t>
            </a:r>
            <a:r>
              <a:rPr lang="en-US" sz="1400" dirty="0" smtClean="0"/>
              <a:t>FROM </a:t>
            </a:r>
            <a:r>
              <a:rPr lang="en-US" sz="1400" dirty="0"/>
              <a:t>&lt;</a:t>
            </a:r>
            <a:r>
              <a:rPr lang="en-US" sz="1400" dirty="0" err="1"/>
              <a:t>cteName</a:t>
            </a:r>
            <a:r>
              <a:rPr lang="en-US" sz="1400" dirty="0"/>
              <a:t>&gt; [OPTION (MAXRECURSION &lt;number&gt;)]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390547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dirty="0" smtClean="0"/>
              <a:t>1. Doctor WHO database: </a:t>
            </a:r>
            <a:r>
              <a:rPr lang="en-US" dirty="0" smtClean="0"/>
              <a:t>Get </a:t>
            </a:r>
            <a:r>
              <a:rPr lang="en-US" dirty="0"/>
              <a:t>a list of all of the episodes written by authors with </a:t>
            </a:r>
            <a:r>
              <a:rPr lang="en-US" b="1" dirty="0"/>
              <a:t>MP </a:t>
            </a:r>
            <a:r>
              <a:rPr lang="en-US" dirty="0"/>
              <a:t>in their names.</a:t>
            </a:r>
          </a:p>
          <a:p>
            <a:pPr marL="0" indent="0">
              <a:buNone/>
            </a:pPr>
            <a:r>
              <a:rPr lang="sl-SI" dirty="0" smtClean="0"/>
              <a:t>2. </a:t>
            </a:r>
            <a:r>
              <a:rPr lang="sl-SI" dirty="0"/>
              <a:t>Doctor WHO database: </a:t>
            </a:r>
            <a:r>
              <a:rPr lang="en-US" dirty="0" smtClean="0"/>
              <a:t>Get </a:t>
            </a:r>
            <a:r>
              <a:rPr lang="en-US" dirty="0"/>
              <a:t>a list of the companions featuring in these episodes</a:t>
            </a:r>
            <a:r>
              <a:rPr lang="en-US" dirty="0" smtClean="0"/>
              <a:t>.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3. </a:t>
            </a:r>
            <a:r>
              <a:rPr lang="en-US" dirty="0"/>
              <a:t>The aim of this exercise is to show a list of all of the enemies appearing in Doctor Who episodes featuring Rose Tyler, but not David Tennant</a:t>
            </a:r>
            <a:r>
              <a:rPr lang="en-US" dirty="0" smtClean="0"/>
              <a:t>.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4. </a:t>
            </a:r>
            <a:r>
              <a:rPr lang="en-US" dirty="0"/>
              <a:t>Create a query which lists the David Tennant episodes for which none of the enemies appear in any non-David Tennant episodes</a:t>
            </a:r>
            <a:endParaRPr lang="sl-SI" dirty="0" smtClean="0"/>
          </a:p>
          <a:p>
            <a:pPr marL="0" indent="0">
              <a:buNone/>
            </a:pPr>
            <a:r>
              <a:rPr lang="sl-SI" dirty="0"/>
              <a:t>4</a:t>
            </a:r>
            <a:r>
              <a:rPr lang="sl-SI" dirty="0" smtClean="0"/>
              <a:t>. carneval database: </a:t>
            </a:r>
            <a:r>
              <a:rPr lang="en-US" dirty="0"/>
              <a:t>show all of the menus, with </a:t>
            </a:r>
            <a:r>
              <a:rPr lang="en-US" dirty="0" smtClean="0"/>
              <a:t>breadcrumbs</a:t>
            </a:r>
            <a:r>
              <a:rPr lang="sl-SI" dirty="0" smtClean="0"/>
              <a:t> (Recursive)</a:t>
            </a:r>
            <a:endParaRPr lang="en-US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401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OUTPUT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--Update style 1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UPDATE </a:t>
            </a:r>
            <a:r>
              <a:rPr lang="en-US" dirty="0"/>
              <a:t>a SET &lt;col1&gt; = &lt;value&gt;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OUTPUT </a:t>
            </a:r>
            <a:r>
              <a:rPr lang="en-US" dirty="0"/>
              <a:t>deleted.&lt;col1&gt;,inserted.&lt;col1&gt;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&lt;table1&gt; AS a</a:t>
            </a:r>
          </a:p>
          <a:p>
            <a:r>
              <a:rPr lang="sl-SI" dirty="0"/>
              <a:t>--Update style 2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UPDATE </a:t>
            </a:r>
            <a:r>
              <a:rPr lang="en-US" dirty="0"/>
              <a:t>&lt;table1&gt; SET &lt;col1&gt; = &lt;value&gt;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OUTPUT </a:t>
            </a:r>
            <a:r>
              <a:rPr lang="en-US" dirty="0"/>
              <a:t>deleted.&lt;col1&gt;, inserted.&lt;col1&gt;</a:t>
            </a:r>
          </a:p>
          <a:p>
            <a:pPr marL="0" indent="0">
              <a:buNone/>
            </a:pPr>
            <a:r>
              <a:rPr lang="sl-SI" dirty="0" smtClean="0"/>
              <a:t>    WHERE </a:t>
            </a:r>
            <a:r>
              <a:rPr lang="sl-SI" dirty="0"/>
              <a:t>&lt;criteria</a:t>
            </a:r>
            <a:r>
              <a:rPr lang="sl-SI" dirty="0" smtClean="0"/>
              <a:t>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453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OUTPUT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--Insert style 2</a:t>
            </a:r>
          </a:p>
          <a:p>
            <a:pPr marL="0" indent="0">
              <a:buNone/>
            </a:pPr>
            <a:r>
              <a:rPr lang="sl-SI" dirty="0" smtClean="0"/>
              <a:t>    INSERT </a:t>
            </a:r>
            <a:r>
              <a:rPr lang="sl-SI" dirty="0"/>
              <a:t>[INTO] &lt;table1&gt; (&lt;col1&gt;,&lt;col2&gt;)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OUTPUT </a:t>
            </a:r>
            <a:r>
              <a:rPr lang="en-US" dirty="0"/>
              <a:t>inserted.&lt;col1&gt;, inserted.&lt;col2&gt;</a:t>
            </a:r>
          </a:p>
          <a:p>
            <a:pPr marL="0" indent="0">
              <a:buNone/>
            </a:pPr>
            <a:r>
              <a:rPr lang="sl-SI" dirty="0" smtClean="0"/>
              <a:t>    VALUES </a:t>
            </a:r>
            <a:r>
              <a:rPr lang="sl-SI" dirty="0"/>
              <a:t>(&lt;value1&gt;,&lt;value2&gt;)</a:t>
            </a:r>
          </a:p>
          <a:p>
            <a:r>
              <a:rPr lang="sl-SI" dirty="0"/>
              <a:t>--Delete style 1</a:t>
            </a:r>
          </a:p>
          <a:p>
            <a:pPr marL="0" indent="0">
              <a:buNone/>
            </a:pPr>
            <a:r>
              <a:rPr lang="sl-SI" dirty="0" smtClean="0"/>
              <a:t>    DELETE </a:t>
            </a:r>
            <a:r>
              <a:rPr lang="sl-SI" dirty="0"/>
              <a:t>[FROM] &lt;table1&gt;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OUTPUT </a:t>
            </a:r>
            <a:r>
              <a:rPr lang="en-US" dirty="0"/>
              <a:t>deleted.&lt;col1&gt;, deleted.&lt;col2&gt;</a:t>
            </a:r>
          </a:p>
          <a:p>
            <a:pPr marL="0" indent="0">
              <a:buNone/>
            </a:pPr>
            <a:r>
              <a:rPr lang="sl-SI" dirty="0" smtClean="0"/>
              <a:t>    WHERE </a:t>
            </a:r>
            <a:r>
              <a:rPr lang="sl-SI" dirty="0"/>
              <a:t>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37807231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152</TotalTime>
  <Words>1147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Writing Advanced Queries</vt:lpstr>
      <vt:lpstr>Advanced CTE Queries</vt:lpstr>
      <vt:lpstr>Calling a CTE Multiple Times</vt:lpstr>
      <vt:lpstr>Joining a CTE to Another CTE</vt:lpstr>
      <vt:lpstr>Using the Alternate CTE Syntax</vt:lpstr>
      <vt:lpstr>Writing a Recursive Query</vt:lpstr>
      <vt:lpstr>Excercise</vt:lpstr>
      <vt:lpstr>The OUTPUT Clause</vt:lpstr>
      <vt:lpstr>The OUTPUT Clause</vt:lpstr>
      <vt:lpstr>The OUTPUT Clause</vt:lpstr>
      <vt:lpstr>Saving OUTPUT Data to a Table</vt:lpstr>
      <vt:lpstr>Excercise</vt:lpstr>
      <vt:lpstr>The MERGE Statement</vt:lpstr>
      <vt:lpstr>Excercise</vt:lpstr>
      <vt:lpstr>Excercise</vt:lpstr>
      <vt:lpstr>Pivoted Queries </vt:lpstr>
      <vt:lpstr>Using the PIVOT Function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Advanced Queries</dc:title>
  <dc:creator>Uroš Godnov</dc:creator>
  <cp:lastModifiedBy>Uroš Godnov</cp:lastModifiedBy>
  <cp:revision>23</cp:revision>
  <dcterms:created xsi:type="dcterms:W3CDTF">2017-11-25T17:09:19Z</dcterms:created>
  <dcterms:modified xsi:type="dcterms:W3CDTF">2017-11-25T19:48:32Z</dcterms:modified>
</cp:coreProperties>
</file>