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6" r:id="rId9"/>
    <p:sldId id="265" r:id="rId10"/>
  </p:sldIdLst>
  <p:sldSz cx="12192000" cy="6858000"/>
  <p:notesSz cx="6858000" cy="9144000"/>
  <p:embeddedFontLst>
    <p:embeddedFont>
      <p:font typeface="Calibri Light" panose="020F0302020204030204" pitchFamily="34" charset="0"/>
      <p:regular r:id="rId12"/>
      <p: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Roboto Light" panose="02000000000000000000" pitchFamily="2" charset="0"/>
      <p:regular r:id="rId18"/>
      <p:bold r:id="rId19"/>
      <p:italic r:id="rId20"/>
      <p:boldItalic r:id="rId21"/>
    </p:embeddedFont>
    <p:embeddedFont>
      <p:font typeface="Tw Cen MT" panose="020B0602020104020603" pitchFamily="34" charset="77"/>
      <p:regular r:id="rId22"/>
      <p:bold r:id="rId23"/>
      <p:italic r:id="rId24"/>
      <p:boldItalic r:id="rId25"/>
    </p:embeddedFont>
    <p:embeddedFont>
      <p:font typeface="Tw Cen MT Condensed" panose="020B0606020104020203" pitchFamily="34" charset="77"/>
      <p:regular r:id="rId26"/>
      <p:bold r:id="rId27"/>
    </p:embeddedFont>
    <p:embeddedFont>
      <p:font typeface="Wingdings 3" pitchFamily="2" charset="2"/>
      <p:regular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7272"/>
    <a:srgbClr val="941100"/>
    <a:srgbClr val="B45F21"/>
    <a:srgbClr val="9ACB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0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3352c1933_0_1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e3352c1933_0_1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3352c1933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3352c1933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3352c1933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3352c1933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3352c193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3352c193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3352c1933_0_1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3352c1933_0_1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8976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0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603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fbeelding met bijschrift" type="picTx">
  <p:cSld name="1_Afbeelding met bijschrif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  <p:txBody>
          <a:bodyPr spcFirstLastPara="1" wrap="square" lIns="457200" tIns="365750" rIns="4570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wentieth Century"/>
              <a:buNone/>
              <a:defRPr sz="3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361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50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786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52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16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35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89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72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785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6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5.wdp"/><Relationship Id="rId1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12" Type="http://schemas.openxmlformats.org/officeDocument/2006/relationships/image" Target="../media/image10.png"/><Relationship Id="rId17" Type="http://schemas.microsoft.com/office/2007/relationships/hdphoto" Target="../media/hdphoto7.wdp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4.wdp"/><Relationship Id="rId5" Type="http://schemas.openxmlformats.org/officeDocument/2006/relationships/image" Target="../media/image6.png"/><Relationship Id="rId15" Type="http://schemas.microsoft.com/office/2007/relationships/hdphoto" Target="../media/hdphoto6.wdp"/><Relationship Id="rId10" Type="http://schemas.openxmlformats.org/officeDocument/2006/relationships/image" Target="../media/image9.png"/><Relationship Id="rId19" Type="http://schemas.microsoft.com/office/2007/relationships/hdphoto" Target="../media/hdphoto8.wdp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Connector 100">
            <a:extLst>
              <a:ext uri="{FF2B5EF4-FFF2-40B4-BE49-F238E27FC236}">
                <a16:creationId xmlns:a16="http://schemas.microsoft.com/office/drawing/2014/main" id="{B73DEAEA-BFDB-410C-89E7-02514506C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02">
            <a:extLst>
              <a:ext uri="{FF2B5EF4-FFF2-40B4-BE49-F238E27FC236}">
                <a16:creationId xmlns:a16="http://schemas.microsoft.com/office/drawing/2014/main" id="{6EAAB671-E1B2-4834-B3F6-E0A2D3BE8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" name="Rectangle 104">
            <a:extLst>
              <a:ext uri="{FF2B5EF4-FFF2-40B4-BE49-F238E27FC236}">
                <a16:creationId xmlns:a16="http://schemas.microsoft.com/office/drawing/2014/main" id="{389FFE7C-E583-49D7-B92E-1EC8D6D4F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06">
            <a:extLst>
              <a:ext uri="{FF2B5EF4-FFF2-40B4-BE49-F238E27FC236}">
                <a16:creationId xmlns:a16="http://schemas.microsoft.com/office/drawing/2014/main" id="{D0D2945E-06BB-4ED7-B357-30CA7211C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rgbClr val="0C0C0C"/>
              </a:buClr>
              <a:buSzPts val="5000"/>
            </a:pPr>
            <a:r>
              <a:rPr lang="en-US" sz="4400" b="1">
                <a:solidFill>
                  <a:srgbClr val="FFFFFF"/>
                </a:solidFill>
              </a:rPr>
              <a:t>World Happiness Report 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>
            <a:off x="1771649" y="3849539"/>
            <a:ext cx="3071283" cy="2359417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lvl="0" algn="r"/>
            <a:r>
              <a:rPr lang="en-US" sz="1600" dirty="0" err="1">
                <a:solidFill>
                  <a:srgbClr val="FFFFFF"/>
                </a:solidFill>
              </a:rPr>
              <a:t>Uroš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Petković</a:t>
            </a:r>
            <a:r>
              <a:rPr lang="en-US" sz="1600" dirty="0">
                <a:solidFill>
                  <a:srgbClr val="FFFFFF"/>
                </a:solidFill>
              </a:rPr>
              <a:t>, Andre Novikov, </a:t>
            </a:r>
            <a:r>
              <a:rPr lang="en-US" sz="1600" dirty="0" err="1">
                <a:solidFill>
                  <a:srgbClr val="FFFFFF"/>
                </a:solidFill>
              </a:rPr>
              <a:t>Axana</a:t>
            </a:r>
            <a:r>
              <a:rPr lang="en-US" sz="1600" dirty="0">
                <a:solidFill>
                  <a:srgbClr val="FFFFFF"/>
                </a:solidFill>
              </a:rPr>
              <a:t> Raiser &amp; Jennifer Dersjant</a:t>
            </a:r>
          </a:p>
        </p:txBody>
      </p:sp>
      <p:cxnSp>
        <p:nvCxnSpPr>
          <p:cNvPr id="115" name="Straight Connector 108">
            <a:extLst>
              <a:ext uri="{FF2B5EF4-FFF2-40B4-BE49-F238E27FC236}">
                <a16:creationId xmlns:a16="http://schemas.microsoft.com/office/drawing/2014/main" id="{F4C9872C-B3B3-4A61-B20E-F79415F45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Graphic 97" descr="Earth Globe Europe-Africa">
            <a:extLst>
              <a:ext uri="{FF2B5EF4-FFF2-40B4-BE49-F238E27FC236}">
                <a16:creationId xmlns:a16="http://schemas.microsoft.com/office/drawing/2014/main" id="{2F71DB2A-364D-43F1-A0D6-8634CD21C8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4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2" name="Google Shape;102;p14"/>
          <p:cNvSpPr/>
          <p:nvPr/>
        </p:nvSpPr>
        <p:spPr>
          <a:xfrm>
            <a:off x="0" y="0"/>
            <a:ext cx="12188700" cy="685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57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What are relevant factors that drive a nation’s happiness?</a:t>
            </a: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2209800" y="1401150"/>
            <a:ext cx="7772400" cy="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</a:pPr>
            <a:r>
              <a:rPr lang="en-GB"/>
              <a:t>RESEARCH QUESTION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2657100" y="3086100"/>
            <a:ext cx="6877800" cy="25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7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What are </a:t>
            </a:r>
            <a:r>
              <a:rPr lang="en-GB" sz="5700" dirty="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relevant</a:t>
            </a:r>
            <a:r>
              <a:rPr lang="en-GB" sz="5700" dirty="0">
                <a:solidFill>
                  <a:schemeClr val="accent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GB" sz="5700" dirty="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factors</a:t>
            </a:r>
            <a:r>
              <a:rPr lang="en-GB" sz="57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that drive a nation’s </a:t>
            </a:r>
            <a:r>
              <a:rPr lang="en-GB" sz="5700" dirty="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happiness?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2501275" y="2459700"/>
            <a:ext cx="8229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sz="1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952400" y="4837275"/>
            <a:ext cx="11145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sz="1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07" name="Google Shape;107;p14"/>
          <p:cNvCxnSpPr/>
          <p:nvPr/>
        </p:nvCxnSpPr>
        <p:spPr>
          <a:xfrm>
            <a:off x="2300050" y="2241300"/>
            <a:ext cx="76638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PROCESS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4535803" y="2087722"/>
            <a:ext cx="3386700" cy="3386700"/>
          </a:xfrm>
          <a:prstGeom prst="donut">
            <a:avLst>
              <a:gd name="adj" fmla="val 16067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15"/>
          <p:cNvGrpSpPr/>
          <p:nvPr/>
        </p:nvGrpSpPr>
        <p:grpSpPr>
          <a:xfrm>
            <a:off x="1188896" y="4767199"/>
            <a:ext cx="3708635" cy="892778"/>
            <a:chOff x="924886" y="996044"/>
            <a:chExt cx="2781546" cy="669600"/>
          </a:xfrm>
        </p:grpSpPr>
        <p:cxnSp>
          <p:nvCxnSpPr>
            <p:cNvPr id="115" name="Google Shape;115;p15"/>
            <p:cNvCxnSpPr>
              <a:cxnSpLocks/>
            </p:cNvCxnSpPr>
            <p:nvPr/>
          </p:nvCxnSpPr>
          <p:spPr>
            <a:xfrm flipV="1">
              <a:off x="3438525" y="1155041"/>
              <a:ext cx="267907" cy="154309"/>
            </a:xfrm>
            <a:prstGeom prst="straightConnector1">
              <a:avLst/>
            </a:prstGeom>
            <a:noFill/>
            <a:ln w="19050" cap="flat" cmpd="sng">
              <a:solidFill>
                <a:schemeClr val="tx2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16" name="Google Shape;116;p15"/>
            <p:cNvSpPr txBox="1"/>
            <p:nvPr/>
          </p:nvSpPr>
          <p:spPr>
            <a:xfrm>
              <a:off x="924886" y="996044"/>
              <a:ext cx="23727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>
                  <a:latin typeface="Roboto"/>
                  <a:ea typeface="Roboto"/>
                  <a:cs typeface="Roboto"/>
                  <a:sym typeface="Roboto"/>
                </a:rPr>
                <a:t>Step 3</a:t>
              </a:r>
              <a:endParaRPr b="1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latin typeface="Roboto"/>
                  <a:ea typeface="Roboto"/>
                  <a:cs typeface="Roboto"/>
                  <a:sym typeface="Roboto"/>
                </a:rPr>
                <a:t>Visualisations of the data to answer the research question</a:t>
              </a:r>
              <a:endParaRPr sz="18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" name="Google Shape;117;p15"/>
          <p:cNvGrpSpPr/>
          <p:nvPr/>
        </p:nvGrpSpPr>
        <p:grpSpPr>
          <a:xfrm>
            <a:off x="1082751" y="1602653"/>
            <a:ext cx="4054614" cy="1242369"/>
            <a:chOff x="721830" y="2992491"/>
            <a:chExt cx="3041037" cy="931800"/>
          </a:xfrm>
        </p:grpSpPr>
        <p:cxnSp>
          <p:nvCxnSpPr>
            <p:cNvPr id="118" name="Google Shape;118;p15"/>
            <p:cNvCxnSpPr>
              <a:cxnSpLocks/>
            </p:cNvCxnSpPr>
            <p:nvPr/>
          </p:nvCxnSpPr>
          <p:spPr>
            <a:xfrm>
              <a:off x="3449034" y="3328070"/>
              <a:ext cx="313833" cy="282130"/>
            </a:xfrm>
            <a:prstGeom prst="straightConnector1">
              <a:avLst/>
            </a:prstGeom>
            <a:noFill/>
            <a:ln w="19050" cap="flat" cmpd="sng">
              <a:solidFill>
                <a:schemeClr val="tx2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19" name="Google Shape;119;p15"/>
            <p:cNvSpPr txBox="1"/>
            <p:nvPr/>
          </p:nvSpPr>
          <p:spPr>
            <a:xfrm>
              <a:off x="721830" y="2992491"/>
              <a:ext cx="2731800" cy="9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>
                  <a:latin typeface="Roboto"/>
                  <a:ea typeface="Roboto"/>
                  <a:cs typeface="Roboto"/>
                  <a:sym typeface="Roboto"/>
                </a:rPr>
                <a:t>Step 4</a:t>
              </a:r>
              <a:endParaRPr b="1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latin typeface="Roboto"/>
                  <a:ea typeface="Roboto"/>
                  <a:cs typeface="Roboto"/>
                  <a:sym typeface="Roboto"/>
                </a:rPr>
                <a:t>Correlation calculations and model predictions </a:t>
              </a:r>
              <a:endParaRPr sz="18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0" name="Google Shape;120;p15"/>
          <p:cNvSpPr/>
          <p:nvPr/>
        </p:nvSpPr>
        <p:spPr>
          <a:xfrm rot="-1800095" flipH="1">
            <a:off x="4435170" y="1981972"/>
            <a:ext cx="3587828" cy="3587828"/>
          </a:xfrm>
          <a:prstGeom prst="blockArc">
            <a:avLst>
              <a:gd name="adj1" fmla="val 14348563"/>
              <a:gd name="adj2" fmla="val 19872341"/>
              <a:gd name="adj3" fmla="val 9100"/>
            </a:avLst>
          </a:prstGeom>
          <a:solidFill>
            <a:schemeClr val="accent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1" name="Google Shape;121;p15"/>
          <p:cNvGrpSpPr/>
          <p:nvPr/>
        </p:nvGrpSpPr>
        <p:grpSpPr>
          <a:xfrm>
            <a:off x="7334958" y="4979190"/>
            <a:ext cx="4256016" cy="1653980"/>
            <a:chOff x="5397005" y="3250633"/>
            <a:chExt cx="3192094" cy="669600"/>
          </a:xfrm>
        </p:grpSpPr>
        <p:cxnSp>
          <p:nvCxnSpPr>
            <p:cNvPr id="122" name="Google Shape;122;p15"/>
            <p:cNvCxnSpPr>
              <a:cxnSpLocks/>
            </p:cNvCxnSpPr>
            <p:nvPr/>
          </p:nvCxnSpPr>
          <p:spPr>
            <a:xfrm flipH="1" flipV="1">
              <a:off x="5397005" y="3301385"/>
              <a:ext cx="284674" cy="149738"/>
            </a:xfrm>
            <a:prstGeom prst="straightConnector1">
              <a:avLst/>
            </a:prstGeom>
            <a:noFill/>
            <a:ln w="19050" cap="flat" cmpd="sng">
              <a:solidFill>
                <a:schemeClr val="tx2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23" name="Google Shape;123;p15"/>
            <p:cNvSpPr txBox="1"/>
            <p:nvPr/>
          </p:nvSpPr>
          <p:spPr>
            <a:xfrm>
              <a:off x="5742999" y="3250633"/>
              <a:ext cx="28461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>
                  <a:latin typeface="Roboto"/>
                  <a:ea typeface="Roboto"/>
                  <a:cs typeface="Roboto"/>
                  <a:sym typeface="Roboto"/>
                </a:rPr>
                <a:t>Step 2</a:t>
              </a:r>
              <a:endParaRPr b="1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latin typeface="Roboto"/>
                  <a:ea typeface="Roboto"/>
                  <a:cs typeface="Roboto"/>
                  <a:sym typeface="Roboto"/>
                </a:rPr>
                <a:t>Checking and solving data for distribution, multicollinearity, outliers and nulls </a:t>
              </a:r>
              <a:endParaRPr sz="18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4" name="Google Shape;124;p15"/>
          <p:cNvGrpSpPr/>
          <p:nvPr/>
        </p:nvGrpSpPr>
        <p:grpSpPr>
          <a:xfrm>
            <a:off x="7436771" y="1493356"/>
            <a:ext cx="4654190" cy="1499563"/>
            <a:chOff x="5473368" y="719984"/>
            <a:chExt cx="3490733" cy="1124700"/>
          </a:xfrm>
        </p:grpSpPr>
        <p:cxnSp>
          <p:nvCxnSpPr>
            <p:cNvPr id="125" name="Google Shape;125;p15"/>
            <p:cNvCxnSpPr>
              <a:cxnSpLocks/>
            </p:cNvCxnSpPr>
            <p:nvPr/>
          </p:nvCxnSpPr>
          <p:spPr>
            <a:xfrm flipH="1">
              <a:off x="5473368" y="1282335"/>
              <a:ext cx="321005" cy="274664"/>
            </a:xfrm>
            <a:prstGeom prst="straightConnector1">
              <a:avLst/>
            </a:prstGeom>
            <a:noFill/>
            <a:ln w="19050" cap="flat" cmpd="sng">
              <a:solidFill>
                <a:schemeClr val="tx2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26" name="Google Shape;126;p15"/>
            <p:cNvSpPr txBox="1"/>
            <p:nvPr/>
          </p:nvSpPr>
          <p:spPr>
            <a:xfrm>
              <a:off x="5743001" y="719984"/>
              <a:ext cx="3221100" cy="112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latin typeface="Roboto"/>
                  <a:ea typeface="Roboto"/>
                  <a:cs typeface="Roboto"/>
                  <a:sym typeface="Roboto"/>
                </a:rPr>
                <a:t>Step  1</a:t>
              </a:r>
              <a:endParaRPr sz="17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dirty="0">
                  <a:latin typeface="Roboto"/>
                  <a:ea typeface="Roboto"/>
                  <a:cs typeface="Roboto"/>
                  <a:sym typeface="Roboto"/>
                </a:rPr>
                <a:t>Data cleaning using Python with the packages Pandas and </a:t>
              </a:r>
              <a:r>
                <a:rPr lang="en-GB" sz="1700" dirty="0" err="1">
                  <a:latin typeface="Roboto"/>
                  <a:ea typeface="Roboto"/>
                  <a:cs typeface="Roboto"/>
                  <a:sym typeface="Roboto"/>
                </a:rPr>
                <a:t>Numpy</a:t>
              </a:r>
              <a:endParaRPr sz="17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7" name="Google Shape;127;p15"/>
          <p:cNvSpPr txBox="1"/>
          <p:nvPr/>
        </p:nvSpPr>
        <p:spPr>
          <a:xfrm>
            <a:off x="5262010" y="3498072"/>
            <a:ext cx="19248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latin typeface="Roboto"/>
                <a:ea typeface="Roboto"/>
                <a:cs typeface="Roboto"/>
                <a:sym typeface="Roboto"/>
              </a:rPr>
              <a:t>Iterative process</a:t>
            </a:r>
            <a:endParaRPr sz="1600"/>
          </a:p>
        </p:txBody>
      </p:sp>
      <p:sp>
        <p:nvSpPr>
          <p:cNvPr id="128" name="Google Shape;128;p15"/>
          <p:cNvSpPr/>
          <p:nvPr/>
        </p:nvSpPr>
        <p:spPr>
          <a:xfrm rot="1800095">
            <a:off x="4432254" y="1981972"/>
            <a:ext cx="3587828" cy="3587828"/>
          </a:xfrm>
          <a:prstGeom prst="blockArc">
            <a:avLst>
              <a:gd name="adj1" fmla="val 14545937"/>
              <a:gd name="adj2" fmla="val 19902139"/>
              <a:gd name="adj3" fmla="val 9115"/>
            </a:avLst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15"/>
          <p:cNvSpPr/>
          <p:nvPr/>
        </p:nvSpPr>
        <p:spPr>
          <a:xfrm rot="9000757">
            <a:off x="4424421" y="1981427"/>
            <a:ext cx="3586968" cy="3586968"/>
          </a:xfrm>
          <a:prstGeom prst="blockArc">
            <a:avLst>
              <a:gd name="adj1" fmla="val 18041678"/>
              <a:gd name="adj2" fmla="val 1798478"/>
              <a:gd name="adj3" fmla="val 9595"/>
            </a:avLst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71438" dist="9525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 rot="-9000757" flipH="1">
            <a:off x="4434648" y="1982427"/>
            <a:ext cx="3586968" cy="3586968"/>
          </a:xfrm>
          <a:prstGeom prst="blockArc">
            <a:avLst>
              <a:gd name="adj1" fmla="val 17967225"/>
              <a:gd name="adj2" fmla="val 1529547"/>
              <a:gd name="adj3" fmla="val 9279"/>
            </a:avLst>
          </a:prstGeom>
          <a:solidFill>
            <a:schemeClr val="accent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15"/>
          <p:cNvSpPr/>
          <p:nvPr/>
        </p:nvSpPr>
        <p:spPr>
          <a:xfrm rot="8100000">
            <a:off x="4360799" y="3543404"/>
            <a:ext cx="484085" cy="484085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 rot="-2700000">
            <a:off x="7603944" y="3533855"/>
            <a:ext cx="484085" cy="484085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15"/>
          <p:cNvSpPr/>
          <p:nvPr/>
        </p:nvSpPr>
        <p:spPr>
          <a:xfrm rot="2700000">
            <a:off x="5981904" y="5150786"/>
            <a:ext cx="484085" cy="484085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 rot="-8100000">
            <a:off x="5982827" y="1903428"/>
            <a:ext cx="484085" cy="484085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Google Shape;135;p15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18261" y="3105226"/>
            <a:ext cx="1080325" cy="76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4302" y="3162899"/>
            <a:ext cx="684600" cy="68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5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85078" y="5835326"/>
            <a:ext cx="550725" cy="543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5"/>
          <p:cNvPicPr preferRelativeResize="0"/>
          <p:nvPr/>
        </p:nvPicPr>
        <p:blipFill>
          <a:blip r:embed="rId8"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07171" y="3285713"/>
            <a:ext cx="807500" cy="4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5"/>
          <p:cNvPicPr preferRelativeResize="0"/>
          <p:nvPr/>
        </p:nvPicPr>
        <p:blipFill>
          <a:blip r:embed="rId10"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14906" y="3212226"/>
            <a:ext cx="550725" cy="55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5"/>
          <p:cNvPicPr preferRelativeResize="0"/>
          <p:nvPr/>
        </p:nvPicPr>
        <p:blipFill>
          <a:blip r:embed="rId12">
            <a:alphaModFix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46798" y="3212226"/>
            <a:ext cx="550725" cy="55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5"/>
          <p:cNvPicPr preferRelativeResize="0"/>
          <p:nvPr/>
        </p:nvPicPr>
        <p:blipFill>
          <a:blip r:embed="rId14">
            <a:alphaModFix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83974" y="3202713"/>
            <a:ext cx="1080325" cy="60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>
          <a:blip r:embed="rId16">
            <a:alphaModFix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77899" y="3212226"/>
            <a:ext cx="550725" cy="55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18">
            <a:alphaModFix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5130" y="3269880"/>
            <a:ext cx="807500" cy="435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/>
        </p:nvSpPr>
        <p:spPr>
          <a:xfrm>
            <a:off x="455250" y="6057325"/>
            <a:ext cx="11429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rgbClr val="9ACBC6"/>
                </a:solidFill>
                <a:highlight>
                  <a:srgbClr val="FFFFFF"/>
                </a:highlight>
              </a:rPr>
              <a:t>■</a:t>
            </a:r>
            <a:r>
              <a:rPr lang="en-GB" sz="2000" dirty="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en-GB" sz="1600" dirty="0">
                <a:solidFill>
                  <a:srgbClr val="202124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Finland</a:t>
            </a:r>
            <a:r>
              <a:rPr lang="en-GB" sz="2000" dirty="0">
                <a:solidFill>
                  <a:srgbClr val="202124"/>
                </a:solidFill>
                <a:highlight>
                  <a:srgbClr val="FFFFFF"/>
                </a:highlight>
              </a:rPr>
              <a:t>   </a:t>
            </a:r>
            <a:r>
              <a:rPr lang="en-GB" sz="3000" dirty="0">
                <a:solidFill>
                  <a:srgbClr val="E06666"/>
                </a:solidFill>
                <a:highlight>
                  <a:srgbClr val="FFFFFF"/>
                </a:highlight>
              </a:rPr>
              <a:t>■</a:t>
            </a:r>
            <a:r>
              <a:rPr lang="en-GB" sz="2000" dirty="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en-GB" sz="1600" dirty="0">
                <a:solidFill>
                  <a:srgbClr val="202124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Denmark</a:t>
            </a:r>
            <a:r>
              <a:rPr lang="en-GB" sz="1800" dirty="0">
                <a:solidFill>
                  <a:srgbClr val="202124"/>
                </a:solidFill>
                <a:highlight>
                  <a:srgbClr val="FFFFFF"/>
                </a:highlight>
              </a:rPr>
              <a:t>   </a:t>
            </a:r>
            <a:r>
              <a:rPr lang="en-GB" sz="3000" dirty="0">
                <a:solidFill>
                  <a:srgbClr val="F1C232"/>
                </a:solidFill>
                <a:highlight>
                  <a:srgbClr val="FFFFFF"/>
                </a:highlight>
              </a:rPr>
              <a:t>■</a:t>
            </a:r>
            <a:r>
              <a:rPr lang="en-GB" sz="2000" dirty="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en-GB" sz="1600" dirty="0">
                <a:solidFill>
                  <a:srgbClr val="202124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Switzerland</a:t>
            </a:r>
            <a:r>
              <a:rPr lang="en-GB" sz="1800" dirty="0">
                <a:solidFill>
                  <a:srgbClr val="202124"/>
                </a:solidFill>
                <a:highlight>
                  <a:srgbClr val="FFFFFF"/>
                </a:highlight>
              </a:rPr>
              <a:t>   </a:t>
            </a:r>
            <a:r>
              <a:rPr lang="en-GB" sz="3000" dirty="0">
                <a:solidFill>
                  <a:srgbClr val="6AA84F"/>
                </a:solidFill>
                <a:highlight>
                  <a:srgbClr val="FFFFFF"/>
                </a:highlight>
              </a:rPr>
              <a:t>■</a:t>
            </a:r>
            <a:r>
              <a:rPr lang="en-GB" sz="2000" dirty="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en-GB" sz="1600" dirty="0">
                <a:solidFill>
                  <a:srgbClr val="202124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South Sudan</a:t>
            </a:r>
            <a:r>
              <a:rPr lang="en-GB" sz="2000" dirty="0">
                <a:solidFill>
                  <a:srgbClr val="202124"/>
                </a:solidFill>
                <a:highlight>
                  <a:srgbClr val="FFFFFF"/>
                </a:highlight>
              </a:rPr>
              <a:t>   </a:t>
            </a:r>
            <a:r>
              <a:rPr lang="en-GB" sz="3000" dirty="0">
                <a:solidFill>
                  <a:srgbClr val="E69138"/>
                </a:solidFill>
                <a:highlight>
                  <a:srgbClr val="FFFFFF"/>
                </a:highlight>
              </a:rPr>
              <a:t>■</a:t>
            </a:r>
            <a:r>
              <a:rPr lang="en-GB" sz="2000" dirty="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en-GB" sz="1600" dirty="0">
                <a:solidFill>
                  <a:srgbClr val="202124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Central African Republic</a:t>
            </a:r>
            <a:r>
              <a:rPr lang="en-GB" sz="2000" dirty="0">
                <a:solidFill>
                  <a:srgbClr val="202124"/>
                </a:solidFill>
                <a:highlight>
                  <a:srgbClr val="FFFFFF"/>
                </a:highlight>
              </a:rPr>
              <a:t>   </a:t>
            </a:r>
            <a:r>
              <a:rPr lang="en-GB" sz="3000" dirty="0">
                <a:solidFill>
                  <a:srgbClr val="0B5394"/>
                </a:solidFill>
                <a:highlight>
                  <a:srgbClr val="FFFFFF"/>
                </a:highlight>
              </a:rPr>
              <a:t>■</a:t>
            </a:r>
            <a:r>
              <a:rPr lang="en-GB" sz="2000" dirty="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en-GB" sz="1600" dirty="0">
                <a:solidFill>
                  <a:srgbClr val="202124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Afghanistan</a:t>
            </a:r>
            <a:endParaRPr lang="en-GB" sz="16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739" y="304800"/>
            <a:ext cx="10372521" cy="57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1530D03E-D755-154A-BCFE-021990D07A53}"/>
              </a:ext>
            </a:extLst>
          </p:cNvPr>
          <p:cNvSpPr txBox="1"/>
          <p:nvPr/>
        </p:nvSpPr>
        <p:spPr>
          <a:xfrm>
            <a:off x="148281" y="2959640"/>
            <a:ext cx="7614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rgbClr val="72727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Ladder </a:t>
            </a:r>
          </a:p>
          <a:p>
            <a:pPr algn="r"/>
            <a:r>
              <a:rPr lang="en-GB" sz="1200" dirty="0">
                <a:solidFill>
                  <a:srgbClr val="72727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Score </a:t>
            </a:r>
          </a:p>
          <a:p>
            <a:pPr algn="r"/>
            <a:r>
              <a:rPr lang="en-GB" sz="1200" dirty="0">
                <a:solidFill>
                  <a:srgbClr val="72727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ranging </a:t>
            </a:r>
          </a:p>
          <a:p>
            <a:pPr algn="r"/>
            <a:r>
              <a:rPr lang="en-GB" sz="1200" dirty="0">
                <a:solidFill>
                  <a:srgbClr val="72727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from </a:t>
            </a:r>
          </a:p>
          <a:p>
            <a:pPr algn="r"/>
            <a:r>
              <a:rPr lang="en-GB" sz="1200" dirty="0">
                <a:solidFill>
                  <a:srgbClr val="72727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1-10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13968" y="643466"/>
            <a:ext cx="9564063" cy="5571067"/>
          </a:xfrm>
          <a:prstGeom prst="rect">
            <a:avLst/>
          </a:prstGeom>
          <a:noFill/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8EB476D2-2C45-CB4D-8BB7-368CDF397699}"/>
              </a:ext>
            </a:extLst>
          </p:cNvPr>
          <p:cNvSpPr txBox="1"/>
          <p:nvPr/>
        </p:nvSpPr>
        <p:spPr>
          <a:xfrm>
            <a:off x="3805881" y="4263081"/>
            <a:ext cx="2545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(Post-</a:t>
            </a:r>
            <a:r>
              <a:rPr lang="en-GB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Sovjet</a:t>
            </a:r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Republic)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8BDCCAD0-A8C2-414D-8E2C-DDA3099A18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2" b="-1"/>
          <a:stretch/>
        </p:blipFill>
        <p:spPr>
          <a:xfrm>
            <a:off x="1155557" y="284205"/>
            <a:ext cx="10918855" cy="6363730"/>
          </a:xfrm>
          <a:prstGeom prst="rect">
            <a:avLst/>
          </a:prstGeom>
          <a:ln>
            <a:noFill/>
          </a:ln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372F8DCF-488C-F144-852B-7965AB25CA78}"/>
              </a:ext>
            </a:extLst>
          </p:cNvPr>
          <p:cNvSpPr txBox="1"/>
          <p:nvPr/>
        </p:nvSpPr>
        <p:spPr>
          <a:xfrm>
            <a:off x="228600" y="1371598"/>
            <a:ext cx="920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Generosity</a:t>
            </a:r>
            <a:endParaRPr lang="en-GB" sz="1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2E8A338C-C17F-7442-84C2-5A48CD845640}"/>
              </a:ext>
            </a:extLst>
          </p:cNvPr>
          <p:cNvSpPr txBox="1"/>
          <p:nvPr/>
        </p:nvSpPr>
        <p:spPr>
          <a:xfrm>
            <a:off x="228600" y="2015440"/>
            <a:ext cx="92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Healthy Life Expectancy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7491C23B-7083-374B-8D64-88D908F8A737}"/>
              </a:ext>
            </a:extLst>
          </p:cNvPr>
          <p:cNvSpPr txBox="1"/>
          <p:nvPr/>
        </p:nvSpPr>
        <p:spPr>
          <a:xfrm>
            <a:off x="228600" y="2843948"/>
            <a:ext cx="92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Logged GDP Per Capita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73E769E9-3C5B-9641-A51B-7D69F4B68425}"/>
              </a:ext>
            </a:extLst>
          </p:cNvPr>
          <p:cNvSpPr txBox="1"/>
          <p:nvPr/>
        </p:nvSpPr>
        <p:spPr>
          <a:xfrm>
            <a:off x="228600" y="3857122"/>
            <a:ext cx="92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Perception of Corruption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DD5D9ABB-7C9F-1343-8BC9-A47CEACD10ED}"/>
              </a:ext>
            </a:extLst>
          </p:cNvPr>
          <p:cNvSpPr txBox="1"/>
          <p:nvPr/>
        </p:nvSpPr>
        <p:spPr>
          <a:xfrm>
            <a:off x="281216" y="4870296"/>
            <a:ext cx="815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Social Support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16F16CE9-A00C-444C-AC38-AAC81A421950}"/>
              </a:ext>
            </a:extLst>
          </p:cNvPr>
          <p:cNvSpPr txBox="1"/>
          <p:nvPr/>
        </p:nvSpPr>
        <p:spPr>
          <a:xfrm>
            <a:off x="228600" y="5698806"/>
            <a:ext cx="92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Freedom to Make Life Choices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CORRELATIONS</a:t>
            </a:r>
            <a:endParaRPr dirty="0"/>
          </a:p>
        </p:txBody>
      </p:sp>
      <p:grpSp>
        <p:nvGrpSpPr>
          <p:cNvPr id="165" name="Google Shape;165;p19"/>
          <p:cNvGrpSpPr/>
          <p:nvPr/>
        </p:nvGrpSpPr>
        <p:grpSpPr>
          <a:xfrm>
            <a:off x="1055163" y="1820350"/>
            <a:ext cx="9967194" cy="4404550"/>
            <a:chOff x="940675" y="1820350"/>
            <a:chExt cx="9967194" cy="4404550"/>
          </a:xfrm>
        </p:grpSpPr>
        <p:sp>
          <p:nvSpPr>
            <p:cNvPr id="166" name="Google Shape;166;p19"/>
            <p:cNvSpPr txBox="1"/>
            <p:nvPr/>
          </p:nvSpPr>
          <p:spPr>
            <a:xfrm>
              <a:off x="1167025" y="1847025"/>
              <a:ext cx="2616300" cy="172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0" dirty="0">
                  <a:solidFill>
                    <a:srgbClr val="274E13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0.78</a:t>
              </a:r>
              <a:endParaRPr sz="10000" dirty="0">
                <a:solidFill>
                  <a:srgbClr val="274E13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7" name="Google Shape;167;p19"/>
            <p:cNvSpPr txBox="1"/>
            <p:nvPr/>
          </p:nvSpPr>
          <p:spPr>
            <a:xfrm>
              <a:off x="940675" y="3465056"/>
              <a:ext cx="3069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dirty="0">
                  <a:latin typeface="Twentieth Century"/>
                  <a:ea typeface="Twentieth Century"/>
                  <a:cs typeface="Twentieth Century"/>
                  <a:sym typeface="Twentieth Century"/>
                </a:rPr>
                <a:t>Ladder Score &amp; </a:t>
              </a:r>
              <a:endParaRPr sz="1700" dirty="0"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dirty="0">
                  <a:latin typeface="Twentieth Century"/>
                  <a:ea typeface="Twentieth Century"/>
                  <a:cs typeface="Twentieth Century"/>
                  <a:sym typeface="Twentieth Century"/>
                </a:rPr>
                <a:t>Logged GDP per Capita</a:t>
              </a:r>
              <a:endParaRPr sz="1700" dirty="0"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8" name="Google Shape;168;p19"/>
            <p:cNvSpPr txBox="1"/>
            <p:nvPr/>
          </p:nvSpPr>
          <p:spPr>
            <a:xfrm>
              <a:off x="8017969" y="1820350"/>
              <a:ext cx="2710800" cy="172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0" dirty="0">
                  <a:solidFill>
                    <a:schemeClr val="accent4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0.73</a:t>
              </a:r>
              <a:endParaRPr sz="10000" dirty="0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9" name="Google Shape;169;p19"/>
            <p:cNvSpPr txBox="1"/>
            <p:nvPr/>
          </p:nvSpPr>
          <p:spPr>
            <a:xfrm>
              <a:off x="7838869" y="3465056"/>
              <a:ext cx="3069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>
                  <a:latin typeface="Twentieth Century"/>
                  <a:ea typeface="Twentieth Century"/>
                  <a:cs typeface="Twentieth Century"/>
                  <a:sym typeface="Twentieth Century"/>
                </a:rPr>
                <a:t>Ladder Score &amp; </a:t>
              </a:r>
              <a:endParaRPr sz="1700"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>
                  <a:latin typeface="Twentieth Century"/>
                  <a:ea typeface="Twentieth Century"/>
                  <a:cs typeface="Twentieth Century"/>
                  <a:sym typeface="Twentieth Century"/>
                </a:rPr>
                <a:t>Social Support</a:t>
              </a:r>
              <a:endParaRPr sz="1700"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0" name="Google Shape;170;p19"/>
            <p:cNvSpPr txBox="1"/>
            <p:nvPr/>
          </p:nvSpPr>
          <p:spPr>
            <a:xfrm>
              <a:off x="4660194" y="1847025"/>
              <a:ext cx="2616300" cy="172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0" dirty="0">
                  <a:solidFill>
                    <a:schemeClr val="accent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0.77</a:t>
              </a:r>
              <a:endParaRPr sz="10000" dirty="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1" name="Google Shape;171;p19"/>
            <p:cNvSpPr txBox="1"/>
            <p:nvPr/>
          </p:nvSpPr>
          <p:spPr>
            <a:xfrm>
              <a:off x="4433844" y="3465056"/>
              <a:ext cx="3069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dirty="0">
                  <a:latin typeface="Twentieth Century"/>
                  <a:ea typeface="Twentieth Century"/>
                  <a:cs typeface="Twentieth Century"/>
                  <a:sym typeface="Twentieth Century"/>
                </a:rPr>
                <a:t>Ladder Score &amp; </a:t>
              </a:r>
              <a:endParaRPr sz="1700" dirty="0"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dirty="0">
                  <a:latin typeface="Twentieth Century"/>
                  <a:ea typeface="Twentieth Century"/>
                  <a:cs typeface="Twentieth Century"/>
                  <a:sym typeface="Twentieth Century"/>
                </a:rPr>
                <a:t>Healthy Life Expectancy</a:t>
              </a:r>
              <a:endParaRPr sz="1700" dirty="0"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2" name="Google Shape;172;p19"/>
            <p:cNvSpPr txBox="1"/>
            <p:nvPr/>
          </p:nvSpPr>
          <p:spPr>
            <a:xfrm>
              <a:off x="1522975" y="4472600"/>
              <a:ext cx="19044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0" dirty="0">
                  <a:solidFill>
                    <a:srgbClr val="BF9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0.54</a:t>
              </a:r>
              <a:endParaRPr sz="6000" dirty="0">
                <a:solidFill>
                  <a:srgbClr val="BF9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3" name="Google Shape;173;p19"/>
            <p:cNvSpPr txBox="1"/>
            <p:nvPr/>
          </p:nvSpPr>
          <p:spPr>
            <a:xfrm>
              <a:off x="940675" y="5516900"/>
              <a:ext cx="3069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dirty="0">
                  <a:latin typeface="Twentieth Century"/>
                  <a:ea typeface="Twentieth Century"/>
                  <a:cs typeface="Twentieth Century"/>
                  <a:sym typeface="Twentieth Century"/>
                </a:rPr>
                <a:t>Ladder Score &amp; </a:t>
              </a:r>
              <a:endParaRPr sz="1700" dirty="0"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dirty="0">
                  <a:latin typeface="Twentieth Century"/>
                  <a:ea typeface="Twentieth Century"/>
                  <a:cs typeface="Twentieth Century"/>
                  <a:sym typeface="Twentieth Century"/>
                </a:rPr>
                <a:t>Freedom to Make Life Choices</a:t>
              </a:r>
              <a:endParaRPr sz="1700" dirty="0"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4" name="Google Shape;174;p19"/>
            <p:cNvSpPr txBox="1"/>
            <p:nvPr/>
          </p:nvSpPr>
          <p:spPr>
            <a:xfrm>
              <a:off x="8421169" y="4472600"/>
              <a:ext cx="19044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0" dirty="0">
                  <a:solidFill>
                    <a:srgbClr val="9411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0.12</a:t>
              </a:r>
              <a:endParaRPr sz="6000" dirty="0">
                <a:solidFill>
                  <a:srgbClr val="9411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5" name="Google Shape;175;p19"/>
            <p:cNvSpPr txBox="1"/>
            <p:nvPr/>
          </p:nvSpPr>
          <p:spPr>
            <a:xfrm>
              <a:off x="7838869" y="5516900"/>
              <a:ext cx="3069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dirty="0">
                  <a:latin typeface="Twentieth Century"/>
                  <a:ea typeface="Twentieth Century"/>
                  <a:cs typeface="Twentieth Century"/>
                  <a:sym typeface="Twentieth Century"/>
                </a:rPr>
                <a:t>Ladder Score &amp; </a:t>
              </a:r>
              <a:endParaRPr sz="1700" dirty="0"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dirty="0">
                  <a:latin typeface="Twentieth Century"/>
                  <a:ea typeface="Twentieth Century"/>
                  <a:cs typeface="Twentieth Century"/>
                  <a:sym typeface="Twentieth Century"/>
                </a:rPr>
                <a:t>Generosity</a:t>
              </a:r>
              <a:endParaRPr sz="1700" dirty="0"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6" name="Google Shape;176;p19"/>
            <p:cNvSpPr txBox="1"/>
            <p:nvPr/>
          </p:nvSpPr>
          <p:spPr>
            <a:xfrm>
              <a:off x="4835994" y="4472600"/>
              <a:ext cx="22647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0" dirty="0">
                  <a:solidFill>
                    <a:srgbClr val="B45F2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-0.41</a:t>
              </a:r>
              <a:endParaRPr sz="6000" dirty="0">
                <a:solidFill>
                  <a:srgbClr val="B45F2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7" name="Google Shape;177;p19"/>
            <p:cNvSpPr txBox="1"/>
            <p:nvPr/>
          </p:nvSpPr>
          <p:spPr>
            <a:xfrm>
              <a:off x="4433844" y="5516900"/>
              <a:ext cx="3069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dirty="0">
                  <a:latin typeface="Twentieth Century"/>
                  <a:ea typeface="Twentieth Century"/>
                  <a:cs typeface="Twentieth Century"/>
                  <a:sym typeface="Twentieth Century"/>
                </a:rPr>
                <a:t>Ladder Score &amp; </a:t>
              </a:r>
              <a:endParaRPr sz="1700" dirty="0"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dirty="0">
                  <a:latin typeface="Twentieth Century"/>
                  <a:ea typeface="Twentieth Century"/>
                  <a:cs typeface="Twentieth Century"/>
                  <a:sym typeface="Twentieth Century"/>
                </a:rPr>
                <a:t>Perception of Corruption</a:t>
              </a:r>
              <a:endParaRPr sz="1700" dirty="0"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FE1CC-CFF4-7F49-97EA-87680132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takeaways</a:t>
            </a:r>
          </a:p>
        </p:txBody>
      </p:sp>
      <p:sp>
        <p:nvSpPr>
          <p:cNvPr id="4" name="Google Shape;183;p20">
            <a:extLst>
              <a:ext uri="{FF2B5EF4-FFF2-40B4-BE49-F238E27FC236}">
                <a16:creationId xmlns:a16="http://schemas.microsoft.com/office/drawing/2014/main" id="{550EC056-8385-FA43-8901-EE4BD9978AD9}"/>
              </a:ext>
            </a:extLst>
          </p:cNvPr>
          <p:cNvSpPr txBox="1">
            <a:spLocks/>
          </p:cNvSpPr>
          <p:nvPr/>
        </p:nvSpPr>
        <p:spPr>
          <a:xfrm>
            <a:off x="3120600" y="2146598"/>
            <a:ext cx="5950800" cy="3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en-GB" sz="3100" dirty="0">
                <a:solidFill>
                  <a:schemeClr val="accent2"/>
                </a:solidFill>
              </a:rPr>
              <a:t>Money </a:t>
            </a:r>
            <a:r>
              <a:rPr lang="en-GB" sz="3100" dirty="0"/>
              <a:t>does not necessarily make happy, but the </a:t>
            </a:r>
            <a:r>
              <a:rPr lang="en-GB" sz="3100" dirty="0">
                <a:solidFill>
                  <a:schemeClr val="accent2"/>
                </a:solidFill>
              </a:rPr>
              <a:t>lack of it </a:t>
            </a:r>
            <a:r>
              <a:rPr lang="en-GB" sz="3100" dirty="0"/>
              <a:t>makes </a:t>
            </a:r>
            <a:r>
              <a:rPr lang="en-GB" sz="3100" dirty="0">
                <a:solidFill>
                  <a:schemeClr val="accent2"/>
                </a:solidFill>
              </a:rPr>
              <a:t>unhappy</a:t>
            </a:r>
            <a:endParaRPr lang="en-GB" sz="3100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endParaRPr lang="en-GB" sz="3000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en-GB" sz="3000" dirty="0">
                <a:solidFill>
                  <a:schemeClr val="accent2"/>
                </a:solidFill>
              </a:rPr>
              <a:t>GDP &amp; Healthy Life Expectancy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endParaRPr lang="en-GB" sz="3000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en-GB" sz="3000" dirty="0"/>
              <a:t>Future research should focus on </a:t>
            </a:r>
            <a:r>
              <a:rPr lang="en-GB" sz="3000" dirty="0">
                <a:solidFill>
                  <a:schemeClr val="accent2"/>
                </a:solidFill>
              </a:rPr>
              <a:t>nation-level analysis</a:t>
            </a:r>
          </a:p>
        </p:txBody>
      </p:sp>
      <p:cxnSp>
        <p:nvCxnSpPr>
          <p:cNvPr id="5" name="Google Shape;187;p20">
            <a:extLst>
              <a:ext uri="{FF2B5EF4-FFF2-40B4-BE49-F238E27FC236}">
                <a16:creationId xmlns:a16="http://schemas.microsoft.com/office/drawing/2014/main" id="{1251C3C7-27E7-BA43-B427-47B1CEEA3854}"/>
              </a:ext>
            </a:extLst>
          </p:cNvPr>
          <p:cNvCxnSpPr/>
          <p:nvPr/>
        </p:nvCxnSpPr>
        <p:spPr>
          <a:xfrm>
            <a:off x="4759200" y="4540805"/>
            <a:ext cx="2673600" cy="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188;p20">
            <a:extLst>
              <a:ext uri="{FF2B5EF4-FFF2-40B4-BE49-F238E27FC236}">
                <a16:creationId xmlns:a16="http://schemas.microsoft.com/office/drawing/2014/main" id="{DDF85216-2EBB-9142-A52E-0AD28402DA82}"/>
              </a:ext>
            </a:extLst>
          </p:cNvPr>
          <p:cNvCxnSpPr/>
          <p:nvPr/>
        </p:nvCxnSpPr>
        <p:spPr>
          <a:xfrm>
            <a:off x="4759200" y="3572612"/>
            <a:ext cx="2673600" cy="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7754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25">
            <a:extLst>
              <a:ext uri="{FF2B5EF4-FFF2-40B4-BE49-F238E27FC236}">
                <a16:creationId xmlns:a16="http://schemas.microsoft.com/office/drawing/2014/main" id="{988A901F-2380-409D-B12F-3A0FDAFAE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7">
            <a:extLst>
              <a:ext uri="{FF2B5EF4-FFF2-40B4-BE49-F238E27FC236}">
                <a16:creationId xmlns:a16="http://schemas.microsoft.com/office/drawing/2014/main" id="{14CD50C8-2F85-4F12-A5B5-9336E254A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2618DD3C-AECB-422E-BF3A-25F49DF30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EEC668-43A8-E741-ABE1-83659D183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11" y="685893"/>
            <a:ext cx="3566407" cy="29890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spc="200"/>
              <a:t>Questions?</a:t>
            </a:r>
          </a:p>
        </p:txBody>
      </p: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B073669D-B21F-48ED-BC1D-FFD25A3D8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3610" y="3759161"/>
            <a:ext cx="35661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1" descr="Question mark on green pastel background">
            <a:extLst>
              <a:ext uri="{FF2B5EF4-FFF2-40B4-BE49-F238E27FC236}">
                <a16:creationId xmlns:a16="http://schemas.microsoft.com/office/drawing/2014/main" id="{5E097691-DE3B-493B-90AE-0D484A73E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17610"/>
          <a:stretch/>
        </p:blipFill>
        <p:spPr>
          <a:xfrm>
            <a:off x="4654984" y="975"/>
            <a:ext cx="7533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49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al">
  <a:themeElements>
    <a:clrScheme name="Groengeel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Integra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201</Words>
  <Application>Microsoft Macintosh PowerPoint</Application>
  <PresentationFormat>Breedbeeld</PresentationFormat>
  <Paragraphs>58</Paragraphs>
  <Slides>9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9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9" baseType="lpstr">
      <vt:lpstr>Calibri Light</vt:lpstr>
      <vt:lpstr>Tw Cen MT</vt:lpstr>
      <vt:lpstr>Wingdings 3</vt:lpstr>
      <vt:lpstr>Tw Cen MT Condensed</vt:lpstr>
      <vt:lpstr>Roboto Light</vt:lpstr>
      <vt:lpstr>Arial</vt:lpstr>
      <vt:lpstr>Noto Sans Symbols</vt:lpstr>
      <vt:lpstr>Twentieth Century</vt:lpstr>
      <vt:lpstr>Roboto</vt:lpstr>
      <vt:lpstr>Integraal</vt:lpstr>
      <vt:lpstr>World Happiness Report </vt:lpstr>
      <vt:lpstr>RESEARCH QUESTION</vt:lpstr>
      <vt:lpstr>PROCESS</vt:lpstr>
      <vt:lpstr>PowerPoint-presentatie</vt:lpstr>
      <vt:lpstr>PowerPoint-presentatie</vt:lpstr>
      <vt:lpstr>PowerPoint-presentatie</vt:lpstr>
      <vt:lpstr>CORRELATIONS</vt:lpstr>
      <vt:lpstr>Key takeaways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 Report </dc:title>
  <dc:creator>Dersjant, J. (Jennifer)</dc:creator>
  <cp:lastModifiedBy>Dersjant, J. (Jennifer)</cp:lastModifiedBy>
  <cp:revision>10</cp:revision>
  <dcterms:created xsi:type="dcterms:W3CDTF">2021-07-01T13:35:32Z</dcterms:created>
  <dcterms:modified xsi:type="dcterms:W3CDTF">2021-07-01T16:08:29Z</dcterms:modified>
</cp:coreProperties>
</file>