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5" r:id="rId10"/>
  </p:sldIdLst>
  <p:sldSz cx="12192000" cy="6858000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  <p:embeddedFont>
      <p:font typeface="Tw Cen MT Condensed" panose="020B0606020104020203" pitchFamily="34" charset="77"/>
      <p:regular r:id="rId26"/>
      <p:bold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941100"/>
    <a:srgbClr val="B45F21"/>
    <a:srgbClr val="9A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352c193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3352c193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352c193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352c193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352c193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352c193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352c193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352c193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3352c1933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3352c1933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9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met bijschrift" type="picTx">
  <p:cSld name="1_Afbeelding met bijschrif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6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8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78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17" Type="http://schemas.microsoft.com/office/2007/relationships/hdphoto" Target="../media/hdphoto7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microsoft.com/office/2007/relationships/hdphoto" Target="../media/hdphoto6.wdp"/><Relationship Id="rId10" Type="http://schemas.openxmlformats.org/officeDocument/2006/relationships/image" Target="../media/image9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00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2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389FFE7C-E583-49D7-B92E-1EC8D6D4F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6">
            <a:extLst>
              <a:ext uri="{FF2B5EF4-FFF2-40B4-BE49-F238E27FC236}">
                <a16:creationId xmlns:a16="http://schemas.microsoft.com/office/drawing/2014/main" id="{D0D2945E-06BB-4ED7-B357-30CA7211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0C0C0C"/>
              </a:buClr>
              <a:buSzPts val="5000"/>
            </a:pPr>
            <a:r>
              <a:rPr lang="en-US" sz="4400" b="1">
                <a:solidFill>
                  <a:srgbClr val="FFFFFF"/>
                </a:solidFill>
              </a:rPr>
              <a:t>World Happiness Report 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771649" y="3849539"/>
            <a:ext cx="3071283" cy="23594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algn="r"/>
            <a:r>
              <a:rPr lang="en-US" sz="1600" dirty="0" err="1">
                <a:solidFill>
                  <a:srgbClr val="FFFFFF"/>
                </a:solidFill>
              </a:rPr>
              <a:t>Uroš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Petković</a:t>
            </a:r>
            <a:r>
              <a:rPr lang="en-US" sz="1600" dirty="0">
                <a:solidFill>
                  <a:srgbClr val="FFFFFF"/>
                </a:solidFill>
              </a:rPr>
              <a:t>, Andre Novikov, </a:t>
            </a:r>
            <a:r>
              <a:rPr lang="en-US" sz="1600" dirty="0" err="1">
                <a:solidFill>
                  <a:srgbClr val="FFFFFF"/>
                </a:solidFill>
              </a:rPr>
              <a:t>Axana</a:t>
            </a:r>
            <a:r>
              <a:rPr lang="en-US" sz="1600" dirty="0">
                <a:solidFill>
                  <a:srgbClr val="FFFFFF"/>
                </a:solidFill>
              </a:rPr>
              <a:t> Raiser &amp; Jennifer Dersjant</a:t>
            </a:r>
          </a:p>
        </p:txBody>
      </p:sp>
      <p:cxnSp>
        <p:nvCxnSpPr>
          <p:cNvPr id="115" name="Straight Connector 108">
            <a:extLst>
              <a:ext uri="{FF2B5EF4-FFF2-40B4-BE49-F238E27FC236}">
                <a16:creationId xmlns:a16="http://schemas.microsoft.com/office/drawing/2014/main" id="{F4C9872C-B3B3-4A61-B20E-F79415F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97" descr="Earth Globe Europe-Africa">
            <a:extLst>
              <a:ext uri="{FF2B5EF4-FFF2-40B4-BE49-F238E27FC236}">
                <a16:creationId xmlns:a16="http://schemas.microsoft.com/office/drawing/2014/main" id="{2F71DB2A-364D-43F1-A0D6-8634CD21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/>
          <p:nvPr/>
        </p:nvSpPr>
        <p:spPr>
          <a:xfrm>
            <a:off x="0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are relevant factors that drive a nation’s happiness?</a:t>
            </a: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2209800" y="1401150"/>
            <a:ext cx="7772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2657100" y="3086100"/>
            <a:ext cx="68778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are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relevant</a:t>
            </a:r>
            <a:r>
              <a:rPr lang="en-GB" sz="5700" dirty="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factors</a:t>
            </a:r>
            <a:r>
              <a:rPr lang="en-GB" sz="57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drive a nation’s </a:t>
            </a:r>
            <a:r>
              <a:rPr lang="en-GB" sz="57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happiness?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501275" y="2459700"/>
            <a:ext cx="822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952400" y="4837275"/>
            <a:ext cx="1114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2300050" y="2241300"/>
            <a:ext cx="7663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535803" y="2087722"/>
            <a:ext cx="3386700" cy="33867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1188896" y="4767199"/>
            <a:ext cx="3708635" cy="892778"/>
            <a:chOff x="924886" y="996044"/>
            <a:chExt cx="2781546" cy="669600"/>
          </a:xfrm>
        </p:grpSpPr>
        <p:cxnSp>
          <p:nvCxnSpPr>
            <p:cNvPr id="115" name="Google Shape;115;p15"/>
            <p:cNvCxnSpPr>
              <a:cxnSpLocks/>
            </p:cNvCxnSpPr>
            <p:nvPr/>
          </p:nvCxnSpPr>
          <p:spPr>
            <a:xfrm flipV="1">
              <a:off x="3438525" y="1155041"/>
              <a:ext cx="267907" cy="154309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924886" y="996044"/>
              <a:ext cx="2372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Visualisations of the data to answer the research question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082751" y="1602653"/>
            <a:ext cx="4054614" cy="1242369"/>
            <a:chOff x="721830" y="2992491"/>
            <a:chExt cx="3041037" cy="931800"/>
          </a:xfrm>
        </p:grpSpPr>
        <p:cxnSp>
          <p:nvCxnSpPr>
            <p:cNvPr id="118" name="Google Shape;118;p15"/>
            <p:cNvCxnSpPr>
              <a:cxnSpLocks/>
            </p:cNvCxnSpPr>
            <p:nvPr/>
          </p:nvCxnSpPr>
          <p:spPr>
            <a:xfrm>
              <a:off x="3449034" y="3328070"/>
              <a:ext cx="313833" cy="28213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721830" y="2992491"/>
              <a:ext cx="27318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Correlation calculations and model predictions 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15"/>
          <p:cNvSpPr/>
          <p:nvPr/>
        </p:nvSpPr>
        <p:spPr>
          <a:xfrm rot="-1800095" flipH="1">
            <a:off x="4435170" y="1981972"/>
            <a:ext cx="3587828" cy="3587828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7334958" y="4979190"/>
            <a:ext cx="4256016" cy="1653980"/>
            <a:chOff x="5397005" y="3250633"/>
            <a:chExt cx="3192094" cy="669600"/>
          </a:xfrm>
        </p:grpSpPr>
        <p:cxnSp>
          <p:nvCxnSpPr>
            <p:cNvPr id="122" name="Google Shape;122;p15"/>
            <p:cNvCxnSpPr>
              <a:cxnSpLocks/>
            </p:cNvCxnSpPr>
            <p:nvPr/>
          </p:nvCxnSpPr>
          <p:spPr>
            <a:xfrm flipH="1" flipV="1">
              <a:off x="5397005" y="3301385"/>
              <a:ext cx="284674" cy="149738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3" name="Google Shape;123;p15"/>
            <p:cNvSpPr txBox="1"/>
            <p:nvPr/>
          </p:nvSpPr>
          <p:spPr>
            <a:xfrm>
              <a:off x="5742999" y="3250633"/>
              <a:ext cx="2846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latin typeface="Roboto"/>
                  <a:ea typeface="Roboto"/>
                  <a:cs typeface="Roboto"/>
                  <a:sym typeface="Roboto"/>
                </a:rPr>
                <a:t>Checking and solving data for distribution, multicollinearity, outliers and nulls 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7436771" y="1493356"/>
            <a:ext cx="4654190" cy="1499563"/>
            <a:chOff x="5473368" y="719984"/>
            <a:chExt cx="3490733" cy="1124700"/>
          </a:xfrm>
        </p:grpSpPr>
        <p:cxnSp>
          <p:nvCxnSpPr>
            <p:cNvPr id="125" name="Google Shape;125;p15"/>
            <p:cNvCxnSpPr>
              <a:cxnSpLocks/>
            </p:cNvCxnSpPr>
            <p:nvPr/>
          </p:nvCxnSpPr>
          <p:spPr>
            <a:xfrm flipH="1">
              <a:off x="5473368" y="1282335"/>
              <a:ext cx="321005" cy="274664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6" name="Google Shape;126;p15"/>
            <p:cNvSpPr txBox="1"/>
            <p:nvPr/>
          </p:nvSpPr>
          <p:spPr>
            <a:xfrm>
              <a:off x="5743001" y="719984"/>
              <a:ext cx="3221100" cy="112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Roboto"/>
                  <a:ea typeface="Roboto"/>
                  <a:cs typeface="Roboto"/>
                  <a:sym typeface="Roboto"/>
                </a:rPr>
                <a:t>Step  1</a:t>
              </a:r>
              <a:endParaRPr sz="17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"/>
                  <a:ea typeface="Roboto"/>
                  <a:cs typeface="Roboto"/>
                  <a:sym typeface="Roboto"/>
                </a:rPr>
                <a:t>Data cleaning using Python with the packages Pandas and </a:t>
              </a:r>
              <a:r>
                <a:rPr lang="en-GB" sz="1700" dirty="0" err="1">
                  <a:latin typeface="Roboto"/>
                  <a:ea typeface="Roboto"/>
                  <a:cs typeface="Roboto"/>
                  <a:sym typeface="Roboto"/>
                </a:rPr>
                <a:t>Numpy</a:t>
              </a:r>
              <a:endParaRPr sz="17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p15"/>
          <p:cNvSpPr txBox="1"/>
          <p:nvPr/>
        </p:nvSpPr>
        <p:spPr>
          <a:xfrm>
            <a:off x="5262010" y="3498072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Iterative process</a:t>
            </a:r>
            <a:endParaRPr sz="1600"/>
          </a:p>
        </p:txBody>
      </p:sp>
      <p:sp>
        <p:nvSpPr>
          <p:cNvPr id="128" name="Google Shape;128;p15"/>
          <p:cNvSpPr/>
          <p:nvPr/>
        </p:nvSpPr>
        <p:spPr>
          <a:xfrm rot="1800095">
            <a:off x="4432254" y="1981972"/>
            <a:ext cx="3587828" cy="3587828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5"/>
          <p:cNvSpPr/>
          <p:nvPr/>
        </p:nvSpPr>
        <p:spPr>
          <a:xfrm rot="9000757">
            <a:off x="4424421" y="1981427"/>
            <a:ext cx="3586968" cy="358696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9000757" flipH="1">
            <a:off x="4434648" y="1982427"/>
            <a:ext cx="3586968" cy="358696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5"/>
          <p:cNvSpPr/>
          <p:nvPr/>
        </p:nvSpPr>
        <p:spPr>
          <a:xfrm rot="8100000">
            <a:off x="4360799" y="3543404"/>
            <a:ext cx="484085" cy="484085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-2700000">
            <a:off x="7603944" y="3533855"/>
            <a:ext cx="484085" cy="484085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5"/>
          <p:cNvSpPr/>
          <p:nvPr/>
        </p:nvSpPr>
        <p:spPr>
          <a:xfrm rot="2700000">
            <a:off x="5981904" y="5150786"/>
            <a:ext cx="484085" cy="48408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-8100000">
            <a:off x="5982827" y="1903428"/>
            <a:ext cx="484085" cy="48408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8261" y="3105226"/>
            <a:ext cx="1080325" cy="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302" y="3162899"/>
            <a:ext cx="684600" cy="6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078" y="5835326"/>
            <a:ext cx="550725" cy="54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7171" y="3285713"/>
            <a:ext cx="807500" cy="4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906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6798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3974" y="3202713"/>
            <a:ext cx="1080325" cy="60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7899" y="3212226"/>
            <a:ext cx="550725" cy="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18"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5130" y="3269880"/>
            <a:ext cx="807500" cy="43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455250" y="6057325"/>
            <a:ext cx="1142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9ACBC6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Finland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E06666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Denmark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F1C232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Switzerland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6AA84F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South Sudan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E69138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Central African Republic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  </a:t>
            </a:r>
            <a:r>
              <a:rPr lang="en-GB" sz="3000" dirty="0">
                <a:solidFill>
                  <a:srgbClr val="0B5394"/>
                </a:solidFill>
                <a:highlight>
                  <a:srgbClr val="FFFFFF"/>
                </a:highlight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Afghanistan</a:t>
            </a:r>
            <a:endParaRPr lang="en-GB" sz="1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39" y="304800"/>
            <a:ext cx="10372521" cy="57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530D03E-D755-154A-BCFE-021990D07A53}"/>
              </a:ext>
            </a:extLst>
          </p:cNvPr>
          <p:cNvSpPr txBox="1"/>
          <p:nvPr/>
        </p:nvSpPr>
        <p:spPr>
          <a:xfrm>
            <a:off x="290927" y="2959640"/>
            <a:ext cx="6188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27272"/>
                </a:solidFill>
              </a:rPr>
              <a:t>Ladder </a:t>
            </a:r>
          </a:p>
          <a:p>
            <a:r>
              <a:rPr lang="en-GB" sz="1100" dirty="0">
                <a:solidFill>
                  <a:srgbClr val="727272"/>
                </a:solidFill>
              </a:rPr>
              <a:t>Score </a:t>
            </a:r>
          </a:p>
          <a:p>
            <a:r>
              <a:rPr lang="en-GB" sz="1100" dirty="0">
                <a:solidFill>
                  <a:srgbClr val="727272"/>
                </a:solidFill>
              </a:rPr>
              <a:t>ranging </a:t>
            </a:r>
          </a:p>
          <a:p>
            <a:r>
              <a:rPr lang="en-GB" sz="1100" dirty="0">
                <a:solidFill>
                  <a:srgbClr val="727272"/>
                </a:solidFill>
              </a:rPr>
              <a:t>from </a:t>
            </a:r>
          </a:p>
          <a:p>
            <a:r>
              <a:rPr lang="en-GB" sz="1100" dirty="0">
                <a:solidFill>
                  <a:srgbClr val="727272"/>
                </a:solidFill>
              </a:rPr>
              <a:t>1-10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  <a:noFill/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EB476D2-2C45-CB4D-8BB7-368CDF397699}"/>
              </a:ext>
            </a:extLst>
          </p:cNvPr>
          <p:cNvSpPr txBox="1"/>
          <p:nvPr/>
        </p:nvSpPr>
        <p:spPr>
          <a:xfrm>
            <a:off x="3805881" y="4263081"/>
            <a:ext cx="254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(Post-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Sovjet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Republic)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CORRELATIONS</a:t>
            </a:r>
            <a:endParaRPr dirty="0"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1055163" y="1820350"/>
            <a:ext cx="9967194" cy="4404550"/>
            <a:chOff x="940675" y="1820350"/>
            <a:chExt cx="9967194" cy="4404550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167025" y="1847025"/>
              <a:ext cx="26163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rgbClr val="274E1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0.78</a:t>
              </a:r>
              <a:endParaRPr sz="10000" dirty="0">
                <a:solidFill>
                  <a:srgbClr val="274E1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940675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Logged GDP per Capita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8017969" y="1820350"/>
              <a:ext cx="27108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chemeClr val="accent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0.73</a:t>
              </a:r>
              <a:endParaRPr sz="10000" dirty="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7838869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latin typeface="Twentieth Century"/>
                  <a:ea typeface="Twentieth Century"/>
                  <a:cs typeface="Twentieth Century"/>
                  <a:sym typeface="Twentieth Century"/>
                </a:rPr>
                <a:t>Social Support</a:t>
              </a:r>
              <a:endParaRPr sz="17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4660194" y="1847025"/>
              <a:ext cx="26163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0" dirty="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0.77</a:t>
              </a:r>
              <a:endParaRPr sz="10000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4433844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Healthy Life Expectancy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1522975" y="4472600"/>
              <a:ext cx="1904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BF9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0.54</a:t>
              </a:r>
              <a:endParaRPr sz="6000" dirty="0">
                <a:solidFill>
                  <a:srgbClr val="BF9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940675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Freedom to Make Life Choices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8421169" y="4472600"/>
              <a:ext cx="1904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9411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0.12</a:t>
              </a:r>
              <a:endParaRPr sz="6000" dirty="0">
                <a:solidFill>
                  <a:srgbClr val="9411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838869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Generosity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4835994" y="4472600"/>
              <a:ext cx="2264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dirty="0">
                  <a:solidFill>
                    <a:srgbClr val="B45F2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-0.41</a:t>
              </a:r>
              <a:endParaRPr sz="6000" dirty="0">
                <a:solidFill>
                  <a:srgbClr val="B45F2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4433844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Ladder Score &amp; 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Twentieth Century"/>
                  <a:ea typeface="Twentieth Century"/>
                  <a:cs typeface="Twentieth Century"/>
                  <a:sym typeface="Twentieth Century"/>
                </a:rPr>
                <a:t>Perception of Corruption</a:t>
              </a:r>
              <a:endParaRPr sz="1700" dirty="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FE1CC-CFF4-7F49-97EA-87680132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take-aways</a:t>
            </a:r>
          </a:p>
        </p:txBody>
      </p:sp>
      <p:sp>
        <p:nvSpPr>
          <p:cNvPr id="4" name="Google Shape;183;p20">
            <a:extLst>
              <a:ext uri="{FF2B5EF4-FFF2-40B4-BE49-F238E27FC236}">
                <a16:creationId xmlns:a16="http://schemas.microsoft.com/office/drawing/2014/main" id="{550EC056-8385-FA43-8901-EE4BD9978AD9}"/>
              </a:ext>
            </a:extLst>
          </p:cNvPr>
          <p:cNvSpPr txBox="1">
            <a:spLocks/>
          </p:cNvSpPr>
          <p:nvPr/>
        </p:nvSpPr>
        <p:spPr>
          <a:xfrm>
            <a:off x="3120600" y="2146598"/>
            <a:ext cx="59508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solidFill>
                  <a:schemeClr val="accent2"/>
                </a:solidFill>
              </a:rPr>
              <a:t>Money </a:t>
            </a:r>
            <a:r>
              <a:rPr lang="en-GB" sz="3100" dirty="0"/>
              <a:t>does not necessarily make happy, but the </a:t>
            </a:r>
            <a:r>
              <a:rPr lang="en-GB" sz="3100" dirty="0">
                <a:solidFill>
                  <a:schemeClr val="accent2"/>
                </a:solidFill>
              </a:rPr>
              <a:t>lack of it </a:t>
            </a:r>
            <a:r>
              <a:rPr lang="en-GB" sz="3100" dirty="0"/>
              <a:t>makes </a:t>
            </a:r>
            <a:r>
              <a:rPr lang="en-GB" sz="3100" dirty="0">
                <a:solidFill>
                  <a:schemeClr val="accent2"/>
                </a:solidFill>
              </a:rPr>
              <a:t>unhappy</a:t>
            </a:r>
            <a:endParaRPr lang="en-GB" sz="31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>
                <a:solidFill>
                  <a:schemeClr val="accent2"/>
                </a:solidFill>
              </a:rPr>
              <a:t>GDP &amp; Healthy Life Expectancy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/>
              <a:t>Future research should focus on </a:t>
            </a:r>
            <a:r>
              <a:rPr lang="en-GB" sz="3000" dirty="0">
                <a:solidFill>
                  <a:schemeClr val="accent2"/>
                </a:solidFill>
              </a:rPr>
              <a:t>nation-level analysis</a:t>
            </a:r>
          </a:p>
        </p:txBody>
      </p:sp>
      <p:cxnSp>
        <p:nvCxnSpPr>
          <p:cNvPr id="5" name="Google Shape;187;p20">
            <a:extLst>
              <a:ext uri="{FF2B5EF4-FFF2-40B4-BE49-F238E27FC236}">
                <a16:creationId xmlns:a16="http://schemas.microsoft.com/office/drawing/2014/main" id="{1251C3C7-27E7-BA43-B427-47B1CEEA3854}"/>
              </a:ext>
            </a:extLst>
          </p:cNvPr>
          <p:cNvCxnSpPr/>
          <p:nvPr/>
        </p:nvCxnSpPr>
        <p:spPr>
          <a:xfrm>
            <a:off x="4759200" y="4540805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88;p20">
            <a:extLst>
              <a:ext uri="{FF2B5EF4-FFF2-40B4-BE49-F238E27FC236}">
                <a16:creationId xmlns:a16="http://schemas.microsoft.com/office/drawing/2014/main" id="{DDF85216-2EBB-9142-A52E-0AD28402DA82}"/>
              </a:ext>
            </a:extLst>
          </p:cNvPr>
          <p:cNvCxnSpPr/>
          <p:nvPr/>
        </p:nvCxnSpPr>
        <p:spPr>
          <a:xfrm>
            <a:off x="4759200" y="3572612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54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988A901F-2380-409D-B12F-3A0FDAFA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14CD50C8-2F85-4F12-A5B5-9336E254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618DD3C-AECB-422E-BF3A-25F49DF3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EC668-43A8-E741-ABE1-83659D1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3"/>
            <a:ext cx="3566407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Questions?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B073669D-B21F-48ED-BC1D-FFD25A3D8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1" descr="Question mark on green pastel background">
            <a:extLst>
              <a:ext uri="{FF2B5EF4-FFF2-40B4-BE49-F238E27FC236}">
                <a16:creationId xmlns:a16="http://schemas.microsoft.com/office/drawing/2014/main" id="{5E097691-DE3B-493B-90AE-0D484A73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7610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4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183</Words>
  <Application>Microsoft Macintosh PowerPoint</Application>
  <PresentationFormat>Breedbeeld</PresentationFormat>
  <Paragraphs>52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9" baseType="lpstr">
      <vt:lpstr>Calibri Light</vt:lpstr>
      <vt:lpstr>Tw Cen MT</vt:lpstr>
      <vt:lpstr>Wingdings 3</vt:lpstr>
      <vt:lpstr>Tw Cen MT Condensed</vt:lpstr>
      <vt:lpstr>Roboto Light</vt:lpstr>
      <vt:lpstr>Arial</vt:lpstr>
      <vt:lpstr>Noto Sans Symbols</vt:lpstr>
      <vt:lpstr>Twentieth Century</vt:lpstr>
      <vt:lpstr>Roboto</vt:lpstr>
      <vt:lpstr>Integraal</vt:lpstr>
      <vt:lpstr>World Happiness Report </vt:lpstr>
      <vt:lpstr>RESEARCH QUESTION</vt:lpstr>
      <vt:lpstr>PROCESS</vt:lpstr>
      <vt:lpstr>PowerPoint-presentatie</vt:lpstr>
      <vt:lpstr>PowerPoint-presentatie</vt:lpstr>
      <vt:lpstr>PowerPoint-presentatie</vt:lpstr>
      <vt:lpstr>CORRELATIONS</vt:lpstr>
      <vt:lpstr>Key take-aways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</dc:title>
  <dc:creator>Dersjant, J. (Jennifer)</dc:creator>
  <cp:lastModifiedBy>Dersjant, J. (Jennifer)</cp:lastModifiedBy>
  <cp:revision>6</cp:revision>
  <dcterms:created xsi:type="dcterms:W3CDTF">2021-07-01T13:35:32Z</dcterms:created>
  <dcterms:modified xsi:type="dcterms:W3CDTF">2021-07-01T15:56:27Z</dcterms:modified>
</cp:coreProperties>
</file>