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00FDFF"/>
    <a:srgbClr val="0C0C0C"/>
    <a:srgbClr val="2B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2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4B26-14A0-6544-A287-5651122F0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5F0D3-6AB6-4C4B-B69B-CDEF2A1EE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CE486-81D1-5D4C-8C3E-336E5FF1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A008-47A7-E04A-926D-EF4499B77F9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91F12-1961-064B-9341-5BD78DD1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904B-3A4D-2644-95FD-2E6FF098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33F-BDE3-8A41-AFAA-CFB11F9A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5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FFDD-F035-514B-86B3-478C950A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ECF49-9B40-8041-B301-357E48735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19470-1025-7744-8075-E6EE5DF4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A008-47A7-E04A-926D-EF4499B77F9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5DCB-5E7F-8F40-A0E0-D9704F25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AF5E-1973-A848-BC99-C27F465C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33F-BDE3-8A41-AFAA-CFB11F9A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4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5FE6F-9F85-1A4B-B235-2E1B6C6B6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02DC5-F466-2146-AA5A-C49DFA05F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7488C-3964-9A42-8413-19B8E854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A008-47A7-E04A-926D-EF4499B77F9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E147-BEC8-FB4E-86C6-78A6EF83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5752C-EF3F-9248-9839-72481AF6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33F-BDE3-8A41-AFAA-CFB11F9A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5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EBF9-A053-2546-BB69-2EF94993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D6F8D-7CC3-E74F-B05A-1C3944289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9872-54EC-3F43-B11A-4BE01EDE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A008-47A7-E04A-926D-EF4499B77F9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54776-F995-D944-AEDA-6501DF47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C59C5-894C-4B48-87A1-CCA40A77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33F-BDE3-8A41-AFAA-CFB11F9A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0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F7B4-4720-DC4B-9532-5EA86243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7E081-82C4-FB47-B9AC-0CA71032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7DE9-19AD-A34B-B0DF-4DA75BFD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A008-47A7-E04A-926D-EF4499B77F9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DA7A9-BEAF-E343-9AF9-FBE8789F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0DE13-79D7-1F43-9595-E1F22964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33F-BDE3-8A41-AFAA-CFB11F9A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8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68C4-473F-D343-975E-10DD7BAF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ACC1-4C0C-0444-9A6D-64643D9E2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DF772-1246-EE49-9CEA-0F01D1211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86CBC-B3DF-BE48-9B0F-EEEB7F3A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A008-47A7-E04A-926D-EF4499B77F9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3F6F9-5B80-2547-A2A2-B8B02492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0D1F7-F2D2-AE46-9616-ECBA0C5A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33F-BDE3-8A41-AFAA-CFB11F9A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FA9E-D960-6349-A82F-629B3299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597C8-7797-9443-8A99-9C7B90783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F849C-C02E-3A45-BC10-812D8E7B8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007D4-6185-CE4D-8A8A-A0AB5EB65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4EC41-658B-CD4D-BBD5-A997A87E2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A5CC6-481A-5C46-83C3-9BDADA2D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A008-47A7-E04A-926D-EF4499B77F9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71BC1-2B1D-0B41-A1E9-5A22DBB8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E4BE7-F060-7540-8748-ED1F3853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33F-BDE3-8A41-AFAA-CFB11F9A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0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88FD-C274-AA4E-B773-242F1947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19988-0D4A-9241-BCAD-8727E438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A008-47A7-E04A-926D-EF4499B77F9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6C976-8030-9E47-99C6-6A69104F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0A363-A54B-3747-9D7D-08D30C16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33F-BDE3-8A41-AFAA-CFB11F9A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46AD8-D46D-F54D-8570-8ED1AFC1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A008-47A7-E04A-926D-EF4499B77F9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9421C-A56F-404A-87A8-8A49875C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639CA-82D0-1A42-B6B1-6DD3B9C6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33F-BDE3-8A41-AFAA-CFB11F9A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9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D326-C104-4A4B-B99A-93F2016B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52AED-A8A8-1F4C-9D04-2735E30C3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2311E-23C9-224B-B83F-4E0863DC2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6A8F5-6DC2-7A49-8889-450D6803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A008-47A7-E04A-926D-EF4499B77F9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43A1A-E19B-A44D-AE34-3C69B3DC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73F93-0800-374D-B668-3582234C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33F-BDE3-8A41-AFAA-CFB11F9A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8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99D4-4A35-6B40-9285-6AD54B30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440F6-3FC4-C344-B22A-6F797E6B6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EFD68-76BC-D842-9A9B-816C827AF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E7D44-1FD0-214D-A29B-5195C4AB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A008-47A7-E04A-926D-EF4499B77F9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B9BDE-40BD-3C48-84F5-EB622CFF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6E91D-59B3-3044-9E60-F9931DB8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433F-BDE3-8A41-AFAA-CFB11F9A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5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712BE-F4A2-DD4C-A25A-5B0F28A7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5B59C-E3F4-B543-AF48-5EB4F896D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0C0EA-690E-B94A-8CCD-51FFD6408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7A008-47A7-E04A-926D-EF4499B77F9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A21CA-5D04-8446-986C-2265F4359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A920F-B24D-D74D-8659-8FDE49D9D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433F-BDE3-8A41-AFAA-CFB11F9A2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9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6CAF9F-9132-FC40-A09F-2CCA6A0FB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" r="3546"/>
          <a:stretch/>
        </p:blipFill>
        <p:spPr>
          <a:xfrm>
            <a:off x="0" y="5306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81ADC-935B-6A43-80D4-25A8CF911935}"/>
              </a:ext>
            </a:extLst>
          </p:cNvPr>
          <p:cNvSpPr txBox="1"/>
          <p:nvPr/>
        </p:nvSpPr>
        <p:spPr>
          <a:xfrm>
            <a:off x="7748976" y="3236574"/>
            <a:ext cx="4307143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Candara" panose="020E0502030303020204" pitchFamily="34" charset="0"/>
                <a:ea typeface="+mj-ea"/>
                <a:cs typeface="+mj-cs"/>
              </a:rPr>
              <a:t>Hottest data job markets in the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Candara" panose="020E0502030303020204" pitchFamily="34" charset="0"/>
                <a:ea typeface="+mj-ea"/>
                <a:cs typeface="+mj-cs"/>
              </a:rPr>
              <a:t>United States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9B34BF-D90A-8D41-8109-D137B9AA66F9}"/>
              </a:ext>
            </a:extLst>
          </p:cNvPr>
          <p:cNvSpPr txBox="1"/>
          <p:nvPr/>
        </p:nvSpPr>
        <p:spPr>
          <a:xfrm>
            <a:off x="724282" y="5251716"/>
            <a:ext cx="3449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California has the highest number of </a:t>
            </a:r>
            <a:r>
              <a:rPr lang="en-US" b="1" dirty="0">
                <a:solidFill>
                  <a:schemeClr val="bg1"/>
                </a:solidFill>
              </a:rPr>
              <a:t>data science vacancies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rgbClr val="00FDFF"/>
                </a:solidFill>
              </a:rPr>
              <a:t>30%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data jobs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67885-D3D7-EA48-86B0-2E83E9F37E76}"/>
              </a:ext>
            </a:extLst>
          </p:cNvPr>
          <p:cNvSpPr txBox="1"/>
          <p:nvPr/>
        </p:nvSpPr>
        <p:spPr>
          <a:xfrm>
            <a:off x="9250830" y="421467"/>
            <a:ext cx="2329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DFF"/>
                </a:solidFill>
              </a:rPr>
              <a:t>73%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of data jobs in Massachusetts  are </a:t>
            </a:r>
            <a:r>
              <a:rPr lang="en-US" b="1" dirty="0">
                <a:solidFill>
                  <a:schemeClr val="bg1"/>
                </a:solidFill>
              </a:rPr>
              <a:t>data scientist positions </a:t>
            </a:r>
          </a:p>
        </p:txBody>
      </p:sp>
      <p:pic>
        <p:nvPicPr>
          <p:cNvPr id="19" name="Graphic 18" descr="Line arrow: Counter-clockwise curve outline">
            <a:extLst>
              <a:ext uri="{FF2B5EF4-FFF2-40B4-BE49-F238E27FC236}">
                <a16:creationId xmlns:a16="http://schemas.microsoft.com/office/drawing/2014/main" id="{1582443E-2A59-0145-9D0F-440FC23B9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584" y="818815"/>
            <a:ext cx="914400" cy="914400"/>
          </a:xfrm>
          <a:prstGeom prst="rect">
            <a:avLst/>
          </a:prstGeom>
        </p:spPr>
      </p:pic>
      <p:pic>
        <p:nvPicPr>
          <p:cNvPr id="21" name="Graphic 20" descr="Line arrow: Straight outline">
            <a:extLst>
              <a:ext uri="{FF2B5EF4-FFF2-40B4-BE49-F238E27FC236}">
                <a16:creationId xmlns:a16="http://schemas.microsoft.com/office/drawing/2014/main" id="{E2C1DCA0-AB27-B54E-B648-6BB44D7E9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328023" y="4306672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CC17D45-3F3B-D140-B1B1-1E3A947DEA1A}"/>
              </a:ext>
            </a:extLst>
          </p:cNvPr>
          <p:cNvSpPr txBox="1"/>
          <p:nvPr/>
        </p:nvSpPr>
        <p:spPr>
          <a:xfrm>
            <a:off x="1245724" y="1941185"/>
            <a:ext cx="204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DFF"/>
                </a:solidFill>
              </a:rPr>
              <a:t>74%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jobs in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Washington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</a:t>
            </a:r>
            <a:r>
              <a:rPr lang="en-US" b="1" dirty="0">
                <a:solidFill>
                  <a:schemeClr val="bg1"/>
                </a:solidFill>
              </a:rPr>
              <a:t>data jobs</a:t>
            </a:r>
          </a:p>
        </p:txBody>
      </p:sp>
      <p:pic>
        <p:nvPicPr>
          <p:cNvPr id="25" name="Graphic 24" descr="Line arrow: Counter-clockwise curve outline">
            <a:extLst>
              <a:ext uri="{FF2B5EF4-FFF2-40B4-BE49-F238E27FC236}">
                <a16:creationId xmlns:a16="http://schemas.microsoft.com/office/drawing/2014/main" id="{5BBA15E3-9481-EB48-839D-288BA72D3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704872">
            <a:off x="10081944" y="1309054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E006936-81B0-E446-B9E6-C708ACF021A7}"/>
              </a:ext>
            </a:extLst>
          </p:cNvPr>
          <p:cNvSpPr txBox="1"/>
          <p:nvPr/>
        </p:nvSpPr>
        <p:spPr>
          <a:xfrm>
            <a:off x="7951510" y="5404610"/>
            <a:ext cx="3993059" cy="6175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latin typeface="Candara" panose="020E0502030303020204" pitchFamily="34" charset="0"/>
                <a:ea typeface="+mj-ea"/>
                <a:cs typeface="+mj-cs"/>
              </a:rPr>
              <a:t>by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latin typeface="Candara" panose="020E0502030303020204" pitchFamily="34" charset="0"/>
                <a:ea typeface="+mj-ea"/>
                <a:cs typeface="+mj-cs"/>
              </a:rPr>
              <a:t>Data Wranglers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038D4F-22EB-B24C-8648-E09BC5423559}"/>
              </a:ext>
            </a:extLst>
          </p:cNvPr>
          <p:cNvSpPr txBox="1"/>
          <p:nvPr/>
        </p:nvSpPr>
        <p:spPr>
          <a:xfrm>
            <a:off x="2593702" y="179574"/>
            <a:ext cx="6657128" cy="2098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latin typeface="Candara" panose="020E0502030303020204" pitchFamily="34" charset="0"/>
                <a:ea typeface="+mj-ea"/>
                <a:cs typeface="+mj-cs"/>
              </a:rPr>
              <a:t>By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latin typeface="Candara" panose="020E0502030303020204" pitchFamily="34" charset="0"/>
                <a:ea typeface="+mj-ea"/>
                <a:cs typeface="+mj-cs"/>
              </a:rPr>
              <a:t>Data Wranglers</a:t>
            </a:r>
          </a:p>
        </p:txBody>
      </p:sp>
      <p:pic>
        <p:nvPicPr>
          <p:cNvPr id="17" name="Graphic 16" descr="Line arrow: Counter-clockwise curve outline">
            <a:extLst>
              <a:ext uri="{FF2B5EF4-FFF2-40B4-BE49-F238E27FC236}">
                <a16:creationId xmlns:a16="http://schemas.microsoft.com/office/drawing/2014/main" id="{0526CE57-13CC-8145-AC8F-484E0C728E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1322254">
            <a:off x="4528518" y="4545155"/>
            <a:ext cx="914400" cy="575125"/>
          </a:xfrm>
          <a:prstGeom prst="rect">
            <a:avLst/>
          </a:prstGeom>
        </p:spPr>
      </p:pic>
      <p:sp>
        <p:nvSpPr>
          <p:cNvPr id="18" name="TextBox 23">
            <a:extLst>
              <a:ext uri="{FF2B5EF4-FFF2-40B4-BE49-F238E27FC236}">
                <a16:creationId xmlns:a16="http://schemas.microsoft.com/office/drawing/2014/main" id="{894F6FAD-9063-7A41-A504-C9C2FE5B50E2}"/>
              </a:ext>
            </a:extLst>
          </p:cNvPr>
          <p:cNvSpPr txBox="1"/>
          <p:nvPr/>
        </p:nvSpPr>
        <p:spPr>
          <a:xfrm>
            <a:off x="4701353" y="3550340"/>
            <a:ext cx="2381258" cy="984885"/>
          </a:xfrm>
          <a:prstGeom prst="rect">
            <a:avLst/>
          </a:prstGeom>
          <a:solidFill>
            <a:srgbClr val="0C0C0C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DFF"/>
                </a:solidFill>
              </a:rPr>
              <a:t>8%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of vacancies in Texas require </a:t>
            </a:r>
            <a:r>
              <a:rPr lang="en-US" sz="2000" b="1" dirty="0">
                <a:solidFill>
                  <a:schemeClr val="bg1"/>
                </a:solidFill>
              </a:rPr>
              <a:t>machine learning skills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FBC0F766-FD6F-B24B-9582-3A2CEE7B8F3B}"/>
              </a:ext>
            </a:extLst>
          </p:cNvPr>
          <p:cNvSpPr txBox="1"/>
          <p:nvPr/>
        </p:nvSpPr>
        <p:spPr>
          <a:xfrm>
            <a:off x="3187708" y="1071677"/>
            <a:ext cx="2699473" cy="923330"/>
          </a:xfrm>
          <a:prstGeom prst="rect">
            <a:avLst/>
          </a:prstGeom>
          <a:solidFill>
            <a:srgbClr val="11111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Firms in Colorado are mostly </a:t>
            </a:r>
            <a:r>
              <a:rPr lang="en-US" b="1" dirty="0">
                <a:solidFill>
                  <a:schemeClr val="bg1"/>
                </a:solidFill>
              </a:rPr>
              <a:t>hiring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people with </a:t>
            </a:r>
            <a:r>
              <a:rPr lang="en-US" dirty="0">
                <a:solidFill>
                  <a:srgbClr val="00FDFF"/>
                </a:solidFill>
              </a:rPr>
              <a:t>4-8 years of experience</a:t>
            </a:r>
          </a:p>
        </p:txBody>
      </p:sp>
      <p:pic>
        <p:nvPicPr>
          <p:cNvPr id="22" name="Graphic 21" descr="Line arrow: Straight outline">
            <a:extLst>
              <a:ext uri="{FF2B5EF4-FFF2-40B4-BE49-F238E27FC236}">
                <a16:creationId xmlns:a16="http://schemas.microsoft.com/office/drawing/2014/main" id="{323E25E8-5F9E-3E47-BC6B-60373DD5AF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3681321" y="2155150"/>
            <a:ext cx="706881" cy="70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1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Nayib Rivera</dc:creator>
  <cp:lastModifiedBy>Nayib Rivera</cp:lastModifiedBy>
  <cp:revision>11</cp:revision>
  <dcterms:created xsi:type="dcterms:W3CDTF">2021-06-09T14:07:10Z</dcterms:created>
  <dcterms:modified xsi:type="dcterms:W3CDTF">2021-06-10T06:32:01Z</dcterms:modified>
</cp:coreProperties>
</file>