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8" r:id="rId7"/>
    <p:sldId id="289" r:id="rId8"/>
    <p:sldId id="296" r:id="rId9"/>
    <p:sldId id="297" r:id="rId10"/>
    <p:sldId id="290" r:id="rId11"/>
    <p:sldId id="291" r:id="rId12"/>
    <p:sldId id="292" r:id="rId13"/>
    <p:sldId id="293" r:id="rId14"/>
    <p:sldId id="298" r:id="rId15"/>
    <p:sldId id="301" r:id="rId16"/>
    <p:sldId id="299" r:id="rId17"/>
    <p:sldId id="300"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њи стил 2 - Нагласак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Средњи стил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19" autoAdjust="0"/>
  </p:normalViewPr>
  <p:slideViewPr>
    <p:cSldViewPr snapToGrid="0">
      <p:cViewPr varScale="1">
        <p:scale>
          <a:sx n="44" d="100"/>
          <a:sy n="44" d="100"/>
        </p:scale>
        <p:origin x="86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Наслов слајда">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sr-Cyrl-BA"/>
              <a:t>Кликните да уредите стил наслова мастера</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r-Cyrl-BA"/>
              <a:t>Кликните да уредите стил поднаслова мастера</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слов и садржа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BA"/>
              <a:t>Кликните да уредите стил наслова мастера</a:t>
            </a:r>
            <a:endParaRPr lang="en-US" dirty="0"/>
          </a:p>
        </p:txBody>
      </p:sp>
      <p:sp>
        <p:nvSpPr>
          <p:cNvPr id="3" name="Content Placeholder 2"/>
          <p:cNvSpPr>
            <a:spLocks noGrp="1"/>
          </p:cNvSpPr>
          <p:nvPr>
            <p:ph idx="1"/>
          </p:nvPr>
        </p:nvSpPr>
        <p:spPr/>
        <p:txBody>
          <a:bodyPr/>
          <a:lstStyle/>
          <a:p>
            <a:pPr lvl="0"/>
            <a:r>
              <a:rPr lang="sr-Cyrl-BA"/>
              <a:t>Кликните да уредите стилове главног текста</a:t>
            </a:r>
          </a:p>
          <a:p>
            <a:pPr lvl="1"/>
            <a:r>
              <a:rPr lang="sr-Cyrl-BA"/>
              <a:t>Други ниво</a:t>
            </a:r>
          </a:p>
          <a:p>
            <a:pPr lvl="2"/>
            <a:r>
              <a:rPr lang="sr-Cyrl-BA"/>
              <a:t>Трећи ниво</a:t>
            </a:r>
          </a:p>
          <a:p>
            <a:pPr lvl="3"/>
            <a:r>
              <a:rPr lang="sr-Cyrl-BA"/>
              <a:t>Четврти ниво</a:t>
            </a:r>
          </a:p>
          <a:p>
            <a:pPr lvl="4"/>
            <a:r>
              <a:rPr lang="sr-Cyrl-BA"/>
              <a:t>Пети ниво</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лавље одјељка">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sr-Cyrl-BA"/>
              <a:t>Кликните да уредите стил наслова мастера</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r-Cyrl-BA"/>
              <a:t>Кликните да уредите стилове главног текста</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садржај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sr-Cyrl-BA"/>
              <a:t>Кликните да уредите стил наслова мастера</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sr-Cyrl-BA"/>
              <a:t>Кликните да уредите стилове главног текста</a:t>
            </a:r>
          </a:p>
          <a:p>
            <a:pPr lvl="1"/>
            <a:r>
              <a:rPr lang="sr-Cyrl-BA"/>
              <a:t>Други ниво</a:t>
            </a:r>
          </a:p>
          <a:p>
            <a:pPr lvl="2"/>
            <a:r>
              <a:rPr lang="sr-Cyrl-BA"/>
              <a:t>Трећи ниво</a:t>
            </a:r>
          </a:p>
          <a:p>
            <a:pPr lvl="3"/>
            <a:r>
              <a:rPr lang="sr-Cyrl-BA"/>
              <a:t>Четврти ниво</a:t>
            </a:r>
          </a:p>
          <a:p>
            <a:pPr lvl="4"/>
            <a:r>
              <a:rPr lang="sr-Cyrl-BA"/>
              <a:t>Пети ниво</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sr-Cyrl-BA"/>
              <a:t>Кликните да уредите стилове главног текста</a:t>
            </a:r>
          </a:p>
          <a:p>
            <a:pPr lvl="1"/>
            <a:r>
              <a:rPr lang="sr-Cyrl-BA"/>
              <a:t>Други ниво</a:t>
            </a:r>
          </a:p>
          <a:p>
            <a:pPr lvl="2"/>
            <a:r>
              <a:rPr lang="sr-Cyrl-BA"/>
              <a:t>Трећи ниво</a:t>
            </a:r>
          </a:p>
          <a:p>
            <a:pPr lvl="3"/>
            <a:r>
              <a:rPr lang="sr-Cyrl-BA"/>
              <a:t>Четврти ниво</a:t>
            </a:r>
          </a:p>
          <a:p>
            <a:pPr lvl="4"/>
            <a:r>
              <a:rPr lang="sr-Cyrl-BA"/>
              <a:t>Пети ниво</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еђењ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sr-Cyrl-BA"/>
              <a:t>Кликните да уредите стил наслова мастера</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Cyrl-BA"/>
              <a:t>Кликните да уредите стилове главног текста</a:t>
            </a:r>
          </a:p>
        </p:txBody>
      </p:sp>
      <p:sp>
        <p:nvSpPr>
          <p:cNvPr id="4" name="Content Placeholder 3"/>
          <p:cNvSpPr>
            <a:spLocks noGrp="1"/>
          </p:cNvSpPr>
          <p:nvPr>
            <p:ph sz="half" idx="2"/>
          </p:nvPr>
        </p:nvSpPr>
        <p:spPr>
          <a:xfrm>
            <a:off x="1097280" y="2958274"/>
            <a:ext cx="4639736" cy="2910821"/>
          </a:xfrm>
        </p:spPr>
        <p:txBody>
          <a:bodyPr/>
          <a:lstStyle/>
          <a:p>
            <a:pPr lvl="0"/>
            <a:r>
              <a:rPr lang="sr-Cyrl-BA"/>
              <a:t>Кликните да уредите стилове главног текста</a:t>
            </a:r>
          </a:p>
          <a:p>
            <a:pPr lvl="1"/>
            <a:r>
              <a:rPr lang="sr-Cyrl-BA"/>
              <a:t>Други ниво</a:t>
            </a:r>
          </a:p>
          <a:p>
            <a:pPr lvl="2"/>
            <a:r>
              <a:rPr lang="sr-Cyrl-BA"/>
              <a:t>Трећи ниво</a:t>
            </a:r>
          </a:p>
          <a:p>
            <a:pPr lvl="3"/>
            <a:r>
              <a:rPr lang="sr-Cyrl-BA"/>
              <a:t>Четврти ниво</a:t>
            </a:r>
          </a:p>
          <a:p>
            <a:pPr lvl="4"/>
            <a:r>
              <a:rPr lang="sr-Cyrl-BA"/>
              <a:t>Пети ниво</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Cyrl-BA"/>
              <a:t>Кликните да уредите стилове главног текста</a:t>
            </a:r>
          </a:p>
        </p:txBody>
      </p:sp>
      <p:sp>
        <p:nvSpPr>
          <p:cNvPr id="6" name="Content Placeholder 5"/>
          <p:cNvSpPr>
            <a:spLocks noGrp="1"/>
          </p:cNvSpPr>
          <p:nvPr>
            <p:ph sz="quarter" idx="4"/>
          </p:nvPr>
        </p:nvSpPr>
        <p:spPr>
          <a:xfrm>
            <a:off x="6515944" y="2958273"/>
            <a:ext cx="4639736" cy="2910821"/>
          </a:xfrm>
        </p:spPr>
        <p:txBody>
          <a:bodyPr/>
          <a:lstStyle/>
          <a:p>
            <a:pPr lvl="0"/>
            <a:r>
              <a:rPr lang="sr-Cyrl-BA"/>
              <a:t>Кликните да уредите стилове главног текста</a:t>
            </a:r>
          </a:p>
          <a:p>
            <a:pPr lvl="1"/>
            <a:r>
              <a:rPr lang="sr-Cyrl-BA"/>
              <a:t>Други ниво</a:t>
            </a:r>
          </a:p>
          <a:p>
            <a:pPr lvl="2"/>
            <a:r>
              <a:rPr lang="sr-Cyrl-BA"/>
              <a:t>Трећи ниво</a:t>
            </a:r>
          </a:p>
          <a:p>
            <a:pPr lvl="3"/>
            <a:r>
              <a:rPr lang="sr-Cyrl-BA"/>
              <a:t>Четврти ниво</a:t>
            </a:r>
          </a:p>
          <a:p>
            <a:pPr lvl="4"/>
            <a:r>
              <a:rPr lang="sr-Cyrl-BA"/>
              <a:t>Пети ниво</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наслов">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Cyrl-BA"/>
              <a:t>Кликните да уредите стил наслова мастера</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разно">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Садржај са натписом">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sr-Cyrl-BA"/>
              <a:t>Кликните да уредите стил наслова мастера</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sr-Cyrl-BA"/>
              <a:t>Кликните да уредите стилове главног текста</a:t>
            </a:r>
          </a:p>
          <a:p>
            <a:pPr lvl="1"/>
            <a:r>
              <a:rPr lang="sr-Cyrl-BA"/>
              <a:t>Други ниво</a:t>
            </a:r>
          </a:p>
          <a:p>
            <a:pPr lvl="2"/>
            <a:r>
              <a:rPr lang="sr-Cyrl-BA"/>
              <a:t>Трећи ниво</a:t>
            </a:r>
          </a:p>
          <a:p>
            <a:pPr lvl="3"/>
            <a:r>
              <a:rPr lang="sr-Cyrl-BA"/>
              <a:t>Четврти ниво</a:t>
            </a:r>
          </a:p>
          <a:p>
            <a:pPr lvl="4"/>
            <a:r>
              <a:rPr lang="sr-Cyrl-BA"/>
              <a:t>Пети ниво</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r-Cyrl-BA"/>
              <a:t>Кликните да уредите стилове главног текста</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Слика са натписом">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r-Cyrl-BA"/>
              <a:t>Кликните на икону да додате слику</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sr-Cyrl-BA"/>
              <a:t>Кликните да уредите стил наслова мастера</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r-Cyrl-BA"/>
              <a:t>Кликните да уредите стилове главног текста</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sr-Cyrl-BA"/>
              <a:t>Кликните да уредите стил наслова мастера</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sr-Cyrl-BA"/>
              <a:t>Кликните да уредите стилове главног текста</a:t>
            </a:r>
          </a:p>
          <a:p>
            <a:pPr lvl="1"/>
            <a:r>
              <a:rPr lang="sr-Cyrl-BA"/>
              <a:t>Други ниво</a:t>
            </a:r>
          </a:p>
          <a:p>
            <a:pPr lvl="2"/>
            <a:r>
              <a:rPr lang="sr-Cyrl-BA"/>
              <a:t>Трећи ниво</a:t>
            </a:r>
          </a:p>
          <a:p>
            <a:pPr lvl="3"/>
            <a:r>
              <a:rPr lang="sr-Cyrl-BA"/>
              <a:t>Четврти ниво</a:t>
            </a:r>
          </a:p>
          <a:p>
            <a:pPr lvl="4"/>
            <a:r>
              <a:rPr lang="sr-Cyrl-BA"/>
              <a:t>Пети ниво</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sr-Cyrl-RS" sz="4400" dirty="0">
                <a:solidFill>
                  <a:schemeClr val="tx1"/>
                </a:solidFill>
              </a:rPr>
              <a:t>ПЕГП </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sr-Cyrl-RS" sz="1600" dirty="0"/>
              <a:t>ПРАЋЕЊЕ ЕМИСИЈЕ гасова на путу</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a16="http://schemas.microsoft.com/office/drawing/2014/main" id="{73E7B222-7667-4EFE-805C-2A83A6211F4B}"/>
              </a:ext>
            </a:extLst>
          </p:cNvPr>
          <p:cNvSpPr>
            <a:spLocks noGrp="1"/>
          </p:cNvSpPr>
          <p:nvPr>
            <p:ph type="title"/>
          </p:nvPr>
        </p:nvSpPr>
        <p:spPr/>
        <p:txBody>
          <a:bodyPr/>
          <a:lstStyle/>
          <a:p>
            <a:r>
              <a:rPr lang="sr-Cyrl-RS" dirty="0"/>
              <a:t>ПРЕДНОСТИ И УНАПРЕЂЕЊА</a:t>
            </a:r>
            <a:endParaRPr lang="sr-Cyrl-BA" dirty="0"/>
          </a:p>
        </p:txBody>
      </p:sp>
      <p:sp>
        <p:nvSpPr>
          <p:cNvPr id="3" name="Чувар мјеста за садржај 2">
            <a:extLst>
              <a:ext uri="{FF2B5EF4-FFF2-40B4-BE49-F238E27FC236}">
                <a16:creationId xmlns:a16="http://schemas.microsoft.com/office/drawing/2014/main" id="{D60B4D48-B41A-4617-B3C1-B33A7A00B057}"/>
              </a:ext>
            </a:extLst>
          </p:cNvPr>
          <p:cNvSpPr>
            <a:spLocks noGrp="1"/>
          </p:cNvSpPr>
          <p:nvPr>
            <p:ph idx="1"/>
          </p:nvPr>
        </p:nvSpPr>
        <p:spPr/>
        <p:txBody>
          <a:bodyPr/>
          <a:lstStyle/>
          <a:p>
            <a:pPr>
              <a:buFont typeface="Wingdings" panose="05000000000000000000" pitchFamily="2" charset="2"/>
              <a:buChar char="Ø"/>
            </a:pPr>
            <a:r>
              <a:rPr lang="ru-RU" dirty="0"/>
              <a:t> Подаци складиштени у меморији ЕCU возила биће додатно заштићени од било каквог кривотворења.</a:t>
            </a:r>
          </a:p>
          <a:p>
            <a:pPr>
              <a:buFont typeface="Wingdings" panose="05000000000000000000" pitchFamily="2" charset="2"/>
              <a:buChar char="Ø"/>
            </a:pPr>
            <a:r>
              <a:rPr lang="ru-RU" dirty="0"/>
              <a:t> Могућност корисника да кроз апликацију проверава  тренутни удео његовог возила у загађивању животне средине, као и да информисање о тренутним стандардима које би требало поштовати.</a:t>
            </a:r>
            <a:endParaRPr lang="sr-Cyrl-BA" dirty="0"/>
          </a:p>
        </p:txBody>
      </p:sp>
    </p:spTree>
    <p:extLst>
      <p:ext uri="{BB962C8B-B14F-4D97-AF65-F5344CB8AC3E}">
        <p14:creationId xmlns:p14="http://schemas.microsoft.com/office/powerpoint/2010/main" val="325297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слов 1">
            <a:extLst>
              <a:ext uri="{FF2B5EF4-FFF2-40B4-BE49-F238E27FC236}">
                <a16:creationId xmlns:a16="http://schemas.microsoft.com/office/drawing/2014/main" id="{B938D363-5DB3-4B3B-A13D-3203B1BA289E}"/>
              </a:ext>
            </a:extLst>
          </p:cNvPr>
          <p:cNvSpPr>
            <a:spLocks noGrp="1"/>
          </p:cNvSpPr>
          <p:nvPr>
            <p:ph type="title"/>
          </p:nvPr>
        </p:nvSpPr>
        <p:spPr>
          <a:xfrm>
            <a:off x="4974771" y="634946"/>
            <a:ext cx="6574972" cy="1450757"/>
          </a:xfrm>
        </p:spPr>
        <p:txBody>
          <a:bodyPr>
            <a:normAutofit/>
          </a:bodyPr>
          <a:lstStyle/>
          <a:p>
            <a:r>
              <a:rPr lang="sr-Cyrl-RS"/>
              <a:t>Главне компоненте пројекта</a:t>
            </a:r>
            <a:endParaRPr lang="sr-Cyrl-BA" dirty="0"/>
          </a:p>
        </p:txBody>
      </p:sp>
      <p:pic>
        <p:nvPicPr>
          <p:cNvPr id="4" name="Слика 3">
            <a:extLst>
              <a:ext uri="{FF2B5EF4-FFF2-40B4-BE49-F238E27FC236}">
                <a16:creationId xmlns:a16="http://schemas.microsoft.com/office/drawing/2014/main" id="{D586525F-C09F-4473-B666-9F0D4A9F9997}"/>
              </a:ext>
            </a:extLst>
          </p:cNvPr>
          <p:cNvPicPr>
            <a:picLocks noChangeAspect="1"/>
          </p:cNvPicPr>
          <p:nvPr/>
        </p:nvPicPr>
        <p:blipFill>
          <a:blip r:embed="rId2"/>
          <a:stretch>
            <a:fillRect/>
          </a:stretch>
        </p:blipFill>
        <p:spPr>
          <a:xfrm>
            <a:off x="1042364" y="640081"/>
            <a:ext cx="2878451" cy="5117248"/>
          </a:xfrm>
          <a:prstGeom prst="rect">
            <a:avLst/>
          </a:prstGeom>
        </p:spPr>
      </p:pic>
      <p:cxnSp>
        <p:nvCxnSpPr>
          <p:cNvPr id="11" name="Straight Connector 10">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57B60EF5-BC8D-4C56-BD47-6F1BCD9FB9F6}"/>
              </a:ext>
            </a:extLst>
          </p:cNvPr>
          <p:cNvSpPr>
            <a:spLocks noGrp="1"/>
          </p:cNvSpPr>
          <p:nvPr>
            <p:ph idx="1"/>
          </p:nvPr>
        </p:nvSpPr>
        <p:spPr>
          <a:xfrm>
            <a:off x="4973711" y="2407436"/>
            <a:ext cx="6576032" cy="3461657"/>
          </a:xfrm>
        </p:spPr>
        <p:txBody>
          <a:bodyPr>
            <a:normAutofit/>
          </a:bodyPr>
          <a:lstStyle/>
          <a:p>
            <a:pPr>
              <a:buFont typeface="Arial" panose="020B0604020202020204" pitchFamily="34" charset="0"/>
              <a:buChar char="•"/>
            </a:pPr>
            <a:r>
              <a:rPr lang="sr-Cyrl-RS" sz="1800" b="1">
                <a:effectLst/>
                <a:latin typeface="Times New Roman" panose="02020603050405020304" pitchFamily="18" charset="0"/>
                <a:ea typeface="Times New Roman" panose="02020603050405020304" pitchFamily="18" charset="0"/>
              </a:rPr>
              <a:t> </a:t>
            </a:r>
            <a:r>
              <a:rPr lang="sr-Cyrl-CS" sz="1800" b="1">
                <a:effectLst/>
                <a:latin typeface="Times New Roman" panose="02020603050405020304" pitchFamily="18" charset="0"/>
                <a:ea typeface="Times New Roman" panose="02020603050405020304" pitchFamily="18" charset="0"/>
              </a:rPr>
              <a:t>OBD-II </a:t>
            </a:r>
            <a:r>
              <a:rPr lang="sr-Cyrl-RS" sz="1800" b="1">
                <a:effectLst/>
                <a:latin typeface="Times New Roman" panose="02020603050405020304" pitchFamily="18" charset="0"/>
                <a:ea typeface="Times New Roman" panose="02020603050405020304" pitchFamily="18" charset="0"/>
              </a:rPr>
              <a:t>конектор </a:t>
            </a:r>
            <a:r>
              <a:rPr lang="sr-Cyrl-RS" sz="1800">
                <a:effectLst/>
                <a:latin typeface="Times New Roman" panose="02020603050405020304" pitchFamily="18" charset="0"/>
                <a:ea typeface="Times New Roman" panose="02020603050405020304" pitchFamily="18" charset="0"/>
              </a:rPr>
              <a:t>- </a:t>
            </a:r>
            <a:r>
              <a:rPr lang="ru-RU" sz="1800">
                <a:effectLst/>
                <a:latin typeface="Times New Roman" panose="02020603050405020304" pitchFamily="18" charset="0"/>
                <a:ea typeface="Times New Roman" panose="02020603050405020304" pitchFamily="18" charset="0"/>
              </a:rPr>
              <a:t>Његова функција јесте пренос података складиштених унутар меморије рачунара возила тј. ЕCU. </a:t>
            </a:r>
          </a:p>
          <a:p>
            <a:pPr>
              <a:buFont typeface="Arial" panose="020B0604020202020204" pitchFamily="34" charset="0"/>
              <a:buChar char="•"/>
            </a:pPr>
            <a:r>
              <a:rPr lang="sr-Cyrl-RS" sz="1800">
                <a:effectLst/>
                <a:latin typeface="Times New Roman" panose="02020603050405020304" pitchFamily="18" charset="0"/>
                <a:ea typeface="Times New Roman" panose="02020603050405020304" pitchFamily="18" charset="0"/>
              </a:rPr>
              <a:t> </a:t>
            </a:r>
            <a:r>
              <a:rPr lang="sr-Cyrl-RS" sz="1800" b="1">
                <a:effectLst/>
                <a:latin typeface="Times New Roman" panose="02020603050405020304" pitchFamily="18" charset="0"/>
                <a:ea typeface="Times New Roman" panose="02020603050405020304" pitchFamily="18" charset="0"/>
              </a:rPr>
              <a:t>Глобална база података </a:t>
            </a:r>
            <a:r>
              <a:rPr lang="sr-Cyrl-RS" sz="1800">
                <a:effectLst/>
                <a:latin typeface="Times New Roman" panose="02020603050405020304" pitchFamily="18" charset="0"/>
                <a:ea typeface="Times New Roman" panose="02020603050405020304" pitchFamily="18" charset="0"/>
              </a:rPr>
              <a:t>-  </a:t>
            </a:r>
            <a:r>
              <a:rPr lang="sr-Cyrl-BA" sz="1800">
                <a:effectLst/>
                <a:latin typeface="Times New Roman" panose="02020603050405020304" pitchFamily="18" charset="0"/>
                <a:ea typeface="Times New Roman" panose="02020603050405020304" pitchFamily="18" charset="0"/>
              </a:rPr>
              <a:t> </a:t>
            </a:r>
            <a:r>
              <a:rPr lang="sr-Latn-RS" sz="1800">
                <a:effectLst/>
                <a:latin typeface="Times New Roman" panose="02020603050405020304" pitchFamily="18" charset="0"/>
                <a:ea typeface="Times New Roman" panose="02020603050405020304" pitchFamily="18" charset="0"/>
              </a:rPr>
              <a:t>Прочитани подаци о количини емисије штетних гасова са ЕCU возила на путу до апликације морају бити сачувани негде зарад њихове обраде и провере, то је заправо поента овог дела система.</a:t>
            </a:r>
            <a:endParaRPr lang="sr-Cyrl-RS" sz="180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sr-Cyrl-RS" sz="1800" b="1">
                <a:latin typeface="Times New Roman" panose="02020603050405020304" pitchFamily="18" charset="0"/>
              </a:rPr>
              <a:t> Апликација </a:t>
            </a:r>
            <a:r>
              <a:rPr lang="sr-Cyrl-RS" sz="1800">
                <a:latin typeface="Times New Roman" panose="02020603050405020304" pitchFamily="18" charset="0"/>
              </a:rPr>
              <a:t>- </a:t>
            </a:r>
            <a:r>
              <a:rPr lang="sr-Latn-RS" sz="1800">
                <a:effectLst/>
                <a:latin typeface="Times New Roman" panose="02020603050405020304" pitchFamily="18" charset="0"/>
                <a:ea typeface="Times New Roman" panose="02020603050405020304" pitchFamily="18" charset="0"/>
              </a:rPr>
              <a:t>Апликација представља додир возача са нашим системом. Потребно је реализовати кориснички интерфејс преко кога ће корисник моћи да види информације складиштене у бази података за његово возило, али не и да их измени</a:t>
            </a:r>
            <a:endParaRPr lang="sr-Cyrl-BA" sz="1800"/>
          </a:p>
        </p:txBody>
      </p:sp>
      <p:sp>
        <p:nvSpPr>
          <p:cNvPr id="13" name="Rectangle 12">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900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слов 1">
            <a:extLst>
              <a:ext uri="{FF2B5EF4-FFF2-40B4-BE49-F238E27FC236}">
                <a16:creationId xmlns:a16="http://schemas.microsoft.com/office/drawing/2014/main" id="{AC099F2D-3CF8-4BE7-9874-CE4E4B48777B}"/>
              </a:ext>
            </a:extLst>
          </p:cNvPr>
          <p:cNvSpPr>
            <a:spLocks noGrp="1"/>
          </p:cNvSpPr>
          <p:nvPr>
            <p:ph type="title"/>
          </p:nvPr>
        </p:nvSpPr>
        <p:spPr>
          <a:xfrm>
            <a:off x="858749" y="963997"/>
            <a:ext cx="3787457" cy="4938361"/>
          </a:xfrm>
        </p:spPr>
        <p:txBody>
          <a:bodyPr anchor="ctr">
            <a:normAutofit/>
          </a:bodyPr>
          <a:lstStyle/>
          <a:p>
            <a:pPr algn="r"/>
            <a:r>
              <a:rPr lang="sr-Cyrl-RS" sz="3600"/>
              <a:t>Маркетинг и дисиминација</a:t>
            </a:r>
            <a:endParaRPr lang="sr-Cyrl-BA" sz="360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BC3561EB-9E5B-4703-9560-87A473529E05}"/>
              </a:ext>
            </a:extLst>
          </p:cNvPr>
          <p:cNvSpPr>
            <a:spLocks noGrp="1"/>
          </p:cNvSpPr>
          <p:nvPr>
            <p:ph idx="1"/>
          </p:nvPr>
        </p:nvSpPr>
        <p:spPr>
          <a:xfrm>
            <a:off x="5301798" y="963507"/>
            <a:ext cx="5968181" cy="4938851"/>
          </a:xfrm>
        </p:spPr>
        <p:txBody>
          <a:bodyPr anchor="ctr">
            <a:normAutofit/>
          </a:bodyPr>
          <a:lstStyle/>
          <a:p>
            <a:r>
              <a:rPr lang="ru-RU" dirty="0"/>
              <a:t>За фазу маркетинга и дисиминације смо одвојили 6 месеци зато што сматрамо да треба издвојити доста времена да се људи о овој теми едукују на прави начин и схвате значај овог пројекта</a:t>
            </a:r>
            <a:endParaRPr lang="sr-Cyrl-BA" dirty="0"/>
          </a:p>
        </p:txBody>
      </p:sp>
    </p:spTree>
    <p:extLst>
      <p:ext uri="{BB962C8B-B14F-4D97-AF65-F5344CB8AC3E}">
        <p14:creationId xmlns:p14="http://schemas.microsoft.com/office/powerpoint/2010/main" val="95838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1">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Наслов 1">
            <a:extLst>
              <a:ext uri="{FF2B5EF4-FFF2-40B4-BE49-F238E27FC236}">
                <a16:creationId xmlns:a16="http://schemas.microsoft.com/office/drawing/2014/main" id="{D1B1D929-CDA4-4BB7-87B0-0376E059E95E}"/>
              </a:ext>
            </a:extLst>
          </p:cNvPr>
          <p:cNvSpPr>
            <a:spLocks noGrp="1"/>
          </p:cNvSpPr>
          <p:nvPr>
            <p:ph type="title"/>
          </p:nvPr>
        </p:nvSpPr>
        <p:spPr>
          <a:xfrm>
            <a:off x="633998" y="4905301"/>
            <a:ext cx="4988879" cy="1554485"/>
          </a:xfrm>
        </p:spPr>
        <p:txBody>
          <a:bodyPr anchor="ctr">
            <a:normAutofit/>
          </a:bodyPr>
          <a:lstStyle/>
          <a:p>
            <a:pPr algn="r"/>
            <a:r>
              <a:rPr lang="sr-Cyrl-RS" sz="4000">
                <a:solidFill>
                  <a:srgbClr val="FFFFFF"/>
                </a:solidFill>
              </a:rPr>
              <a:t>Промотивне активности</a:t>
            </a:r>
            <a:endParaRPr lang="sr-Cyrl-BA" sz="4000">
              <a:solidFill>
                <a:srgbClr val="FFFFFF"/>
              </a:solidFill>
            </a:endParaRPr>
          </a:p>
        </p:txBody>
      </p:sp>
      <p:cxnSp>
        <p:nvCxnSpPr>
          <p:cNvPr id="39" name="Straight Connector 25">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71CFB97F-2D0E-4999-9185-A9309285B9BC}"/>
              </a:ext>
            </a:extLst>
          </p:cNvPr>
          <p:cNvSpPr>
            <a:spLocks noGrp="1"/>
          </p:cNvSpPr>
          <p:nvPr>
            <p:ph idx="1"/>
          </p:nvPr>
        </p:nvSpPr>
        <p:spPr>
          <a:xfrm>
            <a:off x="6064301" y="4905300"/>
            <a:ext cx="5493699" cy="1554485"/>
          </a:xfrm>
        </p:spPr>
        <p:txBody>
          <a:bodyPr anchor="ctr">
            <a:normAutofit/>
          </a:bodyPr>
          <a:lstStyle/>
          <a:p>
            <a:r>
              <a:rPr lang="sr-Cyrl-RS" dirty="0">
                <a:solidFill>
                  <a:srgbClr val="FFFFFF"/>
                </a:solidFill>
              </a:rPr>
              <a:t>Омогућавају да се корисници боље упознају са производом и са самим квалитетом производа. </a:t>
            </a:r>
          </a:p>
        </p:txBody>
      </p:sp>
      <p:graphicFrame>
        <p:nvGraphicFramePr>
          <p:cNvPr id="4" name="Табела 4">
            <a:extLst>
              <a:ext uri="{FF2B5EF4-FFF2-40B4-BE49-F238E27FC236}">
                <a16:creationId xmlns:a16="http://schemas.microsoft.com/office/drawing/2014/main" id="{AC803181-84C9-49BC-8FB5-35B28050CBAA}"/>
              </a:ext>
            </a:extLst>
          </p:cNvPr>
          <p:cNvGraphicFramePr>
            <a:graphicFrameLocks noGrp="1"/>
          </p:cNvGraphicFramePr>
          <p:nvPr>
            <p:extLst>
              <p:ext uri="{D42A27DB-BD31-4B8C-83A1-F6EECF244321}">
                <p14:modId xmlns:p14="http://schemas.microsoft.com/office/powerpoint/2010/main" val="3828826404"/>
              </p:ext>
            </p:extLst>
          </p:nvPr>
        </p:nvGraphicFramePr>
        <p:xfrm>
          <a:off x="633999" y="978454"/>
          <a:ext cx="10925104" cy="2887212"/>
        </p:xfrm>
        <a:graphic>
          <a:graphicData uri="http://schemas.openxmlformats.org/drawingml/2006/table">
            <a:tbl>
              <a:tblPr firstRow="1" bandRow="1">
                <a:noFill/>
                <a:tableStyleId>{5C22544A-7EE6-4342-B048-85BDC9FD1C3A}</a:tableStyleId>
              </a:tblPr>
              <a:tblGrid>
                <a:gridCol w="5266153">
                  <a:extLst>
                    <a:ext uri="{9D8B030D-6E8A-4147-A177-3AD203B41FA5}">
                      <a16:colId xmlns:a16="http://schemas.microsoft.com/office/drawing/2014/main" val="1199438425"/>
                    </a:ext>
                  </a:extLst>
                </a:gridCol>
                <a:gridCol w="3882378">
                  <a:extLst>
                    <a:ext uri="{9D8B030D-6E8A-4147-A177-3AD203B41FA5}">
                      <a16:colId xmlns:a16="http://schemas.microsoft.com/office/drawing/2014/main" val="265156638"/>
                    </a:ext>
                  </a:extLst>
                </a:gridCol>
                <a:gridCol w="1776573">
                  <a:extLst>
                    <a:ext uri="{9D8B030D-6E8A-4147-A177-3AD203B41FA5}">
                      <a16:colId xmlns:a16="http://schemas.microsoft.com/office/drawing/2014/main" val="4119051822"/>
                    </a:ext>
                  </a:extLst>
                </a:gridCol>
              </a:tblGrid>
              <a:tr h="514482">
                <a:tc>
                  <a:txBody>
                    <a:bodyPr/>
                    <a:lstStyle/>
                    <a:p>
                      <a:r>
                        <a:rPr lang="sr-Cyrl-RS" sz="1900" b="1">
                          <a:solidFill>
                            <a:schemeClr val="tx1">
                              <a:lumMod val="75000"/>
                              <a:lumOff val="25000"/>
                            </a:schemeClr>
                          </a:solidFill>
                        </a:rPr>
                        <a:t>Промоција</a:t>
                      </a:r>
                      <a:endParaRPr lang="sr-Cyrl-BA" sz="1900" b="1">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sr-Cyrl-RS" sz="1900" b="1">
                          <a:solidFill>
                            <a:schemeClr val="tx1">
                              <a:lumMod val="75000"/>
                              <a:lumOff val="25000"/>
                            </a:schemeClr>
                          </a:solidFill>
                        </a:rPr>
                        <a:t>Временски период</a:t>
                      </a:r>
                      <a:endParaRPr lang="sr-Cyrl-BA" sz="1900" b="1">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sr-Cyrl-RS" sz="1900" b="1">
                          <a:solidFill>
                            <a:schemeClr val="tx1">
                              <a:lumMod val="75000"/>
                              <a:lumOff val="25000"/>
                            </a:schemeClr>
                          </a:solidFill>
                        </a:rPr>
                        <a:t>Буџет</a:t>
                      </a:r>
                      <a:endParaRPr lang="sr-Cyrl-BA" sz="1900" b="1">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348467811"/>
                  </a:ext>
                </a:extLst>
              </a:tr>
              <a:tr h="1072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Cyrl-RS" sz="1400" dirty="0">
                          <a:solidFill>
                            <a:schemeClr val="tx1">
                              <a:lumMod val="75000"/>
                              <a:lumOff val="25000"/>
                            </a:schemeClr>
                          </a:solidFill>
                        </a:rPr>
                        <a:t> Упознавање корисника (возача) са овим новим системом израдом рекланог материјала: хемијске, оловке, кесе</a:t>
                      </a:r>
                      <a:r>
                        <a:rPr lang="sr-Cyrl-RS" sz="1400">
                          <a:solidFill>
                            <a:schemeClr val="tx1">
                              <a:lumMod val="75000"/>
                              <a:lumOff val="25000"/>
                            </a:schemeClr>
                          </a:solidFill>
                        </a:rPr>
                        <a:t>, привесци за кључеве, мириси за аутомобиле, ..)</a:t>
                      </a:r>
                      <a:endParaRPr lang="sr-Cyrl-BA" sz="1400" dirty="0">
                        <a:solidFill>
                          <a:schemeClr val="tx1">
                            <a:lumMod val="75000"/>
                            <a:lumOff val="25000"/>
                          </a:schemeClr>
                        </a:solidFill>
                      </a:endParaRPr>
                    </a:p>
                    <a:p>
                      <a:endParaRPr lang="sr-Cyrl-BA" sz="1400" dirty="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sr-Cyrl-RS" sz="1400">
                          <a:solidFill>
                            <a:schemeClr val="tx1">
                              <a:lumMod val="75000"/>
                              <a:lumOff val="25000"/>
                            </a:schemeClr>
                          </a:solidFill>
                        </a:rPr>
                        <a:t>На самом крају израде пројекта и тестирања</a:t>
                      </a:r>
                      <a:endParaRPr lang="sr-Cyrl-BA" sz="140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a:solidFill>
                            <a:schemeClr val="tx1">
                              <a:lumMod val="75000"/>
                              <a:lumOff val="25000"/>
                            </a:schemeClr>
                          </a:solidFill>
                        </a:rPr>
                        <a:t>10000 </a:t>
                      </a:r>
                      <a:r>
                        <a:rPr lang="sr-Cyrl-BA" sz="1400" b="0" i="0" kern="1200">
                          <a:solidFill>
                            <a:schemeClr val="tx1">
                              <a:lumMod val="75000"/>
                              <a:lumOff val="25000"/>
                            </a:schemeClr>
                          </a:solidFill>
                          <a:effectLst/>
                          <a:latin typeface="+mn-lt"/>
                          <a:ea typeface="+mn-ea"/>
                          <a:cs typeface="+mn-cs"/>
                        </a:rPr>
                        <a:t>€</a:t>
                      </a:r>
                      <a:endParaRPr lang="sr-Cyrl-BA" sz="140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713333332"/>
                  </a:ext>
                </a:extLst>
              </a:tr>
              <a:tr h="650183">
                <a:tc>
                  <a:txBody>
                    <a:bodyPr/>
                    <a:lstStyle/>
                    <a:p>
                      <a:r>
                        <a:rPr lang="sr-Cyrl-RS" sz="1400">
                          <a:solidFill>
                            <a:schemeClr val="tx1">
                              <a:lumMod val="75000"/>
                              <a:lumOff val="25000"/>
                            </a:schemeClr>
                          </a:solidFill>
                        </a:rPr>
                        <a:t>Промоција у овлашћеним И НЕОВЛАШЋЕНИМ сервисима ради бржег ширења речи о производу</a:t>
                      </a:r>
                      <a:endParaRPr lang="sr-Cyrl-BA" sz="140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sr-Cyrl-RS" sz="1400">
                          <a:solidFill>
                            <a:schemeClr val="tx1">
                              <a:lumMod val="75000"/>
                              <a:lumOff val="25000"/>
                            </a:schemeClr>
                          </a:solidFill>
                        </a:rPr>
                        <a:t>На самом крају израде пројекта и тестирања</a:t>
                      </a:r>
                      <a:endParaRPr lang="sr-Cyrl-BA" sz="140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a:solidFill>
                            <a:schemeClr val="tx1">
                              <a:lumMod val="75000"/>
                              <a:lumOff val="25000"/>
                            </a:schemeClr>
                          </a:solidFill>
                        </a:rPr>
                        <a:t>5000</a:t>
                      </a:r>
                      <a:r>
                        <a:rPr lang="sr-Cyrl-BA" sz="1400" b="0" i="0" kern="1200">
                          <a:solidFill>
                            <a:schemeClr val="tx1">
                              <a:lumMod val="75000"/>
                              <a:lumOff val="25000"/>
                            </a:schemeClr>
                          </a:solidFill>
                          <a:effectLst/>
                          <a:latin typeface="+mn-lt"/>
                          <a:ea typeface="+mn-ea"/>
                          <a:cs typeface="+mn-cs"/>
                        </a:rPr>
                        <a:t>€</a:t>
                      </a:r>
                      <a:endParaRPr lang="sr-Cyrl-BA" sz="140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640488408"/>
                  </a:ext>
                </a:extLst>
              </a:tr>
              <a:tr h="650183">
                <a:tc>
                  <a:txBody>
                    <a:bodyPr/>
                    <a:lstStyle/>
                    <a:p>
                      <a:r>
                        <a:rPr lang="sr-Cyrl-RS" sz="1400">
                          <a:solidFill>
                            <a:schemeClr val="tx1">
                              <a:lumMod val="75000"/>
                              <a:lumOff val="25000"/>
                            </a:schemeClr>
                          </a:solidFill>
                        </a:rPr>
                        <a:t>Интернет: </a:t>
                      </a:r>
                      <a:r>
                        <a:rPr lang="en-US" sz="1400">
                          <a:solidFill>
                            <a:schemeClr val="tx1">
                              <a:lumMod val="75000"/>
                              <a:lumOff val="25000"/>
                            </a:schemeClr>
                          </a:solidFill>
                        </a:rPr>
                        <a:t>web </a:t>
                      </a:r>
                      <a:r>
                        <a:rPr lang="sr-Cyrl-RS" sz="1400">
                          <a:solidFill>
                            <a:schemeClr val="tx1">
                              <a:lumMod val="75000"/>
                              <a:lumOff val="25000"/>
                            </a:schemeClr>
                          </a:solidFill>
                        </a:rPr>
                        <a:t>страна са свим потребним информацијама и сликама о производу</a:t>
                      </a:r>
                      <a:endParaRPr lang="sr-Cyrl-BA" sz="140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sr-Cyrl-RS" sz="1400">
                          <a:solidFill>
                            <a:schemeClr val="tx1">
                              <a:lumMod val="75000"/>
                              <a:lumOff val="25000"/>
                            </a:schemeClr>
                          </a:solidFill>
                        </a:rPr>
                        <a:t>На самом крају израде пројекта и тестирања</a:t>
                      </a:r>
                      <a:endParaRPr lang="sr-Cyrl-BA" sz="140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r>
                        <a:rPr lang="en-US" sz="1400" dirty="0">
                          <a:solidFill>
                            <a:schemeClr val="tx1">
                              <a:lumMod val="75000"/>
                              <a:lumOff val="25000"/>
                            </a:schemeClr>
                          </a:solidFill>
                        </a:rPr>
                        <a:t>2000</a:t>
                      </a:r>
                      <a:r>
                        <a:rPr lang="sr-Cyrl-BA" sz="1400" b="0" i="0" kern="1200" dirty="0">
                          <a:solidFill>
                            <a:schemeClr val="tx1">
                              <a:lumMod val="75000"/>
                              <a:lumOff val="25000"/>
                            </a:schemeClr>
                          </a:solidFill>
                          <a:effectLst/>
                          <a:latin typeface="+mn-lt"/>
                          <a:ea typeface="+mn-ea"/>
                          <a:cs typeface="+mn-cs"/>
                        </a:rPr>
                        <a:t>€</a:t>
                      </a:r>
                      <a:endParaRPr lang="sr-Cyrl-BA" sz="1400" dirty="0">
                        <a:solidFill>
                          <a:schemeClr val="tx1">
                            <a:lumMod val="75000"/>
                            <a:lumOff val="25000"/>
                          </a:schemeClr>
                        </a:solidFill>
                      </a:endParaRPr>
                    </a:p>
                  </a:txBody>
                  <a:tcPr marL="191815" marR="143860" marT="95907" marB="95907">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2995658064"/>
                  </a:ext>
                </a:extLst>
              </a:tr>
            </a:tbl>
          </a:graphicData>
        </a:graphic>
      </p:graphicFrame>
    </p:spTree>
    <p:extLst>
      <p:ext uri="{BB962C8B-B14F-4D97-AF65-F5344CB8AC3E}">
        <p14:creationId xmlns:p14="http://schemas.microsoft.com/office/powerpoint/2010/main" val="23630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слов 1">
            <a:extLst>
              <a:ext uri="{FF2B5EF4-FFF2-40B4-BE49-F238E27FC236}">
                <a16:creationId xmlns:a16="http://schemas.microsoft.com/office/drawing/2014/main" id="{AB08B2C6-25D0-4EEC-9F7D-BBB413BCAD0C}"/>
              </a:ext>
            </a:extLst>
          </p:cNvPr>
          <p:cNvSpPr>
            <a:spLocks noGrp="1"/>
          </p:cNvSpPr>
          <p:nvPr>
            <p:ph type="title"/>
          </p:nvPr>
        </p:nvSpPr>
        <p:spPr>
          <a:xfrm>
            <a:off x="858749" y="963997"/>
            <a:ext cx="3787457" cy="4938361"/>
          </a:xfrm>
        </p:spPr>
        <p:txBody>
          <a:bodyPr anchor="ctr">
            <a:normAutofit/>
          </a:bodyPr>
          <a:lstStyle/>
          <a:p>
            <a:pPr algn="r"/>
            <a:r>
              <a:rPr lang="sr-Cyrl-RS" dirty="0"/>
              <a:t>Маркетниг стратегија</a:t>
            </a:r>
            <a:endParaRPr lang="sr-Cyrl-BA" dirty="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82BB3AC9-1E26-4435-828A-9E70A13A99FB}"/>
              </a:ext>
            </a:extLst>
          </p:cNvPr>
          <p:cNvSpPr>
            <a:spLocks noGrp="1"/>
          </p:cNvSpPr>
          <p:nvPr>
            <p:ph idx="1"/>
          </p:nvPr>
        </p:nvSpPr>
        <p:spPr>
          <a:xfrm>
            <a:off x="5301798" y="963507"/>
            <a:ext cx="5968181" cy="4938851"/>
          </a:xfrm>
        </p:spPr>
        <p:txBody>
          <a:bodyPr anchor="ctr">
            <a:normAutofit/>
          </a:bodyPr>
          <a:lstStyle/>
          <a:p>
            <a:r>
              <a:rPr lang="ru-RU" dirty="0"/>
              <a:t>Једном изабрана маркетинг стратегија није важећа за сва времена. Она се мења током времена, сходно променама на тржишту. Маркетинг стратегија претпоставља планирање и координацију свих маркетинг расположивих средстава, а све у циљу постизања жељених резултата на тржишту. Све пословне понуде се уобличавају посредством маркетинг стратегије у смислу производне линије, комуникација, дистрибуције и цене.</a:t>
            </a:r>
            <a:endParaRPr lang="sr-Cyrl-BA" dirty="0"/>
          </a:p>
        </p:txBody>
      </p:sp>
    </p:spTree>
    <p:extLst>
      <p:ext uri="{BB962C8B-B14F-4D97-AF65-F5344CB8AC3E}">
        <p14:creationId xmlns:p14="http://schemas.microsoft.com/office/powerpoint/2010/main" val="340543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квир за текст 1">
            <a:extLst>
              <a:ext uri="{FF2B5EF4-FFF2-40B4-BE49-F238E27FC236}">
                <a16:creationId xmlns:a16="http://schemas.microsoft.com/office/drawing/2014/main" id="{4831C74E-857A-4F18-BCF4-EEE5B686416B}"/>
              </a:ext>
            </a:extLst>
          </p:cNvPr>
          <p:cNvSpPr txBox="1"/>
          <p:nvPr/>
        </p:nvSpPr>
        <p:spPr>
          <a:xfrm>
            <a:off x="6096000" y="2120900"/>
            <a:ext cx="5994400" cy="769441"/>
          </a:xfrm>
          <a:prstGeom prst="rect">
            <a:avLst/>
          </a:prstGeom>
          <a:noFill/>
        </p:spPr>
        <p:txBody>
          <a:bodyPr wrap="square" rtlCol="0">
            <a:spAutoFit/>
          </a:bodyPr>
          <a:lstStyle/>
          <a:p>
            <a:r>
              <a:rPr lang="sr-Cyrl-RS" sz="4400" dirty="0"/>
              <a:t>ХВАЛА НА ПАЖЊИ!</a:t>
            </a:r>
            <a:endParaRPr lang="sr-Cyrl-BA" sz="4400" dirty="0"/>
          </a:p>
        </p:txBody>
      </p:sp>
      <p:sp>
        <p:nvSpPr>
          <p:cNvPr id="3" name="Оквир за текст 2">
            <a:extLst>
              <a:ext uri="{FF2B5EF4-FFF2-40B4-BE49-F238E27FC236}">
                <a16:creationId xmlns:a16="http://schemas.microsoft.com/office/drawing/2014/main" id="{50FF2336-CE2D-4B39-9765-E77CD3262645}"/>
              </a:ext>
            </a:extLst>
          </p:cNvPr>
          <p:cNvSpPr txBox="1"/>
          <p:nvPr/>
        </p:nvSpPr>
        <p:spPr>
          <a:xfrm>
            <a:off x="7937500" y="2890341"/>
            <a:ext cx="2864951" cy="646331"/>
          </a:xfrm>
          <a:prstGeom prst="rect">
            <a:avLst/>
          </a:prstGeom>
          <a:noFill/>
        </p:spPr>
        <p:txBody>
          <a:bodyPr wrap="none" rtlCol="0">
            <a:spAutoFit/>
          </a:bodyPr>
          <a:lstStyle/>
          <a:p>
            <a:r>
              <a:rPr lang="sr-Cyrl-RS" dirty="0"/>
              <a:t>Топаловић Ана 2018/0014</a:t>
            </a:r>
          </a:p>
          <a:p>
            <a:r>
              <a:rPr lang="sr-Cyrl-RS" dirty="0"/>
              <a:t>Стајић Урош 2018/0073 </a:t>
            </a:r>
            <a:endParaRPr lang="sr-Cyrl-BA" dirty="0"/>
          </a:p>
        </p:txBody>
      </p:sp>
    </p:spTree>
    <p:extLst>
      <p:ext uri="{BB962C8B-B14F-4D97-AF65-F5344CB8AC3E}">
        <p14:creationId xmlns:p14="http://schemas.microsoft.com/office/powerpoint/2010/main" val="310261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a16="http://schemas.microsoft.com/office/drawing/2014/main" id="{50C851A4-97D5-41E1-920E-13F65A3B55A0}"/>
              </a:ext>
            </a:extLst>
          </p:cNvPr>
          <p:cNvSpPr>
            <a:spLocks noGrp="1"/>
          </p:cNvSpPr>
          <p:nvPr>
            <p:ph type="title"/>
          </p:nvPr>
        </p:nvSpPr>
        <p:spPr/>
        <p:txBody>
          <a:bodyPr/>
          <a:lstStyle/>
          <a:p>
            <a:r>
              <a:rPr lang="sr-Cyrl-RS" dirty="0"/>
              <a:t>Намена</a:t>
            </a:r>
            <a:endParaRPr lang="sr-Cyrl-BA" dirty="0"/>
          </a:p>
        </p:txBody>
      </p:sp>
      <p:sp>
        <p:nvSpPr>
          <p:cNvPr id="3" name="Чувар мјеста за садржај 2">
            <a:extLst>
              <a:ext uri="{FF2B5EF4-FFF2-40B4-BE49-F238E27FC236}">
                <a16:creationId xmlns:a16="http://schemas.microsoft.com/office/drawing/2014/main" id="{ABEA149E-CF44-470E-86EA-E4D06D3A16C8}"/>
              </a:ext>
            </a:extLst>
          </p:cNvPr>
          <p:cNvSpPr>
            <a:spLocks noGrp="1"/>
          </p:cNvSpPr>
          <p:nvPr>
            <p:ph idx="1"/>
          </p:nvPr>
        </p:nvSpPr>
        <p:spPr/>
        <p:txBody>
          <a:bodyPr/>
          <a:lstStyle/>
          <a:p>
            <a:pPr>
              <a:buFont typeface="Wingdings" panose="05000000000000000000" pitchFamily="2" charset="2"/>
              <a:buChar char="Ø"/>
            </a:pPr>
            <a:r>
              <a:rPr lang="ru-RU" dirty="0"/>
              <a:t> Овај пројекат је намењен реализацији софтвера за аутомобиле зарад праћења нивоа емисије штетних гасова.</a:t>
            </a:r>
          </a:p>
          <a:p>
            <a:pPr>
              <a:buFont typeface="Wingdings" panose="05000000000000000000" pitchFamily="2" charset="2"/>
              <a:buChar char="Ø"/>
            </a:pPr>
            <a:r>
              <a:rPr lang="ru-RU" dirty="0"/>
              <a:t> Пратећа апликација за паметне телефоне омогућаваће возачу да се информише о загађености коју је његово возило проузроковало, о тренутним прописаним стандардима за емисију штетних гасова код возила и пријавити да је у току замена оштећених или застарелих делова система.</a:t>
            </a:r>
          </a:p>
          <a:p>
            <a:pPr>
              <a:buFont typeface="Wingdings" panose="05000000000000000000" pitchFamily="2" charset="2"/>
              <a:buChar char="Ø"/>
            </a:pPr>
            <a:endParaRPr lang="sr-Cyrl-BA" dirty="0"/>
          </a:p>
        </p:txBody>
      </p:sp>
    </p:spTree>
    <p:extLst>
      <p:ext uri="{BB962C8B-B14F-4D97-AF65-F5344CB8AC3E}">
        <p14:creationId xmlns:p14="http://schemas.microsoft.com/office/powerpoint/2010/main" val="78062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a16="http://schemas.microsoft.com/office/drawing/2014/main" id="{0DEFF7A7-034F-44B1-8825-3C84FCD97EF1}"/>
              </a:ext>
            </a:extLst>
          </p:cNvPr>
          <p:cNvSpPr>
            <a:spLocks noGrp="1"/>
          </p:cNvSpPr>
          <p:nvPr>
            <p:ph type="title"/>
          </p:nvPr>
        </p:nvSpPr>
        <p:spPr/>
        <p:txBody>
          <a:bodyPr/>
          <a:lstStyle/>
          <a:p>
            <a:r>
              <a:rPr lang="sr-Cyrl-RS" dirty="0"/>
              <a:t>ЦИЉ ПРОЈЕКТА</a:t>
            </a:r>
            <a:endParaRPr lang="sr-Cyrl-BA" dirty="0"/>
          </a:p>
        </p:txBody>
      </p:sp>
      <p:sp>
        <p:nvSpPr>
          <p:cNvPr id="3" name="Чувар мјеста за садржај 2">
            <a:extLst>
              <a:ext uri="{FF2B5EF4-FFF2-40B4-BE49-F238E27FC236}">
                <a16:creationId xmlns:a16="http://schemas.microsoft.com/office/drawing/2014/main" id="{683AB929-AD87-4898-A9E3-A873D53FDCE1}"/>
              </a:ext>
            </a:extLst>
          </p:cNvPr>
          <p:cNvSpPr>
            <a:spLocks noGrp="1"/>
          </p:cNvSpPr>
          <p:nvPr>
            <p:ph idx="1"/>
          </p:nvPr>
        </p:nvSpPr>
        <p:spPr/>
        <p:txBody>
          <a:bodyPr/>
          <a:lstStyle/>
          <a:p>
            <a:pPr>
              <a:buFont typeface="Wingdings" panose="05000000000000000000" pitchFamily="2" charset="2"/>
              <a:buChar char="Ø"/>
            </a:pPr>
            <a:r>
              <a:rPr lang="ru-RU" dirty="0"/>
              <a:t> Тренутна мерења емисије CO, CO2, CH и NОx, проузроковану возилима на путу, показују велики негативни утицај на нашу околину. </a:t>
            </a:r>
          </a:p>
          <a:p>
            <a:pPr>
              <a:buFont typeface="Wingdings" panose="05000000000000000000" pitchFamily="2" charset="2"/>
              <a:buChar char="Ø"/>
            </a:pPr>
            <a:r>
              <a:rPr lang="ru-RU" dirty="0"/>
              <a:t> Уведени су светски стандарди који су у обавези да се поштују на основу типа возила. Кроз искуство, закључено је да се стандарди тешко или уопште не поштују. </a:t>
            </a:r>
          </a:p>
          <a:p>
            <a:pPr>
              <a:buFont typeface="Wingdings" panose="05000000000000000000" pitchFamily="2" charset="2"/>
              <a:buChar char="Ø"/>
            </a:pPr>
            <a:r>
              <a:rPr lang="ru-RU" dirty="0"/>
              <a:t> Циљ овог система је ефикасније надгледање и контрола поштовања стандарда. Унапређењем већ постојећег софтвера у аутомобилима, ово је могуће реализовати. </a:t>
            </a:r>
          </a:p>
          <a:p>
            <a:pPr>
              <a:buFont typeface="Wingdings" panose="05000000000000000000" pitchFamily="2" charset="2"/>
              <a:buChar char="Ø"/>
            </a:pPr>
            <a:r>
              <a:rPr lang="ru-RU" dirty="0"/>
              <a:t> Позитивна последица увођења овог система заправо ће бити боље очување животне средине и смањење ефекта стаклене баште.</a:t>
            </a:r>
          </a:p>
          <a:p>
            <a:endParaRPr lang="sr-Cyrl-BA" dirty="0"/>
          </a:p>
        </p:txBody>
      </p:sp>
    </p:spTree>
    <p:extLst>
      <p:ext uri="{BB962C8B-B14F-4D97-AF65-F5344CB8AC3E}">
        <p14:creationId xmlns:p14="http://schemas.microsoft.com/office/powerpoint/2010/main" val="8186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слов 1">
            <a:extLst>
              <a:ext uri="{FF2B5EF4-FFF2-40B4-BE49-F238E27FC236}">
                <a16:creationId xmlns:a16="http://schemas.microsoft.com/office/drawing/2014/main" id="{529FD9CD-06AA-48B5-B2A2-ED4CAAF89DEE}"/>
              </a:ext>
            </a:extLst>
          </p:cNvPr>
          <p:cNvSpPr>
            <a:spLocks noGrp="1"/>
          </p:cNvSpPr>
          <p:nvPr>
            <p:ph type="title"/>
          </p:nvPr>
        </p:nvSpPr>
        <p:spPr>
          <a:xfrm>
            <a:off x="1066800" y="121138"/>
            <a:ext cx="10058400" cy="1450757"/>
          </a:xfrm>
        </p:spPr>
        <p:txBody>
          <a:bodyPr/>
          <a:lstStyle/>
          <a:p>
            <a:r>
              <a:rPr lang="sr-Cyrl-RS" dirty="0"/>
              <a:t>Партиципанти </a:t>
            </a:r>
            <a:endParaRPr lang="sr-Cyrl-BA" dirty="0"/>
          </a:p>
        </p:txBody>
      </p:sp>
      <p:pic>
        <p:nvPicPr>
          <p:cNvPr id="5" name="Чувар мјеста за садржај 4">
            <a:extLst>
              <a:ext uri="{FF2B5EF4-FFF2-40B4-BE49-F238E27FC236}">
                <a16:creationId xmlns:a16="http://schemas.microsoft.com/office/drawing/2014/main" id="{9C9CA4C4-C38F-4743-A7B8-CBA242004E76}"/>
              </a:ext>
            </a:extLst>
          </p:cNvPr>
          <p:cNvPicPr>
            <a:picLocks noGrp="1" noChangeAspect="1"/>
          </p:cNvPicPr>
          <p:nvPr>
            <p:ph idx="1"/>
          </p:nvPr>
        </p:nvPicPr>
        <p:blipFill>
          <a:blip r:embed="rId2"/>
          <a:stretch>
            <a:fillRect/>
          </a:stretch>
        </p:blipFill>
        <p:spPr>
          <a:xfrm>
            <a:off x="1097280" y="2397522"/>
            <a:ext cx="1770778" cy="2062956"/>
          </a:xfrm>
        </p:spPr>
      </p:pic>
      <p:pic>
        <p:nvPicPr>
          <p:cNvPr id="7" name="Слика 6">
            <a:extLst>
              <a:ext uri="{FF2B5EF4-FFF2-40B4-BE49-F238E27FC236}">
                <a16:creationId xmlns:a16="http://schemas.microsoft.com/office/drawing/2014/main" id="{72554A05-C426-4394-BADC-4F776011376E}"/>
              </a:ext>
            </a:extLst>
          </p:cNvPr>
          <p:cNvPicPr>
            <a:picLocks noChangeAspect="1"/>
          </p:cNvPicPr>
          <p:nvPr/>
        </p:nvPicPr>
        <p:blipFill>
          <a:blip r:embed="rId3"/>
          <a:stretch>
            <a:fillRect/>
          </a:stretch>
        </p:blipFill>
        <p:spPr>
          <a:xfrm>
            <a:off x="3194957" y="2397522"/>
            <a:ext cx="2062956" cy="2062956"/>
          </a:xfrm>
          <a:prstGeom prst="rect">
            <a:avLst/>
          </a:prstGeom>
        </p:spPr>
      </p:pic>
      <p:pic>
        <p:nvPicPr>
          <p:cNvPr id="9" name="Слика 8">
            <a:extLst>
              <a:ext uri="{FF2B5EF4-FFF2-40B4-BE49-F238E27FC236}">
                <a16:creationId xmlns:a16="http://schemas.microsoft.com/office/drawing/2014/main" id="{7C9C100F-31A2-40D5-949B-A30AA62B19C1}"/>
              </a:ext>
            </a:extLst>
          </p:cNvPr>
          <p:cNvPicPr>
            <a:picLocks noChangeAspect="1"/>
          </p:cNvPicPr>
          <p:nvPr/>
        </p:nvPicPr>
        <p:blipFill>
          <a:blip r:embed="rId4"/>
          <a:stretch>
            <a:fillRect/>
          </a:stretch>
        </p:blipFill>
        <p:spPr>
          <a:xfrm>
            <a:off x="5698781" y="2397523"/>
            <a:ext cx="2062956" cy="2062956"/>
          </a:xfrm>
          <a:prstGeom prst="rect">
            <a:avLst/>
          </a:prstGeom>
        </p:spPr>
      </p:pic>
      <p:pic>
        <p:nvPicPr>
          <p:cNvPr id="11" name="Слика 10">
            <a:extLst>
              <a:ext uri="{FF2B5EF4-FFF2-40B4-BE49-F238E27FC236}">
                <a16:creationId xmlns:a16="http://schemas.microsoft.com/office/drawing/2014/main" id="{AE206F39-B041-4E0B-8C18-FFA66D0CA0C7}"/>
              </a:ext>
            </a:extLst>
          </p:cNvPr>
          <p:cNvPicPr>
            <a:picLocks noChangeAspect="1"/>
          </p:cNvPicPr>
          <p:nvPr/>
        </p:nvPicPr>
        <p:blipFill>
          <a:blip r:embed="rId5"/>
          <a:stretch>
            <a:fillRect/>
          </a:stretch>
        </p:blipFill>
        <p:spPr>
          <a:xfrm>
            <a:off x="8375249" y="2621029"/>
            <a:ext cx="2797319" cy="1839449"/>
          </a:xfrm>
          <a:prstGeom prst="rect">
            <a:avLst/>
          </a:prstGeom>
        </p:spPr>
      </p:pic>
      <p:pic>
        <p:nvPicPr>
          <p:cNvPr id="13" name="Слика 12">
            <a:extLst>
              <a:ext uri="{FF2B5EF4-FFF2-40B4-BE49-F238E27FC236}">
                <a16:creationId xmlns:a16="http://schemas.microsoft.com/office/drawing/2014/main" id="{D4354E07-0F32-4A76-906A-2D598716215F}"/>
              </a:ext>
            </a:extLst>
          </p:cNvPr>
          <p:cNvPicPr>
            <a:picLocks noChangeAspect="1"/>
          </p:cNvPicPr>
          <p:nvPr/>
        </p:nvPicPr>
        <p:blipFill>
          <a:blip r:embed="rId6"/>
          <a:stretch>
            <a:fillRect/>
          </a:stretch>
        </p:blipFill>
        <p:spPr>
          <a:xfrm>
            <a:off x="2688147" y="4752415"/>
            <a:ext cx="3076575" cy="1609725"/>
          </a:xfrm>
          <a:prstGeom prst="rect">
            <a:avLst/>
          </a:prstGeom>
        </p:spPr>
      </p:pic>
      <p:pic>
        <p:nvPicPr>
          <p:cNvPr id="15" name="Слика 14">
            <a:extLst>
              <a:ext uri="{FF2B5EF4-FFF2-40B4-BE49-F238E27FC236}">
                <a16:creationId xmlns:a16="http://schemas.microsoft.com/office/drawing/2014/main" id="{5F8DD704-E7C0-4459-ABEA-9C6396B23782}"/>
              </a:ext>
            </a:extLst>
          </p:cNvPr>
          <p:cNvPicPr>
            <a:picLocks noChangeAspect="1"/>
          </p:cNvPicPr>
          <p:nvPr/>
        </p:nvPicPr>
        <p:blipFill>
          <a:blip r:embed="rId7"/>
          <a:stretch>
            <a:fillRect/>
          </a:stretch>
        </p:blipFill>
        <p:spPr>
          <a:xfrm>
            <a:off x="6427280" y="4831898"/>
            <a:ext cx="3752222" cy="1450758"/>
          </a:xfrm>
          <a:prstGeom prst="rect">
            <a:avLst/>
          </a:prstGeom>
        </p:spPr>
      </p:pic>
    </p:spTree>
    <p:extLst>
      <p:ext uri="{BB962C8B-B14F-4D97-AF65-F5344CB8AC3E}">
        <p14:creationId xmlns:p14="http://schemas.microsoft.com/office/powerpoint/2010/main" val="21849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слов 1">
            <a:extLst>
              <a:ext uri="{FF2B5EF4-FFF2-40B4-BE49-F238E27FC236}">
                <a16:creationId xmlns:a16="http://schemas.microsoft.com/office/drawing/2014/main" id="{D4696815-C81C-45E3-9EEF-37F0FB5C69CA}"/>
              </a:ext>
            </a:extLst>
          </p:cNvPr>
          <p:cNvSpPr>
            <a:spLocks noGrp="1"/>
          </p:cNvSpPr>
          <p:nvPr>
            <p:ph type="title"/>
          </p:nvPr>
        </p:nvSpPr>
        <p:spPr>
          <a:xfrm>
            <a:off x="1097280" y="286603"/>
            <a:ext cx="10058400" cy="1450757"/>
          </a:xfrm>
        </p:spPr>
        <p:txBody>
          <a:bodyPr>
            <a:normAutofit/>
          </a:bodyPr>
          <a:lstStyle/>
          <a:p>
            <a:r>
              <a:rPr lang="sr-Cyrl-RS" dirty="0"/>
              <a:t>Координатор пројекта - ЕТФ</a:t>
            </a:r>
            <a:endParaRPr lang="sr-Cyrl-BA" dirty="0"/>
          </a:p>
        </p:txBody>
      </p:sp>
      <p:cxnSp>
        <p:nvCxnSpPr>
          <p:cNvPr id="23"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FDB87332-5577-46EB-BBD0-FBEDB7A422AE}"/>
              </a:ext>
            </a:extLst>
          </p:cNvPr>
          <p:cNvSpPr>
            <a:spLocks noGrp="1"/>
          </p:cNvSpPr>
          <p:nvPr>
            <p:ph idx="1"/>
          </p:nvPr>
        </p:nvSpPr>
        <p:spPr>
          <a:xfrm>
            <a:off x="1097280" y="2108201"/>
            <a:ext cx="5575367" cy="3760891"/>
          </a:xfrm>
        </p:spPr>
        <p:txBody>
          <a:bodyPr>
            <a:normAutofit/>
          </a:bodyPr>
          <a:lstStyle/>
          <a:p>
            <a:r>
              <a:rPr lang="ru-RU"/>
              <a:t>Данас је Електротехнички факултет врхунска образовна и научна институција за област електротехнике и рачунарства, која обавља делатности за које је регистрована у складу са Законом о високом образовању, Законом о научно-истраживачкој делатности и другим важећим прописима. Делатности којима се бави Електротехнички факултет прецизније су дефинисане Статутом Електротехничког факултета и Статутом Универзитета у Београду.</a:t>
            </a:r>
            <a:endParaRPr lang="sr-Cyrl-BA"/>
          </a:p>
        </p:txBody>
      </p:sp>
      <p:pic>
        <p:nvPicPr>
          <p:cNvPr id="4" name="Слика 3" descr="Слика која садржи грађевина, вањски, небо, старо&#10;&#10;Опис је аутоматски генерисан">
            <a:extLst>
              <a:ext uri="{FF2B5EF4-FFF2-40B4-BE49-F238E27FC236}">
                <a16:creationId xmlns:a16="http://schemas.microsoft.com/office/drawing/2014/main" id="{8C249E05-E5BA-4500-B2AB-15156C6156CF}"/>
              </a:ext>
            </a:extLst>
          </p:cNvPr>
          <p:cNvPicPr>
            <a:picLocks noChangeAspect="1"/>
          </p:cNvPicPr>
          <p:nvPr/>
        </p:nvPicPr>
        <p:blipFill rotWithShape="1">
          <a:blip r:embed="rId2"/>
          <a:srcRect l="18431" r="14526" b="3"/>
          <a:stretch/>
        </p:blipFill>
        <p:spPr>
          <a:xfrm>
            <a:off x="7534656" y="2108200"/>
            <a:ext cx="3621024" cy="3600613"/>
          </a:xfrm>
          <a:prstGeom prst="rect">
            <a:avLst/>
          </a:prstGeom>
        </p:spPr>
      </p:pic>
      <p:sp>
        <p:nvSpPr>
          <p:cNvPr id="24" name="Rectangle 19">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324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Слика 3" descr="Слика која садржи унутрашњи, степеница, корак&#10;&#10;Опис је аутоматски генерисан">
            <a:extLst>
              <a:ext uri="{FF2B5EF4-FFF2-40B4-BE49-F238E27FC236}">
                <a16:creationId xmlns:a16="http://schemas.microsoft.com/office/drawing/2014/main" id="{94D57C56-CA11-40E5-B898-07399343B2FA}"/>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Наслов 1">
            <a:extLst>
              <a:ext uri="{FF2B5EF4-FFF2-40B4-BE49-F238E27FC236}">
                <a16:creationId xmlns:a16="http://schemas.microsoft.com/office/drawing/2014/main" id="{005A948C-1C2C-4637-BD7D-E31DFA53886C}"/>
              </a:ext>
            </a:extLst>
          </p:cNvPr>
          <p:cNvSpPr>
            <a:spLocks noGrp="1"/>
          </p:cNvSpPr>
          <p:nvPr>
            <p:ph type="title"/>
          </p:nvPr>
        </p:nvSpPr>
        <p:spPr>
          <a:xfrm>
            <a:off x="1097280" y="286603"/>
            <a:ext cx="10058400" cy="1450757"/>
          </a:xfrm>
        </p:spPr>
        <p:txBody>
          <a:bodyPr>
            <a:normAutofit/>
          </a:bodyPr>
          <a:lstStyle/>
          <a:p>
            <a:r>
              <a:rPr lang="sr-Cyrl-RS" dirty="0"/>
              <a:t>Координатор пројекта - ЕТФ</a:t>
            </a:r>
            <a:endParaRPr lang="sr-Cyrl-BA" dirty="0"/>
          </a:p>
        </p:txBody>
      </p:sp>
      <p:cxnSp>
        <p:nvCxnSpPr>
          <p:cNvPr id="16"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56915B95-BB86-4CF0-A259-C4261704591E}"/>
              </a:ext>
            </a:extLst>
          </p:cNvPr>
          <p:cNvSpPr>
            <a:spLocks noGrp="1"/>
          </p:cNvSpPr>
          <p:nvPr>
            <p:ph idx="1"/>
          </p:nvPr>
        </p:nvSpPr>
        <p:spPr>
          <a:xfrm>
            <a:off x="1097280" y="2108201"/>
            <a:ext cx="10058400" cy="3760891"/>
          </a:xfrm>
        </p:spPr>
        <p:txBody>
          <a:bodyPr>
            <a:normAutofit/>
          </a:bodyPr>
          <a:lstStyle/>
          <a:p>
            <a:r>
              <a:rPr lang="sr-Cyrl-RS" dirty="0"/>
              <a:t>Првобитна идеја за овај тип пројекта је настала као циљ за побољшање тренутног начина контроле загађења животне средине. Електротехнички факултет, који држи углед као установа која је увек подржавала иновативне идеје, одлучио је да оформи тим и крене као координатор у истраживање и израду овог пројекта. </a:t>
            </a:r>
            <a:endParaRPr lang="sr-Cyrl-BA" dirty="0"/>
          </a:p>
        </p:txBody>
      </p:sp>
      <p:sp>
        <p:nvSpPr>
          <p:cNvPr id="17"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777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слов 1">
            <a:extLst>
              <a:ext uri="{FF2B5EF4-FFF2-40B4-BE49-F238E27FC236}">
                <a16:creationId xmlns:a16="http://schemas.microsoft.com/office/drawing/2014/main" id="{66BEAB38-08D1-4FC1-B7D2-AC56CF51A356}"/>
              </a:ext>
            </a:extLst>
          </p:cNvPr>
          <p:cNvSpPr>
            <a:spLocks noGrp="1"/>
          </p:cNvSpPr>
          <p:nvPr>
            <p:ph type="title"/>
          </p:nvPr>
        </p:nvSpPr>
        <p:spPr>
          <a:xfrm>
            <a:off x="1097280" y="286603"/>
            <a:ext cx="10058400" cy="1450757"/>
          </a:xfrm>
        </p:spPr>
        <p:txBody>
          <a:bodyPr>
            <a:normAutofit/>
          </a:bodyPr>
          <a:lstStyle/>
          <a:p>
            <a:r>
              <a:rPr lang="sr-Cyrl-RS" dirty="0"/>
              <a:t>ТРЕНУТНО СТАЊЕ</a:t>
            </a:r>
            <a:endParaRPr lang="sr-Cyrl-BA" dirty="0"/>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9A90D318-53B6-4FD9-9404-5C5022A4762A}"/>
              </a:ext>
            </a:extLst>
          </p:cNvPr>
          <p:cNvSpPr>
            <a:spLocks noGrp="1"/>
          </p:cNvSpPr>
          <p:nvPr>
            <p:ph idx="1"/>
          </p:nvPr>
        </p:nvSpPr>
        <p:spPr>
          <a:xfrm>
            <a:off x="1097280" y="2108201"/>
            <a:ext cx="5575367" cy="3760891"/>
          </a:xfrm>
        </p:spPr>
        <p:txBody>
          <a:bodyPr>
            <a:normAutofit/>
          </a:bodyPr>
          <a:lstStyle/>
          <a:p>
            <a:pPr>
              <a:lnSpc>
                <a:spcPct val="100000"/>
              </a:lnSpc>
              <a:buFont typeface="Wingdings" panose="05000000000000000000" pitchFamily="2" charset="2"/>
              <a:buChar char="Ø"/>
            </a:pPr>
            <a:r>
              <a:rPr lang="ru-RU" sz="1800"/>
              <a:t> Постојеће регулације CО2 су већ довеле до наводно приметних резултата. Смањење између 2015. и 2020. године идејно је требало бити 27% за све произвођаче. </a:t>
            </a:r>
          </a:p>
          <a:p>
            <a:pPr>
              <a:lnSpc>
                <a:spcPct val="100000"/>
              </a:lnSpc>
              <a:buFont typeface="Wingdings" panose="05000000000000000000" pitchFamily="2" charset="2"/>
              <a:buChar char="Ø"/>
            </a:pPr>
            <a:r>
              <a:rPr lang="ru-RU" sz="1800"/>
              <a:t> Ламбда сонда, уређај који мери загађење унутар катализатора возила, је често уклоњена или преправљена зарад прикривања реалне количине загађење које возило проузрокује. </a:t>
            </a:r>
          </a:p>
          <a:p>
            <a:pPr>
              <a:lnSpc>
                <a:spcPct val="100000"/>
              </a:lnSpc>
              <a:buFont typeface="Wingdings" panose="05000000000000000000" pitchFamily="2" charset="2"/>
              <a:buChar char="Ø"/>
            </a:pPr>
            <a:r>
              <a:rPr lang="ru-RU" sz="1800"/>
              <a:t> Преправљањем компјутерског система возила да лажно очитава загађење (уклањањем катализатора или другим методама), на путу све више ствара загађивача невидљивих глобалном систему. </a:t>
            </a:r>
            <a:endParaRPr lang="sr-Cyrl-BA" sz="1800"/>
          </a:p>
        </p:txBody>
      </p:sp>
      <p:pic>
        <p:nvPicPr>
          <p:cNvPr id="5" name="Слика 4" descr="Слика која садржи аутомобил, паркиралиште, сребрна&#10;&#10;Опис је аутоматски генерисан">
            <a:extLst>
              <a:ext uri="{FF2B5EF4-FFF2-40B4-BE49-F238E27FC236}">
                <a16:creationId xmlns:a16="http://schemas.microsoft.com/office/drawing/2014/main" id="{E5D1B5B2-9D10-4DD1-94F4-038763EE784C}"/>
              </a:ext>
            </a:extLst>
          </p:cNvPr>
          <p:cNvPicPr>
            <a:picLocks noChangeAspect="1"/>
          </p:cNvPicPr>
          <p:nvPr/>
        </p:nvPicPr>
        <p:blipFill rotWithShape="1">
          <a:blip r:embed="rId2"/>
          <a:srcRect l="22056" r="5285" b="1"/>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982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Наслов 1">
            <a:extLst>
              <a:ext uri="{FF2B5EF4-FFF2-40B4-BE49-F238E27FC236}">
                <a16:creationId xmlns:a16="http://schemas.microsoft.com/office/drawing/2014/main" id="{790017B6-0B43-4216-AE11-614F5D2CB3B9}"/>
              </a:ext>
            </a:extLst>
          </p:cNvPr>
          <p:cNvSpPr>
            <a:spLocks noGrp="1"/>
          </p:cNvSpPr>
          <p:nvPr>
            <p:ph type="title"/>
          </p:nvPr>
        </p:nvSpPr>
        <p:spPr>
          <a:xfrm>
            <a:off x="1097280" y="286603"/>
            <a:ext cx="10058400" cy="1450757"/>
          </a:xfrm>
        </p:spPr>
        <p:txBody>
          <a:bodyPr>
            <a:normAutofit/>
          </a:bodyPr>
          <a:lstStyle/>
          <a:p>
            <a:r>
              <a:rPr lang="sr-Cyrl-RS" dirty="0"/>
              <a:t>ТРЕНУТНО СТАЊЕ</a:t>
            </a:r>
            <a:endParaRPr lang="sr-Cyrl-BA" dirty="0"/>
          </a:p>
        </p:txBody>
      </p:sp>
      <p:cxnSp>
        <p:nvCxnSpPr>
          <p:cNvPr id="1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215B771F-AFE0-4EF3-A443-65824ABA4C47}"/>
              </a:ext>
            </a:extLst>
          </p:cNvPr>
          <p:cNvSpPr>
            <a:spLocks noGrp="1"/>
          </p:cNvSpPr>
          <p:nvPr>
            <p:ph idx="1"/>
          </p:nvPr>
        </p:nvSpPr>
        <p:spPr>
          <a:xfrm>
            <a:off x="1097280" y="2108201"/>
            <a:ext cx="5575367" cy="3760891"/>
          </a:xfrm>
        </p:spPr>
        <p:txBody>
          <a:bodyPr>
            <a:normAutofit/>
          </a:bodyPr>
          <a:lstStyle/>
          <a:p>
            <a:pPr>
              <a:lnSpc>
                <a:spcPct val="100000"/>
              </a:lnSpc>
              <a:buFont typeface="Wingdings" panose="05000000000000000000" pitchFamily="2" charset="2"/>
              <a:buChar char="Ø"/>
            </a:pPr>
            <a:r>
              <a:rPr lang="ru-RU" sz="1600" dirty="0"/>
              <a:t> Електронска управљачка јединица (ЕCU), или такозвани централни компјутер возила, складишти вредности очитане у многим сегментима возила укључујући и нама кључне ламбда сонде. </a:t>
            </a:r>
          </a:p>
          <a:p>
            <a:pPr>
              <a:lnSpc>
                <a:spcPct val="100000"/>
              </a:lnSpc>
              <a:buFont typeface="Wingdings" panose="05000000000000000000" pitchFamily="2" charset="2"/>
              <a:buChar char="Ø"/>
            </a:pPr>
            <a:r>
              <a:rPr lang="ru-RU" sz="1600" dirty="0"/>
              <a:t> Информације које ови сензори очитају сачуване су и касније прочитане са Е</a:t>
            </a:r>
            <a:r>
              <a:rPr lang="en-US" sz="1600" dirty="0"/>
              <a:t>CU</a:t>
            </a:r>
            <a:r>
              <a:rPr lang="ru-RU" sz="1600" dirty="0"/>
              <a:t> повезивањем дијагностике преко ОBD-II конектора. </a:t>
            </a:r>
          </a:p>
          <a:p>
            <a:pPr>
              <a:lnSpc>
                <a:spcPct val="100000"/>
              </a:lnSpc>
              <a:buFont typeface="Wingdings" panose="05000000000000000000" pitchFamily="2" charset="2"/>
              <a:buChar char="Ø"/>
            </a:pPr>
            <a:r>
              <a:rPr lang="ru-RU" sz="1600" dirty="0"/>
              <a:t> Описана ситуација је таква да се емисија штетних гасова може проверити само на техничким прегледима, где поучени искуством сами запослени учествују у скривању истине. Самим тим првобитна замисао није остварена и статистика удела возила у загадјењу није тачна.</a:t>
            </a:r>
          </a:p>
          <a:p>
            <a:pPr>
              <a:lnSpc>
                <a:spcPct val="100000"/>
              </a:lnSpc>
            </a:pPr>
            <a:endParaRPr lang="sr-Cyrl-BA" sz="1600" dirty="0"/>
          </a:p>
        </p:txBody>
      </p:sp>
      <p:pic>
        <p:nvPicPr>
          <p:cNvPr id="5" name="Слика 4">
            <a:extLst>
              <a:ext uri="{FF2B5EF4-FFF2-40B4-BE49-F238E27FC236}">
                <a16:creationId xmlns:a16="http://schemas.microsoft.com/office/drawing/2014/main" id="{03D1925E-5F43-4EF5-81D1-56F6C5430C14}"/>
              </a:ext>
            </a:extLst>
          </p:cNvPr>
          <p:cNvPicPr>
            <a:picLocks noChangeAspect="1"/>
          </p:cNvPicPr>
          <p:nvPr/>
        </p:nvPicPr>
        <p:blipFill rotWithShape="1">
          <a:blip r:embed="rId2"/>
          <a:srcRect t="564" r="5" b="5"/>
          <a:stretch/>
        </p:blipFill>
        <p:spPr>
          <a:xfrm>
            <a:off x="7534656" y="2108200"/>
            <a:ext cx="3621024" cy="3600613"/>
          </a:xfrm>
          <a:prstGeom prst="rect">
            <a:avLst/>
          </a:prstGeom>
        </p:spPr>
      </p:pic>
      <p:sp>
        <p:nvSpPr>
          <p:cNvPr id="14" name="Rectangle 1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700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Наслов 1">
            <a:extLst>
              <a:ext uri="{FF2B5EF4-FFF2-40B4-BE49-F238E27FC236}">
                <a16:creationId xmlns:a16="http://schemas.microsoft.com/office/drawing/2014/main" id="{E8DCFA05-11C5-4400-B2DC-2E2BE487CBB5}"/>
              </a:ext>
            </a:extLst>
          </p:cNvPr>
          <p:cNvSpPr>
            <a:spLocks noGrp="1"/>
          </p:cNvSpPr>
          <p:nvPr>
            <p:ph type="title"/>
          </p:nvPr>
        </p:nvSpPr>
        <p:spPr>
          <a:xfrm>
            <a:off x="643467" y="502520"/>
            <a:ext cx="3448259" cy="1666501"/>
          </a:xfrm>
        </p:spPr>
        <p:txBody>
          <a:bodyPr>
            <a:normAutofit/>
          </a:bodyPr>
          <a:lstStyle/>
          <a:p>
            <a:r>
              <a:rPr lang="sr-Cyrl-RS" sz="3400" dirty="0">
                <a:solidFill>
                  <a:srgbClr val="FFFFFF"/>
                </a:solidFill>
              </a:rPr>
              <a:t>ПРЕДНОСТИ И УНАПРЕЂЕЊА</a:t>
            </a:r>
            <a:endParaRPr lang="sr-Cyrl-BA" sz="3400" dirty="0">
              <a:solidFill>
                <a:srgbClr val="FFFFFF"/>
              </a:solidFill>
            </a:endParaRPr>
          </a:p>
        </p:txBody>
      </p:sp>
      <p:cxnSp>
        <p:nvCxnSpPr>
          <p:cNvPr id="17"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Чувар мјеста за садржај 2">
            <a:extLst>
              <a:ext uri="{FF2B5EF4-FFF2-40B4-BE49-F238E27FC236}">
                <a16:creationId xmlns:a16="http://schemas.microsoft.com/office/drawing/2014/main" id="{8089591A-DE7E-49B5-B54A-13AD067278D8}"/>
              </a:ext>
            </a:extLst>
          </p:cNvPr>
          <p:cNvSpPr>
            <a:spLocks noGrp="1"/>
          </p:cNvSpPr>
          <p:nvPr>
            <p:ph idx="1"/>
          </p:nvPr>
        </p:nvSpPr>
        <p:spPr>
          <a:xfrm>
            <a:off x="241300" y="2546224"/>
            <a:ext cx="4254499" cy="4108575"/>
          </a:xfrm>
        </p:spPr>
        <p:txBody>
          <a:bodyPr>
            <a:normAutofit fontScale="92500"/>
          </a:bodyPr>
          <a:lstStyle/>
          <a:p>
            <a:pPr>
              <a:lnSpc>
                <a:spcPct val="100000"/>
              </a:lnSpc>
              <a:buFont typeface="Wingdings" panose="05000000000000000000" pitchFamily="2" charset="2"/>
              <a:buChar char="Ø"/>
            </a:pPr>
            <a:r>
              <a:rPr lang="ru-RU" sz="1600" dirty="0">
                <a:solidFill>
                  <a:srgbClr val="FFFFFF"/>
                </a:solidFill>
              </a:rPr>
              <a:t> Возач који управља возилом треба бити информисан и свестан свог удела у одржању животне средине. С обзиром да се често дешава да морални ставови нису довољни за поштовање стандарда, увођењем глобалне базе података за свако регистровано возило било би неизбежно поштовати уведене мере. </a:t>
            </a:r>
          </a:p>
          <a:p>
            <a:pPr>
              <a:lnSpc>
                <a:spcPct val="100000"/>
              </a:lnSpc>
              <a:buFont typeface="Wingdings" panose="05000000000000000000" pitchFamily="2" charset="2"/>
              <a:buChar char="Ø"/>
            </a:pPr>
            <a:r>
              <a:rPr lang="ru-RU" sz="1600" dirty="0">
                <a:solidFill>
                  <a:srgbClr val="FFFFFF"/>
                </a:solidFill>
              </a:rPr>
              <a:t> Поменути систем имао би бољи увидјај у тренутно стање на путу тако што би у свако возило било обавезно унапредити постојећи софтвер који би евидентирао постојање катализатора и ламбда сонде и њених мерења. </a:t>
            </a:r>
          </a:p>
          <a:p>
            <a:pPr>
              <a:lnSpc>
                <a:spcPct val="100000"/>
              </a:lnSpc>
              <a:buFont typeface="Wingdings" panose="05000000000000000000" pitchFamily="2" charset="2"/>
              <a:buChar char="Ø"/>
            </a:pPr>
            <a:r>
              <a:rPr lang="ru-RU" sz="1600" dirty="0">
                <a:solidFill>
                  <a:srgbClr val="FFFFFF"/>
                </a:solidFill>
              </a:rPr>
              <a:t> Уклањањем катализатора, у глобалној бази података би то било примећено и документовано проследњено надлежним органима зарад даљег реаговања на непоштовање мера.</a:t>
            </a:r>
            <a:endParaRPr lang="sr-Cyrl-BA" sz="1600" dirty="0">
              <a:solidFill>
                <a:srgbClr val="FFFFFF"/>
              </a:solidFill>
            </a:endParaRPr>
          </a:p>
        </p:txBody>
      </p:sp>
      <p:pic>
        <p:nvPicPr>
          <p:cNvPr id="5" name="Слика 4" descr="Слика која садржи особа&#10;&#10;Опис је аутоматски генерисан">
            <a:extLst>
              <a:ext uri="{FF2B5EF4-FFF2-40B4-BE49-F238E27FC236}">
                <a16:creationId xmlns:a16="http://schemas.microsoft.com/office/drawing/2014/main" id="{0CB20FA4-564B-4936-93AE-51D58251659C}"/>
              </a:ext>
            </a:extLst>
          </p:cNvPr>
          <p:cNvPicPr>
            <a:picLocks noChangeAspect="1"/>
          </p:cNvPicPr>
          <p:nvPr/>
        </p:nvPicPr>
        <p:blipFill rotWithShape="1">
          <a:blip r:embed="rId2"/>
          <a:srcRect l="50" r="2129"/>
          <a:stretch/>
        </p:blipFill>
        <p:spPr>
          <a:xfrm>
            <a:off x="4654296" y="10"/>
            <a:ext cx="7537703" cy="6857990"/>
          </a:xfrm>
          <a:prstGeom prst="rect">
            <a:avLst/>
          </a:prstGeom>
        </p:spPr>
      </p:pic>
    </p:spTree>
    <p:extLst>
      <p:ext uri="{BB962C8B-B14F-4D97-AF65-F5344CB8AC3E}">
        <p14:creationId xmlns:p14="http://schemas.microsoft.com/office/powerpoint/2010/main" val="128058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a169861a-08cf-4ba3-b0f1-02b5adaf8a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D3D7A44566A748A5CB8FBC100FB0DB" ma:contentTypeVersion="4" ma:contentTypeDescription="Create a new document." ma:contentTypeScope="" ma:versionID="c001fe1228939b45c09e20f36a9f3e4a">
  <xsd:schema xmlns:xsd="http://www.w3.org/2001/XMLSchema" xmlns:xs="http://www.w3.org/2001/XMLSchema" xmlns:p="http://schemas.microsoft.com/office/2006/metadata/properties" xmlns:ns3="a169861a-08cf-4ba3-b0f1-02b5adaf8adc" targetNamespace="http://schemas.microsoft.com/office/2006/metadata/properties" ma:root="true" ma:fieldsID="553357cff19747d4c0f0240775127b49" ns3:_="">
    <xsd:import namespace="a169861a-08cf-4ba3-b0f1-02b5adaf8ad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69861a-08cf-4ba3-b0f1-02b5adaf8a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purl.org/dc/terms/"/>
    <ds:schemaRef ds:uri="http://schemas.openxmlformats.org/package/2006/metadata/core-properties"/>
    <ds:schemaRef ds:uri="http://schemas.microsoft.com/office/2006/documentManagement/types"/>
    <ds:schemaRef ds:uri="a169861a-08cf-4ba3-b0f1-02b5adaf8adc"/>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EBB655-754F-4167-AEBF-0B0759ACAF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69861a-08cf-4ba3-b0f1-02b5adaf8a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{DF4DA935-7F6D-4AB2-A18E-445C8FBDFFA4}tf11429527_win32</Template>
  <TotalTime>158</TotalTime>
  <Words>916</Words>
  <Application>Microsoft Office PowerPoint</Application>
  <PresentationFormat>Широки екран</PresentationFormat>
  <Paragraphs>55</Paragraphs>
  <Slides>15</Slides>
  <Notes>0</Notes>
  <HiddenSlides>0</HiddenSlides>
  <MMClips>0</MMClips>
  <ScaleCrop>false</ScaleCrop>
  <HeadingPairs>
    <vt:vector size="6" baseType="variant">
      <vt:variant>
        <vt:lpstr>Кориштени фонтови</vt:lpstr>
      </vt:variant>
      <vt:variant>
        <vt:i4>6</vt:i4>
      </vt:variant>
      <vt:variant>
        <vt:lpstr>Тема</vt:lpstr>
      </vt:variant>
      <vt:variant>
        <vt:i4>1</vt:i4>
      </vt:variant>
      <vt:variant>
        <vt:lpstr>Наслови слајдова</vt:lpstr>
      </vt:variant>
      <vt:variant>
        <vt:i4>15</vt:i4>
      </vt:variant>
    </vt:vector>
  </HeadingPairs>
  <TitlesOfParts>
    <vt:vector size="22" baseType="lpstr">
      <vt:lpstr>Arial</vt:lpstr>
      <vt:lpstr>Bookman Old Style</vt:lpstr>
      <vt:lpstr>Calibri</vt:lpstr>
      <vt:lpstr>Franklin Gothic Book</vt:lpstr>
      <vt:lpstr>Times New Roman</vt:lpstr>
      <vt:lpstr>Wingdings</vt:lpstr>
      <vt:lpstr>1_RetrospectVTI</vt:lpstr>
      <vt:lpstr>ПЕГП </vt:lpstr>
      <vt:lpstr>Намена</vt:lpstr>
      <vt:lpstr>ЦИЉ ПРОЈЕКТА</vt:lpstr>
      <vt:lpstr>Партиципанти </vt:lpstr>
      <vt:lpstr>Координатор пројекта - ЕТФ</vt:lpstr>
      <vt:lpstr>Координатор пројекта - ЕТФ</vt:lpstr>
      <vt:lpstr>ТРЕНУТНО СТАЊЕ</vt:lpstr>
      <vt:lpstr>ТРЕНУТНО СТАЊЕ</vt:lpstr>
      <vt:lpstr>ПРЕДНОСТИ И УНАПРЕЂЕЊА</vt:lpstr>
      <vt:lpstr>ПРЕДНОСТИ И УНАПРЕЂЕЊА</vt:lpstr>
      <vt:lpstr>Главне компоненте пројекта</vt:lpstr>
      <vt:lpstr>Маркетинг и дисиминација</vt:lpstr>
      <vt:lpstr>Промотивне активности</vt:lpstr>
      <vt:lpstr>Маркетниг стратегија</vt:lpstr>
      <vt:lpstr>PowerPoint презентација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ПЕГП – Праћење емисије гасова на путу</dc:title>
  <dc:creator>Ана Топаловић</dc:creator>
  <cp:lastModifiedBy>Ана Топаловић</cp:lastModifiedBy>
  <cp:revision>15</cp:revision>
  <dcterms:created xsi:type="dcterms:W3CDTF">2021-04-27T17:09:56Z</dcterms:created>
  <dcterms:modified xsi:type="dcterms:W3CDTF">2021-07-08T10:54:30Z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0x01010063D3D7A44566A748A5CB8FBC100FB0DB</vt:lpwstr>
  </property>
</Properties>
</file>