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notesMasterIdLst>
    <p:notesMasterId r:id="rId16"/>
  </p:notesMasterIdLst>
  <p:handoutMasterIdLst>
    <p:handoutMasterId r:id="rId17"/>
  </p:handoutMasterIdLst>
  <p:sldIdLst>
    <p:sldId id="508" r:id="rId3"/>
    <p:sldId id="507" r:id="rId4"/>
    <p:sldId id="512" r:id="rId5"/>
    <p:sldId id="513" r:id="rId6"/>
    <p:sldId id="516" r:id="rId7"/>
    <p:sldId id="519" r:id="rId8"/>
    <p:sldId id="520" r:id="rId9"/>
    <p:sldId id="521" r:id="rId10"/>
    <p:sldId id="522" r:id="rId11"/>
    <p:sldId id="509" r:id="rId12"/>
    <p:sldId id="514" r:id="rId13"/>
    <p:sldId id="511" r:id="rId14"/>
    <p:sldId id="518" r:id="rId15"/>
  </p:sldIdLst>
  <p:sldSz cx="9144000" cy="6858000" type="screen4x3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3" autoAdjust="0"/>
    <p:restoredTop sz="91565" autoAdjust="0"/>
  </p:normalViewPr>
  <p:slideViewPr>
    <p:cSldViewPr snapToGrid="0" snapToObjects="1">
      <p:cViewPr varScale="1">
        <p:scale>
          <a:sx n="117" d="100"/>
          <a:sy n="117" d="100"/>
        </p:scale>
        <p:origin x="760" y="168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78DD5BF-95A7-360A-CE7C-613845E47A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359BE76-BB07-57C4-A7C4-4852756997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812637F-965D-A688-9C85-8E7202435E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7B8E351A-54EA-466F-64D0-5DCBA04050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aseline="0" smtClean="0"/>
            </a:lvl1pPr>
          </a:lstStyle>
          <a:p>
            <a:pPr>
              <a:defRPr/>
            </a:pPr>
            <a:fld id="{50972293-A4E1-904F-A72A-AD76CDD6013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AFA9695-6DDF-A367-31D3-4D29E6D03F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37486B2-7527-467B-7513-1E1528849A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495DBD5-41F7-EC2F-308F-0DF7A0B7AC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E791364-7103-E546-6066-93B9046015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BAC59FDF-9ABA-0780-CC7D-54DBC451E7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A2F0649D-EE0B-B479-A8E7-EFDA97039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aseline="0" smtClean="0"/>
            </a:lvl1pPr>
          </a:lstStyle>
          <a:p>
            <a:pPr>
              <a:defRPr/>
            </a:pPr>
            <a:fld id="{C4C7CAD5-211E-0A4F-B7C4-E6BE8EF5204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9ED3AAF8-B74E-2A75-E308-5EA1D8F69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1E0566F4-AF98-FB50-9768-59DEB13F4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T" altLang="en-AT">
              <a:latin typeface="Arial" panose="020B0604020202020204" pitchFamily="34" charset="0"/>
            </a:endParaRP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08352C09-50AA-7100-9655-6AE10A8A7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56097-0C9E-5545-927C-69B91531BA1B}" type="slidenum">
              <a:rPr lang="de-DE" altLang="de-DE" baseline="0"/>
              <a:pPr/>
              <a:t>1</a:t>
            </a:fld>
            <a:endParaRPr lang="de-DE" altLang="de-DE" baseline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7CAD5-211E-0A4F-B7C4-E6BE8EF52048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49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7CAD5-211E-0A4F-B7C4-E6BE8EF52048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284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7CAD5-211E-0A4F-B7C4-E6BE8EF52048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055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5A46A0-4391-D312-F3B6-ABDCA4257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6057900"/>
            <a:ext cx="13128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53FAEA36-8672-D3B7-384B-EE482359A8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07963"/>
            <a:ext cx="706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0699"/>
            <a:ext cx="6858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7261"/>
            <a:ext cx="6858000" cy="31050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03520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61665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981752" cy="53035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46320" y="1143000"/>
            <a:ext cx="3977640" cy="53035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646984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6253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4">
            <a:extLst>
              <a:ext uri="{FF2B5EF4-FFF2-40B4-BE49-F238E27FC236}">
                <a16:creationId xmlns:a16="http://schemas.microsoft.com/office/drawing/2014/main" id="{D19765F0-41E9-320B-485E-13CBCDC836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75" y="6643688"/>
            <a:ext cx="9128125" cy="215900"/>
          </a:xfrm>
          <a:prstGeom prst="rect">
            <a:avLst/>
          </a:prstGeom>
          <a:solidFill>
            <a:srgbClr val="DDDDDD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en-US" b="1" baseline="0" dirty="0"/>
              <a:t>  </a:t>
            </a:r>
            <a:endParaRPr lang="de-DE" altLang="en-US" b="1" baseline="0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7FD026A-BDBF-A55F-8B69-044A0D97211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0" y="6638925"/>
            <a:ext cx="220663" cy="219075"/>
          </a:xfrm>
          <a:prstGeom prst="rect">
            <a:avLst/>
          </a:prstGeom>
          <a:solidFill>
            <a:srgbClr val="F70146"/>
          </a:solidFill>
          <a:ln>
            <a:noFill/>
          </a:ln>
        </p:spPr>
        <p:txBody>
          <a:bodyPr wrap="none" anchor="ctr"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6" name="Rectangle 38">
            <a:extLst>
              <a:ext uri="{FF2B5EF4-FFF2-40B4-BE49-F238E27FC236}">
                <a16:creationId xmlns:a16="http://schemas.microsoft.com/office/drawing/2014/main" id="{0D2EA988-D386-E1F2-5636-3A3F0807D84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87363" y="155575"/>
            <a:ext cx="8147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de-DE"/>
          </a:p>
        </p:txBody>
      </p:sp>
      <p:sp>
        <p:nvSpPr>
          <p:cNvPr id="3077" name="Rectangle 39">
            <a:extLst>
              <a:ext uri="{FF2B5EF4-FFF2-40B4-BE49-F238E27FC236}">
                <a16:creationId xmlns:a16="http://schemas.microsoft.com/office/drawing/2014/main" id="{C33BEC08-DBF4-1FDD-D09F-622B1017D4B9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87363" y="1122363"/>
            <a:ext cx="822960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Textmasterformate durch Klicken bearbeiten</a:t>
            </a:r>
          </a:p>
          <a:p>
            <a:pPr lvl="1"/>
            <a:r>
              <a:rPr lang="en-US" altLang="de-DE"/>
              <a:t>Zweite Ebene</a:t>
            </a:r>
          </a:p>
          <a:p>
            <a:pPr lvl="2"/>
            <a:r>
              <a:rPr lang="en-US" altLang="de-DE"/>
              <a:t>Dritte Ebene</a:t>
            </a:r>
          </a:p>
          <a:p>
            <a:pPr lvl="3"/>
            <a:r>
              <a:rPr lang="en-US" altLang="de-DE"/>
              <a:t>Vierte Ebene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2E7311CE-39DC-D728-FDCE-18E787E3C2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088" y="6348413"/>
            <a:ext cx="1379537" cy="215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de-AT" altLang="en-US" b="1" baseline="0"/>
          </a:p>
        </p:txBody>
      </p:sp>
      <p:sp>
        <p:nvSpPr>
          <p:cNvPr id="1030" name="Text Box 47">
            <a:extLst>
              <a:ext uri="{FF2B5EF4-FFF2-40B4-BE49-F238E27FC236}">
                <a16:creationId xmlns:a16="http://schemas.microsoft.com/office/drawing/2014/main" id="{B75F975A-A5E4-1AB9-F222-69F0F33846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97888" y="6583363"/>
            <a:ext cx="522287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7D4F77B1-8FB7-D045-9B6B-3F9DD8CEA1E3}" type="slidenum">
              <a:rPr lang="de-DE" altLang="en-US" sz="1400" b="1" baseline="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en-US" sz="1400" b="1" baseline="0" dirty="0"/>
          </a:p>
        </p:txBody>
      </p:sp>
      <p:sp>
        <p:nvSpPr>
          <p:cNvPr id="1032" name="Text Box 47">
            <a:extLst>
              <a:ext uri="{FF2B5EF4-FFF2-40B4-BE49-F238E27FC236}">
                <a16:creationId xmlns:a16="http://schemas.microsoft.com/office/drawing/2014/main" id="{520DF1C3-6025-A313-8748-08CA202406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5263" y="6583363"/>
            <a:ext cx="25781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1400" b="1" baseline="0" dirty="0"/>
              <a:t>Urska Rozman</a:t>
            </a:r>
          </a:p>
        </p:txBody>
      </p:sp>
      <p:sp>
        <p:nvSpPr>
          <p:cNvPr id="1033" name="Text Box 47">
            <a:extLst>
              <a:ext uri="{FF2B5EF4-FFF2-40B4-BE49-F238E27FC236}">
                <a16:creationId xmlns:a16="http://schemas.microsoft.com/office/drawing/2014/main" id="{678BD275-EACC-4682-94D0-F8FB083309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52750" y="6584950"/>
            <a:ext cx="2892425" cy="3063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altLang="en-US" sz="1400" b="1" baseline="0" dirty="0"/>
              <a:t>Graz, 9.4.2024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DBC8D-5B40-6A0C-D8AC-BA6CD562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1313"/>
            <a:ext cx="6858000" cy="29781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Out-of-distribution detection on ECG data</a:t>
            </a:r>
          </a:p>
        </p:txBody>
      </p:sp>
      <p:sp>
        <p:nvSpPr>
          <p:cNvPr id="6146" name="Subtitle 4">
            <a:extLst>
              <a:ext uri="{FF2B5EF4-FFF2-40B4-BE49-F238E27FC236}">
                <a16:creationId xmlns:a16="http://schemas.microsoft.com/office/drawing/2014/main" id="{6229191B-0FF8-169C-5C5B-AEB469A5E54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143000" y="3538538"/>
            <a:ext cx="6858000" cy="2773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dirty="0"/>
              <a:t>Bachelor Thesis</a:t>
            </a:r>
          </a:p>
          <a:p>
            <a:pPr eaLnBrk="1" hangingPunct="1"/>
            <a:r>
              <a:rPr lang="en-US" altLang="en-US" sz="1800" dirty="0"/>
              <a:t>Final Presentation, April 9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2024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400" dirty="0"/>
              <a:t>Urska Rozman</a:t>
            </a:r>
          </a:p>
          <a:p>
            <a:pPr eaLnBrk="1" hangingPunct="1"/>
            <a:r>
              <a:rPr lang="en-US" altLang="en-US" sz="1400" b="1" dirty="0"/>
              <a:t>Mentored by Dr. Marc Masana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4">
            <a:extLst>
              <a:ext uri="{FF2B5EF4-FFF2-40B4-BE49-F238E27FC236}">
                <a16:creationId xmlns:a16="http://schemas.microsoft.com/office/drawing/2014/main" id="{08A6922D-BD6F-47A8-75C7-4A3C6B6AA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U-Net architecture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018DEBD-1B48-5F54-D1E7-5D38B1A0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11313"/>
            <a:ext cx="8024812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4">
            <a:extLst>
              <a:ext uri="{FF2B5EF4-FFF2-40B4-BE49-F238E27FC236}">
                <a16:creationId xmlns:a16="http://schemas.microsoft.com/office/drawing/2014/main" id="{EFFE80A8-57F9-C9E5-DDA3-932BC8F26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244475"/>
            <a:ext cx="8147050" cy="749300"/>
          </a:xfrm>
        </p:spPr>
        <p:txBody>
          <a:bodyPr/>
          <a:lstStyle/>
          <a:p>
            <a:r>
              <a:rPr lang="en-AT" altLang="en-AT" dirty="0"/>
              <a:t>Our Proposed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1F7A6-6FE0-3E56-EC6B-1BC3AEB2BD72}"/>
              </a:ext>
            </a:extLst>
          </p:cNvPr>
          <p:cNvSpPr/>
          <p:nvPr/>
        </p:nvSpPr>
        <p:spPr bwMode="auto">
          <a:xfrm>
            <a:off x="3738563" y="1376363"/>
            <a:ext cx="1304925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endParaRPr lang="en-AT" sz="2400" baseline="0" dirty="0">
              <a:latin typeface="Arial" charset="0"/>
            </a:endParaRPr>
          </a:p>
        </p:txBody>
      </p:sp>
      <p:sp>
        <p:nvSpPr>
          <p:cNvPr id="10" name="Multi-document 9">
            <a:extLst>
              <a:ext uri="{FF2B5EF4-FFF2-40B4-BE49-F238E27FC236}">
                <a16:creationId xmlns:a16="http://schemas.microsoft.com/office/drawing/2014/main" id="{EC85CCE0-4F34-3793-BD0F-09B597D60A94}"/>
              </a:ext>
            </a:extLst>
          </p:cNvPr>
          <p:cNvSpPr/>
          <p:nvPr/>
        </p:nvSpPr>
        <p:spPr bwMode="auto">
          <a:xfrm>
            <a:off x="1936750" y="1376363"/>
            <a:ext cx="1304925" cy="749300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16000" anchor="ctr" anchorCtr="1"/>
          <a:lstStyle/>
          <a:p>
            <a:pPr algn="ctr" eaLnBrk="1" hangingPunct="1">
              <a:defRPr/>
            </a:pPr>
            <a:r>
              <a:rPr lang="en-AT" sz="2400" dirty="0">
                <a:latin typeface="Arial" charset="0"/>
              </a:rPr>
              <a:t>Synthetic</a:t>
            </a:r>
          </a:p>
        </p:txBody>
      </p:sp>
      <p:cxnSp>
        <p:nvCxnSpPr>
          <p:cNvPr id="15364" name="Straight Arrow Connector 15">
            <a:extLst>
              <a:ext uri="{FF2B5EF4-FFF2-40B4-BE49-F238E27FC236}">
                <a16:creationId xmlns:a16="http://schemas.microsoft.com/office/drawing/2014/main" id="{18404B69-7143-F331-A7AA-05831F18C46A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 bwMode="auto">
          <a:xfrm>
            <a:off x="3241675" y="1751013"/>
            <a:ext cx="496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28BA2E-39F3-4021-DFED-E1FA00CFEB1B}"/>
              </a:ext>
            </a:extLst>
          </p:cNvPr>
          <p:cNvSpPr/>
          <p:nvPr/>
        </p:nvSpPr>
        <p:spPr bwMode="auto">
          <a:xfrm>
            <a:off x="3738563" y="2670175"/>
            <a:ext cx="1304925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endParaRPr lang="en-AT" sz="2400" dirty="0">
              <a:latin typeface="Arial" charset="0"/>
            </a:endParaRPr>
          </a:p>
        </p:txBody>
      </p:sp>
      <p:sp>
        <p:nvSpPr>
          <p:cNvPr id="25" name="Multi-document 24">
            <a:extLst>
              <a:ext uri="{FF2B5EF4-FFF2-40B4-BE49-F238E27FC236}">
                <a16:creationId xmlns:a16="http://schemas.microsoft.com/office/drawing/2014/main" id="{082A51BC-D43E-EE65-27B4-F0E670F35F20}"/>
              </a:ext>
            </a:extLst>
          </p:cNvPr>
          <p:cNvSpPr/>
          <p:nvPr/>
        </p:nvSpPr>
        <p:spPr bwMode="auto">
          <a:xfrm>
            <a:off x="1936750" y="2670175"/>
            <a:ext cx="1304925" cy="749300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16000" anchor="ctr" anchorCtr="1"/>
          <a:lstStyle/>
          <a:p>
            <a:pPr algn="ctr" eaLnBrk="1" hangingPunct="1">
              <a:defRPr/>
            </a:pPr>
            <a:r>
              <a:rPr lang="en-AT" sz="2400" dirty="0">
                <a:latin typeface="Arial" charset="0"/>
              </a:rPr>
              <a:t>Real (H)</a:t>
            </a:r>
          </a:p>
        </p:txBody>
      </p:sp>
      <p:cxnSp>
        <p:nvCxnSpPr>
          <p:cNvPr id="15367" name="Straight Arrow Connector 25">
            <a:extLst>
              <a:ext uri="{FF2B5EF4-FFF2-40B4-BE49-F238E27FC236}">
                <a16:creationId xmlns:a16="http://schemas.microsoft.com/office/drawing/2014/main" id="{2C91DF08-2CC8-6AF8-4E92-3381004FA6A8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 bwMode="auto">
          <a:xfrm>
            <a:off x="3241675" y="3044825"/>
            <a:ext cx="496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46FB429-617F-23CD-CBF5-5826909C9CB8}"/>
              </a:ext>
            </a:extLst>
          </p:cNvPr>
          <p:cNvSpPr/>
          <p:nvPr/>
        </p:nvSpPr>
        <p:spPr bwMode="auto">
          <a:xfrm>
            <a:off x="3738563" y="3965575"/>
            <a:ext cx="1304925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endParaRPr lang="en-AT" sz="2400" dirty="0">
              <a:latin typeface="Arial" charset="0"/>
            </a:endParaRPr>
          </a:p>
        </p:txBody>
      </p:sp>
      <p:sp>
        <p:nvSpPr>
          <p:cNvPr id="28" name="Multi-document 27">
            <a:extLst>
              <a:ext uri="{FF2B5EF4-FFF2-40B4-BE49-F238E27FC236}">
                <a16:creationId xmlns:a16="http://schemas.microsoft.com/office/drawing/2014/main" id="{D95FAEB1-220D-AA3C-ADC5-FD1CA9DB5665}"/>
              </a:ext>
            </a:extLst>
          </p:cNvPr>
          <p:cNvSpPr/>
          <p:nvPr/>
        </p:nvSpPr>
        <p:spPr bwMode="auto">
          <a:xfrm>
            <a:off x="1936750" y="3965575"/>
            <a:ext cx="1304925" cy="749300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16000" anchor="ctr" anchorCtr="1"/>
          <a:lstStyle/>
          <a:p>
            <a:pPr algn="ctr" eaLnBrk="1" hangingPunct="1">
              <a:defRPr/>
            </a:pPr>
            <a:r>
              <a:rPr lang="en-AT" sz="2400" dirty="0">
                <a:latin typeface="Arial" charset="0"/>
              </a:rPr>
              <a:t>Real (H)</a:t>
            </a:r>
          </a:p>
        </p:txBody>
      </p:sp>
      <p:cxnSp>
        <p:nvCxnSpPr>
          <p:cNvPr id="15370" name="Straight Arrow Connector 28">
            <a:extLst>
              <a:ext uri="{FF2B5EF4-FFF2-40B4-BE49-F238E27FC236}">
                <a16:creationId xmlns:a16="http://schemas.microsoft.com/office/drawing/2014/main" id="{2C00F5FB-05A2-1BD3-3F5F-AE3E99732BAF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 bwMode="auto">
          <a:xfrm>
            <a:off x="3241675" y="4340225"/>
            <a:ext cx="496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480B827-C053-8CA1-A3B1-5F5BFC1A7083}"/>
              </a:ext>
            </a:extLst>
          </p:cNvPr>
          <p:cNvSpPr/>
          <p:nvPr/>
        </p:nvSpPr>
        <p:spPr bwMode="auto">
          <a:xfrm>
            <a:off x="3738563" y="5259388"/>
            <a:ext cx="1304925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endParaRPr lang="en-AT" sz="2400" dirty="0">
              <a:latin typeface="Arial" charset="0"/>
            </a:endParaRPr>
          </a:p>
        </p:txBody>
      </p:sp>
      <p:sp>
        <p:nvSpPr>
          <p:cNvPr id="31" name="Multi-document 30">
            <a:extLst>
              <a:ext uri="{FF2B5EF4-FFF2-40B4-BE49-F238E27FC236}">
                <a16:creationId xmlns:a16="http://schemas.microsoft.com/office/drawing/2014/main" id="{C9E70B94-BD1E-F86E-66A6-955530F28A0A}"/>
              </a:ext>
            </a:extLst>
          </p:cNvPr>
          <p:cNvSpPr/>
          <p:nvPr/>
        </p:nvSpPr>
        <p:spPr bwMode="auto">
          <a:xfrm>
            <a:off x="1936750" y="5259388"/>
            <a:ext cx="1304925" cy="749300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216000" anchor="ctr" anchorCtr="1"/>
          <a:lstStyle/>
          <a:p>
            <a:pPr algn="ctr" eaLnBrk="1" hangingPunct="1">
              <a:defRPr/>
            </a:pPr>
            <a:r>
              <a:rPr lang="en-AT" sz="2400" dirty="0">
                <a:latin typeface="Arial" charset="0"/>
              </a:rPr>
              <a:t>Real (D)</a:t>
            </a:r>
          </a:p>
        </p:txBody>
      </p:sp>
      <p:cxnSp>
        <p:nvCxnSpPr>
          <p:cNvPr id="15373" name="Straight Arrow Connector 31">
            <a:extLst>
              <a:ext uri="{FF2B5EF4-FFF2-40B4-BE49-F238E27FC236}">
                <a16:creationId xmlns:a16="http://schemas.microsoft.com/office/drawing/2014/main" id="{1C11F7DA-5981-0434-6D2E-29789885817D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 bwMode="auto">
          <a:xfrm>
            <a:off x="3241675" y="5634038"/>
            <a:ext cx="496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4" name="Straight Arrow Connector 32">
            <a:extLst>
              <a:ext uri="{FF2B5EF4-FFF2-40B4-BE49-F238E27FC236}">
                <a16:creationId xmlns:a16="http://schemas.microsoft.com/office/drawing/2014/main" id="{1160F356-8CFA-49E7-6246-0BB236FFDA0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 bwMode="auto">
          <a:xfrm>
            <a:off x="4391025" y="2125663"/>
            <a:ext cx="0" cy="544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ACCA674-9579-DAF8-B892-F47DF02BC1C4}"/>
              </a:ext>
            </a:extLst>
          </p:cNvPr>
          <p:cNvSpPr/>
          <p:nvPr/>
        </p:nvSpPr>
        <p:spPr bwMode="auto">
          <a:xfrm>
            <a:off x="5527675" y="2900363"/>
            <a:ext cx="1973263" cy="33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AT" sz="2400" dirty="0">
                <a:latin typeface="Arial" charset="0"/>
              </a:rPr>
              <a:t>PQRST predictions</a:t>
            </a:r>
          </a:p>
        </p:txBody>
      </p:sp>
      <p:cxnSp>
        <p:nvCxnSpPr>
          <p:cNvPr id="15376" name="Straight Arrow Connector 36">
            <a:extLst>
              <a:ext uri="{FF2B5EF4-FFF2-40B4-BE49-F238E27FC236}">
                <a16:creationId xmlns:a16="http://schemas.microsoft.com/office/drawing/2014/main" id="{CD16040F-98FC-74FD-EA09-93653741AB0A}"/>
              </a:ext>
            </a:extLst>
          </p:cNvPr>
          <p:cNvCxnSpPr>
            <a:cxnSpLocks/>
          </p:cNvCxnSpPr>
          <p:nvPr/>
        </p:nvCxnSpPr>
        <p:spPr bwMode="auto">
          <a:xfrm>
            <a:off x="5043488" y="3044825"/>
            <a:ext cx="484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7" name="Straight Arrow Connector 37">
            <a:extLst>
              <a:ext uri="{FF2B5EF4-FFF2-40B4-BE49-F238E27FC236}">
                <a16:creationId xmlns:a16="http://schemas.microsoft.com/office/drawing/2014/main" id="{4F6C283C-ED10-B1CB-39A7-AFDF4B1E0E79}"/>
              </a:ext>
            </a:extLst>
          </p:cNvPr>
          <p:cNvCxnSpPr>
            <a:cxnSpLocks/>
          </p:cNvCxnSpPr>
          <p:nvPr/>
        </p:nvCxnSpPr>
        <p:spPr bwMode="auto">
          <a:xfrm>
            <a:off x="5043488" y="4341813"/>
            <a:ext cx="484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8" name="Straight Arrow Connector 38">
            <a:extLst>
              <a:ext uri="{FF2B5EF4-FFF2-40B4-BE49-F238E27FC236}">
                <a16:creationId xmlns:a16="http://schemas.microsoft.com/office/drawing/2014/main" id="{6D95EF32-EF9C-6920-8B0C-2944B4D1AC8A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 bwMode="auto">
          <a:xfrm flipV="1">
            <a:off x="5043488" y="5629275"/>
            <a:ext cx="484187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154E5EC-1854-70A2-3B5D-7B66D796EC87}"/>
              </a:ext>
            </a:extLst>
          </p:cNvPr>
          <p:cNvSpPr/>
          <p:nvPr/>
        </p:nvSpPr>
        <p:spPr bwMode="auto">
          <a:xfrm>
            <a:off x="5513388" y="4192588"/>
            <a:ext cx="1408112" cy="3317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GB" sz="2400" dirty="0">
                <a:latin typeface="Arial" charset="0"/>
              </a:rPr>
              <a:t>L</a:t>
            </a:r>
            <a:r>
              <a:rPr lang="en-AT" sz="2400" dirty="0">
                <a:latin typeface="Arial" charset="0"/>
              </a:rPr>
              <a:t>atent space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8BE5C0-0578-554F-C2A7-14801036367D}"/>
              </a:ext>
            </a:extLst>
          </p:cNvPr>
          <p:cNvSpPr/>
          <p:nvPr/>
        </p:nvSpPr>
        <p:spPr bwMode="auto">
          <a:xfrm>
            <a:off x="5527675" y="5464175"/>
            <a:ext cx="1406525" cy="331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AT" sz="2400" dirty="0">
                <a:latin typeface="Arial" charset="0"/>
              </a:rPr>
              <a:t>Latent space</a:t>
            </a:r>
          </a:p>
        </p:txBody>
      </p:sp>
      <p:sp>
        <p:nvSpPr>
          <p:cNvPr id="15381" name="TextBox 41">
            <a:extLst>
              <a:ext uri="{FF2B5EF4-FFF2-40B4-BE49-F238E27FC236}">
                <a16:creationId xmlns:a16="http://schemas.microsoft.com/office/drawing/2014/main" id="{050AE631-A311-61C7-F851-CB813E7E9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1085850"/>
            <a:ext cx="1304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AT"/>
              <a:t>M</a:t>
            </a:r>
            <a:r>
              <a:rPr lang="en-AT" altLang="en-AT"/>
              <a:t>odel from scratch</a:t>
            </a:r>
          </a:p>
        </p:txBody>
      </p:sp>
      <p:sp>
        <p:nvSpPr>
          <p:cNvPr id="15382" name="TextBox 42">
            <a:extLst>
              <a:ext uri="{FF2B5EF4-FFF2-40B4-BE49-F238E27FC236}">
                <a16:creationId xmlns:a16="http://schemas.microsoft.com/office/drawing/2014/main" id="{F0F8E185-CA47-8353-7030-BCFCAF11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0" y="1350078"/>
            <a:ext cx="1152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dirty="0"/>
              <a:t>Train</a:t>
            </a:r>
            <a:endParaRPr lang="en-AT" altLang="en-AT" dirty="0"/>
          </a:p>
        </p:txBody>
      </p:sp>
      <p:sp>
        <p:nvSpPr>
          <p:cNvPr id="15383" name="TextBox 43">
            <a:extLst>
              <a:ext uri="{FF2B5EF4-FFF2-40B4-BE49-F238E27FC236}">
                <a16:creationId xmlns:a16="http://schemas.microsoft.com/office/drawing/2014/main" id="{A013B1DB-B308-57E8-E31E-14F0D847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268" y="2670175"/>
            <a:ext cx="1152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dirty="0"/>
              <a:t>Train</a:t>
            </a:r>
            <a:endParaRPr lang="en-AT" altLang="en-AT" dirty="0"/>
          </a:p>
        </p:txBody>
      </p:sp>
      <p:sp>
        <p:nvSpPr>
          <p:cNvPr id="15384" name="TextBox 44">
            <a:extLst>
              <a:ext uri="{FF2B5EF4-FFF2-40B4-BE49-F238E27FC236}">
                <a16:creationId xmlns:a16="http://schemas.microsoft.com/office/drawing/2014/main" id="{60378392-A479-34AA-A101-B2C1A641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2" y="3963987"/>
            <a:ext cx="10890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dirty="0"/>
              <a:t>Test</a:t>
            </a:r>
            <a:endParaRPr lang="en-AT" altLang="en-AT" dirty="0"/>
          </a:p>
        </p:txBody>
      </p:sp>
      <p:sp>
        <p:nvSpPr>
          <p:cNvPr id="15385" name="TextBox 45">
            <a:extLst>
              <a:ext uri="{FF2B5EF4-FFF2-40B4-BE49-F238E27FC236}">
                <a16:creationId xmlns:a16="http://schemas.microsoft.com/office/drawing/2014/main" id="{EC4D9D49-489C-2315-03E7-43E22882B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5248275"/>
            <a:ext cx="1304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dirty="0"/>
              <a:t>Test</a:t>
            </a:r>
            <a:endParaRPr lang="en-AT" altLang="en-AT" dirty="0"/>
          </a:p>
        </p:txBody>
      </p:sp>
      <p:cxnSp>
        <p:nvCxnSpPr>
          <p:cNvPr id="15386" name="Straight Arrow Connector 49">
            <a:extLst>
              <a:ext uri="{FF2B5EF4-FFF2-40B4-BE49-F238E27FC236}">
                <a16:creationId xmlns:a16="http://schemas.microsoft.com/office/drawing/2014/main" id="{095301E5-E3EB-AEAF-F9E7-11D81EB847E1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 bwMode="auto">
          <a:xfrm flipV="1">
            <a:off x="6934200" y="5003800"/>
            <a:ext cx="566738" cy="625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7" name="Straight Arrow Connector 50">
            <a:extLst>
              <a:ext uri="{FF2B5EF4-FFF2-40B4-BE49-F238E27FC236}">
                <a16:creationId xmlns:a16="http://schemas.microsoft.com/office/drawing/2014/main" id="{D3C12C06-65FF-D23A-78A1-156DE3663D29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 bwMode="auto">
          <a:xfrm>
            <a:off x="6921500" y="4357688"/>
            <a:ext cx="579438" cy="646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B426118-E5BD-B7BB-BA2B-9B399560F348}"/>
              </a:ext>
            </a:extLst>
          </p:cNvPr>
          <p:cNvSpPr/>
          <p:nvPr/>
        </p:nvSpPr>
        <p:spPr bwMode="auto">
          <a:xfrm>
            <a:off x="7500938" y="4838700"/>
            <a:ext cx="1408112" cy="33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AT" sz="2400" dirty="0">
                <a:latin typeface="Arial" charset="0"/>
              </a:rPr>
              <a:t>P-value</a:t>
            </a:r>
          </a:p>
        </p:txBody>
      </p:sp>
      <p:sp>
        <p:nvSpPr>
          <p:cNvPr id="15389" name="Left Brace 68">
            <a:extLst>
              <a:ext uri="{FF2B5EF4-FFF2-40B4-BE49-F238E27FC236}">
                <a16:creationId xmlns:a16="http://schemas.microsoft.com/office/drawing/2014/main" id="{7FF1350E-42BF-374F-7F6F-48D8C2693E33}"/>
              </a:ext>
            </a:extLst>
          </p:cNvPr>
          <p:cNvSpPr>
            <a:spLocks/>
          </p:cNvSpPr>
          <p:nvPr/>
        </p:nvSpPr>
        <p:spPr bwMode="auto">
          <a:xfrm>
            <a:off x="1566863" y="1301750"/>
            <a:ext cx="107950" cy="2127250"/>
          </a:xfrm>
          <a:prstGeom prst="leftBrace">
            <a:avLst>
              <a:gd name="adj1" fmla="val 839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T" altLang="en-AT"/>
          </a:p>
        </p:txBody>
      </p:sp>
      <p:sp>
        <p:nvSpPr>
          <p:cNvPr id="15390" name="TextBox 69">
            <a:extLst>
              <a:ext uri="{FF2B5EF4-FFF2-40B4-BE49-F238E27FC236}">
                <a16:creationId xmlns:a16="http://schemas.microsoft.com/office/drawing/2014/main" id="{8A176FCC-DC41-D691-1AB8-567A13E3E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966626"/>
            <a:ext cx="1303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600" kern="0" baseline="0" dirty="0">
                <a:latin typeface="+mn-lt"/>
              </a:rPr>
              <a:t>Domain adaptation</a:t>
            </a:r>
            <a:endParaRPr lang="en-AT" altLang="en-AT" sz="1600" dirty="0">
              <a:latin typeface="+mn-lt"/>
            </a:endParaRPr>
          </a:p>
        </p:txBody>
      </p:sp>
      <p:sp>
        <p:nvSpPr>
          <p:cNvPr id="15391" name="Left Brace 70">
            <a:extLst>
              <a:ext uri="{FF2B5EF4-FFF2-40B4-BE49-F238E27FC236}">
                <a16:creationId xmlns:a16="http://schemas.microsoft.com/office/drawing/2014/main" id="{61A277E1-6822-624E-1BAD-76DC876BE205}"/>
              </a:ext>
            </a:extLst>
          </p:cNvPr>
          <p:cNvSpPr>
            <a:spLocks/>
          </p:cNvSpPr>
          <p:nvPr/>
        </p:nvSpPr>
        <p:spPr bwMode="auto">
          <a:xfrm>
            <a:off x="1566863" y="3906838"/>
            <a:ext cx="107950" cy="2127250"/>
          </a:xfrm>
          <a:prstGeom prst="leftBrace">
            <a:avLst>
              <a:gd name="adj1" fmla="val 839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T" altLang="en-AT"/>
          </a:p>
        </p:txBody>
      </p:sp>
      <p:sp>
        <p:nvSpPr>
          <p:cNvPr id="15392" name="TextBox 71">
            <a:extLst>
              <a:ext uri="{FF2B5EF4-FFF2-40B4-BE49-F238E27FC236}">
                <a16:creationId xmlns:a16="http://schemas.microsoft.com/office/drawing/2014/main" id="{DF78FA8C-DDD3-8EA8-9A38-540A9CA3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4584413"/>
            <a:ext cx="1303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AT" sz="1600" baseline="0" dirty="0">
                <a:latin typeface="+mn-lt"/>
              </a:rPr>
              <a:t>OOD detection</a:t>
            </a:r>
            <a:endParaRPr lang="en-AT" altLang="en-AT" sz="1600" baseline="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A242A-9C0D-66CB-0519-1D9F2D23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42" y="4127936"/>
            <a:ext cx="1010563" cy="522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01205-13BD-CCDE-ED2B-B3BD4C27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38" y="2832536"/>
            <a:ext cx="1010563" cy="522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11D62-A3D9-7870-E13B-C438D2AB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38" y="1542868"/>
            <a:ext cx="1010563" cy="522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E3750-F060-B854-9FEF-D841531E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38" y="5421993"/>
            <a:ext cx="1010563" cy="5227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3BDDB9-0D03-EBB1-1B5F-728E37135A13}"/>
              </a:ext>
            </a:extLst>
          </p:cNvPr>
          <p:cNvSpPr/>
          <p:nvPr/>
        </p:nvSpPr>
        <p:spPr bwMode="auto">
          <a:xfrm>
            <a:off x="5052559" y="3380868"/>
            <a:ext cx="1973263" cy="33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bIns="180000" anchor="ctr" anchorCtr="1"/>
          <a:lstStyle/>
          <a:p>
            <a:pPr eaLnBrk="1" hangingPunct="1">
              <a:defRPr/>
            </a:pPr>
            <a:r>
              <a:rPr lang="en-AT" sz="2400" dirty="0">
                <a:latin typeface="Arial" charset="0"/>
              </a:rPr>
              <a:t>CrossEntropyLoss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3C307F9A-C575-FE5E-F8A4-1775ACE9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4" y="3709498"/>
            <a:ext cx="1937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AT" dirty="0"/>
              <a:t>Weights: </a:t>
            </a:r>
            <a:r>
              <a:rPr lang="en-AT" dirty="0"/>
              <a:t>[0.04, 1.0, 1.0, 0.4, 1.0, 1.0]</a:t>
            </a:r>
          </a:p>
          <a:p>
            <a:pPr algn="ctr"/>
            <a:endParaRPr lang="en-AT" altLang="en-AT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3D6A01D-81FE-A98F-F6A7-3CF60E538FD7}"/>
              </a:ext>
            </a:extLst>
          </p:cNvPr>
          <p:cNvCxnSpPr>
            <a:cxnSpLocks/>
          </p:cNvCxnSpPr>
          <p:nvPr/>
        </p:nvCxnSpPr>
        <p:spPr bwMode="auto">
          <a:xfrm>
            <a:off x="4235451" y="3046639"/>
            <a:ext cx="1803740" cy="2808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ED3D941E-B18E-65D0-2869-1CE20CE4843D}"/>
              </a:ext>
            </a:extLst>
          </p:cNvPr>
          <p:cNvCxnSpPr>
            <a:cxnSpLocks/>
          </p:cNvCxnSpPr>
          <p:nvPr/>
        </p:nvCxnSpPr>
        <p:spPr bwMode="auto">
          <a:xfrm flipV="1">
            <a:off x="4235451" y="3912883"/>
            <a:ext cx="1803740" cy="2808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16997 0.27801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7" y="13889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1724 0.26829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13403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16719 0.23148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11574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153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6" grpId="0" animBg="1"/>
      <p:bldP spid="40" grpId="0" animBg="1"/>
      <p:bldP spid="41" grpId="0" animBg="1"/>
      <p:bldP spid="15381" grpId="0"/>
      <p:bldP spid="15382" grpId="0"/>
      <p:bldP spid="15382" grpId="1"/>
      <p:bldP spid="15383" grpId="0"/>
      <p:bldP spid="15384" grpId="0"/>
      <p:bldP spid="15385" grpId="0"/>
      <p:bldP spid="53" grpId="0" animBg="1"/>
      <p:bldP spid="15389" grpId="0" animBg="1"/>
      <p:bldP spid="15390" grpId="0"/>
      <p:bldP spid="15391" grpId="0" animBg="1"/>
      <p:bldP spid="15392" grpId="0"/>
      <p:bldP spid="8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4">
            <a:extLst>
              <a:ext uri="{FF2B5EF4-FFF2-40B4-BE49-F238E27FC236}">
                <a16:creationId xmlns:a16="http://schemas.microsoft.com/office/drawing/2014/main" id="{2C8E0BDF-F475-426F-DFF3-D55F76D27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T" altLang="en-AT"/>
              <a:t>Results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99166EBE-B4A8-AD35-F169-4DFAED2907AC}"/>
              </a:ext>
            </a:extLst>
          </p:cNvPr>
          <p:cNvSpPr txBox="1">
            <a:spLocks/>
          </p:cNvSpPr>
          <p:nvPr/>
        </p:nvSpPr>
        <p:spPr bwMode="auto">
          <a:xfrm>
            <a:off x="487363" y="685800"/>
            <a:ext cx="8147050" cy="749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aseline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T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Peak detection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46499E-410D-0BEA-5228-E5358190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318860"/>
            <a:ext cx="8147050" cy="749300"/>
          </a:xfrm>
        </p:spPr>
        <p:txBody>
          <a:bodyPr/>
          <a:lstStyle/>
          <a:p>
            <a:r>
              <a:rPr lang="en-AT" dirty="0"/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16D630-C523-C80D-0DEC-7F2D45D8F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8550"/>
              </p:ext>
            </p:extLst>
          </p:nvPr>
        </p:nvGraphicFramePr>
        <p:xfrm>
          <a:off x="367223" y="2110371"/>
          <a:ext cx="8409553" cy="3421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592">
                  <a:extLst>
                    <a:ext uri="{9D8B030D-6E8A-4147-A177-3AD203B41FA5}">
                      <a16:colId xmlns:a16="http://schemas.microsoft.com/office/drawing/2014/main" val="1415166921"/>
                    </a:ext>
                  </a:extLst>
                </a:gridCol>
                <a:gridCol w="1344499">
                  <a:extLst>
                    <a:ext uri="{9D8B030D-6E8A-4147-A177-3AD203B41FA5}">
                      <a16:colId xmlns:a16="http://schemas.microsoft.com/office/drawing/2014/main" val="815515965"/>
                    </a:ext>
                  </a:extLst>
                </a:gridCol>
                <a:gridCol w="1809919">
                  <a:extLst>
                    <a:ext uri="{9D8B030D-6E8A-4147-A177-3AD203B41FA5}">
                      <a16:colId xmlns:a16="http://schemas.microsoft.com/office/drawing/2014/main" val="3366034345"/>
                    </a:ext>
                  </a:extLst>
                </a:gridCol>
                <a:gridCol w="1412253">
                  <a:extLst>
                    <a:ext uri="{9D8B030D-6E8A-4147-A177-3AD203B41FA5}">
                      <a16:colId xmlns:a16="http://schemas.microsoft.com/office/drawing/2014/main" val="2813848651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3167043601"/>
                    </a:ext>
                  </a:extLst>
                </a:gridCol>
                <a:gridCol w="1026147">
                  <a:extLst>
                    <a:ext uri="{9D8B030D-6E8A-4147-A177-3AD203B41FA5}">
                      <a16:colId xmlns:a16="http://schemas.microsoft.com/office/drawing/2014/main" val="3001374503"/>
                    </a:ext>
                  </a:extLst>
                </a:gridCol>
              </a:tblGrid>
              <a:tr h="355602">
                <a:tc>
                  <a:txBody>
                    <a:bodyPr/>
                    <a:lstStyle/>
                    <a:p>
                      <a:pPr algn="l"/>
                      <a:r>
                        <a:rPr lang="en-AT" sz="1500" b="1" dirty="0"/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b="1" dirty="0"/>
                        <a:t>Init Dataset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b="1" dirty="0"/>
                        <a:t>Finetune Dataset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b="1" dirty="0"/>
                        <a:t>Accuracy (H)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b="1" dirty="0"/>
                        <a:t>Accuracy (D)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b="1" dirty="0"/>
                        <a:t>OoD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82012"/>
                  </a:ext>
                </a:extLst>
              </a:tr>
              <a:tr h="642660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Synthetic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Synthetic (PQRST)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500" dirty="0"/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12.6%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0.01837</a:t>
                      </a:r>
                      <a:endParaRPr lang="en-AT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743070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(PRT)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500" dirty="0"/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77.2%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40.0%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7.075e-9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555137"/>
                  </a:ext>
                </a:extLst>
              </a:tr>
              <a:tr h="642660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(PRT + pseudo QS)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500" dirty="0"/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57.3%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20.0%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/>
                        <a:t>0.04363</a:t>
                      </a:r>
                      <a:endParaRPr lang="en-AT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7184"/>
                  </a:ext>
                </a:extLst>
              </a:tr>
              <a:tr h="642660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PRT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dirty="0"/>
                        <a:t>Synthetic (PQRST)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(PRT)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90.7%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42.9%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5.4e-16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025898"/>
                  </a:ext>
                </a:extLst>
              </a:tr>
              <a:tr h="642660"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Real 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dirty="0"/>
                        <a:t>Synthetic (PQRST)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500" dirty="0"/>
                        <a:t>Real (PRT + pseudo QS)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50.8%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T" sz="1500" dirty="0"/>
                        <a:t>0.36688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281611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4D483D-2265-CDC4-5BAD-33B1A4342B8E}"/>
              </a:ext>
            </a:extLst>
          </p:cNvPr>
          <p:cNvSpPr txBox="1">
            <a:spLocks/>
          </p:cNvSpPr>
          <p:nvPr/>
        </p:nvSpPr>
        <p:spPr bwMode="auto">
          <a:xfrm>
            <a:off x="367222" y="1517225"/>
            <a:ext cx="6926207" cy="56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AT" kern="0" baseline="0" dirty="0"/>
              <a:t>Final results when comparing different scenarios</a:t>
            </a:r>
          </a:p>
        </p:txBody>
      </p:sp>
    </p:spTree>
    <p:extLst>
      <p:ext uri="{BB962C8B-B14F-4D97-AF65-F5344CB8AC3E}">
        <p14:creationId xmlns:p14="http://schemas.microsoft.com/office/powerpoint/2010/main" val="16696462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EEE3319-2E5D-C7BA-FD8C-07C18CF0D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Motivation</a:t>
            </a:r>
          </a:p>
        </p:txBody>
      </p:sp>
      <p:pic>
        <p:nvPicPr>
          <p:cNvPr id="7171" name="Picture 11" descr="Table: Electrocardiography (ECG) waves - MSD Manual Professional Edition">
            <a:extLst>
              <a:ext uri="{FF2B5EF4-FFF2-40B4-BE49-F238E27FC236}">
                <a16:creationId xmlns:a16="http://schemas.microsoft.com/office/drawing/2014/main" id="{23739C1B-0385-C117-D7C5-CAF890CA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" y="1286102"/>
            <a:ext cx="4614957" cy="33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EAB51BC-8650-8CD3-6FD9-7753282D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1209902"/>
            <a:ext cx="3690256" cy="523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FontTx/>
              <a:buNone/>
              <a:defRPr/>
            </a:pPr>
            <a:r>
              <a:rPr lang="en-US" altLang="de-DE" sz="1800" b="1" kern="0" baseline="0" dirty="0"/>
              <a:t>Problems</a:t>
            </a:r>
            <a:r>
              <a:rPr lang="en-US" altLang="de-DE" sz="1800" kern="0" baseline="0" dirty="0"/>
              <a:t>: 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Manual annotation is time- and cost-intensive (labeling by experts)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Data scarcity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Class imbalance and generalization</a:t>
            </a:r>
          </a:p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FontTx/>
              <a:buNone/>
              <a:defRPr/>
            </a:pPr>
            <a:endParaRPr lang="en-US" altLang="de-DE" sz="1800" kern="0" baseline="0" dirty="0"/>
          </a:p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FontTx/>
              <a:buNone/>
              <a:defRPr/>
            </a:pPr>
            <a:r>
              <a:rPr lang="en-US" altLang="de-DE" sz="1800" b="1" kern="0" baseline="0" dirty="0"/>
              <a:t>Solutions</a:t>
            </a:r>
            <a:r>
              <a:rPr lang="en-US" altLang="de-DE" sz="1800" kern="0" baseline="0" dirty="0"/>
              <a:t>: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Domain adaptation from synthetic data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altLang="de-DE" sz="1800" kern="0" baseline="0" dirty="0"/>
              <a:t>Out-of-Distribution detection</a:t>
            </a: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endParaRPr lang="en-US" altLang="de-DE" kern="0" baseline="0" dirty="0"/>
          </a:p>
          <a:p>
            <a:pPr eaLnBrk="1" hangingPunct="1">
              <a:defRPr/>
            </a:pPr>
            <a:endParaRPr lang="en-US" altLang="de-DE" kern="0" baseline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2290E-98BF-2F35-200B-8690770B6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3" y="5040529"/>
            <a:ext cx="6858000" cy="155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de-DE" sz="1800" kern="0" baseline="0" dirty="0"/>
              <a:t>ECG analysis:</a:t>
            </a:r>
          </a:p>
          <a:p>
            <a:pPr eaLnBrk="1" hangingPunct="1">
              <a:defRPr/>
            </a:pPr>
            <a:r>
              <a:rPr lang="en-US" altLang="de-DE" sz="1800" kern="0" baseline="0" dirty="0"/>
              <a:t>Importance in diagnosis’ of arrhythmias, heart attacks etc.</a:t>
            </a:r>
          </a:p>
          <a:p>
            <a:pPr eaLnBrk="1" hangingPunct="1">
              <a:defRPr/>
            </a:pPr>
            <a:r>
              <a:rPr lang="en-US" altLang="de-DE" sz="1800" kern="0" baseline="0" dirty="0"/>
              <a:t>Assessment of abnormalities in the shape, timing, and sequence of the waves</a:t>
            </a:r>
          </a:p>
          <a:p>
            <a:pPr lvl="1" eaLnBrk="1" hangingPunct="1">
              <a:defRPr/>
            </a:pPr>
            <a:endParaRPr lang="en-US" altLang="de-DE" sz="1800" kern="0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C3BA5-2E29-7444-CA26-BB6AD7CB36C7}"/>
              </a:ext>
            </a:extLst>
          </p:cNvPr>
          <p:cNvSpPr txBox="1"/>
          <p:nvPr/>
        </p:nvSpPr>
        <p:spPr>
          <a:xfrm>
            <a:off x="271557" y="4659302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https://www.msdmanuals.com/professional/multimedia/table/electrocardiography-ecg-waves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>
            <a:extLst>
              <a:ext uri="{FF2B5EF4-FFF2-40B4-BE49-F238E27FC236}">
                <a16:creationId xmlns:a16="http://schemas.microsoft.com/office/drawing/2014/main" id="{C6434905-6BD2-1913-C127-3E7F70D6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T" altLang="en-AT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E64FF-39BA-760F-8422-9B5D1A0D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663" y="1143000"/>
            <a:ext cx="4021137" cy="21002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b="1" dirty="0">
                <a:solidFill>
                  <a:srgbClr val="00B050"/>
                </a:solidFill>
              </a:rPr>
              <a:t>P</a:t>
            </a:r>
            <a:r>
              <a:rPr lang="en-GB" dirty="0"/>
              <a:t>-wave: depolarization of the atria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b="1" dirty="0">
                <a:solidFill>
                  <a:srgbClr val="FFC000"/>
                </a:solidFill>
              </a:rPr>
              <a:t>Q</a:t>
            </a:r>
            <a:r>
              <a:rPr lang="en-GB" b="1" dirty="0">
                <a:solidFill>
                  <a:srgbClr val="C00000"/>
                </a:solidFill>
              </a:rPr>
              <a:t>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GB" dirty="0"/>
              <a:t>-complex: depolarization of the ventricles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b="1" dirty="0">
                <a:solidFill>
                  <a:srgbClr val="FF62FF"/>
                </a:solidFill>
              </a:rPr>
              <a:t>T</a:t>
            </a:r>
            <a:r>
              <a:rPr lang="en-GB" dirty="0"/>
              <a:t>-wave: repolarization of the ventricles</a:t>
            </a:r>
          </a:p>
          <a:p>
            <a:pPr marL="0" indent="0">
              <a:buFontTx/>
              <a:buNone/>
              <a:defRPr/>
            </a:pPr>
            <a:br>
              <a:rPr lang="en-GB" dirty="0"/>
            </a:br>
            <a:br>
              <a:rPr lang="en-GB" dirty="0"/>
            </a:br>
            <a:endParaRPr lang="en-AT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DE716D6-221D-17CE-88C4-D5C6E29F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90675"/>
            <a:ext cx="4308475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636BE-1525-8A68-F323-4842FC0A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3138488"/>
            <a:ext cx="24161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F2776-1A09-ACC5-2356-943ADA5AF2DE}"/>
              </a:ext>
            </a:extLst>
          </p:cNvPr>
          <p:cNvSpPr txBox="1">
            <a:spLocks/>
          </p:cNvSpPr>
          <p:nvPr/>
        </p:nvSpPr>
        <p:spPr bwMode="auto">
          <a:xfrm>
            <a:off x="684213" y="1709738"/>
            <a:ext cx="2864530" cy="12969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AT" sz="1600" b="1" kern="0" baseline="0" dirty="0">
                <a:solidFill>
                  <a:srgbClr val="00B050"/>
                </a:solidFill>
                <a:cs typeface="Times New Roman" panose="02020603050405020304" pitchFamily="18" charset="0"/>
              </a:rPr>
              <a:t>P</a:t>
            </a:r>
            <a:r>
              <a:rPr lang="en-AT" sz="1600" kern="0" baseline="0" dirty="0">
                <a:cs typeface="Times New Roman" panose="02020603050405020304" pitchFamily="18" charset="0"/>
              </a:rPr>
              <a:t>-wave:</a:t>
            </a:r>
          </a:p>
          <a:p>
            <a:pPr marL="0" indent="0">
              <a:buFontTx/>
              <a:buNone/>
              <a:defRPr/>
            </a:pPr>
            <a:r>
              <a:rPr lang="en-AT" sz="1600" kern="0" baseline="0" dirty="0">
                <a:cs typeface="Times New Roman" panose="02020603050405020304" pitchFamily="18" charset="0"/>
              </a:rPr>
              <a:t>normal duration: </a:t>
            </a:r>
            <a:r>
              <a:rPr lang="en-GB" sz="16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&lt; 0.12 s</a:t>
            </a:r>
          </a:p>
          <a:p>
            <a:pPr marL="0" indent="0">
              <a:buFontTx/>
              <a:buNone/>
              <a:defRPr/>
            </a:pPr>
            <a:r>
              <a:rPr lang="en-GB" sz="16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normal amplitude: &lt; 2.5 mm</a:t>
            </a:r>
            <a:endParaRPr lang="en-GB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C97C8B-4199-31FE-E8F6-CB47AB34F9A7}"/>
              </a:ext>
            </a:extLst>
          </p:cNvPr>
          <p:cNvSpPr txBox="1">
            <a:spLocks/>
          </p:cNvSpPr>
          <p:nvPr/>
        </p:nvSpPr>
        <p:spPr bwMode="auto">
          <a:xfrm>
            <a:off x="1104900" y="5476875"/>
            <a:ext cx="7332663" cy="9921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AT" sz="1600" b="1" kern="0" baseline="0" dirty="0">
                <a:solidFill>
                  <a:srgbClr val="FFC000"/>
                </a:solidFill>
                <a:cs typeface="Times New Roman" panose="02020603050405020304" pitchFamily="18" charset="0"/>
              </a:rPr>
              <a:t>Q</a:t>
            </a:r>
            <a:r>
              <a:rPr lang="en-AT" sz="1600" b="1" kern="0" baseline="0" dirty="0">
                <a:solidFill>
                  <a:srgbClr val="C00000"/>
                </a:solidFill>
                <a:cs typeface="Times New Roman" panose="02020603050405020304" pitchFamily="18" charset="0"/>
              </a:rPr>
              <a:t>R</a:t>
            </a:r>
            <a:r>
              <a:rPr lang="en-AT" sz="1600" b="1" kern="0" baseline="0" dirty="0">
                <a:solidFill>
                  <a:schemeClr val="accent6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AT" sz="1600" kern="0" baseline="0" dirty="0">
                <a:cs typeface="Times New Roman" panose="02020603050405020304" pitchFamily="18" charset="0"/>
              </a:rPr>
              <a:t>-complex</a:t>
            </a:r>
          </a:p>
          <a:p>
            <a:pPr marL="0" indent="0" algn="ctr">
              <a:buFontTx/>
              <a:buNone/>
              <a:defRPr/>
            </a:pPr>
            <a:r>
              <a:rPr lang="en-AT" sz="1400" kern="0" baseline="0" dirty="0">
                <a:cs typeface="Times New Roman" panose="02020603050405020304" pitchFamily="18" charset="0"/>
              </a:rPr>
              <a:t>normal duration: </a:t>
            </a:r>
            <a:r>
              <a:rPr lang="en-GB" sz="14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70 – 100 </a:t>
            </a:r>
            <a:r>
              <a:rPr lang="en-GB" sz="1400" kern="0" baseline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ms</a:t>
            </a:r>
            <a:endParaRPr lang="en-GB" sz="1400" kern="0" baseline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GB" sz="1400" b="1" kern="0" baseline="0" dirty="0">
                <a:solidFill>
                  <a:srgbClr val="FFC000"/>
                </a:solidFill>
                <a:cs typeface="Times New Roman" panose="02020603050405020304" pitchFamily="18" charset="0"/>
              </a:rPr>
              <a:t>Q</a:t>
            </a:r>
            <a:r>
              <a:rPr lang="en-GB" sz="14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-wave: &lt; 6 mm in depth           </a:t>
            </a:r>
            <a:r>
              <a:rPr lang="en-GB" sz="1400" b="1" kern="0" baseline="0" dirty="0">
                <a:solidFill>
                  <a:srgbClr val="C00000"/>
                </a:solidFill>
                <a:cs typeface="Times New Roman" panose="02020603050405020304" pitchFamily="18" charset="0"/>
              </a:rPr>
              <a:t>R</a:t>
            </a:r>
            <a:r>
              <a:rPr lang="en-GB" sz="14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-wave: &lt; 26 mm in height         </a:t>
            </a:r>
            <a:r>
              <a:rPr lang="en-GB" sz="1400" b="1" kern="0" baseline="0" dirty="0">
                <a:solidFill>
                  <a:schemeClr val="accent6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GB" sz="1400" kern="0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-wave: &lt; 30 mm in depth	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24ADBD-5202-0A85-6D54-78EAA7DE5326}"/>
              </a:ext>
            </a:extLst>
          </p:cNvPr>
          <p:cNvSpPr txBox="1">
            <a:spLocks/>
          </p:cNvSpPr>
          <p:nvPr/>
        </p:nvSpPr>
        <p:spPr bwMode="auto">
          <a:xfrm>
            <a:off x="5867400" y="1709738"/>
            <a:ext cx="3032125" cy="177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AT" sz="1600" b="1" kern="0" baseline="0" dirty="0">
                <a:solidFill>
                  <a:srgbClr val="FF62FF"/>
                </a:solidFill>
              </a:rPr>
              <a:t>T</a:t>
            </a:r>
            <a:r>
              <a:rPr lang="en-AT" sz="1600" kern="0" baseline="0" dirty="0"/>
              <a:t>-wave:</a:t>
            </a:r>
          </a:p>
          <a:p>
            <a:pPr marL="0" indent="0">
              <a:buFontTx/>
              <a:buNone/>
              <a:defRPr/>
            </a:pPr>
            <a:r>
              <a:rPr lang="en-AT" sz="1600" kern="0" baseline="0" dirty="0"/>
              <a:t>normal duration: </a:t>
            </a:r>
            <a:r>
              <a:rPr lang="en-GB" sz="1600" kern="0" baseline="0" dirty="0">
                <a:solidFill>
                  <a:srgbClr val="000000"/>
                </a:solidFill>
                <a:latin typeface="Roboto" panose="02000000000000000000" pitchFamily="2" charset="0"/>
              </a:rPr>
              <a:t>10 – 25 </a:t>
            </a:r>
            <a:r>
              <a:rPr lang="en-GB" sz="1600" kern="0" baseline="0" dirty="0" err="1">
                <a:solidFill>
                  <a:srgbClr val="000000"/>
                </a:solidFill>
                <a:latin typeface="Roboto" panose="02000000000000000000" pitchFamily="2" charset="0"/>
              </a:rPr>
              <a:t>ms</a:t>
            </a:r>
            <a:endParaRPr lang="en-GB" sz="1600" kern="0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GB" sz="1600" kern="0" baseline="0" dirty="0">
                <a:solidFill>
                  <a:srgbClr val="000000"/>
                </a:solidFill>
                <a:latin typeface="Roboto" panose="02000000000000000000" pitchFamily="2" charset="0"/>
              </a:rPr>
              <a:t>normal amplitude: 12 – 66% of the R-wave, &lt; 10 mm</a:t>
            </a:r>
            <a:endParaRPr lang="en-GB" sz="16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ADD19-9145-5F64-7EFD-96DA61E9CBFF}"/>
              </a:ext>
            </a:extLst>
          </p:cNvPr>
          <p:cNvSpPr txBox="1"/>
          <p:nvPr/>
        </p:nvSpPr>
        <p:spPr>
          <a:xfrm>
            <a:off x="487363" y="5563734"/>
            <a:ext cx="2141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https://en.wikipedia.org/wiki/QRS_complex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39FDE-1400-1948-FDA4-36FB6E0F0714}"/>
              </a:ext>
            </a:extLst>
          </p:cNvPr>
          <p:cNvSpPr txBox="1"/>
          <p:nvPr/>
        </p:nvSpPr>
        <p:spPr>
          <a:xfrm>
            <a:off x="5573485" y="5693908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https://en.m.wikipedia.org/wiki/File:ECG_principle_slow.gif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20955 -0.046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21424 -0.0474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-238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  <p:bldP spid="12" grpId="0"/>
      <p:bldP spid="12" grpId="1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DEACD87D-24AF-AE3F-9243-5D7076738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365125"/>
            <a:ext cx="8147050" cy="749300"/>
          </a:xfrm>
        </p:spPr>
        <p:txBody>
          <a:bodyPr/>
          <a:lstStyle/>
          <a:p>
            <a:r>
              <a:rPr lang="en-AT" altLang="en-AT"/>
              <a:t>Datasets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8CFFF7-42ED-A257-CE25-114DCE3D7F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0181898"/>
              </p:ext>
            </p:extLst>
          </p:nvPr>
        </p:nvGraphicFramePr>
        <p:xfrm>
          <a:off x="5046663" y="3536722"/>
          <a:ext cx="3598862" cy="2214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Rythm</a:t>
                      </a:r>
                    </a:p>
                  </a:txBody>
                  <a:tcPr marL="91421" marR="91421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Number of ECGs</a:t>
                      </a:r>
                    </a:p>
                  </a:txBody>
                  <a:tcPr marL="91421" marR="91421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Sinus rhythm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143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Sinus tachycardia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4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Sinus bradycardia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25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Sinus arrythmia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8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Irregular sinus rhythm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2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Abnormal rhythm</a:t>
                      </a:r>
                    </a:p>
                  </a:txBody>
                  <a:tcPr marL="91421" marR="91421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19</a:t>
                      </a:r>
                    </a:p>
                  </a:txBody>
                  <a:tcPr marL="91421" marR="91421" marT="45729" marB="4572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0" name="Content Placeholder 3">
            <a:extLst>
              <a:ext uri="{FF2B5EF4-FFF2-40B4-BE49-F238E27FC236}">
                <a16:creationId xmlns:a16="http://schemas.microsoft.com/office/drawing/2014/main" id="{C4E85F5D-B8C4-9114-C393-398F6CBAE13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46638" y="1643063"/>
            <a:ext cx="3976687" cy="1104900"/>
          </a:xfrm>
        </p:spPr>
        <p:txBody>
          <a:bodyPr/>
          <a:lstStyle/>
          <a:p>
            <a:r>
              <a:rPr lang="en-AT" altLang="en-AT" dirty="0"/>
              <a:t>For the purpose of finetuning</a:t>
            </a:r>
          </a:p>
          <a:p>
            <a:r>
              <a:rPr lang="en-AT" altLang="en-AT" dirty="0"/>
              <a:t>200 ECG signals with </a:t>
            </a:r>
            <a:r>
              <a:rPr lang="en-AT" altLang="en-AT" b="1" dirty="0">
                <a:solidFill>
                  <a:srgbClr val="92D050"/>
                </a:solidFill>
              </a:rPr>
              <a:t>P</a:t>
            </a:r>
            <a:r>
              <a:rPr lang="en-AT" altLang="en-AT" dirty="0"/>
              <a:t>, </a:t>
            </a:r>
            <a:r>
              <a:rPr lang="en-AT" altLang="en-AT" b="1" dirty="0">
                <a:solidFill>
                  <a:srgbClr val="C00000"/>
                </a:solidFill>
              </a:rPr>
              <a:t>R</a:t>
            </a:r>
            <a:r>
              <a:rPr lang="en-AT" altLang="en-AT" dirty="0"/>
              <a:t> and </a:t>
            </a:r>
            <a:r>
              <a:rPr lang="en-AT" altLang="en-AT" b="1" dirty="0">
                <a:solidFill>
                  <a:srgbClr val="FF62FF"/>
                </a:solidFill>
              </a:rPr>
              <a:t>T</a:t>
            </a:r>
            <a:r>
              <a:rPr lang="en-AT" altLang="en-AT" dirty="0"/>
              <a:t> annotations</a:t>
            </a:r>
          </a:p>
          <a:p>
            <a:r>
              <a:rPr lang="en-AT" altLang="en-AT" dirty="0"/>
              <a:t>Includes healthy and unhealthy data: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10D9D3-72C6-C9D7-B520-3D1446E3884C}"/>
              </a:ext>
            </a:extLst>
          </p:cNvPr>
          <p:cNvSpPr txBox="1">
            <a:spLocks/>
          </p:cNvSpPr>
          <p:nvPr/>
        </p:nvSpPr>
        <p:spPr bwMode="auto">
          <a:xfrm>
            <a:off x="769938" y="874713"/>
            <a:ext cx="3355975" cy="749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T" sz="2400" kern="0" baseline="0" dirty="0">
                <a:solidFill>
                  <a:schemeClr val="bg2">
                    <a:lumMod val="75000"/>
                  </a:schemeClr>
                </a:solidFill>
              </a:rPr>
              <a:t>Synthetic Dataset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E8516-2114-8DB8-344F-F43FFE60DD50}"/>
              </a:ext>
            </a:extLst>
          </p:cNvPr>
          <p:cNvSpPr txBox="1">
            <a:spLocks/>
          </p:cNvSpPr>
          <p:nvPr/>
        </p:nvSpPr>
        <p:spPr bwMode="auto">
          <a:xfrm>
            <a:off x="5138738" y="874713"/>
            <a:ext cx="3354387" cy="749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T" sz="2400" kern="0" baseline="0" dirty="0">
                <a:solidFill>
                  <a:schemeClr val="bg2">
                    <a:lumMod val="75000"/>
                  </a:schemeClr>
                </a:solidFill>
              </a:rPr>
              <a:t>LUDB Dataset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662A28A-D88D-B892-0B1E-6AD7657DE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154792"/>
              </p:ext>
            </p:extLst>
          </p:nvPr>
        </p:nvGraphicFramePr>
        <p:xfrm>
          <a:off x="692150" y="3536722"/>
          <a:ext cx="3879850" cy="2214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Wave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Amplitude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Duration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-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mV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/>
                        <a:t>ms</a:t>
                      </a:r>
                    </a:p>
                  </a:txBody>
                  <a:tcPr marL="91432" marR="91432"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4 – 30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100 – 200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C000"/>
                          </a:solidFill>
                        </a:rPr>
                        <a:t>Q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4 – 60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10 – 20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16 – 36 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60 – 120 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4 – 30 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10 – 20 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algn="ctr"/>
                      <a:r>
                        <a:rPr lang="en-AT" sz="1400" b="1" dirty="0">
                          <a:solidFill>
                            <a:srgbClr val="FF62FF"/>
                          </a:solidFill>
                        </a:rPr>
                        <a:t>T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16 – 72 </a:t>
                      </a:r>
                    </a:p>
                  </a:txBody>
                  <a:tcPr marL="91432" marR="91432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T" sz="1400" dirty="0"/>
                        <a:t>100 – 200</a:t>
                      </a:r>
                    </a:p>
                  </a:txBody>
                  <a:tcPr marL="91432" marR="91432" marT="45729" marB="4572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47FCFF-0F12-5E13-06AA-9C16DD0392EC}"/>
              </a:ext>
            </a:extLst>
          </p:cNvPr>
          <p:cNvSpPr txBox="1">
            <a:spLocks/>
          </p:cNvSpPr>
          <p:nvPr/>
        </p:nvSpPr>
        <p:spPr bwMode="auto">
          <a:xfrm>
            <a:off x="498475" y="1643063"/>
            <a:ext cx="3978275" cy="1104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baseline="0" dirty="0"/>
              <a:t>For the purpose of pretraining</a:t>
            </a:r>
          </a:p>
          <a:p>
            <a:pPr>
              <a:defRPr/>
            </a:pPr>
            <a:r>
              <a:rPr lang="en-GB" kern="0" baseline="0" dirty="0"/>
              <a:t>Generated adhering to the metrics and parameters of healthy ECG signals:</a:t>
            </a:r>
            <a:endParaRPr lang="en-AT" kern="0" baseline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53032-7732-98DC-DF39-616A55F7B353}"/>
              </a:ext>
            </a:extLst>
          </p:cNvPr>
          <p:cNvSpPr txBox="1"/>
          <p:nvPr/>
        </p:nvSpPr>
        <p:spPr>
          <a:xfrm>
            <a:off x="4959577" y="5751284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https://www.physionet.org/content/ludb/1.0.1/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299D773-8AA0-EBF2-C3C3-9213CB137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T" altLang="en-AT" dirty="0"/>
              <a:t>Preprocessing</a:t>
            </a:r>
          </a:p>
        </p:txBody>
      </p:sp>
      <p:sp>
        <p:nvSpPr>
          <p:cNvPr id="14338" name="Content Placeholder 4">
            <a:extLst>
              <a:ext uri="{FF2B5EF4-FFF2-40B4-BE49-F238E27FC236}">
                <a16:creationId xmlns:a16="http://schemas.microsoft.com/office/drawing/2014/main" id="{61D50FB4-D68F-7B8C-7A75-172DD1C14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869" y="1099457"/>
            <a:ext cx="7652657" cy="2198914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dirty="0"/>
              <a:t>Restricting the dataset to only: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AT" b="1" dirty="0"/>
              <a:t>II lead signals</a:t>
            </a:r>
            <a:r>
              <a:rPr lang="en-GB" altLang="en-AT" dirty="0"/>
              <a:t>, since it usually gives a good view of the P wave and is most commonly used to record the rhythm strip          (total: 200 signals)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AT" dirty="0"/>
              <a:t>data with all the </a:t>
            </a:r>
            <a:r>
              <a:rPr lang="en-GB" altLang="en-AT" b="1" dirty="0">
                <a:solidFill>
                  <a:srgbClr val="00B050"/>
                </a:solidFill>
              </a:rPr>
              <a:t>P</a:t>
            </a:r>
            <a:r>
              <a:rPr lang="en-GB" altLang="en-AT" b="1" dirty="0"/>
              <a:t>, </a:t>
            </a:r>
            <a:r>
              <a:rPr lang="en-GB" altLang="en-AT" b="1" dirty="0">
                <a:solidFill>
                  <a:srgbClr val="C00000"/>
                </a:solidFill>
              </a:rPr>
              <a:t>R</a:t>
            </a:r>
            <a:r>
              <a:rPr lang="en-GB" altLang="en-AT" b="1" dirty="0"/>
              <a:t> and </a:t>
            </a:r>
            <a:r>
              <a:rPr lang="en-GB" altLang="en-AT" b="1" dirty="0">
                <a:solidFill>
                  <a:srgbClr val="FF62FF"/>
                </a:solidFill>
              </a:rPr>
              <a:t>T</a:t>
            </a:r>
            <a:r>
              <a:rPr lang="en-GB" altLang="en-AT" b="1" dirty="0"/>
              <a:t> </a:t>
            </a:r>
            <a:r>
              <a:rPr lang="en-GB" altLang="en-AT" dirty="0"/>
              <a:t>annotations             	           (total: 176 signals)</a:t>
            </a:r>
          </a:p>
          <a:p>
            <a:pPr marL="0" indent="0">
              <a:buNone/>
            </a:pPr>
            <a:endParaRPr lang="en-AT" altLang="en-A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11A557-4CFE-D623-F0C2-71B993123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3639688"/>
            <a:ext cx="7200000" cy="2042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72A6-700A-36E4-D5B0-61BDB52B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Preprocessing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C60887-EDE8-C9F2-AED2-0ADB55CDA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3352800"/>
            <a:ext cx="8229600" cy="84209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dirty="0"/>
              <a:t>Removing first and last 1000 values, since these lack labelling (before 5000 values long, now 3000)</a:t>
            </a:r>
          </a:p>
          <a:p>
            <a:pPr marL="0" indent="0">
              <a:buNone/>
            </a:pPr>
            <a:endParaRPr lang="en-AT" alt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39410-D266-FBA3-5019-C1342F23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7" y="4194890"/>
            <a:ext cx="7028209" cy="2053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E682E-08EB-E522-B9D8-E1A18D66C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1216095"/>
            <a:ext cx="7200000" cy="20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584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72A6-700A-36E4-D5B0-61BDB52B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Preprocessing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39410-D266-FBA3-5019-C1342F23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1070164"/>
            <a:ext cx="7200000" cy="2103703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8A5BADC-24FD-77FE-090B-E508C8A6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69771"/>
            <a:ext cx="8229600" cy="181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kern="0" baseline="0" dirty="0"/>
              <a:t>Applying </a:t>
            </a:r>
            <a:r>
              <a:rPr lang="en-GB" altLang="en-AT" b="1" kern="0" baseline="0" dirty="0"/>
              <a:t>band pass filter </a:t>
            </a:r>
            <a:r>
              <a:rPr lang="en-GB" altLang="en-AT" kern="0" baseline="0" dirty="0"/>
              <a:t>to remove noise and drifting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AT" kern="0" dirty="0"/>
              <a:t>low = 0.5 Hz / 0.5*fs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AT" kern="0" dirty="0"/>
              <a:t>high = 20 Hz / 0.5*fs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15D56-CC7D-D41F-8206-6E15C7AC7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56315"/>
            <a:ext cx="7200000" cy="20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23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AD9D-BDBC-1A20-5CC2-D9475441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301091"/>
            <a:ext cx="8147050" cy="749300"/>
          </a:xfrm>
        </p:spPr>
        <p:txBody>
          <a:bodyPr/>
          <a:lstStyle/>
          <a:p>
            <a:r>
              <a:rPr lang="en-AT" dirty="0"/>
              <a:t>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DC219-A366-7A9E-1F82-E9A33B2A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8" y="1305307"/>
            <a:ext cx="7200000" cy="205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809523-C8A2-2DB4-2568-92DBA43C9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4049487"/>
            <a:ext cx="7019044" cy="207917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9B8B6B5-13B2-D715-45F3-028F96B3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456597"/>
            <a:ext cx="8229600" cy="4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b="1" kern="0" baseline="0" dirty="0"/>
              <a:t>Normalizing</a:t>
            </a:r>
            <a:r>
              <a:rPr lang="en-GB" altLang="en-AT" kern="0" baseline="0" dirty="0"/>
              <a:t> to a mean of 0 and standard deviation of 1</a:t>
            </a:r>
          </a:p>
          <a:p>
            <a:endParaRPr lang="en-AT" altLang="en-AT" kern="0" baseline="0" dirty="0"/>
          </a:p>
        </p:txBody>
      </p:sp>
    </p:spTree>
    <p:extLst>
      <p:ext uri="{BB962C8B-B14F-4D97-AF65-F5344CB8AC3E}">
        <p14:creationId xmlns:p14="http://schemas.microsoft.com/office/powerpoint/2010/main" val="31607375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AD9D-BDBC-1A20-5CC2-D9475441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301091"/>
            <a:ext cx="8147050" cy="749300"/>
          </a:xfrm>
        </p:spPr>
        <p:txBody>
          <a:bodyPr/>
          <a:lstStyle/>
          <a:p>
            <a:r>
              <a:rPr lang="en-AT" dirty="0"/>
              <a:t>Preprocessing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09523-C8A2-2DB4-2568-92DBA43C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" y="1322233"/>
            <a:ext cx="7019044" cy="207917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9B8B6B5-13B2-D715-45F3-028F96B3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456597"/>
            <a:ext cx="8229600" cy="4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AT" kern="0" baseline="0" dirty="0"/>
              <a:t>Adding </a:t>
            </a:r>
            <a:r>
              <a:rPr lang="en-GB" altLang="en-AT" b="1" kern="0" baseline="0" dirty="0"/>
              <a:t>pseudo </a:t>
            </a:r>
            <a:r>
              <a:rPr lang="en-GB" altLang="en-AT" b="1" kern="0" baseline="0" dirty="0">
                <a:solidFill>
                  <a:srgbClr val="FFC000"/>
                </a:solidFill>
              </a:rPr>
              <a:t>Q</a:t>
            </a:r>
            <a:r>
              <a:rPr lang="en-GB" altLang="en-AT" b="1" kern="0" baseline="0" dirty="0"/>
              <a:t> and </a:t>
            </a:r>
            <a:r>
              <a:rPr lang="en-GB" altLang="en-AT" b="1" kern="0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GB" altLang="en-AT" b="1" kern="0" baseline="0" dirty="0"/>
              <a:t> </a:t>
            </a:r>
            <a:r>
              <a:rPr lang="en-GB" altLang="en-AT" kern="0" baseline="0" dirty="0"/>
              <a:t>peaks (for some scenarios)</a:t>
            </a:r>
          </a:p>
          <a:p>
            <a:endParaRPr lang="en-AT" altLang="en-AT" kern="0" baseline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F8FE0-A6A5-F171-B4CD-A331FE705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2" y="4031579"/>
            <a:ext cx="6977769" cy="20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933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617</Words>
  <Application>Microsoft Macintosh PowerPoint</Application>
  <PresentationFormat>On-screen Show (4:3)</PresentationFormat>
  <Paragraphs>158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 Light</vt:lpstr>
      <vt:lpstr>Calibri</vt:lpstr>
      <vt:lpstr>Times New Roman</vt:lpstr>
      <vt:lpstr>Roboto</vt:lpstr>
      <vt:lpstr>Cover Slide</vt:lpstr>
      <vt:lpstr>Standarddesign</vt:lpstr>
      <vt:lpstr>Out-of-distribution detection on ECG data</vt:lpstr>
      <vt:lpstr>Motivation</vt:lpstr>
      <vt:lpstr>Background</vt:lpstr>
      <vt:lpstr>Datasets</vt:lpstr>
      <vt:lpstr>Preprocessing</vt:lpstr>
      <vt:lpstr>Preprocessing</vt:lpstr>
      <vt:lpstr>Preprocessing</vt:lpstr>
      <vt:lpstr>Preprocessing</vt:lpstr>
      <vt:lpstr>Preprocessing</vt:lpstr>
      <vt:lpstr>U-Net architecture</vt:lpstr>
      <vt:lpstr>Our Proposed Approach</vt:lpstr>
      <vt:lpstr>Results</vt:lpstr>
      <vt:lpstr>Results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pmroth</dc:creator>
  <cp:lastModifiedBy>Microsoft Office User</cp:lastModifiedBy>
  <cp:revision>863</cp:revision>
  <dcterms:created xsi:type="dcterms:W3CDTF">2005-10-19T08:19:59Z</dcterms:created>
  <dcterms:modified xsi:type="dcterms:W3CDTF">2024-03-29T08:56:26Z</dcterms:modified>
</cp:coreProperties>
</file>