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355" r:id="rId4"/>
    <p:sldId id="356" r:id="rId5"/>
    <p:sldId id="357" r:id="rId6"/>
    <p:sldId id="359" r:id="rId7"/>
    <p:sldId id="358" r:id="rId8"/>
    <p:sldId id="360" r:id="rId9"/>
    <p:sldId id="384" r:id="rId10"/>
    <p:sldId id="361" r:id="rId11"/>
    <p:sldId id="362" r:id="rId12"/>
    <p:sldId id="363" r:id="rId13"/>
    <p:sldId id="364" r:id="rId14"/>
    <p:sldId id="367" r:id="rId15"/>
    <p:sldId id="365" r:id="rId16"/>
    <p:sldId id="368" r:id="rId17"/>
    <p:sldId id="370" r:id="rId18"/>
    <p:sldId id="369" r:id="rId19"/>
    <p:sldId id="371" r:id="rId20"/>
    <p:sldId id="383" r:id="rId21"/>
    <p:sldId id="372" r:id="rId22"/>
    <p:sldId id="374" r:id="rId23"/>
    <p:sldId id="375" r:id="rId24"/>
    <p:sldId id="373" r:id="rId25"/>
    <p:sldId id="376" r:id="rId26"/>
    <p:sldId id="377" r:id="rId27"/>
    <p:sldId id="378" r:id="rId28"/>
    <p:sldId id="382" r:id="rId29"/>
    <p:sldId id="379" r:id="rId30"/>
    <p:sldId id="381" r:id="rId31"/>
    <p:sldId id="380" r:id="rId32"/>
    <p:sldId id="336" r:id="rId33"/>
    <p:sldId id="27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8F1FB"/>
    <a:srgbClr val="CD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85714" autoAdjust="0"/>
  </p:normalViewPr>
  <p:slideViewPr>
    <p:cSldViewPr snapToGrid="0">
      <p:cViewPr varScale="1">
        <p:scale>
          <a:sx n="42" d="100"/>
          <a:sy n="42" d="100"/>
        </p:scale>
        <p:origin x="72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57E8-DCE3-42A0-A625-E25CA1AC41D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862A-0417-4032-8B79-CFAC803F7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1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0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74321"/>
            <a:ext cx="10018713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7" y="1410789"/>
            <a:ext cx="10018713" cy="4663440"/>
          </a:xfrm>
        </p:spPr>
        <p:txBody>
          <a:bodyPr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1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86991A7-0C0C-4B8F-BA46-6B0B68FE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08A0C16-9A1B-4634-8C40-24B6717E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9FACAB-2307-4284-B0D8-BD2A40AD0CEE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6CCC243-409F-45B1-9BAD-A74E4BDE6CCC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F8DE9F-8A7C-42BC-A2FF-324AE130ABD0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63BE665-144C-498B-9B08-059659F921FF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8E7F2AB-9B29-4B09-BFBC-798126498C5E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B13BD3-1318-41C8-8717-CF2465BA8929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CA2411-B602-4A55-B076-3478140E0ACE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3010CB-FB76-4995-9E8E-19372C034E1E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FE06209-AAA7-4934-BC0E-7E99D22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D2601BC-8E5F-4B2C-93A8-76AD01442EBF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8CFD60-1A15-46DB-B2D9-1C8F2CC26E78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EA52873-AE23-4DD5-9C82-68246347B464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94D56D9-B636-40ED-8D72-9CFBA2280B3A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6B8D083-2EA2-4307-80F0-72343D50EF2E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C919830-D101-4889-8575-AE84A1EDCD3E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DC2DF91-56F7-480B-8E57-0FB299A3EA70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7DCD13F-A85D-4328-A5E8-CDFDF170E147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F463398-8754-4CC0-8435-ABAE46B5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8FFC7E7-A2E4-40FD-B884-93B2B58D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D72FD25-C5EC-4D36-AB9D-73A29ED6E305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7560F55-EEB4-4BDD-B07E-AE3FD7A3B62A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770B23-4D3D-4938-8553-9A423FD53215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4324792-0735-4618-B918-21E9468F923D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FC00672-D61E-4E9A-A654-A16DAF91351F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3ABF1D1-EAE3-4C07-AAAE-78D9185E5A35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ADFC822-3F9A-417A-A8E7-849E9E4A4242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0D81EFC-6FF6-4A9E-BFCD-3DB2C958F6C5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9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4B94E0-4943-4F80-9345-1A7B3B58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5CD1CE-7B59-42EA-BD05-014E8B4D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B6719ED-487B-474A-A617-13C1C9D23939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DA1197F-70CA-47F8-9965-286037FF4476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7A8651F-5101-4E90-8F2D-80916397D018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C04992-F0FF-4C2E-B211-825044B043CC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BFE2200-FB06-4D76-A303-0644D8DDD7A0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5DBD99B-E716-4CB8-9846-30EF8252C210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09D9932-AFCB-4BF0-B13C-C7BD5C993459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2DAFCE-3E01-47D9-935A-84342D460874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AE5EA19-4F31-46A2-A17A-741DC973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A3152F-1BA1-4F9D-AD25-0D4F6F1A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384530-7497-464E-990A-EA860CFF059A}"/>
              </a:ext>
            </a:extLst>
          </p:cNvPr>
          <p:cNvSpPr/>
          <p:nvPr userDrawn="1"/>
        </p:nvSpPr>
        <p:spPr>
          <a:xfrm>
            <a:off x="0" y="1779811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DC87BA-6D64-48A8-9341-D2496A412B56}"/>
              </a:ext>
            </a:extLst>
          </p:cNvPr>
          <p:cNvSpPr/>
          <p:nvPr userDrawn="1"/>
        </p:nvSpPr>
        <p:spPr>
          <a:xfrm>
            <a:off x="0" y="2429690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71EDD5C-5F2A-4435-919D-01774FC3AC99}"/>
              </a:ext>
            </a:extLst>
          </p:cNvPr>
          <p:cNvSpPr/>
          <p:nvPr userDrawn="1"/>
        </p:nvSpPr>
        <p:spPr>
          <a:xfrm>
            <a:off x="0" y="2589709"/>
            <a:ext cx="1567543" cy="64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4725F78-7A8B-4430-BCA0-EE6C0DA84F24}"/>
              </a:ext>
            </a:extLst>
          </p:cNvPr>
          <p:cNvSpPr/>
          <p:nvPr userDrawn="1"/>
        </p:nvSpPr>
        <p:spPr>
          <a:xfrm>
            <a:off x="0" y="3239588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391C568-4DA4-4FDA-A5AF-0C5E7D9F7AE4}"/>
              </a:ext>
            </a:extLst>
          </p:cNvPr>
          <p:cNvSpPr/>
          <p:nvPr userDrawn="1"/>
        </p:nvSpPr>
        <p:spPr>
          <a:xfrm>
            <a:off x="0" y="3393075"/>
            <a:ext cx="1567543" cy="649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8CB9983-0E92-45D1-8227-3E7851AED5A4}"/>
              </a:ext>
            </a:extLst>
          </p:cNvPr>
          <p:cNvSpPr/>
          <p:nvPr userDrawn="1"/>
        </p:nvSpPr>
        <p:spPr>
          <a:xfrm>
            <a:off x="0" y="4042954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04C34BD-FC6F-4BAA-B8DC-3F147417651B}"/>
              </a:ext>
            </a:extLst>
          </p:cNvPr>
          <p:cNvSpPr/>
          <p:nvPr userDrawn="1"/>
        </p:nvSpPr>
        <p:spPr>
          <a:xfrm>
            <a:off x="0" y="4216037"/>
            <a:ext cx="1567543" cy="64987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CO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es-CO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4908199-87B4-4658-B7FE-5F08F4F4E121}"/>
              </a:ext>
            </a:extLst>
          </p:cNvPr>
          <p:cNvSpPr/>
          <p:nvPr userDrawn="1"/>
        </p:nvSpPr>
        <p:spPr>
          <a:xfrm>
            <a:off x="0" y="4865916"/>
            <a:ext cx="15675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54C73F-B128-49E5-ABDE-E7681BF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222069"/>
            <a:ext cx="9666016" cy="1018902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3E28CE-1530-425B-958E-E74662E3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666016" cy="4663440"/>
          </a:xfrm>
        </p:spPr>
        <p:txBody>
          <a:bodyPr anchor="t"/>
          <a:lstStyle>
            <a:lvl1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00000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B41C55-653B-464D-9CD9-8AE082A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>
              <a:defRPr sz="1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5EC39B-725A-4724-A486-576B435F8FB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5EC39B-725A-4724-A486-576B435F8F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3" r:id="rId3"/>
    <p:sldLayoutId id="2147483679" r:id="rId4"/>
    <p:sldLayoutId id="2147483678" r:id="rId5"/>
    <p:sldLayoutId id="2147483680" r:id="rId6"/>
    <p:sldLayoutId id="2147483681" r:id="rId7"/>
    <p:sldLayoutId id="214748368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regozw/ST0242-2022-Juan_Luis/blob/main/Semana4%20-%20Ciclos/E03_13_while.java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regozw/ST0242-2022-Juan_Luis/blob/main/Semana4%20-%20Ciclos/E04_16_bucleCentinela.jav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urregozw/ST0242-2022-Juan_Luis/blob/main/Semana4%20-%20Ciclos/E05_21_DoWhile.java" TargetMode="Externa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urregozw/ST0242-2022-Juan_Luis/blob/main/Semana4%20-%20Ciclos/E01_04_bucle.jav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rregozw/ST0242-2022-Juan_Luis/blob/main/Semana4%20-%20Ciclos/E02_08_bucle2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thontutor.com/java.html#mode=ed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438659CA-93BE-4604-BD60-B7686BE0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61804"/>
            <a:ext cx="8574622" cy="2616199"/>
          </a:xfrm>
        </p:spPr>
        <p:txBody>
          <a:bodyPr/>
          <a:lstStyle/>
          <a:p>
            <a:r>
              <a:rPr lang="es-CO" dirty="0"/>
              <a:t>Ciclos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6947E59-C1BA-4CE4-9A42-B5A77A08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86" y="4060556"/>
            <a:ext cx="4497823" cy="30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AAC27D3-355A-4E2B-9DB7-9EF3C8123CA1}"/>
              </a:ext>
            </a:extLst>
          </p:cNvPr>
          <p:cNvSpPr txBox="1">
            <a:spLocks/>
          </p:cNvSpPr>
          <p:nvPr/>
        </p:nvSpPr>
        <p:spPr>
          <a:xfrm>
            <a:off x="4515377" y="3174621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Coordinación Fundamentos de Programación</a:t>
            </a:r>
            <a:br>
              <a:rPr lang="es-CO" dirty="0"/>
            </a:br>
            <a:r>
              <a:rPr lang="es-CO" dirty="0"/>
              <a:t>Universidad EAFIT</a:t>
            </a:r>
            <a:br>
              <a:rPr lang="es-CO" dirty="0"/>
            </a:br>
            <a:r>
              <a:rPr lang="es-CO" dirty="0"/>
              <a:t>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44BC6-BA45-42B7-B453-D0715C42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A2139-6664-4F51-A91A-FB36113BF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Modifique el programa anterior e imprima los números impares del 1 al 19. </a:t>
            </a:r>
          </a:p>
          <a:p>
            <a:pPr algn="just"/>
            <a:r>
              <a:rPr lang="es-CO" b="1" dirty="0"/>
              <a:t>Nota: </a:t>
            </a:r>
            <a:r>
              <a:rPr lang="es-CO" dirty="0"/>
              <a:t>no utilice condicionales.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16167-AF88-46C5-BA44-09DF70A2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395121-D869-47B7-BD21-3EA42838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69" y="3097302"/>
            <a:ext cx="8425265" cy="297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643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938F-D150-4866-AA0B-1D6A42C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91C9C-09C0-48E6-82BC-003F54E1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Cree un nuevo programa que imprima los números pares del 20 al 2.</a:t>
            </a:r>
          </a:p>
          <a:p>
            <a:r>
              <a:rPr lang="es-CO" b="1" dirty="0"/>
              <a:t>Nota: </a:t>
            </a:r>
            <a:r>
              <a:rPr lang="es-CO" dirty="0"/>
              <a:t>no utilice condicionales.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F93BD-70DD-4F9F-B4D7-E0B8055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06ACF7-8712-4CA1-AF89-E3BDCD75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44" y="2662235"/>
            <a:ext cx="8426115" cy="3118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13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72E5C3-4CAC-4148-BC02-F1E261FB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2F129-1FA5-42D7-B3D8-EDA0925D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Un bucle </a:t>
            </a:r>
            <a:r>
              <a:rPr lang="es-CO" b="1" dirty="0" err="1"/>
              <a:t>while</a:t>
            </a:r>
            <a:r>
              <a:rPr lang="es-CO" dirty="0"/>
              <a:t> ejecuta instrucciones repetidamente mientras la condición es verdadera.</a:t>
            </a:r>
          </a:p>
          <a:p>
            <a:pPr algn="just"/>
            <a:r>
              <a:rPr lang="es-CO" dirty="0"/>
              <a:t>Generalmente, la sintaxis para el bucle </a:t>
            </a:r>
            <a:r>
              <a:rPr lang="es-CO" dirty="0" err="1"/>
              <a:t>while</a:t>
            </a:r>
            <a:r>
              <a:rPr lang="es-CO" dirty="0"/>
              <a:t> es la siguiente: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BE53C9-6658-4213-B67B-A9EFEB04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CA468E-AD1D-48E0-A360-10664961932C}"/>
              </a:ext>
            </a:extLst>
          </p:cNvPr>
          <p:cNvSpPr/>
          <p:nvPr/>
        </p:nvSpPr>
        <p:spPr>
          <a:xfrm>
            <a:off x="4399276" y="3200442"/>
            <a:ext cx="5021451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 err="1"/>
              <a:t>inicializacion</a:t>
            </a:r>
            <a:r>
              <a:rPr lang="en-US" sz="2000" i="1" dirty="0"/>
              <a:t>-variable-control</a:t>
            </a:r>
          </a:p>
          <a:p>
            <a:r>
              <a:rPr lang="en-US" sz="2000" dirty="0"/>
              <a:t>while (</a:t>
            </a:r>
            <a:r>
              <a:rPr lang="en-US" sz="2000" i="1" dirty="0" err="1"/>
              <a:t>condicion</a:t>
            </a:r>
            <a:r>
              <a:rPr lang="en-US" sz="2000" i="1" dirty="0"/>
              <a:t>-variable-control</a:t>
            </a:r>
            <a:r>
              <a:rPr lang="en-US" sz="2000" dirty="0"/>
              <a:t>) {</a:t>
            </a:r>
          </a:p>
          <a:p>
            <a:r>
              <a:rPr lang="en-US" sz="2000" dirty="0"/>
              <a:t>   // </a:t>
            </a:r>
            <a:r>
              <a:rPr lang="en-US" sz="2000" dirty="0" err="1"/>
              <a:t>cuerpo</a:t>
            </a:r>
            <a:r>
              <a:rPr lang="en-US" sz="2000" dirty="0"/>
              <a:t> del while</a:t>
            </a:r>
          </a:p>
          <a:p>
            <a:r>
              <a:rPr lang="en-US" sz="2000" dirty="0"/>
              <a:t>   </a:t>
            </a:r>
            <a:r>
              <a:rPr lang="en-US" sz="2000" i="1" dirty="0" err="1"/>
              <a:t>cambio</a:t>
            </a:r>
            <a:r>
              <a:rPr lang="en-US" sz="2000" i="1" dirty="0"/>
              <a:t>-variable-control</a:t>
            </a:r>
          </a:p>
          <a:p>
            <a:r>
              <a:rPr lang="en-US" sz="2000" dirty="0"/>
              <a:t>}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449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02439-9D27-42D7-B091-0E900E4A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r>
              <a:rPr lang="es-CO" dirty="0"/>
              <a:t> código Java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2239F8-3120-4EEE-9016-06CAAA3E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3C00EC-24B9-431F-947B-EF5741C0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25" y="1718293"/>
            <a:ext cx="6117553" cy="2868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B655F06-2A36-4AD9-8200-E23EB3632199}"/>
              </a:ext>
            </a:extLst>
          </p:cNvPr>
          <p:cNvSpPr/>
          <p:nvPr/>
        </p:nvSpPr>
        <p:spPr>
          <a:xfrm>
            <a:off x="1558472" y="819501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Inicialización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813935A-71C8-4D83-ACC1-C9A02FB7F95D}"/>
              </a:ext>
            </a:extLst>
          </p:cNvPr>
          <p:cNvCxnSpPr>
            <a:cxnSpLocks/>
          </p:cNvCxnSpPr>
          <p:nvPr/>
        </p:nvCxnSpPr>
        <p:spPr>
          <a:xfrm>
            <a:off x="3688598" y="1198229"/>
            <a:ext cx="883402" cy="135899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7B2D06B-2F05-440A-9135-4F93EB07B3D8}"/>
              </a:ext>
            </a:extLst>
          </p:cNvPr>
          <p:cNvSpPr/>
          <p:nvPr/>
        </p:nvSpPr>
        <p:spPr>
          <a:xfrm>
            <a:off x="10131405" y="764430"/>
            <a:ext cx="1679841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Prueba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72F13FC-F946-4CD6-A0F9-101267ED816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555783" y="1527444"/>
            <a:ext cx="4415543" cy="1224386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6DD10A5-6BEB-448E-ACED-D45DBBE18132}"/>
              </a:ext>
            </a:extLst>
          </p:cNvPr>
          <p:cNvSpPr/>
          <p:nvPr/>
        </p:nvSpPr>
        <p:spPr>
          <a:xfrm>
            <a:off x="10131405" y="3371742"/>
            <a:ext cx="1679841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Cambio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5A35A3C-6144-46E7-BC10-F0BA0FEA957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15863" y="3429000"/>
            <a:ext cx="4415542" cy="32424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2CFF8A5-6191-4921-93B4-13F4DCCA7F08}"/>
              </a:ext>
            </a:extLst>
          </p:cNvPr>
          <p:cNvSpPr/>
          <p:nvPr/>
        </p:nvSpPr>
        <p:spPr>
          <a:xfrm>
            <a:off x="4665776" y="5056713"/>
            <a:ext cx="4488450" cy="12333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Modifique el programa anterior, imprima los números 5, 10, 15, … hasta el 100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58D1A4-1678-4DEF-AE60-AA7DF4682D55}"/>
              </a:ext>
            </a:extLst>
          </p:cNvPr>
          <p:cNvSpPr txBox="1"/>
          <p:nvPr/>
        </p:nvSpPr>
        <p:spPr>
          <a:xfrm>
            <a:off x="1621586" y="4777186"/>
            <a:ext cx="30441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https://github.com/urregozw/ST0242-2022-Juan_Luis/blob/main/Semana4%20-%20Ciclos/E03_13_while.java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7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A392D-628F-4342-8393-9887A1DF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r>
              <a:rPr lang="es-CO" dirty="0"/>
              <a:t> problemático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CF865-2F3B-4EAE-AF5D-C8E46086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931E22-BCF4-4AEA-9008-24C4C8DB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71" y="2670862"/>
            <a:ext cx="6360061" cy="264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25C3038-1432-4889-9AEC-395A5466A805}"/>
              </a:ext>
            </a:extLst>
          </p:cNvPr>
          <p:cNvSpPr/>
          <p:nvPr/>
        </p:nvSpPr>
        <p:spPr>
          <a:xfrm>
            <a:off x="4665777" y="1481392"/>
            <a:ext cx="4488450" cy="892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Encuentre el error en el siguiente </a:t>
            </a:r>
            <a:r>
              <a:rPr lang="es-CO" sz="2000" b="1" dirty="0" err="1">
                <a:solidFill>
                  <a:schemeClr val="tx1"/>
                </a:solidFill>
              </a:rPr>
              <a:t>while</a:t>
            </a:r>
            <a:endParaRPr lang="es-CO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73B495-7938-49E9-9314-8A4122637679}"/>
              </a:ext>
            </a:extLst>
          </p:cNvPr>
          <p:cNvSpPr/>
          <p:nvPr/>
        </p:nvSpPr>
        <p:spPr>
          <a:xfrm>
            <a:off x="3381871" y="5615631"/>
            <a:ext cx="7056260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El programa anterior esta mal definido, ya que el bucle </a:t>
            </a:r>
            <a:r>
              <a:rPr lang="es-CO" b="1" dirty="0" err="1">
                <a:solidFill>
                  <a:schemeClr val="tx1"/>
                </a:solidFill>
              </a:rPr>
              <a:t>while</a:t>
            </a:r>
            <a:r>
              <a:rPr lang="es-CO" b="1" dirty="0">
                <a:solidFill>
                  <a:schemeClr val="tx1"/>
                </a:solidFill>
              </a:rPr>
              <a:t> se ejecuta infinitas veces. Esto debido a que i siempre será menor que 100, por lo tanto, la condición del bucle siempre será verdadera.</a:t>
            </a:r>
          </a:p>
        </p:txBody>
      </p:sp>
    </p:spTree>
    <p:extLst>
      <p:ext uri="{BB962C8B-B14F-4D97-AF65-F5344CB8AC3E}">
        <p14:creationId xmlns:p14="http://schemas.microsoft.com/office/powerpoint/2010/main" val="132503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DCAA-3D53-4B29-845B-C943C843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Bucles controlados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9072B-311C-4F64-A3A2-C2390B09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s-CO" sz="2000" dirty="0"/>
              <a:t>En el programa anterior, conocemos exactamente cuantas veces se ejecutará el bucle </a:t>
            </a:r>
            <a:r>
              <a:rPr lang="es-CO" sz="2000" dirty="0" err="1"/>
              <a:t>while</a:t>
            </a:r>
            <a:r>
              <a:rPr lang="es-CO" sz="2000" dirty="0"/>
              <a:t>. A esto se le conoce como </a:t>
            </a:r>
            <a:r>
              <a:rPr lang="es-CO" sz="2000" b="1" dirty="0"/>
              <a:t>bucle controlado por contador</a:t>
            </a:r>
            <a:r>
              <a:rPr lang="es-CO" sz="2000" dirty="0"/>
              <a:t>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Otra técnica común para controlar un ciclo es definir un valor especial que recogeremos del usuario. 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Este valor de entrada especial, conocido como </a:t>
            </a:r>
            <a:r>
              <a:rPr lang="es-CO" sz="2000" b="1" dirty="0"/>
              <a:t>valor centinela</a:t>
            </a:r>
            <a:r>
              <a:rPr lang="es-CO" sz="2000" dirty="0"/>
              <a:t>, significará el final de la ejecución de un bucle. 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Un bucle que utiliza un valor centinela para controlar su ejecución se denomina </a:t>
            </a:r>
            <a:r>
              <a:rPr lang="es-CO" sz="2000" b="1" dirty="0"/>
              <a:t>bucle controlado por centinela</a:t>
            </a:r>
            <a:r>
              <a:rPr lang="es-CO" sz="20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4646B-DD0D-49F0-86C6-B94C5D45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DDB4-0AD7-434D-9504-5F49D503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39" y="189438"/>
            <a:ext cx="9666016" cy="1018902"/>
          </a:xfrm>
        </p:spPr>
        <p:txBody>
          <a:bodyPr/>
          <a:lstStyle/>
          <a:p>
            <a:r>
              <a:rPr lang="es-CO" dirty="0"/>
              <a:t>Bucle controlado por centinela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579827-8243-41D5-9480-08DD6DCF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BE7BB7-6D4F-448C-883E-A050A747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3" y="1380453"/>
            <a:ext cx="8506598" cy="4868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BD98BA-8032-42ED-8C56-98DD0D2B0B1E}"/>
              </a:ext>
            </a:extLst>
          </p:cNvPr>
          <p:cNvSpPr txBox="1"/>
          <p:nvPr/>
        </p:nvSpPr>
        <p:spPr>
          <a:xfrm>
            <a:off x="9813867" y="0"/>
            <a:ext cx="23781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https://github.com/urregozw/ST0242-2022-Juan_Luis/blob/main/Semana4%20-%20Ciclos/E04_16_bucleCentinela.java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45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6BDAD-928A-47F4-9F24-234EEFBA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CBFCA-E6DE-4D10-9538-FA3C6D9C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O" dirty="0"/>
              <a:t>Inicialice una variable en 0 (llamada acumulador).</a:t>
            </a:r>
          </a:p>
          <a:p>
            <a:r>
              <a:rPr lang="es-CO" dirty="0"/>
              <a:t>Desarrolle un ciclo </a:t>
            </a:r>
            <a:r>
              <a:rPr lang="es-CO" dirty="0" err="1"/>
              <a:t>while</a:t>
            </a:r>
            <a:r>
              <a:rPr lang="es-CO" dirty="0"/>
              <a:t> que le pida al usuario un número.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el número es mayor a cero, súmele ese valor al acumulador, e imprima por pantalla </a:t>
            </a:r>
            <a:r>
              <a:rPr lang="es-CO"/>
              <a:t>el acumulador.</a:t>
            </a:r>
            <a:endParaRPr lang="es-CO" dirty="0"/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el número es menor a cero, réstele ese valor al acumulador, e imprima por pantalla el acumulador.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el número es igual a cero, finalice la ejecución del </a:t>
            </a:r>
            <a:r>
              <a:rPr lang="es-CO" dirty="0" err="1"/>
              <a:t>while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775AC-C054-4451-BF7E-5AAA3793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8E081-F79B-4281-8694-9ADAAE20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EC5612-FF23-4F6B-AC37-974B6567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Desarrolle un ciclo </a:t>
            </a:r>
            <a:r>
              <a:rPr lang="es-CO" dirty="0" err="1"/>
              <a:t>while</a:t>
            </a:r>
            <a:r>
              <a:rPr lang="es-CO" dirty="0"/>
              <a:t> que le pida al usuario una palabra.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la palabra es “suma”, pídale al usuario dos números y luego súmelos (imprima el resultado por pantalla).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la palabra es “resta”, pídale al usuario dos números y luego réstelos (imprima el resultado por pantalla).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la palabra es “cuadrado”, pídale al usuario un número y luego encuéntrele el cuadrado (imprima el resultado por pantalla).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O" dirty="0"/>
              <a:t>Si la palabra es “salir”, finalice la ejecución del </a:t>
            </a:r>
            <a:r>
              <a:rPr lang="es-CO" dirty="0" err="1"/>
              <a:t>while</a:t>
            </a:r>
            <a:r>
              <a:rPr lang="es-CO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0" indent="0">
              <a:buNone/>
            </a:pPr>
            <a:r>
              <a:rPr lang="es-CO" b="1" dirty="0"/>
              <a:t>Nota: </a:t>
            </a:r>
            <a:r>
              <a:rPr lang="es-CO" dirty="0"/>
              <a:t>utilice un </a:t>
            </a:r>
            <a:r>
              <a:rPr lang="es-CO" dirty="0" err="1"/>
              <a:t>switch</a:t>
            </a:r>
            <a:r>
              <a:rPr lang="es-CO" dirty="0"/>
              <a:t> dentro del </a:t>
            </a:r>
            <a:r>
              <a:rPr lang="es-CO" dirty="0" err="1"/>
              <a:t>while</a:t>
            </a:r>
            <a:r>
              <a:rPr lang="es-CO" dirty="0"/>
              <a:t>. </a:t>
            </a:r>
          </a:p>
          <a:p>
            <a:pPr marL="0" indent="0">
              <a:buNone/>
            </a:pPr>
            <a:r>
              <a:rPr lang="es-CO" b="1" dirty="0"/>
              <a:t>Nota2:</a:t>
            </a:r>
            <a:r>
              <a:rPr lang="es-CO" dirty="0"/>
              <a:t> La condición del </a:t>
            </a:r>
            <a:r>
              <a:rPr lang="es-CO" dirty="0" err="1"/>
              <a:t>while</a:t>
            </a:r>
            <a:r>
              <a:rPr lang="es-CO" dirty="0"/>
              <a:t> debe ser algo como: </a:t>
            </a:r>
            <a:r>
              <a:rPr lang="es-CO" dirty="0" err="1"/>
              <a:t>while</a:t>
            </a:r>
            <a:r>
              <a:rPr lang="es-CO" dirty="0"/>
              <a:t>(!</a:t>
            </a:r>
            <a:r>
              <a:rPr lang="es-CO" dirty="0" err="1"/>
              <a:t>palabra.equals</a:t>
            </a:r>
            <a:r>
              <a:rPr lang="es-CO" dirty="0"/>
              <a:t>(“salir”))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F0945F-08A5-4DF8-A527-7589F175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8CBA06-C39B-4BFD-A570-977F8D7C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 </a:t>
            </a:r>
            <a:r>
              <a:rPr lang="es-CO" dirty="0" err="1"/>
              <a:t>while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76C371-3891-409D-8AA8-5FF6289C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Un ciclo </a:t>
            </a:r>
            <a:r>
              <a:rPr lang="es-CO" b="1" dirty="0"/>
              <a:t>do-</a:t>
            </a:r>
            <a:r>
              <a:rPr lang="es-CO" b="1" dirty="0" err="1"/>
              <a:t>while</a:t>
            </a:r>
            <a:r>
              <a:rPr lang="es-CO" dirty="0"/>
              <a:t> es lo mismo que un ciclo </a:t>
            </a:r>
            <a:r>
              <a:rPr lang="es-CO" dirty="0" err="1"/>
              <a:t>while</a:t>
            </a:r>
            <a:r>
              <a:rPr lang="es-CO" dirty="0"/>
              <a:t>, excepto que ejecuta primero el cuerpo del ciclo y luego verifica la condición de continuación del ciclo.</a:t>
            </a:r>
          </a:p>
          <a:p>
            <a:pPr algn="just"/>
            <a:r>
              <a:rPr lang="es-CO" dirty="0"/>
              <a:t>Generalmente, la sintaxis para el bucle do </a:t>
            </a:r>
            <a:r>
              <a:rPr lang="es-CO" dirty="0" err="1"/>
              <a:t>while</a:t>
            </a:r>
            <a:r>
              <a:rPr lang="es-CO" dirty="0"/>
              <a:t> es la siguiente:</a:t>
            </a:r>
          </a:p>
          <a:p>
            <a:pPr algn="just"/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D31C93-850D-4702-84F0-D82BC58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2E90E8-143D-494F-BD84-0C5EC6A83C7A}"/>
              </a:ext>
            </a:extLst>
          </p:cNvPr>
          <p:cNvSpPr/>
          <p:nvPr/>
        </p:nvSpPr>
        <p:spPr>
          <a:xfrm>
            <a:off x="4399276" y="3742509"/>
            <a:ext cx="502145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 err="1"/>
              <a:t>inicializacion</a:t>
            </a:r>
            <a:r>
              <a:rPr lang="en-US" sz="2000" i="1" dirty="0"/>
              <a:t>-variable-control</a:t>
            </a:r>
          </a:p>
          <a:p>
            <a:r>
              <a:rPr lang="en-US" sz="2000" dirty="0"/>
              <a:t>do{</a:t>
            </a:r>
          </a:p>
          <a:p>
            <a:r>
              <a:rPr lang="en-US" sz="2000" dirty="0"/>
              <a:t>    // </a:t>
            </a:r>
            <a:r>
              <a:rPr lang="en-US" sz="2000" dirty="0" err="1"/>
              <a:t>cuerpo</a:t>
            </a:r>
            <a:r>
              <a:rPr lang="en-US" sz="2000" dirty="0"/>
              <a:t> del while</a:t>
            </a:r>
          </a:p>
          <a:p>
            <a:r>
              <a:rPr lang="en-US" sz="2000" i="1" dirty="0"/>
              <a:t>    </a:t>
            </a:r>
            <a:r>
              <a:rPr lang="en-US" sz="2000" i="1" dirty="0" err="1"/>
              <a:t>cambio</a:t>
            </a:r>
            <a:r>
              <a:rPr lang="en-US" sz="2000" i="1" dirty="0"/>
              <a:t>-variable-control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while (</a:t>
            </a:r>
            <a:r>
              <a:rPr lang="en-US" sz="2000" i="1" dirty="0" err="1"/>
              <a:t>condicion</a:t>
            </a:r>
            <a:r>
              <a:rPr lang="en-US" sz="2000" i="1" dirty="0"/>
              <a:t>-variable-control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05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927B9-0BAD-460A-BE6C-AD7F2BFD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91680-76A2-4B98-A1E2-46B72DA4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Introducción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Bucle </a:t>
            </a:r>
            <a:r>
              <a:rPr lang="es-CO" dirty="0" err="1"/>
              <a:t>for</a:t>
            </a:r>
            <a:endParaRPr lang="es-CO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Bucle </a:t>
            </a:r>
            <a:r>
              <a:rPr lang="es-CO" dirty="0" err="1"/>
              <a:t>while</a:t>
            </a:r>
            <a:endParaRPr lang="es-CO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CO" dirty="0"/>
              <a:t>Bucle do </a:t>
            </a:r>
            <a:r>
              <a:rPr lang="es-CO" dirty="0" err="1"/>
              <a:t>while</a:t>
            </a:r>
            <a:endParaRPr lang="es-CO" dirty="0"/>
          </a:p>
          <a:p>
            <a:pPr marL="0" indent="0">
              <a:buSzPct val="100000"/>
              <a:buNone/>
            </a:pP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F0ABC9-B828-491B-8CBA-06DA7C4F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80AC3-D410-46FD-97BB-D2E9DB5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71B71B-E661-42D7-A351-0B191901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1" y="500754"/>
            <a:ext cx="6876506" cy="585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9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BF714-D8A9-4C01-B557-FC6D34EF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 </a:t>
            </a:r>
            <a:r>
              <a:rPr lang="es-CO" dirty="0" err="1"/>
              <a:t>while</a:t>
            </a:r>
            <a:r>
              <a:rPr lang="es-CO" dirty="0"/>
              <a:t> – ejemplo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33D41-E0B1-410E-BF8F-E191CA97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707C7E-E316-402F-B03D-5C75C460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20" y="1476473"/>
            <a:ext cx="5674675" cy="236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8E0E96-6220-4C19-BA13-8A28EBA8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49" y="4072238"/>
            <a:ext cx="4978508" cy="2533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96ED46-3F56-40F5-8D13-8AED89B1B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150" y="4071428"/>
            <a:ext cx="4689683" cy="2533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496CBB0-D042-4FC7-8B20-2FA96A427BA1}"/>
              </a:ext>
            </a:extLst>
          </p:cNvPr>
          <p:cNvSpPr/>
          <p:nvPr/>
        </p:nvSpPr>
        <p:spPr>
          <a:xfrm>
            <a:off x="8733286" y="2944408"/>
            <a:ext cx="2866399" cy="892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¿Diferencias entre el </a:t>
            </a:r>
            <a:r>
              <a:rPr lang="es-CO" sz="2000" b="1" dirty="0" err="1">
                <a:solidFill>
                  <a:schemeClr val="tx1"/>
                </a:solidFill>
              </a:rPr>
              <a:t>while</a:t>
            </a:r>
            <a:r>
              <a:rPr lang="es-CO" sz="2000" b="1" dirty="0">
                <a:solidFill>
                  <a:schemeClr val="tx1"/>
                </a:solidFill>
              </a:rPr>
              <a:t> y el do-</a:t>
            </a:r>
            <a:r>
              <a:rPr lang="es-CO" sz="2000" b="1" dirty="0" err="1">
                <a:solidFill>
                  <a:schemeClr val="tx1"/>
                </a:solidFill>
              </a:rPr>
              <a:t>while</a:t>
            </a:r>
            <a:r>
              <a:rPr lang="es-CO" sz="2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3563C4-8DFD-4B8A-B6C7-97913A20A12B}"/>
              </a:ext>
            </a:extLst>
          </p:cNvPr>
          <p:cNvSpPr txBox="1"/>
          <p:nvPr/>
        </p:nvSpPr>
        <p:spPr>
          <a:xfrm>
            <a:off x="1976830" y="322311"/>
            <a:ext cx="1925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5"/>
              </a:rPr>
              <a:t>https://github.com/urregozw/ST0242-2022-Juan_Luis/blob/main/Semana4%20-%20Ciclos/E05_21_DoWhile.java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87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C0ADC-1793-4DA1-B7AD-F203607C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 </a:t>
            </a:r>
            <a:r>
              <a:rPr lang="es-CO" dirty="0" err="1"/>
              <a:t>while</a:t>
            </a:r>
            <a:r>
              <a:rPr lang="es-CO" dirty="0"/>
              <a:t> vs </a:t>
            </a:r>
            <a:r>
              <a:rPr lang="es-CO" dirty="0" err="1"/>
              <a:t>while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3EAEC-847A-46D9-B76A-179FDFA6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La diferencia entre un bucle </a:t>
            </a:r>
            <a:r>
              <a:rPr lang="es-CO" dirty="0" err="1"/>
              <a:t>while</a:t>
            </a:r>
            <a:r>
              <a:rPr lang="es-CO" dirty="0"/>
              <a:t> y un bucle do-</a:t>
            </a:r>
            <a:r>
              <a:rPr lang="es-CO" dirty="0" err="1"/>
              <a:t>while</a:t>
            </a:r>
            <a:r>
              <a:rPr lang="es-CO" dirty="0"/>
              <a:t> es el orden en que se evalúa la condición de continuación del bucle, y el orden en el que se ejecuta el cuerpo del bucle.</a:t>
            </a:r>
          </a:p>
          <a:p>
            <a:pPr algn="just"/>
            <a:r>
              <a:rPr lang="es-CO" dirty="0"/>
              <a:t>En el caso de un bucle do </a:t>
            </a:r>
            <a:r>
              <a:rPr lang="es-CO" dirty="0" err="1"/>
              <a:t>while</a:t>
            </a:r>
            <a:r>
              <a:rPr lang="es-CO" dirty="0"/>
              <a:t>, el cuerpo del bucle se ejecuta al menos una vez.</a:t>
            </a:r>
          </a:p>
          <a:p>
            <a:pPr algn="just"/>
            <a:r>
              <a:rPr lang="es-CO" dirty="0"/>
              <a:t>Siempre se puede escribir un bucle utilizando el bucle </a:t>
            </a:r>
            <a:r>
              <a:rPr lang="es-CO" dirty="0" err="1"/>
              <a:t>while</a:t>
            </a:r>
            <a:r>
              <a:rPr lang="es-CO" dirty="0"/>
              <a:t> o el bucle do-</a:t>
            </a:r>
            <a:r>
              <a:rPr lang="es-CO" dirty="0" err="1"/>
              <a:t>while</a:t>
            </a:r>
            <a:r>
              <a:rPr lang="es-CO" dirty="0"/>
              <a:t>. </a:t>
            </a:r>
          </a:p>
          <a:p>
            <a:pPr algn="just"/>
            <a:r>
              <a:rPr lang="es-CO" dirty="0"/>
              <a:t>A veces, una es una opción más conveniente que la otra.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853D41-6873-4498-9646-C19A90B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2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8F5CF-CCD5-479F-BE15-0D12F9A6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9"/>
            <a:ext cx="9453745" cy="4663440"/>
          </a:xfrm>
        </p:spPr>
        <p:txBody>
          <a:bodyPr/>
          <a:lstStyle/>
          <a:p>
            <a:pPr algn="just"/>
            <a:r>
              <a:rPr lang="es-CO" sz="3200" i="1" dirty="0"/>
              <a:t>Utilice un bucle do-</a:t>
            </a:r>
            <a:r>
              <a:rPr lang="es-CO" sz="3200" i="1" dirty="0" err="1"/>
              <a:t>while</a:t>
            </a:r>
            <a:r>
              <a:rPr lang="es-CO" sz="3200" i="1" dirty="0"/>
              <a:t> si tiene declaraciones dentro del bucle que deben ejecutarse al menos una vez.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9115D9-AA16-45C9-BB0F-90873745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 descr="Tip, tips png - Tips free download - 650x650,60.79 KB">
            <a:extLst>
              <a:ext uri="{FF2B5EF4-FFF2-40B4-BE49-F238E27FC236}">
                <a16:creationId xmlns:a16="http://schemas.microsoft.com/office/drawing/2014/main" id="{9A11DA57-1DAC-4A3B-86DA-7466A6173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85" y="323454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1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6DE7C-3F14-47A5-9608-7B3802CD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5639D-94DF-4FE9-8012-DE97EDFF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s-CO" dirty="0"/>
              <a:t>Modifique los ejercicios 3 y 4 para que funcionen como un do </a:t>
            </a:r>
            <a:r>
              <a:rPr lang="es-CO" dirty="0" err="1"/>
              <a:t>while</a:t>
            </a:r>
            <a:r>
              <a:rPr lang="es-CO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007993-9677-4FBB-955B-AA725CA6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7F77D-1BA4-45D5-BD6C-C710F3FF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C73C7-8812-40C4-8EC9-EFDFBBAC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t"/>
            <a:r>
              <a:rPr lang="es-CO" sz="2200" dirty="0"/>
              <a:t>Suponga que la entrada es 2 3 4 5 0. ¿Cuál es la salida del siguiente código?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55D1B-9628-4AD1-928D-8403A657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B8F5FF-2E1F-46C5-A7A8-4ED91572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72" y="2030384"/>
            <a:ext cx="5404930" cy="464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905464-2486-41E3-A6B3-85E6EE01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93" y="2542206"/>
            <a:ext cx="3511740" cy="3331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99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B4823-CAF5-4610-AC96-671F9EE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D23C2C-247D-443C-A781-8644BA91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s-CO" dirty="0"/>
              <a:t>Pídale al usuario un número (“n”) por pantalla. Ese número indicara la cantidad de números que el usuario deberá ingresar para ser sumados.</a:t>
            </a:r>
          </a:p>
          <a:p>
            <a:pPr algn="just"/>
            <a:r>
              <a:rPr lang="es-CO" dirty="0"/>
              <a:t>Pídale “n” números al usuario por pantalla. Y vaya sumando los números en una variable de acumulación.</a:t>
            </a:r>
          </a:p>
          <a:p>
            <a:pPr algn="just"/>
            <a:r>
              <a:rPr lang="es-CO" dirty="0"/>
              <a:t>Imprima el resultado por pantalla.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AB00A-1E2F-4A48-98AF-5A13526B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4BA75E-AB17-4329-985F-E11B810E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877" y="3125545"/>
            <a:ext cx="2639644" cy="3367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517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AEF522-59FD-4727-B241-E7C282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71F106-EBA9-4446-868B-29F6C708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41" y="579858"/>
            <a:ext cx="7617706" cy="5698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D89294-71B6-4E08-9892-7834A9C6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72" y="1886596"/>
            <a:ext cx="2639644" cy="3367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5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2F99-99CF-4A30-9D29-4FFEDA89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 04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E832A-EF0F-406C-9334-4F35F335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CO" dirty="0"/>
              <a:t>Visite el curso en Moodle </a:t>
            </a:r>
          </a:p>
          <a:p>
            <a:pPr algn="just"/>
            <a:r>
              <a:rPr lang="es-CO" dirty="0"/>
              <a:t>Realice todos los ejercicios VPL de la sección “Estructuras de iteración (Ciclos) (Taller 04)”.</a:t>
            </a:r>
          </a:p>
          <a:p>
            <a:pPr algn="just"/>
            <a:r>
              <a:rPr lang="es-CO" dirty="0"/>
              <a:t>Recuerde que hay un plazo de entrega de una semana.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A63DD5-839B-42A8-91FA-EF4431E1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BDD08-8290-4C9E-A95D-665D78F6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8</a:t>
            </a:r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6E14C2A-7EFB-41E1-98E0-77FA4FFF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80" y="2185632"/>
            <a:ext cx="8305444" cy="36646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CC7F4F-744B-456B-9368-B3227B0E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2948235-A607-4943-9D62-E0A25ED8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99DD5CB-CDFA-4698-AFA9-B91B2479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Suponga que le piden mostrar 100 veces el mensaje “Bienvenido a Java”.</a:t>
            </a:r>
          </a:p>
          <a:p>
            <a:pPr algn="just"/>
            <a:r>
              <a:rPr lang="es-CO" dirty="0"/>
              <a:t>¿Cómo lo solucionamos con lo que hemos visto hasta el momento?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E7332A-9ADB-4560-BDE5-320A37A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B504F5-4CCA-420D-A17C-28E0D3E8E345}"/>
              </a:ext>
            </a:extLst>
          </p:cNvPr>
          <p:cNvSpPr/>
          <p:nvPr/>
        </p:nvSpPr>
        <p:spPr>
          <a:xfrm>
            <a:off x="4399276" y="3200442"/>
            <a:ext cx="502145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 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</a:t>
            </a:r>
          </a:p>
          <a:p>
            <a:pPr algn="ctr"/>
            <a:r>
              <a:rPr lang="es-CO" sz="2000" dirty="0" err="1"/>
              <a:t>System.out.println</a:t>
            </a:r>
            <a:r>
              <a:rPr lang="es-CO" sz="2000" dirty="0"/>
              <a:t>("Bienvenido a Java!"); </a:t>
            </a:r>
          </a:p>
          <a:p>
            <a:pPr algn="ctr"/>
            <a:r>
              <a:rPr lang="es-CO" sz="2000" dirty="0"/>
              <a:t> … (100 veces)</a:t>
            </a:r>
          </a:p>
        </p:txBody>
      </p:sp>
    </p:spTree>
    <p:extLst>
      <p:ext uri="{BB962C8B-B14F-4D97-AF65-F5344CB8AC3E}">
        <p14:creationId xmlns:p14="http://schemas.microsoft.com/office/powerpoint/2010/main" val="16713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3C3D7-F7D6-4D59-BBA0-32C06927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</a:t>
            </a:r>
            <a:r>
              <a:rPr lang="es-CO" dirty="0" err="1"/>
              <a:t>SensorLuz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34542-B577-49F3-9DC0-845B15E3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410788"/>
            <a:ext cx="6416077" cy="48660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sz="2600" b="1" dirty="0"/>
              <a:t>Implemente la clase </a:t>
            </a:r>
            <a:r>
              <a:rPr lang="es-CO" sz="2600" b="1" dirty="0" err="1"/>
              <a:t>SensorLuz</a:t>
            </a:r>
            <a:r>
              <a:rPr lang="es-CO" sz="2600" b="1" dirty="0"/>
              <a:t>.</a:t>
            </a:r>
          </a:p>
          <a:p>
            <a:pPr algn="just"/>
            <a:r>
              <a:rPr lang="es-CO" sz="2600" dirty="0"/>
              <a:t>Tendrá un </a:t>
            </a:r>
            <a:r>
              <a:rPr lang="es-CO" sz="2600" b="1" dirty="0"/>
              <a:t>constructor</a:t>
            </a:r>
            <a:r>
              <a:rPr lang="es-CO" sz="2600" dirty="0"/>
              <a:t> que recibe intensidad min e intensidad </a:t>
            </a:r>
            <a:r>
              <a:rPr lang="es-CO" sz="2600" dirty="0" err="1"/>
              <a:t>max</a:t>
            </a:r>
            <a:r>
              <a:rPr lang="es-CO" sz="2600" dirty="0"/>
              <a:t>; y las asigna respectivamente a los atributos del objeto </a:t>
            </a:r>
            <a:r>
              <a:rPr lang="es-CO" sz="2600" dirty="0" err="1"/>
              <a:t>SensorLuz</a:t>
            </a:r>
            <a:r>
              <a:rPr lang="es-CO" sz="2600" dirty="0"/>
              <a:t>. El constructor además, asignará al atributo “intensidad” el valor de la intensidad mínima recibida como parámetro. </a:t>
            </a:r>
          </a:p>
          <a:p>
            <a:pPr algn="just"/>
            <a:r>
              <a:rPr lang="es-CO" sz="2600" dirty="0"/>
              <a:t>Tendrá un método </a:t>
            </a:r>
            <a:r>
              <a:rPr lang="es-CO" sz="2600" b="1" dirty="0" err="1"/>
              <a:t>getIntensidad</a:t>
            </a:r>
            <a:r>
              <a:rPr lang="es-CO" sz="2600" dirty="0"/>
              <a:t> que retorna la intensidad actual del objeto. </a:t>
            </a:r>
          </a:p>
          <a:p>
            <a:pPr algn="just"/>
            <a:r>
              <a:rPr lang="es-CO" sz="2600" dirty="0"/>
              <a:t>Tendrá un método </a:t>
            </a:r>
            <a:r>
              <a:rPr lang="es-CO" sz="2600" b="1" dirty="0" err="1"/>
              <a:t>setIntensidad</a:t>
            </a:r>
            <a:r>
              <a:rPr lang="es-CO" sz="2600" dirty="0"/>
              <a:t> que recibe un entero “i”, verificará que “i” se encuentre entre las intensidades permitidas (mayor o igual a “intensidad min”, y menor o igual a “intensidad </a:t>
            </a:r>
            <a:r>
              <a:rPr lang="es-CO" sz="2600" dirty="0" err="1"/>
              <a:t>max</a:t>
            </a:r>
            <a:r>
              <a:rPr lang="es-CO" sz="2600" dirty="0"/>
              <a:t>”). Y en caso de ser el valor valido, reemplazará el valor del atributo “intensidad” con el valor “i” recibido.</a:t>
            </a:r>
          </a:p>
          <a:p>
            <a:pPr algn="just"/>
            <a:r>
              <a:rPr lang="es-CO" sz="2600" dirty="0"/>
              <a:t>Tendrá un método </a:t>
            </a:r>
            <a:r>
              <a:rPr lang="es-CO" sz="2600" b="1" dirty="0" err="1"/>
              <a:t>duplicarIntensidad</a:t>
            </a:r>
            <a:r>
              <a:rPr lang="es-CO" sz="2600" dirty="0"/>
              <a:t>, que duplica el valor actual del atributo “intensidad” (siempre y cuando sea valido), y finalmente retorna ese valor. Si no se puede duplicar el valor, entonces se dejará como estaba y se retornará el valor inicial del atributo.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75671A-0017-47AD-A694-5A086369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Imagen 5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3E4425D-5A13-404D-B185-CF7E925B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429" y="1858080"/>
            <a:ext cx="3268074" cy="31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64BA-31B0-4470-A9DA-C77A29B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</a:t>
            </a:r>
            <a:r>
              <a:rPr lang="es-CO" dirty="0" err="1"/>
              <a:t>PrincipalSensor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0CFD1-CEC0-4BED-8DE6-2409C2B5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/>
              <a:t>Cree una clase llamada </a:t>
            </a:r>
            <a:r>
              <a:rPr lang="es-CO" b="1" dirty="0" err="1"/>
              <a:t>PrincipalSensor</a:t>
            </a:r>
            <a:r>
              <a:rPr lang="es-CO" b="1" dirty="0"/>
              <a:t> con un método </a:t>
            </a:r>
            <a:r>
              <a:rPr lang="es-CO" b="1" dirty="0" err="1"/>
              <a:t>main</a:t>
            </a:r>
            <a:r>
              <a:rPr lang="es-CO" b="1" dirty="0"/>
              <a:t>.</a:t>
            </a:r>
          </a:p>
          <a:p>
            <a:pPr algn="just"/>
            <a:r>
              <a:rPr lang="es-CO" dirty="0"/>
              <a:t>Al inicio del método defina una variable </a:t>
            </a:r>
            <a:r>
              <a:rPr lang="es-CO" dirty="0" err="1"/>
              <a:t>SensorLuz</a:t>
            </a:r>
            <a:r>
              <a:rPr lang="es-CO" dirty="0"/>
              <a:t> sl1 = new </a:t>
            </a:r>
            <a:r>
              <a:rPr lang="es-CO" dirty="0" err="1"/>
              <a:t>SensorLuz</a:t>
            </a:r>
            <a:r>
              <a:rPr lang="es-CO" dirty="0"/>
              <a:t>(18,40).</a:t>
            </a:r>
          </a:p>
          <a:p>
            <a:pPr algn="just"/>
            <a:r>
              <a:rPr lang="es-CO" dirty="0"/>
              <a:t>El método </a:t>
            </a:r>
            <a:r>
              <a:rPr lang="es-CO" dirty="0" err="1"/>
              <a:t>main</a:t>
            </a:r>
            <a:r>
              <a:rPr lang="es-CO" dirty="0"/>
              <a:t> debe tener un ciclo que le pida al usuario un texto. Si el texto 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/>
              <a:t>“duplicar”. Mostrará la intensidad actual de sl1. Luego duplicará la intensidad del objeto (utilice </a:t>
            </a:r>
            <a:r>
              <a:rPr lang="es-CO" dirty="0" err="1"/>
              <a:t>duplicarIntensidad</a:t>
            </a:r>
            <a:r>
              <a:rPr lang="es-CO" dirty="0"/>
              <a:t>()) y se mostrará la nueva intensidad por pantalla.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/>
              <a:t>“</a:t>
            </a:r>
            <a:r>
              <a:rPr lang="es-CO" dirty="0" err="1"/>
              <a:t>asignarint</a:t>
            </a:r>
            <a:r>
              <a:rPr lang="es-CO" dirty="0"/>
              <a:t>”. Pedirá al usuario un entero “i”, y luego invocará </a:t>
            </a:r>
            <a:r>
              <a:rPr lang="es-CO" dirty="0" err="1"/>
              <a:t>setIntensidad</a:t>
            </a:r>
            <a:r>
              <a:rPr lang="es-CO" dirty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/>
              <a:t>“salir”. Sale del programa.</a:t>
            </a:r>
          </a:p>
          <a:p>
            <a:pPr marL="914400" lvl="1" indent="-457200">
              <a:buFont typeface="+mj-lt"/>
              <a:buAutoNum type="arabicPeriod"/>
            </a:pPr>
            <a:endParaRPr lang="es-CO" dirty="0"/>
          </a:p>
          <a:p>
            <a:pPr marL="914400" lvl="1" indent="-457200">
              <a:buFont typeface="+mj-lt"/>
              <a:buAutoNum type="arabicPeriod"/>
            </a:pPr>
            <a:endParaRPr lang="es-CO" dirty="0"/>
          </a:p>
          <a:p>
            <a:pPr marL="914400" lvl="1" indent="-457200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84D4D7-F452-4384-89DD-EC6C954B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1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A50D70-7E5D-4159-BC1A-1DC3CC6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1" name="Picture 2" descr="https://dqam6mam97sh3.cloudfront.net/blog/ausl/wp-content/uploads/sites/2/2015/02/homer.png">
            <a:extLst>
              <a:ext uri="{FF2B5EF4-FFF2-40B4-BE49-F238E27FC236}">
                <a16:creationId xmlns:a16="http://schemas.microsoft.com/office/drawing/2014/main" id="{6FA22A8D-8A1B-43CE-B120-7E425810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8329" y="266768"/>
            <a:ext cx="4071966" cy="2714644"/>
          </a:xfrm>
          <a:prstGeom prst="rect">
            <a:avLst/>
          </a:prstGeom>
          <a:noFill/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0B21CC89-14A0-4715-83A0-37F92E2F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68579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s-CO" sz="5400" dirty="0"/>
              <a:t>Recapitulemos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3FE394B-91A8-4275-B950-691E396D7651}"/>
              </a:ext>
            </a:extLst>
          </p:cNvPr>
          <p:cNvSpPr txBox="1">
            <a:spLocks/>
          </p:cNvSpPr>
          <p:nvPr/>
        </p:nvSpPr>
        <p:spPr>
          <a:xfrm>
            <a:off x="2250400" y="2319194"/>
            <a:ext cx="9666016" cy="3635831"/>
          </a:xfrm>
          <a:prstGeom prst="rect">
            <a:avLst/>
          </a:prstGeom>
        </p:spPr>
        <p:txBody>
          <a:bodyPr numCol="1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b="1" dirty="0"/>
              <a:t>Hasta este punto debemos saber:</a:t>
            </a:r>
          </a:p>
          <a:p>
            <a:pPr algn="just">
              <a:buSzPct val="100000"/>
            </a:pPr>
            <a:r>
              <a:rPr lang="es-CO" dirty="0"/>
              <a:t>¿Qué es un bucle?</a:t>
            </a:r>
          </a:p>
          <a:p>
            <a:pPr algn="just">
              <a:buSzPct val="100000"/>
            </a:pPr>
            <a:r>
              <a:rPr lang="es-CO" dirty="0"/>
              <a:t>¿Cuál es la estructura de un bucle </a:t>
            </a:r>
            <a:r>
              <a:rPr lang="es-CO" dirty="0" err="1"/>
              <a:t>for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¿Cuál es la estructura de un bucle </a:t>
            </a:r>
            <a:r>
              <a:rPr lang="es-CO" dirty="0" err="1"/>
              <a:t>while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¿Cuál es la estructura de un bucle do </a:t>
            </a:r>
            <a:r>
              <a:rPr lang="es-CO" dirty="0" err="1"/>
              <a:t>while</a:t>
            </a:r>
            <a:r>
              <a:rPr lang="es-CO" dirty="0"/>
              <a:t>?</a:t>
            </a:r>
          </a:p>
          <a:p>
            <a:pPr algn="just">
              <a:buSzPct val="100000"/>
            </a:pPr>
            <a:r>
              <a:rPr lang="es-CO" dirty="0"/>
              <a:t>¿Cuándo usar un do </a:t>
            </a:r>
            <a:r>
              <a:rPr lang="es-CO" dirty="0" err="1"/>
              <a:t>while</a:t>
            </a:r>
            <a:r>
              <a:rPr lang="es-CO" dirty="0"/>
              <a:t> en lugar de un </a:t>
            </a:r>
            <a:r>
              <a:rPr lang="es-CO" dirty="0" err="1"/>
              <a:t>while</a:t>
            </a:r>
            <a:r>
              <a:rPr lang="es-CO" dirty="0"/>
              <a:t>?</a:t>
            </a:r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dirty="0"/>
          </a:p>
          <a:p>
            <a:pPr algn="just">
              <a:buSzPct val="100000"/>
            </a:pPr>
            <a:endParaRPr lang="es-CO" sz="2000" dirty="0"/>
          </a:p>
          <a:p>
            <a:pPr algn="just">
              <a:buSzPct val="100000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58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43B8C-AD82-4611-AF00-966F98E3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98D743-E6ED-4800-AB6C-9CBE0C54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100000"/>
            </a:pPr>
            <a:r>
              <a:rPr lang="en-US" dirty="0"/>
              <a:t>Liang, Y. D. (2017). Introduction to Java programming: comprehensive version. Eleventh edition. Pearson Education. (Chapter 5).</a:t>
            </a:r>
          </a:p>
          <a:p>
            <a:pPr algn="just">
              <a:buSzPct val="100000"/>
            </a:pPr>
            <a:r>
              <a:rPr lang="nb-NO" dirty="0"/>
              <a:t>Streib, J. T., &amp; Soma, T. (2014). </a:t>
            </a:r>
            <a:r>
              <a:rPr lang="nb-NO" i="1" dirty="0"/>
              <a:t>Guide to Java</a:t>
            </a:r>
            <a:r>
              <a:rPr lang="nb-NO" dirty="0"/>
              <a:t>. Springer Verlag. (Chapter 4).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F0C4B-8E3D-43EA-88D7-81787ED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CA8A4-EC2F-44AF-9093-A4739E50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Bucles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50DE9-1B3C-434B-8AC1-F03D4147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Afortunadamente, Java provee unas estructuras llamadas “bucles” (</a:t>
            </a:r>
            <a:r>
              <a:rPr lang="es-CO" dirty="0" err="1"/>
              <a:t>loop</a:t>
            </a:r>
            <a:r>
              <a:rPr lang="es-CO" dirty="0"/>
              <a:t>).</a:t>
            </a:r>
          </a:p>
          <a:p>
            <a:pPr algn="just"/>
            <a:r>
              <a:rPr lang="es-CO" dirty="0"/>
              <a:t>Los </a:t>
            </a:r>
            <a:r>
              <a:rPr lang="es-CO" b="1" dirty="0"/>
              <a:t>bucles</a:t>
            </a:r>
            <a:r>
              <a:rPr lang="es-CO" dirty="0"/>
              <a:t> permiten controlar cuantas veces se realiza una operación, o una secuencia de operaciones.</a:t>
            </a:r>
          </a:p>
          <a:p>
            <a:pPr algn="just"/>
            <a:r>
              <a:rPr lang="es-CO" dirty="0"/>
              <a:t>Usando un bucle, se le puede decir a la computadora que muestre un texto cien veces sin tener que codificar “la declaración de impresión” cien veces. Veamos un ejemplo: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1F20FF-F1D5-48C8-8389-19B4BB35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C0FF19-C067-4C75-9001-D20BD1C2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53" y="4438550"/>
            <a:ext cx="6064341" cy="201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A272EC-BEEF-4FD8-945D-8D6D46F8F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02" y="3896782"/>
            <a:ext cx="2357600" cy="2811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665F6-D934-46D5-81B1-86CBB4F3715A}"/>
              </a:ext>
            </a:extLst>
          </p:cNvPr>
          <p:cNvSpPr txBox="1"/>
          <p:nvPr/>
        </p:nvSpPr>
        <p:spPr>
          <a:xfrm>
            <a:off x="7783830" y="222069"/>
            <a:ext cx="6103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https://github.com/urregozw/ST0242-2022-Juan_Luis/blob/main/Semana4%20-%20Ciclos/E01_04_bucle.java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93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E6CD46-EEFE-4310-A291-59010616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n 5" descr="Imagen que contiene flor&#10;&#10;Descripción generada automáticamente">
            <a:extLst>
              <a:ext uri="{FF2B5EF4-FFF2-40B4-BE49-F238E27FC236}">
                <a16:creationId xmlns:a16="http://schemas.microsoft.com/office/drawing/2014/main" id="{28069476-D1F1-44F0-B65D-3E5B0860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71" y="241204"/>
            <a:ext cx="3143977" cy="63755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6E0FB1-DE81-4363-8834-6D2353B86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21" y="241205"/>
            <a:ext cx="3143977" cy="63755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9D35648-E95A-423E-AF67-2829A12085F5}"/>
              </a:ext>
            </a:extLst>
          </p:cNvPr>
          <p:cNvSpPr/>
          <p:nvPr/>
        </p:nvSpPr>
        <p:spPr>
          <a:xfrm>
            <a:off x="458092" y="241204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Inicialización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1A10F4E-8A22-4B7F-B324-B116C4917B02}"/>
              </a:ext>
            </a:extLst>
          </p:cNvPr>
          <p:cNvCxnSpPr>
            <a:cxnSpLocks/>
          </p:cNvCxnSpPr>
          <p:nvPr/>
        </p:nvCxnSpPr>
        <p:spPr>
          <a:xfrm>
            <a:off x="2588218" y="619932"/>
            <a:ext cx="1022887" cy="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E5F23CE-AA84-4F21-9FB7-37998EE221A1}"/>
              </a:ext>
            </a:extLst>
          </p:cNvPr>
          <p:cNvSpPr/>
          <p:nvPr/>
        </p:nvSpPr>
        <p:spPr>
          <a:xfrm>
            <a:off x="5536426" y="440099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Prueba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4F8CF47-5BA8-4763-88E0-34427DCFEE3B}"/>
              </a:ext>
            </a:extLst>
          </p:cNvPr>
          <p:cNvCxnSpPr>
            <a:cxnSpLocks/>
          </p:cNvCxnSpPr>
          <p:nvPr/>
        </p:nvCxnSpPr>
        <p:spPr>
          <a:xfrm flipH="1">
            <a:off x="4691394" y="1193369"/>
            <a:ext cx="1926382" cy="63543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21740B0-E437-4B5F-B712-2D26A4A2979E}"/>
              </a:ext>
            </a:extLst>
          </p:cNvPr>
          <p:cNvSpPr/>
          <p:nvPr/>
        </p:nvSpPr>
        <p:spPr>
          <a:xfrm>
            <a:off x="548554" y="5475054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Cambio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A70B321-53CE-4386-8EB3-9CB6F65AAE9A}"/>
              </a:ext>
            </a:extLst>
          </p:cNvPr>
          <p:cNvCxnSpPr>
            <a:cxnSpLocks/>
          </p:cNvCxnSpPr>
          <p:nvPr/>
        </p:nvCxnSpPr>
        <p:spPr>
          <a:xfrm flipV="1">
            <a:off x="2678680" y="4928461"/>
            <a:ext cx="932425" cy="925321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B8F64-F534-4F17-92C6-21F08E80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Bucles – II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9433F-4A5A-4895-9B8F-2838BE41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O" sz="2800" dirty="0"/>
              <a:t>Java proporciona tres tipos de estructuras de bucles las cuales se detallarán a continuación: “</a:t>
            </a:r>
            <a:r>
              <a:rPr lang="es-CO" sz="2800" dirty="0" err="1"/>
              <a:t>for</a:t>
            </a:r>
            <a:r>
              <a:rPr lang="es-CO" sz="2800" dirty="0"/>
              <a:t>”, “</a:t>
            </a:r>
            <a:r>
              <a:rPr lang="es-CO" sz="2800" dirty="0" err="1"/>
              <a:t>while</a:t>
            </a:r>
            <a:r>
              <a:rPr lang="es-CO" sz="2800" dirty="0"/>
              <a:t>”, y “do-</a:t>
            </a:r>
            <a:r>
              <a:rPr lang="es-CO" sz="2800" dirty="0" err="1"/>
              <a:t>while</a:t>
            </a:r>
            <a:r>
              <a:rPr lang="es-CO" sz="2800" dirty="0"/>
              <a:t>”.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E33184-048E-4623-8A72-906C118F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1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8F724C-5844-4CA5-9706-A1EB5643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129081"/>
            <a:ext cx="9666016" cy="1018902"/>
          </a:xfrm>
        </p:spPr>
        <p:txBody>
          <a:bodyPr/>
          <a:lstStyle/>
          <a:p>
            <a:r>
              <a:rPr lang="es-CO" dirty="0"/>
              <a:t>Bucle </a:t>
            </a:r>
            <a:r>
              <a:rPr lang="es-CO" dirty="0" err="1"/>
              <a:t>for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1919C2-6D18-42BE-98A1-FF9705FC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317801"/>
            <a:ext cx="9666016" cy="4663440"/>
          </a:xfrm>
        </p:spPr>
        <p:txBody>
          <a:bodyPr/>
          <a:lstStyle/>
          <a:p>
            <a:pPr algn="just"/>
            <a:r>
              <a:rPr lang="es-CO" dirty="0"/>
              <a:t>La declaración del bucle “</a:t>
            </a:r>
            <a:r>
              <a:rPr lang="es-CO" b="1" dirty="0" err="1"/>
              <a:t>for</a:t>
            </a:r>
            <a:r>
              <a:rPr lang="es-CO" dirty="0"/>
              <a:t>” comienza con la palabra clave “</a:t>
            </a:r>
            <a:r>
              <a:rPr lang="es-CO" dirty="0" err="1"/>
              <a:t>for</a:t>
            </a:r>
            <a:r>
              <a:rPr lang="es-CO" dirty="0"/>
              <a:t>”.</a:t>
            </a:r>
          </a:p>
          <a:p>
            <a:pPr algn="just"/>
            <a:r>
              <a:rPr lang="es-CO" dirty="0"/>
              <a:t>Luego siguen un par de paréntesis que encierran la estructura de control del bucle “</a:t>
            </a:r>
            <a:r>
              <a:rPr lang="es-CO" dirty="0" err="1"/>
              <a:t>for</a:t>
            </a:r>
            <a:r>
              <a:rPr lang="es-CO" dirty="0"/>
              <a:t>”. La cual esta definida por 3 partes (separadas entre si por punto y coma “;”):</a:t>
            </a:r>
          </a:p>
          <a:p>
            <a:pPr lvl="1" algn="just"/>
            <a:r>
              <a:rPr lang="es-CO" dirty="0"/>
              <a:t>Inicialización de la variable de control (</a:t>
            </a:r>
            <a:r>
              <a:rPr lang="es-CO" dirty="0" err="1"/>
              <a:t>int</a:t>
            </a:r>
            <a:r>
              <a:rPr lang="es-CO" dirty="0"/>
              <a:t> i = 0)</a:t>
            </a:r>
          </a:p>
          <a:p>
            <a:pPr lvl="1" algn="just"/>
            <a:r>
              <a:rPr lang="es-CO" dirty="0"/>
              <a:t>Prueba o condición sobre la variable de control (i &lt; 100)</a:t>
            </a:r>
          </a:p>
          <a:p>
            <a:pPr lvl="1" algn="just"/>
            <a:r>
              <a:rPr lang="es-CO" dirty="0"/>
              <a:t>Cambio o incremento sobre la variable de control (i = i +1)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CEF55B-BEAF-4D82-8E95-7926A7A5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40789F-AAE4-4BCD-B808-3892661A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31" y="4658115"/>
            <a:ext cx="6064341" cy="201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4BAB4C9-1AA8-4185-B01D-C185759A6622}"/>
              </a:ext>
            </a:extLst>
          </p:cNvPr>
          <p:cNvSpPr/>
          <p:nvPr/>
        </p:nvSpPr>
        <p:spPr>
          <a:xfrm>
            <a:off x="1418987" y="5019332"/>
            <a:ext cx="2109088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Inicialización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D425088-8280-4029-B761-2B06345AE35A}"/>
              </a:ext>
            </a:extLst>
          </p:cNvPr>
          <p:cNvCxnSpPr>
            <a:cxnSpLocks/>
          </p:cNvCxnSpPr>
          <p:nvPr/>
        </p:nvCxnSpPr>
        <p:spPr>
          <a:xfrm>
            <a:off x="3549113" y="5398060"/>
            <a:ext cx="1534331" cy="277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A7E1E5-08BD-45B8-9F3A-59D4BA10A0E9}"/>
              </a:ext>
            </a:extLst>
          </p:cNvPr>
          <p:cNvSpPr/>
          <p:nvPr/>
        </p:nvSpPr>
        <p:spPr>
          <a:xfrm>
            <a:off x="9633922" y="3383467"/>
            <a:ext cx="1679841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Prueba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4422AA-AC10-40B7-8920-B92E65107C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910003" y="4146481"/>
            <a:ext cx="3563840" cy="112294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305BF9-514A-4D36-9E70-A0537BB4D52D}"/>
              </a:ext>
            </a:extLst>
          </p:cNvPr>
          <p:cNvSpPr/>
          <p:nvPr/>
        </p:nvSpPr>
        <p:spPr>
          <a:xfrm>
            <a:off x="9003066" y="5981241"/>
            <a:ext cx="1679841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Cambio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20B5504-4F7F-4E75-A487-AE923CDBA88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656164" y="5540200"/>
            <a:ext cx="1346902" cy="822548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F059B-D662-4155-8F7B-FF078432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Bucle </a:t>
            </a:r>
            <a:r>
              <a:rPr lang="es-CO" dirty="0" err="1"/>
              <a:t>for</a:t>
            </a:r>
            <a:r>
              <a:rPr lang="es-CO" dirty="0"/>
              <a:t> – II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D17EA-C2F5-437C-A142-8B9CFC2C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Finalmente se abren llaves, y dentro de esas llaves se coloca el cuerpo del bucle.</a:t>
            </a:r>
          </a:p>
          <a:p>
            <a:r>
              <a:rPr lang="es-CO" dirty="0"/>
              <a:t>Veamos otro ejemplo: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0E647-42A4-4433-83C1-0FBE75CE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BC51D1-80B5-4B6A-A6FF-8A438F78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85" y="2438583"/>
            <a:ext cx="2234525" cy="3805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5BA69B-7A8C-4F34-87C9-FBA48EFE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769" y="3009084"/>
            <a:ext cx="6995724" cy="234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DDB4264-5083-4B3D-8808-C33DF4C0B667}"/>
              </a:ext>
            </a:extLst>
          </p:cNvPr>
          <p:cNvSpPr/>
          <p:nvPr/>
        </p:nvSpPr>
        <p:spPr>
          <a:xfrm>
            <a:off x="3933932" y="5539094"/>
            <a:ext cx="3579397" cy="763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schemeClr val="tx1"/>
                </a:solidFill>
              </a:rPr>
              <a:t>¿Qué imprime?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A0C957-B0D0-48A2-B56A-89CCFE938319}"/>
              </a:ext>
            </a:extLst>
          </p:cNvPr>
          <p:cNvSpPr txBox="1"/>
          <p:nvPr/>
        </p:nvSpPr>
        <p:spPr>
          <a:xfrm>
            <a:off x="8275329" y="137682"/>
            <a:ext cx="39166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https://github.com/urregozw/ST0242-2022-Juan_Luis/blob/main/Semana4%20-%20Ciclos/E02_08_bucle2.java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39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77256-A056-4C9F-8C8E-1182FBD5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Viendo el bucle paso a paso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C0CB9-7AD5-4455-BC20-19392601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s-CO" sz="2200" dirty="0"/>
              <a:t>Ingrese a </a:t>
            </a:r>
            <a:r>
              <a:rPr lang="es-CO" sz="2200" dirty="0">
                <a:hlinkClick r:id="rId2"/>
              </a:rPr>
              <a:t>http://pythontutor.com/java.html#mode=edit</a:t>
            </a:r>
            <a:r>
              <a:rPr lang="es-CO" sz="22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200" dirty="0"/>
              <a:t>Copie el código anterior en el espacio en blanco, y dele </a:t>
            </a:r>
            <a:r>
              <a:rPr lang="es-CO" sz="2200" dirty="0" err="1"/>
              <a:t>click</a:t>
            </a:r>
            <a:r>
              <a:rPr lang="es-CO" sz="2200" dirty="0"/>
              <a:t> en visualizar ejecución.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BACE37-F228-4DF2-AEF1-FB176CA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C39B-725A-4724-A486-576B435F8FB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14D0F5-A57B-4B49-99CF-C23E17A3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03" y="2721202"/>
            <a:ext cx="8934450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6C8D0A6-E0E5-454D-A666-4595940845A8}"/>
              </a:ext>
            </a:extLst>
          </p:cNvPr>
          <p:cNvSpPr/>
          <p:nvPr/>
        </p:nvSpPr>
        <p:spPr>
          <a:xfrm>
            <a:off x="8255826" y="5275027"/>
            <a:ext cx="3230505" cy="12178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Juegue con los botones de “</a:t>
            </a:r>
            <a:r>
              <a:rPr lang="es-CO" sz="2000" b="1" dirty="0" err="1">
                <a:solidFill>
                  <a:schemeClr val="tx1"/>
                </a:solidFill>
              </a:rPr>
              <a:t>next</a:t>
            </a:r>
            <a:r>
              <a:rPr lang="es-CO" sz="2000" b="1" dirty="0">
                <a:solidFill>
                  <a:schemeClr val="tx1"/>
                </a:solidFill>
              </a:rPr>
              <a:t>” y “</a:t>
            </a:r>
            <a:r>
              <a:rPr lang="es-CO" sz="2000" b="1" dirty="0" err="1">
                <a:solidFill>
                  <a:schemeClr val="tx1"/>
                </a:solidFill>
              </a:rPr>
              <a:t>prev</a:t>
            </a:r>
            <a:r>
              <a:rPr lang="es-CO" sz="2000" b="1" dirty="0">
                <a:solidFill>
                  <a:schemeClr val="tx1"/>
                </a:solidFill>
              </a:rPr>
              <a:t>” y vaya viendo lo que va pasando</a:t>
            </a:r>
          </a:p>
        </p:txBody>
      </p:sp>
    </p:spTree>
    <p:extLst>
      <p:ext uri="{BB962C8B-B14F-4D97-AF65-F5344CB8AC3E}">
        <p14:creationId xmlns:p14="http://schemas.microsoft.com/office/powerpoint/2010/main" val="31479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3285</TotalTime>
  <Words>1687</Words>
  <Application>Microsoft Office PowerPoint</Application>
  <PresentationFormat>Panorámica</PresentationFormat>
  <Paragraphs>185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Arial</vt:lpstr>
      <vt:lpstr>Calibri</vt:lpstr>
      <vt:lpstr>Parallax</vt:lpstr>
      <vt:lpstr>Ciclos</vt:lpstr>
      <vt:lpstr>Agenda</vt:lpstr>
      <vt:lpstr>Problema</vt:lpstr>
      <vt:lpstr>Bucles</vt:lpstr>
      <vt:lpstr>Presentación de PowerPoint</vt:lpstr>
      <vt:lpstr>Bucles – II </vt:lpstr>
      <vt:lpstr>Bucle for</vt:lpstr>
      <vt:lpstr>Bucle for – II </vt:lpstr>
      <vt:lpstr>Viendo el bucle paso a paso</vt:lpstr>
      <vt:lpstr>Ejercicio 1</vt:lpstr>
      <vt:lpstr>Ejercicio 2</vt:lpstr>
      <vt:lpstr>While</vt:lpstr>
      <vt:lpstr>While código Java</vt:lpstr>
      <vt:lpstr>While problemático </vt:lpstr>
      <vt:lpstr>Bucles controlados</vt:lpstr>
      <vt:lpstr>Bucle controlado por centinela</vt:lpstr>
      <vt:lpstr>Ejercicio 3</vt:lpstr>
      <vt:lpstr>Ejercicio 4</vt:lpstr>
      <vt:lpstr>Do while</vt:lpstr>
      <vt:lpstr>Presentación de PowerPoint</vt:lpstr>
      <vt:lpstr>Do while – ejemplo </vt:lpstr>
      <vt:lpstr>Do while vs while</vt:lpstr>
      <vt:lpstr>Presentación de PowerPoint</vt:lpstr>
      <vt:lpstr>Ejercicio 5</vt:lpstr>
      <vt:lpstr>Ejercicio 6</vt:lpstr>
      <vt:lpstr>Ejercicio 7</vt:lpstr>
      <vt:lpstr>Presentación de PowerPoint</vt:lpstr>
      <vt:lpstr>Taller 04</vt:lpstr>
      <vt:lpstr>Ejercicio 8</vt:lpstr>
      <vt:lpstr>Implementación SensorLuz</vt:lpstr>
      <vt:lpstr>Implementación PrincipalSensor</vt:lpstr>
      <vt:lpstr>Recapitulemos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- Daniel Gara</dc:creator>
  <cp:lastModifiedBy>Sebastian Urrego Garcia</cp:lastModifiedBy>
  <cp:revision>555</cp:revision>
  <dcterms:created xsi:type="dcterms:W3CDTF">2019-04-28T13:56:44Z</dcterms:created>
  <dcterms:modified xsi:type="dcterms:W3CDTF">2022-02-14T22:50:17Z</dcterms:modified>
</cp:coreProperties>
</file>