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9" r:id="rId3"/>
    <p:sldId id="302" r:id="rId4"/>
    <p:sldId id="304" r:id="rId5"/>
    <p:sldId id="305" r:id="rId6"/>
    <p:sldId id="303" r:id="rId7"/>
    <p:sldId id="306" r:id="rId8"/>
    <p:sldId id="307" r:id="rId9"/>
    <p:sldId id="308" r:id="rId10"/>
    <p:sldId id="309" r:id="rId11"/>
    <p:sldId id="310" r:id="rId12"/>
    <p:sldId id="311" r:id="rId13"/>
    <p:sldId id="312" r:id="rId14"/>
    <p:sldId id="313" r:id="rId15"/>
    <p:sldId id="314" r:id="rId16"/>
    <p:sldId id="315" r:id="rId17"/>
    <p:sldId id="317" r:id="rId18"/>
    <p:sldId id="333" r:id="rId19"/>
    <p:sldId id="319" r:id="rId20"/>
    <p:sldId id="320" r:id="rId21"/>
    <p:sldId id="321" r:id="rId22"/>
    <p:sldId id="335" r:id="rId23"/>
    <p:sldId id="318" r:id="rId24"/>
    <p:sldId id="338" r:id="rId25"/>
    <p:sldId id="322" r:id="rId26"/>
    <p:sldId id="324" r:id="rId27"/>
    <p:sldId id="325" r:id="rId28"/>
    <p:sldId id="326" r:id="rId29"/>
    <p:sldId id="328" r:id="rId30"/>
    <p:sldId id="323" r:id="rId31"/>
    <p:sldId id="332" r:id="rId32"/>
    <p:sldId id="329" r:id="rId33"/>
    <p:sldId id="330" r:id="rId34"/>
    <p:sldId id="337" r:id="rId35"/>
    <p:sldId id="334" r:id="rId36"/>
    <p:sldId id="336" r:id="rId37"/>
    <p:sldId id="27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E8F1FB"/>
    <a:srgbClr val="CDE3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5714" autoAdjust="0"/>
  </p:normalViewPr>
  <p:slideViewPr>
    <p:cSldViewPr snapToGrid="0">
      <p:cViewPr varScale="1">
        <p:scale>
          <a:sx n="73" d="100"/>
          <a:sy n="73" d="100"/>
        </p:scale>
        <p:origin x="1046" y="4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5078A1-A9D4-4562-AFF0-551A39FDC43B}" type="doc">
      <dgm:prSet loTypeId="urn:microsoft.com/office/officeart/2005/8/layout/hProcess9" loCatId="process" qsTypeId="urn:microsoft.com/office/officeart/2005/8/quickstyle/simple5" qsCatId="simple" csTypeId="urn:microsoft.com/office/officeart/2005/8/colors/accent3_2" csCatId="accent3" phldr="1"/>
      <dgm:spPr/>
    </dgm:pt>
    <dgm:pt modelId="{4798F88E-8B6C-452C-9171-31CEE0F56FC8}">
      <dgm:prSet phldrT="[Texto]"/>
      <dgm:spPr/>
      <dgm:t>
        <a:bodyPr/>
        <a:lstStyle/>
        <a:p>
          <a:r>
            <a:rPr lang="es-CO" b="1" dirty="0">
              <a:solidFill>
                <a:schemeClr val="tx1"/>
              </a:solidFill>
            </a:rPr>
            <a:t>1. </a:t>
          </a:r>
          <a:r>
            <a:rPr lang="es-CO" dirty="0">
              <a:solidFill>
                <a:schemeClr val="tx1"/>
              </a:solidFill>
            </a:rPr>
            <a:t>Análisis del problema</a:t>
          </a:r>
        </a:p>
      </dgm:t>
    </dgm:pt>
    <dgm:pt modelId="{5A4B3A4D-0110-47DB-BBA4-2F661379EE98}" type="parTrans" cxnId="{AA8048C8-EAA4-41F7-85E1-83EBF9BF1E05}">
      <dgm:prSet/>
      <dgm:spPr/>
      <dgm:t>
        <a:bodyPr/>
        <a:lstStyle/>
        <a:p>
          <a:endParaRPr lang="es-CO"/>
        </a:p>
      </dgm:t>
    </dgm:pt>
    <dgm:pt modelId="{60CAAC2A-6A76-49D3-A6CF-6002E8E4A6DD}" type="sibTrans" cxnId="{AA8048C8-EAA4-41F7-85E1-83EBF9BF1E05}">
      <dgm:prSet/>
      <dgm:spPr/>
      <dgm:t>
        <a:bodyPr/>
        <a:lstStyle/>
        <a:p>
          <a:endParaRPr lang="es-CO"/>
        </a:p>
      </dgm:t>
    </dgm:pt>
    <dgm:pt modelId="{747F7091-97B5-47E0-AB57-D6F8F2E4472B}">
      <dgm:prSet phldrT="[Texto]"/>
      <dgm:spPr/>
      <dgm:t>
        <a:bodyPr/>
        <a:lstStyle/>
        <a:p>
          <a:r>
            <a:rPr lang="es-CO" b="1" dirty="0">
              <a:solidFill>
                <a:schemeClr val="tx1"/>
              </a:solidFill>
            </a:rPr>
            <a:t>2. </a:t>
          </a:r>
          <a:r>
            <a:rPr lang="es-CO" dirty="0">
              <a:solidFill>
                <a:schemeClr val="tx1"/>
              </a:solidFill>
            </a:rPr>
            <a:t>Diseño de solución</a:t>
          </a:r>
        </a:p>
      </dgm:t>
    </dgm:pt>
    <dgm:pt modelId="{7EBB1B30-566C-45CB-822A-52D8912D108B}" type="parTrans" cxnId="{4390C4A5-24EE-42F5-9104-2535F3192B78}">
      <dgm:prSet/>
      <dgm:spPr/>
      <dgm:t>
        <a:bodyPr/>
        <a:lstStyle/>
        <a:p>
          <a:endParaRPr lang="es-CO"/>
        </a:p>
      </dgm:t>
    </dgm:pt>
    <dgm:pt modelId="{FBAF694A-32B8-4CF7-912A-2DC718D27A84}" type="sibTrans" cxnId="{4390C4A5-24EE-42F5-9104-2535F3192B78}">
      <dgm:prSet/>
      <dgm:spPr/>
      <dgm:t>
        <a:bodyPr/>
        <a:lstStyle/>
        <a:p>
          <a:endParaRPr lang="es-CO"/>
        </a:p>
      </dgm:t>
    </dgm:pt>
    <dgm:pt modelId="{B6112130-BF3E-4345-905B-7F5A7D4E11B1}">
      <dgm:prSet phldrT="[Texto]"/>
      <dgm:spPr/>
      <dgm:t>
        <a:bodyPr/>
        <a:lstStyle/>
        <a:p>
          <a:r>
            <a:rPr lang="es-CO" b="1" dirty="0">
              <a:solidFill>
                <a:schemeClr val="tx1"/>
              </a:solidFill>
            </a:rPr>
            <a:t>3. </a:t>
          </a:r>
          <a:r>
            <a:rPr lang="es-CO" dirty="0">
              <a:solidFill>
                <a:schemeClr val="tx1"/>
              </a:solidFill>
            </a:rPr>
            <a:t>Validación de la solución </a:t>
          </a:r>
        </a:p>
      </dgm:t>
    </dgm:pt>
    <dgm:pt modelId="{C2D70A71-381F-4FA6-8C8B-F1B22F5EE896}" type="parTrans" cxnId="{B6718992-46DA-4E49-AACA-CA0C49184B23}">
      <dgm:prSet/>
      <dgm:spPr/>
      <dgm:t>
        <a:bodyPr/>
        <a:lstStyle/>
        <a:p>
          <a:endParaRPr lang="es-CO"/>
        </a:p>
      </dgm:t>
    </dgm:pt>
    <dgm:pt modelId="{34F2384D-E8D2-4DD6-AD65-6AEFD9851784}" type="sibTrans" cxnId="{B6718992-46DA-4E49-AACA-CA0C49184B23}">
      <dgm:prSet/>
      <dgm:spPr/>
      <dgm:t>
        <a:bodyPr/>
        <a:lstStyle/>
        <a:p>
          <a:endParaRPr lang="es-CO"/>
        </a:p>
      </dgm:t>
    </dgm:pt>
    <dgm:pt modelId="{27492AE3-C5C7-4008-B804-D106C0DB87CC}">
      <dgm:prSet/>
      <dgm:spPr/>
      <dgm:t>
        <a:bodyPr/>
        <a:lstStyle/>
        <a:p>
          <a:r>
            <a:rPr lang="es-CO" b="1" dirty="0">
              <a:solidFill>
                <a:schemeClr val="tx1"/>
              </a:solidFill>
            </a:rPr>
            <a:t>4. </a:t>
          </a:r>
          <a:r>
            <a:rPr lang="es-CO" dirty="0">
              <a:solidFill>
                <a:schemeClr val="tx1"/>
              </a:solidFill>
            </a:rPr>
            <a:t>Codificación en un lenguaje de programación</a:t>
          </a:r>
        </a:p>
      </dgm:t>
    </dgm:pt>
    <dgm:pt modelId="{990B6287-DA55-4086-B97A-3AE575462C98}" type="parTrans" cxnId="{064EA229-EE15-44C0-9479-4107C39BA255}">
      <dgm:prSet/>
      <dgm:spPr/>
      <dgm:t>
        <a:bodyPr/>
        <a:lstStyle/>
        <a:p>
          <a:endParaRPr lang="es-CO"/>
        </a:p>
      </dgm:t>
    </dgm:pt>
    <dgm:pt modelId="{4648EC25-91EC-48D7-9CCA-7FBAAB9B74EC}" type="sibTrans" cxnId="{064EA229-EE15-44C0-9479-4107C39BA255}">
      <dgm:prSet/>
      <dgm:spPr/>
      <dgm:t>
        <a:bodyPr/>
        <a:lstStyle/>
        <a:p>
          <a:endParaRPr lang="es-CO"/>
        </a:p>
      </dgm:t>
    </dgm:pt>
    <dgm:pt modelId="{5B287411-14CE-4970-9C0D-259EE6994801}" type="pres">
      <dgm:prSet presAssocID="{C35078A1-A9D4-4562-AFF0-551A39FDC43B}" presName="CompostProcess" presStyleCnt="0">
        <dgm:presLayoutVars>
          <dgm:dir/>
          <dgm:resizeHandles val="exact"/>
        </dgm:presLayoutVars>
      </dgm:prSet>
      <dgm:spPr/>
    </dgm:pt>
    <dgm:pt modelId="{0C5B8050-75B9-4118-BE81-C84FB8528A9B}" type="pres">
      <dgm:prSet presAssocID="{C35078A1-A9D4-4562-AFF0-551A39FDC43B}" presName="arrow" presStyleLbl="bgShp" presStyleIdx="0" presStyleCnt="1"/>
      <dgm:spPr/>
    </dgm:pt>
    <dgm:pt modelId="{B5A7E84E-B0AA-4383-B3F7-63EBEEF8B8ED}" type="pres">
      <dgm:prSet presAssocID="{C35078A1-A9D4-4562-AFF0-551A39FDC43B}" presName="linearProcess" presStyleCnt="0"/>
      <dgm:spPr/>
    </dgm:pt>
    <dgm:pt modelId="{24E00217-D06E-4C62-BA3F-415AD8EF9973}" type="pres">
      <dgm:prSet presAssocID="{4798F88E-8B6C-452C-9171-31CEE0F56FC8}" presName="textNode" presStyleLbl="node1" presStyleIdx="0" presStyleCnt="4">
        <dgm:presLayoutVars>
          <dgm:bulletEnabled val="1"/>
        </dgm:presLayoutVars>
      </dgm:prSet>
      <dgm:spPr/>
    </dgm:pt>
    <dgm:pt modelId="{68BFF77E-636D-4FCC-ACCF-EF2E96DC8370}" type="pres">
      <dgm:prSet presAssocID="{60CAAC2A-6A76-49D3-A6CF-6002E8E4A6DD}" presName="sibTrans" presStyleCnt="0"/>
      <dgm:spPr/>
    </dgm:pt>
    <dgm:pt modelId="{5C99282B-2183-4051-A1E2-B6C5EB972147}" type="pres">
      <dgm:prSet presAssocID="{747F7091-97B5-47E0-AB57-D6F8F2E4472B}" presName="textNode" presStyleLbl="node1" presStyleIdx="1" presStyleCnt="4">
        <dgm:presLayoutVars>
          <dgm:bulletEnabled val="1"/>
        </dgm:presLayoutVars>
      </dgm:prSet>
      <dgm:spPr/>
    </dgm:pt>
    <dgm:pt modelId="{4F87E2DB-EC0F-4078-A479-F4726899BD40}" type="pres">
      <dgm:prSet presAssocID="{FBAF694A-32B8-4CF7-912A-2DC718D27A84}" presName="sibTrans" presStyleCnt="0"/>
      <dgm:spPr/>
    </dgm:pt>
    <dgm:pt modelId="{99C76567-65D4-4A71-89AA-757A2038947E}" type="pres">
      <dgm:prSet presAssocID="{B6112130-BF3E-4345-905B-7F5A7D4E11B1}" presName="textNode" presStyleLbl="node1" presStyleIdx="2" presStyleCnt="4">
        <dgm:presLayoutVars>
          <dgm:bulletEnabled val="1"/>
        </dgm:presLayoutVars>
      </dgm:prSet>
      <dgm:spPr/>
    </dgm:pt>
    <dgm:pt modelId="{8436CB60-D7C4-4114-84D9-7BAE6E0555ED}" type="pres">
      <dgm:prSet presAssocID="{34F2384D-E8D2-4DD6-AD65-6AEFD9851784}" presName="sibTrans" presStyleCnt="0"/>
      <dgm:spPr/>
    </dgm:pt>
    <dgm:pt modelId="{FE5F3A52-81EF-43B9-93F7-49C41B80D103}" type="pres">
      <dgm:prSet presAssocID="{27492AE3-C5C7-4008-B804-D106C0DB87CC}" presName="textNode" presStyleLbl="node1" presStyleIdx="3" presStyleCnt="4">
        <dgm:presLayoutVars>
          <dgm:bulletEnabled val="1"/>
        </dgm:presLayoutVars>
      </dgm:prSet>
      <dgm:spPr/>
    </dgm:pt>
  </dgm:ptLst>
  <dgm:cxnLst>
    <dgm:cxn modelId="{23FC3310-D57C-4ADE-BBF1-4D28D7EA778A}" type="presOf" srcId="{C35078A1-A9D4-4562-AFF0-551A39FDC43B}" destId="{5B287411-14CE-4970-9C0D-259EE6994801}" srcOrd="0" destOrd="0" presId="urn:microsoft.com/office/officeart/2005/8/layout/hProcess9"/>
    <dgm:cxn modelId="{064EA229-EE15-44C0-9479-4107C39BA255}" srcId="{C35078A1-A9D4-4562-AFF0-551A39FDC43B}" destId="{27492AE3-C5C7-4008-B804-D106C0DB87CC}" srcOrd="3" destOrd="0" parTransId="{990B6287-DA55-4086-B97A-3AE575462C98}" sibTransId="{4648EC25-91EC-48D7-9CCA-7FBAAB9B74EC}"/>
    <dgm:cxn modelId="{0A03CD2E-6663-4D9F-AD70-480C98DCBC09}" type="presOf" srcId="{747F7091-97B5-47E0-AB57-D6F8F2E4472B}" destId="{5C99282B-2183-4051-A1E2-B6C5EB972147}" srcOrd="0" destOrd="0" presId="urn:microsoft.com/office/officeart/2005/8/layout/hProcess9"/>
    <dgm:cxn modelId="{9AF50B2F-5149-4371-A749-2F44A5615C72}" type="presOf" srcId="{27492AE3-C5C7-4008-B804-D106C0DB87CC}" destId="{FE5F3A52-81EF-43B9-93F7-49C41B80D103}" srcOrd="0" destOrd="0" presId="urn:microsoft.com/office/officeart/2005/8/layout/hProcess9"/>
    <dgm:cxn modelId="{B6718992-46DA-4E49-AACA-CA0C49184B23}" srcId="{C35078A1-A9D4-4562-AFF0-551A39FDC43B}" destId="{B6112130-BF3E-4345-905B-7F5A7D4E11B1}" srcOrd="2" destOrd="0" parTransId="{C2D70A71-381F-4FA6-8C8B-F1B22F5EE896}" sibTransId="{34F2384D-E8D2-4DD6-AD65-6AEFD9851784}"/>
    <dgm:cxn modelId="{4390C4A5-24EE-42F5-9104-2535F3192B78}" srcId="{C35078A1-A9D4-4562-AFF0-551A39FDC43B}" destId="{747F7091-97B5-47E0-AB57-D6F8F2E4472B}" srcOrd="1" destOrd="0" parTransId="{7EBB1B30-566C-45CB-822A-52D8912D108B}" sibTransId="{FBAF694A-32B8-4CF7-912A-2DC718D27A84}"/>
    <dgm:cxn modelId="{B4B78EC3-201C-451F-BE2A-31FC53982ECD}" type="presOf" srcId="{B6112130-BF3E-4345-905B-7F5A7D4E11B1}" destId="{99C76567-65D4-4A71-89AA-757A2038947E}" srcOrd="0" destOrd="0" presId="urn:microsoft.com/office/officeart/2005/8/layout/hProcess9"/>
    <dgm:cxn modelId="{AA8048C8-EAA4-41F7-85E1-83EBF9BF1E05}" srcId="{C35078A1-A9D4-4562-AFF0-551A39FDC43B}" destId="{4798F88E-8B6C-452C-9171-31CEE0F56FC8}" srcOrd="0" destOrd="0" parTransId="{5A4B3A4D-0110-47DB-BBA4-2F661379EE98}" sibTransId="{60CAAC2A-6A76-49D3-A6CF-6002E8E4A6DD}"/>
    <dgm:cxn modelId="{5C9009F5-C688-4853-A74E-EFCFB1B54465}" type="presOf" srcId="{4798F88E-8B6C-452C-9171-31CEE0F56FC8}" destId="{24E00217-D06E-4C62-BA3F-415AD8EF9973}" srcOrd="0" destOrd="0" presId="urn:microsoft.com/office/officeart/2005/8/layout/hProcess9"/>
    <dgm:cxn modelId="{F279508D-DF0F-4FF5-A00E-C3D9066142B8}" type="presParOf" srcId="{5B287411-14CE-4970-9C0D-259EE6994801}" destId="{0C5B8050-75B9-4118-BE81-C84FB8528A9B}" srcOrd="0" destOrd="0" presId="urn:microsoft.com/office/officeart/2005/8/layout/hProcess9"/>
    <dgm:cxn modelId="{8F1F8467-60EB-4944-8996-F92D47765703}" type="presParOf" srcId="{5B287411-14CE-4970-9C0D-259EE6994801}" destId="{B5A7E84E-B0AA-4383-B3F7-63EBEEF8B8ED}" srcOrd="1" destOrd="0" presId="urn:microsoft.com/office/officeart/2005/8/layout/hProcess9"/>
    <dgm:cxn modelId="{586BF7C8-CA98-49D5-8FA4-47D4FFAAF17B}" type="presParOf" srcId="{B5A7E84E-B0AA-4383-B3F7-63EBEEF8B8ED}" destId="{24E00217-D06E-4C62-BA3F-415AD8EF9973}" srcOrd="0" destOrd="0" presId="urn:microsoft.com/office/officeart/2005/8/layout/hProcess9"/>
    <dgm:cxn modelId="{98AFBFC7-35DE-4359-8C96-960EFC4CF0B7}" type="presParOf" srcId="{B5A7E84E-B0AA-4383-B3F7-63EBEEF8B8ED}" destId="{68BFF77E-636D-4FCC-ACCF-EF2E96DC8370}" srcOrd="1" destOrd="0" presId="urn:microsoft.com/office/officeart/2005/8/layout/hProcess9"/>
    <dgm:cxn modelId="{07C57867-3925-4CF8-87E2-3C4A676D0A35}" type="presParOf" srcId="{B5A7E84E-B0AA-4383-B3F7-63EBEEF8B8ED}" destId="{5C99282B-2183-4051-A1E2-B6C5EB972147}" srcOrd="2" destOrd="0" presId="urn:microsoft.com/office/officeart/2005/8/layout/hProcess9"/>
    <dgm:cxn modelId="{B9158618-D28B-4F85-8FCE-B44136A32E1E}" type="presParOf" srcId="{B5A7E84E-B0AA-4383-B3F7-63EBEEF8B8ED}" destId="{4F87E2DB-EC0F-4078-A479-F4726899BD40}" srcOrd="3" destOrd="0" presId="urn:microsoft.com/office/officeart/2005/8/layout/hProcess9"/>
    <dgm:cxn modelId="{FA1A7147-B38F-4426-8726-478C1332CDA5}" type="presParOf" srcId="{B5A7E84E-B0AA-4383-B3F7-63EBEEF8B8ED}" destId="{99C76567-65D4-4A71-89AA-757A2038947E}" srcOrd="4" destOrd="0" presId="urn:microsoft.com/office/officeart/2005/8/layout/hProcess9"/>
    <dgm:cxn modelId="{AD583D5F-CC47-4089-8A53-DE6E57CC4560}" type="presParOf" srcId="{B5A7E84E-B0AA-4383-B3F7-63EBEEF8B8ED}" destId="{8436CB60-D7C4-4114-84D9-7BAE6E0555ED}" srcOrd="5" destOrd="0" presId="urn:microsoft.com/office/officeart/2005/8/layout/hProcess9"/>
    <dgm:cxn modelId="{9452CEF8-871B-4F0C-833D-1840CF845B34}" type="presParOf" srcId="{B5A7E84E-B0AA-4383-B3F7-63EBEEF8B8ED}" destId="{FE5F3A52-81EF-43B9-93F7-49C41B80D103}"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B8050-75B9-4118-BE81-C84FB8528A9B}">
      <dsp:nvSpPr>
        <dsp:cNvPr id="0" name=""/>
        <dsp:cNvSpPr/>
      </dsp:nvSpPr>
      <dsp:spPr>
        <a:xfrm>
          <a:off x="724971" y="0"/>
          <a:ext cx="8216344" cy="4662486"/>
        </a:xfrm>
        <a:prstGeom prst="rightArrow">
          <a:avLst/>
        </a:prstGeom>
        <a:solidFill>
          <a:schemeClr val="accent3">
            <a:tint val="40000"/>
            <a:hueOff val="0"/>
            <a:satOff val="0"/>
            <a:lumOff val="0"/>
            <a:alphaOff val="0"/>
          </a:schemeClr>
        </a:solid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 modelId="{24E00217-D06E-4C62-BA3F-415AD8EF9973}">
      <dsp:nvSpPr>
        <dsp:cNvPr id="0" name=""/>
        <dsp:cNvSpPr/>
      </dsp:nvSpPr>
      <dsp:spPr>
        <a:xfrm>
          <a:off x="4837" y="1398746"/>
          <a:ext cx="2326894" cy="1864994"/>
        </a:xfrm>
        <a:prstGeom prst="round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CO" sz="2500" b="1" kern="1200" dirty="0">
              <a:solidFill>
                <a:schemeClr val="tx1"/>
              </a:solidFill>
            </a:rPr>
            <a:t>1. </a:t>
          </a:r>
          <a:r>
            <a:rPr lang="es-CO" sz="2500" kern="1200" dirty="0">
              <a:solidFill>
                <a:schemeClr val="tx1"/>
              </a:solidFill>
            </a:rPr>
            <a:t>Análisis del problema</a:t>
          </a:r>
        </a:p>
      </dsp:txBody>
      <dsp:txXfrm>
        <a:off x="95879" y="1489788"/>
        <a:ext cx="2144810" cy="1682910"/>
      </dsp:txXfrm>
    </dsp:sp>
    <dsp:sp modelId="{5C99282B-2183-4051-A1E2-B6C5EB972147}">
      <dsp:nvSpPr>
        <dsp:cNvPr id="0" name=""/>
        <dsp:cNvSpPr/>
      </dsp:nvSpPr>
      <dsp:spPr>
        <a:xfrm>
          <a:off x="2448077" y="1398746"/>
          <a:ext cx="2326894" cy="1864994"/>
        </a:xfrm>
        <a:prstGeom prst="round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CO" sz="2500" b="1" kern="1200" dirty="0">
              <a:solidFill>
                <a:schemeClr val="tx1"/>
              </a:solidFill>
            </a:rPr>
            <a:t>2. </a:t>
          </a:r>
          <a:r>
            <a:rPr lang="es-CO" sz="2500" kern="1200" dirty="0">
              <a:solidFill>
                <a:schemeClr val="tx1"/>
              </a:solidFill>
            </a:rPr>
            <a:t>Diseño de solución</a:t>
          </a:r>
        </a:p>
      </dsp:txBody>
      <dsp:txXfrm>
        <a:off x="2539119" y="1489788"/>
        <a:ext cx="2144810" cy="1682910"/>
      </dsp:txXfrm>
    </dsp:sp>
    <dsp:sp modelId="{99C76567-65D4-4A71-89AA-757A2038947E}">
      <dsp:nvSpPr>
        <dsp:cNvPr id="0" name=""/>
        <dsp:cNvSpPr/>
      </dsp:nvSpPr>
      <dsp:spPr>
        <a:xfrm>
          <a:off x="4891316" y="1398746"/>
          <a:ext cx="2326894" cy="1864994"/>
        </a:xfrm>
        <a:prstGeom prst="round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CO" sz="2500" b="1" kern="1200" dirty="0">
              <a:solidFill>
                <a:schemeClr val="tx1"/>
              </a:solidFill>
            </a:rPr>
            <a:t>3. </a:t>
          </a:r>
          <a:r>
            <a:rPr lang="es-CO" sz="2500" kern="1200" dirty="0">
              <a:solidFill>
                <a:schemeClr val="tx1"/>
              </a:solidFill>
            </a:rPr>
            <a:t>Validación de la solución </a:t>
          </a:r>
        </a:p>
      </dsp:txBody>
      <dsp:txXfrm>
        <a:off x="4982358" y="1489788"/>
        <a:ext cx="2144810" cy="1682910"/>
      </dsp:txXfrm>
    </dsp:sp>
    <dsp:sp modelId="{FE5F3A52-81EF-43B9-93F7-49C41B80D103}">
      <dsp:nvSpPr>
        <dsp:cNvPr id="0" name=""/>
        <dsp:cNvSpPr/>
      </dsp:nvSpPr>
      <dsp:spPr>
        <a:xfrm>
          <a:off x="7334555" y="1398746"/>
          <a:ext cx="2326894" cy="1864994"/>
        </a:xfrm>
        <a:prstGeom prst="round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CO" sz="2500" b="1" kern="1200" dirty="0">
              <a:solidFill>
                <a:schemeClr val="tx1"/>
              </a:solidFill>
            </a:rPr>
            <a:t>4. </a:t>
          </a:r>
          <a:r>
            <a:rPr lang="es-CO" sz="2500" kern="1200" dirty="0">
              <a:solidFill>
                <a:schemeClr val="tx1"/>
              </a:solidFill>
            </a:rPr>
            <a:t>Codificación en un lenguaje de programación</a:t>
          </a:r>
        </a:p>
      </dsp:txBody>
      <dsp:txXfrm>
        <a:off x="7425597" y="1489788"/>
        <a:ext cx="2144810" cy="168291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057E8-DCE3-42A0-A625-E25CA1AC41D9}" type="datetimeFigureOut">
              <a:rPr lang="en-US" smtClean="0"/>
              <a:t>1/19/2022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62862A-0417-4032-8B79-CFAC803F735C}" type="slidenum">
              <a:rPr lang="en-US" smtClean="0"/>
              <a:t>‹Nº›</a:t>
            </a:fld>
            <a:endParaRPr lang="en-US"/>
          </a:p>
        </p:txBody>
      </p:sp>
    </p:spTree>
    <p:extLst>
      <p:ext uri="{BB962C8B-B14F-4D97-AF65-F5344CB8AC3E}">
        <p14:creationId xmlns:p14="http://schemas.microsoft.com/office/powerpoint/2010/main" val="237494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b="1">
                <a:effectLst/>
                <a:latin typeface="Calibri" panose="020F0502020204030204" pitchFamily="34" charset="0"/>
                <a:cs typeface="Calibri" panose="020F0502020204030204" pitchFamily="34" charset="0"/>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000">
                <a:solidFill>
                  <a:schemeClr val="tx1"/>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F5EC39B-725A-4724-A486-576B435F8FBB}" type="slidenum">
              <a:rPr lang="en-US" smtClean="0"/>
              <a:t>‹Nº›</a:t>
            </a:fld>
            <a:endParaRPr lang="en-US"/>
          </a:p>
        </p:txBody>
      </p:sp>
    </p:spTree>
    <p:extLst>
      <p:ext uri="{BB962C8B-B14F-4D97-AF65-F5344CB8AC3E}">
        <p14:creationId xmlns:p14="http://schemas.microsoft.com/office/powerpoint/2010/main" val="221125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EC39B-725A-4724-A486-576B435F8FBB}" type="slidenum">
              <a:rPr lang="en-US" smtClean="0"/>
              <a:t>‹Nº›</a:t>
            </a:fld>
            <a:endParaRPr lang="en-US"/>
          </a:p>
        </p:txBody>
      </p:sp>
    </p:spTree>
    <p:extLst>
      <p:ext uri="{BB962C8B-B14F-4D97-AF65-F5344CB8AC3E}">
        <p14:creationId xmlns:p14="http://schemas.microsoft.com/office/powerpoint/2010/main" val="1804802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5EC39B-725A-4724-A486-576B435F8FBB}" type="slidenum">
              <a:rPr lang="en-US" smtClean="0"/>
              <a:t>‹Nº›</a:t>
            </a:fld>
            <a:endParaRPr lang="en-US"/>
          </a:p>
        </p:txBody>
      </p:sp>
    </p:spTree>
    <p:extLst>
      <p:ext uri="{BB962C8B-B14F-4D97-AF65-F5344CB8AC3E}">
        <p14:creationId xmlns:p14="http://schemas.microsoft.com/office/powerpoint/2010/main" val="61410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5EC39B-725A-4724-A486-576B435F8FBB}" type="slidenum">
              <a:rPr lang="en-US" smtClean="0"/>
              <a:t>‹Nº›</a:t>
            </a:fld>
            <a:endParaRPr lang="en-US"/>
          </a:p>
        </p:txBody>
      </p:sp>
    </p:spTree>
    <p:extLst>
      <p:ext uri="{BB962C8B-B14F-4D97-AF65-F5344CB8AC3E}">
        <p14:creationId xmlns:p14="http://schemas.microsoft.com/office/powerpoint/2010/main" val="2022174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5EC39B-725A-4724-A486-576B435F8FBB}" type="slidenum">
              <a:rPr lang="en-US" smtClean="0"/>
              <a:t>‹Nº›</a:t>
            </a:fld>
            <a:endParaRPr lang="en-US"/>
          </a:p>
        </p:txBody>
      </p:sp>
    </p:spTree>
    <p:extLst>
      <p:ext uri="{BB962C8B-B14F-4D97-AF65-F5344CB8AC3E}">
        <p14:creationId xmlns:p14="http://schemas.microsoft.com/office/powerpoint/2010/main" val="4127965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EC39B-725A-4724-A486-576B435F8FBB}" type="slidenum">
              <a:rPr lang="en-US" smtClean="0"/>
              <a:t>‹Nº›</a:t>
            </a:fld>
            <a:endParaRPr lang="en-US"/>
          </a:p>
        </p:txBody>
      </p:sp>
    </p:spTree>
    <p:extLst>
      <p:ext uri="{BB962C8B-B14F-4D97-AF65-F5344CB8AC3E}">
        <p14:creationId xmlns:p14="http://schemas.microsoft.com/office/powerpoint/2010/main" val="524465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EC39B-725A-4724-A486-576B435F8FBB}" type="slidenum">
              <a:rPr lang="en-US" smtClean="0"/>
              <a:t>‹Nº›</a:t>
            </a:fld>
            <a:endParaRPr lang="en-US"/>
          </a:p>
        </p:txBody>
      </p:sp>
    </p:spTree>
    <p:extLst>
      <p:ext uri="{BB962C8B-B14F-4D97-AF65-F5344CB8AC3E}">
        <p14:creationId xmlns:p14="http://schemas.microsoft.com/office/powerpoint/2010/main" val="1148061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EC39B-725A-4724-A486-576B435F8FBB}" type="slidenum">
              <a:rPr lang="en-US" smtClean="0"/>
              <a:t>‹Nº›</a:t>
            </a:fld>
            <a:endParaRPr lang="en-US"/>
          </a:p>
        </p:txBody>
      </p:sp>
    </p:spTree>
    <p:extLst>
      <p:ext uri="{BB962C8B-B14F-4D97-AF65-F5344CB8AC3E}">
        <p14:creationId xmlns:p14="http://schemas.microsoft.com/office/powerpoint/2010/main" val="907307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EC39B-725A-4724-A486-576B435F8FBB}" type="slidenum">
              <a:rPr lang="en-US" smtClean="0"/>
              <a:t>‹Nº›</a:t>
            </a:fld>
            <a:endParaRPr lang="en-US"/>
          </a:p>
        </p:txBody>
      </p:sp>
    </p:spTree>
    <p:extLst>
      <p:ext uri="{BB962C8B-B14F-4D97-AF65-F5344CB8AC3E}">
        <p14:creationId xmlns:p14="http://schemas.microsoft.com/office/powerpoint/2010/main" val="1530221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EC39B-725A-4724-A486-576B435F8FBB}" type="slidenum">
              <a:rPr lang="en-US" smtClean="0"/>
              <a:t>‹Nº›</a:t>
            </a:fld>
            <a:endParaRPr lang="en-US"/>
          </a:p>
        </p:txBody>
      </p:sp>
    </p:spTree>
    <p:extLst>
      <p:ext uri="{BB962C8B-B14F-4D97-AF65-F5344CB8AC3E}">
        <p14:creationId xmlns:p14="http://schemas.microsoft.com/office/powerpoint/2010/main" val="10840602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EC39B-725A-4724-A486-576B435F8FBB}" type="slidenum">
              <a:rPr lang="en-US" smtClean="0"/>
              <a:t>‹Nº›</a:t>
            </a:fld>
            <a:endParaRPr lang="en-US"/>
          </a:p>
        </p:txBody>
      </p:sp>
    </p:spTree>
    <p:extLst>
      <p:ext uri="{BB962C8B-B14F-4D97-AF65-F5344CB8AC3E}">
        <p14:creationId xmlns:p14="http://schemas.microsoft.com/office/powerpoint/2010/main" val="169520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724297" y="274321"/>
            <a:ext cx="10018713" cy="1018902"/>
          </a:xfrm>
        </p:spPr>
        <p:txBody>
          <a:bodyPr/>
          <a:lstStyle>
            <a:lvl1pPr>
              <a:defRPr sz="4400">
                <a:latin typeface="Calibri" panose="020F0502020204030204" pitchFamily="34" charset="0"/>
                <a:cs typeface="Calibri" panose="020F0502020204030204" pitchFamily="34" charset="0"/>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1724297" y="1410789"/>
            <a:ext cx="10018713" cy="4663440"/>
          </a:xfrm>
        </p:spPr>
        <p:txBody>
          <a:bodyPr anchor="t"/>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6" name="Slide Number Placeholder 5"/>
          <p:cNvSpPr>
            <a:spLocks noGrp="1"/>
          </p:cNvSpPr>
          <p:nvPr>
            <p:ph type="sldNum" sz="quarter" idx="12"/>
          </p:nvPr>
        </p:nvSpPr>
        <p:spPr>
          <a:xfrm>
            <a:off x="11640833" y="6492875"/>
            <a:ext cx="551167" cy="365125"/>
          </a:xfrm>
        </p:spPr>
        <p:style>
          <a:lnRef idx="1">
            <a:schemeClr val="dk1"/>
          </a:lnRef>
          <a:fillRef idx="2">
            <a:schemeClr val="dk1"/>
          </a:fillRef>
          <a:effectRef idx="1">
            <a:schemeClr val="dk1"/>
          </a:effectRef>
          <a:fontRef idx="minor">
            <a:schemeClr val="dk1"/>
          </a:fontRef>
        </p:style>
        <p:txBody>
          <a:bodyPr/>
          <a:lstStyle>
            <a:lvl1pPr algn="ctr">
              <a:defRPr sz="1200" b="1">
                <a:latin typeface="Calibri" panose="020F0502020204030204" pitchFamily="34" charset="0"/>
                <a:cs typeface="Calibri" panose="020F0502020204030204" pitchFamily="34" charset="0"/>
              </a:defRPr>
            </a:lvl1pPr>
          </a:lstStyle>
          <a:p>
            <a:fld id="{DF5EC39B-725A-4724-A486-576B435F8FBB}" type="slidenum">
              <a:rPr lang="en-US" smtClean="0"/>
              <a:pPr/>
              <a:t>‹Nº›</a:t>
            </a:fld>
            <a:endParaRPr lang="en-US" dirty="0"/>
          </a:p>
        </p:txBody>
      </p:sp>
    </p:spTree>
    <p:extLst>
      <p:ext uri="{BB962C8B-B14F-4D97-AF65-F5344CB8AC3E}">
        <p14:creationId xmlns:p14="http://schemas.microsoft.com/office/powerpoint/2010/main" val="22193111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EC39B-725A-4724-A486-576B435F8FBB}" type="slidenum">
              <a:rPr lang="en-US" smtClean="0"/>
              <a:t>‹Nº›</a:t>
            </a:fld>
            <a:endParaRPr lang="en-US"/>
          </a:p>
        </p:txBody>
      </p:sp>
    </p:spTree>
    <p:extLst>
      <p:ext uri="{BB962C8B-B14F-4D97-AF65-F5344CB8AC3E}">
        <p14:creationId xmlns:p14="http://schemas.microsoft.com/office/powerpoint/2010/main" val="479346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EC39B-725A-4724-A486-576B435F8FBB}" type="slidenum">
              <a:rPr lang="en-US" smtClean="0"/>
              <a:t>‹Nº›</a:t>
            </a:fld>
            <a:endParaRPr lang="en-US"/>
          </a:p>
        </p:txBody>
      </p:sp>
    </p:spTree>
    <p:extLst>
      <p:ext uri="{BB962C8B-B14F-4D97-AF65-F5344CB8AC3E}">
        <p14:creationId xmlns:p14="http://schemas.microsoft.com/office/powerpoint/2010/main" val="1346114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EC39B-725A-4724-A486-576B435F8FBB}" type="slidenum">
              <a:rPr lang="en-US" smtClean="0"/>
              <a:t>‹Nº›</a:t>
            </a:fld>
            <a:endParaRPr lang="en-US"/>
          </a:p>
        </p:txBody>
      </p:sp>
    </p:spTree>
    <p:extLst>
      <p:ext uri="{BB962C8B-B14F-4D97-AF65-F5344CB8AC3E}">
        <p14:creationId xmlns:p14="http://schemas.microsoft.com/office/powerpoint/2010/main" val="41497797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EC39B-725A-4724-A486-576B435F8FBB}" type="slidenum">
              <a:rPr lang="en-US" smtClean="0"/>
              <a:t>‹Nº›</a:t>
            </a:fld>
            <a:endParaRPr lang="en-US"/>
          </a:p>
        </p:txBody>
      </p:sp>
    </p:spTree>
    <p:extLst>
      <p:ext uri="{BB962C8B-B14F-4D97-AF65-F5344CB8AC3E}">
        <p14:creationId xmlns:p14="http://schemas.microsoft.com/office/powerpoint/2010/main" val="1918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076994" y="222069"/>
            <a:ext cx="9666016" cy="1018902"/>
          </a:xfrm>
        </p:spPr>
        <p:txBody>
          <a:bodyPr/>
          <a:lstStyle>
            <a:lvl1pPr>
              <a:defRPr sz="4400">
                <a:latin typeface="Calibri" panose="020F0502020204030204" pitchFamily="34" charset="0"/>
                <a:cs typeface="Calibri" panose="020F0502020204030204" pitchFamily="34" charset="0"/>
              </a:defRPr>
            </a:lvl1pPr>
          </a:lstStyle>
          <a:p>
            <a:r>
              <a:rPr lang="es-ES" dirty="0"/>
              <a:t>Haga clic para modificar el estilo de título del patrón</a:t>
            </a:r>
            <a:endParaRPr lang="en-US" dirty="0"/>
          </a:p>
        </p:txBody>
      </p:sp>
      <p:sp>
        <p:nvSpPr>
          <p:cNvPr id="7" name="Rectángulo 6">
            <a:extLst>
              <a:ext uri="{FF2B5EF4-FFF2-40B4-BE49-F238E27FC236}">
                <a16:creationId xmlns:a16="http://schemas.microsoft.com/office/drawing/2014/main" id="{D777AD98-2E2A-4170-8F71-40920935A83B}"/>
              </a:ext>
            </a:extLst>
          </p:cNvPr>
          <p:cNvSpPr/>
          <p:nvPr userDrawn="1"/>
        </p:nvSpPr>
        <p:spPr>
          <a:xfrm>
            <a:off x="0" y="1740622"/>
            <a:ext cx="1567543" cy="6498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Algoritmos</a:t>
            </a:r>
          </a:p>
        </p:txBody>
      </p:sp>
      <p:sp>
        <p:nvSpPr>
          <p:cNvPr id="9" name="Rectángulo 8">
            <a:extLst>
              <a:ext uri="{FF2B5EF4-FFF2-40B4-BE49-F238E27FC236}">
                <a16:creationId xmlns:a16="http://schemas.microsoft.com/office/drawing/2014/main" id="{1EC44AA4-31DE-43DC-9350-D7B241120A47}"/>
              </a:ext>
            </a:extLst>
          </p:cNvPr>
          <p:cNvSpPr/>
          <p:nvPr userDrawn="1"/>
        </p:nvSpPr>
        <p:spPr>
          <a:xfrm>
            <a:off x="0" y="2390501"/>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10" name="Rectángulo 9">
            <a:extLst>
              <a:ext uri="{FF2B5EF4-FFF2-40B4-BE49-F238E27FC236}">
                <a16:creationId xmlns:a16="http://schemas.microsoft.com/office/drawing/2014/main" id="{02AF8C8F-5BF4-4F00-A790-7F5F017679DA}"/>
              </a:ext>
            </a:extLst>
          </p:cNvPr>
          <p:cNvSpPr/>
          <p:nvPr userDrawn="1"/>
        </p:nvSpPr>
        <p:spPr>
          <a:xfrm>
            <a:off x="0" y="2550520"/>
            <a:ext cx="1567543" cy="6498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Computadores</a:t>
            </a:r>
          </a:p>
        </p:txBody>
      </p:sp>
      <p:sp>
        <p:nvSpPr>
          <p:cNvPr id="11" name="Rectángulo 10">
            <a:extLst>
              <a:ext uri="{FF2B5EF4-FFF2-40B4-BE49-F238E27FC236}">
                <a16:creationId xmlns:a16="http://schemas.microsoft.com/office/drawing/2014/main" id="{38C52576-B982-4327-AD40-A9606741B807}"/>
              </a:ext>
            </a:extLst>
          </p:cNvPr>
          <p:cNvSpPr/>
          <p:nvPr userDrawn="1"/>
        </p:nvSpPr>
        <p:spPr>
          <a:xfrm>
            <a:off x="0" y="3200399"/>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14" name="Rectángulo 13">
            <a:extLst>
              <a:ext uri="{FF2B5EF4-FFF2-40B4-BE49-F238E27FC236}">
                <a16:creationId xmlns:a16="http://schemas.microsoft.com/office/drawing/2014/main" id="{24E81FDE-E4C1-44AE-91F4-3F729B8FAF62}"/>
              </a:ext>
            </a:extLst>
          </p:cNvPr>
          <p:cNvSpPr/>
          <p:nvPr userDrawn="1"/>
        </p:nvSpPr>
        <p:spPr>
          <a:xfrm>
            <a:off x="0" y="3353886"/>
            <a:ext cx="1567543" cy="649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Lenguajes de programación</a:t>
            </a:r>
          </a:p>
        </p:txBody>
      </p:sp>
      <p:sp>
        <p:nvSpPr>
          <p:cNvPr id="15" name="Rectángulo 14">
            <a:extLst>
              <a:ext uri="{FF2B5EF4-FFF2-40B4-BE49-F238E27FC236}">
                <a16:creationId xmlns:a16="http://schemas.microsoft.com/office/drawing/2014/main" id="{2EE47C81-4FEB-43EE-8C96-328707E00C7C}"/>
              </a:ext>
            </a:extLst>
          </p:cNvPr>
          <p:cNvSpPr/>
          <p:nvPr userDrawn="1"/>
        </p:nvSpPr>
        <p:spPr>
          <a:xfrm>
            <a:off x="0" y="4003765"/>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16" name="Rectángulo 15">
            <a:extLst>
              <a:ext uri="{FF2B5EF4-FFF2-40B4-BE49-F238E27FC236}">
                <a16:creationId xmlns:a16="http://schemas.microsoft.com/office/drawing/2014/main" id="{84A8B53F-2D34-4E6B-8858-CEB6D9F13466}"/>
              </a:ext>
            </a:extLst>
          </p:cNvPr>
          <p:cNvSpPr/>
          <p:nvPr userDrawn="1"/>
        </p:nvSpPr>
        <p:spPr>
          <a:xfrm>
            <a:off x="0" y="4176848"/>
            <a:ext cx="1567543" cy="649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noProof="0" dirty="0">
                <a:latin typeface="Calibri" panose="020F0502020204030204" pitchFamily="34" charset="0"/>
                <a:cs typeface="Calibri" panose="020F0502020204030204" pitchFamily="34" charset="0"/>
              </a:rPr>
              <a:t>Valores, variables y tipos</a:t>
            </a:r>
          </a:p>
        </p:txBody>
      </p:sp>
      <p:sp>
        <p:nvSpPr>
          <p:cNvPr id="17" name="Rectángulo 16">
            <a:extLst>
              <a:ext uri="{FF2B5EF4-FFF2-40B4-BE49-F238E27FC236}">
                <a16:creationId xmlns:a16="http://schemas.microsoft.com/office/drawing/2014/main" id="{8761174D-578C-4F5C-851F-42792C2EDA6D}"/>
              </a:ext>
            </a:extLst>
          </p:cNvPr>
          <p:cNvSpPr/>
          <p:nvPr userDrawn="1"/>
        </p:nvSpPr>
        <p:spPr>
          <a:xfrm>
            <a:off x="0" y="4826727"/>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20" name="Rectángulo 19">
            <a:extLst>
              <a:ext uri="{FF2B5EF4-FFF2-40B4-BE49-F238E27FC236}">
                <a16:creationId xmlns:a16="http://schemas.microsoft.com/office/drawing/2014/main" id="{6B9435A3-7DA0-4B3F-BD73-7A9557AA035C}"/>
              </a:ext>
            </a:extLst>
          </p:cNvPr>
          <p:cNvSpPr/>
          <p:nvPr userDrawn="1"/>
        </p:nvSpPr>
        <p:spPr>
          <a:xfrm>
            <a:off x="0" y="4994911"/>
            <a:ext cx="1567543" cy="649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err="1">
                <a:latin typeface="Calibri" panose="020F0502020204030204" pitchFamily="34" charset="0"/>
                <a:cs typeface="Calibri" panose="020F0502020204030204" pitchFamily="34" charset="0"/>
              </a:rPr>
              <a:t>BlueJ</a:t>
            </a:r>
            <a:endParaRPr lang="es-CO" noProof="0" dirty="0">
              <a:latin typeface="Calibri" panose="020F0502020204030204" pitchFamily="34" charset="0"/>
              <a:cs typeface="Calibri" panose="020F0502020204030204" pitchFamily="34" charset="0"/>
            </a:endParaRPr>
          </a:p>
        </p:txBody>
      </p:sp>
      <p:sp>
        <p:nvSpPr>
          <p:cNvPr id="21" name="Rectángulo 20">
            <a:extLst>
              <a:ext uri="{FF2B5EF4-FFF2-40B4-BE49-F238E27FC236}">
                <a16:creationId xmlns:a16="http://schemas.microsoft.com/office/drawing/2014/main" id="{AB417806-239A-47AF-82B8-47D19B862E45}"/>
              </a:ext>
            </a:extLst>
          </p:cNvPr>
          <p:cNvSpPr/>
          <p:nvPr userDrawn="1"/>
        </p:nvSpPr>
        <p:spPr>
          <a:xfrm>
            <a:off x="0" y="5644790"/>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8" name="Content Placeholder 2">
            <a:extLst>
              <a:ext uri="{FF2B5EF4-FFF2-40B4-BE49-F238E27FC236}">
                <a16:creationId xmlns:a16="http://schemas.microsoft.com/office/drawing/2014/main" id="{286991A7-0C0C-4B8F-BA46-6B0B68FEDC39}"/>
              </a:ext>
            </a:extLst>
          </p:cNvPr>
          <p:cNvSpPr>
            <a:spLocks noGrp="1"/>
          </p:cNvSpPr>
          <p:nvPr>
            <p:ph idx="1"/>
          </p:nvPr>
        </p:nvSpPr>
        <p:spPr>
          <a:xfrm>
            <a:off x="2076994" y="1410789"/>
            <a:ext cx="9666016" cy="4663440"/>
          </a:xfrm>
        </p:spPr>
        <p:txBody>
          <a:bodyPr anchor="t"/>
          <a:lstStyle>
            <a:lvl1pPr>
              <a:buSzPct val="100000"/>
              <a:defRPr>
                <a:latin typeface="Calibri" panose="020F0502020204030204" pitchFamily="34" charset="0"/>
                <a:cs typeface="Calibri" panose="020F0502020204030204" pitchFamily="34" charset="0"/>
              </a:defRPr>
            </a:lvl1pPr>
            <a:lvl2pPr>
              <a:buSzPct val="100000"/>
              <a:defRPr>
                <a:latin typeface="Calibri" panose="020F0502020204030204" pitchFamily="34" charset="0"/>
                <a:cs typeface="Calibri" panose="020F0502020204030204" pitchFamily="34" charset="0"/>
              </a:defRPr>
            </a:lvl2pPr>
            <a:lvl3pPr>
              <a:buSzPct val="100000"/>
              <a:defRPr>
                <a:latin typeface="Calibri" panose="020F0502020204030204" pitchFamily="34" charset="0"/>
                <a:cs typeface="Calibri" panose="020F0502020204030204" pitchFamily="34" charset="0"/>
              </a:defRPr>
            </a:lvl3pPr>
            <a:lvl4pPr>
              <a:buSzPct val="100000"/>
              <a:defRPr>
                <a:latin typeface="Calibri" panose="020F0502020204030204" pitchFamily="34" charset="0"/>
                <a:cs typeface="Calibri" panose="020F0502020204030204" pitchFamily="34" charset="0"/>
              </a:defRPr>
            </a:lvl4pPr>
            <a:lvl5pPr>
              <a:buSzPct val="100000"/>
              <a:defRPr>
                <a:latin typeface="Calibri" panose="020F0502020204030204" pitchFamily="34" charset="0"/>
                <a:cs typeface="Calibri" panose="020F050202020403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9" name="Slide Number Placeholder 5">
            <a:extLst>
              <a:ext uri="{FF2B5EF4-FFF2-40B4-BE49-F238E27FC236}">
                <a16:creationId xmlns:a16="http://schemas.microsoft.com/office/drawing/2014/main" id="{208A0C16-9A1B-4634-8C40-24B6717E83A3}"/>
              </a:ext>
            </a:extLst>
          </p:cNvPr>
          <p:cNvSpPr>
            <a:spLocks noGrp="1"/>
          </p:cNvSpPr>
          <p:nvPr>
            <p:ph type="sldNum" sz="quarter" idx="12"/>
          </p:nvPr>
        </p:nvSpPr>
        <p:spPr>
          <a:xfrm>
            <a:off x="11640833" y="6492875"/>
            <a:ext cx="551167" cy="365125"/>
          </a:xfrm>
        </p:spPr>
        <p:style>
          <a:lnRef idx="1">
            <a:schemeClr val="dk1"/>
          </a:lnRef>
          <a:fillRef idx="2">
            <a:schemeClr val="dk1"/>
          </a:fillRef>
          <a:effectRef idx="1">
            <a:schemeClr val="dk1"/>
          </a:effectRef>
          <a:fontRef idx="minor">
            <a:schemeClr val="dk1"/>
          </a:fontRef>
        </p:style>
        <p:txBody>
          <a:bodyPr/>
          <a:lstStyle>
            <a:lvl1pPr algn="ctr">
              <a:defRPr sz="1200" b="1">
                <a:latin typeface="Calibri" panose="020F0502020204030204" pitchFamily="34" charset="0"/>
                <a:cs typeface="Calibri" panose="020F0502020204030204" pitchFamily="34" charset="0"/>
              </a:defRPr>
            </a:lvl1pPr>
          </a:lstStyle>
          <a:p>
            <a:fld id="{DF5EC39B-725A-4724-A486-576B435F8FBB}" type="slidenum">
              <a:rPr lang="en-US" smtClean="0"/>
              <a:pPr/>
              <a:t>‹Nº›</a:t>
            </a:fld>
            <a:endParaRPr lang="en-US" dirty="0"/>
          </a:p>
        </p:txBody>
      </p:sp>
    </p:spTree>
    <p:extLst>
      <p:ext uri="{BB962C8B-B14F-4D97-AF65-F5344CB8AC3E}">
        <p14:creationId xmlns:p14="http://schemas.microsoft.com/office/powerpoint/2010/main" val="18892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076994" y="222069"/>
            <a:ext cx="9666016" cy="1018902"/>
          </a:xfrm>
        </p:spPr>
        <p:txBody>
          <a:bodyPr/>
          <a:lstStyle>
            <a:lvl1pPr>
              <a:defRPr sz="4400">
                <a:latin typeface="Calibri" panose="020F0502020204030204" pitchFamily="34" charset="0"/>
                <a:cs typeface="Calibri" panose="020F0502020204030204" pitchFamily="34" charset="0"/>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2076994" y="1410789"/>
            <a:ext cx="9666016" cy="4663440"/>
          </a:xfrm>
        </p:spPr>
        <p:txBody>
          <a:bodyPr anchor="t"/>
          <a:lstStyle>
            <a:lvl1pPr>
              <a:buSzPct val="100000"/>
              <a:defRPr>
                <a:latin typeface="Calibri" panose="020F0502020204030204" pitchFamily="34" charset="0"/>
                <a:cs typeface="Calibri" panose="020F0502020204030204" pitchFamily="34" charset="0"/>
              </a:defRPr>
            </a:lvl1pPr>
            <a:lvl2pPr>
              <a:buSzPct val="100000"/>
              <a:defRPr>
                <a:latin typeface="Calibri" panose="020F0502020204030204" pitchFamily="34" charset="0"/>
                <a:cs typeface="Calibri" panose="020F0502020204030204" pitchFamily="34" charset="0"/>
              </a:defRPr>
            </a:lvl2pPr>
            <a:lvl3pPr>
              <a:buSzPct val="100000"/>
              <a:defRPr>
                <a:latin typeface="Calibri" panose="020F0502020204030204" pitchFamily="34" charset="0"/>
                <a:cs typeface="Calibri" panose="020F0502020204030204" pitchFamily="34" charset="0"/>
              </a:defRPr>
            </a:lvl3pPr>
            <a:lvl4pPr>
              <a:buSzPct val="100000"/>
              <a:defRPr>
                <a:latin typeface="Calibri" panose="020F0502020204030204" pitchFamily="34" charset="0"/>
                <a:cs typeface="Calibri" panose="020F0502020204030204" pitchFamily="34" charset="0"/>
              </a:defRPr>
            </a:lvl4pPr>
            <a:lvl5pPr>
              <a:buSzPct val="100000"/>
              <a:defRPr>
                <a:latin typeface="Calibri" panose="020F0502020204030204" pitchFamily="34" charset="0"/>
                <a:cs typeface="Calibri" panose="020F050202020403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6" name="Slide Number Placeholder 5">
            <a:extLst>
              <a:ext uri="{FF2B5EF4-FFF2-40B4-BE49-F238E27FC236}">
                <a16:creationId xmlns:a16="http://schemas.microsoft.com/office/drawing/2014/main" id="{EFE06209-AAA7-4934-BC0E-7E99D228739D}"/>
              </a:ext>
            </a:extLst>
          </p:cNvPr>
          <p:cNvSpPr>
            <a:spLocks noGrp="1"/>
          </p:cNvSpPr>
          <p:nvPr>
            <p:ph type="sldNum" sz="quarter" idx="12"/>
          </p:nvPr>
        </p:nvSpPr>
        <p:spPr>
          <a:xfrm>
            <a:off x="11640833" y="6492875"/>
            <a:ext cx="551167" cy="365125"/>
          </a:xfrm>
        </p:spPr>
        <p:style>
          <a:lnRef idx="1">
            <a:schemeClr val="dk1"/>
          </a:lnRef>
          <a:fillRef idx="2">
            <a:schemeClr val="dk1"/>
          </a:fillRef>
          <a:effectRef idx="1">
            <a:schemeClr val="dk1"/>
          </a:effectRef>
          <a:fontRef idx="minor">
            <a:schemeClr val="dk1"/>
          </a:fontRef>
        </p:style>
        <p:txBody>
          <a:bodyPr/>
          <a:lstStyle>
            <a:lvl1pPr algn="ctr">
              <a:defRPr sz="1200" b="1">
                <a:latin typeface="Calibri" panose="020F0502020204030204" pitchFamily="34" charset="0"/>
                <a:cs typeface="Calibri" panose="020F0502020204030204" pitchFamily="34" charset="0"/>
              </a:defRPr>
            </a:lvl1pPr>
          </a:lstStyle>
          <a:p>
            <a:fld id="{DF5EC39B-725A-4724-A486-576B435F8FBB}" type="slidenum">
              <a:rPr lang="en-US" smtClean="0"/>
              <a:pPr/>
              <a:t>‹Nº›</a:t>
            </a:fld>
            <a:endParaRPr lang="en-US" dirty="0"/>
          </a:p>
        </p:txBody>
      </p:sp>
      <p:sp>
        <p:nvSpPr>
          <p:cNvPr id="15" name="Rectángulo 14">
            <a:extLst>
              <a:ext uri="{FF2B5EF4-FFF2-40B4-BE49-F238E27FC236}">
                <a16:creationId xmlns:a16="http://schemas.microsoft.com/office/drawing/2014/main" id="{09C2894A-296C-48F3-9D66-9AB5E4723884}"/>
              </a:ext>
            </a:extLst>
          </p:cNvPr>
          <p:cNvSpPr/>
          <p:nvPr userDrawn="1"/>
        </p:nvSpPr>
        <p:spPr>
          <a:xfrm>
            <a:off x="0" y="1740622"/>
            <a:ext cx="1567543" cy="64987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Algoritmos</a:t>
            </a:r>
          </a:p>
        </p:txBody>
      </p:sp>
      <p:sp>
        <p:nvSpPr>
          <p:cNvPr id="17" name="Rectángulo 16">
            <a:extLst>
              <a:ext uri="{FF2B5EF4-FFF2-40B4-BE49-F238E27FC236}">
                <a16:creationId xmlns:a16="http://schemas.microsoft.com/office/drawing/2014/main" id="{70355AA8-D67D-494E-A375-827D4E75D592}"/>
              </a:ext>
            </a:extLst>
          </p:cNvPr>
          <p:cNvSpPr/>
          <p:nvPr userDrawn="1"/>
        </p:nvSpPr>
        <p:spPr>
          <a:xfrm>
            <a:off x="0" y="2390501"/>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18" name="Rectángulo 17">
            <a:extLst>
              <a:ext uri="{FF2B5EF4-FFF2-40B4-BE49-F238E27FC236}">
                <a16:creationId xmlns:a16="http://schemas.microsoft.com/office/drawing/2014/main" id="{12A687E4-244D-4C2B-A3E3-F9DFD49E9C98}"/>
              </a:ext>
            </a:extLst>
          </p:cNvPr>
          <p:cNvSpPr/>
          <p:nvPr userDrawn="1"/>
        </p:nvSpPr>
        <p:spPr>
          <a:xfrm>
            <a:off x="0" y="2550520"/>
            <a:ext cx="1567543" cy="6498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Computadores</a:t>
            </a:r>
          </a:p>
        </p:txBody>
      </p:sp>
      <p:sp>
        <p:nvSpPr>
          <p:cNvPr id="19" name="Rectángulo 18">
            <a:extLst>
              <a:ext uri="{FF2B5EF4-FFF2-40B4-BE49-F238E27FC236}">
                <a16:creationId xmlns:a16="http://schemas.microsoft.com/office/drawing/2014/main" id="{6CA843A2-FA36-4779-8CF2-443187A42E5C}"/>
              </a:ext>
            </a:extLst>
          </p:cNvPr>
          <p:cNvSpPr/>
          <p:nvPr userDrawn="1"/>
        </p:nvSpPr>
        <p:spPr>
          <a:xfrm>
            <a:off x="0" y="3200399"/>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20" name="Rectángulo 19">
            <a:extLst>
              <a:ext uri="{FF2B5EF4-FFF2-40B4-BE49-F238E27FC236}">
                <a16:creationId xmlns:a16="http://schemas.microsoft.com/office/drawing/2014/main" id="{30FAF197-E629-474C-8190-6115BA7CEAD5}"/>
              </a:ext>
            </a:extLst>
          </p:cNvPr>
          <p:cNvSpPr/>
          <p:nvPr userDrawn="1"/>
        </p:nvSpPr>
        <p:spPr>
          <a:xfrm>
            <a:off x="0" y="3353886"/>
            <a:ext cx="1567543" cy="649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Lenguajes de programación</a:t>
            </a:r>
          </a:p>
        </p:txBody>
      </p:sp>
      <p:sp>
        <p:nvSpPr>
          <p:cNvPr id="21" name="Rectángulo 20">
            <a:extLst>
              <a:ext uri="{FF2B5EF4-FFF2-40B4-BE49-F238E27FC236}">
                <a16:creationId xmlns:a16="http://schemas.microsoft.com/office/drawing/2014/main" id="{27BD1148-D595-46B1-BB36-8B2A24C16453}"/>
              </a:ext>
            </a:extLst>
          </p:cNvPr>
          <p:cNvSpPr/>
          <p:nvPr userDrawn="1"/>
        </p:nvSpPr>
        <p:spPr>
          <a:xfrm>
            <a:off x="0" y="4003765"/>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22" name="Rectángulo 21">
            <a:extLst>
              <a:ext uri="{FF2B5EF4-FFF2-40B4-BE49-F238E27FC236}">
                <a16:creationId xmlns:a16="http://schemas.microsoft.com/office/drawing/2014/main" id="{1A1C6CF5-AF31-496F-97BC-AC32A592284A}"/>
              </a:ext>
            </a:extLst>
          </p:cNvPr>
          <p:cNvSpPr/>
          <p:nvPr userDrawn="1"/>
        </p:nvSpPr>
        <p:spPr>
          <a:xfrm>
            <a:off x="0" y="4176848"/>
            <a:ext cx="1567543" cy="649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noProof="0" dirty="0">
                <a:latin typeface="Calibri" panose="020F0502020204030204" pitchFamily="34" charset="0"/>
                <a:cs typeface="Calibri" panose="020F0502020204030204" pitchFamily="34" charset="0"/>
              </a:rPr>
              <a:t>Valores, variables y tipos</a:t>
            </a:r>
          </a:p>
        </p:txBody>
      </p:sp>
      <p:sp>
        <p:nvSpPr>
          <p:cNvPr id="23" name="Rectángulo 22">
            <a:extLst>
              <a:ext uri="{FF2B5EF4-FFF2-40B4-BE49-F238E27FC236}">
                <a16:creationId xmlns:a16="http://schemas.microsoft.com/office/drawing/2014/main" id="{80C8C289-2A3B-480A-BF45-7F2CD801E92C}"/>
              </a:ext>
            </a:extLst>
          </p:cNvPr>
          <p:cNvSpPr/>
          <p:nvPr userDrawn="1"/>
        </p:nvSpPr>
        <p:spPr>
          <a:xfrm>
            <a:off x="0" y="4826727"/>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34" name="Rectángulo 33">
            <a:extLst>
              <a:ext uri="{FF2B5EF4-FFF2-40B4-BE49-F238E27FC236}">
                <a16:creationId xmlns:a16="http://schemas.microsoft.com/office/drawing/2014/main" id="{6E3F820C-BDD9-44BF-9DB3-5927560BC7DE}"/>
              </a:ext>
            </a:extLst>
          </p:cNvPr>
          <p:cNvSpPr/>
          <p:nvPr userDrawn="1"/>
        </p:nvSpPr>
        <p:spPr>
          <a:xfrm>
            <a:off x="0" y="4994911"/>
            <a:ext cx="1567543" cy="649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Taller</a:t>
            </a:r>
          </a:p>
        </p:txBody>
      </p:sp>
      <p:sp>
        <p:nvSpPr>
          <p:cNvPr id="35" name="Rectángulo 34">
            <a:extLst>
              <a:ext uri="{FF2B5EF4-FFF2-40B4-BE49-F238E27FC236}">
                <a16:creationId xmlns:a16="http://schemas.microsoft.com/office/drawing/2014/main" id="{73CBE899-A509-4B02-A189-DB7950AA638C}"/>
              </a:ext>
            </a:extLst>
          </p:cNvPr>
          <p:cNvSpPr/>
          <p:nvPr userDrawn="1"/>
        </p:nvSpPr>
        <p:spPr>
          <a:xfrm>
            <a:off x="0" y="5644790"/>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042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CE54C73F-B128-49E5-ABDE-E7681BFB8CD9}"/>
              </a:ext>
            </a:extLst>
          </p:cNvPr>
          <p:cNvSpPr>
            <a:spLocks noGrp="1"/>
          </p:cNvSpPr>
          <p:nvPr>
            <p:ph type="title"/>
          </p:nvPr>
        </p:nvSpPr>
        <p:spPr>
          <a:xfrm>
            <a:off x="2076994" y="222069"/>
            <a:ext cx="9666016" cy="1018902"/>
          </a:xfrm>
        </p:spPr>
        <p:txBody>
          <a:bodyPr/>
          <a:lstStyle>
            <a:lvl1pPr>
              <a:defRPr sz="4400">
                <a:latin typeface="Calibri" panose="020F0502020204030204" pitchFamily="34" charset="0"/>
                <a:cs typeface="Calibri" panose="020F0502020204030204" pitchFamily="34" charset="0"/>
              </a:defRPr>
            </a:lvl1pPr>
          </a:lstStyle>
          <a:p>
            <a:r>
              <a:rPr lang="es-ES" dirty="0"/>
              <a:t>Haga clic para modificar el estilo de título del patrón</a:t>
            </a:r>
            <a:endParaRPr lang="en-US" dirty="0"/>
          </a:p>
        </p:txBody>
      </p:sp>
      <p:sp>
        <p:nvSpPr>
          <p:cNvPr id="36" name="Content Placeholder 2">
            <a:extLst>
              <a:ext uri="{FF2B5EF4-FFF2-40B4-BE49-F238E27FC236}">
                <a16:creationId xmlns:a16="http://schemas.microsoft.com/office/drawing/2014/main" id="{3F463398-8754-4CC0-8435-ABAE46B597B7}"/>
              </a:ext>
            </a:extLst>
          </p:cNvPr>
          <p:cNvSpPr>
            <a:spLocks noGrp="1"/>
          </p:cNvSpPr>
          <p:nvPr>
            <p:ph idx="1"/>
          </p:nvPr>
        </p:nvSpPr>
        <p:spPr>
          <a:xfrm>
            <a:off x="2076994" y="1410789"/>
            <a:ext cx="9666016" cy="4663440"/>
          </a:xfrm>
        </p:spPr>
        <p:txBody>
          <a:bodyPr anchor="t"/>
          <a:lstStyle>
            <a:lvl1pPr>
              <a:buSzPct val="100000"/>
              <a:defRPr>
                <a:latin typeface="Calibri" panose="020F0502020204030204" pitchFamily="34" charset="0"/>
                <a:cs typeface="Calibri" panose="020F0502020204030204" pitchFamily="34" charset="0"/>
              </a:defRPr>
            </a:lvl1pPr>
            <a:lvl2pPr>
              <a:buSzPct val="100000"/>
              <a:defRPr>
                <a:latin typeface="Calibri" panose="020F0502020204030204" pitchFamily="34" charset="0"/>
                <a:cs typeface="Calibri" panose="020F0502020204030204" pitchFamily="34" charset="0"/>
              </a:defRPr>
            </a:lvl2pPr>
            <a:lvl3pPr>
              <a:buSzPct val="100000"/>
              <a:defRPr>
                <a:latin typeface="Calibri" panose="020F0502020204030204" pitchFamily="34" charset="0"/>
                <a:cs typeface="Calibri" panose="020F0502020204030204" pitchFamily="34" charset="0"/>
              </a:defRPr>
            </a:lvl3pPr>
            <a:lvl4pPr>
              <a:buSzPct val="100000"/>
              <a:defRPr>
                <a:latin typeface="Calibri" panose="020F0502020204030204" pitchFamily="34" charset="0"/>
                <a:cs typeface="Calibri" panose="020F0502020204030204" pitchFamily="34" charset="0"/>
              </a:defRPr>
            </a:lvl4pPr>
            <a:lvl5pPr>
              <a:buSzPct val="100000"/>
              <a:defRPr>
                <a:latin typeface="Calibri" panose="020F0502020204030204" pitchFamily="34" charset="0"/>
                <a:cs typeface="Calibri" panose="020F050202020403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6" name="Slide Number Placeholder 5">
            <a:extLst>
              <a:ext uri="{FF2B5EF4-FFF2-40B4-BE49-F238E27FC236}">
                <a16:creationId xmlns:a16="http://schemas.microsoft.com/office/drawing/2014/main" id="{38FFC7E7-A2E4-40FD-B884-93B2B58D4577}"/>
              </a:ext>
            </a:extLst>
          </p:cNvPr>
          <p:cNvSpPr>
            <a:spLocks noGrp="1"/>
          </p:cNvSpPr>
          <p:nvPr>
            <p:ph type="sldNum" sz="quarter" idx="12"/>
          </p:nvPr>
        </p:nvSpPr>
        <p:spPr>
          <a:xfrm>
            <a:off x="11640833" y="6492875"/>
            <a:ext cx="551167" cy="365125"/>
          </a:xfrm>
        </p:spPr>
        <p:style>
          <a:lnRef idx="1">
            <a:schemeClr val="dk1"/>
          </a:lnRef>
          <a:fillRef idx="2">
            <a:schemeClr val="dk1"/>
          </a:fillRef>
          <a:effectRef idx="1">
            <a:schemeClr val="dk1"/>
          </a:effectRef>
          <a:fontRef idx="minor">
            <a:schemeClr val="dk1"/>
          </a:fontRef>
        </p:style>
        <p:txBody>
          <a:bodyPr/>
          <a:lstStyle>
            <a:lvl1pPr algn="ctr">
              <a:defRPr sz="1200" b="1">
                <a:latin typeface="Calibri" panose="020F0502020204030204" pitchFamily="34" charset="0"/>
                <a:cs typeface="Calibri" panose="020F0502020204030204" pitchFamily="34" charset="0"/>
              </a:defRPr>
            </a:lvl1pPr>
          </a:lstStyle>
          <a:p>
            <a:fld id="{DF5EC39B-725A-4724-A486-576B435F8FBB}" type="slidenum">
              <a:rPr lang="en-US" smtClean="0"/>
              <a:pPr/>
              <a:t>‹Nº›</a:t>
            </a:fld>
            <a:endParaRPr lang="en-US" dirty="0"/>
          </a:p>
        </p:txBody>
      </p:sp>
      <p:sp>
        <p:nvSpPr>
          <p:cNvPr id="15" name="Rectángulo 14">
            <a:extLst>
              <a:ext uri="{FF2B5EF4-FFF2-40B4-BE49-F238E27FC236}">
                <a16:creationId xmlns:a16="http://schemas.microsoft.com/office/drawing/2014/main" id="{F343E756-D9F6-4C4C-8EA3-7511A0F49895}"/>
              </a:ext>
            </a:extLst>
          </p:cNvPr>
          <p:cNvSpPr/>
          <p:nvPr userDrawn="1"/>
        </p:nvSpPr>
        <p:spPr>
          <a:xfrm>
            <a:off x="0" y="1740622"/>
            <a:ext cx="1567543" cy="6498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Algoritmos</a:t>
            </a:r>
          </a:p>
        </p:txBody>
      </p:sp>
      <p:sp>
        <p:nvSpPr>
          <p:cNvPr id="17" name="Rectángulo 16">
            <a:extLst>
              <a:ext uri="{FF2B5EF4-FFF2-40B4-BE49-F238E27FC236}">
                <a16:creationId xmlns:a16="http://schemas.microsoft.com/office/drawing/2014/main" id="{741367EA-919A-40A9-990B-601843914457}"/>
              </a:ext>
            </a:extLst>
          </p:cNvPr>
          <p:cNvSpPr/>
          <p:nvPr userDrawn="1"/>
        </p:nvSpPr>
        <p:spPr>
          <a:xfrm>
            <a:off x="0" y="2390501"/>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19" name="Rectángulo 18">
            <a:extLst>
              <a:ext uri="{FF2B5EF4-FFF2-40B4-BE49-F238E27FC236}">
                <a16:creationId xmlns:a16="http://schemas.microsoft.com/office/drawing/2014/main" id="{D5ABB271-B7A0-4528-B389-0D9B4ECF1D7A}"/>
              </a:ext>
            </a:extLst>
          </p:cNvPr>
          <p:cNvSpPr/>
          <p:nvPr userDrawn="1"/>
        </p:nvSpPr>
        <p:spPr>
          <a:xfrm>
            <a:off x="0" y="2550520"/>
            <a:ext cx="1567543" cy="64987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Computadores</a:t>
            </a:r>
          </a:p>
        </p:txBody>
      </p:sp>
      <p:sp>
        <p:nvSpPr>
          <p:cNvPr id="20" name="Rectángulo 19">
            <a:extLst>
              <a:ext uri="{FF2B5EF4-FFF2-40B4-BE49-F238E27FC236}">
                <a16:creationId xmlns:a16="http://schemas.microsoft.com/office/drawing/2014/main" id="{CEF90523-BE6C-4DFC-BFA1-3567FDC61803}"/>
              </a:ext>
            </a:extLst>
          </p:cNvPr>
          <p:cNvSpPr/>
          <p:nvPr userDrawn="1"/>
        </p:nvSpPr>
        <p:spPr>
          <a:xfrm>
            <a:off x="0" y="3200399"/>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21" name="Rectángulo 20">
            <a:extLst>
              <a:ext uri="{FF2B5EF4-FFF2-40B4-BE49-F238E27FC236}">
                <a16:creationId xmlns:a16="http://schemas.microsoft.com/office/drawing/2014/main" id="{8A9CE06A-656E-45C1-BC3F-67ED542E7B96}"/>
              </a:ext>
            </a:extLst>
          </p:cNvPr>
          <p:cNvSpPr/>
          <p:nvPr userDrawn="1"/>
        </p:nvSpPr>
        <p:spPr>
          <a:xfrm>
            <a:off x="0" y="3353886"/>
            <a:ext cx="1567543" cy="649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Lenguajes de programación</a:t>
            </a:r>
          </a:p>
        </p:txBody>
      </p:sp>
      <p:sp>
        <p:nvSpPr>
          <p:cNvPr id="22" name="Rectángulo 21">
            <a:extLst>
              <a:ext uri="{FF2B5EF4-FFF2-40B4-BE49-F238E27FC236}">
                <a16:creationId xmlns:a16="http://schemas.microsoft.com/office/drawing/2014/main" id="{51BD9E1F-1095-4C51-8486-937F02FF9813}"/>
              </a:ext>
            </a:extLst>
          </p:cNvPr>
          <p:cNvSpPr/>
          <p:nvPr userDrawn="1"/>
        </p:nvSpPr>
        <p:spPr>
          <a:xfrm>
            <a:off x="0" y="4003765"/>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23" name="Rectángulo 22">
            <a:extLst>
              <a:ext uri="{FF2B5EF4-FFF2-40B4-BE49-F238E27FC236}">
                <a16:creationId xmlns:a16="http://schemas.microsoft.com/office/drawing/2014/main" id="{08B81B57-70EE-4A40-803C-6A8F5133BD83}"/>
              </a:ext>
            </a:extLst>
          </p:cNvPr>
          <p:cNvSpPr/>
          <p:nvPr userDrawn="1"/>
        </p:nvSpPr>
        <p:spPr>
          <a:xfrm>
            <a:off x="0" y="4176848"/>
            <a:ext cx="1567543" cy="649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noProof="0" dirty="0">
                <a:latin typeface="Calibri" panose="020F0502020204030204" pitchFamily="34" charset="0"/>
                <a:cs typeface="Calibri" panose="020F0502020204030204" pitchFamily="34" charset="0"/>
              </a:rPr>
              <a:t>Valores, variables y tipos</a:t>
            </a:r>
          </a:p>
        </p:txBody>
      </p:sp>
      <p:sp>
        <p:nvSpPr>
          <p:cNvPr id="24" name="Rectángulo 23">
            <a:extLst>
              <a:ext uri="{FF2B5EF4-FFF2-40B4-BE49-F238E27FC236}">
                <a16:creationId xmlns:a16="http://schemas.microsoft.com/office/drawing/2014/main" id="{FEA4EEFC-D5A5-41B8-B62F-DD4624D1D4CB}"/>
              </a:ext>
            </a:extLst>
          </p:cNvPr>
          <p:cNvSpPr/>
          <p:nvPr userDrawn="1"/>
        </p:nvSpPr>
        <p:spPr>
          <a:xfrm>
            <a:off x="0" y="4826727"/>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25" name="Rectángulo 24">
            <a:extLst>
              <a:ext uri="{FF2B5EF4-FFF2-40B4-BE49-F238E27FC236}">
                <a16:creationId xmlns:a16="http://schemas.microsoft.com/office/drawing/2014/main" id="{15EFCB16-FF56-4E08-8B90-023F5903D7C2}"/>
              </a:ext>
            </a:extLst>
          </p:cNvPr>
          <p:cNvSpPr/>
          <p:nvPr userDrawn="1"/>
        </p:nvSpPr>
        <p:spPr>
          <a:xfrm>
            <a:off x="0" y="4994911"/>
            <a:ext cx="1567543" cy="649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Taller</a:t>
            </a:r>
          </a:p>
        </p:txBody>
      </p:sp>
      <p:sp>
        <p:nvSpPr>
          <p:cNvPr id="37" name="Rectángulo 36">
            <a:extLst>
              <a:ext uri="{FF2B5EF4-FFF2-40B4-BE49-F238E27FC236}">
                <a16:creationId xmlns:a16="http://schemas.microsoft.com/office/drawing/2014/main" id="{A9E8B2B5-162C-4D0D-B150-5B9A5E093B4E}"/>
              </a:ext>
            </a:extLst>
          </p:cNvPr>
          <p:cNvSpPr/>
          <p:nvPr userDrawn="1"/>
        </p:nvSpPr>
        <p:spPr>
          <a:xfrm>
            <a:off x="0" y="5644790"/>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229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CE54C73F-B128-49E5-ABDE-E7681BFB8CD9}"/>
              </a:ext>
            </a:extLst>
          </p:cNvPr>
          <p:cNvSpPr>
            <a:spLocks noGrp="1"/>
          </p:cNvSpPr>
          <p:nvPr>
            <p:ph type="title"/>
          </p:nvPr>
        </p:nvSpPr>
        <p:spPr>
          <a:xfrm>
            <a:off x="2076994" y="222069"/>
            <a:ext cx="9666016" cy="1018902"/>
          </a:xfrm>
        </p:spPr>
        <p:txBody>
          <a:bodyPr/>
          <a:lstStyle>
            <a:lvl1pPr>
              <a:defRPr sz="4400">
                <a:latin typeface="Calibri" panose="020F0502020204030204" pitchFamily="34" charset="0"/>
                <a:cs typeface="Calibri" panose="020F0502020204030204" pitchFamily="34" charset="0"/>
              </a:defRPr>
            </a:lvl1pPr>
          </a:lstStyle>
          <a:p>
            <a:r>
              <a:rPr lang="es-ES" dirty="0"/>
              <a:t>Haga clic para modificar el estilo de título del patrón</a:t>
            </a:r>
            <a:endParaRPr lang="en-US" dirty="0"/>
          </a:p>
        </p:txBody>
      </p:sp>
      <p:sp>
        <p:nvSpPr>
          <p:cNvPr id="36" name="Content Placeholder 2">
            <a:extLst>
              <a:ext uri="{FF2B5EF4-FFF2-40B4-BE49-F238E27FC236}">
                <a16:creationId xmlns:a16="http://schemas.microsoft.com/office/drawing/2014/main" id="{AE4B94E0-4943-4F80-9345-1A7B3B58AF50}"/>
              </a:ext>
            </a:extLst>
          </p:cNvPr>
          <p:cNvSpPr>
            <a:spLocks noGrp="1"/>
          </p:cNvSpPr>
          <p:nvPr>
            <p:ph idx="1"/>
          </p:nvPr>
        </p:nvSpPr>
        <p:spPr>
          <a:xfrm>
            <a:off x="2076994" y="1410789"/>
            <a:ext cx="9666016" cy="4663440"/>
          </a:xfrm>
        </p:spPr>
        <p:txBody>
          <a:bodyPr anchor="t"/>
          <a:lstStyle>
            <a:lvl1pPr>
              <a:buSzPct val="100000"/>
              <a:defRPr>
                <a:latin typeface="Calibri" panose="020F0502020204030204" pitchFamily="34" charset="0"/>
                <a:cs typeface="Calibri" panose="020F0502020204030204" pitchFamily="34" charset="0"/>
              </a:defRPr>
            </a:lvl1pPr>
            <a:lvl2pPr>
              <a:buSzPct val="100000"/>
              <a:defRPr>
                <a:latin typeface="Calibri" panose="020F0502020204030204" pitchFamily="34" charset="0"/>
                <a:cs typeface="Calibri" panose="020F0502020204030204" pitchFamily="34" charset="0"/>
              </a:defRPr>
            </a:lvl2pPr>
            <a:lvl3pPr>
              <a:buSzPct val="100000"/>
              <a:defRPr>
                <a:latin typeface="Calibri" panose="020F0502020204030204" pitchFamily="34" charset="0"/>
                <a:cs typeface="Calibri" panose="020F0502020204030204" pitchFamily="34" charset="0"/>
              </a:defRPr>
            </a:lvl3pPr>
            <a:lvl4pPr>
              <a:buSzPct val="100000"/>
              <a:defRPr>
                <a:latin typeface="Calibri" panose="020F0502020204030204" pitchFamily="34" charset="0"/>
                <a:cs typeface="Calibri" panose="020F0502020204030204" pitchFamily="34" charset="0"/>
              </a:defRPr>
            </a:lvl4pPr>
            <a:lvl5pPr>
              <a:buSzPct val="100000"/>
              <a:defRPr>
                <a:latin typeface="Calibri" panose="020F0502020204030204" pitchFamily="34" charset="0"/>
                <a:cs typeface="Calibri" panose="020F050202020403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6" name="Slide Number Placeholder 5">
            <a:extLst>
              <a:ext uri="{FF2B5EF4-FFF2-40B4-BE49-F238E27FC236}">
                <a16:creationId xmlns:a16="http://schemas.microsoft.com/office/drawing/2014/main" id="{905CD1CE-7B59-42EA-BD05-014E8B4D9D2A}"/>
              </a:ext>
            </a:extLst>
          </p:cNvPr>
          <p:cNvSpPr>
            <a:spLocks noGrp="1"/>
          </p:cNvSpPr>
          <p:nvPr>
            <p:ph type="sldNum" sz="quarter" idx="12"/>
          </p:nvPr>
        </p:nvSpPr>
        <p:spPr>
          <a:xfrm>
            <a:off x="11640833" y="6492875"/>
            <a:ext cx="551167" cy="365125"/>
          </a:xfrm>
        </p:spPr>
        <p:style>
          <a:lnRef idx="1">
            <a:schemeClr val="dk1"/>
          </a:lnRef>
          <a:fillRef idx="2">
            <a:schemeClr val="dk1"/>
          </a:fillRef>
          <a:effectRef idx="1">
            <a:schemeClr val="dk1"/>
          </a:effectRef>
          <a:fontRef idx="minor">
            <a:schemeClr val="dk1"/>
          </a:fontRef>
        </p:style>
        <p:txBody>
          <a:bodyPr/>
          <a:lstStyle>
            <a:lvl1pPr algn="ctr">
              <a:defRPr sz="1200" b="1">
                <a:latin typeface="Calibri" panose="020F0502020204030204" pitchFamily="34" charset="0"/>
                <a:cs typeface="Calibri" panose="020F0502020204030204" pitchFamily="34" charset="0"/>
              </a:defRPr>
            </a:lvl1pPr>
          </a:lstStyle>
          <a:p>
            <a:fld id="{DF5EC39B-725A-4724-A486-576B435F8FBB}" type="slidenum">
              <a:rPr lang="en-US" smtClean="0"/>
              <a:pPr/>
              <a:t>‹Nº›</a:t>
            </a:fld>
            <a:endParaRPr lang="en-US" dirty="0"/>
          </a:p>
        </p:txBody>
      </p:sp>
      <p:sp>
        <p:nvSpPr>
          <p:cNvPr id="15" name="Rectángulo 14">
            <a:extLst>
              <a:ext uri="{FF2B5EF4-FFF2-40B4-BE49-F238E27FC236}">
                <a16:creationId xmlns:a16="http://schemas.microsoft.com/office/drawing/2014/main" id="{5A232356-D251-4295-9CB2-5730FC85F4C2}"/>
              </a:ext>
            </a:extLst>
          </p:cNvPr>
          <p:cNvSpPr/>
          <p:nvPr userDrawn="1"/>
        </p:nvSpPr>
        <p:spPr>
          <a:xfrm>
            <a:off x="0" y="1740622"/>
            <a:ext cx="1567543" cy="6498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Algoritmos</a:t>
            </a:r>
          </a:p>
        </p:txBody>
      </p:sp>
      <p:sp>
        <p:nvSpPr>
          <p:cNvPr id="17" name="Rectángulo 16">
            <a:extLst>
              <a:ext uri="{FF2B5EF4-FFF2-40B4-BE49-F238E27FC236}">
                <a16:creationId xmlns:a16="http://schemas.microsoft.com/office/drawing/2014/main" id="{F9896457-FB52-455D-9CBE-A03C26BAE709}"/>
              </a:ext>
            </a:extLst>
          </p:cNvPr>
          <p:cNvSpPr/>
          <p:nvPr userDrawn="1"/>
        </p:nvSpPr>
        <p:spPr>
          <a:xfrm>
            <a:off x="0" y="2390501"/>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19" name="Rectángulo 18">
            <a:extLst>
              <a:ext uri="{FF2B5EF4-FFF2-40B4-BE49-F238E27FC236}">
                <a16:creationId xmlns:a16="http://schemas.microsoft.com/office/drawing/2014/main" id="{1692DB81-5575-483D-A3F5-E3767D62CB6B}"/>
              </a:ext>
            </a:extLst>
          </p:cNvPr>
          <p:cNvSpPr/>
          <p:nvPr userDrawn="1"/>
        </p:nvSpPr>
        <p:spPr>
          <a:xfrm>
            <a:off x="0" y="2550520"/>
            <a:ext cx="1567543" cy="6498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Computadores</a:t>
            </a:r>
          </a:p>
        </p:txBody>
      </p:sp>
      <p:sp>
        <p:nvSpPr>
          <p:cNvPr id="20" name="Rectángulo 19">
            <a:extLst>
              <a:ext uri="{FF2B5EF4-FFF2-40B4-BE49-F238E27FC236}">
                <a16:creationId xmlns:a16="http://schemas.microsoft.com/office/drawing/2014/main" id="{136C1CF6-BF4C-46B8-9EBE-48944ECC4C64}"/>
              </a:ext>
            </a:extLst>
          </p:cNvPr>
          <p:cNvSpPr/>
          <p:nvPr userDrawn="1"/>
        </p:nvSpPr>
        <p:spPr>
          <a:xfrm>
            <a:off x="0" y="3200399"/>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21" name="Rectángulo 20">
            <a:extLst>
              <a:ext uri="{FF2B5EF4-FFF2-40B4-BE49-F238E27FC236}">
                <a16:creationId xmlns:a16="http://schemas.microsoft.com/office/drawing/2014/main" id="{48F74A26-4568-4E6F-8AE9-15D29637EEA7}"/>
              </a:ext>
            </a:extLst>
          </p:cNvPr>
          <p:cNvSpPr/>
          <p:nvPr userDrawn="1"/>
        </p:nvSpPr>
        <p:spPr>
          <a:xfrm>
            <a:off x="0" y="3353886"/>
            <a:ext cx="1567543" cy="64987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Lenguajes de programación</a:t>
            </a:r>
          </a:p>
        </p:txBody>
      </p:sp>
      <p:sp>
        <p:nvSpPr>
          <p:cNvPr id="22" name="Rectángulo 21">
            <a:extLst>
              <a:ext uri="{FF2B5EF4-FFF2-40B4-BE49-F238E27FC236}">
                <a16:creationId xmlns:a16="http://schemas.microsoft.com/office/drawing/2014/main" id="{0C225CE2-545D-436E-AD09-933DADC2C248}"/>
              </a:ext>
            </a:extLst>
          </p:cNvPr>
          <p:cNvSpPr/>
          <p:nvPr userDrawn="1"/>
        </p:nvSpPr>
        <p:spPr>
          <a:xfrm>
            <a:off x="0" y="4003765"/>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23" name="Rectángulo 22">
            <a:extLst>
              <a:ext uri="{FF2B5EF4-FFF2-40B4-BE49-F238E27FC236}">
                <a16:creationId xmlns:a16="http://schemas.microsoft.com/office/drawing/2014/main" id="{7E8EBAA4-EEAE-409C-BBDC-C79BA92CE27F}"/>
              </a:ext>
            </a:extLst>
          </p:cNvPr>
          <p:cNvSpPr/>
          <p:nvPr userDrawn="1"/>
        </p:nvSpPr>
        <p:spPr>
          <a:xfrm>
            <a:off x="0" y="4176848"/>
            <a:ext cx="1567543" cy="649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noProof="0" dirty="0">
                <a:latin typeface="Calibri" panose="020F0502020204030204" pitchFamily="34" charset="0"/>
                <a:cs typeface="Calibri" panose="020F0502020204030204" pitchFamily="34" charset="0"/>
              </a:rPr>
              <a:t>Valores, variables y tipos</a:t>
            </a:r>
          </a:p>
        </p:txBody>
      </p:sp>
      <p:sp>
        <p:nvSpPr>
          <p:cNvPr id="24" name="Rectángulo 23">
            <a:extLst>
              <a:ext uri="{FF2B5EF4-FFF2-40B4-BE49-F238E27FC236}">
                <a16:creationId xmlns:a16="http://schemas.microsoft.com/office/drawing/2014/main" id="{C0EAA87A-8A8D-4A0D-B96E-A5F7BEF0CDDD}"/>
              </a:ext>
            </a:extLst>
          </p:cNvPr>
          <p:cNvSpPr/>
          <p:nvPr userDrawn="1"/>
        </p:nvSpPr>
        <p:spPr>
          <a:xfrm>
            <a:off x="0" y="4826727"/>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25" name="Rectángulo 24">
            <a:extLst>
              <a:ext uri="{FF2B5EF4-FFF2-40B4-BE49-F238E27FC236}">
                <a16:creationId xmlns:a16="http://schemas.microsoft.com/office/drawing/2014/main" id="{7C567B28-B4CE-4C63-9CDC-E2B2CFBB1C05}"/>
              </a:ext>
            </a:extLst>
          </p:cNvPr>
          <p:cNvSpPr/>
          <p:nvPr userDrawn="1"/>
        </p:nvSpPr>
        <p:spPr>
          <a:xfrm>
            <a:off x="0" y="4994911"/>
            <a:ext cx="1567543" cy="649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Taller</a:t>
            </a:r>
          </a:p>
        </p:txBody>
      </p:sp>
      <p:sp>
        <p:nvSpPr>
          <p:cNvPr id="37" name="Rectángulo 36">
            <a:extLst>
              <a:ext uri="{FF2B5EF4-FFF2-40B4-BE49-F238E27FC236}">
                <a16:creationId xmlns:a16="http://schemas.microsoft.com/office/drawing/2014/main" id="{BEA2FE36-D248-45A2-9EF1-DCD8EE59B494}"/>
              </a:ext>
            </a:extLst>
          </p:cNvPr>
          <p:cNvSpPr/>
          <p:nvPr userDrawn="1"/>
        </p:nvSpPr>
        <p:spPr>
          <a:xfrm>
            <a:off x="0" y="5644790"/>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052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CE54C73F-B128-49E5-ABDE-E7681BFB8CD9}"/>
              </a:ext>
            </a:extLst>
          </p:cNvPr>
          <p:cNvSpPr>
            <a:spLocks noGrp="1"/>
          </p:cNvSpPr>
          <p:nvPr>
            <p:ph type="title"/>
          </p:nvPr>
        </p:nvSpPr>
        <p:spPr>
          <a:xfrm>
            <a:off x="2076994" y="222069"/>
            <a:ext cx="9666016" cy="1018902"/>
          </a:xfrm>
        </p:spPr>
        <p:txBody>
          <a:bodyPr/>
          <a:lstStyle>
            <a:lvl1pPr>
              <a:defRPr sz="4400">
                <a:latin typeface="Calibri" panose="020F0502020204030204" pitchFamily="34" charset="0"/>
                <a:cs typeface="Calibri" panose="020F0502020204030204" pitchFamily="34" charset="0"/>
              </a:defRPr>
            </a:lvl1pPr>
          </a:lstStyle>
          <a:p>
            <a:r>
              <a:rPr lang="es-ES" dirty="0"/>
              <a:t>Haga clic para modificar el estilo de título del patrón</a:t>
            </a:r>
            <a:endParaRPr lang="en-US" dirty="0"/>
          </a:p>
        </p:txBody>
      </p:sp>
      <p:sp>
        <p:nvSpPr>
          <p:cNvPr id="36" name="Content Placeholder 2">
            <a:extLst>
              <a:ext uri="{FF2B5EF4-FFF2-40B4-BE49-F238E27FC236}">
                <a16:creationId xmlns:a16="http://schemas.microsoft.com/office/drawing/2014/main" id="{1AE5EA19-4F31-46A2-A17A-741DC97337D0}"/>
              </a:ext>
            </a:extLst>
          </p:cNvPr>
          <p:cNvSpPr>
            <a:spLocks noGrp="1"/>
          </p:cNvSpPr>
          <p:nvPr>
            <p:ph idx="1"/>
          </p:nvPr>
        </p:nvSpPr>
        <p:spPr>
          <a:xfrm>
            <a:off x="2076994" y="1410789"/>
            <a:ext cx="9666016" cy="4663440"/>
          </a:xfrm>
        </p:spPr>
        <p:txBody>
          <a:bodyPr anchor="t"/>
          <a:lstStyle>
            <a:lvl1pPr>
              <a:buSzPct val="100000"/>
              <a:defRPr>
                <a:latin typeface="Calibri" panose="020F0502020204030204" pitchFamily="34" charset="0"/>
                <a:cs typeface="Calibri" panose="020F0502020204030204" pitchFamily="34" charset="0"/>
              </a:defRPr>
            </a:lvl1pPr>
            <a:lvl2pPr>
              <a:buSzPct val="100000"/>
              <a:defRPr>
                <a:latin typeface="Calibri" panose="020F0502020204030204" pitchFamily="34" charset="0"/>
                <a:cs typeface="Calibri" panose="020F0502020204030204" pitchFamily="34" charset="0"/>
              </a:defRPr>
            </a:lvl2pPr>
            <a:lvl3pPr>
              <a:buSzPct val="100000"/>
              <a:defRPr>
                <a:latin typeface="Calibri" panose="020F0502020204030204" pitchFamily="34" charset="0"/>
                <a:cs typeface="Calibri" panose="020F0502020204030204" pitchFamily="34" charset="0"/>
              </a:defRPr>
            </a:lvl3pPr>
            <a:lvl4pPr>
              <a:buSzPct val="100000"/>
              <a:defRPr>
                <a:latin typeface="Calibri" panose="020F0502020204030204" pitchFamily="34" charset="0"/>
                <a:cs typeface="Calibri" panose="020F0502020204030204" pitchFamily="34" charset="0"/>
              </a:defRPr>
            </a:lvl4pPr>
            <a:lvl5pPr>
              <a:buSzPct val="100000"/>
              <a:defRPr>
                <a:latin typeface="Calibri" panose="020F0502020204030204" pitchFamily="34" charset="0"/>
                <a:cs typeface="Calibri" panose="020F050202020403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6" name="Slide Number Placeholder 5">
            <a:extLst>
              <a:ext uri="{FF2B5EF4-FFF2-40B4-BE49-F238E27FC236}">
                <a16:creationId xmlns:a16="http://schemas.microsoft.com/office/drawing/2014/main" id="{5CA3152F-1BA1-4F9D-AD25-0D4F6F1A9D03}"/>
              </a:ext>
            </a:extLst>
          </p:cNvPr>
          <p:cNvSpPr>
            <a:spLocks noGrp="1"/>
          </p:cNvSpPr>
          <p:nvPr>
            <p:ph type="sldNum" sz="quarter" idx="12"/>
          </p:nvPr>
        </p:nvSpPr>
        <p:spPr>
          <a:xfrm>
            <a:off x="11640833" y="6492875"/>
            <a:ext cx="551167" cy="365125"/>
          </a:xfrm>
        </p:spPr>
        <p:style>
          <a:lnRef idx="1">
            <a:schemeClr val="dk1"/>
          </a:lnRef>
          <a:fillRef idx="2">
            <a:schemeClr val="dk1"/>
          </a:fillRef>
          <a:effectRef idx="1">
            <a:schemeClr val="dk1"/>
          </a:effectRef>
          <a:fontRef idx="minor">
            <a:schemeClr val="dk1"/>
          </a:fontRef>
        </p:style>
        <p:txBody>
          <a:bodyPr/>
          <a:lstStyle>
            <a:lvl1pPr algn="ctr">
              <a:defRPr sz="1200" b="1">
                <a:latin typeface="Calibri" panose="020F0502020204030204" pitchFamily="34" charset="0"/>
                <a:cs typeface="Calibri" panose="020F0502020204030204" pitchFamily="34" charset="0"/>
              </a:defRPr>
            </a:lvl1pPr>
          </a:lstStyle>
          <a:p>
            <a:fld id="{DF5EC39B-725A-4724-A486-576B435F8FBB}" type="slidenum">
              <a:rPr lang="en-US" smtClean="0"/>
              <a:pPr/>
              <a:t>‹Nº›</a:t>
            </a:fld>
            <a:endParaRPr lang="en-US" dirty="0"/>
          </a:p>
        </p:txBody>
      </p:sp>
      <p:sp>
        <p:nvSpPr>
          <p:cNvPr id="15" name="Rectángulo 14">
            <a:extLst>
              <a:ext uri="{FF2B5EF4-FFF2-40B4-BE49-F238E27FC236}">
                <a16:creationId xmlns:a16="http://schemas.microsoft.com/office/drawing/2014/main" id="{F94D258E-5BD1-4F69-BD3A-4EC16FBFE106}"/>
              </a:ext>
            </a:extLst>
          </p:cNvPr>
          <p:cNvSpPr/>
          <p:nvPr userDrawn="1"/>
        </p:nvSpPr>
        <p:spPr>
          <a:xfrm>
            <a:off x="0" y="1740622"/>
            <a:ext cx="1567543" cy="6498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Algoritmos</a:t>
            </a:r>
          </a:p>
        </p:txBody>
      </p:sp>
      <p:sp>
        <p:nvSpPr>
          <p:cNvPr id="17" name="Rectángulo 16">
            <a:extLst>
              <a:ext uri="{FF2B5EF4-FFF2-40B4-BE49-F238E27FC236}">
                <a16:creationId xmlns:a16="http://schemas.microsoft.com/office/drawing/2014/main" id="{7D0228FA-792B-44BA-A27B-05FC834AAAE0}"/>
              </a:ext>
            </a:extLst>
          </p:cNvPr>
          <p:cNvSpPr/>
          <p:nvPr userDrawn="1"/>
        </p:nvSpPr>
        <p:spPr>
          <a:xfrm>
            <a:off x="0" y="2390501"/>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19" name="Rectángulo 18">
            <a:extLst>
              <a:ext uri="{FF2B5EF4-FFF2-40B4-BE49-F238E27FC236}">
                <a16:creationId xmlns:a16="http://schemas.microsoft.com/office/drawing/2014/main" id="{B5696BFB-EFEA-4FD2-9936-FD7C495977BE}"/>
              </a:ext>
            </a:extLst>
          </p:cNvPr>
          <p:cNvSpPr/>
          <p:nvPr userDrawn="1"/>
        </p:nvSpPr>
        <p:spPr>
          <a:xfrm>
            <a:off x="0" y="2550520"/>
            <a:ext cx="1567543" cy="6498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Computadores</a:t>
            </a:r>
          </a:p>
        </p:txBody>
      </p:sp>
      <p:sp>
        <p:nvSpPr>
          <p:cNvPr id="20" name="Rectángulo 19">
            <a:extLst>
              <a:ext uri="{FF2B5EF4-FFF2-40B4-BE49-F238E27FC236}">
                <a16:creationId xmlns:a16="http://schemas.microsoft.com/office/drawing/2014/main" id="{ABAA5274-2D82-4EB3-99CB-0D71236B4E7A}"/>
              </a:ext>
            </a:extLst>
          </p:cNvPr>
          <p:cNvSpPr/>
          <p:nvPr userDrawn="1"/>
        </p:nvSpPr>
        <p:spPr>
          <a:xfrm>
            <a:off x="0" y="3200399"/>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21" name="Rectángulo 20">
            <a:extLst>
              <a:ext uri="{FF2B5EF4-FFF2-40B4-BE49-F238E27FC236}">
                <a16:creationId xmlns:a16="http://schemas.microsoft.com/office/drawing/2014/main" id="{3DAF90C9-C820-4E99-89D0-1C2BC75251EE}"/>
              </a:ext>
            </a:extLst>
          </p:cNvPr>
          <p:cNvSpPr/>
          <p:nvPr userDrawn="1"/>
        </p:nvSpPr>
        <p:spPr>
          <a:xfrm>
            <a:off x="0" y="3353886"/>
            <a:ext cx="1567543" cy="649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Lenguajes de programación</a:t>
            </a:r>
          </a:p>
        </p:txBody>
      </p:sp>
      <p:sp>
        <p:nvSpPr>
          <p:cNvPr id="22" name="Rectángulo 21">
            <a:extLst>
              <a:ext uri="{FF2B5EF4-FFF2-40B4-BE49-F238E27FC236}">
                <a16:creationId xmlns:a16="http://schemas.microsoft.com/office/drawing/2014/main" id="{D91B4439-B58C-4DAC-94D8-DFFAD7F49FC8}"/>
              </a:ext>
            </a:extLst>
          </p:cNvPr>
          <p:cNvSpPr/>
          <p:nvPr userDrawn="1"/>
        </p:nvSpPr>
        <p:spPr>
          <a:xfrm>
            <a:off x="0" y="4003765"/>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23" name="Rectángulo 22">
            <a:extLst>
              <a:ext uri="{FF2B5EF4-FFF2-40B4-BE49-F238E27FC236}">
                <a16:creationId xmlns:a16="http://schemas.microsoft.com/office/drawing/2014/main" id="{85A04A39-EBDE-479E-8FD0-E3E97FD0A69F}"/>
              </a:ext>
            </a:extLst>
          </p:cNvPr>
          <p:cNvSpPr/>
          <p:nvPr userDrawn="1"/>
        </p:nvSpPr>
        <p:spPr>
          <a:xfrm>
            <a:off x="0" y="4176848"/>
            <a:ext cx="1567543" cy="64987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noProof="0" dirty="0">
                <a:latin typeface="Calibri" panose="020F0502020204030204" pitchFamily="34" charset="0"/>
                <a:cs typeface="Calibri" panose="020F0502020204030204" pitchFamily="34" charset="0"/>
              </a:rPr>
              <a:t>Valores, variables y tipos</a:t>
            </a:r>
          </a:p>
        </p:txBody>
      </p:sp>
      <p:sp>
        <p:nvSpPr>
          <p:cNvPr id="24" name="Rectángulo 23">
            <a:extLst>
              <a:ext uri="{FF2B5EF4-FFF2-40B4-BE49-F238E27FC236}">
                <a16:creationId xmlns:a16="http://schemas.microsoft.com/office/drawing/2014/main" id="{0F4FA2C9-D50B-460F-9B86-8B17656EEF0E}"/>
              </a:ext>
            </a:extLst>
          </p:cNvPr>
          <p:cNvSpPr/>
          <p:nvPr userDrawn="1"/>
        </p:nvSpPr>
        <p:spPr>
          <a:xfrm>
            <a:off x="0" y="4826727"/>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25" name="Rectángulo 24">
            <a:extLst>
              <a:ext uri="{FF2B5EF4-FFF2-40B4-BE49-F238E27FC236}">
                <a16:creationId xmlns:a16="http://schemas.microsoft.com/office/drawing/2014/main" id="{E791CB43-28B6-408D-AD30-31FE0F5BD975}"/>
              </a:ext>
            </a:extLst>
          </p:cNvPr>
          <p:cNvSpPr/>
          <p:nvPr userDrawn="1"/>
        </p:nvSpPr>
        <p:spPr>
          <a:xfrm>
            <a:off x="0" y="4994911"/>
            <a:ext cx="1567543" cy="649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Taller</a:t>
            </a:r>
          </a:p>
        </p:txBody>
      </p:sp>
      <p:sp>
        <p:nvSpPr>
          <p:cNvPr id="37" name="Rectángulo 36">
            <a:extLst>
              <a:ext uri="{FF2B5EF4-FFF2-40B4-BE49-F238E27FC236}">
                <a16:creationId xmlns:a16="http://schemas.microsoft.com/office/drawing/2014/main" id="{C2474349-2268-4E1D-B8A4-7B2D2C80F136}"/>
              </a:ext>
            </a:extLst>
          </p:cNvPr>
          <p:cNvSpPr/>
          <p:nvPr userDrawn="1"/>
        </p:nvSpPr>
        <p:spPr>
          <a:xfrm>
            <a:off x="0" y="5644790"/>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256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ítulo y objetos">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CE54C73F-B128-49E5-ABDE-E7681BFB8CD9}"/>
              </a:ext>
            </a:extLst>
          </p:cNvPr>
          <p:cNvSpPr>
            <a:spLocks noGrp="1"/>
          </p:cNvSpPr>
          <p:nvPr>
            <p:ph type="title"/>
          </p:nvPr>
        </p:nvSpPr>
        <p:spPr>
          <a:xfrm>
            <a:off x="2076994" y="222069"/>
            <a:ext cx="9666016" cy="1018902"/>
          </a:xfrm>
        </p:spPr>
        <p:txBody>
          <a:bodyPr/>
          <a:lstStyle>
            <a:lvl1pPr>
              <a:defRPr sz="4400">
                <a:latin typeface="Calibri" panose="020F0502020204030204" pitchFamily="34" charset="0"/>
                <a:cs typeface="Calibri" panose="020F0502020204030204" pitchFamily="34" charset="0"/>
              </a:defRPr>
            </a:lvl1pPr>
          </a:lstStyle>
          <a:p>
            <a:r>
              <a:rPr lang="es-ES" dirty="0"/>
              <a:t>Haga clic para modificar el estilo de título del patrón</a:t>
            </a:r>
            <a:endParaRPr lang="en-US" dirty="0"/>
          </a:p>
        </p:txBody>
      </p:sp>
      <p:sp>
        <p:nvSpPr>
          <p:cNvPr id="36" name="Content Placeholder 2">
            <a:extLst>
              <a:ext uri="{FF2B5EF4-FFF2-40B4-BE49-F238E27FC236}">
                <a16:creationId xmlns:a16="http://schemas.microsoft.com/office/drawing/2014/main" id="{093E28CE-1530-425B-958E-E74662E3E814}"/>
              </a:ext>
            </a:extLst>
          </p:cNvPr>
          <p:cNvSpPr>
            <a:spLocks noGrp="1"/>
          </p:cNvSpPr>
          <p:nvPr>
            <p:ph idx="1"/>
          </p:nvPr>
        </p:nvSpPr>
        <p:spPr>
          <a:xfrm>
            <a:off x="2076994" y="1410789"/>
            <a:ext cx="9666016" cy="4663440"/>
          </a:xfrm>
        </p:spPr>
        <p:txBody>
          <a:bodyPr anchor="t"/>
          <a:lstStyle>
            <a:lvl1pPr>
              <a:buSzPct val="100000"/>
              <a:defRPr>
                <a:latin typeface="Calibri" panose="020F0502020204030204" pitchFamily="34" charset="0"/>
                <a:cs typeface="Calibri" panose="020F0502020204030204" pitchFamily="34" charset="0"/>
              </a:defRPr>
            </a:lvl1pPr>
            <a:lvl2pPr>
              <a:buSzPct val="100000"/>
              <a:defRPr>
                <a:latin typeface="Calibri" panose="020F0502020204030204" pitchFamily="34" charset="0"/>
                <a:cs typeface="Calibri" panose="020F0502020204030204" pitchFamily="34" charset="0"/>
              </a:defRPr>
            </a:lvl2pPr>
            <a:lvl3pPr>
              <a:buSzPct val="100000"/>
              <a:defRPr>
                <a:latin typeface="Calibri" panose="020F0502020204030204" pitchFamily="34" charset="0"/>
                <a:cs typeface="Calibri" panose="020F0502020204030204" pitchFamily="34" charset="0"/>
              </a:defRPr>
            </a:lvl3pPr>
            <a:lvl4pPr>
              <a:buSzPct val="100000"/>
              <a:defRPr>
                <a:latin typeface="Calibri" panose="020F0502020204030204" pitchFamily="34" charset="0"/>
                <a:cs typeface="Calibri" panose="020F0502020204030204" pitchFamily="34" charset="0"/>
              </a:defRPr>
            </a:lvl4pPr>
            <a:lvl5pPr>
              <a:buSzPct val="100000"/>
              <a:defRPr>
                <a:latin typeface="Calibri" panose="020F0502020204030204" pitchFamily="34" charset="0"/>
                <a:cs typeface="Calibri" panose="020F050202020403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6" name="Slide Number Placeholder 5">
            <a:extLst>
              <a:ext uri="{FF2B5EF4-FFF2-40B4-BE49-F238E27FC236}">
                <a16:creationId xmlns:a16="http://schemas.microsoft.com/office/drawing/2014/main" id="{5BB41C55-653B-464D-9CD9-8AE082AF434D}"/>
              </a:ext>
            </a:extLst>
          </p:cNvPr>
          <p:cNvSpPr>
            <a:spLocks noGrp="1"/>
          </p:cNvSpPr>
          <p:nvPr>
            <p:ph type="sldNum" sz="quarter" idx="12"/>
          </p:nvPr>
        </p:nvSpPr>
        <p:spPr>
          <a:xfrm>
            <a:off x="11640833" y="6492875"/>
            <a:ext cx="551167" cy="365125"/>
          </a:xfrm>
        </p:spPr>
        <p:style>
          <a:lnRef idx="1">
            <a:schemeClr val="dk1"/>
          </a:lnRef>
          <a:fillRef idx="2">
            <a:schemeClr val="dk1"/>
          </a:fillRef>
          <a:effectRef idx="1">
            <a:schemeClr val="dk1"/>
          </a:effectRef>
          <a:fontRef idx="minor">
            <a:schemeClr val="dk1"/>
          </a:fontRef>
        </p:style>
        <p:txBody>
          <a:bodyPr/>
          <a:lstStyle>
            <a:lvl1pPr algn="ctr">
              <a:defRPr sz="1200" b="1">
                <a:latin typeface="Calibri" panose="020F0502020204030204" pitchFamily="34" charset="0"/>
                <a:cs typeface="Calibri" panose="020F0502020204030204" pitchFamily="34" charset="0"/>
              </a:defRPr>
            </a:lvl1pPr>
          </a:lstStyle>
          <a:p>
            <a:fld id="{DF5EC39B-725A-4724-A486-576B435F8FBB}" type="slidenum">
              <a:rPr lang="en-US" smtClean="0"/>
              <a:pPr/>
              <a:t>‹Nº›</a:t>
            </a:fld>
            <a:endParaRPr lang="en-US" dirty="0"/>
          </a:p>
        </p:txBody>
      </p:sp>
      <p:sp>
        <p:nvSpPr>
          <p:cNvPr id="15" name="Rectángulo 14">
            <a:extLst>
              <a:ext uri="{FF2B5EF4-FFF2-40B4-BE49-F238E27FC236}">
                <a16:creationId xmlns:a16="http://schemas.microsoft.com/office/drawing/2014/main" id="{8FAB2DE6-533A-4989-B90C-9BE2DABC7C6F}"/>
              </a:ext>
            </a:extLst>
          </p:cNvPr>
          <p:cNvSpPr/>
          <p:nvPr userDrawn="1"/>
        </p:nvSpPr>
        <p:spPr>
          <a:xfrm>
            <a:off x="0" y="1740622"/>
            <a:ext cx="1567543" cy="6498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Algoritmos</a:t>
            </a:r>
          </a:p>
        </p:txBody>
      </p:sp>
      <p:sp>
        <p:nvSpPr>
          <p:cNvPr id="17" name="Rectángulo 16">
            <a:extLst>
              <a:ext uri="{FF2B5EF4-FFF2-40B4-BE49-F238E27FC236}">
                <a16:creationId xmlns:a16="http://schemas.microsoft.com/office/drawing/2014/main" id="{ABB7B200-32E1-4B93-BEA4-5B21BBF4E947}"/>
              </a:ext>
            </a:extLst>
          </p:cNvPr>
          <p:cNvSpPr/>
          <p:nvPr userDrawn="1"/>
        </p:nvSpPr>
        <p:spPr>
          <a:xfrm>
            <a:off x="0" y="2390501"/>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19" name="Rectángulo 18">
            <a:extLst>
              <a:ext uri="{FF2B5EF4-FFF2-40B4-BE49-F238E27FC236}">
                <a16:creationId xmlns:a16="http://schemas.microsoft.com/office/drawing/2014/main" id="{0F60A757-7155-452A-BF98-BA5D2DDC7857}"/>
              </a:ext>
            </a:extLst>
          </p:cNvPr>
          <p:cNvSpPr/>
          <p:nvPr userDrawn="1"/>
        </p:nvSpPr>
        <p:spPr>
          <a:xfrm>
            <a:off x="0" y="2550520"/>
            <a:ext cx="1567543" cy="6498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Computadores</a:t>
            </a:r>
          </a:p>
        </p:txBody>
      </p:sp>
      <p:sp>
        <p:nvSpPr>
          <p:cNvPr id="20" name="Rectángulo 19">
            <a:extLst>
              <a:ext uri="{FF2B5EF4-FFF2-40B4-BE49-F238E27FC236}">
                <a16:creationId xmlns:a16="http://schemas.microsoft.com/office/drawing/2014/main" id="{FDEAAADD-0677-4F3B-9411-493047EC1A2F}"/>
              </a:ext>
            </a:extLst>
          </p:cNvPr>
          <p:cNvSpPr/>
          <p:nvPr userDrawn="1"/>
        </p:nvSpPr>
        <p:spPr>
          <a:xfrm>
            <a:off x="0" y="3200399"/>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21" name="Rectángulo 20">
            <a:extLst>
              <a:ext uri="{FF2B5EF4-FFF2-40B4-BE49-F238E27FC236}">
                <a16:creationId xmlns:a16="http://schemas.microsoft.com/office/drawing/2014/main" id="{520D3EBC-4D30-47B7-BCB5-53F393A1AEF7}"/>
              </a:ext>
            </a:extLst>
          </p:cNvPr>
          <p:cNvSpPr/>
          <p:nvPr userDrawn="1"/>
        </p:nvSpPr>
        <p:spPr>
          <a:xfrm>
            <a:off x="0" y="3353886"/>
            <a:ext cx="1567543" cy="649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Lenguajes de programación</a:t>
            </a:r>
          </a:p>
        </p:txBody>
      </p:sp>
      <p:sp>
        <p:nvSpPr>
          <p:cNvPr id="22" name="Rectángulo 21">
            <a:extLst>
              <a:ext uri="{FF2B5EF4-FFF2-40B4-BE49-F238E27FC236}">
                <a16:creationId xmlns:a16="http://schemas.microsoft.com/office/drawing/2014/main" id="{5D3362AE-736B-43DB-807B-F33BA487EEBC}"/>
              </a:ext>
            </a:extLst>
          </p:cNvPr>
          <p:cNvSpPr/>
          <p:nvPr userDrawn="1"/>
        </p:nvSpPr>
        <p:spPr>
          <a:xfrm>
            <a:off x="0" y="4003765"/>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23" name="Rectángulo 22">
            <a:extLst>
              <a:ext uri="{FF2B5EF4-FFF2-40B4-BE49-F238E27FC236}">
                <a16:creationId xmlns:a16="http://schemas.microsoft.com/office/drawing/2014/main" id="{DECFA814-5403-4D6D-B4FC-9D30196E3B01}"/>
              </a:ext>
            </a:extLst>
          </p:cNvPr>
          <p:cNvSpPr/>
          <p:nvPr userDrawn="1"/>
        </p:nvSpPr>
        <p:spPr>
          <a:xfrm>
            <a:off x="0" y="4176848"/>
            <a:ext cx="1567543" cy="649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noProof="0" dirty="0">
                <a:latin typeface="Calibri" panose="020F0502020204030204" pitchFamily="34" charset="0"/>
                <a:cs typeface="Calibri" panose="020F0502020204030204" pitchFamily="34" charset="0"/>
              </a:rPr>
              <a:t>Valores, variables y tipos</a:t>
            </a:r>
          </a:p>
        </p:txBody>
      </p:sp>
      <p:sp>
        <p:nvSpPr>
          <p:cNvPr id="24" name="Rectángulo 23">
            <a:extLst>
              <a:ext uri="{FF2B5EF4-FFF2-40B4-BE49-F238E27FC236}">
                <a16:creationId xmlns:a16="http://schemas.microsoft.com/office/drawing/2014/main" id="{DA3CCDF3-92E8-4934-8556-98612CF1CB27}"/>
              </a:ext>
            </a:extLst>
          </p:cNvPr>
          <p:cNvSpPr/>
          <p:nvPr userDrawn="1"/>
        </p:nvSpPr>
        <p:spPr>
          <a:xfrm>
            <a:off x="0" y="4826727"/>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noProof="0">
              <a:latin typeface="Calibri" panose="020F0502020204030204" pitchFamily="34" charset="0"/>
              <a:cs typeface="Calibri" panose="020F0502020204030204" pitchFamily="34" charset="0"/>
            </a:endParaRPr>
          </a:p>
        </p:txBody>
      </p:sp>
      <p:sp>
        <p:nvSpPr>
          <p:cNvPr id="25" name="Rectángulo 24">
            <a:extLst>
              <a:ext uri="{FF2B5EF4-FFF2-40B4-BE49-F238E27FC236}">
                <a16:creationId xmlns:a16="http://schemas.microsoft.com/office/drawing/2014/main" id="{099F19D3-77C4-47F9-86BC-881F731331FE}"/>
              </a:ext>
            </a:extLst>
          </p:cNvPr>
          <p:cNvSpPr/>
          <p:nvPr userDrawn="1"/>
        </p:nvSpPr>
        <p:spPr>
          <a:xfrm>
            <a:off x="0" y="4994911"/>
            <a:ext cx="1567543" cy="649879"/>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noProof="0" dirty="0">
                <a:latin typeface="Calibri" panose="020F0502020204030204" pitchFamily="34" charset="0"/>
                <a:cs typeface="Calibri" panose="020F0502020204030204" pitchFamily="34" charset="0"/>
              </a:rPr>
              <a:t>Taller</a:t>
            </a:r>
          </a:p>
        </p:txBody>
      </p:sp>
      <p:sp>
        <p:nvSpPr>
          <p:cNvPr id="37" name="Rectángulo 36">
            <a:extLst>
              <a:ext uri="{FF2B5EF4-FFF2-40B4-BE49-F238E27FC236}">
                <a16:creationId xmlns:a16="http://schemas.microsoft.com/office/drawing/2014/main" id="{DEA790A3-561A-4EF3-8A85-FB18F3149648}"/>
              </a:ext>
            </a:extLst>
          </p:cNvPr>
          <p:cNvSpPr/>
          <p:nvPr userDrawn="1"/>
        </p:nvSpPr>
        <p:spPr>
          <a:xfrm>
            <a:off x="0" y="5644790"/>
            <a:ext cx="156754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1731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EC39B-725A-4724-A486-576B435F8FBB}" type="slidenum">
              <a:rPr lang="en-US" smtClean="0"/>
              <a:t>‹Nº›</a:t>
            </a:fld>
            <a:endParaRPr lang="en-US"/>
          </a:p>
        </p:txBody>
      </p:sp>
    </p:spTree>
    <p:extLst>
      <p:ext uri="{BB962C8B-B14F-4D97-AF65-F5344CB8AC3E}">
        <p14:creationId xmlns:p14="http://schemas.microsoft.com/office/powerpoint/2010/main" val="392574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5EC39B-725A-4724-A486-576B435F8FBB}" type="slidenum">
              <a:rPr lang="en-US" smtClean="0"/>
              <a:t>‹Nº›</a:t>
            </a:fld>
            <a:endParaRPr lang="en-US"/>
          </a:p>
        </p:txBody>
      </p:sp>
    </p:spTree>
    <p:extLst>
      <p:ext uri="{BB962C8B-B14F-4D97-AF65-F5344CB8AC3E}">
        <p14:creationId xmlns:p14="http://schemas.microsoft.com/office/powerpoint/2010/main" val="1392124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3" r:id="rId3"/>
    <p:sldLayoutId id="2147483679" r:id="rId4"/>
    <p:sldLayoutId id="2147483678" r:id="rId5"/>
    <p:sldLayoutId id="2147483680" r:id="rId6"/>
    <p:sldLayoutId id="2147483681" r:id="rId7"/>
    <p:sldLayoutId id="214748368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octoverse.githu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438659CA-93BE-4604-BD60-B7686BE0E658}"/>
              </a:ext>
            </a:extLst>
          </p:cNvPr>
          <p:cNvSpPr>
            <a:spLocks noGrp="1"/>
          </p:cNvSpPr>
          <p:nvPr>
            <p:ph type="ctrTitle"/>
          </p:nvPr>
        </p:nvSpPr>
        <p:spPr>
          <a:xfrm>
            <a:off x="2928400" y="261804"/>
            <a:ext cx="8574622" cy="2616199"/>
          </a:xfrm>
        </p:spPr>
        <p:txBody>
          <a:bodyPr/>
          <a:lstStyle/>
          <a:p>
            <a:r>
              <a:rPr lang="es-CO" dirty="0"/>
              <a:t>Valores, variables y tipos</a:t>
            </a:r>
          </a:p>
        </p:txBody>
      </p:sp>
      <p:pic>
        <p:nvPicPr>
          <p:cNvPr id="13" name="Picture 6">
            <a:extLst>
              <a:ext uri="{FF2B5EF4-FFF2-40B4-BE49-F238E27FC236}">
                <a16:creationId xmlns:a16="http://schemas.microsoft.com/office/drawing/2014/main" id="{E6947E59-C1BA-4CE4-9A42-B5A77A085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3486" y="4060556"/>
            <a:ext cx="4497823" cy="3002958"/>
          </a:xfrm>
          <a:prstGeom prst="rect">
            <a:avLst/>
          </a:prstGeom>
          <a:noFill/>
          <a:extLst>
            <a:ext uri="{909E8E84-426E-40DD-AFC4-6F175D3DCCD1}">
              <a14:hiddenFill xmlns:a14="http://schemas.microsoft.com/office/drawing/2010/main">
                <a:solidFill>
                  <a:srgbClr val="FFFFFF"/>
                </a:solidFill>
              </a14:hiddenFill>
            </a:ext>
          </a:extLst>
        </p:spPr>
      </p:pic>
      <p:sp>
        <p:nvSpPr>
          <p:cNvPr id="7" name="Subtítulo 2">
            <a:extLst>
              <a:ext uri="{FF2B5EF4-FFF2-40B4-BE49-F238E27FC236}">
                <a16:creationId xmlns:a16="http://schemas.microsoft.com/office/drawing/2014/main" id="{6AD86E38-407E-4FCB-A040-1FC57F8C2DFD}"/>
              </a:ext>
            </a:extLst>
          </p:cNvPr>
          <p:cNvSpPr txBox="1">
            <a:spLocks/>
          </p:cNvSpPr>
          <p:nvPr/>
        </p:nvSpPr>
        <p:spPr>
          <a:xfrm>
            <a:off x="4515377" y="3174621"/>
            <a:ext cx="6987645" cy="1388534"/>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Calibri" panose="020F0502020204030204" pitchFamily="34" charset="0"/>
                <a:ea typeface="+mn-ea"/>
                <a:cs typeface="Calibri" panose="020F0502020204030204" pitchFamily="34" charset="0"/>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s-CO" sz="2800" dirty="0"/>
              <a:t>Coordinación Fundamentos de Programación</a:t>
            </a:r>
            <a:br>
              <a:rPr lang="es-CO" dirty="0"/>
            </a:br>
            <a:r>
              <a:rPr lang="es-CO" dirty="0"/>
              <a:t>Universidad EAFIT</a:t>
            </a:r>
            <a:br>
              <a:rPr lang="es-CO" dirty="0"/>
            </a:br>
            <a:r>
              <a:rPr lang="es-CO" dirty="0"/>
              <a:t>2022</a:t>
            </a:r>
          </a:p>
          <a:p>
            <a:endParaRPr lang="en-US" dirty="0"/>
          </a:p>
        </p:txBody>
      </p:sp>
    </p:spTree>
    <p:extLst>
      <p:ext uri="{BB962C8B-B14F-4D97-AF65-F5344CB8AC3E}">
        <p14:creationId xmlns:p14="http://schemas.microsoft.com/office/powerpoint/2010/main" val="775980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0E81C24-5ABC-425C-A25A-FC022D345B45}"/>
              </a:ext>
            </a:extLst>
          </p:cNvPr>
          <p:cNvSpPr>
            <a:spLocks noGrp="1"/>
          </p:cNvSpPr>
          <p:nvPr>
            <p:ph type="title"/>
          </p:nvPr>
        </p:nvSpPr>
        <p:spPr/>
        <p:txBody>
          <a:bodyPr/>
          <a:lstStyle/>
          <a:p>
            <a:r>
              <a:rPr lang="es-CO" dirty="0"/>
              <a:t>Computadores</a:t>
            </a:r>
          </a:p>
        </p:txBody>
      </p:sp>
      <p:sp>
        <p:nvSpPr>
          <p:cNvPr id="6" name="Marcador de contenido 5">
            <a:extLst>
              <a:ext uri="{FF2B5EF4-FFF2-40B4-BE49-F238E27FC236}">
                <a16:creationId xmlns:a16="http://schemas.microsoft.com/office/drawing/2014/main" id="{23C2A917-C5D9-48C6-8C63-51A7E9B4B27F}"/>
              </a:ext>
            </a:extLst>
          </p:cNvPr>
          <p:cNvSpPr>
            <a:spLocks noGrp="1"/>
          </p:cNvSpPr>
          <p:nvPr>
            <p:ph idx="1"/>
          </p:nvPr>
        </p:nvSpPr>
        <p:spPr/>
        <p:txBody>
          <a:bodyPr/>
          <a:lstStyle/>
          <a:p>
            <a:endParaRPr lang="es-CO" dirty="0"/>
          </a:p>
          <a:p>
            <a:endParaRPr lang="es-CO" dirty="0"/>
          </a:p>
          <a:p>
            <a:endParaRPr lang="es-CO" dirty="0"/>
          </a:p>
          <a:p>
            <a:pPr algn="just"/>
            <a:r>
              <a:rPr lang="es-CO" dirty="0"/>
              <a:t>Un </a:t>
            </a:r>
            <a:r>
              <a:rPr lang="es-CO" b="1" dirty="0"/>
              <a:t>computador</a:t>
            </a:r>
            <a:r>
              <a:rPr lang="es-CO" dirty="0"/>
              <a:t> es un dispositivo electrónico que almacena y procesa datos.</a:t>
            </a:r>
          </a:p>
          <a:p>
            <a:pPr algn="just"/>
            <a:r>
              <a:rPr lang="es-CO" dirty="0"/>
              <a:t>Un computador incluye tanto </a:t>
            </a:r>
            <a:r>
              <a:rPr lang="es-CO" i="1" dirty="0"/>
              <a:t>hardware</a:t>
            </a:r>
            <a:r>
              <a:rPr lang="es-CO" dirty="0"/>
              <a:t> como </a:t>
            </a:r>
            <a:r>
              <a:rPr lang="es-CO" i="1" dirty="0"/>
              <a:t>software</a:t>
            </a:r>
            <a:r>
              <a:rPr lang="es-CO" dirty="0"/>
              <a:t>. En general, el </a:t>
            </a:r>
            <a:r>
              <a:rPr lang="es-CO" b="1" dirty="0"/>
              <a:t>hardware</a:t>
            </a:r>
            <a:r>
              <a:rPr lang="es-CO" dirty="0"/>
              <a:t> comprende los elementos físicos visibles de la computadora, y el </a:t>
            </a:r>
            <a:r>
              <a:rPr lang="es-CO" b="1" dirty="0"/>
              <a:t>software</a:t>
            </a:r>
            <a:r>
              <a:rPr lang="es-CO" dirty="0"/>
              <a:t> proporciona las instrucciones invisibles que controlan el hardware y lo hacen realizar tareas específicas.</a:t>
            </a:r>
          </a:p>
        </p:txBody>
      </p:sp>
      <p:sp>
        <p:nvSpPr>
          <p:cNvPr id="4" name="Marcador de número de diapositiva 3">
            <a:extLst>
              <a:ext uri="{FF2B5EF4-FFF2-40B4-BE49-F238E27FC236}">
                <a16:creationId xmlns:a16="http://schemas.microsoft.com/office/drawing/2014/main" id="{0F77D805-FE1B-4F76-A901-AE3E22559CA4}"/>
              </a:ext>
            </a:extLst>
          </p:cNvPr>
          <p:cNvSpPr>
            <a:spLocks noGrp="1"/>
          </p:cNvSpPr>
          <p:nvPr>
            <p:ph type="sldNum" sz="quarter" idx="12"/>
          </p:nvPr>
        </p:nvSpPr>
        <p:spPr/>
        <p:txBody>
          <a:bodyPr/>
          <a:lstStyle/>
          <a:p>
            <a:fld id="{DF5EC39B-725A-4724-A486-576B435F8FBB}" type="slidenum">
              <a:rPr lang="en-US" smtClean="0"/>
              <a:pPr/>
              <a:t>10</a:t>
            </a:fld>
            <a:endParaRPr lang="en-US" dirty="0"/>
          </a:p>
        </p:txBody>
      </p:sp>
      <p:sp>
        <p:nvSpPr>
          <p:cNvPr id="7" name="Rectángulo 6">
            <a:extLst>
              <a:ext uri="{FF2B5EF4-FFF2-40B4-BE49-F238E27FC236}">
                <a16:creationId xmlns:a16="http://schemas.microsoft.com/office/drawing/2014/main" id="{3F449AE9-2FEF-4E54-A408-9B2A8B7C6339}"/>
              </a:ext>
            </a:extLst>
          </p:cNvPr>
          <p:cNvSpPr/>
          <p:nvPr/>
        </p:nvSpPr>
        <p:spPr>
          <a:xfrm>
            <a:off x="4755737" y="1767250"/>
            <a:ext cx="4308529" cy="68192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O" sz="2400" b="1" dirty="0">
                <a:solidFill>
                  <a:schemeClr val="tx1"/>
                </a:solidFill>
              </a:rPr>
              <a:t>¿Qué es un computador?</a:t>
            </a:r>
          </a:p>
        </p:txBody>
      </p:sp>
    </p:spTree>
    <p:extLst>
      <p:ext uri="{BB962C8B-B14F-4D97-AF65-F5344CB8AC3E}">
        <p14:creationId xmlns:p14="http://schemas.microsoft.com/office/powerpoint/2010/main" val="214952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C742EF-C7FA-4A44-8B19-C94F427E7A8D}"/>
              </a:ext>
            </a:extLst>
          </p:cNvPr>
          <p:cNvSpPr>
            <a:spLocks noGrp="1"/>
          </p:cNvSpPr>
          <p:nvPr>
            <p:ph type="title"/>
          </p:nvPr>
        </p:nvSpPr>
        <p:spPr/>
        <p:txBody>
          <a:bodyPr/>
          <a:lstStyle/>
          <a:p>
            <a:r>
              <a:rPr lang="es-CO" dirty="0"/>
              <a:t>Hardware</a:t>
            </a:r>
          </a:p>
        </p:txBody>
      </p:sp>
      <p:sp>
        <p:nvSpPr>
          <p:cNvPr id="3" name="Marcador de contenido 2">
            <a:extLst>
              <a:ext uri="{FF2B5EF4-FFF2-40B4-BE49-F238E27FC236}">
                <a16:creationId xmlns:a16="http://schemas.microsoft.com/office/drawing/2014/main" id="{8228B4C0-4094-4A45-A60C-E73561030B03}"/>
              </a:ext>
            </a:extLst>
          </p:cNvPr>
          <p:cNvSpPr>
            <a:spLocks noGrp="1"/>
          </p:cNvSpPr>
          <p:nvPr>
            <p:ph idx="1"/>
          </p:nvPr>
        </p:nvSpPr>
        <p:spPr>
          <a:xfrm>
            <a:off x="2076994" y="1410789"/>
            <a:ext cx="6230098" cy="4663440"/>
          </a:xfrm>
        </p:spPr>
        <p:txBody>
          <a:bodyPr>
            <a:normAutofit fontScale="92500" lnSpcReduction="10000"/>
          </a:bodyPr>
          <a:lstStyle/>
          <a:p>
            <a:pPr marL="0" indent="0" algn="just">
              <a:buNone/>
            </a:pPr>
            <a:r>
              <a:rPr lang="es-CO" b="1" dirty="0"/>
              <a:t>En general un computador un computador contiene los siguientes componentes de hardware:</a:t>
            </a:r>
          </a:p>
          <a:p>
            <a:pPr algn="just"/>
            <a:r>
              <a:rPr lang="es-CO" dirty="0"/>
              <a:t>Una unidad central de procesamiento (CPU)</a:t>
            </a:r>
          </a:p>
          <a:p>
            <a:pPr algn="just"/>
            <a:r>
              <a:rPr lang="es-CO" dirty="0"/>
              <a:t>Memoria</a:t>
            </a:r>
          </a:p>
          <a:p>
            <a:pPr algn="just"/>
            <a:r>
              <a:rPr lang="es-CO" dirty="0"/>
              <a:t>Dispositivos de almacenamiento (como discos y CD)</a:t>
            </a:r>
          </a:p>
          <a:p>
            <a:pPr algn="just"/>
            <a:r>
              <a:rPr lang="es-CO" dirty="0"/>
              <a:t>Dispositivos de entrada (como el mouse y el teclado)</a:t>
            </a:r>
          </a:p>
          <a:p>
            <a:pPr algn="just"/>
            <a:r>
              <a:rPr lang="es-CO" dirty="0"/>
              <a:t>Dispositivos de salida (como monitores e impresoras)</a:t>
            </a:r>
          </a:p>
          <a:p>
            <a:pPr algn="just"/>
            <a:r>
              <a:rPr lang="es-CO" dirty="0"/>
              <a:t>Dispositivos de comunicación (como módems y tarjetas de red).</a:t>
            </a:r>
          </a:p>
        </p:txBody>
      </p:sp>
      <p:sp>
        <p:nvSpPr>
          <p:cNvPr id="4" name="Marcador de número de diapositiva 3">
            <a:extLst>
              <a:ext uri="{FF2B5EF4-FFF2-40B4-BE49-F238E27FC236}">
                <a16:creationId xmlns:a16="http://schemas.microsoft.com/office/drawing/2014/main" id="{5A2FBC74-8904-4C3A-BC0D-FA30C614A59F}"/>
              </a:ext>
            </a:extLst>
          </p:cNvPr>
          <p:cNvSpPr>
            <a:spLocks noGrp="1"/>
          </p:cNvSpPr>
          <p:nvPr>
            <p:ph type="sldNum" sz="quarter" idx="12"/>
          </p:nvPr>
        </p:nvSpPr>
        <p:spPr/>
        <p:txBody>
          <a:bodyPr/>
          <a:lstStyle/>
          <a:p>
            <a:fld id="{DF5EC39B-725A-4724-A486-576B435F8FBB}" type="slidenum">
              <a:rPr lang="en-US" smtClean="0"/>
              <a:pPr/>
              <a:t>11</a:t>
            </a:fld>
            <a:endParaRPr lang="en-US" dirty="0"/>
          </a:p>
        </p:txBody>
      </p:sp>
      <p:pic>
        <p:nvPicPr>
          <p:cNvPr id="2050" name="Picture 2">
            <a:extLst>
              <a:ext uri="{FF2B5EF4-FFF2-40B4-BE49-F238E27FC236}">
                <a16:creationId xmlns:a16="http://schemas.microsoft.com/office/drawing/2014/main" id="{76B99816-2C20-438D-8CF0-70E2AB4E9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6256" y="1766887"/>
            <a:ext cx="3397499" cy="3648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4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E13BD-1081-48A7-AE9E-E1C73E9ED1B4}"/>
              </a:ext>
            </a:extLst>
          </p:cNvPr>
          <p:cNvSpPr>
            <a:spLocks noGrp="1"/>
          </p:cNvSpPr>
          <p:nvPr>
            <p:ph type="title"/>
          </p:nvPr>
        </p:nvSpPr>
        <p:spPr/>
        <p:txBody>
          <a:bodyPr/>
          <a:lstStyle/>
          <a:p>
            <a:r>
              <a:rPr lang="es-CO" dirty="0"/>
              <a:t>Memoria</a:t>
            </a:r>
          </a:p>
        </p:txBody>
      </p:sp>
      <p:sp>
        <p:nvSpPr>
          <p:cNvPr id="3" name="Marcador de contenido 2">
            <a:extLst>
              <a:ext uri="{FF2B5EF4-FFF2-40B4-BE49-F238E27FC236}">
                <a16:creationId xmlns:a16="http://schemas.microsoft.com/office/drawing/2014/main" id="{1FCEA0DF-D016-472D-8422-8CD4C8BE2F7B}"/>
              </a:ext>
            </a:extLst>
          </p:cNvPr>
          <p:cNvSpPr>
            <a:spLocks noGrp="1"/>
          </p:cNvSpPr>
          <p:nvPr>
            <p:ph idx="1"/>
          </p:nvPr>
        </p:nvSpPr>
        <p:spPr/>
        <p:txBody>
          <a:bodyPr>
            <a:normAutofit/>
          </a:bodyPr>
          <a:lstStyle/>
          <a:p>
            <a:pPr algn="just"/>
            <a:r>
              <a:rPr lang="es-CO" sz="2000" dirty="0"/>
              <a:t>La memoria de una computadora consiste en una secuencia ordenada de bytes para almacenar programas, así como los datos con los que está trabajando el programa. </a:t>
            </a:r>
          </a:p>
          <a:p>
            <a:pPr algn="just"/>
            <a:r>
              <a:rPr lang="es-CO" sz="2000" dirty="0"/>
              <a:t>Puede pensar en la memoria como el área de trabajo de la computadora para ejecutar un programa. </a:t>
            </a:r>
          </a:p>
          <a:p>
            <a:pPr algn="just"/>
            <a:r>
              <a:rPr lang="es-CO" sz="2000" dirty="0"/>
              <a:t>Un programa y sus datos deben trasladarse a la memoria de la computadora antes de que la CPU pueda ejecutarlos.</a:t>
            </a:r>
          </a:p>
        </p:txBody>
      </p:sp>
      <p:sp>
        <p:nvSpPr>
          <p:cNvPr id="4" name="Marcador de número de diapositiva 3">
            <a:extLst>
              <a:ext uri="{FF2B5EF4-FFF2-40B4-BE49-F238E27FC236}">
                <a16:creationId xmlns:a16="http://schemas.microsoft.com/office/drawing/2014/main" id="{AFED85C0-B8E6-4315-9962-E14B93D35B6E}"/>
              </a:ext>
            </a:extLst>
          </p:cNvPr>
          <p:cNvSpPr>
            <a:spLocks noGrp="1"/>
          </p:cNvSpPr>
          <p:nvPr>
            <p:ph type="sldNum" sz="quarter" idx="12"/>
          </p:nvPr>
        </p:nvSpPr>
        <p:spPr/>
        <p:txBody>
          <a:bodyPr/>
          <a:lstStyle/>
          <a:p>
            <a:fld id="{DF5EC39B-725A-4724-A486-576B435F8FBB}" type="slidenum">
              <a:rPr lang="en-US" smtClean="0"/>
              <a:pPr/>
              <a:t>12</a:t>
            </a:fld>
            <a:endParaRPr lang="en-US" dirty="0"/>
          </a:p>
        </p:txBody>
      </p:sp>
      <p:pic>
        <p:nvPicPr>
          <p:cNvPr id="5" name="Imagen 4">
            <a:extLst>
              <a:ext uri="{FF2B5EF4-FFF2-40B4-BE49-F238E27FC236}">
                <a16:creationId xmlns:a16="http://schemas.microsoft.com/office/drawing/2014/main" id="{7FFEEACB-2B2E-48D0-95FF-CE3E15DAB138}"/>
              </a:ext>
            </a:extLst>
          </p:cNvPr>
          <p:cNvPicPr>
            <a:picLocks noChangeAspect="1"/>
          </p:cNvPicPr>
          <p:nvPr/>
        </p:nvPicPr>
        <p:blipFill>
          <a:blip r:embed="rId2"/>
          <a:stretch>
            <a:fillRect/>
          </a:stretch>
        </p:blipFill>
        <p:spPr>
          <a:xfrm>
            <a:off x="6456181" y="3557527"/>
            <a:ext cx="4209991" cy="3078404"/>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2167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C2263A2-C056-483E-B068-D0BF5E46AFF6}"/>
              </a:ext>
            </a:extLst>
          </p:cNvPr>
          <p:cNvSpPr>
            <a:spLocks noGrp="1"/>
          </p:cNvSpPr>
          <p:nvPr>
            <p:ph type="title"/>
          </p:nvPr>
        </p:nvSpPr>
        <p:spPr/>
        <p:txBody>
          <a:bodyPr/>
          <a:lstStyle/>
          <a:p>
            <a:r>
              <a:rPr lang="es-CO" dirty="0"/>
              <a:t>Lenguajes de programación</a:t>
            </a:r>
          </a:p>
        </p:txBody>
      </p:sp>
      <p:sp>
        <p:nvSpPr>
          <p:cNvPr id="6" name="Marcador de contenido 5">
            <a:extLst>
              <a:ext uri="{FF2B5EF4-FFF2-40B4-BE49-F238E27FC236}">
                <a16:creationId xmlns:a16="http://schemas.microsoft.com/office/drawing/2014/main" id="{54531768-6C7E-49DF-94C6-C7B5B17CC82F}"/>
              </a:ext>
            </a:extLst>
          </p:cNvPr>
          <p:cNvSpPr>
            <a:spLocks noGrp="1"/>
          </p:cNvSpPr>
          <p:nvPr>
            <p:ph idx="1"/>
          </p:nvPr>
        </p:nvSpPr>
        <p:spPr>
          <a:xfrm>
            <a:off x="2076994" y="1410789"/>
            <a:ext cx="5351301" cy="4663440"/>
          </a:xfrm>
        </p:spPr>
        <p:txBody>
          <a:bodyPr>
            <a:normAutofit fontScale="92500" lnSpcReduction="10000"/>
          </a:bodyPr>
          <a:lstStyle/>
          <a:p>
            <a:endParaRPr lang="es-CO" dirty="0"/>
          </a:p>
          <a:p>
            <a:endParaRPr lang="es-CO" sz="2000" dirty="0"/>
          </a:p>
          <a:p>
            <a:pPr algn="just"/>
            <a:endParaRPr lang="es-CO" sz="2000" dirty="0"/>
          </a:p>
          <a:p>
            <a:pPr algn="just"/>
            <a:endParaRPr lang="es-CO" sz="2000" dirty="0"/>
          </a:p>
          <a:p>
            <a:pPr algn="just"/>
            <a:r>
              <a:rPr lang="es-CO" sz="2000" dirty="0"/>
              <a:t>Las computadoras no entienden los idiomas humanos, por lo cual, los programas deben estar escritos en un idioma que una computadora pueda usar. </a:t>
            </a:r>
          </a:p>
          <a:p>
            <a:pPr algn="just"/>
            <a:r>
              <a:rPr lang="es-CO" sz="2000" dirty="0"/>
              <a:t>Hay cientos de lenguajes de programación, y fueron desarrollados para facilitar el proceso de programación para las personas. Sin embargo, todos los programas al final deben convertirse en instrucciones que los computadores puedan ejecutar.</a:t>
            </a:r>
          </a:p>
        </p:txBody>
      </p:sp>
      <p:sp>
        <p:nvSpPr>
          <p:cNvPr id="4" name="Marcador de número de diapositiva 3">
            <a:extLst>
              <a:ext uri="{FF2B5EF4-FFF2-40B4-BE49-F238E27FC236}">
                <a16:creationId xmlns:a16="http://schemas.microsoft.com/office/drawing/2014/main" id="{96CC4271-A614-48F8-B21F-D5B45A6C0664}"/>
              </a:ext>
            </a:extLst>
          </p:cNvPr>
          <p:cNvSpPr>
            <a:spLocks noGrp="1"/>
          </p:cNvSpPr>
          <p:nvPr>
            <p:ph type="sldNum" sz="quarter" idx="12"/>
          </p:nvPr>
        </p:nvSpPr>
        <p:spPr/>
        <p:txBody>
          <a:bodyPr/>
          <a:lstStyle/>
          <a:p>
            <a:fld id="{DF5EC39B-725A-4724-A486-576B435F8FBB}" type="slidenum">
              <a:rPr lang="en-US" smtClean="0"/>
              <a:pPr/>
              <a:t>13</a:t>
            </a:fld>
            <a:endParaRPr lang="en-US" dirty="0"/>
          </a:p>
        </p:txBody>
      </p:sp>
      <p:sp>
        <p:nvSpPr>
          <p:cNvPr id="7" name="Rectángulo 6">
            <a:extLst>
              <a:ext uri="{FF2B5EF4-FFF2-40B4-BE49-F238E27FC236}">
                <a16:creationId xmlns:a16="http://schemas.microsoft.com/office/drawing/2014/main" id="{084649EF-8FA0-4566-92CF-807127436199}"/>
              </a:ext>
            </a:extLst>
          </p:cNvPr>
          <p:cNvSpPr/>
          <p:nvPr/>
        </p:nvSpPr>
        <p:spPr>
          <a:xfrm>
            <a:off x="2156788" y="1689758"/>
            <a:ext cx="5351301" cy="85196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O" sz="2000" b="1" dirty="0">
                <a:solidFill>
                  <a:schemeClr val="tx1"/>
                </a:solidFill>
              </a:rPr>
              <a:t>¿Qué son los lenguajes de programación? </a:t>
            </a:r>
            <a:br>
              <a:rPr lang="es-CO" sz="2000" b="1" dirty="0">
                <a:solidFill>
                  <a:schemeClr val="tx1"/>
                </a:solidFill>
              </a:rPr>
            </a:br>
            <a:r>
              <a:rPr lang="es-CO" sz="2000" b="1" dirty="0">
                <a:solidFill>
                  <a:schemeClr val="tx1"/>
                </a:solidFill>
              </a:rPr>
              <a:t>¿Por qué son necesarios?</a:t>
            </a:r>
          </a:p>
        </p:txBody>
      </p:sp>
      <p:pic>
        <p:nvPicPr>
          <p:cNvPr id="3074" name="Picture 2" descr="Image result for talk to a computer">
            <a:extLst>
              <a:ext uri="{FF2B5EF4-FFF2-40B4-BE49-F238E27FC236}">
                <a16:creationId xmlns:a16="http://schemas.microsoft.com/office/drawing/2014/main" id="{8F79A94A-C794-4A0E-9153-F9F9AA97B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142" y="1688731"/>
            <a:ext cx="3900868" cy="230223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74677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21A54-006F-4CBA-B6CF-C6FDB4B8690B}"/>
              </a:ext>
            </a:extLst>
          </p:cNvPr>
          <p:cNvSpPr>
            <a:spLocks noGrp="1"/>
          </p:cNvSpPr>
          <p:nvPr>
            <p:ph type="title"/>
          </p:nvPr>
        </p:nvSpPr>
        <p:spPr/>
        <p:txBody>
          <a:bodyPr/>
          <a:lstStyle/>
          <a:p>
            <a:r>
              <a:rPr lang="es-CO" dirty="0"/>
              <a:t>Tipos de lenguaje - I</a:t>
            </a:r>
          </a:p>
        </p:txBody>
      </p:sp>
      <p:sp>
        <p:nvSpPr>
          <p:cNvPr id="4" name="Marcador de número de diapositiva 3">
            <a:extLst>
              <a:ext uri="{FF2B5EF4-FFF2-40B4-BE49-F238E27FC236}">
                <a16:creationId xmlns:a16="http://schemas.microsoft.com/office/drawing/2014/main" id="{4A4FC7E6-2527-4224-AAFF-84C77DB36C94}"/>
              </a:ext>
            </a:extLst>
          </p:cNvPr>
          <p:cNvSpPr>
            <a:spLocks noGrp="1"/>
          </p:cNvSpPr>
          <p:nvPr>
            <p:ph type="sldNum" sz="quarter" idx="12"/>
          </p:nvPr>
        </p:nvSpPr>
        <p:spPr/>
        <p:txBody>
          <a:bodyPr/>
          <a:lstStyle/>
          <a:p>
            <a:fld id="{DF5EC39B-725A-4724-A486-576B435F8FBB}" type="slidenum">
              <a:rPr lang="en-US" smtClean="0"/>
              <a:pPr/>
              <a:t>14</a:t>
            </a:fld>
            <a:endParaRPr lang="en-US" dirty="0"/>
          </a:p>
        </p:txBody>
      </p:sp>
      <p:sp>
        <p:nvSpPr>
          <p:cNvPr id="5" name="Rectángulo 4">
            <a:extLst>
              <a:ext uri="{FF2B5EF4-FFF2-40B4-BE49-F238E27FC236}">
                <a16:creationId xmlns:a16="http://schemas.microsoft.com/office/drawing/2014/main" id="{F8E4A5B1-7324-4091-8569-758DD86B63B4}"/>
              </a:ext>
            </a:extLst>
          </p:cNvPr>
          <p:cNvSpPr/>
          <p:nvPr/>
        </p:nvSpPr>
        <p:spPr>
          <a:xfrm>
            <a:off x="1955309" y="1689757"/>
            <a:ext cx="3453599" cy="204533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O" sz="2000" b="1" dirty="0">
                <a:solidFill>
                  <a:schemeClr val="tx1"/>
                </a:solidFill>
              </a:rPr>
              <a:t>Lenguaje de maquina</a:t>
            </a:r>
          </a:p>
          <a:p>
            <a:pPr algn="ctr"/>
            <a:r>
              <a:rPr lang="es-CO" sz="2000" dirty="0">
                <a:solidFill>
                  <a:schemeClr val="tx1"/>
                </a:solidFill>
              </a:rPr>
              <a:t>Es el idioma nativo de un computador. El cual esta hecho en forma de código binario.</a:t>
            </a:r>
          </a:p>
        </p:txBody>
      </p:sp>
      <p:pic>
        <p:nvPicPr>
          <p:cNvPr id="4098" name="Picture 2" descr="Image result for binary code">
            <a:extLst>
              <a:ext uri="{FF2B5EF4-FFF2-40B4-BE49-F238E27FC236}">
                <a16:creationId xmlns:a16="http://schemas.microsoft.com/office/drawing/2014/main" id="{A871B60C-6B3C-41C2-B409-9560FB73D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309" y="3971549"/>
            <a:ext cx="3419117" cy="1921791"/>
          </a:xfrm>
          <a:prstGeom prst="rect">
            <a:avLst/>
          </a:prstGeom>
        </p:spPr>
        <p:style>
          <a:lnRef idx="2">
            <a:schemeClr val="dk1"/>
          </a:lnRef>
          <a:fillRef idx="1">
            <a:schemeClr val="lt1"/>
          </a:fillRef>
          <a:effectRef idx="0">
            <a:schemeClr val="dk1"/>
          </a:effectRef>
          <a:fontRef idx="minor">
            <a:schemeClr val="dk1"/>
          </a:fontRef>
        </p:style>
      </p:pic>
      <p:sp>
        <p:nvSpPr>
          <p:cNvPr id="7" name="Rectángulo 6">
            <a:extLst>
              <a:ext uri="{FF2B5EF4-FFF2-40B4-BE49-F238E27FC236}">
                <a16:creationId xmlns:a16="http://schemas.microsoft.com/office/drawing/2014/main" id="{320D4EFB-92E9-4035-94BD-261D2C5F1D48}"/>
              </a:ext>
            </a:extLst>
          </p:cNvPr>
          <p:cNvSpPr/>
          <p:nvPr/>
        </p:nvSpPr>
        <p:spPr>
          <a:xfrm>
            <a:off x="5703316" y="1689758"/>
            <a:ext cx="6375461" cy="20453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O" sz="2000" b="1" dirty="0">
                <a:solidFill>
                  <a:schemeClr val="tx1"/>
                </a:solidFill>
              </a:rPr>
              <a:t>Lenguaje de ensamblador</a:t>
            </a:r>
          </a:p>
          <a:p>
            <a:pPr algn="ctr"/>
            <a:r>
              <a:rPr lang="es-CO" sz="2000" dirty="0">
                <a:solidFill>
                  <a:schemeClr val="tx1"/>
                </a:solidFill>
              </a:rPr>
              <a:t>Programar a punta de unos y ceros es muy tedioso, por lo tanto a inicios de la era de la computación, se inventó el lenguaje de ensamblador. El lenguaje ensamblador utiliza palabras descriptivas cortas para representar un conjunto de instrucciones de maquina</a:t>
            </a:r>
          </a:p>
        </p:txBody>
      </p:sp>
      <p:pic>
        <p:nvPicPr>
          <p:cNvPr id="6" name="Imagen 5">
            <a:extLst>
              <a:ext uri="{FF2B5EF4-FFF2-40B4-BE49-F238E27FC236}">
                <a16:creationId xmlns:a16="http://schemas.microsoft.com/office/drawing/2014/main" id="{268BB442-72DD-4631-A776-881869F144CF}"/>
              </a:ext>
            </a:extLst>
          </p:cNvPr>
          <p:cNvPicPr>
            <a:picLocks noChangeAspect="1"/>
          </p:cNvPicPr>
          <p:nvPr/>
        </p:nvPicPr>
        <p:blipFill>
          <a:blip r:embed="rId3"/>
          <a:stretch>
            <a:fillRect/>
          </a:stretch>
        </p:blipFill>
        <p:spPr>
          <a:xfrm>
            <a:off x="5703316" y="3971549"/>
            <a:ext cx="6375461" cy="156488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56277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C6350E-4756-4740-B95C-41B151A43E4A}"/>
              </a:ext>
            </a:extLst>
          </p:cNvPr>
          <p:cNvSpPr>
            <a:spLocks noGrp="1"/>
          </p:cNvSpPr>
          <p:nvPr>
            <p:ph type="title"/>
          </p:nvPr>
        </p:nvSpPr>
        <p:spPr/>
        <p:txBody>
          <a:bodyPr/>
          <a:lstStyle/>
          <a:p>
            <a:r>
              <a:rPr lang="es-CO" dirty="0"/>
              <a:t>Tipos de lenguaje - II</a:t>
            </a:r>
          </a:p>
        </p:txBody>
      </p:sp>
      <p:sp>
        <p:nvSpPr>
          <p:cNvPr id="4" name="Marcador de número de diapositiva 3">
            <a:extLst>
              <a:ext uri="{FF2B5EF4-FFF2-40B4-BE49-F238E27FC236}">
                <a16:creationId xmlns:a16="http://schemas.microsoft.com/office/drawing/2014/main" id="{B382709A-3CCD-4032-9EC1-DF49262B93A2}"/>
              </a:ext>
            </a:extLst>
          </p:cNvPr>
          <p:cNvSpPr>
            <a:spLocks noGrp="1"/>
          </p:cNvSpPr>
          <p:nvPr>
            <p:ph type="sldNum" sz="quarter" idx="12"/>
          </p:nvPr>
        </p:nvSpPr>
        <p:spPr/>
        <p:txBody>
          <a:bodyPr/>
          <a:lstStyle/>
          <a:p>
            <a:fld id="{DF5EC39B-725A-4724-A486-576B435F8FBB}" type="slidenum">
              <a:rPr lang="en-US" smtClean="0"/>
              <a:pPr/>
              <a:t>15</a:t>
            </a:fld>
            <a:endParaRPr lang="en-US" dirty="0"/>
          </a:p>
        </p:txBody>
      </p:sp>
      <p:sp>
        <p:nvSpPr>
          <p:cNvPr id="5" name="Rectángulo 4">
            <a:extLst>
              <a:ext uri="{FF2B5EF4-FFF2-40B4-BE49-F238E27FC236}">
                <a16:creationId xmlns:a16="http://schemas.microsoft.com/office/drawing/2014/main" id="{80A220A2-CD2A-4EDD-B19B-328ABB26198A}"/>
              </a:ext>
            </a:extLst>
          </p:cNvPr>
          <p:cNvSpPr/>
          <p:nvPr/>
        </p:nvSpPr>
        <p:spPr>
          <a:xfrm>
            <a:off x="2075810" y="1240971"/>
            <a:ext cx="9592631" cy="204533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O" sz="2000" b="1" dirty="0">
                <a:solidFill>
                  <a:schemeClr val="tx1"/>
                </a:solidFill>
              </a:rPr>
              <a:t>Lenguaje de alto nivel</a:t>
            </a:r>
          </a:p>
          <a:p>
            <a:pPr algn="ctr"/>
            <a:r>
              <a:rPr lang="es-CO" sz="2000" dirty="0">
                <a:solidFill>
                  <a:schemeClr val="tx1"/>
                </a:solidFill>
              </a:rPr>
              <a:t>En la década de 1950, surgió una nueva generación de lenguajes de programación conocidos como “lenguajes de alto nivel”. Estos lenguajes son independientes de la plataforma, lo que significa que se puede escribir un programa en un lenguaje de alto nivel y ejecutarlo en diferentes tipos de máquinas. Los lenguajes de alto nivel son similares al idioma “Inglés”, y son más fáciles de aprender y de usar.</a:t>
            </a:r>
          </a:p>
        </p:txBody>
      </p:sp>
      <p:pic>
        <p:nvPicPr>
          <p:cNvPr id="6" name="Imagen 5">
            <a:extLst>
              <a:ext uri="{FF2B5EF4-FFF2-40B4-BE49-F238E27FC236}">
                <a16:creationId xmlns:a16="http://schemas.microsoft.com/office/drawing/2014/main" id="{563D1F71-EAE3-4C33-A214-ACEE2497853A}"/>
              </a:ext>
            </a:extLst>
          </p:cNvPr>
          <p:cNvPicPr>
            <a:picLocks noChangeAspect="1"/>
          </p:cNvPicPr>
          <p:nvPr/>
        </p:nvPicPr>
        <p:blipFill>
          <a:blip r:embed="rId2"/>
          <a:stretch>
            <a:fillRect/>
          </a:stretch>
        </p:blipFill>
        <p:spPr>
          <a:xfrm>
            <a:off x="4143692" y="3482975"/>
            <a:ext cx="7524750" cy="3009900"/>
          </a:xfrm>
          <a:prstGeom prst="rect">
            <a:avLst/>
          </a:prstGeom>
        </p:spPr>
        <p:style>
          <a:lnRef idx="2">
            <a:schemeClr val="dk1"/>
          </a:lnRef>
          <a:fillRef idx="1">
            <a:schemeClr val="lt1"/>
          </a:fillRef>
          <a:effectRef idx="0">
            <a:schemeClr val="dk1"/>
          </a:effectRef>
          <a:fontRef idx="minor">
            <a:schemeClr val="dk1"/>
          </a:fontRef>
        </p:style>
      </p:pic>
      <p:pic>
        <p:nvPicPr>
          <p:cNvPr id="5122" name="Picture 2" descr="Image result for java">
            <a:extLst>
              <a:ext uri="{FF2B5EF4-FFF2-40B4-BE49-F238E27FC236}">
                <a16:creationId xmlns:a16="http://schemas.microsoft.com/office/drawing/2014/main" id="{9ADDE866-5F52-4467-935D-DBE9A550B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812" y="3482975"/>
            <a:ext cx="1792296" cy="1006632"/>
          </a:xfrm>
          <a:prstGeom prst="rect">
            <a:avLst/>
          </a:prstGeom>
        </p:spPr>
        <p:style>
          <a:lnRef idx="2">
            <a:schemeClr val="dk1"/>
          </a:lnRef>
          <a:fillRef idx="1">
            <a:schemeClr val="lt1"/>
          </a:fillRef>
          <a:effectRef idx="0">
            <a:schemeClr val="dk1"/>
          </a:effectRef>
          <a:fontRef idx="minor">
            <a:schemeClr val="dk1"/>
          </a:fontRef>
        </p:style>
      </p:pic>
      <p:pic>
        <p:nvPicPr>
          <p:cNvPr id="5124" name="Picture 4" descr="Image result for python language">
            <a:extLst>
              <a:ext uri="{FF2B5EF4-FFF2-40B4-BE49-F238E27FC236}">
                <a16:creationId xmlns:a16="http://schemas.microsoft.com/office/drawing/2014/main" id="{E6838D98-782E-44E9-8951-A5383BE64E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5811" y="4686279"/>
            <a:ext cx="1792295" cy="993670"/>
          </a:xfrm>
          <a:prstGeom prst="rect">
            <a:avLst/>
          </a:prstGeom>
        </p:spPr>
        <p:style>
          <a:lnRef idx="2">
            <a:schemeClr val="dk1"/>
          </a:lnRef>
          <a:fillRef idx="1">
            <a:schemeClr val="lt1"/>
          </a:fillRef>
          <a:effectRef idx="0">
            <a:schemeClr val="dk1"/>
          </a:effectRef>
          <a:fontRef idx="minor">
            <a:schemeClr val="dk1"/>
          </a:fontRef>
        </p:style>
      </p:pic>
      <p:pic>
        <p:nvPicPr>
          <p:cNvPr id="5126" name="Picture 6" descr="Image result for php">
            <a:extLst>
              <a:ext uri="{FF2B5EF4-FFF2-40B4-BE49-F238E27FC236}">
                <a16:creationId xmlns:a16="http://schemas.microsoft.com/office/drawing/2014/main" id="{AF17A333-4130-4414-A510-310B176F33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3474" y="5790253"/>
            <a:ext cx="1840130" cy="99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92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CC363B-A5CE-44CB-A0A2-3B809FFA50FB}"/>
              </a:ext>
            </a:extLst>
          </p:cNvPr>
          <p:cNvSpPr>
            <a:spLocks noGrp="1"/>
          </p:cNvSpPr>
          <p:nvPr>
            <p:ph type="title"/>
          </p:nvPr>
        </p:nvSpPr>
        <p:spPr/>
        <p:txBody>
          <a:bodyPr/>
          <a:lstStyle/>
          <a:p>
            <a:r>
              <a:rPr lang="es-CO" dirty="0"/>
              <a:t>Java</a:t>
            </a:r>
          </a:p>
        </p:txBody>
      </p:sp>
      <p:sp>
        <p:nvSpPr>
          <p:cNvPr id="3" name="Marcador de contenido 2">
            <a:extLst>
              <a:ext uri="{FF2B5EF4-FFF2-40B4-BE49-F238E27FC236}">
                <a16:creationId xmlns:a16="http://schemas.microsoft.com/office/drawing/2014/main" id="{19907A92-94EA-4ECD-B0BF-8F867545931D}"/>
              </a:ext>
            </a:extLst>
          </p:cNvPr>
          <p:cNvSpPr>
            <a:spLocks noGrp="1"/>
          </p:cNvSpPr>
          <p:nvPr>
            <p:ph idx="1"/>
          </p:nvPr>
        </p:nvSpPr>
        <p:spPr>
          <a:xfrm>
            <a:off x="2076994" y="1410789"/>
            <a:ext cx="6416077" cy="4663440"/>
          </a:xfrm>
        </p:spPr>
        <p:txBody>
          <a:bodyPr/>
          <a:lstStyle/>
          <a:p>
            <a:pPr algn="just"/>
            <a:r>
              <a:rPr lang="es-CO" sz="2100" dirty="0"/>
              <a:t>Java es un lenguaje de programación potente y versátil, que sirve para desarrollar software que se ejecuta en dispositivos móviles, computadoras de escritorio y servidores.</a:t>
            </a:r>
          </a:p>
          <a:p>
            <a:pPr algn="just"/>
            <a:r>
              <a:rPr lang="es-CO" sz="2100" dirty="0"/>
              <a:t>Es un lenguaje: (i) fuertemente tipado, (</a:t>
            </a:r>
            <a:r>
              <a:rPr lang="es-CO" sz="2100" dirty="0" err="1"/>
              <a:t>ii</a:t>
            </a:r>
            <a:r>
              <a:rPr lang="es-CO" sz="2100" dirty="0"/>
              <a:t>) orientado a objetos, y (</a:t>
            </a:r>
            <a:r>
              <a:rPr lang="es-CO" sz="2100" dirty="0" err="1"/>
              <a:t>iii</a:t>
            </a:r>
            <a:r>
              <a:rPr lang="es-CO" sz="2100" dirty="0"/>
              <a:t>) que requiere compilación.</a:t>
            </a:r>
          </a:p>
          <a:p>
            <a:pPr algn="just"/>
            <a:endParaRPr lang="es-CO" dirty="0"/>
          </a:p>
        </p:txBody>
      </p:sp>
      <p:sp>
        <p:nvSpPr>
          <p:cNvPr id="4" name="Marcador de número de diapositiva 3">
            <a:extLst>
              <a:ext uri="{FF2B5EF4-FFF2-40B4-BE49-F238E27FC236}">
                <a16:creationId xmlns:a16="http://schemas.microsoft.com/office/drawing/2014/main" id="{73C32780-C6FC-47F7-B5BE-4E03BB91D00A}"/>
              </a:ext>
            </a:extLst>
          </p:cNvPr>
          <p:cNvSpPr>
            <a:spLocks noGrp="1"/>
          </p:cNvSpPr>
          <p:nvPr>
            <p:ph type="sldNum" sz="quarter" idx="12"/>
          </p:nvPr>
        </p:nvSpPr>
        <p:spPr/>
        <p:txBody>
          <a:bodyPr/>
          <a:lstStyle/>
          <a:p>
            <a:fld id="{DF5EC39B-725A-4724-A486-576B435F8FBB}" type="slidenum">
              <a:rPr lang="en-US" smtClean="0"/>
              <a:pPr/>
              <a:t>16</a:t>
            </a:fld>
            <a:endParaRPr lang="en-US" dirty="0"/>
          </a:p>
        </p:txBody>
      </p:sp>
      <p:pic>
        <p:nvPicPr>
          <p:cNvPr id="5" name="Picture 2" descr="Image result for java">
            <a:extLst>
              <a:ext uri="{FF2B5EF4-FFF2-40B4-BE49-F238E27FC236}">
                <a16:creationId xmlns:a16="http://schemas.microsoft.com/office/drawing/2014/main" id="{BC08B7CA-CC81-4D85-B1EC-DDD233CB4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6785" y="1559210"/>
            <a:ext cx="2684048" cy="1507479"/>
          </a:xfrm>
          <a:prstGeom prst="rect">
            <a:avLst/>
          </a:prstGeom>
        </p:spPr>
        <p:style>
          <a:lnRef idx="2">
            <a:schemeClr val="dk1"/>
          </a:lnRef>
          <a:fillRef idx="1">
            <a:schemeClr val="lt1"/>
          </a:fillRef>
          <a:effectRef idx="0">
            <a:schemeClr val="dk1"/>
          </a:effectRef>
          <a:fontRef idx="minor">
            <a:schemeClr val="dk1"/>
          </a:fontRef>
        </p:style>
      </p:pic>
      <p:pic>
        <p:nvPicPr>
          <p:cNvPr id="7" name="Imagen 6">
            <a:extLst>
              <a:ext uri="{FF2B5EF4-FFF2-40B4-BE49-F238E27FC236}">
                <a16:creationId xmlns:a16="http://schemas.microsoft.com/office/drawing/2014/main" id="{A4AF5D92-212C-40CD-8353-0EC71AE10345}"/>
              </a:ext>
            </a:extLst>
          </p:cNvPr>
          <p:cNvPicPr>
            <a:picLocks noChangeAspect="1"/>
          </p:cNvPicPr>
          <p:nvPr/>
        </p:nvPicPr>
        <p:blipFill>
          <a:blip r:embed="rId3"/>
          <a:stretch>
            <a:fillRect/>
          </a:stretch>
        </p:blipFill>
        <p:spPr>
          <a:xfrm>
            <a:off x="2361455" y="3921795"/>
            <a:ext cx="9097093" cy="2691997"/>
          </a:xfrm>
          <a:prstGeom prst="rect">
            <a:avLst/>
          </a:prstGeom>
        </p:spPr>
        <p:style>
          <a:lnRef idx="2">
            <a:schemeClr val="dk1"/>
          </a:lnRef>
          <a:fillRef idx="1">
            <a:schemeClr val="lt1"/>
          </a:fillRef>
          <a:effectRef idx="0">
            <a:schemeClr val="dk1"/>
          </a:effectRef>
          <a:fontRef idx="minor">
            <a:schemeClr val="dk1"/>
          </a:fontRef>
        </p:style>
      </p:pic>
      <p:sp>
        <p:nvSpPr>
          <p:cNvPr id="8" name="Rectángulo 7">
            <a:extLst>
              <a:ext uri="{FF2B5EF4-FFF2-40B4-BE49-F238E27FC236}">
                <a16:creationId xmlns:a16="http://schemas.microsoft.com/office/drawing/2014/main" id="{03892935-9338-4E34-A6DD-01C94055BE62}"/>
              </a:ext>
            </a:extLst>
          </p:cNvPr>
          <p:cNvSpPr/>
          <p:nvPr/>
        </p:nvSpPr>
        <p:spPr>
          <a:xfrm>
            <a:off x="744699" y="5910280"/>
            <a:ext cx="5351301" cy="85196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O" sz="2000" b="1" dirty="0">
                <a:solidFill>
                  <a:schemeClr val="tx1"/>
                </a:solidFill>
              </a:rPr>
              <a:t>Top lenguajes de programación mas populares según registro de proyectos en GitHub</a:t>
            </a:r>
          </a:p>
        </p:txBody>
      </p:sp>
    </p:spTree>
    <p:extLst>
      <p:ext uri="{BB962C8B-B14F-4D97-AF65-F5344CB8AC3E}">
        <p14:creationId xmlns:p14="http://schemas.microsoft.com/office/powerpoint/2010/main" val="326544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BF38C-2D10-46A5-AB4D-A9533C58754E}"/>
              </a:ext>
            </a:extLst>
          </p:cNvPr>
          <p:cNvSpPr>
            <a:spLocks noGrp="1"/>
          </p:cNvSpPr>
          <p:nvPr>
            <p:ph type="title"/>
          </p:nvPr>
        </p:nvSpPr>
        <p:spPr/>
        <p:txBody>
          <a:bodyPr/>
          <a:lstStyle/>
          <a:p>
            <a:r>
              <a:rPr lang="es-CO" dirty="0"/>
              <a:t>Java – estructura principal</a:t>
            </a:r>
          </a:p>
        </p:txBody>
      </p:sp>
      <p:sp>
        <p:nvSpPr>
          <p:cNvPr id="3" name="Marcador de contenido 2">
            <a:extLst>
              <a:ext uri="{FF2B5EF4-FFF2-40B4-BE49-F238E27FC236}">
                <a16:creationId xmlns:a16="http://schemas.microsoft.com/office/drawing/2014/main" id="{F408972D-905B-4F5C-9AD0-67E602E61728}"/>
              </a:ext>
            </a:extLst>
          </p:cNvPr>
          <p:cNvSpPr>
            <a:spLocks noGrp="1"/>
          </p:cNvSpPr>
          <p:nvPr>
            <p:ph idx="1"/>
          </p:nvPr>
        </p:nvSpPr>
        <p:spPr/>
        <p:txBody>
          <a:bodyPr/>
          <a:lstStyle/>
          <a:p>
            <a:pPr algn="just"/>
            <a:r>
              <a:rPr lang="es-CO" dirty="0"/>
              <a:t>Por lo general, un programa en Java inicia su ejecución desde un método principal (llamado “</a:t>
            </a:r>
            <a:r>
              <a:rPr lang="es-CO" dirty="0" err="1"/>
              <a:t>main</a:t>
            </a:r>
            <a:r>
              <a:rPr lang="es-CO" dirty="0"/>
              <a:t>”) el cual debe definirse dentro de una clase.</a:t>
            </a:r>
          </a:p>
          <a:p>
            <a:endParaRPr lang="es-CO" dirty="0"/>
          </a:p>
        </p:txBody>
      </p:sp>
      <p:sp>
        <p:nvSpPr>
          <p:cNvPr id="4" name="Marcador de número de diapositiva 3">
            <a:extLst>
              <a:ext uri="{FF2B5EF4-FFF2-40B4-BE49-F238E27FC236}">
                <a16:creationId xmlns:a16="http://schemas.microsoft.com/office/drawing/2014/main" id="{C11F8126-B659-4CF6-955F-747F0FE313AB}"/>
              </a:ext>
            </a:extLst>
          </p:cNvPr>
          <p:cNvSpPr>
            <a:spLocks noGrp="1"/>
          </p:cNvSpPr>
          <p:nvPr>
            <p:ph type="sldNum" sz="quarter" idx="12"/>
          </p:nvPr>
        </p:nvSpPr>
        <p:spPr/>
        <p:txBody>
          <a:bodyPr/>
          <a:lstStyle/>
          <a:p>
            <a:fld id="{DF5EC39B-725A-4724-A486-576B435F8FBB}" type="slidenum">
              <a:rPr lang="en-US" smtClean="0"/>
              <a:pPr/>
              <a:t>17</a:t>
            </a:fld>
            <a:endParaRPr lang="en-US" dirty="0"/>
          </a:p>
        </p:txBody>
      </p:sp>
      <p:pic>
        <p:nvPicPr>
          <p:cNvPr id="5" name="Imagen 4">
            <a:extLst>
              <a:ext uri="{FF2B5EF4-FFF2-40B4-BE49-F238E27FC236}">
                <a16:creationId xmlns:a16="http://schemas.microsoft.com/office/drawing/2014/main" id="{3115C3C8-521D-49E5-BF7D-C92AED305D68}"/>
              </a:ext>
            </a:extLst>
          </p:cNvPr>
          <p:cNvPicPr>
            <a:picLocks noChangeAspect="1"/>
          </p:cNvPicPr>
          <p:nvPr/>
        </p:nvPicPr>
        <p:blipFill>
          <a:blip r:embed="rId2"/>
          <a:stretch>
            <a:fillRect/>
          </a:stretch>
        </p:blipFill>
        <p:spPr>
          <a:xfrm>
            <a:off x="3528304" y="2624592"/>
            <a:ext cx="6763396" cy="2235833"/>
          </a:xfrm>
          <a:prstGeom prst="rect">
            <a:avLst/>
          </a:prstGeom>
        </p:spPr>
        <p:style>
          <a:lnRef idx="2">
            <a:schemeClr val="dk1"/>
          </a:lnRef>
          <a:fillRef idx="1">
            <a:schemeClr val="lt1"/>
          </a:fillRef>
          <a:effectRef idx="0">
            <a:schemeClr val="dk1"/>
          </a:effectRef>
          <a:fontRef idx="minor">
            <a:schemeClr val="dk1"/>
          </a:fontRef>
        </p:style>
      </p:pic>
      <p:pic>
        <p:nvPicPr>
          <p:cNvPr id="6" name="Imagen 5">
            <a:extLst>
              <a:ext uri="{FF2B5EF4-FFF2-40B4-BE49-F238E27FC236}">
                <a16:creationId xmlns:a16="http://schemas.microsoft.com/office/drawing/2014/main" id="{2B1BA81C-B4EC-48FA-AF01-1B3BDC8384C6}"/>
              </a:ext>
            </a:extLst>
          </p:cNvPr>
          <p:cNvPicPr>
            <a:picLocks noChangeAspect="1"/>
          </p:cNvPicPr>
          <p:nvPr/>
        </p:nvPicPr>
        <p:blipFill>
          <a:blip r:embed="rId3"/>
          <a:stretch>
            <a:fillRect/>
          </a:stretch>
        </p:blipFill>
        <p:spPr>
          <a:xfrm>
            <a:off x="6910002" y="5092816"/>
            <a:ext cx="4309013" cy="1398289"/>
          </a:xfrm>
          <a:prstGeom prst="rect">
            <a:avLst/>
          </a:prstGeom>
        </p:spPr>
        <p:style>
          <a:lnRef idx="2">
            <a:schemeClr val="dk1"/>
          </a:lnRef>
          <a:fillRef idx="1">
            <a:schemeClr val="lt1"/>
          </a:fillRef>
          <a:effectRef idx="0">
            <a:schemeClr val="dk1"/>
          </a:effectRef>
          <a:fontRef idx="minor">
            <a:schemeClr val="dk1"/>
          </a:fontRef>
        </p:style>
      </p:pic>
      <p:sp>
        <p:nvSpPr>
          <p:cNvPr id="7" name="Rectángulo 6">
            <a:extLst>
              <a:ext uri="{FF2B5EF4-FFF2-40B4-BE49-F238E27FC236}">
                <a16:creationId xmlns:a16="http://schemas.microsoft.com/office/drawing/2014/main" id="{66A684CC-92FD-4AD2-A1B2-A0972E411B8F}"/>
              </a:ext>
            </a:extLst>
          </p:cNvPr>
          <p:cNvSpPr/>
          <p:nvPr/>
        </p:nvSpPr>
        <p:spPr>
          <a:xfrm>
            <a:off x="2367001" y="5456438"/>
            <a:ext cx="4019006" cy="78760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O" sz="2000" b="1" dirty="0">
                <a:solidFill>
                  <a:schemeClr val="tx1"/>
                </a:solidFill>
              </a:rPr>
              <a:t>¿Cómo seria un hola mundo en Python?</a:t>
            </a:r>
          </a:p>
        </p:txBody>
      </p:sp>
    </p:spTree>
    <p:extLst>
      <p:ext uri="{BB962C8B-B14F-4D97-AF65-F5344CB8AC3E}">
        <p14:creationId xmlns:p14="http://schemas.microsoft.com/office/powerpoint/2010/main" val="421094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958B6F-8879-4BF0-8B31-20482D99F33E}"/>
              </a:ext>
            </a:extLst>
          </p:cNvPr>
          <p:cNvSpPr>
            <a:spLocks noGrp="1"/>
          </p:cNvSpPr>
          <p:nvPr>
            <p:ph type="title"/>
          </p:nvPr>
        </p:nvSpPr>
        <p:spPr/>
        <p:txBody>
          <a:bodyPr/>
          <a:lstStyle/>
          <a:p>
            <a:r>
              <a:rPr lang="es-CO" dirty="0" err="1"/>
              <a:t>BlueJ</a:t>
            </a:r>
            <a:endParaRPr lang="es-CO" dirty="0"/>
          </a:p>
        </p:txBody>
      </p:sp>
      <p:sp>
        <p:nvSpPr>
          <p:cNvPr id="3" name="Marcador de contenido 2">
            <a:extLst>
              <a:ext uri="{FF2B5EF4-FFF2-40B4-BE49-F238E27FC236}">
                <a16:creationId xmlns:a16="http://schemas.microsoft.com/office/drawing/2014/main" id="{54DD8416-2309-4844-B569-7F16D8626664}"/>
              </a:ext>
            </a:extLst>
          </p:cNvPr>
          <p:cNvSpPr>
            <a:spLocks noGrp="1"/>
          </p:cNvSpPr>
          <p:nvPr>
            <p:ph idx="1"/>
          </p:nvPr>
        </p:nvSpPr>
        <p:spPr>
          <a:xfrm>
            <a:off x="2076994" y="1410789"/>
            <a:ext cx="5610165" cy="4663440"/>
          </a:xfrm>
        </p:spPr>
        <p:txBody>
          <a:bodyPr anchor="ctr">
            <a:normAutofit/>
          </a:bodyPr>
          <a:lstStyle/>
          <a:p>
            <a:pPr algn="just"/>
            <a:r>
              <a:rPr lang="es-CO" sz="2000" b="1" dirty="0" err="1"/>
              <a:t>BlueJ</a:t>
            </a:r>
            <a:r>
              <a:rPr lang="es-CO" sz="2000" dirty="0"/>
              <a:t> es un entorno integrado de desarrollo (de sus siglas en inglés IDE - </a:t>
            </a:r>
            <a:r>
              <a:rPr lang="es-CO" sz="2000" dirty="0" err="1"/>
              <a:t>Integrated</a:t>
            </a:r>
            <a:r>
              <a:rPr lang="es-CO" sz="2000" dirty="0"/>
              <a:t> </a:t>
            </a:r>
            <a:r>
              <a:rPr lang="es-CO" sz="2000" dirty="0" err="1"/>
              <a:t>Development</a:t>
            </a:r>
            <a:r>
              <a:rPr lang="es-CO" sz="2000" dirty="0"/>
              <a:t> </a:t>
            </a:r>
            <a:r>
              <a:rPr lang="es-CO" sz="2000" dirty="0" err="1"/>
              <a:t>Environment</a:t>
            </a:r>
            <a:r>
              <a:rPr lang="es-CO" sz="2000" dirty="0"/>
              <a:t>) para el lenguaje de programación Java, desarrollado principalmente con propósitos educacionales, pero también es adecuado para el desarrollo de software a pequeña escala.</a:t>
            </a:r>
          </a:p>
          <a:p>
            <a:pPr algn="just"/>
            <a:endParaRPr lang="es-CO" sz="2000" dirty="0"/>
          </a:p>
          <a:p>
            <a:pPr algn="just"/>
            <a:r>
              <a:rPr lang="es-CO" sz="2000" dirty="0" err="1"/>
              <a:t>BlueJ</a:t>
            </a:r>
            <a:r>
              <a:rPr lang="es-CO" sz="2000" dirty="0"/>
              <a:t> fue desarrollado para apoyar la enseñanza y el aprendizaje de la programación orientada a objetos.</a:t>
            </a:r>
          </a:p>
        </p:txBody>
      </p:sp>
      <p:sp>
        <p:nvSpPr>
          <p:cNvPr id="4" name="Marcador de número de diapositiva 3">
            <a:extLst>
              <a:ext uri="{FF2B5EF4-FFF2-40B4-BE49-F238E27FC236}">
                <a16:creationId xmlns:a16="http://schemas.microsoft.com/office/drawing/2014/main" id="{D47BA3F1-776D-4563-AA7D-F2EBF855B16C}"/>
              </a:ext>
            </a:extLst>
          </p:cNvPr>
          <p:cNvSpPr>
            <a:spLocks noGrp="1"/>
          </p:cNvSpPr>
          <p:nvPr>
            <p:ph type="sldNum" sz="quarter" idx="12"/>
          </p:nvPr>
        </p:nvSpPr>
        <p:spPr/>
        <p:txBody>
          <a:bodyPr/>
          <a:lstStyle/>
          <a:p>
            <a:fld id="{DF5EC39B-725A-4724-A486-576B435F8FBB}" type="slidenum">
              <a:rPr lang="en-US" smtClean="0"/>
              <a:pPr/>
              <a:t>18</a:t>
            </a:fld>
            <a:endParaRPr lang="en-US" dirty="0"/>
          </a:p>
        </p:txBody>
      </p:sp>
      <p:pic>
        <p:nvPicPr>
          <p:cNvPr id="1026" name="Picture 2" descr="Image result for bluej">
            <a:extLst>
              <a:ext uri="{FF2B5EF4-FFF2-40B4-BE49-F238E27FC236}">
                <a16:creationId xmlns:a16="http://schemas.microsoft.com/office/drawing/2014/main" id="{2A7EB848-BDE2-428A-B838-10EFC1B6F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442" y="2243460"/>
            <a:ext cx="3106217" cy="2371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711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74F70D-BB6C-4BE5-8B13-1F01A1D46BCF}"/>
              </a:ext>
            </a:extLst>
          </p:cNvPr>
          <p:cNvSpPr>
            <a:spLocks noGrp="1"/>
          </p:cNvSpPr>
          <p:nvPr>
            <p:ph type="title"/>
          </p:nvPr>
        </p:nvSpPr>
        <p:spPr/>
        <p:txBody>
          <a:bodyPr/>
          <a:lstStyle/>
          <a:p>
            <a:r>
              <a:rPr lang="es-CO" dirty="0"/>
              <a:t>Hola mundo </a:t>
            </a:r>
            <a:r>
              <a:rPr lang="es-CO" dirty="0" err="1"/>
              <a:t>BlueJ</a:t>
            </a:r>
            <a:endParaRPr lang="es-CO" dirty="0"/>
          </a:p>
        </p:txBody>
      </p:sp>
      <p:sp>
        <p:nvSpPr>
          <p:cNvPr id="3" name="Marcador de contenido 2">
            <a:extLst>
              <a:ext uri="{FF2B5EF4-FFF2-40B4-BE49-F238E27FC236}">
                <a16:creationId xmlns:a16="http://schemas.microsoft.com/office/drawing/2014/main" id="{BF75F8C7-6F27-4AB6-BEA4-497326F393F1}"/>
              </a:ext>
            </a:extLst>
          </p:cNvPr>
          <p:cNvSpPr>
            <a:spLocks noGrp="1"/>
          </p:cNvSpPr>
          <p:nvPr>
            <p:ph idx="1"/>
          </p:nvPr>
        </p:nvSpPr>
        <p:spPr>
          <a:xfrm>
            <a:off x="2076994" y="1410789"/>
            <a:ext cx="4571779" cy="4663440"/>
          </a:xfrm>
        </p:spPr>
        <p:txBody>
          <a:bodyPr>
            <a:normAutofit/>
          </a:bodyPr>
          <a:lstStyle/>
          <a:p>
            <a:r>
              <a:rPr lang="es-CO" sz="2000" dirty="0"/>
              <a:t>Abrimos </a:t>
            </a:r>
            <a:r>
              <a:rPr lang="es-CO" sz="2000" dirty="0" err="1"/>
              <a:t>BlueJ</a:t>
            </a:r>
            <a:endParaRPr lang="es-CO" sz="2000" dirty="0"/>
          </a:p>
          <a:p>
            <a:r>
              <a:rPr lang="es-CO" sz="2000" dirty="0"/>
              <a:t>Luego damos </a:t>
            </a:r>
            <a:r>
              <a:rPr lang="es-CO" sz="2000" dirty="0" err="1"/>
              <a:t>click</a:t>
            </a:r>
            <a:r>
              <a:rPr lang="es-CO" sz="2000" dirty="0"/>
              <a:t> en Proyecto -&gt; Nuevo proyecto -&gt; y ponemos de nombre “hola-mundo”.</a:t>
            </a:r>
          </a:p>
          <a:p>
            <a:r>
              <a:rPr lang="es-CO" sz="2000" dirty="0"/>
              <a:t>Damos </a:t>
            </a:r>
            <a:r>
              <a:rPr lang="es-CO" sz="2000" dirty="0" err="1"/>
              <a:t>click</a:t>
            </a:r>
            <a:r>
              <a:rPr lang="es-CO" sz="2000" dirty="0"/>
              <a:t> en nueva Clase, y la llamamos Principal.</a:t>
            </a:r>
          </a:p>
          <a:p>
            <a:r>
              <a:rPr lang="es-CO" sz="2000" dirty="0"/>
              <a:t>Luego damos doble </a:t>
            </a:r>
            <a:r>
              <a:rPr lang="es-CO" sz="2000" dirty="0" err="1"/>
              <a:t>click</a:t>
            </a:r>
            <a:r>
              <a:rPr lang="es-CO" sz="2000" dirty="0"/>
              <a:t> en la figura de la clase Principal (nos aparecerá el código de esta clase).</a:t>
            </a:r>
          </a:p>
          <a:p>
            <a:endParaRPr lang="es-CO" sz="2000" dirty="0"/>
          </a:p>
        </p:txBody>
      </p:sp>
      <p:sp>
        <p:nvSpPr>
          <p:cNvPr id="4" name="Marcador de número de diapositiva 3">
            <a:extLst>
              <a:ext uri="{FF2B5EF4-FFF2-40B4-BE49-F238E27FC236}">
                <a16:creationId xmlns:a16="http://schemas.microsoft.com/office/drawing/2014/main" id="{75F0F423-2293-467F-80BB-016BB91720D5}"/>
              </a:ext>
            </a:extLst>
          </p:cNvPr>
          <p:cNvSpPr>
            <a:spLocks noGrp="1"/>
          </p:cNvSpPr>
          <p:nvPr>
            <p:ph type="sldNum" sz="quarter" idx="12"/>
          </p:nvPr>
        </p:nvSpPr>
        <p:spPr/>
        <p:txBody>
          <a:bodyPr/>
          <a:lstStyle/>
          <a:p>
            <a:fld id="{DF5EC39B-725A-4724-A486-576B435F8FBB}" type="slidenum">
              <a:rPr lang="en-US" smtClean="0"/>
              <a:pPr/>
              <a:t>19</a:t>
            </a:fld>
            <a:endParaRPr lang="en-US" dirty="0"/>
          </a:p>
        </p:txBody>
      </p:sp>
      <p:pic>
        <p:nvPicPr>
          <p:cNvPr id="6" name="Imagen 5">
            <a:extLst>
              <a:ext uri="{FF2B5EF4-FFF2-40B4-BE49-F238E27FC236}">
                <a16:creationId xmlns:a16="http://schemas.microsoft.com/office/drawing/2014/main" id="{F44CB8FA-D8DD-478C-B4C6-2598F82B799B}"/>
              </a:ext>
            </a:extLst>
          </p:cNvPr>
          <p:cNvPicPr>
            <a:picLocks noChangeAspect="1"/>
          </p:cNvPicPr>
          <p:nvPr/>
        </p:nvPicPr>
        <p:blipFill>
          <a:blip r:embed="rId2"/>
          <a:stretch>
            <a:fillRect/>
          </a:stretch>
        </p:blipFill>
        <p:spPr>
          <a:xfrm>
            <a:off x="6875556" y="1410789"/>
            <a:ext cx="5040860" cy="2350205"/>
          </a:xfrm>
          <a:prstGeom prst="rect">
            <a:avLst/>
          </a:prstGeom>
        </p:spPr>
        <p:style>
          <a:lnRef idx="2">
            <a:schemeClr val="dk1"/>
          </a:lnRef>
          <a:fillRef idx="1">
            <a:schemeClr val="lt1"/>
          </a:fillRef>
          <a:effectRef idx="0">
            <a:schemeClr val="dk1"/>
          </a:effectRef>
          <a:fontRef idx="minor">
            <a:schemeClr val="dk1"/>
          </a:fontRef>
        </p:style>
      </p:pic>
      <p:pic>
        <p:nvPicPr>
          <p:cNvPr id="7" name="Imagen 6">
            <a:extLst>
              <a:ext uri="{FF2B5EF4-FFF2-40B4-BE49-F238E27FC236}">
                <a16:creationId xmlns:a16="http://schemas.microsoft.com/office/drawing/2014/main" id="{10D2908C-1B1B-4B9D-BD9A-71D44F430368}"/>
              </a:ext>
            </a:extLst>
          </p:cNvPr>
          <p:cNvPicPr>
            <a:picLocks noChangeAspect="1"/>
          </p:cNvPicPr>
          <p:nvPr/>
        </p:nvPicPr>
        <p:blipFill>
          <a:blip r:embed="rId3"/>
          <a:stretch>
            <a:fillRect/>
          </a:stretch>
        </p:blipFill>
        <p:spPr>
          <a:xfrm>
            <a:off x="7400807" y="3930812"/>
            <a:ext cx="3990357" cy="270511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6198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D927B9-0BAD-460A-BE6C-AD7F2BFDC8E8}"/>
              </a:ext>
            </a:extLst>
          </p:cNvPr>
          <p:cNvSpPr>
            <a:spLocks noGrp="1"/>
          </p:cNvSpPr>
          <p:nvPr>
            <p:ph type="title"/>
          </p:nvPr>
        </p:nvSpPr>
        <p:spPr/>
        <p:txBody>
          <a:bodyPr/>
          <a:lstStyle/>
          <a:p>
            <a:r>
              <a:rPr lang="en-US" dirty="0"/>
              <a:t>Agenda</a:t>
            </a:r>
          </a:p>
        </p:txBody>
      </p:sp>
      <p:sp>
        <p:nvSpPr>
          <p:cNvPr id="3" name="Marcador de contenido 2">
            <a:extLst>
              <a:ext uri="{FF2B5EF4-FFF2-40B4-BE49-F238E27FC236}">
                <a16:creationId xmlns:a16="http://schemas.microsoft.com/office/drawing/2014/main" id="{46291680-76A2-4B98-A1E2-46B72DA49743}"/>
              </a:ext>
            </a:extLst>
          </p:cNvPr>
          <p:cNvSpPr>
            <a:spLocks noGrp="1"/>
          </p:cNvSpPr>
          <p:nvPr>
            <p:ph idx="1"/>
          </p:nvPr>
        </p:nvSpPr>
        <p:spPr/>
        <p:txBody>
          <a:bodyPr anchor="ctr"/>
          <a:lstStyle/>
          <a:p>
            <a:pPr marL="457200" indent="-457200">
              <a:buSzPct val="100000"/>
              <a:buFont typeface="+mj-lt"/>
              <a:buAutoNum type="arabicPeriod"/>
            </a:pPr>
            <a:r>
              <a:rPr lang="es-CO" dirty="0"/>
              <a:t>Algoritmos</a:t>
            </a:r>
          </a:p>
          <a:p>
            <a:pPr marL="457200" indent="-457200">
              <a:buSzPct val="100000"/>
              <a:buFont typeface="+mj-lt"/>
              <a:buAutoNum type="arabicPeriod"/>
            </a:pPr>
            <a:r>
              <a:rPr lang="es-CO" dirty="0"/>
              <a:t>Computadores</a:t>
            </a:r>
          </a:p>
          <a:p>
            <a:pPr marL="457200" indent="-457200">
              <a:buSzPct val="100000"/>
              <a:buFont typeface="+mj-lt"/>
              <a:buAutoNum type="arabicPeriod"/>
            </a:pPr>
            <a:r>
              <a:rPr lang="es-CO" dirty="0"/>
              <a:t>Lenguajes de programación</a:t>
            </a:r>
          </a:p>
          <a:p>
            <a:pPr marL="457200" indent="-457200">
              <a:buSzPct val="100000"/>
              <a:buFont typeface="+mj-lt"/>
              <a:buAutoNum type="arabicPeriod"/>
            </a:pPr>
            <a:r>
              <a:rPr lang="es-CO" dirty="0"/>
              <a:t>Valores, variables y tipos</a:t>
            </a:r>
          </a:p>
          <a:p>
            <a:pPr marL="457200" indent="-457200">
              <a:buSzPct val="100000"/>
              <a:buFont typeface="+mj-lt"/>
              <a:buAutoNum type="arabicPeriod"/>
            </a:pPr>
            <a:r>
              <a:rPr lang="es-CO" dirty="0"/>
              <a:t>Taller </a:t>
            </a:r>
          </a:p>
        </p:txBody>
      </p:sp>
      <p:sp>
        <p:nvSpPr>
          <p:cNvPr id="5" name="Marcador de número de diapositiva 4">
            <a:extLst>
              <a:ext uri="{FF2B5EF4-FFF2-40B4-BE49-F238E27FC236}">
                <a16:creationId xmlns:a16="http://schemas.microsoft.com/office/drawing/2014/main" id="{55F0ABC9-B828-491B-8CBA-06DA7C4F8C53}"/>
              </a:ext>
            </a:extLst>
          </p:cNvPr>
          <p:cNvSpPr>
            <a:spLocks noGrp="1"/>
          </p:cNvSpPr>
          <p:nvPr>
            <p:ph type="sldNum" sz="quarter" idx="12"/>
          </p:nvPr>
        </p:nvSpPr>
        <p:spPr/>
        <p:txBody>
          <a:bodyPr/>
          <a:lstStyle/>
          <a:p>
            <a:fld id="{DF5EC39B-725A-4724-A486-576B435F8FBB}" type="slidenum">
              <a:rPr lang="en-US" smtClean="0"/>
              <a:pPr/>
              <a:t>2</a:t>
            </a:fld>
            <a:endParaRPr lang="en-US"/>
          </a:p>
        </p:txBody>
      </p:sp>
    </p:spTree>
    <p:extLst>
      <p:ext uri="{BB962C8B-B14F-4D97-AF65-F5344CB8AC3E}">
        <p14:creationId xmlns:p14="http://schemas.microsoft.com/office/powerpoint/2010/main" val="271286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EB373-01F6-4082-B9AB-6ED97A852F20}"/>
              </a:ext>
            </a:extLst>
          </p:cNvPr>
          <p:cNvSpPr>
            <a:spLocks noGrp="1"/>
          </p:cNvSpPr>
          <p:nvPr>
            <p:ph type="title"/>
          </p:nvPr>
        </p:nvSpPr>
        <p:spPr/>
        <p:txBody>
          <a:bodyPr/>
          <a:lstStyle/>
          <a:p>
            <a:r>
              <a:rPr lang="es-CO" dirty="0"/>
              <a:t>Hola mundo </a:t>
            </a:r>
            <a:r>
              <a:rPr lang="es-CO" dirty="0" err="1"/>
              <a:t>BlueJ</a:t>
            </a:r>
            <a:r>
              <a:rPr lang="es-CO" dirty="0"/>
              <a:t> – II </a:t>
            </a:r>
          </a:p>
        </p:txBody>
      </p:sp>
      <p:sp>
        <p:nvSpPr>
          <p:cNvPr id="3" name="Marcador de contenido 2">
            <a:extLst>
              <a:ext uri="{FF2B5EF4-FFF2-40B4-BE49-F238E27FC236}">
                <a16:creationId xmlns:a16="http://schemas.microsoft.com/office/drawing/2014/main" id="{F435B412-C8A3-4E50-AE28-BD7D74760E81}"/>
              </a:ext>
            </a:extLst>
          </p:cNvPr>
          <p:cNvSpPr>
            <a:spLocks noGrp="1"/>
          </p:cNvSpPr>
          <p:nvPr>
            <p:ph idx="1"/>
          </p:nvPr>
        </p:nvSpPr>
        <p:spPr/>
        <p:txBody>
          <a:bodyPr/>
          <a:lstStyle/>
          <a:p>
            <a:r>
              <a:rPr lang="es-CO" dirty="0"/>
              <a:t>Borramos todo el código de la clase Principal, y pegamos el siguiente:</a:t>
            </a:r>
          </a:p>
        </p:txBody>
      </p:sp>
      <p:sp>
        <p:nvSpPr>
          <p:cNvPr id="4" name="Marcador de número de diapositiva 3">
            <a:extLst>
              <a:ext uri="{FF2B5EF4-FFF2-40B4-BE49-F238E27FC236}">
                <a16:creationId xmlns:a16="http://schemas.microsoft.com/office/drawing/2014/main" id="{8043EFA0-DCC7-42CC-AC1C-A376574DB4FB}"/>
              </a:ext>
            </a:extLst>
          </p:cNvPr>
          <p:cNvSpPr>
            <a:spLocks noGrp="1"/>
          </p:cNvSpPr>
          <p:nvPr>
            <p:ph type="sldNum" sz="quarter" idx="12"/>
          </p:nvPr>
        </p:nvSpPr>
        <p:spPr/>
        <p:txBody>
          <a:bodyPr/>
          <a:lstStyle/>
          <a:p>
            <a:fld id="{DF5EC39B-725A-4724-A486-576B435F8FBB}" type="slidenum">
              <a:rPr lang="en-US" smtClean="0"/>
              <a:pPr/>
              <a:t>20</a:t>
            </a:fld>
            <a:endParaRPr lang="en-US" dirty="0"/>
          </a:p>
        </p:txBody>
      </p:sp>
      <p:sp>
        <p:nvSpPr>
          <p:cNvPr id="5" name="Rectángulo 4">
            <a:extLst>
              <a:ext uri="{FF2B5EF4-FFF2-40B4-BE49-F238E27FC236}">
                <a16:creationId xmlns:a16="http://schemas.microsoft.com/office/drawing/2014/main" id="{6B9CF0EF-C83A-4F9B-8637-29DCE36D4169}"/>
              </a:ext>
            </a:extLst>
          </p:cNvPr>
          <p:cNvSpPr/>
          <p:nvPr/>
        </p:nvSpPr>
        <p:spPr>
          <a:xfrm>
            <a:off x="4019006" y="1946418"/>
            <a:ext cx="6096000" cy="224676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s-CO" sz="2800" dirty="0" err="1"/>
              <a:t>public</a:t>
            </a:r>
            <a:r>
              <a:rPr lang="es-CO" sz="2800" dirty="0"/>
              <a:t> </a:t>
            </a:r>
            <a:r>
              <a:rPr lang="es-CO" sz="2800" dirty="0" err="1"/>
              <a:t>class</a:t>
            </a:r>
            <a:r>
              <a:rPr lang="es-CO" sz="2800" dirty="0"/>
              <a:t> Principal {</a:t>
            </a:r>
          </a:p>
          <a:p>
            <a:r>
              <a:rPr lang="es-CO" sz="2800" dirty="0"/>
              <a:t>  </a:t>
            </a:r>
            <a:r>
              <a:rPr lang="es-CO" sz="2800" dirty="0" err="1"/>
              <a:t>public</a:t>
            </a:r>
            <a:r>
              <a:rPr lang="es-CO" sz="2800" dirty="0"/>
              <a:t> </a:t>
            </a:r>
            <a:r>
              <a:rPr lang="es-CO" sz="2800" dirty="0" err="1"/>
              <a:t>static</a:t>
            </a:r>
            <a:r>
              <a:rPr lang="es-CO" sz="2800" dirty="0"/>
              <a:t> </a:t>
            </a:r>
            <a:r>
              <a:rPr lang="es-CO" sz="2800" dirty="0" err="1"/>
              <a:t>void</a:t>
            </a:r>
            <a:r>
              <a:rPr lang="es-CO" sz="2800" dirty="0"/>
              <a:t> </a:t>
            </a:r>
            <a:r>
              <a:rPr lang="es-CO" sz="2800" dirty="0" err="1"/>
              <a:t>main</a:t>
            </a:r>
            <a:r>
              <a:rPr lang="es-CO" sz="2800" dirty="0"/>
              <a:t>(</a:t>
            </a:r>
            <a:r>
              <a:rPr lang="es-CO" sz="2800" dirty="0" err="1"/>
              <a:t>String</a:t>
            </a:r>
            <a:r>
              <a:rPr lang="es-CO" sz="2800" dirty="0"/>
              <a:t>[] </a:t>
            </a:r>
            <a:r>
              <a:rPr lang="es-CO" sz="2800" dirty="0" err="1"/>
              <a:t>args</a:t>
            </a:r>
            <a:r>
              <a:rPr lang="es-CO" sz="2800" dirty="0"/>
              <a:t>) {      </a:t>
            </a:r>
          </a:p>
          <a:p>
            <a:r>
              <a:rPr lang="es-CO" sz="2800" dirty="0"/>
              <a:t>      </a:t>
            </a:r>
            <a:r>
              <a:rPr lang="es-CO" sz="2800" dirty="0" err="1"/>
              <a:t>System.out.println</a:t>
            </a:r>
            <a:r>
              <a:rPr lang="es-CO" sz="2800" dirty="0"/>
              <a:t>("Hola mundo");</a:t>
            </a:r>
          </a:p>
          <a:p>
            <a:r>
              <a:rPr lang="es-CO" sz="2800" dirty="0"/>
              <a:t>  }</a:t>
            </a:r>
          </a:p>
          <a:p>
            <a:r>
              <a:rPr lang="es-CO" sz="2800" dirty="0"/>
              <a:t>}</a:t>
            </a:r>
          </a:p>
        </p:txBody>
      </p:sp>
      <p:pic>
        <p:nvPicPr>
          <p:cNvPr id="6" name="Imagen 5">
            <a:extLst>
              <a:ext uri="{FF2B5EF4-FFF2-40B4-BE49-F238E27FC236}">
                <a16:creationId xmlns:a16="http://schemas.microsoft.com/office/drawing/2014/main" id="{F412BF21-69BC-4113-BD8E-C08F84E13F07}"/>
              </a:ext>
            </a:extLst>
          </p:cNvPr>
          <p:cNvPicPr>
            <a:picLocks noChangeAspect="1"/>
          </p:cNvPicPr>
          <p:nvPr/>
        </p:nvPicPr>
        <p:blipFill>
          <a:blip r:embed="rId2"/>
          <a:stretch>
            <a:fillRect/>
          </a:stretch>
        </p:blipFill>
        <p:spPr>
          <a:xfrm>
            <a:off x="4019005" y="4340127"/>
            <a:ext cx="6095999" cy="242514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95075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107982-EF0B-4BC9-B472-100D1A0DE13E}"/>
              </a:ext>
            </a:extLst>
          </p:cNvPr>
          <p:cNvSpPr>
            <a:spLocks noGrp="1"/>
          </p:cNvSpPr>
          <p:nvPr>
            <p:ph type="title"/>
          </p:nvPr>
        </p:nvSpPr>
        <p:spPr/>
        <p:txBody>
          <a:bodyPr/>
          <a:lstStyle/>
          <a:p>
            <a:r>
              <a:rPr lang="es-CO" dirty="0"/>
              <a:t>Hola mundo </a:t>
            </a:r>
            <a:r>
              <a:rPr lang="es-CO" dirty="0" err="1"/>
              <a:t>BlueJ</a:t>
            </a:r>
            <a:r>
              <a:rPr lang="es-CO" dirty="0"/>
              <a:t> – III</a:t>
            </a:r>
          </a:p>
        </p:txBody>
      </p:sp>
      <p:sp>
        <p:nvSpPr>
          <p:cNvPr id="3" name="Marcador de contenido 2">
            <a:extLst>
              <a:ext uri="{FF2B5EF4-FFF2-40B4-BE49-F238E27FC236}">
                <a16:creationId xmlns:a16="http://schemas.microsoft.com/office/drawing/2014/main" id="{B2CD1E7E-FB62-4D28-9E62-9A272F28E33A}"/>
              </a:ext>
            </a:extLst>
          </p:cNvPr>
          <p:cNvSpPr>
            <a:spLocks noGrp="1"/>
          </p:cNvSpPr>
          <p:nvPr>
            <p:ph idx="1"/>
          </p:nvPr>
        </p:nvSpPr>
        <p:spPr>
          <a:xfrm>
            <a:off x="2076994" y="1410789"/>
            <a:ext cx="4850748" cy="4663440"/>
          </a:xfrm>
        </p:spPr>
        <p:txBody>
          <a:bodyPr/>
          <a:lstStyle/>
          <a:p>
            <a:r>
              <a:rPr lang="es-CO" b="1" dirty="0"/>
              <a:t>Compilamos</a:t>
            </a:r>
            <a:r>
              <a:rPr lang="es-CO" dirty="0"/>
              <a:t> el código, luego cerramos el código y volvemos a la interfaz gráfica. </a:t>
            </a:r>
          </a:p>
          <a:p>
            <a:r>
              <a:rPr lang="es-CO" dirty="0"/>
              <a:t>Damos </a:t>
            </a:r>
            <a:r>
              <a:rPr lang="es-CO" dirty="0" err="1"/>
              <a:t>click</a:t>
            </a:r>
            <a:r>
              <a:rPr lang="es-CO" dirty="0"/>
              <a:t> derecho en la figura de la clase Principal y seleccionamos la opción </a:t>
            </a:r>
            <a:r>
              <a:rPr lang="es-CO" dirty="0" err="1"/>
              <a:t>void</a:t>
            </a:r>
            <a:r>
              <a:rPr lang="es-CO" dirty="0"/>
              <a:t> </a:t>
            </a:r>
            <a:r>
              <a:rPr lang="es-CO" dirty="0" err="1"/>
              <a:t>main</a:t>
            </a:r>
            <a:r>
              <a:rPr lang="es-CO" dirty="0"/>
              <a:t>().</a:t>
            </a:r>
          </a:p>
          <a:p>
            <a:r>
              <a:rPr lang="es-CO" dirty="0"/>
              <a:t>Damos </a:t>
            </a:r>
            <a:r>
              <a:rPr lang="es-CO" dirty="0" err="1"/>
              <a:t>click</a:t>
            </a:r>
            <a:r>
              <a:rPr lang="es-CO" dirty="0"/>
              <a:t> en “Aceptar”.</a:t>
            </a:r>
          </a:p>
          <a:p>
            <a:r>
              <a:rPr lang="es-CO" dirty="0"/>
              <a:t>Y vemos el resultado.</a:t>
            </a:r>
          </a:p>
          <a:p>
            <a:endParaRPr lang="es-CO" dirty="0"/>
          </a:p>
        </p:txBody>
      </p:sp>
      <p:sp>
        <p:nvSpPr>
          <p:cNvPr id="4" name="Marcador de número de diapositiva 3">
            <a:extLst>
              <a:ext uri="{FF2B5EF4-FFF2-40B4-BE49-F238E27FC236}">
                <a16:creationId xmlns:a16="http://schemas.microsoft.com/office/drawing/2014/main" id="{3278F85A-57D9-49B4-B70E-A63E0F7C2FA4}"/>
              </a:ext>
            </a:extLst>
          </p:cNvPr>
          <p:cNvSpPr>
            <a:spLocks noGrp="1"/>
          </p:cNvSpPr>
          <p:nvPr>
            <p:ph type="sldNum" sz="quarter" idx="12"/>
          </p:nvPr>
        </p:nvSpPr>
        <p:spPr/>
        <p:txBody>
          <a:bodyPr/>
          <a:lstStyle/>
          <a:p>
            <a:fld id="{DF5EC39B-725A-4724-A486-576B435F8FBB}" type="slidenum">
              <a:rPr lang="en-US" smtClean="0"/>
              <a:pPr/>
              <a:t>21</a:t>
            </a:fld>
            <a:endParaRPr lang="en-US" dirty="0"/>
          </a:p>
        </p:txBody>
      </p:sp>
      <p:pic>
        <p:nvPicPr>
          <p:cNvPr id="6" name="Imagen 5">
            <a:extLst>
              <a:ext uri="{FF2B5EF4-FFF2-40B4-BE49-F238E27FC236}">
                <a16:creationId xmlns:a16="http://schemas.microsoft.com/office/drawing/2014/main" id="{464917C9-C7B3-4360-A48E-D7F38BBEF15B}"/>
              </a:ext>
            </a:extLst>
          </p:cNvPr>
          <p:cNvPicPr>
            <a:picLocks noChangeAspect="1"/>
          </p:cNvPicPr>
          <p:nvPr/>
        </p:nvPicPr>
        <p:blipFill>
          <a:blip r:embed="rId2"/>
          <a:stretch>
            <a:fillRect/>
          </a:stretch>
        </p:blipFill>
        <p:spPr>
          <a:xfrm>
            <a:off x="7474643" y="1437063"/>
            <a:ext cx="3895725" cy="2133600"/>
          </a:xfrm>
          <a:prstGeom prst="rect">
            <a:avLst/>
          </a:prstGeom>
        </p:spPr>
        <p:style>
          <a:lnRef idx="2">
            <a:schemeClr val="dk1"/>
          </a:lnRef>
          <a:fillRef idx="1">
            <a:schemeClr val="lt1"/>
          </a:fillRef>
          <a:effectRef idx="0">
            <a:schemeClr val="dk1"/>
          </a:effectRef>
          <a:fontRef idx="minor">
            <a:schemeClr val="dk1"/>
          </a:fontRef>
        </p:style>
      </p:pic>
      <p:pic>
        <p:nvPicPr>
          <p:cNvPr id="7" name="Imagen 6">
            <a:extLst>
              <a:ext uri="{FF2B5EF4-FFF2-40B4-BE49-F238E27FC236}">
                <a16:creationId xmlns:a16="http://schemas.microsoft.com/office/drawing/2014/main" id="{334D5FE0-E18B-4C86-9A8F-44264DEC165B}"/>
              </a:ext>
            </a:extLst>
          </p:cNvPr>
          <p:cNvPicPr>
            <a:picLocks noChangeAspect="1"/>
          </p:cNvPicPr>
          <p:nvPr/>
        </p:nvPicPr>
        <p:blipFill>
          <a:blip r:embed="rId3"/>
          <a:stretch>
            <a:fillRect/>
          </a:stretch>
        </p:blipFill>
        <p:spPr>
          <a:xfrm>
            <a:off x="7474642" y="3772808"/>
            <a:ext cx="3895725" cy="2127828"/>
          </a:xfrm>
          <a:prstGeom prst="rect">
            <a:avLst/>
          </a:prstGeom>
        </p:spPr>
        <p:style>
          <a:lnRef idx="2">
            <a:schemeClr val="dk1"/>
          </a:lnRef>
          <a:fillRef idx="1">
            <a:schemeClr val="lt1"/>
          </a:fillRef>
          <a:effectRef idx="0">
            <a:schemeClr val="dk1"/>
          </a:effectRef>
          <a:fontRef idx="minor">
            <a:schemeClr val="dk1"/>
          </a:fontRef>
        </p:style>
      </p:pic>
      <p:pic>
        <p:nvPicPr>
          <p:cNvPr id="8" name="Imagen 7">
            <a:extLst>
              <a:ext uri="{FF2B5EF4-FFF2-40B4-BE49-F238E27FC236}">
                <a16:creationId xmlns:a16="http://schemas.microsoft.com/office/drawing/2014/main" id="{DB5FA526-C6AD-417E-84B4-42C621F46908}"/>
              </a:ext>
            </a:extLst>
          </p:cNvPr>
          <p:cNvPicPr>
            <a:picLocks noChangeAspect="1"/>
          </p:cNvPicPr>
          <p:nvPr/>
        </p:nvPicPr>
        <p:blipFill>
          <a:blip r:embed="rId4"/>
          <a:stretch>
            <a:fillRect/>
          </a:stretch>
        </p:blipFill>
        <p:spPr>
          <a:xfrm>
            <a:off x="2407857" y="5046909"/>
            <a:ext cx="4519885" cy="158902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9883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2D8D476-45B8-4352-B54F-888391101DF6}"/>
              </a:ext>
            </a:extLst>
          </p:cNvPr>
          <p:cNvSpPr>
            <a:spLocks noGrp="1"/>
          </p:cNvSpPr>
          <p:nvPr>
            <p:ph type="sldNum" sz="quarter" idx="12"/>
          </p:nvPr>
        </p:nvSpPr>
        <p:spPr/>
        <p:txBody>
          <a:bodyPr/>
          <a:lstStyle/>
          <a:p>
            <a:fld id="{DF5EC39B-725A-4724-A486-576B435F8FBB}" type="slidenum">
              <a:rPr lang="en-US" smtClean="0"/>
              <a:pPr/>
              <a:t>22</a:t>
            </a:fld>
            <a:endParaRPr lang="en-US" dirty="0"/>
          </a:p>
        </p:txBody>
      </p:sp>
      <p:sp>
        <p:nvSpPr>
          <p:cNvPr id="8" name="Marcador de contenido 4">
            <a:extLst>
              <a:ext uri="{FF2B5EF4-FFF2-40B4-BE49-F238E27FC236}">
                <a16:creationId xmlns:a16="http://schemas.microsoft.com/office/drawing/2014/main" id="{F0F3583D-8B54-4226-B80E-CE1C40875173}"/>
              </a:ext>
            </a:extLst>
          </p:cNvPr>
          <p:cNvSpPr>
            <a:spLocks noGrp="1"/>
          </p:cNvSpPr>
          <p:nvPr>
            <p:ph idx="1"/>
          </p:nvPr>
        </p:nvSpPr>
        <p:spPr>
          <a:xfrm>
            <a:off x="2076994" y="1256042"/>
            <a:ext cx="9666016" cy="4663440"/>
          </a:xfrm>
        </p:spPr>
        <p:txBody>
          <a:bodyPr/>
          <a:lstStyle/>
          <a:p>
            <a:pPr algn="just"/>
            <a:r>
              <a:rPr lang="es-CO" sz="3200" i="1" dirty="0"/>
              <a:t>Recuerde que siempre debe compilar el código en </a:t>
            </a:r>
            <a:r>
              <a:rPr lang="es-CO" sz="3200" i="1" dirty="0" err="1"/>
              <a:t>BlueJ</a:t>
            </a:r>
            <a:r>
              <a:rPr lang="es-CO" sz="3200" i="1" dirty="0"/>
              <a:t> después de hacer un cambio.</a:t>
            </a:r>
          </a:p>
          <a:p>
            <a:endParaRPr lang="es-CO" dirty="0"/>
          </a:p>
        </p:txBody>
      </p:sp>
      <p:pic>
        <p:nvPicPr>
          <p:cNvPr id="9" name="Picture 2" descr="Tip, tips png - Tips free download - 650x650,60.79 KB">
            <a:extLst>
              <a:ext uri="{FF2B5EF4-FFF2-40B4-BE49-F238E27FC236}">
                <a16:creationId xmlns:a16="http://schemas.microsoft.com/office/drawing/2014/main" id="{C7EFEE32-8A72-4EE7-A47D-E23E4C476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7385" y="3234540"/>
            <a:ext cx="3095625" cy="3095625"/>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2224650C-6675-4D4E-B089-661B28250F14}"/>
              </a:ext>
            </a:extLst>
          </p:cNvPr>
          <p:cNvPicPr>
            <a:picLocks noChangeAspect="1"/>
          </p:cNvPicPr>
          <p:nvPr/>
        </p:nvPicPr>
        <p:blipFill>
          <a:blip r:embed="rId3"/>
          <a:stretch>
            <a:fillRect/>
          </a:stretch>
        </p:blipFill>
        <p:spPr>
          <a:xfrm>
            <a:off x="2658685" y="3234540"/>
            <a:ext cx="4937743" cy="1795543"/>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52265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5C213BE4-AF64-47DC-A5F7-8ADC20D75A64}"/>
              </a:ext>
            </a:extLst>
          </p:cNvPr>
          <p:cNvSpPr>
            <a:spLocks noGrp="1"/>
          </p:cNvSpPr>
          <p:nvPr>
            <p:ph type="title"/>
          </p:nvPr>
        </p:nvSpPr>
        <p:spPr/>
        <p:txBody>
          <a:bodyPr/>
          <a:lstStyle/>
          <a:p>
            <a:r>
              <a:rPr lang="es-CO" dirty="0"/>
              <a:t>Variables</a:t>
            </a:r>
          </a:p>
        </p:txBody>
      </p:sp>
      <p:sp>
        <p:nvSpPr>
          <p:cNvPr id="6" name="Marcador de contenido 5">
            <a:extLst>
              <a:ext uri="{FF2B5EF4-FFF2-40B4-BE49-F238E27FC236}">
                <a16:creationId xmlns:a16="http://schemas.microsoft.com/office/drawing/2014/main" id="{A209421D-0D02-4A29-AC63-B66062AC0782}"/>
              </a:ext>
            </a:extLst>
          </p:cNvPr>
          <p:cNvSpPr>
            <a:spLocks noGrp="1"/>
          </p:cNvSpPr>
          <p:nvPr>
            <p:ph idx="1"/>
          </p:nvPr>
        </p:nvSpPr>
        <p:spPr>
          <a:xfrm>
            <a:off x="2076994" y="1271307"/>
            <a:ext cx="9666016" cy="4663440"/>
          </a:xfrm>
        </p:spPr>
        <p:txBody>
          <a:bodyPr/>
          <a:lstStyle/>
          <a:p>
            <a:pPr algn="just"/>
            <a:r>
              <a:rPr lang="es-CO" sz="2000" dirty="0"/>
              <a:t>Las </a:t>
            </a:r>
            <a:r>
              <a:rPr lang="es-CO" sz="2000" b="1" dirty="0"/>
              <a:t>variables</a:t>
            </a:r>
            <a:r>
              <a:rPr lang="es-CO" sz="2000" dirty="0"/>
              <a:t> son espacios reservados en la </a:t>
            </a:r>
            <a:r>
              <a:rPr lang="es-CO" sz="2000" b="1" dirty="0"/>
              <a:t>memoria</a:t>
            </a:r>
            <a:r>
              <a:rPr lang="es-CO" sz="2000" dirty="0"/>
              <a:t> que, como su nombre indica, pueden cambiar de contenido a lo largo de la ejecución de un programa.</a:t>
            </a:r>
          </a:p>
          <a:p>
            <a:pPr algn="just"/>
            <a:r>
              <a:rPr lang="es-CO" sz="2000" dirty="0"/>
              <a:t>Las variables guardan </a:t>
            </a:r>
            <a:r>
              <a:rPr lang="es-CO" sz="2000" b="1" dirty="0"/>
              <a:t>valores</a:t>
            </a:r>
            <a:r>
              <a:rPr lang="es-CO" sz="2000" dirty="0"/>
              <a:t> (los datos de la aplicación).</a:t>
            </a:r>
          </a:p>
          <a:p>
            <a:pPr algn="just"/>
            <a:r>
              <a:rPr lang="es-CO" sz="2000" dirty="0"/>
              <a:t>En java se declaran variables de la siguiente forma:</a:t>
            </a:r>
          </a:p>
          <a:p>
            <a:pPr marL="0" indent="0" algn="just">
              <a:buNone/>
            </a:pPr>
            <a:endParaRPr lang="es-CO" dirty="0"/>
          </a:p>
          <a:p>
            <a:pPr marL="0" indent="0" algn="just">
              <a:buNone/>
            </a:pPr>
            <a:r>
              <a:rPr lang="es-CO" b="1" dirty="0"/>
              <a:t>Ejemplos de declaración de variables:</a:t>
            </a:r>
          </a:p>
        </p:txBody>
      </p:sp>
      <p:sp>
        <p:nvSpPr>
          <p:cNvPr id="4" name="Marcador de número de diapositiva 3">
            <a:extLst>
              <a:ext uri="{FF2B5EF4-FFF2-40B4-BE49-F238E27FC236}">
                <a16:creationId xmlns:a16="http://schemas.microsoft.com/office/drawing/2014/main" id="{63F798C6-BA9A-4000-B586-D83C48AA8BAA}"/>
              </a:ext>
            </a:extLst>
          </p:cNvPr>
          <p:cNvSpPr>
            <a:spLocks noGrp="1"/>
          </p:cNvSpPr>
          <p:nvPr>
            <p:ph type="sldNum" sz="quarter" idx="12"/>
          </p:nvPr>
        </p:nvSpPr>
        <p:spPr/>
        <p:txBody>
          <a:bodyPr/>
          <a:lstStyle/>
          <a:p>
            <a:fld id="{DF5EC39B-725A-4724-A486-576B435F8FBB}" type="slidenum">
              <a:rPr lang="en-US" smtClean="0"/>
              <a:pPr/>
              <a:t>23</a:t>
            </a:fld>
            <a:endParaRPr lang="en-US" dirty="0"/>
          </a:p>
        </p:txBody>
      </p:sp>
      <p:sp>
        <p:nvSpPr>
          <p:cNvPr id="2" name="Rectángulo 1">
            <a:extLst>
              <a:ext uri="{FF2B5EF4-FFF2-40B4-BE49-F238E27FC236}">
                <a16:creationId xmlns:a16="http://schemas.microsoft.com/office/drawing/2014/main" id="{B907B17E-0F8D-4BCB-9B44-A8F1E4CCB435}"/>
              </a:ext>
            </a:extLst>
          </p:cNvPr>
          <p:cNvSpPr/>
          <p:nvPr/>
        </p:nvSpPr>
        <p:spPr>
          <a:xfrm>
            <a:off x="4709816" y="2920186"/>
            <a:ext cx="3874972"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s-CO" dirty="0" err="1"/>
              <a:t>tipoDeLaVariable</a:t>
            </a:r>
            <a:r>
              <a:rPr lang="es-CO" dirty="0"/>
              <a:t> </a:t>
            </a:r>
            <a:r>
              <a:rPr lang="es-CO" dirty="0" err="1"/>
              <a:t>nombreDeLaVariable</a:t>
            </a:r>
            <a:r>
              <a:rPr lang="es-CO" dirty="0"/>
              <a:t>;</a:t>
            </a:r>
          </a:p>
        </p:txBody>
      </p:sp>
      <p:pic>
        <p:nvPicPr>
          <p:cNvPr id="3" name="Imagen 2">
            <a:extLst>
              <a:ext uri="{FF2B5EF4-FFF2-40B4-BE49-F238E27FC236}">
                <a16:creationId xmlns:a16="http://schemas.microsoft.com/office/drawing/2014/main" id="{9002C8D1-0056-4706-A877-FCDA3CB5C388}"/>
              </a:ext>
            </a:extLst>
          </p:cNvPr>
          <p:cNvPicPr>
            <a:picLocks noChangeAspect="1"/>
          </p:cNvPicPr>
          <p:nvPr/>
        </p:nvPicPr>
        <p:blipFill>
          <a:blip r:embed="rId2"/>
          <a:stretch>
            <a:fillRect/>
          </a:stretch>
        </p:blipFill>
        <p:spPr>
          <a:xfrm>
            <a:off x="2221826" y="3974229"/>
            <a:ext cx="4276725" cy="2667000"/>
          </a:xfrm>
          <a:prstGeom prst="rect">
            <a:avLst/>
          </a:prstGeom>
        </p:spPr>
        <p:style>
          <a:lnRef idx="2">
            <a:schemeClr val="dk1"/>
          </a:lnRef>
          <a:fillRef idx="1">
            <a:schemeClr val="lt1"/>
          </a:fillRef>
          <a:effectRef idx="0">
            <a:schemeClr val="dk1"/>
          </a:effectRef>
          <a:fontRef idx="minor">
            <a:schemeClr val="dk1"/>
          </a:fontRef>
        </p:style>
      </p:pic>
      <p:pic>
        <p:nvPicPr>
          <p:cNvPr id="7" name="Imagen 6">
            <a:extLst>
              <a:ext uri="{FF2B5EF4-FFF2-40B4-BE49-F238E27FC236}">
                <a16:creationId xmlns:a16="http://schemas.microsoft.com/office/drawing/2014/main" id="{10E022D0-2FFA-462B-9973-6C1AA34CEAA2}"/>
              </a:ext>
            </a:extLst>
          </p:cNvPr>
          <p:cNvPicPr>
            <a:picLocks noChangeAspect="1"/>
          </p:cNvPicPr>
          <p:nvPr/>
        </p:nvPicPr>
        <p:blipFill>
          <a:blip r:embed="rId3"/>
          <a:stretch>
            <a:fillRect/>
          </a:stretch>
        </p:blipFill>
        <p:spPr>
          <a:xfrm>
            <a:off x="7073381" y="4230433"/>
            <a:ext cx="4073614" cy="204461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6984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69FF26-6C01-4814-B83C-4CCD538DB44B}"/>
              </a:ext>
            </a:extLst>
          </p:cNvPr>
          <p:cNvSpPr>
            <a:spLocks noGrp="1"/>
          </p:cNvSpPr>
          <p:nvPr>
            <p:ph type="title"/>
          </p:nvPr>
        </p:nvSpPr>
        <p:spPr/>
        <p:txBody>
          <a:bodyPr/>
          <a:lstStyle/>
          <a:p>
            <a:r>
              <a:rPr lang="es-CO" dirty="0"/>
              <a:t>Variables - II</a:t>
            </a:r>
          </a:p>
        </p:txBody>
      </p:sp>
      <p:sp>
        <p:nvSpPr>
          <p:cNvPr id="4" name="Marcador de número de diapositiva 3">
            <a:extLst>
              <a:ext uri="{FF2B5EF4-FFF2-40B4-BE49-F238E27FC236}">
                <a16:creationId xmlns:a16="http://schemas.microsoft.com/office/drawing/2014/main" id="{EBE339E8-B774-41AC-9C14-6BBE49CFA872}"/>
              </a:ext>
            </a:extLst>
          </p:cNvPr>
          <p:cNvSpPr>
            <a:spLocks noGrp="1"/>
          </p:cNvSpPr>
          <p:nvPr>
            <p:ph type="sldNum" sz="quarter" idx="12"/>
          </p:nvPr>
        </p:nvSpPr>
        <p:spPr/>
        <p:txBody>
          <a:bodyPr/>
          <a:lstStyle/>
          <a:p>
            <a:fld id="{DF5EC39B-725A-4724-A486-576B435F8FBB}" type="slidenum">
              <a:rPr lang="en-US" smtClean="0"/>
              <a:pPr/>
              <a:t>24</a:t>
            </a:fld>
            <a:endParaRPr lang="en-US" dirty="0"/>
          </a:p>
        </p:txBody>
      </p:sp>
      <p:pic>
        <p:nvPicPr>
          <p:cNvPr id="5" name="Imagen 4">
            <a:extLst>
              <a:ext uri="{FF2B5EF4-FFF2-40B4-BE49-F238E27FC236}">
                <a16:creationId xmlns:a16="http://schemas.microsoft.com/office/drawing/2014/main" id="{AEF906A4-A437-4A17-919E-3DEB498EF350}"/>
              </a:ext>
            </a:extLst>
          </p:cNvPr>
          <p:cNvPicPr>
            <a:picLocks noChangeAspect="1"/>
          </p:cNvPicPr>
          <p:nvPr/>
        </p:nvPicPr>
        <p:blipFill>
          <a:blip r:embed="rId2"/>
          <a:stretch>
            <a:fillRect/>
          </a:stretch>
        </p:blipFill>
        <p:spPr>
          <a:xfrm>
            <a:off x="2076994" y="2095500"/>
            <a:ext cx="4276725" cy="2667000"/>
          </a:xfrm>
          <a:prstGeom prst="rect">
            <a:avLst/>
          </a:prstGeom>
        </p:spPr>
        <p:style>
          <a:lnRef idx="2">
            <a:schemeClr val="dk1"/>
          </a:lnRef>
          <a:fillRef idx="1">
            <a:schemeClr val="lt1"/>
          </a:fillRef>
          <a:effectRef idx="0">
            <a:schemeClr val="dk1"/>
          </a:effectRef>
          <a:fontRef idx="minor">
            <a:schemeClr val="dk1"/>
          </a:fontRef>
        </p:style>
      </p:pic>
      <p:pic>
        <p:nvPicPr>
          <p:cNvPr id="6" name="Imagen 5" descr="Imagen en blanco y negro&#10;&#10;Descripción generada automáticamente con confianza baja">
            <a:extLst>
              <a:ext uri="{FF2B5EF4-FFF2-40B4-BE49-F238E27FC236}">
                <a16:creationId xmlns:a16="http://schemas.microsoft.com/office/drawing/2014/main" id="{73B9B814-A4B8-49DC-9A4B-EDAC16CAA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9591" y="2738905"/>
            <a:ext cx="3404922" cy="1967288"/>
          </a:xfrm>
          <a:prstGeom prst="rect">
            <a:avLst/>
          </a:prstGeom>
        </p:spPr>
      </p:pic>
      <p:sp>
        <p:nvSpPr>
          <p:cNvPr id="7" name="Rectángulo: esquinas diagonales cortadas 6">
            <a:extLst>
              <a:ext uri="{FF2B5EF4-FFF2-40B4-BE49-F238E27FC236}">
                <a16:creationId xmlns:a16="http://schemas.microsoft.com/office/drawing/2014/main" id="{F28E5E44-03AA-453A-AA21-57B7EB4045DD}"/>
              </a:ext>
            </a:extLst>
          </p:cNvPr>
          <p:cNvSpPr/>
          <p:nvPr/>
        </p:nvSpPr>
        <p:spPr>
          <a:xfrm rot="1301164">
            <a:off x="10203175" y="4019261"/>
            <a:ext cx="734218" cy="285561"/>
          </a:xfrm>
          <a:prstGeom prst="snip2Diag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O" sz="1200" b="1" dirty="0">
                <a:solidFill>
                  <a:schemeClr val="tx1"/>
                </a:solidFill>
              </a:rPr>
              <a:t>nombre</a:t>
            </a:r>
          </a:p>
        </p:txBody>
      </p:sp>
      <p:sp>
        <p:nvSpPr>
          <p:cNvPr id="8" name="Diagrama de flujo: tarjeta 7">
            <a:extLst>
              <a:ext uri="{FF2B5EF4-FFF2-40B4-BE49-F238E27FC236}">
                <a16:creationId xmlns:a16="http://schemas.microsoft.com/office/drawing/2014/main" id="{C749325E-A12A-4B69-8E77-495D38C93EA1}"/>
              </a:ext>
            </a:extLst>
          </p:cNvPr>
          <p:cNvSpPr/>
          <p:nvPr/>
        </p:nvSpPr>
        <p:spPr>
          <a:xfrm rot="20220436">
            <a:off x="10429556" y="2762708"/>
            <a:ext cx="691712" cy="692645"/>
          </a:xfrm>
          <a:prstGeom prst="flowChartPunchedCar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1400" dirty="0"/>
              <a:t>“Sara”</a:t>
            </a:r>
          </a:p>
        </p:txBody>
      </p:sp>
      <p:pic>
        <p:nvPicPr>
          <p:cNvPr id="9" name="Imagen 8" descr="Imagen en blanco y negro&#10;&#10;Descripción generada automáticamente con confianza baja">
            <a:extLst>
              <a:ext uri="{FF2B5EF4-FFF2-40B4-BE49-F238E27FC236}">
                <a16:creationId xmlns:a16="http://schemas.microsoft.com/office/drawing/2014/main" id="{1A64D543-517A-4069-815C-A0EBF5CCE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1087" y="4734910"/>
            <a:ext cx="3404922" cy="1967288"/>
          </a:xfrm>
          <a:prstGeom prst="rect">
            <a:avLst/>
          </a:prstGeom>
        </p:spPr>
      </p:pic>
      <p:sp>
        <p:nvSpPr>
          <p:cNvPr id="10" name="Rectángulo: esquinas diagonales cortadas 9">
            <a:extLst>
              <a:ext uri="{FF2B5EF4-FFF2-40B4-BE49-F238E27FC236}">
                <a16:creationId xmlns:a16="http://schemas.microsoft.com/office/drawing/2014/main" id="{79EF822C-59A2-4A74-945F-72D37019EA08}"/>
              </a:ext>
            </a:extLst>
          </p:cNvPr>
          <p:cNvSpPr/>
          <p:nvPr/>
        </p:nvSpPr>
        <p:spPr>
          <a:xfrm rot="1301164">
            <a:off x="9491377" y="5952757"/>
            <a:ext cx="820867" cy="322668"/>
          </a:xfrm>
          <a:prstGeom prst="snip2Diag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O" sz="1100" b="1" dirty="0">
                <a:solidFill>
                  <a:schemeClr val="tx1"/>
                </a:solidFill>
              </a:rPr>
              <a:t>promedio</a:t>
            </a:r>
          </a:p>
        </p:txBody>
      </p:sp>
      <p:sp>
        <p:nvSpPr>
          <p:cNvPr id="11" name="Diagrama de flujo: tarjeta 10">
            <a:extLst>
              <a:ext uri="{FF2B5EF4-FFF2-40B4-BE49-F238E27FC236}">
                <a16:creationId xmlns:a16="http://schemas.microsoft.com/office/drawing/2014/main" id="{595973F8-BFAF-4B97-850F-779EFCFAE891}"/>
              </a:ext>
            </a:extLst>
          </p:cNvPr>
          <p:cNvSpPr/>
          <p:nvPr/>
        </p:nvSpPr>
        <p:spPr>
          <a:xfrm rot="20220436">
            <a:off x="9814389" y="4775119"/>
            <a:ext cx="607710" cy="692645"/>
          </a:xfrm>
          <a:prstGeom prst="flowChartPunchedCar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dirty="0"/>
              <a:t>5</a:t>
            </a:r>
          </a:p>
        </p:txBody>
      </p:sp>
      <p:pic>
        <p:nvPicPr>
          <p:cNvPr id="12" name="Imagen 11" descr="Imagen en blanco y negro&#10;&#10;Descripción generada automáticamente con confianza baja">
            <a:extLst>
              <a:ext uri="{FF2B5EF4-FFF2-40B4-BE49-F238E27FC236}">
                <a16:creationId xmlns:a16="http://schemas.microsoft.com/office/drawing/2014/main" id="{D2D4E573-42A1-43D2-BA92-B0B16FB4E1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2545" y="510898"/>
            <a:ext cx="3404922" cy="1967288"/>
          </a:xfrm>
          <a:prstGeom prst="rect">
            <a:avLst/>
          </a:prstGeom>
        </p:spPr>
      </p:pic>
      <p:sp>
        <p:nvSpPr>
          <p:cNvPr id="13" name="Rectángulo: esquinas diagonales cortadas 12">
            <a:extLst>
              <a:ext uri="{FF2B5EF4-FFF2-40B4-BE49-F238E27FC236}">
                <a16:creationId xmlns:a16="http://schemas.microsoft.com/office/drawing/2014/main" id="{945F21B7-4A88-490B-A158-8459FEAEAD0C}"/>
              </a:ext>
            </a:extLst>
          </p:cNvPr>
          <p:cNvSpPr/>
          <p:nvPr/>
        </p:nvSpPr>
        <p:spPr>
          <a:xfrm rot="1301164">
            <a:off x="9428861" y="1776800"/>
            <a:ext cx="656021" cy="285752"/>
          </a:xfrm>
          <a:prstGeom prst="snip2Diag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O" sz="1400" b="1" dirty="0">
                <a:solidFill>
                  <a:schemeClr val="tx1"/>
                </a:solidFill>
              </a:rPr>
              <a:t>edad</a:t>
            </a:r>
          </a:p>
        </p:txBody>
      </p:sp>
      <p:sp>
        <p:nvSpPr>
          <p:cNvPr id="14" name="Diagrama de flujo: tarjeta 13">
            <a:extLst>
              <a:ext uri="{FF2B5EF4-FFF2-40B4-BE49-F238E27FC236}">
                <a16:creationId xmlns:a16="http://schemas.microsoft.com/office/drawing/2014/main" id="{3EBB6F1C-F62D-4F5C-82EA-654390B2ADD1}"/>
              </a:ext>
            </a:extLst>
          </p:cNvPr>
          <p:cNvSpPr/>
          <p:nvPr/>
        </p:nvSpPr>
        <p:spPr>
          <a:xfrm rot="20220436">
            <a:off x="9607916" y="532168"/>
            <a:ext cx="760585" cy="692645"/>
          </a:xfrm>
          <a:prstGeom prst="flowChartPunchedCar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1600" dirty="0"/>
              <a:t>18</a:t>
            </a:r>
          </a:p>
        </p:txBody>
      </p:sp>
      <p:sp>
        <p:nvSpPr>
          <p:cNvPr id="15" name="Rectángulo: esquinas diagonales cortadas 14">
            <a:extLst>
              <a:ext uri="{FF2B5EF4-FFF2-40B4-BE49-F238E27FC236}">
                <a16:creationId xmlns:a16="http://schemas.microsoft.com/office/drawing/2014/main" id="{645E7E63-CE85-4576-8D36-51F0E2514F8D}"/>
              </a:ext>
            </a:extLst>
          </p:cNvPr>
          <p:cNvSpPr/>
          <p:nvPr/>
        </p:nvSpPr>
        <p:spPr>
          <a:xfrm rot="20282229">
            <a:off x="10175632" y="1747230"/>
            <a:ext cx="715211" cy="283161"/>
          </a:xfrm>
          <a:prstGeom prst="snip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O" sz="1200" b="1" dirty="0" err="1">
                <a:solidFill>
                  <a:schemeClr val="tx1"/>
                </a:solidFill>
              </a:rPr>
              <a:t>int</a:t>
            </a:r>
            <a:endParaRPr lang="es-CO" sz="1200" b="1" dirty="0">
              <a:solidFill>
                <a:schemeClr val="tx1"/>
              </a:solidFill>
            </a:endParaRPr>
          </a:p>
        </p:txBody>
      </p:sp>
      <p:sp>
        <p:nvSpPr>
          <p:cNvPr id="16" name="Rectángulo: esquinas diagonales cortadas 15">
            <a:extLst>
              <a:ext uri="{FF2B5EF4-FFF2-40B4-BE49-F238E27FC236}">
                <a16:creationId xmlns:a16="http://schemas.microsoft.com/office/drawing/2014/main" id="{F7E0AAD5-BF3F-4C73-BCF4-ABD895AF873E}"/>
              </a:ext>
            </a:extLst>
          </p:cNvPr>
          <p:cNvSpPr/>
          <p:nvPr/>
        </p:nvSpPr>
        <p:spPr>
          <a:xfrm rot="20282229">
            <a:off x="10991171" y="3947126"/>
            <a:ext cx="715211" cy="283161"/>
          </a:xfrm>
          <a:prstGeom prst="snip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O" sz="1200" b="1" dirty="0" err="1">
                <a:solidFill>
                  <a:schemeClr val="tx1"/>
                </a:solidFill>
              </a:rPr>
              <a:t>String</a:t>
            </a:r>
            <a:endParaRPr lang="es-CO" sz="1200" b="1" dirty="0">
              <a:solidFill>
                <a:schemeClr val="tx1"/>
              </a:solidFill>
            </a:endParaRPr>
          </a:p>
        </p:txBody>
      </p:sp>
      <p:sp>
        <p:nvSpPr>
          <p:cNvPr id="17" name="Rectángulo: esquinas diagonales cortadas 16">
            <a:extLst>
              <a:ext uri="{FF2B5EF4-FFF2-40B4-BE49-F238E27FC236}">
                <a16:creationId xmlns:a16="http://schemas.microsoft.com/office/drawing/2014/main" id="{F101717E-2640-4F94-BB0D-CE03EBAE56CE}"/>
              </a:ext>
            </a:extLst>
          </p:cNvPr>
          <p:cNvSpPr/>
          <p:nvPr/>
        </p:nvSpPr>
        <p:spPr>
          <a:xfrm rot="20282229">
            <a:off x="10315995" y="5962298"/>
            <a:ext cx="776174" cy="278054"/>
          </a:xfrm>
          <a:prstGeom prst="snip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O" sz="1200" b="1" dirty="0" err="1">
                <a:solidFill>
                  <a:schemeClr val="tx1"/>
                </a:solidFill>
              </a:rPr>
              <a:t>int</a:t>
            </a:r>
            <a:endParaRPr lang="es-CO" sz="1200" b="1" dirty="0">
              <a:solidFill>
                <a:schemeClr val="tx1"/>
              </a:solidFill>
            </a:endParaRPr>
          </a:p>
        </p:txBody>
      </p:sp>
      <p:cxnSp>
        <p:nvCxnSpPr>
          <p:cNvPr id="18" name="Conector recto de flecha 17">
            <a:extLst>
              <a:ext uri="{FF2B5EF4-FFF2-40B4-BE49-F238E27FC236}">
                <a16:creationId xmlns:a16="http://schemas.microsoft.com/office/drawing/2014/main" id="{EBE774C6-666F-4742-B976-DBC1DE4D5548}"/>
              </a:ext>
            </a:extLst>
          </p:cNvPr>
          <p:cNvCxnSpPr>
            <a:cxnSpLocks/>
          </p:cNvCxnSpPr>
          <p:nvPr/>
        </p:nvCxnSpPr>
        <p:spPr>
          <a:xfrm flipV="1">
            <a:off x="4025462" y="1534510"/>
            <a:ext cx="5076497" cy="1043440"/>
          </a:xfrm>
          <a:prstGeom prst="straightConnector1">
            <a:avLst/>
          </a:prstGeom>
          <a:ln w="50800">
            <a:tailEnd type="triangle"/>
          </a:ln>
          <a:effectLst/>
        </p:spPr>
        <p:style>
          <a:lnRef idx="3">
            <a:schemeClr val="accent3"/>
          </a:lnRef>
          <a:fillRef idx="0">
            <a:schemeClr val="accent3"/>
          </a:fillRef>
          <a:effectRef idx="2">
            <a:schemeClr val="accent3"/>
          </a:effectRef>
          <a:fontRef idx="minor">
            <a:schemeClr val="tx1"/>
          </a:fontRef>
        </p:style>
      </p:cxnSp>
      <p:cxnSp>
        <p:nvCxnSpPr>
          <p:cNvPr id="19" name="Conector recto de flecha 18">
            <a:extLst>
              <a:ext uri="{FF2B5EF4-FFF2-40B4-BE49-F238E27FC236}">
                <a16:creationId xmlns:a16="http://schemas.microsoft.com/office/drawing/2014/main" id="{0A3492CD-6943-409A-B328-9CE20D51FD69}"/>
              </a:ext>
            </a:extLst>
          </p:cNvPr>
          <p:cNvCxnSpPr>
            <a:cxnSpLocks/>
          </p:cNvCxnSpPr>
          <p:nvPr/>
        </p:nvCxnSpPr>
        <p:spPr>
          <a:xfrm>
            <a:off x="4851359" y="2897260"/>
            <a:ext cx="4996834" cy="996452"/>
          </a:xfrm>
          <a:prstGeom prst="straightConnector1">
            <a:avLst/>
          </a:prstGeom>
          <a:ln w="50800">
            <a:tailEnd type="triangle"/>
          </a:ln>
          <a:effectLst/>
        </p:spPr>
        <p:style>
          <a:lnRef idx="3">
            <a:schemeClr val="accent3"/>
          </a:lnRef>
          <a:fillRef idx="0">
            <a:schemeClr val="accent3"/>
          </a:fillRef>
          <a:effectRef idx="2">
            <a:schemeClr val="accent3"/>
          </a:effectRef>
          <a:fontRef idx="minor">
            <a:schemeClr val="tx1"/>
          </a:fontRef>
        </p:style>
      </p:cxnSp>
      <p:cxnSp>
        <p:nvCxnSpPr>
          <p:cNvPr id="20" name="Conector recto de flecha 19">
            <a:extLst>
              <a:ext uri="{FF2B5EF4-FFF2-40B4-BE49-F238E27FC236}">
                <a16:creationId xmlns:a16="http://schemas.microsoft.com/office/drawing/2014/main" id="{2CD4B1EE-2CC6-4028-A563-3C551AEDE51F}"/>
              </a:ext>
            </a:extLst>
          </p:cNvPr>
          <p:cNvCxnSpPr>
            <a:cxnSpLocks/>
          </p:cNvCxnSpPr>
          <p:nvPr/>
        </p:nvCxnSpPr>
        <p:spPr>
          <a:xfrm>
            <a:off x="3920359" y="3090041"/>
            <a:ext cx="5349765" cy="2554015"/>
          </a:xfrm>
          <a:prstGeom prst="straightConnector1">
            <a:avLst/>
          </a:prstGeom>
          <a:ln w="50800">
            <a:tailEnd type="triangle"/>
          </a:ln>
          <a:effectLst/>
        </p:spPr>
        <p:style>
          <a:lnRef idx="3">
            <a:schemeClr val="accent3"/>
          </a:lnRef>
          <a:fillRef idx="0">
            <a:schemeClr val="accent3"/>
          </a:fillRef>
          <a:effectRef idx="2">
            <a:schemeClr val="accent3"/>
          </a:effectRef>
          <a:fontRef idx="minor">
            <a:schemeClr val="tx1"/>
          </a:fontRef>
        </p:style>
      </p:cxnSp>
      <p:cxnSp>
        <p:nvCxnSpPr>
          <p:cNvPr id="24" name="Conector recto de flecha 23">
            <a:extLst>
              <a:ext uri="{FF2B5EF4-FFF2-40B4-BE49-F238E27FC236}">
                <a16:creationId xmlns:a16="http://schemas.microsoft.com/office/drawing/2014/main" id="{F2D43D56-8419-40C0-8A72-021595DAF447}"/>
              </a:ext>
            </a:extLst>
          </p:cNvPr>
          <p:cNvCxnSpPr>
            <a:cxnSpLocks/>
          </p:cNvCxnSpPr>
          <p:nvPr/>
        </p:nvCxnSpPr>
        <p:spPr>
          <a:xfrm>
            <a:off x="3920359" y="3922429"/>
            <a:ext cx="5582491" cy="1032852"/>
          </a:xfrm>
          <a:prstGeom prst="straightConnector1">
            <a:avLst/>
          </a:prstGeom>
          <a:ln w="50800">
            <a:tailEnd type="triangle"/>
          </a:ln>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7715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3" grpId="0" animBg="1"/>
      <p:bldP spid="14" grpId="0" animBg="1"/>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E06A0C-FE5C-40A5-965D-0D6EA33673D8}"/>
              </a:ext>
            </a:extLst>
          </p:cNvPr>
          <p:cNvSpPr>
            <a:spLocks noGrp="1"/>
          </p:cNvSpPr>
          <p:nvPr>
            <p:ph type="title"/>
          </p:nvPr>
        </p:nvSpPr>
        <p:spPr/>
        <p:txBody>
          <a:bodyPr/>
          <a:lstStyle/>
          <a:p>
            <a:r>
              <a:rPr lang="es-CO" dirty="0"/>
              <a:t>Tipos de variables</a:t>
            </a:r>
          </a:p>
        </p:txBody>
      </p:sp>
      <p:sp>
        <p:nvSpPr>
          <p:cNvPr id="4" name="Marcador de número de diapositiva 3">
            <a:extLst>
              <a:ext uri="{FF2B5EF4-FFF2-40B4-BE49-F238E27FC236}">
                <a16:creationId xmlns:a16="http://schemas.microsoft.com/office/drawing/2014/main" id="{260FDAFE-FA27-4681-A684-FBBC05308F8F}"/>
              </a:ext>
            </a:extLst>
          </p:cNvPr>
          <p:cNvSpPr>
            <a:spLocks noGrp="1"/>
          </p:cNvSpPr>
          <p:nvPr>
            <p:ph type="sldNum" sz="quarter" idx="12"/>
          </p:nvPr>
        </p:nvSpPr>
        <p:spPr/>
        <p:txBody>
          <a:bodyPr/>
          <a:lstStyle/>
          <a:p>
            <a:fld id="{DF5EC39B-725A-4724-A486-576B435F8FBB}" type="slidenum">
              <a:rPr lang="en-US" smtClean="0"/>
              <a:pPr/>
              <a:t>25</a:t>
            </a:fld>
            <a:endParaRPr lang="en-US" dirty="0"/>
          </a:p>
        </p:txBody>
      </p:sp>
      <p:pic>
        <p:nvPicPr>
          <p:cNvPr id="5" name="Imagen 4">
            <a:extLst>
              <a:ext uri="{FF2B5EF4-FFF2-40B4-BE49-F238E27FC236}">
                <a16:creationId xmlns:a16="http://schemas.microsoft.com/office/drawing/2014/main" id="{A47FAEA7-874A-446C-A30F-F68AFC75DE20}"/>
              </a:ext>
            </a:extLst>
          </p:cNvPr>
          <p:cNvPicPr>
            <a:picLocks noChangeAspect="1"/>
          </p:cNvPicPr>
          <p:nvPr/>
        </p:nvPicPr>
        <p:blipFill>
          <a:blip r:embed="rId2"/>
          <a:stretch>
            <a:fillRect/>
          </a:stretch>
        </p:blipFill>
        <p:spPr>
          <a:xfrm>
            <a:off x="2192407" y="1752034"/>
            <a:ext cx="9528177" cy="369517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5658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4E005A-C2CA-4A99-ADCE-3096C4D24B7A}"/>
              </a:ext>
            </a:extLst>
          </p:cNvPr>
          <p:cNvSpPr>
            <a:spLocks noGrp="1"/>
          </p:cNvSpPr>
          <p:nvPr>
            <p:ph type="title"/>
          </p:nvPr>
        </p:nvSpPr>
        <p:spPr/>
        <p:txBody>
          <a:bodyPr/>
          <a:lstStyle/>
          <a:p>
            <a:r>
              <a:rPr lang="es-CO" dirty="0"/>
              <a:t>Ejercicio variables</a:t>
            </a:r>
          </a:p>
        </p:txBody>
      </p:sp>
      <p:sp>
        <p:nvSpPr>
          <p:cNvPr id="3" name="Marcador de contenido 2">
            <a:extLst>
              <a:ext uri="{FF2B5EF4-FFF2-40B4-BE49-F238E27FC236}">
                <a16:creationId xmlns:a16="http://schemas.microsoft.com/office/drawing/2014/main" id="{4A954B4C-5818-43C2-8F4D-1783F2E0B251}"/>
              </a:ext>
            </a:extLst>
          </p:cNvPr>
          <p:cNvSpPr>
            <a:spLocks noGrp="1"/>
          </p:cNvSpPr>
          <p:nvPr>
            <p:ph idx="1"/>
          </p:nvPr>
        </p:nvSpPr>
        <p:spPr/>
        <p:txBody>
          <a:bodyPr anchor="ctr"/>
          <a:lstStyle/>
          <a:p>
            <a:pPr algn="just"/>
            <a:r>
              <a:rPr lang="es-CO" dirty="0"/>
              <a:t>Almacene en variables los siguientes datos que aparecen en su documento de identidad en el método “</a:t>
            </a:r>
            <a:r>
              <a:rPr lang="es-CO" dirty="0" err="1"/>
              <a:t>main</a:t>
            </a:r>
            <a:r>
              <a:rPr lang="es-CO" dirty="0"/>
              <a:t>” de una nueva clase llamada Identidad. Y luego imprima los valores. </a:t>
            </a:r>
          </a:p>
          <a:p>
            <a:pPr lvl="1" algn="just"/>
            <a:r>
              <a:rPr lang="es-CO" dirty="0"/>
              <a:t>Nombres</a:t>
            </a:r>
          </a:p>
          <a:p>
            <a:pPr lvl="1" algn="just"/>
            <a:r>
              <a:rPr lang="es-CO" dirty="0"/>
              <a:t>Apellidos</a:t>
            </a:r>
          </a:p>
          <a:p>
            <a:pPr lvl="1" algn="just"/>
            <a:r>
              <a:rPr lang="es-CO" dirty="0"/>
              <a:t>Número de documento de identidad</a:t>
            </a:r>
          </a:p>
          <a:p>
            <a:pPr lvl="1" algn="just"/>
            <a:r>
              <a:rPr lang="es-CO" dirty="0"/>
              <a:t>Edad</a:t>
            </a:r>
          </a:p>
          <a:p>
            <a:pPr lvl="1" algn="just"/>
            <a:r>
              <a:rPr lang="es-CO" dirty="0"/>
              <a:t>Sexo</a:t>
            </a:r>
          </a:p>
        </p:txBody>
      </p:sp>
      <p:sp>
        <p:nvSpPr>
          <p:cNvPr id="4" name="Marcador de número de diapositiva 3">
            <a:extLst>
              <a:ext uri="{FF2B5EF4-FFF2-40B4-BE49-F238E27FC236}">
                <a16:creationId xmlns:a16="http://schemas.microsoft.com/office/drawing/2014/main" id="{7DDAAF4E-7E08-401C-8795-53539F624096}"/>
              </a:ext>
            </a:extLst>
          </p:cNvPr>
          <p:cNvSpPr>
            <a:spLocks noGrp="1"/>
          </p:cNvSpPr>
          <p:nvPr>
            <p:ph type="sldNum" sz="quarter" idx="12"/>
          </p:nvPr>
        </p:nvSpPr>
        <p:spPr/>
        <p:txBody>
          <a:bodyPr/>
          <a:lstStyle/>
          <a:p>
            <a:fld id="{DF5EC39B-725A-4724-A486-576B435F8FBB}" type="slidenum">
              <a:rPr lang="en-US" smtClean="0"/>
              <a:pPr/>
              <a:t>26</a:t>
            </a:fld>
            <a:endParaRPr lang="en-US" dirty="0"/>
          </a:p>
        </p:txBody>
      </p:sp>
    </p:spTree>
    <p:extLst>
      <p:ext uri="{BB962C8B-B14F-4D97-AF65-F5344CB8AC3E}">
        <p14:creationId xmlns:p14="http://schemas.microsoft.com/office/powerpoint/2010/main" val="335825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7AC86D-DEE4-423D-B3F9-8BA87A3996B6}"/>
              </a:ext>
            </a:extLst>
          </p:cNvPr>
          <p:cNvSpPr>
            <a:spLocks noGrp="1"/>
          </p:cNvSpPr>
          <p:nvPr>
            <p:ph type="title"/>
          </p:nvPr>
        </p:nvSpPr>
        <p:spPr/>
        <p:txBody>
          <a:bodyPr/>
          <a:lstStyle/>
          <a:p>
            <a:r>
              <a:rPr lang="es-CO" dirty="0"/>
              <a:t>Asignación de valores</a:t>
            </a:r>
          </a:p>
        </p:txBody>
      </p:sp>
      <p:sp>
        <p:nvSpPr>
          <p:cNvPr id="3" name="Marcador de contenido 2">
            <a:extLst>
              <a:ext uri="{FF2B5EF4-FFF2-40B4-BE49-F238E27FC236}">
                <a16:creationId xmlns:a16="http://schemas.microsoft.com/office/drawing/2014/main" id="{26A40868-C53A-404C-AF5F-9D9B069D384A}"/>
              </a:ext>
            </a:extLst>
          </p:cNvPr>
          <p:cNvSpPr>
            <a:spLocks noGrp="1"/>
          </p:cNvSpPr>
          <p:nvPr>
            <p:ph idx="1"/>
          </p:nvPr>
        </p:nvSpPr>
        <p:spPr/>
        <p:txBody>
          <a:bodyPr/>
          <a:lstStyle/>
          <a:p>
            <a:r>
              <a:rPr lang="es-CO" dirty="0"/>
              <a:t>Una vez se define una variable, esta solo puede contener valores del tipo del que se creo la variable.</a:t>
            </a:r>
          </a:p>
          <a:p>
            <a:pPr marL="0" indent="0">
              <a:buNone/>
            </a:pPr>
            <a:r>
              <a:rPr lang="es-CO" b="1" dirty="0"/>
              <a:t>Diga cuales de las siguiente asignaciones no son validas:</a:t>
            </a:r>
          </a:p>
          <a:p>
            <a:pPr marL="0" indent="0">
              <a:buNone/>
            </a:pPr>
            <a:endParaRPr lang="es-CO" dirty="0"/>
          </a:p>
        </p:txBody>
      </p:sp>
      <p:sp>
        <p:nvSpPr>
          <p:cNvPr id="4" name="Marcador de número de diapositiva 3">
            <a:extLst>
              <a:ext uri="{FF2B5EF4-FFF2-40B4-BE49-F238E27FC236}">
                <a16:creationId xmlns:a16="http://schemas.microsoft.com/office/drawing/2014/main" id="{8FCBDF13-D7B5-4DA4-A1DE-529C29C61D37}"/>
              </a:ext>
            </a:extLst>
          </p:cNvPr>
          <p:cNvSpPr>
            <a:spLocks noGrp="1"/>
          </p:cNvSpPr>
          <p:nvPr>
            <p:ph type="sldNum" sz="quarter" idx="12"/>
          </p:nvPr>
        </p:nvSpPr>
        <p:spPr/>
        <p:txBody>
          <a:bodyPr/>
          <a:lstStyle/>
          <a:p>
            <a:fld id="{DF5EC39B-725A-4724-A486-576B435F8FBB}" type="slidenum">
              <a:rPr lang="en-US" smtClean="0"/>
              <a:pPr/>
              <a:t>27</a:t>
            </a:fld>
            <a:endParaRPr lang="en-US" dirty="0"/>
          </a:p>
        </p:txBody>
      </p:sp>
      <p:pic>
        <p:nvPicPr>
          <p:cNvPr id="5" name="Imagen 4">
            <a:extLst>
              <a:ext uri="{FF2B5EF4-FFF2-40B4-BE49-F238E27FC236}">
                <a16:creationId xmlns:a16="http://schemas.microsoft.com/office/drawing/2014/main" id="{2DD99395-8AE7-4978-A6F2-4B6E31BDDD03}"/>
              </a:ext>
            </a:extLst>
          </p:cNvPr>
          <p:cNvPicPr>
            <a:picLocks noChangeAspect="1"/>
          </p:cNvPicPr>
          <p:nvPr/>
        </p:nvPicPr>
        <p:blipFill>
          <a:blip r:embed="rId2"/>
          <a:stretch>
            <a:fillRect/>
          </a:stretch>
        </p:blipFill>
        <p:spPr>
          <a:xfrm>
            <a:off x="2247489" y="3008124"/>
            <a:ext cx="4662513" cy="3235923"/>
          </a:xfrm>
          <a:prstGeom prst="rect">
            <a:avLst/>
          </a:prstGeom>
        </p:spPr>
        <p:style>
          <a:lnRef idx="2">
            <a:schemeClr val="dk1"/>
          </a:lnRef>
          <a:fillRef idx="1">
            <a:schemeClr val="lt1"/>
          </a:fillRef>
          <a:effectRef idx="0">
            <a:schemeClr val="dk1"/>
          </a:effectRef>
          <a:fontRef idx="minor">
            <a:schemeClr val="dk1"/>
          </a:fontRef>
        </p:style>
      </p:pic>
      <p:pic>
        <p:nvPicPr>
          <p:cNvPr id="6" name="Picture 10" descr="https://www.iconsdb.com/icons/preview/red/x-mark-xxl.png">
            <a:extLst>
              <a:ext uri="{FF2B5EF4-FFF2-40B4-BE49-F238E27FC236}">
                <a16:creationId xmlns:a16="http://schemas.microsoft.com/office/drawing/2014/main" id="{922299B3-5519-4D22-ADA6-520B47743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6601" y="4263949"/>
            <a:ext cx="339602" cy="3396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www.iconsdb.com/icons/preview/green/checkmark-xxl.png">
            <a:extLst>
              <a:ext uri="{FF2B5EF4-FFF2-40B4-BE49-F238E27FC236}">
                <a16:creationId xmlns:a16="http://schemas.microsoft.com/office/drawing/2014/main" id="{E94C64E2-7219-46C1-9B09-C801DF56C0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5724" y="3008124"/>
            <a:ext cx="420876" cy="4208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www.iconsdb.com/icons/preview/green/checkmark-xxl.png">
            <a:extLst>
              <a:ext uri="{FF2B5EF4-FFF2-40B4-BE49-F238E27FC236}">
                <a16:creationId xmlns:a16="http://schemas.microsoft.com/office/drawing/2014/main" id="{6334C46D-6588-491A-A180-BC992360DB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8562" y="3370962"/>
            <a:ext cx="420876" cy="4208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s://www.iconsdb.com/icons/preview/green/checkmark-xxl.png">
            <a:extLst>
              <a:ext uri="{FF2B5EF4-FFF2-40B4-BE49-F238E27FC236}">
                <a16:creationId xmlns:a16="http://schemas.microsoft.com/office/drawing/2014/main" id="{77E23960-07D9-4F95-861F-E98C6A1C7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8970" y="3797372"/>
            <a:ext cx="420876" cy="4208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s://www.iconsdb.com/icons/preview/green/checkmark-xxl.png">
            <a:extLst>
              <a:ext uri="{FF2B5EF4-FFF2-40B4-BE49-F238E27FC236}">
                <a16:creationId xmlns:a16="http://schemas.microsoft.com/office/drawing/2014/main" id="{4323E45F-F2B7-4B8B-96F6-59CF7947C6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260" y="4974149"/>
            <a:ext cx="420876" cy="4208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s://www.iconsdb.com/icons/preview/green/checkmark-xxl.png">
            <a:extLst>
              <a:ext uri="{FF2B5EF4-FFF2-40B4-BE49-F238E27FC236}">
                <a16:creationId xmlns:a16="http://schemas.microsoft.com/office/drawing/2014/main" id="{BCCF2DEA-98EE-4CC3-B80B-49C615120E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5136" y="5313751"/>
            <a:ext cx="420876" cy="4208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s://www.iconsdb.com/icons/preview/red/x-mark-xxl.png">
            <a:extLst>
              <a:ext uri="{FF2B5EF4-FFF2-40B4-BE49-F238E27FC236}">
                <a16:creationId xmlns:a16="http://schemas.microsoft.com/office/drawing/2014/main" id="{54212E84-7512-4F71-86D1-E1FFB8D36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800" y="4686733"/>
            <a:ext cx="339602" cy="33960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https://www.iconsdb.com/icons/preview/red/x-mark-xxl.png">
            <a:extLst>
              <a:ext uri="{FF2B5EF4-FFF2-40B4-BE49-F238E27FC236}">
                <a16:creationId xmlns:a16="http://schemas.microsoft.com/office/drawing/2014/main" id="{7FDE6936-FF77-4BDD-BFDC-C6EE4536BE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799" y="5821698"/>
            <a:ext cx="339602" cy="339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95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6D87F-B9FD-41FE-8355-222CC039048D}"/>
              </a:ext>
            </a:extLst>
          </p:cNvPr>
          <p:cNvSpPr>
            <a:spLocks noGrp="1"/>
          </p:cNvSpPr>
          <p:nvPr>
            <p:ph type="title"/>
          </p:nvPr>
        </p:nvSpPr>
        <p:spPr/>
        <p:txBody>
          <a:bodyPr/>
          <a:lstStyle/>
          <a:p>
            <a:r>
              <a:rPr lang="es-CO" dirty="0"/>
              <a:t>Ejercicio asignación</a:t>
            </a:r>
          </a:p>
        </p:txBody>
      </p:sp>
      <p:sp>
        <p:nvSpPr>
          <p:cNvPr id="4" name="Marcador de número de diapositiva 3">
            <a:extLst>
              <a:ext uri="{FF2B5EF4-FFF2-40B4-BE49-F238E27FC236}">
                <a16:creationId xmlns:a16="http://schemas.microsoft.com/office/drawing/2014/main" id="{58017FEA-9955-45BE-ACF6-2BF323582B1B}"/>
              </a:ext>
            </a:extLst>
          </p:cNvPr>
          <p:cNvSpPr>
            <a:spLocks noGrp="1"/>
          </p:cNvSpPr>
          <p:nvPr>
            <p:ph type="sldNum" sz="quarter" idx="12"/>
          </p:nvPr>
        </p:nvSpPr>
        <p:spPr/>
        <p:txBody>
          <a:bodyPr/>
          <a:lstStyle/>
          <a:p>
            <a:fld id="{DF5EC39B-725A-4724-A486-576B435F8FBB}" type="slidenum">
              <a:rPr lang="en-US" smtClean="0"/>
              <a:pPr/>
              <a:t>28</a:t>
            </a:fld>
            <a:endParaRPr lang="en-US" dirty="0"/>
          </a:p>
        </p:txBody>
      </p:sp>
      <p:pic>
        <p:nvPicPr>
          <p:cNvPr id="5" name="Imagen 4">
            <a:extLst>
              <a:ext uri="{FF2B5EF4-FFF2-40B4-BE49-F238E27FC236}">
                <a16:creationId xmlns:a16="http://schemas.microsoft.com/office/drawing/2014/main" id="{2CF2434F-A74E-48A3-AAA4-7A4DF59B76DC}"/>
              </a:ext>
            </a:extLst>
          </p:cNvPr>
          <p:cNvPicPr>
            <a:picLocks noChangeAspect="1"/>
          </p:cNvPicPr>
          <p:nvPr/>
        </p:nvPicPr>
        <p:blipFill>
          <a:blip r:embed="rId2"/>
          <a:stretch>
            <a:fillRect/>
          </a:stretch>
        </p:blipFill>
        <p:spPr>
          <a:xfrm>
            <a:off x="2076994" y="1563867"/>
            <a:ext cx="5992536" cy="3023631"/>
          </a:xfrm>
          <a:prstGeom prst="rect">
            <a:avLst/>
          </a:prstGeom>
        </p:spPr>
        <p:style>
          <a:lnRef idx="2">
            <a:schemeClr val="dk1"/>
          </a:lnRef>
          <a:fillRef idx="1">
            <a:schemeClr val="lt1"/>
          </a:fillRef>
          <a:effectRef idx="0">
            <a:schemeClr val="dk1"/>
          </a:effectRef>
          <a:fontRef idx="minor">
            <a:schemeClr val="dk1"/>
          </a:fontRef>
        </p:style>
      </p:pic>
      <p:sp>
        <p:nvSpPr>
          <p:cNvPr id="6" name="Rectángulo 5">
            <a:extLst>
              <a:ext uri="{FF2B5EF4-FFF2-40B4-BE49-F238E27FC236}">
                <a16:creationId xmlns:a16="http://schemas.microsoft.com/office/drawing/2014/main" id="{C7D2E063-CE5D-4108-96F7-3A7B80DF3234}"/>
              </a:ext>
            </a:extLst>
          </p:cNvPr>
          <p:cNvSpPr/>
          <p:nvPr/>
        </p:nvSpPr>
        <p:spPr>
          <a:xfrm>
            <a:off x="7825085" y="2288073"/>
            <a:ext cx="4019006" cy="78760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O" sz="2000" b="1" dirty="0">
                <a:solidFill>
                  <a:schemeClr val="tx1"/>
                </a:solidFill>
              </a:rPr>
              <a:t>¿Qué imprime?</a:t>
            </a:r>
          </a:p>
        </p:txBody>
      </p:sp>
      <p:pic>
        <p:nvPicPr>
          <p:cNvPr id="7" name="Imagen 6">
            <a:extLst>
              <a:ext uri="{FF2B5EF4-FFF2-40B4-BE49-F238E27FC236}">
                <a16:creationId xmlns:a16="http://schemas.microsoft.com/office/drawing/2014/main" id="{F5ABFEE4-38DF-4637-877C-A0A3B06A8E73}"/>
              </a:ext>
            </a:extLst>
          </p:cNvPr>
          <p:cNvPicPr>
            <a:picLocks noChangeAspect="1"/>
          </p:cNvPicPr>
          <p:nvPr/>
        </p:nvPicPr>
        <p:blipFill>
          <a:blip r:embed="rId3"/>
          <a:stretch>
            <a:fillRect/>
          </a:stretch>
        </p:blipFill>
        <p:spPr>
          <a:xfrm>
            <a:off x="7387541" y="4356294"/>
            <a:ext cx="3922209" cy="19108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1319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34148D-7574-41F1-A7FD-5E750B42A1CD}"/>
              </a:ext>
            </a:extLst>
          </p:cNvPr>
          <p:cNvSpPr>
            <a:spLocks noGrp="1"/>
          </p:cNvSpPr>
          <p:nvPr>
            <p:ph type="title"/>
          </p:nvPr>
        </p:nvSpPr>
        <p:spPr/>
        <p:txBody>
          <a:bodyPr/>
          <a:lstStyle/>
          <a:p>
            <a:r>
              <a:rPr lang="es-CO" dirty="0"/>
              <a:t>Asignación de valores - II</a:t>
            </a:r>
          </a:p>
        </p:txBody>
      </p:sp>
      <p:sp>
        <p:nvSpPr>
          <p:cNvPr id="4" name="Marcador de número de diapositiva 3">
            <a:extLst>
              <a:ext uri="{FF2B5EF4-FFF2-40B4-BE49-F238E27FC236}">
                <a16:creationId xmlns:a16="http://schemas.microsoft.com/office/drawing/2014/main" id="{533613B6-1DE2-44EE-ACB3-906F95C7D8A8}"/>
              </a:ext>
            </a:extLst>
          </p:cNvPr>
          <p:cNvSpPr>
            <a:spLocks noGrp="1"/>
          </p:cNvSpPr>
          <p:nvPr>
            <p:ph type="sldNum" sz="quarter" idx="12"/>
          </p:nvPr>
        </p:nvSpPr>
        <p:spPr/>
        <p:txBody>
          <a:bodyPr/>
          <a:lstStyle/>
          <a:p>
            <a:fld id="{DF5EC39B-725A-4724-A486-576B435F8FBB}" type="slidenum">
              <a:rPr lang="en-US" smtClean="0"/>
              <a:pPr/>
              <a:t>29</a:t>
            </a:fld>
            <a:endParaRPr lang="en-US" dirty="0"/>
          </a:p>
        </p:txBody>
      </p:sp>
      <p:pic>
        <p:nvPicPr>
          <p:cNvPr id="5" name="Imagen 4">
            <a:extLst>
              <a:ext uri="{FF2B5EF4-FFF2-40B4-BE49-F238E27FC236}">
                <a16:creationId xmlns:a16="http://schemas.microsoft.com/office/drawing/2014/main" id="{AA8F278F-E122-4A51-9A00-3CF5E184E011}"/>
              </a:ext>
            </a:extLst>
          </p:cNvPr>
          <p:cNvPicPr>
            <a:picLocks noChangeAspect="1"/>
          </p:cNvPicPr>
          <p:nvPr/>
        </p:nvPicPr>
        <p:blipFill>
          <a:blip r:embed="rId2"/>
          <a:stretch>
            <a:fillRect/>
          </a:stretch>
        </p:blipFill>
        <p:spPr>
          <a:xfrm>
            <a:off x="2882685" y="2588862"/>
            <a:ext cx="7763303" cy="1114731"/>
          </a:xfrm>
          <a:prstGeom prst="rect">
            <a:avLst/>
          </a:prstGeom>
        </p:spPr>
        <p:style>
          <a:lnRef idx="2">
            <a:schemeClr val="dk1"/>
          </a:lnRef>
          <a:fillRef idx="1">
            <a:schemeClr val="lt1"/>
          </a:fillRef>
          <a:effectRef idx="0">
            <a:schemeClr val="dk1"/>
          </a:effectRef>
          <a:fontRef idx="minor">
            <a:schemeClr val="dk1"/>
          </a:fontRef>
        </p:style>
      </p:pic>
      <p:pic>
        <p:nvPicPr>
          <p:cNvPr id="6" name="Imagen 5">
            <a:extLst>
              <a:ext uri="{FF2B5EF4-FFF2-40B4-BE49-F238E27FC236}">
                <a16:creationId xmlns:a16="http://schemas.microsoft.com/office/drawing/2014/main" id="{041A6A5D-BE8F-40FD-92D3-7731B25F4EA6}"/>
              </a:ext>
            </a:extLst>
          </p:cNvPr>
          <p:cNvPicPr>
            <a:picLocks noChangeAspect="1"/>
          </p:cNvPicPr>
          <p:nvPr/>
        </p:nvPicPr>
        <p:blipFill>
          <a:blip r:embed="rId3"/>
          <a:stretch>
            <a:fillRect/>
          </a:stretch>
        </p:blipFill>
        <p:spPr>
          <a:xfrm>
            <a:off x="2882685" y="4906743"/>
            <a:ext cx="7851578" cy="1103465"/>
          </a:xfrm>
          <a:prstGeom prst="rect">
            <a:avLst/>
          </a:prstGeom>
        </p:spPr>
        <p:style>
          <a:lnRef idx="2">
            <a:schemeClr val="dk1"/>
          </a:lnRef>
          <a:fillRef idx="1">
            <a:schemeClr val="lt1"/>
          </a:fillRef>
          <a:effectRef idx="0">
            <a:schemeClr val="dk1"/>
          </a:effectRef>
          <a:fontRef idx="minor">
            <a:schemeClr val="dk1"/>
          </a:fontRef>
        </p:style>
      </p:pic>
      <p:sp>
        <p:nvSpPr>
          <p:cNvPr id="10" name="Rectángulo 9">
            <a:extLst>
              <a:ext uri="{FF2B5EF4-FFF2-40B4-BE49-F238E27FC236}">
                <a16:creationId xmlns:a16="http://schemas.microsoft.com/office/drawing/2014/main" id="{44C1DB1B-D294-4BA9-B8EE-6D710E63B59B}"/>
              </a:ext>
            </a:extLst>
          </p:cNvPr>
          <p:cNvSpPr/>
          <p:nvPr/>
        </p:nvSpPr>
        <p:spPr>
          <a:xfrm>
            <a:off x="6165150" y="1387360"/>
            <a:ext cx="1489703" cy="92333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int number; </a:t>
            </a:r>
          </a:p>
          <a:p>
            <a:r>
              <a:rPr lang="en-US" dirty="0"/>
              <a:t>double result;</a:t>
            </a:r>
          </a:p>
          <a:p>
            <a:r>
              <a:rPr lang="en-US" dirty="0"/>
              <a:t>number = 5; </a:t>
            </a:r>
          </a:p>
        </p:txBody>
      </p:sp>
      <p:sp>
        <p:nvSpPr>
          <p:cNvPr id="7" name="Rectángulo 6">
            <a:extLst>
              <a:ext uri="{FF2B5EF4-FFF2-40B4-BE49-F238E27FC236}">
                <a16:creationId xmlns:a16="http://schemas.microsoft.com/office/drawing/2014/main" id="{B6462DE5-7D60-4777-8E5C-877A7AB1B1E7}"/>
              </a:ext>
            </a:extLst>
          </p:cNvPr>
          <p:cNvSpPr/>
          <p:nvPr/>
        </p:nvSpPr>
        <p:spPr>
          <a:xfrm>
            <a:off x="6036109" y="4143576"/>
            <a:ext cx="1747786"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result = number;</a:t>
            </a:r>
            <a:endParaRPr lang="es-CO" dirty="0"/>
          </a:p>
        </p:txBody>
      </p:sp>
    </p:spTree>
    <p:extLst>
      <p:ext uri="{BB962C8B-B14F-4D97-AF65-F5344CB8AC3E}">
        <p14:creationId xmlns:p14="http://schemas.microsoft.com/office/powerpoint/2010/main" val="100142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5B961AF1-8C4E-4F4E-B526-A5E120535082}"/>
              </a:ext>
            </a:extLst>
          </p:cNvPr>
          <p:cNvSpPr>
            <a:spLocks noGrp="1"/>
          </p:cNvSpPr>
          <p:nvPr>
            <p:ph type="title"/>
          </p:nvPr>
        </p:nvSpPr>
        <p:spPr/>
        <p:txBody>
          <a:bodyPr/>
          <a:lstStyle/>
          <a:p>
            <a:r>
              <a:rPr lang="es-CO" dirty="0"/>
              <a:t>Algoritmos</a:t>
            </a:r>
          </a:p>
        </p:txBody>
      </p:sp>
      <p:sp>
        <p:nvSpPr>
          <p:cNvPr id="6" name="Marcador de contenido 5">
            <a:extLst>
              <a:ext uri="{FF2B5EF4-FFF2-40B4-BE49-F238E27FC236}">
                <a16:creationId xmlns:a16="http://schemas.microsoft.com/office/drawing/2014/main" id="{C722EA1E-5CF2-482F-A091-06DA39204D4A}"/>
              </a:ext>
            </a:extLst>
          </p:cNvPr>
          <p:cNvSpPr>
            <a:spLocks noGrp="1"/>
          </p:cNvSpPr>
          <p:nvPr>
            <p:ph idx="1"/>
          </p:nvPr>
        </p:nvSpPr>
        <p:spPr/>
        <p:txBody>
          <a:bodyPr/>
          <a:lstStyle/>
          <a:p>
            <a:pPr algn="just"/>
            <a:endParaRPr lang="es-CO" dirty="0"/>
          </a:p>
          <a:p>
            <a:pPr algn="just"/>
            <a:endParaRPr lang="es-CO" dirty="0"/>
          </a:p>
          <a:p>
            <a:pPr algn="just"/>
            <a:endParaRPr lang="es-CO" dirty="0"/>
          </a:p>
          <a:p>
            <a:pPr algn="just"/>
            <a:endParaRPr lang="es-CO" dirty="0"/>
          </a:p>
          <a:p>
            <a:pPr algn="just"/>
            <a:r>
              <a:rPr lang="es-CO" dirty="0"/>
              <a:t>En matemáticas y ciencias de la computación, un algoritmo es una secuencia finita de instrucciones, las cuales están bien definidas y se pueden implementar en una computadora. Típicamente, estas instrucciones se utilizan para resolver un tipo de problema o realizar un cálculo.</a:t>
            </a:r>
          </a:p>
          <a:p>
            <a:endParaRPr lang="es-CO" dirty="0"/>
          </a:p>
        </p:txBody>
      </p:sp>
      <p:sp>
        <p:nvSpPr>
          <p:cNvPr id="4" name="Marcador de número de diapositiva 3">
            <a:extLst>
              <a:ext uri="{FF2B5EF4-FFF2-40B4-BE49-F238E27FC236}">
                <a16:creationId xmlns:a16="http://schemas.microsoft.com/office/drawing/2014/main" id="{D01421EC-9847-452D-AA25-A7C9AE55607E}"/>
              </a:ext>
            </a:extLst>
          </p:cNvPr>
          <p:cNvSpPr>
            <a:spLocks noGrp="1"/>
          </p:cNvSpPr>
          <p:nvPr>
            <p:ph type="sldNum" sz="quarter" idx="12"/>
          </p:nvPr>
        </p:nvSpPr>
        <p:spPr/>
        <p:txBody>
          <a:bodyPr/>
          <a:lstStyle/>
          <a:p>
            <a:fld id="{DF5EC39B-725A-4724-A486-576B435F8FBB}" type="slidenum">
              <a:rPr lang="en-US" smtClean="0"/>
              <a:pPr/>
              <a:t>3</a:t>
            </a:fld>
            <a:endParaRPr lang="en-US" dirty="0"/>
          </a:p>
        </p:txBody>
      </p:sp>
      <p:sp>
        <p:nvSpPr>
          <p:cNvPr id="7" name="Rectángulo 6">
            <a:extLst>
              <a:ext uri="{FF2B5EF4-FFF2-40B4-BE49-F238E27FC236}">
                <a16:creationId xmlns:a16="http://schemas.microsoft.com/office/drawing/2014/main" id="{E28C1FC5-7FFB-4CD0-9BA1-0CFA8FEBED02}"/>
              </a:ext>
            </a:extLst>
          </p:cNvPr>
          <p:cNvSpPr/>
          <p:nvPr/>
        </p:nvSpPr>
        <p:spPr>
          <a:xfrm>
            <a:off x="4755737" y="1999724"/>
            <a:ext cx="4308529" cy="68192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O" sz="2400" b="1" dirty="0">
                <a:solidFill>
                  <a:schemeClr val="tx1"/>
                </a:solidFill>
              </a:rPr>
              <a:t>¿Qué es un algoritmo?</a:t>
            </a:r>
          </a:p>
        </p:txBody>
      </p:sp>
    </p:spTree>
    <p:extLst>
      <p:ext uri="{BB962C8B-B14F-4D97-AF65-F5344CB8AC3E}">
        <p14:creationId xmlns:p14="http://schemas.microsoft.com/office/powerpoint/2010/main" val="147095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3B058B-0E14-488E-86D3-6C27459B1A34}"/>
              </a:ext>
            </a:extLst>
          </p:cNvPr>
          <p:cNvSpPr>
            <a:spLocks noGrp="1"/>
          </p:cNvSpPr>
          <p:nvPr>
            <p:ph type="title"/>
          </p:nvPr>
        </p:nvSpPr>
        <p:spPr>
          <a:xfrm>
            <a:off x="2076994" y="67089"/>
            <a:ext cx="9666016" cy="1018902"/>
          </a:xfrm>
        </p:spPr>
        <p:txBody>
          <a:bodyPr/>
          <a:lstStyle/>
          <a:p>
            <a:r>
              <a:rPr lang="es-CO" dirty="0"/>
              <a:t>Input</a:t>
            </a:r>
          </a:p>
        </p:txBody>
      </p:sp>
      <p:sp>
        <p:nvSpPr>
          <p:cNvPr id="3" name="Marcador de contenido 2">
            <a:extLst>
              <a:ext uri="{FF2B5EF4-FFF2-40B4-BE49-F238E27FC236}">
                <a16:creationId xmlns:a16="http://schemas.microsoft.com/office/drawing/2014/main" id="{E5DB825D-7B30-42DD-8A2F-DEC23DC6463E}"/>
              </a:ext>
            </a:extLst>
          </p:cNvPr>
          <p:cNvSpPr>
            <a:spLocks noGrp="1"/>
          </p:cNvSpPr>
          <p:nvPr>
            <p:ph idx="1"/>
          </p:nvPr>
        </p:nvSpPr>
        <p:spPr>
          <a:xfrm>
            <a:off x="2076994" y="1085991"/>
            <a:ext cx="9666016" cy="4988238"/>
          </a:xfrm>
        </p:spPr>
        <p:txBody>
          <a:bodyPr/>
          <a:lstStyle/>
          <a:p>
            <a:r>
              <a:rPr lang="es-CO" dirty="0"/>
              <a:t>Para capturar información por pantalla (del teclado del usuario) utilizamos la clase de Java llamada “Scanner”. </a:t>
            </a:r>
          </a:p>
          <a:p>
            <a:r>
              <a:rPr lang="es-CO" dirty="0"/>
              <a:t>Copie el siguiente código en una nueva clase llamada Captura.</a:t>
            </a:r>
          </a:p>
          <a:p>
            <a:endParaRPr lang="es-CO" dirty="0"/>
          </a:p>
        </p:txBody>
      </p:sp>
      <p:sp>
        <p:nvSpPr>
          <p:cNvPr id="4" name="Marcador de número de diapositiva 3">
            <a:extLst>
              <a:ext uri="{FF2B5EF4-FFF2-40B4-BE49-F238E27FC236}">
                <a16:creationId xmlns:a16="http://schemas.microsoft.com/office/drawing/2014/main" id="{A9D6A14E-7AB9-4BC1-95C5-A1EC0B01FECF}"/>
              </a:ext>
            </a:extLst>
          </p:cNvPr>
          <p:cNvSpPr>
            <a:spLocks noGrp="1"/>
          </p:cNvSpPr>
          <p:nvPr>
            <p:ph type="sldNum" sz="quarter" idx="12"/>
          </p:nvPr>
        </p:nvSpPr>
        <p:spPr/>
        <p:txBody>
          <a:bodyPr/>
          <a:lstStyle/>
          <a:p>
            <a:fld id="{DF5EC39B-725A-4724-A486-576B435F8FBB}" type="slidenum">
              <a:rPr lang="en-US" smtClean="0"/>
              <a:pPr/>
              <a:t>30</a:t>
            </a:fld>
            <a:endParaRPr lang="en-US" dirty="0"/>
          </a:p>
        </p:txBody>
      </p:sp>
      <p:pic>
        <p:nvPicPr>
          <p:cNvPr id="7" name="Imagen 6">
            <a:extLst>
              <a:ext uri="{FF2B5EF4-FFF2-40B4-BE49-F238E27FC236}">
                <a16:creationId xmlns:a16="http://schemas.microsoft.com/office/drawing/2014/main" id="{73959108-78A1-4368-806C-3BD4421A1782}"/>
              </a:ext>
            </a:extLst>
          </p:cNvPr>
          <p:cNvPicPr>
            <a:picLocks noChangeAspect="1"/>
          </p:cNvPicPr>
          <p:nvPr/>
        </p:nvPicPr>
        <p:blipFill>
          <a:blip r:embed="rId2"/>
          <a:stretch>
            <a:fillRect/>
          </a:stretch>
        </p:blipFill>
        <p:spPr>
          <a:xfrm>
            <a:off x="2442704" y="2592362"/>
            <a:ext cx="7306592" cy="4039996"/>
          </a:xfrm>
          <a:prstGeom prst="rect">
            <a:avLst/>
          </a:prstGeom>
        </p:spPr>
        <p:style>
          <a:lnRef idx="2">
            <a:schemeClr val="dk1"/>
          </a:lnRef>
          <a:fillRef idx="1">
            <a:schemeClr val="lt1"/>
          </a:fillRef>
          <a:effectRef idx="0">
            <a:schemeClr val="dk1"/>
          </a:effectRef>
          <a:fontRef idx="minor">
            <a:schemeClr val="dk1"/>
          </a:fontRef>
        </p:style>
      </p:pic>
      <p:pic>
        <p:nvPicPr>
          <p:cNvPr id="8" name="Imagen 7">
            <a:extLst>
              <a:ext uri="{FF2B5EF4-FFF2-40B4-BE49-F238E27FC236}">
                <a16:creationId xmlns:a16="http://schemas.microsoft.com/office/drawing/2014/main" id="{6ACB117B-DEEB-4775-8EFF-0A8CFB4DE0C8}"/>
              </a:ext>
            </a:extLst>
          </p:cNvPr>
          <p:cNvPicPr>
            <a:picLocks noChangeAspect="1"/>
          </p:cNvPicPr>
          <p:nvPr/>
        </p:nvPicPr>
        <p:blipFill>
          <a:blip r:embed="rId3"/>
          <a:stretch>
            <a:fillRect/>
          </a:stretch>
        </p:blipFill>
        <p:spPr>
          <a:xfrm>
            <a:off x="8200481" y="2674736"/>
            <a:ext cx="3829050" cy="2286000"/>
          </a:xfrm>
          <a:prstGeom prst="rect">
            <a:avLst/>
          </a:prstGeom>
        </p:spPr>
        <p:style>
          <a:lnRef idx="2">
            <a:schemeClr val="dk1"/>
          </a:lnRef>
          <a:fillRef idx="1">
            <a:schemeClr val="lt1"/>
          </a:fillRef>
          <a:effectRef idx="0">
            <a:schemeClr val="dk1"/>
          </a:effectRef>
          <a:fontRef idx="minor">
            <a:schemeClr val="dk1"/>
          </a:fontRef>
        </p:style>
      </p:pic>
      <p:sp>
        <p:nvSpPr>
          <p:cNvPr id="9" name="Rectángulo 8">
            <a:extLst>
              <a:ext uri="{FF2B5EF4-FFF2-40B4-BE49-F238E27FC236}">
                <a16:creationId xmlns:a16="http://schemas.microsoft.com/office/drawing/2014/main" id="{19EB1AE3-EB2A-4C98-AA24-836FF4BF4C3B}"/>
              </a:ext>
            </a:extLst>
          </p:cNvPr>
          <p:cNvSpPr/>
          <p:nvPr/>
        </p:nvSpPr>
        <p:spPr>
          <a:xfrm>
            <a:off x="8089714" y="5221653"/>
            <a:ext cx="4019006" cy="112213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O" sz="2000" b="1" dirty="0">
                <a:solidFill>
                  <a:schemeClr val="tx1"/>
                </a:solidFill>
              </a:rPr>
              <a:t>¿Qué pasa si en lugar de ingresar un número cuando me piden la edad, ingreso un texto?</a:t>
            </a:r>
          </a:p>
        </p:txBody>
      </p:sp>
    </p:spTree>
    <p:extLst>
      <p:ext uri="{BB962C8B-B14F-4D97-AF65-F5344CB8AC3E}">
        <p14:creationId xmlns:p14="http://schemas.microsoft.com/office/powerpoint/2010/main" val="293314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3D875-2FDE-49A2-8558-35DE33D9CA0A}"/>
              </a:ext>
            </a:extLst>
          </p:cNvPr>
          <p:cNvSpPr>
            <a:spLocks noGrp="1"/>
          </p:cNvSpPr>
          <p:nvPr>
            <p:ph type="title"/>
          </p:nvPr>
        </p:nvSpPr>
        <p:spPr>
          <a:xfrm>
            <a:off x="2076994" y="113582"/>
            <a:ext cx="9666016" cy="1018902"/>
          </a:xfrm>
        </p:spPr>
        <p:txBody>
          <a:bodyPr/>
          <a:lstStyle/>
          <a:p>
            <a:r>
              <a:rPr lang="es-CO" dirty="0"/>
              <a:t>Input - II</a:t>
            </a:r>
          </a:p>
        </p:txBody>
      </p:sp>
      <p:sp>
        <p:nvSpPr>
          <p:cNvPr id="3" name="Marcador de contenido 2">
            <a:extLst>
              <a:ext uri="{FF2B5EF4-FFF2-40B4-BE49-F238E27FC236}">
                <a16:creationId xmlns:a16="http://schemas.microsoft.com/office/drawing/2014/main" id="{948D50E7-30C5-4F95-9C86-B491B28CB869}"/>
              </a:ext>
            </a:extLst>
          </p:cNvPr>
          <p:cNvSpPr>
            <a:spLocks noGrp="1"/>
          </p:cNvSpPr>
          <p:nvPr>
            <p:ph idx="1"/>
          </p:nvPr>
        </p:nvSpPr>
        <p:spPr>
          <a:xfrm>
            <a:off x="2076994" y="1302302"/>
            <a:ext cx="9666016" cy="4663440"/>
          </a:xfrm>
        </p:spPr>
        <p:txBody>
          <a:bodyPr>
            <a:normAutofit/>
          </a:bodyPr>
          <a:lstStyle/>
          <a:p>
            <a:pPr algn="just"/>
            <a:r>
              <a:rPr lang="es-CO" sz="2000" dirty="0"/>
              <a:t>En las líneas anteriores estamos definiendo un objeto llamado “entrada” de tipo Scanner (esto lo veremos en las clases siguientes). Que luego podremos utilizar con alguno de los siguientes métodos que corresponden a los tipos de datos descritos previamente.</a:t>
            </a:r>
          </a:p>
        </p:txBody>
      </p:sp>
      <p:sp>
        <p:nvSpPr>
          <p:cNvPr id="4" name="Marcador de número de diapositiva 3">
            <a:extLst>
              <a:ext uri="{FF2B5EF4-FFF2-40B4-BE49-F238E27FC236}">
                <a16:creationId xmlns:a16="http://schemas.microsoft.com/office/drawing/2014/main" id="{0E6B53FA-9D4A-4DB2-B059-CE4679A43F2F}"/>
              </a:ext>
            </a:extLst>
          </p:cNvPr>
          <p:cNvSpPr>
            <a:spLocks noGrp="1"/>
          </p:cNvSpPr>
          <p:nvPr>
            <p:ph type="sldNum" sz="quarter" idx="12"/>
          </p:nvPr>
        </p:nvSpPr>
        <p:spPr/>
        <p:txBody>
          <a:bodyPr/>
          <a:lstStyle/>
          <a:p>
            <a:fld id="{DF5EC39B-725A-4724-A486-576B435F8FBB}" type="slidenum">
              <a:rPr lang="en-US" smtClean="0"/>
              <a:pPr/>
              <a:t>31</a:t>
            </a:fld>
            <a:endParaRPr lang="en-US" dirty="0"/>
          </a:p>
        </p:txBody>
      </p:sp>
      <p:pic>
        <p:nvPicPr>
          <p:cNvPr id="5" name="Imagen 4">
            <a:extLst>
              <a:ext uri="{FF2B5EF4-FFF2-40B4-BE49-F238E27FC236}">
                <a16:creationId xmlns:a16="http://schemas.microsoft.com/office/drawing/2014/main" id="{E81406C6-08AF-44BA-B99F-08D41494D97B}"/>
              </a:ext>
            </a:extLst>
          </p:cNvPr>
          <p:cNvPicPr>
            <a:picLocks noChangeAspect="1"/>
          </p:cNvPicPr>
          <p:nvPr/>
        </p:nvPicPr>
        <p:blipFill>
          <a:blip r:embed="rId2"/>
          <a:stretch>
            <a:fillRect/>
          </a:stretch>
        </p:blipFill>
        <p:spPr>
          <a:xfrm>
            <a:off x="4407737" y="2479723"/>
            <a:ext cx="5004530" cy="914408"/>
          </a:xfrm>
          <a:prstGeom prst="rect">
            <a:avLst/>
          </a:prstGeom>
        </p:spPr>
        <p:style>
          <a:lnRef idx="2">
            <a:schemeClr val="dk1"/>
          </a:lnRef>
          <a:fillRef idx="1">
            <a:schemeClr val="lt1"/>
          </a:fillRef>
          <a:effectRef idx="0">
            <a:schemeClr val="dk1"/>
          </a:effectRef>
          <a:fontRef idx="minor">
            <a:schemeClr val="dk1"/>
          </a:fontRef>
        </p:style>
      </p:pic>
      <p:pic>
        <p:nvPicPr>
          <p:cNvPr id="6" name="Imagen 5">
            <a:extLst>
              <a:ext uri="{FF2B5EF4-FFF2-40B4-BE49-F238E27FC236}">
                <a16:creationId xmlns:a16="http://schemas.microsoft.com/office/drawing/2014/main" id="{CB5551CF-AD67-412E-A07A-E25AED7F3AEE}"/>
              </a:ext>
            </a:extLst>
          </p:cNvPr>
          <p:cNvPicPr>
            <a:picLocks noChangeAspect="1"/>
          </p:cNvPicPr>
          <p:nvPr/>
        </p:nvPicPr>
        <p:blipFill>
          <a:blip r:embed="rId3"/>
          <a:stretch>
            <a:fillRect/>
          </a:stretch>
        </p:blipFill>
        <p:spPr>
          <a:xfrm>
            <a:off x="4974892" y="3557742"/>
            <a:ext cx="3921134" cy="308328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87702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72B84C-E74A-4B82-B982-17221072DE93}"/>
              </a:ext>
            </a:extLst>
          </p:cNvPr>
          <p:cNvSpPr>
            <a:spLocks noGrp="1"/>
          </p:cNvSpPr>
          <p:nvPr>
            <p:ph type="title"/>
          </p:nvPr>
        </p:nvSpPr>
        <p:spPr/>
        <p:txBody>
          <a:bodyPr/>
          <a:lstStyle/>
          <a:p>
            <a:r>
              <a:rPr lang="es-CO" dirty="0"/>
              <a:t>Comentarios</a:t>
            </a:r>
          </a:p>
        </p:txBody>
      </p:sp>
      <p:sp>
        <p:nvSpPr>
          <p:cNvPr id="3" name="Marcador de contenido 2">
            <a:extLst>
              <a:ext uri="{FF2B5EF4-FFF2-40B4-BE49-F238E27FC236}">
                <a16:creationId xmlns:a16="http://schemas.microsoft.com/office/drawing/2014/main" id="{6B310FC1-9658-4EFE-99AF-3C5451F6FC9B}"/>
              </a:ext>
            </a:extLst>
          </p:cNvPr>
          <p:cNvSpPr>
            <a:spLocks noGrp="1"/>
          </p:cNvSpPr>
          <p:nvPr>
            <p:ph idx="1"/>
          </p:nvPr>
        </p:nvSpPr>
        <p:spPr/>
        <p:txBody>
          <a:bodyPr/>
          <a:lstStyle/>
          <a:p>
            <a:r>
              <a:rPr lang="es-CO" dirty="0"/>
              <a:t>Java permite comentar líneas utilizando doble </a:t>
            </a:r>
            <a:r>
              <a:rPr lang="es-CO" dirty="0" err="1"/>
              <a:t>slash</a:t>
            </a:r>
            <a:r>
              <a:rPr lang="es-CO" dirty="0"/>
              <a:t> //</a:t>
            </a:r>
          </a:p>
          <a:p>
            <a:r>
              <a:rPr lang="es-CO" dirty="0"/>
              <a:t>Y permite comentar múltiples líneas mediante /* */</a:t>
            </a:r>
          </a:p>
          <a:p>
            <a:endParaRPr lang="es-CO" dirty="0"/>
          </a:p>
          <a:p>
            <a:pPr marL="0" indent="0">
              <a:buNone/>
            </a:pPr>
            <a:r>
              <a:rPr lang="es-CO" b="1" dirty="0"/>
              <a:t>Ejemplo:</a:t>
            </a:r>
          </a:p>
          <a:p>
            <a:pPr marL="0" indent="0">
              <a:buNone/>
            </a:pPr>
            <a:endParaRPr lang="es-CO" dirty="0"/>
          </a:p>
          <a:p>
            <a:pPr marL="0" indent="0">
              <a:buNone/>
            </a:pPr>
            <a:endParaRPr lang="es-CO" dirty="0"/>
          </a:p>
        </p:txBody>
      </p:sp>
      <p:sp>
        <p:nvSpPr>
          <p:cNvPr id="4" name="Marcador de número de diapositiva 3">
            <a:extLst>
              <a:ext uri="{FF2B5EF4-FFF2-40B4-BE49-F238E27FC236}">
                <a16:creationId xmlns:a16="http://schemas.microsoft.com/office/drawing/2014/main" id="{FC0A07C2-7D7E-4703-9E74-B1659B5A21B7}"/>
              </a:ext>
            </a:extLst>
          </p:cNvPr>
          <p:cNvSpPr>
            <a:spLocks noGrp="1"/>
          </p:cNvSpPr>
          <p:nvPr>
            <p:ph type="sldNum" sz="quarter" idx="12"/>
          </p:nvPr>
        </p:nvSpPr>
        <p:spPr/>
        <p:txBody>
          <a:bodyPr/>
          <a:lstStyle/>
          <a:p>
            <a:fld id="{DF5EC39B-725A-4724-A486-576B435F8FBB}" type="slidenum">
              <a:rPr lang="en-US" smtClean="0"/>
              <a:pPr/>
              <a:t>32</a:t>
            </a:fld>
            <a:endParaRPr lang="en-US" dirty="0"/>
          </a:p>
        </p:txBody>
      </p:sp>
      <p:pic>
        <p:nvPicPr>
          <p:cNvPr id="5" name="Imagen 4">
            <a:extLst>
              <a:ext uri="{FF2B5EF4-FFF2-40B4-BE49-F238E27FC236}">
                <a16:creationId xmlns:a16="http://schemas.microsoft.com/office/drawing/2014/main" id="{6DC87E9E-563A-477F-A8BA-E875E78FEB68}"/>
              </a:ext>
            </a:extLst>
          </p:cNvPr>
          <p:cNvPicPr>
            <a:picLocks noChangeAspect="1"/>
          </p:cNvPicPr>
          <p:nvPr/>
        </p:nvPicPr>
        <p:blipFill>
          <a:blip r:embed="rId2"/>
          <a:stretch>
            <a:fillRect/>
          </a:stretch>
        </p:blipFill>
        <p:spPr>
          <a:xfrm>
            <a:off x="3976687" y="2846886"/>
            <a:ext cx="5537497" cy="339716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82864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63407-7DCF-40E5-B62F-F0BB67BD1E3D}"/>
              </a:ext>
            </a:extLst>
          </p:cNvPr>
          <p:cNvSpPr>
            <a:spLocks noGrp="1"/>
          </p:cNvSpPr>
          <p:nvPr>
            <p:ph type="title"/>
          </p:nvPr>
        </p:nvSpPr>
        <p:spPr/>
        <p:txBody>
          <a:bodyPr/>
          <a:lstStyle/>
          <a:p>
            <a:r>
              <a:rPr lang="es-CO" dirty="0"/>
              <a:t>Ejercicio rectángulo</a:t>
            </a:r>
          </a:p>
        </p:txBody>
      </p:sp>
      <p:sp>
        <p:nvSpPr>
          <p:cNvPr id="3" name="Marcador de contenido 2">
            <a:extLst>
              <a:ext uri="{FF2B5EF4-FFF2-40B4-BE49-F238E27FC236}">
                <a16:creationId xmlns:a16="http://schemas.microsoft.com/office/drawing/2014/main" id="{16E1F0CF-34AE-4B7D-92DE-4258B154CCCC}"/>
              </a:ext>
            </a:extLst>
          </p:cNvPr>
          <p:cNvSpPr>
            <a:spLocks noGrp="1"/>
          </p:cNvSpPr>
          <p:nvPr>
            <p:ph idx="1"/>
          </p:nvPr>
        </p:nvSpPr>
        <p:spPr/>
        <p:txBody>
          <a:bodyPr/>
          <a:lstStyle/>
          <a:p>
            <a:r>
              <a:rPr lang="es-CO" dirty="0"/>
              <a:t>Cree una nueva clase llamada </a:t>
            </a:r>
            <a:r>
              <a:rPr lang="es-CO" dirty="0" err="1"/>
              <a:t>Rectangulo</a:t>
            </a:r>
            <a:r>
              <a:rPr lang="es-CO" dirty="0"/>
              <a:t>. Pídale al usuario por pantalla la base de un rectángulo y su altura. Y luego muéstrele en pantalla el calculo del área. </a:t>
            </a:r>
          </a:p>
        </p:txBody>
      </p:sp>
      <p:sp>
        <p:nvSpPr>
          <p:cNvPr id="4" name="Marcador de número de diapositiva 3">
            <a:extLst>
              <a:ext uri="{FF2B5EF4-FFF2-40B4-BE49-F238E27FC236}">
                <a16:creationId xmlns:a16="http://schemas.microsoft.com/office/drawing/2014/main" id="{FEA4EAB3-BA9B-4887-9E64-BF5CEA2EC52B}"/>
              </a:ext>
            </a:extLst>
          </p:cNvPr>
          <p:cNvSpPr>
            <a:spLocks noGrp="1"/>
          </p:cNvSpPr>
          <p:nvPr>
            <p:ph type="sldNum" sz="quarter" idx="12"/>
          </p:nvPr>
        </p:nvSpPr>
        <p:spPr/>
        <p:txBody>
          <a:bodyPr/>
          <a:lstStyle/>
          <a:p>
            <a:fld id="{DF5EC39B-725A-4724-A486-576B435F8FBB}" type="slidenum">
              <a:rPr lang="en-US" smtClean="0"/>
              <a:pPr/>
              <a:t>33</a:t>
            </a:fld>
            <a:endParaRPr lang="en-US" dirty="0"/>
          </a:p>
        </p:txBody>
      </p:sp>
      <p:pic>
        <p:nvPicPr>
          <p:cNvPr id="5" name="Imagen 4">
            <a:extLst>
              <a:ext uri="{FF2B5EF4-FFF2-40B4-BE49-F238E27FC236}">
                <a16:creationId xmlns:a16="http://schemas.microsoft.com/office/drawing/2014/main" id="{94AC6F86-474C-4C2D-BB9C-914B86F852F7}"/>
              </a:ext>
            </a:extLst>
          </p:cNvPr>
          <p:cNvPicPr>
            <a:picLocks noChangeAspect="1"/>
          </p:cNvPicPr>
          <p:nvPr/>
        </p:nvPicPr>
        <p:blipFill>
          <a:blip r:embed="rId2"/>
          <a:stretch>
            <a:fillRect/>
          </a:stretch>
        </p:blipFill>
        <p:spPr>
          <a:xfrm>
            <a:off x="2434363" y="2767422"/>
            <a:ext cx="5320525" cy="3868509"/>
          </a:xfrm>
          <a:prstGeom prst="rect">
            <a:avLst/>
          </a:prstGeom>
        </p:spPr>
        <p:style>
          <a:lnRef idx="2">
            <a:schemeClr val="dk1"/>
          </a:lnRef>
          <a:fillRef idx="1">
            <a:schemeClr val="lt1"/>
          </a:fillRef>
          <a:effectRef idx="0">
            <a:schemeClr val="dk1"/>
          </a:effectRef>
          <a:fontRef idx="minor">
            <a:schemeClr val="dk1"/>
          </a:fontRef>
        </p:style>
      </p:pic>
      <p:pic>
        <p:nvPicPr>
          <p:cNvPr id="6" name="Imagen 5">
            <a:extLst>
              <a:ext uri="{FF2B5EF4-FFF2-40B4-BE49-F238E27FC236}">
                <a16:creationId xmlns:a16="http://schemas.microsoft.com/office/drawing/2014/main" id="{5EA38EE4-B790-46F9-8524-DC0354FAD5E7}"/>
              </a:ext>
            </a:extLst>
          </p:cNvPr>
          <p:cNvPicPr>
            <a:picLocks noChangeAspect="1"/>
          </p:cNvPicPr>
          <p:nvPr/>
        </p:nvPicPr>
        <p:blipFill>
          <a:blip r:embed="rId3"/>
          <a:stretch>
            <a:fillRect/>
          </a:stretch>
        </p:blipFill>
        <p:spPr>
          <a:xfrm>
            <a:off x="8112257" y="2767422"/>
            <a:ext cx="3455062" cy="234008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0857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0A9DF-FED4-4F36-B26E-2CA729A5174A}"/>
              </a:ext>
            </a:extLst>
          </p:cNvPr>
          <p:cNvSpPr>
            <a:spLocks noGrp="1"/>
          </p:cNvSpPr>
          <p:nvPr>
            <p:ph type="title"/>
          </p:nvPr>
        </p:nvSpPr>
        <p:spPr/>
        <p:txBody>
          <a:bodyPr/>
          <a:lstStyle/>
          <a:p>
            <a:r>
              <a:rPr lang="es-CO" dirty="0"/>
              <a:t>Errores comunes</a:t>
            </a:r>
          </a:p>
        </p:txBody>
      </p:sp>
      <p:sp>
        <p:nvSpPr>
          <p:cNvPr id="3" name="Marcador de contenido 2">
            <a:extLst>
              <a:ext uri="{FF2B5EF4-FFF2-40B4-BE49-F238E27FC236}">
                <a16:creationId xmlns:a16="http://schemas.microsoft.com/office/drawing/2014/main" id="{89100C5D-B154-458B-AC30-E04F9C96F03E}"/>
              </a:ext>
            </a:extLst>
          </p:cNvPr>
          <p:cNvSpPr>
            <a:spLocks noGrp="1"/>
          </p:cNvSpPr>
          <p:nvPr>
            <p:ph idx="1"/>
          </p:nvPr>
        </p:nvSpPr>
        <p:spPr/>
        <p:txBody>
          <a:bodyPr/>
          <a:lstStyle/>
          <a:p>
            <a:r>
              <a:rPr lang="es-CO" dirty="0"/>
              <a:t>Encuentre los errores en el siguiente código:</a:t>
            </a:r>
          </a:p>
          <a:p>
            <a:endParaRPr lang="es-CO" dirty="0"/>
          </a:p>
        </p:txBody>
      </p:sp>
      <p:sp>
        <p:nvSpPr>
          <p:cNvPr id="4" name="Marcador de número de diapositiva 3">
            <a:extLst>
              <a:ext uri="{FF2B5EF4-FFF2-40B4-BE49-F238E27FC236}">
                <a16:creationId xmlns:a16="http://schemas.microsoft.com/office/drawing/2014/main" id="{FCDF4C9F-43CC-442E-AEEB-93E5D81EB2A8}"/>
              </a:ext>
            </a:extLst>
          </p:cNvPr>
          <p:cNvSpPr>
            <a:spLocks noGrp="1"/>
          </p:cNvSpPr>
          <p:nvPr>
            <p:ph type="sldNum" sz="quarter" idx="12"/>
          </p:nvPr>
        </p:nvSpPr>
        <p:spPr/>
        <p:txBody>
          <a:bodyPr/>
          <a:lstStyle/>
          <a:p>
            <a:fld id="{DF5EC39B-725A-4724-A486-576B435F8FBB}" type="slidenum">
              <a:rPr lang="en-US" smtClean="0"/>
              <a:pPr/>
              <a:t>34</a:t>
            </a:fld>
            <a:endParaRPr lang="en-US" dirty="0"/>
          </a:p>
        </p:txBody>
      </p:sp>
      <p:sp>
        <p:nvSpPr>
          <p:cNvPr id="5" name="Rectángulo 4">
            <a:extLst>
              <a:ext uri="{FF2B5EF4-FFF2-40B4-BE49-F238E27FC236}">
                <a16:creationId xmlns:a16="http://schemas.microsoft.com/office/drawing/2014/main" id="{7B00C9D0-834F-4D25-9A61-AA4FD6E8C4B1}"/>
              </a:ext>
            </a:extLst>
          </p:cNvPr>
          <p:cNvSpPr/>
          <p:nvPr/>
        </p:nvSpPr>
        <p:spPr>
          <a:xfrm>
            <a:off x="2076994" y="2273729"/>
            <a:ext cx="7242875"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CO" sz="2800" dirty="0" err="1"/>
              <a:t>public</a:t>
            </a:r>
            <a:r>
              <a:rPr lang="es-CO" sz="2800" dirty="0"/>
              <a:t> </a:t>
            </a:r>
            <a:r>
              <a:rPr lang="es-CO" sz="2800" dirty="0" err="1"/>
              <a:t>class</a:t>
            </a:r>
            <a:r>
              <a:rPr lang="es-CO" sz="2800" dirty="0"/>
              <a:t> Principal {</a:t>
            </a:r>
          </a:p>
          <a:p>
            <a:r>
              <a:rPr lang="es-CO" sz="2800" dirty="0"/>
              <a:t>    </a:t>
            </a:r>
            <a:r>
              <a:rPr lang="es-CO" sz="2800" dirty="0" err="1"/>
              <a:t>public</a:t>
            </a:r>
            <a:r>
              <a:rPr lang="es-CO" sz="2800" dirty="0"/>
              <a:t> </a:t>
            </a:r>
            <a:r>
              <a:rPr lang="es-CO" sz="2800" dirty="0" err="1"/>
              <a:t>staic</a:t>
            </a:r>
            <a:r>
              <a:rPr lang="es-CO" sz="2800" dirty="0"/>
              <a:t> </a:t>
            </a:r>
            <a:r>
              <a:rPr lang="es-CO" sz="2800" dirty="0" err="1"/>
              <a:t>void</a:t>
            </a:r>
            <a:r>
              <a:rPr lang="es-CO" sz="2800" dirty="0"/>
              <a:t> </a:t>
            </a:r>
            <a:r>
              <a:rPr lang="es-CO" sz="2800" dirty="0" err="1"/>
              <a:t>main</a:t>
            </a:r>
            <a:r>
              <a:rPr lang="es-CO" sz="2800" dirty="0"/>
              <a:t>(</a:t>
            </a:r>
            <a:r>
              <a:rPr lang="es-CO" sz="2800" dirty="0" err="1"/>
              <a:t>String</a:t>
            </a:r>
            <a:r>
              <a:rPr lang="es-CO" sz="2800" dirty="0"/>
              <a:t>[] </a:t>
            </a:r>
            <a:r>
              <a:rPr lang="es-CO" sz="2800" dirty="0" err="1"/>
              <a:t>args</a:t>
            </a:r>
            <a:r>
              <a:rPr lang="es-CO" sz="2800" dirty="0"/>
              <a:t>) { </a:t>
            </a:r>
          </a:p>
          <a:p>
            <a:r>
              <a:rPr lang="es-CO" sz="2800" dirty="0"/>
              <a:t>      </a:t>
            </a:r>
            <a:r>
              <a:rPr lang="es-CO" sz="2800" dirty="0" err="1"/>
              <a:t>double</a:t>
            </a:r>
            <a:r>
              <a:rPr lang="es-CO" sz="2800" dirty="0"/>
              <a:t> </a:t>
            </a:r>
            <a:r>
              <a:rPr lang="es-CO" sz="2800" dirty="0" err="1"/>
              <a:t>c,r</a:t>
            </a:r>
            <a:r>
              <a:rPr lang="es-CO" sz="2800" dirty="0"/>
              <a:t>;</a:t>
            </a:r>
          </a:p>
          <a:p>
            <a:r>
              <a:rPr lang="es-CO" sz="2800" dirty="0"/>
              <a:t>      </a:t>
            </a:r>
            <a:r>
              <a:rPr lang="es-CO" sz="2800" dirty="0" err="1"/>
              <a:t>int</a:t>
            </a:r>
            <a:r>
              <a:rPr lang="es-CO" sz="2800" dirty="0"/>
              <a:t> z;</a:t>
            </a:r>
          </a:p>
          <a:p>
            <a:r>
              <a:rPr lang="es-CO" sz="2800" dirty="0"/>
              <a:t>      Scanner </a:t>
            </a:r>
            <a:r>
              <a:rPr lang="es-CO" sz="2800" dirty="0" err="1"/>
              <a:t>scan</a:t>
            </a:r>
            <a:r>
              <a:rPr lang="es-CO" sz="2800" dirty="0"/>
              <a:t> = new Scanner(System.in);</a:t>
            </a:r>
          </a:p>
          <a:p>
            <a:r>
              <a:rPr lang="es-CO" sz="2800" dirty="0"/>
              <a:t>      </a:t>
            </a:r>
            <a:r>
              <a:rPr lang="es-CO" sz="2800" dirty="0" err="1"/>
              <a:t>System.oyt.println</a:t>
            </a:r>
            <a:r>
              <a:rPr lang="es-CO" sz="2800" dirty="0"/>
              <a:t>("Ingrese el radio");</a:t>
            </a:r>
          </a:p>
          <a:p>
            <a:r>
              <a:rPr lang="es-CO" sz="2800" dirty="0"/>
              <a:t>      z = </a:t>
            </a:r>
            <a:r>
              <a:rPr lang="es-CO" sz="2800" dirty="0" err="1"/>
              <a:t>scan.nextDouble</a:t>
            </a:r>
            <a:r>
              <a:rPr lang="es-CO" sz="2800" dirty="0"/>
              <a:t>();</a:t>
            </a:r>
          </a:p>
          <a:p>
            <a:r>
              <a:rPr lang="es-CO" sz="2800" dirty="0"/>
              <a:t>    }</a:t>
            </a:r>
          </a:p>
          <a:p>
            <a:r>
              <a:rPr lang="es-CO" sz="2800" dirty="0"/>
              <a:t>}</a:t>
            </a:r>
          </a:p>
        </p:txBody>
      </p:sp>
      <p:sp>
        <p:nvSpPr>
          <p:cNvPr id="6" name="Rectángulo 5">
            <a:extLst>
              <a:ext uri="{FF2B5EF4-FFF2-40B4-BE49-F238E27FC236}">
                <a16:creationId xmlns:a16="http://schemas.microsoft.com/office/drawing/2014/main" id="{24823DA4-EAD6-42E2-A765-564027E343D2}"/>
              </a:ext>
            </a:extLst>
          </p:cNvPr>
          <p:cNvSpPr/>
          <p:nvPr/>
        </p:nvSpPr>
        <p:spPr>
          <a:xfrm>
            <a:off x="8787541" y="1988410"/>
            <a:ext cx="3264975" cy="73929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O" sz="2000" b="1" dirty="0" err="1">
                <a:solidFill>
                  <a:schemeClr val="tx1"/>
                </a:solidFill>
              </a:rPr>
              <a:t>staic</a:t>
            </a:r>
            <a:r>
              <a:rPr lang="es-CO" sz="2000" b="1" dirty="0">
                <a:solidFill>
                  <a:schemeClr val="tx1"/>
                </a:solidFill>
              </a:rPr>
              <a:t> -&gt; debe ser </a:t>
            </a:r>
            <a:r>
              <a:rPr lang="es-CO" sz="2000" b="1" dirty="0" err="1">
                <a:solidFill>
                  <a:schemeClr val="tx1"/>
                </a:solidFill>
              </a:rPr>
              <a:t>static</a:t>
            </a:r>
            <a:endParaRPr lang="es-CO" sz="2000" b="1" dirty="0">
              <a:solidFill>
                <a:schemeClr val="tx1"/>
              </a:solidFill>
            </a:endParaRPr>
          </a:p>
        </p:txBody>
      </p:sp>
      <p:sp>
        <p:nvSpPr>
          <p:cNvPr id="7" name="Rectángulo 6">
            <a:extLst>
              <a:ext uri="{FF2B5EF4-FFF2-40B4-BE49-F238E27FC236}">
                <a16:creationId xmlns:a16="http://schemas.microsoft.com/office/drawing/2014/main" id="{E178AB37-89D9-4002-8CE1-32B64E10DEE1}"/>
              </a:ext>
            </a:extLst>
          </p:cNvPr>
          <p:cNvSpPr/>
          <p:nvPr/>
        </p:nvSpPr>
        <p:spPr>
          <a:xfrm>
            <a:off x="8787542" y="3042110"/>
            <a:ext cx="3264975" cy="73929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O" sz="2000" b="1" dirty="0">
                <a:solidFill>
                  <a:schemeClr val="tx1"/>
                </a:solidFill>
              </a:rPr>
              <a:t>Falta importar la librería Scanner</a:t>
            </a:r>
          </a:p>
        </p:txBody>
      </p:sp>
      <p:sp>
        <p:nvSpPr>
          <p:cNvPr id="8" name="Rectángulo 7">
            <a:extLst>
              <a:ext uri="{FF2B5EF4-FFF2-40B4-BE49-F238E27FC236}">
                <a16:creationId xmlns:a16="http://schemas.microsoft.com/office/drawing/2014/main" id="{C6875EF9-8B9C-4773-95F4-E5331DA93803}"/>
              </a:ext>
            </a:extLst>
          </p:cNvPr>
          <p:cNvSpPr/>
          <p:nvPr/>
        </p:nvSpPr>
        <p:spPr>
          <a:xfrm>
            <a:off x="8787542" y="4194150"/>
            <a:ext cx="3264975" cy="73929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O" sz="2000" b="1" dirty="0" err="1">
                <a:solidFill>
                  <a:schemeClr val="tx1"/>
                </a:solidFill>
              </a:rPr>
              <a:t>System.oyt</a:t>
            </a:r>
            <a:r>
              <a:rPr lang="es-CO" sz="2000" b="1" dirty="0">
                <a:solidFill>
                  <a:schemeClr val="tx1"/>
                </a:solidFill>
              </a:rPr>
              <a:t> -&gt; debe ser </a:t>
            </a:r>
            <a:r>
              <a:rPr lang="es-CO" sz="2000" b="1" dirty="0" err="1">
                <a:solidFill>
                  <a:schemeClr val="tx1"/>
                </a:solidFill>
              </a:rPr>
              <a:t>System.out</a:t>
            </a:r>
            <a:r>
              <a:rPr lang="es-CO" sz="2000" b="1" dirty="0">
                <a:solidFill>
                  <a:schemeClr val="tx1"/>
                </a:solidFill>
              </a:rPr>
              <a:t>…</a:t>
            </a:r>
          </a:p>
        </p:txBody>
      </p:sp>
      <p:sp>
        <p:nvSpPr>
          <p:cNvPr id="9" name="Rectángulo 8">
            <a:extLst>
              <a:ext uri="{FF2B5EF4-FFF2-40B4-BE49-F238E27FC236}">
                <a16:creationId xmlns:a16="http://schemas.microsoft.com/office/drawing/2014/main" id="{41F5F72D-6B77-4F4E-9BC0-16EA3A796CCF}"/>
              </a:ext>
            </a:extLst>
          </p:cNvPr>
          <p:cNvSpPr/>
          <p:nvPr/>
        </p:nvSpPr>
        <p:spPr>
          <a:xfrm>
            <a:off x="8800797" y="5230985"/>
            <a:ext cx="3264975" cy="112154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O" sz="2000" b="1" dirty="0">
                <a:solidFill>
                  <a:schemeClr val="tx1"/>
                </a:solidFill>
              </a:rPr>
              <a:t>No se puede asignar a una variable “</a:t>
            </a:r>
            <a:r>
              <a:rPr lang="es-CO" sz="2000" b="1" dirty="0" err="1">
                <a:solidFill>
                  <a:schemeClr val="tx1"/>
                </a:solidFill>
              </a:rPr>
              <a:t>int</a:t>
            </a:r>
            <a:r>
              <a:rPr lang="es-CO" sz="2000" b="1" dirty="0">
                <a:solidFill>
                  <a:schemeClr val="tx1"/>
                </a:solidFill>
              </a:rPr>
              <a:t>” un valor “</a:t>
            </a:r>
            <a:r>
              <a:rPr lang="es-CO" sz="2000" b="1" dirty="0" err="1">
                <a:solidFill>
                  <a:schemeClr val="tx1"/>
                </a:solidFill>
              </a:rPr>
              <a:t>double</a:t>
            </a:r>
            <a:r>
              <a:rPr lang="es-CO" sz="2000" b="1" dirty="0">
                <a:solidFill>
                  <a:schemeClr val="tx1"/>
                </a:solidFill>
              </a:rPr>
              <a:t>”</a:t>
            </a:r>
          </a:p>
        </p:txBody>
      </p:sp>
    </p:spTree>
    <p:extLst>
      <p:ext uri="{BB962C8B-B14F-4D97-AF65-F5344CB8AC3E}">
        <p14:creationId xmlns:p14="http://schemas.microsoft.com/office/powerpoint/2010/main" val="240583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5A6C2766-9AD7-4C0F-9952-312E99D9D59C}"/>
              </a:ext>
            </a:extLst>
          </p:cNvPr>
          <p:cNvSpPr>
            <a:spLocks noGrp="1"/>
          </p:cNvSpPr>
          <p:nvPr>
            <p:ph type="title"/>
          </p:nvPr>
        </p:nvSpPr>
        <p:spPr/>
        <p:txBody>
          <a:bodyPr/>
          <a:lstStyle/>
          <a:p>
            <a:r>
              <a:rPr lang="es-CO" dirty="0"/>
              <a:t>Taller 01</a:t>
            </a:r>
          </a:p>
        </p:txBody>
      </p:sp>
      <p:sp>
        <p:nvSpPr>
          <p:cNvPr id="6" name="Marcador de contenido 5">
            <a:extLst>
              <a:ext uri="{FF2B5EF4-FFF2-40B4-BE49-F238E27FC236}">
                <a16:creationId xmlns:a16="http://schemas.microsoft.com/office/drawing/2014/main" id="{41037BAA-E7BB-4881-ABC2-FB3F16FFF5FB}"/>
              </a:ext>
            </a:extLst>
          </p:cNvPr>
          <p:cNvSpPr>
            <a:spLocks noGrp="1"/>
          </p:cNvSpPr>
          <p:nvPr>
            <p:ph idx="1"/>
          </p:nvPr>
        </p:nvSpPr>
        <p:spPr/>
        <p:txBody>
          <a:bodyPr anchor="ctr">
            <a:normAutofit/>
          </a:bodyPr>
          <a:lstStyle/>
          <a:p>
            <a:pPr algn="just"/>
            <a:r>
              <a:rPr lang="es-CO" dirty="0"/>
              <a:t>Visite el curso en Moodle. </a:t>
            </a:r>
          </a:p>
          <a:p>
            <a:pPr algn="just"/>
            <a:r>
              <a:rPr lang="es-CO" dirty="0"/>
              <a:t>Realice todos los ejercicios VPL de la sección “Valores, Variables y Tipos”.</a:t>
            </a:r>
          </a:p>
        </p:txBody>
      </p:sp>
      <p:sp>
        <p:nvSpPr>
          <p:cNvPr id="4" name="Marcador de número de diapositiva 3">
            <a:extLst>
              <a:ext uri="{FF2B5EF4-FFF2-40B4-BE49-F238E27FC236}">
                <a16:creationId xmlns:a16="http://schemas.microsoft.com/office/drawing/2014/main" id="{A6831F40-FB48-4FBF-A409-30252ADFAA50}"/>
              </a:ext>
            </a:extLst>
          </p:cNvPr>
          <p:cNvSpPr>
            <a:spLocks noGrp="1"/>
          </p:cNvSpPr>
          <p:nvPr>
            <p:ph type="sldNum" sz="quarter" idx="12"/>
          </p:nvPr>
        </p:nvSpPr>
        <p:spPr/>
        <p:txBody>
          <a:bodyPr/>
          <a:lstStyle/>
          <a:p>
            <a:fld id="{DF5EC39B-725A-4724-A486-576B435F8FBB}" type="slidenum">
              <a:rPr lang="en-US" smtClean="0"/>
              <a:pPr/>
              <a:t>35</a:t>
            </a:fld>
            <a:endParaRPr lang="en-US" dirty="0"/>
          </a:p>
        </p:txBody>
      </p:sp>
    </p:spTree>
    <p:extLst>
      <p:ext uri="{BB962C8B-B14F-4D97-AF65-F5344CB8AC3E}">
        <p14:creationId xmlns:p14="http://schemas.microsoft.com/office/powerpoint/2010/main" val="11936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7A50D70-7E5D-4159-BC1A-1DC3CC6B31F1}"/>
              </a:ext>
            </a:extLst>
          </p:cNvPr>
          <p:cNvSpPr>
            <a:spLocks noGrp="1"/>
          </p:cNvSpPr>
          <p:nvPr>
            <p:ph type="sldNum" sz="quarter" idx="12"/>
          </p:nvPr>
        </p:nvSpPr>
        <p:spPr/>
        <p:txBody>
          <a:bodyPr/>
          <a:lstStyle/>
          <a:p>
            <a:fld id="{DF5EC39B-725A-4724-A486-576B435F8FBB}" type="slidenum">
              <a:rPr lang="en-US" smtClean="0"/>
              <a:pPr/>
              <a:t>36</a:t>
            </a:fld>
            <a:endParaRPr lang="en-US" dirty="0"/>
          </a:p>
        </p:txBody>
      </p:sp>
      <p:pic>
        <p:nvPicPr>
          <p:cNvPr id="11" name="Picture 2" descr="https://dqam6mam97sh3.cloudfront.net/blog/ausl/wp-content/uploads/sites/2/2015/02/homer.png">
            <a:extLst>
              <a:ext uri="{FF2B5EF4-FFF2-40B4-BE49-F238E27FC236}">
                <a16:creationId xmlns:a16="http://schemas.microsoft.com/office/drawing/2014/main" id="{6FA22A8D-8A1B-43CE-B120-7E42581074E1}"/>
              </a:ext>
            </a:extLst>
          </p:cNvPr>
          <p:cNvPicPr>
            <a:picLocks noChangeAspect="1" noChangeArrowheads="1"/>
          </p:cNvPicPr>
          <p:nvPr/>
        </p:nvPicPr>
        <p:blipFill>
          <a:blip r:embed="rId2"/>
          <a:srcRect/>
          <a:stretch>
            <a:fillRect/>
          </a:stretch>
        </p:blipFill>
        <p:spPr bwMode="auto">
          <a:xfrm>
            <a:off x="8304791" y="347177"/>
            <a:ext cx="4071966" cy="2714644"/>
          </a:xfrm>
          <a:prstGeom prst="rect">
            <a:avLst/>
          </a:prstGeom>
          <a:noFill/>
        </p:spPr>
      </p:pic>
      <p:sp>
        <p:nvSpPr>
          <p:cNvPr id="12" name="1 Título">
            <a:extLst>
              <a:ext uri="{FF2B5EF4-FFF2-40B4-BE49-F238E27FC236}">
                <a16:creationId xmlns:a16="http://schemas.microsoft.com/office/drawing/2014/main" id="{0B21CC89-14A0-4715-83A0-37F92E2F0CC3}"/>
              </a:ext>
            </a:extLst>
          </p:cNvPr>
          <p:cNvSpPr>
            <a:spLocks noGrp="1"/>
          </p:cNvSpPr>
          <p:nvPr>
            <p:ph type="title"/>
          </p:nvPr>
        </p:nvSpPr>
        <p:spPr>
          <a:xfrm>
            <a:off x="2173287" y="685799"/>
            <a:ext cx="10018713" cy="1752599"/>
          </a:xfrm>
        </p:spPr>
        <p:txBody>
          <a:bodyPr>
            <a:normAutofit/>
          </a:bodyPr>
          <a:lstStyle/>
          <a:p>
            <a:pPr algn="l"/>
            <a:r>
              <a:rPr lang="es-CO" sz="5400" dirty="0"/>
              <a:t>Recapitulemos</a:t>
            </a:r>
          </a:p>
        </p:txBody>
      </p:sp>
      <p:sp>
        <p:nvSpPr>
          <p:cNvPr id="13" name="Marcador de contenido 2">
            <a:extLst>
              <a:ext uri="{FF2B5EF4-FFF2-40B4-BE49-F238E27FC236}">
                <a16:creationId xmlns:a16="http://schemas.microsoft.com/office/drawing/2014/main" id="{F3FE394B-91A8-4275-B950-691E396D7651}"/>
              </a:ext>
            </a:extLst>
          </p:cNvPr>
          <p:cNvSpPr txBox="1">
            <a:spLocks/>
          </p:cNvSpPr>
          <p:nvPr/>
        </p:nvSpPr>
        <p:spPr>
          <a:xfrm>
            <a:off x="2250400" y="2753146"/>
            <a:ext cx="9666016" cy="3635831"/>
          </a:xfrm>
          <a:prstGeom prst="rect">
            <a:avLst/>
          </a:prstGeom>
        </p:spPr>
        <p:txBody>
          <a:bodyPr numCol="2"/>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None/>
            </a:pPr>
            <a:r>
              <a:rPr lang="es-CO" b="1" dirty="0"/>
              <a:t>Hasta este punto debemos saber:</a:t>
            </a:r>
          </a:p>
          <a:p>
            <a:pPr algn="just">
              <a:buSzPct val="100000"/>
            </a:pPr>
            <a:r>
              <a:rPr lang="es-CO" sz="1800" dirty="0"/>
              <a:t>¿Qué es un algoritmo?</a:t>
            </a:r>
          </a:p>
          <a:p>
            <a:pPr algn="just">
              <a:buSzPct val="100000"/>
            </a:pPr>
            <a:r>
              <a:rPr lang="es-CO" sz="1800" dirty="0"/>
              <a:t>¿Cómo se diseñan algoritmos?</a:t>
            </a:r>
          </a:p>
          <a:p>
            <a:pPr algn="just">
              <a:buSzPct val="100000"/>
            </a:pPr>
            <a:r>
              <a:rPr lang="es-CO" sz="1800" dirty="0"/>
              <a:t>¿Qué es el seudocódigo?</a:t>
            </a:r>
          </a:p>
          <a:p>
            <a:pPr algn="just">
              <a:buSzPct val="100000"/>
            </a:pPr>
            <a:r>
              <a:rPr lang="es-CO" sz="1800" dirty="0"/>
              <a:t>¿Cómo se validan algoritmos?</a:t>
            </a:r>
          </a:p>
          <a:p>
            <a:pPr algn="just">
              <a:buSzPct val="100000"/>
            </a:pPr>
            <a:r>
              <a:rPr lang="es-CO" sz="1800" dirty="0"/>
              <a:t>¿Qué es un lenguaje de programación?</a:t>
            </a:r>
          </a:p>
          <a:p>
            <a:pPr algn="just">
              <a:buSzPct val="100000"/>
            </a:pPr>
            <a:r>
              <a:rPr lang="es-CO" sz="1800" dirty="0"/>
              <a:t>¿Cuáles son los tipos de lenguajes?</a:t>
            </a:r>
          </a:p>
          <a:p>
            <a:pPr algn="just">
              <a:buSzPct val="100000"/>
            </a:pPr>
            <a:r>
              <a:rPr lang="es-CO" sz="1800" dirty="0"/>
              <a:t>¿Qué es Java?</a:t>
            </a:r>
          </a:p>
          <a:p>
            <a:pPr algn="just">
              <a:buSzPct val="100000"/>
            </a:pPr>
            <a:endParaRPr lang="es-CO" sz="1800" dirty="0"/>
          </a:p>
          <a:p>
            <a:pPr algn="just">
              <a:buSzPct val="100000"/>
            </a:pPr>
            <a:endParaRPr lang="es-CO" sz="1800" dirty="0"/>
          </a:p>
          <a:p>
            <a:pPr algn="just">
              <a:buSzPct val="100000"/>
            </a:pPr>
            <a:endParaRPr lang="es-CO" sz="1800" dirty="0"/>
          </a:p>
          <a:p>
            <a:pPr algn="just">
              <a:buSzPct val="100000"/>
            </a:pPr>
            <a:endParaRPr lang="es-CO" sz="1800" dirty="0"/>
          </a:p>
          <a:p>
            <a:pPr algn="just">
              <a:buSzPct val="100000"/>
            </a:pPr>
            <a:r>
              <a:rPr lang="es-CO" sz="1800" dirty="0"/>
              <a:t>¿Qué es </a:t>
            </a:r>
            <a:r>
              <a:rPr lang="es-CO" sz="1800" dirty="0" err="1"/>
              <a:t>BlueJ</a:t>
            </a:r>
            <a:r>
              <a:rPr lang="es-CO" sz="1800" dirty="0"/>
              <a:t>?</a:t>
            </a:r>
          </a:p>
          <a:p>
            <a:pPr algn="just">
              <a:buSzPct val="100000"/>
            </a:pPr>
            <a:r>
              <a:rPr lang="es-CO" sz="1800" dirty="0"/>
              <a:t>¿Qué es una variable?</a:t>
            </a:r>
          </a:p>
          <a:p>
            <a:pPr algn="just">
              <a:buSzPct val="100000"/>
            </a:pPr>
            <a:r>
              <a:rPr lang="es-CO" sz="1800" dirty="0"/>
              <a:t>¿Cuáles son los tipos de variables?</a:t>
            </a:r>
          </a:p>
          <a:p>
            <a:pPr algn="just">
              <a:buSzPct val="100000"/>
            </a:pPr>
            <a:r>
              <a:rPr lang="es-CO" sz="1800" dirty="0"/>
              <a:t>¿Cómo asignar valores a las variables?</a:t>
            </a:r>
          </a:p>
          <a:p>
            <a:pPr algn="just">
              <a:buSzPct val="100000"/>
            </a:pPr>
            <a:r>
              <a:rPr lang="es-CO" sz="1800" dirty="0"/>
              <a:t>¿Qué es el Scanner?</a:t>
            </a:r>
          </a:p>
          <a:p>
            <a:pPr algn="just">
              <a:buSzPct val="100000"/>
            </a:pPr>
            <a:r>
              <a:rPr lang="es-CO" sz="1800" dirty="0"/>
              <a:t>¿Cómo colocar comentarios en Java?</a:t>
            </a:r>
            <a:endParaRPr lang="es-CO" sz="2000" dirty="0"/>
          </a:p>
          <a:p>
            <a:pPr algn="just">
              <a:buSzPct val="100000"/>
            </a:pPr>
            <a:endParaRPr lang="es-CO" dirty="0"/>
          </a:p>
          <a:p>
            <a:pPr algn="just">
              <a:buSzPct val="100000"/>
            </a:pPr>
            <a:endParaRPr lang="es-CO" dirty="0"/>
          </a:p>
          <a:p>
            <a:pPr algn="just">
              <a:buSzPct val="100000"/>
            </a:pPr>
            <a:endParaRPr lang="es-CO" dirty="0"/>
          </a:p>
        </p:txBody>
      </p:sp>
    </p:spTree>
    <p:extLst>
      <p:ext uri="{BB962C8B-B14F-4D97-AF65-F5344CB8AC3E}">
        <p14:creationId xmlns:p14="http://schemas.microsoft.com/office/powerpoint/2010/main" val="202584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243B8C-AD82-4611-AF00-966F98E36A4D}"/>
              </a:ext>
            </a:extLst>
          </p:cNvPr>
          <p:cNvSpPr>
            <a:spLocks noGrp="1"/>
          </p:cNvSpPr>
          <p:nvPr>
            <p:ph type="title"/>
          </p:nvPr>
        </p:nvSpPr>
        <p:spPr/>
        <p:txBody>
          <a:bodyPr/>
          <a:lstStyle/>
          <a:p>
            <a:r>
              <a:rPr lang="es-CO" dirty="0"/>
              <a:t>Referencias</a:t>
            </a:r>
          </a:p>
        </p:txBody>
      </p:sp>
      <p:sp>
        <p:nvSpPr>
          <p:cNvPr id="5" name="Marcador de contenido 4">
            <a:extLst>
              <a:ext uri="{FF2B5EF4-FFF2-40B4-BE49-F238E27FC236}">
                <a16:creationId xmlns:a16="http://schemas.microsoft.com/office/drawing/2014/main" id="{BB98D743-E6ED-4800-AB6C-9CBE0C54613A}"/>
              </a:ext>
            </a:extLst>
          </p:cNvPr>
          <p:cNvSpPr>
            <a:spLocks noGrp="1"/>
          </p:cNvSpPr>
          <p:nvPr>
            <p:ph idx="1"/>
          </p:nvPr>
        </p:nvSpPr>
        <p:spPr/>
        <p:txBody>
          <a:bodyPr>
            <a:normAutofit/>
          </a:bodyPr>
          <a:lstStyle/>
          <a:p>
            <a:pPr algn="just">
              <a:buSzPct val="100000"/>
            </a:pPr>
            <a:r>
              <a:rPr lang="en-US" dirty="0"/>
              <a:t>Liang, Y. D. (2017). Introduction to Java programming: comprehensive version. Eleventh edition. Pearson Education. (Chapter 1, 2).</a:t>
            </a:r>
          </a:p>
          <a:p>
            <a:pPr algn="just">
              <a:buSzPct val="100000"/>
            </a:pPr>
            <a:r>
              <a:rPr lang="en-US" dirty="0" err="1"/>
              <a:t>Octoverse</a:t>
            </a:r>
            <a:r>
              <a:rPr lang="en-US" dirty="0"/>
              <a:t> – GitHub </a:t>
            </a:r>
            <a:r>
              <a:rPr lang="es-CO" dirty="0">
                <a:hlinkClick r:id="rId2"/>
              </a:rPr>
              <a:t>https://octoverse.github.com/</a:t>
            </a:r>
            <a:endParaRPr lang="nb-NO" dirty="0"/>
          </a:p>
          <a:p>
            <a:pPr algn="just">
              <a:buSzPct val="100000"/>
            </a:pPr>
            <a:r>
              <a:rPr lang="nb-NO" dirty="0"/>
              <a:t>Streib, J. T., &amp; Soma, T. (2014). </a:t>
            </a:r>
            <a:r>
              <a:rPr lang="nb-NO" i="1" dirty="0"/>
              <a:t>Guide to Java</a:t>
            </a:r>
            <a:r>
              <a:rPr lang="nb-NO" dirty="0"/>
              <a:t>. Springer Verlag. (Chapter 1).</a:t>
            </a:r>
            <a:endParaRPr lang="es-CO" dirty="0"/>
          </a:p>
        </p:txBody>
      </p:sp>
      <p:sp>
        <p:nvSpPr>
          <p:cNvPr id="4" name="Marcador de número de diapositiva 3">
            <a:extLst>
              <a:ext uri="{FF2B5EF4-FFF2-40B4-BE49-F238E27FC236}">
                <a16:creationId xmlns:a16="http://schemas.microsoft.com/office/drawing/2014/main" id="{156F0C4B-8E3D-43EA-88D7-81787ED91746}"/>
              </a:ext>
            </a:extLst>
          </p:cNvPr>
          <p:cNvSpPr>
            <a:spLocks noGrp="1"/>
          </p:cNvSpPr>
          <p:nvPr>
            <p:ph type="sldNum" sz="quarter" idx="12"/>
          </p:nvPr>
        </p:nvSpPr>
        <p:spPr/>
        <p:txBody>
          <a:bodyPr/>
          <a:lstStyle/>
          <a:p>
            <a:fld id="{DF5EC39B-725A-4724-A486-576B435F8FBB}" type="slidenum">
              <a:rPr lang="en-US" smtClean="0"/>
              <a:pPr/>
              <a:t>37</a:t>
            </a:fld>
            <a:endParaRPr lang="en-US"/>
          </a:p>
        </p:txBody>
      </p:sp>
    </p:spTree>
    <p:extLst>
      <p:ext uri="{BB962C8B-B14F-4D97-AF65-F5344CB8AC3E}">
        <p14:creationId xmlns:p14="http://schemas.microsoft.com/office/powerpoint/2010/main" val="117044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96D41-D14C-4631-8807-771BAB8C9B70}"/>
              </a:ext>
            </a:extLst>
          </p:cNvPr>
          <p:cNvSpPr>
            <a:spLocks noGrp="1"/>
          </p:cNvSpPr>
          <p:nvPr>
            <p:ph type="title"/>
          </p:nvPr>
        </p:nvSpPr>
        <p:spPr/>
        <p:txBody>
          <a:bodyPr/>
          <a:lstStyle/>
          <a:p>
            <a:r>
              <a:rPr lang="es-CO" dirty="0"/>
              <a:t>Ejemplo algoritmo</a:t>
            </a:r>
          </a:p>
        </p:txBody>
      </p:sp>
      <p:sp>
        <p:nvSpPr>
          <p:cNvPr id="3" name="Marcador de contenido 2">
            <a:extLst>
              <a:ext uri="{FF2B5EF4-FFF2-40B4-BE49-F238E27FC236}">
                <a16:creationId xmlns:a16="http://schemas.microsoft.com/office/drawing/2014/main" id="{921B8269-8AD0-471C-80A0-91991A868166}"/>
              </a:ext>
            </a:extLst>
          </p:cNvPr>
          <p:cNvSpPr>
            <a:spLocks noGrp="1"/>
          </p:cNvSpPr>
          <p:nvPr>
            <p:ph idx="1"/>
          </p:nvPr>
        </p:nvSpPr>
        <p:spPr>
          <a:xfrm>
            <a:off x="2076994" y="1410789"/>
            <a:ext cx="5160714" cy="5082086"/>
          </a:xfrm>
        </p:spPr>
        <p:txBody>
          <a:bodyPr>
            <a:normAutofit fontScale="85000" lnSpcReduction="20000"/>
          </a:bodyPr>
          <a:lstStyle/>
          <a:p>
            <a:pPr marL="0" indent="0" algn="just">
              <a:buNone/>
            </a:pPr>
            <a:r>
              <a:rPr lang="es-CO" b="1" dirty="0"/>
              <a:t>Objetivo: </a:t>
            </a:r>
            <a:r>
              <a:rPr lang="es-CO" dirty="0"/>
              <a:t>calcular el promedio de edad de los trabajadores de una oficina.</a:t>
            </a:r>
          </a:p>
          <a:p>
            <a:pPr marL="0" indent="0" algn="just">
              <a:buNone/>
            </a:pPr>
            <a:endParaRPr lang="es-CO" dirty="0"/>
          </a:p>
          <a:p>
            <a:pPr marL="0" indent="0" algn="just">
              <a:buNone/>
            </a:pPr>
            <a:r>
              <a:rPr lang="es-CO" b="1" dirty="0"/>
              <a:t>Secuencia de pasos:</a:t>
            </a:r>
          </a:p>
          <a:p>
            <a:pPr algn="just"/>
            <a:r>
              <a:rPr lang="es-CO" b="1" dirty="0"/>
              <a:t>Paso 1: </a:t>
            </a:r>
            <a:r>
              <a:rPr lang="es-CO" dirty="0"/>
              <a:t>Recoger la edad del integrante 1</a:t>
            </a:r>
          </a:p>
          <a:p>
            <a:pPr algn="just"/>
            <a:r>
              <a:rPr lang="es-CO" b="1" dirty="0"/>
              <a:t>Paso 2: </a:t>
            </a:r>
            <a:r>
              <a:rPr lang="es-CO" dirty="0"/>
              <a:t>Recoger la edad del integrante 2</a:t>
            </a:r>
          </a:p>
          <a:p>
            <a:pPr algn="just"/>
            <a:r>
              <a:rPr lang="es-CO" b="1" dirty="0"/>
              <a:t>Paso 3: </a:t>
            </a:r>
            <a:r>
              <a:rPr lang="es-CO" dirty="0"/>
              <a:t>Recoger la edad del integrante 3</a:t>
            </a:r>
          </a:p>
          <a:p>
            <a:pPr algn="just"/>
            <a:r>
              <a:rPr lang="es-CO" b="1" dirty="0"/>
              <a:t>Paso 4: </a:t>
            </a:r>
            <a:r>
              <a:rPr lang="es-CO" dirty="0"/>
              <a:t>Recoger la edad del integrante 4</a:t>
            </a:r>
          </a:p>
          <a:p>
            <a:pPr algn="just"/>
            <a:r>
              <a:rPr lang="es-CO" b="1" dirty="0"/>
              <a:t>Paso 5: </a:t>
            </a:r>
            <a:r>
              <a:rPr lang="es-CO" dirty="0"/>
              <a:t>Recoger la edad del integrante 5</a:t>
            </a:r>
          </a:p>
          <a:p>
            <a:pPr algn="just"/>
            <a:r>
              <a:rPr lang="es-CO" b="1" dirty="0"/>
              <a:t>Paso 6: </a:t>
            </a:r>
            <a:r>
              <a:rPr lang="es-CO" dirty="0"/>
              <a:t>Recoger la edad del integrante 6</a:t>
            </a:r>
          </a:p>
          <a:p>
            <a:pPr algn="just"/>
            <a:r>
              <a:rPr lang="es-CO" b="1" dirty="0"/>
              <a:t>Paso 7: </a:t>
            </a:r>
            <a:r>
              <a:rPr lang="es-CO" dirty="0"/>
              <a:t>Sumar la edad de los integrantes 1, 2, 3, 4, 5 y 6</a:t>
            </a:r>
          </a:p>
          <a:p>
            <a:pPr algn="just"/>
            <a:r>
              <a:rPr lang="es-CO" b="1" dirty="0"/>
              <a:t>Paso 8: </a:t>
            </a:r>
            <a:r>
              <a:rPr lang="es-CO" dirty="0"/>
              <a:t>Dividir el total de la suma anterior entre 6</a:t>
            </a:r>
          </a:p>
          <a:p>
            <a:pPr algn="just"/>
            <a:endParaRPr lang="es-CO" dirty="0"/>
          </a:p>
          <a:p>
            <a:pPr algn="just"/>
            <a:endParaRPr lang="es-CO" dirty="0"/>
          </a:p>
          <a:p>
            <a:pPr algn="just"/>
            <a:endParaRPr lang="es-CO" dirty="0"/>
          </a:p>
        </p:txBody>
      </p:sp>
      <p:sp>
        <p:nvSpPr>
          <p:cNvPr id="4" name="Marcador de número de diapositiva 3">
            <a:extLst>
              <a:ext uri="{FF2B5EF4-FFF2-40B4-BE49-F238E27FC236}">
                <a16:creationId xmlns:a16="http://schemas.microsoft.com/office/drawing/2014/main" id="{4AC3FF19-6C5A-4ECB-BF90-AB44137E5982}"/>
              </a:ext>
            </a:extLst>
          </p:cNvPr>
          <p:cNvSpPr>
            <a:spLocks noGrp="1"/>
          </p:cNvSpPr>
          <p:nvPr>
            <p:ph type="sldNum" sz="quarter" idx="12"/>
          </p:nvPr>
        </p:nvSpPr>
        <p:spPr/>
        <p:txBody>
          <a:bodyPr/>
          <a:lstStyle/>
          <a:p>
            <a:fld id="{DF5EC39B-725A-4724-A486-576B435F8FBB}" type="slidenum">
              <a:rPr lang="en-US" smtClean="0"/>
              <a:pPr/>
              <a:t>4</a:t>
            </a:fld>
            <a:endParaRPr lang="en-US" dirty="0"/>
          </a:p>
        </p:txBody>
      </p:sp>
      <p:pic>
        <p:nvPicPr>
          <p:cNvPr id="1026" name="Picture 2" descr="Image result for people cartoon png">
            <a:extLst>
              <a:ext uri="{FF2B5EF4-FFF2-40B4-BE49-F238E27FC236}">
                <a16:creationId xmlns:a16="http://schemas.microsoft.com/office/drawing/2014/main" id="{C31949F0-96A8-4AA5-A47C-0F507E636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092" y="1410789"/>
            <a:ext cx="4275918" cy="2152212"/>
          </a:xfrm>
          <a:prstGeom prst="rect">
            <a:avLst/>
          </a:prstGeom>
        </p:spPr>
        <p:style>
          <a:lnRef idx="2">
            <a:schemeClr val="dk1"/>
          </a:lnRef>
          <a:fillRef idx="1">
            <a:schemeClr val="lt1"/>
          </a:fillRef>
          <a:effectRef idx="0">
            <a:schemeClr val="dk1"/>
          </a:effectRef>
          <a:fontRef idx="minor">
            <a:schemeClr val="dk1"/>
          </a:fontRef>
        </p:style>
      </p:pic>
      <p:sp>
        <p:nvSpPr>
          <p:cNvPr id="5" name="Elipse 4">
            <a:extLst>
              <a:ext uri="{FF2B5EF4-FFF2-40B4-BE49-F238E27FC236}">
                <a16:creationId xmlns:a16="http://schemas.microsoft.com/office/drawing/2014/main" id="{2EDC9118-79B3-48CA-9EC0-2354E2059643}"/>
              </a:ext>
            </a:extLst>
          </p:cNvPr>
          <p:cNvSpPr/>
          <p:nvPr/>
        </p:nvSpPr>
        <p:spPr>
          <a:xfrm>
            <a:off x="7528306" y="3802325"/>
            <a:ext cx="604434" cy="577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solidFill>
              </a:rPr>
              <a:t>12</a:t>
            </a:r>
          </a:p>
        </p:txBody>
      </p:sp>
      <p:sp>
        <p:nvSpPr>
          <p:cNvPr id="7" name="Elipse 6">
            <a:extLst>
              <a:ext uri="{FF2B5EF4-FFF2-40B4-BE49-F238E27FC236}">
                <a16:creationId xmlns:a16="http://schemas.microsoft.com/office/drawing/2014/main" id="{92D4F1D0-0547-4074-A86D-3BB7C71D999F}"/>
              </a:ext>
            </a:extLst>
          </p:cNvPr>
          <p:cNvSpPr/>
          <p:nvPr/>
        </p:nvSpPr>
        <p:spPr>
          <a:xfrm>
            <a:off x="8229607" y="3802325"/>
            <a:ext cx="604434" cy="577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solidFill>
              </a:rPr>
              <a:t>18</a:t>
            </a:r>
          </a:p>
        </p:txBody>
      </p:sp>
      <p:sp>
        <p:nvSpPr>
          <p:cNvPr id="8" name="Elipse 7">
            <a:extLst>
              <a:ext uri="{FF2B5EF4-FFF2-40B4-BE49-F238E27FC236}">
                <a16:creationId xmlns:a16="http://schemas.microsoft.com/office/drawing/2014/main" id="{B0718F95-35EA-44D6-832C-A23F4FCECAB9}"/>
              </a:ext>
            </a:extLst>
          </p:cNvPr>
          <p:cNvSpPr/>
          <p:nvPr/>
        </p:nvSpPr>
        <p:spPr>
          <a:xfrm>
            <a:off x="8927029" y="3786827"/>
            <a:ext cx="604434" cy="577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solidFill>
              </a:rPr>
              <a:t>23</a:t>
            </a:r>
          </a:p>
        </p:txBody>
      </p:sp>
      <p:sp>
        <p:nvSpPr>
          <p:cNvPr id="9" name="Elipse 8">
            <a:extLst>
              <a:ext uri="{FF2B5EF4-FFF2-40B4-BE49-F238E27FC236}">
                <a16:creationId xmlns:a16="http://schemas.microsoft.com/office/drawing/2014/main" id="{1A84AE0C-10C2-44CF-BF76-6B422A20F7E8}"/>
              </a:ext>
            </a:extLst>
          </p:cNvPr>
          <p:cNvSpPr/>
          <p:nvPr/>
        </p:nvSpPr>
        <p:spPr>
          <a:xfrm>
            <a:off x="9631367" y="3786591"/>
            <a:ext cx="604434" cy="577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solidFill>
              </a:rPr>
              <a:t>40</a:t>
            </a:r>
          </a:p>
        </p:txBody>
      </p:sp>
      <p:sp>
        <p:nvSpPr>
          <p:cNvPr id="10" name="Elipse 9">
            <a:extLst>
              <a:ext uri="{FF2B5EF4-FFF2-40B4-BE49-F238E27FC236}">
                <a16:creationId xmlns:a16="http://schemas.microsoft.com/office/drawing/2014/main" id="{3625B0AC-BE0D-485F-87CA-7DC849F995FD}"/>
              </a:ext>
            </a:extLst>
          </p:cNvPr>
          <p:cNvSpPr/>
          <p:nvPr/>
        </p:nvSpPr>
        <p:spPr>
          <a:xfrm>
            <a:off x="10301672" y="3786591"/>
            <a:ext cx="604434" cy="577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solidFill>
              </a:rPr>
              <a:t>20</a:t>
            </a:r>
          </a:p>
        </p:txBody>
      </p:sp>
      <p:sp>
        <p:nvSpPr>
          <p:cNvPr id="11" name="Elipse 10">
            <a:extLst>
              <a:ext uri="{FF2B5EF4-FFF2-40B4-BE49-F238E27FC236}">
                <a16:creationId xmlns:a16="http://schemas.microsoft.com/office/drawing/2014/main" id="{B8552E05-1567-4439-996E-7F549971FEB7}"/>
              </a:ext>
            </a:extLst>
          </p:cNvPr>
          <p:cNvSpPr/>
          <p:nvPr/>
        </p:nvSpPr>
        <p:spPr>
          <a:xfrm>
            <a:off x="10999094" y="3771093"/>
            <a:ext cx="604434" cy="577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solidFill>
              </a:rPr>
              <a:t>23</a:t>
            </a:r>
          </a:p>
        </p:txBody>
      </p:sp>
      <p:sp>
        <p:nvSpPr>
          <p:cNvPr id="12" name="Elipse 11">
            <a:extLst>
              <a:ext uri="{FF2B5EF4-FFF2-40B4-BE49-F238E27FC236}">
                <a16:creationId xmlns:a16="http://schemas.microsoft.com/office/drawing/2014/main" id="{6E489B26-5D5A-4280-AC51-28C7F6014611}"/>
              </a:ext>
            </a:extLst>
          </p:cNvPr>
          <p:cNvSpPr/>
          <p:nvPr/>
        </p:nvSpPr>
        <p:spPr>
          <a:xfrm>
            <a:off x="7528306" y="4698644"/>
            <a:ext cx="4075222" cy="577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solidFill>
              </a:rPr>
              <a:t>12 + 18 + 23 + 40 + 20 + 23 = 136</a:t>
            </a:r>
          </a:p>
        </p:txBody>
      </p:sp>
      <p:sp>
        <p:nvSpPr>
          <p:cNvPr id="13" name="Elipse 12">
            <a:extLst>
              <a:ext uri="{FF2B5EF4-FFF2-40B4-BE49-F238E27FC236}">
                <a16:creationId xmlns:a16="http://schemas.microsoft.com/office/drawing/2014/main" id="{D2CC62E7-E319-4C15-8C93-6E6D6344D124}"/>
              </a:ext>
            </a:extLst>
          </p:cNvPr>
          <p:cNvSpPr/>
          <p:nvPr/>
        </p:nvSpPr>
        <p:spPr>
          <a:xfrm>
            <a:off x="7528306" y="5694803"/>
            <a:ext cx="4075222" cy="577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solidFill>
              </a:rPr>
              <a:t>136 / 6 = 22.66</a:t>
            </a:r>
          </a:p>
        </p:txBody>
      </p:sp>
    </p:spTree>
    <p:extLst>
      <p:ext uri="{BB962C8B-B14F-4D97-AF65-F5344CB8AC3E}">
        <p14:creationId xmlns:p14="http://schemas.microsoft.com/office/powerpoint/2010/main" val="257146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78720C-13CA-4A02-A3AA-AC50B80D3BAA}"/>
              </a:ext>
            </a:extLst>
          </p:cNvPr>
          <p:cNvSpPr>
            <a:spLocks noGrp="1"/>
          </p:cNvSpPr>
          <p:nvPr>
            <p:ph type="title"/>
          </p:nvPr>
        </p:nvSpPr>
        <p:spPr/>
        <p:txBody>
          <a:bodyPr/>
          <a:lstStyle/>
          <a:p>
            <a:r>
              <a:rPr lang="es-CO" dirty="0"/>
              <a:t>Metodología de trabajo con algoritmos</a:t>
            </a:r>
          </a:p>
        </p:txBody>
      </p:sp>
      <p:graphicFrame>
        <p:nvGraphicFramePr>
          <p:cNvPr id="5" name="Marcador de contenido 4">
            <a:extLst>
              <a:ext uri="{FF2B5EF4-FFF2-40B4-BE49-F238E27FC236}">
                <a16:creationId xmlns:a16="http://schemas.microsoft.com/office/drawing/2014/main" id="{9C56007F-4C0D-437D-913C-5933329C3F23}"/>
              </a:ext>
            </a:extLst>
          </p:cNvPr>
          <p:cNvGraphicFramePr>
            <a:graphicFrameLocks noGrp="1"/>
          </p:cNvGraphicFramePr>
          <p:nvPr>
            <p:ph idx="1"/>
            <p:extLst>
              <p:ext uri="{D42A27DB-BD31-4B8C-83A1-F6EECF244321}">
                <p14:modId xmlns:p14="http://schemas.microsoft.com/office/powerpoint/2010/main" val="3107236593"/>
              </p:ext>
            </p:extLst>
          </p:nvPr>
        </p:nvGraphicFramePr>
        <p:xfrm>
          <a:off x="2076450" y="1411288"/>
          <a:ext cx="9666288" cy="4662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número de diapositiva 3">
            <a:extLst>
              <a:ext uri="{FF2B5EF4-FFF2-40B4-BE49-F238E27FC236}">
                <a16:creationId xmlns:a16="http://schemas.microsoft.com/office/drawing/2014/main" id="{C499AAF6-3A71-4A70-A082-3B7385808799}"/>
              </a:ext>
            </a:extLst>
          </p:cNvPr>
          <p:cNvSpPr>
            <a:spLocks noGrp="1"/>
          </p:cNvSpPr>
          <p:nvPr>
            <p:ph type="sldNum" sz="quarter" idx="12"/>
          </p:nvPr>
        </p:nvSpPr>
        <p:spPr/>
        <p:txBody>
          <a:bodyPr/>
          <a:lstStyle/>
          <a:p>
            <a:fld id="{DF5EC39B-725A-4724-A486-576B435F8FBB}" type="slidenum">
              <a:rPr lang="en-US" smtClean="0"/>
              <a:pPr/>
              <a:t>5</a:t>
            </a:fld>
            <a:endParaRPr lang="en-US" dirty="0"/>
          </a:p>
        </p:txBody>
      </p:sp>
    </p:spTree>
    <p:extLst>
      <p:ext uri="{BB962C8B-B14F-4D97-AF65-F5344CB8AC3E}">
        <p14:creationId xmlns:p14="http://schemas.microsoft.com/office/powerpoint/2010/main" val="173560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D2B29-29E7-4D00-B84F-EAC327B2BBDB}"/>
              </a:ext>
            </a:extLst>
          </p:cNvPr>
          <p:cNvSpPr>
            <a:spLocks noGrp="1"/>
          </p:cNvSpPr>
          <p:nvPr>
            <p:ph type="title"/>
          </p:nvPr>
        </p:nvSpPr>
        <p:spPr/>
        <p:txBody>
          <a:bodyPr>
            <a:normAutofit/>
          </a:bodyPr>
          <a:lstStyle/>
          <a:p>
            <a:r>
              <a:rPr lang="es-CO" dirty="0"/>
              <a:t>1. Análisis para diseñar un algoritmo</a:t>
            </a:r>
          </a:p>
        </p:txBody>
      </p:sp>
      <p:sp>
        <p:nvSpPr>
          <p:cNvPr id="3" name="Marcador de contenido 2">
            <a:extLst>
              <a:ext uri="{FF2B5EF4-FFF2-40B4-BE49-F238E27FC236}">
                <a16:creationId xmlns:a16="http://schemas.microsoft.com/office/drawing/2014/main" id="{569BD9C2-BD00-438E-9C87-699B9E9DEFCC}"/>
              </a:ext>
            </a:extLst>
          </p:cNvPr>
          <p:cNvSpPr>
            <a:spLocks noGrp="1"/>
          </p:cNvSpPr>
          <p:nvPr>
            <p:ph idx="1"/>
          </p:nvPr>
        </p:nvSpPr>
        <p:spPr/>
        <p:txBody>
          <a:bodyPr anchor="ctr"/>
          <a:lstStyle/>
          <a:p>
            <a:pPr marL="0" indent="0" algn="ctr">
              <a:buNone/>
            </a:pPr>
            <a:r>
              <a:rPr lang="es-CO" b="1" dirty="0"/>
              <a:t>Realizar las siguientes preguntas:</a:t>
            </a:r>
          </a:p>
          <a:p>
            <a:pPr algn="ctr"/>
            <a:r>
              <a:rPr lang="es-CO" dirty="0"/>
              <a:t>¿Cuál es el objetivo buscado?</a:t>
            </a:r>
          </a:p>
          <a:p>
            <a:pPr algn="ctr"/>
            <a:r>
              <a:rPr lang="es-CO" dirty="0"/>
              <a:t>¿Cuáles son los datos de entrada?</a:t>
            </a:r>
          </a:p>
          <a:p>
            <a:pPr algn="ctr"/>
            <a:r>
              <a:rPr lang="es-CO" dirty="0"/>
              <a:t>¿Qué cálculos/procesos deben llevarse a cabo?</a:t>
            </a:r>
          </a:p>
          <a:p>
            <a:pPr algn="ctr"/>
            <a:r>
              <a:rPr lang="es-CO" dirty="0"/>
              <a:t>¿Cuáles son los datos de salida?</a:t>
            </a:r>
          </a:p>
        </p:txBody>
      </p:sp>
      <p:sp>
        <p:nvSpPr>
          <p:cNvPr id="4" name="Marcador de número de diapositiva 3">
            <a:extLst>
              <a:ext uri="{FF2B5EF4-FFF2-40B4-BE49-F238E27FC236}">
                <a16:creationId xmlns:a16="http://schemas.microsoft.com/office/drawing/2014/main" id="{69F46608-FDB0-4472-8245-6BB01480F50F}"/>
              </a:ext>
            </a:extLst>
          </p:cNvPr>
          <p:cNvSpPr>
            <a:spLocks noGrp="1"/>
          </p:cNvSpPr>
          <p:nvPr>
            <p:ph type="sldNum" sz="quarter" idx="12"/>
          </p:nvPr>
        </p:nvSpPr>
        <p:spPr/>
        <p:txBody>
          <a:bodyPr/>
          <a:lstStyle/>
          <a:p>
            <a:fld id="{DF5EC39B-725A-4724-A486-576B435F8FBB}" type="slidenum">
              <a:rPr lang="en-US" smtClean="0"/>
              <a:pPr/>
              <a:t>6</a:t>
            </a:fld>
            <a:endParaRPr lang="en-US" dirty="0"/>
          </a:p>
        </p:txBody>
      </p:sp>
    </p:spTree>
    <p:extLst>
      <p:ext uri="{BB962C8B-B14F-4D97-AF65-F5344CB8AC3E}">
        <p14:creationId xmlns:p14="http://schemas.microsoft.com/office/powerpoint/2010/main" val="307199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639E5D-8894-4FFC-8F44-FB145E9AD50B}"/>
              </a:ext>
            </a:extLst>
          </p:cNvPr>
          <p:cNvSpPr>
            <a:spLocks noGrp="1"/>
          </p:cNvSpPr>
          <p:nvPr>
            <p:ph type="title"/>
          </p:nvPr>
        </p:nvSpPr>
        <p:spPr/>
        <p:txBody>
          <a:bodyPr/>
          <a:lstStyle/>
          <a:p>
            <a:r>
              <a:rPr lang="es-CO" dirty="0"/>
              <a:t>2. Diseño de la solución</a:t>
            </a:r>
          </a:p>
        </p:txBody>
      </p:sp>
      <p:sp>
        <p:nvSpPr>
          <p:cNvPr id="3" name="Marcador de contenido 2">
            <a:extLst>
              <a:ext uri="{FF2B5EF4-FFF2-40B4-BE49-F238E27FC236}">
                <a16:creationId xmlns:a16="http://schemas.microsoft.com/office/drawing/2014/main" id="{CF400F8B-59B5-4317-9C32-5A2DC617D356}"/>
              </a:ext>
            </a:extLst>
          </p:cNvPr>
          <p:cNvSpPr>
            <a:spLocks noGrp="1"/>
          </p:cNvSpPr>
          <p:nvPr>
            <p:ph idx="1"/>
          </p:nvPr>
        </p:nvSpPr>
        <p:spPr/>
        <p:txBody>
          <a:bodyPr/>
          <a:lstStyle/>
          <a:p>
            <a:pPr algn="just"/>
            <a:r>
              <a:rPr lang="es-CO" sz="2000" b="1" dirty="0"/>
              <a:t>Objetivo: </a:t>
            </a:r>
            <a:r>
              <a:rPr lang="es-CO" sz="2000" dirty="0"/>
              <a:t>calcular el promedio de edad de los trabajadores de una oficina.</a:t>
            </a:r>
          </a:p>
          <a:p>
            <a:pPr algn="just"/>
            <a:r>
              <a:rPr lang="es-CO" sz="2000" b="1" dirty="0"/>
              <a:t>Datos de entrada: </a:t>
            </a:r>
            <a:r>
              <a:rPr lang="es-CO" sz="2000" dirty="0"/>
              <a:t>edad integrante 1, edad integrante 2, edad integrante 3, edad integrante 4, edad integrante 5, y edad integrante 6.</a:t>
            </a:r>
          </a:p>
          <a:p>
            <a:pPr algn="just"/>
            <a:r>
              <a:rPr lang="es-CO" sz="2000" b="1" dirty="0"/>
              <a:t>Procesos / cálculos: </a:t>
            </a:r>
            <a:r>
              <a:rPr lang="es-CO" sz="2000" dirty="0"/>
              <a:t>sumar las edades de los integrantes 1, 2, 3, 4, 5, y 6. Y dividir el total por 6.</a:t>
            </a:r>
          </a:p>
          <a:p>
            <a:pPr algn="just"/>
            <a:r>
              <a:rPr lang="es-CO" sz="2000" b="1" dirty="0"/>
              <a:t>Datos de salida: </a:t>
            </a:r>
            <a:r>
              <a:rPr lang="es-CO" sz="2000" dirty="0"/>
              <a:t>promedio de edad de los 6 integrantes.</a:t>
            </a:r>
          </a:p>
          <a:p>
            <a:pPr algn="just"/>
            <a:endParaRPr lang="es-CO" dirty="0"/>
          </a:p>
          <a:p>
            <a:endParaRPr lang="es-CO" dirty="0"/>
          </a:p>
          <a:p>
            <a:endParaRPr lang="es-CO" dirty="0"/>
          </a:p>
        </p:txBody>
      </p:sp>
      <p:sp>
        <p:nvSpPr>
          <p:cNvPr id="4" name="Marcador de número de diapositiva 3">
            <a:extLst>
              <a:ext uri="{FF2B5EF4-FFF2-40B4-BE49-F238E27FC236}">
                <a16:creationId xmlns:a16="http://schemas.microsoft.com/office/drawing/2014/main" id="{DC9505B6-06FC-4B23-B863-94A0FE299D71}"/>
              </a:ext>
            </a:extLst>
          </p:cNvPr>
          <p:cNvSpPr>
            <a:spLocks noGrp="1"/>
          </p:cNvSpPr>
          <p:nvPr>
            <p:ph type="sldNum" sz="quarter" idx="12"/>
          </p:nvPr>
        </p:nvSpPr>
        <p:spPr/>
        <p:txBody>
          <a:bodyPr/>
          <a:lstStyle/>
          <a:p>
            <a:fld id="{DF5EC39B-725A-4724-A486-576B435F8FBB}" type="slidenum">
              <a:rPr lang="en-US" smtClean="0"/>
              <a:pPr/>
              <a:t>7</a:t>
            </a:fld>
            <a:endParaRPr lang="en-US" dirty="0"/>
          </a:p>
        </p:txBody>
      </p:sp>
      <p:pic>
        <p:nvPicPr>
          <p:cNvPr id="5" name="Imagen 4">
            <a:extLst>
              <a:ext uri="{FF2B5EF4-FFF2-40B4-BE49-F238E27FC236}">
                <a16:creationId xmlns:a16="http://schemas.microsoft.com/office/drawing/2014/main" id="{D3C7D449-B06C-4CBA-969A-63CF176250FA}"/>
              </a:ext>
            </a:extLst>
          </p:cNvPr>
          <p:cNvPicPr>
            <a:picLocks noChangeAspect="1"/>
          </p:cNvPicPr>
          <p:nvPr/>
        </p:nvPicPr>
        <p:blipFill>
          <a:blip r:embed="rId2"/>
          <a:stretch>
            <a:fillRect/>
          </a:stretch>
        </p:blipFill>
        <p:spPr>
          <a:xfrm>
            <a:off x="6910002" y="4054475"/>
            <a:ext cx="4346123" cy="258145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87587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8574C7-EC06-4A85-A652-F1026313F829}"/>
              </a:ext>
            </a:extLst>
          </p:cNvPr>
          <p:cNvSpPr>
            <a:spLocks noGrp="1"/>
          </p:cNvSpPr>
          <p:nvPr>
            <p:ph type="title"/>
          </p:nvPr>
        </p:nvSpPr>
        <p:spPr/>
        <p:txBody>
          <a:bodyPr/>
          <a:lstStyle/>
          <a:p>
            <a:r>
              <a:rPr lang="es-CO" dirty="0"/>
              <a:t>3. Validación de la solución</a:t>
            </a:r>
          </a:p>
        </p:txBody>
      </p:sp>
      <p:sp>
        <p:nvSpPr>
          <p:cNvPr id="3" name="Marcador de contenido 2">
            <a:extLst>
              <a:ext uri="{FF2B5EF4-FFF2-40B4-BE49-F238E27FC236}">
                <a16:creationId xmlns:a16="http://schemas.microsoft.com/office/drawing/2014/main" id="{F04F0FAD-E6F2-4F4E-A6E5-8F0F7E95F9C8}"/>
              </a:ext>
            </a:extLst>
          </p:cNvPr>
          <p:cNvSpPr>
            <a:spLocks noGrp="1"/>
          </p:cNvSpPr>
          <p:nvPr>
            <p:ph idx="1"/>
          </p:nvPr>
        </p:nvSpPr>
        <p:spPr/>
        <p:txBody>
          <a:bodyPr>
            <a:normAutofit/>
          </a:bodyPr>
          <a:lstStyle/>
          <a:p>
            <a:pPr algn="just"/>
            <a:r>
              <a:rPr lang="es-CO" sz="2000" dirty="0"/>
              <a:t>Para validar la solución de un algoritmo, se pueden realizar pruebas de escritorio (las cuales no requieren el uso de computadores). O también se puedan realizar pruebas en computadores, para lo cual se necesita tener codificado el algoritmo en un lenguaje de programación.</a:t>
            </a:r>
          </a:p>
          <a:p>
            <a:pPr marL="0" indent="0" algn="just">
              <a:buNone/>
            </a:pPr>
            <a:r>
              <a:rPr lang="es-CO" sz="2000" b="1" dirty="0"/>
              <a:t>Validación manual (prueba de escritorio):</a:t>
            </a:r>
          </a:p>
          <a:p>
            <a:pPr algn="just"/>
            <a:r>
              <a:rPr lang="es-CO" sz="2000" dirty="0"/>
              <a:t>Determinar los valores finales de las variables suponiendo que se tienen las siguientes instrucciones:</a:t>
            </a:r>
          </a:p>
          <a:p>
            <a:pPr marL="800100" lvl="1" indent="-342900" algn="just">
              <a:buFont typeface="+mj-lt"/>
              <a:buAutoNum type="arabicPeriod"/>
            </a:pPr>
            <a:r>
              <a:rPr lang="es-CO" sz="1600" dirty="0"/>
              <a:t>edad1 = 19</a:t>
            </a:r>
          </a:p>
          <a:p>
            <a:pPr marL="800100" lvl="1" indent="-342900" algn="just">
              <a:buFont typeface="+mj-lt"/>
              <a:buAutoNum type="arabicPeriod"/>
            </a:pPr>
            <a:r>
              <a:rPr lang="es-CO" sz="1600" dirty="0"/>
              <a:t>edad2 = 34</a:t>
            </a:r>
          </a:p>
          <a:p>
            <a:pPr marL="800100" lvl="1" indent="-342900" algn="just">
              <a:buFont typeface="+mj-lt"/>
              <a:buAutoNum type="arabicPeriod"/>
            </a:pPr>
            <a:r>
              <a:rPr lang="es-CO" sz="1600" dirty="0"/>
              <a:t>total = edad1 + edad2</a:t>
            </a:r>
          </a:p>
          <a:p>
            <a:pPr marL="800100" lvl="1" indent="-342900" algn="just">
              <a:buFont typeface="+mj-lt"/>
              <a:buAutoNum type="arabicPeriod"/>
            </a:pPr>
            <a:r>
              <a:rPr lang="es-CO" sz="1600" dirty="0" err="1"/>
              <a:t>totalRaro</a:t>
            </a:r>
            <a:r>
              <a:rPr lang="es-CO" sz="1600" dirty="0"/>
              <a:t> = total - edad1</a:t>
            </a:r>
          </a:p>
        </p:txBody>
      </p:sp>
      <p:sp>
        <p:nvSpPr>
          <p:cNvPr id="4" name="Marcador de número de diapositiva 3">
            <a:extLst>
              <a:ext uri="{FF2B5EF4-FFF2-40B4-BE49-F238E27FC236}">
                <a16:creationId xmlns:a16="http://schemas.microsoft.com/office/drawing/2014/main" id="{790344C5-50F5-49D3-BD3C-6A7DAF6F2C83}"/>
              </a:ext>
            </a:extLst>
          </p:cNvPr>
          <p:cNvSpPr>
            <a:spLocks noGrp="1"/>
          </p:cNvSpPr>
          <p:nvPr>
            <p:ph type="sldNum" sz="quarter" idx="12"/>
          </p:nvPr>
        </p:nvSpPr>
        <p:spPr/>
        <p:txBody>
          <a:bodyPr/>
          <a:lstStyle/>
          <a:p>
            <a:fld id="{DF5EC39B-725A-4724-A486-576B435F8FBB}" type="slidenum">
              <a:rPr lang="en-US" smtClean="0"/>
              <a:pPr/>
              <a:t>8</a:t>
            </a:fld>
            <a:endParaRPr lang="en-US" dirty="0"/>
          </a:p>
        </p:txBody>
      </p:sp>
      <p:graphicFrame>
        <p:nvGraphicFramePr>
          <p:cNvPr id="5" name="Tabla 5">
            <a:extLst>
              <a:ext uri="{FF2B5EF4-FFF2-40B4-BE49-F238E27FC236}">
                <a16:creationId xmlns:a16="http://schemas.microsoft.com/office/drawing/2014/main" id="{5EBBB3F2-86F8-44DB-AD05-2AF51A5C45F3}"/>
              </a:ext>
            </a:extLst>
          </p:cNvPr>
          <p:cNvGraphicFramePr>
            <a:graphicFrameLocks noGrp="1"/>
          </p:cNvGraphicFramePr>
          <p:nvPr>
            <p:extLst>
              <p:ext uri="{D42A27DB-BD31-4B8C-83A1-F6EECF244321}">
                <p14:modId xmlns:p14="http://schemas.microsoft.com/office/powerpoint/2010/main" val="2623779640"/>
              </p:ext>
            </p:extLst>
          </p:nvPr>
        </p:nvGraphicFramePr>
        <p:xfrm>
          <a:off x="6096000" y="4220029"/>
          <a:ext cx="5423340" cy="2024020"/>
        </p:xfrm>
        <a:graphic>
          <a:graphicData uri="http://schemas.openxmlformats.org/drawingml/2006/table">
            <a:tbl>
              <a:tblPr firstRow="1" bandRow="1">
                <a:tableStyleId>{5C22544A-7EE6-4342-B048-85BDC9FD1C3A}</a:tableStyleId>
              </a:tblPr>
              <a:tblGrid>
                <a:gridCol w="1084668">
                  <a:extLst>
                    <a:ext uri="{9D8B030D-6E8A-4147-A177-3AD203B41FA5}">
                      <a16:colId xmlns:a16="http://schemas.microsoft.com/office/drawing/2014/main" val="498676684"/>
                    </a:ext>
                  </a:extLst>
                </a:gridCol>
                <a:gridCol w="1084668">
                  <a:extLst>
                    <a:ext uri="{9D8B030D-6E8A-4147-A177-3AD203B41FA5}">
                      <a16:colId xmlns:a16="http://schemas.microsoft.com/office/drawing/2014/main" val="434596779"/>
                    </a:ext>
                  </a:extLst>
                </a:gridCol>
                <a:gridCol w="1084668">
                  <a:extLst>
                    <a:ext uri="{9D8B030D-6E8A-4147-A177-3AD203B41FA5}">
                      <a16:colId xmlns:a16="http://schemas.microsoft.com/office/drawing/2014/main" val="1341543846"/>
                    </a:ext>
                  </a:extLst>
                </a:gridCol>
                <a:gridCol w="1084668">
                  <a:extLst>
                    <a:ext uri="{9D8B030D-6E8A-4147-A177-3AD203B41FA5}">
                      <a16:colId xmlns:a16="http://schemas.microsoft.com/office/drawing/2014/main" val="2304335646"/>
                    </a:ext>
                  </a:extLst>
                </a:gridCol>
                <a:gridCol w="1084668">
                  <a:extLst>
                    <a:ext uri="{9D8B030D-6E8A-4147-A177-3AD203B41FA5}">
                      <a16:colId xmlns:a16="http://schemas.microsoft.com/office/drawing/2014/main" val="307619508"/>
                    </a:ext>
                  </a:extLst>
                </a:gridCol>
              </a:tblGrid>
              <a:tr h="404804">
                <a:tc>
                  <a:txBody>
                    <a:bodyPr/>
                    <a:lstStyle/>
                    <a:p>
                      <a:pPr algn="ctr"/>
                      <a:r>
                        <a:rPr lang="es-CO" dirty="0">
                          <a:solidFill>
                            <a:schemeClr val="tx1"/>
                          </a:solidFill>
                        </a:rPr>
                        <a:t>Línea </a:t>
                      </a:r>
                    </a:p>
                  </a:txBody>
                  <a:tcPr/>
                </a:tc>
                <a:tc>
                  <a:txBody>
                    <a:bodyPr/>
                    <a:lstStyle/>
                    <a:p>
                      <a:pPr algn="ctr"/>
                      <a:r>
                        <a:rPr lang="es-CO" dirty="0">
                          <a:solidFill>
                            <a:schemeClr val="tx1"/>
                          </a:solidFill>
                        </a:rPr>
                        <a:t>edad1</a:t>
                      </a:r>
                    </a:p>
                  </a:txBody>
                  <a:tcPr/>
                </a:tc>
                <a:tc>
                  <a:txBody>
                    <a:bodyPr/>
                    <a:lstStyle/>
                    <a:p>
                      <a:pPr algn="ctr"/>
                      <a:r>
                        <a:rPr lang="es-CO" dirty="0">
                          <a:solidFill>
                            <a:schemeClr val="tx1"/>
                          </a:solidFill>
                        </a:rPr>
                        <a:t>edad2</a:t>
                      </a:r>
                    </a:p>
                  </a:txBody>
                  <a:tcPr/>
                </a:tc>
                <a:tc>
                  <a:txBody>
                    <a:bodyPr/>
                    <a:lstStyle/>
                    <a:p>
                      <a:pPr algn="ctr"/>
                      <a:r>
                        <a:rPr lang="es-CO" dirty="0">
                          <a:solidFill>
                            <a:schemeClr val="tx1"/>
                          </a:solidFill>
                        </a:rPr>
                        <a:t>total</a:t>
                      </a:r>
                    </a:p>
                  </a:txBody>
                  <a:tcPr/>
                </a:tc>
                <a:tc>
                  <a:txBody>
                    <a:bodyPr/>
                    <a:lstStyle/>
                    <a:p>
                      <a:pPr algn="ctr"/>
                      <a:r>
                        <a:rPr lang="es-CO" dirty="0" err="1">
                          <a:solidFill>
                            <a:schemeClr val="tx1"/>
                          </a:solidFill>
                        </a:rPr>
                        <a:t>totalRaro</a:t>
                      </a:r>
                      <a:endParaRPr lang="es-CO" dirty="0">
                        <a:solidFill>
                          <a:schemeClr val="tx1"/>
                        </a:solidFill>
                      </a:endParaRPr>
                    </a:p>
                  </a:txBody>
                  <a:tcPr/>
                </a:tc>
                <a:extLst>
                  <a:ext uri="{0D108BD9-81ED-4DB2-BD59-A6C34878D82A}">
                    <a16:rowId xmlns:a16="http://schemas.microsoft.com/office/drawing/2014/main" val="2526181575"/>
                  </a:ext>
                </a:extLst>
              </a:tr>
              <a:tr h="404804">
                <a:tc>
                  <a:txBody>
                    <a:bodyPr/>
                    <a:lstStyle/>
                    <a:p>
                      <a:pPr algn="ctr"/>
                      <a:r>
                        <a:rPr lang="es-CO" dirty="0"/>
                        <a:t>1</a:t>
                      </a:r>
                    </a:p>
                  </a:txBody>
                  <a:tcPr/>
                </a:tc>
                <a:tc>
                  <a:txBody>
                    <a:bodyPr/>
                    <a:lstStyle/>
                    <a:p>
                      <a:pPr algn="ctr"/>
                      <a:r>
                        <a:rPr lang="es-CO" dirty="0"/>
                        <a:t>19</a:t>
                      </a:r>
                    </a:p>
                  </a:txBody>
                  <a:tcPr/>
                </a:tc>
                <a:tc>
                  <a:txBody>
                    <a:bodyPr/>
                    <a:lstStyle/>
                    <a:p>
                      <a:pPr algn="ctr"/>
                      <a:endParaRPr lang="es-CO" dirty="0"/>
                    </a:p>
                  </a:txBody>
                  <a:tcPr/>
                </a:tc>
                <a:tc>
                  <a:txBody>
                    <a:bodyPr/>
                    <a:lstStyle/>
                    <a:p>
                      <a:pPr algn="ctr"/>
                      <a:endParaRPr lang="es-CO" dirty="0"/>
                    </a:p>
                  </a:txBody>
                  <a:tcPr/>
                </a:tc>
                <a:tc>
                  <a:txBody>
                    <a:bodyPr/>
                    <a:lstStyle/>
                    <a:p>
                      <a:pPr algn="ctr"/>
                      <a:endParaRPr lang="es-CO" dirty="0"/>
                    </a:p>
                  </a:txBody>
                  <a:tcPr/>
                </a:tc>
                <a:extLst>
                  <a:ext uri="{0D108BD9-81ED-4DB2-BD59-A6C34878D82A}">
                    <a16:rowId xmlns:a16="http://schemas.microsoft.com/office/drawing/2014/main" val="4152922744"/>
                  </a:ext>
                </a:extLst>
              </a:tr>
              <a:tr h="404804">
                <a:tc>
                  <a:txBody>
                    <a:bodyPr/>
                    <a:lstStyle/>
                    <a:p>
                      <a:pPr algn="ctr"/>
                      <a:r>
                        <a:rPr lang="es-CO" dirty="0"/>
                        <a:t>2</a:t>
                      </a:r>
                    </a:p>
                  </a:txBody>
                  <a:tcPr/>
                </a:tc>
                <a:tc>
                  <a:txBody>
                    <a:bodyPr/>
                    <a:lstStyle/>
                    <a:p>
                      <a:pPr algn="ctr"/>
                      <a:r>
                        <a:rPr lang="es-CO" dirty="0"/>
                        <a:t>19</a:t>
                      </a:r>
                    </a:p>
                  </a:txBody>
                  <a:tcPr/>
                </a:tc>
                <a:tc>
                  <a:txBody>
                    <a:bodyPr/>
                    <a:lstStyle/>
                    <a:p>
                      <a:pPr algn="ctr"/>
                      <a:r>
                        <a:rPr lang="es-CO" dirty="0"/>
                        <a:t>34</a:t>
                      </a:r>
                    </a:p>
                  </a:txBody>
                  <a:tcPr/>
                </a:tc>
                <a:tc>
                  <a:txBody>
                    <a:bodyPr/>
                    <a:lstStyle/>
                    <a:p>
                      <a:pPr algn="ctr"/>
                      <a:endParaRPr lang="es-CO" dirty="0"/>
                    </a:p>
                  </a:txBody>
                  <a:tcPr/>
                </a:tc>
                <a:tc>
                  <a:txBody>
                    <a:bodyPr/>
                    <a:lstStyle/>
                    <a:p>
                      <a:pPr algn="ctr"/>
                      <a:endParaRPr lang="es-CO" dirty="0"/>
                    </a:p>
                  </a:txBody>
                  <a:tcPr/>
                </a:tc>
                <a:extLst>
                  <a:ext uri="{0D108BD9-81ED-4DB2-BD59-A6C34878D82A}">
                    <a16:rowId xmlns:a16="http://schemas.microsoft.com/office/drawing/2014/main" val="3002002355"/>
                  </a:ext>
                </a:extLst>
              </a:tr>
              <a:tr h="404804">
                <a:tc>
                  <a:txBody>
                    <a:bodyPr/>
                    <a:lstStyle/>
                    <a:p>
                      <a:pPr algn="ctr"/>
                      <a:r>
                        <a:rPr lang="es-CO" dirty="0"/>
                        <a:t>3</a:t>
                      </a:r>
                    </a:p>
                  </a:txBody>
                  <a:tcPr/>
                </a:tc>
                <a:tc>
                  <a:txBody>
                    <a:bodyPr/>
                    <a:lstStyle/>
                    <a:p>
                      <a:pPr algn="ctr"/>
                      <a:r>
                        <a:rPr lang="es-CO" dirty="0"/>
                        <a:t>19</a:t>
                      </a:r>
                    </a:p>
                  </a:txBody>
                  <a:tcPr/>
                </a:tc>
                <a:tc>
                  <a:txBody>
                    <a:bodyPr/>
                    <a:lstStyle/>
                    <a:p>
                      <a:pPr algn="ctr"/>
                      <a:r>
                        <a:rPr lang="es-CO" dirty="0"/>
                        <a:t>34</a:t>
                      </a:r>
                    </a:p>
                  </a:txBody>
                  <a:tcPr/>
                </a:tc>
                <a:tc>
                  <a:txBody>
                    <a:bodyPr/>
                    <a:lstStyle/>
                    <a:p>
                      <a:pPr algn="ctr"/>
                      <a:r>
                        <a:rPr lang="es-CO" dirty="0"/>
                        <a:t>53</a:t>
                      </a:r>
                    </a:p>
                  </a:txBody>
                  <a:tcPr/>
                </a:tc>
                <a:tc>
                  <a:txBody>
                    <a:bodyPr/>
                    <a:lstStyle/>
                    <a:p>
                      <a:pPr algn="ctr"/>
                      <a:endParaRPr lang="es-CO" dirty="0"/>
                    </a:p>
                  </a:txBody>
                  <a:tcPr/>
                </a:tc>
                <a:extLst>
                  <a:ext uri="{0D108BD9-81ED-4DB2-BD59-A6C34878D82A}">
                    <a16:rowId xmlns:a16="http://schemas.microsoft.com/office/drawing/2014/main" val="627748869"/>
                  </a:ext>
                </a:extLst>
              </a:tr>
              <a:tr h="404804">
                <a:tc>
                  <a:txBody>
                    <a:bodyPr/>
                    <a:lstStyle/>
                    <a:p>
                      <a:pPr algn="ctr"/>
                      <a:r>
                        <a:rPr lang="es-CO" dirty="0"/>
                        <a:t>4</a:t>
                      </a:r>
                    </a:p>
                  </a:txBody>
                  <a:tcPr/>
                </a:tc>
                <a:tc>
                  <a:txBody>
                    <a:bodyPr/>
                    <a:lstStyle/>
                    <a:p>
                      <a:pPr algn="ctr"/>
                      <a:r>
                        <a:rPr lang="es-CO" dirty="0"/>
                        <a:t>19</a:t>
                      </a:r>
                    </a:p>
                  </a:txBody>
                  <a:tcPr/>
                </a:tc>
                <a:tc>
                  <a:txBody>
                    <a:bodyPr/>
                    <a:lstStyle/>
                    <a:p>
                      <a:pPr algn="ctr"/>
                      <a:r>
                        <a:rPr lang="es-CO" dirty="0"/>
                        <a:t>34</a:t>
                      </a:r>
                    </a:p>
                  </a:txBody>
                  <a:tcPr/>
                </a:tc>
                <a:tc>
                  <a:txBody>
                    <a:bodyPr/>
                    <a:lstStyle/>
                    <a:p>
                      <a:pPr algn="ctr"/>
                      <a:r>
                        <a:rPr lang="es-CO" dirty="0"/>
                        <a:t>53</a:t>
                      </a:r>
                    </a:p>
                  </a:txBody>
                  <a:tcPr/>
                </a:tc>
                <a:tc>
                  <a:txBody>
                    <a:bodyPr/>
                    <a:lstStyle/>
                    <a:p>
                      <a:pPr algn="ctr"/>
                      <a:r>
                        <a:rPr lang="es-CO" dirty="0"/>
                        <a:t>34</a:t>
                      </a:r>
                    </a:p>
                  </a:txBody>
                  <a:tcPr/>
                </a:tc>
                <a:extLst>
                  <a:ext uri="{0D108BD9-81ED-4DB2-BD59-A6C34878D82A}">
                    <a16:rowId xmlns:a16="http://schemas.microsoft.com/office/drawing/2014/main" val="1518774081"/>
                  </a:ext>
                </a:extLst>
              </a:tr>
            </a:tbl>
          </a:graphicData>
        </a:graphic>
      </p:graphicFrame>
      <p:sp>
        <p:nvSpPr>
          <p:cNvPr id="7" name="Rectángulo 6">
            <a:extLst>
              <a:ext uri="{FF2B5EF4-FFF2-40B4-BE49-F238E27FC236}">
                <a16:creationId xmlns:a16="http://schemas.microsoft.com/office/drawing/2014/main" id="{C34C3122-187D-4886-A004-5AC3F36244B2}"/>
              </a:ext>
            </a:extLst>
          </p:cNvPr>
          <p:cNvSpPr/>
          <p:nvPr/>
        </p:nvSpPr>
        <p:spPr>
          <a:xfrm>
            <a:off x="7441974" y="4726109"/>
            <a:ext cx="433953" cy="278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8D5E4A9B-6084-42DD-9E59-C6491FEAE997}"/>
              </a:ext>
            </a:extLst>
          </p:cNvPr>
          <p:cNvSpPr/>
          <p:nvPr/>
        </p:nvSpPr>
        <p:spPr>
          <a:xfrm>
            <a:off x="7441973" y="5099760"/>
            <a:ext cx="433953" cy="278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46471224-ED94-41FB-9CF3-079339157401}"/>
              </a:ext>
            </a:extLst>
          </p:cNvPr>
          <p:cNvSpPr/>
          <p:nvPr/>
        </p:nvSpPr>
        <p:spPr>
          <a:xfrm>
            <a:off x="7441973" y="5461725"/>
            <a:ext cx="433953" cy="278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88EEB326-6655-49BC-96E6-64437C6184E1}"/>
              </a:ext>
            </a:extLst>
          </p:cNvPr>
          <p:cNvSpPr/>
          <p:nvPr/>
        </p:nvSpPr>
        <p:spPr>
          <a:xfrm>
            <a:off x="7441972" y="5835376"/>
            <a:ext cx="433953" cy="278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42FD3B62-7C40-4D3D-A813-EDD69FA69FBB}"/>
              </a:ext>
            </a:extLst>
          </p:cNvPr>
          <p:cNvSpPr/>
          <p:nvPr/>
        </p:nvSpPr>
        <p:spPr>
          <a:xfrm>
            <a:off x="8658818" y="5099759"/>
            <a:ext cx="433953" cy="278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B4F0ED1B-BB42-402D-AF7C-06BEF67333E0}"/>
              </a:ext>
            </a:extLst>
          </p:cNvPr>
          <p:cNvSpPr/>
          <p:nvPr/>
        </p:nvSpPr>
        <p:spPr>
          <a:xfrm>
            <a:off x="8658817" y="5473410"/>
            <a:ext cx="433953" cy="278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69FA63AD-8C55-4F61-BC88-1F1776FDFE0F}"/>
              </a:ext>
            </a:extLst>
          </p:cNvPr>
          <p:cNvSpPr/>
          <p:nvPr/>
        </p:nvSpPr>
        <p:spPr>
          <a:xfrm>
            <a:off x="8658816" y="5847061"/>
            <a:ext cx="433953" cy="278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extLst>
              <a:ext uri="{FF2B5EF4-FFF2-40B4-BE49-F238E27FC236}">
                <a16:creationId xmlns:a16="http://schemas.microsoft.com/office/drawing/2014/main" id="{3C1D31E8-058D-427F-826E-11DE1406F616}"/>
              </a:ext>
            </a:extLst>
          </p:cNvPr>
          <p:cNvSpPr/>
          <p:nvPr/>
        </p:nvSpPr>
        <p:spPr>
          <a:xfrm>
            <a:off x="9681053" y="5473410"/>
            <a:ext cx="433953" cy="278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a:extLst>
              <a:ext uri="{FF2B5EF4-FFF2-40B4-BE49-F238E27FC236}">
                <a16:creationId xmlns:a16="http://schemas.microsoft.com/office/drawing/2014/main" id="{EF6CB9D7-CB3D-41A2-9DB6-6B1C06441F2F}"/>
              </a:ext>
            </a:extLst>
          </p:cNvPr>
          <p:cNvSpPr/>
          <p:nvPr/>
        </p:nvSpPr>
        <p:spPr>
          <a:xfrm>
            <a:off x="9682336" y="5848640"/>
            <a:ext cx="433953" cy="278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a:extLst>
              <a:ext uri="{FF2B5EF4-FFF2-40B4-BE49-F238E27FC236}">
                <a16:creationId xmlns:a16="http://schemas.microsoft.com/office/drawing/2014/main" id="{D8AB1286-D9EB-4EBA-8A75-EAA21B64458A}"/>
              </a:ext>
            </a:extLst>
          </p:cNvPr>
          <p:cNvSpPr/>
          <p:nvPr/>
        </p:nvSpPr>
        <p:spPr>
          <a:xfrm>
            <a:off x="10721666" y="5848640"/>
            <a:ext cx="433953" cy="278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903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44654-7A45-426D-A5DE-EB2DD14DC69A}"/>
              </a:ext>
            </a:extLst>
          </p:cNvPr>
          <p:cNvSpPr>
            <a:spLocks noGrp="1"/>
          </p:cNvSpPr>
          <p:nvPr>
            <p:ph type="title"/>
          </p:nvPr>
        </p:nvSpPr>
        <p:spPr/>
        <p:txBody>
          <a:bodyPr>
            <a:normAutofit fontScale="90000"/>
          </a:bodyPr>
          <a:lstStyle/>
          <a:p>
            <a:r>
              <a:rPr lang="es-CO" dirty="0"/>
              <a:t>4. Codificación en un lenguaje de programación</a:t>
            </a:r>
          </a:p>
        </p:txBody>
      </p:sp>
      <p:sp>
        <p:nvSpPr>
          <p:cNvPr id="4" name="Marcador de número de diapositiva 3">
            <a:extLst>
              <a:ext uri="{FF2B5EF4-FFF2-40B4-BE49-F238E27FC236}">
                <a16:creationId xmlns:a16="http://schemas.microsoft.com/office/drawing/2014/main" id="{1563075B-AEE0-4ED0-B256-F561863B126F}"/>
              </a:ext>
            </a:extLst>
          </p:cNvPr>
          <p:cNvSpPr>
            <a:spLocks noGrp="1"/>
          </p:cNvSpPr>
          <p:nvPr>
            <p:ph type="sldNum" sz="quarter" idx="12"/>
          </p:nvPr>
        </p:nvSpPr>
        <p:spPr/>
        <p:txBody>
          <a:bodyPr/>
          <a:lstStyle/>
          <a:p>
            <a:fld id="{DF5EC39B-725A-4724-A486-576B435F8FBB}" type="slidenum">
              <a:rPr lang="en-US" smtClean="0"/>
              <a:pPr/>
              <a:t>9</a:t>
            </a:fld>
            <a:endParaRPr lang="en-US" dirty="0"/>
          </a:p>
        </p:txBody>
      </p:sp>
      <p:pic>
        <p:nvPicPr>
          <p:cNvPr id="5" name="Imagen 4">
            <a:extLst>
              <a:ext uri="{FF2B5EF4-FFF2-40B4-BE49-F238E27FC236}">
                <a16:creationId xmlns:a16="http://schemas.microsoft.com/office/drawing/2014/main" id="{3B306337-79FF-406C-BD69-D0C728C7761F}"/>
              </a:ext>
            </a:extLst>
          </p:cNvPr>
          <p:cNvPicPr>
            <a:picLocks noChangeAspect="1"/>
          </p:cNvPicPr>
          <p:nvPr/>
        </p:nvPicPr>
        <p:blipFill>
          <a:blip r:embed="rId2"/>
          <a:stretch>
            <a:fillRect/>
          </a:stretch>
        </p:blipFill>
        <p:spPr>
          <a:xfrm>
            <a:off x="1902667" y="1414851"/>
            <a:ext cx="7539140" cy="5307080"/>
          </a:xfrm>
          <a:prstGeom prst="rect">
            <a:avLst/>
          </a:prstGeom>
        </p:spPr>
        <p:style>
          <a:lnRef idx="2">
            <a:schemeClr val="dk1"/>
          </a:lnRef>
          <a:fillRef idx="1">
            <a:schemeClr val="lt1"/>
          </a:fillRef>
          <a:effectRef idx="0">
            <a:schemeClr val="dk1"/>
          </a:effectRef>
          <a:fontRef idx="minor">
            <a:schemeClr val="dk1"/>
          </a:fontRef>
        </p:style>
      </p:pic>
      <p:pic>
        <p:nvPicPr>
          <p:cNvPr id="6" name="Imagen 5">
            <a:extLst>
              <a:ext uri="{FF2B5EF4-FFF2-40B4-BE49-F238E27FC236}">
                <a16:creationId xmlns:a16="http://schemas.microsoft.com/office/drawing/2014/main" id="{5A9698C9-94F4-470C-B7C2-C95E65525A26}"/>
              </a:ext>
            </a:extLst>
          </p:cNvPr>
          <p:cNvPicPr>
            <a:picLocks noChangeAspect="1"/>
          </p:cNvPicPr>
          <p:nvPr/>
        </p:nvPicPr>
        <p:blipFill>
          <a:blip r:embed="rId3"/>
          <a:stretch>
            <a:fillRect/>
          </a:stretch>
        </p:blipFill>
        <p:spPr>
          <a:xfrm>
            <a:off x="7040509" y="2163474"/>
            <a:ext cx="4452692" cy="164435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05492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7EFEBF5D94A8148BA40AF018717DA6E" ma:contentTypeVersion="0" ma:contentTypeDescription="Crear nuevo documento." ma:contentTypeScope="" ma:versionID="2c480555d06497a23f3c00e689439aad">
  <xsd:schema xmlns:xsd="http://www.w3.org/2001/XMLSchema" xmlns:xs="http://www.w3.org/2001/XMLSchema" xmlns:p="http://schemas.microsoft.com/office/2006/metadata/properties" targetNamespace="http://schemas.microsoft.com/office/2006/metadata/properties" ma:root="true" ma:fieldsID="5b2b1fa7a59e354d7f595b773242440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3A3A07-2E9C-452D-AE0D-750CCA1EAADA}"/>
</file>

<file path=customXml/itemProps2.xml><?xml version="1.0" encoding="utf-8"?>
<ds:datastoreItem xmlns:ds="http://schemas.openxmlformats.org/officeDocument/2006/customXml" ds:itemID="{DD2D276D-A66B-4D0F-95A1-CDE575DE73C4}"/>
</file>

<file path=customXml/itemProps3.xml><?xml version="1.0" encoding="utf-8"?>
<ds:datastoreItem xmlns:ds="http://schemas.openxmlformats.org/officeDocument/2006/customXml" ds:itemID="{FCDD4B0B-7660-4F3A-9C24-EB7824C308F2}"/>
</file>

<file path=docProps/app.xml><?xml version="1.0" encoding="utf-8"?>
<Properties xmlns="http://schemas.openxmlformats.org/officeDocument/2006/extended-properties" xmlns:vt="http://schemas.openxmlformats.org/officeDocument/2006/docPropsVTypes">
  <Template>Parallax</Template>
  <TotalTime>1951</TotalTime>
  <Words>1906</Words>
  <Application>Microsoft Office PowerPoint</Application>
  <PresentationFormat>Panorámica</PresentationFormat>
  <Paragraphs>271</Paragraphs>
  <Slides>37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37</vt:i4>
      </vt:variant>
    </vt:vector>
  </HeadingPairs>
  <TitlesOfParts>
    <vt:vector size="40" baseType="lpstr">
      <vt:lpstr>Arial</vt:lpstr>
      <vt:lpstr>Calibri</vt:lpstr>
      <vt:lpstr>Parallax</vt:lpstr>
      <vt:lpstr>Valores, variables y tipos</vt:lpstr>
      <vt:lpstr>Agenda</vt:lpstr>
      <vt:lpstr>Algoritmos</vt:lpstr>
      <vt:lpstr>Ejemplo algoritmo</vt:lpstr>
      <vt:lpstr>Metodología de trabajo con algoritmos</vt:lpstr>
      <vt:lpstr>1. Análisis para diseñar un algoritmo</vt:lpstr>
      <vt:lpstr>2. Diseño de la solución</vt:lpstr>
      <vt:lpstr>3. Validación de la solución</vt:lpstr>
      <vt:lpstr>4. Codificación en un lenguaje de programación</vt:lpstr>
      <vt:lpstr>Computadores</vt:lpstr>
      <vt:lpstr>Hardware</vt:lpstr>
      <vt:lpstr>Memoria</vt:lpstr>
      <vt:lpstr>Lenguajes de programación</vt:lpstr>
      <vt:lpstr>Tipos de lenguaje - I</vt:lpstr>
      <vt:lpstr>Tipos de lenguaje - II</vt:lpstr>
      <vt:lpstr>Java</vt:lpstr>
      <vt:lpstr>Java – estructura principal</vt:lpstr>
      <vt:lpstr>BlueJ</vt:lpstr>
      <vt:lpstr>Hola mundo BlueJ</vt:lpstr>
      <vt:lpstr>Hola mundo BlueJ – II </vt:lpstr>
      <vt:lpstr>Hola mundo BlueJ – III</vt:lpstr>
      <vt:lpstr>Presentación de PowerPoint</vt:lpstr>
      <vt:lpstr>Variables</vt:lpstr>
      <vt:lpstr>Variables - II</vt:lpstr>
      <vt:lpstr>Tipos de variables</vt:lpstr>
      <vt:lpstr>Ejercicio variables</vt:lpstr>
      <vt:lpstr>Asignación de valores</vt:lpstr>
      <vt:lpstr>Ejercicio asignación</vt:lpstr>
      <vt:lpstr>Asignación de valores - II</vt:lpstr>
      <vt:lpstr>Input</vt:lpstr>
      <vt:lpstr>Input - II</vt:lpstr>
      <vt:lpstr>Comentarios</vt:lpstr>
      <vt:lpstr>Ejercicio rectángulo</vt:lpstr>
      <vt:lpstr>Errores comunes</vt:lpstr>
      <vt:lpstr>Taller 01</vt:lpstr>
      <vt:lpstr>Recapitulemos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Daniel Gara</dc:creator>
  <cp:lastModifiedBy>Daniel Correa Botero</cp:lastModifiedBy>
  <cp:revision>336</cp:revision>
  <dcterms:created xsi:type="dcterms:W3CDTF">2019-04-28T13:56:44Z</dcterms:created>
  <dcterms:modified xsi:type="dcterms:W3CDTF">2022-01-19T15:32:31Z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0x010100F7EFEBF5D94A8148BA40AF018717DA6E</vt:lpwstr>
  </property>
</Properties>
</file>