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9" r:id="rId3"/>
    <p:sldId id="384" r:id="rId4"/>
    <p:sldId id="385" r:id="rId5"/>
    <p:sldId id="386" r:id="rId6"/>
    <p:sldId id="387" r:id="rId7"/>
    <p:sldId id="388" r:id="rId8"/>
    <p:sldId id="391" r:id="rId9"/>
    <p:sldId id="302" r:id="rId10"/>
    <p:sldId id="347" r:id="rId11"/>
    <p:sldId id="337" r:id="rId12"/>
    <p:sldId id="349" r:id="rId13"/>
    <p:sldId id="350" r:id="rId14"/>
    <p:sldId id="348" r:id="rId15"/>
    <p:sldId id="346" r:id="rId16"/>
    <p:sldId id="351" r:id="rId17"/>
    <p:sldId id="352" r:id="rId18"/>
    <p:sldId id="353" r:id="rId19"/>
    <p:sldId id="345" r:id="rId20"/>
    <p:sldId id="354" r:id="rId21"/>
    <p:sldId id="355" r:id="rId22"/>
    <p:sldId id="357" r:id="rId23"/>
    <p:sldId id="358" r:id="rId24"/>
    <p:sldId id="361" r:id="rId25"/>
    <p:sldId id="360" r:id="rId26"/>
    <p:sldId id="362" r:id="rId27"/>
    <p:sldId id="369" r:id="rId28"/>
    <p:sldId id="364" r:id="rId29"/>
    <p:sldId id="363" r:id="rId30"/>
    <p:sldId id="359" r:id="rId31"/>
    <p:sldId id="389" r:id="rId32"/>
    <p:sldId id="366" r:id="rId33"/>
    <p:sldId id="365" r:id="rId34"/>
    <p:sldId id="367" r:id="rId35"/>
    <p:sldId id="340" r:id="rId36"/>
    <p:sldId id="390" r:id="rId37"/>
    <p:sldId id="368" r:id="rId38"/>
    <p:sldId id="370" r:id="rId39"/>
    <p:sldId id="339" r:id="rId40"/>
    <p:sldId id="371" r:id="rId41"/>
    <p:sldId id="373" r:id="rId42"/>
    <p:sldId id="372" r:id="rId43"/>
    <p:sldId id="374" r:id="rId44"/>
    <p:sldId id="336" r:id="rId45"/>
    <p:sldId id="272" r:id="rId46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10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57E8-DCE3-42A0-A625-E25CA1AC41D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62A-0417-4032-8B79-CFAC803F7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0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74321"/>
            <a:ext cx="10018713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410789"/>
            <a:ext cx="10018713" cy="4663440"/>
          </a:xfrm>
        </p:spPr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77AD98-2E2A-4170-8F71-40920935A83B}"/>
              </a:ext>
            </a:extLst>
          </p:cNvPr>
          <p:cNvSpPr/>
          <p:nvPr userDrawn="1"/>
        </p:nvSpPr>
        <p:spPr>
          <a:xfrm>
            <a:off x="0" y="2092314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POO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C44AA4-31DE-43DC-9350-D7B241120A47}"/>
              </a:ext>
            </a:extLst>
          </p:cNvPr>
          <p:cNvSpPr/>
          <p:nvPr userDrawn="1"/>
        </p:nvSpPr>
        <p:spPr>
          <a:xfrm>
            <a:off x="0" y="274219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AF8C8F-5BF4-4F00-A790-7F5F017679DA}"/>
              </a:ext>
            </a:extLst>
          </p:cNvPr>
          <p:cNvSpPr/>
          <p:nvPr userDrawn="1"/>
        </p:nvSpPr>
        <p:spPr>
          <a:xfrm>
            <a:off x="0" y="2902212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C52576-B982-4327-AD40-A9606741B807}"/>
              </a:ext>
            </a:extLst>
          </p:cNvPr>
          <p:cNvSpPr/>
          <p:nvPr userDrawn="1"/>
        </p:nvSpPr>
        <p:spPr>
          <a:xfrm>
            <a:off x="0" y="3552091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E81FDE-E4C1-44AE-91F4-3F729B8FAF62}"/>
              </a:ext>
            </a:extLst>
          </p:cNvPr>
          <p:cNvSpPr/>
          <p:nvPr userDrawn="1"/>
        </p:nvSpPr>
        <p:spPr>
          <a:xfrm>
            <a:off x="0" y="3705578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Clases y objetos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EE47C81-4FEB-43EE-8C96-328707E00C7C}"/>
              </a:ext>
            </a:extLst>
          </p:cNvPr>
          <p:cNvSpPr/>
          <p:nvPr userDrawn="1"/>
        </p:nvSpPr>
        <p:spPr>
          <a:xfrm>
            <a:off x="0" y="435545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6991A7-0C0C-4B8F-BA46-6B0B68F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8A0C16-9A1B-4634-8C40-24B6717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FE06209-AAA7-4934-BC0E-7E99D22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6F2418F-C76C-4EB2-ADD1-D0A693B49042}"/>
              </a:ext>
            </a:extLst>
          </p:cNvPr>
          <p:cNvSpPr/>
          <p:nvPr userDrawn="1"/>
        </p:nvSpPr>
        <p:spPr>
          <a:xfrm>
            <a:off x="0" y="2092314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POO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C136F76-B12B-47C0-80AE-F4977196527F}"/>
              </a:ext>
            </a:extLst>
          </p:cNvPr>
          <p:cNvSpPr/>
          <p:nvPr userDrawn="1"/>
        </p:nvSpPr>
        <p:spPr>
          <a:xfrm>
            <a:off x="0" y="274219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D3AF1CF-470E-4CDA-8A81-8F6F1F96B859}"/>
              </a:ext>
            </a:extLst>
          </p:cNvPr>
          <p:cNvSpPr/>
          <p:nvPr userDrawn="1"/>
        </p:nvSpPr>
        <p:spPr>
          <a:xfrm>
            <a:off x="0" y="2902212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3EC578C-00D3-433C-8D61-2D1FDF38AC6D}"/>
              </a:ext>
            </a:extLst>
          </p:cNvPr>
          <p:cNvSpPr/>
          <p:nvPr userDrawn="1"/>
        </p:nvSpPr>
        <p:spPr>
          <a:xfrm>
            <a:off x="0" y="3552091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B842C01-68B2-433A-ADBB-3F640F85780F}"/>
              </a:ext>
            </a:extLst>
          </p:cNvPr>
          <p:cNvSpPr/>
          <p:nvPr userDrawn="1"/>
        </p:nvSpPr>
        <p:spPr>
          <a:xfrm>
            <a:off x="0" y="3705578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Clases y objetos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4C4153C-C566-452C-A0EB-1BE1F4DF7943}"/>
              </a:ext>
            </a:extLst>
          </p:cNvPr>
          <p:cNvSpPr/>
          <p:nvPr userDrawn="1"/>
        </p:nvSpPr>
        <p:spPr>
          <a:xfrm>
            <a:off x="0" y="435545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F463398-8754-4CC0-8435-ABAE46B5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8FFC7E7-A2E4-40FD-B884-93B2B58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B11F0F-2FAC-4729-897D-FAFCE837A86A}"/>
              </a:ext>
            </a:extLst>
          </p:cNvPr>
          <p:cNvSpPr/>
          <p:nvPr userDrawn="1"/>
        </p:nvSpPr>
        <p:spPr>
          <a:xfrm>
            <a:off x="0" y="2092314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POO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BDB979A-79E6-481C-A9AF-19492935C7F4}"/>
              </a:ext>
            </a:extLst>
          </p:cNvPr>
          <p:cNvSpPr/>
          <p:nvPr userDrawn="1"/>
        </p:nvSpPr>
        <p:spPr>
          <a:xfrm>
            <a:off x="0" y="274219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7DE109F-8C17-43FB-B3E7-6207B61BD46D}"/>
              </a:ext>
            </a:extLst>
          </p:cNvPr>
          <p:cNvSpPr/>
          <p:nvPr userDrawn="1"/>
        </p:nvSpPr>
        <p:spPr>
          <a:xfrm>
            <a:off x="0" y="2902212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DA03989-3291-4A06-873C-71769A9D42E2}"/>
              </a:ext>
            </a:extLst>
          </p:cNvPr>
          <p:cNvSpPr/>
          <p:nvPr userDrawn="1"/>
        </p:nvSpPr>
        <p:spPr>
          <a:xfrm>
            <a:off x="0" y="3552091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03BFE4F-D803-4651-92AA-5180A639A2F5}"/>
              </a:ext>
            </a:extLst>
          </p:cNvPr>
          <p:cNvSpPr/>
          <p:nvPr userDrawn="1"/>
        </p:nvSpPr>
        <p:spPr>
          <a:xfrm>
            <a:off x="0" y="3705578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Clases y objetos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B6F7A2F-6186-43BF-A234-39D31D3F5DB1}"/>
              </a:ext>
            </a:extLst>
          </p:cNvPr>
          <p:cNvSpPr/>
          <p:nvPr userDrawn="1"/>
        </p:nvSpPr>
        <p:spPr>
          <a:xfrm>
            <a:off x="0" y="435545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4B94E0-4943-4F80-9345-1A7B3B58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5CD1CE-7B59-42EA-BD05-014E8B4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5422BAC-C9B0-4140-881D-F7DB7F140CA0}"/>
              </a:ext>
            </a:extLst>
          </p:cNvPr>
          <p:cNvSpPr/>
          <p:nvPr userDrawn="1"/>
        </p:nvSpPr>
        <p:spPr>
          <a:xfrm>
            <a:off x="0" y="2092314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POO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3881433-66DD-40B5-87CE-34216624F147}"/>
              </a:ext>
            </a:extLst>
          </p:cNvPr>
          <p:cNvSpPr/>
          <p:nvPr userDrawn="1"/>
        </p:nvSpPr>
        <p:spPr>
          <a:xfrm>
            <a:off x="0" y="274219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E601183-996B-45C0-A7B1-E14619C9F566}"/>
              </a:ext>
            </a:extLst>
          </p:cNvPr>
          <p:cNvSpPr/>
          <p:nvPr userDrawn="1"/>
        </p:nvSpPr>
        <p:spPr>
          <a:xfrm>
            <a:off x="0" y="2902212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96B014F-ED6D-4B86-81A8-641CE4049367}"/>
              </a:ext>
            </a:extLst>
          </p:cNvPr>
          <p:cNvSpPr/>
          <p:nvPr userDrawn="1"/>
        </p:nvSpPr>
        <p:spPr>
          <a:xfrm>
            <a:off x="0" y="3552091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62B2981-194D-4E58-8ED6-8A533839605D}"/>
              </a:ext>
            </a:extLst>
          </p:cNvPr>
          <p:cNvSpPr/>
          <p:nvPr userDrawn="1"/>
        </p:nvSpPr>
        <p:spPr>
          <a:xfrm>
            <a:off x="0" y="3705578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Clases y objetos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754D6DE-DD92-4FFB-AFC1-48809B33BEAE}"/>
              </a:ext>
            </a:extLst>
          </p:cNvPr>
          <p:cNvSpPr/>
          <p:nvPr userDrawn="1"/>
        </p:nvSpPr>
        <p:spPr>
          <a:xfrm>
            <a:off x="0" y="435545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E5EA19-4F31-46A2-A17A-741DC973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A3152F-1BA1-4F9D-AD25-0D4F6F1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94D258E-5BD1-4F69-BD3A-4EC16FBFE106}"/>
              </a:ext>
            </a:extLst>
          </p:cNvPr>
          <p:cNvSpPr/>
          <p:nvPr userDrawn="1"/>
        </p:nvSpPr>
        <p:spPr>
          <a:xfrm>
            <a:off x="0" y="1740622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0228FA-792B-44BA-A27B-05FC834AAAE0}"/>
              </a:ext>
            </a:extLst>
          </p:cNvPr>
          <p:cNvSpPr/>
          <p:nvPr userDrawn="1"/>
        </p:nvSpPr>
        <p:spPr>
          <a:xfrm>
            <a:off x="0" y="2390501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696BFB-EFEA-4FD2-9936-FD7C495977BE}"/>
              </a:ext>
            </a:extLst>
          </p:cNvPr>
          <p:cNvSpPr/>
          <p:nvPr userDrawn="1"/>
        </p:nvSpPr>
        <p:spPr>
          <a:xfrm>
            <a:off x="0" y="255052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Computadores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BAA5274-2D82-4EB3-99CB-0D71236B4E7A}"/>
              </a:ext>
            </a:extLst>
          </p:cNvPr>
          <p:cNvSpPr/>
          <p:nvPr userDrawn="1"/>
        </p:nvSpPr>
        <p:spPr>
          <a:xfrm>
            <a:off x="0" y="320039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AF90C9-C820-4E99-89D0-1C2BC75251EE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Lenguajes de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91B4439-B58C-4DAC-94D8-DFFAD7F49FC8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5A04A39-EBDE-479E-8FD0-E3E97FD0A69F}"/>
              </a:ext>
            </a:extLst>
          </p:cNvPr>
          <p:cNvSpPr/>
          <p:nvPr userDrawn="1"/>
        </p:nvSpPr>
        <p:spPr>
          <a:xfrm>
            <a:off x="0" y="4176848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noProof="0" dirty="0">
                <a:latin typeface="Calibri" panose="020F0502020204030204" pitchFamily="34" charset="0"/>
                <a:cs typeface="Calibri" panose="020F0502020204030204" pitchFamily="34" charset="0"/>
              </a:rPr>
              <a:t>Valores, variables y tipos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F4FA2C9-D50B-460F-9B86-8B17656EEF0E}"/>
              </a:ext>
            </a:extLst>
          </p:cNvPr>
          <p:cNvSpPr/>
          <p:nvPr userDrawn="1"/>
        </p:nvSpPr>
        <p:spPr>
          <a:xfrm>
            <a:off x="0" y="482672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791CB43-28B6-408D-AD30-31FE0F5BD975}"/>
              </a:ext>
            </a:extLst>
          </p:cNvPr>
          <p:cNvSpPr/>
          <p:nvPr userDrawn="1"/>
        </p:nvSpPr>
        <p:spPr>
          <a:xfrm>
            <a:off x="0" y="4994911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Taller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2474349-2268-4E1D-B8A4-7B2D2C80F136}"/>
              </a:ext>
            </a:extLst>
          </p:cNvPr>
          <p:cNvSpPr/>
          <p:nvPr userDrawn="1"/>
        </p:nvSpPr>
        <p:spPr>
          <a:xfrm>
            <a:off x="0" y="56447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AB2DE6-533A-4989-B90C-9BE2DABC7C6F}"/>
              </a:ext>
            </a:extLst>
          </p:cNvPr>
          <p:cNvSpPr/>
          <p:nvPr userDrawn="1"/>
        </p:nvSpPr>
        <p:spPr>
          <a:xfrm>
            <a:off x="0" y="1740622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B7B200-32E1-4B93-BEA4-5B21BBF4E947}"/>
              </a:ext>
            </a:extLst>
          </p:cNvPr>
          <p:cNvSpPr/>
          <p:nvPr userDrawn="1"/>
        </p:nvSpPr>
        <p:spPr>
          <a:xfrm>
            <a:off x="0" y="2390501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60A757-7155-452A-BF98-BA5D2DDC7857}"/>
              </a:ext>
            </a:extLst>
          </p:cNvPr>
          <p:cNvSpPr/>
          <p:nvPr userDrawn="1"/>
        </p:nvSpPr>
        <p:spPr>
          <a:xfrm>
            <a:off x="0" y="255052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Computadores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DEAAADD-0677-4F3B-9411-493047EC1A2F}"/>
              </a:ext>
            </a:extLst>
          </p:cNvPr>
          <p:cNvSpPr/>
          <p:nvPr userDrawn="1"/>
        </p:nvSpPr>
        <p:spPr>
          <a:xfrm>
            <a:off x="0" y="320039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0D3EBC-4D30-47B7-BCB5-53F393A1AEF7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Lenguajes de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3362AE-736B-43DB-807B-F33BA487EEBC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ECFA814-5403-4D6D-B4FC-9D30196E3B01}"/>
              </a:ext>
            </a:extLst>
          </p:cNvPr>
          <p:cNvSpPr/>
          <p:nvPr userDrawn="1"/>
        </p:nvSpPr>
        <p:spPr>
          <a:xfrm>
            <a:off x="0" y="4176848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noProof="0" dirty="0">
                <a:latin typeface="Calibri" panose="020F0502020204030204" pitchFamily="34" charset="0"/>
                <a:cs typeface="Calibri" panose="020F0502020204030204" pitchFamily="34" charset="0"/>
              </a:rPr>
              <a:t>Valores, variables y tipos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3CCDF3-92E8-4934-8556-98612CF1CB27}"/>
              </a:ext>
            </a:extLst>
          </p:cNvPr>
          <p:cNvSpPr/>
          <p:nvPr userDrawn="1"/>
        </p:nvSpPr>
        <p:spPr>
          <a:xfrm>
            <a:off x="0" y="482672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9F19D3-77C4-47F9-86BC-881F731331FE}"/>
              </a:ext>
            </a:extLst>
          </p:cNvPr>
          <p:cNvSpPr/>
          <p:nvPr userDrawn="1"/>
        </p:nvSpPr>
        <p:spPr>
          <a:xfrm>
            <a:off x="0" y="4994911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Taller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EA790A3-561A-4EF3-8A85-FB18F3149648}"/>
              </a:ext>
            </a:extLst>
          </p:cNvPr>
          <p:cNvSpPr/>
          <p:nvPr userDrawn="1"/>
        </p:nvSpPr>
        <p:spPr>
          <a:xfrm>
            <a:off x="0" y="56447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9" r:id="rId4"/>
    <p:sldLayoutId id="2147483678" r:id="rId5"/>
    <p:sldLayoutId id="2147483680" r:id="rId6"/>
    <p:sldLayoutId id="2147483681" r:id="rId7"/>
    <p:sldLayoutId id="214748368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38659CA-93BE-4604-BD60-B7686BE0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61804"/>
            <a:ext cx="8574622" cy="2616199"/>
          </a:xfrm>
        </p:spPr>
        <p:txBody>
          <a:bodyPr/>
          <a:lstStyle/>
          <a:p>
            <a:r>
              <a:rPr lang="es-CO" dirty="0"/>
              <a:t>Introducción a Objetos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6947E59-C1BA-4CE4-9A42-B5A77A08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6" y="4060556"/>
            <a:ext cx="4497823" cy="30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18934E9-5825-4465-A07F-DD0F3714F77A}"/>
              </a:ext>
            </a:extLst>
          </p:cNvPr>
          <p:cNvSpPr txBox="1">
            <a:spLocks/>
          </p:cNvSpPr>
          <p:nvPr/>
        </p:nvSpPr>
        <p:spPr>
          <a:xfrm>
            <a:off x="4515377" y="31746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Coordinación Fundamentos de Programación</a:t>
            </a:r>
            <a:br>
              <a:rPr lang="es-CO" dirty="0"/>
            </a:br>
            <a:r>
              <a:rPr lang="es-CO" dirty="0"/>
              <a:t>Universidad EAFIT</a:t>
            </a:r>
            <a:br>
              <a:rPr lang="es-CO" dirty="0"/>
            </a:br>
            <a:r>
              <a:rPr lang="es-CO" dirty="0"/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0563-FD2D-4485-90A4-121A83C9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 – 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2C625-6493-4AE9-A960-EECD8B5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015" y="1410789"/>
            <a:ext cx="6338586" cy="46634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O" dirty="0"/>
              <a:t>La POO organiza los programas de manera que representan la interacción de las cosas en el </a:t>
            </a:r>
            <a:r>
              <a:rPr lang="es-CO" b="1" dirty="0"/>
              <a:t>mundo real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En la POO un programa consta de un conjunto de </a:t>
            </a:r>
            <a:r>
              <a:rPr lang="es-CO" b="1" dirty="0"/>
              <a:t>objetos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En la POO los objetos son </a:t>
            </a:r>
            <a:r>
              <a:rPr lang="es-CO" b="1" dirty="0"/>
              <a:t>abstracciones</a:t>
            </a:r>
            <a:r>
              <a:rPr lang="es-CO" dirty="0"/>
              <a:t> de cosas del mundo real.</a:t>
            </a:r>
          </a:p>
          <a:p>
            <a:pPr algn="just"/>
            <a:r>
              <a:rPr lang="es-CO" dirty="0"/>
              <a:t>En la POO cada objeto es responsable de unas </a:t>
            </a:r>
            <a:r>
              <a:rPr lang="es-CO" b="1" dirty="0"/>
              <a:t>tareas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En la POO cada objeto es un ejemplar (instancia) de una </a:t>
            </a:r>
            <a:r>
              <a:rPr lang="es-CO" b="1" dirty="0"/>
              <a:t>clase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En la POO las clases se pueden organizar en una jerarquía de </a:t>
            </a:r>
            <a:r>
              <a:rPr lang="es-CO" b="1" dirty="0"/>
              <a:t>herencia </a:t>
            </a:r>
            <a:r>
              <a:rPr lang="es-CO" dirty="0"/>
              <a:t>(se ve mas adelante).</a:t>
            </a:r>
          </a:p>
          <a:p>
            <a:pPr algn="just"/>
            <a:r>
              <a:rPr lang="es-CO" dirty="0"/>
              <a:t>La programación OO es una simulación de un modelo del universo.</a:t>
            </a:r>
          </a:p>
          <a:p>
            <a:pPr algn="just"/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E0DB79-1F49-4E0E-A15A-1CEE1FC2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DA258-0B3C-4E88-B642-4ECE6F3E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581" y="1492155"/>
            <a:ext cx="3534426" cy="2696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66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8AF7864-98A6-464C-AE1A-DEA06C6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 – Objetos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6C3A36-374B-4475-AEC8-B000B9F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s-CO" dirty="0"/>
              <a:t>La POO implica programar utilizando </a:t>
            </a:r>
            <a:r>
              <a:rPr lang="es-CO" b="1" dirty="0"/>
              <a:t>objetos</a:t>
            </a:r>
            <a:r>
              <a:rPr lang="es-CO" dirty="0"/>
              <a:t>. Un objeto representa una entidad del mundo real que puede </a:t>
            </a:r>
            <a:r>
              <a:rPr lang="es-CO" b="1" dirty="0"/>
              <a:t>identificarse</a:t>
            </a:r>
            <a:r>
              <a:rPr lang="es-CO" dirty="0"/>
              <a:t> claramente. 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Por ejemplo: </a:t>
            </a:r>
            <a:r>
              <a:rPr lang="es-CO" dirty="0"/>
              <a:t>un estudiante, un escritorio, un círculo, una casa, un carro, cualquier objeto en especifico.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Cada objeto tiene una identidad única, unas propiedades (</a:t>
            </a:r>
            <a:r>
              <a:rPr lang="es-CO" b="1" dirty="0"/>
              <a:t>atributos</a:t>
            </a:r>
            <a:r>
              <a:rPr lang="es-CO" dirty="0"/>
              <a:t>), y unos comportamientos (</a:t>
            </a:r>
            <a:r>
              <a:rPr lang="es-CO" b="1" dirty="0"/>
              <a:t>métodos</a:t>
            </a:r>
            <a:r>
              <a:rPr lang="es-CO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B7D54E-9752-4459-9326-F48B44D9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EA4CF-0B5B-4702-AF6D-3329FE23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 – Objetos – Propiedades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1AD73-1EDB-45ED-8F4D-5F85C120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CO" b="1" dirty="0"/>
              <a:t>Propiedades (atributos):</a:t>
            </a:r>
          </a:p>
          <a:p>
            <a:pPr algn="just"/>
            <a:r>
              <a:rPr lang="es-CO" dirty="0"/>
              <a:t>Representan datos con valores pertenecientes al objeto. </a:t>
            </a:r>
          </a:p>
          <a:p>
            <a:pPr algn="just"/>
            <a:r>
              <a:rPr lang="es-CO" b="1" dirty="0"/>
              <a:t>Por ejemplo: </a:t>
            </a:r>
            <a:r>
              <a:rPr lang="es-CO" dirty="0"/>
              <a:t>un objeto estudiante podría tener: nombre, edad, sexo, correo, entre otros.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FB9276-97B4-4960-AFFA-353BD18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EA4CF-0B5B-4702-AF6D-3329FE23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 – Objetos – Comportamientos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1AD73-1EDB-45ED-8F4D-5F85C120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CO" b="1" dirty="0"/>
              <a:t>Comportamientos (métodos):</a:t>
            </a:r>
          </a:p>
          <a:p>
            <a:pPr algn="just"/>
            <a:r>
              <a:rPr lang="es-CO" dirty="0"/>
              <a:t>Representan acciones o métodos. Cada objeto puede invocar o ejecutar diferentes tipos de acciones.</a:t>
            </a:r>
          </a:p>
          <a:p>
            <a:pPr algn="just"/>
            <a:r>
              <a:rPr lang="es-CO" b="1" dirty="0"/>
              <a:t>Por ejemplo: </a:t>
            </a:r>
            <a:r>
              <a:rPr lang="es-CO" dirty="0"/>
              <a:t>un objeto circulo podría invocar métodos como </a:t>
            </a:r>
            <a:r>
              <a:rPr lang="es-CO" dirty="0" err="1"/>
              <a:t>getArea</a:t>
            </a:r>
            <a:r>
              <a:rPr lang="es-CO" dirty="0"/>
              <a:t>() – para obtener el área del circulo. O </a:t>
            </a:r>
            <a:r>
              <a:rPr lang="es-CO" dirty="0" err="1"/>
              <a:t>getPerimetro</a:t>
            </a:r>
            <a:r>
              <a:rPr lang="es-CO" dirty="0"/>
              <a:t>() para obtener el perímetro.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FB9276-97B4-4960-AFFA-353BD18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92F3F-182D-4625-8692-6D153341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 – Clases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959E9-EDA8-435E-8EBD-D9533B2F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5098721" cy="4663440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Los objetos del mismo tipo se definen usando una clase común.</a:t>
            </a:r>
          </a:p>
          <a:p>
            <a:pPr algn="just"/>
            <a:r>
              <a:rPr lang="es-CO" dirty="0"/>
              <a:t>Una </a:t>
            </a:r>
            <a:r>
              <a:rPr lang="es-CO" b="1" dirty="0"/>
              <a:t>clase</a:t>
            </a:r>
            <a:r>
              <a:rPr lang="es-CO" dirty="0"/>
              <a:t> es una plantilla, modelo o contrato que define cuáles serán los atributos y métodos de un objeto. </a:t>
            </a:r>
          </a:p>
          <a:p>
            <a:pPr algn="just"/>
            <a:r>
              <a:rPr lang="es-CO" dirty="0"/>
              <a:t>Un objeto es una</a:t>
            </a:r>
            <a:r>
              <a:rPr lang="es-CO" b="1" dirty="0"/>
              <a:t> instancia </a:t>
            </a:r>
            <a:r>
              <a:rPr lang="es-CO" dirty="0"/>
              <a:t>de una clase. </a:t>
            </a:r>
          </a:p>
          <a:p>
            <a:pPr algn="just"/>
            <a:r>
              <a:rPr lang="es-CO" dirty="0"/>
              <a:t>Un programador puede crear muchas instancias de una clase. </a:t>
            </a:r>
          </a:p>
          <a:p>
            <a:pPr algn="just"/>
            <a:r>
              <a:rPr lang="es-CO" dirty="0"/>
              <a:t>Crear una instancia se conoce como instanciación.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34B4B1-4D55-41DF-AB00-26A5556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Image result for classes and objects">
            <a:extLst>
              <a:ext uri="{FF2B5EF4-FFF2-40B4-BE49-F238E27FC236}">
                <a16:creationId xmlns:a16="http://schemas.microsoft.com/office/drawing/2014/main" id="{E56C410B-F247-4FA4-8232-A19597CC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7" y="1914956"/>
            <a:ext cx="4389320" cy="347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09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BA0422B-3CEA-4C15-B9FF-134AEBBC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UML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668AF2-AFD6-49F1-8F40-495AF3FF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5" y="1410789"/>
            <a:ext cx="5765148" cy="4663440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UML (lenguaje unificado de modelado) es el lenguaje de modelado de sistemas de software más conocido y utilizado en la actualidad.</a:t>
            </a:r>
          </a:p>
          <a:p>
            <a:pPr algn="just"/>
            <a:r>
              <a:rPr lang="es-CO" dirty="0"/>
              <a:t>La ventaja de utilizar modelos UML, es que permiten que programadores de diferentes regiones o incluso continentes, “hablen” en un mismo idioma.</a:t>
            </a:r>
          </a:p>
          <a:p>
            <a:pPr algn="just"/>
            <a:r>
              <a:rPr lang="es-CO" dirty="0"/>
              <a:t>Existen muchos tipos de modelos o diagramas UML. En este curso nos enfocaremos en el “diagrama de clases UML”.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AC4ACE-26D3-43DA-8803-7D2FD181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Image result for uml png">
            <a:extLst>
              <a:ext uri="{FF2B5EF4-FFF2-40B4-BE49-F238E27FC236}">
                <a16:creationId xmlns:a16="http://schemas.microsoft.com/office/drawing/2014/main" id="{EA3ACBE7-1702-42AA-A34D-6684623D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82" y="1410789"/>
            <a:ext cx="3407851" cy="24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0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798B9-3E9F-4437-A79C-796CD13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UML – 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94B3-7204-427E-B6F8-7601C626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5532674" cy="466344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Se utiliza para representar las clases del sistema.</a:t>
            </a:r>
          </a:p>
          <a:p>
            <a:pPr algn="just"/>
            <a:r>
              <a:rPr lang="es-CO" dirty="0"/>
              <a:t>Permite obtener un panorama general de mi aplicación sin necesidad de ir a mirar 200 archivos o más.</a:t>
            </a:r>
          </a:p>
          <a:p>
            <a:pPr algn="just"/>
            <a:r>
              <a:rPr lang="es-CO" dirty="0"/>
              <a:t>Permite observar de manera gráfica como se relacionan las diferentes clases de mi sistema (se ve mas adelante).</a:t>
            </a:r>
          </a:p>
          <a:p>
            <a:pPr algn="just"/>
            <a:r>
              <a:rPr lang="es-CO" dirty="0"/>
              <a:t>Permite establecer un diseño de mi aplicación y presentársela a otros colegas o interesados.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E4A5AD-9E51-424B-A771-AC67F294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FD7BB3FE-A8FA-44A5-88BC-A69F6071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68" y="1562171"/>
            <a:ext cx="3116765" cy="21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698C6-A4DA-4200-9643-112B3671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 en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89337-A2F8-4DBE-8320-E51BB258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6276591" cy="5082086"/>
          </a:xfrm>
        </p:spPr>
        <p:txBody>
          <a:bodyPr>
            <a:normAutofit fontScale="92500"/>
          </a:bodyPr>
          <a:lstStyle/>
          <a:p>
            <a:pPr algn="just"/>
            <a:r>
              <a:rPr lang="es-CO" dirty="0"/>
              <a:t>En su forma más simple, una clase en UML se dibuja como un rectángulo dividido en hasta tres secciones. </a:t>
            </a:r>
          </a:p>
          <a:p>
            <a:pPr lvl="1" algn="just"/>
            <a:r>
              <a:rPr lang="es-CO" dirty="0"/>
              <a:t>La sección superior contiene el nombre de la clase (centrado y singular).</a:t>
            </a:r>
          </a:p>
          <a:p>
            <a:pPr lvl="1" algn="just"/>
            <a:r>
              <a:rPr lang="es-CO" dirty="0"/>
              <a:t>La sección central contiene los atributos o propiedades de la clase.</a:t>
            </a:r>
          </a:p>
          <a:p>
            <a:pPr lvl="2" algn="just"/>
            <a:r>
              <a:rPr lang="es-CO" dirty="0"/>
              <a:t> </a:t>
            </a:r>
            <a:r>
              <a:rPr lang="es-CO" b="1" i="1" dirty="0"/>
              <a:t>visibilidad </a:t>
            </a:r>
            <a:r>
              <a:rPr lang="es-CO" b="1" i="1" dirty="0" err="1"/>
              <a:t>nombreAtributo</a:t>
            </a:r>
            <a:r>
              <a:rPr lang="es-CO" b="1" i="1" dirty="0"/>
              <a:t> : tipo</a:t>
            </a:r>
            <a:endParaRPr lang="es-CO" dirty="0"/>
          </a:p>
          <a:p>
            <a:pPr lvl="1" algn="just"/>
            <a:r>
              <a:rPr lang="es-CO" dirty="0"/>
              <a:t>La sección final contiene los métodos que representan el comportamiento que exhibe la clase.</a:t>
            </a:r>
          </a:p>
          <a:p>
            <a:pPr lvl="2" algn="just"/>
            <a:r>
              <a:rPr lang="es-CO" b="1" i="1" dirty="0"/>
              <a:t>visibilidad </a:t>
            </a:r>
            <a:r>
              <a:rPr lang="es-CO" b="1" i="1" dirty="0" err="1"/>
              <a:t>nombreMétodo</a:t>
            </a:r>
            <a:r>
              <a:rPr lang="es-CO" b="1" i="1" dirty="0"/>
              <a:t>(parámetros) : </a:t>
            </a:r>
            <a:r>
              <a:rPr lang="es-CO" b="1" i="1" dirty="0" err="1"/>
              <a:t>tipoRetorno</a:t>
            </a:r>
            <a:endParaRPr lang="es-CO" dirty="0"/>
          </a:p>
          <a:p>
            <a:pPr lvl="1" algn="just">
              <a:buNone/>
            </a:pPr>
            <a:endParaRPr lang="es-CO" sz="1800" dirty="0"/>
          </a:p>
          <a:p>
            <a:pPr lvl="1" algn="just">
              <a:buNone/>
            </a:pPr>
            <a:r>
              <a:rPr lang="es-CO" sz="1800" b="1" dirty="0"/>
              <a:t>Nota: </a:t>
            </a:r>
            <a:r>
              <a:rPr lang="es-CO" sz="1800" dirty="0"/>
              <a:t>Las secciones de atributos y operaciones son opcionales.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A02B6A-A6B9-49CE-ACC7-1C90455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750860F-DC00-46DC-93E8-802FCCD4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05" y="1554027"/>
            <a:ext cx="2861505" cy="23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405A4-C2B3-44DD-BC21-899C2F87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UML – Visibilidad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8634-C353-4868-82E4-E9AFAEED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b="1" dirty="0"/>
              <a:t>¿Cómo revela una clase sus métodos y atributos a otras clases? </a:t>
            </a:r>
          </a:p>
          <a:p>
            <a:pPr algn="just"/>
            <a:r>
              <a:rPr lang="es-CO" b="1" dirty="0"/>
              <a:t>R:// </a:t>
            </a:r>
            <a:r>
              <a:rPr lang="es-CO" dirty="0"/>
              <a:t>Usando </a:t>
            </a:r>
            <a:r>
              <a:rPr lang="es-CO" b="1" dirty="0"/>
              <a:t>visibilidad</a:t>
            </a:r>
          </a:p>
          <a:p>
            <a:pPr algn="just"/>
            <a:r>
              <a:rPr lang="es-CO" dirty="0"/>
              <a:t>Hay cuatro tipos diferentes de visibilidad que se pueden aplicar a los atributos y métodos de una clase (Publica “+”, Protegida, de Paquete y Privada “-”).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181DF-1E2B-457F-9332-D8D2333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B43681-C68C-496B-950A-F466C2F0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3263" y="3742509"/>
            <a:ext cx="6233488" cy="26714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10 Rectángulo">
            <a:extLst>
              <a:ext uri="{FF2B5EF4-FFF2-40B4-BE49-F238E27FC236}">
                <a16:creationId xmlns:a16="http://schemas.microsoft.com/office/drawing/2014/main" id="{0047F5D4-B040-4A54-A7B4-ABE570CC33F4}"/>
              </a:ext>
            </a:extLst>
          </p:cNvPr>
          <p:cNvSpPr/>
          <p:nvPr/>
        </p:nvSpPr>
        <p:spPr>
          <a:xfrm>
            <a:off x="1783469" y="3742509"/>
            <a:ext cx="3221663" cy="9655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Por el momento solo trabajaremos con visibilidad publica (+) y privada (-).</a:t>
            </a:r>
          </a:p>
        </p:txBody>
      </p:sp>
      <p:sp>
        <p:nvSpPr>
          <p:cNvPr id="7" name="10 Rectángulo">
            <a:extLst>
              <a:ext uri="{FF2B5EF4-FFF2-40B4-BE49-F238E27FC236}">
                <a16:creationId xmlns:a16="http://schemas.microsoft.com/office/drawing/2014/main" id="{144433B9-5617-47B0-92D6-0CE3E6C82289}"/>
              </a:ext>
            </a:extLst>
          </p:cNvPr>
          <p:cNvSpPr/>
          <p:nvPr/>
        </p:nvSpPr>
        <p:spPr>
          <a:xfrm>
            <a:off x="1783469" y="4917384"/>
            <a:ext cx="3243031" cy="1575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Por el momento le sugerimos que cuando haga un diagrama de clases, ponga todos los atributos de todas las clases con “-” y todos los métodos con “+”.</a:t>
            </a:r>
          </a:p>
        </p:txBody>
      </p:sp>
    </p:spTree>
    <p:extLst>
      <p:ext uri="{BB962C8B-B14F-4D97-AF65-F5344CB8AC3E}">
        <p14:creationId xmlns:p14="http://schemas.microsoft.com/office/powerpoint/2010/main" val="38726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EB7031-F50D-4640-8F2D-F9CF3E9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 en Java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65E0E-0E28-4868-9465-7A66CA44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Una clase Java usa variables para definir campos de datos (atributos) y métodos para definir los comportamientos.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99C544-A59D-40DA-93F0-FBD77BFB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95AF79-1944-4907-B44F-09A71666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72" y="2636430"/>
            <a:ext cx="8675060" cy="360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10 Rectángulo">
            <a:extLst>
              <a:ext uri="{FF2B5EF4-FFF2-40B4-BE49-F238E27FC236}">
                <a16:creationId xmlns:a16="http://schemas.microsoft.com/office/drawing/2014/main" id="{4ACA4161-3DF6-4EE5-B47E-DC18660D878F}"/>
              </a:ext>
            </a:extLst>
          </p:cNvPr>
          <p:cNvSpPr/>
          <p:nvPr/>
        </p:nvSpPr>
        <p:spPr>
          <a:xfrm>
            <a:off x="8414699" y="3474686"/>
            <a:ext cx="3221663" cy="9655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Veamos a continuación como transformar un diagrama de clases en código Java</a:t>
            </a:r>
          </a:p>
        </p:txBody>
      </p:sp>
    </p:spTree>
    <p:extLst>
      <p:ext uri="{BB962C8B-B14F-4D97-AF65-F5344CB8AC3E}">
        <p14:creationId xmlns:p14="http://schemas.microsoft.com/office/powerpoint/2010/main" val="36648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927B9-0BAD-460A-BE6C-AD7F2BF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91680-76A2-4B98-A1E2-46B72DA4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Programación orientada objetos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UML (diagrama de clases)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Clases y objetos en Java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ABC9-B828-491B-8CBA-06DA7C4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F40F1B70-57D5-42A7-AE84-3AFD161D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68" y="2578872"/>
            <a:ext cx="3829034" cy="267860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DD8ECA4-46CB-4C30-B156-D7D577E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 en Java – 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91EF02-36DF-40A0-91B8-8563DA3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4 Cerrar llave">
            <a:extLst>
              <a:ext uri="{FF2B5EF4-FFF2-40B4-BE49-F238E27FC236}">
                <a16:creationId xmlns:a16="http://schemas.microsoft.com/office/drawing/2014/main" id="{4965615C-E157-477F-B626-B7F1009BE856}"/>
              </a:ext>
            </a:extLst>
          </p:cNvPr>
          <p:cNvSpPr/>
          <p:nvPr/>
        </p:nvSpPr>
        <p:spPr>
          <a:xfrm>
            <a:off x="6542947" y="3866931"/>
            <a:ext cx="1928826" cy="1143008"/>
          </a:xfrm>
          <a:prstGeom prst="rightBrace">
            <a:avLst/>
          </a:prstGeom>
          <a:ln w="476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5E54B454-C3CD-49BE-A8BB-5608711DB807}"/>
              </a:ext>
            </a:extLst>
          </p:cNvPr>
          <p:cNvCxnSpPr/>
          <p:nvPr/>
        </p:nvCxnSpPr>
        <p:spPr>
          <a:xfrm>
            <a:off x="6542947" y="3438303"/>
            <a:ext cx="1857388" cy="1588"/>
          </a:xfrm>
          <a:prstGeom prst="straightConnector1">
            <a:avLst/>
          </a:prstGeom>
          <a:ln w="47625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B0084849-99BD-40E4-A3A6-FEB2DBADF488}"/>
              </a:ext>
            </a:extLst>
          </p:cNvPr>
          <p:cNvCxnSpPr/>
          <p:nvPr/>
        </p:nvCxnSpPr>
        <p:spPr>
          <a:xfrm>
            <a:off x="6542947" y="2938237"/>
            <a:ext cx="1857388" cy="1588"/>
          </a:xfrm>
          <a:prstGeom prst="straightConnector1">
            <a:avLst/>
          </a:prstGeom>
          <a:ln w="47625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10 Rectángulo">
            <a:extLst>
              <a:ext uri="{FF2B5EF4-FFF2-40B4-BE49-F238E27FC236}">
                <a16:creationId xmlns:a16="http://schemas.microsoft.com/office/drawing/2014/main" id="{789C72BB-059F-4DF8-9790-E480DBDCA049}"/>
              </a:ext>
            </a:extLst>
          </p:cNvPr>
          <p:cNvSpPr/>
          <p:nvPr/>
        </p:nvSpPr>
        <p:spPr>
          <a:xfrm>
            <a:off x="8686087" y="2723923"/>
            <a:ext cx="2143140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DDE66AE5-0C7E-4822-8D75-5EFC891A5786}"/>
              </a:ext>
            </a:extLst>
          </p:cNvPr>
          <p:cNvSpPr/>
          <p:nvPr/>
        </p:nvSpPr>
        <p:spPr>
          <a:xfrm>
            <a:off x="8686087" y="3366865"/>
            <a:ext cx="2143140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13" name="12 Rectángulo">
            <a:extLst>
              <a:ext uri="{FF2B5EF4-FFF2-40B4-BE49-F238E27FC236}">
                <a16:creationId xmlns:a16="http://schemas.microsoft.com/office/drawing/2014/main" id="{203ED173-5334-4011-9D97-1F5379F50CC5}"/>
              </a:ext>
            </a:extLst>
          </p:cNvPr>
          <p:cNvSpPr/>
          <p:nvPr/>
        </p:nvSpPr>
        <p:spPr>
          <a:xfrm>
            <a:off x="8686087" y="4295559"/>
            <a:ext cx="2143140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61317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968BBBF6-E8CE-4283-BF99-5B6D6C607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94" y="2102714"/>
            <a:ext cx="3339612" cy="2336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088C12-D219-411A-98CC-A8C65A41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 en Java – 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FE7849-AE54-40F8-913C-A8C420A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4 Elipse">
            <a:extLst>
              <a:ext uri="{FF2B5EF4-FFF2-40B4-BE49-F238E27FC236}">
                <a16:creationId xmlns:a16="http://schemas.microsoft.com/office/drawing/2014/main" id="{6482638A-0466-42E4-B3D6-CC5076AB00F0}"/>
              </a:ext>
            </a:extLst>
          </p:cNvPr>
          <p:cNvSpPr/>
          <p:nvPr/>
        </p:nvSpPr>
        <p:spPr>
          <a:xfrm>
            <a:off x="2930606" y="2189612"/>
            <a:ext cx="2728443" cy="246064"/>
          </a:xfrm>
          <a:prstGeom prst="ellipse">
            <a:avLst/>
          </a:prstGeom>
          <a:noFill/>
          <a:ln w="539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8 Conector recto de flecha">
            <a:extLst>
              <a:ext uri="{FF2B5EF4-FFF2-40B4-BE49-F238E27FC236}">
                <a16:creationId xmlns:a16="http://schemas.microsoft.com/office/drawing/2014/main" id="{242D6658-E862-4C7A-BD85-4ED299E35FD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659049" y="2312644"/>
            <a:ext cx="1250953" cy="41505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B5D6D465-1B1D-4D13-8A22-A80F84DC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0" y="2432073"/>
            <a:ext cx="4522143" cy="1993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10 Rectángulo">
            <a:extLst>
              <a:ext uri="{FF2B5EF4-FFF2-40B4-BE49-F238E27FC236}">
                <a16:creationId xmlns:a16="http://schemas.microsoft.com/office/drawing/2014/main" id="{B2CC3BAD-2892-4398-BBEE-ACB4F5D9575F}"/>
              </a:ext>
            </a:extLst>
          </p:cNvPr>
          <p:cNvSpPr/>
          <p:nvPr/>
        </p:nvSpPr>
        <p:spPr>
          <a:xfrm>
            <a:off x="3688339" y="4889393"/>
            <a:ext cx="3221663" cy="13719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Creemos en </a:t>
            </a:r>
            <a:r>
              <a:rPr lang="es-CO" b="1" dirty="0" err="1">
                <a:solidFill>
                  <a:schemeClr val="tx1"/>
                </a:solidFill>
              </a:rPr>
              <a:t>BlueJ</a:t>
            </a:r>
            <a:r>
              <a:rPr lang="es-CO" b="1" dirty="0">
                <a:solidFill>
                  <a:schemeClr val="tx1"/>
                </a:solidFill>
              </a:rPr>
              <a:t> una nueva clase Circulo y borremos todo el contenido para que quede como la imagen anterior</a:t>
            </a:r>
          </a:p>
        </p:txBody>
      </p:sp>
    </p:spTree>
    <p:extLst>
      <p:ext uri="{BB962C8B-B14F-4D97-AF65-F5344CB8AC3E}">
        <p14:creationId xmlns:p14="http://schemas.microsoft.com/office/powerpoint/2010/main" val="18074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146DD63B-4280-4FDF-8D08-1C39C514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46" y="2098891"/>
            <a:ext cx="3339612" cy="2336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088C12-D219-411A-98CC-A8C65A41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 en Java – 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FE7849-AE54-40F8-913C-A8C420A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4 Elipse">
            <a:extLst>
              <a:ext uri="{FF2B5EF4-FFF2-40B4-BE49-F238E27FC236}">
                <a16:creationId xmlns:a16="http://schemas.microsoft.com/office/drawing/2014/main" id="{6482638A-0466-42E4-B3D6-CC5076AB00F0}"/>
              </a:ext>
            </a:extLst>
          </p:cNvPr>
          <p:cNvSpPr/>
          <p:nvPr/>
        </p:nvSpPr>
        <p:spPr>
          <a:xfrm>
            <a:off x="2632646" y="2753260"/>
            <a:ext cx="2728443" cy="246064"/>
          </a:xfrm>
          <a:prstGeom prst="ellipse">
            <a:avLst/>
          </a:prstGeom>
          <a:noFill/>
          <a:ln w="539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0 Rectángulo">
            <a:extLst>
              <a:ext uri="{FF2B5EF4-FFF2-40B4-BE49-F238E27FC236}">
                <a16:creationId xmlns:a16="http://schemas.microsoft.com/office/drawing/2014/main" id="{B2CC3BAD-2892-4398-BBEE-ACB4F5D9575F}"/>
              </a:ext>
            </a:extLst>
          </p:cNvPr>
          <p:cNvSpPr/>
          <p:nvPr/>
        </p:nvSpPr>
        <p:spPr>
          <a:xfrm>
            <a:off x="7343955" y="4652735"/>
            <a:ext cx="3735349" cy="6235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¿Por qué se le coloca visibilidad privada?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73F429-413C-4B6B-BF5E-2C953214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33" y="2301067"/>
            <a:ext cx="5307794" cy="1931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8 Conector recto de flecha">
            <a:extLst>
              <a:ext uri="{FF2B5EF4-FFF2-40B4-BE49-F238E27FC236}">
                <a16:creationId xmlns:a16="http://schemas.microsoft.com/office/drawing/2014/main" id="{242D6658-E862-4C7A-BD85-4ED299E35FD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361089" y="2876292"/>
            <a:ext cx="1690640" cy="62351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10 Rectángulo">
            <a:extLst>
              <a:ext uri="{FF2B5EF4-FFF2-40B4-BE49-F238E27FC236}">
                <a16:creationId xmlns:a16="http://schemas.microsoft.com/office/drawing/2014/main" id="{B0073AE2-C98B-4C89-992A-0AAE5F0C14BA}"/>
              </a:ext>
            </a:extLst>
          </p:cNvPr>
          <p:cNvSpPr/>
          <p:nvPr/>
        </p:nvSpPr>
        <p:spPr>
          <a:xfrm>
            <a:off x="7310974" y="5556555"/>
            <a:ext cx="3735349" cy="6235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El “-” se transforma en “</a:t>
            </a:r>
            <a:r>
              <a:rPr lang="es-CO" b="1" dirty="0" err="1">
                <a:solidFill>
                  <a:schemeClr val="tx1"/>
                </a:solidFill>
              </a:rPr>
              <a:t>private</a:t>
            </a:r>
            <a:r>
              <a:rPr lang="es-CO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4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F8C909F1-5852-4AA6-AEB3-6E052C13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47" y="2150156"/>
            <a:ext cx="3339612" cy="23362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D017F93-F984-4888-8213-727FA8AD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73" y="1346232"/>
            <a:ext cx="4963770" cy="4726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088C12-D219-411A-98CC-A8C65A41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 en Java – III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FE7849-AE54-40F8-913C-A8C420A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10 Rectángulo">
            <a:extLst>
              <a:ext uri="{FF2B5EF4-FFF2-40B4-BE49-F238E27FC236}">
                <a16:creationId xmlns:a16="http://schemas.microsoft.com/office/drawing/2014/main" id="{B2CC3BAD-2892-4398-BBEE-ACB4F5D9575F}"/>
              </a:ext>
            </a:extLst>
          </p:cNvPr>
          <p:cNvSpPr/>
          <p:nvPr/>
        </p:nvSpPr>
        <p:spPr>
          <a:xfrm>
            <a:off x="1425844" y="5872954"/>
            <a:ext cx="5283726" cy="7629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Sugerencia: utilice siempre “</a:t>
            </a:r>
            <a:r>
              <a:rPr lang="es-CO" b="1" dirty="0" err="1">
                <a:solidFill>
                  <a:schemeClr val="tx1"/>
                </a:solidFill>
              </a:rPr>
              <a:t>this</a:t>
            </a:r>
            <a:r>
              <a:rPr lang="es-CO" b="1" dirty="0">
                <a:solidFill>
                  <a:schemeClr val="tx1"/>
                </a:solidFill>
              </a:rPr>
              <a:t>.” para referirse a atributos o métodos de la clase (dentro de la clase).</a:t>
            </a:r>
          </a:p>
        </p:txBody>
      </p:sp>
      <p:sp>
        <p:nvSpPr>
          <p:cNvPr id="12" name="10 Rectángulo">
            <a:extLst>
              <a:ext uri="{FF2B5EF4-FFF2-40B4-BE49-F238E27FC236}">
                <a16:creationId xmlns:a16="http://schemas.microsoft.com/office/drawing/2014/main" id="{B0073AE2-C98B-4C89-992A-0AAE5F0C14BA}"/>
              </a:ext>
            </a:extLst>
          </p:cNvPr>
          <p:cNvSpPr/>
          <p:nvPr/>
        </p:nvSpPr>
        <p:spPr>
          <a:xfrm>
            <a:off x="1425844" y="4707844"/>
            <a:ext cx="5283726" cy="10189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“</a:t>
            </a:r>
            <a:r>
              <a:rPr lang="es-CO" b="1" dirty="0" err="1">
                <a:solidFill>
                  <a:schemeClr val="tx1"/>
                </a:solidFill>
              </a:rPr>
              <a:t>this</a:t>
            </a:r>
            <a:r>
              <a:rPr lang="es-CO" b="1" dirty="0">
                <a:solidFill>
                  <a:schemeClr val="tx1"/>
                </a:solidFill>
              </a:rPr>
              <a:t>” es una palabra reserva de Java que permite entre otras cosas, acceder a atributos y métodos dentro de una clase.</a:t>
            </a:r>
          </a:p>
        </p:txBody>
      </p:sp>
      <p:cxnSp>
        <p:nvCxnSpPr>
          <p:cNvPr id="8" name="8 Conector recto de flecha">
            <a:extLst>
              <a:ext uri="{FF2B5EF4-FFF2-40B4-BE49-F238E27FC236}">
                <a16:creationId xmlns:a16="http://schemas.microsoft.com/office/drawing/2014/main" id="{242D6658-E862-4C7A-BD85-4ED299E35FD1}"/>
              </a:ext>
            </a:extLst>
          </p:cNvPr>
          <p:cNvCxnSpPr>
            <a:cxnSpLocks/>
          </p:cNvCxnSpPr>
          <p:nvPr/>
        </p:nvCxnSpPr>
        <p:spPr>
          <a:xfrm>
            <a:off x="5313528" y="3488455"/>
            <a:ext cx="1970675" cy="39345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8 Conector recto de flecha">
            <a:extLst>
              <a:ext uri="{FF2B5EF4-FFF2-40B4-BE49-F238E27FC236}">
                <a16:creationId xmlns:a16="http://schemas.microsoft.com/office/drawing/2014/main" id="{7EF3BDA4-E38F-463D-A58D-57EA2602B680}"/>
              </a:ext>
            </a:extLst>
          </p:cNvPr>
          <p:cNvCxnSpPr>
            <a:cxnSpLocks/>
          </p:cNvCxnSpPr>
          <p:nvPr/>
        </p:nvCxnSpPr>
        <p:spPr>
          <a:xfrm flipV="1">
            <a:off x="5039610" y="2754401"/>
            <a:ext cx="2244593" cy="953443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8 Conector recto de flecha">
            <a:extLst>
              <a:ext uri="{FF2B5EF4-FFF2-40B4-BE49-F238E27FC236}">
                <a16:creationId xmlns:a16="http://schemas.microsoft.com/office/drawing/2014/main" id="{9468C1AB-85F7-4EF4-B666-1331F0F31912}"/>
              </a:ext>
            </a:extLst>
          </p:cNvPr>
          <p:cNvCxnSpPr>
            <a:cxnSpLocks/>
          </p:cNvCxnSpPr>
          <p:nvPr/>
        </p:nvCxnSpPr>
        <p:spPr>
          <a:xfrm>
            <a:off x="5313528" y="4055956"/>
            <a:ext cx="1970675" cy="101056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10 Rectángulo">
            <a:extLst>
              <a:ext uri="{FF2B5EF4-FFF2-40B4-BE49-F238E27FC236}">
                <a16:creationId xmlns:a16="http://schemas.microsoft.com/office/drawing/2014/main" id="{EBAA0019-EB8C-4DD8-811C-E1EE1DFA6534}"/>
              </a:ext>
            </a:extLst>
          </p:cNvPr>
          <p:cNvSpPr/>
          <p:nvPr/>
        </p:nvSpPr>
        <p:spPr>
          <a:xfrm>
            <a:off x="8136352" y="5810962"/>
            <a:ext cx="3221663" cy="8853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Compile la clase en </a:t>
            </a:r>
            <a:r>
              <a:rPr lang="es-CO" b="1" dirty="0" err="1">
                <a:solidFill>
                  <a:schemeClr val="tx1"/>
                </a:solidFill>
              </a:rPr>
              <a:t>BlueJ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8" name="10 Rectángulo">
            <a:extLst>
              <a:ext uri="{FF2B5EF4-FFF2-40B4-BE49-F238E27FC236}">
                <a16:creationId xmlns:a16="http://schemas.microsoft.com/office/drawing/2014/main" id="{D92F5DAC-BE75-45AF-AE2A-2A5E31708456}"/>
              </a:ext>
            </a:extLst>
          </p:cNvPr>
          <p:cNvSpPr/>
          <p:nvPr/>
        </p:nvSpPr>
        <p:spPr>
          <a:xfrm>
            <a:off x="2360651" y="1216944"/>
            <a:ext cx="3735349" cy="6235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¿Por qué se le coloca visibilidad “</a:t>
            </a:r>
            <a:r>
              <a:rPr lang="es-CO" b="1" dirty="0" err="1">
                <a:solidFill>
                  <a:schemeClr val="tx1"/>
                </a:solidFill>
              </a:rPr>
              <a:t>public</a:t>
            </a:r>
            <a:r>
              <a:rPr lang="es-CO" b="1" dirty="0">
                <a:solidFill>
                  <a:schemeClr val="tx1"/>
                </a:solidFill>
              </a:rPr>
              <a:t>” a los métodos?</a:t>
            </a:r>
          </a:p>
        </p:txBody>
      </p:sp>
    </p:spTree>
    <p:extLst>
      <p:ext uri="{BB962C8B-B14F-4D97-AF65-F5344CB8AC3E}">
        <p14:creationId xmlns:p14="http://schemas.microsoft.com/office/powerpoint/2010/main" val="32399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0FB75-BD53-41DE-8119-F5DFEE3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C2DBE-C056-4D57-AF9D-6764AB1A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s-CO" dirty="0"/>
              <a:t>Tenemos 2 maneras de crear objetos en </a:t>
            </a:r>
            <a:r>
              <a:rPr lang="es-CO" dirty="0" err="1"/>
              <a:t>BlueJ</a:t>
            </a:r>
            <a:r>
              <a:rPr lang="es-CO" dirty="0"/>
              <a:t>.</a:t>
            </a:r>
          </a:p>
          <a:p>
            <a:pPr marL="0" indent="0" algn="ctr">
              <a:buNone/>
            </a:pPr>
            <a:r>
              <a:rPr lang="es-CO" b="1" dirty="0"/>
              <a:t>Opción 1: </a:t>
            </a:r>
            <a:r>
              <a:rPr lang="es-CO" dirty="0"/>
              <a:t>a través de la interfaz grafica.</a:t>
            </a:r>
          </a:p>
          <a:p>
            <a:pPr marL="0" indent="0" algn="ctr">
              <a:buNone/>
            </a:pPr>
            <a:r>
              <a:rPr lang="es-CO" b="1" dirty="0"/>
              <a:t>Opción 2: </a:t>
            </a:r>
            <a:r>
              <a:rPr lang="es-CO" dirty="0"/>
              <a:t>a través de una clase que tenga el método principal “</a:t>
            </a:r>
            <a:r>
              <a:rPr lang="es-CO" dirty="0" err="1"/>
              <a:t>main</a:t>
            </a:r>
            <a:r>
              <a:rPr lang="es-CO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156335-AC69-4243-81C6-AEA12C7D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AE50A-271F-44B3-A366-2A7B2AD3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objetos – Opción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65570D-075A-4202-A214-5F555746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8C4D18-7351-4077-9FFB-108D410E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1714499"/>
            <a:ext cx="6476999" cy="466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840A98-22F8-43DC-9444-D2180A90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86" y="4136558"/>
            <a:ext cx="4622416" cy="2538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10 Rectángulo">
            <a:extLst>
              <a:ext uri="{FF2B5EF4-FFF2-40B4-BE49-F238E27FC236}">
                <a16:creationId xmlns:a16="http://schemas.microsoft.com/office/drawing/2014/main" id="{2BD0D2A2-A15C-4C4A-B50F-B7D6BDF0BC4A}"/>
              </a:ext>
            </a:extLst>
          </p:cNvPr>
          <p:cNvSpPr/>
          <p:nvPr/>
        </p:nvSpPr>
        <p:spPr>
          <a:xfrm>
            <a:off x="2000252" y="1417000"/>
            <a:ext cx="3221663" cy="8853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 </a:t>
            </a:r>
            <a:r>
              <a:rPr lang="es-CO" b="1" dirty="0" err="1">
                <a:solidFill>
                  <a:schemeClr val="tx1"/>
                </a:solidFill>
              </a:rPr>
              <a:t>click</a:t>
            </a:r>
            <a:r>
              <a:rPr lang="es-CO" b="1" dirty="0">
                <a:solidFill>
                  <a:schemeClr val="tx1"/>
                </a:solidFill>
              </a:rPr>
              <a:t> derecho en Circulo y luego en new Circulo()</a:t>
            </a:r>
          </a:p>
        </p:txBody>
      </p:sp>
      <p:sp>
        <p:nvSpPr>
          <p:cNvPr id="8" name="10 Rectángulo">
            <a:extLst>
              <a:ext uri="{FF2B5EF4-FFF2-40B4-BE49-F238E27FC236}">
                <a16:creationId xmlns:a16="http://schemas.microsoft.com/office/drawing/2014/main" id="{4BC99F0C-9A99-4E23-A6BD-2FC4D22F4569}"/>
              </a:ext>
            </a:extLst>
          </p:cNvPr>
          <p:cNvSpPr/>
          <p:nvPr/>
        </p:nvSpPr>
        <p:spPr>
          <a:xfrm>
            <a:off x="1999238" y="2599880"/>
            <a:ext cx="3221663" cy="8853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Coloque el identificador que usted quiera</a:t>
            </a:r>
          </a:p>
        </p:txBody>
      </p:sp>
    </p:spTree>
    <p:extLst>
      <p:ext uri="{BB962C8B-B14F-4D97-AF65-F5344CB8AC3E}">
        <p14:creationId xmlns:p14="http://schemas.microsoft.com/office/powerpoint/2010/main" val="19172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45182-F4B9-46D5-9967-02965B87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objetos – Opción 1 – 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BCCD9-D28E-4FFC-8206-B2A9C1BE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B790DA-691F-493B-ADD5-7BCC11C8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1596768"/>
            <a:ext cx="2690948" cy="2018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10 Rectángulo">
            <a:extLst>
              <a:ext uri="{FF2B5EF4-FFF2-40B4-BE49-F238E27FC236}">
                <a16:creationId xmlns:a16="http://schemas.microsoft.com/office/drawing/2014/main" id="{8B71D411-E903-42E3-9873-3A17BDB36477}"/>
              </a:ext>
            </a:extLst>
          </p:cNvPr>
          <p:cNvSpPr/>
          <p:nvPr/>
        </p:nvSpPr>
        <p:spPr>
          <a:xfrm>
            <a:off x="8871811" y="1596768"/>
            <a:ext cx="3221663" cy="8853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 </a:t>
            </a:r>
            <a:r>
              <a:rPr lang="es-CO" b="1" dirty="0" err="1">
                <a:solidFill>
                  <a:schemeClr val="tx1"/>
                </a:solidFill>
              </a:rPr>
              <a:t>click</a:t>
            </a:r>
            <a:r>
              <a:rPr lang="es-CO" b="1" dirty="0">
                <a:solidFill>
                  <a:schemeClr val="tx1"/>
                </a:solidFill>
              </a:rPr>
              <a:t> derecho en circulo1 e invoque el método </a:t>
            </a:r>
            <a:r>
              <a:rPr lang="es-CO" b="1" dirty="0" err="1">
                <a:solidFill>
                  <a:schemeClr val="tx1"/>
                </a:solidFill>
              </a:rPr>
              <a:t>setRadio</a:t>
            </a:r>
            <a:r>
              <a:rPr lang="es-CO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228312-BADF-418E-9F65-99C72FDA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63" y="1596768"/>
            <a:ext cx="3004877" cy="2541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7432934-274F-4436-929A-A989BC6E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283" y="4384931"/>
            <a:ext cx="3871894" cy="2018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10 Rectángulo">
            <a:extLst>
              <a:ext uri="{FF2B5EF4-FFF2-40B4-BE49-F238E27FC236}">
                <a16:creationId xmlns:a16="http://schemas.microsoft.com/office/drawing/2014/main" id="{F3E039BD-8F7D-45AD-A75D-B6A18E175134}"/>
              </a:ext>
            </a:extLst>
          </p:cNvPr>
          <p:cNvSpPr/>
          <p:nvPr/>
        </p:nvSpPr>
        <p:spPr>
          <a:xfrm>
            <a:off x="323451" y="5711458"/>
            <a:ext cx="3221663" cy="8853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Envíele el valor de 4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E61364-ACE4-4D82-8177-11DE4CD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547" y="4340064"/>
            <a:ext cx="2768264" cy="210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10 Rectángulo">
            <a:extLst>
              <a:ext uri="{FF2B5EF4-FFF2-40B4-BE49-F238E27FC236}">
                <a16:creationId xmlns:a16="http://schemas.microsoft.com/office/drawing/2014/main" id="{7939EDD3-95FF-403B-B1F8-B79E1FE7EC00}"/>
              </a:ext>
            </a:extLst>
          </p:cNvPr>
          <p:cNvSpPr/>
          <p:nvPr/>
        </p:nvSpPr>
        <p:spPr>
          <a:xfrm>
            <a:off x="8871811" y="2740986"/>
            <a:ext cx="3221663" cy="8853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 </a:t>
            </a:r>
            <a:r>
              <a:rPr lang="es-CO" b="1" dirty="0" err="1">
                <a:solidFill>
                  <a:schemeClr val="tx1"/>
                </a:solidFill>
              </a:rPr>
              <a:t>click</a:t>
            </a:r>
            <a:r>
              <a:rPr lang="es-CO" b="1" dirty="0">
                <a:solidFill>
                  <a:schemeClr val="tx1"/>
                </a:solidFill>
              </a:rPr>
              <a:t> derecho en circulo1 e invoque el método </a:t>
            </a:r>
            <a:r>
              <a:rPr lang="es-CO" b="1" dirty="0" err="1">
                <a:solidFill>
                  <a:schemeClr val="tx1"/>
                </a:solidFill>
              </a:rPr>
              <a:t>getPerimetro</a:t>
            </a:r>
            <a:r>
              <a:rPr lang="es-CO" b="1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238B45C-CF42-4AAE-B297-59B6B6163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352" y="3861423"/>
            <a:ext cx="2877673" cy="2496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24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2175-D880-488F-A2E0-B52383A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BlueJ</a:t>
            </a:r>
            <a:r>
              <a:rPr lang="es-CO" dirty="0"/>
              <a:t> – Información de instancias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D43DF0-787A-454C-A7CF-E44DBCFE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FC0A0F-5516-4E31-871D-9735C178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39" y="1418316"/>
            <a:ext cx="4163261" cy="3212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BEBBD1-6C40-4287-9EA9-1C7BA099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325" y="3167458"/>
            <a:ext cx="6573211" cy="346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698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015B-8C5A-419D-835A-19925306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36EF2-EA80-4C12-B874-045911CD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Cree 3 objetos círculos diferentes, y asígneles el radio de 5.6, 10, y 80 respectivamente. Finalmente, obtenga el perímetro de cada instancia.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2CC968-A5CB-42B6-8CEE-C7BB522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8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194ED-082D-4883-8D36-0822E087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CO" i="1" dirty="0"/>
              <a:t>La opción 1 es muy interesante para pruebas rápidas, y/o para visualizar y entender mejor como funcionan las clases y los objetos. Sin embargo, esta opción solo la brinda </a:t>
            </a:r>
            <a:r>
              <a:rPr lang="es-CO" i="1" dirty="0" err="1"/>
              <a:t>BlueJ</a:t>
            </a:r>
            <a:r>
              <a:rPr lang="es-CO" i="1" dirty="0"/>
              <a:t>; por lo tanto, es importante que aprenda la opción 2. Ya que es lo que utilizará en el resto de la carrera.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135A2B-77E6-48FB-8BF7-16FEE66B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2" descr="Tip, tips png - Tips free download - 650x650,60.79 KB">
            <a:extLst>
              <a:ext uri="{FF2B5EF4-FFF2-40B4-BE49-F238E27FC236}">
                <a16:creationId xmlns:a16="http://schemas.microsoft.com/office/drawing/2014/main" id="{EDDE3549-81A5-4B4D-9900-622BCE40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48" y="3587762"/>
            <a:ext cx="2831485" cy="28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A11C-4A5A-4BF8-A30D-A19493CF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Repaso rápido – 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92A0B-7006-42B4-8A2F-C89145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¿Qué comando(s) debo utilizar si quiero imprimir “Hola Grupo” por pantalla?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6DE50-180F-4678-91CE-B265E3D1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7D473D-BBF6-4512-B912-84A27CFE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9" y="2650412"/>
            <a:ext cx="6159802" cy="1557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3A847D-0350-4B69-952A-2673BD96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94" y="3598189"/>
            <a:ext cx="2326152" cy="1557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9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AE50A-271F-44B3-A366-2A7B2AD3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objetos – Opción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A6A66-17E6-4E50-B3D2-BE5E6019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/>
              <a:t>Creamos una clase “Principal” que tenga un método “</a:t>
            </a:r>
            <a:r>
              <a:rPr lang="es-CO" sz="2000" dirty="0" err="1"/>
              <a:t>main</a:t>
            </a:r>
            <a:r>
              <a:rPr lang="es-CO" sz="2000" dirty="0"/>
              <a:t>”, y dentro de ese método “</a:t>
            </a:r>
            <a:r>
              <a:rPr lang="es-CO" sz="2000" dirty="0" err="1"/>
              <a:t>main</a:t>
            </a:r>
            <a:r>
              <a:rPr lang="es-CO" sz="2000" dirty="0"/>
              <a:t>”, creamos los objetos y llamamos los métodos necesarios: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65570D-075A-4202-A214-5F555746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89826B-6497-42B9-884E-AE2137DE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2383065"/>
            <a:ext cx="9410440" cy="3691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4E5206-8EDA-446D-B902-D22F881B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528" y="2301447"/>
            <a:ext cx="3942676" cy="121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29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575A-D0FA-427F-9A81-9AD3347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objetos en memoria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7AC4F6-3DA2-4147-90B5-EA1ED9D7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85112C6-59DC-4A37-8F66-E0694265196D}"/>
              </a:ext>
            </a:extLst>
          </p:cNvPr>
          <p:cNvSpPr/>
          <p:nvPr/>
        </p:nvSpPr>
        <p:spPr>
          <a:xfrm>
            <a:off x="7936738" y="1824548"/>
            <a:ext cx="3704095" cy="320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B4FC63F-53F5-4A77-BA64-87163B0E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5" y="2263150"/>
            <a:ext cx="3404922" cy="1967288"/>
          </a:xfrm>
          <a:prstGeom prst="rect">
            <a:avLst/>
          </a:prstGeom>
        </p:spPr>
      </p:pic>
      <p:sp>
        <p:nvSpPr>
          <p:cNvPr id="16" name="Rectángulo: esquinas diagonales cortadas 15">
            <a:extLst>
              <a:ext uri="{FF2B5EF4-FFF2-40B4-BE49-F238E27FC236}">
                <a16:creationId xmlns:a16="http://schemas.microsoft.com/office/drawing/2014/main" id="{FA0A309B-CBE1-4501-BA0F-05E60024A0F3}"/>
              </a:ext>
            </a:extLst>
          </p:cNvPr>
          <p:cNvSpPr/>
          <p:nvPr/>
        </p:nvSpPr>
        <p:spPr>
          <a:xfrm rot="1301164">
            <a:off x="9075859" y="3543506"/>
            <a:ext cx="734218" cy="2855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radio</a:t>
            </a:r>
          </a:p>
        </p:txBody>
      </p:sp>
      <p:sp>
        <p:nvSpPr>
          <p:cNvPr id="17" name="Diagrama de flujo: tarjeta 16">
            <a:extLst>
              <a:ext uri="{FF2B5EF4-FFF2-40B4-BE49-F238E27FC236}">
                <a16:creationId xmlns:a16="http://schemas.microsoft.com/office/drawing/2014/main" id="{53FF6590-866F-43CE-9236-731E2B3201B6}"/>
              </a:ext>
            </a:extLst>
          </p:cNvPr>
          <p:cNvSpPr/>
          <p:nvPr/>
        </p:nvSpPr>
        <p:spPr>
          <a:xfrm rot="20220436">
            <a:off x="9305577" y="2303359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0.0</a:t>
            </a:r>
          </a:p>
        </p:txBody>
      </p:sp>
      <p:sp>
        <p:nvSpPr>
          <p:cNvPr id="22" name="Rectángulo: esquinas diagonales cortadas 21">
            <a:extLst>
              <a:ext uri="{FF2B5EF4-FFF2-40B4-BE49-F238E27FC236}">
                <a16:creationId xmlns:a16="http://schemas.microsoft.com/office/drawing/2014/main" id="{C96AF386-E3FD-4657-AF58-C9A723E31CC7}"/>
              </a:ext>
            </a:extLst>
          </p:cNvPr>
          <p:cNvSpPr/>
          <p:nvPr/>
        </p:nvSpPr>
        <p:spPr>
          <a:xfrm rot="20282229">
            <a:off x="9867296" y="3467998"/>
            <a:ext cx="715211" cy="2831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double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4112E9-1060-4124-B93C-9072140942BC}"/>
              </a:ext>
            </a:extLst>
          </p:cNvPr>
          <p:cNvSpPr/>
          <p:nvPr/>
        </p:nvSpPr>
        <p:spPr>
          <a:xfrm>
            <a:off x="7939600" y="4645817"/>
            <a:ext cx="1825136" cy="382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circulo1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67E30A1-00F4-4B13-A540-9E46A99C6585}"/>
              </a:ext>
            </a:extLst>
          </p:cNvPr>
          <p:cNvSpPr/>
          <p:nvPr/>
        </p:nvSpPr>
        <p:spPr>
          <a:xfrm>
            <a:off x="9781500" y="4645817"/>
            <a:ext cx="1857110" cy="3824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Circulo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3981D22-9C52-48E0-A45B-A90204EA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13" y="4546277"/>
            <a:ext cx="5327469" cy="2089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DCFC4AE-BA98-4D41-8BE7-28AAA9A41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613" y="1363803"/>
            <a:ext cx="3213477" cy="3059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9" name="8 Conector recto de flecha">
            <a:extLst>
              <a:ext uri="{FF2B5EF4-FFF2-40B4-BE49-F238E27FC236}">
                <a16:creationId xmlns:a16="http://schemas.microsoft.com/office/drawing/2014/main" id="{EC4BBCDB-2720-48D2-A789-87C60498C9F1}"/>
              </a:ext>
            </a:extLst>
          </p:cNvPr>
          <p:cNvCxnSpPr>
            <a:cxnSpLocks/>
          </p:cNvCxnSpPr>
          <p:nvPr/>
        </p:nvCxnSpPr>
        <p:spPr>
          <a:xfrm flipV="1">
            <a:off x="5013434" y="3954616"/>
            <a:ext cx="2816773" cy="99575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10 Rectángulo">
            <a:extLst>
              <a:ext uri="{FF2B5EF4-FFF2-40B4-BE49-F238E27FC236}">
                <a16:creationId xmlns:a16="http://schemas.microsoft.com/office/drawing/2014/main" id="{D7BB2EBE-F0BB-4659-82FE-40310BDE3E97}"/>
              </a:ext>
            </a:extLst>
          </p:cNvPr>
          <p:cNvSpPr/>
          <p:nvPr/>
        </p:nvSpPr>
        <p:spPr>
          <a:xfrm>
            <a:off x="8153904" y="5385245"/>
            <a:ext cx="3221663" cy="11847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Al hacer un “new” se crea una “caja grande” y por dentro se crean tantas “cajas pequeñas” como atributos</a:t>
            </a:r>
          </a:p>
        </p:txBody>
      </p:sp>
      <p:cxnSp>
        <p:nvCxnSpPr>
          <p:cNvPr id="33" name="8 Conector recto de flecha">
            <a:extLst>
              <a:ext uri="{FF2B5EF4-FFF2-40B4-BE49-F238E27FC236}">
                <a16:creationId xmlns:a16="http://schemas.microsoft.com/office/drawing/2014/main" id="{CAA0C62C-DA80-4916-A798-C8C7B4ECC72B}"/>
              </a:ext>
            </a:extLst>
          </p:cNvPr>
          <p:cNvCxnSpPr>
            <a:cxnSpLocks/>
          </p:cNvCxnSpPr>
          <p:nvPr/>
        </p:nvCxnSpPr>
        <p:spPr>
          <a:xfrm>
            <a:off x="4129726" y="1832632"/>
            <a:ext cx="4588892" cy="1629517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Diagrama de flujo: tarjeta 35">
            <a:extLst>
              <a:ext uri="{FF2B5EF4-FFF2-40B4-BE49-F238E27FC236}">
                <a16:creationId xmlns:a16="http://schemas.microsoft.com/office/drawing/2014/main" id="{C60293D0-1D97-41FA-828A-398E825A561D}"/>
              </a:ext>
            </a:extLst>
          </p:cNvPr>
          <p:cNvSpPr/>
          <p:nvPr/>
        </p:nvSpPr>
        <p:spPr>
          <a:xfrm rot="20220436">
            <a:off x="9305577" y="2298221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5.0</a:t>
            </a:r>
          </a:p>
        </p:txBody>
      </p:sp>
      <p:cxnSp>
        <p:nvCxnSpPr>
          <p:cNvPr id="37" name="8 Conector recto de flecha">
            <a:extLst>
              <a:ext uri="{FF2B5EF4-FFF2-40B4-BE49-F238E27FC236}">
                <a16:creationId xmlns:a16="http://schemas.microsoft.com/office/drawing/2014/main" id="{1AFB6803-3C0A-4EE6-9AB6-7287368FEE0F}"/>
              </a:ext>
            </a:extLst>
          </p:cNvPr>
          <p:cNvCxnSpPr>
            <a:cxnSpLocks/>
          </p:cNvCxnSpPr>
          <p:nvPr/>
        </p:nvCxnSpPr>
        <p:spPr>
          <a:xfrm flipV="1">
            <a:off x="4129726" y="2438400"/>
            <a:ext cx="5064712" cy="274320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32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504C-EC33-4BCE-AFB2-E849EA26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BlueJ</a:t>
            </a:r>
            <a:r>
              <a:rPr lang="es-CO" dirty="0"/>
              <a:t> -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73F36-AD09-4E21-9F88-FDB9EC54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Si volvemos a la interfaz gráfica de </a:t>
            </a:r>
            <a:r>
              <a:rPr lang="es-CO" dirty="0" err="1"/>
              <a:t>BlueJ</a:t>
            </a:r>
            <a:r>
              <a:rPr lang="es-CO" dirty="0"/>
              <a:t>, observará que hay una flecha entre la clase Principal y la clase circulo. ¿A que se debe esto?.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algn="just"/>
            <a:r>
              <a:rPr lang="es-CO" dirty="0"/>
              <a:t>Esto se debe a que desde la clase Principal, estamos invocando elementos de la clase Circulo.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BDC03B-E615-4BA8-9F9F-B3152777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40245F-ED78-4C25-82F4-AAA488A9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01" y="2615859"/>
            <a:ext cx="6139208" cy="1812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425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015B-8C5A-419D-835A-19925306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36EF2-EA80-4C12-B874-045911CD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Cree los mismos 3 círculos anteriores, asígneles un radio y muestre por pantalla el perímetro, pero esta vez, desde una clase principal que tenga un método “</a:t>
            </a:r>
            <a:r>
              <a:rPr lang="es-CO" dirty="0" err="1"/>
              <a:t>main</a:t>
            </a:r>
            <a:r>
              <a:rPr lang="es-CO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2CC968-A5CB-42B6-8CEE-C7BB522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F24B7-F53B-4BBC-AA3B-BDA282DD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los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0AB31-5426-451F-910F-BA9DE773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Formas de acceder a un atributo (desde un método externo):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581E7D-820C-4850-9E45-981CCCFC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2F130EA7-59BB-4ED3-A408-FB7F92940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96784"/>
              </p:ext>
            </p:extLst>
          </p:nvPr>
        </p:nvGraphicFramePr>
        <p:xfrm>
          <a:off x="2736932" y="2396309"/>
          <a:ext cx="7987895" cy="1346200"/>
        </p:xfrm>
        <a:graphic>
          <a:graphicData uri="http://schemas.openxmlformats.org/drawingml/2006/table">
            <a:tbl>
              <a:tblPr/>
              <a:tblGrid>
                <a:gridCol w="798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r>
                        <a:rPr lang="es-CO" sz="2000" b="0" i="0" u="none" strike="noStrike" dirty="0">
                          <a:solidFill>
                            <a:srgbClr val="660066"/>
                          </a:solidFill>
                          <a:latin typeface="Consolas"/>
                        </a:rPr>
                        <a:t>Producto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 p1 </a:t>
                      </a:r>
                      <a:r>
                        <a:rPr lang="es-CO" sz="2000" b="0" i="0" u="none" strike="noStrike" dirty="0">
                          <a:solidFill>
                            <a:srgbClr val="666600"/>
                          </a:solidFill>
                          <a:latin typeface="Consolas"/>
                        </a:rPr>
                        <a:t>=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s-CO" sz="2000" b="0" i="0" u="none" strike="noStrike" dirty="0">
                          <a:solidFill>
                            <a:srgbClr val="000088"/>
                          </a:solidFill>
                          <a:latin typeface="Consolas"/>
                        </a:rPr>
                        <a:t>new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s-CO" sz="2000" b="0" i="0" u="none" strike="noStrike" dirty="0">
                          <a:solidFill>
                            <a:srgbClr val="660066"/>
                          </a:solidFill>
                          <a:latin typeface="Consolas"/>
                        </a:rPr>
                        <a:t>Producto</a:t>
                      </a:r>
                      <a:r>
                        <a:rPr lang="es-CO" sz="2000" b="0" i="0" u="none" strike="noStrike" dirty="0">
                          <a:solidFill>
                            <a:srgbClr val="666600"/>
                          </a:solidFill>
                          <a:latin typeface="Consolas"/>
                        </a:rPr>
                        <a:t>();</a:t>
                      </a:r>
                      <a:endParaRPr lang="es-CO" sz="20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 p1</a:t>
                      </a:r>
                      <a:r>
                        <a:rPr lang="es-CO" sz="2000" b="0" i="0" u="none" strike="noStrike" dirty="0">
                          <a:solidFill>
                            <a:srgbClr val="666600"/>
                          </a:solidFill>
                          <a:latin typeface="Consolas"/>
                        </a:rPr>
                        <a:t>.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precio </a:t>
                      </a:r>
                      <a:r>
                        <a:rPr lang="es-CO" sz="2000" b="0" i="0" u="none" strike="noStrike" dirty="0">
                          <a:solidFill>
                            <a:srgbClr val="880000"/>
                          </a:solidFill>
                          <a:latin typeface="Consolas"/>
                        </a:rPr>
                        <a:t>/* si el atributo es publico */</a:t>
                      </a:r>
                      <a:endParaRPr lang="es-CO" sz="20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p1</a:t>
                      </a:r>
                      <a:r>
                        <a:rPr lang="es-CO" sz="2000" b="0" i="0" u="none" strike="noStrike" dirty="0">
                          <a:solidFill>
                            <a:srgbClr val="666600"/>
                          </a:solidFill>
                          <a:latin typeface="Consolas"/>
                        </a:rPr>
                        <a:t>.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getPrecio</a:t>
                      </a:r>
                      <a:r>
                        <a:rPr lang="es-CO" sz="2000" b="0" i="0" u="none" strike="noStrike" dirty="0">
                          <a:solidFill>
                            <a:srgbClr val="666600"/>
                          </a:solidFill>
                          <a:latin typeface="Consolas"/>
                        </a:rPr>
                        <a:t>()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s-CO" sz="2000" b="0" i="0" u="none" strike="noStrike" dirty="0">
                          <a:solidFill>
                            <a:srgbClr val="880000"/>
                          </a:solidFill>
                          <a:latin typeface="Consolas"/>
                        </a:rPr>
                        <a:t>/* si el atributo es privado y existe el método publico */</a:t>
                      </a:r>
                      <a:endParaRPr lang="es-CO" sz="2000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6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A93C2-DCAD-4CBD-8F1D-C0AA92AE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Visibilidad publica y privada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231D5-5ED3-41C0-BEB0-46BEB79C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04BA75-5A16-4B21-A74E-FB57A5EB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80" y="4017458"/>
            <a:ext cx="4410014" cy="2056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52C6D2-1EB8-4E08-BF8D-2B0A2BF2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44" y="1240971"/>
            <a:ext cx="6564738" cy="2423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6226BC-2E6F-4695-8237-743F52D3E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648" y="3244977"/>
            <a:ext cx="3862143" cy="334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4713601-8DA8-478F-95DC-6CEDB3FAF4F9}"/>
              </a:ext>
            </a:extLst>
          </p:cNvPr>
          <p:cNvSpPr/>
          <p:nvPr/>
        </p:nvSpPr>
        <p:spPr>
          <a:xfrm>
            <a:off x="8213745" y="1410789"/>
            <a:ext cx="3702671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Solo se puede acceder a los </a:t>
            </a:r>
            <a:r>
              <a:rPr lang="es-CO" b="1" u="sng" dirty="0">
                <a:solidFill>
                  <a:schemeClr val="tx1"/>
                </a:solidFill>
              </a:rPr>
              <a:t>atributos privados</a:t>
            </a:r>
            <a:r>
              <a:rPr lang="es-CO" b="1" dirty="0">
                <a:solidFill>
                  <a:schemeClr val="tx1"/>
                </a:solidFill>
              </a:rPr>
              <a:t> desde el interior de la clase, y se puede acceder a los </a:t>
            </a:r>
            <a:r>
              <a:rPr lang="es-CO" b="1" u="sng" dirty="0">
                <a:solidFill>
                  <a:schemeClr val="tx1"/>
                </a:solidFill>
              </a:rPr>
              <a:t>atributos públicos</a:t>
            </a:r>
            <a:r>
              <a:rPr lang="es-CO" b="1" dirty="0">
                <a:solidFill>
                  <a:schemeClr val="tx1"/>
                </a:solidFill>
              </a:rPr>
              <a:t> desde cualquier otra clase.</a:t>
            </a:r>
          </a:p>
        </p:txBody>
      </p:sp>
    </p:spTree>
    <p:extLst>
      <p:ext uri="{BB962C8B-B14F-4D97-AF65-F5344CB8AC3E}">
        <p14:creationId xmlns:p14="http://schemas.microsoft.com/office/powerpoint/2010/main" val="10004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77E80-2643-498C-9FD6-B978CB47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Visualización en memoria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40565-CADE-4EBB-89EB-27EEEE31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9B2A83-F87F-49F4-A1E8-D92FA72B496D}"/>
              </a:ext>
            </a:extLst>
          </p:cNvPr>
          <p:cNvSpPr/>
          <p:nvPr/>
        </p:nvSpPr>
        <p:spPr>
          <a:xfrm>
            <a:off x="8024994" y="2105021"/>
            <a:ext cx="3704095" cy="320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7A8990A-7C6C-41F5-8FDC-7354CBC4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60" y="2213507"/>
            <a:ext cx="3404922" cy="1967288"/>
          </a:xfrm>
          <a:prstGeom prst="rect">
            <a:avLst/>
          </a:prstGeom>
        </p:spPr>
      </p:pic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059637F6-D30C-4CA1-8081-60C661E5C86C}"/>
              </a:ext>
            </a:extLst>
          </p:cNvPr>
          <p:cNvSpPr/>
          <p:nvPr/>
        </p:nvSpPr>
        <p:spPr>
          <a:xfrm rot="1301164">
            <a:off x="8509744" y="3493863"/>
            <a:ext cx="734218" cy="2855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5" name="Diagrama de flujo: tarjeta 14">
            <a:extLst>
              <a:ext uri="{FF2B5EF4-FFF2-40B4-BE49-F238E27FC236}">
                <a16:creationId xmlns:a16="http://schemas.microsoft.com/office/drawing/2014/main" id="{91D34AE9-DDE8-49D0-88FA-6B118CC5B99B}"/>
              </a:ext>
            </a:extLst>
          </p:cNvPr>
          <p:cNvSpPr/>
          <p:nvPr/>
        </p:nvSpPr>
        <p:spPr>
          <a:xfrm rot="20220436">
            <a:off x="8739462" y="2253716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“Tesla </a:t>
            </a:r>
            <a:r>
              <a:rPr lang="es-CO" sz="1200" dirty="0" err="1"/>
              <a:t>Model</a:t>
            </a:r>
            <a:r>
              <a:rPr lang="es-CO" sz="1200" dirty="0"/>
              <a:t> X”</a:t>
            </a:r>
          </a:p>
        </p:txBody>
      </p:sp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400184B-B220-4AE7-95E7-3E7DFC7F1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13" y="3058629"/>
            <a:ext cx="3404922" cy="1967288"/>
          </a:xfrm>
          <a:prstGeom prst="rect">
            <a:avLst/>
          </a:prstGeom>
        </p:spPr>
      </p:pic>
      <p:sp>
        <p:nvSpPr>
          <p:cNvPr id="17" name="Rectángulo: esquinas diagonales cortadas 16">
            <a:extLst>
              <a:ext uri="{FF2B5EF4-FFF2-40B4-BE49-F238E27FC236}">
                <a16:creationId xmlns:a16="http://schemas.microsoft.com/office/drawing/2014/main" id="{7BB3FA32-C4F3-4467-ADCB-C7EC58AD8B6B}"/>
              </a:ext>
            </a:extLst>
          </p:cNvPr>
          <p:cNvSpPr/>
          <p:nvPr/>
        </p:nvSpPr>
        <p:spPr>
          <a:xfrm rot="1301164">
            <a:off x="9901597" y="4338985"/>
            <a:ext cx="734218" cy="2855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18" name="Diagrama de flujo: tarjeta 17">
            <a:extLst>
              <a:ext uri="{FF2B5EF4-FFF2-40B4-BE49-F238E27FC236}">
                <a16:creationId xmlns:a16="http://schemas.microsoft.com/office/drawing/2014/main" id="{12474E52-365B-4B54-A805-B5AF8C8BF76E}"/>
              </a:ext>
            </a:extLst>
          </p:cNvPr>
          <p:cNvSpPr/>
          <p:nvPr/>
        </p:nvSpPr>
        <p:spPr>
          <a:xfrm rot="20220436">
            <a:off x="10131315" y="3098838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40000</a:t>
            </a:r>
          </a:p>
        </p:txBody>
      </p:sp>
      <p:sp>
        <p:nvSpPr>
          <p:cNvPr id="21" name="Rectángulo: esquinas diagonales cortadas 20">
            <a:extLst>
              <a:ext uri="{FF2B5EF4-FFF2-40B4-BE49-F238E27FC236}">
                <a16:creationId xmlns:a16="http://schemas.microsoft.com/office/drawing/2014/main" id="{CACDBED6-89E5-4048-80B6-49E3B5FFB18A}"/>
              </a:ext>
            </a:extLst>
          </p:cNvPr>
          <p:cNvSpPr/>
          <p:nvPr/>
        </p:nvSpPr>
        <p:spPr>
          <a:xfrm rot="20282229">
            <a:off x="10710034" y="4302125"/>
            <a:ext cx="715211" cy="2831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int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2" name="Rectángulo: esquinas diagonales cortadas 21">
            <a:extLst>
              <a:ext uri="{FF2B5EF4-FFF2-40B4-BE49-F238E27FC236}">
                <a16:creationId xmlns:a16="http://schemas.microsoft.com/office/drawing/2014/main" id="{B6F6ED41-0168-43F3-B787-062850F0A626}"/>
              </a:ext>
            </a:extLst>
          </p:cNvPr>
          <p:cNvSpPr/>
          <p:nvPr/>
        </p:nvSpPr>
        <p:spPr>
          <a:xfrm rot="20282229">
            <a:off x="9277966" y="3448978"/>
            <a:ext cx="715211" cy="2831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String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F501815-1E6A-4FC6-B950-654409E40729}"/>
              </a:ext>
            </a:extLst>
          </p:cNvPr>
          <p:cNvSpPr/>
          <p:nvPr/>
        </p:nvSpPr>
        <p:spPr>
          <a:xfrm>
            <a:off x="8038428" y="4926290"/>
            <a:ext cx="1825136" cy="382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vehiculo1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3F8936-9E43-4A7F-8C0D-B50CAACE666C}"/>
              </a:ext>
            </a:extLst>
          </p:cNvPr>
          <p:cNvSpPr/>
          <p:nvPr/>
        </p:nvSpPr>
        <p:spPr>
          <a:xfrm>
            <a:off x="9880328" y="4926290"/>
            <a:ext cx="1857110" cy="3824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</a:rPr>
              <a:t>Vehiculo</a:t>
            </a:r>
            <a:endParaRPr lang="es-CO" sz="2000" b="1" dirty="0">
              <a:solidFill>
                <a:schemeClr val="tx1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7AF9D40-54B2-4D52-97A6-612240F3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52" y="1680839"/>
            <a:ext cx="2632145" cy="2281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68586B4-07D9-4A2C-B946-2C2F075CA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686" y="4213436"/>
            <a:ext cx="5666245" cy="2091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32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81CD4-E3E4-4566-8809-D6FAD2E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los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D629-4CF4-4E94-8F1D-CA9E58A6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Java define la siguiente estructura para crear métodos dentro de una clase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2DD295-7519-483E-9889-A19236D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A4834B6-2AAB-439C-9BF5-26D0B813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3947" y="2228427"/>
            <a:ext cx="6823421" cy="40250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A87D062-16A2-4D55-B89A-12F4944B5091}"/>
              </a:ext>
            </a:extLst>
          </p:cNvPr>
          <p:cNvSpPr/>
          <p:nvPr/>
        </p:nvSpPr>
        <p:spPr>
          <a:xfrm>
            <a:off x="2382998" y="2338534"/>
            <a:ext cx="194103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Cabecera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F475D5-AD85-4B2F-8532-2E9EA5E69A9E}"/>
              </a:ext>
            </a:extLst>
          </p:cNvPr>
          <p:cNvSpPr/>
          <p:nvPr/>
        </p:nvSpPr>
        <p:spPr>
          <a:xfrm>
            <a:off x="1412483" y="5262545"/>
            <a:ext cx="194103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Cuerpo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1D024FFD-C4D7-4E25-A606-77E4CF57572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24028" y="2523200"/>
            <a:ext cx="306004" cy="111241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8 Conector recto de flecha">
            <a:extLst>
              <a:ext uri="{FF2B5EF4-FFF2-40B4-BE49-F238E27FC236}">
                <a16:creationId xmlns:a16="http://schemas.microsoft.com/office/drawing/2014/main" id="{22D4CC51-4A52-4AF9-8127-633353BD0C8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53513" y="4453249"/>
            <a:ext cx="2272372" cy="99396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7F814-DF8F-40CF-8E95-0AE2164F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con y sin retorno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6B957D-6B4F-48EB-9A4E-C8499821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7CE31-2A76-4116-B6C3-1C68F36C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51" y="1443841"/>
            <a:ext cx="6564738" cy="2423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962DFD-F15A-4992-BB7F-06FC4BBC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48" y="3244977"/>
            <a:ext cx="3862143" cy="334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8BF0A42-2B2B-4CDC-AB62-8DD78A7561F8}"/>
              </a:ext>
            </a:extLst>
          </p:cNvPr>
          <p:cNvSpPr/>
          <p:nvPr/>
        </p:nvSpPr>
        <p:spPr>
          <a:xfrm>
            <a:off x="2820334" y="4213830"/>
            <a:ext cx="3702671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Los métodos sin retorno “</a:t>
            </a:r>
            <a:r>
              <a:rPr lang="es-CO" b="1" dirty="0" err="1">
                <a:solidFill>
                  <a:schemeClr val="tx1"/>
                </a:solidFill>
              </a:rPr>
              <a:t>void</a:t>
            </a:r>
            <a:r>
              <a:rPr lang="es-CO" b="1" dirty="0">
                <a:solidFill>
                  <a:schemeClr val="tx1"/>
                </a:solidFill>
              </a:rPr>
              <a:t>” se utilizan por lo general para establecer valores a atributos, imprimir mensajes, entre otros</a:t>
            </a:r>
          </a:p>
        </p:txBody>
      </p:sp>
      <p:cxnSp>
        <p:nvCxnSpPr>
          <p:cNvPr id="8" name="8 Conector recto de flecha">
            <a:extLst>
              <a:ext uri="{FF2B5EF4-FFF2-40B4-BE49-F238E27FC236}">
                <a16:creationId xmlns:a16="http://schemas.microsoft.com/office/drawing/2014/main" id="{E2DAA8C8-F173-4238-8518-7A729A39C8D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23005" y="4649492"/>
            <a:ext cx="1551612" cy="164503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062A99-FE22-4D67-896E-FFBA70D998EE}"/>
              </a:ext>
            </a:extLst>
          </p:cNvPr>
          <p:cNvSpPr/>
          <p:nvPr/>
        </p:nvSpPr>
        <p:spPr>
          <a:xfrm>
            <a:off x="2820334" y="5475108"/>
            <a:ext cx="3702671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Los métodos con retorno, deben utilizar la palabra reserva “</a:t>
            </a:r>
            <a:r>
              <a:rPr lang="es-CO" b="1" dirty="0" err="1">
                <a:solidFill>
                  <a:schemeClr val="tx1"/>
                </a:solidFill>
              </a:rPr>
              <a:t>return</a:t>
            </a:r>
            <a:r>
              <a:rPr lang="es-CO" b="1" dirty="0">
                <a:solidFill>
                  <a:schemeClr val="tx1"/>
                </a:solidFill>
              </a:rPr>
              <a:t>” para devolver un valor del tipo declarado en la cabecera del método</a:t>
            </a:r>
          </a:p>
        </p:txBody>
      </p:sp>
      <p:cxnSp>
        <p:nvCxnSpPr>
          <p:cNvPr id="12" name="8 Conector recto de flecha">
            <a:extLst>
              <a:ext uri="{FF2B5EF4-FFF2-40B4-BE49-F238E27FC236}">
                <a16:creationId xmlns:a16="http://schemas.microsoft.com/office/drawing/2014/main" id="{07D3D3A2-87FD-4F89-A04A-50D7AC5E0E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523005" y="5873858"/>
            <a:ext cx="1970066" cy="20141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8 Conector recto de flecha">
            <a:extLst>
              <a:ext uri="{FF2B5EF4-FFF2-40B4-BE49-F238E27FC236}">
                <a16:creationId xmlns:a16="http://schemas.microsoft.com/office/drawing/2014/main" id="{9B954595-1537-403C-A1E5-A2DC7A2E188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523005" y="5656881"/>
            <a:ext cx="2339584" cy="41839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A5EB3-A79F-424C-A9B9-4F587541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Constructores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3491410-1CFD-4813-9CAF-10F70DCB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3" y="1410789"/>
            <a:ext cx="9438247" cy="4663440"/>
          </a:xfrm>
        </p:spPr>
        <p:txBody>
          <a:bodyPr anchor="ctr"/>
          <a:lstStyle/>
          <a:p>
            <a:pPr algn="just"/>
            <a:r>
              <a:rPr lang="es-CO" dirty="0"/>
              <a:t>Los constructores son un tipo especial de método. Tienen tres características:</a:t>
            </a:r>
          </a:p>
          <a:p>
            <a:pPr lvl="1" algn="just"/>
            <a:r>
              <a:rPr lang="es-CO" dirty="0"/>
              <a:t>Un constructor debe tener el </a:t>
            </a:r>
            <a:r>
              <a:rPr lang="es-CO" b="1" dirty="0"/>
              <a:t>mismo nombre </a:t>
            </a:r>
            <a:r>
              <a:rPr lang="es-CO" dirty="0"/>
              <a:t>que la clase misma.</a:t>
            </a:r>
          </a:p>
          <a:p>
            <a:pPr lvl="1" algn="just"/>
            <a:r>
              <a:rPr lang="es-CO" dirty="0"/>
              <a:t>Los constructores </a:t>
            </a:r>
            <a:r>
              <a:rPr lang="es-CO" b="1" dirty="0"/>
              <a:t>no tienen un tipo de retorno</a:t>
            </a:r>
            <a:r>
              <a:rPr lang="es-CO" dirty="0"/>
              <a:t>.</a:t>
            </a:r>
          </a:p>
          <a:p>
            <a:pPr lvl="1" algn="just"/>
            <a:r>
              <a:rPr lang="es-CO" dirty="0"/>
              <a:t>Los constructores se invocan utilizando la palabra reservada “</a:t>
            </a:r>
            <a:r>
              <a:rPr lang="es-CO" b="1" dirty="0"/>
              <a:t>new</a:t>
            </a:r>
            <a:r>
              <a:rPr lang="es-CO" dirty="0"/>
              <a:t>” cuando se crea un objeto.</a:t>
            </a:r>
          </a:p>
          <a:p>
            <a:pPr algn="just"/>
            <a:r>
              <a:rPr lang="es-CO" dirty="0"/>
              <a:t>Los constructores sirven para inicializar los objetos (generalmente para inicializar los valores de los atributos de los objetos).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D761D-CCE3-4CE0-907E-A2241B73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A11C-4A5A-4BF8-A30D-A19493CF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1"/>
            <a:ext cx="9666016" cy="995302"/>
          </a:xfrm>
        </p:spPr>
        <p:txBody>
          <a:bodyPr/>
          <a:lstStyle/>
          <a:p>
            <a:r>
              <a:rPr lang="es-CO" dirty="0"/>
              <a:t>Repaso rápido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92A0B-7006-42B4-8A2F-C8914597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024020"/>
            <a:ext cx="9666016" cy="5050209"/>
          </a:xfrm>
        </p:spPr>
        <p:txBody>
          <a:bodyPr/>
          <a:lstStyle/>
          <a:p>
            <a:pPr algn="just"/>
            <a:r>
              <a:rPr lang="es-CO" dirty="0"/>
              <a:t>¿Qué comando(s) debo utilizar para definir y dar valor a las siguientes variables?</a:t>
            </a:r>
          </a:p>
          <a:p>
            <a:pPr lvl="1" algn="just"/>
            <a:r>
              <a:rPr lang="es-CO" dirty="0"/>
              <a:t>edad con valor de 3.</a:t>
            </a:r>
          </a:p>
          <a:p>
            <a:pPr lvl="1" algn="just"/>
            <a:r>
              <a:rPr lang="es-CO" dirty="0"/>
              <a:t>nombre con valor de “Juan”.</a:t>
            </a:r>
          </a:p>
          <a:p>
            <a:pPr lvl="1" algn="just"/>
            <a:r>
              <a:rPr lang="es-CO" dirty="0"/>
              <a:t>estatura con valor de 3.4.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6DE50-180F-4678-91CE-B265E3D1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5BD425-CC5C-451F-A93D-7A2B2C7E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97" y="3723232"/>
            <a:ext cx="6406490" cy="2560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Imagen 1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7A9D3E1-9B4C-4216-9E3B-0663B622C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91" y="2738905"/>
            <a:ext cx="3404922" cy="1967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9E0FC3-F3DA-4C64-B047-220DF04A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4" y="5133366"/>
            <a:ext cx="2289387" cy="1414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id="{F954AC46-17D1-44B8-A67D-B295C1E6994F}"/>
              </a:ext>
            </a:extLst>
          </p:cNvPr>
          <p:cNvSpPr/>
          <p:nvPr/>
        </p:nvSpPr>
        <p:spPr>
          <a:xfrm rot="1301164">
            <a:off x="10203175" y="4019261"/>
            <a:ext cx="734218" cy="2855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4" name="Diagrama de flujo: tarjeta 13">
            <a:extLst>
              <a:ext uri="{FF2B5EF4-FFF2-40B4-BE49-F238E27FC236}">
                <a16:creationId xmlns:a16="http://schemas.microsoft.com/office/drawing/2014/main" id="{47005439-4CD4-4E3E-A809-80B7DAE299C5}"/>
              </a:ext>
            </a:extLst>
          </p:cNvPr>
          <p:cNvSpPr/>
          <p:nvPr/>
        </p:nvSpPr>
        <p:spPr>
          <a:xfrm rot="20220436">
            <a:off x="10432893" y="2779114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Juan</a:t>
            </a:r>
          </a:p>
        </p:txBody>
      </p:sp>
      <p:pic>
        <p:nvPicPr>
          <p:cNvPr id="17" name="Imagen 1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266BFC6-044A-4E17-B268-F218FC237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87" y="4734910"/>
            <a:ext cx="3404922" cy="1967288"/>
          </a:xfrm>
          <a:prstGeom prst="rect">
            <a:avLst/>
          </a:prstGeom>
        </p:spPr>
      </p:pic>
      <p:sp>
        <p:nvSpPr>
          <p:cNvPr id="18" name="Rectángulo: esquinas diagonales cortadas 17">
            <a:extLst>
              <a:ext uri="{FF2B5EF4-FFF2-40B4-BE49-F238E27FC236}">
                <a16:creationId xmlns:a16="http://schemas.microsoft.com/office/drawing/2014/main" id="{41BAECC5-85AB-4D2A-AEE8-56A5C32BF839}"/>
              </a:ext>
            </a:extLst>
          </p:cNvPr>
          <p:cNvSpPr/>
          <p:nvPr/>
        </p:nvSpPr>
        <p:spPr>
          <a:xfrm rot="1301164">
            <a:off x="9533417" y="5952757"/>
            <a:ext cx="820867" cy="322668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estatura</a:t>
            </a:r>
          </a:p>
        </p:txBody>
      </p:sp>
      <p:sp>
        <p:nvSpPr>
          <p:cNvPr id="19" name="Diagrama de flujo: tarjeta 18">
            <a:extLst>
              <a:ext uri="{FF2B5EF4-FFF2-40B4-BE49-F238E27FC236}">
                <a16:creationId xmlns:a16="http://schemas.microsoft.com/office/drawing/2014/main" id="{9E67A3EE-3DF8-420A-BEA2-A887ADE745E3}"/>
              </a:ext>
            </a:extLst>
          </p:cNvPr>
          <p:cNvSpPr/>
          <p:nvPr/>
        </p:nvSpPr>
        <p:spPr>
          <a:xfrm rot="20220436">
            <a:off x="9814389" y="4775119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3.4</a:t>
            </a:r>
          </a:p>
        </p:txBody>
      </p:sp>
      <p:pic>
        <p:nvPicPr>
          <p:cNvPr id="20" name="Imagen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D2FE423-5214-417E-B0B5-BB9BCD93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28" y="1650866"/>
            <a:ext cx="3404922" cy="1967288"/>
          </a:xfrm>
          <a:prstGeom prst="rect">
            <a:avLst/>
          </a:prstGeom>
        </p:spPr>
      </p:pic>
      <p:sp>
        <p:nvSpPr>
          <p:cNvPr id="21" name="Rectángulo: esquinas diagonales cortadas 20">
            <a:extLst>
              <a:ext uri="{FF2B5EF4-FFF2-40B4-BE49-F238E27FC236}">
                <a16:creationId xmlns:a16="http://schemas.microsoft.com/office/drawing/2014/main" id="{AEA39B14-37C5-4BCC-8D6C-14E40AE28D8A}"/>
              </a:ext>
            </a:extLst>
          </p:cNvPr>
          <p:cNvSpPr/>
          <p:nvPr/>
        </p:nvSpPr>
        <p:spPr>
          <a:xfrm rot="1301164">
            <a:off x="7918344" y="2916768"/>
            <a:ext cx="656021" cy="285752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edad</a:t>
            </a:r>
          </a:p>
        </p:txBody>
      </p:sp>
      <p:sp>
        <p:nvSpPr>
          <p:cNvPr id="22" name="Diagrama de flujo: tarjeta 21">
            <a:extLst>
              <a:ext uri="{FF2B5EF4-FFF2-40B4-BE49-F238E27FC236}">
                <a16:creationId xmlns:a16="http://schemas.microsoft.com/office/drawing/2014/main" id="{E0AF6293-9FD9-494B-AFED-B4AE51932B00}"/>
              </a:ext>
            </a:extLst>
          </p:cNvPr>
          <p:cNvSpPr/>
          <p:nvPr/>
        </p:nvSpPr>
        <p:spPr>
          <a:xfrm rot="20220436">
            <a:off x="8145330" y="1691075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6" name="Rectángulo: esquinas diagonales cortadas 15">
            <a:extLst>
              <a:ext uri="{FF2B5EF4-FFF2-40B4-BE49-F238E27FC236}">
                <a16:creationId xmlns:a16="http://schemas.microsoft.com/office/drawing/2014/main" id="{58E0B893-A44D-4494-A9F6-69B2A9B3DA51}"/>
              </a:ext>
            </a:extLst>
          </p:cNvPr>
          <p:cNvSpPr/>
          <p:nvPr/>
        </p:nvSpPr>
        <p:spPr>
          <a:xfrm rot="20282229">
            <a:off x="8630943" y="2877335"/>
            <a:ext cx="715211" cy="2831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int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3" name="Rectángulo: esquinas diagonales cortadas 22">
            <a:extLst>
              <a:ext uri="{FF2B5EF4-FFF2-40B4-BE49-F238E27FC236}">
                <a16:creationId xmlns:a16="http://schemas.microsoft.com/office/drawing/2014/main" id="{4DAE53D2-D13D-494A-B89A-73F9AEE65278}"/>
              </a:ext>
            </a:extLst>
          </p:cNvPr>
          <p:cNvSpPr/>
          <p:nvPr/>
        </p:nvSpPr>
        <p:spPr>
          <a:xfrm rot="20282229">
            <a:off x="10334690" y="5961365"/>
            <a:ext cx="715211" cy="2831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double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4" name="Rectángulo: esquinas diagonales cortadas 23">
            <a:extLst>
              <a:ext uri="{FF2B5EF4-FFF2-40B4-BE49-F238E27FC236}">
                <a16:creationId xmlns:a16="http://schemas.microsoft.com/office/drawing/2014/main" id="{63FA2194-ED94-453E-B5CE-18615D45FA5C}"/>
              </a:ext>
            </a:extLst>
          </p:cNvPr>
          <p:cNvSpPr/>
          <p:nvPr/>
        </p:nvSpPr>
        <p:spPr>
          <a:xfrm rot="20282229">
            <a:off x="10914422" y="3997958"/>
            <a:ext cx="715211" cy="283161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String</a:t>
            </a:r>
            <a:endParaRPr lang="es-CO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16" grpId="0" animBg="1"/>
      <p:bldP spid="23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454C-DA92-490B-9C66-79986AC8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Constructor de Circulo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8D2FB-30B8-436F-9F4B-7FE063FD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Modifique la clase Circulo y créele el siguiente constructor: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2B065A-D6FA-4DBD-96C9-B952390E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1D05B8-1635-421E-9CAC-B6163745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23" y="2167684"/>
            <a:ext cx="3934471" cy="225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048A91-0B8D-49E5-95B7-CF599EFADB9A}"/>
              </a:ext>
            </a:extLst>
          </p:cNvPr>
          <p:cNvSpPr/>
          <p:nvPr/>
        </p:nvSpPr>
        <p:spPr>
          <a:xfrm>
            <a:off x="2393329" y="2228671"/>
            <a:ext cx="3702671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¿Qué pasa cuando se crea un nuevo objeto de la clase Circulo?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AC09E7-E75E-47ED-A414-20708C1B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85" y="4818219"/>
            <a:ext cx="8528409" cy="1895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D48B40D-08C1-44ED-9A77-B6A31DBA5D97}"/>
              </a:ext>
            </a:extLst>
          </p:cNvPr>
          <p:cNvSpPr/>
          <p:nvPr/>
        </p:nvSpPr>
        <p:spPr>
          <a:xfrm>
            <a:off x="2393328" y="3022299"/>
            <a:ext cx="370267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¿Qué imprime?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C191D0-2B90-4D1F-B72A-D18C7064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2" y="3546665"/>
            <a:ext cx="3035918" cy="117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512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CB5F5-38A4-476D-8D64-D2745F40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Constructor de Circulo - 2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CDCC5-49E1-4429-9399-090E1D7C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Cree el siguiente constructor “adicional” a la clase Circulo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E546B-3F9E-4B91-8B0F-2454D9FE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1E0654-B7F7-478D-AC9A-2B4C85B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60" y="1963623"/>
            <a:ext cx="3492688" cy="2732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5F9A3B-A36D-4754-BEC9-184F889FFFF2}"/>
              </a:ext>
            </a:extLst>
          </p:cNvPr>
          <p:cNvSpPr/>
          <p:nvPr/>
        </p:nvSpPr>
        <p:spPr>
          <a:xfrm>
            <a:off x="6622320" y="2376034"/>
            <a:ext cx="3702671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¿Cómo se debería invocar ese nuevo constructor?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B9F093-556D-4626-82A4-0DA089C4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08" y="4481778"/>
            <a:ext cx="8611892" cy="2207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39D353-589E-4C49-B95C-172CB8C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085" y="3392407"/>
            <a:ext cx="3978359" cy="1510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244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A8FD-25A5-472C-8047-3FE62814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CBBBD-AC1B-4642-90F3-112D7F17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4912742" cy="4663440"/>
          </a:xfrm>
        </p:spPr>
        <p:txBody>
          <a:bodyPr/>
          <a:lstStyle/>
          <a:p>
            <a:pPr algn="just"/>
            <a:r>
              <a:rPr lang="es-CO" dirty="0"/>
              <a:t>Cree la siguiente clase en Java.</a:t>
            </a:r>
          </a:p>
          <a:p>
            <a:pPr algn="just"/>
            <a:r>
              <a:rPr lang="es-CO" dirty="0"/>
              <a:t>Cree el constructor vacío de planeta, y asigne una masa por defecto igual a 4000.</a:t>
            </a:r>
          </a:p>
          <a:p>
            <a:pPr algn="just"/>
            <a:r>
              <a:rPr lang="es-CO" dirty="0"/>
              <a:t>Cree un constructor que reciba el nombre y la masa.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A66EC9-4CEB-49AB-9C89-F9648C45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Imagen 5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B6125CD-58FF-4F28-A8FB-8F677C716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36" y="1576669"/>
            <a:ext cx="3281847" cy="37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2F99-99CF-4A30-9D29-4FFEDA8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E832A-EF0F-406C-9334-4F35F335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Visite el curso en Moodle.</a:t>
            </a:r>
          </a:p>
          <a:p>
            <a:pPr algn="just"/>
            <a:r>
              <a:rPr lang="es-CO" dirty="0"/>
              <a:t>Realice todos los ejercicios VPL de la sección “Introducción objetos (Taller 02)”.</a:t>
            </a:r>
          </a:p>
          <a:p>
            <a:pPr algn="just"/>
            <a:r>
              <a:rPr lang="es-CO" dirty="0"/>
              <a:t>Recuerde que hay un plazo de entrega de una semana.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A63DD5-839B-42A8-91FA-EF4431E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50D70-7E5D-4159-BC1A-1DC3CC6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1" name="Picture 2" descr="https://dqam6mam97sh3.cloudfront.net/blog/ausl/wp-content/uploads/sites/2/2015/02/homer.png">
            <a:extLst>
              <a:ext uri="{FF2B5EF4-FFF2-40B4-BE49-F238E27FC236}">
                <a16:creationId xmlns:a16="http://schemas.microsoft.com/office/drawing/2014/main" id="{6FA22A8D-8A1B-43CE-B120-7E425810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329" y="266768"/>
            <a:ext cx="4071966" cy="2714644"/>
          </a:xfrm>
          <a:prstGeom prst="rect">
            <a:avLst/>
          </a:prstGeom>
          <a:noFill/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0B21CC89-14A0-4715-83A0-37F92E2F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68579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Recapitulemos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FE394B-91A8-4275-B950-691E396D7651}"/>
              </a:ext>
            </a:extLst>
          </p:cNvPr>
          <p:cNvSpPr txBox="1">
            <a:spLocks/>
          </p:cNvSpPr>
          <p:nvPr/>
        </p:nvSpPr>
        <p:spPr>
          <a:xfrm>
            <a:off x="2250400" y="2319194"/>
            <a:ext cx="9666016" cy="3635831"/>
          </a:xfrm>
          <a:prstGeom prst="rect">
            <a:avLst/>
          </a:prstGeom>
        </p:spPr>
        <p:txBody>
          <a:bodyPr numCol="2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b="1" dirty="0"/>
              <a:t>Hasta este punto debemos saber:</a:t>
            </a:r>
          </a:p>
          <a:p>
            <a:pPr algn="just">
              <a:buSzPct val="100000"/>
            </a:pPr>
            <a:r>
              <a:rPr lang="es-CO" sz="2000" dirty="0"/>
              <a:t>¿Qué es UML?</a:t>
            </a:r>
          </a:p>
          <a:p>
            <a:pPr algn="just">
              <a:buSzPct val="100000"/>
            </a:pPr>
            <a:r>
              <a:rPr lang="es-CO" sz="2000" dirty="0"/>
              <a:t>¿Qué es POO?</a:t>
            </a:r>
          </a:p>
          <a:p>
            <a:pPr algn="just">
              <a:buSzPct val="100000"/>
            </a:pPr>
            <a:r>
              <a:rPr lang="es-CO" sz="2000" dirty="0"/>
              <a:t>¿Qué es un objeto?</a:t>
            </a:r>
          </a:p>
          <a:p>
            <a:pPr algn="just">
              <a:buSzPct val="100000"/>
            </a:pPr>
            <a:r>
              <a:rPr lang="es-CO" sz="2000" dirty="0"/>
              <a:t>¿Qué es una clase?</a:t>
            </a:r>
          </a:p>
          <a:p>
            <a:pPr algn="just">
              <a:buSzPct val="100000"/>
            </a:pPr>
            <a:r>
              <a:rPr lang="es-CO" sz="2000" dirty="0"/>
              <a:t>¿Qué es la visibilidad?</a:t>
            </a:r>
          </a:p>
          <a:p>
            <a:pPr>
              <a:buSzPct val="100000"/>
            </a:pPr>
            <a:r>
              <a:rPr lang="es-CO" sz="2000" dirty="0"/>
              <a:t>¿Cuál es la diferencia entre </a:t>
            </a:r>
            <a:r>
              <a:rPr lang="es-CO" sz="2000" dirty="0" err="1"/>
              <a:t>private</a:t>
            </a:r>
            <a:r>
              <a:rPr lang="es-CO" sz="2000" dirty="0"/>
              <a:t> y </a:t>
            </a:r>
            <a:r>
              <a:rPr lang="es-CO" sz="2000" dirty="0" err="1"/>
              <a:t>public</a:t>
            </a:r>
            <a:r>
              <a:rPr lang="es-CO" sz="2000" dirty="0"/>
              <a:t>?</a:t>
            </a:r>
          </a:p>
          <a:p>
            <a:pPr algn="just">
              <a:buSzPct val="100000"/>
            </a:pPr>
            <a:r>
              <a:rPr lang="es-CO" sz="2000" dirty="0"/>
              <a:t>¿Cómo se define un método sin retorno?</a:t>
            </a:r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r>
              <a:rPr lang="es-CO" sz="2000" dirty="0"/>
              <a:t>¿Qué se debe tener en cuenta para definir un método con retorno?</a:t>
            </a:r>
          </a:p>
          <a:p>
            <a:pPr algn="just">
              <a:buSzPct val="100000"/>
            </a:pPr>
            <a:r>
              <a:rPr lang="es-CO" sz="2000" dirty="0"/>
              <a:t>¿Donde se crean las instancias (objetos) de una clase?</a:t>
            </a:r>
          </a:p>
          <a:p>
            <a:pPr algn="just">
              <a:buSzPct val="100000"/>
            </a:pPr>
            <a:r>
              <a:rPr lang="es-CO" sz="2000" dirty="0"/>
              <a:t>¿Qué es un constructor?</a:t>
            </a:r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8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3B8C-AD82-4611-AF00-966F98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98D743-E6ED-4800-AB6C-9CBE0C54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dirty="0"/>
              <a:t>Liang, Y. D. (2017). Introduction to Java programming: comprehensive version. Eleventh edition. Pearson Education. (Chapter 9).</a:t>
            </a:r>
          </a:p>
          <a:p>
            <a:pPr algn="just">
              <a:buSzPct val="100000"/>
            </a:pPr>
            <a:r>
              <a:rPr lang="nb-NO" dirty="0"/>
              <a:t>Streib, J. T., &amp; Soma, T. (2014). </a:t>
            </a:r>
            <a:r>
              <a:rPr lang="nb-NO" i="1" dirty="0"/>
              <a:t>Guide to Java</a:t>
            </a:r>
            <a:r>
              <a:rPr lang="nb-NO" dirty="0"/>
              <a:t>. Springer Verlag. (Chapter 2).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F0C4B-8E3D-43EA-88D7-81787ED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A11C-4A5A-4BF8-A30D-A19493CF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Repaso rápido –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92A0B-7006-42B4-8A2F-C89145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¿Qué comando(s) debo utilizar si quiero pedir por pantalla el nombre de una persona?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6DE50-180F-4678-91CE-B265E3D1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2A0150-8E53-4B1E-A3CD-9FA437C2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874" y="3087000"/>
            <a:ext cx="2968542" cy="199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F18F48-B049-4A52-9706-C96C4EFB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15" y="2721042"/>
            <a:ext cx="6767475" cy="272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411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A11C-4A5A-4BF8-A30D-A19493CF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Repaso rápido –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92A0B-7006-42B4-8A2F-C89145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¿Qué comando(s) debo utilizar si quiero pedir por pantalla la edad de una persona?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6DE50-180F-4678-91CE-B265E3D1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681146-22B6-4B4B-8799-63C23D63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58" y="2785246"/>
            <a:ext cx="6409906" cy="2661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45A0B5-151B-4BE3-B1E0-20D67B573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146" y="3742509"/>
            <a:ext cx="2971720" cy="2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7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A11C-4A5A-4BF8-A30D-A19493CF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Repaso rápido –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92A0B-7006-42B4-8A2F-C8914597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r>
              <a:rPr lang="es-CO" dirty="0"/>
              <a:t>¿Qué comando(s) debo utilizar para definir una variable llamada “abrir” con valor true, pero luego cambiarlo a valor false?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6DE50-180F-4678-91CE-B265E3D1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F5A9CF-279E-4517-AA78-7FBF69F9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64" y="3530127"/>
            <a:ext cx="5592573" cy="173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Imagen 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486C680-52F4-4C0D-B0C2-B9278526B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45" y="3301071"/>
            <a:ext cx="3404922" cy="1967288"/>
          </a:xfrm>
          <a:prstGeom prst="rect">
            <a:avLst/>
          </a:prstGeom>
        </p:spPr>
      </p:pic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id="{B6A2B534-6AD1-48A3-905B-A9D8CBCB9EC6}"/>
              </a:ext>
            </a:extLst>
          </p:cNvPr>
          <p:cNvSpPr/>
          <p:nvPr/>
        </p:nvSpPr>
        <p:spPr>
          <a:xfrm rot="1301164">
            <a:off x="9426129" y="4581427"/>
            <a:ext cx="734218" cy="2855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abrir</a:t>
            </a:r>
          </a:p>
        </p:txBody>
      </p:sp>
      <p:sp>
        <p:nvSpPr>
          <p:cNvPr id="12" name="Diagrama de flujo: tarjeta 11">
            <a:extLst>
              <a:ext uri="{FF2B5EF4-FFF2-40B4-BE49-F238E27FC236}">
                <a16:creationId xmlns:a16="http://schemas.microsoft.com/office/drawing/2014/main" id="{9DEC1391-D4D8-42A8-98A8-5ADB0D00FAD2}"/>
              </a:ext>
            </a:extLst>
          </p:cNvPr>
          <p:cNvSpPr/>
          <p:nvPr/>
        </p:nvSpPr>
        <p:spPr>
          <a:xfrm rot="20220436">
            <a:off x="9655847" y="3341280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True</a:t>
            </a:r>
          </a:p>
        </p:txBody>
      </p:sp>
      <p:sp>
        <p:nvSpPr>
          <p:cNvPr id="17" name="Diagrama de flujo: tarjeta 16">
            <a:extLst>
              <a:ext uri="{FF2B5EF4-FFF2-40B4-BE49-F238E27FC236}">
                <a16:creationId xmlns:a16="http://schemas.microsoft.com/office/drawing/2014/main" id="{D8EC1F6A-42D5-4933-8B69-1CB8BE32298F}"/>
              </a:ext>
            </a:extLst>
          </p:cNvPr>
          <p:cNvSpPr/>
          <p:nvPr/>
        </p:nvSpPr>
        <p:spPr>
          <a:xfrm rot="20220436">
            <a:off x="9643500" y="3329148"/>
            <a:ext cx="607710" cy="692645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False</a:t>
            </a:r>
          </a:p>
        </p:txBody>
      </p:sp>
      <p:sp>
        <p:nvSpPr>
          <p:cNvPr id="16" name="Rectángulo: esquinas diagonales cortadas 15">
            <a:extLst>
              <a:ext uri="{FF2B5EF4-FFF2-40B4-BE49-F238E27FC236}">
                <a16:creationId xmlns:a16="http://schemas.microsoft.com/office/drawing/2014/main" id="{BDB7BA12-4A74-4688-87C2-38FADFBF4C39}"/>
              </a:ext>
            </a:extLst>
          </p:cNvPr>
          <p:cNvSpPr/>
          <p:nvPr/>
        </p:nvSpPr>
        <p:spPr>
          <a:xfrm rot="20282229">
            <a:off x="10137537" y="4510052"/>
            <a:ext cx="784928" cy="272789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boolean</a:t>
            </a:r>
            <a:endParaRPr lang="es-CO" sz="1200" b="1" dirty="0">
              <a:solidFill>
                <a:schemeClr val="tx1"/>
              </a:solidFill>
            </a:endParaRPr>
          </a:p>
        </p:txBody>
      </p:sp>
      <p:cxnSp>
        <p:nvCxnSpPr>
          <p:cNvPr id="19" name="8 Conector recto de flecha">
            <a:extLst>
              <a:ext uri="{FF2B5EF4-FFF2-40B4-BE49-F238E27FC236}">
                <a16:creationId xmlns:a16="http://schemas.microsoft.com/office/drawing/2014/main" id="{6CCF8397-74C6-40F8-AE38-01F27823CF06}"/>
              </a:ext>
            </a:extLst>
          </p:cNvPr>
          <p:cNvCxnSpPr>
            <a:cxnSpLocks/>
          </p:cNvCxnSpPr>
          <p:nvPr/>
        </p:nvCxnSpPr>
        <p:spPr>
          <a:xfrm flipV="1">
            <a:off x="6042206" y="4048090"/>
            <a:ext cx="2932387" cy="22071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8 Conector recto de flecha">
            <a:extLst>
              <a:ext uri="{FF2B5EF4-FFF2-40B4-BE49-F238E27FC236}">
                <a16:creationId xmlns:a16="http://schemas.microsoft.com/office/drawing/2014/main" id="{CC5D73A2-1A73-4D5A-B2F4-F11D6AD2114E}"/>
              </a:ext>
            </a:extLst>
          </p:cNvPr>
          <p:cNvCxnSpPr>
            <a:cxnSpLocks/>
          </p:cNvCxnSpPr>
          <p:nvPr/>
        </p:nvCxnSpPr>
        <p:spPr>
          <a:xfrm flipV="1">
            <a:off x="5211889" y="3530127"/>
            <a:ext cx="4332819" cy="102245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56747-B724-409E-A835-F76DCCC6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Repaso rápido – VI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4E8B0E-4D55-42DA-96D9-C057324A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54C418-4F2D-4E0C-8BEC-01834F25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1699675"/>
            <a:ext cx="3767355" cy="4544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51101C-7FE0-4BDC-B869-9D8ACA32AEE1}"/>
              </a:ext>
            </a:extLst>
          </p:cNvPr>
          <p:cNvSpPr/>
          <p:nvPr/>
        </p:nvSpPr>
        <p:spPr>
          <a:xfrm>
            <a:off x="7558879" y="3111524"/>
            <a:ext cx="2815241" cy="9759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¿Algún parecido con la realidad?</a:t>
            </a:r>
          </a:p>
        </p:txBody>
      </p:sp>
    </p:spTree>
    <p:extLst>
      <p:ext uri="{BB962C8B-B14F-4D97-AF65-F5344CB8AC3E}">
        <p14:creationId xmlns:p14="http://schemas.microsoft.com/office/powerpoint/2010/main" val="419196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961AF1-8C4E-4F4E-B526-A5E12053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22EA1E-5CF2-482F-A091-06DA3920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ctr"/>
            <a:r>
              <a:rPr lang="es-CO" dirty="0"/>
              <a:t>La programación orientada a objetos (POO) es esencialmente una forma de desarrollar software reutilizable.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1421EC-9847-452D-AA25-A7C9AE5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8C1FC5-7FFB-4CD0-9BA1-0CFA8FEBED02}"/>
              </a:ext>
            </a:extLst>
          </p:cNvPr>
          <p:cNvSpPr/>
          <p:nvPr/>
        </p:nvSpPr>
        <p:spPr>
          <a:xfrm>
            <a:off x="4755737" y="1829243"/>
            <a:ext cx="4308529" cy="9759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¿Sabes que es la programación orientada a objetos?</a:t>
            </a:r>
          </a:p>
        </p:txBody>
      </p:sp>
    </p:spTree>
    <p:extLst>
      <p:ext uri="{BB962C8B-B14F-4D97-AF65-F5344CB8AC3E}">
        <p14:creationId xmlns:p14="http://schemas.microsoft.com/office/powerpoint/2010/main" val="14709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PRESENTATION_ID" val="bbd70c63-afdd-4676-83cf-8a3285513147"/>
  <p:tag name="SLIDO_APP_VERSION" val="0.16.2.13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2331</TotalTime>
  <Words>1918</Words>
  <Application>Microsoft Office PowerPoint</Application>
  <PresentationFormat>Panorámica</PresentationFormat>
  <Paragraphs>252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Parallax</vt:lpstr>
      <vt:lpstr>Introducción a Objetos</vt:lpstr>
      <vt:lpstr>Agenda</vt:lpstr>
      <vt:lpstr>Repaso rápido – I </vt:lpstr>
      <vt:lpstr>Repaso rápido – II </vt:lpstr>
      <vt:lpstr>Repaso rápido – III</vt:lpstr>
      <vt:lpstr>Repaso rápido – IV</vt:lpstr>
      <vt:lpstr>Repaso rápido – V</vt:lpstr>
      <vt:lpstr>Repaso rápido – VI</vt:lpstr>
      <vt:lpstr>POO</vt:lpstr>
      <vt:lpstr>POO – Características </vt:lpstr>
      <vt:lpstr>POO – Objetos </vt:lpstr>
      <vt:lpstr>POO – Objetos – Propiedades </vt:lpstr>
      <vt:lpstr>POO – Objetos – Comportamientos</vt:lpstr>
      <vt:lpstr>POO – Clases </vt:lpstr>
      <vt:lpstr>UML</vt:lpstr>
      <vt:lpstr>UML – Diagrama de clases</vt:lpstr>
      <vt:lpstr>Clases en UML</vt:lpstr>
      <vt:lpstr>UML – Visibilidad </vt:lpstr>
      <vt:lpstr>Clases en Java</vt:lpstr>
      <vt:lpstr>Clases en Java – I </vt:lpstr>
      <vt:lpstr>Clases en Java – II </vt:lpstr>
      <vt:lpstr>Clases en Java – II </vt:lpstr>
      <vt:lpstr>Clases en Java – III </vt:lpstr>
      <vt:lpstr>Creación de Objetos</vt:lpstr>
      <vt:lpstr>Creación de objetos – Opción 1</vt:lpstr>
      <vt:lpstr>Creación de objetos – Opción 1 – II </vt:lpstr>
      <vt:lpstr>BlueJ – Información de instancias</vt:lpstr>
      <vt:lpstr>Ejercicio 1</vt:lpstr>
      <vt:lpstr>Presentación de PowerPoint</vt:lpstr>
      <vt:lpstr>Creación de objetos – Opción 2</vt:lpstr>
      <vt:lpstr>Creación de objetos en memoria</vt:lpstr>
      <vt:lpstr>BlueJ - Relaciones</vt:lpstr>
      <vt:lpstr>Ejercicio 2</vt:lpstr>
      <vt:lpstr>Sobre los atributos</vt:lpstr>
      <vt:lpstr>Visibilidad publica y privada</vt:lpstr>
      <vt:lpstr>Visualización en memoria</vt:lpstr>
      <vt:lpstr>Sobre los métodos</vt:lpstr>
      <vt:lpstr>Métodos con y sin retorno</vt:lpstr>
      <vt:lpstr>Constructores</vt:lpstr>
      <vt:lpstr>Constructor de Circulo</vt:lpstr>
      <vt:lpstr>Constructor de Circulo - 2</vt:lpstr>
      <vt:lpstr>Ejercicio 3</vt:lpstr>
      <vt:lpstr>Taller 02</vt:lpstr>
      <vt:lpstr>Recapitulemos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Daniel Gara</dc:creator>
  <cp:lastModifiedBy>Daniel Correa Botero</cp:lastModifiedBy>
  <cp:revision>429</cp:revision>
  <dcterms:created xsi:type="dcterms:W3CDTF">2019-04-28T13:56:44Z</dcterms:created>
  <dcterms:modified xsi:type="dcterms:W3CDTF">2022-01-19T15:34:56Z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PresentationID">
    <vt:lpwstr>bbd70c63-afdd-4676-83cf-8a3285513147</vt:lpwstr>
  </property>
  <property fmtid="{D5CDD505-2E9C-101B-9397-08002B2CF9AE}" pid="3" name="SlidoAppVersion">
    <vt:lpwstr>0.16.2.1322</vt:lpwstr>
  </property>
</Properties>
</file>