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337" r:id="rId4"/>
    <p:sldId id="338" r:id="rId5"/>
    <p:sldId id="339" r:id="rId6"/>
    <p:sldId id="344" r:id="rId7"/>
    <p:sldId id="343" r:id="rId8"/>
    <p:sldId id="340" r:id="rId9"/>
    <p:sldId id="341" r:id="rId10"/>
    <p:sldId id="348" r:id="rId11"/>
    <p:sldId id="345" r:id="rId12"/>
    <p:sldId id="346" r:id="rId13"/>
    <p:sldId id="347" r:id="rId14"/>
    <p:sldId id="351" r:id="rId15"/>
    <p:sldId id="352" r:id="rId16"/>
    <p:sldId id="350" r:id="rId17"/>
    <p:sldId id="353" r:id="rId18"/>
    <p:sldId id="368" r:id="rId19"/>
    <p:sldId id="354" r:id="rId20"/>
    <p:sldId id="349" r:id="rId21"/>
    <p:sldId id="356" r:id="rId22"/>
    <p:sldId id="357" r:id="rId23"/>
    <p:sldId id="358" r:id="rId24"/>
    <p:sldId id="355" r:id="rId25"/>
    <p:sldId id="359" r:id="rId26"/>
    <p:sldId id="363" r:id="rId27"/>
    <p:sldId id="362" r:id="rId28"/>
    <p:sldId id="361" r:id="rId29"/>
    <p:sldId id="366" r:id="rId30"/>
    <p:sldId id="367" r:id="rId31"/>
    <p:sldId id="369" r:id="rId32"/>
    <p:sldId id="360" r:id="rId33"/>
    <p:sldId id="364" r:id="rId34"/>
    <p:sldId id="365" r:id="rId35"/>
    <p:sldId id="336" r:id="rId36"/>
    <p:sldId id="2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8F1FB"/>
    <a:srgbClr val="CD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0" autoAdjust="0"/>
    <p:restoredTop sz="85714" autoAdjust="0"/>
  </p:normalViewPr>
  <p:slideViewPr>
    <p:cSldViewPr snapToGrid="0">
      <p:cViewPr varScale="1">
        <p:scale>
          <a:sx n="73" d="100"/>
          <a:sy n="73" d="100"/>
        </p:scale>
        <p:origin x="107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57E8-DCE3-42A0-A625-E25CA1AC41D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862A-0417-4032-8B79-CFAC803F7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5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1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74321"/>
            <a:ext cx="10018713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7" y="1410789"/>
            <a:ext cx="10018713" cy="4663440"/>
          </a:xfrm>
        </p:spPr>
        <p:txBody>
          <a:bodyPr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1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0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6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4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9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86991A7-0C0C-4B8F-BA46-6B0B68FE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08A0C16-9A1B-4634-8C40-24B6717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9FACAB-2307-4284-B0D8-BD2A40AD0CEE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6CCC243-409F-45B1-9BAD-A74E4BDE6CCC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F8DE9F-8A7C-42BC-A2FF-324AE130ABD0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63BE665-144C-498B-9B08-059659F921FF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8E7F2AB-9B29-4B09-BFBC-798126498C5E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B13BD3-1318-41C8-8717-CF2465BA8929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CA2411-B602-4A55-B076-3478140E0ACE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3010CB-FB76-4995-9E8E-19372C034E1E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2716BA1-2547-4F7C-8BAA-F8C568F00A04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0ACB2A0-8568-4757-9646-FEABB5ED653E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58D7295-7144-4841-929E-30CDE0B72BB7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35BC98-0E7A-49A8-9828-4F7155BEA311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FE06209-AAA7-4934-BC0E-7E99D22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23D634-E2AE-4CF6-A9C4-F10C99B01FC8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54E2CD-8865-48CC-A120-5705AB9B24B4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37BED0-D2EA-4873-855C-9680235A4C52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comparación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32EDD9E-1D53-4C94-A620-1E3ACC8CB664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378909A-63E2-4696-A231-F688784E603E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2B5CC2-E188-4A70-BBB1-594E6FFAB4E2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AEF6A5C-75DB-41A3-BC0B-F8530FF234B3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C19C47-FC78-49AC-A830-CC0A1E5CB9EC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9357947-7E5B-4DE2-B69A-47C65BEEE7BF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F07DC8B-FB76-4B92-89E8-84633BF57751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0FFE8F9-DC8D-4651-B703-F080A960DA22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BC10B13-1963-446F-88E6-80BC37031593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F463398-8754-4CC0-8435-ABAE46B5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8FFC7E7-A2E4-40FD-B884-93B2B58D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7219EA0-F5CF-4FB2-A887-1EB376DF8E33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8861F4F-3D7C-4DAA-9855-0AADBBCA7784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425884E-AC65-4C76-9E32-726299F9F0DF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3FAFA9-43A2-42C3-A820-0D2359D01F78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D746751-5DEA-4239-9DA7-D935F5692195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1424282-126D-48C7-8F8D-C76D1C08B948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D3512D8-1E52-4ED9-9364-5A60ED5FF1D1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8A30044-7F5B-42A5-8756-857BED168861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367D010-4889-4C3B-8209-218BDEB2F83E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8374F24-A226-4C8C-8478-F710B5466866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527ED87-73B7-47E6-A7DA-9FE008AD9578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D782485-671B-46C6-A558-F9E2A797D114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9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4B94E0-4943-4F80-9345-1A7B3B58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5CD1CE-7B59-42EA-BD05-014E8B4D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394F0CA-1F11-47BD-95C6-DD275D97C373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747B8DE-6CDC-45D9-A672-9202C86283DE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AD1D3F-2D34-4428-854F-EFB00BC39793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69DC08-BB85-4839-81F9-46DC2ED4AA71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9CABB4F-D9B3-4E78-8EB6-0564EFF29D8E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1E607B-98D4-4618-8B1C-DDA1B98AB0AF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128CA9-51C6-41E7-9E6E-47C10D1BB32D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D2B06D-28B9-4B4E-AB6F-5DC0AEC8453D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103D38-3838-4BBD-B6A1-DC992202A325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73B6152-49A4-42E5-BCC2-D9D8BD6B412C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0684113-26BD-4606-80D3-67B65B635303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D6D4EB-0B7C-46A4-B7E5-749B53662D71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AE5EA19-4F31-46A2-A17A-741DC973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A3152F-1BA1-4F9D-AD25-0D4F6F1A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AF15DD-EE1F-4945-83BB-BADA84093B58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109F727-BF57-460A-A0DF-1C4819B72081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A7B619-0180-4AAD-9BDE-008578D6ED98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0F960F-E801-4E4E-B7AC-C728FD0F7D5A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8098CB-55BA-40B2-804A-78C772D75813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BB7DB9-118A-4B92-B25B-F3E831E28319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093BB1-6CFA-45EB-B3BB-AE999B5B7867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FFF6BB-3F47-468D-A5E8-05BA0AA0E152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89C2E42-9A4E-4C67-9D10-28F81FD2161B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42C0A7F-7F16-41FD-9404-3E48F24C5D93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C03094-5E8C-473A-BC38-CFF2730EEFE7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0CDEC1-2D53-4600-AF41-FA04A8FFF44E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3E28CE-1530-425B-958E-E74662E3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B41C55-653B-464D-9CD9-8AE082A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8A7048-9048-4D56-827B-F05F408F1CBE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6F6627-8376-41EE-9B63-AC562FFB6878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83E2A1-B00B-4E69-A2F2-8FCFBD76E1F7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A4F506-22FA-4D2E-88D8-A9514A1F77CD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9B097F-6A3D-49E0-804F-AE58192482C7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0ECD64-34E1-4399-955B-6691745B7F0B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74000F-6052-486F-B221-15FC6690C75B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547B4F-6472-43BC-952B-7A99F873F944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85CFC6-BC04-4011-B005-094B18D0CCA9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DB4735-A660-4ABB-A45F-FB7082ED3C40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6F26AF-B506-49A3-AEA4-BE1528F61D3F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919921C-6620-40A7-8447-8CB6A34D917B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3E28CE-1530-425B-958E-E74662E3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B41C55-653B-464D-9CD9-8AE082A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8A7048-9048-4D56-827B-F05F408F1CBE}"/>
              </a:ext>
            </a:extLst>
          </p:cNvPr>
          <p:cNvSpPr/>
          <p:nvPr userDrawn="1"/>
        </p:nvSpPr>
        <p:spPr>
          <a:xfrm>
            <a:off x="0" y="917660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6F6627-8376-41EE-9B63-AC562FFB6878}"/>
              </a:ext>
            </a:extLst>
          </p:cNvPr>
          <p:cNvSpPr/>
          <p:nvPr userDrawn="1"/>
        </p:nvSpPr>
        <p:spPr>
          <a:xfrm>
            <a:off x="0" y="1567539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83E2A1-B00B-4E69-A2F2-8FCFBD76E1F7}"/>
              </a:ext>
            </a:extLst>
          </p:cNvPr>
          <p:cNvSpPr/>
          <p:nvPr userDrawn="1"/>
        </p:nvSpPr>
        <p:spPr>
          <a:xfrm>
            <a:off x="0" y="1727558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comparación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A4F506-22FA-4D2E-88D8-A9514A1F77CD}"/>
              </a:ext>
            </a:extLst>
          </p:cNvPr>
          <p:cNvSpPr/>
          <p:nvPr userDrawn="1"/>
        </p:nvSpPr>
        <p:spPr>
          <a:xfrm>
            <a:off x="0" y="2377437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9B097F-6A3D-49E0-804F-AE58192482C7}"/>
              </a:ext>
            </a:extLst>
          </p:cNvPr>
          <p:cNvSpPr/>
          <p:nvPr userDrawn="1"/>
        </p:nvSpPr>
        <p:spPr>
          <a:xfrm>
            <a:off x="0" y="2530924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0ECD64-34E1-4399-955B-6691745B7F0B}"/>
              </a:ext>
            </a:extLst>
          </p:cNvPr>
          <p:cNvSpPr/>
          <p:nvPr userDrawn="1"/>
        </p:nvSpPr>
        <p:spPr>
          <a:xfrm>
            <a:off x="0" y="3180803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74000F-6052-486F-B221-15FC6690C75B}"/>
              </a:ext>
            </a:extLst>
          </p:cNvPr>
          <p:cNvSpPr/>
          <p:nvPr userDrawn="1"/>
        </p:nvSpPr>
        <p:spPr>
          <a:xfrm>
            <a:off x="0" y="3353886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547B4F-6472-43BC-952B-7A99F873F944}"/>
              </a:ext>
            </a:extLst>
          </p:cNvPr>
          <p:cNvSpPr/>
          <p:nvPr userDrawn="1"/>
        </p:nvSpPr>
        <p:spPr>
          <a:xfrm>
            <a:off x="0" y="4003765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85CFC6-BC04-4011-B005-094B18D0CCA9}"/>
              </a:ext>
            </a:extLst>
          </p:cNvPr>
          <p:cNvSpPr/>
          <p:nvPr userDrawn="1"/>
        </p:nvSpPr>
        <p:spPr>
          <a:xfrm>
            <a:off x="0" y="4171949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Operadores lógicos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DB4735-A660-4ABB-A45F-FB7082ED3C40}"/>
              </a:ext>
            </a:extLst>
          </p:cNvPr>
          <p:cNvSpPr/>
          <p:nvPr userDrawn="1"/>
        </p:nvSpPr>
        <p:spPr>
          <a:xfrm>
            <a:off x="0" y="482182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66F26AF-B506-49A3-AEA4-BE1528F61D3F}"/>
              </a:ext>
            </a:extLst>
          </p:cNvPr>
          <p:cNvSpPr/>
          <p:nvPr userDrawn="1"/>
        </p:nvSpPr>
        <p:spPr>
          <a:xfrm>
            <a:off x="0" y="5056957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If-then-else</a:t>
            </a:r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919921C-6620-40A7-8447-8CB6A34D917B}"/>
              </a:ext>
            </a:extLst>
          </p:cNvPr>
          <p:cNvSpPr/>
          <p:nvPr userDrawn="1"/>
        </p:nvSpPr>
        <p:spPr>
          <a:xfrm>
            <a:off x="0" y="570683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3" r:id="rId3"/>
    <p:sldLayoutId id="2147483679" r:id="rId4"/>
    <p:sldLayoutId id="2147483678" r:id="rId5"/>
    <p:sldLayoutId id="2147483680" r:id="rId6"/>
    <p:sldLayoutId id="2147483681" r:id="rId7"/>
    <p:sldLayoutId id="2147483682" r:id="rId8"/>
    <p:sldLayoutId id="2147483684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438659CA-93BE-4604-BD60-B7686BE0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61804"/>
            <a:ext cx="8574622" cy="2616199"/>
          </a:xfrm>
        </p:spPr>
        <p:txBody>
          <a:bodyPr/>
          <a:lstStyle/>
          <a:p>
            <a:r>
              <a:rPr lang="es-CO" dirty="0"/>
              <a:t>Condicionales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6947E59-C1BA-4CE4-9A42-B5A77A08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6" y="4060556"/>
            <a:ext cx="4497823" cy="30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B6FC3F3-41C3-4002-B816-772C9D3E59DB}"/>
              </a:ext>
            </a:extLst>
          </p:cNvPr>
          <p:cNvSpPr txBox="1">
            <a:spLocks/>
          </p:cNvSpPr>
          <p:nvPr/>
        </p:nvSpPr>
        <p:spPr>
          <a:xfrm>
            <a:off x="4515377" y="3174621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Coordinación Fundamentos de Programación</a:t>
            </a:r>
            <a:br>
              <a:rPr lang="es-CO" dirty="0"/>
            </a:br>
            <a:r>
              <a:rPr lang="es-CO" dirty="0"/>
              <a:t>Universidad EAFIT</a:t>
            </a:r>
            <a:br>
              <a:rPr lang="es-CO" dirty="0"/>
            </a:br>
            <a:r>
              <a:rPr lang="es-CO" dirty="0"/>
              <a:t>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2436F-218E-4873-BA84-2C675306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</a:t>
            </a:r>
            <a:r>
              <a:rPr lang="es-CO" dirty="0"/>
              <a:t> – III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FFF5B-F674-4C22-A983-8B880FE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EA4E347-55A6-4551-B50C-48F36E54C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25" y="1387747"/>
            <a:ext cx="6219154" cy="49583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D42C25D-7FD2-42AB-A4EC-CD4F2E6CBA8D}"/>
              </a:ext>
            </a:extLst>
          </p:cNvPr>
          <p:cNvSpPr/>
          <p:nvPr/>
        </p:nvSpPr>
        <p:spPr>
          <a:xfrm>
            <a:off x="2222256" y="2650577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44D00C5-9711-48F3-BC4E-EAF20CEFD63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276800" y="3215288"/>
            <a:ext cx="1496678" cy="42453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450E1410-FBFE-4F94-8AC4-957A7909FEDA}"/>
              </a:ext>
            </a:extLst>
          </p:cNvPr>
          <p:cNvSpPr/>
          <p:nvPr/>
        </p:nvSpPr>
        <p:spPr>
          <a:xfrm>
            <a:off x="8997500" y="3029918"/>
            <a:ext cx="2109088" cy="6144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BFAB532-B7F5-4BF2-95B0-F68953B9363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974418" y="3337135"/>
            <a:ext cx="1023082" cy="28235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FA82C-2CEF-49CB-A80E-2468737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Pseudo-Código ejemplo helado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73F03C-73D4-46E7-86B0-B0490ACA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933998-31FC-410F-A4E5-A045E3B6120C}"/>
              </a:ext>
            </a:extLst>
          </p:cNvPr>
          <p:cNvSpPr/>
          <p:nvPr/>
        </p:nvSpPr>
        <p:spPr>
          <a:xfrm>
            <a:off x="3625822" y="3247130"/>
            <a:ext cx="656835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800" dirty="0"/>
              <a:t>Leer </a:t>
            </a:r>
            <a:r>
              <a:rPr lang="es-CO" sz="2800" dirty="0" err="1"/>
              <a:t>temp</a:t>
            </a:r>
            <a:endParaRPr lang="es-CO" sz="2800" dirty="0"/>
          </a:p>
          <a:p>
            <a:r>
              <a:rPr lang="es-CO" sz="2800" dirty="0"/>
              <a:t>Si </a:t>
            </a:r>
            <a:r>
              <a:rPr lang="es-CO" sz="2800" dirty="0" err="1"/>
              <a:t>temp</a:t>
            </a:r>
            <a:r>
              <a:rPr lang="es-CO" sz="2800" dirty="0"/>
              <a:t> &gt; 27 entonces</a:t>
            </a:r>
          </a:p>
          <a:p>
            <a:r>
              <a:rPr lang="es-CO" sz="2800" dirty="0"/>
              <a:t>    Imprimir "Comprar helado (cerveza)"</a:t>
            </a:r>
          </a:p>
          <a:p>
            <a:r>
              <a:rPr lang="es-CO" sz="2800" dirty="0"/>
              <a:t>Imprimir "Fin programa"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9B35D8-FF71-4890-9FD6-517FC286909D}"/>
              </a:ext>
            </a:extLst>
          </p:cNvPr>
          <p:cNvSpPr/>
          <p:nvPr/>
        </p:nvSpPr>
        <p:spPr>
          <a:xfrm>
            <a:off x="4755737" y="2088675"/>
            <a:ext cx="4308529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Programa en </a:t>
            </a:r>
            <a:r>
              <a:rPr lang="es-CO" sz="2400" b="1" dirty="0" err="1">
                <a:solidFill>
                  <a:schemeClr val="tx1"/>
                </a:solidFill>
              </a:rPr>
              <a:t>pseudo-código</a:t>
            </a:r>
            <a:endParaRPr lang="es-C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79AA-44EB-49FF-95F1-645DC1B5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507390-F155-450B-921B-34601F24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58ED0D-F4B5-476A-94D7-583D5A41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3" y="2058722"/>
            <a:ext cx="8948057" cy="4434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2D44D4C-76C4-4DC0-9194-A8D7F0A5315C}"/>
              </a:ext>
            </a:extLst>
          </p:cNvPr>
          <p:cNvSpPr/>
          <p:nvPr/>
        </p:nvSpPr>
        <p:spPr>
          <a:xfrm>
            <a:off x="7200228" y="1545318"/>
            <a:ext cx="4440605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Codifique el siguiente programa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C31D7A-B059-4A7F-A3FE-C496C2F5C443}"/>
              </a:ext>
            </a:extLst>
          </p:cNvPr>
          <p:cNvSpPr/>
          <p:nvPr/>
        </p:nvSpPr>
        <p:spPr>
          <a:xfrm>
            <a:off x="1827483" y="1100115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Parte “</a:t>
            </a:r>
            <a:r>
              <a:rPr lang="es-CO" sz="2200" b="1" dirty="0" err="1">
                <a:solidFill>
                  <a:schemeClr val="tx1"/>
                </a:solidFill>
              </a:rPr>
              <a:t>if</a:t>
            </a:r>
            <a:r>
              <a:rPr lang="es-CO" sz="22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D11EFC1-EDB8-4B8F-A2C2-28D61CA392E5}"/>
              </a:ext>
            </a:extLst>
          </p:cNvPr>
          <p:cNvCxnSpPr>
            <a:stCxn id="7" idx="2"/>
          </p:cNvCxnSpPr>
          <p:nvPr/>
        </p:nvCxnSpPr>
        <p:spPr>
          <a:xfrm>
            <a:off x="2882027" y="1863129"/>
            <a:ext cx="465607" cy="258488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41313A2-077A-482D-9601-356C1166F94A}"/>
              </a:ext>
            </a:extLst>
          </p:cNvPr>
          <p:cNvSpPr/>
          <p:nvPr/>
        </p:nvSpPr>
        <p:spPr>
          <a:xfrm>
            <a:off x="7200228" y="5912423"/>
            <a:ext cx="3304156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Parte “</a:t>
            </a:r>
            <a:r>
              <a:rPr lang="es-CO" sz="2200" b="1" dirty="0" err="1">
                <a:solidFill>
                  <a:schemeClr val="tx1"/>
                </a:solidFill>
              </a:rPr>
              <a:t>then</a:t>
            </a:r>
            <a:r>
              <a:rPr lang="es-CO" sz="2200" b="1" dirty="0">
                <a:solidFill>
                  <a:schemeClr val="tx1"/>
                </a:solidFill>
              </a:rPr>
              <a:t>” (lo que hay entre las llaves)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5F0E5BB-4297-4F48-954E-A596EBA39CB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935851" y="4974956"/>
            <a:ext cx="1264377" cy="1318974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84F60-21EC-48DA-BA55-09E64084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 – II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ED032F-795E-4A04-BF50-F77E7FDB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1D64A5-9C31-4186-AD65-E7D1A158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40" y="2359374"/>
            <a:ext cx="4146538" cy="2600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C832884-6639-45DA-8C1A-A16E542BB1BD}"/>
              </a:ext>
            </a:extLst>
          </p:cNvPr>
          <p:cNvSpPr/>
          <p:nvPr/>
        </p:nvSpPr>
        <p:spPr>
          <a:xfrm>
            <a:off x="6910002" y="2359374"/>
            <a:ext cx="4730831" cy="26000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Modifique el programa anterior:</a:t>
            </a:r>
          </a:p>
          <a:p>
            <a:pPr algn="ctr"/>
            <a:r>
              <a:rPr lang="es-CO" sz="2400" dirty="0">
                <a:solidFill>
                  <a:schemeClr val="tx1"/>
                </a:solidFill>
              </a:rPr>
              <a:t>Ahora, cuando la temperatura sea mayor a 30, se mostrará el mensaje “Comprar helado (cerveza)” y otro mensaje que diga “Comprar limonada (otra cerveza)”.</a:t>
            </a:r>
          </a:p>
        </p:txBody>
      </p:sp>
    </p:spTree>
    <p:extLst>
      <p:ext uri="{BB962C8B-B14F-4D97-AF65-F5344CB8AC3E}">
        <p14:creationId xmlns:p14="http://schemas.microsoft.com/office/powerpoint/2010/main" val="34208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3810-2F0A-42B3-8C00-7DB719A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¿Solución?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5F4857-386C-4062-80AD-AECE5D05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0CDF76-5D7F-4B49-B876-27DB83D2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52" y="1522142"/>
            <a:ext cx="8232300" cy="408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8FEB54D-B9F2-4A6E-B9CB-2BE91C584A50}"/>
              </a:ext>
            </a:extLst>
          </p:cNvPr>
          <p:cNvSpPr/>
          <p:nvPr/>
        </p:nvSpPr>
        <p:spPr>
          <a:xfrm>
            <a:off x="6854866" y="5335858"/>
            <a:ext cx="4440605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¿Es valida esta solución?</a:t>
            </a:r>
          </a:p>
        </p:txBody>
      </p:sp>
    </p:spTree>
    <p:extLst>
      <p:ext uri="{BB962C8B-B14F-4D97-AF65-F5344CB8AC3E}">
        <p14:creationId xmlns:p14="http://schemas.microsoft.com/office/powerpoint/2010/main" val="9511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B0F22-9DED-42C4-9216-BCE59DF4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 correcta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44002-0C68-4852-B2C3-E02090D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FAFF01-F1CC-4B3B-B45F-7BEB0574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52" y="1545168"/>
            <a:ext cx="9230300" cy="4394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527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30FBD-8D7C-4E4C-B1BA-51ED16FB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If-then-else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83BB1-8E2A-4F47-B6B6-2EC4FE37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La estructura </a:t>
            </a:r>
            <a:r>
              <a:rPr lang="es-CO" dirty="0" err="1"/>
              <a:t>If-then</a:t>
            </a:r>
            <a:r>
              <a:rPr lang="es-CO" dirty="0"/>
              <a:t> es muy necesaria para lograr cambiar el control de flujo de un programa (ofrecer varios caminos).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Sin embargo, que pasa si se requiere que el programa deba hacer el algo en ambas alternativas: caso verdadero y caso falso. </a:t>
            </a:r>
          </a:p>
          <a:p>
            <a:pPr algn="just"/>
            <a:endParaRPr lang="es-CO" dirty="0"/>
          </a:p>
          <a:p>
            <a:pPr lvl="1" algn="just"/>
            <a:r>
              <a:rPr lang="es-CO" b="1" dirty="0"/>
              <a:t>Ejemplo: </a:t>
            </a:r>
            <a:r>
              <a:rPr lang="es-CO" dirty="0"/>
              <a:t>si el total de créditos aprobados es mayor o igual a 120 la persona se gradúa; en caso contrario no se gradúa.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23EECB-6131-4C9A-8F73-E9DC17EA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5B9235-5672-4399-BD41-B2ACFEB7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F1F52CD-F2B2-4B5D-99D4-B6544A5F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/>
          <a:p>
            <a:r>
              <a:rPr lang="es-CO" dirty="0"/>
              <a:t>Pseudo-Código ejemplo grados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005669-59C3-40BE-8EB3-E4A4013BF21D}"/>
              </a:ext>
            </a:extLst>
          </p:cNvPr>
          <p:cNvSpPr/>
          <p:nvPr/>
        </p:nvSpPr>
        <p:spPr>
          <a:xfrm>
            <a:off x="4499624" y="3429000"/>
            <a:ext cx="482075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800" dirty="0"/>
              <a:t>Leer créditos</a:t>
            </a:r>
          </a:p>
          <a:p>
            <a:r>
              <a:rPr lang="es-CO" sz="2800" dirty="0"/>
              <a:t>Si créditos ≥ 120 Entonces</a:t>
            </a:r>
          </a:p>
          <a:p>
            <a:r>
              <a:rPr lang="es-CO" sz="2800" dirty="0"/>
              <a:t>    Imprimir "Graduado"</a:t>
            </a:r>
          </a:p>
          <a:p>
            <a:r>
              <a:rPr lang="es-CO" sz="2800" dirty="0"/>
              <a:t>Sino</a:t>
            </a:r>
          </a:p>
          <a:p>
            <a:r>
              <a:rPr lang="es-CO" sz="2800" dirty="0"/>
              <a:t>    Imprimir "No se gradúa"</a:t>
            </a:r>
          </a:p>
          <a:p>
            <a:r>
              <a:rPr lang="es-CO" sz="2800" dirty="0"/>
              <a:t>Imprimir "Fin programa"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F92883-10EB-48EF-977E-E61A49CDBC55}"/>
              </a:ext>
            </a:extLst>
          </p:cNvPr>
          <p:cNvSpPr/>
          <p:nvPr/>
        </p:nvSpPr>
        <p:spPr>
          <a:xfrm>
            <a:off x="4755737" y="2088675"/>
            <a:ext cx="4308529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Programa en </a:t>
            </a:r>
            <a:r>
              <a:rPr lang="es-CO" sz="2400" b="1" dirty="0" err="1">
                <a:solidFill>
                  <a:schemeClr val="tx1"/>
                </a:solidFill>
              </a:rPr>
              <a:t>pseudo-código</a:t>
            </a:r>
            <a:endParaRPr lang="es-C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0E9527E-EED9-4AD4-966B-AE5AD6F9A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16" y="481389"/>
            <a:ext cx="5987090" cy="58237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77DED5-A0DD-46FB-9A9D-43895955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78ED2F-987B-41C5-8A39-AD022047C3E6}"/>
              </a:ext>
            </a:extLst>
          </p:cNvPr>
          <p:cNvSpPr/>
          <p:nvPr/>
        </p:nvSpPr>
        <p:spPr>
          <a:xfrm>
            <a:off x="2207190" y="4983131"/>
            <a:ext cx="2109088" cy="563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else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D253BA8-B591-41A7-8E71-3CE10D36E8F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261734" y="3626603"/>
            <a:ext cx="1465248" cy="1356528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CFAAD2BE-A5FC-4F1A-A885-F667EE2A1C3D}"/>
              </a:ext>
            </a:extLst>
          </p:cNvPr>
          <p:cNvSpPr/>
          <p:nvPr/>
        </p:nvSpPr>
        <p:spPr>
          <a:xfrm>
            <a:off x="2207190" y="1637505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FE8ACF-A178-41AB-90E6-11C49B799A0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261734" y="2202216"/>
            <a:ext cx="1593180" cy="554467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987EA35-6825-4AD6-8523-9B55E085078A}"/>
              </a:ext>
            </a:extLst>
          </p:cNvPr>
          <p:cNvSpPr/>
          <p:nvPr/>
        </p:nvSpPr>
        <p:spPr>
          <a:xfrm>
            <a:off x="9550196" y="1587782"/>
            <a:ext cx="2109088" cy="6144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75204D7-162A-4A21-85F5-E8879D48A57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2074" y="1894999"/>
            <a:ext cx="1088122" cy="80170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E060-A35A-4F55-855F-5B5910F9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84062"/>
            <a:ext cx="9666016" cy="1018902"/>
          </a:xfrm>
        </p:spPr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A22589-E936-4FE6-858D-9F252757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3EFA77-316C-4A75-BC23-A832B7A1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9" y="1958594"/>
            <a:ext cx="8944465" cy="461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48F1C4B-4913-422C-99FC-B8CE4BE9AD2B}"/>
              </a:ext>
            </a:extLst>
          </p:cNvPr>
          <p:cNvSpPr/>
          <p:nvPr/>
        </p:nvSpPr>
        <p:spPr>
          <a:xfrm>
            <a:off x="1768095" y="1032299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Parte “</a:t>
            </a:r>
            <a:r>
              <a:rPr lang="es-CO" sz="2400" b="1" dirty="0" err="1">
                <a:solidFill>
                  <a:schemeClr val="tx1"/>
                </a:solidFill>
              </a:rPr>
              <a:t>if</a:t>
            </a:r>
            <a:r>
              <a:rPr lang="es-CO" sz="24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17EA1E4-7023-4D79-8FEB-6EE2493DC9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22639" y="1795313"/>
            <a:ext cx="493998" cy="223424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B399B338-E99F-490F-9B16-64788F187739}"/>
              </a:ext>
            </a:extLst>
          </p:cNvPr>
          <p:cNvSpPr/>
          <p:nvPr/>
        </p:nvSpPr>
        <p:spPr>
          <a:xfrm>
            <a:off x="10053908" y="2345664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Parte “</a:t>
            </a:r>
            <a:r>
              <a:rPr lang="es-CO" sz="2400" b="1" dirty="0" err="1">
                <a:solidFill>
                  <a:schemeClr val="tx1"/>
                </a:solidFill>
              </a:rPr>
              <a:t>then</a:t>
            </a:r>
            <a:r>
              <a:rPr lang="es-CO" sz="24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1BB038-B148-4F13-94D2-25A6D427978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31078" y="3108678"/>
            <a:ext cx="2677374" cy="1275448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C36D09-309E-4281-AE25-FA32B792F7F2}"/>
              </a:ext>
            </a:extLst>
          </p:cNvPr>
          <p:cNvSpPr/>
          <p:nvPr/>
        </p:nvSpPr>
        <p:spPr>
          <a:xfrm>
            <a:off x="9942820" y="4224656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Parte “</a:t>
            </a:r>
            <a:r>
              <a:rPr lang="es-CO" sz="2400" b="1" dirty="0" err="1">
                <a:solidFill>
                  <a:schemeClr val="tx1"/>
                </a:solidFill>
              </a:rPr>
              <a:t>else</a:t>
            </a:r>
            <a:r>
              <a:rPr lang="es-CO" sz="24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956FC3B-8966-4D88-83F5-97732E95F80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386020" y="4606163"/>
            <a:ext cx="5556800" cy="15947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99EA75C-C0A6-4571-A94F-B0EF96152375}"/>
              </a:ext>
            </a:extLst>
          </p:cNvPr>
          <p:cNvSpPr/>
          <p:nvPr/>
        </p:nvSpPr>
        <p:spPr>
          <a:xfrm>
            <a:off x="7475811" y="1326762"/>
            <a:ext cx="4440605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Codifique el siguiente programa</a:t>
            </a:r>
          </a:p>
        </p:txBody>
      </p:sp>
    </p:spTree>
    <p:extLst>
      <p:ext uri="{BB962C8B-B14F-4D97-AF65-F5344CB8AC3E}">
        <p14:creationId xmlns:p14="http://schemas.microsoft.com/office/powerpoint/2010/main" val="285678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927B9-0BAD-460A-BE6C-AD7F2BFD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91680-76A2-4B98-A1E2-46B72DA4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Introducción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Operadores de comparación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Estructura </a:t>
            </a:r>
            <a:r>
              <a:rPr lang="es-CO" dirty="0" err="1"/>
              <a:t>if-then</a:t>
            </a:r>
            <a:endParaRPr lang="es-CO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Estructura </a:t>
            </a:r>
            <a:r>
              <a:rPr lang="es-CO" dirty="0" err="1"/>
              <a:t>if-then-else</a:t>
            </a:r>
            <a:endParaRPr lang="es-CO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Operadores lógicos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Estructura </a:t>
            </a:r>
            <a:r>
              <a:rPr lang="es-CO" dirty="0" err="1"/>
              <a:t>if-then-else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-…</a:t>
            </a:r>
          </a:p>
          <a:p>
            <a:pPr marL="0" indent="0">
              <a:buSzPct val="100000"/>
              <a:buNone/>
            </a:pP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F0ABC9-B828-491B-8CBA-06DA7C4F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D3FF2-C414-4D23-A3A7-D080E13D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 problema Circulo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AAA665-834B-431A-B471-4C673B1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7ADB76-5A67-48AC-B141-0788F29F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1380455"/>
            <a:ext cx="9248188" cy="2323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A1B6FE-2591-45D2-9F59-9D18E6314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427" y="3216604"/>
            <a:ext cx="3441000" cy="3276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9AF37E7-889A-47AB-A045-2163F500DF5E}"/>
              </a:ext>
            </a:extLst>
          </p:cNvPr>
          <p:cNvSpPr/>
          <p:nvPr/>
        </p:nvSpPr>
        <p:spPr>
          <a:xfrm>
            <a:off x="2338002" y="3892791"/>
            <a:ext cx="5132182" cy="26000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Modifique el método “</a:t>
            </a:r>
            <a:r>
              <a:rPr lang="es-CO" sz="2000" b="1" dirty="0" err="1">
                <a:solidFill>
                  <a:schemeClr val="tx1"/>
                </a:solidFill>
              </a:rPr>
              <a:t>main</a:t>
            </a:r>
            <a:r>
              <a:rPr lang="es-CO" sz="2000" b="1" dirty="0">
                <a:solidFill>
                  <a:schemeClr val="tx1"/>
                </a:solidFill>
              </a:rPr>
              <a:t>” anterior:</a:t>
            </a:r>
          </a:p>
          <a:p>
            <a:pPr algn="ctr"/>
            <a:r>
              <a:rPr lang="es-CO" sz="2000" dirty="0">
                <a:solidFill>
                  <a:schemeClr val="tx1"/>
                </a:solidFill>
              </a:rPr>
              <a:t>- Reciba el radio por pantalla (utilice Scanner)</a:t>
            </a:r>
          </a:p>
          <a:p>
            <a:pPr algn="ctr"/>
            <a:r>
              <a:rPr lang="es-CO" sz="2000" dirty="0">
                <a:solidFill>
                  <a:schemeClr val="tx1"/>
                </a:solidFill>
              </a:rPr>
              <a:t>- Luego utilice la estructura </a:t>
            </a:r>
            <a:r>
              <a:rPr lang="es-CO" sz="2000" dirty="0" err="1">
                <a:solidFill>
                  <a:schemeClr val="tx1"/>
                </a:solidFill>
              </a:rPr>
              <a:t>if-then-else</a:t>
            </a:r>
            <a:r>
              <a:rPr lang="es-CO" sz="2000" dirty="0">
                <a:solidFill>
                  <a:schemeClr val="tx1"/>
                </a:solidFill>
              </a:rPr>
              <a:t>, si el radio recibido es “mayor a cero” invoque el método </a:t>
            </a:r>
            <a:r>
              <a:rPr lang="es-CO" sz="2000" dirty="0" err="1">
                <a:solidFill>
                  <a:schemeClr val="tx1"/>
                </a:solidFill>
              </a:rPr>
              <a:t>setRadio</a:t>
            </a:r>
            <a:r>
              <a:rPr lang="es-CO" sz="2000" dirty="0">
                <a:solidFill>
                  <a:schemeClr val="tx1"/>
                </a:solidFill>
              </a:rPr>
              <a:t>(</a:t>
            </a:r>
            <a:r>
              <a:rPr lang="es-CO" sz="2000" dirty="0" err="1">
                <a:solidFill>
                  <a:schemeClr val="tx1"/>
                </a:solidFill>
              </a:rPr>
              <a:t>nuevoRadio</a:t>
            </a:r>
            <a:r>
              <a:rPr lang="es-CO" sz="2000" dirty="0">
                <a:solidFill>
                  <a:schemeClr val="tx1"/>
                </a:solidFill>
              </a:rPr>
              <a:t>) y luego imprima </a:t>
            </a:r>
            <a:r>
              <a:rPr lang="es-CO" sz="2000" dirty="0" err="1">
                <a:solidFill>
                  <a:schemeClr val="tx1"/>
                </a:solidFill>
              </a:rPr>
              <a:t>Sout</a:t>
            </a:r>
            <a:r>
              <a:rPr lang="es-CO" sz="2000" dirty="0">
                <a:solidFill>
                  <a:schemeClr val="tx1"/>
                </a:solidFill>
              </a:rPr>
              <a:t>(</a:t>
            </a:r>
            <a:r>
              <a:rPr lang="es-CO" sz="2000" dirty="0" err="1">
                <a:solidFill>
                  <a:schemeClr val="tx1"/>
                </a:solidFill>
              </a:rPr>
              <a:t>miCirculo.getRadio</a:t>
            </a:r>
            <a:r>
              <a:rPr lang="es-CO" sz="2000" dirty="0">
                <a:solidFill>
                  <a:schemeClr val="tx1"/>
                </a:solidFill>
              </a:rPr>
              <a:t>())</a:t>
            </a:r>
            <a:br>
              <a:rPr lang="es-CO" sz="2000" dirty="0">
                <a:solidFill>
                  <a:schemeClr val="tx1"/>
                </a:solidFill>
              </a:rPr>
            </a:br>
            <a:r>
              <a:rPr lang="es-CO" sz="2000" dirty="0">
                <a:solidFill>
                  <a:schemeClr val="tx1"/>
                </a:solidFill>
              </a:rPr>
              <a:t>- De lo contrario, imprima: Error ¿de qué me hablas viejo?</a:t>
            </a:r>
          </a:p>
        </p:txBody>
      </p:sp>
    </p:spTree>
    <p:extLst>
      <p:ext uri="{BB962C8B-B14F-4D97-AF65-F5344CB8AC3E}">
        <p14:creationId xmlns:p14="http://schemas.microsoft.com/office/powerpoint/2010/main" val="3198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542E7-E755-46AE-9F2B-17F36CE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38970D-118A-4E41-818E-C27E409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85C4FD-F09B-47AC-B4EF-85EB5067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42" y="1240971"/>
            <a:ext cx="8914353" cy="467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BDFB24-F4C6-473C-AA7B-04ADE5D9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659" y="5014283"/>
            <a:ext cx="3329784" cy="162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544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705D6-5280-4C8D-BDEF-C15A446F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anidados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25C10-27E8-4BA9-9E12-6FBB4D10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s-CO" dirty="0"/>
              <a:t>También es posible contener </a:t>
            </a:r>
            <a:r>
              <a:rPr lang="es-CO" dirty="0" err="1"/>
              <a:t>ifs</a:t>
            </a:r>
            <a:r>
              <a:rPr lang="es-CO" dirty="0"/>
              <a:t>, dentro de otros </a:t>
            </a:r>
            <a:r>
              <a:rPr lang="es-CO" dirty="0" err="1"/>
              <a:t>ifs</a:t>
            </a:r>
            <a:r>
              <a:rPr lang="es-CO" dirty="0"/>
              <a:t>. Veamos el siguiente ejemplo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E12C4-01F8-47B2-9BD2-FF583D3C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Image result for matryoshka">
            <a:extLst>
              <a:ext uri="{FF2B5EF4-FFF2-40B4-BE49-F238E27FC236}">
                <a16:creationId xmlns:a16="http://schemas.microsoft.com/office/drawing/2014/main" id="{EC9AD4E9-EDEA-4714-A7FF-B20613CA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39" y="2625453"/>
            <a:ext cx="6493126" cy="3658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7890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E12C4-01F8-47B2-9BD2-FF583D3C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E90386-52B4-496A-A09F-0D2AD4DC8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78" y="244838"/>
            <a:ext cx="8343636" cy="63683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8C21CBA-03E8-4DB1-B0E2-B01DE0CEA5B9}"/>
              </a:ext>
            </a:extLst>
          </p:cNvPr>
          <p:cNvSpPr/>
          <p:nvPr/>
        </p:nvSpPr>
        <p:spPr>
          <a:xfrm>
            <a:off x="5523828" y="1172556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8A1650-F20D-493C-9425-507CD975C7F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510008" y="1737267"/>
            <a:ext cx="2068364" cy="169173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9AB2479-BCD1-4074-977B-AF57690D1F70}"/>
              </a:ext>
            </a:extLst>
          </p:cNvPr>
          <p:cNvSpPr/>
          <p:nvPr/>
        </p:nvSpPr>
        <p:spPr>
          <a:xfrm>
            <a:off x="8669983" y="774915"/>
            <a:ext cx="2783263" cy="962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 anidado dentro de la parte 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 del primer 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endParaRPr lang="es-CO" sz="2000" b="1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07BDA2-2220-4840-9F90-EBF06AF415F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56165" y="1737267"/>
            <a:ext cx="2405450" cy="169173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E32A624-A1BB-4C03-A8D5-EF05AD3E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F3664-386A-4510-B6D0-FE94A3DB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6CD800-B798-487E-9AC9-5641C5F4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09" y="1240971"/>
            <a:ext cx="8029097" cy="478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EC4510-DE4F-40C2-BFEE-9082346B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753" y="4703762"/>
            <a:ext cx="2352675" cy="1971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712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2DE54-9A5B-4A12-B8B9-404F0CBF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Operadores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7CED3-96F0-49B0-B552-68844A30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En muchas casos, los </a:t>
            </a:r>
            <a:r>
              <a:rPr lang="es-CO" dirty="0" err="1"/>
              <a:t>if</a:t>
            </a:r>
            <a:r>
              <a:rPr lang="es-CO" dirty="0"/>
              <a:t> anidados se pueden “resumir” mediante el uso de operadores lógicos. </a:t>
            </a:r>
          </a:p>
          <a:p>
            <a:pPr algn="just"/>
            <a:r>
              <a:rPr lang="es-CO" dirty="0"/>
              <a:t>Los operadores lógicos son usados para operaciones de álgebra Booleana, es decir, para describir relaciones lógicas, expresadas como verdadero (TRUE) o falso (FALSE).</a:t>
            </a:r>
          </a:p>
          <a:p>
            <a:pPr algn="just"/>
            <a:r>
              <a:rPr lang="es-CO" dirty="0"/>
              <a:t>Java provee tres operadores lógicos fundamentales, llamados: “and” (&amp;&amp;), “</a:t>
            </a:r>
            <a:r>
              <a:rPr lang="es-CO" dirty="0" err="1"/>
              <a:t>or</a:t>
            </a:r>
            <a:r>
              <a:rPr lang="es-CO" dirty="0"/>
              <a:t>” (||), y “</a:t>
            </a:r>
            <a:r>
              <a:rPr lang="es-CO" dirty="0" err="1"/>
              <a:t>not</a:t>
            </a:r>
            <a:r>
              <a:rPr lang="es-CO" dirty="0"/>
              <a:t>” (!).</a:t>
            </a:r>
          </a:p>
          <a:p>
            <a:pPr algn="just"/>
            <a:r>
              <a:rPr lang="es-CO" dirty="0"/>
              <a:t>Veamos como utilizarlos para reducir el número de líneas de código del ejemplo anterior.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1C9983-3864-4882-8223-A240444A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957D41-580E-4FA4-9186-9EB89A8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0D74B3-FD72-4DFF-AB53-F8AFD1DBD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7" y="365215"/>
            <a:ext cx="5429170" cy="612766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10AA592-5A8B-4D8D-B80C-D925FF712411}"/>
              </a:ext>
            </a:extLst>
          </p:cNvPr>
          <p:cNvSpPr/>
          <p:nvPr/>
        </p:nvSpPr>
        <p:spPr>
          <a:xfrm>
            <a:off x="7864071" y="1239864"/>
            <a:ext cx="2783263" cy="962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Nos ahorramos definir el 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 anidado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F5A0F1C-5EB8-4C64-A519-CE0313768E5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850253" y="2202216"/>
            <a:ext cx="2405450" cy="169173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D97C1-E172-412C-9552-C62483D2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02B087-D3B5-4CC3-8824-E7FC79C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115669-75C2-46A2-929B-B96B4A72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05" y="1471182"/>
            <a:ext cx="8526793" cy="4512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603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72DAA-9422-454D-8FA8-0CC31FB7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Tabla de verdad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748D5-16EF-40D2-9D53-6A15140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F27201-8047-499B-B900-5708B26A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60" y="1464173"/>
            <a:ext cx="7875179" cy="4904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576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147A-1A51-43AF-A7E7-4BD3005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If-then-else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-…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F24F0-6295-4907-B04B-3FB8A978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dirty="0"/>
              <a:t>La estructura </a:t>
            </a:r>
            <a:r>
              <a:rPr lang="es-CO" dirty="0" err="1"/>
              <a:t>If-then-else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-… nos permite ofrecer múltiples caminos dependiendo de múltiples comprobaciones. </a:t>
            </a:r>
          </a:p>
          <a:p>
            <a:pPr algn="just"/>
            <a:r>
              <a:rPr lang="es-CO" dirty="0"/>
              <a:t>El </a:t>
            </a:r>
            <a:r>
              <a:rPr lang="es-CO" b="1" dirty="0" err="1"/>
              <a:t>else</a:t>
            </a:r>
            <a:r>
              <a:rPr lang="es-CO" b="1" dirty="0"/>
              <a:t> </a:t>
            </a:r>
            <a:r>
              <a:rPr lang="es-CO" b="1" dirty="0" err="1"/>
              <a:t>if</a:t>
            </a:r>
            <a:r>
              <a:rPr lang="es-CO" b="1" dirty="0"/>
              <a:t> </a:t>
            </a:r>
            <a:r>
              <a:rPr lang="es-CO" dirty="0"/>
              <a:t>sirve para añadir una nueva condición en caso de que la condición anterior no se cumpla (sea falsa).</a:t>
            </a:r>
          </a:p>
          <a:p>
            <a:pPr algn="just"/>
            <a:r>
              <a:rPr lang="es-CO" dirty="0"/>
              <a:t>Una instrucción </a:t>
            </a:r>
            <a:r>
              <a:rPr lang="es-CO" i="1" dirty="0" err="1"/>
              <a:t>if</a:t>
            </a:r>
            <a:r>
              <a:rPr lang="es-CO" dirty="0"/>
              <a:t> puede incluir cualquier número de bloques </a:t>
            </a:r>
            <a:r>
              <a:rPr lang="es-CO" i="1" dirty="0" err="1"/>
              <a:t>else</a:t>
            </a:r>
            <a:r>
              <a:rPr lang="es-CO" i="1" dirty="0"/>
              <a:t> </a:t>
            </a:r>
            <a:r>
              <a:rPr lang="es-CO" i="1" dirty="0" err="1"/>
              <a:t>if</a:t>
            </a:r>
            <a:r>
              <a:rPr lang="es-CO" dirty="0"/>
              <a:t>.</a:t>
            </a:r>
          </a:p>
          <a:p>
            <a:pPr algn="just"/>
            <a:r>
              <a:rPr lang="es-CO" dirty="0"/>
              <a:t>“</a:t>
            </a:r>
            <a:r>
              <a:rPr lang="es-CO" i="1" dirty="0" err="1"/>
              <a:t>else</a:t>
            </a:r>
            <a:r>
              <a:rPr lang="es-CO" i="1" dirty="0"/>
              <a:t> </a:t>
            </a:r>
            <a:r>
              <a:rPr lang="es-CO" i="1" dirty="0" err="1"/>
              <a:t>if</a:t>
            </a:r>
            <a:r>
              <a:rPr lang="es-CO" dirty="0"/>
              <a:t>” significa (de lo contrario, si …). </a:t>
            </a:r>
          </a:p>
          <a:p>
            <a:pPr algn="just"/>
            <a:r>
              <a:rPr lang="es-CO" dirty="0"/>
              <a:t>Como máximo, se ejecuta un solo </a:t>
            </a:r>
            <a:r>
              <a:rPr lang="es-CO" i="1" dirty="0" err="1"/>
              <a:t>else</a:t>
            </a:r>
            <a:r>
              <a:rPr lang="es-CO" i="1" dirty="0"/>
              <a:t> </a:t>
            </a:r>
            <a:r>
              <a:rPr lang="es-CO" i="1" dirty="0" err="1"/>
              <a:t>if</a:t>
            </a:r>
            <a:r>
              <a:rPr lang="es-CO" dirty="0"/>
              <a:t>, y ese </a:t>
            </a:r>
            <a:r>
              <a:rPr lang="es-CO" i="1" dirty="0" err="1"/>
              <a:t>else</a:t>
            </a:r>
            <a:r>
              <a:rPr lang="es-CO" i="1" dirty="0"/>
              <a:t> </a:t>
            </a:r>
            <a:r>
              <a:rPr lang="es-CO" i="1" dirty="0" err="1"/>
              <a:t>if</a:t>
            </a:r>
            <a:r>
              <a:rPr lang="es-CO" dirty="0"/>
              <a:t> se ejecutará solo si todas las condiciones anteriores se evaluaron como falsas.</a:t>
            </a:r>
          </a:p>
          <a:p>
            <a:pPr lvl="1" algn="just"/>
            <a:r>
              <a:rPr lang="es-CO" b="1" dirty="0"/>
              <a:t>Ejemplo: </a:t>
            </a:r>
            <a:r>
              <a:rPr lang="es-CO" dirty="0"/>
              <a:t>si la temperatura es mayor a 27 compramos helado (cerveza); </a:t>
            </a:r>
            <a:r>
              <a:rPr lang="es-CO" b="1" dirty="0"/>
              <a:t>de lo contrario, si </a:t>
            </a:r>
            <a:r>
              <a:rPr lang="es-CO" dirty="0"/>
              <a:t>la temperatura es mayor a 24 compramos gaseosa; en caso contrario,</a:t>
            </a:r>
            <a:r>
              <a:rPr lang="es-CO" b="1" dirty="0"/>
              <a:t> </a:t>
            </a:r>
            <a:r>
              <a:rPr lang="es-CO" dirty="0"/>
              <a:t>compramos leche.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33307-0B94-48F2-95A2-91F25D44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CFBCC-0B12-4E78-9171-342ACD3B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973B7-F7EF-4523-9D20-E6AE98A8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248" y="1317981"/>
            <a:ext cx="2696309" cy="4663440"/>
          </a:xfrm>
        </p:spPr>
        <p:txBody>
          <a:bodyPr/>
          <a:lstStyle/>
          <a:p>
            <a:pPr algn="ctr"/>
            <a:r>
              <a:rPr lang="es-CO" dirty="0"/>
              <a:t>Retomemos la clase Circulo y analicemos el siguiente código: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FFBD4D-3EFE-4533-B62C-33F1CE0C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894B96-E053-42BD-922E-57AE1CB0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29" y="3429000"/>
            <a:ext cx="3441000" cy="3276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2DC37D-AF9F-49AD-8300-CC41F3A3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35" y="4296084"/>
            <a:ext cx="3286125" cy="117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3D91EE-2940-4F28-B0AB-657325D8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059" y="1400137"/>
            <a:ext cx="6866357" cy="1724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D93FF3-6B42-4B60-BF07-07A96B2D951C}"/>
              </a:ext>
            </a:extLst>
          </p:cNvPr>
          <p:cNvSpPr/>
          <p:nvPr/>
        </p:nvSpPr>
        <p:spPr>
          <a:xfrm>
            <a:off x="2401434" y="3344995"/>
            <a:ext cx="4308529" cy="7310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¿Cuál seria la salida por pantalla?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27BC4B-FB21-4FE0-810C-0B99239B332A}"/>
              </a:ext>
            </a:extLst>
          </p:cNvPr>
          <p:cNvSpPr/>
          <p:nvPr/>
        </p:nvSpPr>
        <p:spPr>
          <a:xfrm>
            <a:off x="2386215" y="5692901"/>
            <a:ext cx="4308529" cy="7310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¿Considera usted que es un valor válido? </a:t>
            </a:r>
          </a:p>
        </p:txBody>
      </p:sp>
    </p:spTree>
    <p:extLst>
      <p:ext uri="{BB962C8B-B14F-4D97-AF65-F5344CB8AC3E}">
        <p14:creationId xmlns:p14="http://schemas.microsoft.com/office/powerpoint/2010/main" val="29281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E4961159-82C4-45D9-BDA2-AE0182A24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87" y="456440"/>
            <a:ext cx="5256531" cy="594511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647C11-FC6C-435A-B73E-E29B5E6C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5F9107-A330-40E0-BFC3-98BBE0EC2933}"/>
              </a:ext>
            </a:extLst>
          </p:cNvPr>
          <p:cNvSpPr/>
          <p:nvPr/>
        </p:nvSpPr>
        <p:spPr>
          <a:xfrm>
            <a:off x="2522299" y="5928989"/>
            <a:ext cx="2109088" cy="563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else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050C6A4-0BF5-4ECD-8860-E7E5DE5ED12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576843" y="4572461"/>
            <a:ext cx="1465248" cy="1356528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94E5020-F80A-4CAF-8DCE-97B2A57AF5E0}"/>
              </a:ext>
            </a:extLst>
          </p:cNvPr>
          <p:cNvSpPr/>
          <p:nvPr/>
        </p:nvSpPr>
        <p:spPr>
          <a:xfrm>
            <a:off x="2451158" y="1199577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55E7364-EE48-4845-A50A-C37FFC7E4E1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05702" y="1764288"/>
            <a:ext cx="1593180" cy="554467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C85CA1-F952-4129-BC84-E6397190B2B5}"/>
              </a:ext>
            </a:extLst>
          </p:cNvPr>
          <p:cNvSpPr/>
          <p:nvPr/>
        </p:nvSpPr>
        <p:spPr>
          <a:xfrm>
            <a:off x="9302223" y="1190489"/>
            <a:ext cx="2109088" cy="6144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E37662B-23DF-4ECB-B192-920955BDD33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214101" y="1497706"/>
            <a:ext cx="1088122" cy="80170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94B143-C0EA-4DA0-B098-19B8D20C5AD1}"/>
              </a:ext>
            </a:extLst>
          </p:cNvPr>
          <p:cNvSpPr/>
          <p:nvPr/>
        </p:nvSpPr>
        <p:spPr>
          <a:xfrm>
            <a:off x="2304082" y="2508250"/>
            <a:ext cx="2109088" cy="532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else</a:t>
            </a:r>
            <a:r>
              <a:rPr lang="es-CO" sz="2000" b="1" dirty="0">
                <a:solidFill>
                  <a:schemeClr val="tx1"/>
                </a:solidFill>
              </a:rPr>
              <a:t> 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872D51-7A25-46AB-A2C3-9BD052CF78F0}"/>
              </a:ext>
            </a:extLst>
          </p:cNvPr>
          <p:cNvCxnSpPr>
            <a:cxnSpLocks/>
          </p:cNvCxnSpPr>
          <p:nvPr/>
        </p:nvCxnSpPr>
        <p:spPr>
          <a:xfrm>
            <a:off x="3363132" y="3041182"/>
            <a:ext cx="1735750" cy="52351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1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C2599-DB5E-4AE0-B0E5-812F8D68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613DB9-1C4B-4955-9B98-59550B9D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87934F-6E31-4F4F-A8F7-75BB12A2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94" y="1410789"/>
            <a:ext cx="7374815" cy="4983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8424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A3BCC-35B0-4516-8850-19674FAB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Bonus: </a:t>
            </a:r>
            <a:r>
              <a:rPr lang="es-CO" dirty="0" err="1"/>
              <a:t>switch</a:t>
            </a:r>
            <a:r>
              <a:rPr lang="es-CO" dirty="0"/>
              <a:t> – 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6AE28-FE72-4ACB-84EA-CCA209E9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Como se puede imaginar, si se colocan bastantes instrucciones anidadas “</a:t>
            </a:r>
            <a:r>
              <a:rPr lang="es-CO" dirty="0" err="1"/>
              <a:t>ifs</a:t>
            </a:r>
            <a:r>
              <a:rPr lang="es-CO" dirty="0"/>
              <a:t>”, el código resultante podría ser difícil de leer y mantener.</a:t>
            </a:r>
          </a:p>
          <a:p>
            <a:pPr algn="just"/>
            <a:r>
              <a:rPr lang="es-CO" dirty="0"/>
              <a:t>Veamos el siguiente caso: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C2310-8732-440A-A82F-091924DB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432A5D-69D3-45E4-B3D1-11C91F27CB78}"/>
              </a:ext>
            </a:extLst>
          </p:cNvPr>
          <p:cNvSpPr/>
          <p:nvPr/>
        </p:nvSpPr>
        <p:spPr>
          <a:xfrm>
            <a:off x="4329144" y="3113453"/>
            <a:ext cx="5161715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000" dirty="0"/>
              <a:t>Leer nota</a:t>
            </a:r>
          </a:p>
          <a:p>
            <a:r>
              <a:rPr lang="es-CO" sz="2000" dirty="0"/>
              <a:t>Si nota == 10 entonces</a:t>
            </a:r>
          </a:p>
          <a:p>
            <a:r>
              <a:rPr lang="es-CO" sz="2000" dirty="0"/>
              <a:t>    Imprimir “Teso“</a:t>
            </a:r>
          </a:p>
          <a:p>
            <a:r>
              <a:rPr lang="es-CO" sz="2000" dirty="0"/>
              <a:t>Sino</a:t>
            </a:r>
          </a:p>
          <a:p>
            <a:r>
              <a:rPr lang="es-CO" sz="2000" dirty="0"/>
              <a:t>    Si nota == 9 entonces</a:t>
            </a:r>
          </a:p>
          <a:p>
            <a:r>
              <a:rPr lang="es-CO" sz="2000" dirty="0"/>
              <a:t>        Imprimir “</a:t>
            </a:r>
            <a:r>
              <a:rPr lang="es-CO" sz="2000" dirty="0" err="1"/>
              <a:t>Tesito</a:t>
            </a:r>
            <a:r>
              <a:rPr lang="es-CO" sz="2000" dirty="0"/>
              <a:t>”</a:t>
            </a:r>
          </a:p>
          <a:p>
            <a:r>
              <a:rPr lang="es-CO" sz="2000" dirty="0"/>
              <a:t>    Sino</a:t>
            </a:r>
          </a:p>
          <a:p>
            <a:r>
              <a:rPr lang="es-CO" sz="2000" dirty="0"/>
              <a:t>        Si nota == 8 entonces</a:t>
            </a:r>
          </a:p>
          <a:p>
            <a:r>
              <a:rPr lang="es-CO" sz="2000" dirty="0"/>
              <a:t>            Imprimir “Vas bien”</a:t>
            </a:r>
          </a:p>
          <a:p>
            <a:r>
              <a:rPr lang="es-CO" sz="2000" dirty="0"/>
              <a:t>        Sino</a:t>
            </a:r>
          </a:p>
          <a:p>
            <a:r>
              <a:rPr lang="es-CO" sz="2000" dirty="0"/>
              <a:t>	    ….</a:t>
            </a:r>
          </a:p>
        </p:txBody>
      </p:sp>
    </p:spTree>
    <p:extLst>
      <p:ext uri="{BB962C8B-B14F-4D97-AF65-F5344CB8AC3E}">
        <p14:creationId xmlns:p14="http://schemas.microsoft.com/office/powerpoint/2010/main" val="37837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E99D6-5209-4897-9A84-9A75E1BF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Bonus: </a:t>
            </a:r>
            <a:r>
              <a:rPr lang="es-CO" dirty="0" err="1"/>
              <a:t>switch</a:t>
            </a:r>
            <a:r>
              <a:rPr lang="es-CO" dirty="0"/>
              <a:t> – II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879D1-98E5-4B08-93A2-6E1F7206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3760702" cy="4663440"/>
          </a:xfrm>
        </p:spPr>
        <p:txBody>
          <a:bodyPr/>
          <a:lstStyle/>
          <a:p>
            <a:pPr algn="just"/>
            <a:r>
              <a:rPr lang="es-CO" dirty="0"/>
              <a:t>Afortunadamente, Java provee una estructura llamada “</a:t>
            </a:r>
            <a:r>
              <a:rPr lang="es-CO" dirty="0" err="1"/>
              <a:t>switch</a:t>
            </a:r>
            <a:r>
              <a:rPr lang="es-CO" dirty="0"/>
              <a:t>”, </a:t>
            </a:r>
            <a:r>
              <a:rPr lang="es-CO"/>
              <a:t>que facilita </a:t>
            </a:r>
            <a:r>
              <a:rPr lang="es-CO" dirty="0"/>
              <a:t>la codificación en el caso anterior.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BD11C-19BD-4EB5-AB7F-A05EEB0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BE28B9-D70E-45C1-A7A7-33D98C0C6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05" y="1507099"/>
            <a:ext cx="5160362" cy="5128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136E86-7190-4484-BD84-8DF4B382AD2E}"/>
              </a:ext>
            </a:extLst>
          </p:cNvPr>
          <p:cNvSpPr/>
          <p:nvPr/>
        </p:nvSpPr>
        <p:spPr>
          <a:xfrm>
            <a:off x="2353382" y="3599453"/>
            <a:ext cx="3207927" cy="28934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¿Cuál seria la salida por pantalla para las siguientes entradas?</a:t>
            </a:r>
          </a:p>
          <a:p>
            <a:pPr marL="342900" indent="-342900" algn="ctr">
              <a:buFontTx/>
              <a:buChar char="-"/>
            </a:pPr>
            <a:r>
              <a:rPr lang="es-CO" sz="2400" dirty="0">
                <a:solidFill>
                  <a:schemeClr val="tx1"/>
                </a:solidFill>
              </a:rPr>
              <a:t>9</a:t>
            </a:r>
          </a:p>
          <a:p>
            <a:pPr marL="342900" indent="-342900" algn="ctr">
              <a:buFontTx/>
              <a:buChar char="-"/>
            </a:pPr>
            <a:r>
              <a:rPr lang="es-CO" sz="2400" dirty="0">
                <a:solidFill>
                  <a:schemeClr val="tx1"/>
                </a:solidFill>
              </a:rPr>
              <a:t>8</a:t>
            </a:r>
          </a:p>
          <a:p>
            <a:pPr marL="342900" indent="-342900" algn="ctr">
              <a:buFontTx/>
              <a:buChar char="-"/>
            </a:pPr>
            <a:r>
              <a:rPr lang="es-CO" sz="2400" dirty="0">
                <a:solidFill>
                  <a:schemeClr val="tx1"/>
                </a:solidFill>
              </a:rPr>
              <a:t>5</a:t>
            </a:r>
          </a:p>
          <a:p>
            <a:pPr marL="342900" indent="-342900" algn="ctr">
              <a:buFontTx/>
              <a:buChar char="-"/>
            </a:pPr>
            <a:r>
              <a:rPr lang="es-CO" sz="24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87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AF2F0C8-9E82-4F5C-A0FA-7ECD90A9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91" y="1587977"/>
            <a:ext cx="5737077" cy="2464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D4D978-91A8-4103-B10E-CD5CB506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Bonus final: condiciones dentro de funciones de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F0D250-3DC4-4066-99D9-C835D648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4DE1E6-C2E3-47A4-8314-9212D275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99" y="3429000"/>
            <a:ext cx="6081129" cy="3273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FE80CF2-0CA8-4252-9688-5099F2A9ABC5}"/>
              </a:ext>
            </a:extLst>
          </p:cNvPr>
          <p:cNvSpPr/>
          <p:nvPr/>
        </p:nvSpPr>
        <p:spPr>
          <a:xfrm>
            <a:off x="1858699" y="1100379"/>
            <a:ext cx="1612921" cy="472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Antes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726B42-7DF2-4E4D-8AE9-1AE592892AD7}"/>
              </a:ext>
            </a:extLst>
          </p:cNvPr>
          <p:cNvSpPr/>
          <p:nvPr/>
        </p:nvSpPr>
        <p:spPr>
          <a:xfrm>
            <a:off x="9628407" y="2925905"/>
            <a:ext cx="1612921" cy="472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Después</a:t>
            </a:r>
          </a:p>
        </p:txBody>
      </p:sp>
    </p:spTree>
    <p:extLst>
      <p:ext uri="{BB962C8B-B14F-4D97-AF65-F5344CB8AC3E}">
        <p14:creationId xmlns:p14="http://schemas.microsoft.com/office/powerpoint/2010/main" val="15449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A50D70-7E5D-4159-BC1A-1DC3CC6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1" name="Picture 2" descr="https://dqam6mam97sh3.cloudfront.net/blog/ausl/wp-content/uploads/sites/2/2015/02/homer.png">
            <a:extLst>
              <a:ext uri="{FF2B5EF4-FFF2-40B4-BE49-F238E27FC236}">
                <a16:creationId xmlns:a16="http://schemas.microsoft.com/office/drawing/2014/main" id="{6FA22A8D-8A1B-43CE-B120-7E425810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8329" y="266768"/>
            <a:ext cx="4071966" cy="2714644"/>
          </a:xfrm>
          <a:prstGeom prst="rect">
            <a:avLst/>
          </a:prstGeom>
          <a:noFill/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0B21CC89-14A0-4715-83A0-37F92E2F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484321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s-CO" sz="5400" dirty="0"/>
              <a:t>Recapitulemos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3FE394B-91A8-4275-B950-691E396D7651}"/>
              </a:ext>
            </a:extLst>
          </p:cNvPr>
          <p:cNvSpPr txBox="1">
            <a:spLocks/>
          </p:cNvSpPr>
          <p:nvPr/>
        </p:nvSpPr>
        <p:spPr>
          <a:xfrm>
            <a:off x="2250400" y="2024726"/>
            <a:ext cx="9666016" cy="3635831"/>
          </a:xfrm>
          <a:prstGeom prst="rect">
            <a:avLst/>
          </a:prstGeom>
        </p:spPr>
        <p:txBody>
          <a:bodyPr numCol="1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b="1" dirty="0"/>
              <a:t>Hasta este punto debemos saber:</a:t>
            </a:r>
          </a:p>
          <a:p>
            <a:pPr algn="just">
              <a:buSzPct val="100000"/>
            </a:pPr>
            <a:r>
              <a:rPr lang="es-CO" dirty="0"/>
              <a:t>¿Para qué sirven las estructuras de selección?</a:t>
            </a:r>
          </a:p>
          <a:p>
            <a:pPr algn="just">
              <a:buSzPct val="100000"/>
            </a:pPr>
            <a:r>
              <a:rPr lang="es-CO" dirty="0"/>
              <a:t>¿Cómo funciona la estructura </a:t>
            </a:r>
            <a:r>
              <a:rPr lang="es-CO" dirty="0" err="1"/>
              <a:t>if-then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¿Cómo funciona la estructura </a:t>
            </a:r>
            <a:r>
              <a:rPr lang="es-CO" dirty="0" err="1"/>
              <a:t>if-then-else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¿Cómo funcionan los </a:t>
            </a:r>
            <a:r>
              <a:rPr lang="es-CO" dirty="0" err="1"/>
              <a:t>if</a:t>
            </a:r>
            <a:r>
              <a:rPr lang="es-CO" dirty="0"/>
              <a:t> anidados?</a:t>
            </a:r>
          </a:p>
          <a:p>
            <a:pPr algn="just">
              <a:buSzPct val="100000"/>
            </a:pPr>
            <a:r>
              <a:rPr lang="es-CO" dirty="0"/>
              <a:t>¿Cómo funciona la estructura </a:t>
            </a:r>
            <a:r>
              <a:rPr lang="es-CO" dirty="0" err="1"/>
              <a:t>if-then-else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-…?</a:t>
            </a:r>
          </a:p>
          <a:p>
            <a:pPr algn="just">
              <a:buSzPct val="100000"/>
            </a:pPr>
            <a:r>
              <a:rPr lang="es-CO" dirty="0"/>
              <a:t>¿Qué tipos de operadores provee Java para realizar comparaciones?</a:t>
            </a:r>
          </a:p>
          <a:p>
            <a:pPr algn="just">
              <a:buSzPct val="100000"/>
            </a:pPr>
            <a:r>
              <a:rPr lang="es-CO" dirty="0"/>
              <a:t>¿Cómo funcionan los </a:t>
            </a:r>
            <a:r>
              <a:rPr lang="es-CO" dirty="0" err="1"/>
              <a:t>switches</a:t>
            </a:r>
            <a:r>
              <a:rPr lang="es-CO" dirty="0"/>
              <a:t>?</a:t>
            </a:r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sz="2000" dirty="0"/>
          </a:p>
          <a:p>
            <a:pPr algn="just">
              <a:buSzPct val="100000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58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3B8C-AD82-4611-AF00-966F98E3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98D743-E6ED-4800-AB6C-9CBE0C54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100000"/>
            </a:pPr>
            <a:r>
              <a:rPr lang="en-US" dirty="0"/>
              <a:t>Liang, Y. D. (2017). Introduction to Java programming: comprehensive version. Eleventh edition. Pearson Education. (Chapter 3).</a:t>
            </a:r>
          </a:p>
          <a:p>
            <a:pPr algn="just">
              <a:buSzPct val="100000"/>
            </a:pPr>
            <a:r>
              <a:rPr lang="nb-NO" dirty="0"/>
              <a:t>Streib, J. T., &amp; Soma, T. (2014). </a:t>
            </a:r>
            <a:r>
              <a:rPr lang="nb-NO" i="1" dirty="0"/>
              <a:t>Guide to Java</a:t>
            </a:r>
            <a:r>
              <a:rPr lang="nb-NO" dirty="0"/>
              <a:t>. Springer Verlag. (Chapter 3).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F0C4B-8E3D-43EA-88D7-81787ED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4E947-6F01-4A52-BBFE-AB3454EB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de selección – 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E58F6-BBD6-4903-B253-8D9718DD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8"/>
            <a:ext cx="5734152" cy="4866025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Hasta ahora hemos visto que los programas se ejecutan siguiendo un orden que definimos al codificar cada línea. En nuestro caso, el </a:t>
            </a:r>
            <a:r>
              <a:rPr lang="es-CO" sz="2000" b="1" dirty="0"/>
              <a:t>orden de ejecución </a:t>
            </a:r>
            <a:r>
              <a:rPr lang="es-CO" sz="2000" dirty="0"/>
              <a:t>por lo general arranca desde el interior de un método llamado “</a:t>
            </a:r>
            <a:r>
              <a:rPr lang="es-CO" sz="2000" dirty="0" err="1"/>
              <a:t>main</a:t>
            </a:r>
            <a:r>
              <a:rPr lang="es-CO" sz="2000" dirty="0"/>
              <a:t>”.</a:t>
            </a:r>
          </a:p>
          <a:p>
            <a:pPr algn="just"/>
            <a:r>
              <a:rPr lang="es-CO" sz="2000" dirty="0"/>
              <a:t>Independiente de los datos que ingresemos (o que le pidamos por pantalla al usuario), el orden (</a:t>
            </a:r>
            <a:r>
              <a:rPr lang="es-CO" sz="2000" b="1" dirty="0"/>
              <a:t>flujo de control</a:t>
            </a:r>
            <a:r>
              <a:rPr lang="es-CO" sz="2000" dirty="0"/>
              <a:t>) es el mismo. </a:t>
            </a:r>
          </a:p>
          <a:p>
            <a:pPr algn="just"/>
            <a:r>
              <a:rPr lang="es-CO" sz="2000" dirty="0"/>
              <a:t>Esto quiere decir que no tenemos una respuesta diferente o un orden diferente cuando se ingresan diferentes entradas o valores.</a:t>
            </a:r>
          </a:p>
          <a:p>
            <a:pPr algn="just"/>
            <a:r>
              <a:rPr lang="es-CO" sz="2000" dirty="0"/>
              <a:t>Pero que tal si podemos definir un </a:t>
            </a:r>
            <a:r>
              <a:rPr lang="es-CO" sz="2000" b="1" dirty="0"/>
              <a:t>orden diferente</a:t>
            </a:r>
            <a:r>
              <a:rPr lang="es-CO" sz="2000" dirty="0"/>
              <a:t>, dependiendo de las entradas de los usuarios, o de los valores de ciertas variables.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7A22F3-540B-4AD4-91ED-BF4D621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two ways">
            <a:extLst>
              <a:ext uri="{FF2B5EF4-FFF2-40B4-BE49-F238E27FC236}">
                <a16:creationId xmlns:a16="http://schemas.microsoft.com/office/drawing/2014/main" id="{A2A9C894-25E2-4DD4-9323-90F737CC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12" y="1550273"/>
            <a:ext cx="3573504" cy="2866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0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4E947-6F01-4A52-BBFE-AB3454EB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de selección – II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E58F6-BBD6-4903-B253-8D9718DD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5408687" cy="4663440"/>
          </a:xfrm>
        </p:spPr>
        <p:txBody>
          <a:bodyPr anchor="ctr">
            <a:normAutofit/>
          </a:bodyPr>
          <a:lstStyle/>
          <a:p>
            <a:pPr algn="just"/>
            <a:r>
              <a:rPr lang="es-CO" dirty="0"/>
              <a:t>En este caso podríamos por ejemplo: (i) ejecutar el programa en un orden normal, si el valor de un radio es mayor que cero, o (</a:t>
            </a:r>
            <a:r>
              <a:rPr lang="es-CO" dirty="0" err="1"/>
              <a:t>ii</a:t>
            </a:r>
            <a:r>
              <a:rPr lang="es-CO" dirty="0"/>
              <a:t>) ejecutar otro camino si el valor del radio es menor igual a cero.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Para poder brindarle a nuestra código esta habilidad. Necesitamos utilizar “</a:t>
            </a:r>
            <a:r>
              <a:rPr lang="es-CO" b="1" dirty="0"/>
              <a:t>estructuras de selección</a:t>
            </a:r>
            <a:r>
              <a:rPr lang="es-CO" dirty="0"/>
              <a:t>”.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7A22F3-540B-4AD4-91ED-BF4D621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4319C8-B539-4008-BA94-5D12B03A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161" y="1952676"/>
            <a:ext cx="3687672" cy="357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270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DDA739-34F0-4FE1-A1DF-494CA885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914400"/>
            <a:ext cx="9666016" cy="515982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O" sz="3200" dirty="0"/>
              <a:t>Antes de empezar a analizar los tipos de estructuras de selección, veamos como podemos realizar comparaciones en Java.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6ACD6A-62BA-4DBD-88F9-9939ECE9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9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73CE-5E0C-4AB9-8621-A282BCF0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129080"/>
            <a:ext cx="9666016" cy="1018902"/>
          </a:xfrm>
        </p:spPr>
        <p:txBody>
          <a:bodyPr/>
          <a:lstStyle/>
          <a:p>
            <a:r>
              <a:rPr lang="es-CO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575AD-84EB-4BF4-8B18-AAE5F3FD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255809"/>
            <a:ext cx="9666016" cy="4663440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¿Cómo comparar dos valores?, ¿Cómo se si un radio es: (i) mayor que 0, (</a:t>
            </a:r>
            <a:r>
              <a:rPr lang="es-CO" sz="2000" dirty="0" err="1"/>
              <a:t>ii</a:t>
            </a:r>
            <a:r>
              <a:rPr lang="es-CO" sz="2000" dirty="0"/>
              <a:t>) igual a 0, o (</a:t>
            </a:r>
            <a:r>
              <a:rPr lang="es-CO" sz="2000" dirty="0" err="1"/>
              <a:t>iii</a:t>
            </a:r>
            <a:r>
              <a:rPr lang="es-CO" sz="2000" dirty="0"/>
              <a:t>) menor que 0?.</a:t>
            </a:r>
          </a:p>
          <a:p>
            <a:pPr algn="just"/>
            <a:r>
              <a:rPr lang="es-CO" sz="2000" dirty="0"/>
              <a:t>Java proporciona seis operadores de relaciones (también conocidos como operadores de comparación). Veamos la siguiente tabla y encontremos el resultado suponiendo que el valor de la variable “</a:t>
            </a:r>
            <a:r>
              <a:rPr lang="es-CO" sz="2000" dirty="0" err="1"/>
              <a:t>radius</a:t>
            </a:r>
            <a:r>
              <a:rPr lang="es-CO" sz="2000" dirty="0"/>
              <a:t>” es igual a 5.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FB82D-B492-4113-AB98-36C0A800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A3E652-DAE4-4B64-A360-9FC20CE4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3228464"/>
            <a:ext cx="9749562" cy="326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ED7325C-F451-4E4A-AEB7-C61973FAD327}"/>
              </a:ext>
            </a:extLst>
          </p:cNvPr>
          <p:cNvSpPr/>
          <p:nvPr/>
        </p:nvSpPr>
        <p:spPr>
          <a:xfrm>
            <a:off x="10699885" y="4259180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4B2549-ADF3-4548-B3C7-F2421425F0DD}"/>
              </a:ext>
            </a:extLst>
          </p:cNvPr>
          <p:cNvSpPr/>
          <p:nvPr/>
        </p:nvSpPr>
        <p:spPr>
          <a:xfrm>
            <a:off x="10699884" y="4610758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4E93AA7-88B8-4FDB-B9D5-DAD0A6E4BC60}"/>
              </a:ext>
            </a:extLst>
          </p:cNvPr>
          <p:cNvSpPr/>
          <p:nvPr/>
        </p:nvSpPr>
        <p:spPr>
          <a:xfrm>
            <a:off x="10699884" y="4970206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ED8F88-141C-4807-961D-0878F0A45218}"/>
              </a:ext>
            </a:extLst>
          </p:cNvPr>
          <p:cNvSpPr/>
          <p:nvPr/>
        </p:nvSpPr>
        <p:spPr>
          <a:xfrm>
            <a:off x="10699883" y="5352780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AD6A96-C9B6-46C8-A7EE-EB186C2F863E}"/>
              </a:ext>
            </a:extLst>
          </p:cNvPr>
          <p:cNvSpPr/>
          <p:nvPr/>
        </p:nvSpPr>
        <p:spPr>
          <a:xfrm>
            <a:off x="10699882" y="5724035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94B585-E4B0-464C-9670-3E4B822D3183}"/>
              </a:ext>
            </a:extLst>
          </p:cNvPr>
          <p:cNvSpPr/>
          <p:nvPr/>
        </p:nvSpPr>
        <p:spPr>
          <a:xfrm>
            <a:off x="10699881" y="6083775"/>
            <a:ext cx="883403" cy="2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3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4D66D3B-498C-46FD-B57D-8AFA3DF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61D10B-FE8D-46AD-A974-08B28F067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Es la más básica de la estructuras de selección.</a:t>
            </a:r>
          </a:p>
          <a:p>
            <a:pPr algn="just"/>
            <a:endParaRPr lang="es-CO" dirty="0"/>
          </a:p>
          <a:p>
            <a:pPr marL="0" indent="0" algn="just">
              <a:buNone/>
            </a:pPr>
            <a:r>
              <a:rPr lang="es-CO" b="1" dirty="0"/>
              <a:t>Su funcionamiento es el siguiente:</a:t>
            </a:r>
          </a:p>
          <a:p>
            <a:pPr algn="just"/>
            <a:r>
              <a:rPr lang="es-CO" dirty="0"/>
              <a:t>Si una condición particular es verdadera, entonces la porción “</a:t>
            </a:r>
            <a:r>
              <a:rPr lang="es-CO" dirty="0" err="1"/>
              <a:t>then</a:t>
            </a:r>
            <a:r>
              <a:rPr lang="es-CO" dirty="0"/>
              <a:t>” es ejecutada; de lo contrario, la porción “</a:t>
            </a:r>
            <a:r>
              <a:rPr lang="es-CO" dirty="0" err="1"/>
              <a:t>then</a:t>
            </a:r>
            <a:r>
              <a:rPr lang="es-CO" dirty="0"/>
              <a:t>” no es ejecutada.</a:t>
            </a:r>
          </a:p>
          <a:p>
            <a:pPr algn="just"/>
            <a:endParaRPr lang="es-CO" dirty="0"/>
          </a:p>
          <a:p>
            <a:pPr marL="0" indent="0" algn="just">
              <a:buNone/>
            </a:pPr>
            <a:r>
              <a:rPr lang="es-CO" b="1" dirty="0"/>
              <a:t>Ejemplo:</a:t>
            </a:r>
          </a:p>
          <a:p>
            <a:pPr algn="just"/>
            <a:r>
              <a:rPr lang="es-CO" dirty="0"/>
              <a:t>Similar a lo lenguajes naturales donde se puede decir: ¿Es un día caluroso? Entonces, compro un helado (una cerveza).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0901FC-E5C4-413E-A306-C65003FE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2436F-218E-4873-BA84-2C675306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</a:t>
            </a:r>
            <a:r>
              <a:rPr lang="es-CO" dirty="0" err="1"/>
              <a:t>if-then</a:t>
            </a:r>
            <a:r>
              <a:rPr lang="es-CO" dirty="0"/>
              <a:t> – II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6841C08-7F95-4EA2-9791-B6FBA64F8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8" y="1874100"/>
            <a:ext cx="7100872" cy="356580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FFF5B-F674-4C22-A983-8B880FE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BEDC69-5C1D-406A-B044-98B823A78271}"/>
              </a:ext>
            </a:extLst>
          </p:cNvPr>
          <p:cNvSpPr/>
          <p:nvPr/>
        </p:nvSpPr>
        <p:spPr>
          <a:xfrm>
            <a:off x="7332304" y="4739770"/>
            <a:ext cx="4308529" cy="13797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La pregunta “es un día caluroso” es muy ambigua, cambiémosla por algo que el computador pueda entender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338E8D-0A85-4BB7-B083-50D2D3C195DF}"/>
              </a:ext>
            </a:extLst>
          </p:cNvPr>
          <p:cNvSpPr/>
          <p:nvPr/>
        </p:nvSpPr>
        <p:spPr>
          <a:xfrm>
            <a:off x="1965994" y="1038753"/>
            <a:ext cx="2109088" cy="5647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if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04637B4-5A67-4B13-BC77-F28E544C4BE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20538" y="1603464"/>
            <a:ext cx="606065" cy="45419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3B4A70-C97C-43A9-9399-3D0D3AC0E7D1}"/>
              </a:ext>
            </a:extLst>
          </p:cNvPr>
          <p:cNvSpPr/>
          <p:nvPr/>
        </p:nvSpPr>
        <p:spPr>
          <a:xfrm>
            <a:off x="8741238" y="1418094"/>
            <a:ext cx="2109088" cy="6144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Parte “</a:t>
            </a:r>
            <a:r>
              <a:rPr lang="es-CO" sz="2000" b="1" dirty="0" err="1">
                <a:solidFill>
                  <a:schemeClr val="tx1"/>
                </a:solidFill>
              </a:rPr>
              <a:t>then</a:t>
            </a:r>
            <a:r>
              <a:rPr lang="es-CO" sz="2000" b="1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AB9F004-F8F0-43CA-8503-BD0B9EA1CC3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718156" y="1725311"/>
            <a:ext cx="1023082" cy="28235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2626</TotalTime>
  <Words>1325</Words>
  <Application>Microsoft Office PowerPoint</Application>
  <PresentationFormat>Panorámica</PresentationFormat>
  <Paragraphs>181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Arial</vt:lpstr>
      <vt:lpstr>Calibri</vt:lpstr>
      <vt:lpstr>Parallax</vt:lpstr>
      <vt:lpstr>Condicionales</vt:lpstr>
      <vt:lpstr>Agenda</vt:lpstr>
      <vt:lpstr>Introducción</vt:lpstr>
      <vt:lpstr>Estructuras de selección – I </vt:lpstr>
      <vt:lpstr>Estructuras de selección – II </vt:lpstr>
      <vt:lpstr>Presentación de PowerPoint</vt:lpstr>
      <vt:lpstr>Operadores de comparación</vt:lpstr>
      <vt:lpstr>Estructura if-then</vt:lpstr>
      <vt:lpstr>Estructura if-then – II </vt:lpstr>
      <vt:lpstr>Estructura if-then – III </vt:lpstr>
      <vt:lpstr>Pseudo-Código ejemplo helado</vt:lpstr>
      <vt:lpstr>Código en Java</vt:lpstr>
      <vt:lpstr>Código en Java – II </vt:lpstr>
      <vt:lpstr>¿Solución?</vt:lpstr>
      <vt:lpstr>Solución correcta</vt:lpstr>
      <vt:lpstr>Estructura If-then-else</vt:lpstr>
      <vt:lpstr>Pseudo-Código ejemplo grados</vt:lpstr>
      <vt:lpstr>Presentación de PowerPoint</vt:lpstr>
      <vt:lpstr>Código en Java</vt:lpstr>
      <vt:lpstr>Solución problema Circulo</vt:lpstr>
      <vt:lpstr>Solución</vt:lpstr>
      <vt:lpstr>If anidados</vt:lpstr>
      <vt:lpstr>Presentación de PowerPoint</vt:lpstr>
      <vt:lpstr>Código en Java</vt:lpstr>
      <vt:lpstr>Operadores lógicos</vt:lpstr>
      <vt:lpstr>Presentación de PowerPoint</vt:lpstr>
      <vt:lpstr>Código en Java</vt:lpstr>
      <vt:lpstr>Tabla de verdad</vt:lpstr>
      <vt:lpstr>Estructura If-then-else if-…</vt:lpstr>
      <vt:lpstr>Presentación de PowerPoint</vt:lpstr>
      <vt:lpstr>Código en Java</vt:lpstr>
      <vt:lpstr>Bonus: switch – I </vt:lpstr>
      <vt:lpstr>Bonus: switch – II </vt:lpstr>
      <vt:lpstr>Bonus final: condiciones dentro de funciones de objetos</vt:lpstr>
      <vt:lpstr>Recapitulemos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- Daniel Gara</dc:creator>
  <cp:lastModifiedBy>Daniel Correa Botero</cp:lastModifiedBy>
  <cp:revision>480</cp:revision>
  <dcterms:created xsi:type="dcterms:W3CDTF">2019-04-28T13:56:44Z</dcterms:created>
  <dcterms:modified xsi:type="dcterms:W3CDTF">2022-01-19T15:36:03Z</dcterms:modified>
</cp:coreProperties>
</file>