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9" r:id="rId3"/>
    <p:sldId id="337" r:id="rId4"/>
    <p:sldId id="338" r:id="rId5"/>
    <p:sldId id="339" r:id="rId6"/>
    <p:sldId id="342" r:id="rId7"/>
    <p:sldId id="341" r:id="rId8"/>
    <p:sldId id="348" r:id="rId9"/>
    <p:sldId id="349" r:id="rId10"/>
    <p:sldId id="363" r:id="rId11"/>
    <p:sldId id="364" r:id="rId12"/>
    <p:sldId id="365" r:id="rId13"/>
    <p:sldId id="366" r:id="rId14"/>
    <p:sldId id="367" r:id="rId15"/>
    <p:sldId id="358" r:id="rId16"/>
    <p:sldId id="359" r:id="rId17"/>
    <p:sldId id="360" r:id="rId18"/>
    <p:sldId id="361" r:id="rId19"/>
    <p:sldId id="362" r:id="rId20"/>
    <p:sldId id="352" r:id="rId21"/>
    <p:sldId id="343" r:id="rId22"/>
    <p:sldId id="344" r:id="rId23"/>
    <p:sldId id="351" r:id="rId24"/>
    <p:sldId id="336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E8F1FB"/>
    <a:srgbClr val="CDE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0" autoAdjust="0"/>
    <p:restoredTop sz="85714" autoAdjust="0"/>
  </p:normalViewPr>
  <p:slideViewPr>
    <p:cSldViewPr snapToGrid="0">
      <p:cViewPr varScale="1">
        <p:scale>
          <a:sx n="62" d="100"/>
          <a:sy n="62" d="100"/>
        </p:scale>
        <p:origin x="105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057E8-DCE3-42A0-A625-E25CA1AC41D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2862A-0417-4032-8B79-CFAC803F73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2862A-0417-4032-8B79-CFAC803F73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6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 b="1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7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65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65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1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07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21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0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0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97" y="274321"/>
            <a:ext cx="10018713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297" y="1410789"/>
            <a:ext cx="10018713" cy="4663440"/>
          </a:xfrm>
        </p:spPr>
        <p:txBody>
          <a:bodyPr anchor="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11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46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14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79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86991A7-0C0C-4B8F-BA46-6B0B68FE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08A0C16-9A1B-4634-8C40-24B6717E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59FACAB-2307-4284-B0D8-BD2A40AD0CEE}"/>
              </a:ext>
            </a:extLst>
          </p:cNvPr>
          <p:cNvSpPr/>
          <p:nvPr userDrawn="1"/>
        </p:nvSpPr>
        <p:spPr>
          <a:xfrm>
            <a:off x="0" y="2184761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Iteraciones anidadas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6CCC243-409F-45B1-9BAD-A74E4BDE6CCC}"/>
              </a:ext>
            </a:extLst>
          </p:cNvPr>
          <p:cNvSpPr/>
          <p:nvPr userDrawn="1"/>
        </p:nvSpPr>
        <p:spPr>
          <a:xfrm>
            <a:off x="0" y="283464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7F8DE9F-8A7C-42BC-A2FF-324AE130ABD0}"/>
              </a:ext>
            </a:extLst>
          </p:cNvPr>
          <p:cNvSpPr/>
          <p:nvPr userDrawn="1"/>
        </p:nvSpPr>
        <p:spPr>
          <a:xfrm>
            <a:off x="0" y="2994659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Contadores y acumuladores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63BE665-144C-498B-9B08-059659F921FF}"/>
              </a:ext>
            </a:extLst>
          </p:cNvPr>
          <p:cNvSpPr/>
          <p:nvPr userDrawn="1"/>
        </p:nvSpPr>
        <p:spPr>
          <a:xfrm>
            <a:off x="0" y="364453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8E7F2AB-9B29-4B09-BFBC-798126498C5E}"/>
              </a:ext>
            </a:extLst>
          </p:cNvPr>
          <p:cNvSpPr/>
          <p:nvPr userDrawn="1"/>
        </p:nvSpPr>
        <p:spPr>
          <a:xfrm>
            <a:off x="0" y="3798025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Break / </a:t>
            </a:r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FB13BD3-1318-41C8-8717-CF2465BA8929}"/>
              </a:ext>
            </a:extLst>
          </p:cNvPr>
          <p:cNvSpPr/>
          <p:nvPr userDrawn="1"/>
        </p:nvSpPr>
        <p:spPr>
          <a:xfrm>
            <a:off x="0" y="4447904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3AB6734-5A3E-43BC-B7D5-CF955D1004F6}"/>
              </a:ext>
            </a:extLst>
          </p:cNvPr>
          <p:cNvSpPr/>
          <p:nvPr userDrawn="1"/>
        </p:nvSpPr>
        <p:spPr>
          <a:xfrm>
            <a:off x="0" y="4594861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Problemas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1877815-1D4E-4B7E-A275-E7F625F3D3E7}"/>
              </a:ext>
            </a:extLst>
          </p:cNvPr>
          <p:cNvSpPr/>
          <p:nvPr userDrawn="1"/>
        </p:nvSpPr>
        <p:spPr>
          <a:xfrm>
            <a:off x="0" y="524474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1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FE06209-AAA7-4934-BC0E-7E99D228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36E11F3-84FE-4335-8D68-6686F4C73DEC}"/>
              </a:ext>
            </a:extLst>
          </p:cNvPr>
          <p:cNvSpPr/>
          <p:nvPr userDrawn="1"/>
        </p:nvSpPr>
        <p:spPr>
          <a:xfrm>
            <a:off x="0" y="2184761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Ciclos anidados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15AE9C-3B42-4837-86E2-FA7FDAD0567C}"/>
              </a:ext>
            </a:extLst>
          </p:cNvPr>
          <p:cNvSpPr/>
          <p:nvPr userDrawn="1"/>
        </p:nvSpPr>
        <p:spPr>
          <a:xfrm>
            <a:off x="0" y="283464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D5A4938-D2DB-439F-B02F-1622408611BA}"/>
              </a:ext>
            </a:extLst>
          </p:cNvPr>
          <p:cNvSpPr/>
          <p:nvPr userDrawn="1"/>
        </p:nvSpPr>
        <p:spPr>
          <a:xfrm>
            <a:off x="0" y="2994659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Contadores y acumuladores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3860557-2BD3-4C48-B2AC-56F8DA11A846}"/>
              </a:ext>
            </a:extLst>
          </p:cNvPr>
          <p:cNvSpPr/>
          <p:nvPr userDrawn="1"/>
        </p:nvSpPr>
        <p:spPr>
          <a:xfrm>
            <a:off x="0" y="364453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82F2098-6F70-468C-A17F-F841FBBC396F}"/>
              </a:ext>
            </a:extLst>
          </p:cNvPr>
          <p:cNvSpPr/>
          <p:nvPr userDrawn="1"/>
        </p:nvSpPr>
        <p:spPr>
          <a:xfrm>
            <a:off x="0" y="3798025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Break / </a:t>
            </a:r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28C3533-3C41-4A24-BA9B-9963D790E652}"/>
              </a:ext>
            </a:extLst>
          </p:cNvPr>
          <p:cNvSpPr/>
          <p:nvPr userDrawn="1"/>
        </p:nvSpPr>
        <p:spPr>
          <a:xfrm>
            <a:off x="0" y="4447904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BA23D45-A6F2-4199-B43D-2F45C7278F37}"/>
              </a:ext>
            </a:extLst>
          </p:cNvPr>
          <p:cNvSpPr/>
          <p:nvPr userDrawn="1"/>
        </p:nvSpPr>
        <p:spPr>
          <a:xfrm>
            <a:off x="0" y="4594861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Problemas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1F5A337-C374-4A38-9340-DD5D94C42C3C}"/>
              </a:ext>
            </a:extLst>
          </p:cNvPr>
          <p:cNvSpPr/>
          <p:nvPr userDrawn="1"/>
        </p:nvSpPr>
        <p:spPr>
          <a:xfrm>
            <a:off x="0" y="524474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2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F463398-8754-4CC0-8435-ABAE46B59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8FFC7E7-A2E4-40FD-B884-93B2B58D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F3B77D-3D85-4E98-BB55-E8EEA50166B3}"/>
              </a:ext>
            </a:extLst>
          </p:cNvPr>
          <p:cNvSpPr/>
          <p:nvPr userDrawn="1"/>
        </p:nvSpPr>
        <p:spPr>
          <a:xfrm>
            <a:off x="0" y="2184761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Iteraciones anidadas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5789244-9D51-42CA-A901-E992E303DD41}"/>
              </a:ext>
            </a:extLst>
          </p:cNvPr>
          <p:cNvSpPr/>
          <p:nvPr userDrawn="1"/>
        </p:nvSpPr>
        <p:spPr>
          <a:xfrm>
            <a:off x="0" y="283464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58AF8E4-4238-491D-854F-69329DDC92AC}"/>
              </a:ext>
            </a:extLst>
          </p:cNvPr>
          <p:cNvSpPr/>
          <p:nvPr userDrawn="1"/>
        </p:nvSpPr>
        <p:spPr>
          <a:xfrm>
            <a:off x="0" y="2994659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Contadores y acumuladores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0FD0660-C4AA-4DAB-873D-ECD0198BB1E7}"/>
              </a:ext>
            </a:extLst>
          </p:cNvPr>
          <p:cNvSpPr/>
          <p:nvPr userDrawn="1"/>
        </p:nvSpPr>
        <p:spPr>
          <a:xfrm>
            <a:off x="0" y="364453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D914946-4043-4BB1-A331-837F25698762}"/>
              </a:ext>
            </a:extLst>
          </p:cNvPr>
          <p:cNvSpPr/>
          <p:nvPr userDrawn="1"/>
        </p:nvSpPr>
        <p:spPr>
          <a:xfrm>
            <a:off x="0" y="3798025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Break / </a:t>
            </a:r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F39AA3C-BE70-49D1-9372-6577CC47FB46}"/>
              </a:ext>
            </a:extLst>
          </p:cNvPr>
          <p:cNvSpPr/>
          <p:nvPr userDrawn="1"/>
        </p:nvSpPr>
        <p:spPr>
          <a:xfrm>
            <a:off x="0" y="4447904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2518857-D663-4657-9B6E-191922AD78E3}"/>
              </a:ext>
            </a:extLst>
          </p:cNvPr>
          <p:cNvSpPr/>
          <p:nvPr userDrawn="1"/>
        </p:nvSpPr>
        <p:spPr>
          <a:xfrm>
            <a:off x="0" y="4594861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Problemas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DB5DAAD-792B-4379-8AA2-0AF4F53D9F54}"/>
              </a:ext>
            </a:extLst>
          </p:cNvPr>
          <p:cNvSpPr/>
          <p:nvPr userDrawn="1"/>
        </p:nvSpPr>
        <p:spPr>
          <a:xfrm>
            <a:off x="0" y="524474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9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AE4B94E0-4943-4F80-9345-1A7B3B58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05CD1CE-7B59-42EA-BD05-014E8B4D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9CEB0A0-F5E3-4AD0-B080-1BE112D0B9FF}"/>
              </a:ext>
            </a:extLst>
          </p:cNvPr>
          <p:cNvSpPr/>
          <p:nvPr userDrawn="1"/>
        </p:nvSpPr>
        <p:spPr>
          <a:xfrm>
            <a:off x="0" y="2184761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Iteraciones anidadas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4FCE0C1-255A-4EC7-ACAF-9E181E6208D2}"/>
              </a:ext>
            </a:extLst>
          </p:cNvPr>
          <p:cNvSpPr/>
          <p:nvPr userDrawn="1"/>
        </p:nvSpPr>
        <p:spPr>
          <a:xfrm>
            <a:off x="0" y="283464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7B33692-B277-4E66-8284-1D6014C5F36D}"/>
              </a:ext>
            </a:extLst>
          </p:cNvPr>
          <p:cNvSpPr/>
          <p:nvPr userDrawn="1"/>
        </p:nvSpPr>
        <p:spPr>
          <a:xfrm>
            <a:off x="0" y="2994659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Contadores y acumuladores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170DA94-42F2-431A-B401-685849C5FE4E}"/>
              </a:ext>
            </a:extLst>
          </p:cNvPr>
          <p:cNvSpPr/>
          <p:nvPr userDrawn="1"/>
        </p:nvSpPr>
        <p:spPr>
          <a:xfrm>
            <a:off x="0" y="364453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6DCCE62-54F1-4DCB-B827-DADB8AEA20DE}"/>
              </a:ext>
            </a:extLst>
          </p:cNvPr>
          <p:cNvSpPr/>
          <p:nvPr userDrawn="1"/>
        </p:nvSpPr>
        <p:spPr>
          <a:xfrm>
            <a:off x="0" y="3798025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Break / </a:t>
            </a:r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A7EBF0B-2A4B-4217-BD5C-B6286917ECBE}"/>
              </a:ext>
            </a:extLst>
          </p:cNvPr>
          <p:cNvSpPr/>
          <p:nvPr userDrawn="1"/>
        </p:nvSpPr>
        <p:spPr>
          <a:xfrm>
            <a:off x="0" y="4447904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A5E38A8-8B12-4C43-912E-C41BED80F4A4}"/>
              </a:ext>
            </a:extLst>
          </p:cNvPr>
          <p:cNvSpPr/>
          <p:nvPr userDrawn="1"/>
        </p:nvSpPr>
        <p:spPr>
          <a:xfrm>
            <a:off x="0" y="4594861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Problemas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D4A2BC8-A53F-4590-9F70-0A57E5C1C44B}"/>
              </a:ext>
            </a:extLst>
          </p:cNvPr>
          <p:cNvSpPr/>
          <p:nvPr userDrawn="1"/>
        </p:nvSpPr>
        <p:spPr>
          <a:xfrm>
            <a:off x="0" y="524474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2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AE5EA19-4F31-46A2-A17A-741DC973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A3152F-1BA1-4F9D-AD25-0D4F6F1A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96AA40-8EEB-4E33-8677-B8E57462B862}"/>
              </a:ext>
            </a:extLst>
          </p:cNvPr>
          <p:cNvSpPr/>
          <p:nvPr userDrawn="1"/>
        </p:nvSpPr>
        <p:spPr>
          <a:xfrm>
            <a:off x="0" y="2184761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Iteraciones anidadas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CF9DCD5-6817-43CB-B37E-E6427BC89C9B}"/>
              </a:ext>
            </a:extLst>
          </p:cNvPr>
          <p:cNvSpPr/>
          <p:nvPr userDrawn="1"/>
        </p:nvSpPr>
        <p:spPr>
          <a:xfrm>
            <a:off x="0" y="283464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A5FAB38-41F8-404E-B064-B4C35F02C4E2}"/>
              </a:ext>
            </a:extLst>
          </p:cNvPr>
          <p:cNvSpPr/>
          <p:nvPr userDrawn="1"/>
        </p:nvSpPr>
        <p:spPr>
          <a:xfrm>
            <a:off x="0" y="2994659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Contadores y acumuladores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DCE973E-981C-44F9-97D7-95EF35C2E3E9}"/>
              </a:ext>
            </a:extLst>
          </p:cNvPr>
          <p:cNvSpPr/>
          <p:nvPr userDrawn="1"/>
        </p:nvSpPr>
        <p:spPr>
          <a:xfrm>
            <a:off x="0" y="364453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678C875-39DC-41BF-8182-11C730DCE6BA}"/>
              </a:ext>
            </a:extLst>
          </p:cNvPr>
          <p:cNvSpPr/>
          <p:nvPr userDrawn="1"/>
        </p:nvSpPr>
        <p:spPr>
          <a:xfrm>
            <a:off x="0" y="3798025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Break / </a:t>
            </a:r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E09403A-A9DA-42D0-AE2E-06EA6410E25F}"/>
              </a:ext>
            </a:extLst>
          </p:cNvPr>
          <p:cNvSpPr/>
          <p:nvPr userDrawn="1"/>
        </p:nvSpPr>
        <p:spPr>
          <a:xfrm>
            <a:off x="0" y="4447904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389B758-E6E6-42EB-BF9D-719B6ACF35A0}"/>
              </a:ext>
            </a:extLst>
          </p:cNvPr>
          <p:cNvSpPr/>
          <p:nvPr userDrawn="1"/>
        </p:nvSpPr>
        <p:spPr>
          <a:xfrm>
            <a:off x="0" y="4594861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Problemas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FCD5DC8-D50B-4938-9771-69543BE6472A}"/>
              </a:ext>
            </a:extLst>
          </p:cNvPr>
          <p:cNvSpPr/>
          <p:nvPr userDrawn="1"/>
        </p:nvSpPr>
        <p:spPr>
          <a:xfrm>
            <a:off x="0" y="524474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6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93E28CE-1530-425B-958E-E74662E3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BB41C55-653B-464D-9CD9-8AE082AF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3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4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3" r:id="rId3"/>
    <p:sldLayoutId id="2147483679" r:id="rId4"/>
    <p:sldLayoutId id="2147483678" r:id="rId5"/>
    <p:sldLayoutId id="2147483680" r:id="rId6"/>
    <p:sldLayoutId id="2147483681" r:id="rId7"/>
    <p:sldLayoutId id="214748368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urregozw/ST0242-2022-Juan_Luis/blob/main/Semana5%20-%20Ciclos%202/E05_12_contadores.java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urregozw/ST0242-2022-Juan_Luis/blob/main/Semana5%20-%20Ciclos%202/E06_14_acomuladores.java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urregozw/ST0242-2022-Juan_Luis/blob/main/Semana5%20-%20Ciclos%202/E07_17_break.jav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urregozw/ST0242-2022-Juan_Luis/blob/main/Semana5%20-%20Ciclos%202/E08_19_continue.jav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regozw/ST0242-2022-Juan_Luis/blob/main/Semana5%20-%20Ciclos%202/E01_04_bucleAnidados.jav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regozw/ST0242-2022-Juan_Luis/blob/main/Semana5%20-%20Ciclos%202/E02_06_ejercicio1.jav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urregozw/ST0242-2022-Juan_Luis/blob/main/Semana5%20-%20Ciclos%202/E03_08_ejercicio2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urregozw/ST0242-2022-Juan_Luis/blob/main/Semana5%20-%20Ciclos%202/E04_09_ejercicio3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438659CA-93BE-4604-BD60-B7686BE0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61804"/>
            <a:ext cx="8574622" cy="2616199"/>
          </a:xfrm>
        </p:spPr>
        <p:txBody>
          <a:bodyPr/>
          <a:lstStyle/>
          <a:p>
            <a:r>
              <a:rPr lang="es-CO" dirty="0"/>
              <a:t>Ciclos – parte 2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E6947E59-C1BA-4CE4-9A42-B5A77A08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486" y="4060556"/>
            <a:ext cx="4497823" cy="300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E1B89190-66E7-4B96-9FE9-B759195B31A2}"/>
              </a:ext>
            </a:extLst>
          </p:cNvPr>
          <p:cNvSpPr txBox="1">
            <a:spLocks/>
          </p:cNvSpPr>
          <p:nvPr/>
        </p:nvSpPr>
        <p:spPr>
          <a:xfrm>
            <a:off x="4515377" y="3174621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/>
              <a:t>Coordinación Fundamentos de Programación</a:t>
            </a:r>
            <a:br>
              <a:rPr lang="es-CO" dirty="0"/>
            </a:br>
            <a:r>
              <a:rPr lang="es-CO" dirty="0"/>
              <a:t>Universidad EAFIT</a:t>
            </a:r>
            <a:br>
              <a:rPr lang="es-CO" dirty="0"/>
            </a:br>
            <a:r>
              <a:rPr lang="es-CO" dirty="0"/>
              <a:t>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8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8B4991-5358-4E2E-B369-A42B1F11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Contadores y acumuladores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9CC7C5-E0EC-45ED-B490-4603C7BED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/>
              <a:t>En programación es muy común utilizar </a:t>
            </a:r>
            <a:r>
              <a:rPr lang="es-ES" b="1" dirty="0"/>
              <a:t>contadores y acumuladores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Tanto contadores como acumuladores son básicamente </a:t>
            </a:r>
            <a:r>
              <a:rPr lang="es-ES" b="1" dirty="0"/>
              <a:t>variables</a:t>
            </a:r>
            <a:r>
              <a:rPr lang="es-ES" dirty="0"/>
              <a:t>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Generalmente los contadores y acumuladores se utilizan dentro de ciclos. La idea es definir estas variables antes de un ciclo, y luego </a:t>
            </a:r>
            <a:r>
              <a:rPr lang="es-ES" b="1" dirty="0"/>
              <a:t>dentro del ciclo van cambiando su valor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 continuación, veremos cuando utilizar contadores y cuando acumuladores.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367DB8-C708-4263-ABD9-EDC2E396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2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2B9C0-9381-4567-BC99-28B1AB0F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816DD-1B5C-4233-8AB3-290DACE5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Un </a:t>
            </a:r>
            <a:r>
              <a:rPr lang="es-ES" b="1" dirty="0"/>
              <a:t>contador</a:t>
            </a:r>
            <a:r>
              <a:rPr lang="es-ES" dirty="0"/>
              <a:t> es una</a:t>
            </a:r>
            <a:r>
              <a:rPr lang="es-ES" b="1" dirty="0"/>
              <a:t> variable </a:t>
            </a:r>
            <a:r>
              <a:rPr lang="es-ES" dirty="0"/>
              <a:t>que se utiliza para contar algo.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Normalmente usamos un contador dentro de un ciclo y </a:t>
            </a:r>
            <a:r>
              <a:rPr lang="es-ES" b="1" dirty="0"/>
              <a:t>cambiamos su valor sumándole o restándole una constante</a:t>
            </a:r>
            <a:r>
              <a:rPr lang="es-ES" dirty="0"/>
              <a:t>, es decir, siempre se le suma o resta la misma cantidad. </a:t>
            </a:r>
            <a:r>
              <a:rPr lang="es-ES" b="1" dirty="0"/>
              <a:t>El caso más utilizado es incrementar la variable en uno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Utilizamos contadores para contar:</a:t>
            </a:r>
          </a:p>
          <a:p>
            <a:pPr lvl="1" algn="just"/>
            <a:r>
              <a:rPr lang="es-ES" dirty="0"/>
              <a:t>Cuantas personas ganaron un examen.</a:t>
            </a:r>
          </a:p>
          <a:p>
            <a:pPr lvl="1" algn="just"/>
            <a:r>
              <a:rPr lang="es-ES" dirty="0"/>
              <a:t>Cuantos productos valen más de 1000 pesos.</a:t>
            </a:r>
          </a:p>
          <a:p>
            <a:pPr lvl="1" algn="just"/>
            <a:r>
              <a:rPr lang="es-ES" dirty="0"/>
              <a:t>Cuantas plantaciones deben ser regadas.</a:t>
            </a:r>
          </a:p>
          <a:p>
            <a:pPr lvl="1" algn="just"/>
            <a:r>
              <a:rPr lang="es-ES" dirty="0"/>
              <a:t>Cuantas mujeres existen en la empresa.</a:t>
            </a:r>
          </a:p>
          <a:p>
            <a:pPr lvl="1" algn="just"/>
            <a:r>
              <a:rPr lang="es-ES" dirty="0"/>
              <a:t>Etc.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461A41-32D5-4468-9E5D-FA719419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95B3A6F-785F-4026-BD3F-1B8C7A29D6AC}"/>
              </a:ext>
            </a:extLst>
          </p:cNvPr>
          <p:cNvSpPr/>
          <p:nvPr/>
        </p:nvSpPr>
        <p:spPr>
          <a:xfrm>
            <a:off x="8576441" y="3885072"/>
            <a:ext cx="3330525" cy="173796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Por lo general, esta información se encuentra almacenada en un arreglo (arreglos se ven más adelante), que hay que recorrer, y mientras se recorre el arreglo, se realiza el “conteo” deseado.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8DDF84E-D9F8-486C-95A9-A041E87E3C9F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662041" y="4550981"/>
            <a:ext cx="914400" cy="203072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64B17A9B-ACCB-4A1C-901B-C7CB539D225B}"/>
              </a:ext>
            </a:extLst>
          </p:cNvPr>
          <p:cNvSpPr/>
          <p:nvPr/>
        </p:nvSpPr>
        <p:spPr>
          <a:xfrm>
            <a:off x="4660137" y="5579641"/>
            <a:ext cx="3330525" cy="10562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También se utiliza mucho para contar elementos a medida que se le piden datos al usuario</a:t>
            </a:r>
          </a:p>
        </p:txBody>
      </p:sp>
    </p:spTree>
    <p:extLst>
      <p:ext uri="{BB962C8B-B14F-4D97-AF65-F5344CB8AC3E}">
        <p14:creationId xmlns:p14="http://schemas.microsoft.com/office/powerpoint/2010/main" val="24494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18B5E-02FC-413E-92CC-486BEF8D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64997"/>
            <a:ext cx="9666016" cy="1018902"/>
          </a:xfrm>
        </p:spPr>
        <p:txBody>
          <a:bodyPr/>
          <a:lstStyle/>
          <a:p>
            <a:r>
              <a:rPr lang="es-CO" dirty="0"/>
              <a:t>Ejemplo contadores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16A22B-AE4F-41CA-8601-D41ABF2A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083899"/>
            <a:ext cx="9666016" cy="4990330"/>
          </a:xfrm>
        </p:spPr>
        <p:txBody>
          <a:bodyPr>
            <a:normAutofit/>
          </a:bodyPr>
          <a:lstStyle/>
          <a:p>
            <a:pPr algn="just"/>
            <a:r>
              <a:rPr lang="es-CO" sz="2000" dirty="0"/>
              <a:t>Pídale al usuario por pantalla la cantidad de salarios que desea analizar.</a:t>
            </a:r>
          </a:p>
          <a:p>
            <a:pPr algn="just"/>
            <a:r>
              <a:rPr lang="es-CO" sz="2000" dirty="0"/>
              <a:t>Luego pídale al usuario por pantalla, tantos salarios como la cantidad ingresada anteriormente. </a:t>
            </a:r>
          </a:p>
          <a:p>
            <a:pPr algn="just"/>
            <a:r>
              <a:rPr lang="es-CO" sz="2000" dirty="0"/>
              <a:t>Ahora de los salarios que el usuario va ingresando, cuente la cantidad de salarios mayores (aquellos salarios mayores a 1000).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4F5C8A-84EA-4F31-9853-E10F7A3B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Imagen 5" descr="Texto, Tabla&#10;&#10;Descripción generada automáticamente con confianza media">
            <a:extLst>
              <a:ext uri="{FF2B5EF4-FFF2-40B4-BE49-F238E27FC236}">
                <a16:creationId xmlns:a16="http://schemas.microsoft.com/office/drawing/2014/main" id="{BF4C76CA-C55E-4B42-86AB-6BE25A76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96" y="3195913"/>
            <a:ext cx="2691629" cy="3087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F4B0604C-A2D1-466B-BE76-6B86B571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96" y="3217055"/>
            <a:ext cx="5961665" cy="3339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68DBBDB-CB75-485D-8ACA-85FA73547F56}"/>
              </a:ext>
            </a:extLst>
          </p:cNvPr>
          <p:cNvSpPr/>
          <p:nvPr/>
        </p:nvSpPr>
        <p:spPr>
          <a:xfrm>
            <a:off x="295848" y="5646484"/>
            <a:ext cx="3330525" cy="10562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Modifique el ejemplo anterior, y también cuente cuantos salarios menores a 500 existen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3C5888-1EDD-431F-A942-2D1263E56850}"/>
              </a:ext>
            </a:extLst>
          </p:cNvPr>
          <p:cNvSpPr txBox="1"/>
          <p:nvPr/>
        </p:nvSpPr>
        <p:spPr>
          <a:xfrm>
            <a:off x="9221492" y="243098"/>
            <a:ext cx="2970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>
                <a:hlinkClick r:id="rId4"/>
              </a:rPr>
              <a:t>https://github.com/urregozw/ST0242-2022-Juan_Luis/blob/main/Semana5%20-%20Ciclos%202/E05_12_contadores.java</a:t>
            </a:r>
            <a:endParaRPr lang="es-CO" sz="1200" dirty="0"/>
          </a:p>
          <a:p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86304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BC163-EEB1-4DF4-92B0-F64EFE1E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Acumuladores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51058-D72B-47AA-99B5-B9C471497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Un </a:t>
            </a:r>
            <a:r>
              <a:rPr lang="es-ES" b="1" dirty="0"/>
              <a:t>acumulador</a:t>
            </a:r>
            <a:r>
              <a:rPr lang="es-ES" dirty="0"/>
              <a:t> es una variable que se utiliza para </a:t>
            </a:r>
            <a:r>
              <a:rPr lang="es-ES" b="1" dirty="0"/>
              <a:t>sumar valores</a:t>
            </a:r>
            <a:r>
              <a:rPr lang="es-ES" dirty="0"/>
              <a:t>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igual que el contador, se utiliza normalmente </a:t>
            </a:r>
            <a:r>
              <a:rPr lang="es-ES" b="1" dirty="0"/>
              <a:t>dentro de un ciclo pero cambiamos su valor sumándole una variable</a:t>
            </a:r>
            <a:r>
              <a:rPr lang="es-ES" dirty="0"/>
              <a:t>, es decir, no siempre se le suma la misma cantidad.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Utilizamos acumuladores cuando queremos:</a:t>
            </a:r>
          </a:p>
          <a:p>
            <a:pPr lvl="1" algn="just"/>
            <a:r>
              <a:rPr lang="es-ES" dirty="0"/>
              <a:t>Sumar el precio de todos los productos (para por ejemplo luego obtener el promedio)</a:t>
            </a:r>
          </a:p>
          <a:p>
            <a:pPr lvl="1" algn="just"/>
            <a:r>
              <a:rPr lang="es-ES" dirty="0"/>
              <a:t>Sumar los salarios de todos los empleados.</a:t>
            </a:r>
          </a:p>
          <a:p>
            <a:pPr lvl="1" algn="just"/>
            <a:r>
              <a:rPr lang="es-ES" dirty="0"/>
              <a:t>Sumar la producción de todos los días (para por ejemplo luego obtener el total de producción mensual).</a:t>
            </a:r>
          </a:p>
          <a:p>
            <a:pPr lvl="1" algn="just"/>
            <a:r>
              <a:rPr lang="es-ES" dirty="0"/>
              <a:t>Etc.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F64034-65F1-4255-BEA6-7E4EF2B9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9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44751-6CFE-4AE6-8845-D6C3E3AD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acumuladores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F29854-11D5-46EE-84B4-EB8354E2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sz="1800" dirty="0"/>
              <a:t>Pídale al usuario por pantalla la cantidad de salarios que desea analizar.</a:t>
            </a:r>
          </a:p>
          <a:p>
            <a:pPr algn="just"/>
            <a:r>
              <a:rPr lang="es-CO" sz="1800" dirty="0"/>
              <a:t>Luego pídale al usuario por pantalla, tantos salarios como la cantidad ingresada anteriormente. </a:t>
            </a:r>
          </a:p>
          <a:p>
            <a:pPr algn="just"/>
            <a:r>
              <a:rPr lang="es-CO" sz="1800" dirty="0"/>
              <a:t>Ahora sume los salarios que el usuario va ingresando en un acumulador, y al final muestre la suma de esos salarios.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7AF2C0-9FA6-4156-BFE8-CC114704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FE6708D-2755-44E5-80AE-7E5EB67EF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59" y="3169724"/>
            <a:ext cx="6875115" cy="3192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4A3850E5-3892-428D-9A18-B709178F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757" y="3169724"/>
            <a:ext cx="2590255" cy="3192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D8CD25B-9C46-4909-B301-FE1FC2795087}"/>
              </a:ext>
            </a:extLst>
          </p:cNvPr>
          <p:cNvSpPr/>
          <p:nvPr/>
        </p:nvSpPr>
        <p:spPr>
          <a:xfrm>
            <a:off x="295848" y="5646484"/>
            <a:ext cx="3330525" cy="10562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Modifique el ejemplo anterior, y acumule solo los salarios mayores a 500.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E7770AD-BC12-4F85-970A-7BA023A5245D}"/>
              </a:ext>
            </a:extLst>
          </p:cNvPr>
          <p:cNvSpPr txBox="1"/>
          <p:nvPr/>
        </p:nvSpPr>
        <p:spPr>
          <a:xfrm>
            <a:off x="9518054" y="106693"/>
            <a:ext cx="23983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4"/>
              </a:rPr>
              <a:t>https://github.com/urregozw/ST0242-2022-Juan_Luis/blob/main/Semana5%20-%20Ciclos%202/E06_14_acomuladores.java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358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444C296-A51E-4343-8E37-C318E39E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Break / </a:t>
            </a:r>
            <a:r>
              <a:rPr lang="es-CO" dirty="0" err="1"/>
              <a:t>continue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BDAB98-21D5-4562-8764-36BCFE63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Las palabras clave </a:t>
            </a:r>
            <a:r>
              <a:rPr lang="es-CO" b="1" dirty="0"/>
              <a:t>break</a:t>
            </a:r>
            <a:r>
              <a:rPr lang="es-CO" dirty="0"/>
              <a:t> y</a:t>
            </a:r>
            <a:r>
              <a:rPr lang="es-CO" b="1" dirty="0"/>
              <a:t> </a:t>
            </a:r>
            <a:r>
              <a:rPr lang="es-CO" b="1" dirty="0" err="1"/>
              <a:t>continue</a:t>
            </a:r>
            <a:r>
              <a:rPr lang="es-CO" b="1" dirty="0"/>
              <a:t> </a:t>
            </a:r>
            <a:r>
              <a:rPr lang="es-CO" dirty="0"/>
              <a:t>proporcionan controles adicionales en un bucle.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359B24-43DF-44D2-922B-2A9DD3E9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Image result for break continue">
            <a:extLst>
              <a:ext uri="{FF2B5EF4-FFF2-40B4-BE49-F238E27FC236}">
                <a16:creationId xmlns:a16="http://schemas.microsoft.com/office/drawing/2014/main" id="{7B10BA0E-3F51-4ED4-A8A8-5818E1B60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90" y="2918516"/>
            <a:ext cx="6768423" cy="2707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6424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E6CFF-4ABB-4159-A332-1ACE49AC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Break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B57CCF-6F92-4250-A41A-08001EED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CO" dirty="0"/>
              <a:t>Como vimos anteriormente, en el caso de los “</a:t>
            </a:r>
            <a:r>
              <a:rPr lang="es-CO" dirty="0" err="1"/>
              <a:t>switches</a:t>
            </a:r>
            <a:r>
              <a:rPr lang="es-CO" dirty="0"/>
              <a:t>”, la palabra break sirve para delimitar donde terminar cada caso, y terminar su ejecución.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La palabra </a:t>
            </a:r>
            <a:r>
              <a:rPr lang="es-CO" b="1" dirty="0"/>
              <a:t>break</a:t>
            </a:r>
            <a:r>
              <a:rPr lang="es-CO" dirty="0"/>
              <a:t>, también puede utilizarse dentro de bucles, para terminar inmediatamente el bucle.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Veamos un ejemplo.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2913F0-86B9-4C68-A04E-A0EF5F0C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5838B15-42F6-4614-9DEA-654148D77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94" y="1469520"/>
            <a:ext cx="7832838" cy="502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9D7341-3E5C-4798-923C-E14A8A21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Break – ejemplo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F1D0FD-45F0-4474-BABF-89D73913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6E64DB5-286B-43F7-AC2F-E775CAD2D0AD}"/>
              </a:ext>
            </a:extLst>
          </p:cNvPr>
          <p:cNvSpPr/>
          <p:nvPr/>
        </p:nvSpPr>
        <p:spPr>
          <a:xfrm>
            <a:off x="8339647" y="2449776"/>
            <a:ext cx="3550718" cy="6188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¿Qué imprime?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170BDB9-E6F5-4FF0-8A88-D2A80C5A0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533" y="3861315"/>
            <a:ext cx="2900477" cy="160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CC7CB43-F61F-4BC0-82A9-18B069AB7C76}"/>
              </a:ext>
            </a:extLst>
          </p:cNvPr>
          <p:cNvSpPr txBox="1"/>
          <p:nvPr/>
        </p:nvSpPr>
        <p:spPr>
          <a:xfrm>
            <a:off x="9736811" y="-60799"/>
            <a:ext cx="256884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dirty="0">
                <a:hlinkClick r:id="rId4"/>
              </a:rPr>
              <a:t>https://github.com/urregozw/ST0242-2022-Juan_Luis/blob/main/Semana5%20-%20Ciclos%202/E07_17_break.</a:t>
            </a:r>
            <a:r>
              <a:rPr lang="es-CO" sz="1400" dirty="0">
                <a:hlinkClick r:id="rId4"/>
              </a:rPr>
              <a:t>java</a:t>
            </a:r>
            <a:endParaRPr lang="es-CO" sz="1600" dirty="0"/>
          </a:p>
          <a:p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75417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5B8AF-DFEF-4A38-8500-1F6C71E6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Continue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CC1DED-EE07-4DAE-9083-BE4E5A748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CO" dirty="0"/>
              <a:t>También se puede usar la palabra</a:t>
            </a:r>
            <a:r>
              <a:rPr lang="es-CO" b="1" dirty="0"/>
              <a:t> </a:t>
            </a:r>
            <a:r>
              <a:rPr lang="es-CO" b="1" dirty="0" err="1"/>
              <a:t>continue</a:t>
            </a:r>
            <a:r>
              <a:rPr lang="es-CO" dirty="0"/>
              <a:t> en un bucle. 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Cuando se ejecuta la palabra </a:t>
            </a:r>
            <a:r>
              <a:rPr lang="es-CO" dirty="0" err="1"/>
              <a:t>continue</a:t>
            </a:r>
            <a:r>
              <a:rPr lang="es-CO" dirty="0"/>
              <a:t>, esta hace que se finalice </a:t>
            </a:r>
            <a:r>
              <a:rPr lang="es-CO" b="1" dirty="0"/>
              <a:t>la iteración actual </a:t>
            </a:r>
            <a:r>
              <a:rPr lang="es-CO" dirty="0"/>
              <a:t>y el control del programa va </a:t>
            </a:r>
            <a:r>
              <a:rPr lang="es-CO" b="1" dirty="0"/>
              <a:t>al final del cuerpo del bucle</a:t>
            </a:r>
            <a:r>
              <a:rPr lang="es-CO" dirty="0"/>
              <a:t>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En otras palabras, </a:t>
            </a:r>
            <a:r>
              <a:rPr lang="es-CO" dirty="0" err="1"/>
              <a:t>continue</a:t>
            </a:r>
            <a:r>
              <a:rPr lang="es-CO" dirty="0"/>
              <a:t> “salta” una iteración, mientras que la palabra “break” “sale” del bucle.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0C8A86-94FF-497C-84D5-9AFDA4DC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29C89-7C63-4A91-80BD-3983A2DE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Continue</a:t>
            </a:r>
            <a:r>
              <a:rPr lang="es-CO" dirty="0"/>
              <a:t> – ejemplo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EAEA0B-9A64-4E06-911F-055D8B64D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Sumar los números del 1 al 6 sin contar el 4 y el 5.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76B578-4E68-4D32-B90A-1C0241A3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56C8C0-C1B1-4905-BC26-5E8ED586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62" y="2015790"/>
            <a:ext cx="5756249" cy="4617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F03746-DEE3-43F1-9AD2-94684C5A2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431" y="3233979"/>
            <a:ext cx="4017161" cy="1322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A9BCF3A-25FE-4CAB-8325-E94E71007C65}"/>
              </a:ext>
            </a:extLst>
          </p:cNvPr>
          <p:cNvSpPr txBox="1"/>
          <p:nvPr/>
        </p:nvSpPr>
        <p:spPr>
          <a:xfrm>
            <a:off x="9174997" y="162334"/>
            <a:ext cx="28558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4"/>
              </a:rPr>
              <a:t>https://github.com/urregozw/ST0242-2022-Juan_Luis/blob/main/Semana5%20-%20Ciclos%202/E08_19_continue.java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16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927B9-0BAD-460A-BE6C-AD7F2BFD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291680-76A2-4B98-A1E2-46B72DA4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Ciclos anidados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Acumuladores y contadores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Break / </a:t>
            </a:r>
            <a:r>
              <a:rPr lang="es-CO" dirty="0" err="1"/>
              <a:t>continue</a:t>
            </a:r>
            <a:endParaRPr lang="es-CO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Problemas</a:t>
            </a:r>
          </a:p>
          <a:p>
            <a:pPr marL="0" indent="0">
              <a:buSzPct val="100000"/>
              <a:buNone/>
            </a:pP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F0ABC9-B828-491B-8CBA-06DA7C4F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6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819B6-CA8D-4DEE-8D56-CB1BC166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dirty="0"/>
              <a:t>Problema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4116F5-F1B6-4C8F-8451-B654FEFED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3" y="1410789"/>
            <a:ext cx="5648109" cy="466344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CO" b="1" dirty="0"/>
              <a:t>Cree la clase Propiedad</a:t>
            </a:r>
          </a:p>
          <a:p>
            <a:pPr algn="just"/>
            <a:r>
              <a:rPr lang="es-CO" dirty="0"/>
              <a:t>Implemente el constructor que recibe un parámetro. Asigne ese parámetro a la condición, e inicialice las visitas en cero.</a:t>
            </a:r>
          </a:p>
          <a:p>
            <a:pPr algn="just"/>
            <a:r>
              <a:rPr lang="es-CO" dirty="0"/>
              <a:t>Implemente el método </a:t>
            </a:r>
            <a:r>
              <a:rPr lang="es-CO" dirty="0" err="1"/>
              <a:t>getCondicion</a:t>
            </a:r>
            <a:r>
              <a:rPr lang="es-CO" dirty="0"/>
              <a:t>() y </a:t>
            </a:r>
            <a:r>
              <a:rPr lang="es-CO" dirty="0" err="1"/>
              <a:t>getVisitas</a:t>
            </a:r>
            <a:r>
              <a:rPr lang="es-CO" dirty="0"/>
              <a:t>()</a:t>
            </a:r>
          </a:p>
          <a:p>
            <a:pPr algn="just"/>
            <a:r>
              <a:rPr lang="es-CO" dirty="0"/>
              <a:t>Implemente el método </a:t>
            </a:r>
            <a:r>
              <a:rPr lang="es-CO" dirty="0" err="1"/>
              <a:t>setCondicion</a:t>
            </a:r>
            <a:r>
              <a:rPr lang="es-CO" dirty="0"/>
              <a:t>().</a:t>
            </a:r>
          </a:p>
          <a:p>
            <a:pPr lvl="1" algn="just"/>
            <a:r>
              <a:rPr lang="es-CO" dirty="0"/>
              <a:t>Haga dentro un ciclo controlado por centinela. </a:t>
            </a:r>
          </a:p>
          <a:p>
            <a:pPr lvl="1" algn="just"/>
            <a:r>
              <a:rPr lang="es-CO" dirty="0"/>
              <a:t>El usuario enviará un </a:t>
            </a:r>
            <a:r>
              <a:rPr lang="es-CO" dirty="0" err="1"/>
              <a:t>String</a:t>
            </a:r>
            <a:r>
              <a:rPr lang="es-CO" dirty="0"/>
              <a:t>, si el </a:t>
            </a:r>
            <a:r>
              <a:rPr lang="es-CO" dirty="0" err="1"/>
              <a:t>String</a:t>
            </a:r>
            <a:r>
              <a:rPr lang="es-CO" dirty="0"/>
              <a:t> es “nueva” o “usada” se asignará el valor correspondiente.</a:t>
            </a:r>
          </a:p>
          <a:p>
            <a:pPr lvl="1" algn="just"/>
            <a:r>
              <a:rPr lang="es-CO" dirty="0"/>
              <a:t>De lo contrario el método seguirá pidiendo que ingrese valores correctos.</a:t>
            </a:r>
          </a:p>
          <a:p>
            <a:pPr algn="just"/>
            <a:r>
              <a:rPr lang="es-CO" dirty="0" err="1"/>
              <a:t>aumentarVisitas</a:t>
            </a:r>
            <a:r>
              <a:rPr lang="es-CO" dirty="0"/>
              <a:t>(), si la condición de la propiedad es “nueva” aumentará las visitas en 2, de lo contrario, en 1 unidad.</a:t>
            </a:r>
          </a:p>
          <a:p>
            <a:pPr algn="just"/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D159FE-4377-47A5-AF92-CD1FDFC5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50109A5-6A24-40A2-AC0B-C494CAED03DE}"/>
              </a:ext>
            </a:extLst>
          </p:cNvPr>
          <p:cNvSpPr/>
          <p:nvPr/>
        </p:nvSpPr>
        <p:spPr>
          <a:xfrm>
            <a:off x="7976288" y="3215758"/>
            <a:ext cx="3724758" cy="32069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Cree la clase principal con el método </a:t>
            </a:r>
            <a:r>
              <a:rPr lang="es-CO" b="1" dirty="0" err="1">
                <a:solidFill>
                  <a:schemeClr val="tx1"/>
                </a:solidFill>
              </a:rPr>
              <a:t>main</a:t>
            </a:r>
            <a:r>
              <a:rPr lang="es-CO" b="1" dirty="0">
                <a:solidFill>
                  <a:schemeClr val="tx1"/>
                </a:solidFill>
              </a:rPr>
              <a:t> y luego dentro: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Cree un objeto Propiedad(“nueva”)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Invoque </a:t>
            </a:r>
            <a:r>
              <a:rPr lang="es-CO" dirty="0" err="1">
                <a:solidFill>
                  <a:schemeClr val="tx1"/>
                </a:solidFill>
              </a:rPr>
              <a:t>aumentarVisitas</a:t>
            </a:r>
            <a:r>
              <a:rPr lang="es-CO" dirty="0">
                <a:solidFill>
                  <a:schemeClr val="tx1"/>
                </a:solidFill>
              </a:rPr>
              <a:t>() 3 veces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Invoque </a:t>
            </a:r>
            <a:r>
              <a:rPr lang="es-CO" dirty="0" err="1">
                <a:solidFill>
                  <a:schemeClr val="tx1"/>
                </a:solidFill>
              </a:rPr>
              <a:t>setCondicion</a:t>
            </a:r>
            <a:r>
              <a:rPr lang="es-CO" dirty="0">
                <a:solidFill>
                  <a:schemeClr val="tx1"/>
                </a:solidFill>
              </a:rPr>
              <a:t>() y cámbiela por “usada”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Invoque </a:t>
            </a:r>
            <a:r>
              <a:rPr lang="es-CO" dirty="0" err="1">
                <a:solidFill>
                  <a:schemeClr val="tx1"/>
                </a:solidFill>
              </a:rPr>
              <a:t>aumentarVisitas</a:t>
            </a:r>
            <a:r>
              <a:rPr lang="es-CO" dirty="0">
                <a:solidFill>
                  <a:schemeClr val="tx1"/>
                </a:solidFill>
              </a:rPr>
              <a:t>() 3 veces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Invoque </a:t>
            </a:r>
            <a:r>
              <a:rPr lang="es-CO" dirty="0" err="1">
                <a:solidFill>
                  <a:schemeClr val="tx1"/>
                </a:solidFill>
              </a:rPr>
              <a:t>getVisitas</a:t>
            </a:r>
            <a:r>
              <a:rPr lang="es-CO" dirty="0">
                <a:solidFill>
                  <a:schemeClr val="tx1"/>
                </a:solidFill>
              </a:rPr>
              <a:t>() e imprima por pantalla las visitas</a:t>
            </a:r>
          </a:p>
        </p:txBody>
      </p:sp>
      <p:pic>
        <p:nvPicPr>
          <p:cNvPr id="10" name="Imagen 9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0F6A070F-3405-4D79-B94D-22B1F8103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590" y="222069"/>
            <a:ext cx="2899903" cy="278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7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82F899-B07B-43CE-9E7C-21994741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 2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0BC1E7-7AC2-4786-BA79-28733B17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Identifique el problema en el siguiente código: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145D63-23E3-460B-ADA9-41A8B384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68B415-7EF8-4A29-8F4B-2E4F77E67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601" y="2364309"/>
            <a:ext cx="8020232" cy="275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7D9E4FC-3CC0-4375-A0D6-0ADE5E53A0B3}"/>
              </a:ext>
            </a:extLst>
          </p:cNvPr>
          <p:cNvSpPr/>
          <p:nvPr/>
        </p:nvSpPr>
        <p:spPr>
          <a:xfrm>
            <a:off x="8975124" y="5284729"/>
            <a:ext cx="2665709" cy="7894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Bucle infinito</a:t>
            </a:r>
          </a:p>
        </p:txBody>
      </p:sp>
    </p:spTree>
    <p:extLst>
      <p:ext uri="{BB962C8B-B14F-4D97-AF65-F5344CB8AC3E}">
        <p14:creationId xmlns:p14="http://schemas.microsoft.com/office/powerpoint/2010/main" val="17158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AB9DE-F36D-49F6-B228-73A91AB5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BC7082-B3FA-4270-ADD1-A4E88E83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O" dirty="0"/>
              <a:t>Pídale al usuario por pantalla un puntaje (</a:t>
            </a:r>
            <a:r>
              <a:rPr lang="es-CO" dirty="0" err="1"/>
              <a:t>int</a:t>
            </a:r>
            <a:r>
              <a:rPr lang="es-CO" dirty="0"/>
              <a:t>).</a:t>
            </a:r>
          </a:p>
          <a:p>
            <a:endParaRPr lang="es-CO" dirty="0"/>
          </a:p>
          <a:p>
            <a:r>
              <a:rPr lang="es-CO" dirty="0"/>
              <a:t>Si el puntaje es diferente a -1:</a:t>
            </a:r>
          </a:p>
          <a:p>
            <a:pPr lvl="1"/>
            <a:r>
              <a:rPr lang="es-CO" dirty="0"/>
              <a:t>Vaya guardando la suma de los puntajes recibidos por pantalla en un acumulador.</a:t>
            </a:r>
          </a:p>
          <a:p>
            <a:pPr lvl="1"/>
            <a:r>
              <a:rPr lang="es-CO" dirty="0"/>
              <a:t>Vaya guardando la cantidad de puntajes ingresados en un contador.</a:t>
            </a:r>
          </a:p>
          <a:p>
            <a:pPr lvl="1"/>
            <a:r>
              <a:rPr lang="es-CO" dirty="0"/>
              <a:t>Vaya guardando el puntaje más alto.</a:t>
            </a:r>
          </a:p>
          <a:p>
            <a:pPr marL="457200" lvl="1" indent="0">
              <a:buNone/>
            </a:pPr>
            <a:endParaRPr lang="es-CO" dirty="0"/>
          </a:p>
          <a:p>
            <a:r>
              <a:rPr lang="es-CO" dirty="0"/>
              <a:t>Si el puntaje es -1 finalice el bucle</a:t>
            </a:r>
          </a:p>
          <a:p>
            <a:pPr lvl="1"/>
            <a:r>
              <a:rPr lang="es-CO" dirty="0"/>
              <a:t>Finalmente, imprima el promedio de puntajes, y el puntaje mas alto.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C74E2-B09E-4592-AC54-D62EE13D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7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228E5-855D-4604-ADCB-C7D7EDA0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E60877-C371-4D16-BA54-87474972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Haga el código que genere el siguiente resultado: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2ED6F1-59FD-4CCE-BAEA-C46C019A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70D7BA-24D9-40C6-8215-A956CCE8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506" y="2159044"/>
            <a:ext cx="5304991" cy="3915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0750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A50D70-7E5D-4159-BC1A-1DC3CC6B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" name="Picture 2" descr="https://dqam6mam97sh3.cloudfront.net/blog/ausl/wp-content/uploads/sites/2/2015/02/homer.png">
            <a:extLst>
              <a:ext uri="{FF2B5EF4-FFF2-40B4-BE49-F238E27FC236}">
                <a16:creationId xmlns:a16="http://schemas.microsoft.com/office/drawing/2014/main" id="{6FA22A8D-8A1B-43CE-B120-7E4258107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8329" y="266768"/>
            <a:ext cx="4071966" cy="2714644"/>
          </a:xfrm>
          <a:prstGeom prst="rect">
            <a:avLst/>
          </a:prstGeom>
          <a:noFill/>
        </p:spPr>
      </p:pic>
      <p:sp>
        <p:nvSpPr>
          <p:cNvPr id="12" name="1 Título">
            <a:extLst>
              <a:ext uri="{FF2B5EF4-FFF2-40B4-BE49-F238E27FC236}">
                <a16:creationId xmlns:a16="http://schemas.microsoft.com/office/drawing/2014/main" id="{0B21CC89-14A0-4715-83A0-37F92E2F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685799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s-CO" sz="5400" dirty="0"/>
              <a:t>Recapitulemos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3FE394B-91A8-4275-B950-691E396D7651}"/>
              </a:ext>
            </a:extLst>
          </p:cNvPr>
          <p:cNvSpPr txBox="1">
            <a:spLocks/>
          </p:cNvSpPr>
          <p:nvPr/>
        </p:nvSpPr>
        <p:spPr>
          <a:xfrm>
            <a:off x="2250400" y="2319194"/>
            <a:ext cx="9666016" cy="3635831"/>
          </a:xfrm>
          <a:prstGeom prst="rect">
            <a:avLst/>
          </a:prstGeom>
        </p:spPr>
        <p:txBody>
          <a:bodyPr numCol="1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b="1" dirty="0"/>
              <a:t>Hasta este punto debemos saber:</a:t>
            </a:r>
          </a:p>
          <a:p>
            <a:pPr algn="just">
              <a:buSzPct val="100000"/>
            </a:pPr>
            <a:r>
              <a:rPr lang="es-CO" dirty="0"/>
              <a:t>¿Cómo definir ciclos anidados?</a:t>
            </a:r>
          </a:p>
          <a:p>
            <a:pPr algn="just">
              <a:buSzPct val="100000"/>
            </a:pPr>
            <a:r>
              <a:rPr lang="es-CO" dirty="0"/>
              <a:t>¿Para qué sirven los ciclos anidados?</a:t>
            </a:r>
          </a:p>
          <a:p>
            <a:pPr algn="just">
              <a:buSzPct val="100000"/>
            </a:pPr>
            <a:r>
              <a:rPr lang="es-CO" dirty="0"/>
              <a:t>¿Para qué sirven los acumuladores y contadores?</a:t>
            </a:r>
          </a:p>
          <a:p>
            <a:pPr algn="just">
              <a:buSzPct val="100000"/>
            </a:pPr>
            <a:r>
              <a:rPr lang="es-CO" dirty="0"/>
              <a:t>¿Para qué sirve break / </a:t>
            </a:r>
            <a:r>
              <a:rPr lang="es-CO" dirty="0" err="1"/>
              <a:t>continue</a:t>
            </a:r>
            <a:r>
              <a:rPr lang="es-CO" dirty="0"/>
              <a:t>?</a:t>
            </a:r>
          </a:p>
          <a:p>
            <a:pPr algn="just">
              <a:buSzPct val="100000"/>
            </a:pPr>
            <a:endParaRPr lang="es-CO" dirty="0"/>
          </a:p>
          <a:p>
            <a:pPr algn="just">
              <a:buSzPct val="100000"/>
            </a:pPr>
            <a:endParaRPr lang="es-CO" dirty="0"/>
          </a:p>
          <a:p>
            <a:pPr algn="just">
              <a:buSzPct val="100000"/>
            </a:pPr>
            <a:endParaRPr lang="es-CO" dirty="0"/>
          </a:p>
          <a:p>
            <a:pPr algn="just">
              <a:buSzPct val="100000"/>
            </a:pPr>
            <a:endParaRPr lang="es-CO" sz="2000" dirty="0"/>
          </a:p>
          <a:p>
            <a:pPr algn="just">
              <a:buSzPct val="100000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584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43B8C-AD82-4611-AF00-966F98E3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B98D743-E6ED-4800-AB6C-9CBE0C54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SzPct val="100000"/>
            </a:pPr>
            <a:r>
              <a:rPr lang="en-US" dirty="0"/>
              <a:t>Liang, Y. D. (2017). Introduction to Java programming: comprehensive version. Eleventh edition. Pearson Education. (Chapter 5).</a:t>
            </a:r>
          </a:p>
          <a:p>
            <a:pPr algn="just">
              <a:buSzPct val="100000"/>
            </a:pPr>
            <a:r>
              <a:rPr lang="nb-NO" dirty="0"/>
              <a:t>Streib, J. T., &amp; Soma, T. (2014). </a:t>
            </a:r>
            <a:r>
              <a:rPr lang="nb-NO" i="1" dirty="0"/>
              <a:t>Guide to Java</a:t>
            </a:r>
            <a:r>
              <a:rPr lang="nb-NO" dirty="0"/>
              <a:t>. Springer Verlag. (Chapter 4).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6F0C4B-8E3D-43EA-88D7-81787ED9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C93656B-E985-4A8A-92B7-84BFEF45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Ciclos anidados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BA2706-8CA8-4DB9-9E1A-F91A95D66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CO" dirty="0"/>
              <a:t>Tal como los condicionales, los ciclos también se pueden anidar.</a:t>
            </a:r>
          </a:p>
          <a:p>
            <a:pPr algn="just"/>
            <a:r>
              <a:rPr lang="es-CO" dirty="0"/>
              <a:t>Incluso un ciclo se puede anidar dentro de un condicional, y al revés. </a:t>
            </a:r>
          </a:p>
          <a:p>
            <a:pPr algn="just"/>
            <a:r>
              <a:rPr lang="es-CO" dirty="0"/>
              <a:t>Cuando se anida un ciclo dentro de otro ciclo, se deben considerar ciertos aspectos.</a:t>
            </a:r>
          </a:p>
          <a:p>
            <a:pPr algn="just"/>
            <a:r>
              <a:rPr lang="es-CO" dirty="0"/>
              <a:t>Veamos el siguiente ejemplo.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D3A82F-AD9D-4221-9B8C-E215D702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F6F2FF-DB94-4F97-8152-948C54A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529FB6-2CD5-4D99-8B8C-5EDEE8618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00" y="361554"/>
            <a:ext cx="9369209" cy="613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0C1C1F1-1832-464D-83F6-0C4F92AF4C52}"/>
              </a:ext>
            </a:extLst>
          </p:cNvPr>
          <p:cNvSpPr/>
          <p:nvPr/>
        </p:nvSpPr>
        <p:spPr>
          <a:xfrm>
            <a:off x="8327581" y="108488"/>
            <a:ext cx="3550718" cy="6188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¿Qué imprime?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E6F639D-32D8-4F32-9C76-B72DEE66A86E}"/>
              </a:ext>
            </a:extLst>
          </p:cNvPr>
          <p:cNvSpPr/>
          <p:nvPr/>
        </p:nvSpPr>
        <p:spPr>
          <a:xfrm>
            <a:off x="8298190" y="1306951"/>
            <a:ext cx="3550718" cy="55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Inicialización 1er </a:t>
            </a:r>
            <a:r>
              <a:rPr lang="es-CO" sz="2200" b="1" dirty="0" err="1">
                <a:solidFill>
                  <a:schemeClr val="tx1"/>
                </a:solidFill>
              </a:rPr>
              <a:t>while</a:t>
            </a:r>
            <a:endParaRPr lang="es-CO" sz="2200" b="1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ACA1E15-8906-467D-B2EB-FC11605E29BA}"/>
              </a:ext>
            </a:extLst>
          </p:cNvPr>
          <p:cNvCxnSpPr/>
          <p:nvPr/>
        </p:nvCxnSpPr>
        <p:spPr>
          <a:xfrm flipH="1">
            <a:off x="4138047" y="1642820"/>
            <a:ext cx="4189534" cy="433953"/>
          </a:xfrm>
          <a:prstGeom prst="straightConnector1">
            <a:avLst/>
          </a:prstGeom>
          <a:ln w="41275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10F236F-7D70-4271-898D-1C4FEC73C523}"/>
              </a:ext>
            </a:extLst>
          </p:cNvPr>
          <p:cNvSpPr/>
          <p:nvPr/>
        </p:nvSpPr>
        <p:spPr>
          <a:xfrm>
            <a:off x="8265413" y="2076773"/>
            <a:ext cx="3550718" cy="5780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Condición 1er </a:t>
            </a:r>
            <a:r>
              <a:rPr lang="es-CO" sz="2200" b="1" dirty="0" err="1">
                <a:solidFill>
                  <a:schemeClr val="tx1"/>
                </a:solidFill>
              </a:rPr>
              <a:t>while</a:t>
            </a:r>
            <a:endParaRPr lang="es-CO" sz="2200" b="1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FBDFA21-C059-41B5-91A9-A654E5EA1ABA}"/>
              </a:ext>
            </a:extLst>
          </p:cNvPr>
          <p:cNvCxnSpPr>
            <a:cxnSpLocks/>
          </p:cNvCxnSpPr>
          <p:nvPr/>
        </p:nvCxnSpPr>
        <p:spPr>
          <a:xfrm flipH="1">
            <a:off x="5687878" y="2412642"/>
            <a:ext cx="2606926" cy="0"/>
          </a:xfrm>
          <a:prstGeom prst="straightConnector1">
            <a:avLst/>
          </a:prstGeom>
          <a:ln w="41275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D794A2E-8BA9-4F63-998A-0F6730C02066}"/>
              </a:ext>
            </a:extLst>
          </p:cNvPr>
          <p:cNvSpPr/>
          <p:nvPr/>
        </p:nvSpPr>
        <p:spPr>
          <a:xfrm>
            <a:off x="172977" y="1275953"/>
            <a:ext cx="2206122" cy="6613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1er </a:t>
            </a:r>
            <a:r>
              <a:rPr lang="es-CO" sz="2200" b="1" dirty="0" err="1">
                <a:solidFill>
                  <a:schemeClr val="tx1"/>
                </a:solidFill>
              </a:rPr>
              <a:t>while</a:t>
            </a:r>
            <a:endParaRPr lang="es-CO" sz="2200" b="1" dirty="0">
              <a:solidFill>
                <a:schemeClr val="tx1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7A12A6D-5782-4A78-9F79-80E31A51928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379099" y="1606620"/>
            <a:ext cx="592701" cy="806022"/>
          </a:xfrm>
          <a:prstGeom prst="straightConnector1">
            <a:avLst/>
          </a:prstGeom>
          <a:ln w="41275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B6C1DB5-53C1-4251-BF9F-15074BE75B7B}"/>
              </a:ext>
            </a:extLst>
          </p:cNvPr>
          <p:cNvSpPr/>
          <p:nvPr/>
        </p:nvSpPr>
        <p:spPr>
          <a:xfrm>
            <a:off x="1727376" y="2767666"/>
            <a:ext cx="1526269" cy="8900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2do </a:t>
            </a:r>
            <a:r>
              <a:rPr lang="es-CO" sz="2200" b="1" dirty="0" err="1">
                <a:solidFill>
                  <a:schemeClr val="tx1"/>
                </a:solidFill>
              </a:rPr>
              <a:t>while</a:t>
            </a:r>
            <a:endParaRPr lang="es-CO" sz="2200" b="1" dirty="0">
              <a:solidFill>
                <a:schemeClr val="tx1"/>
              </a:solidFill>
            </a:endParaRPr>
          </a:p>
          <a:p>
            <a:pPr algn="ctr"/>
            <a:r>
              <a:rPr lang="es-CO" sz="2200" b="1" dirty="0">
                <a:solidFill>
                  <a:schemeClr val="tx1"/>
                </a:solidFill>
              </a:rPr>
              <a:t>(anidado)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F0F1BBA-95E6-4F23-BB00-8E69A9DA711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253645" y="3212687"/>
            <a:ext cx="403955" cy="0"/>
          </a:xfrm>
          <a:prstGeom prst="straightConnector1">
            <a:avLst/>
          </a:prstGeom>
          <a:ln w="41275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0F5BA2F-0125-4BC0-B05B-A97206B377C4}"/>
              </a:ext>
            </a:extLst>
          </p:cNvPr>
          <p:cNvSpPr/>
          <p:nvPr/>
        </p:nvSpPr>
        <p:spPr>
          <a:xfrm>
            <a:off x="8265413" y="3920843"/>
            <a:ext cx="3550718" cy="5109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Condición 2do </a:t>
            </a:r>
            <a:r>
              <a:rPr lang="es-CO" sz="2200" b="1" dirty="0" err="1">
                <a:solidFill>
                  <a:schemeClr val="tx1"/>
                </a:solidFill>
              </a:rPr>
              <a:t>while</a:t>
            </a:r>
            <a:endParaRPr lang="es-CO" sz="2200" b="1" dirty="0">
              <a:solidFill>
                <a:schemeClr val="tx1"/>
              </a:solidFill>
            </a:endParaRP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BFA6202-9DC5-4F05-BBD2-D02D5AB9882A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354305" y="3212688"/>
            <a:ext cx="1911108" cy="963648"/>
          </a:xfrm>
          <a:prstGeom prst="straightConnector1">
            <a:avLst/>
          </a:prstGeom>
          <a:ln w="41275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DF29599-A6A5-4037-AF9C-7B611155B461}"/>
              </a:ext>
            </a:extLst>
          </p:cNvPr>
          <p:cNvSpPr/>
          <p:nvPr/>
        </p:nvSpPr>
        <p:spPr>
          <a:xfrm>
            <a:off x="8243043" y="2788393"/>
            <a:ext cx="3550718" cy="55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Inicialización 2do </a:t>
            </a:r>
            <a:r>
              <a:rPr lang="es-CO" sz="2200" b="1" dirty="0" err="1">
                <a:solidFill>
                  <a:schemeClr val="tx1"/>
                </a:solidFill>
              </a:rPr>
              <a:t>while</a:t>
            </a:r>
            <a:endParaRPr lang="es-CO" sz="2200" b="1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9E74865-3799-4757-B223-9744D0035CFA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911745" y="2788393"/>
            <a:ext cx="3331298" cy="276423"/>
          </a:xfrm>
          <a:prstGeom prst="straightConnector1">
            <a:avLst/>
          </a:prstGeom>
          <a:ln w="41275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A06A548-FC69-4A8F-A36A-E12FAB92EAC1}"/>
              </a:ext>
            </a:extLst>
          </p:cNvPr>
          <p:cNvSpPr/>
          <p:nvPr/>
        </p:nvSpPr>
        <p:spPr>
          <a:xfrm>
            <a:off x="-109317" y="5764683"/>
            <a:ext cx="2202191" cy="9453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Codifique el programa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7D5E60A-AFC4-42C5-BE84-57CBB497507E}"/>
              </a:ext>
            </a:extLst>
          </p:cNvPr>
          <p:cNvSpPr/>
          <p:nvPr/>
        </p:nvSpPr>
        <p:spPr>
          <a:xfrm>
            <a:off x="8243043" y="4561478"/>
            <a:ext cx="3550718" cy="5109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Cambio 2do </a:t>
            </a:r>
            <a:r>
              <a:rPr lang="es-CO" sz="2200" b="1" dirty="0" err="1">
                <a:solidFill>
                  <a:schemeClr val="tx1"/>
                </a:solidFill>
              </a:rPr>
              <a:t>while</a:t>
            </a:r>
            <a:endParaRPr lang="es-CO" sz="2200" b="1" dirty="0">
              <a:solidFill>
                <a:schemeClr val="tx1"/>
              </a:solidFill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3A19486-F4A9-4D4E-9B61-57B1F41ED2A5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6096001" y="3964289"/>
            <a:ext cx="2147042" cy="852682"/>
          </a:xfrm>
          <a:prstGeom prst="straightConnector1">
            <a:avLst/>
          </a:prstGeom>
          <a:ln w="41275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7BE319C-4A1A-4B82-BDFD-F1BEF3F7B41F}"/>
              </a:ext>
            </a:extLst>
          </p:cNvPr>
          <p:cNvSpPr/>
          <p:nvPr/>
        </p:nvSpPr>
        <p:spPr>
          <a:xfrm>
            <a:off x="4138047" y="5981889"/>
            <a:ext cx="3550718" cy="5109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Cambio 1er </a:t>
            </a:r>
            <a:r>
              <a:rPr lang="es-CO" sz="2200" b="1" dirty="0" err="1">
                <a:solidFill>
                  <a:schemeClr val="tx1"/>
                </a:solidFill>
              </a:rPr>
              <a:t>while</a:t>
            </a:r>
            <a:endParaRPr lang="es-CO" sz="2200" b="1" dirty="0">
              <a:solidFill>
                <a:schemeClr val="tx1"/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8E3EF48F-410E-458E-B86D-2D31DFE25631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5483543" y="4722323"/>
            <a:ext cx="429863" cy="1259566"/>
          </a:xfrm>
          <a:prstGeom prst="straightConnector1">
            <a:avLst/>
          </a:prstGeom>
          <a:ln w="41275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46BFBF2-2ABD-49C9-9B1B-60FCC8ABBE17}"/>
              </a:ext>
            </a:extLst>
          </p:cNvPr>
          <p:cNvSpPr txBox="1"/>
          <p:nvPr/>
        </p:nvSpPr>
        <p:spPr>
          <a:xfrm>
            <a:off x="9266439" y="5233109"/>
            <a:ext cx="29183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/ST0242-2022-Juan_Luis/blob/main/Semana5%20-%20Ciclos%202/E01_04_bucleAnidados.java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697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4" grpId="0" animBg="1"/>
      <p:bldP spid="19" grpId="0" animBg="1"/>
      <p:bldP spid="24" grpId="0" animBg="1"/>
      <p:bldP spid="29" grpId="0" animBg="1"/>
      <p:bldP spid="34" grpId="0" animBg="1"/>
      <p:bldP spid="35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91B76-008C-47C3-B4C9-A7329A2D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Salida por pantalla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A87930-4FE2-4B3D-80E0-296EBCF1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7FF4F9-9852-4C72-AFAD-2A05EEBFA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94" y="1576656"/>
            <a:ext cx="4914416" cy="4558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2739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A79-1D04-4BE0-982E-AD4F008E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93A06E-5BDD-4F75-AAF5-7BF8609A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Codifique el código anterior, ahora con el uso de </a:t>
            </a:r>
            <a:r>
              <a:rPr lang="es-CO" dirty="0" err="1"/>
              <a:t>for</a:t>
            </a:r>
            <a:r>
              <a:rPr lang="es-CO" dirty="0"/>
              <a:t> anidados.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3A1D1D-712B-4CFF-A2E4-4B779811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30F629-EDE0-4609-8AE9-6F1C7A2F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07" y="2048102"/>
            <a:ext cx="8828574" cy="4082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3B95824-9572-4226-BC73-6F3E71282BCB}"/>
              </a:ext>
            </a:extLst>
          </p:cNvPr>
          <p:cNvSpPr txBox="1"/>
          <p:nvPr/>
        </p:nvSpPr>
        <p:spPr>
          <a:xfrm>
            <a:off x="9603797" y="4431548"/>
            <a:ext cx="24313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https://github.com/urregozw/ST0242-2022-Juan_Luis/blob/main/Semana5%20-%20Ciclos%202/E02_06_ejercicio1.java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567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AB4FE0-CB4A-486D-BF6F-D51CEEEC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C71DA7D-0246-4C6F-9D80-BC14613E8077}"/>
              </a:ext>
            </a:extLst>
          </p:cNvPr>
          <p:cNvSpPr txBox="1">
            <a:spLocks/>
          </p:cNvSpPr>
          <p:nvPr/>
        </p:nvSpPr>
        <p:spPr>
          <a:xfrm>
            <a:off x="2076994" y="1224813"/>
            <a:ext cx="9453745" cy="4663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i="1" dirty="0"/>
              <a:t>Cada iteración debe tener su propia variable de control.</a:t>
            </a:r>
          </a:p>
          <a:p>
            <a:pPr algn="just"/>
            <a:r>
              <a:rPr lang="es-CO" sz="2800" i="1" dirty="0"/>
              <a:t>Si utiliza la misma variable de control para ciclos anidados, lo mas probable es que termine con bucles infinitos.</a:t>
            </a:r>
          </a:p>
          <a:p>
            <a:endParaRPr lang="es-CO" dirty="0"/>
          </a:p>
        </p:txBody>
      </p:sp>
      <p:pic>
        <p:nvPicPr>
          <p:cNvPr id="6" name="Picture 2" descr="Tip, tips png - Tips free download - 650x650,60.79 KB">
            <a:extLst>
              <a:ext uri="{FF2B5EF4-FFF2-40B4-BE49-F238E27FC236}">
                <a16:creationId xmlns:a16="http://schemas.microsoft.com/office/drawing/2014/main" id="{57DA8462-C68B-4E93-B691-24F23D908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385" y="3234540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4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604948A-0410-48B3-9843-D7BD43F3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56" y="1514879"/>
            <a:ext cx="6380284" cy="4033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87BE16-9302-43AD-8DD5-6B5EA2B9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14AB46-47D0-4A29-A7E5-2B5F2E20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97F5DD-00C6-4C0C-A273-AAB10A53E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275" y="1823633"/>
            <a:ext cx="3048735" cy="3724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3883B73-95BE-46C9-8B93-0B853774D12E}"/>
              </a:ext>
            </a:extLst>
          </p:cNvPr>
          <p:cNvSpPr/>
          <p:nvPr/>
        </p:nvSpPr>
        <p:spPr>
          <a:xfrm>
            <a:off x="3150718" y="5238962"/>
            <a:ext cx="3550718" cy="6188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¿Qué imprime?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A3223C-ED2E-4F3D-B462-045DFA9B4BBE}"/>
              </a:ext>
            </a:extLst>
          </p:cNvPr>
          <p:cNvSpPr txBox="1"/>
          <p:nvPr/>
        </p:nvSpPr>
        <p:spPr>
          <a:xfrm>
            <a:off x="9856091" y="2808477"/>
            <a:ext cx="18869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4"/>
              </a:rPr>
              <a:t>https://github.com/urregozw/ST0242-2022-Juan_Luis/blob/main/Semana5%20-%20Ciclos%202/E03_08_ejercicio2.java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152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C220B-1009-4C21-A5E0-362BA049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FFAC30-D144-450B-856F-0072AAC7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C61ED9-741A-40AE-90A9-F8A4C11A3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49" y="1240970"/>
            <a:ext cx="6440345" cy="4245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CB403E3-60CD-4B00-8865-FA235B457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851" y="3568485"/>
            <a:ext cx="3844064" cy="2779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5D14239-780A-4E9E-88A4-522F2950A7F2}"/>
              </a:ext>
            </a:extLst>
          </p:cNvPr>
          <p:cNvSpPr/>
          <p:nvPr/>
        </p:nvSpPr>
        <p:spPr>
          <a:xfrm>
            <a:off x="3287087" y="5176969"/>
            <a:ext cx="3550718" cy="6188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¿Qué imprime?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42C938E-51B0-49BD-B712-9BEC84980A44}"/>
              </a:ext>
            </a:extLst>
          </p:cNvPr>
          <p:cNvSpPr txBox="1"/>
          <p:nvPr/>
        </p:nvSpPr>
        <p:spPr>
          <a:xfrm>
            <a:off x="8884404" y="501362"/>
            <a:ext cx="30475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4"/>
              </a:rPr>
              <a:t>https://github.com/urregozw/ST0242-2022-Juan_Luis/blob/main/Semana5%20-%20Ciclos%202/E04_09_ejercicio3.java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177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3133</TotalTime>
  <Words>1340</Words>
  <Application>Microsoft Office PowerPoint</Application>
  <PresentationFormat>Panorámica</PresentationFormat>
  <Paragraphs>166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Calibri</vt:lpstr>
      <vt:lpstr>Parallax</vt:lpstr>
      <vt:lpstr>Ciclos – parte 2</vt:lpstr>
      <vt:lpstr>Agenda</vt:lpstr>
      <vt:lpstr>Ciclos anidados</vt:lpstr>
      <vt:lpstr>Presentación de PowerPoint</vt:lpstr>
      <vt:lpstr>Salida por pantalla</vt:lpstr>
      <vt:lpstr>Ejercicio 1</vt:lpstr>
      <vt:lpstr>Presentación de PowerPoint</vt:lpstr>
      <vt:lpstr>Ejercicio 2</vt:lpstr>
      <vt:lpstr>Ejercicio 3</vt:lpstr>
      <vt:lpstr>Contadores y acumuladores</vt:lpstr>
      <vt:lpstr>Contadores</vt:lpstr>
      <vt:lpstr>Ejemplo contadores</vt:lpstr>
      <vt:lpstr>Acumuladores</vt:lpstr>
      <vt:lpstr>Ejemplo acumuladores</vt:lpstr>
      <vt:lpstr>Break / continue</vt:lpstr>
      <vt:lpstr>Break</vt:lpstr>
      <vt:lpstr>Break – ejemplo </vt:lpstr>
      <vt:lpstr>Continue</vt:lpstr>
      <vt:lpstr>Continue – ejemplo </vt:lpstr>
      <vt:lpstr>Problema 1</vt:lpstr>
      <vt:lpstr>Problema 2</vt:lpstr>
      <vt:lpstr>Problema 3</vt:lpstr>
      <vt:lpstr>Problema 4</vt:lpstr>
      <vt:lpstr>Recapitulemos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- Daniel Gara</dc:creator>
  <cp:lastModifiedBy>Sebastian Urrego Garcia</cp:lastModifiedBy>
  <cp:revision>616</cp:revision>
  <dcterms:created xsi:type="dcterms:W3CDTF">2019-04-28T13:56:44Z</dcterms:created>
  <dcterms:modified xsi:type="dcterms:W3CDTF">2022-02-14T23:41:52Z</dcterms:modified>
</cp:coreProperties>
</file>