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94660"/>
  </p:normalViewPr>
  <p:slideViewPr>
    <p:cSldViewPr snapToGrid="0">
      <p:cViewPr varScale="1">
        <p:scale>
          <a:sx n="87" d="100"/>
          <a:sy n="87" d="100"/>
        </p:scale>
        <p:origin x="3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yya Avanigadda" userId="0af6e056a6f6ce7c" providerId="LiveId" clId="{BEEB6E54-9622-4399-B04E-61B693054FC5}"/>
    <pc:docChg chg="custSel modSld">
      <pc:chgData name="Sivayya Avanigadda" userId="0af6e056a6f6ce7c" providerId="LiveId" clId="{BEEB6E54-9622-4399-B04E-61B693054FC5}" dt="2024-07-12T14:01:00.845" v="33" actId="20577"/>
      <pc:docMkLst>
        <pc:docMk/>
      </pc:docMkLst>
      <pc:sldChg chg="modSp mod">
        <pc:chgData name="Sivayya Avanigadda" userId="0af6e056a6f6ce7c" providerId="LiveId" clId="{BEEB6E54-9622-4399-B04E-61B693054FC5}" dt="2024-07-12T14:00:32.249" v="17" actId="20577"/>
        <pc:sldMkLst>
          <pc:docMk/>
          <pc:sldMk cId="2325486789" sldId="256"/>
        </pc:sldMkLst>
        <pc:spChg chg="mod">
          <ac:chgData name="Sivayya Avanigadda" userId="0af6e056a6f6ce7c" providerId="LiveId" clId="{BEEB6E54-9622-4399-B04E-61B693054FC5}" dt="2024-07-12T14:00:32.249" v="17" actId="20577"/>
          <ac:spMkLst>
            <pc:docMk/>
            <pc:sldMk cId="2325486789" sldId="256"/>
            <ac:spMk id="3" creationId="{013FFE07-C1DD-47BE-7787-4E15CEA44720}"/>
          </ac:spMkLst>
        </pc:spChg>
      </pc:sldChg>
      <pc:sldChg chg="modSp mod">
        <pc:chgData name="Sivayya Avanigadda" userId="0af6e056a6f6ce7c" providerId="LiveId" clId="{BEEB6E54-9622-4399-B04E-61B693054FC5}" dt="2024-07-12T14:01:00.845" v="33" actId="20577"/>
        <pc:sldMkLst>
          <pc:docMk/>
          <pc:sldMk cId="906194834" sldId="266"/>
        </pc:sldMkLst>
        <pc:spChg chg="mod">
          <ac:chgData name="Sivayya Avanigadda" userId="0af6e056a6f6ce7c" providerId="LiveId" clId="{BEEB6E54-9622-4399-B04E-61B693054FC5}" dt="2024-07-12T14:01:00.845" v="33" actId="20577"/>
          <ac:spMkLst>
            <pc:docMk/>
            <pc:sldMk cId="906194834" sldId="266"/>
            <ac:spMk id="2" creationId="{B5EBA37F-6E0B-EE22-8F67-B192290AFC1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A64C21-6CC7-4C6F-883F-ACED88515C02}"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CAAA00-8D22-4051-B23A-61C0A5541C4B}" type="slidenum">
              <a:rPr lang="en-IN" smtClean="0"/>
              <a:t>‹#›</a:t>
            </a:fld>
            <a:endParaRPr lang="en-IN"/>
          </a:p>
        </p:txBody>
      </p:sp>
    </p:spTree>
    <p:extLst>
      <p:ext uri="{BB962C8B-B14F-4D97-AF65-F5344CB8AC3E}">
        <p14:creationId xmlns:p14="http://schemas.microsoft.com/office/powerpoint/2010/main" val="229405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64C21-6CC7-4C6F-883F-ACED88515C02}"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CAAA00-8D22-4051-B23A-61C0A5541C4B}" type="slidenum">
              <a:rPr lang="en-IN" smtClean="0"/>
              <a:t>‹#›</a:t>
            </a:fld>
            <a:endParaRPr lang="en-IN"/>
          </a:p>
        </p:txBody>
      </p:sp>
    </p:spTree>
    <p:extLst>
      <p:ext uri="{BB962C8B-B14F-4D97-AF65-F5344CB8AC3E}">
        <p14:creationId xmlns:p14="http://schemas.microsoft.com/office/powerpoint/2010/main" val="492647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64C21-6CC7-4C6F-883F-ACED88515C02}"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CAAA00-8D22-4051-B23A-61C0A5541C4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2587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64C21-6CC7-4C6F-883F-ACED88515C02}"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CAAA00-8D22-4051-B23A-61C0A5541C4B}" type="slidenum">
              <a:rPr lang="en-IN" smtClean="0"/>
              <a:t>‹#›</a:t>
            </a:fld>
            <a:endParaRPr lang="en-IN"/>
          </a:p>
        </p:txBody>
      </p:sp>
    </p:spTree>
    <p:extLst>
      <p:ext uri="{BB962C8B-B14F-4D97-AF65-F5344CB8AC3E}">
        <p14:creationId xmlns:p14="http://schemas.microsoft.com/office/powerpoint/2010/main" val="95592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64C21-6CC7-4C6F-883F-ACED88515C02}"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CAAA00-8D22-4051-B23A-61C0A5541C4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0241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64C21-6CC7-4C6F-883F-ACED88515C02}"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CAAA00-8D22-4051-B23A-61C0A5541C4B}" type="slidenum">
              <a:rPr lang="en-IN" smtClean="0"/>
              <a:t>‹#›</a:t>
            </a:fld>
            <a:endParaRPr lang="en-IN"/>
          </a:p>
        </p:txBody>
      </p:sp>
    </p:spTree>
    <p:extLst>
      <p:ext uri="{BB962C8B-B14F-4D97-AF65-F5344CB8AC3E}">
        <p14:creationId xmlns:p14="http://schemas.microsoft.com/office/powerpoint/2010/main" val="82828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64C21-6CC7-4C6F-883F-ACED88515C02}"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CAAA00-8D22-4051-B23A-61C0A5541C4B}" type="slidenum">
              <a:rPr lang="en-IN" smtClean="0"/>
              <a:t>‹#›</a:t>
            </a:fld>
            <a:endParaRPr lang="en-IN"/>
          </a:p>
        </p:txBody>
      </p:sp>
    </p:spTree>
    <p:extLst>
      <p:ext uri="{BB962C8B-B14F-4D97-AF65-F5344CB8AC3E}">
        <p14:creationId xmlns:p14="http://schemas.microsoft.com/office/powerpoint/2010/main" val="1219203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64C21-6CC7-4C6F-883F-ACED88515C02}"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CAAA00-8D22-4051-B23A-61C0A5541C4B}" type="slidenum">
              <a:rPr lang="en-IN" smtClean="0"/>
              <a:t>‹#›</a:t>
            </a:fld>
            <a:endParaRPr lang="en-IN"/>
          </a:p>
        </p:txBody>
      </p:sp>
    </p:spTree>
    <p:extLst>
      <p:ext uri="{BB962C8B-B14F-4D97-AF65-F5344CB8AC3E}">
        <p14:creationId xmlns:p14="http://schemas.microsoft.com/office/powerpoint/2010/main" val="2848185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64C21-6CC7-4C6F-883F-ACED88515C02}"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CAAA00-8D22-4051-B23A-61C0A5541C4B}" type="slidenum">
              <a:rPr lang="en-IN" smtClean="0"/>
              <a:t>‹#›</a:t>
            </a:fld>
            <a:endParaRPr lang="en-IN"/>
          </a:p>
        </p:txBody>
      </p:sp>
    </p:spTree>
    <p:extLst>
      <p:ext uri="{BB962C8B-B14F-4D97-AF65-F5344CB8AC3E}">
        <p14:creationId xmlns:p14="http://schemas.microsoft.com/office/powerpoint/2010/main" val="1711656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64C21-6CC7-4C6F-883F-ACED88515C02}"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CAAA00-8D22-4051-B23A-61C0A5541C4B}" type="slidenum">
              <a:rPr lang="en-IN" smtClean="0"/>
              <a:t>‹#›</a:t>
            </a:fld>
            <a:endParaRPr lang="en-IN"/>
          </a:p>
        </p:txBody>
      </p:sp>
    </p:spTree>
    <p:extLst>
      <p:ext uri="{BB962C8B-B14F-4D97-AF65-F5344CB8AC3E}">
        <p14:creationId xmlns:p14="http://schemas.microsoft.com/office/powerpoint/2010/main" val="3322121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A64C21-6CC7-4C6F-883F-ACED88515C02}"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CAAA00-8D22-4051-B23A-61C0A5541C4B}" type="slidenum">
              <a:rPr lang="en-IN" smtClean="0"/>
              <a:t>‹#›</a:t>
            </a:fld>
            <a:endParaRPr lang="en-IN"/>
          </a:p>
        </p:txBody>
      </p:sp>
    </p:spTree>
    <p:extLst>
      <p:ext uri="{BB962C8B-B14F-4D97-AF65-F5344CB8AC3E}">
        <p14:creationId xmlns:p14="http://schemas.microsoft.com/office/powerpoint/2010/main" val="3921621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A64C21-6CC7-4C6F-883F-ACED88515C02}" type="datetimeFigureOut">
              <a:rPr lang="en-IN" smtClean="0"/>
              <a:t>12-07-2024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CAAA00-8D22-4051-B23A-61C0A5541C4B}" type="slidenum">
              <a:rPr lang="en-IN" smtClean="0"/>
              <a:t>‹#›</a:t>
            </a:fld>
            <a:endParaRPr lang="en-IN"/>
          </a:p>
        </p:txBody>
      </p:sp>
    </p:spTree>
    <p:extLst>
      <p:ext uri="{BB962C8B-B14F-4D97-AF65-F5344CB8AC3E}">
        <p14:creationId xmlns:p14="http://schemas.microsoft.com/office/powerpoint/2010/main" val="2400684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A64C21-6CC7-4C6F-883F-ACED88515C02}"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CAAA00-8D22-4051-B23A-61C0A5541C4B}" type="slidenum">
              <a:rPr lang="en-IN" smtClean="0"/>
              <a:t>‹#›</a:t>
            </a:fld>
            <a:endParaRPr lang="en-IN"/>
          </a:p>
        </p:txBody>
      </p:sp>
    </p:spTree>
    <p:extLst>
      <p:ext uri="{BB962C8B-B14F-4D97-AF65-F5344CB8AC3E}">
        <p14:creationId xmlns:p14="http://schemas.microsoft.com/office/powerpoint/2010/main" val="2354499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A64C21-6CC7-4C6F-883F-ACED88515C02}" type="datetimeFigureOut">
              <a:rPr lang="en-IN" smtClean="0"/>
              <a:t>12-07-2024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CAAA00-8D22-4051-B23A-61C0A5541C4B}" type="slidenum">
              <a:rPr lang="en-IN" smtClean="0"/>
              <a:t>‹#›</a:t>
            </a:fld>
            <a:endParaRPr lang="en-IN"/>
          </a:p>
        </p:txBody>
      </p:sp>
    </p:spTree>
    <p:extLst>
      <p:ext uri="{BB962C8B-B14F-4D97-AF65-F5344CB8AC3E}">
        <p14:creationId xmlns:p14="http://schemas.microsoft.com/office/powerpoint/2010/main" val="15604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A64C21-6CC7-4C6F-883F-ACED88515C02}"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CAAA00-8D22-4051-B23A-61C0A5541C4B}" type="slidenum">
              <a:rPr lang="en-IN" smtClean="0"/>
              <a:t>‹#›</a:t>
            </a:fld>
            <a:endParaRPr lang="en-IN"/>
          </a:p>
        </p:txBody>
      </p:sp>
    </p:spTree>
    <p:extLst>
      <p:ext uri="{BB962C8B-B14F-4D97-AF65-F5344CB8AC3E}">
        <p14:creationId xmlns:p14="http://schemas.microsoft.com/office/powerpoint/2010/main" val="2324602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A64C21-6CC7-4C6F-883F-ACED88515C02}"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CAAA00-8D22-4051-B23A-61C0A5541C4B}" type="slidenum">
              <a:rPr lang="en-IN" smtClean="0"/>
              <a:t>‹#›</a:t>
            </a:fld>
            <a:endParaRPr lang="en-IN"/>
          </a:p>
        </p:txBody>
      </p:sp>
    </p:spTree>
    <p:extLst>
      <p:ext uri="{BB962C8B-B14F-4D97-AF65-F5344CB8AC3E}">
        <p14:creationId xmlns:p14="http://schemas.microsoft.com/office/powerpoint/2010/main" val="273158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A64C21-6CC7-4C6F-883F-ACED88515C02}" type="datetimeFigureOut">
              <a:rPr lang="en-IN" smtClean="0"/>
              <a:t>12-07-2024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DCAAA00-8D22-4051-B23A-61C0A5541C4B}" type="slidenum">
              <a:rPr lang="en-IN" smtClean="0"/>
              <a:t>‹#›</a:t>
            </a:fld>
            <a:endParaRPr lang="en-IN"/>
          </a:p>
        </p:txBody>
      </p:sp>
    </p:spTree>
    <p:extLst>
      <p:ext uri="{BB962C8B-B14F-4D97-AF65-F5344CB8AC3E}">
        <p14:creationId xmlns:p14="http://schemas.microsoft.com/office/powerpoint/2010/main" val="1473038103"/>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nfosys-springboard-summarizer-siva620.streamlit.ap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F8C3-FD6D-19DB-FE93-29885846C318}"/>
              </a:ext>
            </a:extLst>
          </p:cNvPr>
          <p:cNvSpPr>
            <a:spLocks noGrp="1"/>
          </p:cNvSpPr>
          <p:nvPr>
            <p:ph type="ctrTitle"/>
          </p:nvPr>
        </p:nvSpPr>
        <p:spPr>
          <a:xfrm>
            <a:off x="1396231" y="1600971"/>
            <a:ext cx="7766936" cy="1646302"/>
          </a:xfrm>
        </p:spPr>
        <p:txBody>
          <a:bodyPr/>
          <a:lstStyle/>
          <a:p>
            <a:pPr algn="l"/>
            <a:r>
              <a:rPr lang="en-IN" sz="4800" dirty="0"/>
              <a:t>Text Summarizer Using NLP</a:t>
            </a:r>
          </a:p>
        </p:txBody>
      </p:sp>
      <p:sp>
        <p:nvSpPr>
          <p:cNvPr id="3" name="Subtitle 2">
            <a:extLst>
              <a:ext uri="{FF2B5EF4-FFF2-40B4-BE49-F238E27FC236}">
                <a16:creationId xmlns:a16="http://schemas.microsoft.com/office/drawing/2014/main" id="{013FFE07-C1DD-47BE-7787-4E15CEA44720}"/>
              </a:ext>
            </a:extLst>
          </p:cNvPr>
          <p:cNvSpPr>
            <a:spLocks noGrp="1"/>
          </p:cNvSpPr>
          <p:nvPr>
            <p:ph type="subTitle" idx="1"/>
          </p:nvPr>
        </p:nvSpPr>
        <p:spPr>
          <a:xfrm>
            <a:off x="1396231" y="3610728"/>
            <a:ext cx="7766936" cy="2596108"/>
          </a:xfrm>
        </p:spPr>
        <p:txBody>
          <a:bodyPr>
            <a:normAutofit/>
          </a:bodyPr>
          <a:lstStyle/>
          <a:p>
            <a:pPr algn="l"/>
            <a:r>
              <a:rPr lang="en-IN" sz="2800" dirty="0"/>
              <a:t>Infosys Springboard Internship 2024</a:t>
            </a:r>
          </a:p>
          <a:p>
            <a:pPr algn="l"/>
            <a:r>
              <a:rPr lang="en-IN" sz="2800" dirty="0"/>
              <a:t>Mentor : Narendra Kumar sir</a:t>
            </a:r>
          </a:p>
          <a:p>
            <a:pPr algn="l"/>
            <a:r>
              <a:rPr lang="en-IN" sz="2800" dirty="0"/>
              <a:t>Avanigadda Sivayya [GROUP-1]</a:t>
            </a:r>
          </a:p>
          <a:p>
            <a:pPr algn="l"/>
            <a:endParaRPr lang="en-IN" sz="2800" dirty="0"/>
          </a:p>
        </p:txBody>
      </p:sp>
    </p:spTree>
    <p:extLst>
      <p:ext uri="{BB962C8B-B14F-4D97-AF65-F5344CB8AC3E}">
        <p14:creationId xmlns:p14="http://schemas.microsoft.com/office/powerpoint/2010/main" val="2325486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48E6C-3AE2-2FE1-8D0F-73A4E4E793D6}"/>
              </a:ext>
            </a:extLst>
          </p:cNvPr>
          <p:cNvSpPr>
            <a:spLocks noGrp="1"/>
          </p:cNvSpPr>
          <p:nvPr>
            <p:ph type="title"/>
          </p:nvPr>
        </p:nvSpPr>
        <p:spPr/>
        <p:txBody>
          <a:bodyPr/>
          <a:lstStyle/>
          <a:p>
            <a:r>
              <a:rPr lang="en-IN" dirty="0"/>
              <a:t>Abstractive Summarization</a:t>
            </a:r>
          </a:p>
        </p:txBody>
      </p:sp>
      <p:sp>
        <p:nvSpPr>
          <p:cNvPr id="3" name="Content Placeholder 2">
            <a:extLst>
              <a:ext uri="{FF2B5EF4-FFF2-40B4-BE49-F238E27FC236}">
                <a16:creationId xmlns:a16="http://schemas.microsoft.com/office/drawing/2014/main" id="{C41F4517-5E47-FB6E-A2FE-BD251BCEEF49}"/>
              </a:ext>
            </a:extLst>
          </p:cNvPr>
          <p:cNvSpPr>
            <a:spLocks noGrp="1"/>
          </p:cNvSpPr>
          <p:nvPr>
            <p:ph idx="1"/>
          </p:nvPr>
        </p:nvSpPr>
        <p:spPr/>
        <p:txBody>
          <a:bodyPr/>
          <a:lstStyle/>
          <a:p>
            <a:r>
              <a:rPr lang="en-US" b="1" dirty="0"/>
              <a:t>Overview:</a:t>
            </a:r>
            <a:r>
              <a:rPr lang="en-US" dirty="0"/>
              <a:t> Abstractive summarization generates new sentences that convey the same meaning as the original text.</a:t>
            </a:r>
            <a:endParaRPr lang="en-US" b="1" dirty="0"/>
          </a:p>
          <a:p>
            <a:pPr marL="0" indent="0">
              <a:buNone/>
            </a:pPr>
            <a:endParaRPr lang="en-US" b="1" dirty="0"/>
          </a:p>
          <a:p>
            <a:r>
              <a:rPr lang="en-US" dirty="0"/>
              <a:t>	</a:t>
            </a:r>
            <a:r>
              <a:rPr lang="en-US" b="1" dirty="0"/>
              <a:t>Initial Setup:</a:t>
            </a:r>
            <a:endParaRPr lang="en-US" dirty="0"/>
          </a:p>
          <a:p>
            <a:pPr lvl="1">
              <a:buFont typeface="Arial" panose="020B0604020202020204" pitchFamily="34" charset="0"/>
              <a:buChar char="•"/>
            </a:pPr>
            <a:r>
              <a:rPr lang="en-US" dirty="0"/>
              <a:t>Import necessary libraries from Hugging Face transformers library and load the Samsum dataset.</a:t>
            </a:r>
          </a:p>
          <a:p>
            <a:pPr lvl="1">
              <a:buFont typeface="Arial" panose="020B0604020202020204" pitchFamily="34" charset="0"/>
              <a:buChar char="•"/>
            </a:pPr>
            <a:r>
              <a:rPr lang="en-IN" dirty="0"/>
              <a:t>After loading the dataset we displayed the structure of the dataset  and also 1</a:t>
            </a:r>
            <a:r>
              <a:rPr lang="en-IN" baseline="30000" dirty="0"/>
              <a:t>st</a:t>
            </a:r>
            <a:r>
              <a:rPr lang="en-IN" dirty="0"/>
              <a:t> dialogue and their respective summary. </a:t>
            </a:r>
          </a:p>
        </p:txBody>
      </p:sp>
    </p:spTree>
    <p:extLst>
      <p:ext uri="{BB962C8B-B14F-4D97-AF65-F5344CB8AC3E}">
        <p14:creationId xmlns:p14="http://schemas.microsoft.com/office/powerpoint/2010/main" val="3382529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BA37F-6E0B-EE22-8F67-B192290AFC1C}"/>
              </a:ext>
            </a:extLst>
          </p:cNvPr>
          <p:cNvSpPr>
            <a:spLocks noGrp="1"/>
          </p:cNvSpPr>
          <p:nvPr>
            <p:ph type="title"/>
          </p:nvPr>
        </p:nvSpPr>
        <p:spPr/>
        <p:txBody>
          <a:bodyPr/>
          <a:lstStyle/>
          <a:p>
            <a:r>
              <a:rPr lang="en-IN" dirty="0"/>
              <a:t>Pre-processing</a:t>
            </a:r>
            <a:br>
              <a:rPr lang="en-IN" dirty="0"/>
            </a:br>
            <a:endParaRPr lang="en-IN" dirty="0"/>
          </a:p>
        </p:txBody>
      </p:sp>
      <p:sp>
        <p:nvSpPr>
          <p:cNvPr id="3" name="Content Placeholder 2">
            <a:extLst>
              <a:ext uri="{FF2B5EF4-FFF2-40B4-BE49-F238E27FC236}">
                <a16:creationId xmlns:a16="http://schemas.microsoft.com/office/drawing/2014/main" id="{1225E2E1-6C57-5C8D-D376-FB352CDB2141}"/>
              </a:ext>
            </a:extLst>
          </p:cNvPr>
          <p:cNvSpPr>
            <a:spLocks noGrp="1"/>
          </p:cNvSpPr>
          <p:nvPr>
            <p:ph idx="1"/>
          </p:nvPr>
        </p:nvSpPr>
        <p:spPr/>
        <p:txBody>
          <a:bodyPr/>
          <a:lstStyle/>
          <a:p>
            <a:r>
              <a:rPr lang="en-US" b="1" dirty="0"/>
              <a:t>Tokenization of Inputs:</a:t>
            </a:r>
            <a:r>
              <a:rPr lang="en-US" dirty="0"/>
              <a:t> Convert the prepared input texts into tokenized representations suitable for model input.</a:t>
            </a:r>
          </a:p>
          <a:p>
            <a:r>
              <a:rPr lang="en-IN" dirty="0"/>
              <a:t>Parameters: max length = 512</a:t>
            </a:r>
          </a:p>
          <a:p>
            <a:r>
              <a:rPr lang="en-US" b="1" dirty="0"/>
              <a:t>Tokenization of Summaries:</a:t>
            </a:r>
            <a:r>
              <a:rPr lang="en-US" dirty="0"/>
              <a:t> Tokenize the summary texts to prepare them as model targets (labels).</a:t>
            </a:r>
          </a:p>
          <a:p>
            <a:r>
              <a:rPr lang="en-IN" dirty="0"/>
              <a:t>Parameters: max length = 150</a:t>
            </a:r>
          </a:p>
          <a:p>
            <a:r>
              <a:rPr lang="en-US" b="1" dirty="0"/>
              <a:t>Formatting Model Inputs:</a:t>
            </a:r>
            <a:r>
              <a:rPr lang="en-US" dirty="0"/>
              <a:t> Store the tokenized inputs and labels in a dictionary (model_inputs).</a:t>
            </a:r>
          </a:p>
          <a:p>
            <a:endParaRPr lang="en-IN" dirty="0"/>
          </a:p>
        </p:txBody>
      </p:sp>
    </p:spTree>
    <p:extLst>
      <p:ext uri="{BB962C8B-B14F-4D97-AF65-F5344CB8AC3E}">
        <p14:creationId xmlns:p14="http://schemas.microsoft.com/office/powerpoint/2010/main" val="906194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5EE2-6A43-0920-786D-AA432666CB85}"/>
              </a:ext>
            </a:extLst>
          </p:cNvPr>
          <p:cNvSpPr>
            <a:spLocks noGrp="1"/>
          </p:cNvSpPr>
          <p:nvPr>
            <p:ph type="title"/>
          </p:nvPr>
        </p:nvSpPr>
        <p:spPr/>
        <p:txBody>
          <a:bodyPr/>
          <a:lstStyle/>
          <a:p>
            <a:r>
              <a:rPr lang="en-IN" dirty="0"/>
              <a:t>Model and Training </a:t>
            </a:r>
          </a:p>
        </p:txBody>
      </p:sp>
      <p:sp>
        <p:nvSpPr>
          <p:cNvPr id="3" name="Content Placeholder 2">
            <a:extLst>
              <a:ext uri="{FF2B5EF4-FFF2-40B4-BE49-F238E27FC236}">
                <a16:creationId xmlns:a16="http://schemas.microsoft.com/office/drawing/2014/main" id="{2BED6349-452F-9A5B-301E-AF924C25C02A}"/>
              </a:ext>
            </a:extLst>
          </p:cNvPr>
          <p:cNvSpPr>
            <a:spLocks noGrp="1"/>
          </p:cNvSpPr>
          <p:nvPr>
            <p:ph idx="1"/>
          </p:nvPr>
        </p:nvSpPr>
        <p:spPr>
          <a:xfrm>
            <a:off x="677334" y="1488613"/>
            <a:ext cx="8596668" cy="3880773"/>
          </a:xfrm>
        </p:spPr>
        <p:txBody>
          <a:bodyPr/>
          <a:lstStyle/>
          <a:p>
            <a:r>
              <a:rPr lang="en-US" b="1" dirty="0"/>
              <a:t>Load Pre-trained T5 Model:</a:t>
            </a:r>
            <a:endParaRPr lang="en-US" dirty="0"/>
          </a:p>
          <a:p>
            <a:pPr>
              <a:buFont typeface="Arial" panose="020B0604020202020204" pitchFamily="34" charset="0"/>
              <a:buChar char="•"/>
            </a:pPr>
            <a:r>
              <a:rPr lang="en-US" b="1" dirty="0"/>
              <a:t>Model:</a:t>
            </a:r>
            <a:r>
              <a:rPr lang="en-US" dirty="0"/>
              <a:t> T5ForConditionalGeneration [T5- Text-Text Transfer Transformer]</a:t>
            </a:r>
          </a:p>
          <a:p>
            <a:pPr>
              <a:buFont typeface="Arial" panose="020B0604020202020204" pitchFamily="34" charset="0"/>
              <a:buChar char="•"/>
            </a:pPr>
            <a:r>
              <a:rPr lang="en-US" b="1" dirty="0"/>
              <a:t>Weights:</a:t>
            </a:r>
            <a:r>
              <a:rPr lang="en-US" dirty="0"/>
              <a:t> Pre-trained t5-small weights</a:t>
            </a:r>
          </a:p>
          <a:p>
            <a:r>
              <a:rPr lang="en-IN" b="1" dirty="0"/>
              <a:t>Training the Model:</a:t>
            </a:r>
            <a:endParaRPr lang="en-IN" dirty="0"/>
          </a:p>
          <a:p>
            <a:pPr>
              <a:buFont typeface="Arial" panose="020B0604020202020204" pitchFamily="34" charset="0"/>
              <a:buChar char="•"/>
            </a:pPr>
            <a:r>
              <a:rPr lang="en-US" b="1" dirty="0"/>
              <a:t>Training Setup:</a:t>
            </a:r>
            <a:r>
              <a:rPr lang="en-US" dirty="0"/>
              <a:t> Uses the Trainer class from Hugging Face's transformers library.</a:t>
            </a:r>
          </a:p>
          <a:p>
            <a:pPr>
              <a:buFont typeface="Arial" panose="020B0604020202020204" pitchFamily="34" charset="0"/>
              <a:buChar char="•"/>
            </a:pPr>
            <a:r>
              <a:rPr lang="en-US" dirty="0"/>
              <a:t>After training 5 epochs </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p:txBody>
      </p:sp>
      <p:graphicFrame>
        <p:nvGraphicFramePr>
          <p:cNvPr id="4" name="Table 3">
            <a:extLst>
              <a:ext uri="{FF2B5EF4-FFF2-40B4-BE49-F238E27FC236}">
                <a16:creationId xmlns:a16="http://schemas.microsoft.com/office/drawing/2014/main" id="{29BE0299-FCD9-6A58-58E6-87401B2D7842}"/>
              </a:ext>
            </a:extLst>
          </p:cNvPr>
          <p:cNvGraphicFramePr>
            <a:graphicFrameLocks noGrp="1"/>
          </p:cNvGraphicFramePr>
          <p:nvPr>
            <p:extLst>
              <p:ext uri="{D42A27DB-BD31-4B8C-83A1-F6EECF244321}">
                <p14:modId xmlns:p14="http://schemas.microsoft.com/office/powerpoint/2010/main" val="393431561"/>
              </p:ext>
            </p:extLst>
          </p:nvPr>
        </p:nvGraphicFramePr>
        <p:xfrm>
          <a:off x="772961" y="4317826"/>
          <a:ext cx="8596311" cy="2103120"/>
        </p:xfrm>
        <a:graphic>
          <a:graphicData uri="http://schemas.openxmlformats.org/drawingml/2006/table">
            <a:tbl>
              <a:tblPr>
                <a:tableStyleId>{3C2FFA5D-87B4-456A-9821-1D502468CF0F}</a:tableStyleId>
              </a:tblPr>
              <a:tblGrid>
                <a:gridCol w="2865437">
                  <a:extLst>
                    <a:ext uri="{9D8B030D-6E8A-4147-A177-3AD203B41FA5}">
                      <a16:colId xmlns:a16="http://schemas.microsoft.com/office/drawing/2014/main" val="2348967001"/>
                    </a:ext>
                  </a:extLst>
                </a:gridCol>
                <a:gridCol w="2865437">
                  <a:extLst>
                    <a:ext uri="{9D8B030D-6E8A-4147-A177-3AD203B41FA5}">
                      <a16:colId xmlns:a16="http://schemas.microsoft.com/office/drawing/2014/main" val="2885954666"/>
                    </a:ext>
                  </a:extLst>
                </a:gridCol>
                <a:gridCol w="2865437">
                  <a:extLst>
                    <a:ext uri="{9D8B030D-6E8A-4147-A177-3AD203B41FA5}">
                      <a16:colId xmlns:a16="http://schemas.microsoft.com/office/drawing/2014/main" val="3967765050"/>
                    </a:ext>
                  </a:extLst>
                </a:gridCol>
              </a:tblGrid>
              <a:tr h="0">
                <a:tc>
                  <a:txBody>
                    <a:bodyPr/>
                    <a:lstStyle/>
                    <a:p>
                      <a:r>
                        <a:rPr lang="en-IN">
                          <a:effectLst/>
                        </a:rPr>
                        <a:t>Epoch</a:t>
                      </a:r>
                    </a:p>
                  </a:txBody>
                  <a:tcPr marL="82550" marR="82550" marT="38100" marB="38100" anchor="ctr"/>
                </a:tc>
                <a:tc>
                  <a:txBody>
                    <a:bodyPr/>
                    <a:lstStyle/>
                    <a:p>
                      <a:r>
                        <a:rPr lang="en-IN">
                          <a:effectLst/>
                        </a:rPr>
                        <a:t>Training Loss</a:t>
                      </a:r>
                    </a:p>
                  </a:txBody>
                  <a:tcPr marL="82550" marR="82550" marT="38100" marB="38100" anchor="ctr"/>
                </a:tc>
                <a:tc>
                  <a:txBody>
                    <a:bodyPr/>
                    <a:lstStyle/>
                    <a:p>
                      <a:r>
                        <a:rPr lang="en-IN">
                          <a:effectLst/>
                        </a:rPr>
                        <a:t>Validation Loss</a:t>
                      </a:r>
                    </a:p>
                  </a:txBody>
                  <a:tcPr marL="82550" marR="82550" marT="38100" marB="38100" anchor="ctr"/>
                </a:tc>
                <a:extLst>
                  <a:ext uri="{0D108BD9-81ED-4DB2-BD59-A6C34878D82A}">
                    <a16:rowId xmlns:a16="http://schemas.microsoft.com/office/drawing/2014/main" val="1359098757"/>
                  </a:ext>
                </a:extLst>
              </a:tr>
              <a:tr h="0">
                <a:tc>
                  <a:txBody>
                    <a:bodyPr/>
                    <a:lstStyle/>
                    <a:p>
                      <a:r>
                        <a:rPr lang="en-IN">
                          <a:effectLst/>
                        </a:rPr>
                        <a:t>1</a:t>
                      </a:r>
                    </a:p>
                  </a:txBody>
                  <a:tcPr marL="82550" marR="82550" marT="38100" marB="38100" anchor="ctr"/>
                </a:tc>
                <a:tc>
                  <a:txBody>
                    <a:bodyPr/>
                    <a:lstStyle/>
                    <a:p>
                      <a:r>
                        <a:rPr lang="en-IN">
                          <a:effectLst/>
                        </a:rPr>
                        <a:t>0.3803</a:t>
                      </a:r>
                    </a:p>
                  </a:txBody>
                  <a:tcPr marL="82550" marR="82550" marT="38100" marB="38100" anchor="ctr"/>
                </a:tc>
                <a:tc>
                  <a:txBody>
                    <a:bodyPr/>
                    <a:lstStyle/>
                    <a:p>
                      <a:r>
                        <a:rPr lang="en-IN">
                          <a:effectLst/>
                        </a:rPr>
                        <a:t>0.3441</a:t>
                      </a:r>
                    </a:p>
                  </a:txBody>
                  <a:tcPr marL="82550" marR="82550" marT="38100" marB="38100" anchor="ctr"/>
                </a:tc>
                <a:extLst>
                  <a:ext uri="{0D108BD9-81ED-4DB2-BD59-A6C34878D82A}">
                    <a16:rowId xmlns:a16="http://schemas.microsoft.com/office/drawing/2014/main" val="1793205940"/>
                  </a:ext>
                </a:extLst>
              </a:tr>
              <a:tr h="0">
                <a:tc>
                  <a:txBody>
                    <a:bodyPr/>
                    <a:lstStyle/>
                    <a:p>
                      <a:r>
                        <a:rPr lang="en-IN">
                          <a:effectLst/>
                        </a:rPr>
                        <a:t>2</a:t>
                      </a:r>
                    </a:p>
                  </a:txBody>
                  <a:tcPr marL="82550" marR="82550" marT="38100" marB="38100" anchor="ctr"/>
                </a:tc>
                <a:tc>
                  <a:txBody>
                    <a:bodyPr/>
                    <a:lstStyle/>
                    <a:p>
                      <a:r>
                        <a:rPr lang="en-IN">
                          <a:effectLst/>
                        </a:rPr>
                        <a:t>0.3716</a:t>
                      </a:r>
                    </a:p>
                  </a:txBody>
                  <a:tcPr marL="82550" marR="82550" marT="38100" marB="38100" anchor="ctr"/>
                </a:tc>
                <a:tc>
                  <a:txBody>
                    <a:bodyPr/>
                    <a:lstStyle/>
                    <a:p>
                      <a:r>
                        <a:rPr lang="en-IN">
                          <a:effectLst/>
                        </a:rPr>
                        <a:t>0.3369</a:t>
                      </a:r>
                    </a:p>
                  </a:txBody>
                  <a:tcPr marL="82550" marR="82550" marT="38100" marB="38100" anchor="ctr"/>
                </a:tc>
                <a:extLst>
                  <a:ext uri="{0D108BD9-81ED-4DB2-BD59-A6C34878D82A}">
                    <a16:rowId xmlns:a16="http://schemas.microsoft.com/office/drawing/2014/main" val="3938891974"/>
                  </a:ext>
                </a:extLst>
              </a:tr>
              <a:tr h="0">
                <a:tc>
                  <a:txBody>
                    <a:bodyPr/>
                    <a:lstStyle/>
                    <a:p>
                      <a:r>
                        <a:rPr lang="en-IN">
                          <a:effectLst/>
                        </a:rPr>
                        <a:t>3</a:t>
                      </a:r>
                    </a:p>
                  </a:txBody>
                  <a:tcPr marL="82550" marR="82550" marT="38100" marB="38100" anchor="ctr"/>
                </a:tc>
                <a:tc>
                  <a:txBody>
                    <a:bodyPr/>
                    <a:lstStyle/>
                    <a:p>
                      <a:r>
                        <a:rPr lang="en-IN">
                          <a:effectLst/>
                        </a:rPr>
                        <a:t>0.3636</a:t>
                      </a:r>
                    </a:p>
                  </a:txBody>
                  <a:tcPr marL="82550" marR="82550" marT="38100" marB="38100" anchor="ctr"/>
                </a:tc>
                <a:tc>
                  <a:txBody>
                    <a:bodyPr/>
                    <a:lstStyle/>
                    <a:p>
                      <a:r>
                        <a:rPr lang="en-IN">
                          <a:effectLst/>
                        </a:rPr>
                        <a:t>0.3329</a:t>
                      </a:r>
                    </a:p>
                  </a:txBody>
                  <a:tcPr marL="82550" marR="82550" marT="38100" marB="38100" anchor="ctr"/>
                </a:tc>
                <a:extLst>
                  <a:ext uri="{0D108BD9-81ED-4DB2-BD59-A6C34878D82A}">
                    <a16:rowId xmlns:a16="http://schemas.microsoft.com/office/drawing/2014/main" val="2088294108"/>
                  </a:ext>
                </a:extLst>
              </a:tr>
              <a:tr h="0">
                <a:tc>
                  <a:txBody>
                    <a:bodyPr/>
                    <a:lstStyle/>
                    <a:p>
                      <a:r>
                        <a:rPr lang="en-IN">
                          <a:effectLst/>
                        </a:rPr>
                        <a:t>4</a:t>
                      </a:r>
                    </a:p>
                  </a:txBody>
                  <a:tcPr marL="82550" marR="82550" marT="38100" marB="38100" anchor="ctr"/>
                </a:tc>
                <a:tc>
                  <a:txBody>
                    <a:bodyPr/>
                    <a:lstStyle/>
                    <a:p>
                      <a:r>
                        <a:rPr lang="en-IN">
                          <a:effectLst/>
                        </a:rPr>
                        <a:t>0.3592</a:t>
                      </a:r>
                    </a:p>
                  </a:txBody>
                  <a:tcPr marL="82550" marR="82550" marT="38100" marB="38100" anchor="ctr"/>
                </a:tc>
                <a:tc>
                  <a:txBody>
                    <a:bodyPr/>
                    <a:lstStyle/>
                    <a:p>
                      <a:r>
                        <a:rPr lang="en-IN">
                          <a:effectLst/>
                        </a:rPr>
                        <a:t>0.3323</a:t>
                      </a:r>
                    </a:p>
                  </a:txBody>
                  <a:tcPr marL="82550" marR="82550" marT="38100" marB="38100" anchor="ctr"/>
                </a:tc>
                <a:extLst>
                  <a:ext uri="{0D108BD9-81ED-4DB2-BD59-A6C34878D82A}">
                    <a16:rowId xmlns:a16="http://schemas.microsoft.com/office/drawing/2014/main" val="2383253612"/>
                  </a:ext>
                </a:extLst>
              </a:tr>
              <a:tr h="0">
                <a:tc>
                  <a:txBody>
                    <a:bodyPr/>
                    <a:lstStyle/>
                    <a:p>
                      <a:r>
                        <a:rPr lang="en-IN">
                          <a:effectLst/>
                        </a:rPr>
                        <a:t>5</a:t>
                      </a:r>
                    </a:p>
                  </a:txBody>
                  <a:tcPr marL="82550" marR="82550" marT="38100" marB="38100" anchor="ctr"/>
                </a:tc>
                <a:tc>
                  <a:txBody>
                    <a:bodyPr/>
                    <a:lstStyle/>
                    <a:p>
                      <a:r>
                        <a:rPr lang="en-IN">
                          <a:effectLst/>
                        </a:rPr>
                        <a:t>0.3607</a:t>
                      </a:r>
                    </a:p>
                  </a:txBody>
                  <a:tcPr marL="82550" marR="82550" marT="38100" marB="38100" anchor="ctr"/>
                </a:tc>
                <a:tc>
                  <a:txBody>
                    <a:bodyPr/>
                    <a:lstStyle/>
                    <a:p>
                      <a:r>
                        <a:rPr lang="en-IN" dirty="0">
                          <a:effectLst/>
                        </a:rPr>
                        <a:t>0.3310</a:t>
                      </a:r>
                    </a:p>
                  </a:txBody>
                  <a:tcPr marL="82550" marR="82550" marT="38100" marB="38100" anchor="ctr"/>
                </a:tc>
                <a:extLst>
                  <a:ext uri="{0D108BD9-81ED-4DB2-BD59-A6C34878D82A}">
                    <a16:rowId xmlns:a16="http://schemas.microsoft.com/office/drawing/2014/main" val="3550884210"/>
                  </a:ext>
                </a:extLst>
              </a:tr>
            </a:tbl>
          </a:graphicData>
        </a:graphic>
      </p:graphicFrame>
    </p:spTree>
    <p:extLst>
      <p:ext uri="{BB962C8B-B14F-4D97-AF65-F5344CB8AC3E}">
        <p14:creationId xmlns:p14="http://schemas.microsoft.com/office/powerpoint/2010/main" val="253367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8F4B9-5990-4F51-65AD-AA1049097B7D}"/>
              </a:ext>
            </a:extLst>
          </p:cNvPr>
          <p:cNvSpPr>
            <a:spLocks noGrp="1"/>
          </p:cNvSpPr>
          <p:nvPr>
            <p:ph type="title"/>
          </p:nvPr>
        </p:nvSpPr>
        <p:spPr/>
        <p:txBody>
          <a:bodyPr/>
          <a:lstStyle/>
          <a:p>
            <a:r>
              <a:rPr lang="en-IN" dirty="0"/>
              <a:t>Abstractive Summarization Results</a:t>
            </a:r>
          </a:p>
        </p:txBody>
      </p:sp>
      <p:sp>
        <p:nvSpPr>
          <p:cNvPr id="3" name="Content Placeholder 2">
            <a:extLst>
              <a:ext uri="{FF2B5EF4-FFF2-40B4-BE49-F238E27FC236}">
                <a16:creationId xmlns:a16="http://schemas.microsoft.com/office/drawing/2014/main" id="{7471F41D-93A8-6A78-09BF-5AE0C211C0A3}"/>
              </a:ext>
            </a:extLst>
          </p:cNvPr>
          <p:cNvSpPr>
            <a:spLocks noGrp="1"/>
          </p:cNvSpPr>
          <p:nvPr>
            <p:ph idx="1"/>
          </p:nvPr>
        </p:nvSpPr>
        <p:spPr/>
        <p:txBody>
          <a:bodyPr/>
          <a:lstStyle/>
          <a:p>
            <a:r>
              <a:rPr lang="en-US" b="1" dirty="0"/>
              <a:t>Evaluation of the Model:</a:t>
            </a:r>
          </a:p>
          <a:p>
            <a:endParaRPr lang="en-US" dirty="0"/>
          </a:p>
          <a:p>
            <a:pPr>
              <a:buFont typeface="Arial" panose="020B0604020202020204" pitchFamily="34" charset="0"/>
              <a:buChar char="•"/>
            </a:pPr>
            <a:r>
              <a:rPr lang="en-US" b="1" dirty="0"/>
              <a:t>Rouge Scores for Abstractive Model:</a:t>
            </a:r>
            <a:endParaRPr lang="en-US" dirty="0"/>
          </a:p>
          <a:p>
            <a:pPr marL="742950" lvl="1" indent="-285750">
              <a:buFont typeface="Arial" panose="020B0604020202020204" pitchFamily="34" charset="0"/>
              <a:buChar char="•"/>
            </a:pPr>
            <a:r>
              <a:rPr lang="en-US" b="1" dirty="0"/>
              <a:t>ROUGE-1:</a:t>
            </a:r>
            <a:r>
              <a:rPr lang="en-US" dirty="0"/>
              <a:t> Precision: 0.8457, Recall: 0.3345, F1-Score: 0.4422</a:t>
            </a:r>
          </a:p>
          <a:p>
            <a:pPr marL="742950" lvl="1" indent="-285750">
              <a:buFont typeface="Arial" panose="020B0604020202020204" pitchFamily="34" charset="0"/>
              <a:buChar char="•"/>
            </a:pPr>
            <a:r>
              <a:rPr lang="en-US" b="1" dirty="0"/>
              <a:t>ROUGE-2:</a:t>
            </a:r>
            <a:r>
              <a:rPr lang="en-US" dirty="0"/>
              <a:t> Precision: 0.5563, Recall: 0.2222, F1-Score: 0.2880</a:t>
            </a:r>
          </a:p>
          <a:p>
            <a:pPr marL="742950" lvl="1" indent="-285750">
              <a:buFont typeface="Arial" panose="020B0604020202020204" pitchFamily="34" charset="0"/>
              <a:buChar char="•"/>
            </a:pPr>
            <a:r>
              <a:rPr lang="en-US" b="1" dirty="0"/>
              <a:t>ROUGE-L:</a:t>
            </a:r>
            <a:r>
              <a:rPr lang="en-US" dirty="0"/>
              <a:t> Precision: 0.7565, Recall: 0.3064, F1-Score: 0.3966</a:t>
            </a:r>
          </a:p>
          <a:p>
            <a:pPr marL="742950" lvl="1" indent="-285750">
              <a:buFont typeface="Arial" panose="020B0604020202020204" pitchFamily="34" charset="0"/>
              <a:buChar char="•"/>
            </a:pPr>
            <a:r>
              <a:rPr lang="en-US" b="1" dirty="0"/>
              <a:t>ROUGE-</a:t>
            </a:r>
            <a:r>
              <a:rPr lang="en-US" b="1" dirty="0" err="1"/>
              <a:t>Lsum</a:t>
            </a:r>
            <a:r>
              <a:rPr lang="en-US" b="1" dirty="0"/>
              <a:t>:</a:t>
            </a:r>
            <a:r>
              <a:rPr lang="en-US" dirty="0"/>
              <a:t> Precision: 0.8323, Recall: 0.3468, F1-Score: 0.4502</a:t>
            </a:r>
          </a:p>
          <a:p>
            <a:pPr marL="0" indent="0">
              <a:buNone/>
            </a:pPr>
            <a:endParaRPr lang="en-IN" dirty="0"/>
          </a:p>
        </p:txBody>
      </p:sp>
    </p:spTree>
    <p:extLst>
      <p:ext uri="{BB962C8B-B14F-4D97-AF65-F5344CB8AC3E}">
        <p14:creationId xmlns:p14="http://schemas.microsoft.com/office/powerpoint/2010/main" val="165358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7615-CA78-850A-3741-5022E21E98C3}"/>
              </a:ext>
            </a:extLst>
          </p:cNvPr>
          <p:cNvSpPr>
            <a:spLocks noGrp="1"/>
          </p:cNvSpPr>
          <p:nvPr>
            <p:ph type="title"/>
          </p:nvPr>
        </p:nvSpPr>
        <p:spPr/>
        <p:txBody>
          <a:bodyPr/>
          <a:lstStyle/>
          <a:p>
            <a:r>
              <a:rPr lang="en-IN" dirty="0"/>
              <a:t>Interface</a:t>
            </a:r>
          </a:p>
        </p:txBody>
      </p:sp>
      <p:sp>
        <p:nvSpPr>
          <p:cNvPr id="3" name="Content Placeholder 2">
            <a:extLst>
              <a:ext uri="{FF2B5EF4-FFF2-40B4-BE49-F238E27FC236}">
                <a16:creationId xmlns:a16="http://schemas.microsoft.com/office/drawing/2014/main" id="{DBB5AADC-C985-1380-2971-AC2424820994}"/>
              </a:ext>
            </a:extLst>
          </p:cNvPr>
          <p:cNvSpPr>
            <a:spLocks noGrp="1"/>
          </p:cNvSpPr>
          <p:nvPr>
            <p:ph idx="1"/>
          </p:nvPr>
        </p:nvSpPr>
        <p:spPr/>
        <p:txBody>
          <a:bodyPr/>
          <a:lstStyle/>
          <a:p>
            <a:r>
              <a:rPr lang="en-US" b="1" dirty="0"/>
              <a:t>Application Interface:</a:t>
            </a:r>
            <a:endParaRPr lang="en-US" dirty="0"/>
          </a:p>
          <a:p>
            <a:pPr>
              <a:buFont typeface="Arial" panose="020B0604020202020204" pitchFamily="34" charset="0"/>
              <a:buChar char="•"/>
            </a:pPr>
            <a:r>
              <a:rPr lang="en-US" dirty="0"/>
              <a:t>Built using </a:t>
            </a:r>
            <a:r>
              <a:rPr lang="en-US" dirty="0" err="1"/>
              <a:t>Streamlit</a:t>
            </a:r>
            <a:r>
              <a:rPr lang="en-US" dirty="0"/>
              <a:t>.</a:t>
            </a:r>
          </a:p>
          <a:p>
            <a:pPr>
              <a:buFont typeface="Arial" panose="020B0604020202020204" pitchFamily="34" charset="0"/>
              <a:buChar char="•"/>
            </a:pPr>
            <a:r>
              <a:rPr lang="en-US" dirty="0"/>
              <a:t>Deployed in </a:t>
            </a:r>
            <a:r>
              <a:rPr lang="en-US" dirty="0" err="1"/>
              <a:t>Streamlit</a:t>
            </a:r>
            <a:r>
              <a:rPr lang="en-US" dirty="0"/>
              <a:t> Cloud.</a:t>
            </a:r>
          </a:p>
          <a:p>
            <a:r>
              <a:rPr lang="en-IN" dirty="0"/>
              <a:t>The Application URL: </a:t>
            </a:r>
            <a:r>
              <a:rPr lang="en-IN" dirty="0">
                <a:hlinkClick r:id="rId2"/>
              </a:rPr>
              <a:t>Stream Application</a:t>
            </a:r>
            <a:endParaRPr lang="en-IN" dirty="0"/>
          </a:p>
        </p:txBody>
      </p:sp>
    </p:spTree>
    <p:extLst>
      <p:ext uri="{BB962C8B-B14F-4D97-AF65-F5344CB8AC3E}">
        <p14:creationId xmlns:p14="http://schemas.microsoft.com/office/powerpoint/2010/main" val="4148071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7E041-1171-176E-1290-C0032BC66B69}"/>
              </a:ext>
            </a:extLst>
          </p:cNvPr>
          <p:cNvSpPr>
            <a:spLocks noGrp="1"/>
          </p:cNvSpPr>
          <p:nvPr>
            <p:ph type="title"/>
          </p:nvPr>
        </p:nvSpPr>
        <p:spPr>
          <a:xfrm>
            <a:off x="392043" y="2320477"/>
            <a:ext cx="8596668" cy="1826581"/>
          </a:xfrm>
        </p:spPr>
        <p:txBody>
          <a:bodyPr>
            <a:normAutofit/>
          </a:bodyPr>
          <a:lstStyle/>
          <a:p>
            <a:pPr algn="ctr"/>
            <a:r>
              <a:rPr lang="en-IN" sz="8800" dirty="0"/>
              <a:t>Thank You </a:t>
            </a:r>
          </a:p>
        </p:txBody>
      </p:sp>
    </p:spTree>
    <p:extLst>
      <p:ext uri="{BB962C8B-B14F-4D97-AF65-F5344CB8AC3E}">
        <p14:creationId xmlns:p14="http://schemas.microsoft.com/office/powerpoint/2010/main" val="51200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662D-69B6-FB99-98EF-8F0638E86DB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65DA55C-F293-174F-69FE-93DB57AFF603}"/>
              </a:ext>
            </a:extLst>
          </p:cNvPr>
          <p:cNvSpPr>
            <a:spLocks noGrp="1"/>
          </p:cNvSpPr>
          <p:nvPr>
            <p:ph idx="1"/>
          </p:nvPr>
        </p:nvSpPr>
        <p:spPr/>
        <p:txBody>
          <a:bodyPr/>
          <a:lstStyle/>
          <a:p>
            <a:pPr algn="just">
              <a:lnSpc>
                <a:spcPct val="150000"/>
              </a:lnSpc>
              <a:buFont typeface="Wingdings" panose="05000000000000000000" pitchFamily="2" charset="2"/>
              <a:buChar char="Ø"/>
            </a:pPr>
            <a:r>
              <a:rPr lang="en-US" b="1" dirty="0"/>
              <a:t>Overview of the Internship Project:</a:t>
            </a:r>
          </a:p>
          <a:p>
            <a:pPr marL="400050" lvl="1" indent="0" algn="just">
              <a:lnSpc>
                <a:spcPct val="150000"/>
              </a:lnSpc>
              <a:buNone/>
            </a:pPr>
            <a:r>
              <a:rPr lang="en-US" dirty="0"/>
              <a:t>This project, developed as part of the Infosys Springboard internship, focuses on creating a Text Summarizer using Natural Language Processing (NLP) techniques. The summarizer aims to reduce the length of documents while preserving key information and meaning, making it easier for users to quickly understand the content of large texts.</a:t>
            </a:r>
            <a:endParaRPr lang="en-IN" dirty="0"/>
          </a:p>
        </p:txBody>
      </p:sp>
    </p:spTree>
    <p:extLst>
      <p:ext uri="{BB962C8B-B14F-4D97-AF65-F5344CB8AC3E}">
        <p14:creationId xmlns:p14="http://schemas.microsoft.com/office/powerpoint/2010/main" val="491345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7B1E-FC99-B227-956E-74E74B0C7044}"/>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C463FB08-D33A-98FD-EA85-2A6A4F6AA5BA}"/>
              </a:ext>
            </a:extLst>
          </p:cNvPr>
          <p:cNvSpPr>
            <a:spLocks noGrp="1"/>
          </p:cNvSpPr>
          <p:nvPr>
            <p:ph idx="1"/>
          </p:nvPr>
        </p:nvSpPr>
        <p:spPr/>
        <p:txBody>
          <a:bodyPr/>
          <a:lstStyle/>
          <a:p>
            <a:r>
              <a:rPr lang="en-US" b="1" dirty="0"/>
              <a:t>Project Goals:</a:t>
            </a:r>
            <a:endParaRPr lang="en-US" dirty="0"/>
          </a:p>
          <a:p>
            <a:pPr algn="just">
              <a:buFont typeface="Arial" panose="020B0604020202020204" pitchFamily="34" charset="0"/>
              <a:buChar char="•"/>
            </a:pPr>
            <a:r>
              <a:rPr lang="en-US" dirty="0"/>
              <a:t>Develop an automatic text summarization tool using both Extractive and Abstractive methods.</a:t>
            </a:r>
          </a:p>
          <a:p>
            <a:pPr algn="just">
              <a:buFont typeface="Arial" panose="020B0604020202020204" pitchFamily="34" charset="0"/>
              <a:buChar char="•"/>
            </a:pPr>
            <a:r>
              <a:rPr lang="en-US" dirty="0"/>
              <a:t>Ensure the summarizer maintains the original meaning and key points of the text.</a:t>
            </a:r>
          </a:p>
          <a:p>
            <a:pPr algn="just">
              <a:buFont typeface="Arial" panose="020B0604020202020204" pitchFamily="34" charset="0"/>
              <a:buChar char="•"/>
            </a:pPr>
            <a:r>
              <a:rPr lang="en-US" dirty="0"/>
              <a:t>Create an  user friendly interface for easy interaction with the summarizer.</a:t>
            </a:r>
          </a:p>
          <a:p>
            <a:pPr marL="0" indent="0">
              <a:buNone/>
            </a:pPr>
            <a:endParaRPr lang="en-IN" dirty="0"/>
          </a:p>
        </p:txBody>
      </p:sp>
    </p:spTree>
    <p:extLst>
      <p:ext uri="{BB962C8B-B14F-4D97-AF65-F5344CB8AC3E}">
        <p14:creationId xmlns:p14="http://schemas.microsoft.com/office/powerpoint/2010/main" val="125092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6304-23AF-6254-32BA-9E84F705AB27}"/>
              </a:ext>
            </a:extLst>
          </p:cNvPr>
          <p:cNvSpPr>
            <a:spLocks noGrp="1"/>
          </p:cNvSpPr>
          <p:nvPr>
            <p:ph type="title"/>
          </p:nvPr>
        </p:nvSpPr>
        <p:spPr/>
        <p:txBody>
          <a:bodyPr/>
          <a:lstStyle/>
          <a:p>
            <a:r>
              <a:rPr lang="en-IN" dirty="0"/>
              <a:t>Initial Design </a:t>
            </a:r>
          </a:p>
        </p:txBody>
      </p:sp>
      <p:pic>
        <p:nvPicPr>
          <p:cNvPr id="1026" name="Picture 2" descr="Initial Design Image">
            <a:extLst>
              <a:ext uri="{FF2B5EF4-FFF2-40B4-BE49-F238E27FC236}">
                <a16:creationId xmlns:a16="http://schemas.microsoft.com/office/drawing/2014/main" id="{860F782C-8021-425F-FBD3-13753C6982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722737"/>
            <a:ext cx="9248863" cy="403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86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5CCD-6E13-2659-4AA4-6791E421C12C}"/>
              </a:ext>
            </a:extLst>
          </p:cNvPr>
          <p:cNvSpPr>
            <a:spLocks noGrp="1"/>
          </p:cNvSpPr>
          <p:nvPr>
            <p:ph type="title"/>
          </p:nvPr>
        </p:nvSpPr>
        <p:spPr/>
        <p:txBody>
          <a:bodyPr/>
          <a:lstStyle/>
          <a:p>
            <a:r>
              <a:rPr lang="en-IN" dirty="0"/>
              <a:t>Datasets</a:t>
            </a:r>
          </a:p>
        </p:txBody>
      </p:sp>
      <p:sp>
        <p:nvSpPr>
          <p:cNvPr id="3" name="Content Placeholder 2">
            <a:extLst>
              <a:ext uri="{FF2B5EF4-FFF2-40B4-BE49-F238E27FC236}">
                <a16:creationId xmlns:a16="http://schemas.microsoft.com/office/drawing/2014/main" id="{A91B1DED-814A-3D97-C582-B8EC29BEAE77}"/>
              </a:ext>
            </a:extLst>
          </p:cNvPr>
          <p:cNvSpPr>
            <a:spLocks noGrp="1"/>
          </p:cNvSpPr>
          <p:nvPr>
            <p:ph idx="1"/>
          </p:nvPr>
        </p:nvSpPr>
        <p:spPr/>
        <p:txBody>
          <a:bodyPr/>
          <a:lstStyle/>
          <a:p>
            <a:r>
              <a:rPr lang="en-US" b="1" dirty="0"/>
              <a:t>Data Collection:</a:t>
            </a:r>
            <a:endParaRPr lang="en-US" dirty="0"/>
          </a:p>
          <a:p>
            <a:pPr algn="just">
              <a:buFont typeface="Arial" panose="020B0604020202020204" pitchFamily="34" charset="0"/>
              <a:buChar char="•"/>
            </a:pPr>
            <a:r>
              <a:rPr lang="en-US" b="1" dirty="0"/>
              <a:t>CNN/Daily Mail Dataset:</a:t>
            </a:r>
            <a:r>
              <a:rPr lang="en-US" dirty="0"/>
              <a:t> This dataset consists of news articles and their corresponding summaries, making it ideal for training and evaluating text summarization models.</a:t>
            </a:r>
          </a:p>
          <a:p>
            <a:pPr algn="just">
              <a:buFont typeface="Arial" panose="020B0604020202020204" pitchFamily="34" charset="0"/>
              <a:buChar char="•"/>
            </a:pPr>
            <a:r>
              <a:rPr lang="en-US" b="1" dirty="0"/>
              <a:t>Samsum Dataset:</a:t>
            </a:r>
            <a:r>
              <a:rPr lang="en-US" dirty="0"/>
              <a:t> This dataset is specifically used for abstractive summarization.</a:t>
            </a:r>
          </a:p>
          <a:p>
            <a:pPr marL="0" indent="0" algn="just">
              <a:buNone/>
            </a:pPr>
            <a:r>
              <a:rPr lang="en-IN" dirty="0"/>
              <a:t>     Which consists of dialogue and their respective summaries.</a:t>
            </a:r>
          </a:p>
        </p:txBody>
      </p:sp>
    </p:spTree>
    <p:extLst>
      <p:ext uri="{BB962C8B-B14F-4D97-AF65-F5344CB8AC3E}">
        <p14:creationId xmlns:p14="http://schemas.microsoft.com/office/powerpoint/2010/main" val="1134025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FE7D-5234-6CB8-73F1-2EC169D961DF}"/>
              </a:ext>
            </a:extLst>
          </p:cNvPr>
          <p:cNvSpPr>
            <a:spLocks noGrp="1"/>
          </p:cNvSpPr>
          <p:nvPr>
            <p:ph type="title"/>
          </p:nvPr>
        </p:nvSpPr>
        <p:spPr/>
        <p:txBody>
          <a:bodyPr/>
          <a:lstStyle/>
          <a:p>
            <a:r>
              <a:rPr lang="en-IN" dirty="0"/>
              <a:t>Extractive Summarization</a:t>
            </a:r>
          </a:p>
        </p:txBody>
      </p:sp>
      <p:sp>
        <p:nvSpPr>
          <p:cNvPr id="3" name="Content Placeholder 2">
            <a:extLst>
              <a:ext uri="{FF2B5EF4-FFF2-40B4-BE49-F238E27FC236}">
                <a16:creationId xmlns:a16="http://schemas.microsoft.com/office/drawing/2014/main" id="{63C06D10-38B3-6B0B-760B-87F753BF556A}"/>
              </a:ext>
            </a:extLst>
          </p:cNvPr>
          <p:cNvSpPr>
            <a:spLocks noGrp="1"/>
          </p:cNvSpPr>
          <p:nvPr>
            <p:ph idx="1"/>
          </p:nvPr>
        </p:nvSpPr>
        <p:spPr/>
        <p:txBody>
          <a:bodyPr/>
          <a:lstStyle/>
          <a:p>
            <a:r>
              <a:rPr lang="en-US" b="1" dirty="0"/>
              <a:t>Overview:</a:t>
            </a:r>
            <a:r>
              <a:rPr lang="en-US" dirty="0"/>
              <a:t> </a:t>
            </a:r>
          </a:p>
          <a:p>
            <a:pPr algn="just">
              <a:buFont typeface="Arial" panose="020B0604020202020204" pitchFamily="34" charset="0"/>
              <a:buChar char="•"/>
            </a:pPr>
            <a:r>
              <a:rPr lang="en-US" dirty="0"/>
              <a:t>Extractive summarization involves selecting key sentences from the original text that best represent the main points of the document.</a:t>
            </a:r>
          </a:p>
          <a:p>
            <a:pPr algn="just"/>
            <a:r>
              <a:rPr lang="en-IN" b="1" dirty="0"/>
              <a:t>Pre-processing</a:t>
            </a:r>
            <a:r>
              <a:rPr lang="en-IN" dirty="0"/>
              <a:t>:</a:t>
            </a:r>
          </a:p>
          <a:p>
            <a:pPr algn="just">
              <a:buFont typeface="Arial" panose="020B0604020202020204" pitchFamily="34" charset="0"/>
              <a:buChar char="•"/>
            </a:pPr>
            <a:r>
              <a:rPr lang="en-US" b="1" dirty="0"/>
              <a:t>Text Cleaning</a:t>
            </a:r>
            <a:r>
              <a:rPr lang="en-US" dirty="0"/>
              <a:t>: Remove newline characters, content within square brackets, extra spaces, and quotation marks.</a:t>
            </a:r>
            <a:endParaRPr lang="en-IN" dirty="0"/>
          </a:p>
          <a:p>
            <a:pPr algn="just">
              <a:buFont typeface="Arial" panose="020B0604020202020204" pitchFamily="34" charset="0"/>
              <a:buChar char="•"/>
            </a:pPr>
            <a:r>
              <a:rPr lang="en-IN" b="1" dirty="0"/>
              <a:t>Tokenization</a:t>
            </a:r>
            <a:r>
              <a:rPr lang="en-IN" dirty="0"/>
              <a:t>: </a:t>
            </a:r>
            <a:r>
              <a:rPr lang="en-IN" dirty="0" err="1"/>
              <a:t>Spliting</a:t>
            </a:r>
            <a:r>
              <a:rPr lang="en-IN" dirty="0"/>
              <a:t> text into sentences using the ‘</a:t>
            </a:r>
            <a:r>
              <a:rPr lang="en-IN" dirty="0" err="1"/>
              <a:t>nltk.sent_tokenize</a:t>
            </a:r>
            <a:r>
              <a:rPr lang="en-IN" dirty="0"/>
              <a:t>’ function.</a:t>
            </a:r>
          </a:p>
          <a:p>
            <a:pPr algn="just">
              <a:buFont typeface="Arial" panose="020B0604020202020204" pitchFamily="34" charset="0"/>
              <a:buChar char="•"/>
            </a:pPr>
            <a:r>
              <a:rPr lang="en-IN" b="1" dirty="0"/>
              <a:t>Lemmatization and stop words removal</a:t>
            </a:r>
            <a:r>
              <a:rPr lang="en-IN" dirty="0"/>
              <a:t>: using the ‘spacy’ library to extract lemmatized words and non-alphabetic tokens.</a:t>
            </a:r>
          </a:p>
        </p:txBody>
      </p:sp>
    </p:spTree>
    <p:extLst>
      <p:ext uri="{BB962C8B-B14F-4D97-AF65-F5344CB8AC3E}">
        <p14:creationId xmlns:p14="http://schemas.microsoft.com/office/powerpoint/2010/main" val="2521794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05654-8872-162F-845A-BBBD0976D72A}"/>
              </a:ext>
            </a:extLst>
          </p:cNvPr>
          <p:cNvSpPr>
            <a:spLocks noGrp="1"/>
          </p:cNvSpPr>
          <p:nvPr>
            <p:ph type="title"/>
          </p:nvPr>
        </p:nvSpPr>
        <p:spPr/>
        <p:txBody>
          <a:bodyPr/>
          <a:lstStyle/>
          <a:p>
            <a:r>
              <a:rPr lang="en-US" dirty="0"/>
              <a:t>TF-IDF (Term Frequency-Inverse Document Frequency)</a:t>
            </a:r>
            <a:endParaRPr lang="en-IN" dirty="0"/>
          </a:p>
        </p:txBody>
      </p:sp>
      <p:sp>
        <p:nvSpPr>
          <p:cNvPr id="3" name="Content Placeholder 2">
            <a:extLst>
              <a:ext uri="{FF2B5EF4-FFF2-40B4-BE49-F238E27FC236}">
                <a16:creationId xmlns:a16="http://schemas.microsoft.com/office/drawing/2014/main" id="{7656FC3A-BD20-C346-D440-05BD9E9F52A2}"/>
              </a:ext>
            </a:extLst>
          </p:cNvPr>
          <p:cNvSpPr>
            <a:spLocks noGrp="1"/>
          </p:cNvSpPr>
          <p:nvPr>
            <p:ph idx="1"/>
          </p:nvPr>
        </p:nvSpPr>
        <p:spPr/>
        <p:txBody>
          <a:bodyPr/>
          <a:lstStyle/>
          <a:p>
            <a:r>
              <a:rPr lang="en-IN" dirty="0"/>
              <a:t>Sentence Scoring :</a:t>
            </a:r>
          </a:p>
          <a:p>
            <a:pPr marL="0" indent="0">
              <a:buNone/>
            </a:pPr>
            <a:r>
              <a:rPr kumimoji="0" lang="en-US" altLang="en-US" sz="1800" b="1" i="0" u="none" strike="noStrike" cap="none" normalizeH="0" baseline="0" dirty="0">
                <a:ln>
                  <a:noFill/>
                </a:ln>
                <a:solidFill>
                  <a:schemeClr val="tx1"/>
                </a:solidFill>
                <a:effectLst/>
                <a:latin typeface="Arial" panose="020B0604020202020204" pitchFamily="34" charset="0"/>
              </a:rPr>
              <a:t>TF-IDF (Term Frequency-Inverse Document Frequency):</a:t>
            </a:r>
            <a:endParaRPr kumimoji="0" lang="en-US" altLang="en-US" b="0" i="0" u="none" strike="noStrike" cap="none" normalizeH="0" baseline="0" dirty="0">
              <a:ln>
                <a:noFill/>
              </a:ln>
              <a:solidFill>
                <a:schemeClr val="tx1"/>
              </a:solidFill>
              <a:effectLst/>
              <a:latin typeface="Arial" panose="020B0604020202020204" pitchFamily="34" charset="0"/>
            </a:endParaRPr>
          </a:p>
          <a:p>
            <a:pPr algn="jus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This technique calculates the importance of words in each sentence. The ‘</a:t>
            </a:r>
            <a:r>
              <a:rPr kumimoji="0" lang="en-US" altLang="en-US" b="0" i="0" u="none" strike="noStrike" cap="none" normalizeH="0" baseline="0" dirty="0">
                <a:ln>
                  <a:noFill/>
                </a:ln>
                <a:solidFill>
                  <a:schemeClr val="tx1"/>
                </a:solidFill>
                <a:effectLst/>
                <a:latin typeface="Arial Unicode MS"/>
              </a:rPr>
              <a:t>TfidfVectorizer’</a:t>
            </a:r>
            <a:r>
              <a:rPr kumimoji="0" lang="en-US" altLang="en-US" b="0" i="0" u="none" strike="noStrike" cap="none" normalizeH="0" baseline="0" dirty="0">
                <a:ln>
                  <a:noFill/>
                </a:ln>
                <a:solidFill>
                  <a:schemeClr val="tx1"/>
                </a:solidFill>
                <a:effectLst/>
              </a:rPr>
              <a:t> from ‘</a:t>
            </a:r>
            <a:r>
              <a:rPr kumimoji="0" lang="en-US" altLang="en-US" b="0" i="0" u="none" strike="noStrike" cap="none" normalizeH="0" baseline="0" dirty="0" err="1">
                <a:ln>
                  <a:noFill/>
                </a:ln>
                <a:solidFill>
                  <a:schemeClr val="tx1"/>
                </a:solidFill>
                <a:effectLst/>
                <a:latin typeface="Arial Unicode MS"/>
              </a:rPr>
              <a:t>sklearn</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is utilized to convert the preprocessed sentences into a TF-IDF matrix. Each row in the matrix represents a sentence, and each column represents a unique term in the corpus. </a:t>
            </a:r>
            <a:endParaRPr kumimoji="0" lang="en-US" altLang="en-US" b="0" i="0" u="none" strike="noStrike" cap="none" normalizeH="0" baseline="0" dirty="0">
              <a:ln>
                <a:noFill/>
              </a:ln>
              <a:solidFill>
                <a:schemeClr val="tx1"/>
              </a:solidFill>
              <a:effectLst/>
              <a:latin typeface="Arial" panose="020B0604020202020204" pitchFamily="34" charset="0"/>
            </a:endParaRPr>
          </a:p>
          <a:p>
            <a:pPr>
              <a:buFont typeface="Arial" panose="020B0604020202020204" pitchFamily="34" charset="0"/>
              <a:buChar char="•"/>
            </a:pPr>
            <a:r>
              <a:rPr lang="en-US" b="1" dirty="0"/>
              <a:t>Sentence Sum Scores:</a:t>
            </a:r>
            <a:r>
              <a:rPr lang="en-US" dirty="0"/>
              <a:t> </a:t>
            </a:r>
          </a:p>
          <a:p>
            <a:pPr marL="400050" lvl="1" indent="0" algn="just">
              <a:buNone/>
            </a:pPr>
            <a:r>
              <a:rPr lang="en-US" dirty="0"/>
              <a:t>The sum of TF-IDF scores for each sentence is calculated, representing the importance of the sentence within the document.</a:t>
            </a: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1708571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3FFE-3138-42FB-AEA9-C99BB004CE07}"/>
              </a:ext>
            </a:extLst>
          </p:cNvPr>
          <p:cNvSpPr>
            <a:spLocks noGrp="1"/>
          </p:cNvSpPr>
          <p:nvPr>
            <p:ph type="title"/>
          </p:nvPr>
        </p:nvSpPr>
        <p:spPr/>
        <p:txBody>
          <a:bodyPr/>
          <a:lstStyle/>
          <a:p>
            <a:r>
              <a:rPr lang="en-IN" dirty="0"/>
              <a:t>TF-IDF Example Calculation</a:t>
            </a:r>
          </a:p>
        </p:txBody>
      </p:sp>
      <p:sp>
        <p:nvSpPr>
          <p:cNvPr id="4" name="Rectangle 1">
            <a:extLst>
              <a:ext uri="{FF2B5EF4-FFF2-40B4-BE49-F238E27FC236}">
                <a16:creationId xmlns:a16="http://schemas.microsoft.com/office/drawing/2014/main" id="{5B82D8B6-AC25-B9F4-E727-F439F1DA032E}"/>
              </a:ext>
            </a:extLst>
          </p:cNvPr>
          <p:cNvSpPr>
            <a:spLocks noGrp="1" noChangeArrowheads="1"/>
          </p:cNvSpPr>
          <p:nvPr>
            <p:ph idx="1"/>
          </p:nvPr>
        </p:nvSpPr>
        <p:spPr bwMode="auto">
          <a:xfrm>
            <a:off x="677334" y="2254316"/>
            <a:ext cx="859666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Example Calculation of TF-IDF:</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spcBef>
                <a:spcPct val="0"/>
              </a:spcBef>
              <a:spcAft>
                <a:spcPct val="0"/>
              </a:spcAft>
              <a:buClrTx/>
              <a:buSzTx/>
              <a:buNone/>
            </a:pPr>
            <a:r>
              <a:rPr kumimoji="0" lang="en-US" altLang="en-US" b="0" i="0" u="none" strike="noStrike" cap="none" normalizeH="0" baseline="0" dirty="0">
                <a:ln>
                  <a:noFill/>
                </a:ln>
                <a:solidFill>
                  <a:schemeClr val="tx1"/>
                </a:solidFill>
                <a:effectLst/>
                <a:latin typeface="Arial" panose="020B0604020202020204" pitchFamily="34" charset="0"/>
              </a:rPr>
              <a:t>"Siva is a skilled programmer who enjoys solving complex problems."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Term:</a:t>
            </a:r>
            <a:r>
              <a:rPr kumimoji="0" lang="en-US" altLang="en-US" sz="1800" b="0" i="0" u="none" strike="noStrike" cap="none" normalizeH="0" baseline="0" dirty="0">
                <a:ln>
                  <a:noFill/>
                </a:ln>
                <a:solidFill>
                  <a:schemeClr val="tx1"/>
                </a:solidFill>
                <a:effectLst/>
                <a:latin typeface="Arial" panose="020B0604020202020204" pitchFamily="34" charset="0"/>
              </a:rPr>
              <a:t> Siva</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TF:</a:t>
            </a:r>
            <a:r>
              <a:rPr kumimoji="0" lang="en-US" altLang="en-US" sz="1800" b="0" i="0" u="none" strike="noStrike" cap="none" normalizeH="0" baseline="0" dirty="0">
                <a:ln>
                  <a:noFill/>
                </a:ln>
                <a:solidFill>
                  <a:schemeClr val="tx1"/>
                </a:solidFill>
                <a:effectLst/>
                <a:latin typeface="Arial" panose="020B0604020202020204" pitchFamily="34" charset="0"/>
              </a:rPr>
              <a:t> 1/9 = 0.1111</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IDF (log(1/1) = 0):</a:t>
            </a:r>
            <a:r>
              <a:rPr kumimoji="0" lang="en-US" altLang="en-US" sz="1800" b="0" i="0" u="none" strike="noStrike" cap="none" normalizeH="0" baseline="0" dirty="0">
                <a:ln>
                  <a:noFill/>
                </a:ln>
                <a:solidFill>
                  <a:schemeClr val="tx1"/>
                </a:solidFill>
                <a:effectLst/>
                <a:latin typeface="Arial" panose="020B0604020202020204" pitchFamily="34" charset="0"/>
              </a:rPr>
              <a:t> 0</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TF-IDF:</a:t>
            </a:r>
            <a:r>
              <a:rPr kumimoji="0" lang="en-US" altLang="en-US" sz="1800" b="0" i="0" u="none" strike="noStrike" cap="none" normalizeH="0" baseline="0" dirty="0">
                <a:ln>
                  <a:noFill/>
                </a:ln>
                <a:solidFill>
                  <a:schemeClr val="tx1"/>
                </a:solidFill>
                <a:effectLst/>
                <a:latin typeface="Arial" panose="020B0604020202020204" pitchFamily="34" charset="0"/>
              </a:rPr>
              <a:t> 0</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Implementation:</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Implemented code in the file ‘</a:t>
            </a:r>
            <a:r>
              <a:rPr kumimoji="0" lang="en-US" altLang="en-US" b="0" i="0" u="none" strike="noStrike" cap="none" normalizeH="0" baseline="0" dirty="0">
                <a:ln>
                  <a:noFill/>
                </a:ln>
                <a:solidFill>
                  <a:schemeClr val="tx1"/>
                </a:solidFill>
                <a:effectLst/>
                <a:latin typeface="Arial Unicode MS"/>
              </a:rPr>
              <a:t>Extractive_Text_Summarization.ipynb’</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5057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0F17-AA7A-DE65-FD02-DFBE64789829}"/>
              </a:ext>
            </a:extLst>
          </p:cNvPr>
          <p:cNvSpPr>
            <a:spLocks noGrp="1"/>
          </p:cNvSpPr>
          <p:nvPr>
            <p:ph type="title"/>
          </p:nvPr>
        </p:nvSpPr>
        <p:spPr/>
        <p:txBody>
          <a:bodyPr/>
          <a:lstStyle/>
          <a:p>
            <a:r>
              <a:rPr lang="en-IN" dirty="0"/>
              <a:t>Extractive Summarization Results</a:t>
            </a:r>
          </a:p>
        </p:txBody>
      </p:sp>
      <p:sp>
        <p:nvSpPr>
          <p:cNvPr id="3" name="Content Placeholder 2">
            <a:extLst>
              <a:ext uri="{FF2B5EF4-FFF2-40B4-BE49-F238E27FC236}">
                <a16:creationId xmlns:a16="http://schemas.microsoft.com/office/drawing/2014/main" id="{9BD48663-83FA-8128-BA59-452FE21E88B3}"/>
              </a:ext>
            </a:extLst>
          </p:cNvPr>
          <p:cNvSpPr>
            <a:spLocks noGrp="1"/>
          </p:cNvSpPr>
          <p:nvPr>
            <p:ph idx="1"/>
          </p:nvPr>
        </p:nvSpPr>
        <p:spPr/>
        <p:txBody>
          <a:bodyPr/>
          <a:lstStyle/>
          <a:p>
            <a:r>
              <a:rPr lang="en-US" b="1" dirty="0"/>
              <a:t>Summary Generation:</a:t>
            </a:r>
            <a:endParaRPr lang="en-US" dirty="0"/>
          </a:p>
          <a:p>
            <a:pPr>
              <a:buFont typeface="Arial" panose="020B0604020202020204" pitchFamily="34" charset="0"/>
              <a:buChar char="•"/>
            </a:pPr>
            <a:r>
              <a:rPr lang="en-US" dirty="0"/>
              <a:t>Concatenate the selected sentences to form the final summary.</a:t>
            </a:r>
          </a:p>
          <a:p>
            <a:pPr marL="0" indent="0">
              <a:buNone/>
            </a:pPr>
            <a:endParaRPr lang="en-US" dirty="0"/>
          </a:p>
          <a:p>
            <a:r>
              <a:rPr lang="en-US" b="1" dirty="0"/>
              <a:t>Rouge Scores for Extractive Model:</a:t>
            </a:r>
            <a:endParaRPr lang="en-US" dirty="0"/>
          </a:p>
          <a:p>
            <a:pPr>
              <a:buFont typeface="Arial" panose="020B0604020202020204" pitchFamily="34" charset="0"/>
              <a:buChar char="•"/>
            </a:pPr>
            <a:r>
              <a:rPr lang="en-US" b="1" dirty="0"/>
              <a:t>ROUGE-1:</a:t>
            </a:r>
            <a:r>
              <a:rPr lang="en-US" dirty="0"/>
              <a:t> Precision: 0.5614, Recall: 0.5333, F1-Score: 0.5470</a:t>
            </a:r>
          </a:p>
          <a:p>
            <a:pPr>
              <a:buFont typeface="Arial" panose="020B0604020202020204" pitchFamily="34" charset="0"/>
              <a:buChar char="•"/>
            </a:pPr>
            <a:r>
              <a:rPr lang="en-US" b="1" dirty="0"/>
              <a:t>ROUGE-2:</a:t>
            </a:r>
            <a:r>
              <a:rPr lang="en-US" dirty="0"/>
              <a:t> Precision: 0.3894, Recall: 0.3697, F1-Score: 0.3793</a:t>
            </a:r>
          </a:p>
          <a:p>
            <a:pPr>
              <a:buFont typeface="Arial" panose="020B0604020202020204" pitchFamily="34" charset="0"/>
              <a:buChar char="•"/>
            </a:pPr>
            <a:r>
              <a:rPr lang="en-US" b="1" dirty="0"/>
              <a:t>ROUGE-L:</a:t>
            </a:r>
            <a:r>
              <a:rPr lang="en-US" dirty="0"/>
              <a:t> Precision: 0.4211, Recall: 0.4000, F1-Score: 0.4103</a:t>
            </a:r>
          </a:p>
          <a:p>
            <a:pPr marL="0" indent="0">
              <a:buNone/>
            </a:pPr>
            <a:endParaRPr lang="en-IN" dirty="0"/>
          </a:p>
        </p:txBody>
      </p:sp>
    </p:spTree>
    <p:extLst>
      <p:ext uri="{BB962C8B-B14F-4D97-AF65-F5344CB8AC3E}">
        <p14:creationId xmlns:p14="http://schemas.microsoft.com/office/powerpoint/2010/main" val="13841801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53</TotalTime>
  <Words>747</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Unicode MS</vt:lpstr>
      <vt:lpstr>Trebuchet MS</vt:lpstr>
      <vt:lpstr>Wingdings</vt:lpstr>
      <vt:lpstr>Wingdings 3</vt:lpstr>
      <vt:lpstr>Facet</vt:lpstr>
      <vt:lpstr>Text Summarizer Using NLP</vt:lpstr>
      <vt:lpstr>Introduction</vt:lpstr>
      <vt:lpstr>Objectives</vt:lpstr>
      <vt:lpstr>Initial Design </vt:lpstr>
      <vt:lpstr>Datasets</vt:lpstr>
      <vt:lpstr>Extractive Summarization</vt:lpstr>
      <vt:lpstr>TF-IDF (Term Frequency-Inverse Document Frequency)</vt:lpstr>
      <vt:lpstr>TF-IDF Example Calculation</vt:lpstr>
      <vt:lpstr>Extractive Summarization Results</vt:lpstr>
      <vt:lpstr>Abstractive Summarization</vt:lpstr>
      <vt:lpstr>Pre-processing </vt:lpstr>
      <vt:lpstr>Model and Training </vt:lpstr>
      <vt:lpstr>Abstractive Summarization Results</vt:lpstr>
      <vt:lpstr>Interface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Sivayya Avanigadda</dc:creator>
  <cp:lastModifiedBy>Sivayya Avanigadda</cp:lastModifiedBy>
  <cp:revision>1</cp:revision>
  <dcterms:created xsi:type="dcterms:W3CDTF">2024-07-10T12:21:58Z</dcterms:created>
  <dcterms:modified xsi:type="dcterms:W3CDTF">2024-07-12T14:01:04Z</dcterms:modified>
</cp:coreProperties>
</file>