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83" r:id="rId4"/>
    <p:sldId id="284" r:id="rId5"/>
    <p:sldId id="293" r:id="rId6"/>
    <p:sldId id="285" r:id="rId7"/>
    <p:sldId id="288" r:id="rId8"/>
    <p:sldId id="289" r:id="rId9"/>
    <p:sldId id="290" r:id="rId10"/>
    <p:sldId id="291" r:id="rId11"/>
    <p:sldId id="29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830"/>
  </p:normalViewPr>
  <p:slideViewPr>
    <p:cSldViewPr snapToGrid="0">
      <p:cViewPr varScale="1">
        <p:scale>
          <a:sx n="63" d="100"/>
          <a:sy n="63" d="100"/>
        </p:scale>
        <p:origin x="608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Prediction through</a:t>
            </a:r>
            <a:br>
              <a:rPr lang="en-US" dirty="0"/>
            </a:br>
            <a:r>
              <a:rPr lang="en-US" dirty="0"/>
              <a:t>LSTMs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Harsh Jain</a:t>
            </a:r>
          </a:p>
          <a:p>
            <a:r>
              <a:rPr lang="en-US" dirty="0"/>
              <a:t>Ankur Patil</a:t>
            </a:r>
          </a:p>
          <a:p>
            <a:r>
              <a:rPr lang="en-US" dirty="0" err="1"/>
              <a:t>Snehil</a:t>
            </a:r>
            <a:r>
              <a:rPr lang="en-US" dirty="0"/>
              <a:t> Yadav</a:t>
            </a:r>
          </a:p>
          <a:p>
            <a:r>
              <a:rPr lang="en-US" dirty="0"/>
              <a:t>Ayush Jangid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8B7-AABC-C951-062D-FCFCEAD4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76072" y="-243840"/>
            <a:ext cx="10515600" cy="711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557AFB-3F4F-3070-D236-6B50D61A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271" y="895901"/>
            <a:ext cx="4761905" cy="33523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D3A8-D2BB-630B-262A-7AB7B5C8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3D3C-AB30-6333-27AA-B13CAA18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B092-10C6-62AB-5EFC-4F921234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BA390-3B07-AA22-4C67-7D24F070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895901"/>
            <a:ext cx="5797848" cy="3257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49F2FA-5FEB-329C-9918-ED4B236DEBA6}"/>
              </a:ext>
            </a:extLst>
          </p:cNvPr>
          <p:cNvSpPr txBox="1"/>
          <p:nvPr/>
        </p:nvSpPr>
        <p:spPr>
          <a:xfrm>
            <a:off x="576072" y="4785360"/>
            <a:ext cx="1073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Predictions on the training and testing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847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C7DE-7DB8-CACF-ED76-D0415376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0880" cy="762000"/>
          </a:xfrm>
        </p:spPr>
        <p:txBody>
          <a:bodyPr/>
          <a:lstStyle/>
          <a:p>
            <a:r>
              <a:rPr lang="en-US" dirty="0"/>
              <a:t>                                   Future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8A49-E722-805B-BB36-919BFCF0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11521440" cy="5547360"/>
          </a:xfrm>
        </p:spPr>
        <p:txBody>
          <a:bodyPr>
            <a:normAutofit/>
          </a:bodyPr>
          <a:lstStyle/>
          <a:p>
            <a:r>
              <a:rPr lang="en-US" sz="3200" dirty="0"/>
              <a:t>Now this method of applying LSTM to time-series analysis could be extended for any type of univariate analysis.</a:t>
            </a:r>
          </a:p>
          <a:p>
            <a:r>
              <a:rPr lang="en-US" sz="3200" dirty="0"/>
              <a:t>For example, we can apply this for language modelling, </a:t>
            </a:r>
            <a:r>
              <a:rPr lang="en-US" sz="3200" dirty="0" err="1"/>
              <a:t>i</a:t>
            </a:r>
            <a:r>
              <a:rPr lang="en-US" sz="3200" dirty="0"/>
              <a:t>,.e. predictive texts like in email by suitably transforming the text data into trainable data.</a:t>
            </a:r>
          </a:p>
          <a:p>
            <a:r>
              <a:rPr lang="en-US" sz="3200" dirty="0"/>
              <a:t>This idea can be extended for music generation by transforming a sample of audio into trainable data, and give a few starting notes and train our model to give next note of sequence, and applying this repeatedly will give whole music clip.</a:t>
            </a:r>
          </a:p>
          <a:p>
            <a:r>
              <a:rPr lang="en-US" sz="3200" dirty="0"/>
              <a:t>Furthermore, we can apply this technique to DNA sequencing and protein sequencing as that is also a problem of univariate analysis.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46C1-D680-B5B6-5A89-B939350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9151-382E-15A2-36DB-70D768E0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009A-9CD7-E53C-D939-C71A5976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2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290663"/>
              </p:ext>
            </p:extLst>
          </p:nvPr>
        </p:nvGraphicFramePr>
        <p:xfrm>
          <a:off x="7791450" y="1169989"/>
          <a:ext cx="4132263" cy="4793931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69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 to LSTMs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131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More about LSTMs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337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Numerical Experiments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9243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Future Ideas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846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91D-ED25-0731-08CE-6377CD52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10515600" cy="843280"/>
          </a:xfrm>
        </p:spPr>
        <p:txBody>
          <a:bodyPr/>
          <a:lstStyle/>
          <a:p>
            <a:r>
              <a:rPr lang="en-US" dirty="0"/>
              <a:t>		 Introduction to LSTMs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B0A6-6443-4402-819C-3E16E7EA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43280"/>
            <a:ext cx="11039856" cy="5496560"/>
          </a:xfrm>
        </p:spPr>
        <p:txBody>
          <a:bodyPr>
            <a:normAutofit/>
          </a:bodyPr>
          <a:lstStyle/>
          <a:p>
            <a:r>
              <a:rPr lang="en-US" b="1" dirty="0"/>
              <a:t>Neural Networks(NN) </a:t>
            </a:r>
            <a:r>
              <a:rPr lang="en-US" dirty="0"/>
              <a:t>have seen the dawn of AI world, but simultaneously it came up with a serious flaw that it does not have memory. So as a result, it works well with the structured data like images and tabular data, but it becomes very difficult to work on sequential data, where one term is linked to previous terms.</a:t>
            </a:r>
          </a:p>
          <a:p>
            <a:r>
              <a:rPr lang="en-US" dirty="0"/>
              <a:t>Thus the need of giving networks a memory is felt, and </a:t>
            </a:r>
            <a:r>
              <a:rPr lang="en-US" b="1" dirty="0"/>
              <a:t>Recurrent Neural Networks(RNN)</a:t>
            </a:r>
            <a:r>
              <a:rPr lang="en-US" dirty="0"/>
              <a:t> came into play. This solves the memory issue by giving a feedback mechanism that looks to the previous output and serves as a kind of memory, thus forming a sequential action.</a:t>
            </a:r>
          </a:p>
          <a:p>
            <a:r>
              <a:rPr lang="en-US" dirty="0"/>
              <a:t>But in itself, RNN also came up a flaw of vanishing gradients or not memorizing the sequence longer. Hence the world saw the dawn of </a:t>
            </a:r>
            <a:r>
              <a:rPr lang="en-US" b="1" dirty="0"/>
              <a:t>Long Short Term Memory(LSTMs)</a:t>
            </a:r>
            <a:r>
              <a:rPr lang="en-US" dirty="0"/>
              <a:t> which opposed to RNNs captured both short and long term memory components to efficiently learn sequential data.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6309-E489-5E44-157D-F8B2D2B6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6EF8-EE8B-21A3-1EBF-95544DE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LSTMs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59FB-2589-C120-4D93-41CBFC37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486-EF01-0622-E80A-C12F73B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10515600" cy="802640"/>
          </a:xfrm>
        </p:spPr>
        <p:txBody>
          <a:bodyPr/>
          <a:lstStyle/>
          <a:p>
            <a:r>
              <a:rPr lang="en-US" dirty="0"/>
              <a:t>                      More about LSTMs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B891E-2CCE-BB84-57E5-FB59F9BA4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72" y="914400"/>
                <a:ext cx="11039856" cy="539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give a introduction, LSTMs are nothing but a stack of NNs composed of linear layers composed of weights and biases in which weights are constantly updated through backpropagation.</a:t>
                </a:r>
              </a:p>
              <a:p>
                <a:r>
                  <a:rPr lang="en-US" dirty="0"/>
                  <a:t>Terminologies about LSTM –</a:t>
                </a:r>
              </a:p>
              <a:p>
                <a:pPr lvl="1"/>
                <a:r>
                  <a:rPr lang="en-US" b="1" dirty="0"/>
                  <a:t>Cell</a:t>
                </a:r>
                <a:r>
                  <a:rPr lang="en-US" dirty="0"/>
                  <a:t> – Every unit of LSTM network is a cell, each composed of 3 states –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-</a:t>
                </a:r>
                <a:r>
                  <a:rPr lang="en-US" dirty="0"/>
                  <a:t> token at  timestamp 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hidden state at timestamp 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cell state at timestamp t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Gates – </a:t>
                </a:r>
                <a:r>
                  <a:rPr lang="en-US" dirty="0"/>
                  <a:t>Used in LSTM for memorizing process, by making it a probabilistic score by using activation and point-wise multiplication. Gates are of 3 types – </a:t>
                </a:r>
              </a:p>
              <a:p>
                <a:pPr lvl="2"/>
                <a:r>
                  <a:rPr lang="en-US" b="1" dirty="0"/>
                  <a:t>Input gate </a:t>
                </a:r>
                <a:r>
                  <a:rPr lang="en-US" dirty="0"/>
                  <a:t>- This gate lets in optional information necessary from current cell state.</a:t>
                </a:r>
              </a:p>
              <a:p>
                <a:pPr lvl="2"/>
                <a:r>
                  <a:rPr lang="en-US" b="1" dirty="0"/>
                  <a:t>Output gate - </a:t>
                </a:r>
                <a:r>
                  <a:rPr lang="en-US" dirty="0"/>
                  <a:t>This gate updates and next hidden state such that it keeps all the relevant information of previous and current cells.</a:t>
                </a:r>
              </a:p>
              <a:p>
                <a:pPr lvl="2"/>
                <a:r>
                  <a:rPr lang="en-US" b="1" dirty="0"/>
                  <a:t>Forget gate - </a:t>
                </a:r>
                <a:r>
                  <a:rPr lang="en-US" dirty="0"/>
                  <a:t>This gate simply multiplies all unnecessary information by 0 to make it forgotten forever.</a:t>
                </a:r>
                <a:endParaRPr lang="en-US" b="1" dirty="0"/>
              </a:p>
              <a:p>
                <a:pPr lvl="2"/>
                <a:endParaRPr lang="en-US" b="1" dirty="0"/>
              </a:p>
              <a:p>
                <a:pPr lvl="1"/>
                <a:endParaRPr lang="en-US" baseline="-2500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B891E-2CCE-BB84-57E5-FB59F9BA4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72" y="914400"/>
                <a:ext cx="11039856" cy="5394960"/>
              </a:xfrm>
              <a:blipFill>
                <a:blip r:embed="rId2"/>
                <a:stretch>
                  <a:fillRect l="-994" t="-2486" r="-1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A1A8-C8B2-0802-E310-6B31F5B2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FEE5-BCA6-73CB-42C1-20CC7E6A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More about LSTMs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66A9-291B-772E-B945-10144E4A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D8D2-D02E-19B7-B0F0-4A6023B9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-1046480"/>
            <a:ext cx="10515600" cy="310896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B5DD3-976E-BF89-0F0C-F06C024A3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319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 f</a:t>
                </a:r>
                <a:r>
                  <a:rPr lang="en-IN" b="1" baseline="-25000" dirty="0"/>
                  <a:t>t </a:t>
                </a:r>
                <a:r>
                  <a:rPr lang="en-IN" b="1" dirty="0"/>
                  <a:t> : forget gate</a:t>
                </a:r>
              </a:p>
              <a:p>
                <a:pPr marL="0" indent="0">
                  <a:buNone/>
                </a:pPr>
                <a:r>
                  <a:rPr lang="en-IN" b="1" dirty="0"/>
                  <a:t> i</a:t>
                </a:r>
                <a:r>
                  <a:rPr lang="en-IN" b="1" baseline="-25000" dirty="0"/>
                  <a:t>t</a:t>
                </a:r>
                <a:r>
                  <a:rPr lang="en-IN" b="1" dirty="0"/>
                  <a:t>  : input gate 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err="1"/>
                  <a:t>o</a:t>
                </a:r>
                <a:r>
                  <a:rPr lang="en-IN" b="1" baseline="-25000" dirty="0" err="1"/>
                  <a:t>t</a:t>
                </a:r>
                <a:r>
                  <a:rPr lang="en-IN" b="1" dirty="0"/>
                  <a:t> : output gate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b="1" dirty="0"/>
                  <a:t> sigmoid activation function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err="1"/>
                  <a:t>c</a:t>
                </a:r>
                <a:r>
                  <a:rPr lang="en-IN" b="1" baseline="-25000" dirty="0" err="1"/>
                  <a:t>t</a:t>
                </a:r>
                <a:r>
                  <a:rPr lang="en-IN" b="1" dirty="0"/>
                  <a:t> : cell state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b="1" dirty="0"/>
                  <a:t> : tanh activation function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err="1"/>
                  <a:t>h</a:t>
                </a:r>
                <a:r>
                  <a:rPr lang="en-IN" b="1" baseline="-25000" dirty="0" err="1"/>
                  <a:t>t</a:t>
                </a:r>
                <a:r>
                  <a:rPr lang="en-IN" b="1" dirty="0"/>
                  <a:t> : hidden state                                     . : element wise multiplication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B5DD3-976E-BF89-0F0C-F06C024A3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319520"/>
              </a:xfrm>
              <a:blipFill>
                <a:blip r:embed="rId2"/>
                <a:stretch>
                  <a:fillRect l="-200" b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4FC5-70E8-45B5-1827-84843A3F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0A39-2F38-0547-7654-C02B4C6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More about LSTMs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897C-CDDE-9A93-BA04-68779660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B03EA-7DA3-6375-0FEE-7B11BB7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82296"/>
            <a:ext cx="6644640" cy="2681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9F114-B6BE-C440-E342-4AA5E05DC623}"/>
              </a:ext>
            </a:extLst>
          </p:cNvPr>
          <p:cNvSpPr txBox="1"/>
          <p:nvPr/>
        </p:nvSpPr>
        <p:spPr>
          <a:xfrm>
            <a:off x="6096000" y="2908808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Pictorial Representation of LSTM Cell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498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95B7-A266-0067-2F6D-4018137E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10515600" cy="822960"/>
          </a:xfrm>
        </p:spPr>
        <p:txBody>
          <a:bodyPr/>
          <a:lstStyle/>
          <a:p>
            <a:r>
              <a:rPr lang="en-US" dirty="0"/>
              <a:t>               Numerical Experiment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D648-4DC1-737E-CE90-A60FBBA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22960"/>
            <a:ext cx="11039856" cy="5506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taking the data of airlines, in which we are given number of passengers in a given month, and we have to predict the number of passengers in future.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problem is a sequence prediction problem as we are given a sequence of number of passengers in past months, and we have to predict the number of passengers in the very next month.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A921-3E83-E9A3-C097-8B612742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833C7-A989-DF7B-1A08-FBF0A12A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D821-2E64-A314-E944-12A950B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06415-1A63-820D-B010-FCEE623B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6" y="2065622"/>
            <a:ext cx="4337304" cy="2221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76D42-5A30-8D6C-009A-1D60224D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28" y="1845611"/>
            <a:ext cx="4337304" cy="25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A9BB-84BA-825E-B898-646598D5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10515600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203C-6284-6AE0-A0FC-3D7F1DE4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19"/>
            <a:ext cx="11877040" cy="6304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this, firstly we have to change                                                                  our data from just a sequence                                                                        to a array of sequences and                                                                        their next month projections.                                                                      This can be done with the help                                                                           of sliding windows. Then we                                                                             just form the trainable data and                                                                                    split the data into </a:t>
            </a:r>
            <a:r>
              <a:rPr lang="en-US" b="1" dirty="0"/>
              <a:t>training set                                                                       </a:t>
            </a:r>
            <a:r>
              <a:rPr lang="en-US" dirty="0"/>
              <a:t>and </a:t>
            </a:r>
            <a:r>
              <a:rPr lang="en-US" b="1" dirty="0"/>
              <a:t>test set.</a:t>
            </a:r>
          </a:p>
          <a:p>
            <a:r>
              <a:rPr lang="en-US" dirty="0"/>
              <a:t>Now each row of </a:t>
            </a:r>
            <a:r>
              <a:rPr lang="en-US" dirty="0" err="1"/>
              <a:t>train_x</a:t>
            </a:r>
            <a:r>
              <a:rPr lang="en-US" dirty="0"/>
              <a:t> will </a:t>
            </a:r>
          </a:p>
          <a:p>
            <a:pPr marL="0" indent="0">
              <a:buNone/>
            </a:pPr>
            <a:r>
              <a:rPr lang="en-US" dirty="0"/>
              <a:t>be a sequence of number of </a:t>
            </a:r>
            <a:r>
              <a:rPr lang="en-US" dirty="0" err="1"/>
              <a:t>passen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gers</a:t>
            </a:r>
            <a:r>
              <a:rPr lang="en-US" dirty="0"/>
              <a:t> in 4 continuous months and </a:t>
            </a:r>
          </a:p>
          <a:p>
            <a:pPr marL="0" indent="0">
              <a:buNone/>
            </a:pPr>
            <a:r>
              <a:rPr lang="en-US" dirty="0"/>
              <a:t>corresponding row in </a:t>
            </a:r>
            <a:r>
              <a:rPr lang="en-US" dirty="0" err="1"/>
              <a:t>train_y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store number of passengers</a:t>
            </a:r>
          </a:p>
          <a:p>
            <a:pPr marL="0" indent="0">
              <a:buNone/>
            </a:pPr>
            <a:r>
              <a:rPr lang="en-US" dirty="0"/>
              <a:t>in next month.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6F66-E519-D8E9-E143-227FD86E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4A34-48A0-C1FB-E7E1-0AB5166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08C-92A5-E2C7-0D36-032156D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7972E-CF2C-B6FA-D86D-D10DD564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-25403"/>
            <a:ext cx="7071360" cy="63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B905-2491-5B78-9979-4A1800A1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-345440"/>
            <a:ext cx="10515600" cy="203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7B1C-84C8-BAD5-31E0-E9B7839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5FB-28AB-7364-1467-53BE006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D43C-713F-DA6B-4594-B5394970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D4F16-17BC-E039-B2B4-447C2962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319520"/>
          </a:xfrm>
        </p:spPr>
        <p:txBody>
          <a:bodyPr>
            <a:normAutofit/>
          </a:bodyPr>
          <a:lstStyle/>
          <a:p>
            <a:r>
              <a:rPr lang="en-US" dirty="0"/>
              <a:t>Now we have to form a LSTM</a:t>
            </a:r>
          </a:p>
          <a:p>
            <a:pPr marL="0" indent="0">
              <a:buNone/>
            </a:pPr>
            <a:r>
              <a:rPr lang="en-US" dirty="0"/>
              <a:t>network which takes a sequence </a:t>
            </a:r>
          </a:p>
          <a:p>
            <a:pPr marL="0" indent="0">
              <a:buNone/>
            </a:pPr>
            <a:r>
              <a:rPr lang="en-US" dirty="0"/>
              <a:t>of inputs and outputs(or predicts)</a:t>
            </a:r>
          </a:p>
          <a:p>
            <a:pPr marL="0" indent="0">
              <a:buNone/>
            </a:pPr>
            <a:r>
              <a:rPr lang="en-US" dirty="0"/>
              <a:t>the next term of the input </a:t>
            </a:r>
          </a:p>
          <a:p>
            <a:pPr marL="0" indent="0">
              <a:buNone/>
            </a:pPr>
            <a:r>
              <a:rPr lang="en-US" dirty="0"/>
              <a:t>sequence.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we have to initialize the </a:t>
            </a:r>
          </a:p>
          <a:p>
            <a:pPr marL="0" indent="0">
              <a:buNone/>
            </a:pPr>
            <a:r>
              <a:rPr lang="en-US" dirty="0"/>
              <a:t>hyperparameters and the criterion</a:t>
            </a:r>
          </a:p>
          <a:p>
            <a:pPr marL="0" indent="0">
              <a:buNone/>
            </a:pPr>
            <a:r>
              <a:rPr lang="en-US" dirty="0"/>
              <a:t>to calculate loss and the optimizer</a:t>
            </a:r>
          </a:p>
          <a:p>
            <a:pPr marL="0" indent="0">
              <a:buNone/>
            </a:pPr>
            <a:r>
              <a:rPr lang="en-US" dirty="0"/>
              <a:t>to update the weights of the network.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742F1EA8-E78B-E00F-67C2-89E5FD11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-10160"/>
            <a:ext cx="6654800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ED01-797C-4E90-9EE3-FF58F282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-568960"/>
            <a:ext cx="10515600" cy="3108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6CB5-0269-FC23-0DEC-53E70EF5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329680"/>
          </a:xfrm>
        </p:spPr>
        <p:txBody>
          <a:bodyPr/>
          <a:lstStyle/>
          <a:p>
            <a:r>
              <a:rPr lang="en-US" dirty="0"/>
              <a:t>Now we start updating the network and let it train for 1000 epochs and this model after training achieves a loss of 0.00183 starting from 0.08778.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93A5-A492-64A9-DD7B-C2895DA8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C03C-0947-307F-C782-21B526C1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DB3B-7620-5473-54F2-0636E668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03C5B-AFD6-4A25-829E-63066782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022858"/>
            <a:ext cx="5516880" cy="4812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E0F22-A927-58F4-ABEE-282AE7C5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9903"/>
            <a:ext cx="5651386" cy="39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{6DD01088-4632-40D7-94F4-A6E6FA988FB5}tf11964407_win32</Template>
  <TotalTime>796</TotalTime>
  <Words>904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Gill Sans Nova</vt:lpstr>
      <vt:lpstr>Gill Sans Nova Light</vt:lpstr>
      <vt:lpstr>Sagona Book</vt:lpstr>
      <vt:lpstr>Office Theme</vt:lpstr>
      <vt:lpstr>Sequence Prediction through LSTMs</vt:lpstr>
      <vt:lpstr>Contents</vt:lpstr>
      <vt:lpstr>   Introduction to LSTMs  </vt:lpstr>
      <vt:lpstr>                      More about LSTMs</vt:lpstr>
      <vt:lpstr>PowerPoint Presentation</vt:lpstr>
      <vt:lpstr>               Numerical Experiment</vt:lpstr>
      <vt:lpstr>PowerPoint Presentation</vt:lpstr>
      <vt:lpstr>PowerPoint Presentation</vt:lpstr>
      <vt:lpstr>PowerPoint Presentation</vt:lpstr>
      <vt:lpstr>PowerPoint Presentation</vt:lpstr>
      <vt:lpstr>                                   Future Ideas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Prediction through LSTMs</dc:title>
  <dc:creator>Ayush</dc:creator>
  <cp:lastModifiedBy>Ayush</cp:lastModifiedBy>
  <cp:revision>6</cp:revision>
  <dcterms:created xsi:type="dcterms:W3CDTF">2022-12-03T03:41:59Z</dcterms:created>
  <dcterms:modified xsi:type="dcterms:W3CDTF">2022-12-04T10:50:08Z</dcterms:modified>
</cp:coreProperties>
</file>