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60" r:id="rId5"/>
    <p:sldId id="261" r:id="rId6"/>
    <p:sldId id="262" r:id="rId7"/>
    <p:sldId id="263" r:id="rId8"/>
    <p:sldId id="264" r:id="rId9"/>
    <p:sldId id="265"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12192000" cy="6858000"/>
  <p:notesSz cx="6858000" cy="9144000"/>
  <p:defaultTextStyle>
    <a:defPPr>
      <a:defRPr lang="en-S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24"/>
  </p:normalViewPr>
  <p:slideViewPr>
    <p:cSldViewPr snapToGrid="0" snapToObjects="1">
      <p:cViewPr>
        <p:scale>
          <a:sx n="94" d="100"/>
          <a:sy n="94" d="100"/>
        </p:scale>
        <p:origin x="73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9220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3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331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868272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19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093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5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849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48074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87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12/11/23</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77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12/11/23</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98787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9F7A2-0F6D-1C6C-292F-3BFE1076AC76}"/>
              </a:ext>
            </a:extLst>
          </p:cNvPr>
          <p:cNvSpPr>
            <a:spLocks noGrp="1"/>
          </p:cNvSpPr>
          <p:nvPr>
            <p:ph type="ctrTitle"/>
          </p:nvPr>
        </p:nvSpPr>
        <p:spPr>
          <a:xfrm>
            <a:off x="520601" y="4840264"/>
            <a:ext cx="8044280" cy="1215547"/>
          </a:xfrm>
        </p:spPr>
        <p:txBody>
          <a:bodyPr anchor="ctr">
            <a:normAutofit/>
          </a:bodyPr>
          <a:lstStyle/>
          <a:p>
            <a:r>
              <a:rPr lang="en-SI" dirty="0">
                <a:latin typeface="Arial" panose="020B0604020202020204" pitchFamily="34" charset="0"/>
                <a:cs typeface="Arial" panose="020B0604020202020204" pitchFamily="34" charset="0"/>
              </a:rPr>
              <a:t>SEMINARSKA NALOGA</a:t>
            </a:r>
          </a:p>
        </p:txBody>
      </p:sp>
      <p:sp>
        <p:nvSpPr>
          <p:cNvPr id="3" name="Subtitle 2">
            <a:extLst>
              <a:ext uri="{FF2B5EF4-FFF2-40B4-BE49-F238E27FC236}">
                <a16:creationId xmlns:a16="http://schemas.microsoft.com/office/drawing/2014/main" id="{3B6E4888-2241-5C54-13C3-B752FA278948}"/>
              </a:ext>
            </a:extLst>
          </p:cNvPr>
          <p:cNvSpPr>
            <a:spLocks noGrp="1"/>
          </p:cNvSpPr>
          <p:nvPr>
            <p:ph type="subTitle" idx="1"/>
          </p:nvPr>
        </p:nvSpPr>
        <p:spPr>
          <a:xfrm>
            <a:off x="9189720" y="4753342"/>
            <a:ext cx="2519973" cy="1389390"/>
          </a:xfrm>
        </p:spPr>
        <p:txBody>
          <a:bodyPr anchor="ctr">
            <a:normAutofit/>
          </a:bodyPr>
          <a:lstStyle/>
          <a:p>
            <a:r>
              <a:rPr lang="en-SI" dirty="0"/>
              <a:t>Urša Kumelj</a:t>
            </a:r>
          </a:p>
          <a:p>
            <a:r>
              <a:rPr lang="en-SI" dirty="0"/>
              <a:t>Miha rakovec</a:t>
            </a:r>
          </a:p>
        </p:txBody>
      </p:sp>
      <p:pic>
        <p:nvPicPr>
          <p:cNvPr id="17" name="Picture 3">
            <a:extLst>
              <a:ext uri="{FF2B5EF4-FFF2-40B4-BE49-F238E27FC236}">
                <a16:creationId xmlns:a16="http://schemas.microsoft.com/office/drawing/2014/main" id="{E5675974-A832-FFA5-FC51-E35744415BF3}"/>
              </a:ext>
            </a:extLst>
          </p:cNvPr>
          <p:cNvPicPr>
            <a:picLocks noChangeAspect="1"/>
          </p:cNvPicPr>
          <p:nvPr/>
        </p:nvPicPr>
        <p:blipFill rotWithShape="1">
          <a:blip r:embed="rId2"/>
          <a:srcRect t="41809" b="14010"/>
          <a:stretch/>
        </p:blipFill>
        <p:spPr>
          <a:xfrm>
            <a:off x="-6781" y="1"/>
            <a:ext cx="12198782" cy="4042122"/>
          </a:xfrm>
          <a:prstGeom prst="rect">
            <a:avLst/>
          </a:prstGeom>
        </p:spPr>
      </p:pic>
      <p:cxnSp>
        <p:nvCxnSpPr>
          <p:cNvPr id="18" name="Straight Connector 10">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2">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4610607"/>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548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93DAA-A7CF-4445-9B2D-5E61EA48F5A4}"/>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Primeri</a:t>
            </a:r>
          </a:p>
        </p:txBody>
      </p:sp>
      <p:pic>
        <p:nvPicPr>
          <p:cNvPr id="4" name="Picture 3" descr="A whiteboard with numbers and symbols&#10;&#10;Description automatically generated">
            <a:extLst>
              <a:ext uri="{FF2B5EF4-FFF2-40B4-BE49-F238E27FC236}">
                <a16:creationId xmlns:a16="http://schemas.microsoft.com/office/drawing/2014/main" id="{FB59AC8F-98F0-074C-9A97-1A8D7B82145A}"/>
              </a:ext>
            </a:extLst>
          </p:cNvPr>
          <p:cNvPicPr>
            <a:picLocks noChangeAspect="1"/>
          </p:cNvPicPr>
          <p:nvPr/>
        </p:nvPicPr>
        <p:blipFill>
          <a:blip r:embed="rId2"/>
          <a:stretch>
            <a:fillRect/>
          </a:stretch>
        </p:blipFill>
        <p:spPr>
          <a:xfrm>
            <a:off x="6081227" y="2664301"/>
            <a:ext cx="5764114" cy="2380126"/>
          </a:xfrm>
          <a:prstGeom prst="rect">
            <a:avLst/>
          </a:prstGeom>
        </p:spPr>
      </p:pic>
      <p:pic>
        <p:nvPicPr>
          <p:cNvPr id="7" name="Content Placeholder 6" descr="A white board with numbers and symbols&#10;&#10;Description automatically generated">
            <a:extLst>
              <a:ext uri="{FF2B5EF4-FFF2-40B4-BE49-F238E27FC236}">
                <a16:creationId xmlns:a16="http://schemas.microsoft.com/office/drawing/2014/main" id="{5EAA376C-D5EF-6A4F-9AB6-74B2ACCB3DEE}"/>
              </a:ext>
            </a:extLst>
          </p:cNvPr>
          <p:cNvPicPr>
            <a:picLocks noGrp="1" noChangeAspect="1"/>
          </p:cNvPicPr>
          <p:nvPr>
            <p:ph idx="1"/>
          </p:nvPr>
        </p:nvPicPr>
        <p:blipFill>
          <a:blip r:embed="rId3"/>
          <a:stretch>
            <a:fillRect/>
          </a:stretch>
        </p:blipFill>
        <p:spPr>
          <a:xfrm>
            <a:off x="509708" y="1623095"/>
            <a:ext cx="5796360" cy="4462538"/>
          </a:xfrm>
        </p:spPr>
      </p:pic>
    </p:spTree>
    <p:extLst>
      <p:ext uri="{BB962C8B-B14F-4D97-AF65-F5344CB8AC3E}">
        <p14:creationId xmlns:p14="http://schemas.microsoft.com/office/powerpoint/2010/main" val="3932746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math equations on a white background&#10;&#10;Description automatically generated">
            <a:extLst>
              <a:ext uri="{FF2B5EF4-FFF2-40B4-BE49-F238E27FC236}">
                <a16:creationId xmlns:a16="http://schemas.microsoft.com/office/drawing/2014/main" id="{3929FEF5-1E9F-CC4A-ACDF-B7214013E009}"/>
              </a:ext>
            </a:extLst>
          </p:cNvPr>
          <p:cNvPicPr>
            <a:picLocks noChangeAspect="1"/>
          </p:cNvPicPr>
          <p:nvPr/>
        </p:nvPicPr>
        <p:blipFill>
          <a:blip r:embed="rId2"/>
          <a:stretch>
            <a:fillRect/>
          </a:stretch>
        </p:blipFill>
        <p:spPr>
          <a:xfrm>
            <a:off x="6891866" y="2481790"/>
            <a:ext cx="4999698" cy="1894417"/>
          </a:xfrm>
          <a:prstGeom prst="rect">
            <a:avLst/>
          </a:prstGeom>
        </p:spPr>
      </p:pic>
      <p:pic>
        <p:nvPicPr>
          <p:cNvPr id="4" name="Picture 3" descr="A white paper with text on it&#10;&#10;Description automatically generated">
            <a:extLst>
              <a:ext uri="{FF2B5EF4-FFF2-40B4-BE49-F238E27FC236}">
                <a16:creationId xmlns:a16="http://schemas.microsoft.com/office/drawing/2014/main" id="{EC582AE6-375F-D048-B4F4-21B3F89F4304}"/>
              </a:ext>
            </a:extLst>
          </p:cNvPr>
          <p:cNvPicPr>
            <a:picLocks noChangeAspect="1"/>
          </p:cNvPicPr>
          <p:nvPr/>
        </p:nvPicPr>
        <p:blipFill>
          <a:blip r:embed="rId3"/>
          <a:stretch>
            <a:fillRect/>
          </a:stretch>
        </p:blipFill>
        <p:spPr>
          <a:xfrm>
            <a:off x="436538" y="309538"/>
            <a:ext cx="5659461" cy="6214991"/>
          </a:xfrm>
          <a:prstGeom prst="rect">
            <a:avLst/>
          </a:prstGeom>
        </p:spPr>
      </p:pic>
    </p:spTree>
    <p:extLst>
      <p:ext uri="{BB962C8B-B14F-4D97-AF65-F5344CB8AC3E}">
        <p14:creationId xmlns:p14="http://schemas.microsoft.com/office/powerpoint/2010/main" val="90806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5C00-A042-5148-A62F-37858618BEA7}"/>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Koda</a:t>
            </a:r>
          </a:p>
        </p:txBody>
      </p:sp>
      <p:pic>
        <p:nvPicPr>
          <p:cNvPr id="4" name="Content Placeholder 3" descr="A screen shot of a computer code&#10;&#10;Description automatically generated">
            <a:extLst>
              <a:ext uri="{FF2B5EF4-FFF2-40B4-BE49-F238E27FC236}">
                <a16:creationId xmlns:a16="http://schemas.microsoft.com/office/drawing/2014/main" id="{24EC7EA3-F24D-A245-B72F-C0B982436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353733"/>
            <a:ext cx="8120312" cy="3268134"/>
          </a:xfrm>
          <a:prstGeom prst="rect">
            <a:avLst/>
          </a:prstGeom>
        </p:spPr>
      </p:pic>
    </p:spTree>
    <p:extLst>
      <p:ext uri="{BB962C8B-B14F-4D97-AF65-F5344CB8AC3E}">
        <p14:creationId xmlns:p14="http://schemas.microsoft.com/office/powerpoint/2010/main" val="245002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8051-4111-EE47-A596-05AE9B362B61}"/>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2. NALOGA</a:t>
            </a:r>
          </a:p>
        </p:txBody>
      </p:sp>
      <p:sp>
        <p:nvSpPr>
          <p:cNvPr id="3" name="Content Placeholder 2">
            <a:extLst>
              <a:ext uri="{FF2B5EF4-FFF2-40B4-BE49-F238E27FC236}">
                <a16:creationId xmlns:a16="http://schemas.microsoft.com/office/drawing/2014/main" id="{3048D423-5727-374A-AE04-73FBA87AE6FE}"/>
              </a:ext>
            </a:extLst>
          </p:cNvPr>
          <p:cNvSpPr>
            <a:spLocks noGrp="1"/>
          </p:cNvSpPr>
          <p:nvPr>
            <p:ph idx="1"/>
          </p:nvPr>
        </p:nvSpPr>
        <p:spPr/>
        <p:txBody>
          <a:bodyPr/>
          <a:lstStyle/>
          <a:p>
            <a:r>
              <a:rPr lang="sl-SI" sz="1800" dirty="0">
                <a:effectLst/>
                <a:latin typeface="Calibri" panose="020F0502020204030204" pitchFamily="34" charset="0"/>
                <a:ea typeface="Calibri" panose="020F0502020204030204" pitchFamily="34" charset="0"/>
                <a:cs typeface="Times New Roman" panose="02020603050405020304" pitchFamily="18" charset="0"/>
              </a:rPr>
              <a:t>Naloga od </a:t>
            </a:r>
            <a:r>
              <a:rPr lang="en-SI" sz="1800" dirty="0">
                <a:solidFill>
                  <a:srgbClr val="1D2125"/>
                </a:solidFill>
                <a:effectLst/>
                <a:latin typeface="Segoe UI" panose="020B0502040204020203" pitchFamily="34" charset="0"/>
                <a:ea typeface="Times New Roman" panose="02020603050405020304" pitchFamily="18" charset="0"/>
              </a:rPr>
              <a:t>nas zahteva, da izračunamo, koliko časa bi potrebovali za izračun najkrajše poti med dvema ogliščema u in v, v tako imenovanem zazankanem drevesu (angl. looped tree) z n vozlišči, z uporabo Dijkstr</a:t>
            </a:r>
            <a:r>
              <a:rPr lang="sl-SI" sz="1800" dirty="0">
                <a:solidFill>
                  <a:srgbClr val="1D2125"/>
                </a:solidFill>
                <a:effectLst/>
                <a:latin typeface="Segoe UI" panose="020B0502040204020203" pitchFamily="34" charset="0"/>
                <a:ea typeface="Times New Roman" panose="02020603050405020304" pitchFamily="18" charset="0"/>
              </a:rPr>
              <a:t>ovega</a:t>
            </a:r>
            <a:r>
              <a:rPr lang="en-SI" sz="1800" dirty="0">
                <a:solidFill>
                  <a:srgbClr val="1D2125"/>
                </a:solidFill>
                <a:effectLst/>
                <a:latin typeface="Segoe UI" panose="020B0502040204020203" pitchFamily="34" charset="0"/>
                <a:ea typeface="Times New Roman" panose="02020603050405020304" pitchFamily="18" charset="0"/>
              </a:rPr>
              <a:t> algoritma in analiziraj ter opiši boljši algoritem.</a:t>
            </a:r>
            <a:endParaRPr lang="en-SI" dirty="0"/>
          </a:p>
        </p:txBody>
      </p:sp>
      <p:pic>
        <p:nvPicPr>
          <p:cNvPr id="4" name="Picture 3" descr="A diagram of a tree&#10;&#10;Description automatically generated">
            <a:extLst>
              <a:ext uri="{FF2B5EF4-FFF2-40B4-BE49-F238E27FC236}">
                <a16:creationId xmlns:a16="http://schemas.microsoft.com/office/drawing/2014/main" id="{4F06B4E8-76C9-7B49-B8DC-52FAD30F53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0777" y="3429000"/>
            <a:ext cx="3307789" cy="2557675"/>
          </a:xfrm>
          <a:prstGeom prst="rect">
            <a:avLst/>
          </a:prstGeom>
        </p:spPr>
      </p:pic>
    </p:spTree>
    <p:extLst>
      <p:ext uri="{BB962C8B-B14F-4D97-AF65-F5344CB8AC3E}">
        <p14:creationId xmlns:p14="http://schemas.microsoft.com/office/powerpoint/2010/main" val="9109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F32DE-AFD5-BFF1-AC59-0130FCF2B834}"/>
              </a:ext>
            </a:extLst>
          </p:cNvPr>
          <p:cNvSpPr>
            <a:spLocks noGrp="1"/>
          </p:cNvSpPr>
          <p:nvPr>
            <p:ph type="title"/>
          </p:nvPr>
        </p:nvSpPr>
        <p:spPr>
          <a:xfrm>
            <a:off x="521208" y="685491"/>
            <a:ext cx="11110427" cy="847984"/>
          </a:xfrm>
        </p:spPr>
        <p:txBody>
          <a:bodyPr anchor="ctr">
            <a:normAutofit/>
          </a:bodyPr>
          <a:lstStyle/>
          <a:p>
            <a:r>
              <a:rPr lang="en-SI">
                <a:latin typeface="Arial" panose="020B0604020202020204" pitchFamily="34" charset="0"/>
                <a:cs typeface="Arial" panose="020B0604020202020204" pitchFamily="34" charset="0"/>
              </a:rPr>
              <a:t>Dijkstrov algoritem</a:t>
            </a:r>
          </a:p>
        </p:txBody>
      </p:sp>
      <p:cxnSp>
        <p:nvCxnSpPr>
          <p:cNvPr id="14" name="Straight Connector 13">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diagram of a network&#10;&#10;Description automatically generated">
            <a:extLst>
              <a:ext uri="{FF2B5EF4-FFF2-40B4-BE49-F238E27FC236}">
                <a16:creationId xmlns:a16="http://schemas.microsoft.com/office/drawing/2014/main" id="{49867B72-64AE-DD3D-3F94-0E3D558B1B75}"/>
              </a:ext>
            </a:extLst>
          </p:cNvPr>
          <p:cNvPicPr>
            <a:picLocks noChangeAspect="1"/>
          </p:cNvPicPr>
          <p:nvPr/>
        </p:nvPicPr>
        <p:blipFill>
          <a:blip r:embed="rId2"/>
          <a:stretch>
            <a:fillRect/>
          </a:stretch>
        </p:blipFill>
        <p:spPr>
          <a:xfrm>
            <a:off x="580732" y="2137990"/>
            <a:ext cx="6838971" cy="3641752"/>
          </a:xfrm>
          <a:prstGeom prst="rect">
            <a:avLst/>
          </a:prstGeom>
        </p:spPr>
      </p:pic>
      <p:sp>
        <p:nvSpPr>
          <p:cNvPr id="9" name="Content Placeholder 8">
            <a:extLst>
              <a:ext uri="{FF2B5EF4-FFF2-40B4-BE49-F238E27FC236}">
                <a16:creationId xmlns:a16="http://schemas.microsoft.com/office/drawing/2014/main" id="{94EACCF9-78A5-9DF9-3899-84201BF0F275}"/>
              </a:ext>
            </a:extLst>
          </p:cNvPr>
          <p:cNvSpPr>
            <a:spLocks noGrp="1"/>
          </p:cNvSpPr>
          <p:nvPr>
            <p:ph idx="1"/>
          </p:nvPr>
        </p:nvSpPr>
        <p:spPr>
          <a:xfrm>
            <a:off x="8184630" y="2031167"/>
            <a:ext cx="3446679" cy="3967235"/>
          </a:xfrm>
        </p:spPr>
        <p:txBody>
          <a:bodyPr>
            <a:normAutofit fontScale="92500" lnSpcReduction="10000"/>
          </a:bodyPr>
          <a:lstStyle/>
          <a:p>
            <a:pPr marL="0" indent="0">
              <a:buNone/>
            </a:pPr>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Želeli bi najkrajšo pot od vozlišča 4 do vozlišča 8.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Postopek začnemo v vozlišču 4.</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Pogledamo povezave iz njega in izračunamo povezave za sosednja vozlišča.</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pPr>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Naslednje vozlišče izberemo tako, da ima najkrajšo povezavo. To je 1.</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Postopek nadaljujemo.</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cxnSp>
        <p:nvCxnSpPr>
          <p:cNvPr id="20" name="Straight Connector 19">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907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diagram&#10;&#10;Description automatically generated">
            <a:extLst>
              <a:ext uri="{FF2B5EF4-FFF2-40B4-BE49-F238E27FC236}">
                <a16:creationId xmlns:a16="http://schemas.microsoft.com/office/drawing/2014/main" id="{2FAA7851-6A23-6E41-A573-53E7776571B1}"/>
              </a:ext>
            </a:extLst>
          </p:cNvPr>
          <p:cNvPicPr>
            <a:picLocks noChangeAspect="1"/>
          </p:cNvPicPr>
          <p:nvPr/>
        </p:nvPicPr>
        <p:blipFill>
          <a:blip r:embed="rId2"/>
          <a:stretch>
            <a:fillRect/>
          </a:stretch>
        </p:blipFill>
        <p:spPr>
          <a:xfrm>
            <a:off x="339804" y="1134010"/>
            <a:ext cx="8227323" cy="4589980"/>
          </a:xfrm>
          <a:prstGeom prst="rect">
            <a:avLst/>
          </a:prstGeom>
        </p:spPr>
      </p:pic>
      <p:sp>
        <p:nvSpPr>
          <p:cNvPr id="6" name="TextBox 5">
            <a:extLst>
              <a:ext uri="{FF2B5EF4-FFF2-40B4-BE49-F238E27FC236}">
                <a16:creationId xmlns:a16="http://schemas.microsoft.com/office/drawing/2014/main" id="{F6FCB41C-BA19-B84D-8A7C-9A5F75BC2C60}"/>
              </a:ext>
            </a:extLst>
          </p:cNvPr>
          <p:cNvSpPr txBox="1"/>
          <p:nvPr/>
        </p:nvSpPr>
        <p:spPr>
          <a:xfrm>
            <a:off x="8890000" y="1134533"/>
            <a:ext cx="2946400" cy="2585323"/>
          </a:xfrm>
          <a:prstGeom prst="rect">
            <a:avLst/>
          </a:prstGeom>
          <a:noFill/>
        </p:spPr>
        <p:txBody>
          <a:bodyPr wrap="square" rtlCol="0">
            <a:spAutoFit/>
          </a:bodyPr>
          <a:lstStyle/>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Naše drevo sedaj izgleda kot označeno na sliki. Izberemo tisto vozlišče, ki ima najkrajšo povezavo. Te povezave so zapisane z rdečo in obkrožene s temno zeleno. Vidimo, da je to ravno vozlišče 2.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I" dirty="0"/>
          </a:p>
        </p:txBody>
      </p:sp>
    </p:spTree>
    <p:extLst>
      <p:ext uri="{BB962C8B-B14F-4D97-AF65-F5344CB8AC3E}">
        <p14:creationId xmlns:p14="http://schemas.microsoft.com/office/powerpoint/2010/main" val="4016101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network&#10;&#10;Description automatically generated">
            <a:extLst>
              <a:ext uri="{FF2B5EF4-FFF2-40B4-BE49-F238E27FC236}">
                <a16:creationId xmlns:a16="http://schemas.microsoft.com/office/drawing/2014/main" id="{BE3EECE6-EDE7-E14A-9F8E-83881E8B1E82}"/>
              </a:ext>
            </a:extLst>
          </p:cNvPr>
          <p:cNvPicPr>
            <a:picLocks noChangeAspect="1"/>
          </p:cNvPicPr>
          <p:nvPr/>
        </p:nvPicPr>
        <p:blipFill>
          <a:blip r:embed="rId2"/>
          <a:stretch>
            <a:fillRect/>
          </a:stretch>
        </p:blipFill>
        <p:spPr>
          <a:xfrm>
            <a:off x="272128" y="1013684"/>
            <a:ext cx="8590219" cy="4830632"/>
          </a:xfrm>
          <a:prstGeom prst="rect">
            <a:avLst/>
          </a:prstGeom>
        </p:spPr>
      </p:pic>
      <p:sp>
        <p:nvSpPr>
          <p:cNvPr id="5" name="TextBox 4">
            <a:extLst>
              <a:ext uri="{FF2B5EF4-FFF2-40B4-BE49-F238E27FC236}">
                <a16:creationId xmlns:a16="http://schemas.microsoft.com/office/drawing/2014/main" id="{E9C266A8-9B3D-4A48-91F3-30037D9C4234}"/>
              </a:ext>
            </a:extLst>
          </p:cNvPr>
          <p:cNvSpPr txBox="1"/>
          <p:nvPr/>
        </p:nvSpPr>
        <p:spPr>
          <a:xfrm>
            <a:off x="9101138" y="1013684"/>
            <a:ext cx="2771775" cy="1754326"/>
          </a:xfrm>
          <a:prstGeom prst="rect">
            <a:avLst/>
          </a:prstGeom>
          <a:noFill/>
        </p:spPr>
        <p:txBody>
          <a:bodyPr wrap="square" rtlCol="0">
            <a:spAutoFit/>
          </a:bodyPr>
          <a:lstStyle/>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Potem ga dodamo v naše drevo in ponovimo postopek, dokler ne pridemo do vozlišča 8.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I" dirty="0"/>
          </a:p>
        </p:txBody>
      </p:sp>
    </p:spTree>
    <p:extLst>
      <p:ext uri="{BB962C8B-B14F-4D97-AF65-F5344CB8AC3E}">
        <p14:creationId xmlns:p14="http://schemas.microsoft.com/office/powerpoint/2010/main" val="115768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een and orange line with numbers and dots&#10;&#10;Description automatically generated">
            <a:extLst>
              <a:ext uri="{FF2B5EF4-FFF2-40B4-BE49-F238E27FC236}">
                <a16:creationId xmlns:a16="http://schemas.microsoft.com/office/drawing/2014/main" id="{B79BC145-27F1-A24F-812F-DA4085989AA1}"/>
              </a:ext>
            </a:extLst>
          </p:cNvPr>
          <p:cNvPicPr>
            <a:picLocks noChangeAspect="1"/>
          </p:cNvPicPr>
          <p:nvPr/>
        </p:nvPicPr>
        <p:blipFill>
          <a:blip r:embed="rId2"/>
          <a:stretch>
            <a:fillRect/>
          </a:stretch>
        </p:blipFill>
        <p:spPr>
          <a:xfrm>
            <a:off x="249767" y="1051594"/>
            <a:ext cx="8210951" cy="4754811"/>
          </a:xfrm>
          <a:prstGeom prst="rect">
            <a:avLst/>
          </a:prstGeom>
        </p:spPr>
      </p:pic>
      <p:sp>
        <p:nvSpPr>
          <p:cNvPr id="4" name="TextBox 3">
            <a:extLst>
              <a:ext uri="{FF2B5EF4-FFF2-40B4-BE49-F238E27FC236}">
                <a16:creationId xmlns:a16="http://schemas.microsoft.com/office/drawing/2014/main" id="{6C70031A-D5C0-1645-AF70-DC8844B204A3}"/>
              </a:ext>
            </a:extLst>
          </p:cNvPr>
          <p:cNvSpPr txBox="1"/>
          <p:nvPr/>
        </p:nvSpPr>
        <p:spPr>
          <a:xfrm>
            <a:off x="8815388" y="1051594"/>
            <a:ext cx="2971800" cy="3139321"/>
          </a:xfrm>
          <a:prstGeom prst="rect">
            <a:avLst/>
          </a:prstGeom>
          <a:noFill/>
        </p:spPr>
        <p:txBody>
          <a:bodyPr wrap="square" rtlCol="0">
            <a:spAutoFit/>
          </a:bodyPr>
          <a:lstStyle/>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Sedaj smo prišli do vozlišča 8 in postopek končali. Dobili smo drevo najcenejših povezav.</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Ampak nas zanima samo od vozlišča 4 do vozlišča 8, kar je pa del naše cele poti, zato je rezultat obarvan vijolično.</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r>
              <a:rPr lang="sl-SI" sz="1800" dirty="0">
                <a:solidFill>
                  <a:srgbClr val="1D2125"/>
                </a:solidFill>
                <a:effectLst/>
                <a:latin typeface="Segoe UI" panose="020B0502040204020203" pitchFamily="34" charset="0"/>
                <a:ea typeface="Times New Roman" panose="02020603050405020304" pitchFamily="18" charset="0"/>
                <a:cs typeface="Times New Roman" panose="02020603050405020304" pitchFamily="18" charset="0"/>
              </a:rPr>
              <a:t>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SI" dirty="0"/>
          </a:p>
        </p:txBody>
      </p:sp>
    </p:spTree>
    <p:extLst>
      <p:ext uri="{BB962C8B-B14F-4D97-AF65-F5344CB8AC3E}">
        <p14:creationId xmlns:p14="http://schemas.microsoft.com/office/powerpoint/2010/main" val="32378108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8A7FE-0C42-E74A-B8AE-B0FD5C31F2A4}"/>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Psevdo koda </a:t>
            </a:r>
          </a:p>
        </p:txBody>
      </p:sp>
      <p:pic>
        <p:nvPicPr>
          <p:cNvPr id="6" name="Content Placeholder 5" descr="A white background with black text&#10;&#10;Description automatically generated">
            <a:extLst>
              <a:ext uri="{FF2B5EF4-FFF2-40B4-BE49-F238E27FC236}">
                <a16:creationId xmlns:a16="http://schemas.microsoft.com/office/drawing/2014/main" id="{452174ED-92C5-B649-89E9-4E877DABB485}"/>
              </a:ext>
            </a:extLst>
          </p:cNvPr>
          <p:cNvPicPr>
            <a:picLocks noGrp="1" noChangeAspect="1"/>
          </p:cNvPicPr>
          <p:nvPr>
            <p:ph idx="1"/>
          </p:nvPr>
        </p:nvPicPr>
        <p:blipFill>
          <a:blip r:embed="rId2"/>
          <a:stretch>
            <a:fillRect/>
          </a:stretch>
        </p:blipFill>
        <p:spPr>
          <a:xfrm>
            <a:off x="571500" y="2235200"/>
            <a:ext cx="8218311" cy="3386667"/>
          </a:xfrm>
        </p:spPr>
      </p:pic>
    </p:spTree>
    <p:extLst>
      <p:ext uri="{BB962C8B-B14F-4D97-AF65-F5344CB8AC3E}">
        <p14:creationId xmlns:p14="http://schemas.microsoft.com/office/powerpoint/2010/main" val="3639465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CF72-272F-104E-B6E5-A597C707E568}"/>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Časovna zahtevnost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B0EB8D-F239-9D46-A02B-44ACEEF58F0C}"/>
                  </a:ext>
                </a:extLst>
              </p:cNvPr>
              <p:cNvSpPr>
                <a:spLocks noGrp="1"/>
              </p:cNvSpPr>
              <p:nvPr>
                <p:ph idx="1"/>
              </p:nvPr>
            </p:nvSpPr>
            <p:spPr/>
            <p:txBody>
              <a:bodyPr/>
              <a:lstStyle/>
              <a:p>
                <a:pPr marL="0" indent="0">
                  <a:buNone/>
                </a:pPr>
                <a:r>
                  <a:rPr lang="sl-SI" sz="1800" dirty="0">
                    <a:effectLst/>
                    <a:latin typeface="Calibri" panose="020F0502020204030204" pitchFamily="34" charset="0"/>
                    <a:ea typeface="Calibri" panose="020F0502020204030204" pitchFamily="34" charset="0"/>
                    <a:cs typeface="Times New Roman" panose="02020603050405020304" pitchFamily="18" charset="0"/>
                  </a:rPr>
                  <a:t>Naj bo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velikost vozlišča in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𝐸</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velikost povezave/cene.</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sl-SI" sz="1800" dirty="0">
                    <a:effectLst/>
                    <a:latin typeface="Calibri" panose="020F0502020204030204" pitchFamily="34" charset="0"/>
                    <a:ea typeface="Calibri" panose="020F0502020204030204" pitchFamily="34" charset="0"/>
                    <a:cs typeface="Times New Roman" panose="02020603050405020304" pitchFamily="18" charset="0"/>
                  </a:rPr>
                  <a:t>Časovna zahtevnost je odvisna od izbire podatkovne strukture za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𝑄</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 Če je:</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𝑄</m:t>
                    </m:r>
                    <m:r>
                      <a:rPr lang="sl-SI" sz="1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je običajna vrsta: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sl-SI" sz="18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𝑄</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 je prednostna vrsta v obliki kopice: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𝐸</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sl-SI" sz="1800">
                        <a:effectLst/>
                        <a:latin typeface="Cambria Math" panose="02040503050406030204" pitchFamily="18" charset="0"/>
                        <a:ea typeface="Calibri" panose="020F0502020204030204" pitchFamily="34" charset="0"/>
                        <a:cs typeface="Times New Roman" panose="02020603050405020304" pitchFamily="18" charset="0"/>
                      </a:rPr>
                      <m:t>log</m:t>
                    </m:r>
                    <m:r>
                      <a:rPr lang="sl-SI" sz="1800">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𝑄</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 je prednostna vrsta v obliki Fibonaccijeve kopice: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sl-SI"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i="1">
                            <a:effectLst/>
                            <a:latin typeface="Cambria Math" panose="02040503050406030204" pitchFamily="18" charset="0"/>
                            <a:ea typeface="Calibri" panose="020F0502020204030204" pitchFamily="34" charset="0"/>
                            <a:cs typeface="Times New Roman" panose="02020603050405020304" pitchFamily="18" charset="0"/>
                          </a:rPr>
                          <m:t>𝐸</m:t>
                        </m:r>
                      </m:e>
                    </m:d>
                    <m:r>
                      <a:rPr lang="sl-SI" sz="18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sl-SI" sz="1800">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e>
                            </m:d>
                          </m:e>
                        </m:d>
                      </m:e>
                    </m:func>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sl-SI" sz="1800" dirty="0">
                    <a:effectLst/>
                    <a:latin typeface="Calibri" panose="020F0502020204030204" pitchFamily="34" charset="0"/>
                    <a:ea typeface="Calibri" panose="020F0502020204030204" pitchFamily="34" charset="0"/>
                    <a:cs typeface="Times New Roman" panose="02020603050405020304" pitchFamily="18" charset="0"/>
                  </a:rPr>
                  <a:t>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sl-SI" sz="1800" dirty="0">
                    <a:effectLst/>
                    <a:latin typeface="Calibri" panose="020F0502020204030204" pitchFamily="34" charset="0"/>
                    <a:ea typeface="Calibri" panose="020F0502020204030204" pitchFamily="34" charset="0"/>
                    <a:cs typeface="Times New Roman" panose="02020603050405020304" pitchFamily="18" charset="0"/>
                  </a:rPr>
                  <a:t>Najhitrejši algoritem je z uporabo Fibonaccijeve kopice. </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SI" dirty="0"/>
              </a:p>
            </p:txBody>
          </p:sp>
        </mc:Choice>
        <mc:Fallback xmlns="">
          <p:sp>
            <p:nvSpPr>
              <p:cNvPr id="3" name="Content Placeholder 2">
                <a:extLst>
                  <a:ext uri="{FF2B5EF4-FFF2-40B4-BE49-F238E27FC236}">
                    <a16:creationId xmlns:a16="http://schemas.microsoft.com/office/drawing/2014/main" id="{FAB0EB8D-F239-9D46-A02B-44ACEEF58F0C}"/>
                  </a:ext>
                </a:extLst>
              </p:cNvPr>
              <p:cNvSpPr>
                <a:spLocks noGrp="1" noRot="1" noChangeAspect="1" noMove="1" noResize="1" noEditPoints="1" noAdjustHandles="1" noChangeArrowheads="1" noChangeShapeType="1" noTextEdit="1"/>
              </p:cNvSpPr>
              <p:nvPr>
                <p:ph idx="1"/>
              </p:nvPr>
            </p:nvSpPr>
            <p:spPr>
              <a:blipFill>
                <a:blip r:embed="rId2"/>
                <a:stretch>
                  <a:fillRect l="-574"/>
                </a:stretch>
              </a:blipFill>
            </p:spPr>
            <p:txBody>
              <a:bodyPr/>
              <a:lstStyle/>
              <a:p>
                <a:r>
                  <a:rPr lang="en-SI">
                    <a:noFill/>
                  </a:rPr>
                  <a:t> </a:t>
                </a:r>
              </a:p>
            </p:txBody>
          </p:sp>
        </mc:Fallback>
      </mc:AlternateContent>
    </p:spTree>
    <p:extLst>
      <p:ext uri="{BB962C8B-B14F-4D97-AF65-F5344CB8AC3E}">
        <p14:creationId xmlns:p14="http://schemas.microsoft.com/office/powerpoint/2010/main" val="253525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783-D8EC-5E40-9E97-3E2BAE369881}"/>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1. NALOGA</a:t>
            </a:r>
          </a:p>
        </p:txBody>
      </p:sp>
      <p:sp>
        <p:nvSpPr>
          <p:cNvPr id="3" name="Content Placeholder 2">
            <a:extLst>
              <a:ext uri="{FF2B5EF4-FFF2-40B4-BE49-F238E27FC236}">
                <a16:creationId xmlns:a16="http://schemas.microsoft.com/office/drawing/2014/main" id="{173BEF79-931B-F74D-A6E3-0166EFA545B6}"/>
              </a:ext>
            </a:extLst>
          </p:cNvPr>
          <p:cNvSpPr>
            <a:spLocks noGrp="1"/>
          </p:cNvSpPr>
          <p:nvPr>
            <p:ph idx="1"/>
          </p:nvPr>
        </p:nvSpPr>
        <p:spPr/>
        <p:txBody>
          <a:bodyPr>
            <a:normAutofit lnSpcReduction="10000"/>
          </a:bodyPr>
          <a:lstStyle/>
          <a:p>
            <a:r>
              <a:rPr lang="sl-SI" sz="1800" dirty="0">
                <a:effectLst/>
                <a:latin typeface="Calibri" panose="020F0502020204030204" pitchFamily="34" charset="0"/>
                <a:ea typeface="Calibri" panose="020F0502020204030204" pitchFamily="34" charset="0"/>
                <a:cs typeface="Times New Roman" panose="02020603050405020304" pitchFamily="18" charset="0"/>
              </a:rPr>
              <a:t>Recimo, da imamo dan seznam A[1 ... n] števil, ki so lahko pozitivna, negativna ali nič. Števila niso nujno cela števila.</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sl-SI" sz="1800" dirty="0">
                <a:effectLst/>
                <a:latin typeface="Calibri" panose="020F0502020204030204" pitchFamily="34" charset="0"/>
                <a:ea typeface="Calibri" panose="020F0502020204030204" pitchFamily="34" charset="0"/>
                <a:cs typeface="Times New Roman" panose="02020603050405020304" pitchFamily="18" charset="0"/>
              </a:rPr>
              <a:t>Opišite in analizirajte algoritem, ki najde največjo vsoto elementov v podseznamu seznama A[1 ... n]</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lphaLcParenR"/>
            </a:pPr>
            <a:r>
              <a:rPr lang="sl-SI" sz="1800" dirty="0">
                <a:effectLst/>
                <a:latin typeface="Calibri" panose="020F0502020204030204" pitchFamily="34" charset="0"/>
                <a:ea typeface="Calibri" panose="020F0502020204030204" pitchFamily="34" charset="0"/>
                <a:cs typeface="Times New Roman" panose="02020603050405020304" pitchFamily="18" charset="0"/>
              </a:rPr>
              <a:t>Opišite in analizirajte algoritem, ki najde največji zmnožek elementov v podseznamu seznama A[1 ... n]</a:t>
            </a:r>
          </a:p>
          <a:p>
            <a:pPr marL="0" lvl="0" indent="0">
              <a:buNone/>
            </a:pPr>
            <a:endParaRPr lang="sl-SI" sz="1800" dirty="0">
              <a:latin typeface="Calibri" panose="020F0502020204030204" pitchFamily="34" charset="0"/>
              <a:ea typeface="Calibri" panose="020F0502020204030204" pitchFamily="34" charset="0"/>
              <a:cs typeface="Times New Roman" panose="02020603050405020304" pitchFamily="18" charset="0"/>
            </a:endParaRPr>
          </a:p>
          <a:p>
            <a:pPr marL="0" lvl="0" indent="0">
              <a:buNone/>
            </a:pPr>
            <a:r>
              <a:rPr lang="sl-SI" sz="1800" dirty="0">
                <a:latin typeface="Calibri" panose="020F0502020204030204" pitchFamily="34" charset="0"/>
                <a:ea typeface="Calibri" panose="020F0502020204030204" pitchFamily="34" charset="0"/>
                <a:cs typeface="Times New Roman" panose="02020603050405020304" pitchFamily="18" charset="0"/>
              </a:rPr>
              <a:t>Nekaj posebnosti:</a:t>
            </a:r>
          </a:p>
          <a:p>
            <a:pPr marL="342900" lvl="0" indent="-342900">
              <a:buFont typeface="Symbol" pitchFamily="2" charset="2"/>
              <a:buChar char=""/>
            </a:pPr>
            <a:r>
              <a:rPr lang="sl-SI" sz="1800" dirty="0">
                <a:effectLst/>
                <a:latin typeface="Calibri" panose="020F0502020204030204" pitchFamily="34" charset="0"/>
                <a:ea typeface="Calibri" panose="020F0502020204030204" pitchFamily="34" charset="0"/>
                <a:cs typeface="Times New Roman" panose="02020603050405020304" pitchFamily="18" charset="0"/>
              </a:rPr>
              <a:t>Če seznam vsebuje samo pozitivna števila, je odgovor trivialen in sicer največja vsota je kar vsota celega seznama.</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sl-SI" sz="1800" dirty="0">
                <a:effectLst/>
                <a:latin typeface="Calibri" panose="020F0502020204030204" pitchFamily="34" charset="0"/>
                <a:ea typeface="Calibri" panose="020F0502020204030204" pitchFamily="34" charset="0"/>
                <a:cs typeface="Times New Roman" panose="02020603050405020304" pitchFamily="18" charset="0"/>
              </a:rPr>
              <a:t>Če seznam vsebuje samo negativna števila, je odgovor 0 za prvi algoritem in 1 za drugi algoritem.</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itchFamily="2" charset="2"/>
              <a:buChar char=""/>
            </a:pPr>
            <a:r>
              <a:rPr lang="sl-SI" sz="1800" dirty="0">
                <a:effectLst/>
                <a:latin typeface="Calibri" panose="020F0502020204030204" pitchFamily="34" charset="0"/>
                <a:ea typeface="Calibri" panose="020F0502020204030204" pitchFamily="34" charset="0"/>
                <a:cs typeface="Times New Roman" panose="02020603050405020304" pitchFamily="18" charset="0"/>
              </a:rPr>
              <a:t>Več različnih podseznamov ima lahko enako največjo vsoto.</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16055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5E98C-B1BD-8A44-84E4-698EB2DFBE7E}"/>
              </a:ext>
            </a:extLst>
          </p:cNvPr>
          <p:cNvSpPr>
            <a:spLocks noGrp="1"/>
          </p:cNvSpPr>
          <p:nvPr>
            <p:ph type="title"/>
          </p:nvPr>
        </p:nvSpPr>
        <p:spPr/>
        <p:txBody>
          <a:bodyPr>
            <a:normAutofit fontScale="90000"/>
          </a:bodyPr>
          <a:lstStyle/>
          <a:p>
            <a:r>
              <a:rPr lang="en-SI" dirty="0">
                <a:latin typeface="Arial" panose="020B0604020202020204" pitchFamily="34" charset="0"/>
                <a:cs typeface="Arial" panose="020B0604020202020204" pitchFamily="34" charset="0"/>
              </a:rPr>
              <a:t>Uporaba Dijkstrovega algoritma na zazankanem drevesu</a:t>
            </a:r>
          </a:p>
        </p:txBody>
      </p:sp>
      <p:pic>
        <p:nvPicPr>
          <p:cNvPr id="4" name="Content Placeholder 3" descr="A diagram of a tree&#10;&#10;Description automatically generated">
            <a:extLst>
              <a:ext uri="{FF2B5EF4-FFF2-40B4-BE49-F238E27FC236}">
                <a16:creationId xmlns:a16="http://schemas.microsoft.com/office/drawing/2014/main" id="{901C024E-A719-224B-8349-22AC74B518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429139"/>
            <a:ext cx="3924300" cy="30353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140FD58-289D-6A42-B13A-01C1FD32B83F}"/>
                  </a:ext>
                </a:extLst>
              </p:cNvPr>
              <p:cNvSpPr txBox="1"/>
              <p:nvPr/>
            </p:nvSpPr>
            <p:spPr>
              <a:xfrm>
                <a:off x="5843588" y="2428875"/>
                <a:ext cx="5414962" cy="1754326"/>
              </a:xfrm>
              <a:prstGeom prst="rect">
                <a:avLst/>
              </a:prstGeom>
              <a:noFill/>
            </p:spPr>
            <p:txBody>
              <a:bodyPr wrap="square" rtlCol="0">
                <a:spAutoFit/>
              </a:bodyPr>
              <a:lstStyle/>
              <a:p>
                <a:r>
                  <a:rPr lang="sl-SI" sz="1800" dirty="0">
                    <a:effectLst/>
                    <a:latin typeface="Calibri" panose="020F0502020204030204" pitchFamily="34" charset="0"/>
                    <a:ea typeface="Calibri" panose="020F0502020204030204" pitchFamily="34" charset="0"/>
                    <a:cs typeface="Times New Roman" panose="02020603050405020304" pitchFamily="18" charset="0"/>
                  </a:rPr>
                  <a:t>Opazimo lahko, da ima vsako vozlišče največ dve povezavi, ki gresta iz njega. Torej v najslabšem primeru, če gremo skozi vse povezave, gremo dvakrat skozi vsa vozlišča. Časovna zahtevnost za povezave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𝐸</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je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e>
                    </m:d>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effectLst/>
                    <a:latin typeface="Calibri" panose="020F0502020204030204" pitchFamily="34" charset="0"/>
                    <a:ea typeface="Times New Roman" panose="02020603050405020304" pitchFamily="18" charset="0"/>
                    <a:cs typeface="Times New Roman" panose="02020603050405020304" pitchFamily="18" charset="0"/>
                  </a:rPr>
                  <a:t>, saj je </a:t>
                </a:r>
                <a14:m>
                  <m:oMath xmlns:m="http://schemas.openxmlformats.org/officeDocument/2006/math">
                    <m:d>
                      <m:dPr>
                        <m:begChr m:val="|"/>
                        <m:endChr m:val="|"/>
                        <m:ctrlPr>
                          <a:rPr lang="en-SI"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sl-SI" sz="1800" i="1">
                            <a:effectLst/>
                            <a:latin typeface="Cambria Math" panose="02040503050406030204" pitchFamily="18" charset="0"/>
                            <a:ea typeface="Times New Roman" panose="02020603050405020304" pitchFamily="18" charset="0"/>
                            <a:cs typeface="Times New Roman" panose="02020603050405020304" pitchFamily="18" charset="0"/>
                          </a:rPr>
                          <m:t>𝐸</m:t>
                        </m:r>
                      </m:e>
                    </m:d>
                    <m:r>
                      <a:rPr lang="sl-SI" sz="1800" i="1">
                        <a:effectLst/>
                        <a:latin typeface="Cambria Math" panose="02040503050406030204" pitchFamily="18" charset="0"/>
                        <a:ea typeface="Calibri" panose="020F0502020204030204" pitchFamily="34" charset="0"/>
                        <a:cs typeface="Times New Roman" panose="02020603050405020304" pitchFamily="18" charset="0"/>
                      </a:rPr>
                      <m:t>=2</m:t>
                    </m:r>
                    <m:r>
                      <a:rPr lang="sl-SI" sz="1800" i="1">
                        <a:effectLst/>
                        <a:latin typeface="Cambria Math" panose="02040503050406030204" pitchFamily="18" charset="0"/>
                        <a:ea typeface="Calibri" panose="020F0502020204030204" pitchFamily="34" charset="0"/>
                        <a:cs typeface="Times New Roman" panose="02020603050405020304" pitchFamily="18" charset="0"/>
                      </a:rPr>
                      <m:t>𝑉</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a:t>
                </a:r>
                <a:r>
                  <a:rPr lang="sl-SI" sz="1800" dirty="0">
                    <a:effectLst/>
                    <a:latin typeface="Calibri" panose="020F0502020204030204" pitchFamily="34" charset="0"/>
                    <a:ea typeface="Times New Roman" panose="02020603050405020304" pitchFamily="18" charset="0"/>
                    <a:cs typeface="Times New Roman" panose="02020603050405020304" pitchFamily="18" charset="0"/>
                  </a:rPr>
                  <a:t>Skupna časovna zahtevnost za Dijakstrov algoritem</a:t>
                </a:r>
                <a:r>
                  <a:rPr lang="sl-SI" sz="1800" dirty="0">
                    <a:effectLst/>
                    <a:latin typeface="Calibri" panose="020F0502020204030204" pitchFamily="34" charset="0"/>
                    <a:ea typeface="Calibri" panose="020F0502020204030204" pitchFamily="34" charset="0"/>
                    <a:cs typeface="Times New Roman" panose="02020603050405020304" pitchFamily="18" charset="0"/>
                  </a:rPr>
                  <a:t> </a:t>
                </a:r>
                <a:r>
                  <a:rPr lang="sl-SI" sz="1800" dirty="0">
                    <a:effectLst/>
                    <a:latin typeface="Calibri" panose="020F0502020204030204" pitchFamily="34" charset="0"/>
                    <a:ea typeface="Times New Roman" panose="02020603050405020304" pitchFamily="18" charset="0"/>
                    <a:cs typeface="Times New Roman" panose="02020603050405020304" pitchFamily="18" charset="0"/>
                  </a:rPr>
                  <a:t>je </a:t>
                </a:r>
                <a14:m>
                  <m:oMath xmlns:m="http://schemas.openxmlformats.org/officeDocument/2006/math">
                    <m:r>
                      <a:rPr lang="sl-SI" sz="1800" b="1" i="1">
                        <a:effectLst/>
                        <a:latin typeface="Cambria Math" panose="02040503050406030204" pitchFamily="18" charset="0"/>
                        <a:ea typeface="Calibri" panose="020F0502020204030204" pitchFamily="34" charset="0"/>
                        <a:cs typeface="Times New Roman" panose="02020603050405020304" pitchFamily="18" charset="0"/>
                      </a:rPr>
                      <m:t>𝑶</m:t>
                    </m:r>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b="1" i="1">
                            <a:effectLst/>
                            <a:latin typeface="Cambria Math" panose="02040503050406030204" pitchFamily="18" charset="0"/>
                            <a:ea typeface="Calibri" panose="020F0502020204030204" pitchFamily="34" charset="0"/>
                            <a:cs typeface="Times New Roman" panose="02020603050405020304" pitchFamily="18" charset="0"/>
                          </a:rPr>
                          <m:t>𝑽</m:t>
                        </m:r>
                      </m:e>
                    </m:d>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b="1" i="1">
                            <a:effectLst/>
                            <a:latin typeface="Cambria Math" panose="02040503050406030204" pitchFamily="18" charset="0"/>
                            <a:ea typeface="Calibri" panose="020F0502020204030204" pitchFamily="34" charset="0"/>
                            <a:cs typeface="Times New Roman" panose="02020603050405020304" pitchFamily="18" charset="0"/>
                          </a:rPr>
                          <m:t>𝑽</m:t>
                        </m:r>
                      </m:e>
                    </m:d>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funcPr>
                      <m:fName>
                        <m:r>
                          <a:rPr lang="sl-SI" sz="1800" b="1" i="1">
                            <a:effectLst/>
                            <a:latin typeface="Cambria Math" panose="02040503050406030204" pitchFamily="18" charset="0"/>
                            <a:ea typeface="Calibri" panose="020F0502020204030204" pitchFamily="34" charset="0"/>
                            <a:cs typeface="Times New Roman" panose="02020603050405020304" pitchFamily="18" charset="0"/>
                          </a:rPr>
                          <m:t>𝒍𝒐𝒈</m:t>
                        </m:r>
                      </m:fName>
                      <m:e>
                        <m:d>
                          <m:dPr>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b="1" i="1">
                                    <a:effectLst/>
                                    <a:latin typeface="Cambria Math" panose="02040503050406030204" pitchFamily="18" charset="0"/>
                                    <a:ea typeface="Calibri" panose="020F0502020204030204" pitchFamily="34" charset="0"/>
                                    <a:cs typeface="Times New Roman" panose="02020603050405020304" pitchFamily="18" charset="0"/>
                                  </a:rPr>
                                  <m:t>𝑽</m:t>
                                </m:r>
                              </m:e>
                            </m:d>
                          </m:e>
                        </m:d>
                      </m:e>
                    </m:func>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I" sz="18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5140FD58-289D-6A42-B13A-01C1FD32B83F}"/>
                  </a:ext>
                </a:extLst>
              </p:cNvPr>
              <p:cNvSpPr txBox="1">
                <a:spLocks noRot="1" noChangeAspect="1" noMove="1" noResize="1" noEditPoints="1" noAdjustHandles="1" noChangeArrowheads="1" noChangeShapeType="1" noTextEdit="1"/>
              </p:cNvSpPr>
              <p:nvPr/>
            </p:nvSpPr>
            <p:spPr>
              <a:xfrm>
                <a:off x="5843588" y="2428875"/>
                <a:ext cx="5414962" cy="1754326"/>
              </a:xfrm>
              <a:prstGeom prst="rect">
                <a:avLst/>
              </a:prstGeom>
              <a:blipFill>
                <a:blip r:embed="rId3"/>
                <a:stretch>
                  <a:fillRect l="-937" t="-1439" b="-4317"/>
                </a:stretch>
              </a:blipFill>
            </p:spPr>
            <p:txBody>
              <a:bodyPr/>
              <a:lstStyle/>
              <a:p>
                <a:r>
                  <a:rPr lang="en-SI">
                    <a:noFill/>
                  </a:rPr>
                  <a:t> </a:t>
                </a:r>
              </a:p>
            </p:txBody>
          </p:sp>
        </mc:Fallback>
      </mc:AlternateContent>
    </p:spTree>
    <p:extLst>
      <p:ext uri="{BB962C8B-B14F-4D97-AF65-F5344CB8AC3E}">
        <p14:creationId xmlns:p14="http://schemas.microsoft.com/office/powerpoint/2010/main" val="3533488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E596-63E8-CC46-853A-8683264D6E15}"/>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Analiza boljšega algoritma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152CE7-3C0E-1649-8CB2-588400E4A68A}"/>
                  </a:ext>
                </a:extLst>
              </p:cNvPr>
              <p:cNvSpPr>
                <a:spLocks noGrp="1"/>
              </p:cNvSpPr>
              <p:nvPr>
                <p:ph idx="1"/>
              </p:nvPr>
            </p:nvSpPr>
            <p:spPr/>
            <p:txBody>
              <a:bodyPr/>
              <a:lstStyle/>
              <a:p>
                <a:r>
                  <a:rPr lang="sl-SI" sz="1800" dirty="0">
                    <a:latin typeface="Calibri" panose="020F0502020204030204" pitchFamily="34" charset="0"/>
                    <a:ea typeface="Calibri" panose="020F0502020204030204" pitchFamily="34" charset="0"/>
                    <a:cs typeface="Times New Roman" panose="02020603050405020304" pitchFamily="18" charset="0"/>
                  </a:rPr>
                  <a:t>O</a:t>
                </a:r>
                <a:r>
                  <a:rPr lang="sl-SI" sz="1800" dirty="0">
                    <a:effectLst/>
                    <a:latin typeface="Calibri" panose="020F0502020204030204" pitchFamily="34" charset="0"/>
                    <a:ea typeface="Calibri" panose="020F0502020204030204" pitchFamily="34" charset="0"/>
                    <a:cs typeface="Times New Roman" panose="02020603050405020304" pitchFamily="18" charset="0"/>
                  </a:rPr>
                  <a:t>bstaja samo eno vozlišče, ki ima več kot eno povezavo, ki kaže vanj. To je </a:t>
                </a:r>
                <a:r>
                  <a:rPr lang="sl-SI" sz="1800" b="1" dirty="0">
                    <a:effectLst/>
                    <a:latin typeface="Calibri" panose="020F0502020204030204" pitchFamily="34" charset="0"/>
                    <a:ea typeface="Calibri" panose="020F0502020204030204" pitchFamily="34" charset="0"/>
                    <a:cs typeface="Times New Roman" panose="02020603050405020304" pitchFamily="18" charset="0"/>
                  </a:rPr>
                  <a:t>koren</a:t>
                </a:r>
                <a:r>
                  <a:rPr lang="sl-SI" sz="1800" dirty="0">
                    <a:effectLst/>
                    <a:latin typeface="Calibri" panose="020F0502020204030204" pitchFamily="34" charset="0"/>
                    <a:ea typeface="Calibri" panose="020F0502020204030204" pitchFamily="34" charset="0"/>
                    <a:cs typeface="Times New Roman" panose="02020603050405020304" pitchFamily="18" charset="0"/>
                  </a:rPr>
                  <a:t>. Najkrajša pot med vozliščema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in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𝑣</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bo lahko šla </a:t>
                </a:r>
                <a:r>
                  <a:rPr lang="sl-SI" sz="1800" b="1" dirty="0">
                    <a:effectLst/>
                    <a:latin typeface="Calibri" panose="020F0502020204030204" pitchFamily="34" charset="0"/>
                    <a:ea typeface="Calibri" panose="020F0502020204030204" pitchFamily="34" charset="0"/>
                    <a:cs typeface="Times New Roman" panose="02020603050405020304" pitchFamily="18" charset="0"/>
                  </a:rPr>
                  <a:t>čez koren ali pa ne</a:t>
                </a:r>
                <a:r>
                  <a:rPr lang="sl-SI" sz="1800" dirty="0">
                    <a:effectLst/>
                    <a:latin typeface="Calibri" panose="020F0502020204030204" pitchFamily="34" charset="0"/>
                    <a:ea typeface="Calibri" panose="020F0502020204030204" pitchFamily="34" charset="0"/>
                    <a:cs typeface="Times New Roman" panose="02020603050405020304" pitchFamily="18" charset="0"/>
                  </a:rPr>
                  <a:t>. Poglejmo si oba primera.</a:t>
                </a:r>
                <a:endParaRPr lang="en-SI"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sl-SI" sz="1800" dirty="0">
                    <a:effectLst/>
                    <a:latin typeface="Calibri" panose="020F0502020204030204" pitchFamily="34" charset="0"/>
                    <a:ea typeface="Calibri" panose="020F0502020204030204" pitchFamily="34" charset="0"/>
                    <a:cs typeface="Times New Roman" panose="02020603050405020304" pitchFamily="18" charset="0"/>
                  </a:rPr>
                  <a:t>Vozlišči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in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𝑣</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a:t>
                </a:r>
                <a:r>
                  <a:rPr lang="sl-SI" sz="1800" b="1" dirty="0">
                    <a:effectLst/>
                    <a:latin typeface="Calibri" panose="020F0502020204030204" pitchFamily="34" charset="0"/>
                    <a:ea typeface="Calibri" panose="020F0502020204030204" pitchFamily="34" charset="0"/>
                    <a:cs typeface="Times New Roman" panose="02020603050405020304" pitchFamily="18" charset="0"/>
                  </a:rPr>
                  <a:t>ne</a:t>
                </a:r>
                <a:r>
                  <a:rPr lang="sl-SI" sz="1800" dirty="0">
                    <a:effectLst/>
                    <a:latin typeface="Calibri" panose="020F0502020204030204" pitchFamily="34" charset="0"/>
                    <a:ea typeface="Calibri" panose="020F0502020204030204" pitchFamily="34" charset="0"/>
                    <a:cs typeface="Times New Roman" panose="02020603050405020304" pitchFamily="18" charset="0"/>
                  </a:rPr>
                  <a:t> </a:t>
                </a:r>
                <a:r>
                  <a:rPr lang="sl-SI" sz="1800" b="1" dirty="0">
                    <a:effectLst/>
                    <a:latin typeface="Calibri" panose="020F0502020204030204" pitchFamily="34" charset="0"/>
                    <a:ea typeface="Calibri" panose="020F0502020204030204" pitchFamily="34" charset="0"/>
                    <a:cs typeface="Times New Roman" panose="02020603050405020304" pitchFamily="18" charset="0"/>
                  </a:rPr>
                  <a:t>gresta čez koren</a:t>
                </a:r>
                <a:r>
                  <a:rPr lang="sl-SI" sz="1800" dirty="0">
                    <a:effectLst/>
                    <a:latin typeface="Calibri" panose="020F0502020204030204" pitchFamily="34" charset="0"/>
                    <a:ea typeface="Calibri" panose="020F0502020204030204" pitchFamily="34" charset="0"/>
                    <a:cs typeface="Times New Roman" panose="02020603050405020304" pitchFamily="18" charset="0"/>
                  </a:rPr>
                  <a:t>. Rešitev je tako samo ena in sicer seštevek cen povezav od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𝑣</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do </a:t>
                </a:r>
                <a14:m>
                  <m:oMath xmlns:m="http://schemas.openxmlformats.org/officeDocument/2006/math">
                    <m:r>
                      <a:rPr lang="sl-SI" sz="1800" i="1">
                        <a:effectLst/>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effectLst/>
                    <a:latin typeface="Calibri" panose="020F0502020204030204" pitchFamily="34" charset="0"/>
                    <a:ea typeface="Calibri" panose="020F0502020204030204" pitchFamily="34" charset="0"/>
                    <a:cs typeface="Times New Roman" panose="02020603050405020304" pitchFamily="18" charset="0"/>
                  </a:rPr>
                  <a:t>. To lahko opravimo v </a:t>
                </a:r>
                <a14:m>
                  <m:oMath xmlns:m="http://schemas.openxmlformats.org/officeDocument/2006/math">
                    <m:r>
                      <a:rPr lang="sl-SI" sz="1800" b="1" i="1">
                        <a:effectLst/>
                        <a:latin typeface="Cambria Math" panose="02040503050406030204" pitchFamily="18" charset="0"/>
                        <a:ea typeface="Calibri" panose="020F0502020204030204" pitchFamily="34" charset="0"/>
                        <a:cs typeface="Times New Roman" panose="02020603050405020304" pitchFamily="18" charset="0"/>
                      </a:rPr>
                      <m:t>𝑶</m:t>
                    </m:r>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sl-SI" sz="1800" b="1" i="1">
                            <a:effectLst/>
                            <a:latin typeface="Cambria Math" panose="02040503050406030204" pitchFamily="18" charset="0"/>
                            <a:ea typeface="Calibri" panose="020F0502020204030204" pitchFamily="34" charset="0"/>
                            <a:cs typeface="Times New Roman" panose="02020603050405020304" pitchFamily="18" charset="0"/>
                          </a:rPr>
                          <m:t>𝑽</m:t>
                        </m:r>
                      </m:e>
                    </m:d>
                    <m:r>
                      <a:rPr lang="sl-SI" sz="1800" b="1" i="1">
                        <a:effectLst/>
                        <a:latin typeface="Cambria Math" panose="02040503050406030204" pitchFamily="18" charset="0"/>
                        <a:ea typeface="Calibri" panose="020F0502020204030204" pitchFamily="34" charset="0"/>
                        <a:cs typeface="Times New Roman" panose="02020603050405020304" pitchFamily="18" charset="0"/>
                      </a:rPr>
                      <m:t>)</m:t>
                    </m:r>
                  </m:oMath>
                </a14:m>
                <a:r>
                  <a:rPr lang="sl-SI" sz="18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SI"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SI" dirty="0"/>
              </a:p>
            </p:txBody>
          </p:sp>
        </mc:Choice>
        <mc:Fallback>
          <p:sp>
            <p:nvSpPr>
              <p:cNvPr id="3" name="Content Placeholder 2">
                <a:extLst>
                  <a:ext uri="{FF2B5EF4-FFF2-40B4-BE49-F238E27FC236}">
                    <a16:creationId xmlns:a16="http://schemas.microsoft.com/office/drawing/2014/main" id="{9E152CE7-3C0E-1649-8CB2-588400E4A68A}"/>
                  </a:ext>
                </a:extLst>
              </p:cNvPr>
              <p:cNvSpPr>
                <a:spLocks noGrp="1" noRot="1" noChangeAspect="1" noMove="1" noResize="1" noEditPoints="1" noAdjustHandles="1" noChangeArrowheads="1" noChangeShapeType="1" noTextEdit="1"/>
              </p:cNvSpPr>
              <p:nvPr>
                <p:ph idx="1"/>
              </p:nvPr>
            </p:nvSpPr>
            <p:spPr>
              <a:blipFill>
                <a:blip r:embed="rId2"/>
                <a:stretch>
                  <a:fillRect l="-230"/>
                </a:stretch>
              </a:blipFill>
            </p:spPr>
            <p:txBody>
              <a:bodyPr/>
              <a:lstStyle/>
              <a:p>
                <a:r>
                  <a:rPr lang="en-SI">
                    <a:noFill/>
                  </a:rPr>
                  <a:t> </a:t>
                </a:r>
              </a:p>
            </p:txBody>
          </p:sp>
        </mc:Fallback>
      </mc:AlternateContent>
      <p:pic>
        <p:nvPicPr>
          <p:cNvPr id="5" name="Picture 4" descr="A diagram of a tree&#10;&#10;Description automatically generated">
            <a:extLst>
              <a:ext uri="{FF2B5EF4-FFF2-40B4-BE49-F238E27FC236}">
                <a16:creationId xmlns:a16="http://schemas.microsoft.com/office/drawing/2014/main" id="{7ED94F87-167A-8249-8940-6290A61C0CB7}"/>
              </a:ext>
            </a:extLst>
          </p:cNvPr>
          <p:cNvPicPr>
            <a:picLocks noChangeAspect="1"/>
          </p:cNvPicPr>
          <p:nvPr/>
        </p:nvPicPr>
        <p:blipFill>
          <a:blip r:embed="rId3"/>
          <a:stretch>
            <a:fillRect/>
          </a:stretch>
        </p:blipFill>
        <p:spPr>
          <a:xfrm>
            <a:off x="822325" y="3627902"/>
            <a:ext cx="3004608" cy="2540809"/>
          </a:xfrm>
          <a:prstGeom prst="rect">
            <a:avLst/>
          </a:prstGeom>
        </p:spPr>
      </p:pic>
    </p:spTree>
    <p:extLst>
      <p:ext uri="{BB962C8B-B14F-4D97-AF65-F5344CB8AC3E}">
        <p14:creationId xmlns:p14="http://schemas.microsoft.com/office/powerpoint/2010/main" val="2368388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C95BF9-2BBD-4260-A118-8F515803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56718FF-6808-670A-064A-351BA9701718}"/>
                  </a:ext>
                </a:extLst>
              </p:cNvPr>
              <p:cNvSpPr>
                <a:spLocks noGrp="1"/>
              </p:cNvSpPr>
              <p:nvPr>
                <p:ph type="title"/>
              </p:nvPr>
            </p:nvSpPr>
            <p:spPr>
              <a:xfrm>
                <a:off x="521207" y="886968"/>
                <a:ext cx="7213093" cy="5142356"/>
              </a:xfrm>
            </p:spPr>
            <p:txBody>
              <a:bodyPr vert="horz" lIns="91440" tIns="45720" rIns="91440" bIns="45720" rtlCol="0" anchor="t">
                <a:normAutofit/>
              </a:bodyPr>
              <a:lstStyle/>
              <a:p>
                <a:r>
                  <a:rPr lang="sl-SI" sz="1800" dirty="0">
                    <a:effectLst/>
                    <a:latin typeface="Calibri" panose="020F0502020204030204" pitchFamily="34" charset="0"/>
                    <a:ea typeface="Calibri" panose="020F0502020204030204" pitchFamily="34" charset="0"/>
                    <a:cs typeface="Calibri" panose="020F0502020204030204" pitchFamily="34" charset="0"/>
                  </a:rPr>
                  <a:t>2. </a:t>
                </a:r>
                <a:r>
                  <a:rPr lang="sl-SI" sz="1800" dirty="0">
                    <a:latin typeface="Calibri" panose="020F0502020204030204" pitchFamily="34" charset="0"/>
                    <a:ea typeface="Calibri" panose="020F0502020204030204" pitchFamily="34" charset="0"/>
                    <a:cs typeface="Times New Roman" panose="02020603050405020304" pitchFamily="18" charset="0"/>
                  </a:rPr>
                  <a:t>Vozlišči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latin typeface="Calibri" panose="020F0502020204030204" pitchFamily="34" charset="0"/>
                    <a:ea typeface="Calibri" panose="020F0502020204030204" pitchFamily="34" charset="0"/>
                    <a:cs typeface="Times New Roman" panose="02020603050405020304" pitchFamily="18" charset="0"/>
                  </a:rPr>
                  <a:t> in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𝑣</m:t>
                    </m:r>
                  </m:oMath>
                </a14:m>
                <a:r>
                  <a:rPr lang="sl-SI" sz="1800" dirty="0">
                    <a:latin typeface="Calibri" panose="020F0502020204030204" pitchFamily="34" charset="0"/>
                    <a:ea typeface="Calibri" panose="020F0502020204030204" pitchFamily="34" charset="0"/>
                    <a:cs typeface="Times New Roman" panose="02020603050405020304" pitchFamily="18" charset="0"/>
                  </a:rPr>
                  <a:t> gresta </a:t>
                </a:r>
                <a:r>
                  <a:rPr lang="sl-SI" sz="1800" b="1" dirty="0">
                    <a:latin typeface="Calibri" panose="020F0502020204030204" pitchFamily="34" charset="0"/>
                    <a:ea typeface="Calibri" panose="020F0502020204030204" pitchFamily="34" charset="0"/>
                    <a:cs typeface="Times New Roman" panose="02020603050405020304" pitchFamily="18" charset="0"/>
                  </a:rPr>
                  <a:t>čez koren</a:t>
                </a:r>
                <a:r>
                  <a:rPr lang="sl-SI" sz="1800" dirty="0">
                    <a:latin typeface="Calibri" panose="020F0502020204030204" pitchFamily="34" charset="0"/>
                    <a:ea typeface="Calibri" panose="020F0502020204030204" pitchFamily="34" charset="0"/>
                    <a:cs typeface="Times New Roman" panose="02020603050405020304" pitchFamily="18" charset="0"/>
                  </a:rPr>
                  <a:t>. Od korena do vozlišča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𝑣</m:t>
                    </m:r>
                  </m:oMath>
                </a14:m>
                <a:r>
                  <a:rPr lang="sl-SI" sz="1800" dirty="0">
                    <a:latin typeface="Calibri" panose="020F0502020204030204" pitchFamily="34" charset="0"/>
                    <a:ea typeface="Calibri" panose="020F0502020204030204" pitchFamily="34" charset="0"/>
                    <a:cs typeface="Times New Roman" panose="02020603050405020304" pitchFamily="18" charset="0"/>
                  </a:rPr>
                  <a:t> bo pot enolična in jo lahko naračunamo enako kot v primeru a). Potrebujemo izračunati le najkrajšo pot od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latin typeface="Calibri" panose="020F0502020204030204" pitchFamily="34" charset="0"/>
                    <a:ea typeface="Calibri" panose="020F0502020204030204" pitchFamily="34" charset="0"/>
                    <a:cs typeface="Times New Roman" panose="02020603050405020304" pitchFamily="18" charset="0"/>
                  </a:rPr>
                  <a:t> do korena. Od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𝑢</m:t>
                    </m:r>
                  </m:oMath>
                </a14:m>
                <a:r>
                  <a:rPr lang="sl-SI" sz="1800" dirty="0">
                    <a:latin typeface="Calibri" panose="020F0502020204030204" pitchFamily="34" charset="0"/>
                    <a:ea typeface="Calibri" panose="020F0502020204030204" pitchFamily="34" charset="0"/>
                    <a:cs typeface="Times New Roman" panose="02020603050405020304" pitchFamily="18" charset="0"/>
                  </a:rPr>
                  <a:t> do korena pa imamo usmerjeni acikličen graf, torej graf, ki je usmerjen in brez ciklov. Zanj prav tako obstaja algoritem za računanje najkrajših poti (angl. Directed acyclic graph), ki ima časovno zahtevnost </a:t>
                </a:r>
                <a14:m>
                  <m:oMath xmlns:m="http://schemas.openxmlformats.org/officeDocument/2006/math">
                    <m:r>
                      <a:rPr lang="sl-SI" sz="1800">
                        <a:latin typeface="Cambria Math" panose="02040503050406030204" pitchFamily="18" charset="0"/>
                        <a:ea typeface="Calibri" panose="020F0502020204030204" pitchFamily="34" charset="0"/>
                        <a:cs typeface="Times New Roman" panose="02020603050405020304" pitchFamily="18" charset="0"/>
                      </a:rPr>
                      <m:t>𝑂</m:t>
                    </m:r>
                    <m:d>
                      <m:dPr>
                        <m:ctrlPr>
                          <a:rPr lang="en-SI" sz="1800" i="1">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SI" sz="1800" i="1">
                                <a:latin typeface="Cambria Math" panose="02040503050406030204" pitchFamily="18" charset="0"/>
                                <a:ea typeface="Calibri" panose="020F0502020204030204" pitchFamily="34" charset="0"/>
                                <a:cs typeface="Times New Roman" panose="02020603050405020304" pitchFamily="18" charset="0"/>
                              </a:rPr>
                            </m:ctrlPr>
                          </m:dPr>
                          <m:e>
                            <m:r>
                              <a:rPr lang="sl-SI" sz="1800">
                                <a:latin typeface="Cambria Math" panose="02040503050406030204" pitchFamily="18" charset="0"/>
                                <a:ea typeface="Calibri" panose="020F0502020204030204" pitchFamily="34" charset="0"/>
                                <a:cs typeface="Times New Roman" panose="02020603050405020304" pitchFamily="18" charset="0"/>
                              </a:rPr>
                              <m:t>𝑉</m:t>
                            </m:r>
                          </m:e>
                        </m:d>
                        <m:r>
                          <a:rPr lang="sl-SI" sz="1800">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i="1">
                                <a:latin typeface="Cambria Math" panose="02040503050406030204" pitchFamily="18" charset="0"/>
                                <a:ea typeface="Calibri" panose="020F0502020204030204" pitchFamily="34" charset="0"/>
                                <a:cs typeface="Times New Roman" panose="02020603050405020304" pitchFamily="18" charset="0"/>
                              </a:rPr>
                            </m:ctrlPr>
                          </m:dPr>
                          <m:e>
                            <m:r>
                              <a:rPr lang="sl-SI" sz="1800">
                                <a:latin typeface="Cambria Math" panose="02040503050406030204" pitchFamily="18" charset="0"/>
                                <a:ea typeface="Calibri" panose="020F0502020204030204" pitchFamily="34" charset="0"/>
                                <a:cs typeface="Times New Roman" panose="02020603050405020304" pitchFamily="18" charset="0"/>
                              </a:rPr>
                              <m:t>𝐸</m:t>
                            </m:r>
                          </m:e>
                        </m:d>
                      </m:e>
                    </m:d>
                    <m:r>
                      <a:rPr lang="sl-SI" sz="1800">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latin typeface="Calibri" panose="020F0502020204030204" pitchFamily="34" charset="0"/>
                    <a:ea typeface="Calibri" panose="020F0502020204030204" pitchFamily="34" charset="0"/>
                    <a:cs typeface="Times New Roman" panose="02020603050405020304" pitchFamily="18" charset="0"/>
                  </a:rPr>
                  <a:t> Skupen čas za algoritem je torej </a:t>
                </a:r>
                <a14:m>
                  <m:oMath xmlns:m="http://schemas.openxmlformats.org/officeDocument/2006/math">
                    <m:r>
                      <a:rPr lang="sl-SI" sz="1800" b="1" i="1">
                        <a:latin typeface="Cambria Math" panose="02040503050406030204" pitchFamily="18" charset="0"/>
                        <a:ea typeface="Calibri" panose="020F0502020204030204" pitchFamily="34" charset="0"/>
                        <a:cs typeface="Times New Roman" panose="02020603050405020304" pitchFamily="18" charset="0"/>
                      </a:rPr>
                      <m:t>𝐎</m:t>
                    </m:r>
                    <m:d>
                      <m:dPr>
                        <m:ctrlPr>
                          <a:rPr lang="en-SI" sz="1800" b="1" i="1">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SI" sz="1800" b="1" i="1">
                                <a:latin typeface="Cambria Math" panose="02040503050406030204" pitchFamily="18" charset="0"/>
                                <a:ea typeface="Calibri" panose="020F0502020204030204" pitchFamily="34" charset="0"/>
                                <a:cs typeface="Times New Roman" panose="02020603050405020304" pitchFamily="18" charset="0"/>
                              </a:rPr>
                            </m:ctrlPr>
                          </m:dPr>
                          <m:e>
                            <m:r>
                              <a:rPr lang="sl-SI" sz="1800" b="1" i="1">
                                <a:latin typeface="Cambria Math" panose="02040503050406030204" pitchFamily="18" charset="0"/>
                                <a:ea typeface="Calibri" panose="020F0502020204030204" pitchFamily="34" charset="0"/>
                                <a:cs typeface="Times New Roman" panose="02020603050405020304" pitchFamily="18" charset="0"/>
                              </a:rPr>
                              <m:t>𝐕</m:t>
                            </m:r>
                          </m:e>
                        </m:d>
                        <m:r>
                          <a:rPr lang="sl-SI" sz="1800" b="1">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SI" sz="1800" b="1" i="1">
                                <a:latin typeface="Cambria Math" panose="02040503050406030204" pitchFamily="18" charset="0"/>
                                <a:ea typeface="Calibri" panose="020F0502020204030204" pitchFamily="34" charset="0"/>
                                <a:cs typeface="Times New Roman" panose="02020603050405020304" pitchFamily="18" charset="0"/>
                              </a:rPr>
                            </m:ctrlPr>
                          </m:dPr>
                          <m:e>
                            <m:r>
                              <a:rPr lang="sl-SI" sz="1800" b="1" i="1">
                                <a:latin typeface="Cambria Math" panose="02040503050406030204" pitchFamily="18" charset="0"/>
                                <a:ea typeface="Calibri" panose="020F0502020204030204" pitchFamily="34" charset="0"/>
                                <a:cs typeface="Times New Roman" panose="02020603050405020304" pitchFamily="18" charset="0"/>
                              </a:rPr>
                              <m:t>𝐄</m:t>
                            </m:r>
                          </m:e>
                        </m:d>
                      </m:e>
                    </m:d>
                    <m:r>
                      <a:rPr lang="sl-SI" sz="1800" b="1">
                        <a:latin typeface="Cambria Math" panose="02040503050406030204" pitchFamily="18" charset="0"/>
                        <a:ea typeface="Calibri" panose="020F0502020204030204" pitchFamily="34" charset="0"/>
                        <a:cs typeface="Times New Roman" panose="02020603050405020304" pitchFamily="18" charset="0"/>
                      </a:rPr>
                      <m:t>+ </m:t>
                    </m:r>
                    <m:r>
                      <a:rPr lang="sl-SI" sz="1800" b="1" i="1">
                        <a:latin typeface="Cambria Math" panose="02040503050406030204" pitchFamily="18" charset="0"/>
                        <a:ea typeface="Calibri" panose="020F0502020204030204" pitchFamily="34" charset="0"/>
                        <a:cs typeface="Times New Roman" panose="02020603050405020304" pitchFamily="18" charset="0"/>
                      </a:rPr>
                      <m:t>𝐎</m:t>
                    </m:r>
                    <m:d>
                      <m:dPr>
                        <m:ctrlPr>
                          <a:rPr lang="en-SI" sz="1800" b="1" i="1">
                            <a:latin typeface="Cambria Math" panose="02040503050406030204" pitchFamily="18" charset="0"/>
                            <a:ea typeface="Calibri" panose="020F0502020204030204" pitchFamily="34" charset="0"/>
                            <a:cs typeface="Times New Roman" panose="02020603050405020304" pitchFamily="18" charset="0"/>
                          </a:rPr>
                        </m:ctrlPr>
                      </m:dPr>
                      <m:e>
                        <m:d>
                          <m:dPr>
                            <m:begChr m:val="|"/>
                            <m:endChr m:val="|"/>
                            <m:ctrlPr>
                              <a:rPr lang="en-SI" sz="1800" b="1" i="1">
                                <a:latin typeface="Cambria Math" panose="02040503050406030204" pitchFamily="18" charset="0"/>
                                <a:ea typeface="Calibri" panose="020F0502020204030204" pitchFamily="34" charset="0"/>
                                <a:cs typeface="Times New Roman" panose="02020603050405020304" pitchFamily="18" charset="0"/>
                              </a:rPr>
                            </m:ctrlPr>
                          </m:dPr>
                          <m:e>
                            <m:r>
                              <a:rPr lang="sl-SI" sz="1800" b="1" i="1">
                                <a:latin typeface="Cambria Math" panose="02040503050406030204" pitchFamily="18" charset="0"/>
                                <a:ea typeface="Calibri" panose="020F0502020204030204" pitchFamily="34" charset="0"/>
                                <a:cs typeface="Times New Roman" panose="02020603050405020304" pitchFamily="18" charset="0"/>
                              </a:rPr>
                              <m:t>𝐕</m:t>
                            </m:r>
                          </m:e>
                        </m:d>
                      </m:e>
                    </m:d>
                    <m:r>
                      <a:rPr lang="sl-SI" sz="1800">
                        <a:latin typeface="Cambria Math" panose="02040503050406030204" pitchFamily="18" charset="0"/>
                        <a:ea typeface="Calibri" panose="020F0502020204030204" pitchFamily="34" charset="0"/>
                        <a:cs typeface="Times New Roman" panose="02020603050405020304" pitchFamily="18" charset="0"/>
                      </a:rPr>
                      <m:t>.</m:t>
                    </m:r>
                  </m:oMath>
                </a14:m>
                <a:r>
                  <a:rPr lang="sl-SI" sz="1800" dirty="0">
                    <a:latin typeface="Calibri" panose="020F0502020204030204" pitchFamily="34" charset="0"/>
                    <a:ea typeface="Calibri" panose="020F0502020204030204" pitchFamily="34" charset="0"/>
                    <a:cs typeface="Times New Roman" panose="02020603050405020304" pitchFamily="18" charset="0"/>
                  </a:rPr>
                  <a:t> </a:t>
                </a:r>
                <a:br>
                  <a:rPr lang="en-SI" sz="1800" dirty="0">
                    <a:latin typeface="Calibri" panose="020F0502020204030204" pitchFamily="34" charset="0"/>
                    <a:ea typeface="Calibri" panose="020F0502020204030204" pitchFamily="34" charset="0"/>
                    <a:cs typeface="Times New Roman" panose="02020603050405020304" pitchFamily="18" charset="0"/>
                  </a:rPr>
                </a:br>
                <a:endParaRPr lang="en-US" sz="1800" dirty="0">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Title 1">
                <a:extLst>
                  <a:ext uri="{FF2B5EF4-FFF2-40B4-BE49-F238E27FC236}">
                    <a16:creationId xmlns:a16="http://schemas.microsoft.com/office/drawing/2014/main" id="{356718FF-6808-670A-064A-351BA9701718}"/>
                  </a:ext>
                </a:extLst>
              </p:cNvPr>
              <p:cNvSpPr>
                <a:spLocks noGrp="1" noRot="1" noChangeAspect="1" noMove="1" noResize="1" noEditPoints="1" noAdjustHandles="1" noChangeArrowheads="1" noChangeShapeType="1" noTextEdit="1"/>
              </p:cNvSpPr>
              <p:nvPr>
                <p:ph type="title"/>
              </p:nvPr>
            </p:nvSpPr>
            <p:spPr>
              <a:xfrm>
                <a:off x="521207" y="886968"/>
                <a:ext cx="7213093" cy="5142356"/>
              </a:xfrm>
              <a:blipFill>
                <a:blip r:embed="rId2"/>
                <a:stretch>
                  <a:fillRect l="-702" t="-1235"/>
                </a:stretch>
              </a:blipFill>
            </p:spPr>
            <p:txBody>
              <a:bodyPr/>
              <a:lstStyle/>
              <a:p>
                <a:r>
                  <a:rPr lang="en-SI">
                    <a:noFill/>
                  </a:rPr>
                  <a:t> </a:t>
                </a:r>
              </a:p>
            </p:txBody>
          </p:sp>
        </mc:Fallback>
      </mc:AlternateContent>
      <p:cxnSp>
        <p:nvCxnSpPr>
          <p:cNvPr id="16" name="Straight Connector 15">
            <a:extLst>
              <a:ext uri="{FF2B5EF4-FFF2-40B4-BE49-F238E27FC236}">
                <a16:creationId xmlns:a16="http://schemas.microsoft.com/office/drawing/2014/main" id="{7FA398C7-3FA4-4D8D-8392-B6CD2F434D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7D19053-F48D-4B66-AF7B-A06FA6D26E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5529" y="6287281"/>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diagram of a tree&#10;&#10;Description automatically generated">
            <a:extLst>
              <a:ext uri="{FF2B5EF4-FFF2-40B4-BE49-F238E27FC236}">
                <a16:creationId xmlns:a16="http://schemas.microsoft.com/office/drawing/2014/main" id="{B56841D7-CA09-ED45-91D3-61576B6352F5}"/>
              </a:ext>
            </a:extLst>
          </p:cNvPr>
          <p:cNvPicPr>
            <a:picLocks noChangeAspect="1"/>
          </p:cNvPicPr>
          <p:nvPr/>
        </p:nvPicPr>
        <p:blipFill>
          <a:blip r:embed="rId3"/>
          <a:stretch>
            <a:fillRect/>
          </a:stretch>
        </p:blipFill>
        <p:spPr>
          <a:xfrm>
            <a:off x="571500" y="2483817"/>
            <a:ext cx="4428595" cy="3795939"/>
          </a:xfrm>
          <a:prstGeom prst="rect">
            <a:avLst/>
          </a:prstGeom>
        </p:spPr>
      </p:pic>
    </p:spTree>
    <p:extLst>
      <p:ext uri="{BB962C8B-B14F-4D97-AF65-F5344CB8AC3E}">
        <p14:creationId xmlns:p14="http://schemas.microsoft.com/office/powerpoint/2010/main" val="3041405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FAACB-A1D0-5A4B-8561-BDBB3BDFB186}"/>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Primeri</a:t>
            </a:r>
          </a:p>
        </p:txBody>
      </p:sp>
      <p:pic>
        <p:nvPicPr>
          <p:cNvPr id="4" name="Content Placeholder 3" descr="A drawing of a diagram&#10;&#10;Description automatically generated">
            <a:extLst>
              <a:ext uri="{FF2B5EF4-FFF2-40B4-BE49-F238E27FC236}">
                <a16:creationId xmlns:a16="http://schemas.microsoft.com/office/drawing/2014/main" id="{CB757456-FDB1-2740-9EE5-D1BF6F8F9D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1974849"/>
            <a:ext cx="5737814" cy="4193861"/>
          </a:xfrm>
          <a:prstGeom prst="rect">
            <a:avLst/>
          </a:prstGeom>
        </p:spPr>
      </p:pic>
    </p:spTree>
    <p:extLst>
      <p:ext uri="{BB962C8B-B14F-4D97-AF65-F5344CB8AC3E}">
        <p14:creationId xmlns:p14="http://schemas.microsoft.com/office/powerpoint/2010/main" val="1116116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rawing of a diagram&#10;&#10;Description automatically generated">
            <a:extLst>
              <a:ext uri="{FF2B5EF4-FFF2-40B4-BE49-F238E27FC236}">
                <a16:creationId xmlns:a16="http://schemas.microsoft.com/office/drawing/2014/main" id="{7426B471-28C2-DC42-88A3-01392800F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006" y="725169"/>
            <a:ext cx="7455838" cy="5407661"/>
          </a:xfrm>
          <a:prstGeom prst="rect">
            <a:avLst/>
          </a:prstGeom>
        </p:spPr>
      </p:pic>
    </p:spTree>
    <p:extLst>
      <p:ext uri="{BB962C8B-B14F-4D97-AF65-F5344CB8AC3E}">
        <p14:creationId xmlns:p14="http://schemas.microsoft.com/office/powerpoint/2010/main" val="4124566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rawing of a diagram&#10;&#10;Description automatically generated">
            <a:extLst>
              <a:ext uri="{FF2B5EF4-FFF2-40B4-BE49-F238E27FC236}">
                <a16:creationId xmlns:a16="http://schemas.microsoft.com/office/drawing/2014/main" id="{14669B27-6961-C94C-82DA-C485F8337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021" y="957417"/>
            <a:ext cx="7375957" cy="5206317"/>
          </a:xfrm>
          <a:prstGeom prst="rect">
            <a:avLst/>
          </a:prstGeom>
        </p:spPr>
      </p:pic>
    </p:spTree>
    <p:extLst>
      <p:ext uri="{BB962C8B-B14F-4D97-AF65-F5344CB8AC3E}">
        <p14:creationId xmlns:p14="http://schemas.microsoft.com/office/powerpoint/2010/main" val="262124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rawing of a diagram&#10;&#10;Description automatically generated">
            <a:extLst>
              <a:ext uri="{FF2B5EF4-FFF2-40B4-BE49-F238E27FC236}">
                <a16:creationId xmlns:a16="http://schemas.microsoft.com/office/drawing/2014/main" id="{DE43AD2C-86DE-4E4D-9868-8A0FB970E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127" y="722815"/>
            <a:ext cx="7461746" cy="5412370"/>
          </a:xfrm>
          <a:prstGeom prst="rect">
            <a:avLst/>
          </a:prstGeom>
        </p:spPr>
      </p:pic>
    </p:spTree>
    <p:extLst>
      <p:ext uri="{BB962C8B-B14F-4D97-AF65-F5344CB8AC3E}">
        <p14:creationId xmlns:p14="http://schemas.microsoft.com/office/powerpoint/2010/main" val="217473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tree&#10;&#10;Description automatically generated with medium confidence">
            <a:extLst>
              <a:ext uri="{FF2B5EF4-FFF2-40B4-BE49-F238E27FC236}">
                <a16:creationId xmlns:a16="http://schemas.microsoft.com/office/drawing/2014/main" id="{1C39F6AE-8EBD-014D-B008-A62E2E2A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5412" y="645318"/>
            <a:ext cx="7461176" cy="5567363"/>
          </a:xfrm>
          <a:prstGeom prst="rect">
            <a:avLst/>
          </a:prstGeom>
        </p:spPr>
      </p:pic>
    </p:spTree>
    <p:extLst>
      <p:ext uri="{BB962C8B-B14F-4D97-AF65-F5344CB8AC3E}">
        <p14:creationId xmlns:p14="http://schemas.microsoft.com/office/powerpoint/2010/main" val="4143567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tree&#10;&#10;Description automatically generated">
            <a:extLst>
              <a:ext uri="{FF2B5EF4-FFF2-40B4-BE49-F238E27FC236}">
                <a16:creationId xmlns:a16="http://schemas.microsoft.com/office/drawing/2014/main" id="{DE43B8B0-3EF9-4C41-ACA6-C3E0D54C2E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735" y="543692"/>
            <a:ext cx="8066530" cy="5770616"/>
          </a:xfrm>
          <a:prstGeom prst="rect">
            <a:avLst/>
          </a:prstGeom>
        </p:spPr>
      </p:pic>
    </p:spTree>
    <p:extLst>
      <p:ext uri="{BB962C8B-B14F-4D97-AF65-F5344CB8AC3E}">
        <p14:creationId xmlns:p14="http://schemas.microsoft.com/office/powerpoint/2010/main" val="3088224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98E1-025C-E645-A97F-243D3DFED0DB}"/>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Naivni način</a:t>
            </a:r>
          </a:p>
        </p:txBody>
      </p:sp>
      <p:pic>
        <p:nvPicPr>
          <p:cNvPr id="4" name="Content Placeholder 3" descr="A diagram of a mathematical system&#10;&#10;Description automatically generated with medium confidence">
            <a:extLst>
              <a:ext uri="{FF2B5EF4-FFF2-40B4-BE49-F238E27FC236}">
                <a16:creationId xmlns:a16="http://schemas.microsoft.com/office/drawing/2014/main" id="{87DA3EBA-BC01-3C43-9DA1-740C2092C5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076450"/>
            <a:ext cx="6868941" cy="3910013"/>
          </a:xfrm>
          <a:prstGeom prst="rect">
            <a:avLst/>
          </a:prstGeom>
        </p:spPr>
      </p:pic>
    </p:spTree>
    <p:extLst>
      <p:ext uri="{BB962C8B-B14F-4D97-AF65-F5344CB8AC3E}">
        <p14:creationId xmlns:p14="http://schemas.microsoft.com/office/powerpoint/2010/main" val="340176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BE5F2-C5BB-0AAA-B9CA-7175E5497E21}"/>
              </a:ext>
            </a:extLst>
          </p:cNvPr>
          <p:cNvSpPr>
            <a:spLocks noGrp="1"/>
          </p:cNvSpPr>
          <p:nvPr>
            <p:ph type="title"/>
          </p:nvPr>
        </p:nvSpPr>
        <p:spPr>
          <a:xfrm>
            <a:off x="521208" y="685491"/>
            <a:ext cx="11110427" cy="847984"/>
          </a:xfrm>
        </p:spPr>
        <p:txBody>
          <a:bodyPr anchor="ctr">
            <a:normAutofit/>
          </a:bodyPr>
          <a:lstStyle/>
          <a:p>
            <a:r>
              <a:rPr lang="en-SI">
                <a:latin typeface="Arial" panose="020B0604020202020204" pitchFamily="34" charset="0"/>
                <a:cs typeface="Arial" panose="020B0604020202020204" pitchFamily="34" charset="0"/>
              </a:rPr>
              <a:t>Koda</a:t>
            </a:r>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omputer screen shot of a code&#10;&#10;Description automatically generated">
            <a:extLst>
              <a:ext uri="{FF2B5EF4-FFF2-40B4-BE49-F238E27FC236}">
                <a16:creationId xmlns:a16="http://schemas.microsoft.com/office/drawing/2014/main" id="{7DCE955E-922E-4690-2CFA-0C37F89A2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32" y="2351709"/>
            <a:ext cx="6838971" cy="3214314"/>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B1C9A505-7B73-87E6-C2A5-C6E9EBEDEEBA}"/>
                  </a:ext>
                </a:extLst>
              </p:cNvPr>
              <p:cNvSpPr>
                <a:spLocks noGrp="1"/>
              </p:cNvSpPr>
              <p:nvPr>
                <p:ph idx="1"/>
              </p:nvPr>
            </p:nvSpPr>
            <p:spPr>
              <a:xfrm>
                <a:off x="8184630" y="2031167"/>
                <a:ext cx="3446679" cy="3967235"/>
              </a:xfrm>
            </p:spPr>
            <p:txBody>
              <a:bodyPr>
                <a:normAutofit/>
              </a:bodyPr>
              <a:lstStyle/>
              <a:p>
                <a:r>
                  <a:rPr lang="en-US" sz="1800" dirty="0" err="1"/>
                  <a:t>Časovna</a:t>
                </a:r>
                <a:r>
                  <a:rPr lang="en-US" sz="1800" dirty="0"/>
                  <a:t> </a:t>
                </a:r>
                <a:r>
                  <a:rPr lang="en-US" sz="1800" dirty="0" err="1"/>
                  <a:t>zahtevnost</a:t>
                </a:r>
                <a:r>
                  <a:rPr lang="en-US" sz="1800" dirty="0"/>
                  <a:t>: </a:t>
                </a:r>
                <a14:m>
                  <m:oMath xmlns:m="http://schemas.openxmlformats.org/officeDocument/2006/math">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SI" sz="1600" i="1">
                            <a:effectLst/>
                            <a:latin typeface="Cambria Math" panose="02040503050406030204" pitchFamily="18" charset="0"/>
                          </a:rPr>
                        </m:ctrlPr>
                      </m:sSupPr>
                      <m:e>
                        <m:r>
                          <a:rPr lang="sl-SI" sz="1800" i="1">
                            <a:effectLst/>
                            <a:latin typeface="Cambria Math" panose="02040503050406030204" pitchFamily="18" charset="0"/>
                            <a:ea typeface="Calibri" panose="020F0502020204030204" pitchFamily="34" charset="0"/>
                            <a:cs typeface="Times New Roman" panose="02020603050405020304" pitchFamily="18" charset="0"/>
                          </a:rPr>
                          <m:t>𝑛</m:t>
                        </m:r>
                      </m:e>
                      <m:sup>
                        <m:r>
                          <a:rPr lang="sl-SI" sz="1800" i="1">
                            <a:effectLst/>
                            <a:latin typeface="Cambria Math" panose="02040503050406030204" pitchFamily="18" charset="0"/>
                            <a:ea typeface="Calibri" panose="020F0502020204030204" pitchFamily="34" charset="0"/>
                            <a:cs typeface="Times New Roman" panose="02020603050405020304" pitchFamily="18" charset="0"/>
                          </a:rPr>
                          <m:t>3</m:t>
                        </m:r>
                      </m:sup>
                    </m:sSup>
                    <m:r>
                      <a:rPr lang="sl-SI" sz="1800" i="1">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p>
            </p:txBody>
          </p:sp>
        </mc:Choice>
        <mc:Fallback xmlns="">
          <p:sp>
            <p:nvSpPr>
              <p:cNvPr id="8" name="Content Placeholder 7">
                <a:extLst>
                  <a:ext uri="{FF2B5EF4-FFF2-40B4-BE49-F238E27FC236}">
                    <a16:creationId xmlns:a16="http://schemas.microsoft.com/office/drawing/2014/main" id="{B1C9A505-7B73-87E6-C2A5-C6E9EBEDEEBA}"/>
                  </a:ext>
                </a:extLst>
              </p:cNvPr>
              <p:cNvSpPr>
                <a:spLocks noGrp="1" noRot="1" noChangeAspect="1" noMove="1" noResize="1" noEditPoints="1" noAdjustHandles="1" noChangeArrowheads="1" noChangeShapeType="1" noTextEdit="1"/>
              </p:cNvSpPr>
              <p:nvPr>
                <p:ph idx="1"/>
              </p:nvPr>
            </p:nvSpPr>
            <p:spPr>
              <a:xfrm>
                <a:off x="8184630" y="2031167"/>
                <a:ext cx="3446679" cy="3967235"/>
              </a:xfrm>
              <a:blipFill>
                <a:blip r:embed="rId3"/>
                <a:stretch>
                  <a:fillRect l="-368"/>
                </a:stretch>
              </a:blipFill>
            </p:spPr>
            <p:txBody>
              <a:bodyPr/>
              <a:lstStyle/>
              <a:p>
                <a:r>
                  <a:rPr lang="en-SI">
                    <a:noFill/>
                  </a:rPr>
                  <a:t> </a:t>
                </a:r>
              </a:p>
            </p:txBody>
          </p:sp>
        </mc:Fallback>
      </mc:AlternateContent>
      <p:cxnSp>
        <p:nvCxnSpPr>
          <p:cNvPr id="19" name="Straight Connector 1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35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667F93-7CC8-56C5-CF50-5977B142C874}"/>
              </a:ext>
            </a:extLst>
          </p:cNvPr>
          <p:cNvSpPr>
            <a:spLocks noGrp="1"/>
          </p:cNvSpPr>
          <p:nvPr>
            <p:ph type="title"/>
          </p:nvPr>
        </p:nvSpPr>
        <p:spPr>
          <a:xfrm>
            <a:off x="521208" y="685491"/>
            <a:ext cx="11110427" cy="847984"/>
          </a:xfrm>
        </p:spPr>
        <p:txBody>
          <a:bodyPr anchor="ctr">
            <a:normAutofit/>
          </a:bodyPr>
          <a:lstStyle/>
          <a:p>
            <a:r>
              <a:rPr lang="en-SI">
                <a:latin typeface="Arial" panose="020B0604020202020204" pitchFamily="34" charset="0"/>
                <a:cs typeface="Arial" panose="020B0604020202020204" pitchFamily="34" charset="0"/>
              </a:rPr>
              <a:t>Kadanov algoritem</a:t>
            </a:r>
          </a:p>
        </p:txBody>
      </p:sp>
      <p:cxnSp>
        <p:nvCxnSpPr>
          <p:cNvPr id="13" name="Straight Connector 12">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whiteboard with writing on it&#10;&#10;Description automatically generated">
            <a:extLst>
              <a:ext uri="{FF2B5EF4-FFF2-40B4-BE49-F238E27FC236}">
                <a16:creationId xmlns:a16="http://schemas.microsoft.com/office/drawing/2014/main" id="{3B6C3060-10D2-E50E-7ECA-08661AF7C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32" y="2548329"/>
            <a:ext cx="6838971" cy="2821075"/>
          </a:xfrm>
          <a:prstGeom prst="rect">
            <a:avLst/>
          </a:prstGeom>
        </p:spPr>
      </p:pic>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DF3CC8CC-14DF-5D33-102E-EDA1BC07B187}"/>
                  </a:ext>
                </a:extLst>
              </p:cNvPr>
              <p:cNvSpPr>
                <a:spLocks noGrp="1"/>
              </p:cNvSpPr>
              <p:nvPr>
                <p:ph idx="1"/>
              </p:nvPr>
            </p:nvSpPr>
            <p:spPr>
              <a:xfrm>
                <a:off x="8184630" y="2031167"/>
                <a:ext cx="3446679" cy="3967235"/>
              </a:xfrm>
            </p:spPr>
            <p:txBody>
              <a:bodyPr>
                <a:normAutofit/>
              </a:bodyPr>
              <a:lstStyle/>
              <a:p>
                <a:r>
                  <a:rPr lang="en-US" sz="1800" dirty="0" err="1"/>
                  <a:t>Časovna</a:t>
                </a:r>
                <a:r>
                  <a:rPr lang="en-US" sz="1800" dirty="0"/>
                  <a:t> </a:t>
                </a:r>
                <a:r>
                  <a:rPr lang="en-US" sz="1800" dirty="0" err="1"/>
                  <a:t>zahtevnost</a:t>
                </a:r>
                <a:r>
                  <a:rPr lang="en-US" sz="1800" dirty="0"/>
                  <a:t>: </a:t>
                </a:r>
                <a14:m>
                  <m:oMath xmlns:m="http://schemas.openxmlformats.org/officeDocument/2006/math">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𝑂</m:t>
                    </m:r>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𝑛</m:t>
                    </m:r>
                    <m:r>
                      <a:rPr lang="sl-SI" sz="1800" i="1" smtClean="0">
                        <a:effectLst/>
                        <a:latin typeface="Cambria Math" panose="02040503050406030204" pitchFamily="18" charset="0"/>
                        <a:ea typeface="Calibri" panose="020F0502020204030204" pitchFamily="34" charset="0"/>
                        <a:cs typeface="Times New Roman" panose="02020603050405020304" pitchFamily="18" charset="0"/>
                      </a:rPr>
                      <m:t>)</m:t>
                    </m:r>
                  </m:oMath>
                </a14:m>
                <a:endParaRPr lang="en-US" sz="1800" dirty="0"/>
              </a:p>
            </p:txBody>
          </p:sp>
        </mc:Choice>
        <mc:Fallback xmlns="">
          <p:sp>
            <p:nvSpPr>
              <p:cNvPr id="8" name="Content Placeholder 7">
                <a:extLst>
                  <a:ext uri="{FF2B5EF4-FFF2-40B4-BE49-F238E27FC236}">
                    <a16:creationId xmlns:a16="http://schemas.microsoft.com/office/drawing/2014/main" id="{DF3CC8CC-14DF-5D33-102E-EDA1BC07B187}"/>
                  </a:ext>
                </a:extLst>
              </p:cNvPr>
              <p:cNvSpPr>
                <a:spLocks noGrp="1" noRot="1" noChangeAspect="1" noMove="1" noResize="1" noEditPoints="1" noAdjustHandles="1" noChangeArrowheads="1" noChangeShapeType="1" noTextEdit="1"/>
              </p:cNvSpPr>
              <p:nvPr>
                <p:ph idx="1"/>
              </p:nvPr>
            </p:nvSpPr>
            <p:spPr>
              <a:xfrm>
                <a:off x="8184630" y="2031167"/>
                <a:ext cx="3446679" cy="3967235"/>
              </a:xfrm>
              <a:blipFill>
                <a:blip r:embed="rId3"/>
                <a:stretch>
                  <a:fillRect l="-368"/>
                </a:stretch>
              </a:blipFill>
            </p:spPr>
            <p:txBody>
              <a:bodyPr/>
              <a:lstStyle/>
              <a:p>
                <a:r>
                  <a:rPr lang="en-SI">
                    <a:noFill/>
                  </a:rPr>
                  <a:t> </a:t>
                </a:r>
              </a:p>
            </p:txBody>
          </p:sp>
        </mc:Fallback>
      </mc:AlternateContent>
      <p:cxnSp>
        <p:nvCxnSpPr>
          <p:cNvPr id="19" name="Straight Connector 18">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49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5789D-D508-AAF3-6858-D8D9113DD7E1}"/>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4800" dirty="0" err="1">
                <a:latin typeface="Arial" panose="020B0604020202020204" pitchFamily="34" charset="0"/>
                <a:cs typeface="Arial" panose="020B0604020202020204" pitchFamily="34" charset="0"/>
              </a:rPr>
              <a:t>Primeri</a:t>
            </a:r>
            <a:br>
              <a:rPr lang="en-US" sz="4800" dirty="0">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Picture 13" descr="A math equation with numbers and symbols&#10;&#10;Description automatically generated with medium confidence">
            <a:extLst>
              <a:ext uri="{FF2B5EF4-FFF2-40B4-BE49-F238E27FC236}">
                <a16:creationId xmlns:a16="http://schemas.microsoft.com/office/drawing/2014/main" id="{B47F9F6B-5627-424C-9E4B-A2270D0785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80" y="2208531"/>
            <a:ext cx="5371365" cy="1736936"/>
          </a:xfrm>
          <a:prstGeom prst="rect">
            <a:avLst/>
          </a:prstGeom>
        </p:spPr>
      </p:pic>
      <p:pic>
        <p:nvPicPr>
          <p:cNvPr id="16" name="Picture 15" descr="A white board with colorful text&#10;&#10;Description automatically generated with medium confidence">
            <a:extLst>
              <a:ext uri="{FF2B5EF4-FFF2-40B4-BE49-F238E27FC236}">
                <a16:creationId xmlns:a16="http://schemas.microsoft.com/office/drawing/2014/main" id="{B8501B7A-3292-C641-80C4-8C0DF986E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991" y="527592"/>
            <a:ext cx="5572561" cy="5755926"/>
          </a:xfrm>
          <a:prstGeom prst="rect">
            <a:avLst/>
          </a:prstGeom>
        </p:spPr>
      </p:pic>
      <p:sp>
        <p:nvSpPr>
          <p:cNvPr id="10" name="Content Placeholder 9">
            <a:extLst>
              <a:ext uri="{FF2B5EF4-FFF2-40B4-BE49-F238E27FC236}">
                <a16:creationId xmlns:a16="http://schemas.microsoft.com/office/drawing/2014/main" id="{F8BE9BA8-2D48-1741-A0FA-04606475ABF3}"/>
              </a:ext>
            </a:extLst>
          </p:cNvPr>
          <p:cNvSpPr>
            <a:spLocks noGrp="1"/>
          </p:cNvSpPr>
          <p:nvPr>
            <p:ph idx="1"/>
          </p:nvPr>
        </p:nvSpPr>
        <p:spPr/>
        <p:txBody>
          <a:bodyPr/>
          <a:lstStyle/>
          <a:p>
            <a:endParaRPr lang="en-SI" dirty="0"/>
          </a:p>
        </p:txBody>
      </p:sp>
    </p:spTree>
    <p:extLst>
      <p:ext uri="{BB962C8B-B14F-4D97-AF65-F5344CB8AC3E}">
        <p14:creationId xmlns:p14="http://schemas.microsoft.com/office/powerpoint/2010/main" val="1255401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E36D-A9D9-EB4E-988E-CC1F053A9B18}"/>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Koda</a:t>
            </a:r>
          </a:p>
        </p:txBody>
      </p:sp>
      <p:pic>
        <p:nvPicPr>
          <p:cNvPr id="4" name="Content Placeholder 3" descr="A computer code with text&#10;&#10;Description automatically generated with medium confidence">
            <a:extLst>
              <a:ext uri="{FF2B5EF4-FFF2-40B4-BE49-F238E27FC236}">
                <a16:creationId xmlns:a16="http://schemas.microsoft.com/office/drawing/2014/main" id="{DADFEA80-BA43-E840-B98C-C8C638454A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2301213"/>
            <a:ext cx="9567998" cy="2609454"/>
          </a:xfrm>
          <a:prstGeom prst="rect">
            <a:avLst/>
          </a:prstGeom>
        </p:spPr>
      </p:pic>
    </p:spTree>
    <p:extLst>
      <p:ext uri="{BB962C8B-B14F-4D97-AF65-F5344CB8AC3E}">
        <p14:creationId xmlns:p14="http://schemas.microsoft.com/office/powerpoint/2010/main" val="539078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210EE-F538-614F-9142-F3D69DCB0851}"/>
              </a:ext>
            </a:extLst>
          </p:cNvPr>
          <p:cNvSpPr>
            <a:spLocks noGrp="1"/>
          </p:cNvSpPr>
          <p:nvPr>
            <p:ph type="title"/>
          </p:nvPr>
        </p:nvSpPr>
        <p:spPr/>
        <p:txBody>
          <a:bodyPr/>
          <a:lstStyle/>
          <a:p>
            <a:r>
              <a:rPr lang="en-SI" dirty="0">
                <a:latin typeface="Arial" panose="020B0604020202020204" pitchFamily="34" charset="0"/>
                <a:cs typeface="Arial" panose="020B0604020202020204" pitchFamily="34" charset="0"/>
              </a:rPr>
              <a:t>Algoritem z uporabo Kadanovega algoritma</a:t>
            </a:r>
          </a:p>
        </p:txBody>
      </p:sp>
      <p:pic>
        <p:nvPicPr>
          <p:cNvPr id="5" name="Content Placeholder 4" descr="A whiteboard with text and numbers&#10;&#10;Description automatically generated">
            <a:extLst>
              <a:ext uri="{FF2B5EF4-FFF2-40B4-BE49-F238E27FC236}">
                <a16:creationId xmlns:a16="http://schemas.microsoft.com/office/drawing/2014/main" id="{798A7370-8079-C24C-9326-E1D4F3D58BF4}"/>
              </a:ext>
            </a:extLst>
          </p:cNvPr>
          <p:cNvPicPr>
            <a:picLocks noGrp="1" noChangeAspect="1"/>
          </p:cNvPicPr>
          <p:nvPr>
            <p:ph idx="1"/>
          </p:nvPr>
        </p:nvPicPr>
        <p:blipFill>
          <a:blip r:embed="rId2"/>
          <a:stretch>
            <a:fillRect/>
          </a:stretch>
        </p:blipFill>
        <p:spPr>
          <a:xfrm>
            <a:off x="571500" y="2162856"/>
            <a:ext cx="8517468" cy="3679143"/>
          </a:xfrm>
        </p:spPr>
      </p:pic>
    </p:spTree>
    <p:extLst>
      <p:ext uri="{BB962C8B-B14F-4D97-AF65-F5344CB8AC3E}">
        <p14:creationId xmlns:p14="http://schemas.microsoft.com/office/powerpoint/2010/main" val="1109386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descr="A white board with colorful text and numbers&#10;&#10;Description automatically generated">
            <a:extLst>
              <a:ext uri="{FF2B5EF4-FFF2-40B4-BE49-F238E27FC236}">
                <a16:creationId xmlns:a16="http://schemas.microsoft.com/office/drawing/2014/main" id="{01563614-12CA-9045-911D-5CEA0AF9BBF0}"/>
              </a:ext>
            </a:extLst>
          </p:cNvPr>
          <p:cNvPicPr>
            <a:picLocks noChangeAspect="1"/>
          </p:cNvPicPr>
          <p:nvPr/>
        </p:nvPicPr>
        <p:blipFill>
          <a:blip r:embed="rId2"/>
          <a:stretch>
            <a:fillRect/>
          </a:stretch>
        </p:blipFill>
        <p:spPr>
          <a:xfrm>
            <a:off x="2950364" y="249630"/>
            <a:ext cx="6291272" cy="6358739"/>
          </a:xfrm>
          <a:prstGeom prst="rect">
            <a:avLst/>
          </a:prstGeom>
        </p:spPr>
      </p:pic>
    </p:spTree>
    <p:extLst>
      <p:ext uri="{BB962C8B-B14F-4D97-AF65-F5344CB8AC3E}">
        <p14:creationId xmlns:p14="http://schemas.microsoft.com/office/powerpoint/2010/main" val="3424924867"/>
      </p:ext>
    </p:extLst>
  </p:cSld>
  <p:clrMapOvr>
    <a:masterClrMapping/>
  </p:clrMapOvr>
</p:sld>
</file>

<file path=ppt/theme/theme1.xml><?xml version="1.0" encoding="utf-8"?>
<a:theme xmlns:a="http://schemas.openxmlformats.org/drawingml/2006/main" name="Alignmen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1672</TotalTime>
  <Words>684</Words>
  <Application>Microsoft Macintosh PowerPoint</Application>
  <PresentationFormat>Widescreen</PresentationFormat>
  <Paragraphs>52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Batang</vt:lpstr>
      <vt:lpstr>Arial</vt:lpstr>
      <vt:lpstr>Avenir Next LT Pro Light</vt:lpstr>
      <vt:lpstr>Calibri</vt:lpstr>
      <vt:lpstr>Cambria Math</vt:lpstr>
      <vt:lpstr>Segoe UI</vt:lpstr>
      <vt:lpstr>Symbol</vt:lpstr>
      <vt:lpstr>AlignmentVTI</vt:lpstr>
      <vt:lpstr>SEMINARSKA NALOGA</vt:lpstr>
      <vt:lpstr>1. NALOGA</vt:lpstr>
      <vt:lpstr>Naivni način</vt:lpstr>
      <vt:lpstr>Koda</vt:lpstr>
      <vt:lpstr>Kadanov algoritem</vt:lpstr>
      <vt:lpstr>Primeri </vt:lpstr>
      <vt:lpstr>Koda</vt:lpstr>
      <vt:lpstr>Algoritem z uporabo Kadanovega algoritma</vt:lpstr>
      <vt:lpstr>PowerPoint Presentation</vt:lpstr>
      <vt:lpstr>Primeri</vt:lpstr>
      <vt:lpstr>PowerPoint Presentation</vt:lpstr>
      <vt:lpstr>Koda</vt:lpstr>
      <vt:lpstr>2. NALOGA</vt:lpstr>
      <vt:lpstr>Dijkstrov algoritem</vt:lpstr>
      <vt:lpstr>PowerPoint Presentation</vt:lpstr>
      <vt:lpstr>PowerPoint Presentation</vt:lpstr>
      <vt:lpstr>PowerPoint Presentation</vt:lpstr>
      <vt:lpstr>Psevdo koda </vt:lpstr>
      <vt:lpstr>Časovna zahtevnost</vt:lpstr>
      <vt:lpstr>Uporaba Dijkstrovega algoritma na zazankanem drevesu</vt:lpstr>
      <vt:lpstr>Analiza boljšega algoritma</vt:lpstr>
      <vt:lpstr>2. Vozlišči u in v gresta čez koren. Od korena do vozlišča v bo pot enolična in jo lahko naračunamo enako kot v primeru a). Potrebujemo izračunati le najkrajšo pot od u do korena. Od u do korena pa imamo usmerjeni acikličen graf, torej graf, ki je usmerjen in brez ciklov. Zanj prav tako obstaja algoritem za računanje najkrajših poti (angl. Directed acyclic graph), ki ima časovno zahtevnost O(|V|+|E|). Skupen čas za algoritem je torej O(|V|+|E|)+ O(|V|).  </vt:lpstr>
      <vt:lpstr>Primeri</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SEMINARSKA NALOGA</dc:title>
  <dc:creator>Kumelj, Špela</dc:creator>
  <cp:lastModifiedBy>Kumelj, Špela</cp:lastModifiedBy>
  <cp:revision>52</cp:revision>
  <dcterms:created xsi:type="dcterms:W3CDTF">2023-12-09T17:58:46Z</dcterms:created>
  <dcterms:modified xsi:type="dcterms:W3CDTF">2023-12-12T20:00:39Z</dcterms:modified>
</cp:coreProperties>
</file>