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762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2" r:id="rId20"/>
    <p:sldId id="264" r:id="rId21"/>
    <p:sldId id="263" r:id="rId22"/>
    <p:sldId id="276" r:id="rId23"/>
    <p:sldId id="275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78E49F-4BC8-4A87-A986-8DFEB6B21A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03901-ED11-4256-8752-BCEE5DF1F7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9FB5-CD0D-40DE-B10C-2872083DA838}" type="datetime1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8971B-813A-4EE6-95CA-EC4D331B34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D84CD-95F2-441F-B720-41341EE37A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624F-A3E5-4B20-9411-B468E4E12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202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46DB11-20D3-460A-82A5-781CF403808B}" type="datetime1">
              <a:rPr lang="en-IN" smtClean="0"/>
              <a:t>05-01-2022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332F89-A12E-43A7-BBF8-BD351B71E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11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9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37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53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0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7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2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63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37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9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3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89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45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04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46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63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07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953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7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98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71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51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870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55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095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93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78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6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6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E685-4922-4993-94AC-8BD0426392A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44000B-E20F-4F5B-B8DE-E49D48F10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Grad PG Diploma in Data Science Reviews &amp;amp; Compare">
            <a:extLst>
              <a:ext uri="{FF2B5EF4-FFF2-40B4-BE49-F238E27FC236}">
                <a16:creationId xmlns:a16="http://schemas.microsoft.com/office/drawing/2014/main" id="{999994C7-30E1-4B00-8FBF-E4E67B6B7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7" b="33913"/>
          <a:stretch/>
        </p:blipFill>
        <p:spPr bwMode="auto">
          <a:xfrm>
            <a:off x="10287000" y="265043"/>
            <a:ext cx="190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463FF6-094E-4DE1-9067-327732B2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681163" cy="1376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9F90C-12A0-486D-AB83-349B712F8CE4}"/>
              </a:ext>
            </a:extLst>
          </p:cNvPr>
          <p:cNvSpPr/>
          <p:nvPr/>
        </p:nvSpPr>
        <p:spPr>
          <a:xfrm>
            <a:off x="1681163" y="3013501"/>
            <a:ext cx="88675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LENDING CLUB CASE STUDY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9AB69-138C-4DE1-B8EE-455ECA38F833}"/>
              </a:ext>
            </a:extLst>
          </p:cNvPr>
          <p:cNvSpPr/>
          <p:nvPr/>
        </p:nvSpPr>
        <p:spPr>
          <a:xfrm>
            <a:off x="164948" y="4902152"/>
            <a:ext cx="31613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Members:</a:t>
            </a:r>
          </a:p>
          <a:p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Vikas Upadhyaya</a:t>
            </a:r>
          </a:p>
          <a:p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Harish Kumar C</a:t>
            </a:r>
          </a:p>
        </p:txBody>
      </p:sp>
    </p:spTree>
    <p:extLst>
      <p:ext uri="{BB962C8B-B14F-4D97-AF65-F5344CB8AC3E}">
        <p14:creationId xmlns:p14="http://schemas.microsoft.com/office/powerpoint/2010/main" val="2401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31288-B30F-4EBC-9341-9D3C2329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7696"/>
            <a:ext cx="9448800" cy="4148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F315E-0B74-45B3-926B-AFD0A62FC4E8}"/>
              </a:ext>
            </a:extLst>
          </p:cNvPr>
          <p:cNvSpPr/>
          <p:nvPr/>
        </p:nvSpPr>
        <p:spPr>
          <a:xfrm>
            <a:off x="2574138" y="104073"/>
            <a:ext cx="7043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Univariant Analysis on Loan Purpose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7609-803B-4904-AC7A-8595DA929757}"/>
              </a:ext>
            </a:extLst>
          </p:cNvPr>
          <p:cNvSpPr/>
          <p:nvPr/>
        </p:nvSpPr>
        <p:spPr>
          <a:xfrm>
            <a:off x="4332728" y="688848"/>
            <a:ext cx="3526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UnOrdered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Categorical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76209-172A-447B-93F5-04D2C746FEF3}"/>
              </a:ext>
            </a:extLst>
          </p:cNvPr>
          <p:cNvSpPr/>
          <p:nvPr/>
        </p:nvSpPr>
        <p:spPr>
          <a:xfrm>
            <a:off x="834888" y="5707487"/>
            <a:ext cx="109330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 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Below plot shows that most of the loans were taken for the</a:t>
            </a:r>
          </a:p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Number of charged off count also high too for these loans.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purpose of debt consolidation &amp; paying credit card bill.</a:t>
            </a:r>
          </a:p>
        </p:txBody>
      </p:sp>
    </p:spTree>
    <p:extLst>
      <p:ext uri="{BB962C8B-B14F-4D97-AF65-F5344CB8AC3E}">
        <p14:creationId xmlns:p14="http://schemas.microsoft.com/office/powerpoint/2010/main" val="386681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02FCB-62A1-4623-B449-D4BBF189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395412"/>
            <a:ext cx="8515350" cy="4067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928DEA-3EE2-4D36-9879-4303F3EA1AD4}"/>
              </a:ext>
            </a:extLst>
          </p:cNvPr>
          <p:cNvSpPr/>
          <p:nvPr/>
        </p:nvSpPr>
        <p:spPr>
          <a:xfrm>
            <a:off x="2751527" y="211794"/>
            <a:ext cx="6688946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Univariant Analysis on Derive Columns </a:t>
            </a:r>
          </a:p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Ordered Categorical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611CF-AC9B-4138-82CA-F8EFD023C242}"/>
              </a:ext>
            </a:extLst>
          </p:cNvPr>
          <p:cNvSpPr/>
          <p:nvPr/>
        </p:nvSpPr>
        <p:spPr>
          <a:xfrm>
            <a:off x="559073" y="5578013"/>
            <a:ext cx="113123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Observation: 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that count of loan application is increasing every passing year.</a:t>
            </a:r>
          </a:p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increase in number of loan applications are adding more to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6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429C80-A6EE-49F1-8BDA-36B8A08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571625"/>
            <a:ext cx="6219825" cy="3714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0089DD-4336-49CA-88E5-8583EF74070F}"/>
              </a:ext>
            </a:extLst>
          </p:cNvPr>
          <p:cNvSpPr/>
          <p:nvPr/>
        </p:nvSpPr>
        <p:spPr>
          <a:xfrm>
            <a:off x="2619214" y="211794"/>
            <a:ext cx="695357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Univariant Analysis on loan paying term</a:t>
            </a:r>
          </a:p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Ordered Categorical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ED68-5A3F-467F-8C21-8A959EFE920C}"/>
              </a:ext>
            </a:extLst>
          </p:cNvPr>
          <p:cNvSpPr/>
          <p:nvPr/>
        </p:nvSpPr>
        <p:spPr>
          <a:xfrm>
            <a:off x="0" y="528637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 </a:t>
            </a:r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Below plot shows that those who had taken loan to repay in 60 months had more % of number of applicants getting </a:t>
            </a:r>
          </a:p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charged off as compared to applicants who had taken loan for 36 months.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2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C2BF74-5DD1-4394-BF93-714146D05105}"/>
              </a:ext>
            </a:extLst>
          </p:cNvPr>
          <p:cNvSpPr/>
          <p:nvPr/>
        </p:nvSpPr>
        <p:spPr>
          <a:xfrm>
            <a:off x="3705249" y="227183"/>
            <a:ext cx="47815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A505-C5A2-46EC-B199-C07A133F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78" y="1604879"/>
            <a:ext cx="5593040" cy="37016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F47FE-E536-43F8-AD41-7081AC682F84}"/>
              </a:ext>
            </a:extLst>
          </p:cNvPr>
          <p:cNvSpPr/>
          <p:nvPr/>
        </p:nvSpPr>
        <p:spPr>
          <a:xfrm>
            <a:off x="1112134" y="5279801"/>
            <a:ext cx="996772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Income range 80000+  has less chances of charged off.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Income range 0-20000 has high chances of charged off.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Notice that with increase in annual income charged off proportion got decreased</a:t>
            </a:r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53624-ECF8-41DC-B1A0-B3BDFE3E0496}"/>
              </a:ext>
            </a:extLst>
          </p:cNvPr>
          <p:cNvSpPr/>
          <p:nvPr/>
        </p:nvSpPr>
        <p:spPr>
          <a:xfrm>
            <a:off x="1553960" y="992974"/>
            <a:ext cx="9693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Bivariate Analysis on annual income against </a:t>
            </a:r>
            <a:r>
              <a:rPr lang="en-I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ChargedOff_Proportion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7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0A4D2-E96A-43B9-8600-A917FA60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472854"/>
            <a:ext cx="9067800" cy="4053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FFDA2-2314-4E09-8AA3-811B64E2AC1D}"/>
              </a:ext>
            </a:extLst>
          </p:cNvPr>
          <p:cNvSpPr/>
          <p:nvPr/>
        </p:nvSpPr>
        <p:spPr>
          <a:xfrm>
            <a:off x="2282199" y="211794"/>
            <a:ext cx="762760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Bivariate Analysis on purpose of Loan against</a:t>
            </a:r>
          </a:p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Chargedoff_Proportion</a:t>
            </a:r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DE76D-546C-451D-BB4A-2C82E314B7E2}"/>
              </a:ext>
            </a:extLst>
          </p:cNvPr>
          <p:cNvSpPr/>
          <p:nvPr/>
        </p:nvSpPr>
        <p:spPr>
          <a:xfrm>
            <a:off x="522037" y="5630543"/>
            <a:ext cx="111479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Business applicants have high </a:t>
            </a:r>
            <a:r>
              <a:rPr lang="en-I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chnaces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getting charged off.</a:t>
            </a:r>
          </a:p>
          <a:p>
            <a:pPr algn="ctr"/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renewable_energy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where </a:t>
            </a:r>
            <a:r>
              <a:rPr lang="en-I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chanrged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off proportion is better as compare to other categories.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FEC66-89BE-4E90-A416-AAEBCCBF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02" y="1377695"/>
            <a:ext cx="6758194" cy="3823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499420-9873-42AF-BD2A-6A8F6F511A76}"/>
              </a:ext>
            </a:extLst>
          </p:cNvPr>
          <p:cNvSpPr/>
          <p:nvPr/>
        </p:nvSpPr>
        <p:spPr>
          <a:xfrm>
            <a:off x="1857435" y="458015"/>
            <a:ext cx="84771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Bivariate Analysis on grade against </a:t>
            </a:r>
            <a:r>
              <a:rPr lang="en-I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Chargedoff_Proportion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FA961-58E7-446B-932D-BE8710A10776}"/>
              </a:ext>
            </a:extLst>
          </p:cNvPr>
          <p:cNvSpPr/>
          <p:nvPr/>
        </p:nvSpPr>
        <p:spPr>
          <a:xfrm>
            <a:off x="1352713" y="5201208"/>
            <a:ext cx="94865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Observations: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Grade "A" has very less chances of charged off.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Grade "F" and "G" have very high chances of charged off.</a:t>
            </a:r>
          </a:p>
          <a:p>
            <a:pPr algn="ctr"/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Chances of charged off is increasing with grade moving from "A" towards "G"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09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FCB97-9AFF-4F03-AA19-3EDA7A14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60" y="1335718"/>
            <a:ext cx="6203880" cy="41865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D1956F-C6F4-4096-8A4D-67FA2353C69D}"/>
              </a:ext>
            </a:extLst>
          </p:cNvPr>
          <p:cNvSpPr/>
          <p:nvPr/>
        </p:nvSpPr>
        <p:spPr>
          <a:xfrm>
            <a:off x="1435492" y="294239"/>
            <a:ext cx="8967465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Bivariate Analysis on interest rate against </a:t>
            </a:r>
            <a:r>
              <a:rPr lang="en-I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Chargedoff_Proportion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2F119-99DE-4FAD-A6AB-8BF925FCC0B8}"/>
              </a:ext>
            </a:extLst>
          </p:cNvPr>
          <p:cNvSpPr/>
          <p:nvPr/>
        </p:nvSpPr>
        <p:spPr>
          <a:xfrm>
            <a:off x="253086" y="5522282"/>
            <a:ext cx="116858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interest rate less than 10% has very less chances of charged off.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Intrest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rates are starting from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minimin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5 %.</a:t>
            </a: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interest rate more than 16% has good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chnaces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charged off as compared to other category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intrest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rates.</a:t>
            </a: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Charged off proportion is increasing with higher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intrest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rates.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69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836BD-5DEA-4D2E-9480-A44A4624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32" y="1377696"/>
            <a:ext cx="7858125" cy="466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6C200D-E54C-467C-9E4B-E1713F840A8B}"/>
              </a:ext>
            </a:extLst>
          </p:cNvPr>
          <p:cNvSpPr/>
          <p:nvPr/>
        </p:nvSpPr>
        <p:spPr>
          <a:xfrm>
            <a:off x="2630659" y="224522"/>
            <a:ext cx="693068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Bivariant Analysis using Boxplot</a:t>
            </a:r>
            <a:b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Puprose</a:t>
            </a:r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loan vs Loan amount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2A85A-6207-4AA6-BE97-3240C9C8DC17}"/>
              </a:ext>
            </a:extLst>
          </p:cNvPr>
          <p:cNvSpPr/>
          <p:nvPr/>
        </p:nvSpPr>
        <p:spPr>
          <a:xfrm>
            <a:off x="693526" y="6171813"/>
            <a:ext cx="108049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Median,95th percentile,75th percentile of loan amount is highest for loan taken for small business purpose among all purposes.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C0C21-DBEA-4D0B-9505-DB4A6F85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26" y="1377696"/>
            <a:ext cx="7627044" cy="4161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010BB4-F3F0-47CC-B7B6-CE90F43CD4E7}"/>
              </a:ext>
            </a:extLst>
          </p:cNvPr>
          <p:cNvSpPr/>
          <p:nvPr/>
        </p:nvSpPr>
        <p:spPr>
          <a:xfrm>
            <a:off x="1894273" y="396460"/>
            <a:ext cx="84034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Bivariate Analysis - Purpose vs Interest Rate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26A19-11E0-4E90-8E99-4C614B447642}"/>
              </a:ext>
            </a:extLst>
          </p:cNvPr>
          <p:cNvSpPr/>
          <p:nvPr/>
        </p:nvSpPr>
        <p:spPr>
          <a:xfrm>
            <a:off x="247821" y="5644275"/>
            <a:ext cx="11623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It is clear that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avearge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intrest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rate is highest for small business purpose.</a:t>
            </a:r>
          </a:p>
          <a:p>
            <a:pPr algn="ctr"/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Loans taken for small business purposes had to repay the loan with more </a:t>
            </a:r>
            <a:r>
              <a:rPr lang="en-I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intrest</a:t>
            </a:r>
            <a:r>
              <a:rPr lang="en-I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rate as compared to other.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68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1CDCF-1B00-4BAA-ACDE-7948AED3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1376362"/>
            <a:ext cx="6848475" cy="4105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F54376-C22B-48E0-BE15-1D11A77EDAAD}"/>
              </a:ext>
            </a:extLst>
          </p:cNvPr>
          <p:cNvSpPr/>
          <p:nvPr/>
        </p:nvSpPr>
        <p:spPr>
          <a:xfrm>
            <a:off x="1681927" y="814225"/>
            <a:ext cx="92522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BarPlot</a:t>
            </a:r>
            <a:r>
              <a:rPr lang="en-I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show variation of annual income across grade for every loan status.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502E1-A636-4F2F-991D-98E3DD0AFD38}"/>
              </a:ext>
            </a:extLst>
          </p:cNvPr>
          <p:cNvSpPr/>
          <p:nvPr/>
        </p:nvSpPr>
        <p:spPr>
          <a:xfrm>
            <a:off x="1108864" y="5680879"/>
            <a:ext cx="997426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  <a:p>
            <a:pPr algn="ctr"/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From this we can conclude that the ones getting 'charged off' have lower annual incomes than the ones </a:t>
            </a:r>
          </a:p>
          <a:p>
            <a:pPr algn="ctr"/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</a:t>
            </a:r>
            <a:r>
              <a:rPr lang="en-I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who'paid</a:t>
            </a:r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fully' for each and every grade (i.e. at same interest range)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0B045-F519-4CB7-A318-6AD5B197FE67}"/>
              </a:ext>
            </a:extLst>
          </p:cNvPr>
          <p:cNvSpPr/>
          <p:nvPr/>
        </p:nvSpPr>
        <p:spPr>
          <a:xfrm>
            <a:off x="2410543" y="265043"/>
            <a:ext cx="734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Study Objectives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429045-C17C-4F3B-9187-243839101914}"/>
              </a:ext>
            </a:extLst>
          </p:cNvPr>
          <p:cNvSpPr/>
          <p:nvPr/>
        </p:nvSpPr>
        <p:spPr>
          <a:xfrm>
            <a:off x="267477" y="3246783"/>
            <a:ext cx="3299791" cy="25841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6DBE64-B849-45C9-ADF5-38F69EF5F721}"/>
              </a:ext>
            </a:extLst>
          </p:cNvPr>
          <p:cNvSpPr/>
          <p:nvPr/>
        </p:nvSpPr>
        <p:spPr>
          <a:xfrm>
            <a:off x="4430756" y="3246783"/>
            <a:ext cx="3299791" cy="25841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the 'Driving Variables' behind Loan Default Phenomena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5AB25-A63F-4383-AF45-B1B0C414D0EE}"/>
              </a:ext>
            </a:extLst>
          </p:cNvPr>
          <p:cNvSpPr/>
          <p:nvPr/>
        </p:nvSpPr>
        <p:spPr>
          <a:xfrm>
            <a:off x="8594036" y="3246783"/>
            <a:ext cx="3299791" cy="25841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Loan Lending Organization may choose to utilize this knowledge for its portfolio and risk assessment of new loan application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C2F53-941E-47DB-BFD7-38B4E12845B3}"/>
              </a:ext>
            </a:extLst>
          </p:cNvPr>
          <p:cNvSpPr/>
          <p:nvPr/>
        </p:nvSpPr>
        <p:spPr>
          <a:xfrm>
            <a:off x="426503" y="3630929"/>
            <a:ext cx="283353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Identification of Defaulters in Loan Application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33AC61-A127-4B91-B4FE-E8E747518E92}"/>
              </a:ext>
            </a:extLst>
          </p:cNvPr>
          <p:cNvSpPr/>
          <p:nvPr/>
        </p:nvSpPr>
        <p:spPr>
          <a:xfrm>
            <a:off x="3582952" y="4356652"/>
            <a:ext cx="737257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1F5A2-24D8-4F2F-A403-845D3BC3510F}"/>
              </a:ext>
            </a:extLst>
          </p:cNvPr>
          <p:cNvSpPr/>
          <p:nvPr/>
        </p:nvSpPr>
        <p:spPr>
          <a:xfrm>
            <a:off x="7742751" y="4356652"/>
            <a:ext cx="697836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F84FC3-C265-42E7-855F-3DF88B1D4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681163" cy="1376363"/>
          </a:xfrm>
          <a:prstGeom prst="rect">
            <a:avLst/>
          </a:prstGeom>
        </p:spPr>
      </p:pic>
      <p:pic>
        <p:nvPicPr>
          <p:cNvPr id="12" name="Picture 2" descr="UpGrad PG Diploma in Data Science Reviews &amp;amp; Compare">
            <a:extLst>
              <a:ext uri="{FF2B5EF4-FFF2-40B4-BE49-F238E27FC236}">
                <a16:creationId xmlns:a16="http://schemas.microsoft.com/office/drawing/2014/main" id="{E438B184-3508-4C59-9E55-B725FD4CD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7" b="33913"/>
          <a:stretch/>
        </p:blipFill>
        <p:spPr bwMode="auto">
          <a:xfrm>
            <a:off x="10287000" y="265043"/>
            <a:ext cx="190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7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D3AC1-75E8-4C47-A1EA-89D6353C8F3B}"/>
              </a:ext>
            </a:extLst>
          </p:cNvPr>
          <p:cNvSpPr/>
          <p:nvPr/>
        </p:nvSpPr>
        <p:spPr>
          <a:xfrm>
            <a:off x="131236" y="1547968"/>
            <a:ext cx="11564896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</a:t>
            </a:r>
            <a:r>
              <a:rPr lang="en-I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lower annual incomes are more likely to be defaulter</a:t>
            </a:r>
          </a:p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Higher the interest rate higher charged off ratio</a:t>
            </a:r>
          </a:p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Those who are not working or have less than 1 year of work experience have 4. high chances of getting charged off</a:t>
            </a:r>
          </a:p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Grade "F" and "G" have very high chances of charged off.</a:t>
            </a:r>
          </a:p>
          <a:p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small Business applicants have high chances of getting charged off.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C4F6B-F04F-4402-A4C9-2E5B47F6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6484B4-1D6D-40A9-B1F4-29E0F602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8F9146-2D18-45E4-91E9-92156F052CB6}"/>
              </a:ext>
            </a:extLst>
          </p:cNvPr>
          <p:cNvSpPr/>
          <p:nvPr/>
        </p:nvSpPr>
        <p:spPr>
          <a:xfrm>
            <a:off x="4561188" y="2967335"/>
            <a:ext cx="306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84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9707C-1546-4529-A0B1-4EFBF0F590C1}"/>
              </a:ext>
            </a:extLst>
          </p:cNvPr>
          <p:cNvSpPr/>
          <p:nvPr/>
        </p:nvSpPr>
        <p:spPr>
          <a:xfrm>
            <a:off x="4843669" y="422473"/>
            <a:ext cx="2504661" cy="120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280739-CB08-40F5-94B8-AF1DC0D2B04C}"/>
              </a:ext>
            </a:extLst>
          </p:cNvPr>
          <p:cNvSpPr/>
          <p:nvPr/>
        </p:nvSpPr>
        <p:spPr>
          <a:xfrm>
            <a:off x="4843669" y="2826026"/>
            <a:ext cx="2504661" cy="120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8EE91-CAF4-4450-9A2E-A27AF4928108}"/>
              </a:ext>
            </a:extLst>
          </p:cNvPr>
          <p:cNvSpPr/>
          <p:nvPr/>
        </p:nvSpPr>
        <p:spPr>
          <a:xfrm>
            <a:off x="8140148" y="5035706"/>
            <a:ext cx="2504661" cy="120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75BCAC-7FA8-429E-AC01-DC78BC87E472}"/>
              </a:ext>
            </a:extLst>
          </p:cNvPr>
          <p:cNvSpPr/>
          <p:nvPr/>
        </p:nvSpPr>
        <p:spPr>
          <a:xfrm>
            <a:off x="1626703" y="5035706"/>
            <a:ext cx="2504661" cy="120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EC9FC-4DCE-4A4D-A715-7D2A84A72E5C}"/>
              </a:ext>
            </a:extLst>
          </p:cNvPr>
          <p:cNvSpPr/>
          <p:nvPr/>
        </p:nvSpPr>
        <p:spPr>
          <a:xfrm>
            <a:off x="4843669" y="763837"/>
            <a:ext cx="25378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0F137-6B01-4E5B-84CC-F8CB6F3782D6}"/>
              </a:ext>
            </a:extLst>
          </p:cNvPr>
          <p:cNvSpPr txBox="1"/>
          <p:nvPr/>
        </p:nvSpPr>
        <p:spPr>
          <a:xfrm>
            <a:off x="5234608" y="3167390"/>
            <a:ext cx="1722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10" name="Arrow: Left-Right-Up 9">
            <a:extLst>
              <a:ext uri="{FF2B5EF4-FFF2-40B4-BE49-F238E27FC236}">
                <a16:creationId xmlns:a16="http://schemas.microsoft.com/office/drawing/2014/main" id="{8E7B2F21-0B10-4B5E-9760-141850E3A713}"/>
              </a:ext>
            </a:extLst>
          </p:cNvPr>
          <p:cNvSpPr/>
          <p:nvPr/>
        </p:nvSpPr>
        <p:spPr>
          <a:xfrm>
            <a:off x="4386470" y="4141303"/>
            <a:ext cx="3472069" cy="1930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E76939E-0B41-486C-B361-E1089DC51B18}"/>
              </a:ext>
            </a:extLst>
          </p:cNvPr>
          <p:cNvSpPr/>
          <p:nvPr/>
        </p:nvSpPr>
        <p:spPr>
          <a:xfrm>
            <a:off x="5658676" y="1722783"/>
            <a:ext cx="874645" cy="99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1890A-5187-46EF-931F-FE58953E104A}"/>
              </a:ext>
            </a:extLst>
          </p:cNvPr>
          <p:cNvSpPr/>
          <p:nvPr/>
        </p:nvSpPr>
        <p:spPr>
          <a:xfrm>
            <a:off x="1941437" y="5377070"/>
            <a:ext cx="18751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Univariate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0824C-A4E8-430F-B7AA-A3AB79BB3C30}"/>
              </a:ext>
            </a:extLst>
          </p:cNvPr>
          <p:cNvSpPr txBox="1"/>
          <p:nvPr/>
        </p:nvSpPr>
        <p:spPr>
          <a:xfrm>
            <a:off x="8570844" y="5377070"/>
            <a:ext cx="1643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Bivariate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ABADF9-B9AA-42F4-B9CC-1523F75A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207"/>
            <a:ext cx="12192000" cy="13776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ADBEE-B3D2-41DF-B3DF-3A11558D6939}"/>
              </a:ext>
            </a:extLst>
          </p:cNvPr>
          <p:cNvSpPr/>
          <p:nvPr/>
        </p:nvSpPr>
        <p:spPr>
          <a:xfrm>
            <a:off x="4677845" y="6243129"/>
            <a:ext cx="28893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Flow Diagram of EDA</a:t>
            </a:r>
          </a:p>
        </p:txBody>
      </p:sp>
    </p:spTree>
    <p:extLst>
      <p:ext uri="{BB962C8B-B14F-4D97-AF65-F5344CB8AC3E}">
        <p14:creationId xmlns:p14="http://schemas.microsoft.com/office/powerpoint/2010/main" val="209261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70166B-59CC-4521-A242-BC1F568B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58987-A586-478C-8257-9D4584F31B98}"/>
              </a:ext>
            </a:extLst>
          </p:cNvPr>
          <p:cNvSpPr txBox="1"/>
          <p:nvPr/>
        </p:nvSpPr>
        <p:spPr>
          <a:xfrm>
            <a:off x="2650434" y="227183"/>
            <a:ext cx="6891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2A208-E222-4913-99EF-FBF3A55FD931}"/>
              </a:ext>
            </a:extLst>
          </p:cNvPr>
          <p:cNvSpPr/>
          <p:nvPr/>
        </p:nvSpPr>
        <p:spPr>
          <a:xfrm>
            <a:off x="807492" y="1863888"/>
            <a:ext cx="1057701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400" dirty="0"/>
              <a:t>• </a:t>
            </a:r>
            <a:r>
              <a:rPr lang="en-IN" sz="2400" b="1" dirty="0"/>
              <a:t>Delete columns:  </a:t>
            </a:r>
            <a:r>
              <a:rPr lang="en-IN" sz="2400" dirty="0"/>
              <a:t>Delete unnecessary columns.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b="1" dirty="0"/>
              <a:t>Remove outliers:  </a:t>
            </a:r>
            <a:r>
              <a:rPr lang="en-IN" sz="2400" dirty="0"/>
              <a:t>Remove high and low values that would disproportionately affect the results of your analysis.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b="1" dirty="0"/>
              <a:t>Missing values:  </a:t>
            </a:r>
            <a:r>
              <a:rPr lang="en-IN" sz="2400" dirty="0"/>
              <a:t>Treat missing values with appropriate approach.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b="1" dirty="0"/>
              <a:t>Duplicate data:  </a:t>
            </a:r>
            <a:r>
              <a:rPr lang="en-IN" sz="2400" dirty="0"/>
              <a:t>Remove identical rows, remove rows where some columns are identical.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b="1" dirty="0"/>
              <a:t>Filter rows:  </a:t>
            </a:r>
            <a:r>
              <a:rPr lang="en-IN" sz="2400" dirty="0"/>
              <a:t>Filter by segment, filter by date period to get only the rows relevant to the analysis.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61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D3626-0963-4E85-9579-B9584AA4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E5F34-BE0C-4829-A294-059FC5DE2850}"/>
              </a:ext>
            </a:extLst>
          </p:cNvPr>
          <p:cNvSpPr txBox="1"/>
          <p:nvPr/>
        </p:nvSpPr>
        <p:spPr>
          <a:xfrm>
            <a:off x="3048000" y="2271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5FD66-90CB-4940-B29F-92C84B905D87}"/>
              </a:ext>
            </a:extLst>
          </p:cNvPr>
          <p:cNvSpPr txBox="1"/>
          <p:nvPr/>
        </p:nvSpPr>
        <p:spPr>
          <a:xfrm>
            <a:off x="198782" y="1950736"/>
            <a:ext cx="11794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● The essence of the whole project is to </a:t>
            </a:r>
            <a:r>
              <a:rPr lang="en-IN" sz="2000" dirty="0" err="1"/>
              <a:t>analyze</a:t>
            </a:r>
            <a:r>
              <a:rPr lang="en-IN" sz="2000" dirty="0"/>
              <a:t> and understand how consumer attributes and loan attributes are influencing the tendency of defaulting.</a:t>
            </a:r>
          </a:p>
          <a:p>
            <a:endParaRPr lang="en-IN" sz="2000" dirty="0"/>
          </a:p>
          <a:p>
            <a:r>
              <a:rPr lang="en-IN" sz="2000" dirty="0"/>
              <a:t>● We performed data cleaning and preparation on the Loan dataset: </a:t>
            </a:r>
          </a:p>
          <a:p>
            <a:r>
              <a:rPr lang="en-IN" sz="2000" dirty="0"/>
              <a:t>     ○ Imputed the NA values for all the variables </a:t>
            </a:r>
          </a:p>
          <a:p>
            <a:r>
              <a:rPr lang="en-IN" sz="2000" dirty="0"/>
              <a:t>     ○ Created two new columns: </a:t>
            </a:r>
          </a:p>
          <a:p>
            <a:r>
              <a:rPr lang="en-IN" sz="2000" dirty="0"/>
              <a:t>           ■ Profit and Loss column </a:t>
            </a:r>
          </a:p>
          <a:p>
            <a:r>
              <a:rPr lang="en-IN" sz="2000" dirty="0"/>
              <a:t>           ■ Ratio of funded amount and annual income </a:t>
            </a:r>
          </a:p>
          <a:p>
            <a:endParaRPr lang="en-IN" sz="2000" dirty="0"/>
          </a:p>
          <a:p>
            <a:r>
              <a:rPr lang="en-IN" sz="2000" dirty="0"/>
              <a:t>● During univariate analysis we have created: </a:t>
            </a:r>
          </a:p>
          <a:p>
            <a:r>
              <a:rPr lang="en-IN" sz="2000" dirty="0"/>
              <a:t>     ○ Histograms and Bar charts to check out the distribution of all the driver variables </a:t>
            </a:r>
          </a:p>
          <a:p>
            <a:r>
              <a:rPr lang="en-IN" sz="2000" dirty="0"/>
              <a:t>     ○ Box plots to detect the Outliers </a:t>
            </a:r>
          </a:p>
          <a:p>
            <a:r>
              <a:rPr lang="en-IN" sz="2000" dirty="0"/>
              <a:t>     ○ Performed the Multivariate analysis to understand how different variables interact with each other. 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6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1D512-5A3F-4B12-A36B-7735FE1A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365199"/>
            <a:ext cx="9639300" cy="326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884D11-E376-415C-9CDE-286898016314}"/>
              </a:ext>
            </a:extLst>
          </p:cNvPr>
          <p:cNvSpPr/>
          <p:nvPr/>
        </p:nvSpPr>
        <p:spPr>
          <a:xfrm>
            <a:off x="2971170" y="227183"/>
            <a:ext cx="5706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IN" sz="5400" b="1" i="0" dirty="0">
                <a:effectLst/>
                <a:latin typeface="-apple-system"/>
              </a:rPr>
              <a:t>Univariant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2BA68-7404-4961-AE00-73E8A4F416BD}"/>
              </a:ext>
            </a:extLst>
          </p:cNvPr>
          <p:cNvSpPr/>
          <p:nvPr/>
        </p:nvSpPr>
        <p:spPr>
          <a:xfrm>
            <a:off x="3663891" y="1225726"/>
            <a:ext cx="43214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Quantitative variables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F27BC5-4AD7-4253-B1D4-757DF468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8" y="-617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Quantitative Variables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EFACA-BB8C-469A-9001-9C1A6A608781}"/>
              </a:ext>
            </a:extLst>
          </p:cNvPr>
          <p:cNvSpPr/>
          <p:nvPr/>
        </p:nvSpPr>
        <p:spPr>
          <a:xfrm>
            <a:off x="2971170" y="5632274"/>
            <a:ext cx="6186082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Lets see distribution of two loan amount fields using distribution plot.</a:t>
            </a:r>
          </a:p>
          <a:p>
            <a:pPr algn="ctr"/>
            <a:r>
              <a:rPr lang="en-I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Quantitative Variables </a:t>
            </a:r>
          </a:p>
          <a:p>
            <a:pPr algn="ctr"/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Observation: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Distribution of amounts for all two looks very much similar.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algn="ctr"/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H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ence will work with only loan amount column for rest of our analysis.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7369CD1-4469-49C3-83E8-32AA5541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588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Observation: # Distribution of amounts for all two looks very much similar.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 hence will work with only loan amount column for rest of our analysis.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5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-8633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BCCC5-E5E0-4AB5-B5D3-AAB439025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0" y="2311677"/>
            <a:ext cx="9248775" cy="255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64359A-3AF9-4773-9855-BA3E5DE247DF}"/>
              </a:ext>
            </a:extLst>
          </p:cNvPr>
          <p:cNvSpPr/>
          <p:nvPr/>
        </p:nvSpPr>
        <p:spPr>
          <a:xfrm>
            <a:off x="2235231" y="427238"/>
            <a:ext cx="77215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Loan amount - Quantitative variable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F0C34E0-8FE5-484B-987A-ECA7470C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157" y="4980245"/>
            <a:ext cx="9025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Observations: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Below plots show that most of the Loan amounts are in range of 5000 - 15000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22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C990F-7326-4D80-8839-2CCFFBB3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0" y="2133600"/>
            <a:ext cx="8905875" cy="25908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798ABA3-1542-45A2-B69D-C4EEFDEE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972" y="352960"/>
            <a:ext cx="6665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Interest Rate - Quantitative one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BE83EE-CF9E-420A-8D93-A87A3EEF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39" y="5185249"/>
            <a:ext cx="85078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Observations 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Below plots show that most of the Interest Rates on loans are in range of 10% - 15%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8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399D-E583-4C91-87AD-A57AD58A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1377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5CB29F-580C-4E22-912D-94994265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0" y="1377695"/>
            <a:ext cx="6848475" cy="4743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3F70066-57D1-46F6-85EC-63ECC923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37" y="211794"/>
            <a:ext cx="62281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Univariant Analysis on Loan status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i="1" dirty="0">
                <a:solidFill>
                  <a:srgbClr val="212121"/>
                </a:solidFill>
                <a:latin typeface="Arial Unicode MS"/>
              </a:rPr>
              <a:t>   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UnOrdered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3700C-2BE9-4253-87E4-6F4D4B77E941}"/>
              </a:ext>
            </a:extLst>
          </p:cNvPr>
          <p:cNvSpPr/>
          <p:nvPr/>
        </p:nvSpPr>
        <p:spPr>
          <a:xfrm>
            <a:off x="1491371" y="6121145"/>
            <a:ext cx="92092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  Below plot shows that close to 14% loans were charged off out of total loan issued.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425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311</TotalTime>
  <Words>977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-apple-system</vt:lpstr>
      <vt:lpstr>Arial</vt:lpstr>
      <vt:lpstr>Arial Unicode MS</vt:lpstr>
      <vt:lpstr>Calibri</vt:lpstr>
      <vt:lpstr>Calibri Light</vt:lpstr>
      <vt:lpstr>Century Schoolbook</vt:lpstr>
      <vt:lpstr>Corbel</vt:lpstr>
      <vt:lpstr>Rockwell</vt:lpstr>
      <vt:lpstr>Trebuchet MS</vt:lpstr>
      <vt:lpstr>Wingdings</vt:lpstr>
      <vt:lpstr>Wingdings 3</vt:lpstr>
      <vt:lpstr>Atlas</vt:lpstr>
      <vt:lpstr>Feathered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Upadhaya</dc:creator>
  <cp:lastModifiedBy>Vikas Upadhaya</cp:lastModifiedBy>
  <cp:revision>8</cp:revision>
  <cp:lastPrinted>2022-01-05T12:27:52Z</cp:lastPrinted>
  <dcterms:created xsi:type="dcterms:W3CDTF">2022-01-04T11:45:22Z</dcterms:created>
  <dcterms:modified xsi:type="dcterms:W3CDTF">2022-01-05T15:21:56Z</dcterms:modified>
</cp:coreProperties>
</file>