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ource Sans Pro Black"/>
      <p:bold r:id="rId16"/>
      <p:boldItalic r:id="rId17"/>
    </p:embeddedFon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8CADA3-5819-4308-94C5-CCD5370313B1}">
  <a:tblStyle styleId="{3F8CADA3-5819-4308-94C5-CCD5370313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SansProBlack-boldItalic.fntdata"/><Relationship Id="rId16" Type="http://schemas.openxmlformats.org/officeDocument/2006/relationships/font" Target="fonts/SourceSansProBlack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.fntdata"/><Relationship Id="rId6" Type="http://schemas.openxmlformats.org/officeDocument/2006/relationships/slide" Target="slides/slide1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c65c73f1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c65c73f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d2337bf88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d2337bf8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30415217d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30415217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d2337bf88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d2337bf8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d2337bf88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d2337bf8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d2337bf88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d2337bf8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d2337bf88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d2337bf8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d2337bf88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d2337bf8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d2337bf88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d2337bf8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d2337bf88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d2337bf8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Source Sans Pro Black"/>
              <a:buNone/>
              <a:defRPr sz="4800"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b="1"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○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●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○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●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○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Source Sans Pro"/>
              <a:buChar char="■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presentation/d/1bfYuK_Zyn2e2cz7FBVVd8JUP7OPj4E9hfXeBs2ISDRY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/>
              <a:t>DATT 3700 Collaborative Project Development</a:t>
            </a:r>
            <a:endParaRPr b="0" sz="2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Winter 2022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 </a:t>
            </a:r>
            <a:r>
              <a:rPr lang="en" sz="1800"/>
              <a:t>Intro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Dafydd Hughes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Tuesday: Lecture 1:30pm, Lab 1 2:30pm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Jane Tingley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Thursday: Lecture 1:30pm, Lab 1 2:30pm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Grace Grothaus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Tuesday &amp; Thursday</a:t>
            </a:r>
            <a:r>
              <a:rPr lang="en">
                <a:solidFill>
                  <a:srgbClr val="434343"/>
                </a:solidFill>
              </a:rPr>
              <a:t>: Lab 2 4:30pm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description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In this course students will develop skills for </a:t>
            </a:r>
            <a:r>
              <a:rPr b="1" lang="en" sz="1500"/>
              <a:t>how to work effectively on teams</a:t>
            </a:r>
            <a:r>
              <a:rPr lang="en" sz="1500"/>
              <a:t>. This course will guide students through a number of </a:t>
            </a:r>
            <a:r>
              <a:rPr b="1" lang="en" sz="1500"/>
              <a:t>teamwork exercises and methodologies</a:t>
            </a:r>
            <a:r>
              <a:rPr lang="en" sz="1500"/>
              <a:t>, including Agile, Scrum, guided reflection, team worksheets, written reflection, surveys, games and other relevant activities. Students will learn </a:t>
            </a:r>
            <a:r>
              <a:rPr b="1" lang="en" sz="1500"/>
              <a:t>how to structure and develop team vision</a:t>
            </a:r>
            <a:r>
              <a:rPr lang="en" sz="1500"/>
              <a:t>, </a:t>
            </a:r>
            <a:r>
              <a:rPr b="1" lang="en" sz="1500"/>
              <a:t>task management</a:t>
            </a:r>
            <a:r>
              <a:rPr lang="en" sz="1500"/>
              <a:t>, </a:t>
            </a:r>
            <a:r>
              <a:rPr b="1" lang="en" sz="1500"/>
              <a:t>effectively communicate abstract concepts</a:t>
            </a:r>
            <a:r>
              <a:rPr lang="en" sz="1500"/>
              <a:t>, and to </a:t>
            </a:r>
            <a:r>
              <a:rPr b="1" lang="en" sz="1500"/>
              <a:t>maintain empathy</a:t>
            </a:r>
            <a:r>
              <a:rPr lang="en" sz="1500"/>
              <a:t> for fellow teammates. Students will work in teams to </a:t>
            </a:r>
            <a:r>
              <a:rPr b="1" lang="en" sz="1500"/>
              <a:t>produce creative works</a:t>
            </a:r>
            <a:r>
              <a:rPr lang="en" sz="1500"/>
              <a:t> and will </a:t>
            </a:r>
            <a:r>
              <a:rPr b="1" lang="en" sz="1500"/>
              <a:t>analyse</a:t>
            </a:r>
            <a:r>
              <a:rPr lang="en" sz="1500"/>
              <a:t> ‘how’ the work was accomplished, in order to develop strategies for the next stage of project development. This course will require ongoing </a:t>
            </a:r>
            <a:r>
              <a:rPr b="1" lang="en" sz="1500"/>
              <a:t>critical reflection</a:t>
            </a:r>
            <a:r>
              <a:rPr lang="en" sz="1500"/>
              <a:t>, </a:t>
            </a:r>
            <a:r>
              <a:rPr b="1" lang="en" sz="1500"/>
              <a:t>observation</a:t>
            </a:r>
            <a:r>
              <a:rPr lang="en" sz="1500"/>
              <a:t> and </a:t>
            </a:r>
            <a:r>
              <a:rPr b="1" lang="en" sz="1500"/>
              <a:t>analysis</a:t>
            </a:r>
            <a:r>
              <a:rPr lang="en" sz="1500"/>
              <a:t>, and </a:t>
            </a:r>
            <a:r>
              <a:rPr b="1" lang="en" sz="1500"/>
              <a:t>cyclical review</a:t>
            </a:r>
            <a:r>
              <a:rPr lang="en" sz="1500"/>
              <a:t>, to allow students to </a:t>
            </a:r>
            <a:r>
              <a:rPr b="1" lang="en" sz="1500"/>
              <a:t>iteratively develop</a:t>
            </a:r>
            <a:r>
              <a:rPr lang="en" sz="1500"/>
              <a:t> their ability to work in teams. The final creative works will be presented to the public during the final student showcase.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16"/>
          <p:cNvGraphicFramePr/>
          <p:nvPr/>
        </p:nvGraphicFramePr>
        <p:xfrm>
          <a:off x="4832400" y="172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{3F8CADA3-5819-4308-94C5-CCD5370313B1}</a:tableStyleId>
              </a:tblPr>
              <a:tblGrid>
                <a:gridCol w="421325"/>
                <a:gridCol w="3578575"/>
              </a:tblGrid>
              <a:tr h="47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Ideate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47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vMerge="1"/>
              </a:tr>
              <a:tr h="47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Create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47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vMerge="1"/>
              </a:tr>
              <a:tr h="47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vMerge="1"/>
              </a:tr>
              <a:tr h="47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Critique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Google Shape;73;p16"/>
          <p:cNvGraphicFramePr/>
          <p:nvPr/>
        </p:nvGraphicFramePr>
        <p:xfrm>
          <a:off x="311700" y="172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{3F8CADA3-5819-4308-94C5-CCD5370313B1}</a:tableStyleId>
              </a:tblPr>
              <a:tblGrid>
                <a:gridCol w="434250"/>
                <a:gridCol w="3565650"/>
              </a:tblGrid>
              <a:tr h="47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Intro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</a:tr>
              <a:tr h="47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Learn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solidFill>
                      <a:srgbClr val="00FFFF"/>
                    </a:solidFill>
                  </a:tcPr>
                </a:tc>
              </a:tr>
              <a:tr h="47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Ideate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solidFill>
                      <a:srgbClr val="00FFFF"/>
                    </a:solidFill>
                  </a:tcPr>
                </a:tc>
              </a:tr>
              <a:tr h="47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solidFill>
                      <a:srgbClr val="00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Create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solidFill>
                      <a:srgbClr val="00FFFF"/>
                    </a:solidFill>
                  </a:tcPr>
                </a:tc>
              </a:tr>
              <a:tr h="47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solidFill>
                      <a:srgbClr val="00FFFF"/>
                    </a:solidFill>
                  </a:tcPr>
                </a:tc>
                <a:tc vMerge="1"/>
              </a:tr>
              <a:tr h="47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Critique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0" lang="en" sz="2000"/>
              <a:t>Two project cycles, separated by Reading Week</a:t>
            </a:r>
            <a:endParaRPr b="0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10714" l="0" r="0" t="0"/>
          <a:stretch/>
        </p:blipFill>
        <p:spPr>
          <a:xfrm>
            <a:off x="0" y="1164902"/>
            <a:ext cx="3182570" cy="1880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 rotWithShape="1">
          <a:blip r:embed="rId4">
            <a:alphaModFix/>
          </a:blip>
          <a:srcRect b="43075" l="0" r="0" t="0"/>
          <a:stretch/>
        </p:blipFill>
        <p:spPr>
          <a:xfrm>
            <a:off x="3977025" y="3045250"/>
            <a:ext cx="5166976" cy="209825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785016" y="1196576"/>
            <a:ext cx="31920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shiftr.io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5">
            <a:alphaModFix/>
          </a:blip>
          <a:srcRect b="6191" l="0" r="0" t="0"/>
          <a:stretch/>
        </p:blipFill>
        <p:spPr>
          <a:xfrm>
            <a:off x="0" y="3045250"/>
            <a:ext cx="3976151" cy="209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 rotWithShape="1">
          <a:blip r:embed="rId6">
            <a:alphaModFix/>
          </a:blip>
          <a:srcRect b="12280" l="0" r="0" t="0"/>
          <a:stretch/>
        </p:blipFill>
        <p:spPr>
          <a:xfrm>
            <a:off x="3182569" y="1164903"/>
            <a:ext cx="3214850" cy="188033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3270565" y="1203034"/>
            <a:ext cx="30648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Max/MSP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49807" y="1164900"/>
            <a:ext cx="2434893" cy="188033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6548568" y="1203025"/>
            <a:ext cx="12180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Arduino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1223139" y="3273359"/>
            <a:ext cx="30648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TouchDesigner</a:t>
            </a:r>
            <a:endParaRPr b="1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5231868" y="3273350"/>
            <a:ext cx="11643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Processing</a:t>
            </a:r>
            <a:endParaRPr b="1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eClass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Syllabus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Weekly content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Tools and Processes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