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3"/>
  </p:notesMasterIdLst>
  <p:sldIdLst>
    <p:sldId id="256" r:id="rId2"/>
    <p:sldId id="287" r:id="rId3"/>
    <p:sldId id="257" r:id="rId4"/>
    <p:sldId id="258" r:id="rId5"/>
    <p:sldId id="288" r:id="rId6"/>
    <p:sldId id="280" r:id="rId7"/>
    <p:sldId id="293" r:id="rId8"/>
    <p:sldId id="266" r:id="rId9"/>
    <p:sldId id="290" r:id="rId10"/>
    <p:sldId id="292" r:id="rId11"/>
    <p:sldId id="267" r:id="rId12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log 2 – poudarek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rez sloga, mreža tabele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Brez sloga, brez mrež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ematski slog 1 – poudarek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6D9F66E-5EB9-4882-86FB-DCBF35E3C3E4}" styleName="Srednji slog 4 – poudarek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Ograd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74494-4CD6-46A8-B426-0059BB36CCD9}" type="datetimeFigureOut">
              <a:rPr lang="sl-SI" smtClean="0"/>
              <a:pPr/>
              <a:t>11.1.2015</a:t>
            </a:fld>
            <a:endParaRPr lang="sl-SI"/>
          </a:p>
        </p:txBody>
      </p:sp>
      <p:sp>
        <p:nvSpPr>
          <p:cNvPr id="4" name="Ograd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Ograda opomb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ED92D-7DEE-496A-8394-A51E8562A72C}" type="slidenum">
              <a:rPr lang="sl-SI" smtClean="0"/>
              <a:pPr/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grada opomb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l-SI" dirty="0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ED92D-7DEE-496A-8394-A51E8562A72C}" type="slidenum">
              <a:rPr lang="sl-SI" smtClean="0"/>
              <a:pPr/>
              <a:t>6</a:t>
            </a:fld>
            <a:endParaRPr lang="sl-SI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slov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17" name="Podnaslov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l-SI" smtClean="0"/>
              <a:t>Kliknite, če želite urediti slog podnaslova matrice</a:t>
            </a:r>
            <a:endParaRPr kumimoji="0" lang="en-US"/>
          </a:p>
        </p:txBody>
      </p:sp>
      <p:sp>
        <p:nvSpPr>
          <p:cNvPr id="30" name="Ograda datum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7767-00D1-4A80-830F-71BE0EB7ED1C}" type="datetimeFigureOut">
              <a:rPr lang="sl-SI" smtClean="0"/>
              <a:pPr/>
              <a:t>11.1.2015</a:t>
            </a:fld>
            <a:endParaRPr lang="sl-SI"/>
          </a:p>
        </p:txBody>
      </p:sp>
      <p:sp>
        <p:nvSpPr>
          <p:cNvPr id="19" name="Ograda no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27" name="Ograda številke diapoz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CCA2-59EE-44DA-90ED-939CC4138A94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7767-00D1-4A80-830F-71BE0EB7ED1C}" type="datetimeFigureOut">
              <a:rPr lang="sl-SI" smtClean="0"/>
              <a:pPr/>
              <a:t>11.1.2015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CCA2-59EE-44DA-90ED-939CC4138A94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7767-00D1-4A80-830F-71BE0EB7ED1C}" type="datetimeFigureOut">
              <a:rPr lang="sl-SI" smtClean="0"/>
              <a:pPr/>
              <a:t>11.1.2015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CCA2-59EE-44DA-90ED-939CC4138A94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7767-00D1-4A80-830F-71BE0EB7ED1C}" type="datetimeFigureOut">
              <a:rPr lang="sl-SI" smtClean="0"/>
              <a:pPr/>
              <a:t>11.1.2015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CCA2-59EE-44DA-90ED-939CC4138A94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7767-00D1-4A80-830F-71BE0EB7ED1C}" type="datetimeFigureOut">
              <a:rPr lang="sl-SI" smtClean="0"/>
              <a:pPr/>
              <a:t>11.1.2015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CCA2-59EE-44DA-90ED-939CC4138A94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vsebine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7767-00D1-4A80-830F-71BE0EB7ED1C}" type="datetimeFigureOut">
              <a:rPr lang="sl-SI" smtClean="0"/>
              <a:pPr/>
              <a:t>11.1.2015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CCA2-59EE-44DA-90ED-939CC4138A94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5" name="Ograda vsebine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6" name="Ograda vsebine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7" name="Ograd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7767-00D1-4A80-830F-71BE0EB7ED1C}" type="datetimeFigureOut">
              <a:rPr lang="sl-SI" smtClean="0"/>
              <a:pPr/>
              <a:t>11.1.2015</a:t>
            </a:fld>
            <a:endParaRPr lang="sl-SI"/>
          </a:p>
        </p:txBody>
      </p:sp>
      <p:sp>
        <p:nvSpPr>
          <p:cNvPr id="8" name="Ograd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CCA2-59EE-44DA-90ED-939CC4138A94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7767-00D1-4A80-830F-71BE0EB7ED1C}" type="datetimeFigureOut">
              <a:rPr lang="sl-SI" smtClean="0"/>
              <a:pPr/>
              <a:t>11.1.2015</a:t>
            </a:fld>
            <a:endParaRPr lang="sl-SI"/>
          </a:p>
        </p:txBody>
      </p:sp>
      <p:sp>
        <p:nvSpPr>
          <p:cNvPr id="4" name="Ograd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CCA2-59EE-44DA-90ED-939CC4138A94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7767-00D1-4A80-830F-71BE0EB7ED1C}" type="datetimeFigureOut">
              <a:rPr lang="sl-SI" smtClean="0"/>
              <a:pPr/>
              <a:t>11.1.2015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CCA2-59EE-44DA-90ED-939CC4138A94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4" name="Ograda vsebine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7767-00D1-4A80-830F-71BE0EB7ED1C}" type="datetimeFigureOut">
              <a:rPr lang="sl-SI" smtClean="0"/>
              <a:pPr/>
              <a:t>11.1.2015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CCA2-59EE-44DA-90ED-939CC4138A94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dreži in zaokroži en kot pravokotnika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kotni trikotni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7767-00D1-4A80-830F-71BE0EB7ED1C}" type="datetimeFigureOut">
              <a:rPr lang="sl-SI" smtClean="0"/>
              <a:pPr/>
              <a:t>11.1.2015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C4FCCA2-59EE-44DA-90ED-939CC4138A94}" type="slidenum">
              <a:rPr lang="sl-SI" smtClean="0"/>
              <a:pPr/>
              <a:t>‹#›</a:t>
            </a:fld>
            <a:endParaRPr lang="sl-SI"/>
          </a:p>
        </p:txBody>
      </p:sp>
      <p:sp>
        <p:nvSpPr>
          <p:cNvPr id="3" name="Ograda slik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l-SI" smtClean="0"/>
              <a:t>Kliknite ikono, če želite dodati sliko</a:t>
            </a:r>
            <a:endParaRPr kumimoji="0" lang="en-US" dirty="0"/>
          </a:p>
        </p:txBody>
      </p:sp>
      <p:sp>
        <p:nvSpPr>
          <p:cNvPr id="10" name="Prostoročno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Prostoročno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ročno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rostoročno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Ograda naslova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0" name="Ograda besedila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  <a:p>
            <a:pPr lvl="1" eaLnBrk="1" latinLnBrk="0" hangingPunct="1"/>
            <a:r>
              <a:rPr kumimoji="0" lang="sl-SI" smtClean="0"/>
              <a:t>Druga raven</a:t>
            </a:r>
          </a:p>
          <a:p>
            <a:pPr lvl="2" eaLnBrk="1" latinLnBrk="0" hangingPunct="1"/>
            <a:r>
              <a:rPr kumimoji="0" lang="sl-SI" smtClean="0"/>
              <a:t>Tretja raven</a:t>
            </a:r>
          </a:p>
          <a:p>
            <a:pPr lvl="3" eaLnBrk="1" latinLnBrk="0" hangingPunct="1"/>
            <a:r>
              <a:rPr kumimoji="0" lang="sl-SI" smtClean="0"/>
              <a:t>Četrta raven</a:t>
            </a:r>
          </a:p>
          <a:p>
            <a:pPr lvl="4" eaLnBrk="1" latinLnBrk="0" hangingPunct="1"/>
            <a:r>
              <a:rPr kumimoji="0" lang="sl-SI" smtClean="0"/>
              <a:t>Peta raven</a:t>
            </a:r>
            <a:endParaRPr kumimoji="0" lang="en-US"/>
          </a:p>
        </p:txBody>
      </p:sp>
      <p:sp>
        <p:nvSpPr>
          <p:cNvPr id="10" name="Ograda datum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B847767-00D1-4A80-830F-71BE0EB7ED1C}" type="datetimeFigureOut">
              <a:rPr lang="sl-SI" smtClean="0"/>
              <a:pPr/>
              <a:t>11.1.2015</a:t>
            </a:fld>
            <a:endParaRPr lang="sl-SI"/>
          </a:p>
        </p:txBody>
      </p:sp>
      <p:sp>
        <p:nvSpPr>
          <p:cNvPr id="22" name="Ograda no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18" name="Ograda številke diapozitiva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4FCCA2-59EE-44DA-90ED-939CC4138A94}" type="slidenum">
              <a:rPr lang="sl-SI" smtClean="0"/>
              <a:pPr/>
              <a:t>‹#›</a:t>
            </a:fld>
            <a:endParaRPr lang="sl-SI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Prostoročno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Prostoročno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slov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2160240"/>
          </a:xfrm>
        </p:spPr>
        <p:txBody>
          <a:bodyPr>
            <a:normAutofit/>
          </a:bodyPr>
          <a:lstStyle/>
          <a:p>
            <a:pPr algn="ctr"/>
            <a:r>
              <a:rPr lang="sl-SI" sz="6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Samodejno računanje dvosmernih preslikav</a:t>
            </a:r>
            <a:endParaRPr lang="sl-SI" sz="6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Podnaslov 2"/>
          <p:cNvSpPr>
            <a:spLocks noGrp="1"/>
          </p:cNvSpPr>
          <p:nvPr>
            <p:ph type="subTitle" idx="1"/>
          </p:nvPr>
        </p:nvSpPr>
        <p:spPr>
          <a:xfrm>
            <a:off x="827584" y="3212976"/>
            <a:ext cx="7416824" cy="3600400"/>
          </a:xfrm>
        </p:spPr>
        <p:txBody>
          <a:bodyPr>
            <a:normAutofit/>
          </a:bodyPr>
          <a:lstStyle/>
          <a:p>
            <a:pPr algn="ctr"/>
            <a:r>
              <a:rPr lang="sl-SI" sz="2000" dirty="0" smtClean="0">
                <a:solidFill>
                  <a:schemeClr val="tx1"/>
                </a:solidFill>
                <a:latin typeface="+mj-lt"/>
              </a:rPr>
              <a:t>PROJEKT PRI PREDMETU MATEMATIKA S FUNKCIJSKIM PROGRAMIRANJEM</a:t>
            </a:r>
            <a:endParaRPr lang="sl-SI" sz="2000" dirty="0" smtClean="0">
              <a:solidFill>
                <a:schemeClr val="tx1"/>
              </a:solidFill>
              <a:latin typeface="+mj-lt"/>
            </a:endParaRPr>
          </a:p>
          <a:p>
            <a:endParaRPr lang="sl-SI" sz="3600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sl-SI" sz="3200" dirty="0" smtClean="0">
                <a:solidFill>
                  <a:schemeClr val="tx1"/>
                </a:solidFill>
                <a:latin typeface="+mj-lt"/>
              </a:rPr>
              <a:t>Urška Pangerc</a:t>
            </a:r>
          </a:p>
          <a:p>
            <a:pPr algn="ctr"/>
            <a:r>
              <a:rPr lang="sl-SI" sz="3200" dirty="0" smtClean="0">
                <a:latin typeface="+mj-lt"/>
              </a:rPr>
              <a:t>Melanija </a:t>
            </a:r>
            <a:r>
              <a:rPr lang="sl-SI" sz="3200" dirty="0" err="1" smtClean="0">
                <a:latin typeface="+mj-lt"/>
              </a:rPr>
              <a:t>Vezočnik</a:t>
            </a:r>
            <a:endParaRPr lang="sl-SI" sz="3200" dirty="0" smtClean="0">
              <a:solidFill>
                <a:schemeClr val="tx1"/>
              </a:solidFill>
              <a:latin typeface="+mj-lt"/>
            </a:endParaRPr>
          </a:p>
          <a:p>
            <a:pPr algn="l"/>
            <a:endParaRPr lang="sl-SI" sz="3600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sl-SI" sz="2000" dirty="0" smtClean="0">
                <a:solidFill>
                  <a:schemeClr val="tx1"/>
                </a:solidFill>
                <a:latin typeface="+mj-lt"/>
              </a:rPr>
              <a:t>Ljubljana, </a:t>
            </a:r>
            <a:r>
              <a:rPr lang="sl-SI" sz="2000" dirty="0" smtClean="0">
                <a:latin typeface="+mj-lt"/>
              </a:rPr>
              <a:t>januar</a:t>
            </a:r>
            <a:r>
              <a:rPr lang="sl-SI" sz="2000" dirty="0" smtClean="0">
                <a:solidFill>
                  <a:schemeClr val="tx1"/>
                </a:solidFill>
                <a:latin typeface="+mj-lt"/>
              </a:rPr>
              <a:t> 2015</a:t>
            </a:r>
            <a:endParaRPr lang="sl-SI" sz="2000" dirty="0" smtClean="0">
              <a:solidFill>
                <a:schemeClr val="tx1"/>
              </a:solidFill>
              <a:latin typeface="+mj-lt"/>
            </a:endParaRPr>
          </a:p>
          <a:p>
            <a:pPr algn="l"/>
            <a:endParaRPr lang="sl-SI" sz="4400" dirty="0" smtClean="0">
              <a:solidFill>
                <a:schemeClr val="tx1"/>
              </a:solidFill>
            </a:endParaRPr>
          </a:p>
          <a:p>
            <a:pPr algn="l"/>
            <a:endParaRPr lang="sl-SI" sz="4400" dirty="0" smtClean="0">
              <a:solidFill>
                <a:schemeClr val="tx1"/>
              </a:solidFill>
            </a:endParaRPr>
          </a:p>
          <a:p>
            <a:pPr algn="l"/>
            <a:endParaRPr lang="sl-SI" sz="4400" dirty="0" smtClean="0">
              <a:solidFill>
                <a:schemeClr val="tx1"/>
              </a:solidFill>
            </a:endParaRPr>
          </a:p>
          <a:p>
            <a:endParaRPr lang="sl-SI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sl-SI" sz="4000" b="1" dirty="0" smtClean="0"/>
              <a:t>PRIMERJAVA – </a:t>
            </a:r>
            <a:r>
              <a:rPr lang="sl-SI" sz="4000" b="1" dirty="0" err="1" smtClean="0"/>
              <a:t>put</a:t>
            </a:r>
            <a:r>
              <a:rPr lang="sl-SI" sz="4000" b="1" dirty="0" smtClean="0"/>
              <a:t>_3 </a:t>
            </a:r>
            <a:r>
              <a:rPr lang="sl-SI" sz="4000" b="1" dirty="0" err="1" smtClean="0"/>
              <a:t>vs</a:t>
            </a:r>
            <a:r>
              <a:rPr lang="sl-SI" sz="4000" b="1" dirty="0" smtClean="0"/>
              <a:t>.</a:t>
            </a:r>
            <a:r>
              <a:rPr lang="sl-SI" sz="4000" b="1" dirty="0" smtClean="0"/>
              <a:t> </a:t>
            </a:r>
            <a:r>
              <a:rPr lang="sl-SI" sz="4000" b="1" dirty="0" err="1" smtClean="0"/>
              <a:t>Bff</a:t>
            </a:r>
            <a:r>
              <a:rPr lang="sl-SI" sz="4000" b="1" dirty="0" smtClean="0"/>
              <a:t> </a:t>
            </a:r>
            <a:r>
              <a:rPr lang="sl-SI" sz="4000" b="1" dirty="0" err="1" smtClean="0"/>
              <a:t>zbrisiDvojnike</a:t>
            </a:r>
            <a:r>
              <a:rPr lang="sl-SI" sz="4000" b="1" dirty="0" smtClean="0"/>
              <a:t> (vsak element ponovljen dvakrat)</a:t>
            </a:r>
            <a:endParaRPr lang="sl-SI" sz="4000" b="1" dirty="0"/>
          </a:p>
        </p:txBody>
      </p:sp>
      <p:pic>
        <p:nvPicPr>
          <p:cNvPr id="6" name="Ograda vsebine 5" descr="rmdups_every_elt_is_duplicated1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2042" y="1916832"/>
            <a:ext cx="9046462" cy="49293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dnaslov 4"/>
          <p:cNvSpPr>
            <a:spLocks noGrp="1"/>
          </p:cNvSpPr>
          <p:nvPr>
            <p:ph type="subTitle" idx="1"/>
          </p:nvPr>
        </p:nvSpPr>
        <p:spPr>
          <a:xfrm>
            <a:off x="533400" y="2668952"/>
            <a:ext cx="7854696" cy="1264104"/>
          </a:xfrm>
        </p:spPr>
        <p:txBody>
          <a:bodyPr>
            <a:normAutofit fontScale="92500" lnSpcReduction="10000"/>
          </a:bodyPr>
          <a:lstStyle/>
          <a:p>
            <a:pPr algn="ctr"/>
            <a:endParaRPr lang="sl-SI" sz="4000" dirty="0" smtClean="0"/>
          </a:p>
          <a:p>
            <a:pPr algn="ctr"/>
            <a:r>
              <a:rPr lang="sl-SI" sz="4000" dirty="0" smtClean="0">
                <a:latin typeface="+mj-lt"/>
              </a:rPr>
              <a:t>Hvala za vašo pozornost.</a:t>
            </a:r>
            <a:endParaRPr lang="sl-SI" sz="4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>
            <a:normAutofit/>
          </a:bodyPr>
          <a:lstStyle/>
          <a:p>
            <a:r>
              <a:rPr lang="sl-SI" b="1" dirty="0" smtClean="0">
                <a:solidFill>
                  <a:schemeClr val="tx1"/>
                </a:solidFill>
              </a:rPr>
              <a:t>DVOSMERNA PRESLIKAVA</a:t>
            </a:r>
          </a:p>
        </p:txBody>
      </p:sp>
      <p:sp>
        <p:nvSpPr>
          <p:cNvPr id="6" name="Ograda besedila 5"/>
          <p:cNvSpPr>
            <a:spLocks noGrp="1"/>
          </p:cNvSpPr>
          <p:nvPr>
            <p:ph type="body" idx="1"/>
          </p:nvPr>
        </p:nvSpPr>
        <p:spPr>
          <a:xfrm>
            <a:off x="457200" y="1977560"/>
            <a:ext cx="4040188" cy="659352"/>
          </a:xfrm>
        </p:spPr>
        <p:txBody>
          <a:bodyPr/>
          <a:lstStyle/>
          <a:p>
            <a:r>
              <a:rPr lang="sl-SI" sz="3200" dirty="0" smtClean="0">
                <a:latin typeface="+mj-lt"/>
              </a:rPr>
              <a:t>Funkcija </a:t>
            </a:r>
            <a:r>
              <a:rPr lang="sl-SI" sz="3200" i="1" dirty="0" err="1" smtClean="0">
                <a:latin typeface="+mj-lt"/>
              </a:rPr>
              <a:t>get</a:t>
            </a:r>
            <a:endParaRPr lang="sl-SI" sz="3200" i="1" dirty="0">
              <a:latin typeface="+mj-lt"/>
            </a:endParaRPr>
          </a:p>
        </p:txBody>
      </p:sp>
      <p:sp>
        <p:nvSpPr>
          <p:cNvPr id="7" name="Ograda besedila 6"/>
          <p:cNvSpPr>
            <a:spLocks noGrp="1"/>
          </p:cNvSpPr>
          <p:nvPr>
            <p:ph type="body" sz="half" idx="3"/>
          </p:nvPr>
        </p:nvSpPr>
        <p:spPr>
          <a:xfrm>
            <a:off x="4645025" y="1982069"/>
            <a:ext cx="4041775" cy="654843"/>
          </a:xfrm>
        </p:spPr>
        <p:txBody>
          <a:bodyPr>
            <a:normAutofit/>
          </a:bodyPr>
          <a:lstStyle/>
          <a:p>
            <a:r>
              <a:rPr lang="sl-SI" sz="3200" dirty="0" smtClean="0">
                <a:latin typeface="+mj-lt"/>
              </a:rPr>
              <a:t>Funkcija </a:t>
            </a:r>
            <a:r>
              <a:rPr lang="sl-SI" sz="3200" i="1" dirty="0" err="1" smtClean="0">
                <a:latin typeface="+mj-lt"/>
              </a:rPr>
              <a:t>put</a:t>
            </a:r>
            <a:endParaRPr lang="sl-SI" sz="3200" i="1" dirty="0" smtClean="0">
              <a:latin typeface="+mj-lt"/>
            </a:endParaRPr>
          </a:p>
        </p:txBody>
      </p:sp>
      <p:sp>
        <p:nvSpPr>
          <p:cNvPr id="4" name="Ograda vsebine 3"/>
          <p:cNvSpPr>
            <a:spLocks noGrp="1"/>
          </p:cNvSpPr>
          <p:nvPr>
            <p:ph sz="quarter" idx="2"/>
          </p:nvPr>
        </p:nvSpPr>
        <p:spPr>
          <a:xfrm>
            <a:off x="457200" y="2996952"/>
            <a:ext cx="4040188" cy="3845720"/>
          </a:xfrm>
        </p:spPr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sl-SI" sz="2800" dirty="0" smtClean="0">
                <a:latin typeface="+mj-lt"/>
              </a:rPr>
              <a:t>Vhodni argument: 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sl-SI" sz="2800" dirty="0" smtClean="0">
                <a:latin typeface="+mj-lt"/>
              </a:rPr>
              <a:t>izvor</a:t>
            </a:r>
            <a:endParaRPr lang="sl-SI" sz="2800" b="1" dirty="0" smtClean="0">
              <a:latin typeface="+mj-lt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sl-SI" sz="2800" dirty="0" smtClean="0">
                <a:latin typeface="+mj-lt"/>
              </a:rPr>
              <a:t>Izhodni argument: 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sl-SI" sz="2800" dirty="0" smtClean="0">
                <a:latin typeface="+mj-lt"/>
              </a:rPr>
              <a:t>s</a:t>
            </a:r>
            <a:r>
              <a:rPr lang="sl-SI" sz="2800" dirty="0" smtClean="0">
                <a:latin typeface="+mj-lt"/>
              </a:rPr>
              <a:t>lika</a:t>
            </a:r>
          </a:p>
          <a:p>
            <a:pPr lvl="1">
              <a:buClrTx/>
              <a:buFont typeface="Wingdings" pitchFamily="2" charset="2"/>
              <a:buChar char="Ø"/>
            </a:pPr>
            <a:endParaRPr lang="sl-SI" sz="2400" dirty="0"/>
          </a:p>
        </p:txBody>
      </p:sp>
      <p:sp>
        <p:nvSpPr>
          <p:cNvPr id="8" name="Ograda vsebine 7"/>
          <p:cNvSpPr>
            <a:spLocks noGrp="1"/>
          </p:cNvSpPr>
          <p:nvPr>
            <p:ph sz="quarter" idx="4"/>
          </p:nvPr>
        </p:nvSpPr>
        <p:spPr>
          <a:xfrm>
            <a:off x="4645025" y="2967656"/>
            <a:ext cx="4041775" cy="3845720"/>
          </a:xfrm>
        </p:spPr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sl-SI" sz="2800" dirty="0" smtClean="0">
                <a:latin typeface="+mj-lt"/>
              </a:rPr>
              <a:t>Vhodna argumenta: 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sl-SI" sz="2800" dirty="0" smtClean="0">
                <a:latin typeface="+mj-lt"/>
              </a:rPr>
              <a:t>izvor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sl-SI" sz="2800" dirty="0" smtClean="0">
                <a:latin typeface="+mj-lt"/>
              </a:rPr>
              <a:t>slika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sl-SI" sz="2800" dirty="0" smtClean="0">
                <a:latin typeface="+mj-lt"/>
              </a:rPr>
              <a:t>Izhodni argument: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sl-SI" sz="2800" dirty="0" smtClean="0">
                <a:latin typeface="+mj-lt"/>
              </a:rPr>
              <a:t>posodobljeni izvor</a:t>
            </a:r>
            <a:endParaRPr lang="sl-SI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grada vsebine 2"/>
          <p:cNvSpPr>
            <a:spLocks noGrp="1"/>
          </p:cNvSpPr>
          <p:nvPr>
            <p:ph sz="half" idx="1"/>
          </p:nvPr>
        </p:nvSpPr>
        <p:spPr>
          <a:xfrm>
            <a:off x="179512" y="260648"/>
            <a:ext cx="8784976" cy="273305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ClrTx/>
              <a:buNone/>
            </a:pPr>
            <a:r>
              <a:rPr lang="sl-SI" sz="3200" dirty="0" smtClean="0">
                <a:latin typeface="Consolas" pitchFamily="49" charset="0"/>
                <a:cs typeface="Consolas" pitchFamily="49" charset="0"/>
              </a:rPr>
              <a:t>FUNKCIJA </a:t>
            </a:r>
            <a:r>
              <a:rPr lang="sl-SI" sz="3200" i="1" dirty="0" smtClean="0">
                <a:latin typeface="Consolas" pitchFamily="49" charset="0"/>
                <a:cs typeface="Consolas" pitchFamily="49" charset="0"/>
              </a:rPr>
              <a:t>GET</a:t>
            </a:r>
            <a:r>
              <a:rPr lang="sl-SI" sz="32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buClrTx/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polovicka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:: [a] -&gt; [a] </a:t>
            </a:r>
            <a:endParaRPr lang="sl-SI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ClrTx/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polovicka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l-SI" sz="2400" dirty="0" smtClean="0">
                <a:latin typeface="Consolas" pitchFamily="49" charset="0"/>
                <a:cs typeface="Consolas" pitchFamily="49" charset="0"/>
              </a:rPr>
              <a:t>seznam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= take (length `div` 2) </a:t>
            </a:r>
            <a:r>
              <a:rPr lang="sl-SI" sz="2400" dirty="0" smtClean="0">
                <a:latin typeface="Consolas" pitchFamily="49" charset="0"/>
                <a:cs typeface="Consolas" pitchFamily="49" charset="0"/>
              </a:rPr>
              <a:t>seznam</a:t>
            </a:r>
          </a:p>
          <a:p>
            <a:pPr>
              <a:buClrTx/>
              <a:buNone/>
            </a:pPr>
            <a:endParaRPr lang="sl-SI" sz="1100" dirty="0" smtClean="0">
              <a:latin typeface="+mj-lt"/>
            </a:endParaRPr>
          </a:p>
          <a:p>
            <a:pPr>
              <a:buClrTx/>
              <a:buNone/>
            </a:pPr>
            <a:r>
              <a:rPr lang="sl-SI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sl-SI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et s = 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[1, 2, 3, 4, 5, 6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sl-SI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sl-SI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izvor</a:t>
            </a:r>
            <a:endParaRPr lang="sl-SI" sz="24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>
              <a:buClrTx/>
              <a:buNone/>
            </a:pPr>
            <a:r>
              <a:rPr lang="sl-SI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let v = </a:t>
            </a:r>
            <a:r>
              <a:rPr lang="sl-SI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polovicka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l-SI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source</a:t>
            </a:r>
            <a:r>
              <a:rPr lang="sl-SI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sl-SI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slika</a:t>
            </a:r>
            <a:r>
              <a:rPr lang="sl-SI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l-SI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sl-SI" sz="2400" dirty="0" smtClean="0">
                <a:latin typeface="Consolas" pitchFamily="49" charset="0"/>
                <a:cs typeface="Consolas" pitchFamily="49" charset="0"/>
              </a:rPr>
              <a:t>[1</a:t>
            </a:r>
            <a:r>
              <a:rPr lang="sl-SI" sz="2400" dirty="0" smtClean="0">
                <a:latin typeface="Consolas" pitchFamily="49" charset="0"/>
                <a:cs typeface="Consolas" pitchFamily="49" charset="0"/>
              </a:rPr>
              <a:t>, 2, 3</a:t>
            </a:r>
            <a:r>
              <a:rPr lang="sl-SI" sz="2400" dirty="0" smtClean="0">
                <a:latin typeface="Consolas" pitchFamily="49" charset="0"/>
                <a:cs typeface="Consolas" pitchFamily="49" charset="0"/>
              </a:rPr>
              <a:t>]) </a:t>
            </a:r>
            <a:endParaRPr lang="sl-SI" sz="2400" dirty="0">
              <a:latin typeface="Calibri" pitchFamily="34" charset="0"/>
            </a:endParaRPr>
          </a:p>
        </p:txBody>
      </p:sp>
      <p:sp>
        <p:nvSpPr>
          <p:cNvPr id="15" name="Ograda vsebine 14"/>
          <p:cNvSpPr>
            <a:spLocks noGrp="1"/>
          </p:cNvSpPr>
          <p:nvPr>
            <p:ph sz="half" idx="2"/>
          </p:nvPr>
        </p:nvSpPr>
        <p:spPr>
          <a:xfrm>
            <a:off x="179512" y="3140968"/>
            <a:ext cx="8784976" cy="352839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ClrTx/>
              <a:buNone/>
            </a:pPr>
            <a:r>
              <a:rPr lang="sl-SI" sz="3200" dirty="0" smtClean="0">
                <a:latin typeface="Consolas" pitchFamily="49" charset="0"/>
                <a:cs typeface="Consolas" pitchFamily="49" charset="0"/>
              </a:rPr>
              <a:t>FUNKCIJA </a:t>
            </a:r>
            <a:r>
              <a:rPr lang="sl-SI" sz="3200" i="1" dirty="0" smtClean="0">
                <a:latin typeface="Consolas" pitchFamily="49" charset="0"/>
                <a:cs typeface="Consolas" pitchFamily="49" charset="0"/>
              </a:rPr>
              <a:t>PUT</a:t>
            </a:r>
            <a:r>
              <a:rPr lang="sl-SI" sz="3200" dirty="0" smtClean="0">
                <a:latin typeface="Consolas" pitchFamily="49" charset="0"/>
                <a:cs typeface="Consolas" pitchFamily="49" charset="0"/>
              </a:rPr>
              <a:t>:</a:t>
            </a:r>
            <a:endParaRPr lang="sl-SI" sz="3200" u="sng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put_1 :: [a] -&gt; [a] -&gt; [a] </a:t>
            </a:r>
            <a:endParaRPr lang="sl-SI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put_1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' | length x' == n </a:t>
            </a:r>
            <a:endParaRPr lang="sl-SI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sl-SI" sz="2400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x' ++ drop n x </a:t>
            </a:r>
            <a:endParaRPr lang="sl-SI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sl-SI" sz="2400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n = length x `div`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2</a:t>
            </a:r>
            <a:endParaRPr lang="sl-SI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sl-SI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sl-SI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sl-SI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et s’ = </a:t>
            </a:r>
            <a:r>
              <a:rPr lang="sl-SI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put</a:t>
            </a:r>
            <a:r>
              <a:rPr lang="sl-SI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_1 s v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l-SI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</a:t>
            </a:r>
          </a:p>
          <a:p>
            <a:pPr>
              <a:buNone/>
            </a:pPr>
            <a:r>
              <a:rPr lang="sl-SI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l-SI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posodobljeni izvor </a:t>
            </a:r>
            <a:r>
              <a:rPr lang="sl-SI" sz="2400" dirty="0" smtClean="0">
                <a:latin typeface="Consolas" pitchFamily="49" charset="0"/>
                <a:cs typeface="Consolas" pitchFamily="49" charset="0"/>
              </a:rPr>
              <a:t>([1, 2, 3, 4, 5, 6])</a:t>
            </a:r>
          </a:p>
          <a:p>
            <a:pPr>
              <a:buNone/>
            </a:pPr>
            <a:endParaRPr lang="sl-SI" sz="2400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Raven puščični konektor 5"/>
          <p:cNvCxnSpPr/>
          <p:nvPr/>
        </p:nvCxnSpPr>
        <p:spPr>
          <a:xfrm flipH="1">
            <a:off x="4788024" y="2132856"/>
            <a:ext cx="1440160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aven puščični konektor 12"/>
          <p:cNvCxnSpPr/>
          <p:nvPr/>
        </p:nvCxnSpPr>
        <p:spPr>
          <a:xfrm flipH="1">
            <a:off x="4427984" y="2564904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ven puščični konektor 15"/>
          <p:cNvCxnSpPr/>
          <p:nvPr/>
        </p:nvCxnSpPr>
        <p:spPr>
          <a:xfrm flipH="1" flipV="1">
            <a:off x="1043608" y="6165304"/>
            <a:ext cx="1152128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grada vsebine 2"/>
          <p:cNvSpPr>
            <a:spLocks noGrp="1"/>
          </p:cNvSpPr>
          <p:nvPr>
            <p:ph sz="half" idx="1"/>
          </p:nvPr>
        </p:nvSpPr>
        <p:spPr>
          <a:xfrm>
            <a:off x="251520" y="1799219"/>
            <a:ext cx="5112568" cy="5230181"/>
          </a:xfrm>
        </p:spPr>
        <p:txBody>
          <a:bodyPr>
            <a:noAutofit/>
          </a:bodyPr>
          <a:lstStyle/>
          <a:p>
            <a:pPr algn="ctr">
              <a:buClrTx/>
              <a:buNone/>
            </a:pPr>
            <a:r>
              <a:rPr lang="sl-SI" sz="4500" b="1" dirty="0" smtClean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  Ali </a:t>
            </a:r>
            <a:r>
              <a:rPr lang="sl-SI" sz="4500" b="1" dirty="0" smtClean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je </a:t>
            </a:r>
            <a:r>
              <a:rPr lang="sl-SI" sz="4500" b="1" dirty="0" smtClean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mogoče  postopek </a:t>
            </a:r>
            <a:r>
              <a:rPr lang="sl-SI" sz="4500" b="1" dirty="0" smtClean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avtomatizirati</a:t>
            </a:r>
            <a:r>
              <a:rPr lang="sl-SI" sz="4500" b="1" dirty="0" smtClean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?</a:t>
            </a:r>
          </a:p>
          <a:p>
            <a:pPr algn="ctr">
              <a:buClrTx/>
              <a:buNone/>
            </a:pPr>
            <a:endParaRPr lang="sl-SI" sz="4500" b="1" dirty="0" smtClean="0">
              <a:solidFill>
                <a:prstClr val="black"/>
              </a:solidFill>
              <a:latin typeface="Calibri"/>
              <a:ea typeface="+mj-ea"/>
              <a:cs typeface="+mj-cs"/>
            </a:endParaRPr>
          </a:p>
          <a:p>
            <a:pPr algn="ctr">
              <a:buClrTx/>
              <a:buNone/>
            </a:pPr>
            <a:r>
              <a:rPr lang="sl-SI" sz="6000" b="1" dirty="0" smtClean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DA</a:t>
            </a:r>
          </a:p>
        </p:txBody>
      </p:sp>
      <p:pic>
        <p:nvPicPr>
          <p:cNvPr id="5" name="Ograda vsebine 4" descr="man_leaning_on_big_red_question_mark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502617" y="1731416"/>
            <a:ext cx="3029823" cy="4433888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slov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>
                <a:solidFill>
                  <a:schemeClr val="tx1"/>
                </a:solidFill>
              </a:rPr>
              <a:t>IDEJA</a:t>
            </a:r>
            <a:endParaRPr lang="sl-SI" dirty="0"/>
          </a:p>
        </p:txBody>
      </p:sp>
      <p:sp>
        <p:nvSpPr>
          <p:cNvPr id="5" name="Ograda vsebine 4"/>
          <p:cNvSpPr>
            <a:spLocks noGrp="1"/>
          </p:cNvSpPr>
          <p:nvPr>
            <p:ph sz="half" idx="1"/>
          </p:nvPr>
        </p:nvSpPr>
        <p:spPr>
          <a:xfrm>
            <a:off x="72008" y="2276872"/>
            <a:ext cx="4860032" cy="4434840"/>
          </a:xfrm>
        </p:spPr>
        <p:txBody>
          <a:bodyPr>
            <a:noAutofit/>
          </a:bodyPr>
          <a:lstStyle/>
          <a:p>
            <a:pPr>
              <a:buClrTx/>
              <a:buNone/>
            </a:pPr>
            <a:r>
              <a:rPr lang="sl-SI" sz="3600" dirty="0" smtClean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   V </a:t>
            </a:r>
            <a:r>
              <a:rPr lang="sl-SI" sz="3600" dirty="0" err="1" smtClean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Haskell</a:t>
            </a:r>
            <a:r>
              <a:rPr lang="sl-SI" sz="3600" dirty="0" smtClean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-u </a:t>
            </a:r>
            <a:r>
              <a:rPr lang="sl-SI" sz="3600" dirty="0" smtClean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napišimo funkcijo </a:t>
            </a:r>
            <a:r>
              <a:rPr lang="sl-SI" sz="3600" dirty="0" smtClean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višjega reda, ki kot argument vzame polimorfno funkcijo </a:t>
            </a:r>
            <a:r>
              <a:rPr lang="sl-SI" sz="3600" i="1" dirty="0" err="1" smtClean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get</a:t>
            </a:r>
            <a:r>
              <a:rPr lang="sl-SI" sz="3600" dirty="0" smtClean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 in vrne ustrezno funkcijo </a:t>
            </a:r>
            <a:r>
              <a:rPr lang="sl-SI" sz="3600" i="1" dirty="0" err="1" smtClean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put</a:t>
            </a:r>
            <a:endParaRPr lang="sl-SI" sz="3600" i="1" dirty="0" smtClean="0">
              <a:solidFill>
                <a:prstClr val="black"/>
              </a:solidFill>
              <a:latin typeface="Calibri"/>
              <a:ea typeface="+mj-ea"/>
              <a:cs typeface="+mj-cs"/>
            </a:endParaRPr>
          </a:p>
          <a:p>
            <a:pPr>
              <a:buClrTx/>
              <a:buNone/>
            </a:pPr>
            <a:endParaRPr lang="sl-SI" sz="4000" b="1" i="1" dirty="0" smtClean="0">
              <a:solidFill>
                <a:prstClr val="black"/>
              </a:solidFill>
              <a:latin typeface="Calibri"/>
              <a:ea typeface="+mj-ea"/>
              <a:cs typeface="+mj-cs"/>
            </a:endParaRPr>
          </a:p>
        </p:txBody>
      </p:sp>
      <p:pic>
        <p:nvPicPr>
          <p:cNvPr id="7" name="Ograda vsebine 6" descr="idea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164276" y="1556792"/>
            <a:ext cx="3800212" cy="44338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Autofit/>
          </a:bodyPr>
          <a:lstStyle/>
          <a:p>
            <a:r>
              <a:rPr lang="sl-SI" b="1" dirty="0" smtClean="0"/>
              <a:t>KRITERIJ</a:t>
            </a:r>
            <a:endParaRPr lang="sl-SI" b="1" dirty="0"/>
          </a:p>
        </p:txBody>
      </p:sp>
      <p:sp>
        <p:nvSpPr>
          <p:cNvPr id="7" name="Ograda vsebine 6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922520"/>
          </a:xfrm>
        </p:spPr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sl-SI" sz="3200" dirty="0" smtClean="0">
                <a:latin typeface="+mj-lt"/>
              </a:rPr>
              <a:t>Za funkciji </a:t>
            </a:r>
            <a:r>
              <a:rPr lang="sl-SI" sz="3200" i="1" dirty="0" err="1" smtClean="0">
                <a:latin typeface="+mj-lt"/>
              </a:rPr>
              <a:t>put</a:t>
            </a:r>
            <a:r>
              <a:rPr lang="sl-SI" sz="3200" dirty="0" smtClean="0">
                <a:latin typeface="+mj-lt"/>
              </a:rPr>
              <a:t> in </a:t>
            </a:r>
            <a:r>
              <a:rPr lang="sl-SI" sz="3200" i="1" dirty="0" err="1" smtClean="0">
                <a:latin typeface="+mj-lt"/>
              </a:rPr>
              <a:t>get</a:t>
            </a:r>
            <a:r>
              <a:rPr lang="sl-SI" sz="3200" dirty="0" smtClean="0">
                <a:latin typeface="+mj-lt"/>
              </a:rPr>
              <a:t> morata veljati:</a:t>
            </a:r>
          </a:p>
          <a:p>
            <a:pPr>
              <a:buClrTx/>
              <a:buNone/>
            </a:pPr>
            <a:endParaRPr lang="sl-SI" sz="2000" dirty="0" smtClean="0">
              <a:latin typeface="+mj-lt"/>
            </a:endParaRPr>
          </a:p>
          <a:p>
            <a:pPr marL="907542" lvl="1" indent="-514350">
              <a:buClrTx/>
              <a:buFont typeface="+mj-lt"/>
              <a:buAutoNum type="arabicPeriod"/>
            </a:pPr>
            <a:r>
              <a:rPr lang="sl-SI" sz="3000" dirty="0" smtClean="0">
                <a:latin typeface="+mj-lt"/>
              </a:rPr>
              <a:t>Zakon </a:t>
            </a:r>
            <a:r>
              <a:rPr lang="sl-SI" sz="3000" b="1" dirty="0" err="1" smtClean="0">
                <a:latin typeface="+mj-lt"/>
              </a:rPr>
              <a:t>GetPut</a:t>
            </a:r>
            <a:endParaRPr lang="sl-SI" sz="3000" b="1" dirty="0" smtClean="0">
              <a:latin typeface="+mj-lt"/>
            </a:endParaRPr>
          </a:p>
          <a:p>
            <a:pPr marL="907542" lvl="1" indent="-514350">
              <a:buClrTx/>
              <a:buNone/>
            </a:pPr>
            <a:r>
              <a:rPr lang="sl-SI" sz="3000" dirty="0" smtClean="0">
                <a:latin typeface="+mj-lt"/>
              </a:rPr>
              <a:t>      </a:t>
            </a:r>
            <a:r>
              <a:rPr lang="sl-SI" sz="3000" b="1" i="1" dirty="0" err="1" smtClean="0">
                <a:latin typeface="+mj-lt"/>
              </a:rPr>
              <a:t>put</a:t>
            </a:r>
            <a:r>
              <a:rPr lang="sl-SI" sz="3000" b="1" dirty="0" smtClean="0">
                <a:latin typeface="+mj-lt"/>
              </a:rPr>
              <a:t> izvor (</a:t>
            </a:r>
            <a:r>
              <a:rPr lang="sl-SI" sz="3000" b="1" i="1" dirty="0" err="1" smtClean="0">
                <a:latin typeface="+mj-lt"/>
              </a:rPr>
              <a:t>get</a:t>
            </a:r>
            <a:r>
              <a:rPr lang="sl-SI" sz="3000" b="1" dirty="0" smtClean="0">
                <a:latin typeface="+mj-lt"/>
              </a:rPr>
              <a:t> izvor)        </a:t>
            </a:r>
            <a:r>
              <a:rPr lang="sl-SI" sz="3000" b="1" dirty="0" err="1" smtClean="0">
                <a:latin typeface="+mj-lt"/>
              </a:rPr>
              <a:t>izvor</a:t>
            </a:r>
            <a:endParaRPr lang="sl-SI" sz="3000" b="1" dirty="0" smtClean="0">
              <a:latin typeface="+mj-lt"/>
            </a:endParaRPr>
          </a:p>
          <a:p>
            <a:pPr marL="907542" lvl="1" indent="-514350">
              <a:buClrTx/>
              <a:buNone/>
            </a:pPr>
            <a:endParaRPr lang="sl-SI" sz="3000" dirty="0" smtClean="0">
              <a:latin typeface="+mj-lt"/>
            </a:endParaRPr>
          </a:p>
          <a:p>
            <a:pPr marL="907542" lvl="1" indent="-514350">
              <a:buClrTx/>
              <a:buFont typeface="+mj-lt"/>
              <a:buAutoNum type="arabicPeriod" startAt="2"/>
            </a:pPr>
            <a:r>
              <a:rPr lang="sl-SI" sz="3000" dirty="0" smtClean="0">
                <a:latin typeface="+mj-lt"/>
              </a:rPr>
              <a:t>Zakon </a:t>
            </a:r>
            <a:r>
              <a:rPr lang="sl-SI" sz="3000" b="1" dirty="0" err="1" smtClean="0">
                <a:latin typeface="+mj-lt"/>
              </a:rPr>
              <a:t>PutGet</a:t>
            </a:r>
            <a:endParaRPr lang="sl-SI" sz="3000" b="1" dirty="0" smtClean="0">
              <a:latin typeface="+mj-lt"/>
            </a:endParaRPr>
          </a:p>
          <a:p>
            <a:pPr marL="907542" lvl="1" indent="-514350">
              <a:buClrTx/>
              <a:buNone/>
            </a:pPr>
            <a:r>
              <a:rPr lang="sl-SI" sz="3000" b="1" dirty="0" smtClean="0">
                <a:latin typeface="+mj-lt"/>
              </a:rPr>
              <a:t>      </a:t>
            </a:r>
            <a:r>
              <a:rPr lang="sl-SI" sz="3000" b="1" i="1" dirty="0" err="1" smtClean="0">
                <a:latin typeface="+mj-lt"/>
              </a:rPr>
              <a:t>g</a:t>
            </a:r>
            <a:r>
              <a:rPr lang="sl-SI" sz="3000" b="1" i="1" dirty="0" err="1" smtClean="0">
                <a:latin typeface="+mj-lt"/>
              </a:rPr>
              <a:t>et</a:t>
            </a:r>
            <a:r>
              <a:rPr lang="sl-SI" sz="3000" b="1" dirty="0" smtClean="0">
                <a:latin typeface="+mj-lt"/>
              </a:rPr>
              <a:t> (</a:t>
            </a:r>
            <a:r>
              <a:rPr lang="sl-SI" sz="3000" b="1" i="1" dirty="0" err="1" smtClean="0">
                <a:latin typeface="+mj-lt"/>
              </a:rPr>
              <a:t>put</a:t>
            </a:r>
            <a:r>
              <a:rPr lang="sl-SI" sz="3000" b="1" dirty="0" smtClean="0">
                <a:latin typeface="+mj-lt"/>
              </a:rPr>
              <a:t> izvor slika)        </a:t>
            </a:r>
            <a:r>
              <a:rPr lang="sl-SI" sz="3000" b="1" dirty="0" err="1" smtClean="0">
                <a:latin typeface="+mj-lt"/>
              </a:rPr>
              <a:t>slika</a:t>
            </a:r>
            <a:r>
              <a:rPr lang="sl-SI" sz="3000" b="1" dirty="0" smtClean="0">
                <a:latin typeface="+mj-lt"/>
              </a:rPr>
              <a:t> </a:t>
            </a:r>
            <a:endParaRPr lang="sl-SI" b="1" dirty="0" smtClean="0"/>
          </a:p>
          <a:p>
            <a:pPr lvl="1"/>
            <a:endParaRPr lang="sl-SI" dirty="0"/>
          </a:p>
        </p:txBody>
      </p:sp>
      <p:graphicFrame>
        <p:nvGraphicFramePr>
          <p:cNvPr id="4" name="Predmet 3"/>
          <p:cNvGraphicFramePr>
            <a:graphicFrameLocks noChangeAspect="1"/>
          </p:cNvGraphicFramePr>
          <p:nvPr/>
        </p:nvGraphicFramePr>
        <p:xfrm flipH="1" flipV="1">
          <a:off x="4579494" y="5229200"/>
          <a:ext cx="496562" cy="446906"/>
        </p:xfrm>
        <a:graphic>
          <a:graphicData uri="http://schemas.openxmlformats.org/presentationml/2006/ole">
            <p:oleObj spid="_x0000_s40961" name="Enačba" r:id="rId4" imgW="126720" imgH="114120" progId="Equation.3">
              <p:embed/>
            </p:oleObj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4651177" y="3645024"/>
          <a:ext cx="496887" cy="447675"/>
        </p:xfrm>
        <a:graphic>
          <a:graphicData uri="http://schemas.openxmlformats.org/presentationml/2006/ole">
            <p:oleObj spid="_x0000_s40964" name="Enačba" r:id="rId5" imgW="126720" imgH="1141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b="1" dirty="0" smtClean="0">
                <a:solidFill>
                  <a:schemeClr val="tx1"/>
                </a:solidFill>
              </a:rPr>
              <a:t>BFF</a:t>
            </a:r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sl-SI" dirty="0" smtClean="0">
                <a:latin typeface="+mj-lt"/>
              </a:rPr>
              <a:t>Vhodni argumenti: funkcija </a:t>
            </a:r>
            <a:r>
              <a:rPr lang="sl-SI" i="1" dirty="0" err="1" smtClean="0">
                <a:latin typeface="+mj-lt"/>
              </a:rPr>
              <a:t>get</a:t>
            </a:r>
            <a:r>
              <a:rPr lang="sl-SI" dirty="0" smtClean="0">
                <a:latin typeface="+mj-lt"/>
              </a:rPr>
              <a:t>, izvor </a:t>
            </a:r>
            <a:r>
              <a:rPr lang="sl-SI" i="1" dirty="0" smtClean="0">
                <a:latin typeface="+mj-lt"/>
              </a:rPr>
              <a:t>s</a:t>
            </a:r>
            <a:r>
              <a:rPr lang="sl-SI" dirty="0" smtClean="0">
                <a:latin typeface="+mj-lt"/>
              </a:rPr>
              <a:t>, slika </a:t>
            </a:r>
            <a:r>
              <a:rPr lang="sl-SI" i="1" dirty="0" smtClean="0">
                <a:latin typeface="+mj-lt"/>
              </a:rPr>
              <a:t>v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sl-SI" dirty="0" smtClean="0">
                <a:latin typeface="+mj-lt"/>
              </a:rPr>
              <a:t>KORAKI:</a:t>
            </a:r>
          </a:p>
          <a:p>
            <a:pPr marL="850392" lvl="1" indent="-457200">
              <a:buClrTx/>
              <a:buFont typeface="+mj-lt"/>
              <a:buAutoNum type="arabicPeriod"/>
            </a:pPr>
            <a:r>
              <a:rPr lang="sl-SI" dirty="0" smtClean="0">
                <a:latin typeface="+mj-lt"/>
              </a:rPr>
              <a:t>iz izvora </a:t>
            </a:r>
            <a:r>
              <a:rPr lang="sl-SI" i="1" dirty="0" smtClean="0">
                <a:latin typeface="+mj-lt"/>
              </a:rPr>
              <a:t>s</a:t>
            </a:r>
            <a:r>
              <a:rPr lang="sl-SI" dirty="0" smtClean="0">
                <a:latin typeface="+mj-lt"/>
              </a:rPr>
              <a:t> naredi </a:t>
            </a:r>
            <a:r>
              <a:rPr lang="sl-SI" dirty="0" smtClean="0">
                <a:latin typeface="+mj-lt"/>
              </a:rPr>
              <a:t>predlogo </a:t>
            </a:r>
            <a:r>
              <a:rPr lang="sl-SI" i="1" dirty="0" smtClean="0">
                <a:latin typeface="+mj-lt"/>
              </a:rPr>
              <a:t>s' = </a:t>
            </a:r>
            <a:r>
              <a:rPr lang="sl-SI" i="1" dirty="0" smtClean="0">
                <a:latin typeface="+mj-lt"/>
              </a:rPr>
              <a:t>[0..</a:t>
            </a:r>
            <a:r>
              <a:rPr lang="sl-SI" i="1" dirty="0" smtClean="0">
                <a:latin typeface="+mj-lt"/>
              </a:rPr>
              <a:t>n]</a:t>
            </a:r>
            <a:r>
              <a:rPr lang="sl-SI" dirty="0" smtClean="0">
                <a:latin typeface="+mj-lt"/>
              </a:rPr>
              <a:t>, če </a:t>
            </a:r>
            <a:r>
              <a:rPr lang="sl-SI" i="1" dirty="0" smtClean="0">
                <a:latin typeface="+mj-lt"/>
              </a:rPr>
              <a:t>n = </a:t>
            </a:r>
            <a:r>
              <a:rPr lang="sl-SI" i="1" dirty="0" err="1" smtClean="0">
                <a:latin typeface="+mj-lt"/>
              </a:rPr>
              <a:t>length</a:t>
            </a:r>
            <a:r>
              <a:rPr lang="sl-SI" i="1" dirty="0" smtClean="0">
                <a:latin typeface="+mj-lt"/>
              </a:rPr>
              <a:t>(s)</a:t>
            </a:r>
            <a:r>
              <a:rPr lang="sl-SI" dirty="0" smtClean="0">
                <a:latin typeface="+mj-lt"/>
              </a:rPr>
              <a:t>, in asociacijo </a:t>
            </a:r>
            <a:r>
              <a:rPr lang="sl-SI" i="1" dirty="0" smtClean="0">
                <a:latin typeface="+mj-lt"/>
              </a:rPr>
              <a:t>g</a:t>
            </a:r>
            <a:r>
              <a:rPr lang="sl-SI" dirty="0" smtClean="0">
                <a:latin typeface="+mj-lt"/>
              </a:rPr>
              <a:t>, med ustreznimi vrednostmi iz </a:t>
            </a:r>
            <a:r>
              <a:rPr lang="sl-SI" i="1" dirty="0" smtClean="0">
                <a:latin typeface="+mj-lt"/>
              </a:rPr>
              <a:t>s'</a:t>
            </a:r>
            <a:r>
              <a:rPr lang="sl-SI" dirty="0" smtClean="0">
                <a:latin typeface="+mj-lt"/>
              </a:rPr>
              <a:t> in </a:t>
            </a:r>
            <a:r>
              <a:rPr lang="sl-SI" i="1" dirty="0" smtClean="0">
                <a:latin typeface="+mj-lt"/>
              </a:rPr>
              <a:t>s</a:t>
            </a:r>
            <a:r>
              <a:rPr lang="sl-SI" dirty="0" smtClean="0">
                <a:latin typeface="+mj-lt"/>
              </a:rPr>
              <a:t>.</a:t>
            </a:r>
          </a:p>
          <a:p>
            <a:pPr marL="850392" lvl="1" indent="-457200">
              <a:buClrTx/>
              <a:buFont typeface="+mj-lt"/>
              <a:buAutoNum type="arabicPeriod"/>
            </a:pPr>
            <a:r>
              <a:rPr lang="sl-SI" dirty="0" smtClean="0">
                <a:latin typeface="+mj-lt"/>
              </a:rPr>
              <a:t>z</a:t>
            </a:r>
            <a:r>
              <a:rPr lang="sl-SI" dirty="0" smtClean="0">
                <a:latin typeface="+mj-lt"/>
              </a:rPr>
              <a:t>ažene</a:t>
            </a:r>
            <a:r>
              <a:rPr lang="sl-SI" dirty="0" smtClean="0">
                <a:latin typeface="+mj-lt"/>
              </a:rPr>
              <a:t> </a:t>
            </a:r>
            <a:r>
              <a:rPr lang="sl-SI" i="1" dirty="0" err="1" smtClean="0">
                <a:latin typeface="+mj-lt"/>
              </a:rPr>
              <a:t>get</a:t>
            </a:r>
            <a:r>
              <a:rPr lang="sl-SI" dirty="0" smtClean="0">
                <a:latin typeface="+mj-lt"/>
              </a:rPr>
              <a:t> na </a:t>
            </a:r>
            <a:r>
              <a:rPr lang="sl-SI" i="1" dirty="0" smtClean="0">
                <a:latin typeface="+mj-lt"/>
              </a:rPr>
              <a:t>s'</a:t>
            </a:r>
            <a:r>
              <a:rPr lang="sl-SI" dirty="0" smtClean="0">
                <a:latin typeface="+mj-lt"/>
              </a:rPr>
              <a:t>, dobi predlogo slike </a:t>
            </a:r>
            <a:r>
              <a:rPr lang="sl-SI" i="1" dirty="0" smtClean="0">
                <a:latin typeface="+mj-lt"/>
              </a:rPr>
              <a:t>v'</a:t>
            </a:r>
            <a:r>
              <a:rPr lang="sl-SI" dirty="0" smtClean="0">
                <a:latin typeface="+mj-lt"/>
              </a:rPr>
              <a:t> in </a:t>
            </a:r>
            <a:r>
              <a:rPr lang="sl-SI" dirty="0" err="1" smtClean="0">
                <a:latin typeface="+mj-lt"/>
              </a:rPr>
              <a:t>sproducira</a:t>
            </a:r>
            <a:r>
              <a:rPr lang="sl-SI" dirty="0" smtClean="0">
                <a:latin typeface="+mj-lt"/>
              </a:rPr>
              <a:t> asociacijo </a:t>
            </a:r>
            <a:r>
              <a:rPr lang="sl-SI" i="1" dirty="0" smtClean="0">
                <a:latin typeface="+mj-lt"/>
              </a:rPr>
              <a:t>h</a:t>
            </a:r>
            <a:r>
              <a:rPr lang="sl-SI" dirty="0" smtClean="0">
                <a:latin typeface="+mj-lt"/>
              </a:rPr>
              <a:t> med </a:t>
            </a:r>
            <a:r>
              <a:rPr lang="sl-SI" i="1" dirty="0" smtClean="0">
                <a:latin typeface="+mj-lt"/>
              </a:rPr>
              <a:t>v'</a:t>
            </a:r>
            <a:r>
              <a:rPr lang="sl-SI" dirty="0" smtClean="0">
                <a:latin typeface="+mj-lt"/>
              </a:rPr>
              <a:t> in </a:t>
            </a:r>
            <a:r>
              <a:rPr lang="sl-SI" i="1" dirty="0" smtClean="0">
                <a:latin typeface="+mj-lt"/>
              </a:rPr>
              <a:t>v</a:t>
            </a:r>
            <a:r>
              <a:rPr lang="sl-SI" dirty="0" smtClean="0">
                <a:latin typeface="+mj-lt"/>
              </a:rPr>
              <a:t>.</a:t>
            </a:r>
          </a:p>
          <a:p>
            <a:pPr marL="850392" lvl="1" indent="-457200">
              <a:buClrTx/>
              <a:buFont typeface="+mj-lt"/>
              <a:buAutoNum type="arabicPeriod"/>
            </a:pPr>
            <a:r>
              <a:rPr lang="sl-SI" dirty="0" smtClean="0">
                <a:latin typeface="+mj-lt"/>
              </a:rPr>
              <a:t>združi </a:t>
            </a:r>
            <a:r>
              <a:rPr lang="sl-SI" dirty="0" smtClean="0">
                <a:latin typeface="+mj-lt"/>
              </a:rPr>
              <a:t>asociaciji </a:t>
            </a:r>
            <a:r>
              <a:rPr lang="sl-SI" i="1" dirty="0" smtClean="0">
                <a:latin typeface="+mj-lt"/>
              </a:rPr>
              <a:t>g</a:t>
            </a:r>
            <a:r>
              <a:rPr lang="sl-SI" dirty="0" smtClean="0">
                <a:latin typeface="+mj-lt"/>
              </a:rPr>
              <a:t> in </a:t>
            </a:r>
            <a:r>
              <a:rPr lang="sl-SI" i="1" dirty="0" smtClean="0">
                <a:latin typeface="+mj-lt"/>
              </a:rPr>
              <a:t>h</a:t>
            </a:r>
            <a:r>
              <a:rPr lang="sl-SI" dirty="0" smtClean="0">
                <a:latin typeface="+mj-lt"/>
              </a:rPr>
              <a:t> v </a:t>
            </a:r>
            <a:r>
              <a:rPr lang="sl-SI" i="1" dirty="0" smtClean="0">
                <a:latin typeface="+mj-lt"/>
              </a:rPr>
              <a:t>h'</a:t>
            </a:r>
            <a:r>
              <a:rPr lang="sl-SI" dirty="0" smtClean="0">
                <a:latin typeface="+mj-lt"/>
              </a:rPr>
              <a:t>, kjer ima </a:t>
            </a:r>
            <a:r>
              <a:rPr lang="sl-SI" i="1" dirty="0" smtClean="0">
                <a:latin typeface="+mj-lt"/>
              </a:rPr>
              <a:t>h</a:t>
            </a:r>
            <a:r>
              <a:rPr lang="sl-SI" dirty="0" smtClean="0">
                <a:latin typeface="+mj-lt"/>
              </a:rPr>
              <a:t> prednost, ko je </a:t>
            </a:r>
            <a:r>
              <a:rPr lang="sl-SI" dirty="0" err="1" smtClean="0">
                <a:latin typeface="+mj-lt"/>
              </a:rPr>
              <a:t>index</a:t>
            </a:r>
            <a:r>
              <a:rPr lang="sl-SI" dirty="0" smtClean="0">
                <a:latin typeface="+mj-lt"/>
              </a:rPr>
              <a:t> predlog najden v </a:t>
            </a:r>
            <a:r>
              <a:rPr lang="sl-SI" i="1" dirty="0" smtClean="0">
                <a:latin typeface="+mj-lt"/>
              </a:rPr>
              <a:t>h</a:t>
            </a:r>
            <a:r>
              <a:rPr lang="sl-SI" dirty="0" smtClean="0">
                <a:latin typeface="+mj-lt"/>
              </a:rPr>
              <a:t> in </a:t>
            </a:r>
            <a:r>
              <a:rPr lang="sl-SI" i="1" dirty="0" smtClean="0">
                <a:latin typeface="+mj-lt"/>
              </a:rPr>
              <a:t>g</a:t>
            </a:r>
            <a:r>
              <a:rPr lang="sl-SI" dirty="0" smtClean="0">
                <a:latin typeface="+mj-lt"/>
              </a:rPr>
              <a:t>.</a:t>
            </a:r>
          </a:p>
          <a:p>
            <a:pPr marL="850392" lvl="1" indent="-457200">
              <a:buClrTx/>
              <a:buFont typeface="+mj-lt"/>
              <a:buAutoNum type="arabicPeriod"/>
            </a:pPr>
            <a:r>
              <a:rPr lang="sl-SI" dirty="0" smtClean="0">
                <a:latin typeface="+mj-lt"/>
              </a:rPr>
              <a:t>na </a:t>
            </a:r>
            <a:r>
              <a:rPr lang="sl-SI" dirty="0" smtClean="0">
                <a:latin typeface="+mj-lt"/>
              </a:rPr>
              <a:t>koncu naredi posodobljen izvor z zapolnitvijo vseh pozicij na </a:t>
            </a:r>
            <a:r>
              <a:rPr lang="sl-SI" i="1" dirty="0" smtClean="0">
                <a:latin typeface="+mj-lt"/>
              </a:rPr>
              <a:t>[0..n]</a:t>
            </a:r>
            <a:r>
              <a:rPr lang="sl-SI" dirty="0" smtClean="0">
                <a:latin typeface="+mj-lt"/>
              </a:rPr>
              <a:t> z ustreznimi vrednostmi glede na </a:t>
            </a:r>
            <a:r>
              <a:rPr lang="sl-SI" i="1" dirty="0" smtClean="0">
                <a:latin typeface="+mj-lt"/>
              </a:rPr>
              <a:t>h'</a:t>
            </a:r>
            <a:endParaRPr lang="sl-SI" dirty="0" smtClean="0">
              <a:latin typeface="+mj-lt"/>
            </a:endParaRPr>
          </a:p>
          <a:p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sl-SI" b="1" dirty="0" smtClean="0"/>
              <a:t>PRIMERJAVA – </a:t>
            </a:r>
            <a:r>
              <a:rPr lang="sl-SI" b="1" dirty="0" err="1" smtClean="0"/>
              <a:t>put</a:t>
            </a:r>
            <a:r>
              <a:rPr lang="sl-SI" b="1" dirty="0" smtClean="0"/>
              <a:t>_1 </a:t>
            </a:r>
            <a:r>
              <a:rPr lang="sl-SI" b="1" dirty="0" err="1" smtClean="0"/>
              <a:t>vs</a:t>
            </a:r>
            <a:r>
              <a:rPr lang="sl-SI" b="1" dirty="0" smtClean="0"/>
              <a:t>. </a:t>
            </a:r>
            <a:r>
              <a:rPr lang="sl-SI" b="1" dirty="0" err="1" smtClean="0"/>
              <a:t>Bff</a:t>
            </a:r>
            <a:r>
              <a:rPr lang="sl-SI" b="1" dirty="0" smtClean="0"/>
              <a:t> halve</a:t>
            </a:r>
            <a:endParaRPr lang="sl-SI" b="1" dirty="0"/>
          </a:p>
        </p:txBody>
      </p:sp>
      <p:pic>
        <p:nvPicPr>
          <p:cNvPr id="8" name="Ograda vsebine 7" descr="halve1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35496" y="1700808"/>
            <a:ext cx="9028891" cy="48245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sl-SI" sz="4000" b="1" dirty="0" smtClean="0"/>
              <a:t>PRIMERJAVA – </a:t>
            </a:r>
            <a:r>
              <a:rPr lang="sl-SI" sz="4000" b="1" dirty="0" err="1" smtClean="0"/>
              <a:t>put</a:t>
            </a:r>
            <a:r>
              <a:rPr lang="sl-SI" sz="4000" b="1" dirty="0" smtClean="0"/>
              <a:t>_3 </a:t>
            </a:r>
            <a:r>
              <a:rPr lang="sl-SI" sz="4000" b="1" dirty="0" err="1" smtClean="0"/>
              <a:t>vs</a:t>
            </a:r>
            <a:r>
              <a:rPr lang="sl-SI" sz="4000" b="1" dirty="0" smtClean="0"/>
              <a:t>.</a:t>
            </a:r>
            <a:br>
              <a:rPr lang="sl-SI" sz="4000" b="1" dirty="0" smtClean="0"/>
            </a:br>
            <a:r>
              <a:rPr lang="sl-SI" sz="4000" b="1" dirty="0" smtClean="0"/>
              <a:t> </a:t>
            </a:r>
            <a:r>
              <a:rPr lang="sl-SI" sz="4000" b="1" dirty="0" err="1" smtClean="0"/>
              <a:t>Bff</a:t>
            </a:r>
            <a:r>
              <a:rPr lang="sl-SI" sz="4000" b="1" dirty="0" smtClean="0"/>
              <a:t> </a:t>
            </a:r>
            <a:r>
              <a:rPr lang="sl-SI" sz="4000" b="1" dirty="0" err="1" smtClean="0"/>
              <a:t>zbrisiDvojnike</a:t>
            </a:r>
            <a:r>
              <a:rPr lang="sl-SI" sz="4000" b="1" dirty="0" smtClean="0"/>
              <a:t> (vsi elementi različni)</a:t>
            </a:r>
            <a:endParaRPr lang="sl-SI" sz="4000" b="1" dirty="0"/>
          </a:p>
        </p:txBody>
      </p:sp>
      <p:pic>
        <p:nvPicPr>
          <p:cNvPr id="5" name="Ograda vsebine 4" descr="rmdups_all_different_elts1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05836" y="2060848"/>
            <a:ext cx="8930660" cy="47525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tek">
  <a:themeElements>
    <a:clrScheme name="Sivin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ote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ote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7049</TotalTime>
  <Words>272</Words>
  <Application>Microsoft Office PowerPoint</Application>
  <PresentationFormat>Diaprojekcija na zaslonu (4:3)</PresentationFormat>
  <Paragraphs>61</Paragraphs>
  <Slides>11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Vdelani OLE strežniki</vt:lpstr>
      </vt:variant>
      <vt:variant>
        <vt:i4>1</vt:i4>
      </vt:variant>
      <vt:variant>
        <vt:lpstr>Naslovi diapozitivov</vt:lpstr>
      </vt:variant>
      <vt:variant>
        <vt:i4>11</vt:i4>
      </vt:variant>
    </vt:vector>
  </HeadingPairs>
  <TitlesOfParts>
    <vt:vector size="13" baseType="lpstr">
      <vt:lpstr>Potek</vt:lpstr>
      <vt:lpstr>Microsoft Equation 3.0</vt:lpstr>
      <vt:lpstr>Samodejno računanje dvosmernih preslikav</vt:lpstr>
      <vt:lpstr>DVOSMERNA PRESLIKAVA</vt:lpstr>
      <vt:lpstr>Diapozitiv 3</vt:lpstr>
      <vt:lpstr>Diapozitiv 4</vt:lpstr>
      <vt:lpstr>IDEJA</vt:lpstr>
      <vt:lpstr>KRITERIJ</vt:lpstr>
      <vt:lpstr>BFF</vt:lpstr>
      <vt:lpstr>PRIMERJAVA – put_1 vs. Bff halve</vt:lpstr>
      <vt:lpstr>PRIMERJAVA – put_3 vs.  Bff zbrisiDvojnike (vsi elementi različni)</vt:lpstr>
      <vt:lpstr>PRIMERJAVA – put_3 vs. Bff zbrisiDvojnike (vsak element ponovljen dvakrat)</vt:lpstr>
      <vt:lpstr>Diapozitiv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Diapozitiv 1</dc:title>
  <dc:creator>user</dc:creator>
  <cp:lastModifiedBy>user</cp:lastModifiedBy>
  <cp:revision>263</cp:revision>
  <dcterms:created xsi:type="dcterms:W3CDTF">2014-09-09T08:10:14Z</dcterms:created>
  <dcterms:modified xsi:type="dcterms:W3CDTF">2015-01-11T17:29:16Z</dcterms:modified>
</cp:coreProperties>
</file>