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slides/slide273.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s/slide216.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23.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2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46.xml" ContentType="application/vnd.openxmlformats-officedocument.presentationml.slide+xml"/>
  <Override PartName="/ppt/slides/slide264.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Override PartName="/ppt/slides/slide253.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6" r:id="rId38"/>
    <p:sldId id="297" r:id="rId39"/>
    <p:sldId id="298" r:id="rId40"/>
    <p:sldId id="299" r:id="rId41"/>
    <p:sldId id="300" r:id="rId42"/>
    <p:sldId id="301" r:id="rId43"/>
    <p:sldId id="302" r:id="rId44"/>
    <p:sldId id="310" r:id="rId45"/>
    <p:sldId id="311" r:id="rId46"/>
    <p:sldId id="312" r:id="rId47"/>
    <p:sldId id="313" r:id="rId48"/>
    <p:sldId id="314" r:id="rId49"/>
    <p:sldId id="315" r:id="rId50"/>
    <p:sldId id="316" r:id="rId51"/>
    <p:sldId id="320" r:id="rId52"/>
    <p:sldId id="321" r:id="rId53"/>
    <p:sldId id="322" r:id="rId54"/>
    <p:sldId id="323" r:id="rId55"/>
    <p:sldId id="324" r:id="rId56"/>
    <p:sldId id="325" r:id="rId57"/>
    <p:sldId id="326" r:id="rId58"/>
    <p:sldId id="330" r:id="rId59"/>
    <p:sldId id="331" r:id="rId60"/>
    <p:sldId id="332" r:id="rId61"/>
    <p:sldId id="333" r:id="rId62"/>
    <p:sldId id="334" r:id="rId63"/>
    <p:sldId id="354" r:id="rId64"/>
    <p:sldId id="355" r:id="rId65"/>
    <p:sldId id="356" r:id="rId66"/>
    <p:sldId id="357" r:id="rId67"/>
    <p:sldId id="358" r:id="rId68"/>
    <p:sldId id="426" r:id="rId69"/>
    <p:sldId id="359" r:id="rId70"/>
    <p:sldId id="427" r:id="rId71"/>
    <p:sldId id="360" r:id="rId72"/>
    <p:sldId id="361" r:id="rId73"/>
    <p:sldId id="362" r:id="rId74"/>
    <p:sldId id="428" r:id="rId75"/>
    <p:sldId id="429" r:id="rId76"/>
    <p:sldId id="430" r:id="rId77"/>
    <p:sldId id="431" r:id="rId78"/>
    <p:sldId id="432" r:id="rId79"/>
    <p:sldId id="433" r:id="rId80"/>
    <p:sldId id="434" r:id="rId81"/>
    <p:sldId id="435" r:id="rId82"/>
    <p:sldId id="436" r:id="rId83"/>
    <p:sldId id="437" r:id="rId84"/>
    <p:sldId id="438" r:id="rId85"/>
    <p:sldId id="439" r:id="rId86"/>
    <p:sldId id="455" r:id="rId87"/>
    <p:sldId id="440" r:id="rId88"/>
    <p:sldId id="441" r:id="rId89"/>
    <p:sldId id="442" r:id="rId90"/>
    <p:sldId id="443" r:id="rId91"/>
    <p:sldId id="444" r:id="rId92"/>
    <p:sldId id="445" r:id="rId93"/>
    <p:sldId id="446" r:id="rId94"/>
    <p:sldId id="447" r:id="rId95"/>
    <p:sldId id="448" r:id="rId96"/>
    <p:sldId id="449" r:id="rId97"/>
    <p:sldId id="450" r:id="rId98"/>
    <p:sldId id="451" r:id="rId99"/>
    <p:sldId id="452" r:id="rId100"/>
    <p:sldId id="453" r:id="rId101"/>
    <p:sldId id="456" r:id="rId102"/>
    <p:sldId id="454" r:id="rId103"/>
    <p:sldId id="457" r:id="rId104"/>
    <p:sldId id="458" r:id="rId105"/>
    <p:sldId id="459" r:id="rId106"/>
    <p:sldId id="460" r:id="rId107"/>
    <p:sldId id="461" r:id="rId108"/>
    <p:sldId id="462" r:id="rId109"/>
    <p:sldId id="463" r:id="rId110"/>
    <p:sldId id="464" r:id="rId111"/>
    <p:sldId id="465" r:id="rId112"/>
    <p:sldId id="466" r:id="rId113"/>
    <p:sldId id="467" r:id="rId114"/>
    <p:sldId id="468" r:id="rId115"/>
    <p:sldId id="469" r:id="rId116"/>
    <p:sldId id="470" r:id="rId117"/>
    <p:sldId id="471" r:id="rId118"/>
    <p:sldId id="472" r:id="rId119"/>
    <p:sldId id="473" r:id="rId120"/>
    <p:sldId id="474" r:id="rId121"/>
    <p:sldId id="475" r:id="rId122"/>
    <p:sldId id="476" r:id="rId123"/>
    <p:sldId id="477" r:id="rId124"/>
    <p:sldId id="478" r:id="rId125"/>
    <p:sldId id="479" r:id="rId126"/>
    <p:sldId id="480" r:id="rId127"/>
    <p:sldId id="481" r:id="rId128"/>
    <p:sldId id="482" r:id="rId129"/>
    <p:sldId id="483" r:id="rId130"/>
    <p:sldId id="484" r:id="rId131"/>
    <p:sldId id="485" r:id="rId132"/>
    <p:sldId id="486" r:id="rId133"/>
    <p:sldId id="487" r:id="rId134"/>
    <p:sldId id="488" r:id="rId135"/>
    <p:sldId id="489" r:id="rId136"/>
    <p:sldId id="490" r:id="rId137"/>
    <p:sldId id="491" r:id="rId138"/>
    <p:sldId id="492" r:id="rId139"/>
    <p:sldId id="493" r:id="rId140"/>
    <p:sldId id="494" r:id="rId141"/>
    <p:sldId id="495" r:id="rId142"/>
    <p:sldId id="496" r:id="rId143"/>
    <p:sldId id="497" r:id="rId144"/>
    <p:sldId id="498" r:id="rId145"/>
    <p:sldId id="499" r:id="rId146"/>
    <p:sldId id="500" r:id="rId147"/>
    <p:sldId id="501" r:id="rId148"/>
    <p:sldId id="502" r:id="rId149"/>
    <p:sldId id="503" r:id="rId150"/>
    <p:sldId id="504" r:id="rId151"/>
    <p:sldId id="505" r:id="rId152"/>
    <p:sldId id="543" r:id="rId153"/>
    <p:sldId id="506" r:id="rId154"/>
    <p:sldId id="507" r:id="rId155"/>
    <p:sldId id="508" r:id="rId156"/>
    <p:sldId id="509" r:id="rId157"/>
    <p:sldId id="510" r:id="rId158"/>
    <p:sldId id="511" r:id="rId159"/>
    <p:sldId id="512" r:id="rId160"/>
    <p:sldId id="513" r:id="rId161"/>
    <p:sldId id="514" r:id="rId162"/>
    <p:sldId id="515" r:id="rId163"/>
    <p:sldId id="516" r:id="rId164"/>
    <p:sldId id="517" r:id="rId165"/>
    <p:sldId id="518" r:id="rId166"/>
    <p:sldId id="544" r:id="rId167"/>
    <p:sldId id="519" r:id="rId168"/>
    <p:sldId id="414" r:id="rId169"/>
    <p:sldId id="415" r:id="rId170"/>
    <p:sldId id="416" r:id="rId171"/>
    <p:sldId id="417" r:id="rId172"/>
    <p:sldId id="418" r:id="rId173"/>
    <p:sldId id="419" r:id="rId174"/>
    <p:sldId id="420" r:id="rId175"/>
    <p:sldId id="421" r:id="rId176"/>
    <p:sldId id="425" r:id="rId177"/>
    <p:sldId id="422" r:id="rId178"/>
    <p:sldId id="423" r:id="rId179"/>
    <p:sldId id="424" r:id="rId180"/>
    <p:sldId id="520" r:id="rId181"/>
    <p:sldId id="521" r:id="rId182"/>
    <p:sldId id="522" r:id="rId183"/>
    <p:sldId id="523" r:id="rId184"/>
    <p:sldId id="524" r:id="rId185"/>
    <p:sldId id="525" r:id="rId186"/>
    <p:sldId id="526" r:id="rId187"/>
    <p:sldId id="527" r:id="rId188"/>
    <p:sldId id="545" r:id="rId189"/>
    <p:sldId id="528" r:id="rId190"/>
    <p:sldId id="529" r:id="rId191"/>
    <p:sldId id="530" r:id="rId192"/>
    <p:sldId id="531" r:id="rId193"/>
    <p:sldId id="532" r:id="rId194"/>
    <p:sldId id="533" r:id="rId195"/>
    <p:sldId id="534" r:id="rId196"/>
    <p:sldId id="535" r:id="rId197"/>
    <p:sldId id="536" r:id="rId198"/>
    <p:sldId id="537" r:id="rId199"/>
    <p:sldId id="546" r:id="rId200"/>
    <p:sldId id="538" r:id="rId201"/>
    <p:sldId id="539" r:id="rId202"/>
    <p:sldId id="540" r:id="rId203"/>
    <p:sldId id="541" r:id="rId204"/>
    <p:sldId id="542" r:id="rId205"/>
    <p:sldId id="547" r:id="rId206"/>
    <p:sldId id="558" r:id="rId207"/>
    <p:sldId id="559" r:id="rId208"/>
    <p:sldId id="560" r:id="rId209"/>
    <p:sldId id="561" r:id="rId210"/>
    <p:sldId id="562" r:id="rId211"/>
    <p:sldId id="563" r:id="rId212"/>
    <p:sldId id="564" r:id="rId213"/>
    <p:sldId id="565" r:id="rId214"/>
    <p:sldId id="566" r:id="rId215"/>
    <p:sldId id="567" r:id="rId216"/>
    <p:sldId id="568" r:id="rId217"/>
    <p:sldId id="569" r:id="rId218"/>
    <p:sldId id="570" r:id="rId219"/>
    <p:sldId id="571" r:id="rId220"/>
    <p:sldId id="572" r:id="rId221"/>
    <p:sldId id="548" r:id="rId222"/>
    <p:sldId id="549" r:id="rId223"/>
    <p:sldId id="550" r:id="rId224"/>
    <p:sldId id="575" r:id="rId225"/>
    <p:sldId id="576" r:id="rId226"/>
    <p:sldId id="577" r:id="rId227"/>
    <p:sldId id="578" r:id="rId228"/>
    <p:sldId id="579" r:id="rId229"/>
    <p:sldId id="580" r:id="rId230"/>
    <p:sldId id="581" r:id="rId231"/>
    <p:sldId id="582" r:id="rId232"/>
    <p:sldId id="583" r:id="rId233"/>
    <p:sldId id="584" r:id="rId234"/>
    <p:sldId id="585" r:id="rId235"/>
    <p:sldId id="586" r:id="rId236"/>
    <p:sldId id="587" r:id="rId237"/>
    <p:sldId id="588" r:id="rId238"/>
    <p:sldId id="589" r:id="rId239"/>
    <p:sldId id="590" r:id="rId240"/>
    <p:sldId id="591" r:id="rId241"/>
    <p:sldId id="592" r:id="rId242"/>
    <p:sldId id="593" r:id="rId243"/>
    <p:sldId id="594" r:id="rId244"/>
    <p:sldId id="595" r:id="rId245"/>
    <p:sldId id="596" r:id="rId246"/>
    <p:sldId id="597" r:id="rId247"/>
    <p:sldId id="598" r:id="rId248"/>
    <p:sldId id="599" r:id="rId249"/>
    <p:sldId id="600" r:id="rId250"/>
    <p:sldId id="601" r:id="rId251"/>
    <p:sldId id="602" r:id="rId252"/>
    <p:sldId id="603" r:id="rId253"/>
    <p:sldId id="604" r:id="rId254"/>
    <p:sldId id="605" r:id="rId255"/>
    <p:sldId id="606" r:id="rId256"/>
    <p:sldId id="607" r:id="rId257"/>
    <p:sldId id="608" r:id="rId258"/>
    <p:sldId id="609" r:id="rId259"/>
    <p:sldId id="610" r:id="rId260"/>
    <p:sldId id="611" r:id="rId261"/>
    <p:sldId id="612" r:id="rId262"/>
    <p:sldId id="613" r:id="rId263"/>
    <p:sldId id="614" r:id="rId264"/>
    <p:sldId id="615" r:id="rId265"/>
    <p:sldId id="616" r:id="rId266"/>
    <p:sldId id="617" r:id="rId267"/>
    <p:sldId id="618" r:id="rId268"/>
    <p:sldId id="619" r:id="rId269"/>
    <p:sldId id="620" r:id="rId270"/>
    <p:sldId id="621" r:id="rId271"/>
    <p:sldId id="622" r:id="rId272"/>
    <p:sldId id="623" r:id="rId273"/>
    <p:sldId id="624" r:id="rId2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3399"/>
    <a:srgbClr val="0066FF"/>
    <a:srgbClr val="FF0066"/>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82" autoAdjust="0"/>
    <p:restoredTop sz="94660"/>
  </p:normalViewPr>
  <p:slideViewPr>
    <p:cSldViewPr>
      <p:cViewPr varScale="1">
        <p:scale>
          <a:sx n="64" d="100"/>
          <a:sy n="64" d="100"/>
        </p:scale>
        <p:origin x="-146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viewProps" Target="view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tableStyles" Target="tableStyles.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presProps" Target="presProp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D2A97C3-ED87-400C-A7AB-671CCCC64135}" type="datetimeFigureOut">
              <a:rPr lang="en-US" smtClean="0"/>
              <a:pPr/>
              <a:t>6/1/2023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C30CFF05-14C5-4157-9169-E5A4C472A732}"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2A97C3-ED87-400C-A7AB-671CCCC64135}" type="datetimeFigureOut">
              <a:rPr lang="en-US" smtClean="0"/>
              <a:pPr/>
              <a:t>6/1/2023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0CFF05-14C5-4157-9169-E5A4C472A73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2A97C3-ED87-400C-A7AB-671CCCC64135}" type="datetimeFigureOut">
              <a:rPr lang="en-US" smtClean="0"/>
              <a:pPr/>
              <a:t>6/1/2023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0CFF05-14C5-4157-9169-E5A4C472A7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2A97C3-ED87-400C-A7AB-671CCCC64135}" type="datetimeFigureOut">
              <a:rPr lang="en-US" smtClean="0"/>
              <a:pPr/>
              <a:t>6/1/2023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0CFF05-14C5-4157-9169-E5A4C472A73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D2A97C3-ED87-400C-A7AB-671CCCC64135}" type="datetimeFigureOut">
              <a:rPr lang="en-US" smtClean="0"/>
              <a:pPr/>
              <a:t>6/1/2023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0CFF05-14C5-4157-9169-E5A4C472A732}"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D2A97C3-ED87-400C-A7AB-671CCCC64135}" type="datetimeFigureOut">
              <a:rPr lang="en-US" smtClean="0"/>
              <a:pPr/>
              <a:t>6/1/2023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0CFF05-14C5-4157-9169-E5A4C472A73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D2A97C3-ED87-400C-A7AB-671CCCC64135}" type="datetimeFigureOut">
              <a:rPr lang="en-US" smtClean="0"/>
              <a:pPr/>
              <a:t>6/1/2023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0CFF05-14C5-4157-9169-E5A4C472A73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D2A97C3-ED87-400C-A7AB-671CCCC64135}" type="datetimeFigureOut">
              <a:rPr lang="en-US" smtClean="0"/>
              <a:pPr/>
              <a:t>6/1/2023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0CFF05-14C5-4157-9169-E5A4C472A73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8D2A97C3-ED87-400C-A7AB-671CCCC64135}" type="datetimeFigureOut">
              <a:rPr lang="en-US" smtClean="0"/>
              <a:pPr/>
              <a:t>6/1/2023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0CFF05-14C5-4157-9169-E5A4C472A732}"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D2A97C3-ED87-400C-A7AB-671CCCC64135}" type="datetimeFigureOut">
              <a:rPr lang="en-US" smtClean="0"/>
              <a:pPr/>
              <a:t>6/1/2023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0CFF05-14C5-4157-9169-E5A4C472A73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8D2A97C3-ED87-400C-A7AB-671CCCC64135}" type="datetimeFigureOut">
              <a:rPr lang="en-US" smtClean="0"/>
              <a:pPr/>
              <a:t>6/1/2023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0CFF05-14C5-4157-9169-E5A4C472A732}"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D2A97C3-ED87-400C-A7AB-671CCCC64135}" type="datetimeFigureOut">
              <a:rPr lang="en-US" smtClean="0"/>
              <a:pPr/>
              <a:t>6/1/2023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30CFF05-14C5-4157-9169-E5A4C472A732}"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2438400"/>
            <a:ext cx="7406640" cy="1472184"/>
          </a:xfrm>
        </p:spPr>
        <p:txBody>
          <a:bodyPr>
            <a:normAutofit/>
          </a:bodyPr>
          <a:lstStyle/>
          <a:p>
            <a:pPr algn="ctr"/>
            <a:r>
              <a:rPr lang="en-US" sz="7200" dirty="0" smtClean="0"/>
              <a:t>Angular JS</a:t>
            </a:r>
            <a:endParaRPr lang="en-US" sz="7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6324600"/>
          </a:xfrm>
        </p:spPr>
        <p:txBody>
          <a:bodyPr>
            <a:normAutofit/>
          </a:bodyPr>
          <a:lstStyle/>
          <a:p>
            <a:pPr lvl="0" algn="just">
              <a:lnSpc>
                <a:spcPct val="200000"/>
              </a:lnSpc>
            </a:pPr>
            <a:r>
              <a:rPr lang="en-US" b="1" dirty="0" smtClean="0"/>
              <a:t>Familiar</a:t>
            </a:r>
            <a:r>
              <a:rPr lang="en-US" dirty="0" smtClean="0"/>
              <a:t>: Developers who are already proficient in Angular 1 will find it easy to migrate to Angular.</a:t>
            </a:r>
          </a:p>
          <a:p>
            <a:pPr lvl="0" algn="just">
              <a:lnSpc>
                <a:spcPct val="200000"/>
              </a:lnSpc>
            </a:pPr>
            <a:r>
              <a:rPr lang="en-US" b="1" dirty="0" smtClean="0"/>
              <a:t>Cross-Platform</a:t>
            </a:r>
            <a:r>
              <a:rPr lang="en-US" dirty="0" smtClean="0"/>
              <a:t>: Angular is a single platform that can be used </a:t>
            </a:r>
            <a:r>
              <a:rPr lang="en-US" dirty="0" smtClean="0">
                <a:solidFill>
                  <a:srgbClr val="0066FF"/>
                </a:solidFill>
              </a:rPr>
              <a:t>to develop applications for multiple devices.</a:t>
            </a:r>
          </a:p>
          <a:p>
            <a:pPr algn="just">
              <a:lnSpc>
                <a:spcPct val="200000"/>
              </a:lnSpc>
            </a:pPr>
            <a:endParaRPr lang="en-U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629400"/>
          </a:xfrm>
        </p:spPr>
        <p:txBody>
          <a:bodyPr>
            <a:noAutofit/>
          </a:bodyPr>
          <a:lstStyle/>
          <a:p>
            <a:pPr algn="just"/>
            <a:r>
              <a:rPr lang="en-US" sz="3000" b="1" dirty="0" err="1" smtClean="0"/>
              <a:t>app.component.html</a:t>
            </a:r>
            <a:endParaRPr lang="en-US" sz="3000" dirty="0" smtClean="0"/>
          </a:p>
          <a:p>
            <a:pPr algn="just"/>
            <a:r>
              <a:rPr lang="en-US" sz="3000" dirty="0" smtClean="0"/>
              <a:t>&lt;div [</a:t>
            </a:r>
            <a:r>
              <a:rPr lang="en-US" sz="3000" dirty="0" err="1" smtClean="0"/>
              <a:t>ngClass</a:t>
            </a:r>
            <a:r>
              <a:rPr lang="en-US" sz="3000" dirty="0" smtClean="0"/>
              <a:t>]="{bordered: </a:t>
            </a:r>
            <a:r>
              <a:rPr lang="en-US" sz="3000" dirty="0" err="1" smtClean="0"/>
              <a:t>isBordered</a:t>
            </a:r>
            <a:r>
              <a:rPr lang="en-US" sz="3000" dirty="0" smtClean="0"/>
              <a:t>, color: </a:t>
            </a:r>
            <a:r>
              <a:rPr lang="en-US" sz="3000" dirty="0" err="1" smtClean="0"/>
              <a:t>isColor</a:t>
            </a:r>
            <a:r>
              <a:rPr lang="en-US" sz="3000" dirty="0" smtClean="0"/>
              <a:t>}"&gt;</a:t>
            </a:r>
          </a:p>
          <a:p>
            <a:pPr algn="just"/>
            <a:r>
              <a:rPr lang="en-US" sz="3000" dirty="0" smtClean="0"/>
              <a:t>Border {{ </a:t>
            </a:r>
            <a:r>
              <a:rPr lang="en-US" sz="3000" dirty="0" err="1" smtClean="0"/>
              <a:t>isBordered</a:t>
            </a:r>
            <a:r>
              <a:rPr lang="en-US" sz="3000" dirty="0" smtClean="0"/>
              <a:t> ? "ON" : "OFF" }}</a:t>
            </a:r>
          </a:p>
          <a:p>
            <a:pPr algn="just"/>
            <a:r>
              <a:rPr lang="en-US" sz="3000" dirty="0" smtClean="0"/>
              <a:t>&lt;/div&gt;</a:t>
            </a:r>
          </a:p>
          <a:p>
            <a:pPr algn="just"/>
            <a:r>
              <a:rPr lang="en-US" sz="3000" dirty="0" smtClean="0"/>
              <a:t>Line 1: Two CSS classes called bordered and color are applied to a div tag. Both the classes are </a:t>
            </a:r>
            <a:r>
              <a:rPr lang="en-US" sz="3000" dirty="0" err="1" smtClean="0"/>
              <a:t>binded</a:t>
            </a:r>
            <a:r>
              <a:rPr lang="en-US" sz="3000" dirty="0" smtClean="0"/>
              <a:t> with </a:t>
            </a:r>
            <a:r>
              <a:rPr lang="en-US" sz="3000" dirty="0" err="1" smtClean="0"/>
              <a:t>isBordered</a:t>
            </a:r>
            <a:r>
              <a:rPr lang="en-US" sz="3000" dirty="0" smtClean="0"/>
              <a:t> and </a:t>
            </a:r>
            <a:r>
              <a:rPr lang="en-US" sz="3000" dirty="0" err="1" smtClean="0"/>
              <a:t>isColor</a:t>
            </a:r>
            <a:r>
              <a:rPr lang="en-US" sz="3000" dirty="0" smtClean="0"/>
              <a:t> properties where the CSS classes will be applied to div tag only if the properties return true</a:t>
            </a:r>
            <a:br>
              <a:rPr lang="en-US" sz="3000" dirty="0" smtClean="0"/>
            </a:br>
            <a:endParaRPr lang="en-US" sz="3000"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609600"/>
            <a:ext cx="7562088" cy="5638800"/>
          </a:xfrm>
        </p:spPr>
        <p:txBody>
          <a:bodyPr>
            <a:normAutofit/>
          </a:bodyPr>
          <a:lstStyle/>
          <a:p>
            <a:r>
              <a:rPr lang="en-US" dirty="0" smtClean="0"/>
              <a:t>Add the following CSS classes in </a:t>
            </a:r>
            <a:r>
              <a:rPr lang="en-US" b="1" dirty="0" err="1" smtClean="0"/>
              <a:t>app.component.css</a:t>
            </a:r>
            <a:endParaRPr lang="en-US" dirty="0" smtClean="0"/>
          </a:p>
          <a:p>
            <a:r>
              <a:rPr lang="en-US" dirty="0" smtClean="0"/>
              <a:t>.bordered {</a:t>
            </a:r>
          </a:p>
          <a:p>
            <a:r>
              <a:rPr lang="en-US" dirty="0" smtClean="0"/>
              <a:t>border: 1px dashed black;</a:t>
            </a:r>
          </a:p>
          <a:p>
            <a:r>
              <a:rPr lang="en-US" dirty="0" smtClean="0"/>
              <a:t>background-color: </a:t>
            </a:r>
            <a:r>
              <a:rPr lang="en-US" i="1" dirty="0" smtClean="0"/>
              <a:t>#</a:t>
            </a:r>
            <a:r>
              <a:rPr lang="en-US" i="1" dirty="0" err="1" smtClean="0"/>
              <a:t>eee</a:t>
            </a:r>
            <a:r>
              <a:rPr lang="en-US" i="1" dirty="0" smtClean="0"/>
              <a:t>;</a:t>
            </a:r>
            <a:endParaRPr lang="en-US" dirty="0" smtClean="0"/>
          </a:p>
          <a:p>
            <a:r>
              <a:rPr lang="en-US" dirty="0" smtClean="0"/>
              <a:t>}</a:t>
            </a:r>
          </a:p>
          <a:p>
            <a:r>
              <a:rPr lang="en-US" dirty="0" smtClean="0"/>
              <a:t>.color {</a:t>
            </a:r>
          </a:p>
          <a:p>
            <a:r>
              <a:rPr lang="en-US" dirty="0" smtClean="0"/>
              <a:t>color: blue;</a:t>
            </a:r>
          </a:p>
          <a:p>
            <a:r>
              <a:rPr lang="en-US" dirty="0" smtClean="0"/>
              <a:t>}</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Output</a:t>
            </a:r>
            <a:r>
              <a:rPr lang="en-US" dirty="0" smtClean="0"/>
              <a:t>:</a:t>
            </a:r>
            <a:endParaRPr lang="en-US" dirty="0"/>
          </a:p>
        </p:txBody>
      </p:sp>
      <p:pic>
        <p:nvPicPr>
          <p:cNvPr id="14338" name="Picture 2"/>
          <p:cNvPicPr>
            <a:picLocks noGrp="1" noChangeAspect="1" noChangeArrowheads="1"/>
          </p:cNvPicPr>
          <p:nvPr>
            <p:ph idx="1"/>
          </p:nvPr>
        </p:nvPicPr>
        <p:blipFill>
          <a:blip r:embed="rId2"/>
          <a:srcRect/>
          <a:stretch>
            <a:fillRect/>
          </a:stretch>
        </p:blipFill>
        <p:spPr bwMode="auto">
          <a:xfrm>
            <a:off x="2133599" y="1447800"/>
            <a:ext cx="5275729" cy="83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r>
              <a:rPr lang="en-US" dirty="0" smtClean="0"/>
              <a:t>Custom Attribute Directive</a:t>
            </a:r>
            <a:endParaRPr lang="en-US" dirty="0"/>
          </a:p>
        </p:txBody>
      </p:sp>
      <p:sp>
        <p:nvSpPr>
          <p:cNvPr id="3" name="Content Placeholder 2"/>
          <p:cNvSpPr>
            <a:spLocks noGrp="1"/>
          </p:cNvSpPr>
          <p:nvPr>
            <p:ph idx="1"/>
          </p:nvPr>
        </p:nvSpPr>
        <p:spPr>
          <a:xfrm>
            <a:off x="1143000" y="914400"/>
            <a:ext cx="7790688" cy="5715000"/>
          </a:xfrm>
        </p:spPr>
        <p:txBody>
          <a:bodyPr>
            <a:normAutofit/>
          </a:bodyPr>
          <a:lstStyle/>
          <a:p>
            <a:pPr algn="just"/>
            <a:r>
              <a:rPr lang="en-US" dirty="0" smtClean="0"/>
              <a:t>You can create a custom attribute directive </a:t>
            </a:r>
            <a:r>
              <a:rPr lang="en-US" dirty="0" smtClean="0">
                <a:solidFill>
                  <a:srgbClr val="0066FF"/>
                </a:solidFill>
              </a:rPr>
              <a:t>when there is no built-in directive available for the required functionality. </a:t>
            </a:r>
          </a:p>
          <a:p>
            <a:pPr algn="just"/>
            <a:r>
              <a:rPr lang="en-US" dirty="0" smtClean="0"/>
              <a:t> </a:t>
            </a:r>
            <a:r>
              <a:rPr lang="en-US" b="1" dirty="0" smtClean="0"/>
              <a:t>Problem Statement</a:t>
            </a:r>
            <a:r>
              <a:rPr lang="en-US" dirty="0" smtClean="0"/>
              <a:t>: Create an attribute directive called '</a:t>
            </a:r>
            <a:r>
              <a:rPr lang="en-US" dirty="0" err="1" smtClean="0"/>
              <a:t>showMessage</a:t>
            </a:r>
            <a:r>
              <a:rPr lang="en-US" dirty="0" smtClean="0"/>
              <a:t>' </a:t>
            </a:r>
            <a:r>
              <a:rPr lang="en-US" dirty="0" smtClean="0">
                <a:solidFill>
                  <a:srgbClr val="FF3399"/>
                </a:solidFill>
              </a:rPr>
              <a:t>which should display the given message in a paragraph when a user clicks on it and should change the text color to red. </a:t>
            </a:r>
            <a:r>
              <a:rPr lang="en-US" dirty="0" smtClean="0"/>
              <a:t>As there is no built-in directive available to implement this functionality, you need to go for a custom directive.</a:t>
            </a:r>
          </a:p>
          <a:p>
            <a:pPr algn="just"/>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324600"/>
          </a:xfrm>
        </p:spPr>
        <p:txBody>
          <a:bodyPr>
            <a:normAutofit/>
          </a:bodyPr>
          <a:lstStyle/>
          <a:p>
            <a:pPr algn="just"/>
            <a:r>
              <a:rPr lang="en-US" dirty="0" smtClean="0"/>
              <a:t>To create a custom attribute directive, we need to create a class annotated with @Directive</a:t>
            </a:r>
          </a:p>
          <a:p>
            <a:pPr algn="just"/>
            <a:r>
              <a:rPr lang="en-US" dirty="0" smtClean="0"/>
              <a:t>@Directive({</a:t>
            </a:r>
          </a:p>
          <a:p>
            <a:pPr algn="just"/>
            <a:r>
              <a:rPr lang="en-US" dirty="0" smtClean="0"/>
              <a:t>})</a:t>
            </a:r>
          </a:p>
          <a:p>
            <a:pPr algn="just"/>
            <a:r>
              <a:rPr lang="en-US" dirty="0" smtClean="0"/>
              <a:t>class </a:t>
            </a:r>
            <a:r>
              <a:rPr lang="en-US" dirty="0" err="1" smtClean="0"/>
              <a:t>MyDirective</a:t>
            </a:r>
            <a:r>
              <a:rPr lang="en-US" dirty="0" smtClean="0"/>
              <a:t> { }</a:t>
            </a:r>
          </a:p>
          <a:p>
            <a:pPr algn="just"/>
            <a:r>
              <a:rPr lang="en-US" dirty="0" smtClean="0"/>
              <a:t> </a:t>
            </a:r>
            <a:r>
              <a:rPr lang="en-US" b="1" dirty="0" smtClean="0"/>
              <a:t>Example</a:t>
            </a:r>
            <a:r>
              <a:rPr lang="en-US" dirty="0" smtClean="0"/>
              <a:t>:</a:t>
            </a:r>
          </a:p>
          <a:p>
            <a:pPr algn="just"/>
            <a:r>
              <a:rPr lang="en-US" dirty="0" smtClean="0"/>
              <a:t>Generate a directive called 'message' using the following command</a:t>
            </a:r>
          </a:p>
          <a:p>
            <a:pPr algn="just"/>
            <a:r>
              <a:rPr lang="en-US" dirty="0" smtClean="0"/>
              <a:t>D:\MyApp&gt; </a:t>
            </a:r>
            <a:r>
              <a:rPr lang="en-US" dirty="0" err="1" smtClean="0"/>
              <a:t>ng</a:t>
            </a:r>
            <a:r>
              <a:rPr lang="en-US" dirty="0" smtClean="0"/>
              <a:t> generate directive message</a:t>
            </a:r>
          </a:p>
          <a:p>
            <a:pPr algn="just"/>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019800"/>
          </a:xfrm>
        </p:spPr>
        <p:txBody>
          <a:bodyPr/>
          <a:lstStyle/>
          <a:p>
            <a:pPr algn="just"/>
            <a:r>
              <a:rPr lang="en-US" dirty="0" smtClean="0"/>
              <a:t>This will create two files under the </a:t>
            </a:r>
            <a:r>
              <a:rPr lang="en-US" dirty="0" err="1" smtClean="0"/>
              <a:t>src</a:t>
            </a:r>
            <a:r>
              <a:rPr lang="en-US" dirty="0" smtClean="0"/>
              <a:t>\app folder with the names </a:t>
            </a:r>
            <a:r>
              <a:rPr lang="en-US" dirty="0" err="1" smtClean="0"/>
              <a:t>message.directive.ts</a:t>
            </a:r>
            <a:r>
              <a:rPr lang="en-US" dirty="0" smtClean="0"/>
              <a:t> and </a:t>
            </a:r>
            <a:r>
              <a:rPr lang="en-US" dirty="0" err="1" smtClean="0"/>
              <a:t>message.directive.spec.ts</a:t>
            </a:r>
            <a:r>
              <a:rPr lang="en-US" dirty="0" smtClean="0"/>
              <a:t> (this is for testing). Now the app folder structure will look as shown below:</a:t>
            </a:r>
          </a:p>
          <a:p>
            <a:pPr algn="just">
              <a:buNone/>
            </a:pPr>
            <a:endParaRPr lang="en-US" dirty="0" smtClean="0"/>
          </a:p>
          <a:p>
            <a:pPr algn="just"/>
            <a:endParaRPr lang="en-US" dirty="0"/>
          </a:p>
        </p:txBody>
      </p:sp>
      <p:pic>
        <p:nvPicPr>
          <p:cNvPr id="5" name="Picture 2"/>
          <p:cNvPicPr>
            <a:picLocks noChangeAspect="1" noChangeArrowheads="1"/>
          </p:cNvPicPr>
          <p:nvPr/>
        </p:nvPicPr>
        <p:blipFill>
          <a:blip r:embed="rId2"/>
          <a:srcRect/>
          <a:stretch>
            <a:fillRect/>
          </a:stretch>
        </p:blipFill>
        <p:spPr bwMode="auto">
          <a:xfrm>
            <a:off x="2971800" y="2869359"/>
            <a:ext cx="3505200" cy="32266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324600"/>
          </a:xfrm>
        </p:spPr>
        <p:txBody>
          <a:bodyPr>
            <a:normAutofit fontScale="92500" lnSpcReduction="20000"/>
          </a:bodyPr>
          <a:lstStyle/>
          <a:p>
            <a:pPr algn="just"/>
            <a:r>
              <a:rPr lang="en-US" dirty="0" smtClean="0"/>
              <a:t>It also adds message directive to the root module i.e., </a:t>
            </a:r>
            <a:r>
              <a:rPr lang="en-US" b="1" dirty="0" err="1" smtClean="0"/>
              <a:t>app.module.ts</a:t>
            </a:r>
            <a:r>
              <a:rPr lang="en-US" dirty="0" smtClean="0"/>
              <a:t> to make it available to the entire module as shown below</a:t>
            </a:r>
          </a:p>
          <a:p>
            <a:pPr algn="just"/>
            <a:r>
              <a:rPr lang="en-US" dirty="0" smtClean="0"/>
              <a:t>...</a:t>
            </a:r>
          </a:p>
          <a:p>
            <a:pPr algn="just"/>
            <a:r>
              <a:rPr lang="en-US" dirty="0" smtClean="0"/>
              <a:t>import { </a:t>
            </a:r>
            <a:r>
              <a:rPr lang="en-US" dirty="0" err="1" smtClean="0"/>
              <a:t>MessageDirective</a:t>
            </a:r>
            <a:r>
              <a:rPr lang="en-US" dirty="0" smtClean="0"/>
              <a:t> } from './</a:t>
            </a:r>
            <a:r>
              <a:rPr lang="en-US" dirty="0" err="1" smtClean="0"/>
              <a:t>message.directive</a:t>
            </a:r>
            <a:r>
              <a:rPr lang="en-US" dirty="0" smtClean="0"/>
              <a:t>';</a:t>
            </a:r>
          </a:p>
          <a:p>
            <a:pPr algn="just"/>
            <a:r>
              <a:rPr lang="en-US" dirty="0" smtClean="0"/>
              <a:t>@</a:t>
            </a:r>
            <a:r>
              <a:rPr lang="en-US" dirty="0" err="1" smtClean="0"/>
              <a:t>NgModule</a:t>
            </a:r>
            <a:r>
              <a:rPr lang="en-US" dirty="0" smtClean="0"/>
              <a:t>({</a:t>
            </a:r>
          </a:p>
          <a:p>
            <a:pPr algn="just"/>
            <a:r>
              <a:rPr lang="en-US" dirty="0" smtClean="0"/>
              <a:t>declarations: [</a:t>
            </a:r>
          </a:p>
          <a:p>
            <a:pPr algn="just"/>
            <a:r>
              <a:rPr lang="en-US" dirty="0" err="1" smtClean="0"/>
              <a:t>AppComponent</a:t>
            </a:r>
            <a:r>
              <a:rPr lang="en-US" dirty="0" smtClean="0"/>
              <a:t>,</a:t>
            </a:r>
          </a:p>
          <a:p>
            <a:pPr algn="just"/>
            <a:r>
              <a:rPr lang="en-US" dirty="0" err="1" smtClean="0"/>
              <a:t>MessageDirective</a:t>
            </a:r>
            <a:endParaRPr lang="en-US" dirty="0" smtClean="0"/>
          </a:p>
          <a:p>
            <a:pPr algn="just"/>
            <a:r>
              <a:rPr lang="en-US" dirty="0" smtClean="0"/>
              <a:t>],</a:t>
            </a:r>
          </a:p>
          <a:p>
            <a:pPr algn="just"/>
            <a:r>
              <a:rPr lang="en-US" dirty="0" smtClean="0"/>
              <a:t>...</a:t>
            </a:r>
          </a:p>
          <a:p>
            <a:pPr algn="just"/>
            <a:r>
              <a:rPr lang="en-US" dirty="0" smtClean="0"/>
              <a:t>})</a:t>
            </a:r>
          </a:p>
          <a:p>
            <a:pPr algn="just"/>
            <a:r>
              <a:rPr lang="en-US" dirty="0" smtClean="0"/>
              <a:t>export class </a:t>
            </a:r>
            <a:r>
              <a:rPr lang="en-US" dirty="0" err="1" smtClean="0"/>
              <a:t>AppModule</a:t>
            </a:r>
            <a:r>
              <a:rPr lang="en-US" dirty="0" smtClean="0"/>
              <a:t> { }</a:t>
            </a:r>
          </a:p>
          <a:p>
            <a:pPr algn="just"/>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790688" cy="6705600"/>
          </a:xfrm>
        </p:spPr>
        <p:txBody>
          <a:bodyPr>
            <a:noAutofit/>
          </a:bodyPr>
          <a:lstStyle/>
          <a:p>
            <a:pPr algn="just"/>
            <a:r>
              <a:rPr lang="en-US" sz="2100" dirty="0" smtClean="0"/>
              <a:t>Open the </a:t>
            </a:r>
            <a:r>
              <a:rPr lang="en-US" sz="2100" b="1" dirty="0" err="1" smtClean="0"/>
              <a:t>message.directive.ts</a:t>
            </a:r>
            <a:r>
              <a:rPr lang="en-US" sz="2100" dirty="0" smtClean="0"/>
              <a:t> file and add the following code:</a:t>
            </a:r>
          </a:p>
          <a:p>
            <a:pPr algn="just"/>
            <a:r>
              <a:rPr lang="en-US" sz="2100" dirty="0" smtClean="0"/>
              <a:t>import { Directive, </a:t>
            </a:r>
            <a:r>
              <a:rPr lang="en-US" sz="2100" dirty="0" err="1" smtClean="0"/>
              <a:t>ElementRef</a:t>
            </a:r>
            <a:r>
              <a:rPr lang="en-US" sz="2100" dirty="0" smtClean="0"/>
              <a:t>, Renderer2, </a:t>
            </a:r>
            <a:r>
              <a:rPr lang="en-US" sz="2100" dirty="0" err="1" smtClean="0"/>
              <a:t>HostListener</a:t>
            </a:r>
            <a:r>
              <a:rPr lang="en-US" sz="2100" dirty="0" smtClean="0"/>
              <a:t>, Input } from '@angular/core';</a:t>
            </a:r>
          </a:p>
          <a:p>
            <a:pPr algn="just"/>
            <a:r>
              <a:rPr lang="en-US" sz="2100" dirty="0" smtClean="0"/>
              <a:t>@Directive({</a:t>
            </a:r>
          </a:p>
          <a:p>
            <a:pPr algn="just"/>
            <a:r>
              <a:rPr lang="en-US" sz="2100" dirty="0" smtClean="0"/>
              <a:t>selector: '[</a:t>
            </a:r>
            <a:r>
              <a:rPr lang="en-US" sz="2100" dirty="0" err="1" smtClean="0"/>
              <a:t>appMessage</a:t>
            </a:r>
            <a:r>
              <a:rPr lang="en-US" sz="2100" dirty="0" smtClean="0"/>
              <a:t>]',</a:t>
            </a:r>
          </a:p>
          <a:p>
            <a:pPr algn="just"/>
            <a:r>
              <a:rPr lang="en-US" sz="2100" dirty="0" smtClean="0"/>
              <a:t>})</a:t>
            </a:r>
          </a:p>
          <a:p>
            <a:pPr algn="just"/>
            <a:r>
              <a:rPr lang="en-US" sz="2100" dirty="0" smtClean="0"/>
              <a:t>export class </a:t>
            </a:r>
            <a:r>
              <a:rPr lang="en-US" sz="2100" dirty="0" err="1" smtClean="0"/>
              <a:t>MessageDirective</a:t>
            </a:r>
            <a:r>
              <a:rPr lang="en-US" sz="2100" dirty="0" smtClean="0"/>
              <a:t> {</a:t>
            </a:r>
          </a:p>
          <a:p>
            <a:pPr algn="just"/>
            <a:r>
              <a:rPr lang="en-US" sz="2100" dirty="0" smtClean="0"/>
              <a:t>@Input('</a:t>
            </a:r>
            <a:r>
              <a:rPr lang="en-US" sz="2100" dirty="0" err="1" smtClean="0"/>
              <a:t>appMessage</a:t>
            </a:r>
            <a:r>
              <a:rPr lang="en-US" sz="2100" dirty="0" smtClean="0"/>
              <a:t>') message!: string;</a:t>
            </a:r>
          </a:p>
          <a:p>
            <a:pPr algn="just"/>
            <a:r>
              <a:rPr lang="en-US" sz="2100" dirty="0" smtClean="0"/>
              <a:t>constructor(private el: </a:t>
            </a:r>
            <a:r>
              <a:rPr lang="en-US" sz="2100" dirty="0" err="1" smtClean="0"/>
              <a:t>ElementRef</a:t>
            </a:r>
            <a:r>
              <a:rPr lang="en-US" sz="2100" dirty="0" smtClean="0"/>
              <a:t>, private renderer: Renderer2) {</a:t>
            </a:r>
          </a:p>
          <a:p>
            <a:pPr algn="just"/>
            <a:r>
              <a:rPr lang="en-US" sz="2100" dirty="0" err="1" smtClean="0"/>
              <a:t>renderer.setStyle</a:t>
            </a:r>
            <a:r>
              <a:rPr lang="en-US" sz="2100" dirty="0" smtClean="0"/>
              <a:t>(</a:t>
            </a:r>
            <a:r>
              <a:rPr lang="en-US" sz="2100" dirty="0" err="1" smtClean="0"/>
              <a:t>el.nativeElement</a:t>
            </a:r>
            <a:r>
              <a:rPr lang="en-US" sz="2100" dirty="0" smtClean="0"/>
              <a:t>, 'cursor', 'pointer');</a:t>
            </a:r>
          </a:p>
          <a:p>
            <a:pPr algn="just"/>
            <a:r>
              <a:rPr lang="en-US" sz="2100" dirty="0" smtClean="0"/>
              <a:t>}</a:t>
            </a:r>
          </a:p>
          <a:p>
            <a:pPr algn="just"/>
            <a:r>
              <a:rPr lang="en-US" sz="2100" dirty="0" smtClean="0"/>
              <a:t>@</a:t>
            </a:r>
            <a:r>
              <a:rPr lang="en-US" sz="2100" dirty="0" err="1" smtClean="0"/>
              <a:t>HostListener</a:t>
            </a:r>
            <a:r>
              <a:rPr lang="en-US" sz="2100" dirty="0" smtClean="0"/>
              <a:t>('click') </a:t>
            </a:r>
            <a:r>
              <a:rPr lang="en-US" sz="2100" dirty="0" err="1" smtClean="0"/>
              <a:t>onClick</a:t>
            </a:r>
            <a:r>
              <a:rPr lang="en-US" sz="2100" dirty="0" smtClean="0"/>
              <a:t>() {</a:t>
            </a:r>
          </a:p>
          <a:p>
            <a:pPr algn="just"/>
            <a:r>
              <a:rPr lang="en-US" sz="2100" dirty="0" err="1" smtClean="0"/>
              <a:t>this.el.nativeElement.innerHTML</a:t>
            </a:r>
            <a:r>
              <a:rPr lang="en-US" sz="2100" dirty="0" smtClean="0"/>
              <a:t> = </a:t>
            </a:r>
            <a:r>
              <a:rPr lang="en-US" sz="2100" dirty="0" err="1" smtClean="0"/>
              <a:t>this.message</a:t>
            </a:r>
            <a:r>
              <a:rPr lang="en-US" sz="2100" dirty="0" smtClean="0"/>
              <a:t>;</a:t>
            </a:r>
          </a:p>
          <a:p>
            <a:pPr algn="just"/>
            <a:r>
              <a:rPr lang="en-US" sz="2100" dirty="0" err="1" smtClean="0"/>
              <a:t>this.renderer.setStyle</a:t>
            </a:r>
            <a:r>
              <a:rPr lang="en-US" sz="2100" dirty="0" smtClean="0"/>
              <a:t>(</a:t>
            </a:r>
            <a:r>
              <a:rPr lang="en-US" sz="2100" dirty="0" err="1" smtClean="0"/>
              <a:t>this.el.nativeElement</a:t>
            </a:r>
            <a:r>
              <a:rPr lang="en-US" sz="2100" dirty="0" smtClean="0"/>
              <a:t>, 'color', 'red');</a:t>
            </a:r>
          </a:p>
          <a:p>
            <a:pPr algn="just"/>
            <a:r>
              <a:rPr lang="en-US" sz="2100" dirty="0" smtClean="0"/>
              <a:t>}</a:t>
            </a:r>
          </a:p>
          <a:p>
            <a:pPr algn="just"/>
            <a:r>
              <a:rPr lang="en-US" sz="2100" dirty="0" smtClean="0"/>
              <a:t>}</a:t>
            </a:r>
          </a:p>
          <a:p>
            <a:pPr algn="just">
              <a:buNone/>
            </a:pPr>
            <a:endParaRPr lang="en-US" sz="2100" dirty="0" smtClean="0"/>
          </a:p>
          <a:p>
            <a:pPr algn="just">
              <a:buNone/>
            </a:pPr>
            <a:r>
              <a:rPr lang="en-US" sz="2100" dirty="0" smtClean="0"/>
              <a:t/>
            </a:r>
            <a:br>
              <a:rPr lang="en-US" sz="2100" dirty="0" smtClean="0"/>
            </a:br>
            <a:endParaRPr lang="en-US" sz="2100"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629400"/>
          </a:xfrm>
        </p:spPr>
        <p:txBody>
          <a:bodyPr>
            <a:normAutofit fontScale="92500" lnSpcReduction="10000"/>
          </a:bodyPr>
          <a:lstStyle/>
          <a:p>
            <a:pPr algn="just"/>
            <a:r>
              <a:rPr lang="en-US" dirty="0" smtClean="0"/>
              <a:t>Line 3: Create a directive class with the selector name as </a:t>
            </a:r>
            <a:r>
              <a:rPr lang="en-US" dirty="0" err="1" smtClean="0"/>
              <a:t>appMessage</a:t>
            </a:r>
            <a:endParaRPr lang="en-US" dirty="0" smtClean="0"/>
          </a:p>
          <a:p>
            <a:pPr algn="just"/>
            <a:r>
              <a:rPr lang="en-US" dirty="0" smtClean="0"/>
              <a:t>Line 8: @Input('</a:t>
            </a:r>
            <a:r>
              <a:rPr lang="en-US" dirty="0" err="1" smtClean="0"/>
              <a:t>appMessage</a:t>
            </a:r>
            <a:r>
              <a:rPr lang="en-US" dirty="0" smtClean="0"/>
              <a:t>') will inject the value passed to '</a:t>
            </a:r>
            <a:r>
              <a:rPr lang="en-US" dirty="0" err="1" smtClean="0"/>
              <a:t>appMessage</a:t>
            </a:r>
            <a:r>
              <a:rPr lang="en-US" dirty="0" smtClean="0"/>
              <a:t>' directive into the 'message' property</a:t>
            </a:r>
          </a:p>
          <a:p>
            <a:pPr algn="just"/>
            <a:r>
              <a:rPr lang="en-US" dirty="0" smtClean="0"/>
              <a:t>Line10: Use constructor injection </a:t>
            </a:r>
            <a:r>
              <a:rPr lang="en-US" dirty="0" smtClean="0">
                <a:solidFill>
                  <a:srgbClr val="0066FF"/>
                </a:solidFill>
              </a:rPr>
              <a:t>to inject </a:t>
            </a:r>
            <a:r>
              <a:rPr lang="en-US" dirty="0" err="1" smtClean="0">
                <a:solidFill>
                  <a:srgbClr val="0066FF"/>
                </a:solidFill>
              </a:rPr>
              <a:t>ElementRef</a:t>
            </a:r>
            <a:r>
              <a:rPr lang="en-US" dirty="0" smtClean="0">
                <a:solidFill>
                  <a:srgbClr val="0066FF"/>
                </a:solidFill>
              </a:rPr>
              <a:t> which holds the HTML element reference in which directive is used and Renderer2 which is used to set the CSS styles</a:t>
            </a:r>
            <a:r>
              <a:rPr lang="en-US" dirty="0" smtClean="0"/>
              <a:t>.</a:t>
            </a:r>
          </a:p>
          <a:p>
            <a:pPr algn="just"/>
            <a:r>
              <a:rPr lang="en-US" dirty="0" smtClean="0"/>
              <a:t>Line 11: Using Renderer2 reference, the </a:t>
            </a:r>
            <a:r>
              <a:rPr lang="en-US" dirty="0" smtClean="0">
                <a:solidFill>
                  <a:srgbClr val="FF3399"/>
                </a:solidFill>
              </a:rPr>
              <a:t>cursor is being changed to pointer symbol</a:t>
            </a:r>
          </a:p>
          <a:p>
            <a:pPr algn="just"/>
            <a:r>
              <a:rPr lang="en-US" dirty="0" smtClean="0"/>
              <a:t>Line 14-16: </a:t>
            </a:r>
            <a:r>
              <a:rPr lang="en-US" dirty="0" err="1" smtClean="0"/>
              <a:t>onClick</a:t>
            </a:r>
            <a:r>
              <a:rPr lang="en-US" dirty="0" smtClean="0"/>
              <a:t> method is invoked when the click event is triggered on the directive which will display the message received and changes the element color to red.</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800"/>
            <a:ext cx="8077200" cy="6248400"/>
          </a:xfrm>
        </p:spPr>
        <p:txBody>
          <a:bodyPr>
            <a:normAutofit/>
          </a:bodyPr>
          <a:lstStyle/>
          <a:p>
            <a:r>
              <a:rPr lang="en-US" b="1" dirty="0" err="1" smtClean="0"/>
              <a:t>app.component.ts</a:t>
            </a:r>
            <a:endParaRPr lang="en-US" dirty="0" smtClean="0"/>
          </a:p>
          <a:p>
            <a:r>
              <a:rPr lang="en-US" dirty="0" smtClean="0"/>
              <a:t>import { Component } from '@angular/core';</a:t>
            </a:r>
          </a:p>
          <a:p>
            <a:r>
              <a:rPr lang="en-US" dirty="0" smtClean="0"/>
              <a:t>@Component({</a:t>
            </a:r>
          </a:p>
          <a:p>
            <a:r>
              <a:rPr lang="en-US" dirty="0" smtClean="0"/>
              <a:t>selector: 'app-root',</a:t>
            </a:r>
          </a:p>
          <a:p>
            <a:r>
              <a:rPr lang="en-US" dirty="0" err="1" smtClean="0"/>
              <a:t>templateUrl</a:t>
            </a:r>
            <a:r>
              <a:rPr lang="en-US" dirty="0" smtClean="0"/>
              <a:t>: './</a:t>
            </a:r>
            <a:r>
              <a:rPr lang="en-US" dirty="0" err="1" smtClean="0"/>
              <a:t>app.component.html</a:t>
            </a:r>
            <a:r>
              <a:rPr lang="en-US" dirty="0" smtClean="0"/>
              <a:t>',</a:t>
            </a:r>
          </a:p>
          <a:p>
            <a:r>
              <a:rPr lang="en-US" dirty="0" err="1" smtClean="0"/>
              <a:t>styleUrls</a:t>
            </a:r>
            <a:r>
              <a:rPr lang="en-US" dirty="0" smtClean="0"/>
              <a:t>: ['./</a:t>
            </a:r>
            <a:r>
              <a:rPr lang="en-US" dirty="0" err="1" smtClean="0"/>
              <a:t>app.component.css</a:t>
            </a:r>
            <a:r>
              <a:rPr lang="en-US" dirty="0" smtClean="0"/>
              <a:t>']</a:t>
            </a:r>
          </a:p>
          <a:p>
            <a:r>
              <a:rPr lang="en-US" dirty="0" smtClean="0"/>
              <a:t>})</a:t>
            </a:r>
          </a:p>
          <a:p>
            <a:r>
              <a:rPr lang="en-US" dirty="0" smtClean="0"/>
              <a:t>export class </a:t>
            </a:r>
            <a:r>
              <a:rPr lang="en-US" dirty="0" err="1" smtClean="0"/>
              <a:t>AppComponent</a:t>
            </a:r>
            <a:r>
              <a:rPr lang="en-US" dirty="0" smtClean="0"/>
              <a:t> {</a:t>
            </a:r>
          </a:p>
          <a:p>
            <a:r>
              <a:rPr lang="en-US" dirty="0" err="1" smtClean="0"/>
              <a:t>myMessage</a:t>
            </a:r>
            <a:r>
              <a:rPr lang="en-US" dirty="0" smtClean="0"/>
              <a:t>="Hello, I am from attribute directive"</a:t>
            </a:r>
          </a:p>
          <a:p>
            <a:r>
              <a:rPr lang="en-US" dirty="0" smtClean="0"/>
              <a: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6324600"/>
          </a:xfrm>
        </p:spPr>
        <p:txBody>
          <a:bodyPr>
            <a:normAutofit/>
          </a:bodyPr>
          <a:lstStyle/>
          <a:p>
            <a:pPr lvl="0" algn="just">
              <a:lnSpc>
                <a:spcPct val="150000"/>
              </a:lnSpc>
            </a:pPr>
            <a:r>
              <a:rPr lang="en-US" b="1" dirty="0" smtClean="0"/>
              <a:t>Learn and Fast</a:t>
            </a:r>
            <a:r>
              <a:rPr lang="en-US" dirty="0" smtClean="0"/>
              <a:t>: Angular application's production bundle size is reduced by 100s of kilobytes due to which it loads faster during execution.</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5943600"/>
          </a:xfrm>
        </p:spPr>
        <p:txBody>
          <a:bodyPr>
            <a:normAutofit lnSpcReduction="10000"/>
          </a:bodyPr>
          <a:lstStyle/>
          <a:p>
            <a:pPr>
              <a:lnSpc>
                <a:spcPct val="150000"/>
              </a:lnSpc>
            </a:pPr>
            <a:r>
              <a:rPr lang="en-US" b="1" dirty="0" err="1" smtClean="0"/>
              <a:t>app.component.html</a:t>
            </a:r>
            <a:endParaRPr lang="en-US" dirty="0" smtClean="0"/>
          </a:p>
          <a:p>
            <a:pPr>
              <a:lnSpc>
                <a:spcPct val="150000"/>
              </a:lnSpc>
            </a:pPr>
            <a:r>
              <a:rPr lang="en-US" dirty="0" smtClean="0"/>
              <a:t>&lt;h3&gt;Attribute Directive&lt;/h3&gt;</a:t>
            </a:r>
          </a:p>
          <a:p>
            <a:pPr>
              <a:lnSpc>
                <a:spcPct val="150000"/>
              </a:lnSpc>
            </a:pPr>
            <a:r>
              <a:rPr lang="en-US" dirty="0" smtClean="0"/>
              <a:t>&lt;p [</a:t>
            </a:r>
            <a:r>
              <a:rPr lang="en-US" dirty="0" err="1" smtClean="0"/>
              <a:t>appMessage</a:t>
            </a:r>
            <a:r>
              <a:rPr lang="en-US" dirty="0" smtClean="0"/>
              <a:t>]="</a:t>
            </a:r>
            <a:r>
              <a:rPr lang="en-US" dirty="0" err="1" smtClean="0"/>
              <a:t>myMessage</a:t>
            </a:r>
            <a:r>
              <a:rPr lang="en-US" dirty="0" smtClean="0"/>
              <a:t>"&gt;Click Here&lt;/p&gt;</a:t>
            </a:r>
          </a:p>
          <a:p>
            <a:pPr algn="just">
              <a:lnSpc>
                <a:spcPct val="150000"/>
              </a:lnSpc>
            </a:pPr>
            <a:r>
              <a:rPr lang="en-US" dirty="0" smtClean="0"/>
              <a:t>Line 2: Apply </a:t>
            </a:r>
            <a:r>
              <a:rPr lang="en-US" dirty="0" err="1" smtClean="0"/>
              <a:t>appMessage</a:t>
            </a:r>
            <a:r>
              <a:rPr lang="en-US" dirty="0" smtClean="0"/>
              <a:t> directive by assigning '</a:t>
            </a:r>
            <a:r>
              <a:rPr lang="en-US" dirty="0" err="1" smtClean="0"/>
              <a:t>myMessage</a:t>
            </a:r>
            <a:r>
              <a:rPr lang="en-US" dirty="0" smtClean="0"/>
              <a:t>' property which will be sent to the directive on click of the paragraph</a:t>
            </a:r>
          </a:p>
          <a:p>
            <a:pPr>
              <a:lnSpc>
                <a:spcPct val="150000"/>
              </a:lnSpc>
            </a:pP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5943600"/>
          </a:xfrm>
        </p:spPr>
        <p:txBody>
          <a:bodyPr>
            <a:normAutofit fontScale="92500" lnSpcReduction="10000"/>
          </a:bodyPr>
          <a:lstStyle/>
          <a:p>
            <a:r>
              <a:rPr lang="en-US" dirty="0" smtClean="0"/>
              <a:t>Add the following CSS styles to the </a:t>
            </a:r>
            <a:r>
              <a:rPr lang="en-US" b="1" dirty="0" err="1" smtClean="0"/>
              <a:t>app.component.css</a:t>
            </a:r>
            <a:r>
              <a:rPr lang="en-US" dirty="0" smtClean="0"/>
              <a:t> file</a:t>
            </a:r>
          </a:p>
          <a:p>
            <a:r>
              <a:rPr lang="en-US" dirty="0" smtClean="0"/>
              <a:t>h3 {</a:t>
            </a:r>
          </a:p>
          <a:p>
            <a:r>
              <a:rPr lang="en-US" dirty="0" smtClean="0"/>
              <a:t>color: </a:t>
            </a:r>
            <a:r>
              <a:rPr lang="en-US" i="1" dirty="0" smtClean="0"/>
              <a:t>#369;</a:t>
            </a:r>
            <a:endParaRPr lang="en-US" dirty="0" smtClean="0"/>
          </a:p>
          <a:p>
            <a:r>
              <a:rPr lang="en-US" dirty="0" smtClean="0"/>
              <a:t>font-family: Arial, Helvetica, sans-serif;</a:t>
            </a:r>
          </a:p>
          <a:p>
            <a:r>
              <a:rPr lang="en-US" dirty="0" smtClean="0"/>
              <a:t>font-size: 250%;</a:t>
            </a:r>
          </a:p>
          <a:p>
            <a:r>
              <a:rPr lang="en-US" dirty="0" smtClean="0"/>
              <a:t>}</a:t>
            </a:r>
          </a:p>
          <a:p>
            <a:r>
              <a:rPr lang="en-US" dirty="0" smtClean="0"/>
              <a:t>p {</a:t>
            </a:r>
          </a:p>
          <a:p>
            <a:r>
              <a:rPr lang="en-US" dirty="0" smtClean="0"/>
              <a:t>color: </a:t>
            </a:r>
            <a:r>
              <a:rPr lang="en-US" i="1" dirty="0" smtClean="0"/>
              <a:t>#ff0080;</a:t>
            </a:r>
            <a:endParaRPr lang="en-US" dirty="0" smtClean="0"/>
          </a:p>
          <a:p>
            <a:r>
              <a:rPr lang="en-US" dirty="0" smtClean="0"/>
              <a:t>font-family: Arial, Helvetica, sans-serif;</a:t>
            </a:r>
          </a:p>
          <a:p>
            <a:r>
              <a:rPr lang="en-US" dirty="0" smtClean="0"/>
              <a:t>font-size: 150%;</a:t>
            </a:r>
          </a:p>
          <a:p>
            <a:r>
              <a:rPr lang="en-US" dirty="0" smtClean="0"/>
              <a:t>}</a:t>
            </a:r>
          </a:p>
          <a:p>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0" y="2438400"/>
            <a:ext cx="9144000"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r>
              <a:rPr lang="en-US" dirty="0" smtClean="0"/>
              <a:t>Understanding Data Binding</a:t>
            </a:r>
            <a:endParaRPr lang="en-US" dirty="0"/>
          </a:p>
        </p:txBody>
      </p:sp>
      <p:sp>
        <p:nvSpPr>
          <p:cNvPr id="3" name="Content Placeholder 2"/>
          <p:cNvSpPr>
            <a:spLocks noGrp="1"/>
          </p:cNvSpPr>
          <p:nvPr>
            <p:ph idx="1"/>
          </p:nvPr>
        </p:nvSpPr>
        <p:spPr>
          <a:xfrm>
            <a:off x="1219200" y="1066800"/>
            <a:ext cx="7714488" cy="5562600"/>
          </a:xfrm>
        </p:spPr>
        <p:txBody>
          <a:bodyPr>
            <a:normAutofit lnSpcReduction="10000"/>
          </a:bodyPr>
          <a:lstStyle/>
          <a:p>
            <a:pPr algn="just"/>
            <a:r>
              <a:rPr lang="en-US" dirty="0" smtClean="0"/>
              <a:t>Data Binding is a mechanism where data in view and model are in sync. Users should be able to see the same data in a view which the model contains.</a:t>
            </a:r>
          </a:p>
          <a:p>
            <a:pPr algn="just"/>
            <a:r>
              <a:rPr lang="en-US" dirty="0" smtClean="0"/>
              <a:t>As a developer, you need to bind the model data in a template such that the actual data reflects in the view.</a:t>
            </a:r>
          </a:p>
          <a:p>
            <a:pPr algn="just"/>
            <a:r>
              <a:rPr lang="en-US" dirty="0" smtClean="0"/>
              <a:t>There are two types of data bindings based on the direction in which data flows. </a:t>
            </a:r>
          </a:p>
          <a:p>
            <a:pPr marL="798513" indent="-282575" algn="just"/>
            <a:r>
              <a:rPr lang="en-US" dirty="0" smtClean="0"/>
              <a:t>One-way Data Binding</a:t>
            </a:r>
          </a:p>
          <a:p>
            <a:pPr marL="798513" indent="-282575" algn="just"/>
            <a:r>
              <a:rPr lang="en-US" dirty="0" smtClean="0"/>
              <a:t>Two-way Data Binding</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bwMode="auto">
          <a:xfrm>
            <a:off x="1182126" y="209982"/>
            <a:ext cx="7238798" cy="558121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04800"/>
            <a:ext cx="7638288" cy="5943600"/>
          </a:xfrm>
        </p:spPr>
        <p:txBody>
          <a:bodyPr>
            <a:normAutofit lnSpcReduction="10000"/>
          </a:bodyPr>
          <a:lstStyle/>
          <a:p>
            <a:pPr algn="just"/>
            <a:r>
              <a:rPr lang="en-US" dirty="0" smtClean="0"/>
              <a:t>target in the above table refers to a property/event/attribute-name(rarely used).</a:t>
            </a:r>
          </a:p>
          <a:p>
            <a:pPr algn="just">
              <a:buNone/>
            </a:pPr>
            <a:r>
              <a:rPr lang="en-US" b="1" dirty="0" smtClean="0"/>
              <a:t>One-way Data Binding</a:t>
            </a:r>
            <a:endParaRPr lang="en-US" dirty="0" smtClean="0"/>
          </a:p>
          <a:p>
            <a:pPr algn="just"/>
            <a:r>
              <a:rPr lang="en-US" dirty="0" smtClean="0"/>
              <a:t>The following are one-way data binding types:</a:t>
            </a:r>
          </a:p>
          <a:p>
            <a:pPr algn="just"/>
            <a:r>
              <a:rPr lang="en-US" dirty="0" smtClean="0"/>
              <a:t>Property Binding</a:t>
            </a:r>
          </a:p>
          <a:p>
            <a:pPr algn="just"/>
            <a:r>
              <a:rPr lang="en-US" dirty="0" smtClean="0"/>
              <a:t>Attribute Binding</a:t>
            </a:r>
          </a:p>
          <a:p>
            <a:pPr algn="just"/>
            <a:r>
              <a:rPr lang="en-US" dirty="0" smtClean="0"/>
              <a:t>Class Binding</a:t>
            </a:r>
          </a:p>
          <a:p>
            <a:pPr algn="just"/>
            <a:r>
              <a:rPr lang="en-US" dirty="0" smtClean="0"/>
              <a:t>Style Binding</a:t>
            </a:r>
          </a:p>
          <a:p>
            <a:pPr algn="just"/>
            <a:r>
              <a:rPr lang="en-US" dirty="0" smtClean="0"/>
              <a:t>Event Binding</a:t>
            </a:r>
          </a:p>
          <a:p>
            <a:pPr algn="just"/>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r>
              <a:rPr lang="en-US" dirty="0" smtClean="0"/>
              <a:t>Property Binding</a:t>
            </a:r>
            <a:endParaRPr lang="en-US" dirty="0"/>
          </a:p>
        </p:txBody>
      </p:sp>
      <p:sp>
        <p:nvSpPr>
          <p:cNvPr id="3" name="Content Placeholder 2"/>
          <p:cNvSpPr>
            <a:spLocks noGrp="1"/>
          </p:cNvSpPr>
          <p:nvPr>
            <p:ph idx="1"/>
          </p:nvPr>
        </p:nvSpPr>
        <p:spPr>
          <a:xfrm>
            <a:off x="1143000" y="914400"/>
            <a:ext cx="7790688" cy="5638800"/>
          </a:xfrm>
        </p:spPr>
        <p:txBody>
          <a:bodyPr>
            <a:normAutofit/>
          </a:bodyPr>
          <a:lstStyle/>
          <a:p>
            <a:pPr algn="just"/>
            <a:r>
              <a:rPr lang="en-US" dirty="0" smtClean="0"/>
              <a:t>Property binding is used when its </a:t>
            </a:r>
            <a:r>
              <a:rPr lang="en-US" dirty="0" err="1" smtClean="0"/>
              <a:t>requried</a:t>
            </a:r>
            <a:r>
              <a:rPr lang="en-US" dirty="0" smtClean="0"/>
              <a:t> </a:t>
            </a:r>
            <a:r>
              <a:rPr lang="en-US" dirty="0" smtClean="0">
                <a:solidFill>
                  <a:srgbClr val="0066FF"/>
                </a:solidFill>
              </a:rPr>
              <a:t>to set the property of a class with the property of an element</a:t>
            </a:r>
          </a:p>
          <a:p>
            <a:pPr algn="just"/>
            <a:r>
              <a:rPr lang="en-US" dirty="0" smtClean="0"/>
              <a:t> </a:t>
            </a:r>
            <a:r>
              <a:rPr lang="en-US" b="1" dirty="0" smtClean="0"/>
              <a:t>Syntax</a:t>
            </a:r>
            <a:r>
              <a:rPr lang="en-US" dirty="0" smtClean="0"/>
              <a:t>:</a:t>
            </a:r>
          </a:p>
          <a:p>
            <a:pPr algn="just"/>
            <a:r>
              <a:rPr lang="en-US" dirty="0" smtClean="0"/>
              <a:t>&lt;</a:t>
            </a:r>
            <a:r>
              <a:rPr lang="en-US" dirty="0" err="1" smtClean="0"/>
              <a:t>img</a:t>
            </a:r>
            <a:r>
              <a:rPr lang="en-US" dirty="0" smtClean="0"/>
              <a:t> [</a:t>
            </a:r>
            <a:r>
              <a:rPr lang="en-US" dirty="0" err="1" smtClean="0"/>
              <a:t>src</a:t>
            </a:r>
            <a:r>
              <a:rPr lang="en-US" dirty="0" smtClean="0"/>
              <a:t>] = '</a:t>
            </a:r>
            <a:r>
              <a:rPr lang="en-US" dirty="0" err="1" smtClean="0"/>
              <a:t>imageUrl</a:t>
            </a:r>
            <a:r>
              <a:rPr lang="en-US" dirty="0" smtClean="0"/>
              <a:t>' /&gt;</a:t>
            </a:r>
          </a:p>
          <a:p>
            <a:pPr algn="just"/>
            <a:r>
              <a:rPr lang="en-US" dirty="0" smtClean="0"/>
              <a:t>or</a:t>
            </a:r>
          </a:p>
          <a:p>
            <a:pPr algn="just"/>
            <a:r>
              <a:rPr lang="en-US" dirty="0" smtClean="0"/>
              <a:t>&lt;</a:t>
            </a:r>
            <a:r>
              <a:rPr lang="en-US" dirty="0" err="1" smtClean="0"/>
              <a:t>img</a:t>
            </a:r>
            <a:r>
              <a:rPr lang="en-US" dirty="0" smtClean="0"/>
              <a:t> bind-</a:t>
            </a:r>
            <a:r>
              <a:rPr lang="en-US" dirty="0" err="1" smtClean="0"/>
              <a:t>src</a:t>
            </a:r>
            <a:r>
              <a:rPr lang="en-US" dirty="0" smtClean="0"/>
              <a:t> = '</a:t>
            </a:r>
            <a:r>
              <a:rPr lang="en-US" dirty="0" err="1" smtClean="0"/>
              <a:t>imageUrl</a:t>
            </a:r>
            <a:r>
              <a:rPr lang="en-US" dirty="0" smtClean="0"/>
              <a:t>' /&gt;</a:t>
            </a:r>
          </a:p>
          <a:p>
            <a:pPr algn="just"/>
            <a:r>
              <a:rPr lang="en-US" dirty="0" smtClean="0"/>
              <a:t>Here the component's </a:t>
            </a:r>
            <a:r>
              <a:rPr lang="en-US" dirty="0" err="1" smtClean="0"/>
              <a:t>imageUrl</a:t>
            </a:r>
            <a:r>
              <a:rPr lang="en-US" dirty="0" smtClean="0"/>
              <a:t> property is bound to the value to the image element's property </a:t>
            </a:r>
            <a:r>
              <a:rPr lang="en-US" dirty="0" err="1" smtClean="0"/>
              <a:t>src</a:t>
            </a:r>
            <a:r>
              <a:rPr lang="en-US" dirty="0" smtClean="0"/>
              <a:t>.</a:t>
            </a:r>
          </a:p>
          <a:p>
            <a:pPr algn="just"/>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629400"/>
          </a:xfrm>
        </p:spPr>
        <p:txBody>
          <a:bodyPr>
            <a:normAutofit fontScale="92500" lnSpcReduction="20000"/>
          </a:bodyPr>
          <a:lstStyle/>
          <a:p>
            <a:pPr algn="just"/>
            <a:r>
              <a:rPr lang="en-US" dirty="0" smtClean="0"/>
              <a:t>Interpolation can be used as an alternative to property binding. Property binding is mostly used when it is required </a:t>
            </a:r>
            <a:r>
              <a:rPr lang="en-US" dirty="0" smtClean="0">
                <a:solidFill>
                  <a:srgbClr val="0066FF"/>
                </a:solidFill>
              </a:rPr>
              <a:t>to set a non-string value</a:t>
            </a:r>
            <a:r>
              <a:rPr lang="en-US" dirty="0" smtClean="0"/>
              <a:t>.</a:t>
            </a:r>
          </a:p>
          <a:p>
            <a:pPr algn="just"/>
            <a:r>
              <a:rPr lang="en-US" dirty="0" smtClean="0"/>
              <a:t> </a:t>
            </a:r>
            <a:r>
              <a:rPr lang="en-US" b="1" dirty="0" smtClean="0"/>
              <a:t>Example</a:t>
            </a:r>
            <a:r>
              <a:rPr lang="en-US" dirty="0" smtClean="0"/>
              <a:t>:</a:t>
            </a:r>
          </a:p>
          <a:p>
            <a:pPr algn="just"/>
            <a:r>
              <a:rPr lang="en-US" dirty="0" smtClean="0"/>
              <a:t>First, create a folder called '</a:t>
            </a:r>
            <a:r>
              <a:rPr lang="en-US" dirty="0" err="1" smtClean="0"/>
              <a:t>imgs</a:t>
            </a:r>
            <a:r>
              <a:rPr lang="en-US" dirty="0" smtClean="0"/>
              <a:t>' under the assets folder and copy any image into that folder.</a:t>
            </a:r>
          </a:p>
          <a:p>
            <a:pPr algn="just"/>
            <a:r>
              <a:rPr lang="en-US" dirty="0" smtClean="0"/>
              <a:t> </a:t>
            </a:r>
            <a:r>
              <a:rPr lang="en-US" b="1" dirty="0" err="1" smtClean="0"/>
              <a:t>app.component.ts</a:t>
            </a:r>
            <a:endParaRPr lang="en-US" dirty="0" smtClean="0"/>
          </a:p>
          <a:p>
            <a:pPr algn="just"/>
            <a:r>
              <a:rPr lang="en-US" dirty="0" smtClean="0"/>
              <a:t>...</a:t>
            </a:r>
          </a:p>
          <a:p>
            <a:pPr algn="just"/>
            <a:r>
              <a:rPr lang="en-US" dirty="0" smtClean="0"/>
              <a:t>export class </a:t>
            </a:r>
            <a:r>
              <a:rPr lang="en-US" dirty="0" err="1" smtClean="0"/>
              <a:t>AppComponent</a:t>
            </a:r>
            <a:r>
              <a:rPr lang="en-US" dirty="0" smtClean="0"/>
              <a:t> {</a:t>
            </a:r>
          </a:p>
          <a:p>
            <a:pPr algn="just"/>
            <a:r>
              <a:rPr lang="en-US" dirty="0" err="1" smtClean="0"/>
              <a:t>imgUrl</a:t>
            </a:r>
            <a:r>
              <a:rPr lang="en-US" dirty="0" smtClean="0"/>
              <a:t>: string = 'assets/</a:t>
            </a:r>
            <a:r>
              <a:rPr lang="en-US" dirty="0" err="1" smtClean="0"/>
              <a:t>imgs</a:t>
            </a:r>
            <a:r>
              <a:rPr lang="en-US" dirty="0" smtClean="0"/>
              <a:t>/logo.jpg';</a:t>
            </a:r>
          </a:p>
          <a:p>
            <a:pPr algn="just"/>
            <a:r>
              <a:rPr lang="en-US" dirty="0" smtClean="0"/>
              <a:t>}</a:t>
            </a:r>
          </a:p>
          <a:p>
            <a:pPr algn="just"/>
            <a:r>
              <a:rPr lang="en-US" dirty="0" smtClean="0"/>
              <a:t>Line 3: Create a property called </a:t>
            </a:r>
            <a:r>
              <a:rPr lang="en-US" dirty="0" err="1" smtClean="0"/>
              <a:t>imgUrl</a:t>
            </a:r>
            <a:r>
              <a:rPr lang="en-US" dirty="0" smtClean="0"/>
              <a:t> and initialize it to the image path</a:t>
            </a:r>
          </a:p>
          <a:p>
            <a:pPr algn="just"/>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800"/>
            <a:ext cx="7866888" cy="6324600"/>
          </a:xfrm>
        </p:spPr>
        <p:txBody>
          <a:bodyPr>
            <a:normAutofit/>
          </a:bodyPr>
          <a:lstStyle/>
          <a:p>
            <a:pPr algn="just">
              <a:lnSpc>
                <a:spcPct val="150000"/>
              </a:lnSpc>
            </a:pPr>
            <a:r>
              <a:rPr lang="en-US" b="1" dirty="0" err="1" smtClean="0"/>
              <a:t>app.component.html</a:t>
            </a:r>
            <a:endParaRPr lang="en-US" dirty="0" smtClean="0"/>
          </a:p>
          <a:p>
            <a:pPr algn="just">
              <a:lnSpc>
                <a:spcPct val="150000"/>
              </a:lnSpc>
            </a:pPr>
            <a:r>
              <a:rPr lang="en-US" dirty="0" smtClean="0"/>
              <a:t>&lt;</a:t>
            </a:r>
            <a:r>
              <a:rPr lang="en-US" dirty="0" err="1" smtClean="0"/>
              <a:t>img</a:t>
            </a:r>
            <a:r>
              <a:rPr lang="en-US" dirty="0" smtClean="0"/>
              <a:t> [</a:t>
            </a:r>
            <a:r>
              <a:rPr lang="en-US" dirty="0" err="1" smtClean="0"/>
              <a:t>src</a:t>
            </a:r>
            <a:r>
              <a:rPr lang="en-US" dirty="0" smtClean="0"/>
              <a:t>]='</a:t>
            </a:r>
            <a:r>
              <a:rPr lang="en-US" dirty="0" err="1" smtClean="0"/>
              <a:t>imgUrl</a:t>
            </a:r>
            <a:r>
              <a:rPr lang="en-US" dirty="0" smtClean="0"/>
              <a:t>' width=200 height=100&gt;</a:t>
            </a:r>
          </a:p>
          <a:p>
            <a:pPr algn="just">
              <a:lnSpc>
                <a:spcPct val="150000"/>
              </a:lnSpc>
            </a:pPr>
            <a:r>
              <a:rPr lang="en-US" dirty="0" smtClean="0"/>
              <a:t>Line 1: Bind </a:t>
            </a:r>
            <a:r>
              <a:rPr lang="en-US" dirty="0" err="1" smtClean="0"/>
              <a:t>imgUrl</a:t>
            </a:r>
            <a:r>
              <a:rPr lang="en-US" dirty="0" smtClean="0"/>
              <a:t> property with </a:t>
            </a:r>
            <a:r>
              <a:rPr lang="en-US" dirty="0" err="1" smtClean="0"/>
              <a:t>src</a:t>
            </a:r>
            <a:r>
              <a:rPr lang="en-US" dirty="0" smtClean="0"/>
              <a:t> property. This is called property binding</a:t>
            </a:r>
          </a:p>
          <a:p>
            <a:pPr algn="just">
              <a:lnSpc>
                <a:spcPct val="150000"/>
              </a:lnSpc>
            </a:pPr>
            <a:r>
              <a:rPr lang="en-US" dirty="0" smtClean="0"/>
              <a:t> Note: this can also be written as: </a:t>
            </a:r>
          </a:p>
          <a:p>
            <a:pPr algn="just">
              <a:lnSpc>
                <a:spcPct val="150000"/>
              </a:lnSpc>
            </a:pPr>
            <a:r>
              <a:rPr lang="en-US" dirty="0" smtClean="0"/>
              <a:t>&lt;</a:t>
            </a:r>
            <a:r>
              <a:rPr lang="en-US" dirty="0" err="1" smtClean="0"/>
              <a:t>img</a:t>
            </a:r>
            <a:r>
              <a:rPr lang="en-US" dirty="0" smtClean="0"/>
              <a:t> bind-</a:t>
            </a:r>
            <a:r>
              <a:rPr lang="en-US" dirty="0" err="1" smtClean="0"/>
              <a:t>src</a:t>
            </a:r>
            <a:r>
              <a:rPr lang="en-US" dirty="0" smtClean="0"/>
              <a:t>='</a:t>
            </a:r>
            <a:r>
              <a:rPr lang="en-US" dirty="0" err="1" smtClean="0"/>
              <a:t>imgUrl</a:t>
            </a:r>
            <a:r>
              <a:rPr lang="en-US" dirty="0" smtClean="0"/>
              <a:t>' width=200 height=100&gt;</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r>
              <a:rPr lang="en-US" dirty="0" smtClean="0"/>
              <a:t>Attribute Binding</a:t>
            </a:r>
            <a:endParaRPr lang="en-US" dirty="0"/>
          </a:p>
        </p:txBody>
      </p:sp>
      <p:sp>
        <p:nvSpPr>
          <p:cNvPr id="3" name="Content Placeholder 2"/>
          <p:cNvSpPr>
            <a:spLocks noGrp="1"/>
          </p:cNvSpPr>
          <p:nvPr>
            <p:ph idx="1"/>
          </p:nvPr>
        </p:nvSpPr>
        <p:spPr>
          <a:xfrm>
            <a:off x="1143000" y="914400"/>
            <a:ext cx="7790688" cy="5715000"/>
          </a:xfrm>
        </p:spPr>
        <p:txBody>
          <a:bodyPr>
            <a:normAutofit fontScale="92500" lnSpcReduction="20000"/>
          </a:bodyPr>
          <a:lstStyle/>
          <a:p>
            <a:pPr algn="just"/>
            <a:r>
              <a:rPr lang="en-US" dirty="0" smtClean="0"/>
              <a:t>Property binding </a:t>
            </a:r>
            <a:r>
              <a:rPr lang="en-US" dirty="0" smtClean="0">
                <a:solidFill>
                  <a:srgbClr val="0066FF"/>
                </a:solidFill>
              </a:rPr>
              <a:t>will not work for a few elements/pure attributes like ARIA, SVG, and COLSPAN</a:t>
            </a:r>
            <a:r>
              <a:rPr lang="en-US" dirty="0" smtClean="0"/>
              <a:t>. In such cases, you need to go for attribute binding.</a:t>
            </a:r>
          </a:p>
          <a:p>
            <a:pPr algn="just"/>
            <a:r>
              <a:rPr lang="en-US" dirty="0" smtClean="0"/>
              <a:t>Attribute binding can be used </a:t>
            </a:r>
            <a:r>
              <a:rPr lang="en-US" dirty="0" smtClean="0">
                <a:solidFill>
                  <a:srgbClr val="FF3399"/>
                </a:solidFill>
              </a:rPr>
              <a:t>to</a:t>
            </a:r>
            <a:r>
              <a:rPr lang="en-US" b="1" dirty="0" smtClean="0">
                <a:solidFill>
                  <a:srgbClr val="FF3399"/>
                </a:solidFill>
              </a:rPr>
              <a:t> bind a component property to the attribute directly</a:t>
            </a:r>
            <a:endParaRPr lang="en-US" dirty="0" smtClean="0">
              <a:solidFill>
                <a:srgbClr val="FF3399"/>
              </a:solidFill>
            </a:endParaRPr>
          </a:p>
          <a:p>
            <a:pPr algn="just"/>
            <a:r>
              <a:rPr lang="en-US" dirty="0" smtClean="0"/>
              <a:t>For example,</a:t>
            </a:r>
          </a:p>
          <a:p>
            <a:pPr algn="just"/>
            <a:r>
              <a:rPr lang="en-US" dirty="0" smtClean="0"/>
              <a:t>&lt;td </a:t>
            </a:r>
            <a:r>
              <a:rPr lang="en-US" dirty="0" err="1" smtClean="0"/>
              <a:t>colspan</a:t>
            </a:r>
            <a:r>
              <a:rPr lang="en-US" dirty="0" smtClean="0"/>
              <a:t> = "{{ 2+3 }}"&gt;Hello&lt;/td&gt;</a:t>
            </a:r>
          </a:p>
          <a:p>
            <a:pPr algn="just"/>
            <a:r>
              <a:rPr lang="en-US" dirty="0" smtClean="0"/>
              <a:t>The above example </a:t>
            </a:r>
            <a:r>
              <a:rPr lang="en-US" dirty="0" smtClean="0">
                <a:solidFill>
                  <a:srgbClr val="0066FF"/>
                </a:solidFill>
              </a:rPr>
              <a:t>gives an error as </a:t>
            </a:r>
            <a:r>
              <a:rPr lang="en-US" dirty="0" err="1" smtClean="0">
                <a:solidFill>
                  <a:srgbClr val="0066FF"/>
                </a:solidFill>
              </a:rPr>
              <a:t>colspan</a:t>
            </a:r>
            <a:r>
              <a:rPr lang="en-US" dirty="0" smtClean="0">
                <a:solidFill>
                  <a:srgbClr val="0066FF"/>
                </a:solidFill>
              </a:rPr>
              <a:t> is not a property</a:t>
            </a:r>
            <a:r>
              <a:rPr lang="en-US" dirty="0" smtClean="0"/>
              <a:t>. Even if you use property binding/interpolation, it will not work </a:t>
            </a:r>
            <a:r>
              <a:rPr lang="en-US" dirty="0" smtClean="0">
                <a:solidFill>
                  <a:srgbClr val="FFC000"/>
                </a:solidFill>
              </a:rPr>
              <a:t>as it is a pure attribute. </a:t>
            </a:r>
            <a:r>
              <a:rPr lang="en-US" dirty="0" smtClean="0"/>
              <a:t>For such cases, use attribute binding.</a:t>
            </a:r>
          </a:p>
          <a:p>
            <a:pPr algn="just"/>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638288" cy="5867400"/>
          </a:xfrm>
        </p:spPr>
        <p:txBody>
          <a:bodyPr>
            <a:normAutofit/>
          </a:bodyPr>
          <a:lstStyle/>
          <a:p>
            <a:pPr lvl="0" algn="just"/>
            <a:r>
              <a:rPr lang="en-US" b="1" dirty="0" smtClean="0"/>
              <a:t>Bundle Budgets:</a:t>
            </a:r>
            <a:r>
              <a:rPr lang="en-US" dirty="0" smtClean="0"/>
              <a:t> Angular will take advantage of the bundle budgets feature in CLI which will warn if the application size exceeds 2MB and will give errors if it exceeds 5MB. Developers can change this in </a:t>
            </a:r>
            <a:r>
              <a:rPr lang="en-US" dirty="0" err="1" smtClean="0"/>
              <a:t>angular.json</a:t>
            </a:r>
            <a:r>
              <a:rPr lang="en-US" dirty="0" smtClean="0"/>
              <a:t>.</a:t>
            </a:r>
          </a:p>
          <a:p>
            <a:pPr lvl="0" algn="just"/>
            <a:r>
              <a:rPr lang="en-US" b="1" dirty="0" smtClean="0"/>
              <a:t>Simplicity</a:t>
            </a:r>
            <a:r>
              <a:rPr lang="en-US" dirty="0" smtClean="0"/>
              <a:t>: Angular 1 had 70+ directives like </a:t>
            </a:r>
            <a:r>
              <a:rPr lang="en-US" dirty="0" err="1" smtClean="0"/>
              <a:t>ng</a:t>
            </a:r>
            <a:r>
              <a:rPr lang="en-US" dirty="0" smtClean="0"/>
              <a:t>-if, </a:t>
            </a:r>
            <a:r>
              <a:rPr lang="en-US" dirty="0" err="1" smtClean="0"/>
              <a:t>ng</a:t>
            </a:r>
            <a:r>
              <a:rPr lang="en-US" dirty="0" smtClean="0"/>
              <a:t>-model, etc., whereas Angular has a very less number of directives as you use [ ] and ( ) for bindings in HTML elements.</a:t>
            </a:r>
          </a:p>
          <a:p>
            <a:pPr algn="just"/>
            <a:endParaRPr lang="en-US" dirty="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400800"/>
          </a:xfrm>
        </p:spPr>
        <p:txBody>
          <a:bodyPr>
            <a:normAutofit fontScale="92500" lnSpcReduction="10000"/>
          </a:bodyPr>
          <a:lstStyle/>
          <a:p>
            <a:pPr algn="just"/>
            <a:r>
              <a:rPr lang="en-US" dirty="0" smtClean="0"/>
              <a:t>Attribute binding syntax </a:t>
            </a:r>
            <a:r>
              <a:rPr lang="en-US" dirty="0" smtClean="0">
                <a:solidFill>
                  <a:srgbClr val="0066FF"/>
                </a:solidFill>
              </a:rPr>
              <a:t>starts with prefix </a:t>
            </a:r>
            <a:r>
              <a:rPr lang="en-US" dirty="0" err="1" smtClean="0">
                <a:solidFill>
                  <a:srgbClr val="0066FF"/>
                </a:solidFill>
              </a:rPr>
              <a:t>attr</a:t>
            </a:r>
            <a:r>
              <a:rPr lang="en-US" dirty="0" smtClean="0">
                <a:solidFill>
                  <a:srgbClr val="0066FF"/>
                </a:solidFill>
              </a:rPr>
              <a:t>. followed by a dot sign and the name of an attribute. And then set the attribute value to an expression.</a:t>
            </a:r>
          </a:p>
          <a:p>
            <a:pPr algn="just"/>
            <a:r>
              <a:rPr lang="en-US" dirty="0" smtClean="0"/>
              <a:t>&lt;td [</a:t>
            </a:r>
            <a:r>
              <a:rPr lang="en-US" dirty="0" err="1" smtClean="0"/>
              <a:t>attr.colspan</a:t>
            </a:r>
            <a:r>
              <a:rPr lang="en-US" dirty="0" smtClean="0"/>
              <a:t>] = "2+3"&gt;Hello&lt;/td&gt;</a:t>
            </a:r>
          </a:p>
          <a:p>
            <a:pPr algn="just"/>
            <a:r>
              <a:rPr lang="en-US" b="1" dirty="0" smtClean="0"/>
              <a:t>Example</a:t>
            </a:r>
            <a:r>
              <a:rPr lang="en-US" dirty="0" smtClean="0"/>
              <a:t>:</a:t>
            </a:r>
          </a:p>
          <a:p>
            <a:pPr algn="just"/>
            <a:r>
              <a:rPr lang="en-US" b="1" dirty="0" err="1" smtClean="0"/>
              <a:t>app.component.ts</a:t>
            </a:r>
            <a:endParaRPr lang="en-US" dirty="0" smtClean="0"/>
          </a:p>
          <a:p>
            <a:pPr algn="just"/>
            <a:r>
              <a:rPr lang="en-US" dirty="0" smtClean="0"/>
              <a:t>...</a:t>
            </a:r>
          </a:p>
          <a:p>
            <a:pPr algn="just"/>
            <a:r>
              <a:rPr lang="en-US" dirty="0" smtClean="0"/>
              <a:t>export class </a:t>
            </a:r>
            <a:r>
              <a:rPr lang="en-US" dirty="0" err="1" smtClean="0"/>
              <a:t>AppComponent</a:t>
            </a:r>
            <a:r>
              <a:rPr lang="en-US" dirty="0" smtClean="0"/>
              <a:t> {</a:t>
            </a:r>
          </a:p>
          <a:p>
            <a:pPr algn="just"/>
            <a:r>
              <a:rPr lang="en-US" dirty="0" err="1" smtClean="0"/>
              <a:t>colspanValue</a:t>
            </a:r>
            <a:r>
              <a:rPr lang="en-US" dirty="0" smtClean="0"/>
              <a:t>: string ="2";</a:t>
            </a:r>
          </a:p>
          <a:p>
            <a:pPr algn="just"/>
            <a:r>
              <a:rPr lang="en-US" dirty="0" smtClean="0"/>
              <a:t>}</a:t>
            </a:r>
          </a:p>
          <a:p>
            <a:pPr algn="just"/>
            <a:r>
              <a:rPr lang="en-US" dirty="0" smtClean="0"/>
              <a:t>Line 3: Create a property called value and initialize to 2</a:t>
            </a:r>
          </a:p>
          <a:p>
            <a:pPr algn="just"/>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6553200"/>
          </a:xfrm>
        </p:spPr>
        <p:txBody>
          <a:bodyPr>
            <a:normAutofit fontScale="92500" lnSpcReduction="20000"/>
          </a:bodyPr>
          <a:lstStyle/>
          <a:p>
            <a:r>
              <a:rPr lang="en-US" b="1" dirty="0" err="1" smtClean="0"/>
              <a:t>app.component.html</a:t>
            </a:r>
            <a:endParaRPr lang="en-US" dirty="0" smtClean="0"/>
          </a:p>
          <a:p>
            <a:r>
              <a:rPr lang="en-US" dirty="0" smtClean="0"/>
              <a:t>&lt;table border=1&gt;</a:t>
            </a:r>
          </a:p>
          <a:p>
            <a:r>
              <a:rPr lang="en-US" dirty="0" smtClean="0"/>
              <a:t>&lt;</a:t>
            </a:r>
            <a:r>
              <a:rPr lang="en-US" dirty="0" err="1" smtClean="0"/>
              <a:t>tr</a:t>
            </a:r>
            <a:r>
              <a:rPr lang="en-US" dirty="0" smtClean="0"/>
              <a:t>&gt;</a:t>
            </a:r>
          </a:p>
          <a:p>
            <a:r>
              <a:rPr lang="en-US" dirty="0" smtClean="0"/>
              <a:t>&lt;td [</a:t>
            </a:r>
            <a:r>
              <a:rPr lang="en-US" dirty="0" err="1" smtClean="0"/>
              <a:t>attr.colspan</a:t>
            </a:r>
            <a:r>
              <a:rPr lang="en-US" dirty="0" smtClean="0"/>
              <a:t>]="</a:t>
            </a:r>
            <a:r>
              <a:rPr lang="en-US" dirty="0" err="1" smtClean="0"/>
              <a:t>colspanValue</a:t>
            </a:r>
            <a:r>
              <a:rPr lang="en-US" dirty="0" smtClean="0"/>
              <a:t>"&gt; First &lt;/td&gt;</a:t>
            </a:r>
          </a:p>
          <a:p>
            <a:r>
              <a:rPr lang="en-US" dirty="0" smtClean="0"/>
              <a:t>&lt;td&gt;Second&lt;/td&gt;</a:t>
            </a:r>
          </a:p>
          <a:p>
            <a:r>
              <a:rPr lang="en-US" dirty="0" smtClean="0"/>
              <a:t>&lt;/</a:t>
            </a:r>
            <a:r>
              <a:rPr lang="en-US" dirty="0" err="1" smtClean="0"/>
              <a:t>tr</a:t>
            </a:r>
            <a:r>
              <a:rPr lang="en-US" dirty="0" smtClean="0"/>
              <a:t>&gt;</a:t>
            </a:r>
          </a:p>
          <a:p>
            <a:r>
              <a:rPr lang="en-US" dirty="0" smtClean="0"/>
              <a:t>&lt;</a:t>
            </a:r>
            <a:r>
              <a:rPr lang="en-US" dirty="0" err="1" smtClean="0"/>
              <a:t>tr</a:t>
            </a:r>
            <a:r>
              <a:rPr lang="en-US" dirty="0" smtClean="0"/>
              <a:t>&gt;</a:t>
            </a:r>
          </a:p>
          <a:p>
            <a:r>
              <a:rPr lang="en-US" dirty="0" smtClean="0"/>
              <a:t>...</a:t>
            </a:r>
          </a:p>
          <a:p>
            <a:r>
              <a:rPr lang="en-US" dirty="0" smtClean="0"/>
              <a:t>&lt;/</a:t>
            </a:r>
            <a:r>
              <a:rPr lang="en-US" dirty="0" err="1" smtClean="0"/>
              <a:t>tr</a:t>
            </a:r>
            <a:r>
              <a:rPr lang="en-US" dirty="0" smtClean="0"/>
              <a:t>&gt;</a:t>
            </a:r>
          </a:p>
          <a:p>
            <a:r>
              <a:rPr lang="en-US" dirty="0" smtClean="0"/>
              <a:t>&lt;/table&gt;</a:t>
            </a:r>
          </a:p>
          <a:p>
            <a:pPr algn="just"/>
            <a:r>
              <a:rPr lang="en-US" dirty="0" smtClean="0"/>
              <a:t>Line 3: </a:t>
            </a:r>
            <a:r>
              <a:rPr lang="en-US" dirty="0" err="1" smtClean="0"/>
              <a:t>attr.colspan</a:t>
            </a:r>
            <a:r>
              <a:rPr lang="en-US" dirty="0" smtClean="0"/>
              <a:t> will inform Angular that </a:t>
            </a:r>
            <a:r>
              <a:rPr lang="en-US" dirty="0" err="1" smtClean="0"/>
              <a:t>colspan</a:t>
            </a:r>
            <a:r>
              <a:rPr lang="en-US" dirty="0" smtClean="0"/>
              <a:t> is an attribute so that the given expression is evaluated and assigned to it. This is called attribute binding.</a:t>
            </a:r>
          </a:p>
          <a:p>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2306108" y="2514600"/>
            <a:ext cx="4856691" cy="22497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US" dirty="0" smtClean="0"/>
              <a:t>Style Binding</a:t>
            </a:r>
            <a:endParaRPr lang="en-US" dirty="0"/>
          </a:p>
        </p:txBody>
      </p:sp>
      <p:sp>
        <p:nvSpPr>
          <p:cNvPr id="3" name="Content Placeholder 2"/>
          <p:cNvSpPr>
            <a:spLocks noGrp="1"/>
          </p:cNvSpPr>
          <p:nvPr>
            <p:ph idx="1"/>
          </p:nvPr>
        </p:nvSpPr>
        <p:spPr>
          <a:xfrm>
            <a:off x="1219200" y="1066800"/>
            <a:ext cx="7714488" cy="5562600"/>
          </a:xfrm>
        </p:spPr>
        <p:txBody>
          <a:bodyPr>
            <a:normAutofit lnSpcReduction="10000"/>
          </a:bodyPr>
          <a:lstStyle/>
          <a:p>
            <a:pPr algn="just"/>
            <a:r>
              <a:rPr lang="en-US" dirty="0" smtClean="0"/>
              <a:t>Style binding is </a:t>
            </a:r>
            <a:r>
              <a:rPr lang="en-US" dirty="0" smtClean="0">
                <a:solidFill>
                  <a:srgbClr val="0066FF"/>
                </a:solidFill>
              </a:rPr>
              <a:t>used to set inline styles. </a:t>
            </a:r>
            <a:r>
              <a:rPr lang="en-US" dirty="0" smtClean="0">
                <a:solidFill>
                  <a:srgbClr val="FF3399"/>
                </a:solidFill>
              </a:rPr>
              <a:t>Syntax starts with prefix style, followed by a dot and the name of a CSS style property</a:t>
            </a:r>
            <a:r>
              <a:rPr lang="en-US" dirty="0" smtClean="0"/>
              <a:t>.</a:t>
            </a:r>
          </a:p>
          <a:p>
            <a:pPr algn="just"/>
            <a:r>
              <a:rPr lang="en-US" b="1" dirty="0" smtClean="0"/>
              <a:t>Syntax</a:t>
            </a:r>
            <a:r>
              <a:rPr lang="en-US" dirty="0" smtClean="0"/>
              <a:t>:</a:t>
            </a:r>
          </a:p>
          <a:p>
            <a:pPr algn="just"/>
            <a:r>
              <a:rPr lang="en-US" dirty="0" smtClean="0"/>
              <a:t>[</a:t>
            </a:r>
            <a:r>
              <a:rPr lang="en-US" dirty="0" err="1" smtClean="0"/>
              <a:t>style.styleproperty</a:t>
            </a:r>
            <a:r>
              <a:rPr lang="en-US" dirty="0" smtClean="0"/>
              <a:t>]</a:t>
            </a:r>
          </a:p>
          <a:p>
            <a:pPr algn="just"/>
            <a:r>
              <a:rPr lang="en-US" b="1" dirty="0" smtClean="0"/>
              <a:t>Example</a:t>
            </a:r>
            <a:r>
              <a:rPr lang="en-US" dirty="0" smtClean="0"/>
              <a:t>:</a:t>
            </a:r>
          </a:p>
          <a:p>
            <a:pPr algn="just"/>
            <a:r>
              <a:rPr lang="en-US" dirty="0" smtClean="0"/>
              <a:t>&lt;button [</a:t>
            </a:r>
            <a:r>
              <a:rPr lang="en-US" dirty="0" err="1" smtClean="0"/>
              <a:t>style.color</a:t>
            </a:r>
            <a:r>
              <a:rPr lang="en-US" dirty="0" smtClean="0"/>
              <a:t>] = "</a:t>
            </a:r>
            <a:r>
              <a:rPr lang="en-US" dirty="0" err="1" smtClean="0"/>
              <a:t>isValid</a:t>
            </a:r>
            <a:r>
              <a:rPr lang="en-US" dirty="0" smtClean="0"/>
              <a:t> ? 'blue' : 'red' "&gt;Hello&lt;/button&gt;</a:t>
            </a:r>
          </a:p>
          <a:p>
            <a:pPr algn="just"/>
            <a:r>
              <a:rPr lang="en-US" dirty="0" smtClean="0"/>
              <a:t>Here button text color will be set to blue if the expression is true, otherwise red.</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81000"/>
            <a:ext cx="7714488" cy="5867400"/>
          </a:xfrm>
        </p:spPr>
        <p:txBody>
          <a:bodyPr>
            <a:normAutofit/>
          </a:bodyPr>
          <a:lstStyle/>
          <a:p>
            <a:pPr algn="just"/>
            <a:r>
              <a:rPr lang="en-US" dirty="0" smtClean="0"/>
              <a:t>Some style bindings will have a unit extension.</a:t>
            </a:r>
          </a:p>
          <a:p>
            <a:pPr algn="just"/>
            <a:r>
              <a:rPr lang="en-US" b="1" dirty="0" smtClean="0"/>
              <a:t>Example</a:t>
            </a:r>
            <a:r>
              <a:rPr lang="en-US" dirty="0" smtClean="0"/>
              <a:t>:</a:t>
            </a:r>
          </a:p>
          <a:p>
            <a:pPr algn="just"/>
            <a:r>
              <a:rPr lang="en-US" dirty="0" smtClean="0"/>
              <a:t>&lt;button [</a:t>
            </a:r>
            <a:r>
              <a:rPr lang="en-US" dirty="0" err="1" smtClean="0"/>
              <a:t>style.font-size.px</a:t>
            </a:r>
            <a:r>
              <a:rPr lang="en-US" dirty="0" smtClean="0"/>
              <a:t>] = "</a:t>
            </a:r>
            <a:r>
              <a:rPr lang="en-US" dirty="0" err="1" smtClean="0"/>
              <a:t>isValid</a:t>
            </a:r>
            <a:r>
              <a:rPr lang="en-US" dirty="0" smtClean="0"/>
              <a:t> ? 3 : 6"&gt;Hello&lt;/button&gt;</a:t>
            </a:r>
          </a:p>
          <a:p>
            <a:pPr algn="just"/>
            <a:r>
              <a:rPr lang="en-US" dirty="0" smtClean="0"/>
              <a:t>Here text font size will be set to 3 </a:t>
            </a:r>
            <a:r>
              <a:rPr lang="en-US" dirty="0" err="1" smtClean="0"/>
              <a:t>px</a:t>
            </a:r>
            <a:r>
              <a:rPr lang="en-US" dirty="0" smtClean="0"/>
              <a:t> if the expression </a:t>
            </a:r>
            <a:r>
              <a:rPr lang="en-US" dirty="0" err="1" smtClean="0"/>
              <a:t>isValid</a:t>
            </a:r>
            <a:r>
              <a:rPr lang="en-US" dirty="0" smtClean="0"/>
              <a:t> is true, otherwise, it will be set to 6px.</a:t>
            </a:r>
          </a:p>
          <a:p>
            <a:pPr algn="just"/>
            <a:r>
              <a:rPr lang="en-US" dirty="0" smtClean="0"/>
              <a:t> The </a:t>
            </a:r>
            <a:r>
              <a:rPr lang="en-US" dirty="0" err="1" smtClean="0"/>
              <a:t>ngStyle</a:t>
            </a:r>
            <a:r>
              <a:rPr lang="en-US" dirty="0" smtClean="0"/>
              <a:t> directive is preferred when it is required to set multiple inline styles at the same time.</a:t>
            </a:r>
          </a:p>
          <a:p>
            <a:pPr algn="just"/>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r>
              <a:rPr lang="en-US" dirty="0" smtClean="0"/>
              <a:t>Event Binding</a:t>
            </a:r>
            <a:endParaRPr lang="en-US" dirty="0"/>
          </a:p>
        </p:txBody>
      </p:sp>
      <p:sp>
        <p:nvSpPr>
          <p:cNvPr id="3" name="Content Placeholder 2"/>
          <p:cNvSpPr>
            <a:spLocks noGrp="1"/>
          </p:cNvSpPr>
          <p:nvPr>
            <p:ph idx="1"/>
          </p:nvPr>
        </p:nvSpPr>
        <p:spPr>
          <a:xfrm>
            <a:off x="1219200" y="838200"/>
            <a:ext cx="7714488" cy="6019800"/>
          </a:xfrm>
        </p:spPr>
        <p:txBody>
          <a:bodyPr>
            <a:normAutofit fontScale="85000" lnSpcReduction="20000"/>
          </a:bodyPr>
          <a:lstStyle/>
          <a:p>
            <a:pPr algn="just"/>
            <a:r>
              <a:rPr lang="en-US" dirty="0" smtClean="0"/>
              <a:t>User actions such as </a:t>
            </a:r>
            <a:r>
              <a:rPr lang="en-US" dirty="0" smtClean="0">
                <a:solidFill>
                  <a:srgbClr val="0066FF"/>
                </a:solidFill>
              </a:rPr>
              <a:t>entering text in input boxes, picking items from lists, button clicks may result in a flow of data in the opposite direction</a:t>
            </a:r>
            <a:r>
              <a:rPr lang="en-US" dirty="0" smtClean="0"/>
              <a:t>: from an element to the component.</a:t>
            </a:r>
          </a:p>
          <a:p>
            <a:pPr algn="just"/>
            <a:r>
              <a:rPr lang="en-US" dirty="0" smtClean="0"/>
              <a:t>Event binding syntax consists of a target event </a:t>
            </a:r>
            <a:r>
              <a:rPr lang="en-US" dirty="0" smtClean="0">
                <a:solidFill>
                  <a:srgbClr val="FF3399"/>
                </a:solidFill>
              </a:rPr>
              <a:t>with ( ) on the left of an equal sign and a template statement on the right</a:t>
            </a:r>
            <a:r>
              <a:rPr lang="en-US" dirty="0" smtClean="0"/>
              <a:t>.</a:t>
            </a:r>
          </a:p>
          <a:p>
            <a:pPr algn="just"/>
            <a:r>
              <a:rPr lang="en-US" b="1" dirty="0" smtClean="0"/>
              <a:t>Example</a:t>
            </a:r>
            <a:r>
              <a:rPr lang="en-US" dirty="0" smtClean="0"/>
              <a:t>:</a:t>
            </a:r>
          </a:p>
          <a:p>
            <a:r>
              <a:rPr lang="en-US" dirty="0" smtClean="0"/>
              <a:t>&lt;button (click) ="</a:t>
            </a:r>
            <a:r>
              <a:rPr lang="en-US" dirty="0" err="1" smtClean="0"/>
              <a:t>onSubmit</a:t>
            </a:r>
            <a:r>
              <a:rPr lang="en-US" dirty="0" smtClean="0"/>
              <a:t>(</a:t>
            </a:r>
            <a:r>
              <a:rPr lang="en-US" dirty="0" err="1" smtClean="0"/>
              <a:t>username.value,password.value</a:t>
            </a:r>
            <a:r>
              <a:rPr lang="en-US" dirty="0" smtClean="0"/>
              <a:t>)"&gt;</a:t>
            </a:r>
          </a:p>
          <a:p>
            <a:r>
              <a:rPr lang="en-US" dirty="0" smtClean="0"/>
              <a:t>Login&lt;/button&gt;</a:t>
            </a:r>
          </a:p>
          <a:p>
            <a:pPr>
              <a:buNone/>
            </a:pPr>
            <a:r>
              <a:rPr lang="en-US" smtClean="0"/>
              <a:t>				OR</a:t>
            </a:r>
            <a:endParaRPr lang="en-US" dirty="0" smtClean="0"/>
          </a:p>
          <a:p>
            <a:r>
              <a:rPr lang="en-US" dirty="0" smtClean="0"/>
              <a:t>&lt;button on-click = "</a:t>
            </a:r>
            <a:r>
              <a:rPr lang="en-US" dirty="0" err="1" smtClean="0"/>
              <a:t>onSubmit</a:t>
            </a:r>
            <a:r>
              <a:rPr lang="en-US" dirty="0" smtClean="0"/>
              <a:t>(</a:t>
            </a:r>
            <a:r>
              <a:rPr lang="en-US" dirty="0" err="1" smtClean="0"/>
              <a:t>username.value,password.value</a:t>
            </a:r>
            <a:r>
              <a:rPr lang="en-US" dirty="0" smtClean="0"/>
              <a:t>)"&gt;Login&lt;/button&gt;</a:t>
            </a: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dirty="0" smtClean="0"/>
              <a:t>Built-in Pipes</a:t>
            </a:r>
            <a:endParaRPr lang="en-US" dirty="0"/>
          </a:p>
        </p:txBody>
      </p:sp>
      <p:sp>
        <p:nvSpPr>
          <p:cNvPr id="3" name="Content Placeholder 2"/>
          <p:cNvSpPr>
            <a:spLocks noGrp="1"/>
          </p:cNvSpPr>
          <p:nvPr>
            <p:ph idx="1"/>
          </p:nvPr>
        </p:nvSpPr>
        <p:spPr>
          <a:xfrm>
            <a:off x="1219200" y="838200"/>
            <a:ext cx="7714488" cy="6019800"/>
          </a:xfrm>
        </p:spPr>
        <p:txBody>
          <a:bodyPr>
            <a:normAutofit fontScale="85000" lnSpcReduction="20000"/>
          </a:bodyPr>
          <a:lstStyle/>
          <a:p>
            <a:pPr algn="just"/>
            <a:r>
              <a:rPr lang="en-US" b="1" dirty="0" smtClean="0"/>
              <a:t>Why Pipes?</a:t>
            </a:r>
            <a:endParaRPr lang="en-US" dirty="0" smtClean="0"/>
          </a:p>
          <a:p>
            <a:pPr algn="just"/>
            <a:r>
              <a:rPr lang="en-US" dirty="0" smtClean="0"/>
              <a:t>Pipes provide a beautiful </a:t>
            </a:r>
            <a:r>
              <a:rPr lang="en-US" dirty="0" smtClean="0">
                <a:solidFill>
                  <a:srgbClr val="0066FF"/>
                </a:solidFill>
              </a:rPr>
              <a:t>way of transforming the data inside templates, for the purpose of display</a:t>
            </a:r>
            <a:r>
              <a:rPr lang="en-US" dirty="0" smtClean="0"/>
              <a:t>. </a:t>
            </a:r>
          </a:p>
          <a:p>
            <a:pPr algn="just"/>
            <a:r>
              <a:rPr lang="en-US" b="1" dirty="0" smtClean="0"/>
              <a:t>Pipes in Angular</a:t>
            </a:r>
            <a:endParaRPr lang="en-US" dirty="0" smtClean="0"/>
          </a:p>
          <a:p>
            <a:pPr algn="just"/>
            <a:r>
              <a:rPr lang="en-US" dirty="0" smtClean="0"/>
              <a:t>Pipes in Angular </a:t>
            </a:r>
            <a:r>
              <a:rPr lang="en-US" dirty="0" smtClean="0">
                <a:solidFill>
                  <a:srgbClr val="FF3399"/>
                </a:solidFill>
              </a:rPr>
              <a:t>take an expression value as an input and transform it into the desired output before displaying it to the user.</a:t>
            </a:r>
            <a:r>
              <a:rPr lang="en-US" dirty="0" smtClean="0"/>
              <a:t> It provides a clean and structured code as you can reuse the pipes throughout the application, while declaring each pipe just once.</a:t>
            </a:r>
          </a:p>
          <a:p>
            <a:pPr algn="just"/>
            <a:r>
              <a:rPr lang="en-US" b="1" dirty="0" smtClean="0"/>
              <a:t>Syntax</a:t>
            </a:r>
            <a:r>
              <a:rPr lang="en-US" dirty="0" smtClean="0"/>
              <a:t>:</a:t>
            </a:r>
          </a:p>
          <a:p>
            <a:pPr algn="just"/>
            <a:r>
              <a:rPr lang="en-US" dirty="0" smtClean="0"/>
              <a:t>{{ expression | pipe }}</a:t>
            </a:r>
          </a:p>
          <a:p>
            <a:pPr algn="just"/>
            <a:r>
              <a:rPr lang="en-US" dirty="0" smtClean="0"/>
              <a:t> </a:t>
            </a:r>
            <a:r>
              <a:rPr lang="en-US" b="1" dirty="0" smtClean="0"/>
              <a:t>Example</a:t>
            </a:r>
            <a:r>
              <a:rPr lang="en-US" dirty="0" smtClean="0"/>
              <a:t>:</a:t>
            </a:r>
          </a:p>
          <a:p>
            <a:pPr algn="just"/>
            <a:r>
              <a:rPr lang="en-US" dirty="0" smtClean="0"/>
              <a:t>{{ "Angular" | uppercase }} </a:t>
            </a:r>
          </a:p>
          <a:p>
            <a:pPr algn="just"/>
            <a:r>
              <a:rPr lang="en-US" dirty="0" smtClean="0"/>
              <a:t>This will display ANGULAR </a:t>
            </a:r>
          </a:p>
          <a:p>
            <a:pPr algn="just"/>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normAutofit fontScale="85000" lnSpcReduction="20000"/>
          </a:bodyPr>
          <a:lstStyle/>
          <a:p>
            <a:pPr algn="just"/>
            <a:r>
              <a:rPr lang="en-US" dirty="0" smtClean="0"/>
              <a:t>Various built-in pipes are provided by Angular for data transformations like transformation of numerical values, string values, dates, etc.. Angular also has built-in pipes for transformations for internationalization (i18n), where locale information is used for data formatting.</a:t>
            </a:r>
          </a:p>
          <a:p>
            <a:pPr algn="just"/>
            <a:r>
              <a:rPr lang="en-US" dirty="0" smtClean="0"/>
              <a:t>The following are commonly used built-in pipes for data formatting:</a:t>
            </a:r>
          </a:p>
          <a:p>
            <a:pPr algn="just"/>
            <a:r>
              <a:rPr lang="en-US" dirty="0" smtClean="0"/>
              <a:t>uppercase</a:t>
            </a:r>
          </a:p>
          <a:p>
            <a:pPr algn="just"/>
            <a:r>
              <a:rPr lang="en-US" dirty="0" smtClean="0"/>
              <a:t>lowercase</a:t>
            </a:r>
          </a:p>
          <a:p>
            <a:pPr algn="just"/>
            <a:r>
              <a:rPr lang="en-US" dirty="0" err="1" smtClean="0"/>
              <a:t>titlecase</a:t>
            </a:r>
            <a:endParaRPr lang="en-US" dirty="0" smtClean="0"/>
          </a:p>
          <a:p>
            <a:pPr algn="just"/>
            <a:r>
              <a:rPr lang="en-US" dirty="0" smtClean="0"/>
              <a:t>currency</a:t>
            </a:r>
          </a:p>
          <a:p>
            <a:pPr algn="just"/>
            <a:r>
              <a:rPr lang="en-US" dirty="0" smtClean="0"/>
              <a:t>date</a:t>
            </a:r>
          </a:p>
          <a:p>
            <a:pPr algn="just"/>
            <a:r>
              <a:rPr lang="en-US" dirty="0" smtClean="0"/>
              <a:t>percent</a:t>
            </a:r>
          </a:p>
          <a:p>
            <a:pPr algn="just"/>
            <a:r>
              <a:rPr lang="en-US" dirty="0" smtClean="0"/>
              <a:t>slice</a:t>
            </a:r>
          </a:p>
          <a:p>
            <a:pPr algn="just"/>
            <a:r>
              <a:rPr lang="en-US" dirty="0" smtClean="0"/>
              <a:t>decimal</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0"/>
            <a:ext cx="7943088" cy="6858000"/>
          </a:xfrm>
        </p:spPr>
        <p:txBody>
          <a:bodyPr>
            <a:noAutofit/>
          </a:bodyPr>
          <a:lstStyle/>
          <a:p>
            <a:r>
              <a:rPr lang="en-US" sz="2300" b="1" u="sng" dirty="0" smtClean="0">
                <a:solidFill>
                  <a:srgbClr val="FF3399"/>
                </a:solidFill>
              </a:rPr>
              <a:t>uppercase</a:t>
            </a:r>
            <a:endParaRPr lang="en-US" sz="2300" dirty="0" smtClean="0">
              <a:solidFill>
                <a:srgbClr val="FF3399"/>
              </a:solidFill>
            </a:endParaRPr>
          </a:p>
          <a:p>
            <a:r>
              <a:rPr lang="en-US" sz="2300" dirty="0" smtClean="0"/>
              <a:t>This pipe converts the template expression into uppercase.</a:t>
            </a:r>
          </a:p>
          <a:p>
            <a:r>
              <a:rPr lang="en-US" sz="2300" b="1" dirty="0" smtClean="0"/>
              <a:t>Syntax</a:t>
            </a:r>
            <a:r>
              <a:rPr lang="en-US" sz="2300" dirty="0" smtClean="0"/>
              <a:t>: </a:t>
            </a:r>
          </a:p>
          <a:p>
            <a:r>
              <a:rPr lang="en-US" sz="2300" dirty="0" smtClean="0"/>
              <a:t>{{ expression | uppercase }}</a:t>
            </a:r>
          </a:p>
          <a:p>
            <a:r>
              <a:rPr lang="en-US" sz="2300" b="1" dirty="0" smtClean="0"/>
              <a:t>Example</a:t>
            </a:r>
            <a:r>
              <a:rPr lang="en-US" sz="2300" dirty="0" smtClean="0"/>
              <a:t>:</a:t>
            </a:r>
          </a:p>
          <a:p>
            <a:r>
              <a:rPr lang="en-US" sz="2300" dirty="0" smtClean="0"/>
              <a:t>{{ "Laptop" | uppercase }}</a:t>
            </a:r>
          </a:p>
          <a:p>
            <a:r>
              <a:rPr lang="en-US" sz="2300" b="1" dirty="0" smtClean="0"/>
              <a:t>Output</a:t>
            </a:r>
            <a:r>
              <a:rPr lang="en-US" sz="2300" dirty="0" smtClean="0"/>
              <a:t>:</a:t>
            </a:r>
          </a:p>
          <a:p>
            <a:r>
              <a:rPr lang="en-US" sz="2300" dirty="0" smtClean="0"/>
              <a:t>LAPTOP</a:t>
            </a:r>
          </a:p>
          <a:p>
            <a:r>
              <a:rPr lang="en-US" sz="2300" b="1" u="sng" dirty="0" smtClean="0">
                <a:solidFill>
                  <a:srgbClr val="FF3399"/>
                </a:solidFill>
              </a:rPr>
              <a:t>lowercase</a:t>
            </a:r>
            <a:endParaRPr lang="en-US" sz="2300" dirty="0" smtClean="0">
              <a:solidFill>
                <a:srgbClr val="FF3399"/>
              </a:solidFill>
            </a:endParaRPr>
          </a:p>
          <a:p>
            <a:r>
              <a:rPr lang="en-US" sz="2300" dirty="0" smtClean="0"/>
              <a:t>This pipe converts the template expression into lowercase.</a:t>
            </a:r>
          </a:p>
          <a:p>
            <a:r>
              <a:rPr lang="en-US" sz="2300" b="1" dirty="0" smtClean="0"/>
              <a:t>Syntax</a:t>
            </a:r>
            <a:r>
              <a:rPr lang="en-US" sz="2300" dirty="0" smtClean="0"/>
              <a:t>: </a:t>
            </a:r>
          </a:p>
          <a:p>
            <a:r>
              <a:rPr lang="en-US" sz="2300" dirty="0" smtClean="0"/>
              <a:t>{{ expression | lowercase }}</a:t>
            </a:r>
          </a:p>
          <a:p>
            <a:r>
              <a:rPr lang="en-US" sz="2300" b="1" dirty="0" smtClean="0"/>
              <a:t>Example</a:t>
            </a:r>
            <a:r>
              <a:rPr lang="en-US" sz="2300" dirty="0" smtClean="0"/>
              <a:t>:</a:t>
            </a:r>
          </a:p>
          <a:p>
            <a:r>
              <a:rPr lang="en-US" sz="2300" dirty="0" smtClean="0"/>
              <a:t>{{ "LAPTOP" | lowercase }}</a:t>
            </a:r>
          </a:p>
          <a:p>
            <a:r>
              <a:rPr lang="en-US" sz="2300" b="1" dirty="0" smtClean="0"/>
              <a:t>Output</a:t>
            </a:r>
            <a:r>
              <a:rPr lang="en-US" sz="2300" dirty="0" smtClean="0"/>
              <a:t>:</a:t>
            </a:r>
          </a:p>
          <a:p>
            <a:r>
              <a:rPr lang="en-US" sz="2300" dirty="0" smtClean="0"/>
              <a:t>laptop</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638288" cy="5867400"/>
          </a:xfrm>
        </p:spPr>
        <p:txBody>
          <a:bodyPr>
            <a:normAutofit/>
          </a:bodyPr>
          <a:lstStyle/>
          <a:p>
            <a:pPr algn="just"/>
            <a:r>
              <a:rPr lang="en-US" b="1" u="sng" dirty="0" err="1" smtClean="0"/>
              <a:t>titlecase</a:t>
            </a:r>
            <a:endParaRPr lang="en-US" dirty="0" smtClean="0"/>
          </a:p>
          <a:p>
            <a:pPr algn="just"/>
            <a:r>
              <a:rPr lang="en-US" dirty="0" smtClean="0"/>
              <a:t>This pipe converts the first character in each word of the given expression into a capital letter.</a:t>
            </a:r>
          </a:p>
          <a:p>
            <a:pPr algn="just"/>
            <a:r>
              <a:rPr lang="en-US" b="1" dirty="0" smtClean="0"/>
              <a:t>Syntax</a:t>
            </a:r>
            <a:r>
              <a:rPr lang="en-US" dirty="0" smtClean="0"/>
              <a:t>: </a:t>
            </a:r>
          </a:p>
          <a:p>
            <a:pPr algn="just"/>
            <a:r>
              <a:rPr lang="en-US" dirty="0" smtClean="0"/>
              <a:t>{{ expression | </a:t>
            </a:r>
            <a:r>
              <a:rPr lang="en-US" dirty="0" err="1" smtClean="0"/>
              <a:t>titlecase</a:t>
            </a:r>
            <a:r>
              <a:rPr lang="en-US" dirty="0" smtClean="0"/>
              <a:t> }}</a:t>
            </a:r>
          </a:p>
          <a:p>
            <a:pPr algn="just"/>
            <a:r>
              <a:rPr lang="en-US" b="1" dirty="0" smtClean="0"/>
              <a:t>Example</a:t>
            </a:r>
            <a:r>
              <a:rPr lang="en-US" dirty="0" smtClean="0"/>
              <a:t>:</a:t>
            </a:r>
          </a:p>
          <a:p>
            <a:pPr algn="just"/>
            <a:r>
              <a:rPr lang="en-US" dirty="0" smtClean="0"/>
              <a:t>{{ "product details" | </a:t>
            </a:r>
            <a:r>
              <a:rPr lang="en-US" dirty="0" err="1" smtClean="0"/>
              <a:t>titlecase</a:t>
            </a:r>
            <a:r>
              <a:rPr lang="en-US" dirty="0" smtClean="0"/>
              <a:t> }}</a:t>
            </a:r>
          </a:p>
          <a:p>
            <a:pPr algn="just"/>
            <a:r>
              <a:rPr lang="en-US" b="1" dirty="0" smtClean="0"/>
              <a:t>Output</a:t>
            </a:r>
            <a:r>
              <a:rPr lang="en-US" dirty="0" smtClean="0"/>
              <a:t>:</a:t>
            </a:r>
          </a:p>
          <a:p>
            <a:pPr algn="just"/>
            <a:r>
              <a:rPr lang="en-US" dirty="0" smtClean="0"/>
              <a:t>Product Details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6172200"/>
          </a:xfrm>
        </p:spPr>
        <p:txBody>
          <a:bodyPr>
            <a:normAutofit fontScale="92500" lnSpcReduction="10000"/>
          </a:bodyPr>
          <a:lstStyle/>
          <a:p>
            <a:pPr lvl="0" algn="just"/>
            <a:r>
              <a:rPr lang="en-US" b="1" dirty="0" smtClean="0"/>
              <a:t>Component-based:</a:t>
            </a:r>
            <a:endParaRPr lang="en-US" sz="3600" b="1" dirty="0" smtClean="0"/>
          </a:p>
          <a:p>
            <a:pPr lvl="0" algn="just"/>
            <a:r>
              <a:rPr lang="en-US" dirty="0" smtClean="0"/>
              <a:t>Angular follows component-based programming which is the future of web development. Each component created is isolated from every other part of our application. This kind of programming allows us to use components written using other frameworks.</a:t>
            </a:r>
          </a:p>
          <a:p>
            <a:pPr lvl="0" algn="just"/>
            <a:r>
              <a:rPr lang="en-US" dirty="0" smtClean="0"/>
              <a:t>Inside a component, you can write both business logic and view.</a:t>
            </a:r>
          </a:p>
          <a:p>
            <a:pPr lvl="0" algn="just"/>
            <a:r>
              <a:rPr lang="en-US" dirty="0" smtClean="0"/>
              <a:t>Every Angular application must have one top-level component referred to as 'Root Component' and several sub-components or child components.</a:t>
            </a:r>
            <a:endParaRPr lang="en-US" sz="3200" dirty="0" smtClean="0"/>
          </a:p>
          <a:p>
            <a:pPr algn="just"/>
            <a:endParaRPr lang="en-US" dirty="0"/>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r>
              <a:rPr lang="en-US" dirty="0" smtClean="0"/>
              <a:t>Passing parameters to Pipes</a:t>
            </a:r>
            <a:endParaRPr lang="en-US" dirty="0"/>
          </a:p>
        </p:txBody>
      </p:sp>
      <p:sp>
        <p:nvSpPr>
          <p:cNvPr id="3" name="Content Placeholder 2"/>
          <p:cNvSpPr>
            <a:spLocks noGrp="1"/>
          </p:cNvSpPr>
          <p:nvPr>
            <p:ph idx="1"/>
          </p:nvPr>
        </p:nvSpPr>
        <p:spPr>
          <a:xfrm>
            <a:off x="1143000" y="914400"/>
            <a:ext cx="7790688" cy="5715000"/>
          </a:xfrm>
        </p:spPr>
        <p:txBody>
          <a:bodyPr>
            <a:normAutofit fontScale="92500" lnSpcReduction="20000"/>
          </a:bodyPr>
          <a:lstStyle/>
          <a:p>
            <a:pPr algn="just"/>
            <a:r>
              <a:rPr lang="en-US" dirty="0" smtClean="0"/>
              <a:t>Built-in Pipes with Parameters:</a:t>
            </a:r>
          </a:p>
          <a:p>
            <a:pPr algn="just"/>
            <a:r>
              <a:rPr lang="en-US" dirty="0" smtClean="0"/>
              <a:t>A pipe can </a:t>
            </a:r>
            <a:r>
              <a:rPr lang="en-US" dirty="0" smtClean="0">
                <a:solidFill>
                  <a:srgbClr val="FF3399"/>
                </a:solidFill>
              </a:rPr>
              <a:t>also have optional parameters to change the output.</a:t>
            </a:r>
            <a:r>
              <a:rPr lang="en-US" dirty="0" smtClean="0"/>
              <a:t> To pass parameters, </a:t>
            </a:r>
            <a:r>
              <a:rPr lang="en-US" dirty="0" smtClean="0">
                <a:solidFill>
                  <a:srgbClr val="0066FF"/>
                </a:solidFill>
              </a:rPr>
              <a:t>after a pipe name add a colon( : ) followed by the parameter value</a:t>
            </a:r>
            <a:r>
              <a:rPr lang="en-US" dirty="0" smtClean="0"/>
              <a:t>.</a:t>
            </a:r>
          </a:p>
          <a:p>
            <a:pPr algn="just"/>
            <a:r>
              <a:rPr lang="en-US" b="1" dirty="0" smtClean="0"/>
              <a:t>Syntax</a:t>
            </a:r>
            <a:r>
              <a:rPr lang="en-US" dirty="0" smtClean="0"/>
              <a:t>: </a:t>
            </a:r>
          </a:p>
          <a:p>
            <a:pPr algn="just"/>
            <a:r>
              <a:rPr lang="en-US" dirty="0" err="1" smtClean="0"/>
              <a:t>pipename</a:t>
            </a:r>
            <a:r>
              <a:rPr lang="en-US" dirty="0" smtClean="0"/>
              <a:t> : </a:t>
            </a:r>
            <a:r>
              <a:rPr lang="en-US" dirty="0" err="1" smtClean="0"/>
              <a:t>parametervalue</a:t>
            </a:r>
            <a:endParaRPr lang="en-US" dirty="0" smtClean="0"/>
          </a:p>
          <a:p>
            <a:pPr algn="just"/>
            <a:r>
              <a:rPr lang="en-US" dirty="0" smtClean="0"/>
              <a:t>A pipe can also have multiple parameters as shown below</a:t>
            </a:r>
          </a:p>
          <a:p>
            <a:pPr algn="just"/>
            <a:r>
              <a:rPr lang="en-US" dirty="0" err="1" smtClean="0"/>
              <a:t>pipename</a:t>
            </a:r>
            <a:r>
              <a:rPr lang="en-US" dirty="0" smtClean="0"/>
              <a:t> : parametervalue1:parametervalue2</a:t>
            </a:r>
          </a:p>
          <a:p>
            <a:pPr algn="just"/>
            <a:r>
              <a:rPr lang="en-US" dirty="0" smtClean="0"/>
              <a:t>Below are the built-in pipes present in Angular, which accept optional parameters using which the pipe's output can be fine-tuned.</a:t>
            </a:r>
          </a:p>
          <a:p>
            <a:pPr algn="just"/>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normAutofit fontScale="85000" lnSpcReduction="20000"/>
          </a:bodyPr>
          <a:lstStyle/>
          <a:p>
            <a:pPr algn="just"/>
            <a:r>
              <a:rPr lang="en-US" b="1" u="sng" dirty="0" smtClean="0"/>
              <a:t>currency</a:t>
            </a:r>
            <a:endParaRPr lang="en-US" dirty="0" smtClean="0"/>
          </a:p>
          <a:p>
            <a:pPr algn="just"/>
            <a:r>
              <a:rPr lang="en-US" dirty="0" smtClean="0"/>
              <a:t>This pipe </a:t>
            </a:r>
            <a:r>
              <a:rPr lang="en-US" dirty="0" smtClean="0">
                <a:solidFill>
                  <a:srgbClr val="FF3399"/>
                </a:solidFill>
              </a:rPr>
              <a:t>displays a currency symbol before the expression.</a:t>
            </a:r>
            <a:r>
              <a:rPr lang="en-US" dirty="0" smtClean="0"/>
              <a:t> By default, it displays the currency symbol $</a:t>
            </a:r>
          </a:p>
          <a:p>
            <a:pPr algn="just"/>
            <a:r>
              <a:rPr lang="en-US" b="1" dirty="0" smtClean="0"/>
              <a:t>Syntax</a:t>
            </a:r>
            <a:r>
              <a:rPr lang="en-US" dirty="0" smtClean="0"/>
              <a:t>:</a:t>
            </a:r>
          </a:p>
          <a:p>
            <a:r>
              <a:rPr lang="en-US" dirty="0" smtClean="0"/>
              <a:t>{{ expression | </a:t>
            </a:r>
            <a:r>
              <a:rPr lang="en-US" dirty="0" err="1" smtClean="0"/>
              <a:t>currency:currencyCode:symbol:digitInfo:locale</a:t>
            </a:r>
            <a:r>
              <a:rPr lang="en-US" dirty="0" smtClean="0"/>
              <a:t> }}</a:t>
            </a:r>
          </a:p>
          <a:p>
            <a:pPr algn="just"/>
            <a:r>
              <a:rPr lang="en-US" b="1" dirty="0" err="1" smtClean="0"/>
              <a:t>currencyCode</a:t>
            </a:r>
            <a:r>
              <a:rPr lang="en-US" dirty="0" smtClean="0"/>
              <a:t> is the code to display such as INR for the rupee, EUR for the euro, etc.</a:t>
            </a:r>
          </a:p>
          <a:p>
            <a:pPr algn="just"/>
            <a:r>
              <a:rPr lang="en-US" b="1" dirty="0" smtClean="0"/>
              <a:t>symbol</a:t>
            </a:r>
            <a:r>
              <a:rPr lang="en-US" dirty="0" smtClean="0"/>
              <a:t> is a Boolean value that represents whether to display currency symbol or code.</a:t>
            </a:r>
          </a:p>
          <a:p>
            <a:pPr algn="just"/>
            <a:r>
              <a:rPr lang="en-US" b="1" dirty="0" smtClean="0"/>
              <a:t>symbol</a:t>
            </a:r>
            <a:r>
              <a:rPr lang="en-US" dirty="0" smtClean="0"/>
              <a:t> (default): displays symbol such as $ etc.</a:t>
            </a:r>
          </a:p>
          <a:p>
            <a:pPr algn="just"/>
            <a:r>
              <a:rPr lang="en-US" b="1" dirty="0" smtClean="0"/>
              <a:t>symbol-narrow</a:t>
            </a:r>
            <a:r>
              <a:rPr lang="en-US" dirty="0" smtClean="0"/>
              <a:t>: displays the narrow symbol of currency. Some countries have two symbols for their currency, regular and narrow. For example, the Canadian Dollar CAD has the symbol as CA$ and symbol-narrow as $.</a:t>
            </a:r>
          </a:p>
          <a:p>
            <a:pPr algn="just"/>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normAutofit fontScale="92500" lnSpcReduction="10000"/>
          </a:bodyPr>
          <a:lstStyle/>
          <a:p>
            <a:pPr algn="just"/>
            <a:r>
              <a:rPr lang="en-US" b="1" dirty="0" err="1" smtClean="0"/>
              <a:t>digitInfo</a:t>
            </a:r>
            <a:r>
              <a:rPr lang="en-US" dirty="0" smtClean="0"/>
              <a:t> is a string in the following format</a:t>
            </a:r>
          </a:p>
          <a:p>
            <a:pPr algn="just"/>
            <a:r>
              <a:rPr lang="en-US" dirty="0" smtClean="0"/>
              <a:t>{</a:t>
            </a:r>
            <a:r>
              <a:rPr lang="en-US" dirty="0" err="1" smtClean="0"/>
              <a:t>minIntegerDigits</a:t>
            </a:r>
            <a:r>
              <a:rPr lang="en-US" dirty="0" smtClean="0"/>
              <a:t>}.{</a:t>
            </a:r>
            <a:r>
              <a:rPr lang="en-US" dirty="0" err="1" smtClean="0"/>
              <a:t>minFractionDigits</a:t>
            </a:r>
            <a:r>
              <a:rPr lang="en-US" dirty="0" smtClean="0"/>
              <a:t>} - {</a:t>
            </a:r>
            <a:r>
              <a:rPr lang="en-US" dirty="0" err="1" smtClean="0"/>
              <a:t>maxFractionDigits</a:t>
            </a:r>
            <a:r>
              <a:rPr lang="en-US" dirty="0" smtClean="0"/>
              <a:t>}</a:t>
            </a:r>
          </a:p>
          <a:p>
            <a:pPr algn="just"/>
            <a:r>
              <a:rPr lang="en-US" dirty="0" err="1" smtClean="0"/>
              <a:t>minIntegerDigits</a:t>
            </a:r>
            <a:r>
              <a:rPr lang="en-US" dirty="0" smtClean="0"/>
              <a:t> is the </a:t>
            </a:r>
            <a:r>
              <a:rPr lang="en-US" dirty="0" smtClean="0">
                <a:solidFill>
                  <a:srgbClr val="FF3399"/>
                </a:solidFill>
              </a:rPr>
              <a:t>minimum integer digits to display. </a:t>
            </a:r>
            <a:r>
              <a:rPr lang="en-US" dirty="0" smtClean="0"/>
              <a:t>The default value is 1</a:t>
            </a:r>
          </a:p>
          <a:p>
            <a:pPr algn="just"/>
            <a:r>
              <a:rPr lang="en-US" dirty="0" err="1" smtClean="0"/>
              <a:t>minFractionDigits</a:t>
            </a:r>
            <a:r>
              <a:rPr lang="en-US" dirty="0" smtClean="0"/>
              <a:t> is the </a:t>
            </a:r>
            <a:r>
              <a:rPr lang="en-US" dirty="0" smtClean="0">
                <a:solidFill>
                  <a:srgbClr val="0066FF"/>
                </a:solidFill>
              </a:rPr>
              <a:t>minimum number of digits to display after the fraction</a:t>
            </a:r>
            <a:r>
              <a:rPr lang="en-US" dirty="0" smtClean="0"/>
              <a:t>. The default value is 0</a:t>
            </a:r>
          </a:p>
          <a:p>
            <a:pPr algn="just"/>
            <a:r>
              <a:rPr lang="en-US" dirty="0" err="1" smtClean="0"/>
              <a:t>maxFractionDigits</a:t>
            </a:r>
            <a:r>
              <a:rPr lang="en-US" dirty="0" smtClean="0"/>
              <a:t> is the </a:t>
            </a:r>
            <a:r>
              <a:rPr lang="en-US" dirty="0" smtClean="0">
                <a:solidFill>
                  <a:srgbClr val="008000"/>
                </a:solidFill>
              </a:rPr>
              <a:t>maximum number of digits to display after the fraction</a:t>
            </a:r>
            <a:r>
              <a:rPr lang="en-US" dirty="0" smtClean="0"/>
              <a:t>. The default value is 3</a:t>
            </a:r>
          </a:p>
          <a:p>
            <a:pPr algn="just"/>
            <a:r>
              <a:rPr lang="en-US" b="1" dirty="0" smtClean="0"/>
              <a:t>locale </a:t>
            </a:r>
            <a:r>
              <a:rPr lang="en-US" dirty="0" smtClean="0"/>
              <a:t>is used to set the format followed by a country/language. To use a locale,  the locale needs to be registered in the root module.</a:t>
            </a:r>
          </a:p>
          <a:p>
            <a:pPr algn="just"/>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04800"/>
            <a:ext cx="7866888" cy="6553200"/>
          </a:xfrm>
        </p:spPr>
        <p:txBody>
          <a:bodyPr>
            <a:normAutofit fontScale="77500" lnSpcReduction="20000"/>
          </a:bodyPr>
          <a:lstStyle/>
          <a:p>
            <a:r>
              <a:rPr lang="en-US" dirty="0" smtClean="0"/>
              <a:t>For </a:t>
            </a:r>
            <a:r>
              <a:rPr lang="en-US" dirty="0" err="1" smtClean="0"/>
              <a:t>Example,to</a:t>
            </a:r>
            <a:r>
              <a:rPr lang="en-US" dirty="0" smtClean="0"/>
              <a:t> set locale to French (</a:t>
            </a:r>
            <a:r>
              <a:rPr lang="en-US" dirty="0" err="1" smtClean="0"/>
              <a:t>fr</a:t>
            </a:r>
            <a:r>
              <a:rPr lang="en-US" dirty="0" smtClean="0"/>
              <a:t>), add the below statements in </a:t>
            </a:r>
            <a:r>
              <a:rPr lang="en-US" dirty="0" err="1" smtClean="0"/>
              <a:t>app.module.ts</a:t>
            </a:r>
            <a:endParaRPr lang="en-US" dirty="0" smtClean="0"/>
          </a:p>
          <a:p>
            <a:r>
              <a:rPr lang="en-US" dirty="0" smtClean="0"/>
              <a:t>import { </a:t>
            </a:r>
            <a:r>
              <a:rPr lang="en-US" dirty="0" err="1" smtClean="0"/>
              <a:t>registerLocaleData</a:t>
            </a:r>
            <a:r>
              <a:rPr lang="en-US" dirty="0" smtClean="0"/>
              <a:t> } from '@angular/common';</a:t>
            </a:r>
          </a:p>
          <a:p>
            <a:r>
              <a:rPr lang="en-US" dirty="0" smtClean="0"/>
              <a:t>import </a:t>
            </a:r>
            <a:r>
              <a:rPr lang="en-US" dirty="0" err="1" smtClean="0"/>
              <a:t>localeFrench</a:t>
            </a:r>
            <a:r>
              <a:rPr lang="en-US" dirty="0" smtClean="0"/>
              <a:t> from '@angular/common/locales/</a:t>
            </a:r>
            <a:r>
              <a:rPr lang="en-US" dirty="0" err="1" smtClean="0"/>
              <a:t>fr</a:t>
            </a:r>
            <a:r>
              <a:rPr lang="en-US" dirty="0" smtClean="0"/>
              <a:t>';</a:t>
            </a:r>
          </a:p>
          <a:p>
            <a:r>
              <a:rPr lang="en-US" dirty="0" err="1" smtClean="0"/>
              <a:t>registerLocaleData</a:t>
            </a:r>
            <a:r>
              <a:rPr lang="en-US" dirty="0" smtClean="0"/>
              <a:t>(</a:t>
            </a:r>
            <a:r>
              <a:rPr lang="en-US" dirty="0" err="1" smtClean="0"/>
              <a:t>localeFrench</a:t>
            </a:r>
            <a:r>
              <a:rPr lang="en-US" dirty="0" smtClean="0"/>
              <a:t>);</a:t>
            </a:r>
          </a:p>
          <a:p>
            <a:r>
              <a:rPr lang="en-US" b="1" dirty="0" smtClean="0"/>
              <a:t>Examples</a:t>
            </a:r>
            <a:r>
              <a:rPr lang="en-US" dirty="0" smtClean="0"/>
              <a:t>: </a:t>
            </a:r>
          </a:p>
          <a:p>
            <a:r>
              <a:rPr lang="en-US" dirty="0" smtClean="0"/>
              <a:t>{{ 25000 | currency }} will display $25,000.00</a:t>
            </a:r>
          </a:p>
          <a:p>
            <a:r>
              <a:rPr lang="en-US" dirty="0" smtClean="0"/>
              <a:t>{{ 25000 | </a:t>
            </a:r>
            <a:r>
              <a:rPr lang="en-US" dirty="0" err="1" smtClean="0"/>
              <a:t>currency:'CAD</a:t>
            </a:r>
            <a:r>
              <a:rPr lang="en-US" dirty="0" smtClean="0"/>
              <a:t>' }} will display CA$25,000.00</a:t>
            </a:r>
          </a:p>
          <a:p>
            <a:r>
              <a:rPr lang="en-US" dirty="0" smtClean="0"/>
              <a:t>{{ 25000 | </a:t>
            </a:r>
            <a:r>
              <a:rPr lang="en-US" dirty="0" err="1" smtClean="0"/>
              <a:t>currency:'CAD':'code</a:t>
            </a:r>
            <a:r>
              <a:rPr lang="en-US" dirty="0" smtClean="0"/>
              <a:t>' }} will display CAD25,000.00</a:t>
            </a:r>
          </a:p>
          <a:p>
            <a:r>
              <a:rPr lang="en-US" dirty="0" smtClean="0"/>
              <a:t>{{ 25000 | currency:'CAD':'symbol':'6.2-3'}} will display CA$025,000.00</a:t>
            </a:r>
          </a:p>
          <a:p>
            <a:r>
              <a:rPr lang="en-US" dirty="0" smtClean="0"/>
              <a:t>{{ 25000 | </a:t>
            </a:r>
            <a:r>
              <a:rPr lang="en-US" dirty="0" err="1" smtClean="0"/>
              <a:t>currency:'CAD</a:t>
            </a:r>
            <a:r>
              <a:rPr lang="en-US" dirty="0" smtClean="0"/>
              <a:t>': 'symbol-narrow':'1.3'}} will display $25,000.000</a:t>
            </a:r>
          </a:p>
          <a:p>
            <a:r>
              <a:rPr lang="en-US" dirty="0" smtClean="0"/>
              <a:t>{{ 250000 | currency:'CAD':'symbol':'6.3'}} will display CA$250,000.000</a:t>
            </a:r>
          </a:p>
          <a:p>
            <a:r>
              <a:rPr lang="en-US" dirty="0" smtClean="0"/>
              <a:t>{{ 250000 | currency:'CAD':'symbol':'6.3':'fr'}} will display 250 000,000 CA$</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8153400" cy="6629400"/>
          </a:xfrm>
        </p:spPr>
        <p:txBody>
          <a:bodyPr>
            <a:noAutofit/>
          </a:bodyPr>
          <a:lstStyle/>
          <a:p>
            <a:pPr algn="just"/>
            <a:r>
              <a:rPr lang="en-US" sz="2300" b="1" u="sng" dirty="0" smtClean="0"/>
              <a:t>date</a:t>
            </a:r>
            <a:endParaRPr lang="en-US" sz="2300" dirty="0" smtClean="0"/>
          </a:p>
          <a:p>
            <a:pPr algn="just"/>
            <a:r>
              <a:rPr lang="en-US" sz="2300" dirty="0" smtClean="0"/>
              <a:t>This pipe can be </a:t>
            </a:r>
            <a:r>
              <a:rPr lang="en-US" sz="2300" dirty="0" smtClean="0">
                <a:solidFill>
                  <a:srgbClr val="0066FF"/>
                </a:solidFill>
              </a:rPr>
              <a:t>used to display the date in the required format</a:t>
            </a:r>
          </a:p>
          <a:p>
            <a:pPr algn="just"/>
            <a:r>
              <a:rPr lang="en-US" sz="2300" b="1" dirty="0" smtClean="0"/>
              <a:t>Syntax</a:t>
            </a:r>
            <a:r>
              <a:rPr lang="en-US" sz="2300" dirty="0" smtClean="0"/>
              <a:t>:</a:t>
            </a:r>
          </a:p>
          <a:p>
            <a:pPr algn="just">
              <a:buNone/>
            </a:pPr>
            <a:r>
              <a:rPr lang="en-US" sz="2300" dirty="0" smtClean="0"/>
              <a:t>			{{ expression | </a:t>
            </a:r>
            <a:r>
              <a:rPr lang="en-US" sz="2300" dirty="0" err="1" smtClean="0"/>
              <a:t>date:format:timezone:locale</a:t>
            </a:r>
            <a:r>
              <a:rPr lang="en-US" sz="2300" dirty="0" smtClean="0"/>
              <a:t> }}</a:t>
            </a:r>
          </a:p>
          <a:p>
            <a:pPr algn="just"/>
            <a:r>
              <a:rPr lang="en-US" sz="2300" dirty="0" smtClean="0"/>
              <a:t>An</a:t>
            </a:r>
            <a:r>
              <a:rPr lang="en-US" sz="2300" b="1" dirty="0" smtClean="0"/>
              <a:t> expression </a:t>
            </a:r>
            <a:r>
              <a:rPr lang="en-US" sz="2300" dirty="0" smtClean="0"/>
              <a:t>is a date or number in milliseconds</a:t>
            </a:r>
          </a:p>
          <a:p>
            <a:pPr algn="just"/>
            <a:r>
              <a:rPr lang="en-US" sz="2300" dirty="0" smtClean="0"/>
              <a:t>The</a:t>
            </a:r>
            <a:r>
              <a:rPr lang="en-US" sz="2300" b="1" dirty="0" smtClean="0"/>
              <a:t> format </a:t>
            </a:r>
            <a:r>
              <a:rPr lang="en-US" sz="2300" dirty="0" smtClean="0"/>
              <a:t>indicates in which form the date/time should be displayed. Following are the pre-defined options for it.</a:t>
            </a:r>
          </a:p>
          <a:p>
            <a:pPr algn="just"/>
            <a:r>
              <a:rPr lang="en-US" sz="2300" dirty="0" smtClean="0"/>
              <a:t>'medium' :equivalent to 'MMM d, y, h:mm:ss a' (e.g. Jan 31, 2018, 11:05:04 AM)</a:t>
            </a:r>
          </a:p>
          <a:p>
            <a:pPr algn="just"/>
            <a:r>
              <a:rPr lang="en-US" sz="2300" dirty="0" smtClean="0"/>
              <a:t>'short': equivalent to 'M/d/</a:t>
            </a:r>
            <a:r>
              <a:rPr lang="en-US" sz="2300" dirty="0" err="1" smtClean="0"/>
              <a:t>yy</a:t>
            </a:r>
            <a:r>
              <a:rPr lang="en-US" sz="2300" dirty="0" smtClean="0"/>
              <a:t>, h:mm a' (e.g. 1/31/2018, 11:05 AM)</a:t>
            </a:r>
          </a:p>
          <a:p>
            <a:pPr algn="just"/>
            <a:r>
              <a:rPr lang="en-US" sz="2300" dirty="0" smtClean="0"/>
              <a:t>'long': equivalent to 'MMMM d, y, h:mm:ss a z' (e.g. January 31, 2018 at 11:05:04 AM GMT+5)</a:t>
            </a:r>
          </a:p>
          <a:p>
            <a:pPr algn="just"/>
            <a:r>
              <a:rPr lang="en-US" sz="2300" dirty="0" smtClean="0"/>
              <a:t>'full': equivalent to 'EEEE, MMMM d, y, h:mm:ss a zzzz' (e.g. Wednesday, January 31, 2018 at 11:05:04 AM GMT+05:30)</a:t>
            </a:r>
          </a:p>
          <a:p>
            <a:pPr algn="just"/>
            <a:r>
              <a:rPr lang="en-US" sz="2300" dirty="0" smtClean="0"/>
              <a:t>'</a:t>
            </a:r>
            <a:r>
              <a:rPr lang="en-US" sz="2300" dirty="0" err="1" smtClean="0"/>
              <a:t>fullDate</a:t>
            </a:r>
            <a:r>
              <a:rPr lang="en-US" sz="2300" dirty="0" smtClean="0"/>
              <a:t>' : equivalent to 'EEEE, MMMM d, y' (e.g. Wednesday, January 31, 2018)</a:t>
            </a:r>
          </a:p>
          <a:p>
            <a:pPr algn="just"/>
            <a:endParaRPr lang="en-US" sz="2300"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6248400"/>
          </a:xfrm>
        </p:spPr>
        <p:txBody>
          <a:bodyPr>
            <a:normAutofit fontScale="92500" lnSpcReduction="20000"/>
          </a:bodyPr>
          <a:lstStyle/>
          <a:p>
            <a:pPr algn="just"/>
            <a:r>
              <a:rPr lang="en-US" dirty="0" smtClean="0"/>
              <a:t>'</a:t>
            </a:r>
            <a:r>
              <a:rPr lang="en-US" dirty="0" err="1" smtClean="0"/>
              <a:t>longDate</a:t>
            </a:r>
            <a:r>
              <a:rPr lang="en-US" dirty="0" smtClean="0"/>
              <a:t>' : equivalent to 'MMMM d, y' (e.g. January 31, 2018)</a:t>
            </a:r>
          </a:p>
          <a:p>
            <a:pPr algn="just"/>
            <a:r>
              <a:rPr lang="en-US" dirty="0" smtClean="0"/>
              <a:t>'</a:t>
            </a:r>
            <a:r>
              <a:rPr lang="en-US" dirty="0" err="1" smtClean="0"/>
              <a:t>mediumDate</a:t>
            </a:r>
            <a:r>
              <a:rPr lang="en-US" dirty="0" smtClean="0"/>
              <a:t>' : equivalent to 'MMM d, y' (e.g. Jan 31, 2018)</a:t>
            </a:r>
          </a:p>
          <a:p>
            <a:pPr algn="just"/>
            <a:r>
              <a:rPr lang="en-US" dirty="0" smtClean="0"/>
              <a:t>'</a:t>
            </a:r>
            <a:r>
              <a:rPr lang="en-US" dirty="0" err="1" smtClean="0"/>
              <a:t>shortDate</a:t>
            </a:r>
            <a:r>
              <a:rPr lang="en-US" dirty="0" smtClean="0"/>
              <a:t>' : equivalent to 'M/d/</a:t>
            </a:r>
            <a:r>
              <a:rPr lang="en-US" dirty="0" err="1" smtClean="0"/>
              <a:t>yy</a:t>
            </a:r>
            <a:r>
              <a:rPr lang="en-US" dirty="0" smtClean="0"/>
              <a:t>' (e.g. 1/31/18)</a:t>
            </a:r>
          </a:p>
          <a:p>
            <a:pPr algn="just"/>
            <a:r>
              <a:rPr lang="en-US" dirty="0" smtClean="0"/>
              <a:t>'</a:t>
            </a:r>
            <a:r>
              <a:rPr lang="en-US" dirty="0" err="1" smtClean="0"/>
              <a:t>mediumTime</a:t>
            </a:r>
            <a:r>
              <a:rPr lang="en-US" dirty="0" smtClean="0"/>
              <a:t>' : equivalent to 'h:mm:ss a' (e.g. 11:05:04 AM)</a:t>
            </a:r>
          </a:p>
          <a:p>
            <a:pPr algn="just"/>
            <a:r>
              <a:rPr lang="en-US" dirty="0" smtClean="0"/>
              <a:t>'</a:t>
            </a:r>
            <a:r>
              <a:rPr lang="en-US" dirty="0" err="1" smtClean="0"/>
              <a:t>shortTime</a:t>
            </a:r>
            <a:r>
              <a:rPr lang="en-US" dirty="0" smtClean="0"/>
              <a:t>' :  equivalent to 'h:mm a' (e.g. 11:05 AM)</a:t>
            </a:r>
          </a:p>
          <a:p>
            <a:pPr algn="just"/>
            <a:r>
              <a:rPr lang="en-US" dirty="0" smtClean="0"/>
              <a:t>'</a:t>
            </a:r>
            <a:r>
              <a:rPr lang="en-US" dirty="0" err="1" smtClean="0"/>
              <a:t>longTime</a:t>
            </a:r>
            <a:r>
              <a:rPr lang="en-US" dirty="0" smtClean="0"/>
              <a:t>': equivalent to 'h:mm a' (e.g. 11:05:04 AM GMT+5)</a:t>
            </a:r>
          </a:p>
          <a:p>
            <a:pPr algn="just"/>
            <a:r>
              <a:rPr lang="en-US" dirty="0" smtClean="0"/>
              <a:t>'</a:t>
            </a:r>
            <a:r>
              <a:rPr lang="en-US" dirty="0" err="1" smtClean="0"/>
              <a:t>fullTime</a:t>
            </a:r>
            <a:r>
              <a:rPr lang="en-US" dirty="0" smtClean="0"/>
              <a:t>': equivalent to 'h:mm:ss a zzzz' (e.g. 11:05:04 AM GMT+05:30)</a:t>
            </a:r>
          </a:p>
          <a:p>
            <a:pPr algn="just"/>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790688" cy="6477000"/>
          </a:xfrm>
        </p:spPr>
        <p:txBody>
          <a:bodyPr>
            <a:normAutofit fontScale="92500" lnSpcReduction="20000"/>
          </a:bodyPr>
          <a:lstStyle/>
          <a:p>
            <a:pPr algn="just"/>
            <a:r>
              <a:rPr lang="en-US" b="1" dirty="0" err="1" smtClean="0"/>
              <a:t>Timezone</a:t>
            </a:r>
            <a:r>
              <a:rPr lang="en-US" dirty="0" smtClean="0"/>
              <a:t> to be used for formatting. For example, ’+0430’ (4 hours, 30 minutes east of the Greenwich meridian) If not specified, the local system </a:t>
            </a:r>
            <a:r>
              <a:rPr lang="en-US" dirty="0" err="1" smtClean="0"/>
              <a:t>timezone</a:t>
            </a:r>
            <a:r>
              <a:rPr lang="en-US" dirty="0" smtClean="0"/>
              <a:t> of the end-user's browser will be used.</a:t>
            </a:r>
          </a:p>
          <a:p>
            <a:pPr algn="just"/>
            <a:r>
              <a:rPr lang="en-US" b="1" dirty="0" smtClean="0"/>
              <a:t>locale </a:t>
            </a:r>
            <a:r>
              <a:rPr lang="en-US" dirty="0" smtClean="0"/>
              <a:t>is used to set the format followed by a country/language. To use a locale, register the locale in the root module.</a:t>
            </a:r>
          </a:p>
          <a:p>
            <a:pPr algn="just"/>
            <a:r>
              <a:rPr lang="en-US" dirty="0" smtClean="0"/>
              <a:t>For Example, to set locale to French (</a:t>
            </a:r>
            <a:r>
              <a:rPr lang="en-US" dirty="0" err="1" smtClean="0"/>
              <a:t>fr</a:t>
            </a:r>
            <a:r>
              <a:rPr lang="en-US" dirty="0" smtClean="0"/>
              <a:t>), add the below statements in </a:t>
            </a:r>
            <a:r>
              <a:rPr lang="en-US" dirty="0" err="1" smtClean="0"/>
              <a:t>app.module.ts</a:t>
            </a:r>
            <a:endParaRPr lang="en-US" dirty="0" smtClean="0"/>
          </a:p>
          <a:p>
            <a:pPr algn="just"/>
            <a:r>
              <a:rPr lang="en-US" dirty="0" smtClean="0"/>
              <a:t>import { </a:t>
            </a:r>
            <a:r>
              <a:rPr lang="en-US" dirty="0" err="1" smtClean="0"/>
              <a:t>registerLocaleData</a:t>
            </a:r>
            <a:r>
              <a:rPr lang="en-US" dirty="0" smtClean="0"/>
              <a:t> } from '@angular/common';</a:t>
            </a:r>
          </a:p>
          <a:p>
            <a:pPr algn="just"/>
            <a:r>
              <a:rPr lang="en-US" dirty="0" smtClean="0"/>
              <a:t>import </a:t>
            </a:r>
            <a:r>
              <a:rPr lang="en-US" dirty="0" err="1" smtClean="0"/>
              <a:t>localeFrench</a:t>
            </a:r>
            <a:r>
              <a:rPr lang="en-US" dirty="0" smtClean="0"/>
              <a:t> from '@angular/common/locales/</a:t>
            </a:r>
            <a:r>
              <a:rPr lang="en-US" dirty="0" err="1" smtClean="0"/>
              <a:t>fr</a:t>
            </a:r>
            <a:r>
              <a:rPr lang="en-US" dirty="0" smtClean="0"/>
              <a:t>';</a:t>
            </a:r>
          </a:p>
          <a:p>
            <a:pPr algn="just"/>
            <a:r>
              <a:rPr lang="en-US" dirty="0" err="1" smtClean="0"/>
              <a:t>registerLocaleData</a:t>
            </a:r>
            <a:r>
              <a:rPr lang="en-US" dirty="0" smtClean="0"/>
              <a:t>(</a:t>
            </a:r>
            <a:r>
              <a:rPr lang="en-US" dirty="0" err="1" smtClean="0"/>
              <a:t>localeFrench</a:t>
            </a:r>
            <a:r>
              <a:rPr lang="en-US" dirty="0" smtClean="0"/>
              <a:t>);</a:t>
            </a:r>
          </a:p>
          <a:p>
            <a:pPr algn="just"/>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400800"/>
          </a:xfrm>
        </p:spPr>
        <p:txBody>
          <a:bodyPr>
            <a:normAutofit fontScale="92500" lnSpcReduction="10000"/>
          </a:bodyPr>
          <a:lstStyle/>
          <a:p>
            <a:pPr algn="just"/>
            <a:r>
              <a:rPr lang="en-US" b="1" dirty="0" smtClean="0"/>
              <a:t>Examples</a:t>
            </a:r>
            <a:r>
              <a:rPr lang="en-US" dirty="0" smtClean="0"/>
              <a:t>:</a:t>
            </a:r>
          </a:p>
          <a:p>
            <a:pPr algn="just"/>
            <a:r>
              <a:rPr lang="en-US" dirty="0" smtClean="0"/>
              <a:t>{{ "6/2/2017" | date }} will display Jun 2, 2017</a:t>
            </a:r>
          </a:p>
          <a:p>
            <a:pPr algn="just"/>
            <a:r>
              <a:rPr lang="en-US" dirty="0" smtClean="0"/>
              <a:t>{{ "6/2/2017, 11:30:45 AM" | </a:t>
            </a:r>
            <a:r>
              <a:rPr lang="en-US" dirty="0" err="1" smtClean="0"/>
              <a:t>date:'medium</a:t>
            </a:r>
            <a:r>
              <a:rPr lang="en-US" dirty="0" smtClean="0"/>
              <a:t>' }} will display Jun 2, 2017, 11:30:45 AM</a:t>
            </a:r>
          </a:p>
          <a:p>
            <a:pPr algn="just"/>
            <a:r>
              <a:rPr lang="en-US" dirty="0" smtClean="0"/>
              <a:t>{{ "6/2/2017, 11:30:45 AM" | </a:t>
            </a:r>
            <a:r>
              <a:rPr lang="en-US" dirty="0" err="1" smtClean="0"/>
              <a:t>date:'mmss</a:t>
            </a:r>
            <a:r>
              <a:rPr lang="en-US" dirty="0" smtClean="0"/>
              <a:t>' }} will display 3045</a:t>
            </a:r>
          </a:p>
          <a:p>
            <a:pPr algn="just"/>
            <a:r>
              <a:rPr lang="en-US" dirty="0" smtClean="0"/>
              <a:t>{{"1/31/2018, 11:05:04 AM" | date:'fullDate':'0':'fr'}} will display </a:t>
            </a:r>
            <a:r>
              <a:rPr lang="en-US" dirty="0" err="1" smtClean="0"/>
              <a:t>mercredi</a:t>
            </a:r>
            <a:r>
              <a:rPr lang="en-US" dirty="0" smtClean="0"/>
              <a:t> 31 </a:t>
            </a:r>
            <a:r>
              <a:rPr lang="en-US" dirty="0" err="1" smtClean="0"/>
              <a:t>janvier</a:t>
            </a:r>
            <a:r>
              <a:rPr lang="en-US" dirty="0" smtClean="0"/>
              <a:t> 2018</a:t>
            </a:r>
          </a:p>
          <a:p>
            <a:pPr algn="just"/>
            <a:r>
              <a:rPr lang="en-US" dirty="0" smtClean="0"/>
              <a:t>{{ 90000000 | date }} will display Jan 2, 1970 – date pipe will start from Jan 1, 1970 and based on the given number of milliseconds, it displays the date</a:t>
            </a:r>
          </a:p>
          <a:p>
            <a:pPr algn="just"/>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790688" cy="6477000"/>
          </a:xfrm>
        </p:spPr>
        <p:txBody>
          <a:bodyPr>
            <a:normAutofit fontScale="85000" lnSpcReduction="10000"/>
          </a:bodyPr>
          <a:lstStyle/>
          <a:p>
            <a:pPr algn="just"/>
            <a:r>
              <a:rPr lang="en-US" b="1" u="sng" dirty="0" smtClean="0"/>
              <a:t>percent</a:t>
            </a:r>
            <a:endParaRPr lang="en-US" dirty="0" smtClean="0"/>
          </a:p>
          <a:p>
            <a:pPr algn="just"/>
            <a:r>
              <a:rPr lang="en-US" dirty="0" smtClean="0"/>
              <a:t>This pipe can be used </a:t>
            </a:r>
            <a:r>
              <a:rPr lang="en-US" dirty="0" smtClean="0">
                <a:solidFill>
                  <a:srgbClr val="0066FF"/>
                </a:solidFill>
              </a:rPr>
              <a:t>to display the number as a percentage</a:t>
            </a:r>
          </a:p>
          <a:p>
            <a:pPr algn="just"/>
            <a:r>
              <a:rPr lang="en-US" b="1" dirty="0" smtClean="0"/>
              <a:t>Syntax</a:t>
            </a:r>
            <a:r>
              <a:rPr lang="en-US" dirty="0" smtClean="0"/>
              <a:t>:</a:t>
            </a:r>
          </a:p>
          <a:p>
            <a:pPr algn="just"/>
            <a:r>
              <a:rPr lang="en-US" dirty="0" smtClean="0"/>
              <a:t>{{ expression | </a:t>
            </a:r>
            <a:r>
              <a:rPr lang="en-US" dirty="0" err="1" smtClean="0"/>
              <a:t>percent:digitInfo:locale</a:t>
            </a:r>
            <a:r>
              <a:rPr lang="en-US" dirty="0" smtClean="0"/>
              <a:t> }}</a:t>
            </a:r>
          </a:p>
          <a:p>
            <a:pPr algn="just"/>
            <a:r>
              <a:rPr lang="en-US" b="1" dirty="0" err="1" smtClean="0"/>
              <a:t>digitInfo</a:t>
            </a:r>
            <a:r>
              <a:rPr lang="en-US" dirty="0" smtClean="0"/>
              <a:t> is a string in the following format</a:t>
            </a:r>
          </a:p>
          <a:p>
            <a:pPr algn="just"/>
            <a:r>
              <a:rPr lang="en-US" dirty="0" smtClean="0"/>
              <a:t>{</a:t>
            </a:r>
            <a:r>
              <a:rPr lang="en-US" dirty="0" err="1" smtClean="0"/>
              <a:t>minIntegerDigits</a:t>
            </a:r>
            <a:r>
              <a:rPr lang="en-US" dirty="0" smtClean="0"/>
              <a:t>}.{</a:t>
            </a:r>
            <a:r>
              <a:rPr lang="en-US" dirty="0" err="1" smtClean="0"/>
              <a:t>minFractionDigits</a:t>
            </a:r>
            <a:r>
              <a:rPr lang="en-US" dirty="0" smtClean="0"/>
              <a:t>} - {</a:t>
            </a:r>
            <a:r>
              <a:rPr lang="en-US" dirty="0" err="1" smtClean="0"/>
              <a:t>maxFractionDigits</a:t>
            </a:r>
            <a:r>
              <a:rPr lang="en-US" dirty="0" smtClean="0"/>
              <a:t>}</a:t>
            </a:r>
          </a:p>
          <a:p>
            <a:pPr algn="just"/>
            <a:r>
              <a:rPr lang="en-US" dirty="0" err="1" smtClean="0"/>
              <a:t>minIntegerDigits</a:t>
            </a:r>
            <a:r>
              <a:rPr lang="en-US" dirty="0" smtClean="0"/>
              <a:t> is the minimum integer digits to display. The default value is 1</a:t>
            </a:r>
          </a:p>
          <a:p>
            <a:pPr algn="just"/>
            <a:r>
              <a:rPr lang="en-US" dirty="0" err="1" smtClean="0"/>
              <a:t>minFractionDigits</a:t>
            </a:r>
            <a:r>
              <a:rPr lang="en-US" dirty="0" smtClean="0"/>
              <a:t> is the minimum number of digits to display after the fraction. The default value is 0.</a:t>
            </a:r>
          </a:p>
          <a:p>
            <a:pPr algn="just"/>
            <a:r>
              <a:rPr lang="en-US" dirty="0" err="1" smtClean="0"/>
              <a:t>maxFractionDigits</a:t>
            </a:r>
            <a:r>
              <a:rPr lang="en-US" dirty="0" smtClean="0"/>
              <a:t> is the maximum number of digits to display after the fraction. The default value is 3.</a:t>
            </a:r>
          </a:p>
          <a:p>
            <a:pPr algn="just"/>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6400800"/>
          </a:xfrm>
        </p:spPr>
        <p:txBody>
          <a:bodyPr>
            <a:normAutofit fontScale="92500" lnSpcReduction="20000"/>
          </a:bodyPr>
          <a:lstStyle/>
          <a:p>
            <a:pPr algn="just"/>
            <a:r>
              <a:rPr lang="en-US" b="1" dirty="0" smtClean="0"/>
              <a:t>locale </a:t>
            </a:r>
            <a:r>
              <a:rPr lang="en-US" dirty="0" smtClean="0"/>
              <a:t>is used to set the format followed by a country/language. To use a locale,  register the locale in the root module.</a:t>
            </a:r>
          </a:p>
          <a:p>
            <a:pPr algn="just"/>
            <a:r>
              <a:rPr lang="en-US" dirty="0" smtClean="0"/>
              <a:t>For Example, to set locale to French (</a:t>
            </a:r>
            <a:r>
              <a:rPr lang="en-US" dirty="0" err="1" smtClean="0"/>
              <a:t>fr</a:t>
            </a:r>
            <a:r>
              <a:rPr lang="en-US" dirty="0" smtClean="0"/>
              <a:t>), add the below statements in </a:t>
            </a:r>
            <a:r>
              <a:rPr lang="en-US" dirty="0" err="1" smtClean="0"/>
              <a:t>app.module.ts</a:t>
            </a:r>
            <a:endParaRPr lang="en-US" dirty="0" smtClean="0"/>
          </a:p>
          <a:p>
            <a:pPr algn="just"/>
            <a:r>
              <a:rPr lang="en-US" dirty="0" smtClean="0"/>
              <a:t>import { </a:t>
            </a:r>
            <a:r>
              <a:rPr lang="en-US" dirty="0" err="1" smtClean="0"/>
              <a:t>registerLocaleData</a:t>
            </a:r>
            <a:r>
              <a:rPr lang="en-US" dirty="0" smtClean="0"/>
              <a:t> } from '@angular/common';</a:t>
            </a:r>
          </a:p>
          <a:p>
            <a:pPr algn="just"/>
            <a:r>
              <a:rPr lang="en-US" dirty="0" smtClean="0"/>
              <a:t>import </a:t>
            </a:r>
            <a:r>
              <a:rPr lang="en-US" dirty="0" err="1" smtClean="0"/>
              <a:t>localeFrench</a:t>
            </a:r>
            <a:r>
              <a:rPr lang="en-US" dirty="0" smtClean="0"/>
              <a:t> from '@angular/common/locales/</a:t>
            </a:r>
            <a:r>
              <a:rPr lang="en-US" dirty="0" err="1" smtClean="0"/>
              <a:t>fr</a:t>
            </a:r>
            <a:r>
              <a:rPr lang="en-US" dirty="0" smtClean="0"/>
              <a:t>';</a:t>
            </a:r>
          </a:p>
          <a:p>
            <a:pPr algn="just"/>
            <a:r>
              <a:rPr lang="en-US" dirty="0" err="1" smtClean="0"/>
              <a:t>registerLocaleData</a:t>
            </a:r>
            <a:r>
              <a:rPr lang="en-US" dirty="0" smtClean="0"/>
              <a:t>(</a:t>
            </a:r>
            <a:r>
              <a:rPr lang="en-US" dirty="0" err="1" smtClean="0"/>
              <a:t>localeFrench</a:t>
            </a:r>
            <a:r>
              <a:rPr lang="en-US" dirty="0" smtClean="0"/>
              <a:t>);</a:t>
            </a:r>
          </a:p>
          <a:p>
            <a:pPr algn="just"/>
            <a:r>
              <a:rPr lang="en-US" b="1" dirty="0" smtClean="0"/>
              <a:t>Examples</a:t>
            </a:r>
            <a:r>
              <a:rPr lang="en-US" dirty="0" smtClean="0"/>
              <a:t>:</a:t>
            </a:r>
          </a:p>
          <a:p>
            <a:pPr algn="just"/>
            <a:r>
              <a:rPr lang="en-US" dirty="0" smtClean="0"/>
              <a:t>{{ 0.1 | percent }} will display 10%</a:t>
            </a:r>
          </a:p>
          <a:p>
            <a:pPr algn="just"/>
            <a:r>
              <a:rPr lang="en-US" dirty="0" smtClean="0"/>
              <a:t>{{ 0.1 | percent:'2.2-3' }} will display 10.00%</a:t>
            </a:r>
          </a:p>
          <a:p>
            <a:pPr algn="just"/>
            <a:r>
              <a:rPr lang="en-US" dirty="0" smtClean="0"/>
              <a:t>{{ 0.1 | percent:'2.2-3': '</a:t>
            </a:r>
            <a:r>
              <a:rPr lang="en-US" dirty="0" err="1" smtClean="0"/>
              <a:t>fr</a:t>
            </a:r>
            <a:r>
              <a:rPr lang="en-US" dirty="0" smtClean="0"/>
              <a:t>' }} will display 10.00 %</a:t>
            </a:r>
          </a:p>
          <a:p>
            <a:pPr algn="just"/>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295400" y="990600"/>
            <a:ext cx="7467600" cy="42622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629400"/>
          </a:xfrm>
        </p:spPr>
        <p:txBody>
          <a:bodyPr>
            <a:normAutofit fontScale="70000" lnSpcReduction="20000"/>
          </a:bodyPr>
          <a:lstStyle/>
          <a:p>
            <a:pPr algn="just"/>
            <a:r>
              <a:rPr lang="en-US" b="1" u="sng" dirty="0" smtClean="0"/>
              <a:t>slice</a:t>
            </a:r>
            <a:endParaRPr lang="en-US" dirty="0" smtClean="0"/>
          </a:p>
          <a:p>
            <a:pPr algn="just"/>
            <a:r>
              <a:rPr lang="en-US" dirty="0" smtClean="0"/>
              <a:t>This pipe can be used </a:t>
            </a:r>
            <a:r>
              <a:rPr lang="en-US" dirty="0" smtClean="0">
                <a:solidFill>
                  <a:srgbClr val="0066FF"/>
                </a:solidFill>
              </a:rPr>
              <a:t>to extract a subset of elements or characters from an array or string respectively</a:t>
            </a:r>
            <a:r>
              <a:rPr lang="en-US" dirty="0" smtClean="0"/>
              <a:t>.</a:t>
            </a:r>
          </a:p>
          <a:p>
            <a:pPr algn="just"/>
            <a:r>
              <a:rPr lang="en-US" b="1" dirty="0" smtClean="0"/>
              <a:t>Syntax</a:t>
            </a:r>
            <a:r>
              <a:rPr lang="en-US" dirty="0" smtClean="0"/>
              <a:t>:</a:t>
            </a:r>
          </a:p>
          <a:p>
            <a:pPr algn="just"/>
            <a:r>
              <a:rPr lang="en-US" dirty="0" smtClean="0"/>
              <a:t>{{ expression | </a:t>
            </a:r>
            <a:r>
              <a:rPr lang="en-US" dirty="0" err="1" smtClean="0"/>
              <a:t>slice:start:end</a:t>
            </a:r>
            <a:r>
              <a:rPr lang="en-US" dirty="0" smtClean="0"/>
              <a:t> }}</a:t>
            </a:r>
          </a:p>
          <a:p>
            <a:pPr algn="just"/>
            <a:r>
              <a:rPr lang="en-US" dirty="0" smtClean="0"/>
              <a:t>The </a:t>
            </a:r>
            <a:r>
              <a:rPr lang="en-US" b="1" dirty="0" smtClean="0"/>
              <a:t>expression </a:t>
            </a:r>
            <a:r>
              <a:rPr lang="en-US" dirty="0" smtClean="0"/>
              <a:t>can be an array or string</a:t>
            </a:r>
          </a:p>
          <a:p>
            <a:pPr algn="just"/>
            <a:r>
              <a:rPr lang="en-US" b="1" dirty="0" smtClean="0"/>
              <a:t>start </a:t>
            </a:r>
            <a:r>
              <a:rPr lang="en-US" dirty="0" smtClean="0"/>
              <a:t>represents the starting position in an array or string to extract items. It can be a</a:t>
            </a:r>
          </a:p>
          <a:p>
            <a:pPr algn="just"/>
            <a:r>
              <a:rPr lang="en-US" dirty="0" smtClean="0"/>
              <a:t>positive integer which will </a:t>
            </a:r>
            <a:r>
              <a:rPr lang="en-US" dirty="0" smtClean="0">
                <a:solidFill>
                  <a:srgbClr val="FF3399"/>
                </a:solidFill>
              </a:rPr>
              <a:t>extract from the given position till the end</a:t>
            </a:r>
          </a:p>
          <a:p>
            <a:pPr algn="just"/>
            <a:r>
              <a:rPr lang="en-US" dirty="0" smtClean="0"/>
              <a:t>negative integer which will </a:t>
            </a:r>
            <a:r>
              <a:rPr lang="en-US" dirty="0" smtClean="0">
                <a:solidFill>
                  <a:srgbClr val="FF3399"/>
                </a:solidFill>
              </a:rPr>
              <a:t>extract the given number of items from the end</a:t>
            </a:r>
          </a:p>
          <a:p>
            <a:pPr algn="just"/>
            <a:r>
              <a:rPr lang="en-US" b="1" dirty="0" smtClean="0"/>
              <a:t>end</a:t>
            </a:r>
            <a:r>
              <a:rPr lang="en-US" dirty="0" smtClean="0"/>
              <a:t> represents the ending position in an array or string for extracting items. It can be</a:t>
            </a:r>
          </a:p>
          <a:p>
            <a:pPr algn="just"/>
            <a:r>
              <a:rPr lang="en-US" dirty="0" smtClean="0"/>
              <a:t>positive number that returns all items before the end index</a:t>
            </a:r>
          </a:p>
          <a:p>
            <a:pPr algn="just"/>
            <a:r>
              <a:rPr lang="en-US" dirty="0" smtClean="0"/>
              <a:t>negative number which returns all items before the end index from the end of the array or string</a:t>
            </a:r>
            <a:br>
              <a:rPr lang="en-US" dirty="0" smtClean="0"/>
            </a:br>
            <a:endParaRPr 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81000"/>
            <a:ext cx="7790688" cy="5867400"/>
          </a:xfrm>
        </p:spPr>
        <p:txBody>
          <a:bodyPr>
            <a:normAutofit fontScale="92500"/>
          </a:bodyPr>
          <a:lstStyle/>
          <a:p>
            <a:r>
              <a:rPr lang="en-US" b="1" dirty="0" smtClean="0"/>
              <a:t>Examples</a:t>
            </a:r>
            <a:r>
              <a:rPr lang="en-US" dirty="0" smtClean="0"/>
              <a:t>:</a:t>
            </a:r>
          </a:p>
          <a:p>
            <a:r>
              <a:rPr lang="en-US" dirty="0" smtClean="0"/>
              <a:t>{{ ['</a:t>
            </a:r>
            <a:r>
              <a:rPr lang="en-US" dirty="0" err="1" smtClean="0"/>
              <a:t>a','b','c','d</a:t>
            </a:r>
            <a:r>
              <a:rPr lang="en-US" dirty="0" smtClean="0"/>
              <a:t>']| slice:2}} will display </a:t>
            </a:r>
            <a:r>
              <a:rPr lang="en-US" dirty="0" err="1" smtClean="0"/>
              <a:t>c,d</a:t>
            </a:r>
            <a:endParaRPr lang="en-US" dirty="0" smtClean="0"/>
          </a:p>
          <a:p>
            <a:r>
              <a:rPr lang="en-US" dirty="0" smtClean="0"/>
              <a:t>{{ ['</a:t>
            </a:r>
            <a:r>
              <a:rPr lang="en-US" dirty="0" err="1" smtClean="0"/>
              <a:t>a','b','c','d</a:t>
            </a:r>
            <a:r>
              <a:rPr lang="en-US" dirty="0" smtClean="0"/>
              <a:t>']| slice:1:3}} will display </a:t>
            </a:r>
            <a:r>
              <a:rPr lang="en-US" dirty="0" err="1" smtClean="0"/>
              <a:t>b,c</a:t>
            </a:r>
            <a:endParaRPr lang="en-US" dirty="0" smtClean="0"/>
          </a:p>
          <a:p>
            <a:r>
              <a:rPr lang="en-US" dirty="0" smtClean="0"/>
              <a:t>{{ 'Laptop Charger'| slice:3:6}} will display top</a:t>
            </a:r>
          </a:p>
          <a:p>
            <a:r>
              <a:rPr lang="en-US" dirty="0" smtClean="0"/>
              <a:t>{{ 'Laptop Charger'| slice:-4}} will display </a:t>
            </a:r>
            <a:r>
              <a:rPr lang="en-US" dirty="0" err="1" smtClean="0"/>
              <a:t>rger</a:t>
            </a:r>
            <a:endParaRPr lang="en-US" dirty="0" smtClean="0"/>
          </a:p>
          <a:p>
            <a:r>
              <a:rPr lang="en-US" dirty="0" smtClean="0"/>
              <a:t>{{ 'Laptop Charger'| slice:-4:-2}} will display </a:t>
            </a:r>
            <a:r>
              <a:rPr lang="en-US" dirty="0" err="1" smtClean="0"/>
              <a:t>rg</a:t>
            </a:r>
            <a:endParaRPr lang="en-US" dirty="0" smtClean="0"/>
          </a:p>
          <a:p>
            <a:r>
              <a:rPr lang="en-US" b="1" u="sng" dirty="0" smtClean="0"/>
              <a:t>number</a:t>
            </a:r>
            <a:endParaRPr lang="en-US" dirty="0" smtClean="0"/>
          </a:p>
          <a:p>
            <a:r>
              <a:rPr lang="en-US" dirty="0" smtClean="0"/>
              <a:t>This pipe can be used </a:t>
            </a:r>
            <a:r>
              <a:rPr lang="en-US" dirty="0" smtClean="0">
                <a:solidFill>
                  <a:srgbClr val="FF3399"/>
                </a:solidFill>
              </a:rPr>
              <a:t>to format a number</a:t>
            </a:r>
            <a:r>
              <a:rPr lang="en-US" dirty="0" smtClean="0"/>
              <a:t>.</a:t>
            </a:r>
          </a:p>
          <a:p>
            <a:r>
              <a:rPr lang="en-US" b="1" dirty="0" smtClean="0"/>
              <a:t>Syntax</a:t>
            </a:r>
            <a:r>
              <a:rPr lang="en-US" dirty="0" smtClean="0"/>
              <a:t>:</a:t>
            </a:r>
          </a:p>
          <a:p>
            <a:r>
              <a:rPr lang="en-US" dirty="0" smtClean="0"/>
              <a:t>{{ expression | </a:t>
            </a:r>
            <a:r>
              <a:rPr lang="en-US" dirty="0" err="1" smtClean="0"/>
              <a:t>number:digitInfo</a:t>
            </a: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6324600"/>
          </a:xfrm>
        </p:spPr>
        <p:txBody>
          <a:bodyPr>
            <a:normAutofit fontScale="85000" lnSpcReduction="10000"/>
          </a:bodyPr>
          <a:lstStyle/>
          <a:p>
            <a:pPr algn="just"/>
            <a:r>
              <a:rPr lang="en-US" dirty="0" smtClean="0"/>
              <a:t>The </a:t>
            </a:r>
            <a:r>
              <a:rPr lang="en-US" b="1" dirty="0" smtClean="0"/>
              <a:t>expression </a:t>
            </a:r>
            <a:r>
              <a:rPr lang="en-US" dirty="0" smtClean="0"/>
              <a:t>should be numeric</a:t>
            </a:r>
          </a:p>
          <a:p>
            <a:pPr algn="just"/>
            <a:r>
              <a:rPr lang="en-US" b="1" dirty="0" err="1" smtClean="0"/>
              <a:t>digitInfo</a:t>
            </a:r>
            <a:r>
              <a:rPr lang="en-US" dirty="0" smtClean="0"/>
              <a:t> is a string in the following format</a:t>
            </a:r>
          </a:p>
          <a:p>
            <a:pPr algn="just"/>
            <a:r>
              <a:rPr lang="en-US" dirty="0" smtClean="0"/>
              <a:t>{</a:t>
            </a:r>
            <a:r>
              <a:rPr lang="en-US" dirty="0" err="1" smtClean="0"/>
              <a:t>minIntegerDigits</a:t>
            </a:r>
            <a:r>
              <a:rPr lang="en-US" dirty="0" smtClean="0"/>
              <a:t>}.{</a:t>
            </a:r>
            <a:r>
              <a:rPr lang="en-US" dirty="0" err="1" smtClean="0"/>
              <a:t>minFractionDigits</a:t>
            </a:r>
            <a:r>
              <a:rPr lang="en-US" dirty="0" smtClean="0"/>
              <a:t>} - {</a:t>
            </a:r>
            <a:r>
              <a:rPr lang="en-US" dirty="0" err="1" smtClean="0"/>
              <a:t>maxFractionDigits</a:t>
            </a:r>
            <a:r>
              <a:rPr lang="en-US" dirty="0" smtClean="0"/>
              <a:t>}</a:t>
            </a:r>
          </a:p>
          <a:p>
            <a:pPr algn="just"/>
            <a:r>
              <a:rPr lang="en-US" dirty="0" err="1" smtClean="0"/>
              <a:t>minIntegerDigits</a:t>
            </a:r>
            <a:r>
              <a:rPr lang="en-US" dirty="0" smtClean="0"/>
              <a:t> is the minimum integer digits to display. The default value is 1.</a:t>
            </a:r>
          </a:p>
          <a:p>
            <a:pPr algn="just"/>
            <a:r>
              <a:rPr lang="en-US" dirty="0" err="1" smtClean="0"/>
              <a:t>minFractionDigits</a:t>
            </a:r>
            <a:r>
              <a:rPr lang="en-US" dirty="0" smtClean="0"/>
              <a:t> is the minimum number of digits to display after the fraction. The default value is 0.</a:t>
            </a:r>
          </a:p>
          <a:p>
            <a:pPr algn="just"/>
            <a:r>
              <a:rPr lang="en-US" dirty="0" err="1" smtClean="0"/>
              <a:t>maxFractionDigits</a:t>
            </a:r>
            <a:r>
              <a:rPr lang="en-US" dirty="0" smtClean="0"/>
              <a:t> is the maximum number of digits to display after fraction. The default value is 3.</a:t>
            </a:r>
          </a:p>
          <a:p>
            <a:pPr algn="just"/>
            <a:r>
              <a:rPr lang="en-US" b="1" dirty="0" smtClean="0"/>
              <a:t>Example</a:t>
            </a:r>
            <a:r>
              <a:rPr lang="en-US" dirty="0" smtClean="0"/>
              <a:t>:</a:t>
            </a:r>
          </a:p>
          <a:p>
            <a:pPr algn="just"/>
            <a:r>
              <a:rPr lang="en-US" dirty="0" smtClean="0"/>
              <a:t>{{ 25000 | number }} will display 25,000</a:t>
            </a:r>
          </a:p>
          <a:p>
            <a:pPr algn="just"/>
            <a:r>
              <a:rPr lang="en-US" dirty="0" smtClean="0"/>
              <a:t>{{ 25000 | number:'.3-5' }} will display 25,000.000</a:t>
            </a:r>
            <a:br>
              <a:rPr lang="en-US" dirty="0" smtClean="0"/>
            </a:br>
            <a:endParaRPr 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dirty="0" smtClean="0"/>
              <a:t>Nested Components</a:t>
            </a:r>
            <a:endParaRPr lang="en-US" dirty="0"/>
          </a:p>
        </p:txBody>
      </p:sp>
      <p:sp>
        <p:nvSpPr>
          <p:cNvPr id="3" name="Content Placeholder 2"/>
          <p:cNvSpPr>
            <a:spLocks noGrp="1"/>
          </p:cNvSpPr>
          <p:nvPr>
            <p:ph idx="1"/>
          </p:nvPr>
        </p:nvSpPr>
        <p:spPr>
          <a:xfrm>
            <a:off x="1143000" y="1066800"/>
            <a:ext cx="7790688" cy="5562600"/>
          </a:xfrm>
        </p:spPr>
        <p:txBody>
          <a:bodyPr>
            <a:normAutofit lnSpcReduction="10000"/>
          </a:bodyPr>
          <a:lstStyle/>
          <a:p>
            <a:pPr algn="just"/>
            <a:r>
              <a:rPr lang="en-US" dirty="0" smtClean="0"/>
              <a:t>Nested component is a </a:t>
            </a:r>
            <a:r>
              <a:rPr lang="en-US" dirty="0" smtClean="0">
                <a:solidFill>
                  <a:srgbClr val="FF3399"/>
                </a:solidFill>
              </a:rPr>
              <a:t>component that is loaded into another component</a:t>
            </a:r>
          </a:p>
          <a:p>
            <a:pPr algn="just"/>
            <a:r>
              <a:rPr lang="en-US" dirty="0" smtClean="0"/>
              <a:t>The component where another component is loaded onto is called a container </a:t>
            </a:r>
            <a:r>
              <a:rPr lang="en-US" dirty="0" smtClean="0">
                <a:solidFill>
                  <a:srgbClr val="0066FF"/>
                </a:solidFill>
              </a:rPr>
              <a:t>component/parent component</a:t>
            </a:r>
            <a:r>
              <a:rPr lang="en-US" dirty="0" smtClean="0"/>
              <a:t>.</a:t>
            </a:r>
          </a:p>
          <a:p>
            <a:pPr algn="just"/>
            <a:r>
              <a:rPr lang="en-US" dirty="0" smtClean="0">
                <a:solidFill>
                  <a:srgbClr val="C00000"/>
                </a:solidFill>
              </a:rPr>
              <a:t>The root component is loaded in the index.html page using its selector name</a:t>
            </a:r>
            <a:r>
              <a:rPr lang="en-US" dirty="0" smtClean="0"/>
              <a:t>. Similarly, to load one component into a parent component, use the selector name of the component in the template i.e., the HTML page of the container component</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6324600"/>
          </a:xfrm>
        </p:spPr>
        <p:txBody>
          <a:bodyPr>
            <a:normAutofit/>
          </a:bodyPr>
          <a:lstStyle/>
          <a:p>
            <a:pPr algn="just"/>
            <a:r>
              <a:rPr lang="en-US" b="1" dirty="0" smtClean="0"/>
              <a:t>Example for creating multiple components and load one into another:</a:t>
            </a:r>
            <a:endParaRPr lang="en-US" dirty="0" smtClean="0"/>
          </a:p>
          <a:p>
            <a:pPr algn="just"/>
            <a:r>
              <a:rPr lang="en-US" b="1" dirty="0" smtClean="0"/>
              <a:t>Problem Statement</a:t>
            </a:r>
            <a:r>
              <a:rPr lang="en-US" dirty="0" smtClean="0"/>
              <a:t>: Create an </a:t>
            </a:r>
            <a:r>
              <a:rPr lang="en-US" dirty="0" err="1" smtClean="0"/>
              <a:t>AppComponent</a:t>
            </a:r>
            <a:r>
              <a:rPr lang="en-US" dirty="0" smtClean="0"/>
              <a:t> which </a:t>
            </a:r>
            <a:r>
              <a:rPr lang="en-US" dirty="0" smtClean="0">
                <a:solidFill>
                  <a:srgbClr val="C00000"/>
                </a:solidFill>
              </a:rPr>
              <a:t>displays a button to view courses list on click of it and another component called </a:t>
            </a:r>
            <a:r>
              <a:rPr lang="en-US" dirty="0" err="1" smtClean="0">
                <a:solidFill>
                  <a:srgbClr val="C00000"/>
                </a:solidFill>
              </a:rPr>
              <a:t>CoursesListComponent</a:t>
            </a:r>
            <a:r>
              <a:rPr lang="en-US" dirty="0" smtClean="0">
                <a:solidFill>
                  <a:srgbClr val="C00000"/>
                </a:solidFill>
              </a:rPr>
              <a:t> which displays courses list</a:t>
            </a:r>
            <a:r>
              <a:rPr lang="en-US" dirty="0" smtClean="0"/>
              <a:t>. When the user clicks on the button in the </a:t>
            </a:r>
            <a:r>
              <a:rPr lang="en-US" dirty="0" err="1" smtClean="0"/>
              <a:t>AppComponent</a:t>
            </a:r>
            <a:r>
              <a:rPr lang="en-US" dirty="0" smtClean="0"/>
              <a:t>, it should load the </a:t>
            </a:r>
            <a:r>
              <a:rPr lang="en-US" dirty="0" err="1" smtClean="0"/>
              <a:t>CoursesList</a:t>
            </a:r>
            <a:r>
              <a:rPr lang="en-US" dirty="0" smtClean="0"/>
              <a:t> component within it to show the courses list.</a:t>
            </a:r>
          </a:p>
          <a:p>
            <a:pPr algn="just"/>
            <a:endParaRPr lang="en-US"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0" y="1600200"/>
            <a:ext cx="9118879" cy="2743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943088" cy="6629400"/>
          </a:xfrm>
        </p:spPr>
        <p:txBody>
          <a:bodyPr>
            <a:normAutofit/>
          </a:bodyPr>
          <a:lstStyle/>
          <a:p>
            <a:pPr algn="just"/>
            <a:r>
              <a:rPr lang="en-US" sz="2800" dirty="0" smtClean="0"/>
              <a:t>Create a component called the </a:t>
            </a:r>
            <a:r>
              <a:rPr lang="en-US" sz="2800" dirty="0" err="1" smtClean="0"/>
              <a:t>coursesList</a:t>
            </a:r>
            <a:r>
              <a:rPr lang="en-US" sz="2800" dirty="0" smtClean="0"/>
              <a:t> using the following CLI command</a:t>
            </a:r>
          </a:p>
          <a:p>
            <a:pPr algn="just"/>
            <a:r>
              <a:rPr lang="en-US" sz="2800" dirty="0" smtClean="0">
                <a:solidFill>
                  <a:srgbClr val="0066FF"/>
                </a:solidFill>
              </a:rPr>
              <a:t>D:\MyApp&gt;</a:t>
            </a:r>
            <a:r>
              <a:rPr lang="en-US" sz="2800" dirty="0" err="1" smtClean="0">
                <a:solidFill>
                  <a:srgbClr val="0066FF"/>
                </a:solidFill>
              </a:rPr>
              <a:t>ng</a:t>
            </a:r>
            <a:r>
              <a:rPr lang="en-US" sz="2800" dirty="0" smtClean="0">
                <a:solidFill>
                  <a:srgbClr val="0066FF"/>
                </a:solidFill>
              </a:rPr>
              <a:t> generate component </a:t>
            </a:r>
            <a:r>
              <a:rPr lang="en-US" sz="2800" dirty="0" err="1" smtClean="0">
                <a:solidFill>
                  <a:srgbClr val="0066FF"/>
                </a:solidFill>
              </a:rPr>
              <a:t>coursesList</a:t>
            </a:r>
            <a:endParaRPr lang="en-US" sz="2800" dirty="0" smtClean="0">
              <a:solidFill>
                <a:srgbClr val="0066FF"/>
              </a:solidFill>
            </a:endParaRPr>
          </a:p>
          <a:p>
            <a:pPr algn="just"/>
            <a:r>
              <a:rPr lang="en-US" sz="2800" dirty="0" smtClean="0"/>
              <a:t>This command will create four files called courses-</a:t>
            </a:r>
            <a:r>
              <a:rPr lang="en-US" sz="2800" dirty="0" err="1" smtClean="0"/>
              <a:t>list.component.ts</a:t>
            </a:r>
            <a:r>
              <a:rPr lang="en-US" sz="2800" dirty="0" smtClean="0"/>
              <a:t>, courses-</a:t>
            </a:r>
            <a:r>
              <a:rPr lang="en-US" sz="2800" dirty="0" err="1" smtClean="0"/>
              <a:t>list.component.html</a:t>
            </a:r>
            <a:r>
              <a:rPr lang="en-US" sz="2800" dirty="0" smtClean="0"/>
              <a:t>, courses-</a:t>
            </a:r>
            <a:r>
              <a:rPr lang="en-US" sz="2800" dirty="0" err="1" smtClean="0"/>
              <a:t>list.component.css</a:t>
            </a:r>
            <a:r>
              <a:rPr lang="en-US" sz="2800" dirty="0" smtClean="0"/>
              <a:t>, courses-</a:t>
            </a:r>
            <a:r>
              <a:rPr lang="en-US" sz="2800" dirty="0" err="1" smtClean="0"/>
              <a:t>list.component.spec.ts</a:t>
            </a:r>
            <a:r>
              <a:rPr lang="en-US" sz="2800" dirty="0" smtClean="0"/>
              <a:t> and places them inside a folder called courses-list under the app folder as shown below.</a:t>
            </a:r>
          </a:p>
          <a:p>
            <a:pPr algn="just"/>
            <a:endParaRPr lang="en-US" sz="2800" dirty="0" smtClean="0"/>
          </a:p>
          <a:p>
            <a:pPr algn="just"/>
            <a:endParaRPr lang="en-US" sz="2800" dirty="0"/>
          </a:p>
        </p:txBody>
      </p:sp>
      <p:pic>
        <p:nvPicPr>
          <p:cNvPr id="5" name="Picture 2"/>
          <p:cNvPicPr>
            <a:picLocks noChangeAspect="1" noChangeArrowheads="1"/>
          </p:cNvPicPr>
          <p:nvPr/>
        </p:nvPicPr>
        <p:blipFill>
          <a:blip r:embed="rId2"/>
          <a:srcRect/>
          <a:stretch>
            <a:fillRect/>
          </a:stretch>
        </p:blipFill>
        <p:spPr bwMode="auto">
          <a:xfrm>
            <a:off x="3048000" y="4343400"/>
            <a:ext cx="3669484"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19200" y="228600"/>
            <a:ext cx="7714488" cy="6629400"/>
          </a:xfrm>
        </p:spPr>
        <p:txBody>
          <a:bodyPr>
            <a:normAutofit fontScale="85000" lnSpcReduction="20000"/>
          </a:bodyPr>
          <a:lstStyle/>
          <a:p>
            <a:pPr algn="just"/>
            <a:r>
              <a:rPr lang="en-US" dirty="0" smtClean="0"/>
              <a:t>This command will also add the </a:t>
            </a:r>
            <a:r>
              <a:rPr lang="en-US" dirty="0" err="1" smtClean="0"/>
              <a:t>CoursesList</a:t>
            </a:r>
            <a:r>
              <a:rPr lang="en-US" dirty="0" smtClean="0"/>
              <a:t> component to the root module.</a:t>
            </a:r>
          </a:p>
          <a:p>
            <a:pPr algn="just"/>
            <a:r>
              <a:rPr lang="en-US" b="1" dirty="0" err="1" smtClean="0"/>
              <a:t>app.module.ts</a:t>
            </a:r>
            <a:endParaRPr lang="en-US" dirty="0" smtClean="0"/>
          </a:p>
          <a:p>
            <a:pPr algn="just"/>
            <a:r>
              <a:rPr lang="en-US" dirty="0" smtClean="0"/>
              <a:t>...</a:t>
            </a:r>
          </a:p>
          <a:p>
            <a:pPr algn="just"/>
            <a:r>
              <a:rPr lang="en-US" dirty="0" smtClean="0"/>
              <a:t>import { </a:t>
            </a:r>
            <a:r>
              <a:rPr lang="en-US" dirty="0" err="1" smtClean="0"/>
              <a:t>CoursesListComponent</a:t>
            </a:r>
            <a:r>
              <a:rPr lang="en-US" dirty="0" smtClean="0"/>
              <a:t> } from './courses-list/courses-</a:t>
            </a:r>
            <a:r>
              <a:rPr lang="en-US" dirty="0" err="1" smtClean="0"/>
              <a:t>list.component</a:t>
            </a:r>
            <a:r>
              <a:rPr lang="en-US" dirty="0" smtClean="0"/>
              <a:t>';</a:t>
            </a:r>
          </a:p>
          <a:p>
            <a:pPr algn="just"/>
            <a:r>
              <a:rPr lang="en-US" dirty="0" smtClean="0"/>
              <a:t>@</a:t>
            </a:r>
            <a:r>
              <a:rPr lang="en-US" dirty="0" err="1" smtClean="0"/>
              <a:t>NgModule</a:t>
            </a:r>
            <a:r>
              <a:rPr lang="en-US" dirty="0" smtClean="0"/>
              <a:t>({</a:t>
            </a:r>
          </a:p>
          <a:p>
            <a:pPr algn="just"/>
            <a:r>
              <a:rPr lang="en-US" dirty="0" smtClean="0"/>
              <a:t>declarations: [</a:t>
            </a:r>
          </a:p>
          <a:p>
            <a:pPr algn="just"/>
            <a:r>
              <a:rPr lang="en-US" dirty="0" err="1" smtClean="0"/>
              <a:t>AppComponent</a:t>
            </a:r>
            <a:r>
              <a:rPr lang="en-US" dirty="0" smtClean="0"/>
              <a:t>,</a:t>
            </a:r>
          </a:p>
          <a:p>
            <a:pPr algn="just"/>
            <a:r>
              <a:rPr lang="en-US" dirty="0" err="1" smtClean="0">
                <a:solidFill>
                  <a:srgbClr val="FF0066"/>
                </a:solidFill>
              </a:rPr>
              <a:t>CoursesListComponent</a:t>
            </a:r>
            <a:endParaRPr lang="en-US" dirty="0" smtClean="0">
              <a:solidFill>
                <a:srgbClr val="FF0066"/>
              </a:solidFill>
            </a:endParaRPr>
          </a:p>
          <a:p>
            <a:pPr algn="just"/>
            <a:r>
              <a:rPr lang="en-US" dirty="0" smtClean="0"/>
              <a:t>],</a:t>
            </a:r>
          </a:p>
          <a:p>
            <a:pPr algn="just"/>
            <a:r>
              <a:rPr lang="en-US" dirty="0" smtClean="0"/>
              <a:t>...</a:t>
            </a:r>
          </a:p>
          <a:p>
            <a:pPr algn="just"/>
            <a:r>
              <a:rPr lang="en-US" dirty="0" smtClean="0"/>
              <a:t>})</a:t>
            </a:r>
          </a:p>
          <a:p>
            <a:pPr algn="just"/>
            <a:r>
              <a:rPr lang="en-US" dirty="0" smtClean="0"/>
              <a:t>export class </a:t>
            </a:r>
            <a:r>
              <a:rPr lang="en-US" dirty="0" err="1" smtClean="0"/>
              <a:t>AppModule</a:t>
            </a:r>
            <a:r>
              <a:rPr lang="en-US" dirty="0" smtClean="0"/>
              <a:t> { }</a:t>
            </a:r>
          </a:p>
          <a:p>
            <a:pPr algn="just"/>
            <a:r>
              <a:rPr lang="en-US" dirty="0" smtClean="0"/>
              <a:t>Line 7: </a:t>
            </a:r>
            <a:r>
              <a:rPr lang="en-US" dirty="0" err="1" smtClean="0">
                <a:solidFill>
                  <a:srgbClr val="0066FF"/>
                </a:solidFill>
              </a:rPr>
              <a:t>CoursesListComponent</a:t>
            </a:r>
            <a:r>
              <a:rPr lang="en-US" dirty="0" smtClean="0">
                <a:solidFill>
                  <a:srgbClr val="0066FF"/>
                </a:solidFill>
              </a:rPr>
              <a:t> is added to the declarations property to make it available to all other components in the module.</a:t>
            </a:r>
          </a:p>
          <a:p>
            <a:pPr algn="just"/>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6324600"/>
          </a:xfrm>
        </p:spPr>
        <p:txBody>
          <a:bodyPr>
            <a:normAutofit fontScale="92500" lnSpcReduction="10000"/>
          </a:bodyPr>
          <a:lstStyle/>
          <a:p>
            <a:pPr algn="just"/>
            <a:r>
              <a:rPr lang="en-US" b="1" dirty="0" smtClean="0"/>
              <a:t>courses-</a:t>
            </a:r>
            <a:r>
              <a:rPr lang="en-US" b="1" dirty="0" err="1" smtClean="0"/>
              <a:t>list.component.ts</a:t>
            </a:r>
            <a:r>
              <a:rPr lang="en-US" dirty="0" smtClean="0"/>
              <a:t> </a:t>
            </a:r>
          </a:p>
          <a:p>
            <a:pPr algn="just"/>
            <a:r>
              <a:rPr lang="en-US" dirty="0" smtClean="0"/>
              <a:t>...</a:t>
            </a:r>
          </a:p>
          <a:p>
            <a:pPr algn="just"/>
            <a:r>
              <a:rPr lang="en-US" dirty="0" smtClean="0"/>
              <a:t>export class </a:t>
            </a:r>
            <a:r>
              <a:rPr lang="en-US" dirty="0" err="1" smtClean="0"/>
              <a:t>CoursesListComponent</a:t>
            </a:r>
            <a:r>
              <a:rPr lang="en-US" dirty="0" smtClean="0"/>
              <a:t> {</a:t>
            </a:r>
          </a:p>
          <a:p>
            <a:pPr algn="just"/>
            <a:r>
              <a:rPr lang="en-US" dirty="0" smtClean="0"/>
              <a:t>courses = [</a:t>
            </a:r>
          </a:p>
          <a:p>
            <a:pPr algn="just"/>
            <a:r>
              <a:rPr lang="en-US" dirty="0" smtClean="0"/>
              <a:t>{ </a:t>
            </a:r>
            <a:r>
              <a:rPr lang="en-US" dirty="0" err="1" smtClean="0"/>
              <a:t>courseId</a:t>
            </a:r>
            <a:r>
              <a:rPr lang="en-US" dirty="0" smtClean="0"/>
              <a:t>: 1, </a:t>
            </a:r>
            <a:r>
              <a:rPr lang="en-US" dirty="0" err="1" smtClean="0"/>
              <a:t>courseName</a:t>
            </a:r>
            <a:r>
              <a:rPr lang="en-US" dirty="0" smtClean="0"/>
              <a:t>: 'Node JS' },</a:t>
            </a:r>
          </a:p>
          <a:p>
            <a:pPr algn="just"/>
            <a:r>
              <a:rPr lang="en-US" dirty="0" smtClean="0"/>
              <a:t>{ </a:t>
            </a:r>
            <a:r>
              <a:rPr lang="en-US" dirty="0" err="1" smtClean="0"/>
              <a:t>courseId</a:t>
            </a:r>
            <a:r>
              <a:rPr lang="en-US" dirty="0" smtClean="0"/>
              <a:t>: 2, </a:t>
            </a:r>
            <a:r>
              <a:rPr lang="en-US" dirty="0" err="1" smtClean="0"/>
              <a:t>courseName</a:t>
            </a:r>
            <a:r>
              <a:rPr lang="en-US" dirty="0" smtClean="0"/>
              <a:t>: 'Typescript' },</a:t>
            </a:r>
          </a:p>
          <a:p>
            <a:pPr algn="just"/>
            <a:r>
              <a:rPr lang="en-US" dirty="0" smtClean="0"/>
              <a:t>{ </a:t>
            </a:r>
            <a:r>
              <a:rPr lang="en-US" dirty="0" err="1" smtClean="0"/>
              <a:t>courseId</a:t>
            </a:r>
            <a:r>
              <a:rPr lang="en-US" dirty="0" smtClean="0"/>
              <a:t>: 3, </a:t>
            </a:r>
            <a:r>
              <a:rPr lang="en-US" dirty="0" err="1" smtClean="0"/>
              <a:t>courseName</a:t>
            </a:r>
            <a:r>
              <a:rPr lang="en-US" dirty="0" smtClean="0"/>
              <a:t>: 'Angular' },</a:t>
            </a:r>
          </a:p>
          <a:p>
            <a:pPr algn="just"/>
            <a:r>
              <a:rPr lang="en-US" dirty="0" smtClean="0"/>
              <a:t>{ </a:t>
            </a:r>
            <a:r>
              <a:rPr lang="en-US" dirty="0" err="1" smtClean="0"/>
              <a:t>courseId</a:t>
            </a:r>
            <a:r>
              <a:rPr lang="en-US" dirty="0" smtClean="0"/>
              <a:t>: 4, </a:t>
            </a:r>
            <a:r>
              <a:rPr lang="en-US" dirty="0" err="1" smtClean="0"/>
              <a:t>courseName</a:t>
            </a:r>
            <a:r>
              <a:rPr lang="en-US" dirty="0" smtClean="0"/>
              <a:t>: 'React JS' }</a:t>
            </a:r>
          </a:p>
          <a:p>
            <a:pPr algn="just"/>
            <a:r>
              <a:rPr lang="en-US" dirty="0" smtClean="0"/>
              <a:t>];</a:t>
            </a:r>
          </a:p>
          <a:p>
            <a:pPr algn="just"/>
            <a:r>
              <a:rPr lang="en-US" dirty="0" smtClean="0"/>
              <a:t>}</a:t>
            </a:r>
          </a:p>
          <a:p>
            <a:pPr algn="just"/>
            <a:r>
              <a:rPr lang="en-US" dirty="0" smtClean="0"/>
              <a:t>Line 3-8: courses is an array of objects where each object has properties called </a:t>
            </a:r>
            <a:r>
              <a:rPr lang="en-US" dirty="0" err="1" smtClean="0"/>
              <a:t>courseId</a:t>
            </a:r>
            <a:r>
              <a:rPr lang="en-US" dirty="0" smtClean="0"/>
              <a:t> and </a:t>
            </a:r>
            <a:r>
              <a:rPr lang="en-US" dirty="0" err="1" smtClean="0"/>
              <a:t>courseName</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6324600"/>
          </a:xfrm>
        </p:spPr>
        <p:txBody>
          <a:bodyPr>
            <a:normAutofit fontScale="92500" lnSpcReduction="10000"/>
          </a:bodyPr>
          <a:lstStyle/>
          <a:p>
            <a:pPr algn="just"/>
            <a:r>
              <a:rPr lang="en-US" b="1" dirty="0" smtClean="0"/>
              <a:t>courses-</a:t>
            </a:r>
            <a:r>
              <a:rPr lang="en-US" b="1" dirty="0" err="1" smtClean="0"/>
              <a:t>list.component.html</a:t>
            </a:r>
            <a:endParaRPr lang="en-US" dirty="0" smtClean="0"/>
          </a:p>
          <a:p>
            <a:pPr algn="just"/>
            <a:r>
              <a:rPr lang="en-US" dirty="0" smtClean="0"/>
              <a:t>&lt;table border="1"&gt;</a:t>
            </a:r>
          </a:p>
          <a:p>
            <a:pPr algn="just"/>
            <a:r>
              <a:rPr lang="en-US" dirty="0" smtClean="0"/>
              <a:t>...</a:t>
            </a:r>
          </a:p>
          <a:p>
            <a:pPr algn="just"/>
            <a:r>
              <a:rPr lang="en-US" dirty="0" smtClean="0"/>
              <a:t>&lt;</a:t>
            </a:r>
            <a:r>
              <a:rPr lang="en-US" dirty="0" err="1" smtClean="0"/>
              <a:t>tbody</a:t>
            </a:r>
            <a:r>
              <a:rPr lang="en-US" dirty="0" smtClean="0"/>
              <a:t>&gt;</a:t>
            </a:r>
          </a:p>
          <a:p>
            <a:pPr algn="just"/>
            <a:r>
              <a:rPr lang="en-US" dirty="0" smtClean="0"/>
              <a:t>&lt;</a:t>
            </a:r>
            <a:r>
              <a:rPr lang="en-US" dirty="0" err="1" smtClean="0"/>
              <a:t>tr</a:t>
            </a:r>
            <a:r>
              <a:rPr lang="en-US" dirty="0" smtClean="0"/>
              <a:t> *</a:t>
            </a:r>
            <a:r>
              <a:rPr lang="en-US" dirty="0" err="1" smtClean="0"/>
              <a:t>ngFor</a:t>
            </a:r>
            <a:r>
              <a:rPr lang="en-US" dirty="0" smtClean="0"/>
              <a:t>="let course of courses"&gt;</a:t>
            </a:r>
          </a:p>
          <a:p>
            <a:pPr algn="just"/>
            <a:r>
              <a:rPr lang="en-US" dirty="0" smtClean="0"/>
              <a:t>&lt;td&gt;{{</a:t>
            </a:r>
            <a:r>
              <a:rPr lang="en-US" dirty="0" err="1" smtClean="0"/>
              <a:t>course.courseId</a:t>
            </a:r>
            <a:r>
              <a:rPr lang="en-US" dirty="0" smtClean="0"/>
              <a:t>}}&lt;/td&gt;</a:t>
            </a:r>
          </a:p>
          <a:p>
            <a:pPr algn="just"/>
            <a:r>
              <a:rPr lang="en-US" dirty="0" smtClean="0"/>
              <a:t>&lt;td&gt;{{</a:t>
            </a:r>
            <a:r>
              <a:rPr lang="en-US" dirty="0" err="1" smtClean="0"/>
              <a:t>course.courseName</a:t>
            </a:r>
            <a:r>
              <a:rPr lang="en-US" dirty="0" smtClean="0"/>
              <a:t>}}&lt;/td&gt;</a:t>
            </a:r>
          </a:p>
          <a:p>
            <a:pPr algn="just"/>
            <a:r>
              <a:rPr lang="en-US" dirty="0" smtClean="0"/>
              <a:t>&lt;/</a:t>
            </a:r>
            <a:r>
              <a:rPr lang="en-US" dirty="0" err="1" smtClean="0"/>
              <a:t>tr</a:t>
            </a:r>
            <a:r>
              <a:rPr lang="en-US" dirty="0" smtClean="0"/>
              <a:t>&gt;</a:t>
            </a:r>
          </a:p>
          <a:p>
            <a:pPr algn="just"/>
            <a:r>
              <a:rPr lang="en-US" dirty="0" smtClean="0"/>
              <a:t>&lt;/</a:t>
            </a:r>
            <a:r>
              <a:rPr lang="en-US" dirty="0" err="1" smtClean="0"/>
              <a:t>tbody</a:t>
            </a:r>
            <a:r>
              <a:rPr lang="en-US" dirty="0" smtClean="0"/>
              <a:t>&gt;</a:t>
            </a:r>
          </a:p>
          <a:p>
            <a:pPr algn="just"/>
            <a:r>
              <a:rPr lang="en-US" dirty="0" smtClean="0"/>
              <a:t>&lt;/table&gt;</a:t>
            </a:r>
          </a:p>
          <a:p>
            <a:pPr algn="just"/>
            <a:r>
              <a:rPr lang="en-US" dirty="0" smtClean="0"/>
              <a:t>Line 4-7: </a:t>
            </a:r>
            <a:r>
              <a:rPr lang="en-US" dirty="0" err="1" smtClean="0"/>
              <a:t>ngFor</a:t>
            </a:r>
            <a:r>
              <a:rPr lang="en-US" dirty="0" smtClean="0"/>
              <a:t> iterates over courses array and renders </a:t>
            </a:r>
            <a:r>
              <a:rPr lang="en-US" dirty="0" err="1" smtClean="0"/>
              <a:t>courseId</a:t>
            </a:r>
            <a:r>
              <a:rPr lang="en-US" dirty="0" smtClean="0"/>
              <a:t> and </a:t>
            </a:r>
            <a:r>
              <a:rPr lang="en-US" dirty="0" err="1" smtClean="0"/>
              <a:t>courseName</a:t>
            </a:r>
            <a:r>
              <a:rPr lang="en-US" dirty="0" smtClean="0"/>
              <a:t> values</a:t>
            </a:r>
            <a:br>
              <a:rPr lang="en-US" dirty="0" smtClean="0"/>
            </a:b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a:bodyPr>
          <a:lstStyle/>
          <a:p>
            <a:r>
              <a:rPr lang="en-US" sz="3500" b="1" dirty="0" smtClean="0"/>
              <a:t>Angular in Web Application Stack</a:t>
            </a:r>
            <a:endParaRPr lang="en-US" sz="3500" dirty="0"/>
          </a:p>
        </p:txBody>
      </p:sp>
      <p:pic>
        <p:nvPicPr>
          <p:cNvPr id="4" name="Content Placeholder 3"/>
          <p:cNvPicPr>
            <a:picLocks noGrp="1"/>
          </p:cNvPicPr>
          <p:nvPr>
            <p:ph idx="1"/>
          </p:nvPr>
        </p:nvPicPr>
        <p:blipFill>
          <a:blip r:embed="rId2"/>
          <a:srcRect/>
          <a:stretch>
            <a:fillRect/>
          </a:stretch>
        </p:blipFill>
        <p:spPr bwMode="auto">
          <a:xfrm>
            <a:off x="1143000" y="1295401"/>
            <a:ext cx="7791450" cy="45268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457200"/>
            <a:ext cx="7638288" cy="6096000"/>
          </a:xfrm>
        </p:spPr>
        <p:txBody>
          <a:bodyPr/>
          <a:lstStyle/>
          <a:p>
            <a:pPr algn="just">
              <a:lnSpc>
                <a:spcPct val="150000"/>
              </a:lnSpc>
            </a:pPr>
            <a:r>
              <a:rPr lang="en-US" dirty="0" smtClean="0"/>
              <a:t>Add the following code in </a:t>
            </a:r>
            <a:r>
              <a:rPr lang="en-US" b="1" dirty="0" smtClean="0"/>
              <a:t>courses-</a:t>
            </a:r>
            <a:r>
              <a:rPr lang="en-US" b="1" dirty="0" err="1" smtClean="0"/>
              <a:t>list.component.css</a:t>
            </a:r>
            <a:endParaRPr lang="en-US" dirty="0" smtClean="0"/>
          </a:p>
          <a:p>
            <a:pPr algn="just">
              <a:lnSpc>
                <a:spcPct val="150000"/>
              </a:lnSpc>
            </a:pPr>
            <a:r>
              <a:rPr lang="en-US" dirty="0" err="1" smtClean="0"/>
              <a:t>tr</a:t>
            </a:r>
            <a:r>
              <a:rPr lang="en-US" dirty="0" smtClean="0"/>
              <a:t>{</a:t>
            </a:r>
          </a:p>
          <a:p>
            <a:pPr algn="just">
              <a:lnSpc>
                <a:spcPct val="150000"/>
              </a:lnSpc>
            </a:pPr>
            <a:r>
              <a:rPr lang="en-US" dirty="0" smtClean="0"/>
              <a:t>text-</a:t>
            </a:r>
            <a:r>
              <a:rPr lang="en-US" dirty="0" err="1" smtClean="0"/>
              <a:t>align:center</a:t>
            </a:r>
            <a:r>
              <a:rPr lang="en-US" dirty="0" smtClean="0"/>
              <a:t>;</a:t>
            </a:r>
          </a:p>
          <a:p>
            <a:pPr algn="just">
              <a:lnSpc>
                <a:spcPct val="150000"/>
              </a:lnSpc>
            </a:pPr>
            <a:r>
              <a:rPr lang="en-US" dirty="0" smtClean="0"/>
              <a:t>}</a:t>
            </a:r>
          </a:p>
          <a:p>
            <a:pPr algn="just">
              <a:lnSpc>
                <a:spcPct val="150000"/>
              </a:lnSpc>
            </a:pPr>
            <a:r>
              <a:rPr lang="en-US" dirty="0" smtClean="0"/>
              <a:t>Line 1-3: adds center alignment to a table row in an HTML page</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04800"/>
            <a:ext cx="7943088" cy="6553200"/>
          </a:xfrm>
        </p:spPr>
        <p:txBody>
          <a:bodyPr>
            <a:normAutofit fontScale="85000" lnSpcReduction="20000"/>
          </a:bodyPr>
          <a:lstStyle/>
          <a:p>
            <a:pPr algn="just">
              <a:lnSpc>
                <a:spcPct val="150000"/>
              </a:lnSpc>
            </a:pPr>
            <a:r>
              <a:rPr lang="en-US" b="1" dirty="0" err="1" smtClean="0"/>
              <a:t>app.component.html</a:t>
            </a:r>
            <a:endParaRPr lang="en-US" dirty="0" smtClean="0"/>
          </a:p>
          <a:p>
            <a:pPr algn="just">
              <a:lnSpc>
                <a:spcPct val="150000"/>
              </a:lnSpc>
            </a:pPr>
            <a:r>
              <a:rPr lang="en-US" dirty="0" smtClean="0"/>
              <a:t>...</a:t>
            </a:r>
          </a:p>
          <a:p>
            <a:pPr>
              <a:lnSpc>
                <a:spcPct val="150000"/>
              </a:lnSpc>
            </a:pPr>
            <a:r>
              <a:rPr lang="en-US" dirty="0" smtClean="0"/>
              <a:t>&lt;button (click)="show=true"&gt;View Courses list&lt;/button&gt;&lt;</a:t>
            </a:r>
            <a:r>
              <a:rPr lang="en-US" dirty="0" err="1" smtClean="0"/>
              <a:t>br</a:t>
            </a:r>
            <a:r>
              <a:rPr lang="en-US" dirty="0" smtClean="0"/>
              <a:t>/&gt;&lt;</a:t>
            </a:r>
            <a:r>
              <a:rPr lang="en-US" dirty="0" err="1" smtClean="0"/>
              <a:t>br</a:t>
            </a:r>
            <a:r>
              <a:rPr lang="en-US" dirty="0" smtClean="0"/>
              <a:t>/&gt;</a:t>
            </a:r>
          </a:p>
          <a:p>
            <a:pPr>
              <a:lnSpc>
                <a:spcPct val="150000"/>
              </a:lnSpc>
            </a:pPr>
            <a:r>
              <a:rPr lang="en-US" dirty="0" smtClean="0"/>
              <a:t>&lt;div *</a:t>
            </a:r>
            <a:r>
              <a:rPr lang="en-US" dirty="0" err="1" smtClean="0"/>
              <a:t>ngIf</a:t>
            </a:r>
            <a:r>
              <a:rPr lang="en-US" dirty="0" smtClean="0"/>
              <a:t>="show"&gt;</a:t>
            </a:r>
          </a:p>
          <a:p>
            <a:pPr>
              <a:lnSpc>
                <a:spcPct val="150000"/>
              </a:lnSpc>
            </a:pPr>
            <a:r>
              <a:rPr lang="en-US" dirty="0" smtClean="0"/>
              <a:t>&lt;app-courses-list&gt;&lt;/app-courses-list&gt;</a:t>
            </a:r>
          </a:p>
          <a:p>
            <a:pPr>
              <a:lnSpc>
                <a:spcPct val="150000"/>
              </a:lnSpc>
            </a:pPr>
            <a:r>
              <a:rPr lang="en-US" dirty="0" smtClean="0"/>
              <a:t>&lt;/div&gt;</a:t>
            </a:r>
          </a:p>
          <a:p>
            <a:pPr algn="just">
              <a:lnSpc>
                <a:spcPct val="150000"/>
              </a:lnSpc>
            </a:pPr>
            <a:r>
              <a:rPr lang="en-US" dirty="0" smtClean="0"/>
              <a:t>Line 2: click event is bounded to button which will initialize show property to true when it is clicked</a:t>
            </a:r>
          </a:p>
          <a:p>
            <a:pPr algn="just">
              <a:lnSpc>
                <a:spcPct val="150000"/>
              </a:lnSpc>
            </a:pPr>
            <a:r>
              <a:rPr lang="en-US" dirty="0" smtClean="0"/>
              <a:t>Line 4: It loads the </a:t>
            </a:r>
            <a:r>
              <a:rPr lang="en-US" dirty="0" err="1" smtClean="0"/>
              <a:t>CoursesList</a:t>
            </a:r>
            <a:r>
              <a:rPr lang="en-US" dirty="0" smtClean="0"/>
              <a:t> component only if the show property value is true.</a:t>
            </a: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762000"/>
            <a:ext cx="7562088" cy="5486400"/>
          </a:xfrm>
        </p:spPr>
        <p:txBody>
          <a:bodyPr/>
          <a:lstStyle/>
          <a:p>
            <a:pPr algn="just">
              <a:lnSpc>
                <a:spcPct val="150000"/>
              </a:lnSpc>
            </a:pPr>
            <a:r>
              <a:rPr lang="en-US" b="1" dirty="0" smtClean="0"/>
              <a:t>Note</a:t>
            </a:r>
            <a:r>
              <a:rPr lang="en-US" dirty="0" smtClean="0"/>
              <a:t>:</a:t>
            </a:r>
          </a:p>
          <a:p>
            <a:pPr algn="just">
              <a:lnSpc>
                <a:spcPct val="150000"/>
              </a:lnSpc>
            </a:pPr>
            <a:r>
              <a:rPr lang="en-US" dirty="0" smtClean="0"/>
              <a:t>Here </a:t>
            </a:r>
            <a:r>
              <a:rPr lang="en-US" dirty="0" err="1" smtClean="0">
                <a:solidFill>
                  <a:srgbClr val="FF3399"/>
                </a:solidFill>
              </a:rPr>
              <a:t>AppComponent</a:t>
            </a:r>
            <a:r>
              <a:rPr lang="en-US" dirty="0" smtClean="0">
                <a:solidFill>
                  <a:srgbClr val="FF3399"/>
                </a:solidFill>
              </a:rPr>
              <a:t> is called Parent component or container component </a:t>
            </a:r>
            <a:r>
              <a:rPr lang="en-US" dirty="0" smtClean="0"/>
              <a:t>as we are loading another component in it.</a:t>
            </a:r>
          </a:p>
          <a:p>
            <a:pPr algn="just">
              <a:lnSpc>
                <a:spcPct val="150000"/>
              </a:lnSpc>
            </a:pPr>
            <a:r>
              <a:rPr lang="en-US" dirty="0" err="1" smtClean="0">
                <a:solidFill>
                  <a:srgbClr val="0066FF"/>
                </a:solidFill>
              </a:rPr>
              <a:t>CoursesList</a:t>
            </a:r>
            <a:r>
              <a:rPr lang="en-US" dirty="0" smtClean="0">
                <a:solidFill>
                  <a:srgbClr val="0066FF"/>
                </a:solidFill>
              </a:rPr>
              <a:t> component is called child component </a:t>
            </a:r>
            <a:r>
              <a:rPr lang="en-US" dirty="0" smtClean="0"/>
              <a:t>as it is being loaded in another component.</a:t>
            </a:r>
          </a:p>
          <a:p>
            <a:pPr>
              <a:lnSpc>
                <a:spcPct val="150000"/>
              </a:lnSpc>
            </a:pPr>
            <a:endParaRPr lang="en-US"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pPr algn="ctr"/>
            <a:r>
              <a:rPr lang="en-US" dirty="0" smtClean="0"/>
              <a:t>Passing data from Container Component to Child Component</a:t>
            </a:r>
            <a:endParaRPr lang="en-US" dirty="0"/>
          </a:p>
        </p:txBody>
      </p:sp>
      <p:sp>
        <p:nvSpPr>
          <p:cNvPr id="3" name="Content Placeholder 2"/>
          <p:cNvSpPr>
            <a:spLocks noGrp="1"/>
          </p:cNvSpPr>
          <p:nvPr>
            <p:ph idx="1"/>
          </p:nvPr>
        </p:nvSpPr>
        <p:spPr>
          <a:xfrm>
            <a:off x="1219200" y="1447800"/>
            <a:ext cx="7714488" cy="5181600"/>
          </a:xfrm>
        </p:spPr>
        <p:txBody>
          <a:bodyPr>
            <a:normAutofit fontScale="92500" lnSpcReduction="20000"/>
          </a:bodyPr>
          <a:lstStyle/>
          <a:p>
            <a:pPr algn="just"/>
            <a:r>
              <a:rPr lang="en-US" dirty="0" smtClean="0"/>
              <a:t>Component communication is needed </a:t>
            </a:r>
            <a:r>
              <a:rPr lang="en-US" dirty="0" smtClean="0">
                <a:solidFill>
                  <a:srgbClr val="C00000"/>
                </a:solidFill>
              </a:rPr>
              <a:t>if data needs to be shared between the components</a:t>
            </a:r>
          </a:p>
          <a:p>
            <a:pPr algn="just"/>
            <a:r>
              <a:rPr lang="en-US" dirty="0" smtClean="0"/>
              <a:t>In order to pass data from container/parent component to child component, </a:t>
            </a:r>
            <a:r>
              <a:rPr lang="en-US" dirty="0" smtClean="0">
                <a:solidFill>
                  <a:srgbClr val="FF0000"/>
                </a:solidFill>
              </a:rPr>
              <a:t>@Input decorator </a:t>
            </a:r>
            <a:r>
              <a:rPr lang="en-US" dirty="0" smtClean="0"/>
              <a:t>can be used.</a:t>
            </a:r>
          </a:p>
          <a:p>
            <a:pPr algn="just"/>
            <a:r>
              <a:rPr lang="en-US" dirty="0" smtClean="0"/>
              <a:t>A </a:t>
            </a:r>
            <a:r>
              <a:rPr lang="en-US" dirty="0" smtClean="0">
                <a:solidFill>
                  <a:srgbClr val="0066FF"/>
                </a:solidFill>
              </a:rPr>
              <a:t>child component can use @Input decorator on any property type like arrays, objects, </a:t>
            </a:r>
            <a:r>
              <a:rPr lang="en-US" dirty="0" smtClean="0"/>
              <a:t>etc. making it a data-bound input property.</a:t>
            </a:r>
          </a:p>
          <a:p>
            <a:pPr algn="just"/>
            <a:r>
              <a:rPr lang="en-US" dirty="0" smtClean="0"/>
              <a:t>The parent component </a:t>
            </a:r>
            <a:r>
              <a:rPr lang="en-US" dirty="0" smtClean="0">
                <a:solidFill>
                  <a:srgbClr val="FF3399"/>
                </a:solidFill>
              </a:rPr>
              <a:t>can pass value to the data-bound input property </a:t>
            </a:r>
            <a:r>
              <a:rPr lang="en-US" dirty="0" smtClean="0"/>
              <a:t>when rendering the child within it.</a:t>
            </a:r>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019800"/>
          </a:xfrm>
        </p:spPr>
        <p:txBody>
          <a:bodyPr>
            <a:normAutofit/>
          </a:bodyPr>
          <a:lstStyle/>
          <a:p>
            <a:pPr algn="just"/>
            <a:r>
              <a:rPr lang="en-US" sz="2800" b="1" dirty="0" smtClean="0"/>
              <a:t>Example</a:t>
            </a:r>
            <a:r>
              <a:rPr lang="en-US" sz="2800" dirty="0" smtClean="0"/>
              <a:t>:</a:t>
            </a:r>
          </a:p>
          <a:p>
            <a:pPr algn="just"/>
            <a:r>
              <a:rPr lang="en-US" sz="2800" b="1" dirty="0" smtClean="0"/>
              <a:t>Problem Statement: </a:t>
            </a:r>
            <a:r>
              <a:rPr lang="en-US" sz="2800" dirty="0" smtClean="0"/>
              <a:t>Create an </a:t>
            </a:r>
            <a:r>
              <a:rPr lang="en-US" sz="2800" dirty="0" err="1" smtClean="0"/>
              <a:t>AppComponent</a:t>
            </a:r>
            <a:r>
              <a:rPr lang="en-US" sz="2800" dirty="0" smtClean="0"/>
              <a:t> that </a:t>
            </a:r>
            <a:r>
              <a:rPr lang="en-US" sz="2800" dirty="0" smtClean="0">
                <a:solidFill>
                  <a:srgbClr val="FF3399"/>
                </a:solidFill>
              </a:rPr>
              <a:t>displays a dropdown with a list of courses as values in it</a:t>
            </a:r>
            <a:r>
              <a:rPr lang="en-US" sz="2800" dirty="0" smtClean="0"/>
              <a:t>. Create another component called </a:t>
            </a:r>
            <a:r>
              <a:rPr lang="en-US" sz="2800" dirty="0" err="1" smtClean="0"/>
              <a:t>CoursesList</a:t>
            </a:r>
            <a:r>
              <a:rPr lang="en-US" sz="2800" dirty="0" smtClean="0"/>
              <a:t> component and load it in </a:t>
            </a:r>
            <a:r>
              <a:rPr lang="en-US" sz="2800" dirty="0" err="1" smtClean="0"/>
              <a:t>AppComponent</a:t>
            </a:r>
            <a:r>
              <a:rPr lang="en-US" sz="2800" dirty="0" smtClean="0"/>
              <a:t> which should display the course details. </a:t>
            </a:r>
            <a:r>
              <a:rPr lang="en-US" sz="2800" dirty="0" smtClean="0">
                <a:solidFill>
                  <a:srgbClr val="0066FF"/>
                </a:solidFill>
              </a:rPr>
              <a:t>When a user selects a course from the dropdown,  corresponding course details should be loaded</a:t>
            </a:r>
          </a:p>
          <a:p>
            <a:pPr algn="just"/>
            <a:endParaRPr lang="en-US" sz="2800" dirty="0"/>
          </a:p>
        </p:txBody>
      </p:sp>
      <p:pic>
        <p:nvPicPr>
          <p:cNvPr id="4098" name="Picture 2"/>
          <p:cNvPicPr>
            <a:picLocks noChangeAspect="1" noChangeArrowheads="1"/>
          </p:cNvPicPr>
          <p:nvPr/>
        </p:nvPicPr>
        <p:blipFill>
          <a:blip r:embed="rId2"/>
          <a:srcRect/>
          <a:stretch>
            <a:fillRect/>
          </a:stretch>
        </p:blipFill>
        <p:spPr bwMode="auto">
          <a:xfrm>
            <a:off x="0" y="4343400"/>
            <a:ext cx="9144000" cy="213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6629400"/>
          </a:xfrm>
        </p:spPr>
        <p:txBody>
          <a:bodyPr>
            <a:normAutofit fontScale="62500" lnSpcReduction="20000"/>
          </a:bodyPr>
          <a:lstStyle/>
          <a:p>
            <a:pPr algn="just"/>
            <a:r>
              <a:rPr lang="en-US" dirty="0" smtClean="0"/>
              <a:t>Open the </a:t>
            </a:r>
            <a:r>
              <a:rPr lang="en-US" b="1" dirty="0" smtClean="0"/>
              <a:t>courses-</a:t>
            </a:r>
            <a:r>
              <a:rPr lang="en-US" b="1" dirty="0" err="1" smtClean="0"/>
              <a:t>list.component.ts</a:t>
            </a:r>
            <a:r>
              <a:rPr lang="en-US" dirty="0" smtClean="0"/>
              <a:t> file</a:t>
            </a:r>
          </a:p>
          <a:p>
            <a:pPr algn="just"/>
            <a:r>
              <a:rPr lang="en-US" dirty="0" smtClean="0"/>
              <a:t>Add input setter method </a:t>
            </a:r>
            <a:r>
              <a:rPr lang="en-US" dirty="0" smtClean="0">
                <a:solidFill>
                  <a:srgbClr val="0066FF"/>
                </a:solidFill>
              </a:rPr>
              <a:t>for property </a:t>
            </a:r>
            <a:r>
              <a:rPr lang="en-US" dirty="0" err="1" smtClean="0">
                <a:solidFill>
                  <a:srgbClr val="0066FF"/>
                </a:solidFill>
              </a:rPr>
              <a:t>cName</a:t>
            </a:r>
            <a:r>
              <a:rPr lang="en-US" dirty="0" smtClean="0"/>
              <a:t> in the component</a:t>
            </a:r>
          </a:p>
          <a:p>
            <a:pPr marL="596646" indent="-514350" algn="just">
              <a:buFont typeface="+mj-lt"/>
              <a:buAutoNum type="arabicPeriod"/>
            </a:pPr>
            <a:r>
              <a:rPr lang="en-US" dirty="0" smtClean="0"/>
              <a:t>...</a:t>
            </a:r>
          </a:p>
          <a:p>
            <a:pPr marL="596646" indent="-514350" algn="just">
              <a:buFont typeface="+mj-lt"/>
              <a:buAutoNum type="arabicPeriod"/>
            </a:pPr>
            <a:r>
              <a:rPr lang="en-US" dirty="0" smtClean="0"/>
              <a:t>export class </a:t>
            </a:r>
            <a:r>
              <a:rPr lang="en-US" dirty="0" err="1" smtClean="0"/>
              <a:t>CoursesListComponent</a:t>
            </a:r>
            <a:r>
              <a:rPr lang="en-US" dirty="0" smtClean="0"/>
              <a:t> {</a:t>
            </a:r>
          </a:p>
          <a:p>
            <a:pPr marL="596646" indent="-514350" algn="just">
              <a:buFont typeface="+mj-lt"/>
              <a:buAutoNum type="arabicPeriod"/>
            </a:pPr>
            <a:r>
              <a:rPr lang="en-US" dirty="0" smtClean="0"/>
              <a:t>...</a:t>
            </a:r>
          </a:p>
          <a:p>
            <a:pPr marL="596646" indent="-514350" algn="just">
              <a:buFont typeface="+mj-lt"/>
              <a:buAutoNum type="arabicPeriod"/>
            </a:pPr>
            <a:r>
              <a:rPr lang="en-US" dirty="0" smtClean="0"/>
              <a:t>course!: any[];</a:t>
            </a:r>
          </a:p>
          <a:p>
            <a:pPr marL="596646" indent="-514350" algn="just">
              <a:buFont typeface="+mj-lt"/>
              <a:buAutoNum type="arabicPeriod"/>
            </a:pPr>
            <a:r>
              <a:rPr lang="en-US" dirty="0" smtClean="0"/>
              <a:t>@Input() set </a:t>
            </a:r>
            <a:r>
              <a:rPr lang="en-US" dirty="0" err="1" smtClean="0"/>
              <a:t>cName</a:t>
            </a:r>
            <a:r>
              <a:rPr lang="en-US" dirty="0" smtClean="0"/>
              <a:t>(name: string) {</a:t>
            </a:r>
          </a:p>
          <a:p>
            <a:pPr marL="596646" indent="-514350" algn="just">
              <a:buFont typeface="+mj-lt"/>
              <a:buAutoNum type="arabicPeriod"/>
            </a:pPr>
            <a:r>
              <a:rPr lang="en-US" dirty="0" err="1" smtClean="0"/>
              <a:t>this.course</a:t>
            </a:r>
            <a:r>
              <a:rPr lang="en-US" dirty="0" smtClean="0"/>
              <a:t> = [];</a:t>
            </a:r>
          </a:p>
          <a:p>
            <a:pPr marL="596646" indent="-514350" algn="just">
              <a:buFont typeface="+mj-lt"/>
              <a:buAutoNum type="arabicPeriod"/>
            </a:pPr>
            <a:r>
              <a:rPr lang="en-US" dirty="0" smtClean="0"/>
              <a:t>for (</a:t>
            </a:r>
            <a:r>
              <a:rPr lang="en-US" dirty="0" err="1" smtClean="0"/>
              <a:t>var</a:t>
            </a:r>
            <a:r>
              <a:rPr lang="en-US" dirty="0" smtClean="0"/>
              <a:t> </a:t>
            </a:r>
            <a:r>
              <a:rPr lang="en-US" dirty="0" err="1" smtClean="0"/>
              <a:t>i</a:t>
            </a:r>
            <a:r>
              <a:rPr lang="en-US" dirty="0" smtClean="0"/>
              <a:t> = 0; </a:t>
            </a:r>
            <a:r>
              <a:rPr lang="en-US" dirty="0" err="1" smtClean="0"/>
              <a:t>i</a:t>
            </a:r>
            <a:r>
              <a:rPr lang="en-US" dirty="0" smtClean="0"/>
              <a:t> &lt; </a:t>
            </a:r>
            <a:r>
              <a:rPr lang="en-US" dirty="0" err="1" smtClean="0"/>
              <a:t>this.courses.length</a:t>
            </a:r>
            <a:r>
              <a:rPr lang="en-US" dirty="0" smtClean="0"/>
              <a:t>; </a:t>
            </a:r>
            <a:r>
              <a:rPr lang="en-US" dirty="0" err="1" smtClean="0"/>
              <a:t>i</a:t>
            </a:r>
            <a:r>
              <a:rPr lang="en-US" dirty="0" smtClean="0"/>
              <a:t>++) {</a:t>
            </a:r>
          </a:p>
          <a:p>
            <a:pPr marL="596646" indent="-514350" algn="just">
              <a:buFont typeface="+mj-lt"/>
              <a:buAutoNum type="arabicPeriod"/>
            </a:pPr>
            <a:r>
              <a:rPr lang="en-US" dirty="0" smtClean="0"/>
              <a:t>if (</a:t>
            </a:r>
            <a:r>
              <a:rPr lang="en-US" dirty="0" err="1" smtClean="0"/>
              <a:t>this.courses</a:t>
            </a:r>
            <a:r>
              <a:rPr lang="en-US" dirty="0" smtClean="0"/>
              <a:t>[</a:t>
            </a:r>
            <a:r>
              <a:rPr lang="en-US" dirty="0" err="1" smtClean="0"/>
              <a:t>i</a:t>
            </a:r>
            <a:r>
              <a:rPr lang="en-US" dirty="0" smtClean="0"/>
              <a:t>].</a:t>
            </a:r>
            <a:r>
              <a:rPr lang="en-US" dirty="0" err="1" smtClean="0"/>
              <a:t>courseName</a:t>
            </a:r>
            <a:r>
              <a:rPr lang="en-US" dirty="0" smtClean="0"/>
              <a:t> === name) {</a:t>
            </a:r>
          </a:p>
          <a:p>
            <a:pPr marL="596646" indent="-514350" algn="just">
              <a:buFont typeface="+mj-lt"/>
              <a:buAutoNum type="arabicPeriod"/>
            </a:pPr>
            <a:r>
              <a:rPr lang="en-US" dirty="0" err="1" smtClean="0"/>
              <a:t>this.course.push</a:t>
            </a:r>
            <a:r>
              <a:rPr lang="en-US" dirty="0" smtClean="0"/>
              <a:t>(</a:t>
            </a:r>
            <a:r>
              <a:rPr lang="en-US" dirty="0" err="1" smtClean="0"/>
              <a:t>this.courses</a:t>
            </a:r>
            <a:r>
              <a:rPr lang="en-US" dirty="0" smtClean="0"/>
              <a:t>[</a:t>
            </a:r>
            <a:r>
              <a:rPr lang="en-US" dirty="0" err="1" smtClean="0"/>
              <a:t>i</a:t>
            </a:r>
            <a:r>
              <a:rPr lang="en-US" dirty="0" smtClean="0"/>
              <a:t>]);</a:t>
            </a:r>
          </a:p>
          <a:p>
            <a:pPr marL="596646" indent="-514350" algn="just">
              <a:buFont typeface="+mj-lt"/>
              <a:buAutoNum type="arabicPeriod"/>
            </a:pPr>
            <a:r>
              <a:rPr lang="en-US" dirty="0" smtClean="0"/>
              <a:t>}</a:t>
            </a:r>
          </a:p>
          <a:p>
            <a:pPr marL="596646" indent="-514350" algn="just">
              <a:buFont typeface="+mj-lt"/>
              <a:buAutoNum type="arabicPeriod"/>
            </a:pPr>
            <a:r>
              <a:rPr lang="en-US" dirty="0" smtClean="0"/>
              <a:t>}</a:t>
            </a:r>
          </a:p>
          <a:p>
            <a:pPr marL="596646" indent="-514350" algn="just">
              <a:buFont typeface="+mj-lt"/>
              <a:buAutoNum type="arabicPeriod"/>
            </a:pPr>
            <a:r>
              <a:rPr lang="en-US" dirty="0" smtClean="0"/>
              <a:t>}</a:t>
            </a:r>
          </a:p>
          <a:p>
            <a:pPr marL="596646" indent="-514350" algn="just">
              <a:buFont typeface="+mj-lt"/>
              <a:buAutoNum type="arabicPeriod"/>
            </a:pPr>
            <a:r>
              <a:rPr lang="en-US" dirty="0" smtClean="0"/>
              <a:t>}</a:t>
            </a:r>
          </a:p>
          <a:p>
            <a:pPr algn="just"/>
            <a:r>
              <a:rPr lang="en-US" dirty="0" smtClean="0"/>
              <a:t>Line 5: @Input() specifies that </a:t>
            </a:r>
            <a:r>
              <a:rPr lang="en-US" dirty="0" err="1" smtClean="0"/>
              <a:t>cName</a:t>
            </a:r>
            <a:r>
              <a:rPr lang="en-US" dirty="0" smtClean="0"/>
              <a:t> property will receive value from its container component</a:t>
            </a:r>
          </a:p>
          <a:p>
            <a:pPr algn="just"/>
            <a:r>
              <a:rPr lang="en-US" dirty="0" smtClean="0"/>
              <a:t>Line 7-11: for loop will iterate over courses array and it checks for the </a:t>
            </a:r>
            <a:r>
              <a:rPr lang="en-US" dirty="0" err="1" smtClean="0"/>
              <a:t>courseName</a:t>
            </a:r>
            <a:r>
              <a:rPr lang="en-US" dirty="0" smtClean="0"/>
              <a:t> validity. If it matches, it adds that object to the course array</a:t>
            </a:r>
          </a:p>
          <a:p>
            <a:pPr algn="just"/>
            <a:endParaRPr lang="en-US"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629400"/>
          </a:xfrm>
        </p:spPr>
        <p:txBody>
          <a:bodyPr>
            <a:normAutofit fontScale="70000" lnSpcReduction="20000"/>
          </a:bodyPr>
          <a:lstStyle/>
          <a:p>
            <a:pPr algn="just">
              <a:lnSpc>
                <a:spcPct val="160000"/>
              </a:lnSpc>
            </a:pPr>
            <a:r>
              <a:rPr lang="en-US" b="1" dirty="0" smtClean="0"/>
              <a:t>courses-</a:t>
            </a:r>
            <a:r>
              <a:rPr lang="en-US" b="1" dirty="0" err="1" smtClean="0"/>
              <a:t>list.component.html</a:t>
            </a:r>
            <a:endParaRPr lang="en-US" dirty="0" smtClean="0"/>
          </a:p>
          <a:p>
            <a:pPr algn="just">
              <a:lnSpc>
                <a:spcPct val="160000"/>
              </a:lnSpc>
            </a:pPr>
            <a:r>
              <a:rPr lang="en-US" dirty="0" smtClean="0"/>
              <a:t>&lt;table border="1" *</a:t>
            </a:r>
            <a:r>
              <a:rPr lang="en-US" dirty="0" err="1" smtClean="0"/>
              <a:t>ngIf</a:t>
            </a:r>
            <a:r>
              <a:rPr lang="en-US" dirty="0" smtClean="0"/>
              <a:t>="</a:t>
            </a:r>
            <a:r>
              <a:rPr lang="en-US" dirty="0" err="1" smtClean="0"/>
              <a:t>course.length</a:t>
            </a:r>
            <a:r>
              <a:rPr lang="en-US" dirty="0" smtClean="0"/>
              <a:t>&gt;0"&gt;</a:t>
            </a:r>
          </a:p>
          <a:p>
            <a:pPr algn="just">
              <a:lnSpc>
                <a:spcPct val="160000"/>
              </a:lnSpc>
            </a:pPr>
            <a:r>
              <a:rPr lang="en-US" dirty="0" smtClean="0"/>
              <a:t>...</a:t>
            </a:r>
          </a:p>
          <a:p>
            <a:pPr algn="just">
              <a:lnSpc>
                <a:spcPct val="160000"/>
              </a:lnSpc>
            </a:pPr>
            <a:r>
              <a:rPr lang="en-US" dirty="0" smtClean="0"/>
              <a:t>&lt;</a:t>
            </a:r>
            <a:r>
              <a:rPr lang="en-US" dirty="0" err="1" smtClean="0"/>
              <a:t>tbody</a:t>
            </a:r>
            <a:r>
              <a:rPr lang="en-US" dirty="0" smtClean="0"/>
              <a:t>&gt;</a:t>
            </a:r>
          </a:p>
          <a:p>
            <a:pPr algn="just">
              <a:lnSpc>
                <a:spcPct val="160000"/>
              </a:lnSpc>
            </a:pPr>
            <a:r>
              <a:rPr lang="en-US" dirty="0" smtClean="0"/>
              <a:t>&lt;</a:t>
            </a:r>
            <a:r>
              <a:rPr lang="en-US" dirty="0" err="1" smtClean="0"/>
              <a:t>tr</a:t>
            </a:r>
            <a:r>
              <a:rPr lang="en-US" dirty="0" smtClean="0"/>
              <a:t> *</a:t>
            </a:r>
            <a:r>
              <a:rPr lang="en-US" dirty="0" err="1" smtClean="0"/>
              <a:t>ngFor</a:t>
            </a:r>
            <a:r>
              <a:rPr lang="en-US" dirty="0" smtClean="0"/>
              <a:t>="let c of course"&gt;</a:t>
            </a:r>
          </a:p>
          <a:p>
            <a:pPr algn="just">
              <a:lnSpc>
                <a:spcPct val="160000"/>
              </a:lnSpc>
            </a:pPr>
            <a:r>
              <a:rPr lang="en-US" dirty="0" smtClean="0"/>
              <a:t>&lt;td&gt;{{</a:t>
            </a:r>
            <a:r>
              <a:rPr lang="en-US" dirty="0" err="1" smtClean="0"/>
              <a:t>c.courseId</a:t>
            </a:r>
            <a:r>
              <a:rPr lang="en-US" dirty="0" smtClean="0"/>
              <a:t>}}&lt;/td&gt;</a:t>
            </a:r>
          </a:p>
          <a:p>
            <a:pPr algn="just">
              <a:lnSpc>
                <a:spcPct val="160000"/>
              </a:lnSpc>
            </a:pPr>
            <a:r>
              <a:rPr lang="en-US" dirty="0" smtClean="0"/>
              <a:t>&lt;td&gt;{{</a:t>
            </a:r>
            <a:r>
              <a:rPr lang="en-US" dirty="0" err="1" smtClean="0"/>
              <a:t>c.courseName</a:t>
            </a:r>
            <a:r>
              <a:rPr lang="en-US" dirty="0" smtClean="0"/>
              <a:t>}}&lt;/td&gt;</a:t>
            </a:r>
          </a:p>
          <a:p>
            <a:pPr algn="just">
              <a:lnSpc>
                <a:spcPct val="160000"/>
              </a:lnSpc>
            </a:pPr>
            <a:r>
              <a:rPr lang="en-US" dirty="0" smtClean="0"/>
              <a:t>&lt;/</a:t>
            </a:r>
            <a:r>
              <a:rPr lang="en-US" dirty="0" err="1" smtClean="0"/>
              <a:t>tr</a:t>
            </a:r>
            <a:r>
              <a:rPr lang="en-US" dirty="0" smtClean="0"/>
              <a:t>&gt;</a:t>
            </a:r>
          </a:p>
          <a:p>
            <a:pPr algn="just">
              <a:lnSpc>
                <a:spcPct val="160000"/>
              </a:lnSpc>
            </a:pPr>
            <a:r>
              <a:rPr lang="en-US" dirty="0" smtClean="0"/>
              <a:t>&lt;/</a:t>
            </a:r>
            <a:r>
              <a:rPr lang="en-US" dirty="0" err="1" smtClean="0"/>
              <a:t>tbody</a:t>
            </a:r>
            <a:r>
              <a:rPr lang="en-US" dirty="0" smtClean="0"/>
              <a:t>&gt;</a:t>
            </a:r>
          </a:p>
          <a:p>
            <a:pPr algn="just">
              <a:lnSpc>
                <a:spcPct val="160000"/>
              </a:lnSpc>
            </a:pPr>
            <a:r>
              <a:rPr lang="en-US" dirty="0" smtClean="0"/>
              <a:t>&lt;/table&gt;</a:t>
            </a:r>
          </a:p>
          <a:p>
            <a:pPr algn="just">
              <a:lnSpc>
                <a:spcPct val="160000"/>
              </a:lnSpc>
            </a:pPr>
            <a:r>
              <a:rPr lang="en-US" dirty="0" smtClean="0"/>
              <a:t>Line 4-7: </a:t>
            </a:r>
            <a:r>
              <a:rPr lang="en-US" dirty="0" err="1" smtClean="0"/>
              <a:t>ngFor</a:t>
            </a:r>
            <a:r>
              <a:rPr lang="en-US" dirty="0" smtClean="0"/>
              <a:t> iterates on course array and displays </a:t>
            </a:r>
            <a:r>
              <a:rPr lang="en-US" dirty="0" err="1" smtClean="0"/>
              <a:t>courseId</a:t>
            </a:r>
            <a:r>
              <a:rPr lang="en-US" dirty="0" smtClean="0"/>
              <a:t> and </a:t>
            </a:r>
            <a:r>
              <a:rPr lang="en-US" dirty="0" err="1" smtClean="0"/>
              <a:t>courseName</a:t>
            </a:r>
            <a:r>
              <a:rPr lang="en-US" dirty="0" smtClean="0"/>
              <a:t> properties in a table</a:t>
            </a:r>
          </a:p>
          <a:p>
            <a:pPr algn="just">
              <a:lnSpc>
                <a:spcPct val="160000"/>
              </a:lnSpc>
            </a:pPr>
            <a:endParaRPr lang="en-US" dirty="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28600"/>
            <a:ext cx="8305800" cy="6629400"/>
          </a:xfrm>
        </p:spPr>
        <p:txBody>
          <a:bodyPr>
            <a:normAutofit fontScale="70000" lnSpcReduction="20000"/>
          </a:bodyPr>
          <a:lstStyle/>
          <a:p>
            <a:pPr>
              <a:lnSpc>
                <a:spcPct val="170000"/>
              </a:lnSpc>
            </a:pPr>
            <a:r>
              <a:rPr lang="en-US" dirty="0" smtClean="0"/>
              <a:t>Add the following code in </a:t>
            </a:r>
            <a:r>
              <a:rPr lang="en-US" b="1" dirty="0" err="1" smtClean="0"/>
              <a:t>app.component.html</a:t>
            </a:r>
            <a:endParaRPr lang="en-US" dirty="0" smtClean="0"/>
          </a:p>
          <a:p>
            <a:pPr>
              <a:lnSpc>
                <a:spcPct val="170000"/>
              </a:lnSpc>
            </a:pPr>
            <a:r>
              <a:rPr lang="en-US" dirty="0" smtClean="0"/>
              <a:t>&lt;h2&gt;Course Details&lt;/h2&gt;</a:t>
            </a:r>
          </a:p>
          <a:p>
            <a:pPr>
              <a:lnSpc>
                <a:spcPct val="170000"/>
              </a:lnSpc>
            </a:pPr>
            <a:r>
              <a:rPr lang="en-US" dirty="0" smtClean="0"/>
              <a:t>Select a course to view</a:t>
            </a:r>
          </a:p>
          <a:p>
            <a:pPr>
              <a:lnSpc>
                <a:spcPct val="170000"/>
              </a:lnSpc>
            </a:pPr>
            <a:r>
              <a:rPr lang="en-US" dirty="0" smtClean="0"/>
              <a:t>&lt;select #course (change)="name = </a:t>
            </a:r>
            <a:r>
              <a:rPr lang="en-US" dirty="0" err="1" smtClean="0"/>
              <a:t>course.value</a:t>
            </a:r>
            <a:r>
              <a:rPr lang="en-US" dirty="0" smtClean="0"/>
              <a:t>"&gt;</a:t>
            </a:r>
          </a:p>
          <a:p>
            <a:pPr>
              <a:lnSpc>
                <a:spcPct val="170000"/>
              </a:lnSpc>
            </a:pPr>
            <a:r>
              <a:rPr lang="en-US" dirty="0" smtClean="0"/>
              <a:t>&lt;option value="Node JS"&gt;Node JS&lt;/option&gt;</a:t>
            </a:r>
          </a:p>
          <a:p>
            <a:pPr>
              <a:lnSpc>
                <a:spcPct val="170000"/>
              </a:lnSpc>
            </a:pPr>
            <a:r>
              <a:rPr lang="en-US" dirty="0" smtClean="0"/>
              <a:t>&lt;option value="Typescript"&gt;Typescript&lt;/option&gt;</a:t>
            </a:r>
          </a:p>
          <a:p>
            <a:pPr>
              <a:lnSpc>
                <a:spcPct val="170000"/>
              </a:lnSpc>
            </a:pPr>
            <a:r>
              <a:rPr lang="en-US" dirty="0" smtClean="0"/>
              <a:t>&lt;option value="Angular"&gt;Angular&lt;/option&gt;</a:t>
            </a:r>
          </a:p>
          <a:p>
            <a:pPr>
              <a:lnSpc>
                <a:spcPct val="170000"/>
              </a:lnSpc>
            </a:pPr>
            <a:r>
              <a:rPr lang="en-US" dirty="0" smtClean="0"/>
              <a:t>&lt;option value="React JS"&gt;React JS &lt;/option&gt;&lt;/select&gt; &lt;</a:t>
            </a:r>
            <a:r>
              <a:rPr lang="en-US" dirty="0" err="1" smtClean="0"/>
              <a:t>br</a:t>
            </a:r>
            <a:r>
              <a:rPr lang="en-US" dirty="0" smtClean="0"/>
              <a:t> /&gt;&lt;</a:t>
            </a:r>
            <a:r>
              <a:rPr lang="en-US" dirty="0" err="1" smtClean="0"/>
              <a:t>br</a:t>
            </a:r>
            <a:r>
              <a:rPr lang="en-US" dirty="0" smtClean="0"/>
              <a:t> /&gt;</a:t>
            </a:r>
          </a:p>
          <a:p>
            <a:pPr>
              <a:lnSpc>
                <a:spcPct val="170000"/>
              </a:lnSpc>
            </a:pPr>
            <a:r>
              <a:rPr lang="en-US" dirty="0" smtClean="0"/>
              <a:t>&lt;app-courses-list [</a:t>
            </a:r>
            <a:r>
              <a:rPr lang="en-US" dirty="0" err="1" smtClean="0"/>
              <a:t>cName</a:t>
            </a:r>
            <a:r>
              <a:rPr lang="en-US" dirty="0" smtClean="0"/>
              <a:t>]="name"&gt;&lt;/app-courses-list&gt;</a:t>
            </a:r>
            <a:br>
              <a:rPr lang="en-US" dirty="0" smtClean="0"/>
            </a:br>
            <a:endParaRPr lang="en-US" dirty="0"/>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81000"/>
            <a:ext cx="7714488" cy="6248400"/>
          </a:xfrm>
        </p:spPr>
        <p:txBody>
          <a:bodyPr>
            <a:normAutofit/>
          </a:bodyPr>
          <a:lstStyle/>
          <a:p>
            <a:pPr algn="just">
              <a:lnSpc>
                <a:spcPct val="150000"/>
              </a:lnSpc>
            </a:pPr>
            <a:r>
              <a:rPr lang="en-US" dirty="0" smtClean="0"/>
              <a:t>Line 2-7: It displays a drop-down to select a course to display its details. When the user selects a value, it assigns the selected value to the name property.</a:t>
            </a:r>
          </a:p>
          <a:p>
            <a:pPr algn="just">
              <a:lnSpc>
                <a:spcPct val="150000"/>
              </a:lnSpc>
            </a:pPr>
            <a:r>
              <a:rPr lang="en-US" dirty="0" smtClean="0"/>
              <a:t>Line 9: This will load </a:t>
            </a:r>
            <a:r>
              <a:rPr lang="en-US" dirty="0" err="1" smtClean="0"/>
              <a:t>CoursesListComponent</a:t>
            </a:r>
            <a:r>
              <a:rPr lang="en-US" dirty="0" smtClean="0"/>
              <a:t> and passes the name property value to the </a:t>
            </a:r>
            <a:r>
              <a:rPr lang="en-US" dirty="0" err="1" smtClean="0"/>
              <a:t>cName</a:t>
            </a:r>
            <a:r>
              <a:rPr lang="en-US" dirty="0" smtClean="0"/>
              <a:t> property of </a:t>
            </a:r>
            <a:r>
              <a:rPr lang="en-US" dirty="0" err="1" smtClean="0"/>
              <a:t>CoursesListComponent</a:t>
            </a:r>
            <a:r>
              <a:rPr lang="en-US" dirty="0" smtClean="0"/>
              <a:t> class.</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7181088" cy="715962"/>
          </a:xfrm>
        </p:spPr>
        <p:txBody>
          <a:bodyPr>
            <a:normAutofit fontScale="90000"/>
          </a:bodyPr>
          <a:lstStyle/>
          <a:p>
            <a:pPr algn="ctr"/>
            <a:r>
              <a:rPr lang="en-US" dirty="0" smtClean="0"/>
              <a:t>Passing data from Child to Container Component</a:t>
            </a:r>
            <a:endParaRPr lang="en-US" dirty="0"/>
          </a:p>
        </p:txBody>
      </p:sp>
      <p:sp>
        <p:nvSpPr>
          <p:cNvPr id="3" name="Content Placeholder 2"/>
          <p:cNvSpPr>
            <a:spLocks noGrp="1"/>
          </p:cNvSpPr>
          <p:nvPr>
            <p:ph idx="1"/>
          </p:nvPr>
        </p:nvSpPr>
        <p:spPr>
          <a:xfrm>
            <a:off x="1066800" y="1219200"/>
            <a:ext cx="7866888" cy="5638800"/>
          </a:xfrm>
        </p:spPr>
        <p:txBody>
          <a:bodyPr>
            <a:normAutofit fontScale="77500" lnSpcReduction="20000"/>
          </a:bodyPr>
          <a:lstStyle/>
          <a:p>
            <a:pPr algn="just"/>
            <a:r>
              <a:rPr lang="en-US" dirty="0" smtClean="0"/>
              <a:t>If a child component wants to send data to its parent component, then it </a:t>
            </a:r>
            <a:r>
              <a:rPr lang="en-US" dirty="0" smtClean="0">
                <a:solidFill>
                  <a:srgbClr val="0066FF"/>
                </a:solidFill>
              </a:rPr>
              <a:t>must create a property with @Output decorator.</a:t>
            </a:r>
          </a:p>
          <a:p>
            <a:pPr algn="just"/>
            <a:r>
              <a:rPr lang="en-US" dirty="0" smtClean="0"/>
              <a:t>The only method for the child component </a:t>
            </a:r>
            <a:r>
              <a:rPr lang="en-US" dirty="0" smtClean="0">
                <a:solidFill>
                  <a:srgbClr val="FF3399"/>
                </a:solidFill>
              </a:rPr>
              <a:t>to pass data to its parent component is through events</a:t>
            </a:r>
            <a:r>
              <a:rPr lang="en-US" dirty="0" smtClean="0"/>
              <a:t>. The property must be of type </a:t>
            </a:r>
            <a:r>
              <a:rPr lang="en-US" dirty="0" err="1" smtClean="0"/>
              <a:t>EventEmitter</a:t>
            </a:r>
            <a:endParaRPr lang="en-US" dirty="0" smtClean="0"/>
          </a:p>
          <a:p>
            <a:pPr algn="just"/>
            <a:r>
              <a:rPr lang="en-US" b="1" dirty="0" smtClean="0"/>
              <a:t>Example</a:t>
            </a:r>
            <a:r>
              <a:rPr lang="en-US" dirty="0" smtClean="0"/>
              <a:t>:</a:t>
            </a:r>
          </a:p>
          <a:p>
            <a:pPr algn="just"/>
            <a:r>
              <a:rPr lang="en-US" b="1" dirty="0" smtClean="0"/>
              <a:t>Problem Statement:</a:t>
            </a:r>
            <a:r>
              <a:rPr lang="en-US" dirty="0" smtClean="0"/>
              <a:t> Create an </a:t>
            </a:r>
            <a:r>
              <a:rPr lang="en-US" dirty="0" err="1" smtClean="0"/>
              <a:t>AppComponent</a:t>
            </a:r>
            <a:r>
              <a:rPr lang="en-US" dirty="0" smtClean="0"/>
              <a:t> that loads another component called </a:t>
            </a:r>
            <a:r>
              <a:rPr lang="en-US" dirty="0" err="1" smtClean="0"/>
              <a:t>CoursesList</a:t>
            </a:r>
            <a:r>
              <a:rPr lang="en-US" dirty="0" smtClean="0"/>
              <a:t> component. Create another component called </a:t>
            </a:r>
            <a:r>
              <a:rPr lang="en-US" dirty="0" err="1" smtClean="0"/>
              <a:t>CoursesListComponent</a:t>
            </a:r>
            <a:r>
              <a:rPr lang="en-US" dirty="0" smtClean="0"/>
              <a:t> which </a:t>
            </a:r>
            <a:r>
              <a:rPr lang="en-US" dirty="0" smtClean="0">
                <a:solidFill>
                  <a:srgbClr val="00B050"/>
                </a:solidFill>
              </a:rPr>
              <a:t>should display the courses list in a table along with a register button in each row. When a user clicks on the register button, it should send that </a:t>
            </a:r>
            <a:r>
              <a:rPr lang="en-US" dirty="0" err="1" smtClean="0">
                <a:solidFill>
                  <a:srgbClr val="00B050"/>
                </a:solidFill>
              </a:rPr>
              <a:t>courseName</a:t>
            </a:r>
            <a:r>
              <a:rPr lang="en-US" dirty="0" smtClean="0">
                <a:solidFill>
                  <a:srgbClr val="00B050"/>
                </a:solidFill>
              </a:rPr>
              <a:t> value back to </a:t>
            </a:r>
            <a:r>
              <a:rPr lang="en-US" dirty="0" err="1" smtClean="0">
                <a:solidFill>
                  <a:srgbClr val="00B050"/>
                </a:solidFill>
              </a:rPr>
              <a:t>AppComponent</a:t>
            </a:r>
            <a:r>
              <a:rPr lang="en-US" dirty="0" smtClean="0">
                <a:solidFill>
                  <a:srgbClr val="00B050"/>
                </a:solidFill>
              </a:rPr>
              <a:t> where it should display the registration successful message along with </a:t>
            </a:r>
            <a:r>
              <a:rPr lang="en-US" dirty="0" err="1" smtClean="0">
                <a:solidFill>
                  <a:srgbClr val="00B050"/>
                </a:solidFill>
              </a:rPr>
              <a:t>courseName</a:t>
            </a:r>
            <a:r>
              <a:rPr lang="en-US" dirty="0" smtClean="0">
                <a:solidFill>
                  <a:srgbClr val="00B050"/>
                </a:solidFill>
              </a:rPr>
              <a:t/>
            </a:r>
            <a:br>
              <a:rPr lang="en-US" dirty="0" smtClean="0">
                <a:solidFill>
                  <a:srgbClr val="00B050"/>
                </a:solidFill>
              </a:rPr>
            </a:br>
            <a:endParaRPr lang="en-US" dirty="0">
              <a:solidFill>
                <a:srgbClr val="00B05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638288" cy="6096000"/>
          </a:xfrm>
        </p:spPr>
        <p:txBody>
          <a:bodyPr>
            <a:normAutofit fontScale="92500"/>
          </a:bodyPr>
          <a:lstStyle/>
          <a:p>
            <a:pPr algn="just">
              <a:lnSpc>
                <a:spcPct val="150000"/>
              </a:lnSpc>
            </a:pPr>
            <a:r>
              <a:rPr lang="en-US" dirty="0" smtClean="0"/>
              <a:t>Angular places itself on the client-side in the complete application stack and </a:t>
            </a:r>
            <a:r>
              <a:rPr lang="en-US" dirty="0" smtClean="0">
                <a:solidFill>
                  <a:srgbClr val="0066FF"/>
                </a:solidFill>
              </a:rPr>
              <a:t>provides a completely client-side solution for quick application development. </a:t>
            </a:r>
          </a:p>
          <a:p>
            <a:pPr algn="just">
              <a:lnSpc>
                <a:spcPct val="150000"/>
              </a:lnSpc>
            </a:pPr>
            <a:r>
              <a:rPr lang="en-US" dirty="0" smtClean="0"/>
              <a:t>Angular </a:t>
            </a:r>
            <a:r>
              <a:rPr lang="en-US" dirty="0" smtClean="0">
                <a:solidFill>
                  <a:srgbClr val="C00000"/>
                </a:solidFill>
              </a:rPr>
              <a:t>has absolutely no dependencies </a:t>
            </a:r>
            <a:r>
              <a:rPr lang="en-US" dirty="0" smtClean="0"/>
              <a:t>and also </a:t>
            </a:r>
            <a:r>
              <a:rPr lang="en-US" dirty="0" smtClean="0">
                <a:solidFill>
                  <a:srgbClr val="FF3399"/>
                </a:solidFill>
              </a:rPr>
              <a:t>works perfectly with any possible server-side technology like Java, </a:t>
            </a:r>
            <a:r>
              <a:rPr lang="en-US" dirty="0" err="1" smtClean="0">
                <a:solidFill>
                  <a:srgbClr val="FF3399"/>
                </a:solidFill>
              </a:rPr>
              <a:t>NodeJS</a:t>
            </a:r>
            <a:r>
              <a:rPr lang="en-US" dirty="0" smtClean="0">
                <a:solidFill>
                  <a:srgbClr val="FF3399"/>
                </a:solidFill>
              </a:rPr>
              <a:t>, PHP, etc., and any database like </a:t>
            </a:r>
            <a:r>
              <a:rPr lang="en-US" dirty="0" err="1" smtClean="0">
                <a:solidFill>
                  <a:srgbClr val="FF3399"/>
                </a:solidFill>
              </a:rPr>
              <a:t>MongoDB</a:t>
            </a:r>
            <a:r>
              <a:rPr lang="en-US" dirty="0" smtClean="0">
                <a:solidFill>
                  <a:srgbClr val="FF3399"/>
                </a:solidFill>
              </a:rPr>
              <a:t>, </a:t>
            </a:r>
            <a:r>
              <a:rPr lang="en-US" dirty="0" err="1" smtClean="0">
                <a:solidFill>
                  <a:srgbClr val="FF3399"/>
                </a:solidFill>
              </a:rPr>
              <a:t>MySql</a:t>
            </a:r>
            <a:r>
              <a:rPr lang="en-US" dirty="0" smtClean="0">
                <a:solidFill>
                  <a:srgbClr val="FF3399"/>
                </a:solidFill>
              </a:rPr>
              <a:t>.</a:t>
            </a:r>
            <a:r>
              <a:rPr lang="en-US" dirty="0" smtClean="0"/>
              <a:t> </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2133600"/>
            <a:ext cx="9144000" cy="3047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629400"/>
          </a:xfrm>
        </p:spPr>
        <p:txBody>
          <a:bodyPr>
            <a:normAutofit fontScale="85000" lnSpcReduction="20000"/>
          </a:bodyPr>
          <a:lstStyle/>
          <a:p>
            <a:pPr algn="just"/>
            <a:r>
              <a:rPr lang="en-US" b="1" dirty="0" smtClean="0"/>
              <a:t>courses-</a:t>
            </a:r>
            <a:r>
              <a:rPr lang="en-US" b="1" dirty="0" err="1" smtClean="0"/>
              <a:t>list.component.ts</a:t>
            </a:r>
            <a:endParaRPr lang="en-US" dirty="0" smtClean="0"/>
          </a:p>
          <a:p>
            <a:pPr algn="just"/>
            <a:r>
              <a:rPr lang="en-US" dirty="0" smtClean="0"/>
              <a:t>...</a:t>
            </a:r>
          </a:p>
          <a:p>
            <a:r>
              <a:rPr lang="en-US" dirty="0" smtClean="0"/>
              <a:t>export class </a:t>
            </a:r>
            <a:r>
              <a:rPr lang="en-US" dirty="0" err="1" smtClean="0"/>
              <a:t>CoursesListComponent</a:t>
            </a:r>
            <a:r>
              <a:rPr lang="en-US" dirty="0" smtClean="0"/>
              <a:t> {</a:t>
            </a:r>
          </a:p>
          <a:p>
            <a:r>
              <a:rPr lang="en-US" dirty="0" smtClean="0"/>
              <a:t>@Output() </a:t>
            </a:r>
            <a:r>
              <a:rPr lang="en-US" dirty="0" err="1" smtClean="0"/>
              <a:t>onRegister</a:t>
            </a:r>
            <a:r>
              <a:rPr lang="en-US" dirty="0" smtClean="0"/>
              <a:t> = new </a:t>
            </a:r>
            <a:r>
              <a:rPr lang="en-US" dirty="0" err="1" smtClean="0"/>
              <a:t>EventEmitter</a:t>
            </a:r>
            <a:r>
              <a:rPr lang="en-US" dirty="0" smtClean="0"/>
              <a:t>&lt;string&gt;();</a:t>
            </a:r>
          </a:p>
          <a:p>
            <a:r>
              <a:rPr lang="en-US" dirty="0" smtClean="0"/>
              <a:t>...</a:t>
            </a:r>
          </a:p>
          <a:p>
            <a:r>
              <a:rPr lang="en-US" dirty="0" smtClean="0"/>
              <a:t>register(</a:t>
            </a:r>
            <a:r>
              <a:rPr lang="en-US" dirty="0" err="1" smtClean="0"/>
              <a:t>courseName</a:t>
            </a:r>
            <a:r>
              <a:rPr lang="en-US" dirty="0" smtClean="0"/>
              <a:t>: string) {</a:t>
            </a:r>
          </a:p>
          <a:p>
            <a:r>
              <a:rPr lang="en-US" dirty="0" err="1" smtClean="0"/>
              <a:t>this.onRegister.emit</a:t>
            </a:r>
            <a:r>
              <a:rPr lang="en-US" dirty="0" smtClean="0"/>
              <a:t>(</a:t>
            </a:r>
            <a:r>
              <a:rPr lang="en-US" dirty="0" err="1" smtClean="0"/>
              <a:t>courseName</a:t>
            </a:r>
            <a:r>
              <a:rPr lang="en-US" dirty="0" smtClean="0"/>
              <a:t>);</a:t>
            </a:r>
          </a:p>
          <a:p>
            <a:r>
              <a:rPr lang="en-US" dirty="0" smtClean="0"/>
              <a:t>}</a:t>
            </a:r>
          </a:p>
          <a:p>
            <a:r>
              <a:rPr lang="en-US" dirty="0" smtClean="0"/>
              <a:t>}</a:t>
            </a:r>
          </a:p>
          <a:p>
            <a:pPr algn="just"/>
            <a:r>
              <a:rPr lang="en-US" dirty="0" smtClean="0"/>
              <a:t>Line 3: Create a property called </a:t>
            </a:r>
            <a:r>
              <a:rPr lang="en-US" dirty="0" err="1" smtClean="0"/>
              <a:t>onRegister</a:t>
            </a:r>
            <a:r>
              <a:rPr lang="en-US" dirty="0" smtClean="0"/>
              <a:t> of type </a:t>
            </a:r>
            <a:r>
              <a:rPr lang="en-US" dirty="0" err="1" smtClean="0"/>
              <a:t>EventEmitter</a:t>
            </a:r>
            <a:r>
              <a:rPr lang="en-US" dirty="0" smtClean="0"/>
              <a:t> and attach @Output decorator which </a:t>
            </a:r>
            <a:r>
              <a:rPr lang="en-US" dirty="0" smtClean="0">
                <a:solidFill>
                  <a:srgbClr val="00B050"/>
                </a:solidFill>
              </a:rPr>
              <a:t>makes the property to send the data from child to parent.</a:t>
            </a:r>
          </a:p>
          <a:p>
            <a:pPr algn="just"/>
            <a:r>
              <a:rPr lang="en-US" dirty="0" smtClean="0"/>
              <a:t>Line 7: this line emits the </a:t>
            </a:r>
            <a:r>
              <a:rPr lang="en-US" dirty="0" err="1" smtClean="0"/>
              <a:t>courseName</a:t>
            </a:r>
            <a:r>
              <a:rPr lang="en-US" dirty="0" smtClean="0"/>
              <a:t> value </a:t>
            </a:r>
            <a:r>
              <a:rPr lang="en-US" dirty="0" err="1" smtClean="0"/>
              <a:t>i.e</a:t>
            </a:r>
            <a:r>
              <a:rPr lang="en-US" dirty="0" smtClean="0"/>
              <a:t>, send the </a:t>
            </a:r>
            <a:r>
              <a:rPr lang="en-US" dirty="0" err="1" smtClean="0"/>
              <a:t>courseName</a:t>
            </a:r>
            <a:r>
              <a:rPr lang="en-US" dirty="0" smtClean="0"/>
              <a:t> value back to parent component.</a:t>
            </a:r>
          </a:p>
          <a:p>
            <a:pPr algn="just"/>
            <a:endParaRPr lang="en-US" dirty="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normAutofit fontScale="85000" lnSpcReduction="20000"/>
          </a:bodyPr>
          <a:lstStyle/>
          <a:p>
            <a:pPr algn="just"/>
            <a:r>
              <a:rPr lang="en-US" b="1" dirty="0" smtClean="0"/>
              <a:t>courses-</a:t>
            </a:r>
            <a:r>
              <a:rPr lang="en-US" b="1" dirty="0" err="1" smtClean="0"/>
              <a:t>list.component.html</a:t>
            </a:r>
            <a:endParaRPr lang="en-US" dirty="0" smtClean="0"/>
          </a:p>
          <a:p>
            <a:pPr algn="just"/>
            <a:r>
              <a:rPr lang="en-US" dirty="0" smtClean="0"/>
              <a:t>&lt;table border="1"&gt;</a:t>
            </a:r>
          </a:p>
          <a:p>
            <a:pPr algn="just"/>
            <a:r>
              <a:rPr lang="en-US" dirty="0" smtClean="0"/>
              <a:t>...</a:t>
            </a:r>
          </a:p>
          <a:p>
            <a:pPr algn="just"/>
            <a:r>
              <a:rPr lang="en-US" dirty="0" smtClean="0"/>
              <a:t>&lt;</a:t>
            </a:r>
            <a:r>
              <a:rPr lang="en-US" dirty="0" err="1" smtClean="0"/>
              <a:t>tbody</a:t>
            </a:r>
            <a:r>
              <a:rPr lang="en-US" dirty="0" smtClean="0"/>
              <a:t>&gt;</a:t>
            </a:r>
          </a:p>
          <a:p>
            <a:pPr algn="just"/>
            <a:r>
              <a:rPr lang="en-US" dirty="0" smtClean="0"/>
              <a:t>&lt;</a:t>
            </a:r>
            <a:r>
              <a:rPr lang="en-US" dirty="0" err="1" smtClean="0"/>
              <a:t>tr</a:t>
            </a:r>
            <a:r>
              <a:rPr lang="en-US" dirty="0" smtClean="0"/>
              <a:t> *</a:t>
            </a:r>
            <a:r>
              <a:rPr lang="en-US" dirty="0" err="1" smtClean="0"/>
              <a:t>ngFor</a:t>
            </a:r>
            <a:r>
              <a:rPr lang="en-US" dirty="0" smtClean="0"/>
              <a:t>="let course of courses"&gt;</a:t>
            </a:r>
          </a:p>
          <a:p>
            <a:pPr algn="just"/>
            <a:r>
              <a:rPr lang="en-US" dirty="0" smtClean="0"/>
              <a:t>&lt;td&gt;{{</a:t>
            </a:r>
            <a:r>
              <a:rPr lang="en-US" dirty="0" err="1" smtClean="0"/>
              <a:t>course.courseId</a:t>
            </a:r>
            <a:r>
              <a:rPr lang="en-US" dirty="0" smtClean="0"/>
              <a:t>}}&lt;/td&gt;</a:t>
            </a:r>
          </a:p>
          <a:p>
            <a:pPr algn="just"/>
            <a:r>
              <a:rPr lang="en-US" dirty="0" smtClean="0"/>
              <a:t>&lt;td&gt;{{</a:t>
            </a:r>
            <a:r>
              <a:rPr lang="en-US" dirty="0" err="1" smtClean="0"/>
              <a:t>course.courseName</a:t>
            </a:r>
            <a:r>
              <a:rPr lang="en-US" dirty="0" smtClean="0"/>
              <a:t>}}&lt;/td&gt;</a:t>
            </a:r>
          </a:p>
          <a:p>
            <a:pPr algn="just"/>
            <a:r>
              <a:rPr lang="en-US" dirty="0" smtClean="0"/>
              <a:t>&lt;td&gt;&lt;button (click)="register(</a:t>
            </a:r>
            <a:r>
              <a:rPr lang="en-US" dirty="0" err="1" smtClean="0"/>
              <a:t>course.courseName</a:t>
            </a:r>
            <a:r>
              <a:rPr lang="en-US" dirty="0" smtClean="0"/>
              <a:t>)"&gt;Register</a:t>
            </a:r>
          </a:p>
          <a:p>
            <a:pPr algn="just"/>
            <a:r>
              <a:rPr lang="en-US" dirty="0" smtClean="0"/>
              <a:t>&lt;/button&gt;&lt;/td&gt;</a:t>
            </a:r>
          </a:p>
          <a:p>
            <a:pPr algn="just"/>
            <a:r>
              <a:rPr lang="en-US" dirty="0" smtClean="0"/>
              <a:t>&lt;/</a:t>
            </a:r>
            <a:r>
              <a:rPr lang="en-US" dirty="0" err="1" smtClean="0"/>
              <a:t>tr</a:t>
            </a:r>
            <a:r>
              <a:rPr lang="en-US" dirty="0" smtClean="0"/>
              <a:t>&gt;</a:t>
            </a:r>
          </a:p>
          <a:p>
            <a:pPr algn="just"/>
            <a:r>
              <a:rPr lang="en-US" dirty="0" smtClean="0"/>
              <a:t>&lt;/</a:t>
            </a:r>
            <a:r>
              <a:rPr lang="en-US" dirty="0" err="1" smtClean="0"/>
              <a:t>tbody</a:t>
            </a:r>
            <a:r>
              <a:rPr lang="en-US" dirty="0" smtClean="0"/>
              <a:t>&gt;</a:t>
            </a:r>
          </a:p>
          <a:p>
            <a:pPr algn="just"/>
            <a:r>
              <a:rPr lang="en-US" dirty="0" smtClean="0"/>
              <a:t>&lt;/table&gt;</a:t>
            </a:r>
          </a:p>
          <a:p>
            <a:pPr algn="just"/>
            <a:r>
              <a:rPr lang="en-US" dirty="0" smtClean="0"/>
              <a:t>Line 7: When the user clicks this button, it invokes the register method by passing </a:t>
            </a:r>
            <a:r>
              <a:rPr lang="en-US" dirty="0" err="1" smtClean="0"/>
              <a:t>courseName</a:t>
            </a:r>
            <a:r>
              <a:rPr lang="en-US" dirty="0" smtClean="0"/>
              <a:t> value.</a:t>
            </a:r>
          </a:p>
          <a:p>
            <a:pPr algn="just"/>
            <a:endParaRPr lang="en-US" dirty="0"/>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6324600"/>
          </a:xfrm>
        </p:spPr>
        <p:txBody>
          <a:bodyPr>
            <a:normAutofit fontScale="92500" lnSpcReduction="20000"/>
          </a:bodyPr>
          <a:lstStyle/>
          <a:p>
            <a:pPr algn="just"/>
            <a:r>
              <a:rPr lang="en-US" b="1" dirty="0" err="1" smtClean="0"/>
              <a:t>app.component.html</a:t>
            </a:r>
            <a:endParaRPr lang="en-US" dirty="0" smtClean="0"/>
          </a:p>
          <a:p>
            <a:pPr algn="just"/>
            <a:r>
              <a:rPr lang="en-US" dirty="0" smtClean="0"/>
              <a:t>&lt;h2&gt; Courses List &lt;/h2&gt;</a:t>
            </a:r>
          </a:p>
          <a:p>
            <a:pPr algn="just"/>
            <a:r>
              <a:rPr lang="en-US" dirty="0" smtClean="0"/>
              <a:t>&lt;app-courses-list (</a:t>
            </a:r>
            <a:r>
              <a:rPr lang="en-US" dirty="0" err="1" smtClean="0"/>
              <a:t>OnRegister</a:t>
            </a:r>
            <a:r>
              <a:rPr lang="en-US" dirty="0" smtClean="0"/>
              <a:t>)="</a:t>
            </a:r>
            <a:r>
              <a:rPr lang="en-US" dirty="0" err="1" smtClean="0"/>
              <a:t>courseReg</a:t>
            </a:r>
            <a:r>
              <a:rPr lang="en-US" dirty="0" smtClean="0"/>
              <a:t>($event)"&gt;&lt;/app-courses-list&gt;</a:t>
            </a:r>
          </a:p>
          <a:p>
            <a:pPr algn="just"/>
            <a:r>
              <a:rPr lang="en-US" dirty="0" smtClean="0"/>
              <a:t>&lt;</a:t>
            </a:r>
            <a:r>
              <a:rPr lang="en-US" dirty="0" err="1" smtClean="0"/>
              <a:t>br</a:t>
            </a:r>
            <a:r>
              <a:rPr lang="en-US" dirty="0" smtClean="0"/>
              <a:t>/&gt;&lt;</a:t>
            </a:r>
            <a:r>
              <a:rPr lang="en-US" dirty="0" err="1" smtClean="0"/>
              <a:t>br</a:t>
            </a:r>
            <a:r>
              <a:rPr lang="en-US" dirty="0" smtClean="0"/>
              <a:t>/&gt;</a:t>
            </a:r>
          </a:p>
          <a:p>
            <a:pPr algn="just"/>
            <a:r>
              <a:rPr lang="en-US" dirty="0" smtClean="0"/>
              <a:t>&lt;div *</a:t>
            </a:r>
            <a:r>
              <a:rPr lang="en-US" dirty="0" err="1" smtClean="0"/>
              <a:t>ngIf</a:t>
            </a:r>
            <a:r>
              <a:rPr lang="en-US" dirty="0" smtClean="0"/>
              <a:t>="message"&gt;{{message}}&lt;/div&gt;</a:t>
            </a:r>
          </a:p>
          <a:p>
            <a:pPr algn="just"/>
            <a:r>
              <a:rPr lang="en-US" dirty="0" smtClean="0"/>
              <a:t>Line 3: </a:t>
            </a:r>
            <a:r>
              <a:rPr lang="en-US" dirty="0" smtClean="0">
                <a:solidFill>
                  <a:srgbClr val="0066FF"/>
                </a:solidFill>
              </a:rPr>
              <a:t>Binds </a:t>
            </a:r>
            <a:r>
              <a:rPr lang="en-US" dirty="0" err="1" smtClean="0">
                <a:solidFill>
                  <a:srgbClr val="0066FF"/>
                </a:solidFill>
              </a:rPr>
              <a:t>onRegister</a:t>
            </a:r>
            <a:r>
              <a:rPr lang="en-US" dirty="0" smtClean="0">
                <a:solidFill>
                  <a:srgbClr val="0066FF"/>
                </a:solidFill>
              </a:rPr>
              <a:t> event with </a:t>
            </a:r>
            <a:r>
              <a:rPr lang="en-US" dirty="0" err="1" smtClean="0">
                <a:solidFill>
                  <a:srgbClr val="0066FF"/>
                </a:solidFill>
              </a:rPr>
              <a:t>courseReg</a:t>
            </a:r>
            <a:r>
              <a:rPr lang="en-US" dirty="0" smtClean="0">
                <a:solidFill>
                  <a:srgbClr val="0066FF"/>
                </a:solidFill>
              </a:rPr>
              <a:t> method of the parent component</a:t>
            </a:r>
            <a:r>
              <a:rPr lang="en-US" dirty="0" smtClean="0"/>
              <a:t>. When </a:t>
            </a:r>
            <a:r>
              <a:rPr lang="en-US" dirty="0" err="1" smtClean="0"/>
              <a:t>CoursesListComponent</a:t>
            </a:r>
            <a:r>
              <a:rPr lang="en-US" dirty="0" smtClean="0"/>
              <a:t> emits the value, </a:t>
            </a:r>
            <a:r>
              <a:rPr lang="en-US" dirty="0" err="1" smtClean="0"/>
              <a:t>onRegister</a:t>
            </a:r>
            <a:r>
              <a:rPr lang="en-US" dirty="0" smtClean="0"/>
              <a:t> event is triggered and it invokes </a:t>
            </a:r>
            <a:r>
              <a:rPr lang="en-US" dirty="0" err="1" smtClean="0"/>
              <a:t>courseReg</a:t>
            </a:r>
            <a:r>
              <a:rPr lang="en-US" dirty="0" smtClean="0"/>
              <a:t> method. </a:t>
            </a:r>
            <a:r>
              <a:rPr lang="en-US" dirty="0" smtClean="0">
                <a:solidFill>
                  <a:srgbClr val="FF3399"/>
                </a:solidFill>
              </a:rPr>
              <a:t>$event holds the value emitted by </a:t>
            </a:r>
            <a:r>
              <a:rPr lang="en-US" dirty="0" err="1" smtClean="0">
                <a:solidFill>
                  <a:srgbClr val="FF3399"/>
                </a:solidFill>
              </a:rPr>
              <a:t>CoursesListComponent</a:t>
            </a:r>
            <a:endParaRPr lang="en-US" dirty="0" smtClean="0">
              <a:solidFill>
                <a:srgbClr val="FF3399"/>
              </a:solidFill>
            </a:endParaRPr>
          </a:p>
          <a:p>
            <a:pPr algn="just"/>
            <a:r>
              <a:rPr lang="en-US" dirty="0" smtClean="0"/>
              <a:t>Line 6: This renders the message property value which holds the value emitted.</a:t>
            </a:r>
          </a:p>
          <a:p>
            <a:pPr algn="just"/>
            <a:endParaRPr lang="en-US" dirty="0"/>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8001000" cy="6629400"/>
          </a:xfrm>
        </p:spPr>
        <p:txBody>
          <a:bodyPr>
            <a:normAutofit fontScale="92500" lnSpcReduction="10000"/>
          </a:bodyPr>
          <a:lstStyle/>
          <a:p>
            <a:pPr algn="just"/>
            <a:r>
              <a:rPr lang="en-US" b="1" dirty="0" err="1" smtClean="0"/>
              <a:t>app.component.ts</a:t>
            </a:r>
            <a:endParaRPr lang="en-US" dirty="0" smtClean="0"/>
          </a:p>
          <a:p>
            <a:pPr algn="just"/>
            <a:r>
              <a:rPr lang="en-US" dirty="0" smtClean="0"/>
              <a:t>...</a:t>
            </a:r>
          </a:p>
          <a:p>
            <a:pPr algn="just"/>
            <a:r>
              <a:rPr lang="en-US" dirty="0" smtClean="0"/>
              <a:t>export class </a:t>
            </a:r>
            <a:r>
              <a:rPr lang="en-US" dirty="0" err="1" smtClean="0"/>
              <a:t>AppComponent</a:t>
            </a:r>
            <a:r>
              <a:rPr lang="en-US" dirty="0" smtClean="0"/>
              <a:t> {</a:t>
            </a:r>
          </a:p>
          <a:p>
            <a:pPr algn="just"/>
            <a:r>
              <a:rPr lang="en-US" dirty="0" smtClean="0"/>
              <a:t>message!: string;</a:t>
            </a:r>
          </a:p>
          <a:p>
            <a:pPr algn="just"/>
            <a:r>
              <a:rPr lang="en-US" dirty="0" err="1" smtClean="0"/>
              <a:t>courseReg</a:t>
            </a:r>
            <a:r>
              <a:rPr lang="en-US" dirty="0" smtClean="0"/>
              <a:t>(</a:t>
            </a:r>
            <a:r>
              <a:rPr lang="en-US" dirty="0" err="1" smtClean="0"/>
              <a:t>courseName</a:t>
            </a:r>
            <a:r>
              <a:rPr lang="en-US" dirty="0" smtClean="0"/>
              <a:t>: string) {</a:t>
            </a:r>
          </a:p>
          <a:p>
            <a:pPr algn="just"/>
            <a:r>
              <a:rPr lang="en-US" dirty="0" err="1" smtClean="0"/>
              <a:t>this.message</a:t>
            </a:r>
            <a:r>
              <a:rPr lang="en-US" dirty="0" smtClean="0"/>
              <a:t> = `Your registration for ${</a:t>
            </a:r>
            <a:r>
              <a:rPr lang="en-US" dirty="0" err="1" smtClean="0"/>
              <a:t>courseName</a:t>
            </a:r>
            <a:r>
              <a:rPr lang="en-US" dirty="0" smtClean="0"/>
              <a:t>} is successful`;</a:t>
            </a:r>
          </a:p>
          <a:p>
            <a:pPr algn="just"/>
            <a:r>
              <a:rPr lang="en-US" dirty="0" smtClean="0"/>
              <a:t>}</a:t>
            </a:r>
          </a:p>
          <a:p>
            <a:pPr algn="just"/>
            <a:r>
              <a:rPr lang="en-US" dirty="0" smtClean="0"/>
              <a:t>}</a:t>
            </a:r>
          </a:p>
          <a:p>
            <a:pPr algn="just"/>
            <a:r>
              <a:rPr lang="en-US" dirty="0" smtClean="0"/>
              <a:t>Line 6: </a:t>
            </a:r>
            <a:r>
              <a:rPr lang="en-US" dirty="0" err="1" smtClean="0"/>
              <a:t>courseReg</a:t>
            </a:r>
            <a:r>
              <a:rPr lang="en-US" dirty="0" smtClean="0"/>
              <a:t> method is invoked when </a:t>
            </a:r>
            <a:r>
              <a:rPr lang="en-US" dirty="0" err="1" smtClean="0"/>
              <a:t>onRegister</a:t>
            </a:r>
            <a:r>
              <a:rPr lang="en-US" dirty="0" smtClean="0"/>
              <a:t> event emits</a:t>
            </a:r>
          </a:p>
          <a:p>
            <a:pPr algn="just"/>
            <a:r>
              <a:rPr lang="en-US" dirty="0" smtClean="0"/>
              <a:t>Line 7: Assigns the string to message property which will be rendered in the template</a:t>
            </a: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pPr algn="ctr"/>
            <a:r>
              <a:rPr lang="en-US" dirty="0" smtClean="0"/>
              <a:t>Shadow DOM</a:t>
            </a:r>
            <a:endParaRPr lang="en-US" dirty="0"/>
          </a:p>
        </p:txBody>
      </p:sp>
      <p:sp>
        <p:nvSpPr>
          <p:cNvPr id="3" name="Content Placeholder 2"/>
          <p:cNvSpPr>
            <a:spLocks noGrp="1"/>
          </p:cNvSpPr>
          <p:nvPr>
            <p:ph idx="1"/>
          </p:nvPr>
        </p:nvSpPr>
        <p:spPr>
          <a:xfrm>
            <a:off x="1219200" y="914400"/>
            <a:ext cx="7714488" cy="5943600"/>
          </a:xfrm>
        </p:spPr>
        <p:txBody>
          <a:bodyPr>
            <a:normAutofit/>
          </a:bodyPr>
          <a:lstStyle/>
          <a:p>
            <a:pPr algn="just"/>
            <a:r>
              <a:rPr lang="en-US" dirty="0" smtClean="0"/>
              <a:t>Shadow DOM is a </a:t>
            </a:r>
            <a:r>
              <a:rPr lang="en-US" dirty="0" smtClean="0">
                <a:solidFill>
                  <a:srgbClr val="FF3399"/>
                </a:solidFill>
              </a:rPr>
              <a:t>web components standard by W3C. </a:t>
            </a:r>
          </a:p>
          <a:p>
            <a:pPr algn="just"/>
            <a:r>
              <a:rPr lang="en-US" dirty="0" smtClean="0"/>
              <a:t>It </a:t>
            </a:r>
            <a:r>
              <a:rPr lang="en-US" b="1" dirty="0" smtClean="0">
                <a:solidFill>
                  <a:srgbClr val="0066FF"/>
                </a:solidFill>
              </a:rPr>
              <a:t>enables encapsulation for DOM  tree and styles</a:t>
            </a:r>
            <a:r>
              <a:rPr lang="en-US" dirty="0" smtClean="0"/>
              <a:t>. </a:t>
            </a:r>
          </a:p>
          <a:p>
            <a:pPr algn="just"/>
            <a:r>
              <a:rPr lang="en-US" dirty="0" smtClean="0"/>
              <a:t>Shadow DOM </a:t>
            </a:r>
            <a:r>
              <a:rPr lang="en-US" dirty="0" smtClean="0">
                <a:solidFill>
                  <a:srgbClr val="C00000"/>
                </a:solidFill>
              </a:rPr>
              <a:t>hides DOM logic behind other elements </a:t>
            </a:r>
            <a:r>
              <a:rPr lang="en-US" dirty="0" smtClean="0"/>
              <a:t>and confines styles only for that component.</a:t>
            </a:r>
          </a:p>
          <a:p>
            <a:pPr algn="just"/>
            <a:r>
              <a:rPr lang="en-US" dirty="0" smtClean="0"/>
              <a:t>For example, in an Angular application, n number of components will be created and each component will have its own set of data and CSS styles. </a:t>
            </a:r>
            <a:endParaRPr lang="en-US" dirty="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5943600"/>
          </a:xfrm>
        </p:spPr>
        <p:txBody>
          <a:bodyPr>
            <a:normAutofit/>
          </a:bodyPr>
          <a:lstStyle/>
          <a:p>
            <a:pPr algn="just"/>
            <a:r>
              <a:rPr lang="en-US" dirty="0" smtClean="0"/>
              <a:t>When these are integrated, there is a chance that the data and styles may be applied to the entire application. </a:t>
            </a:r>
            <a:r>
              <a:rPr lang="en-US" dirty="0" smtClean="0">
                <a:solidFill>
                  <a:srgbClr val="C00000"/>
                </a:solidFill>
              </a:rPr>
              <a:t>Shadow DOM encapsulates data and styles for each component to not flow through the entire application.</a:t>
            </a:r>
          </a:p>
          <a:p>
            <a:pPr algn="just">
              <a:buNone/>
            </a:pPr>
            <a:endParaRPr lang="en-US" dirty="0" smtClean="0"/>
          </a:p>
          <a:p>
            <a:pPr algn="just"/>
            <a:r>
              <a:rPr lang="en-US" dirty="0" smtClean="0"/>
              <a:t>In the below example shown, each component is having its own styles defined and they are confined to themselves:</a:t>
            </a:r>
          </a:p>
          <a:p>
            <a:endParaRPr lang="en-US"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0" y="1295400"/>
            <a:ext cx="9167515" cy="4876800"/>
          </a:xfrm>
          <a:prstGeom prst="rect">
            <a:avLst/>
          </a:prstGeom>
          <a:noFill/>
          <a:ln w="9525">
            <a:noFill/>
            <a:miter lim="800000"/>
            <a:headEnd/>
            <a:tailEnd/>
          </a:ln>
          <a:effectLst/>
        </p:spPr>
      </p:pic>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639762"/>
          </a:xfrm>
        </p:spPr>
        <p:txBody>
          <a:bodyPr>
            <a:normAutofit fontScale="90000"/>
          </a:bodyPr>
          <a:lstStyle/>
          <a:p>
            <a:r>
              <a:rPr lang="en-US" dirty="0" smtClean="0"/>
              <a:t>Component Life Cycle</a:t>
            </a:r>
            <a:endParaRPr lang="en-US" dirty="0"/>
          </a:p>
        </p:txBody>
      </p:sp>
      <p:sp>
        <p:nvSpPr>
          <p:cNvPr id="3" name="Content Placeholder 2"/>
          <p:cNvSpPr>
            <a:spLocks noGrp="1"/>
          </p:cNvSpPr>
          <p:nvPr>
            <p:ph idx="1"/>
          </p:nvPr>
        </p:nvSpPr>
        <p:spPr>
          <a:xfrm>
            <a:off x="1219200" y="914400"/>
            <a:ext cx="7714488" cy="5715000"/>
          </a:xfrm>
        </p:spPr>
        <p:txBody>
          <a:bodyPr>
            <a:normAutofit fontScale="92500" lnSpcReduction="10000"/>
          </a:bodyPr>
          <a:lstStyle/>
          <a:p>
            <a:pPr algn="just"/>
            <a:r>
              <a:rPr lang="en-US" dirty="0" smtClean="0"/>
              <a:t>A component has a life cycle that is managed by Angular. It </a:t>
            </a:r>
            <a:r>
              <a:rPr lang="en-US" dirty="0" smtClean="0">
                <a:solidFill>
                  <a:srgbClr val="0066FF"/>
                </a:solidFill>
              </a:rPr>
              <a:t>includes creating a component, rendering it, creating and rendering its child components, checks when its data-bound properties change, and destroy it before removing it from the DOM</a:t>
            </a:r>
            <a:r>
              <a:rPr lang="en-US" dirty="0" smtClean="0"/>
              <a:t>.</a:t>
            </a:r>
          </a:p>
          <a:p>
            <a:pPr algn="just"/>
            <a:r>
              <a:rPr lang="en-US" dirty="0" smtClean="0"/>
              <a:t>Angular has some methods/hooks which provide visibility into these key life moments of a component and the ability to act when they occur.</a:t>
            </a:r>
          </a:p>
          <a:p>
            <a:pPr algn="just"/>
            <a:r>
              <a:rPr lang="en-US" dirty="0" smtClean="0"/>
              <a:t>Following are the lifecycle hooks of a component. The methods are invoked in the same order as mentioned in the table below:</a:t>
            </a:r>
          </a:p>
          <a:p>
            <a:pPr algn="just"/>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752600" y="36912"/>
            <a:ext cx="6172200" cy="6821088"/>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b="1" dirty="0" smtClean="0"/>
              <a:t>Angular Application Setup</a:t>
            </a:r>
            <a:endParaRPr lang="en-US" dirty="0"/>
          </a:p>
        </p:txBody>
      </p:sp>
      <p:sp>
        <p:nvSpPr>
          <p:cNvPr id="3" name="Content Placeholder 2"/>
          <p:cNvSpPr>
            <a:spLocks noGrp="1"/>
          </p:cNvSpPr>
          <p:nvPr>
            <p:ph idx="1"/>
          </p:nvPr>
        </p:nvSpPr>
        <p:spPr>
          <a:xfrm>
            <a:off x="1143000" y="990600"/>
            <a:ext cx="7790688" cy="5562600"/>
          </a:xfrm>
        </p:spPr>
        <p:txBody>
          <a:bodyPr>
            <a:normAutofit fontScale="92500" lnSpcReduction="10000"/>
          </a:bodyPr>
          <a:lstStyle/>
          <a:p>
            <a:pPr algn="just">
              <a:lnSpc>
                <a:spcPct val="150000"/>
              </a:lnSpc>
            </a:pPr>
            <a:r>
              <a:rPr lang="en-US" dirty="0" smtClean="0"/>
              <a:t>To develop an application using Angular on a local system, you need to set up a development environment that includes the installation of:</a:t>
            </a:r>
          </a:p>
          <a:p>
            <a:pPr lvl="0" algn="just">
              <a:lnSpc>
                <a:spcPct val="150000"/>
              </a:lnSpc>
            </a:pPr>
            <a:r>
              <a:rPr lang="en-US" dirty="0" smtClean="0"/>
              <a:t>Node.js (^12.20.2 || ^14.15.5 || ^16.10.0) and </a:t>
            </a:r>
            <a:r>
              <a:rPr lang="en-US" dirty="0" err="1" smtClean="0"/>
              <a:t>npm</a:t>
            </a:r>
            <a:r>
              <a:rPr lang="en-US" dirty="0" smtClean="0"/>
              <a:t> (min version required 6.13.4) </a:t>
            </a:r>
          </a:p>
          <a:p>
            <a:pPr lvl="0" algn="just">
              <a:lnSpc>
                <a:spcPct val="150000"/>
              </a:lnSpc>
            </a:pPr>
            <a:r>
              <a:rPr lang="en-US" dirty="0" smtClean="0"/>
              <a:t>Angular CLI</a:t>
            </a:r>
          </a:p>
          <a:p>
            <a:pPr lvl="0" algn="just">
              <a:lnSpc>
                <a:spcPct val="150000"/>
              </a:lnSpc>
            </a:pPr>
            <a:r>
              <a:rPr lang="en-US" dirty="0" smtClean="0"/>
              <a:t>Visual Studio Code</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498080" cy="563562"/>
          </a:xfrm>
        </p:spPr>
        <p:txBody>
          <a:bodyPr>
            <a:normAutofit fontScale="90000"/>
          </a:bodyPr>
          <a:lstStyle/>
          <a:p>
            <a:r>
              <a:rPr lang="en-US" b="1" dirty="0" smtClean="0"/>
              <a:t>Syntax</a:t>
            </a:r>
            <a:endParaRPr lang="en-US" dirty="0"/>
          </a:p>
        </p:txBody>
      </p:sp>
      <p:sp>
        <p:nvSpPr>
          <p:cNvPr id="3" name="Content Placeholder 2"/>
          <p:cNvSpPr>
            <a:spLocks noGrp="1"/>
          </p:cNvSpPr>
          <p:nvPr>
            <p:ph idx="1"/>
          </p:nvPr>
        </p:nvSpPr>
        <p:spPr>
          <a:xfrm>
            <a:off x="1143000" y="609600"/>
            <a:ext cx="7790688" cy="6248400"/>
          </a:xfrm>
        </p:spPr>
        <p:txBody>
          <a:bodyPr>
            <a:normAutofit fontScale="77500" lnSpcReduction="20000"/>
          </a:bodyPr>
          <a:lstStyle/>
          <a:p>
            <a:pPr marL="596646" indent="-514350">
              <a:buFont typeface="+mj-lt"/>
              <a:buAutoNum type="arabicPeriod"/>
            </a:pPr>
            <a:r>
              <a:rPr lang="en-US" dirty="0" smtClean="0"/>
              <a:t>import { Component, </a:t>
            </a:r>
            <a:r>
              <a:rPr lang="en-US" dirty="0" err="1" smtClean="0"/>
              <a:t>OnInit</a:t>
            </a:r>
            <a:r>
              <a:rPr lang="en-US" dirty="0" smtClean="0"/>
              <a:t>, </a:t>
            </a:r>
            <a:r>
              <a:rPr lang="en-US" dirty="0" err="1" smtClean="0"/>
              <a:t>DoCheck</a:t>
            </a:r>
            <a:r>
              <a:rPr lang="en-US" dirty="0" smtClean="0"/>
              <a:t>, </a:t>
            </a:r>
            <a:r>
              <a:rPr lang="en-US" dirty="0" err="1" smtClean="0"/>
              <a:t>AfterContentInit</a:t>
            </a:r>
            <a:r>
              <a:rPr lang="en-US" dirty="0" smtClean="0"/>
              <a:t>, </a:t>
            </a:r>
            <a:r>
              <a:rPr lang="en-US" dirty="0" err="1" smtClean="0"/>
              <a:t>AfterContentChecked</a:t>
            </a:r>
            <a:r>
              <a:rPr lang="en-US" dirty="0" smtClean="0"/>
              <a:t>,</a:t>
            </a:r>
          </a:p>
          <a:p>
            <a:pPr marL="596646" indent="-514350">
              <a:buFont typeface="+mj-lt"/>
              <a:buAutoNum type="arabicPeriod"/>
            </a:pPr>
            <a:r>
              <a:rPr lang="en-US" dirty="0" err="1" smtClean="0"/>
              <a:t>AfterViewInit</a:t>
            </a:r>
            <a:r>
              <a:rPr lang="en-US" dirty="0" smtClean="0"/>
              <a:t>, </a:t>
            </a:r>
            <a:r>
              <a:rPr lang="en-US" dirty="0" err="1" smtClean="0"/>
              <a:t>AfterViewChecked</a:t>
            </a:r>
            <a:r>
              <a:rPr lang="en-US" dirty="0" smtClean="0"/>
              <a:t>, </a:t>
            </a:r>
            <a:r>
              <a:rPr lang="en-US" dirty="0" err="1" smtClean="0"/>
              <a:t>OnDestroy</a:t>
            </a:r>
            <a:r>
              <a:rPr lang="en-US" dirty="0" smtClean="0"/>
              <a:t> } from '@angular/core';</a:t>
            </a:r>
          </a:p>
          <a:p>
            <a:pPr marL="596646" indent="-514350">
              <a:buFont typeface="+mj-lt"/>
              <a:buAutoNum type="arabicPeriod"/>
            </a:pPr>
            <a:r>
              <a:rPr lang="en-US" dirty="0" smtClean="0"/>
              <a:t>...</a:t>
            </a:r>
          </a:p>
          <a:p>
            <a:pPr marL="596646" indent="-514350">
              <a:buFont typeface="+mj-lt"/>
              <a:buAutoNum type="arabicPeriod"/>
            </a:pPr>
            <a:r>
              <a:rPr lang="en-US" dirty="0" smtClean="0"/>
              <a:t>export class </a:t>
            </a:r>
            <a:r>
              <a:rPr lang="en-US" dirty="0" err="1" smtClean="0"/>
              <a:t>AppComponent</a:t>
            </a:r>
            <a:r>
              <a:rPr lang="en-US" dirty="0" smtClean="0"/>
              <a:t> implements </a:t>
            </a:r>
            <a:r>
              <a:rPr lang="en-US" dirty="0" err="1" smtClean="0"/>
              <a:t>OnInit</a:t>
            </a:r>
            <a:r>
              <a:rPr lang="en-US" dirty="0" smtClean="0"/>
              <a:t>, </a:t>
            </a:r>
            <a:r>
              <a:rPr lang="en-US" dirty="0" err="1" smtClean="0"/>
              <a:t>DoCheck</a:t>
            </a:r>
            <a:r>
              <a:rPr lang="en-US" dirty="0" smtClean="0"/>
              <a:t>, </a:t>
            </a:r>
            <a:r>
              <a:rPr lang="en-US" dirty="0" err="1" smtClean="0"/>
              <a:t>AfterContentInit</a:t>
            </a:r>
            <a:r>
              <a:rPr lang="en-US" dirty="0" smtClean="0"/>
              <a:t>, </a:t>
            </a:r>
            <a:r>
              <a:rPr lang="en-US" dirty="0" err="1" smtClean="0"/>
              <a:t>AfterContentChecked</a:t>
            </a:r>
            <a:r>
              <a:rPr lang="en-US" dirty="0" smtClean="0"/>
              <a:t>,</a:t>
            </a:r>
          </a:p>
          <a:p>
            <a:pPr marL="596646" indent="-514350">
              <a:buFont typeface="+mj-lt"/>
              <a:buAutoNum type="arabicPeriod"/>
            </a:pPr>
            <a:r>
              <a:rPr lang="en-US" dirty="0" err="1" smtClean="0"/>
              <a:t>AfterViewInit</a:t>
            </a:r>
            <a:r>
              <a:rPr lang="en-US" dirty="0" smtClean="0"/>
              <a:t>, </a:t>
            </a:r>
            <a:r>
              <a:rPr lang="en-US" dirty="0" err="1" smtClean="0"/>
              <a:t>AfterViewChecked</a:t>
            </a:r>
            <a:r>
              <a:rPr lang="en-US" dirty="0" smtClean="0"/>
              <a:t>, </a:t>
            </a:r>
            <a:r>
              <a:rPr lang="en-US" dirty="0" err="1" smtClean="0"/>
              <a:t>OnDestroy</a:t>
            </a:r>
            <a:r>
              <a:rPr lang="en-US" dirty="0" smtClean="0"/>
              <a:t> {</a:t>
            </a:r>
          </a:p>
          <a:p>
            <a:pPr marL="596646" indent="-514350">
              <a:buFont typeface="+mj-lt"/>
              <a:buAutoNum type="arabicPeriod"/>
            </a:pPr>
            <a:r>
              <a:rPr lang="en-US" dirty="0" err="1" smtClean="0"/>
              <a:t>ngOnInit</a:t>
            </a:r>
            <a:r>
              <a:rPr lang="en-US" dirty="0" smtClean="0"/>
              <a:t>() { }</a:t>
            </a:r>
          </a:p>
          <a:p>
            <a:pPr marL="596646" indent="-514350">
              <a:buFont typeface="+mj-lt"/>
              <a:buAutoNum type="arabicPeriod"/>
            </a:pPr>
            <a:r>
              <a:rPr lang="en-US" dirty="0" err="1" smtClean="0"/>
              <a:t>ngDoCheck</a:t>
            </a:r>
            <a:r>
              <a:rPr lang="en-US" dirty="0" smtClean="0"/>
              <a:t>() { }</a:t>
            </a:r>
          </a:p>
          <a:p>
            <a:pPr marL="596646" indent="-514350">
              <a:buFont typeface="+mj-lt"/>
              <a:buAutoNum type="arabicPeriod"/>
            </a:pPr>
            <a:r>
              <a:rPr lang="en-US" dirty="0" err="1" smtClean="0"/>
              <a:t>ngAfterContentInit</a:t>
            </a:r>
            <a:r>
              <a:rPr lang="en-US" dirty="0" smtClean="0"/>
              <a:t>() { }</a:t>
            </a:r>
          </a:p>
          <a:p>
            <a:pPr marL="596646" indent="-514350">
              <a:buFont typeface="+mj-lt"/>
              <a:buAutoNum type="arabicPeriod"/>
            </a:pPr>
            <a:r>
              <a:rPr lang="en-US" dirty="0" err="1" smtClean="0"/>
              <a:t>ngAfterContentChecked</a:t>
            </a:r>
            <a:r>
              <a:rPr lang="en-US" dirty="0" smtClean="0"/>
              <a:t>() { }</a:t>
            </a:r>
          </a:p>
          <a:p>
            <a:pPr marL="596646" indent="-514350">
              <a:buFont typeface="+mj-lt"/>
              <a:buAutoNum type="arabicPeriod"/>
            </a:pPr>
            <a:r>
              <a:rPr lang="en-US" dirty="0" err="1" smtClean="0"/>
              <a:t>ngAfterViewInit</a:t>
            </a:r>
            <a:r>
              <a:rPr lang="en-US" dirty="0" smtClean="0"/>
              <a:t>() { }</a:t>
            </a:r>
          </a:p>
          <a:p>
            <a:pPr marL="596646" indent="-514350">
              <a:buFont typeface="+mj-lt"/>
              <a:buAutoNum type="arabicPeriod"/>
            </a:pPr>
            <a:r>
              <a:rPr lang="en-US" dirty="0" err="1" smtClean="0"/>
              <a:t>ngAfterViewChecked</a:t>
            </a:r>
            <a:r>
              <a:rPr lang="en-US" dirty="0" smtClean="0"/>
              <a:t>() { }</a:t>
            </a:r>
          </a:p>
          <a:p>
            <a:pPr marL="596646" indent="-514350">
              <a:buFont typeface="+mj-lt"/>
              <a:buAutoNum type="arabicPeriod"/>
            </a:pPr>
            <a:r>
              <a:rPr lang="en-US" dirty="0" err="1" smtClean="0"/>
              <a:t>ngOnDestroy</a:t>
            </a:r>
            <a:r>
              <a:rPr lang="en-US" dirty="0" smtClean="0"/>
              <a:t>() { }</a:t>
            </a:r>
          </a:p>
          <a:p>
            <a:pPr marL="596646" indent="-514350">
              <a:buFont typeface="+mj-lt"/>
              <a:buAutoNum type="arabicPeriod"/>
            </a:pPr>
            <a:r>
              <a:rPr lang="en-US" dirty="0" smtClean="0"/>
              <a:t>}</a:t>
            </a:r>
          </a:p>
          <a:p>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t>Line 1: Import the interfaces of lifecycle hooks</a:t>
            </a:r>
          </a:p>
          <a:p>
            <a:pPr>
              <a:lnSpc>
                <a:spcPct val="150000"/>
              </a:lnSpc>
            </a:pPr>
            <a:r>
              <a:rPr lang="en-US" dirty="0" smtClean="0"/>
              <a:t>Line 4-5: Inherit interfaces that have life cycle methods to override</a:t>
            </a:r>
          </a:p>
          <a:p>
            <a:pPr>
              <a:lnSpc>
                <a:spcPct val="150000"/>
              </a:lnSpc>
            </a:pPr>
            <a:r>
              <a:rPr lang="en-US" dirty="0" smtClean="0"/>
              <a:t>Line 6-12: Override all lifecycle hooks</a:t>
            </a:r>
          </a:p>
          <a:p>
            <a:pPr>
              <a:lnSpc>
                <a:spcPct val="150000"/>
              </a:lnSpc>
            </a:pP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790688" cy="6553200"/>
          </a:xfrm>
        </p:spPr>
        <p:txBody>
          <a:bodyPr>
            <a:normAutofit fontScale="77500" lnSpcReduction="20000"/>
          </a:bodyPr>
          <a:lstStyle/>
          <a:p>
            <a:pPr algn="just"/>
            <a:r>
              <a:rPr lang="en-US" b="1" dirty="0" smtClean="0"/>
              <a:t>Lifecycle Hooks</a:t>
            </a:r>
            <a:endParaRPr lang="en-US" dirty="0" smtClean="0"/>
          </a:p>
          <a:p>
            <a:pPr algn="just"/>
            <a:r>
              <a:rPr lang="en-US" dirty="0" err="1" smtClean="0">
                <a:solidFill>
                  <a:srgbClr val="0066FF"/>
                </a:solidFill>
              </a:rPr>
              <a:t>ngOnChanges</a:t>
            </a:r>
            <a:r>
              <a:rPr lang="en-US" dirty="0" smtClean="0">
                <a:solidFill>
                  <a:srgbClr val="0066FF"/>
                </a:solidFill>
              </a:rPr>
              <a:t> </a:t>
            </a:r>
            <a:r>
              <a:rPr lang="en-US" dirty="0" smtClean="0"/>
              <a:t>– It gets invoked when Angular sets data-bound input property i.e., the property attached with @Input(). This </a:t>
            </a:r>
            <a:r>
              <a:rPr lang="en-US" dirty="0" smtClean="0">
                <a:solidFill>
                  <a:srgbClr val="C00000"/>
                </a:solidFill>
              </a:rPr>
              <a:t>will be invoked whenever input property changes its value</a:t>
            </a:r>
          </a:p>
          <a:p>
            <a:pPr algn="just"/>
            <a:r>
              <a:rPr lang="en-US" dirty="0" err="1" smtClean="0">
                <a:solidFill>
                  <a:srgbClr val="0066FF"/>
                </a:solidFill>
              </a:rPr>
              <a:t>ngOnInit</a:t>
            </a:r>
            <a:r>
              <a:rPr lang="en-US" dirty="0" smtClean="0">
                <a:solidFill>
                  <a:srgbClr val="0066FF"/>
                </a:solidFill>
              </a:rPr>
              <a:t> </a:t>
            </a:r>
            <a:r>
              <a:rPr lang="en-US" dirty="0" smtClean="0"/>
              <a:t>– invoked when Angular </a:t>
            </a:r>
            <a:r>
              <a:rPr lang="en-US" dirty="0" smtClean="0">
                <a:solidFill>
                  <a:srgbClr val="C00000"/>
                </a:solidFill>
              </a:rPr>
              <a:t>initializes the directive or component</a:t>
            </a:r>
          </a:p>
          <a:p>
            <a:pPr algn="just"/>
            <a:r>
              <a:rPr lang="en-US" dirty="0" err="1" smtClean="0">
                <a:solidFill>
                  <a:srgbClr val="0066FF"/>
                </a:solidFill>
              </a:rPr>
              <a:t>ngDoCheck</a:t>
            </a:r>
            <a:r>
              <a:rPr lang="en-US" dirty="0" smtClean="0"/>
              <a:t> -  invoked for </a:t>
            </a:r>
            <a:r>
              <a:rPr lang="en-US" dirty="0" smtClean="0">
                <a:solidFill>
                  <a:srgbClr val="C00000"/>
                </a:solidFill>
              </a:rPr>
              <a:t>every change detection in the application</a:t>
            </a:r>
          </a:p>
          <a:p>
            <a:pPr algn="just"/>
            <a:r>
              <a:rPr lang="en-US" dirty="0" err="1" smtClean="0">
                <a:solidFill>
                  <a:srgbClr val="0066FF"/>
                </a:solidFill>
              </a:rPr>
              <a:t>ngAfterContentInit</a:t>
            </a:r>
            <a:r>
              <a:rPr lang="en-US" dirty="0" smtClean="0"/>
              <a:t> –invoked after Angular projects content into its view</a:t>
            </a:r>
          </a:p>
          <a:p>
            <a:pPr algn="just"/>
            <a:r>
              <a:rPr lang="en-US" dirty="0" err="1" smtClean="0">
                <a:solidFill>
                  <a:srgbClr val="0066FF"/>
                </a:solidFill>
              </a:rPr>
              <a:t>ngAfterContentChecked</a:t>
            </a:r>
            <a:r>
              <a:rPr lang="en-US" dirty="0" smtClean="0"/>
              <a:t> –invoked after Angular </a:t>
            </a:r>
            <a:r>
              <a:rPr lang="en-US" dirty="0" smtClean="0">
                <a:solidFill>
                  <a:srgbClr val="C00000"/>
                </a:solidFill>
              </a:rPr>
              <a:t>checks the bindings of the content it projected into its view</a:t>
            </a:r>
          </a:p>
          <a:p>
            <a:pPr algn="just"/>
            <a:r>
              <a:rPr lang="en-US" dirty="0" err="1" smtClean="0">
                <a:solidFill>
                  <a:srgbClr val="0066FF"/>
                </a:solidFill>
              </a:rPr>
              <a:t>ngAfterViewInit</a:t>
            </a:r>
            <a:r>
              <a:rPr lang="en-US" dirty="0" smtClean="0"/>
              <a:t> –invoked after Angular creates component’s views</a:t>
            </a:r>
          </a:p>
          <a:p>
            <a:pPr algn="just"/>
            <a:r>
              <a:rPr lang="en-US" dirty="0" err="1" smtClean="0">
                <a:solidFill>
                  <a:srgbClr val="0066FF"/>
                </a:solidFill>
              </a:rPr>
              <a:t>ngAfterViewChecked</a:t>
            </a:r>
            <a:r>
              <a:rPr lang="en-US" dirty="0" smtClean="0"/>
              <a:t> –invoked after Angular checks the bindings of the component’s views</a:t>
            </a:r>
          </a:p>
          <a:p>
            <a:pPr algn="just"/>
            <a:r>
              <a:rPr lang="en-US" dirty="0" err="1" smtClean="0">
                <a:solidFill>
                  <a:srgbClr val="0066FF"/>
                </a:solidFill>
              </a:rPr>
              <a:t>ngOnDestroy</a:t>
            </a:r>
            <a:r>
              <a:rPr lang="en-US" dirty="0" smtClean="0"/>
              <a:t> –invoked before Angular destroys directive or component</a:t>
            </a:r>
          </a:p>
          <a:p>
            <a:pPr algn="just"/>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52400"/>
            <a:ext cx="7714488" cy="6705600"/>
          </a:xfrm>
        </p:spPr>
        <p:txBody>
          <a:bodyPr>
            <a:normAutofit fontScale="62500" lnSpcReduction="20000"/>
          </a:bodyPr>
          <a:lstStyle/>
          <a:p>
            <a:r>
              <a:rPr lang="en-US" b="1" dirty="0" smtClean="0"/>
              <a:t>Example:</a:t>
            </a:r>
            <a:endParaRPr lang="en-US" dirty="0" smtClean="0"/>
          </a:p>
          <a:p>
            <a:r>
              <a:rPr lang="en-US" b="1" dirty="0" err="1" smtClean="0"/>
              <a:t>app.component.ts</a:t>
            </a:r>
            <a:endParaRPr lang="en-US" dirty="0" smtClean="0"/>
          </a:p>
          <a:p>
            <a:pPr marL="596646" indent="-514350">
              <a:buFont typeface="+mj-lt"/>
              <a:buAutoNum type="arabicPeriod"/>
            </a:pPr>
            <a:r>
              <a:rPr lang="en-US" dirty="0" smtClean="0"/>
              <a:t>import {</a:t>
            </a:r>
          </a:p>
          <a:p>
            <a:pPr marL="596646" indent="-514350">
              <a:buFont typeface="+mj-lt"/>
              <a:buAutoNum type="arabicPeriod"/>
            </a:pPr>
            <a:r>
              <a:rPr lang="en-US" dirty="0" smtClean="0"/>
              <a:t>Component, </a:t>
            </a:r>
            <a:r>
              <a:rPr lang="en-US" dirty="0" err="1" smtClean="0"/>
              <a:t>OnInit</a:t>
            </a:r>
            <a:r>
              <a:rPr lang="en-US" dirty="0" smtClean="0"/>
              <a:t>, </a:t>
            </a:r>
            <a:r>
              <a:rPr lang="en-US" dirty="0" err="1" smtClean="0"/>
              <a:t>DoCheck</a:t>
            </a:r>
            <a:r>
              <a:rPr lang="en-US" dirty="0" smtClean="0"/>
              <a:t>, </a:t>
            </a:r>
            <a:r>
              <a:rPr lang="en-US" dirty="0" err="1" smtClean="0"/>
              <a:t>AfterContentInit</a:t>
            </a:r>
            <a:r>
              <a:rPr lang="en-US" dirty="0" smtClean="0"/>
              <a:t>, </a:t>
            </a:r>
            <a:r>
              <a:rPr lang="en-US" dirty="0" err="1" smtClean="0"/>
              <a:t>AfterContentChecked</a:t>
            </a:r>
            <a:r>
              <a:rPr lang="en-US" dirty="0" smtClean="0"/>
              <a:t>,</a:t>
            </a:r>
          </a:p>
          <a:p>
            <a:pPr marL="596646" indent="-514350">
              <a:buFont typeface="+mj-lt"/>
              <a:buAutoNum type="arabicPeriod"/>
            </a:pPr>
            <a:r>
              <a:rPr lang="en-US" dirty="0" err="1" smtClean="0"/>
              <a:t>AfterViewInit</a:t>
            </a:r>
            <a:r>
              <a:rPr lang="en-US" dirty="0" smtClean="0"/>
              <a:t>, </a:t>
            </a:r>
            <a:r>
              <a:rPr lang="en-US" dirty="0" err="1" smtClean="0"/>
              <a:t>AfterViewChecked</a:t>
            </a:r>
            <a:r>
              <a:rPr lang="en-US" dirty="0" smtClean="0"/>
              <a:t>,</a:t>
            </a:r>
          </a:p>
          <a:p>
            <a:pPr marL="596646" indent="-514350">
              <a:buFont typeface="+mj-lt"/>
              <a:buAutoNum type="arabicPeriod"/>
            </a:pPr>
            <a:r>
              <a:rPr lang="en-US" dirty="0" err="1" smtClean="0"/>
              <a:t>OnDestroy</a:t>
            </a:r>
            <a:endParaRPr lang="en-US" dirty="0" smtClean="0"/>
          </a:p>
          <a:p>
            <a:pPr marL="596646" indent="-514350">
              <a:buFont typeface="+mj-lt"/>
              <a:buAutoNum type="arabicPeriod"/>
            </a:pPr>
            <a:r>
              <a:rPr lang="en-US" dirty="0" smtClean="0"/>
              <a:t>} from '@angular/core';</a:t>
            </a:r>
          </a:p>
          <a:p>
            <a:pPr marL="596646" indent="-514350">
              <a:buFont typeface="+mj-lt"/>
              <a:buAutoNum type="arabicPeriod"/>
            </a:pPr>
            <a:r>
              <a:rPr lang="en-US" dirty="0" smtClean="0"/>
              <a:t>@Component({</a:t>
            </a:r>
          </a:p>
          <a:p>
            <a:pPr marL="596646" indent="-514350">
              <a:buFont typeface="+mj-lt"/>
              <a:buAutoNum type="arabicPeriod"/>
            </a:pPr>
            <a:r>
              <a:rPr lang="en-US" dirty="0" smtClean="0"/>
              <a:t>selector: 'app-root',</a:t>
            </a:r>
          </a:p>
          <a:p>
            <a:pPr marL="596646" indent="-514350">
              <a:buFont typeface="+mj-lt"/>
              <a:buAutoNum type="arabicPeriod"/>
            </a:pPr>
            <a:r>
              <a:rPr lang="en-US" dirty="0" err="1" smtClean="0"/>
              <a:t>styleUrls</a:t>
            </a:r>
            <a:r>
              <a:rPr lang="en-US" dirty="0" smtClean="0"/>
              <a:t>: ['./</a:t>
            </a:r>
            <a:r>
              <a:rPr lang="en-US" dirty="0" err="1" smtClean="0"/>
              <a:t>app.component.css</a:t>
            </a:r>
            <a:r>
              <a:rPr lang="en-US" dirty="0" smtClean="0"/>
              <a:t>'],</a:t>
            </a:r>
          </a:p>
          <a:p>
            <a:pPr marL="596646" indent="-514350">
              <a:buFont typeface="+mj-lt"/>
              <a:buAutoNum type="arabicPeriod"/>
            </a:pPr>
            <a:r>
              <a:rPr lang="en-US" dirty="0" err="1" smtClean="0"/>
              <a:t>templateUrl</a:t>
            </a:r>
            <a:r>
              <a:rPr lang="en-US" dirty="0" smtClean="0"/>
              <a:t>: './</a:t>
            </a:r>
            <a:r>
              <a:rPr lang="en-US" dirty="0" err="1" smtClean="0"/>
              <a:t>app.component.html</a:t>
            </a:r>
            <a:r>
              <a:rPr lang="en-US" dirty="0" smtClean="0"/>
              <a:t>'</a:t>
            </a:r>
          </a:p>
          <a:p>
            <a:pPr marL="596646" indent="-514350">
              <a:buFont typeface="+mj-lt"/>
              <a:buAutoNum type="arabicPeriod"/>
            </a:pPr>
            <a:r>
              <a:rPr lang="en-US" dirty="0" smtClean="0"/>
              <a:t>})</a:t>
            </a:r>
          </a:p>
          <a:p>
            <a:pPr marL="596646" indent="-514350">
              <a:buFont typeface="+mj-lt"/>
              <a:buAutoNum type="arabicPeriod"/>
            </a:pPr>
            <a:r>
              <a:rPr lang="en-US" dirty="0" smtClean="0"/>
              <a:t>export class </a:t>
            </a:r>
            <a:r>
              <a:rPr lang="en-US" dirty="0" err="1" smtClean="0"/>
              <a:t>AppComponent</a:t>
            </a:r>
            <a:r>
              <a:rPr lang="en-US" dirty="0" smtClean="0"/>
              <a:t> implements </a:t>
            </a:r>
            <a:r>
              <a:rPr lang="en-US" dirty="0" err="1" smtClean="0"/>
              <a:t>OnInit</a:t>
            </a:r>
            <a:r>
              <a:rPr lang="en-US" dirty="0" smtClean="0"/>
              <a:t>, </a:t>
            </a:r>
            <a:r>
              <a:rPr lang="en-US" dirty="0" err="1" smtClean="0"/>
              <a:t>DoCheck</a:t>
            </a:r>
            <a:r>
              <a:rPr lang="en-US" dirty="0" smtClean="0"/>
              <a:t>,</a:t>
            </a:r>
          </a:p>
          <a:p>
            <a:pPr marL="596646" indent="-514350">
              <a:buFont typeface="+mj-lt"/>
              <a:buAutoNum type="arabicPeriod"/>
            </a:pPr>
            <a:r>
              <a:rPr lang="en-US" dirty="0" err="1" smtClean="0"/>
              <a:t>AfterContentInit</a:t>
            </a:r>
            <a:r>
              <a:rPr lang="en-US" dirty="0" smtClean="0"/>
              <a:t>, </a:t>
            </a:r>
            <a:r>
              <a:rPr lang="en-US" dirty="0" err="1" smtClean="0"/>
              <a:t>AfterContentChecked</a:t>
            </a:r>
            <a:r>
              <a:rPr lang="en-US" dirty="0" smtClean="0"/>
              <a:t>,</a:t>
            </a:r>
          </a:p>
          <a:p>
            <a:pPr marL="596646" indent="-514350">
              <a:buFont typeface="+mj-lt"/>
              <a:buAutoNum type="arabicPeriod"/>
            </a:pPr>
            <a:r>
              <a:rPr lang="en-US" dirty="0" err="1" smtClean="0"/>
              <a:t>AfterViewInit</a:t>
            </a:r>
            <a:r>
              <a:rPr lang="en-US" dirty="0" smtClean="0"/>
              <a:t>, </a:t>
            </a:r>
            <a:r>
              <a:rPr lang="en-US" dirty="0" err="1" smtClean="0"/>
              <a:t>AfterViewChecked</a:t>
            </a:r>
            <a:r>
              <a:rPr lang="en-US" dirty="0" smtClean="0"/>
              <a:t>,</a:t>
            </a:r>
          </a:p>
          <a:p>
            <a:pPr marL="596646" indent="-514350">
              <a:buFont typeface="+mj-lt"/>
              <a:buAutoNum type="arabicPeriod"/>
            </a:pPr>
            <a:r>
              <a:rPr lang="en-US" dirty="0" err="1" smtClean="0"/>
              <a:t>OnDestroy</a:t>
            </a:r>
            <a:r>
              <a:rPr lang="en-US" dirty="0" smtClean="0"/>
              <a:t> {</a:t>
            </a:r>
          </a:p>
          <a:p>
            <a:pPr marL="596646" indent="-514350">
              <a:buFont typeface="+mj-lt"/>
              <a:buAutoNum type="arabicPeriod"/>
            </a:pPr>
            <a:r>
              <a:rPr lang="en-US" dirty="0" smtClean="0"/>
              <a:t>data = 'Angular';</a:t>
            </a:r>
          </a:p>
          <a:p>
            <a:pPr marL="596646" indent="-514350">
              <a:buFont typeface="+mj-lt"/>
              <a:buAutoNum type="arabicPeriod"/>
            </a:pPr>
            <a:r>
              <a:rPr lang="en-US" dirty="0" err="1" smtClean="0"/>
              <a:t>ngOnInit</a:t>
            </a:r>
            <a:r>
              <a:rPr lang="en-US" dirty="0" smtClean="0"/>
              <a:t>() {</a:t>
            </a:r>
          </a:p>
          <a:p>
            <a:pPr marL="596646" indent="-514350">
              <a:buFont typeface="+mj-lt"/>
              <a:buAutoNum type="arabicPeriod"/>
            </a:pPr>
            <a:r>
              <a:rPr lang="en-US" dirty="0" smtClean="0"/>
              <a:t>console.log('Init');</a:t>
            </a:r>
          </a:p>
          <a:p>
            <a:pPr marL="596646" indent="-514350">
              <a:buFont typeface="+mj-lt"/>
              <a:buAutoNum type="arabicPeriod"/>
            </a:pPr>
            <a:r>
              <a:rPr lang="en-US" dirty="0" smtClean="0"/>
              <a:t>}</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790688" cy="6553200"/>
          </a:xfrm>
        </p:spPr>
        <p:txBody>
          <a:bodyPr>
            <a:normAutofit fontScale="62500" lnSpcReduction="20000"/>
          </a:bodyPr>
          <a:lstStyle/>
          <a:p>
            <a:pPr marL="596646" indent="-514350">
              <a:buFont typeface="+mj-lt"/>
              <a:buAutoNum type="arabicPeriod" startAt="19"/>
            </a:pPr>
            <a:r>
              <a:rPr lang="en-US" dirty="0" err="1" smtClean="0"/>
              <a:t>ngDoCheck</a:t>
            </a:r>
            <a:r>
              <a:rPr lang="en-US" dirty="0" smtClean="0"/>
              <a:t>(): void {</a:t>
            </a:r>
          </a:p>
          <a:p>
            <a:pPr marL="596646" indent="-514350">
              <a:buFont typeface="+mj-lt"/>
              <a:buAutoNum type="arabicPeriod" startAt="19"/>
            </a:pPr>
            <a:r>
              <a:rPr lang="en-US" dirty="0" smtClean="0"/>
              <a:t>console.log('Change detected');</a:t>
            </a:r>
          </a:p>
          <a:p>
            <a:pPr marL="596646" indent="-514350">
              <a:buFont typeface="+mj-lt"/>
              <a:buAutoNum type="arabicPeriod" startAt="19"/>
            </a:pPr>
            <a:r>
              <a:rPr lang="en-US" dirty="0" smtClean="0"/>
              <a:t>}</a:t>
            </a:r>
          </a:p>
          <a:p>
            <a:pPr marL="596646" indent="-514350">
              <a:buFont typeface="+mj-lt"/>
              <a:buAutoNum type="arabicPeriod" startAt="19"/>
            </a:pPr>
            <a:r>
              <a:rPr lang="en-US" dirty="0" err="1" smtClean="0"/>
              <a:t>ngAfterContentInit</a:t>
            </a:r>
            <a:r>
              <a:rPr lang="en-US" dirty="0" smtClean="0"/>
              <a:t>(): void {</a:t>
            </a:r>
          </a:p>
          <a:p>
            <a:pPr marL="596646" indent="-514350">
              <a:buFont typeface="+mj-lt"/>
              <a:buAutoNum type="arabicPeriod" startAt="19"/>
            </a:pPr>
            <a:r>
              <a:rPr lang="en-US" dirty="0" smtClean="0"/>
              <a:t>console.log('After content init');</a:t>
            </a:r>
          </a:p>
          <a:p>
            <a:pPr marL="596646" indent="-514350">
              <a:buFont typeface="+mj-lt"/>
              <a:buAutoNum type="arabicPeriod" startAt="19"/>
            </a:pPr>
            <a:r>
              <a:rPr lang="en-US" dirty="0" smtClean="0"/>
              <a:t>}</a:t>
            </a:r>
          </a:p>
          <a:p>
            <a:pPr marL="596646" indent="-514350">
              <a:buFont typeface="+mj-lt"/>
              <a:buAutoNum type="arabicPeriod" startAt="19"/>
            </a:pPr>
            <a:r>
              <a:rPr lang="en-US" dirty="0" err="1" smtClean="0"/>
              <a:t>ngAfterContentChecked</a:t>
            </a:r>
            <a:r>
              <a:rPr lang="en-US" dirty="0" smtClean="0"/>
              <a:t>(): void {</a:t>
            </a:r>
          </a:p>
          <a:p>
            <a:pPr marL="596646" indent="-514350">
              <a:buFont typeface="+mj-lt"/>
              <a:buAutoNum type="arabicPeriod" startAt="19"/>
            </a:pPr>
            <a:r>
              <a:rPr lang="en-US" dirty="0" smtClean="0"/>
              <a:t>console.log('After content checked');</a:t>
            </a:r>
          </a:p>
          <a:p>
            <a:pPr marL="596646" indent="-514350">
              <a:buFont typeface="+mj-lt"/>
              <a:buAutoNum type="arabicPeriod" startAt="19"/>
            </a:pPr>
            <a:r>
              <a:rPr lang="en-US" dirty="0" smtClean="0"/>
              <a:t>}</a:t>
            </a:r>
          </a:p>
          <a:p>
            <a:pPr marL="596646" indent="-514350">
              <a:buFont typeface="+mj-lt"/>
              <a:buAutoNum type="arabicPeriod" startAt="19"/>
            </a:pPr>
            <a:r>
              <a:rPr lang="en-US" dirty="0" err="1" smtClean="0"/>
              <a:t>ngAfterViewInit</a:t>
            </a:r>
            <a:r>
              <a:rPr lang="en-US" dirty="0" smtClean="0"/>
              <a:t>(): void {</a:t>
            </a:r>
          </a:p>
          <a:p>
            <a:pPr marL="596646" indent="-514350">
              <a:buFont typeface="+mj-lt"/>
              <a:buAutoNum type="arabicPeriod" startAt="19"/>
            </a:pPr>
            <a:r>
              <a:rPr lang="en-US" dirty="0" smtClean="0"/>
              <a:t>console.log('After view init');</a:t>
            </a:r>
          </a:p>
          <a:p>
            <a:pPr marL="596646" indent="-514350">
              <a:buFont typeface="+mj-lt"/>
              <a:buAutoNum type="arabicPeriod" startAt="19"/>
            </a:pPr>
            <a:r>
              <a:rPr lang="en-US" dirty="0" smtClean="0"/>
              <a:t>}</a:t>
            </a:r>
          </a:p>
          <a:p>
            <a:pPr marL="596646" indent="-514350">
              <a:buFont typeface="+mj-lt"/>
              <a:buAutoNum type="arabicPeriod" startAt="19"/>
            </a:pPr>
            <a:r>
              <a:rPr lang="en-US" dirty="0" err="1" smtClean="0"/>
              <a:t>ngAfterViewChecked</a:t>
            </a:r>
            <a:r>
              <a:rPr lang="en-US" dirty="0" smtClean="0"/>
              <a:t>(): void {</a:t>
            </a:r>
          </a:p>
          <a:p>
            <a:pPr marL="596646" indent="-514350">
              <a:buFont typeface="+mj-lt"/>
              <a:buAutoNum type="arabicPeriod" startAt="19"/>
            </a:pPr>
            <a:r>
              <a:rPr lang="en-US" dirty="0" smtClean="0"/>
              <a:t>console.log('After view checked');</a:t>
            </a:r>
          </a:p>
          <a:p>
            <a:pPr marL="596646" indent="-514350">
              <a:buFont typeface="+mj-lt"/>
              <a:buAutoNum type="arabicPeriod" startAt="19"/>
            </a:pPr>
            <a:r>
              <a:rPr lang="en-US" dirty="0" smtClean="0"/>
              <a:t>}</a:t>
            </a:r>
          </a:p>
          <a:p>
            <a:pPr marL="596646" indent="-514350">
              <a:buFont typeface="+mj-lt"/>
              <a:buAutoNum type="arabicPeriod" startAt="19"/>
            </a:pPr>
            <a:r>
              <a:rPr lang="en-US" dirty="0" err="1" smtClean="0"/>
              <a:t>ngOnDestroy</a:t>
            </a:r>
            <a:r>
              <a:rPr lang="en-US" dirty="0" smtClean="0"/>
              <a:t>(): void {</a:t>
            </a:r>
          </a:p>
          <a:p>
            <a:pPr marL="596646" indent="-514350">
              <a:buFont typeface="+mj-lt"/>
              <a:buAutoNum type="arabicPeriod" startAt="19"/>
            </a:pPr>
            <a:r>
              <a:rPr lang="en-US" dirty="0" smtClean="0"/>
              <a:t>console.log('Destroy');</a:t>
            </a:r>
          </a:p>
          <a:p>
            <a:pPr marL="596646" indent="-514350">
              <a:buFont typeface="+mj-lt"/>
              <a:buAutoNum type="arabicPeriod" startAt="19"/>
            </a:pPr>
            <a:r>
              <a:rPr lang="en-US" dirty="0" smtClean="0"/>
              <a:t>}</a:t>
            </a:r>
          </a:p>
          <a:p>
            <a:pPr marL="596646" indent="-514350">
              <a:buFont typeface="+mj-lt"/>
              <a:buAutoNum type="arabicPeriod" startAt="19"/>
            </a:pPr>
            <a:r>
              <a:rPr lang="en-US" dirty="0" smtClean="0"/>
              <a:t>}</a:t>
            </a:r>
          </a:p>
          <a:p>
            <a:endParaRPr lang="en-US" dirty="0" smtClean="0"/>
          </a:p>
          <a:p>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81000"/>
            <a:ext cx="7714488" cy="6248400"/>
          </a:xfrm>
        </p:spPr>
        <p:txBody>
          <a:bodyPr>
            <a:normAutofit fontScale="85000" lnSpcReduction="20000"/>
          </a:bodyPr>
          <a:lstStyle/>
          <a:p>
            <a:pPr algn="just">
              <a:lnSpc>
                <a:spcPct val="150000"/>
              </a:lnSpc>
            </a:pPr>
            <a:r>
              <a:rPr lang="en-US" b="1" dirty="0" smtClean="0"/>
              <a:t>Line 11-14:</a:t>
            </a:r>
            <a:r>
              <a:rPr lang="en-US" dirty="0" smtClean="0"/>
              <a:t> Inherit all lifecycle interfaces</a:t>
            </a:r>
          </a:p>
          <a:p>
            <a:pPr algn="just">
              <a:lnSpc>
                <a:spcPct val="150000"/>
              </a:lnSpc>
            </a:pPr>
            <a:r>
              <a:rPr lang="en-US" b="1" dirty="0" smtClean="0"/>
              <a:t>Line 16-36:</a:t>
            </a:r>
            <a:r>
              <a:rPr lang="en-US" dirty="0" smtClean="0"/>
              <a:t> Override all the lifecycle methods and logging a message</a:t>
            </a:r>
          </a:p>
          <a:p>
            <a:pPr algn="just">
              <a:lnSpc>
                <a:spcPct val="150000"/>
              </a:lnSpc>
            </a:pPr>
            <a:r>
              <a:rPr lang="en-US" b="1" dirty="0" smtClean="0"/>
              <a:t>Note:</a:t>
            </a:r>
            <a:r>
              <a:rPr lang="en-US" dirty="0" smtClean="0"/>
              <a:t> </a:t>
            </a:r>
            <a:r>
              <a:rPr lang="en-US" dirty="0" err="1" smtClean="0"/>
              <a:t>ngOnInit</a:t>
            </a:r>
            <a:r>
              <a:rPr lang="en-US" dirty="0" smtClean="0"/>
              <a:t>() is the first method to be invoked for </a:t>
            </a:r>
            <a:r>
              <a:rPr lang="en-US" dirty="0" err="1" smtClean="0"/>
              <a:t>AppComponent</a:t>
            </a:r>
            <a:r>
              <a:rPr lang="en-US" dirty="0" smtClean="0"/>
              <a:t>. Whenever data property value changes it invokes the </a:t>
            </a:r>
            <a:r>
              <a:rPr lang="en-US" dirty="0" err="1" smtClean="0"/>
              <a:t>ngDoCheck</a:t>
            </a:r>
            <a:r>
              <a:rPr lang="en-US" dirty="0" smtClean="0"/>
              <a:t>() method. All Init methods gets invoked only once at the beginning and from later whenever a change happens Angular invokes </a:t>
            </a:r>
            <a:r>
              <a:rPr lang="en-US" dirty="0" err="1" smtClean="0"/>
              <a:t>ngDoCheck</a:t>
            </a:r>
            <a:r>
              <a:rPr lang="en-US" dirty="0" smtClean="0"/>
              <a:t>, </a:t>
            </a:r>
            <a:r>
              <a:rPr lang="en-US" dirty="0" err="1" smtClean="0"/>
              <a:t>ngAfterContentChecked</a:t>
            </a:r>
            <a:r>
              <a:rPr lang="en-US" dirty="0" smtClean="0"/>
              <a:t> and </a:t>
            </a:r>
            <a:r>
              <a:rPr lang="en-US" dirty="0" err="1" smtClean="0"/>
              <a:t>ngAfterViewChecked</a:t>
            </a:r>
            <a:r>
              <a:rPr lang="en-US" dirty="0" smtClean="0"/>
              <a:t> methods</a:t>
            </a:r>
          </a:p>
          <a:p>
            <a:pPr algn="just">
              <a:lnSpc>
                <a:spcPct val="150000"/>
              </a:lnSpc>
            </a:pP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normAutofit fontScale="85000" lnSpcReduction="10000"/>
          </a:bodyPr>
          <a:lstStyle/>
          <a:p>
            <a:r>
              <a:rPr lang="en-US" b="1" dirty="0" err="1" smtClean="0"/>
              <a:t>child.component.ts</a:t>
            </a:r>
            <a:endParaRPr lang="en-US" dirty="0" smtClean="0"/>
          </a:p>
          <a:p>
            <a:pPr marL="596646" indent="-514350">
              <a:buFont typeface="+mj-lt"/>
              <a:buAutoNum type="arabicPeriod"/>
            </a:pPr>
            <a:r>
              <a:rPr lang="en-US" dirty="0" smtClean="0"/>
              <a:t>...</a:t>
            </a:r>
          </a:p>
          <a:p>
            <a:pPr marL="596646" indent="-514350">
              <a:buFont typeface="+mj-lt"/>
              <a:buAutoNum type="arabicPeriod"/>
            </a:pPr>
            <a:r>
              <a:rPr lang="en-US" dirty="0" smtClean="0"/>
              <a:t>export class </a:t>
            </a:r>
            <a:r>
              <a:rPr lang="en-US" dirty="0" err="1" smtClean="0"/>
              <a:t>ChildComponent</a:t>
            </a:r>
            <a:r>
              <a:rPr lang="en-US" dirty="0" smtClean="0"/>
              <a:t> implements </a:t>
            </a:r>
            <a:r>
              <a:rPr lang="en-US" dirty="0" err="1" smtClean="0"/>
              <a:t>OnChanges</a:t>
            </a:r>
            <a:r>
              <a:rPr lang="en-US" dirty="0" smtClean="0"/>
              <a:t> {</a:t>
            </a:r>
          </a:p>
          <a:p>
            <a:pPr marL="596646" indent="-514350">
              <a:buFont typeface="+mj-lt"/>
              <a:buAutoNum type="arabicPeriod"/>
            </a:pPr>
            <a:r>
              <a:rPr lang="en-US" dirty="0" smtClean="0"/>
              <a:t>@Input() title: string = 'I\'m a nested component';</a:t>
            </a:r>
          </a:p>
          <a:p>
            <a:pPr marL="596646" indent="-514350">
              <a:buFont typeface="+mj-lt"/>
              <a:buAutoNum type="arabicPeriod"/>
            </a:pPr>
            <a:r>
              <a:rPr lang="en-US" dirty="0" err="1" smtClean="0"/>
              <a:t>ngOnChanges</a:t>
            </a:r>
            <a:r>
              <a:rPr lang="en-US" dirty="0" smtClean="0"/>
              <a:t>(changes: any): void {</a:t>
            </a:r>
          </a:p>
          <a:p>
            <a:pPr marL="596646" indent="-514350">
              <a:buFont typeface="+mj-lt"/>
              <a:buAutoNum type="arabicPeriod"/>
            </a:pPr>
            <a:r>
              <a:rPr lang="en-US" dirty="0" smtClean="0"/>
              <a:t>console.log('changes in child:' + </a:t>
            </a:r>
            <a:r>
              <a:rPr lang="en-US" dirty="0" err="1" smtClean="0"/>
              <a:t>JSON.stringify</a:t>
            </a:r>
            <a:r>
              <a:rPr lang="en-US" dirty="0" smtClean="0"/>
              <a:t>(changes));</a:t>
            </a:r>
          </a:p>
          <a:p>
            <a:pPr marL="596646" indent="-514350">
              <a:buFont typeface="+mj-lt"/>
              <a:buAutoNum type="arabicPeriod"/>
            </a:pPr>
            <a:r>
              <a:rPr lang="en-US" dirty="0" smtClean="0"/>
              <a:t>}</a:t>
            </a:r>
          </a:p>
          <a:p>
            <a:pPr marL="596646" indent="-514350">
              <a:buFont typeface="+mj-lt"/>
              <a:buAutoNum type="arabicPeriod"/>
            </a:pPr>
            <a:r>
              <a:rPr lang="en-US" dirty="0" smtClean="0"/>
              <a:t>}</a:t>
            </a:r>
          </a:p>
          <a:p>
            <a:pPr algn="just"/>
            <a:r>
              <a:rPr lang="en-US" b="1" dirty="0" smtClean="0"/>
              <a:t>Line 3: </a:t>
            </a:r>
            <a:r>
              <a:rPr lang="en-US" dirty="0" smtClean="0"/>
              <a:t>title is an input property that receives value from App component</a:t>
            </a:r>
          </a:p>
          <a:p>
            <a:pPr algn="just"/>
            <a:r>
              <a:rPr lang="en-US" b="1" dirty="0" smtClean="0"/>
              <a:t>Line 4:</a:t>
            </a:r>
            <a:r>
              <a:rPr lang="en-US" dirty="0" smtClean="0"/>
              <a:t> Override </a:t>
            </a:r>
            <a:r>
              <a:rPr lang="en-US" dirty="0" err="1" smtClean="0"/>
              <a:t>ngOnChanges</a:t>
            </a:r>
            <a:r>
              <a:rPr lang="en-US" dirty="0" smtClean="0"/>
              <a:t> method which gets invoked whenever input property changes its value.</a:t>
            </a:r>
          </a:p>
          <a:p>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324600"/>
          </a:xfrm>
        </p:spPr>
        <p:txBody>
          <a:bodyPr/>
          <a:lstStyle/>
          <a:p>
            <a:pPr algn="just"/>
            <a:r>
              <a:rPr lang="en-US" b="1" dirty="0" err="1" smtClean="0"/>
              <a:t>app.component.html</a:t>
            </a:r>
            <a:endParaRPr lang="en-US" dirty="0" smtClean="0"/>
          </a:p>
          <a:p>
            <a:pPr marL="596646" indent="-514350" algn="just">
              <a:buFont typeface="+mj-lt"/>
              <a:buAutoNum type="arabicPeriod"/>
            </a:pPr>
            <a:r>
              <a:rPr lang="en-US" dirty="0" smtClean="0"/>
              <a:t>&lt;div&gt; </a:t>
            </a:r>
          </a:p>
          <a:p>
            <a:pPr marL="596646" indent="-514350" algn="just">
              <a:buFont typeface="+mj-lt"/>
              <a:buAutoNum type="arabicPeriod"/>
            </a:pPr>
            <a:r>
              <a:rPr lang="en-US" dirty="0" smtClean="0"/>
              <a:t>&lt;h1&gt;I'm a container component&lt;/h1&gt;</a:t>
            </a:r>
          </a:p>
          <a:p>
            <a:pPr marL="596646" indent="-514350" algn="just">
              <a:buFont typeface="+mj-lt"/>
              <a:buAutoNum type="arabicPeriod"/>
            </a:pPr>
            <a:r>
              <a:rPr lang="en-US" dirty="0" smtClean="0"/>
              <a:t>&lt;input type="text" [(</a:t>
            </a:r>
            <a:r>
              <a:rPr lang="en-US" dirty="0" err="1" smtClean="0"/>
              <a:t>ngModel</a:t>
            </a:r>
            <a:r>
              <a:rPr lang="en-US" dirty="0" smtClean="0"/>
              <a:t>)]='data'&gt; </a:t>
            </a:r>
          </a:p>
          <a:p>
            <a:pPr marL="596646" indent="-514350" algn="just">
              <a:buFont typeface="+mj-lt"/>
              <a:buAutoNum type="arabicPeriod"/>
            </a:pPr>
            <a:r>
              <a:rPr lang="en-US" dirty="0" smtClean="0"/>
              <a:t>&lt;app-child [title]='data'&gt;&lt;/app-child&gt;</a:t>
            </a:r>
          </a:p>
          <a:p>
            <a:pPr marL="596646" indent="-514350" algn="just">
              <a:buFont typeface="+mj-lt"/>
              <a:buAutoNum type="arabicPeriod"/>
            </a:pPr>
            <a:r>
              <a:rPr lang="en-US" dirty="0" smtClean="0"/>
              <a:t>&lt;/div&gt;</a:t>
            </a:r>
          </a:p>
          <a:p>
            <a:pPr algn="just"/>
            <a:r>
              <a:rPr lang="en-US" b="1" dirty="0" smtClean="0"/>
              <a:t>Line 3:</a:t>
            </a:r>
            <a:r>
              <a:rPr lang="en-US" dirty="0" smtClean="0"/>
              <a:t> textbox is bound with the data property</a:t>
            </a:r>
          </a:p>
          <a:p>
            <a:pPr algn="just"/>
            <a:r>
              <a:rPr lang="en-US" b="1" dirty="0" smtClean="0"/>
              <a:t>Line 4:</a:t>
            </a:r>
            <a:r>
              <a:rPr lang="en-US" dirty="0" smtClean="0"/>
              <a:t> Loads child component and data property is bound with the title property of the child component</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457200"/>
            <a:ext cx="7562088" cy="5791200"/>
          </a:xfrm>
        </p:spPr>
        <p:txBody>
          <a:bodyPr/>
          <a:lstStyle/>
          <a:p>
            <a:r>
              <a:rPr lang="en-US" b="1" dirty="0" err="1" smtClean="0"/>
              <a:t>child.component.html</a:t>
            </a:r>
            <a:endParaRPr lang="en-US" dirty="0" smtClean="0"/>
          </a:p>
          <a:p>
            <a:r>
              <a:rPr lang="en-US" dirty="0" smtClean="0"/>
              <a:t>&lt;h2&gt;Child Component&lt;/h2&gt;</a:t>
            </a:r>
          </a:p>
          <a:p>
            <a:r>
              <a:rPr lang="en-US" dirty="0" smtClean="0"/>
              <a:t>&lt;h2&gt;{{title}}&lt;/h2&gt; </a:t>
            </a:r>
          </a:p>
          <a:p>
            <a:r>
              <a:rPr lang="en-US" b="1" dirty="0" smtClean="0"/>
              <a:t>Output:</a:t>
            </a:r>
            <a:endParaRPr lang="en-US" dirty="0" smtClean="0"/>
          </a:p>
          <a:p>
            <a:endParaRPr lang="en-US" dirty="0"/>
          </a:p>
        </p:txBody>
      </p:sp>
      <p:pic>
        <p:nvPicPr>
          <p:cNvPr id="5" name="Picture 2"/>
          <p:cNvPicPr>
            <a:picLocks noChangeAspect="1" noChangeArrowheads="1"/>
          </p:cNvPicPr>
          <p:nvPr/>
        </p:nvPicPr>
        <p:blipFill>
          <a:blip r:embed="rId2"/>
          <a:srcRect/>
          <a:stretch>
            <a:fillRect/>
          </a:stretch>
        </p:blipFill>
        <p:spPr bwMode="auto">
          <a:xfrm>
            <a:off x="1981200" y="2971800"/>
            <a:ext cx="5257800" cy="2549769"/>
          </a:xfrm>
          <a:prstGeom prst="rect">
            <a:avLst/>
          </a:prstGeom>
          <a:noFill/>
          <a:ln w="9525">
            <a:noFill/>
            <a:miter lim="800000"/>
            <a:headEnd/>
            <a:tailEnd/>
          </a:ln>
          <a:effectLst/>
        </p:spPr>
      </p:pic>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Browser Console:</a:t>
            </a:r>
            <a:endParaRPr lang="en-US" dirty="0"/>
          </a:p>
        </p:txBody>
      </p:sp>
      <p:pic>
        <p:nvPicPr>
          <p:cNvPr id="3075" name="Picture 3"/>
          <p:cNvPicPr>
            <a:picLocks noGrp="1" noChangeAspect="1" noChangeArrowheads="1"/>
          </p:cNvPicPr>
          <p:nvPr>
            <p:ph idx="1"/>
          </p:nvPr>
        </p:nvPicPr>
        <p:blipFill>
          <a:blip r:embed="rId2"/>
          <a:srcRect/>
          <a:stretch>
            <a:fillRect/>
          </a:stretch>
        </p:blipFill>
        <p:spPr bwMode="auto">
          <a:xfrm>
            <a:off x="1069133" y="1447800"/>
            <a:ext cx="7922467" cy="42672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5486400"/>
          </a:xfrm>
        </p:spPr>
        <p:txBody>
          <a:bodyPr>
            <a:normAutofit/>
          </a:bodyPr>
          <a:lstStyle/>
          <a:p>
            <a:pPr algn="just"/>
            <a:r>
              <a:rPr lang="en-US" b="1" dirty="0" smtClean="0"/>
              <a:t>Steps to install Node.js </a:t>
            </a:r>
            <a:endParaRPr lang="en-US" dirty="0" smtClean="0"/>
          </a:p>
          <a:p>
            <a:pPr algn="just"/>
            <a:r>
              <a:rPr lang="en-US" dirty="0" smtClean="0"/>
              <a:t>Install Node.js</a:t>
            </a:r>
          </a:p>
          <a:p>
            <a:pPr algn="just"/>
            <a:r>
              <a:rPr lang="en-US" dirty="0" smtClean="0"/>
              <a:t>To check whether the Node is installed or not in your machine, go to the Node command prompt and check the Node version by typing the following command.</a:t>
            </a:r>
          </a:p>
          <a:p>
            <a:pPr lvl="0" algn="just">
              <a:buNone/>
            </a:pPr>
            <a:r>
              <a:rPr lang="en-US" dirty="0" smtClean="0"/>
              <a:t>			</a:t>
            </a:r>
            <a:r>
              <a:rPr lang="en-US" b="1" dirty="0" smtClean="0"/>
              <a:t>node -v</a:t>
            </a:r>
          </a:p>
          <a:p>
            <a:pPr algn="just"/>
            <a:r>
              <a:rPr lang="en-US" dirty="0" smtClean="0"/>
              <a:t>It will display the version of the node installed.</a:t>
            </a:r>
          </a:p>
          <a:p>
            <a:pPr algn="just"/>
            <a:endParaRPr lang="en-US" dirty="0"/>
          </a:p>
        </p:txBody>
      </p:sp>
      <p:pic>
        <p:nvPicPr>
          <p:cNvPr id="4" name="Picture 3"/>
          <p:cNvPicPr/>
          <p:nvPr/>
        </p:nvPicPr>
        <p:blipFill>
          <a:blip r:embed="rId2"/>
          <a:srcRect/>
          <a:stretch>
            <a:fillRect/>
          </a:stretch>
        </p:blipFill>
        <p:spPr bwMode="auto">
          <a:xfrm>
            <a:off x="2667000" y="5562600"/>
            <a:ext cx="4495800" cy="106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pPr algn="ctr"/>
            <a:r>
              <a:rPr lang="en-US" dirty="0" smtClean="0"/>
              <a:t>Forms in Angular</a:t>
            </a:r>
            <a:endParaRPr lang="en-US" dirty="0"/>
          </a:p>
        </p:txBody>
      </p:sp>
      <p:sp>
        <p:nvSpPr>
          <p:cNvPr id="3" name="Content Placeholder 2"/>
          <p:cNvSpPr>
            <a:spLocks noGrp="1"/>
          </p:cNvSpPr>
          <p:nvPr>
            <p:ph idx="1"/>
          </p:nvPr>
        </p:nvSpPr>
        <p:spPr>
          <a:xfrm>
            <a:off x="1143000" y="990600"/>
            <a:ext cx="7790688" cy="5257800"/>
          </a:xfrm>
        </p:spPr>
        <p:txBody>
          <a:bodyPr>
            <a:normAutofit fontScale="92500" lnSpcReduction="20000"/>
          </a:bodyPr>
          <a:lstStyle/>
          <a:p>
            <a:pPr algn="just"/>
            <a:r>
              <a:rPr lang="en-US" b="1" dirty="0" smtClean="0"/>
              <a:t>Introduction to Forms in Angular:</a:t>
            </a:r>
            <a:endParaRPr lang="en-US" dirty="0" smtClean="0"/>
          </a:p>
          <a:p>
            <a:pPr algn="just"/>
            <a:r>
              <a:rPr lang="en-US" dirty="0" smtClean="0"/>
              <a:t>Forms enable users </a:t>
            </a:r>
            <a:r>
              <a:rPr lang="en-US" dirty="0" smtClean="0">
                <a:solidFill>
                  <a:srgbClr val="C00000"/>
                </a:solidFill>
              </a:rPr>
              <a:t>to provide data input into the application</a:t>
            </a:r>
            <a:r>
              <a:rPr lang="en-US" dirty="0" smtClean="0"/>
              <a:t> in contexts like </a:t>
            </a:r>
            <a:r>
              <a:rPr lang="en-US" dirty="0" smtClean="0">
                <a:solidFill>
                  <a:srgbClr val="0066FF"/>
                </a:solidFill>
              </a:rPr>
              <a:t>performing user registration, user sign-in, updating profile, entering sensitive information</a:t>
            </a:r>
            <a:r>
              <a:rPr lang="en-US" dirty="0" smtClean="0"/>
              <a:t> like payment information and for performing other data-entry based tasks.</a:t>
            </a:r>
          </a:p>
          <a:p>
            <a:pPr algn="just">
              <a:buNone/>
            </a:pPr>
            <a:endParaRPr lang="en-US" dirty="0" smtClean="0"/>
          </a:p>
          <a:p>
            <a:pPr algn="just"/>
            <a:r>
              <a:rPr lang="en-US" b="1" dirty="0" smtClean="0"/>
              <a:t>Forms in Angular:</a:t>
            </a:r>
            <a:endParaRPr lang="en-US" dirty="0" smtClean="0"/>
          </a:p>
          <a:p>
            <a:pPr algn="just"/>
            <a:r>
              <a:rPr lang="en-US" dirty="0" smtClean="0"/>
              <a:t>Angular has two different approaches in dealing with forms: </a:t>
            </a:r>
            <a:r>
              <a:rPr lang="en-US" i="1" dirty="0" smtClean="0">
                <a:solidFill>
                  <a:srgbClr val="FF0000"/>
                </a:solidFill>
              </a:rPr>
              <a:t>reactive forms</a:t>
            </a:r>
            <a:r>
              <a:rPr lang="en-US" dirty="0" smtClean="0">
                <a:solidFill>
                  <a:srgbClr val="FF0000"/>
                </a:solidFill>
              </a:rPr>
              <a:t> and </a:t>
            </a:r>
            <a:r>
              <a:rPr lang="en-US" i="1" dirty="0" smtClean="0">
                <a:solidFill>
                  <a:srgbClr val="FF0000"/>
                </a:solidFill>
              </a:rPr>
              <a:t>template-driven forms</a:t>
            </a:r>
            <a:r>
              <a:rPr lang="en-US" dirty="0" smtClean="0">
                <a:solidFill>
                  <a:srgbClr val="FF0000"/>
                </a:solidFill>
              </a:rPr>
              <a:t>.</a:t>
            </a:r>
          </a:p>
          <a:p>
            <a:pPr algn="just"/>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324600"/>
          </a:xfrm>
        </p:spPr>
        <p:txBody>
          <a:bodyPr>
            <a:normAutofit fontScale="85000" lnSpcReduction="20000"/>
          </a:bodyPr>
          <a:lstStyle/>
          <a:p>
            <a:pPr>
              <a:lnSpc>
                <a:spcPct val="120000"/>
              </a:lnSpc>
            </a:pPr>
            <a:r>
              <a:rPr lang="en-US" dirty="0" smtClean="0"/>
              <a:t>Both reactive forms and template-driven forms:</a:t>
            </a:r>
          </a:p>
          <a:p>
            <a:pPr marL="798513" indent="-282575">
              <a:lnSpc>
                <a:spcPct val="120000"/>
              </a:lnSpc>
            </a:pPr>
            <a:r>
              <a:rPr lang="en-US" dirty="0" smtClean="0"/>
              <a:t>can capture user-provided data,</a:t>
            </a:r>
          </a:p>
          <a:p>
            <a:pPr marL="798513" indent="-282575">
              <a:lnSpc>
                <a:spcPct val="120000"/>
              </a:lnSpc>
            </a:pPr>
            <a:r>
              <a:rPr lang="en-US" dirty="0" smtClean="0"/>
              <a:t>can capture user input events,</a:t>
            </a:r>
          </a:p>
          <a:p>
            <a:pPr marL="798513" indent="-282575">
              <a:lnSpc>
                <a:spcPct val="120000"/>
              </a:lnSpc>
            </a:pPr>
            <a:r>
              <a:rPr lang="en-US" dirty="0" smtClean="0"/>
              <a:t>can validate the user input, etc.</a:t>
            </a:r>
          </a:p>
          <a:p>
            <a:pPr algn="just">
              <a:lnSpc>
                <a:spcPct val="120000"/>
              </a:lnSpc>
            </a:pPr>
            <a:r>
              <a:rPr lang="en-US" dirty="0" smtClean="0"/>
              <a:t>have their own approaches of processing and managing the form data:</a:t>
            </a:r>
          </a:p>
          <a:p>
            <a:pPr lvl="1" algn="just">
              <a:lnSpc>
                <a:spcPct val="120000"/>
              </a:lnSpc>
              <a:buFont typeface="Wingdings" pitchFamily="2" charset="2"/>
              <a:buChar char="Ø"/>
            </a:pPr>
            <a:r>
              <a:rPr lang="en-US" dirty="0" smtClean="0"/>
              <a:t>In template-driven forms, </a:t>
            </a:r>
            <a:r>
              <a:rPr lang="en-US" dirty="0" smtClean="0">
                <a:solidFill>
                  <a:srgbClr val="0066FF"/>
                </a:solidFill>
              </a:rPr>
              <a:t>you will create the form completely in the template and need to rely on directives to create and manipulate the underlying form object model</a:t>
            </a:r>
            <a:r>
              <a:rPr lang="en-US" dirty="0" smtClean="0"/>
              <a:t>. </a:t>
            </a:r>
          </a:p>
          <a:p>
            <a:pPr lvl="1" algn="just">
              <a:lnSpc>
                <a:spcPct val="120000"/>
              </a:lnSpc>
              <a:buFont typeface="Wingdings" pitchFamily="2" charset="2"/>
              <a:buChar char="Ø"/>
            </a:pPr>
            <a:r>
              <a:rPr lang="en-US" dirty="0" smtClean="0"/>
              <a:t>The template-driven forms are more suitable only when you want </a:t>
            </a:r>
            <a:r>
              <a:rPr lang="en-US" dirty="0" smtClean="0">
                <a:solidFill>
                  <a:srgbClr val="0066FF"/>
                </a:solidFill>
              </a:rPr>
              <a:t>to add a simple small form to the application. For example: a signup form.</a:t>
            </a:r>
            <a:br>
              <a:rPr lang="en-US" dirty="0" smtClean="0">
                <a:solidFill>
                  <a:srgbClr val="0066FF"/>
                </a:solidFill>
              </a:rPr>
            </a:br>
            <a:endParaRPr lang="en-US" dirty="0">
              <a:solidFill>
                <a:srgbClr val="0066FF"/>
              </a:solidFill>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6248400"/>
          </a:xfrm>
        </p:spPr>
        <p:txBody>
          <a:bodyPr>
            <a:normAutofit lnSpcReduction="10000"/>
          </a:bodyPr>
          <a:lstStyle/>
          <a:p>
            <a:pPr lvl="1" algn="just">
              <a:lnSpc>
                <a:spcPct val="150000"/>
              </a:lnSpc>
              <a:buFont typeface="Wingdings" pitchFamily="2" charset="2"/>
              <a:buChar char="Ø"/>
            </a:pPr>
            <a:r>
              <a:rPr lang="en-US" dirty="0" smtClean="0"/>
              <a:t>In reactive forms, </a:t>
            </a:r>
            <a:r>
              <a:rPr lang="en-US" dirty="0" smtClean="0">
                <a:solidFill>
                  <a:srgbClr val="FF3399"/>
                </a:solidFill>
              </a:rPr>
              <a:t>you can control the form completely from the component class</a:t>
            </a:r>
            <a:r>
              <a:rPr lang="en-US" dirty="0" smtClean="0"/>
              <a:t> and hence you will get direct, explicit access to the underlying forms object model. </a:t>
            </a:r>
          </a:p>
          <a:p>
            <a:pPr lvl="1" algn="just">
              <a:lnSpc>
                <a:spcPct val="150000"/>
              </a:lnSpc>
              <a:buFont typeface="Wingdings" pitchFamily="2" charset="2"/>
              <a:buChar char="Ø"/>
            </a:pPr>
            <a:r>
              <a:rPr lang="en-US" dirty="0" smtClean="0"/>
              <a:t>Hence, reactive forms are </a:t>
            </a:r>
            <a:r>
              <a:rPr lang="en-US" dirty="0" smtClean="0">
                <a:solidFill>
                  <a:srgbClr val="0066FF"/>
                </a:solidFill>
              </a:rPr>
              <a:t>also known as </a:t>
            </a:r>
            <a:r>
              <a:rPr lang="en-US" i="1" dirty="0" smtClean="0">
                <a:solidFill>
                  <a:srgbClr val="0066FF"/>
                </a:solidFill>
              </a:rPr>
              <a:t>'model-driven forms'</a:t>
            </a:r>
            <a:r>
              <a:rPr lang="en-US" dirty="0" smtClean="0">
                <a:solidFill>
                  <a:srgbClr val="0066FF"/>
                </a:solidFill>
              </a:rPr>
              <a:t>. </a:t>
            </a:r>
          </a:p>
          <a:p>
            <a:pPr lvl="1" algn="just">
              <a:lnSpc>
                <a:spcPct val="150000"/>
              </a:lnSpc>
              <a:buFont typeface="Wingdings" pitchFamily="2" charset="2"/>
              <a:buChar char="Ø"/>
            </a:pPr>
            <a:r>
              <a:rPr lang="en-US" dirty="0" smtClean="0"/>
              <a:t>As reactive forms are more robust and scalable, they are </a:t>
            </a:r>
            <a:r>
              <a:rPr lang="en-US" dirty="0" smtClean="0">
                <a:solidFill>
                  <a:srgbClr val="C00000"/>
                </a:solidFill>
              </a:rPr>
              <a:t>more suitable for creating all kind of forms in an application, irrespective of the size of form.</a:t>
            </a:r>
          </a:p>
          <a:p>
            <a:pPr algn="just">
              <a:lnSpc>
                <a:spcPct val="150000"/>
              </a:lnSpc>
            </a:pP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943088" cy="715962"/>
          </a:xfrm>
        </p:spPr>
        <p:txBody>
          <a:bodyPr>
            <a:noAutofit/>
          </a:bodyPr>
          <a:lstStyle/>
          <a:p>
            <a:r>
              <a:rPr lang="en-US" sz="3400" dirty="0" smtClean="0"/>
              <a:t>State of forms and form controls in Angular:</a:t>
            </a:r>
            <a:endParaRPr lang="en-US" sz="3400" dirty="0"/>
          </a:p>
        </p:txBody>
      </p:sp>
      <p:sp>
        <p:nvSpPr>
          <p:cNvPr id="3" name="Content Placeholder 2"/>
          <p:cNvSpPr>
            <a:spLocks noGrp="1"/>
          </p:cNvSpPr>
          <p:nvPr>
            <p:ph idx="1"/>
          </p:nvPr>
        </p:nvSpPr>
        <p:spPr>
          <a:xfrm>
            <a:off x="1143000" y="685800"/>
            <a:ext cx="7790688" cy="5943600"/>
          </a:xfrm>
        </p:spPr>
        <p:txBody>
          <a:bodyPr>
            <a:normAutofit fontScale="92500" lnSpcReduction="20000"/>
          </a:bodyPr>
          <a:lstStyle/>
          <a:p>
            <a:pPr algn="just">
              <a:lnSpc>
                <a:spcPct val="150000"/>
              </a:lnSpc>
            </a:pPr>
            <a:r>
              <a:rPr lang="en-US" dirty="0" smtClean="0"/>
              <a:t>Angular </a:t>
            </a:r>
            <a:r>
              <a:rPr lang="en-US" dirty="0" smtClean="0">
                <a:solidFill>
                  <a:srgbClr val="C00000"/>
                </a:solidFill>
              </a:rPr>
              <a:t>automatically tracks the changes happening to the form and form controls as and when user provides input</a:t>
            </a:r>
            <a:r>
              <a:rPr lang="en-US" dirty="0" smtClean="0"/>
              <a:t> and </a:t>
            </a:r>
            <a:r>
              <a:rPr lang="en-US" dirty="0" smtClean="0">
                <a:solidFill>
                  <a:srgbClr val="0066FF"/>
                </a:solidFill>
              </a:rPr>
              <a:t>thereby controls the state and the validity of the form/form controls. </a:t>
            </a:r>
          </a:p>
          <a:p>
            <a:pPr algn="just">
              <a:lnSpc>
                <a:spcPct val="150000"/>
              </a:lnSpc>
            </a:pPr>
            <a:r>
              <a:rPr lang="en-US" dirty="0" smtClean="0"/>
              <a:t>Angular does this by associating respective keywords automatically for the forms/form controls depending on the context. </a:t>
            </a:r>
          </a:p>
          <a:p>
            <a:pPr algn="just">
              <a:lnSpc>
                <a:spcPct val="150000"/>
              </a:lnSpc>
            </a:pPr>
            <a:r>
              <a:rPr lang="en-US" dirty="0" smtClean="0"/>
              <a:t>The below table describes the details:</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rcRect/>
          <a:stretch>
            <a:fillRect/>
          </a:stretch>
        </p:blipFill>
        <p:spPr bwMode="auto">
          <a:xfrm>
            <a:off x="1143000" y="152400"/>
            <a:ext cx="8001000" cy="6705600"/>
          </a:xfrm>
          <a:prstGeom prst="rect">
            <a:avLst/>
          </a:prstGeom>
          <a:noFill/>
          <a:ln w="9525">
            <a:noFill/>
            <a:miter lim="800000"/>
            <a:headEnd/>
            <a:tailEnd/>
          </a:ln>
        </p:spPr>
      </p:pic>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019800"/>
          </a:xfrm>
        </p:spPr>
        <p:txBody>
          <a:bodyPr/>
          <a:lstStyle/>
          <a:p>
            <a:pPr algn="just"/>
            <a:r>
              <a:rPr lang="en-US" dirty="0" smtClean="0"/>
              <a:t>Angular also has the following built-in CSS classes which get auto-applied depending on the state. </a:t>
            </a:r>
            <a:endParaRPr lang="en-US" dirty="0"/>
          </a:p>
        </p:txBody>
      </p:sp>
      <p:pic>
        <p:nvPicPr>
          <p:cNvPr id="4" name="Picture 3"/>
          <p:cNvPicPr/>
          <p:nvPr/>
        </p:nvPicPr>
        <p:blipFill>
          <a:blip r:embed="rId2"/>
          <a:srcRect/>
          <a:stretch>
            <a:fillRect/>
          </a:stretch>
        </p:blipFill>
        <p:spPr bwMode="auto">
          <a:xfrm>
            <a:off x="2362200" y="1828800"/>
            <a:ext cx="4572000" cy="5029200"/>
          </a:xfrm>
          <a:prstGeom prst="rect">
            <a:avLst/>
          </a:prstGeom>
          <a:noFill/>
          <a:ln w="9525">
            <a:noFill/>
            <a:miter lim="800000"/>
            <a:headEnd/>
            <a:tailEnd/>
          </a:ln>
        </p:spPr>
      </p:pic>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7943088" cy="1066800"/>
          </a:xfrm>
        </p:spPr>
        <p:txBody>
          <a:bodyPr>
            <a:normAutofit fontScale="90000"/>
          </a:bodyPr>
          <a:lstStyle/>
          <a:p>
            <a:pPr algn="ctr"/>
            <a:r>
              <a:rPr lang="en-US" sz="3500" dirty="0" smtClean="0"/>
              <a:t>Advantages of Reactive Forms/</a:t>
            </a:r>
            <a:br>
              <a:rPr lang="en-US" sz="3500" dirty="0" smtClean="0"/>
            </a:br>
            <a:r>
              <a:rPr lang="en-US" sz="3500" dirty="0" smtClean="0"/>
              <a:t>Model Driven Forms</a:t>
            </a:r>
            <a:endParaRPr lang="en-US" sz="3500" dirty="0"/>
          </a:p>
        </p:txBody>
      </p:sp>
      <p:sp>
        <p:nvSpPr>
          <p:cNvPr id="3" name="Content Placeholder 2"/>
          <p:cNvSpPr>
            <a:spLocks noGrp="1"/>
          </p:cNvSpPr>
          <p:nvPr>
            <p:ph idx="1"/>
          </p:nvPr>
        </p:nvSpPr>
        <p:spPr>
          <a:xfrm>
            <a:off x="1143000" y="1066800"/>
            <a:ext cx="7790688" cy="5562600"/>
          </a:xfrm>
        </p:spPr>
        <p:txBody>
          <a:bodyPr>
            <a:normAutofit fontScale="92500" lnSpcReduction="10000"/>
          </a:bodyPr>
          <a:lstStyle/>
          <a:p>
            <a:pPr algn="just"/>
            <a:r>
              <a:rPr lang="en-US" dirty="0" smtClean="0">
                <a:solidFill>
                  <a:srgbClr val="0066FF"/>
                </a:solidFill>
              </a:rPr>
              <a:t>Unit testing on the validation logic can be performed, as it is written inside the component class</a:t>
            </a:r>
            <a:r>
              <a:rPr lang="en-US" dirty="0" smtClean="0"/>
              <a:t>.</a:t>
            </a:r>
          </a:p>
          <a:p>
            <a:pPr algn="just"/>
            <a:r>
              <a:rPr lang="en-US" dirty="0" smtClean="0">
                <a:solidFill>
                  <a:srgbClr val="FF0066"/>
                </a:solidFill>
              </a:rPr>
              <a:t>Form changes or events can be heard easily using reactive forms. </a:t>
            </a:r>
            <a:r>
              <a:rPr lang="en-US" dirty="0" smtClean="0"/>
              <a:t>Each </a:t>
            </a:r>
            <a:r>
              <a:rPr lang="en-US" dirty="0" err="1" smtClean="0"/>
              <a:t>FormGroup</a:t>
            </a:r>
            <a:r>
              <a:rPr lang="en-US" dirty="0" smtClean="0"/>
              <a:t> or </a:t>
            </a:r>
            <a:r>
              <a:rPr lang="en-US" dirty="0" err="1" smtClean="0"/>
              <a:t>FormControl</a:t>
            </a:r>
            <a:r>
              <a:rPr lang="en-US" dirty="0" smtClean="0"/>
              <a:t> has few events like </a:t>
            </a:r>
            <a:r>
              <a:rPr lang="en-US" dirty="0" err="1" smtClean="0"/>
              <a:t>valueChanges</a:t>
            </a:r>
            <a:r>
              <a:rPr lang="en-US" dirty="0" smtClean="0"/>
              <a:t>, </a:t>
            </a:r>
            <a:r>
              <a:rPr lang="en-US" dirty="0" err="1" smtClean="0"/>
              <a:t>statusChanges</a:t>
            </a:r>
            <a:r>
              <a:rPr lang="en-US" dirty="0" smtClean="0"/>
              <a:t>, etc., </a:t>
            </a:r>
          </a:p>
          <a:p>
            <a:pPr algn="just"/>
            <a:r>
              <a:rPr lang="en-US" dirty="0" smtClean="0"/>
              <a:t>Reactive forms are </a:t>
            </a:r>
            <a:r>
              <a:rPr lang="en-US" dirty="0" smtClean="0">
                <a:solidFill>
                  <a:srgbClr val="C00000"/>
                </a:solidFill>
              </a:rPr>
              <a:t>used in creating medium to large scale applications</a:t>
            </a:r>
          </a:p>
          <a:p>
            <a:pPr algn="just"/>
            <a:r>
              <a:rPr lang="en-US" dirty="0" smtClean="0"/>
              <a:t>Due to the advantages of Reactive forms, in most Angular applications, Reactive Forms Approach is chosen when creating forms.</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639762"/>
          </a:xfrm>
        </p:spPr>
        <p:txBody>
          <a:bodyPr>
            <a:normAutofit fontScale="90000"/>
          </a:bodyPr>
          <a:lstStyle/>
          <a:p>
            <a:r>
              <a:rPr lang="en-US" dirty="0" smtClean="0"/>
              <a:t>Creating Reactive Forms in Angular</a:t>
            </a:r>
            <a:endParaRPr lang="en-US" dirty="0"/>
          </a:p>
        </p:txBody>
      </p:sp>
      <p:sp>
        <p:nvSpPr>
          <p:cNvPr id="3" name="Content Placeholder 2"/>
          <p:cNvSpPr>
            <a:spLocks noGrp="1"/>
          </p:cNvSpPr>
          <p:nvPr>
            <p:ph idx="1"/>
          </p:nvPr>
        </p:nvSpPr>
        <p:spPr>
          <a:xfrm>
            <a:off x="1219200" y="685800"/>
            <a:ext cx="7714488" cy="6172200"/>
          </a:xfrm>
        </p:spPr>
        <p:txBody>
          <a:bodyPr>
            <a:normAutofit fontScale="70000" lnSpcReduction="20000"/>
          </a:bodyPr>
          <a:lstStyle/>
          <a:p>
            <a:pPr algn="just"/>
            <a:r>
              <a:rPr lang="en-US" u="sng" dirty="0" smtClean="0">
                <a:solidFill>
                  <a:srgbClr val="FF3399"/>
                </a:solidFill>
              </a:rPr>
              <a:t>Step1</a:t>
            </a:r>
            <a:r>
              <a:rPr lang="en-US" u="sng" dirty="0" smtClean="0"/>
              <a:t>:</a:t>
            </a:r>
            <a:endParaRPr lang="en-US" dirty="0" smtClean="0"/>
          </a:p>
          <a:p>
            <a:pPr algn="just"/>
            <a:r>
              <a:rPr lang="en-US" dirty="0" smtClean="0"/>
              <a:t>To create a reactive form in Angular, </a:t>
            </a:r>
            <a:r>
              <a:rPr lang="en-US" b="1" dirty="0" err="1" smtClean="0"/>
              <a:t>FormBuilder</a:t>
            </a:r>
            <a:r>
              <a:rPr lang="en-US" dirty="0" smtClean="0"/>
              <a:t> class must be used. To make the </a:t>
            </a:r>
            <a:r>
              <a:rPr lang="en-US" dirty="0" err="1" smtClean="0"/>
              <a:t>FormBuilder</a:t>
            </a:r>
            <a:r>
              <a:rPr lang="en-US" dirty="0" smtClean="0"/>
              <a:t> class available, </a:t>
            </a:r>
            <a:r>
              <a:rPr lang="en-US" b="1" dirty="0" err="1" smtClean="0"/>
              <a:t>ReactiveFormsModule</a:t>
            </a:r>
            <a:r>
              <a:rPr lang="en-US" b="1" dirty="0" smtClean="0"/>
              <a:t> </a:t>
            </a:r>
            <a:r>
              <a:rPr lang="en-US" dirty="0" smtClean="0"/>
              <a:t>has to be imported in the root module.</a:t>
            </a:r>
          </a:p>
          <a:p>
            <a:pPr algn="just"/>
            <a:r>
              <a:rPr lang="en-US" dirty="0" smtClean="0"/>
              <a:t>Register the </a:t>
            </a:r>
            <a:r>
              <a:rPr lang="en-US" dirty="0" err="1" smtClean="0"/>
              <a:t>ReactiveFormsModule</a:t>
            </a:r>
            <a:r>
              <a:rPr lang="en-US" dirty="0" smtClean="0"/>
              <a:t> during bootstrapping, in the </a:t>
            </a:r>
            <a:r>
              <a:rPr lang="en-US" b="1" dirty="0" err="1" smtClean="0"/>
              <a:t>app.module.ts</a:t>
            </a:r>
            <a:endParaRPr lang="en-US" dirty="0" smtClean="0"/>
          </a:p>
          <a:p>
            <a:pPr algn="just"/>
            <a:r>
              <a:rPr lang="en-US" dirty="0" smtClean="0"/>
              <a:t>import { </a:t>
            </a:r>
            <a:r>
              <a:rPr lang="en-US" dirty="0" err="1" smtClean="0"/>
              <a:t>BrowserModule</a:t>
            </a:r>
            <a:r>
              <a:rPr lang="en-US" dirty="0" smtClean="0"/>
              <a:t> } from '@angular/platform-browser';</a:t>
            </a:r>
          </a:p>
          <a:p>
            <a:pPr algn="just"/>
            <a:r>
              <a:rPr lang="en-US" dirty="0" smtClean="0"/>
              <a:t>import { </a:t>
            </a:r>
            <a:r>
              <a:rPr lang="en-US" dirty="0" err="1" smtClean="0"/>
              <a:t>NgModule</a:t>
            </a:r>
            <a:r>
              <a:rPr lang="en-US" dirty="0" smtClean="0"/>
              <a:t> } from '@angular/core';</a:t>
            </a:r>
          </a:p>
          <a:p>
            <a:pPr algn="just"/>
            <a:r>
              <a:rPr lang="en-US" dirty="0" smtClean="0">
                <a:solidFill>
                  <a:srgbClr val="0066FF"/>
                </a:solidFill>
              </a:rPr>
              <a:t>import { </a:t>
            </a:r>
            <a:r>
              <a:rPr lang="en-US" dirty="0" err="1" smtClean="0">
                <a:solidFill>
                  <a:srgbClr val="0066FF"/>
                </a:solidFill>
              </a:rPr>
              <a:t>ReactiveFormsModule</a:t>
            </a:r>
            <a:r>
              <a:rPr lang="en-US" dirty="0" smtClean="0">
                <a:solidFill>
                  <a:srgbClr val="0066FF"/>
                </a:solidFill>
              </a:rPr>
              <a:t> } from '@angular/forms';</a:t>
            </a:r>
          </a:p>
          <a:p>
            <a:pPr algn="just"/>
            <a:r>
              <a:rPr lang="en-US" dirty="0" smtClean="0"/>
              <a:t>import { </a:t>
            </a:r>
            <a:r>
              <a:rPr lang="en-US" dirty="0" err="1" smtClean="0"/>
              <a:t>AppComponent</a:t>
            </a:r>
            <a:r>
              <a:rPr lang="en-US" dirty="0" smtClean="0"/>
              <a:t> } from './</a:t>
            </a:r>
            <a:r>
              <a:rPr lang="en-US" dirty="0" err="1" smtClean="0"/>
              <a:t>app.component</a:t>
            </a:r>
            <a:r>
              <a:rPr lang="en-US" dirty="0" smtClean="0"/>
              <a:t>';</a:t>
            </a:r>
          </a:p>
          <a:p>
            <a:pPr algn="just"/>
            <a:r>
              <a:rPr lang="en-US" dirty="0" smtClean="0">
                <a:solidFill>
                  <a:srgbClr val="0066FF"/>
                </a:solidFill>
              </a:rPr>
              <a:t>import { </a:t>
            </a:r>
            <a:r>
              <a:rPr lang="en-US" dirty="0" err="1" smtClean="0">
                <a:solidFill>
                  <a:srgbClr val="0066FF"/>
                </a:solidFill>
              </a:rPr>
              <a:t>RegistrationFormComponent</a:t>
            </a:r>
            <a:r>
              <a:rPr lang="en-US" dirty="0" smtClean="0">
                <a:solidFill>
                  <a:srgbClr val="0066FF"/>
                </a:solidFill>
              </a:rPr>
              <a:t> } from './registration-form/registration-</a:t>
            </a:r>
            <a:r>
              <a:rPr lang="en-US" dirty="0" err="1" smtClean="0">
                <a:solidFill>
                  <a:srgbClr val="0066FF"/>
                </a:solidFill>
              </a:rPr>
              <a:t>form.component</a:t>
            </a:r>
            <a:r>
              <a:rPr lang="en-US" dirty="0" smtClean="0"/>
              <a:t>';</a:t>
            </a:r>
          </a:p>
          <a:p>
            <a:pPr algn="just"/>
            <a:r>
              <a:rPr lang="en-US" dirty="0" smtClean="0"/>
              <a:t>@</a:t>
            </a:r>
            <a:r>
              <a:rPr lang="en-US" dirty="0" err="1" smtClean="0"/>
              <a:t>NgModule</a:t>
            </a:r>
            <a:r>
              <a:rPr lang="en-US" dirty="0" smtClean="0"/>
              <a:t>({</a:t>
            </a:r>
          </a:p>
          <a:p>
            <a:pPr algn="just"/>
            <a:r>
              <a:rPr lang="en-US" dirty="0" smtClean="0"/>
              <a:t>declarations: [</a:t>
            </a:r>
          </a:p>
          <a:p>
            <a:pPr algn="just"/>
            <a:r>
              <a:rPr lang="en-US" dirty="0" err="1" smtClean="0"/>
              <a:t>AppComponent</a:t>
            </a:r>
            <a:r>
              <a:rPr lang="en-US" dirty="0" smtClean="0"/>
              <a:t>,</a:t>
            </a:r>
          </a:p>
          <a:p>
            <a:pPr algn="just"/>
            <a:r>
              <a:rPr lang="en-US" dirty="0" err="1" smtClean="0">
                <a:solidFill>
                  <a:srgbClr val="0066FF"/>
                </a:solidFill>
              </a:rPr>
              <a:t>RegistrationFormComponent</a:t>
            </a:r>
            <a:r>
              <a:rPr lang="en-US" dirty="0" smtClean="0"/>
              <a:t> ] ,</a:t>
            </a:r>
          </a:p>
          <a:p>
            <a:pPr algn="just">
              <a:buNone/>
            </a:pPr>
            <a:r>
              <a:rPr lang="en-US" dirty="0" smtClean="0"/>
              <a:t/>
            </a:r>
            <a:br>
              <a:rPr lang="en-US" dirty="0" smtClean="0"/>
            </a:b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609600"/>
            <a:ext cx="7638288" cy="5638800"/>
          </a:xfrm>
        </p:spPr>
        <p:txBody>
          <a:bodyPr>
            <a:normAutofit fontScale="92500" lnSpcReduction="20000"/>
          </a:bodyPr>
          <a:lstStyle/>
          <a:p>
            <a:pPr>
              <a:lnSpc>
                <a:spcPct val="150000"/>
              </a:lnSpc>
            </a:pPr>
            <a:r>
              <a:rPr lang="en-US" dirty="0" smtClean="0"/>
              <a:t>imports: [</a:t>
            </a:r>
          </a:p>
          <a:p>
            <a:pPr>
              <a:lnSpc>
                <a:spcPct val="150000"/>
              </a:lnSpc>
            </a:pPr>
            <a:r>
              <a:rPr lang="en-US" dirty="0" err="1" smtClean="0"/>
              <a:t>BrowserModule</a:t>
            </a:r>
            <a:r>
              <a:rPr lang="en-US" dirty="0" smtClean="0"/>
              <a:t>,</a:t>
            </a:r>
          </a:p>
          <a:p>
            <a:pPr>
              <a:lnSpc>
                <a:spcPct val="150000"/>
              </a:lnSpc>
            </a:pPr>
            <a:r>
              <a:rPr lang="en-US" dirty="0" err="1" smtClean="0">
                <a:solidFill>
                  <a:srgbClr val="0066FF"/>
                </a:solidFill>
              </a:rPr>
              <a:t>ReactiveFormsModule</a:t>
            </a:r>
            <a:endParaRPr lang="en-US" dirty="0" smtClean="0">
              <a:solidFill>
                <a:srgbClr val="0066FF"/>
              </a:solidFill>
            </a:endParaRPr>
          </a:p>
          <a:p>
            <a:pPr>
              <a:lnSpc>
                <a:spcPct val="150000"/>
              </a:lnSpc>
            </a:pPr>
            <a:r>
              <a:rPr lang="en-US" dirty="0" smtClean="0"/>
              <a:t>],</a:t>
            </a:r>
          </a:p>
          <a:p>
            <a:pPr>
              <a:lnSpc>
                <a:spcPct val="150000"/>
              </a:lnSpc>
            </a:pPr>
            <a:r>
              <a:rPr lang="en-US" dirty="0" smtClean="0"/>
              <a:t>providers: [],</a:t>
            </a:r>
          </a:p>
          <a:p>
            <a:pPr>
              <a:lnSpc>
                <a:spcPct val="150000"/>
              </a:lnSpc>
            </a:pPr>
            <a:r>
              <a:rPr lang="en-US" dirty="0" smtClean="0"/>
              <a:t>bootstrap: [</a:t>
            </a:r>
            <a:r>
              <a:rPr lang="en-US" dirty="0" err="1" smtClean="0"/>
              <a:t>AppComponent</a:t>
            </a:r>
            <a:r>
              <a:rPr lang="en-US" dirty="0" smtClean="0"/>
              <a:t>]</a:t>
            </a:r>
          </a:p>
          <a:p>
            <a:pPr>
              <a:lnSpc>
                <a:spcPct val="150000"/>
              </a:lnSpc>
            </a:pPr>
            <a:r>
              <a:rPr lang="en-US" dirty="0" smtClean="0"/>
              <a:t>})</a:t>
            </a:r>
          </a:p>
          <a:p>
            <a:pPr>
              <a:lnSpc>
                <a:spcPct val="150000"/>
              </a:lnSpc>
            </a:pPr>
            <a:r>
              <a:rPr lang="en-US" dirty="0" smtClean="0"/>
              <a:t>export class </a:t>
            </a:r>
            <a:r>
              <a:rPr lang="en-US" dirty="0" err="1" smtClean="0"/>
              <a:t>AppModule</a:t>
            </a:r>
            <a:r>
              <a:rPr lang="en-US" dirty="0" smtClean="0"/>
              <a:t> { }</a:t>
            </a:r>
          </a:p>
          <a:p>
            <a:pPr>
              <a:lnSpc>
                <a:spcPct val="150000"/>
              </a:lnSpc>
            </a:pP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533400"/>
            <a:ext cx="7790688" cy="6019800"/>
          </a:xfrm>
        </p:spPr>
        <p:txBody>
          <a:bodyPr>
            <a:normAutofit fontScale="92500" lnSpcReduction="20000"/>
          </a:bodyPr>
          <a:lstStyle/>
          <a:p>
            <a:pPr algn="just">
              <a:lnSpc>
                <a:spcPct val="150000"/>
              </a:lnSpc>
            </a:pPr>
            <a:r>
              <a:rPr lang="en-US" dirty="0" smtClean="0"/>
              <a:t>Line 3: Import </a:t>
            </a:r>
            <a:r>
              <a:rPr lang="en-US" dirty="0" err="1" smtClean="0"/>
              <a:t>ReactiveFormsModule</a:t>
            </a:r>
            <a:r>
              <a:rPr lang="en-US" dirty="0" smtClean="0"/>
              <a:t> from @angular/forms module</a:t>
            </a:r>
          </a:p>
          <a:p>
            <a:pPr algn="just">
              <a:lnSpc>
                <a:spcPct val="150000"/>
              </a:lnSpc>
            </a:pPr>
            <a:r>
              <a:rPr lang="en-US" dirty="0" smtClean="0"/>
              <a:t>Line 15: Add </a:t>
            </a:r>
            <a:r>
              <a:rPr lang="en-US" dirty="0" err="1" smtClean="0"/>
              <a:t>ReactiveFormsModule</a:t>
            </a:r>
            <a:r>
              <a:rPr lang="en-US" dirty="0" smtClean="0"/>
              <a:t> in the imports declaration to create reactive forms</a:t>
            </a:r>
          </a:p>
          <a:p>
            <a:pPr algn="just">
              <a:lnSpc>
                <a:spcPct val="150000"/>
              </a:lnSpc>
            </a:pPr>
            <a:r>
              <a:rPr lang="en-US" dirty="0" smtClean="0">
                <a:solidFill>
                  <a:srgbClr val="FF3399"/>
                </a:solidFill>
              </a:rPr>
              <a:t>Step 2</a:t>
            </a:r>
            <a:r>
              <a:rPr lang="en-US" dirty="0" smtClean="0"/>
              <a:t>: Create a component called </a:t>
            </a:r>
            <a:r>
              <a:rPr lang="en-US" b="1" dirty="0" err="1" smtClean="0"/>
              <a:t>RegistrationForm</a:t>
            </a:r>
            <a:r>
              <a:rPr lang="en-US" dirty="0" smtClean="0"/>
              <a:t> using the following CLI command.</a:t>
            </a:r>
          </a:p>
          <a:p>
            <a:pPr algn="just">
              <a:lnSpc>
                <a:spcPct val="150000"/>
              </a:lnSpc>
            </a:pPr>
            <a:r>
              <a:rPr lang="en-US" dirty="0" err="1" smtClean="0">
                <a:solidFill>
                  <a:srgbClr val="0066FF"/>
                </a:solidFill>
              </a:rPr>
              <a:t>ng</a:t>
            </a:r>
            <a:r>
              <a:rPr lang="en-US" dirty="0" smtClean="0">
                <a:solidFill>
                  <a:srgbClr val="0066FF"/>
                </a:solidFill>
              </a:rPr>
              <a:t> generate component </a:t>
            </a:r>
            <a:r>
              <a:rPr lang="en-US" dirty="0" err="1" smtClean="0">
                <a:solidFill>
                  <a:srgbClr val="0066FF"/>
                </a:solidFill>
              </a:rPr>
              <a:t>RegistrationForm</a:t>
            </a:r>
            <a:r>
              <a:rPr lang="en-US" dirty="0" smtClean="0"/>
              <a:t/>
            </a:r>
            <a:br>
              <a:rPr lang="en-US" dirty="0" smtClean="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04800"/>
            <a:ext cx="7638288" cy="6324600"/>
          </a:xfrm>
        </p:spPr>
        <p:txBody>
          <a:bodyPr>
            <a:normAutofit/>
          </a:bodyPr>
          <a:lstStyle/>
          <a:p>
            <a:pPr algn="just">
              <a:lnSpc>
                <a:spcPct val="150000"/>
              </a:lnSpc>
            </a:pPr>
            <a:r>
              <a:rPr lang="en-US" b="1" dirty="0" smtClean="0"/>
              <a:t>2. Steps to install Angular CLI</a:t>
            </a:r>
            <a:endParaRPr lang="en-US" dirty="0" smtClean="0"/>
          </a:p>
          <a:p>
            <a:pPr algn="just">
              <a:lnSpc>
                <a:spcPct val="150000"/>
              </a:lnSpc>
            </a:pPr>
            <a:r>
              <a:rPr lang="en-US" dirty="0" smtClean="0"/>
              <a:t>Angular CLI can be </a:t>
            </a:r>
            <a:r>
              <a:rPr lang="en-US" dirty="0" smtClean="0">
                <a:solidFill>
                  <a:srgbClr val="FF3399"/>
                </a:solidFill>
              </a:rPr>
              <a:t>installed using node package manager </a:t>
            </a:r>
            <a:r>
              <a:rPr lang="en-US" dirty="0" smtClean="0"/>
              <a:t>as shown below:</a:t>
            </a:r>
          </a:p>
          <a:p>
            <a:pPr algn="just">
              <a:lnSpc>
                <a:spcPct val="150000"/>
              </a:lnSpc>
            </a:pPr>
            <a:r>
              <a:rPr lang="en-US" b="1" dirty="0" smtClean="0"/>
              <a:t>Note:</a:t>
            </a:r>
            <a:r>
              <a:rPr lang="en-US" dirty="0" smtClean="0"/>
              <a:t> By default, Node Package Manager(NPM) points to global Node registry and downloads the Node modules from there. </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normAutofit fontScale="85000" lnSpcReduction="10000"/>
          </a:bodyPr>
          <a:lstStyle/>
          <a:p>
            <a:pPr algn="just"/>
            <a:r>
              <a:rPr lang="en-US" dirty="0" smtClean="0">
                <a:solidFill>
                  <a:srgbClr val="FF3399"/>
                </a:solidFill>
              </a:rPr>
              <a:t>Step 3</a:t>
            </a:r>
            <a:r>
              <a:rPr lang="en-US" dirty="0" smtClean="0"/>
              <a:t>:</a:t>
            </a:r>
          </a:p>
          <a:p>
            <a:pPr algn="just"/>
            <a:r>
              <a:rPr lang="en-US" dirty="0" smtClean="0"/>
              <a:t>Add the below to </a:t>
            </a:r>
            <a:r>
              <a:rPr lang="en-US" b="1" dirty="0" err="1" smtClean="0"/>
              <a:t>app.component.html</a:t>
            </a:r>
            <a:endParaRPr lang="en-US" dirty="0" smtClean="0"/>
          </a:p>
          <a:p>
            <a:pPr algn="just"/>
            <a:r>
              <a:rPr lang="en-US" dirty="0" smtClean="0">
                <a:solidFill>
                  <a:srgbClr val="C00000"/>
                </a:solidFill>
              </a:rPr>
              <a:t>&lt;app-registration-form&gt;&lt;/app-registration-form&gt;</a:t>
            </a:r>
          </a:p>
          <a:p>
            <a:pPr algn="just"/>
            <a:r>
              <a:rPr lang="en-US" dirty="0" smtClean="0"/>
              <a:t>Line 1: Loads </a:t>
            </a:r>
            <a:r>
              <a:rPr lang="en-US" dirty="0" err="1" smtClean="0"/>
              <a:t>RegistrationFormComponent</a:t>
            </a:r>
            <a:r>
              <a:rPr lang="en-US" dirty="0" smtClean="0"/>
              <a:t> in the root component</a:t>
            </a:r>
          </a:p>
          <a:p>
            <a:pPr algn="just">
              <a:buNone/>
            </a:pPr>
            <a:r>
              <a:rPr lang="en-US" dirty="0" smtClean="0"/>
              <a:t> </a:t>
            </a:r>
          </a:p>
          <a:p>
            <a:pPr algn="just"/>
            <a:r>
              <a:rPr lang="en-US" dirty="0" smtClean="0">
                <a:solidFill>
                  <a:srgbClr val="FF3399"/>
                </a:solidFill>
              </a:rPr>
              <a:t>Step 4</a:t>
            </a:r>
            <a:r>
              <a:rPr lang="en-US" dirty="0" smtClean="0"/>
              <a:t>:</a:t>
            </a:r>
          </a:p>
          <a:p>
            <a:pPr algn="just"/>
            <a:r>
              <a:rPr lang="en-US" dirty="0" smtClean="0"/>
              <a:t>Bootstrap CSS framework (v3) is commonly used for adding basic structural layout and style for web applications. </a:t>
            </a:r>
            <a:r>
              <a:rPr lang="en-US" dirty="0" smtClean="0">
                <a:solidFill>
                  <a:srgbClr val="0066FF"/>
                </a:solidFill>
              </a:rPr>
              <a:t>For structuring the </a:t>
            </a:r>
            <a:r>
              <a:rPr lang="en-US" dirty="0" err="1" smtClean="0">
                <a:solidFill>
                  <a:srgbClr val="0066FF"/>
                </a:solidFill>
              </a:rPr>
              <a:t>RegistrationForm</a:t>
            </a:r>
            <a:r>
              <a:rPr lang="en-US" dirty="0" smtClean="0">
                <a:solidFill>
                  <a:srgbClr val="0066FF"/>
                </a:solidFill>
              </a:rPr>
              <a:t> in this example, CSS classes from the Bootstrap CSS framework can be used.</a:t>
            </a:r>
          </a:p>
          <a:p>
            <a:pPr algn="just"/>
            <a:r>
              <a:rPr lang="en-US" dirty="0" smtClean="0"/>
              <a:t>To add Bootstrap CSS library to the application, install </a:t>
            </a:r>
            <a:r>
              <a:rPr lang="en-US" b="1" dirty="0" smtClean="0"/>
              <a:t>bootstrap</a:t>
            </a:r>
            <a:r>
              <a:rPr lang="en-US" dirty="0" smtClean="0"/>
              <a:t> as shown below:</a:t>
            </a:r>
          </a:p>
          <a:p>
            <a:r>
              <a:rPr lang="en-US" dirty="0" err="1" smtClean="0">
                <a:solidFill>
                  <a:srgbClr val="0066FF"/>
                </a:solidFill>
              </a:rPr>
              <a:t>npm</a:t>
            </a:r>
            <a:r>
              <a:rPr lang="en-US" dirty="0" smtClean="0">
                <a:solidFill>
                  <a:srgbClr val="0066FF"/>
                </a:solidFill>
              </a:rPr>
              <a:t> install bootstrap@3.3.7 --save </a:t>
            </a:r>
            <a:endParaRPr lang="en-US" dirty="0">
              <a:solidFill>
                <a:srgbClr val="0066FF"/>
              </a:solidFill>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304800"/>
            <a:ext cx="7943088" cy="6324600"/>
          </a:xfrm>
        </p:spPr>
        <p:txBody>
          <a:bodyPr>
            <a:normAutofit fontScale="85000" lnSpcReduction="10000"/>
          </a:bodyPr>
          <a:lstStyle/>
          <a:p>
            <a:pPr algn="just"/>
            <a:r>
              <a:rPr lang="en-US" dirty="0" smtClean="0"/>
              <a:t>Then, include </a:t>
            </a:r>
            <a:r>
              <a:rPr lang="en-US" dirty="0" err="1" smtClean="0"/>
              <a:t>boostrap.min.css</a:t>
            </a:r>
            <a:r>
              <a:rPr lang="en-US" dirty="0" smtClean="0"/>
              <a:t> file in </a:t>
            </a:r>
            <a:r>
              <a:rPr lang="en-US" dirty="0" err="1" smtClean="0"/>
              <a:t>angular.json</a:t>
            </a:r>
            <a:r>
              <a:rPr lang="en-US" dirty="0" smtClean="0"/>
              <a:t> file as shown below:</a:t>
            </a:r>
          </a:p>
          <a:p>
            <a:pPr algn="just"/>
            <a:r>
              <a:rPr lang="en-US" dirty="0" smtClean="0"/>
              <a:t>...</a:t>
            </a:r>
          </a:p>
          <a:p>
            <a:pPr algn="just"/>
            <a:r>
              <a:rPr lang="en-US" dirty="0" smtClean="0"/>
              <a:t>"styles": [</a:t>
            </a:r>
          </a:p>
          <a:p>
            <a:pPr algn="just"/>
            <a:r>
              <a:rPr lang="en-US" dirty="0" smtClean="0"/>
              <a:t>"</a:t>
            </a:r>
            <a:r>
              <a:rPr lang="en-US" dirty="0" err="1" smtClean="0"/>
              <a:t>src</a:t>
            </a:r>
            <a:r>
              <a:rPr lang="en-US" dirty="0" smtClean="0"/>
              <a:t>/styles.css",</a:t>
            </a:r>
          </a:p>
          <a:p>
            <a:pPr algn="just"/>
            <a:r>
              <a:rPr lang="en-US" dirty="0" smtClean="0">
                <a:solidFill>
                  <a:srgbClr val="0066FF"/>
                </a:solidFill>
              </a:rPr>
              <a:t>"</a:t>
            </a:r>
            <a:r>
              <a:rPr lang="en-US" dirty="0" err="1" smtClean="0">
                <a:solidFill>
                  <a:srgbClr val="0066FF"/>
                </a:solidFill>
              </a:rPr>
              <a:t>node_modules</a:t>
            </a:r>
            <a:r>
              <a:rPr lang="en-US" dirty="0" smtClean="0">
                <a:solidFill>
                  <a:srgbClr val="0066FF"/>
                </a:solidFill>
              </a:rPr>
              <a:t>/bootstrap/dist/</a:t>
            </a:r>
            <a:r>
              <a:rPr lang="en-US" dirty="0" err="1" smtClean="0">
                <a:solidFill>
                  <a:srgbClr val="0066FF"/>
                </a:solidFill>
              </a:rPr>
              <a:t>css</a:t>
            </a:r>
            <a:r>
              <a:rPr lang="en-US" dirty="0" smtClean="0">
                <a:solidFill>
                  <a:srgbClr val="0066FF"/>
                </a:solidFill>
              </a:rPr>
              <a:t>/</a:t>
            </a:r>
            <a:r>
              <a:rPr lang="en-US" dirty="0" err="1" smtClean="0">
                <a:solidFill>
                  <a:srgbClr val="0066FF"/>
                </a:solidFill>
              </a:rPr>
              <a:t>bootstrap.min.css</a:t>
            </a:r>
            <a:r>
              <a:rPr lang="en-US" dirty="0" smtClean="0">
                <a:solidFill>
                  <a:srgbClr val="0066FF"/>
                </a:solidFill>
              </a:rPr>
              <a:t>"</a:t>
            </a:r>
          </a:p>
          <a:p>
            <a:pPr algn="just"/>
            <a:r>
              <a:rPr lang="en-US" dirty="0" smtClean="0"/>
              <a:t>],</a:t>
            </a:r>
          </a:p>
          <a:p>
            <a:pPr algn="just"/>
            <a:r>
              <a:rPr lang="en-US" dirty="0" smtClean="0"/>
              <a:t>"scripts": [</a:t>
            </a:r>
          </a:p>
          <a:p>
            <a:pPr algn="just"/>
            <a:r>
              <a:rPr lang="en-US" dirty="0" smtClean="0"/>
              <a:t>"</a:t>
            </a:r>
            <a:r>
              <a:rPr lang="en-US" dirty="0" err="1" smtClean="0"/>
              <a:t>node_modules</a:t>
            </a:r>
            <a:r>
              <a:rPr lang="en-US" dirty="0" smtClean="0"/>
              <a:t>/</a:t>
            </a:r>
            <a:r>
              <a:rPr lang="en-US" dirty="0" err="1" smtClean="0"/>
              <a:t>jquery</a:t>
            </a:r>
            <a:r>
              <a:rPr lang="en-US" dirty="0" smtClean="0"/>
              <a:t>/dist/</a:t>
            </a:r>
            <a:r>
              <a:rPr lang="en-US" dirty="0" err="1" smtClean="0"/>
              <a:t>jquery.min.js</a:t>
            </a:r>
            <a:r>
              <a:rPr lang="en-US" dirty="0" smtClean="0"/>
              <a:t>",</a:t>
            </a:r>
          </a:p>
          <a:p>
            <a:pPr algn="just"/>
            <a:r>
              <a:rPr lang="en-US" dirty="0" smtClean="0">
                <a:solidFill>
                  <a:srgbClr val="0066FF"/>
                </a:solidFill>
              </a:rPr>
              <a:t>"</a:t>
            </a:r>
            <a:r>
              <a:rPr lang="en-US" dirty="0" err="1" smtClean="0">
                <a:solidFill>
                  <a:srgbClr val="0066FF"/>
                </a:solidFill>
              </a:rPr>
              <a:t>node_modules</a:t>
            </a:r>
            <a:r>
              <a:rPr lang="en-US" dirty="0" smtClean="0">
                <a:solidFill>
                  <a:srgbClr val="0066FF"/>
                </a:solidFill>
              </a:rPr>
              <a:t>/bootstrap/dist/</a:t>
            </a:r>
            <a:r>
              <a:rPr lang="en-US" dirty="0" err="1" smtClean="0">
                <a:solidFill>
                  <a:srgbClr val="0066FF"/>
                </a:solidFill>
              </a:rPr>
              <a:t>js</a:t>
            </a:r>
            <a:r>
              <a:rPr lang="en-US" dirty="0" smtClean="0">
                <a:solidFill>
                  <a:srgbClr val="0066FF"/>
                </a:solidFill>
              </a:rPr>
              <a:t>/</a:t>
            </a:r>
            <a:r>
              <a:rPr lang="en-US" dirty="0" err="1" smtClean="0">
                <a:solidFill>
                  <a:srgbClr val="0066FF"/>
                </a:solidFill>
              </a:rPr>
              <a:t>bootstrap.min.js</a:t>
            </a:r>
            <a:r>
              <a:rPr lang="en-US" dirty="0" smtClean="0">
                <a:solidFill>
                  <a:srgbClr val="0066FF"/>
                </a:solidFill>
              </a:rPr>
              <a:t>"</a:t>
            </a:r>
          </a:p>
          <a:p>
            <a:pPr algn="just"/>
            <a:r>
              <a:rPr lang="en-US" dirty="0" smtClean="0"/>
              <a:t>]</a:t>
            </a:r>
          </a:p>
          <a:p>
            <a:pPr algn="just"/>
            <a:r>
              <a:rPr lang="en-US" dirty="0" smtClean="0"/>
              <a:t>...</a:t>
            </a:r>
          </a:p>
          <a:p>
            <a:pPr algn="just"/>
            <a:r>
              <a:rPr lang="en-US" b="1" dirty="0" smtClean="0"/>
              <a:t>Note: </a:t>
            </a:r>
            <a:r>
              <a:rPr lang="en-US" dirty="0" smtClean="0"/>
              <a:t>When </a:t>
            </a:r>
            <a:r>
              <a:rPr lang="en-US" dirty="0" err="1" smtClean="0"/>
              <a:t>angular.json</a:t>
            </a:r>
            <a:r>
              <a:rPr lang="en-US" dirty="0" smtClean="0"/>
              <a:t> is modified, restart the server to see the changes reflected.  </a:t>
            </a:r>
          </a:p>
          <a:p>
            <a:pPr algn="just"/>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normAutofit fontScale="92500" lnSpcReduction="20000"/>
          </a:bodyPr>
          <a:lstStyle/>
          <a:p>
            <a:pPr algn="just"/>
            <a:r>
              <a:rPr lang="en-US" dirty="0" smtClean="0">
                <a:solidFill>
                  <a:srgbClr val="FF3399"/>
                </a:solidFill>
              </a:rPr>
              <a:t>Step 5</a:t>
            </a:r>
            <a:r>
              <a:rPr lang="en-US" dirty="0" smtClean="0"/>
              <a:t>:</a:t>
            </a:r>
          </a:p>
          <a:p>
            <a:pPr algn="just"/>
            <a:r>
              <a:rPr lang="en-US" dirty="0" smtClean="0"/>
              <a:t>Include the below code to </a:t>
            </a:r>
            <a:r>
              <a:rPr lang="en-US" b="1" dirty="0" smtClean="0"/>
              <a:t>registration-</a:t>
            </a:r>
            <a:r>
              <a:rPr lang="en-US" b="1" dirty="0" err="1" smtClean="0"/>
              <a:t>form.component.css</a:t>
            </a:r>
            <a:endParaRPr lang="en-US" dirty="0" smtClean="0"/>
          </a:p>
          <a:p>
            <a:pPr algn="just"/>
            <a:r>
              <a:rPr lang="en-US" dirty="0" smtClean="0"/>
              <a:t>.</a:t>
            </a:r>
            <a:r>
              <a:rPr lang="en-US" dirty="0" err="1" smtClean="0"/>
              <a:t>ng</a:t>
            </a:r>
            <a:r>
              <a:rPr lang="en-US" dirty="0" smtClean="0"/>
              <a:t>-valid[required] {</a:t>
            </a:r>
          </a:p>
          <a:p>
            <a:pPr algn="just"/>
            <a:r>
              <a:rPr lang="en-US" dirty="0" smtClean="0"/>
              <a:t>border-left: 5px solid </a:t>
            </a:r>
            <a:r>
              <a:rPr lang="en-US" i="1" dirty="0" smtClean="0"/>
              <a:t>#42A948; /* green */</a:t>
            </a:r>
            <a:endParaRPr lang="en-US" dirty="0" smtClean="0"/>
          </a:p>
          <a:p>
            <a:pPr algn="just"/>
            <a:r>
              <a:rPr lang="en-US" dirty="0" smtClean="0"/>
              <a:t>}</a:t>
            </a:r>
          </a:p>
          <a:p>
            <a:pPr algn="just"/>
            <a:r>
              <a:rPr lang="en-US" dirty="0" smtClean="0"/>
              <a:t>.</a:t>
            </a:r>
            <a:r>
              <a:rPr lang="en-US" dirty="0" err="1" smtClean="0"/>
              <a:t>ng-invalid:not</a:t>
            </a:r>
            <a:r>
              <a:rPr lang="en-US" dirty="0" smtClean="0"/>
              <a:t>(form) {</a:t>
            </a:r>
          </a:p>
          <a:p>
            <a:pPr algn="just"/>
            <a:r>
              <a:rPr lang="en-US" dirty="0" smtClean="0"/>
              <a:t>border-left: 5px solid </a:t>
            </a:r>
            <a:r>
              <a:rPr lang="en-US" i="1" dirty="0" smtClean="0"/>
              <a:t>#a94442; /* red */</a:t>
            </a:r>
            <a:endParaRPr lang="en-US" dirty="0" smtClean="0"/>
          </a:p>
          <a:p>
            <a:pPr algn="just"/>
            <a:r>
              <a:rPr lang="en-US" dirty="0" smtClean="0"/>
              <a:t>}</a:t>
            </a:r>
          </a:p>
          <a:p>
            <a:pPr algn="just"/>
            <a:r>
              <a:rPr lang="en-US" dirty="0" smtClean="0"/>
              <a:t>Line 1-3: </a:t>
            </a:r>
            <a:r>
              <a:rPr lang="en-US" dirty="0" err="1" smtClean="0"/>
              <a:t>ng</a:t>
            </a:r>
            <a:r>
              <a:rPr lang="en-US" dirty="0" smtClean="0"/>
              <a:t>-valid CSS class changes left border of the textbox to green if form control has valid input</a:t>
            </a:r>
          </a:p>
          <a:p>
            <a:pPr algn="just"/>
            <a:r>
              <a:rPr lang="en-US" dirty="0" smtClean="0"/>
              <a:t>Line 5-7: </a:t>
            </a:r>
            <a:r>
              <a:rPr lang="en-US" dirty="0" err="1" smtClean="0"/>
              <a:t>ng</a:t>
            </a:r>
            <a:r>
              <a:rPr lang="en-US" dirty="0" smtClean="0"/>
              <a:t>-invalid CSS class changes left border of the textbox to red if form control has invalid data</a:t>
            </a:r>
          </a:p>
          <a:p>
            <a:pPr algn="just"/>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629400"/>
          </a:xfrm>
        </p:spPr>
        <p:txBody>
          <a:bodyPr>
            <a:normAutofit fontScale="85000" lnSpcReduction="20000"/>
          </a:bodyPr>
          <a:lstStyle/>
          <a:p>
            <a:pPr algn="just"/>
            <a:r>
              <a:rPr lang="en-US" b="1" u="sng" dirty="0" smtClean="0"/>
              <a:t>Building Reactive Forms (Angular v13)</a:t>
            </a:r>
            <a:endParaRPr lang="en-US" dirty="0" smtClean="0"/>
          </a:p>
          <a:p>
            <a:pPr algn="just"/>
            <a:r>
              <a:rPr lang="en-US" dirty="0" smtClean="0"/>
              <a:t>Add the following code in the </a:t>
            </a:r>
            <a:r>
              <a:rPr lang="en-US" b="1" dirty="0" smtClean="0"/>
              <a:t>registration-</a:t>
            </a:r>
            <a:r>
              <a:rPr lang="en-US" b="1" dirty="0" err="1" smtClean="0"/>
              <a:t>form.component.ts</a:t>
            </a:r>
            <a:r>
              <a:rPr lang="en-US" dirty="0" smtClean="0"/>
              <a:t> file</a:t>
            </a:r>
          </a:p>
          <a:p>
            <a:pPr algn="just"/>
            <a:r>
              <a:rPr lang="en-US" dirty="0" smtClean="0"/>
              <a:t>import { Component, </a:t>
            </a:r>
            <a:r>
              <a:rPr lang="en-US" dirty="0" err="1" smtClean="0"/>
              <a:t>OnInit</a:t>
            </a:r>
            <a:r>
              <a:rPr lang="en-US" dirty="0" smtClean="0"/>
              <a:t> } from '@angular/core';</a:t>
            </a:r>
          </a:p>
          <a:p>
            <a:pPr algn="just"/>
            <a:r>
              <a:rPr lang="en-US" dirty="0" smtClean="0"/>
              <a:t>import { </a:t>
            </a:r>
            <a:r>
              <a:rPr lang="en-US" dirty="0" err="1" smtClean="0"/>
              <a:t>FormBuilder</a:t>
            </a:r>
            <a:r>
              <a:rPr lang="en-US" dirty="0" smtClean="0"/>
              <a:t>, </a:t>
            </a:r>
            <a:r>
              <a:rPr lang="en-US" dirty="0" err="1" smtClean="0"/>
              <a:t>FormGroup</a:t>
            </a:r>
            <a:r>
              <a:rPr lang="en-US" dirty="0" smtClean="0"/>
              <a:t>, </a:t>
            </a:r>
            <a:r>
              <a:rPr lang="en-US" dirty="0" err="1" smtClean="0"/>
              <a:t>Validators</a:t>
            </a:r>
            <a:r>
              <a:rPr lang="en-US" dirty="0" smtClean="0"/>
              <a:t> } from '@angular/forms';</a:t>
            </a:r>
          </a:p>
          <a:p>
            <a:pPr algn="just"/>
            <a:r>
              <a:rPr lang="en-US" dirty="0" smtClean="0"/>
              <a:t>@Component({</a:t>
            </a:r>
          </a:p>
          <a:p>
            <a:pPr algn="just"/>
            <a:r>
              <a:rPr lang="en-US" dirty="0" smtClean="0"/>
              <a:t>selector: 'app-registration-form',</a:t>
            </a:r>
          </a:p>
          <a:p>
            <a:pPr algn="just"/>
            <a:r>
              <a:rPr lang="en-US" dirty="0" err="1" smtClean="0"/>
              <a:t>templateUrl</a:t>
            </a:r>
            <a:r>
              <a:rPr lang="en-US" dirty="0" smtClean="0"/>
              <a:t>: './registration-</a:t>
            </a:r>
            <a:r>
              <a:rPr lang="en-US" dirty="0" err="1" smtClean="0"/>
              <a:t>form.component.html</a:t>
            </a:r>
            <a:r>
              <a:rPr lang="en-US" dirty="0" smtClean="0"/>
              <a:t>',</a:t>
            </a:r>
          </a:p>
          <a:p>
            <a:pPr algn="just"/>
            <a:r>
              <a:rPr lang="en-US" dirty="0" err="1" smtClean="0"/>
              <a:t>styleUrls</a:t>
            </a:r>
            <a:r>
              <a:rPr lang="en-US" dirty="0" smtClean="0"/>
              <a:t>: ['./registration-</a:t>
            </a:r>
            <a:r>
              <a:rPr lang="en-US" dirty="0" err="1" smtClean="0"/>
              <a:t>form.component.css</a:t>
            </a:r>
            <a:r>
              <a:rPr lang="en-US" dirty="0" smtClean="0"/>
              <a:t>']</a:t>
            </a:r>
          </a:p>
          <a:p>
            <a:pPr algn="just"/>
            <a:r>
              <a:rPr lang="en-US" dirty="0" smtClean="0"/>
              <a:t>})</a:t>
            </a:r>
          </a:p>
          <a:p>
            <a:pPr algn="just"/>
            <a:r>
              <a:rPr lang="en-US" dirty="0" smtClean="0"/>
              <a:t>export class </a:t>
            </a:r>
            <a:r>
              <a:rPr lang="en-US" dirty="0" err="1" smtClean="0"/>
              <a:t>RegistrationFormComponent</a:t>
            </a:r>
            <a:r>
              <a:rPr lang="en-US" dirty="0" smtClean="0"/>
              <a:t> implements </a:t>
            </a:r>
            <a:r>
              <a:rPr lang="en-US" dirty="0" err="1" smtClean="0"/>
              <a:t>OnInit</a:t>
            </a:r>
            <a:r>
              <a:rPr lang="en-US" dirty="0" smtClean="0"/>
              <a:t> {</a:t>
            </a:r>
          </a:p>
          <a:p>
            <a:pPr algn="just"/>
            <a:r>
              <a:rPr lang="en-US" dirty="0" err="1" smtClean="0"/>
              <a:t>registerForm</a:t>
            </a:r>
            <a:r>
              <a:rPr lang="en-US" dirty="0" smtClean="0"/>
              <a:t>!: </a:t>
            </a:r>
            <a:r>
              <a:rPr lang="en-US" dirty="0" err="1" smtClean="0"/>
              <a:t>FormGroup</a:t>
            </a:r>
            <a:r>
              <a:rPr lang="en-US" dirty="0" smtClean="0"/>
              <a:t>;</a:t>
            </a:r>
          </a:p>
          <a:p>
            <a:pPr algn="just"/>
            <a:r>
              <a:rPr lang="en-US" dirty="0" smtClean="0"/>
              <a:t>submitted!:</a:t>
            </a:r>
            <a:r>
              <a:rPr lang="en-US" dirty="0" err="1" smtClean="0"/>
              <a:t>boolean</a:t>
            </a:r>
            <a:r>
              <a:rPr lang="en-US" dirty="0" smtClean="0"/>
              <a:t>;</a:t>
            </a:r>
          </a:p>
          <a:p>
            <a:pPr algn="just"/>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04800"/>
            <a:ext cx="7638288" cy="6324600"/>
          </a:xfrm>
        </p:spPr>
        <p:txBody>
          <a:bodyPr>
            <a:normAutofit fontScale="85000" lnSpcReduction="10000"/>
          </a:bodyPr>
          <a:lstStyle/>
          <a:p>
            <a:r>
              <a:rPr lang="en-US" dirty="0" smtClean="0"/>
              <a:t>constructor(private </a:t>
            </a:r>
            <a:r>
              <a:rPr lang="en-US" dirty="0" err="1" smtClean="0"/>
              <a:t>formBuilder</a:t>
            </a:r>
            <a:r>
              <a:rPr lang="en-US" dirty="0" smtClean="0"/>
              <a:t>: </a:t>
            </a:r>
            <a:r>
              <a:rPr lang="en-US" dirty="0" err="1" smtClean="0"/>
              <a:t>FormBuilder</a:t>
            </a:r>
            <a:r>
              <a:rPr lang="en-US" dirty="0" smtClean="0"/>
              <a:t>) { }</a:t>
            </a:r>
          </a:p>
          <a:p>
            <a:r>
              <a:rPr lang="en-US" dirty="0" err="1" smtClean="0"/>
              <a:t>ngOnInit</a:t>
            </a:r>
            <a:r>
              <a:rPr lang="en-US" dirty="0" smtClean="0"/>
              <a:t>() {</a:t>
            </a:r>
          </a:p>
          <a:p>
            <a:r>
              <a:rPr lang="en-US" dirty="0" err="1" smtClean="0"/>
              <a:t>this.registerForm</a:t>
            </a:r>
            <a:r>
              <a:rPr lang="en-US" dirty="0" smtClean="0"/>
              <a:t> = </a:t>
            </a:r>
            <a:r>
              <a:rPr lang="en-US" dirty="0" err="1" smtClean="0"/>
              <a:t>this.formBuilder.group</a:t>
            </a:r>
            <a:r>
              <a:rPr lang="en-US" dirty="0" smtClean="0"/>
              <a:t>({</a:t>
            </a:r>
          </a:p>
          <a:p>
            <a:r>
              <a:rPr lang="en-US" dirty="0" err="1" smtClean="0"/>
              <a:t>firstName</a:t>
            </a:r>
            <a:r>
              <a:rPr lang="en-US" dirty="0" smtClean="0"/>
              <a:t>: </a:t>
            </a:r>
            <a:r>
              <a:rPr lang="en-US" dirty="0" smtClean="0"/>
              <a:t>[‘ ’, </a:t>
            </a:r>
            <a:r>
              <a:rPr lang="en-US" dirty="0" err="1" smtClean="0"/>
              <a:t>Validators.required</a:t>
            </a:r>
            <a:r>
              <a:rPr lang="en-US" dirty="0" smtClean="0"/>
              <a:t>],</a:t>
            </a:r>
          </a:p>
          <a:p>
            <a:r>
              <a:rPr lang="en-US" dirty="0" err="1" smtClean="0"/>
              <a:t>lastName</a:t>
            </a:r>
            <a:r>
              <a:rPr lang="en-US" dirty="0" smtClean="0"/>
              <a:t>: </a:t>
            </a:r>
            <a:r>
              <a:rPr lang="en-US" dirty="0" smtClean="0"/>
              <a:t>[‘ ’, </a:t>
            </a:r>
            <a:r>
              <a:rPr lang="en-US" dirty="0" err="1" smtClean="0"/>
              <a:t>Validators.required</a:t>
            </a:r>
            <a:r>
              <a:rPr lang="en-US" dirty="0" smtClean="0"/>
              <a:t>],</a:t>
            </a:r>
          </a:p>
          <a:p>
            <a:r>
              <a:rPr lang="en-US" dirty="0" smtClean="0"/>
              <a:t>address: </a:t>
            </a:r>
            <a:r>
              <a:rPr lang="en-US" dirty="0" err="1" smtClean="0"/>
              <a:t>this.formBuilder.group</a:t>
            </a:r>
            <a:r>
              <a:rPr lang="en-US" dirty="0" smtClean="0"/>
              <a:t>({</a:t>
            </a:r>
          </a:p>
          <a:p>
            <a:r>
              <a:rPr lang="en-US" dirty="0" smtClean="0"/>
              <a:t>street: [],</a:t>
            </a:r>
          </a:p>
          <a:p>
            <a:r>
              <a:rPr lang="en-US" dirty="0" smtClean="0"/>
              <a:t>zip: [],</a:t>
            </a:r>
          </a:p>
          <a:p>
            <a:r>
              <a:rPr lang="en-US" dirty="0" smtClean="0"/>
              <a:t>city: []</a:t>
            </a:r>
          </a:p>
          <a:p>
            <a:r>
              <a:rPr lang="en-US" dirty="0" smtClean="0"/>
              <a:t>})</a:t>
            </a:r>
          </a:p>
          <a:p>
            <a:r>
              <a:rPr lang="en-US" dirty="0" smtClean="0"/>
              <a:t>});</a:t>
            </a:r>
          </a:p>
          <a:p>
            <a:r>
              <a:rPr lang="en-US" dirty="0" smtClean="0"/>
              <a:t>}</a:t>
            </a:r>
          </a:p>
          <a:p>
            <a:r>
              <a:rPr lang="en-US" dirty="0" smtClean="0"/>
              <a:t>} </a:t>
            </a:r>
            <a:br>
              <a:rPr lang="en-US" dirty="0" smtClean="0"/>
            </a:b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6324600"/>
          </a:xfrm>
        </p:spPr>
        <p:txBody>
          <a:bodyPr>
            <a:normAutofit fontScale="92500" lnSpcReduction="20000"/>
          </a:bodyPr>
          <a:lstStyle/>
          <a:p>
            <a:pPr algn="just"/>
            <a:r>
              <a:rPr lang="en-US" dirty="0" smtClean="0"/>
              <a:t>Line 2: </a:t>
            </a:r>
            <a:r>
              <a:rPr lang="en-US" dirty="0" smtClean="0">
                <a:solidFill>
                  <a:srgbClr val="C00000"/>
                </a:solidFill>
              </a:rPr>
              <a:t>Import </a:t>
            </a:r>
            <a:r>
              <a:rPr lang="en-US" dirty="0" err="1" smtClean="0">
                <a:solidFill>
                  <a:srgbClr val="C00000"/>
                </a:solidFill>
              </a:rPr>
              <a:t>FormBuilder</a:t>
            </a:r>
            <a:r>
              <a:rPr lang="en-US" dirty="0" smtClean="0">
                <a:solidFill>
                  <a:srgbClr val="C00000"/>
                </a:solidFill>
              </a:rPr>
              <a:t> class to create a reactive form</a:t>
            </a:r>
            <a:r>
              <a:rPr lang="en-US" dirty="0" smtClean="0"/>
              <a:t>. Also, </a:t>
            </a:r>
            <a:r>
              <a:rPr lang="en-US" dirty="0" smtClean="0">
                <a:solidFill>
                  <a:srgbClr val="0066FF"/>
                </a:solidFill>
              </a:rPr>
              <a:t>import </a:t>
            </a:r>
            <a:r>
              <a:rPr lang="en-US" dirty="0" err="1" smtClean="0">
                <a:solidFill>
                  <a:srgbClr val="0066FF"/>
                </a:solidFill>
              </a:rPr>
              <a:t>FormGroup</a:t>
            </a:r>
            <a:r>
              <a:rPr lang="en-US" dirty="0" smtClean="0">
                <a:solidFill>
                  <a:srgbClr val="0066FF"/>
                </a:solidFill>
              </a:rPr>
              <a:t> class to create a group of form controls and </a:t>
            </a:r>
            <a:r>
              <a:rPr lang="en-US" dirty="0" err="1" smtClean="0">
                <a:solidFill>
                  <a:srgbClr val="0066FF"/>
                </a:solidFill>
              </a:rPr>
              <a:t>Validators</a:t>
            </a:r>
            <a:r>
              <a:rPr lang="en-US" dirty="0" smtClean="0">
                <a:solidFill>
                  <a:srgbClr val="0066FF"/>
                </a:solidFill>
              </a:rPr>
              <a:t> for validation</a:t>
            </a:r>
          </a:p>
          <a:p>
            <a:pPr algn="just"/>
            <a:r>
              <a:rPr lang="en-US" dirty="0" smtClean="0"/>
              <a:t>Line 11: Create a property </a:t>
            </a:r>
            <a:r>
              <a:rPr lang="en-US" dirty="0" err="1" smtClean="0"/>
              <a:t>registerForm</a:t>
            </a:r>
            <a:r>
              <a:rPr lang="en-US" dirty="0" smtClean="0"/>
              <a:t> of type </a:t>
            </a:r>
            <a:r>
              <a:rPr lang="en-US" dirty="0" err="1" smtClean="0"/>
              <a:t>FormGroup</a:t>
            </a:r>
            <a:endParaRPr lang="en-US" dirty="0" smtClean="0"/>
          </a:p>
          <a:p>
            <a:pPr algn="just"/>
            <a:r>
              <a:rPr lang="en-US" dirty="0" smtClean="0"/>
              <a:t>Line 14: Inject a </a:t>
            </a:r>
            <a:r>
              <a:rPr lang="en-US" dirty="0" err="1" smtClean="0"/>
              <a:t>FormBuilder</a:t>
            </a:r>
            <a:r>
              <a:rPr lang="en-US" dirty="0" smtClean="0"/>
              <a:t> instance using constructor</a:t>
            </a:r>
          </a:p>
          <a:p>
            <a:pPr algn="just"/>
            <a:r>
              <a:rPr lang="en-US" dirty="0" smtClean="0"/>
              <a:t>Line 17: </a:t>
            </a:r>
            <a:r>
              <a:rPr lang="en-US" dirty="0" err="1" smtClean="0"/>
              <a:t>formBuilder.group</a:t>
            </a:r>
            <a:r>
              <a:rPr lang="en-US" dirty="0" smtClean="0"/>
              <a:t>() method creates a </a:t>
            </a:r>
            <a:r>
              <a:rPr lang="en-US" dirty="0" err="1" smtClean="0"/>
              <a:t>FormGroup</a:t>
            </a:r>
            <a:r>
              <a:rPr lang="en-US" dirty="0" smtClean="0"/>
              <a:t>. It takes an object whose keys are </a:t>
            </a:r>
            <a:r>
              <a:rPr lang="en-US" dirty="0" err="1" smtClean="0"/>
              <a:t>FormControl</a:t>
            </a:r>
            <a:r>
              <a:rPr lang="en-US" dirty="0" smtClean="0"/>
              <a:t> names and values are their definitions</a:t>
            </a:r>
          </a:p>
          <a:p>
            <a:pPr algn="just"/>
            <a:r>
              <a:rPr lang="en-US" dirty="0" smtClean="0"/>
              <a:t>Line 18-24: Create form controls such as </a:t>
            </a:r>
            <a:r>
              <a:rPr lang="en-US" dirty="0" err="1" smtClean="0"/>
              <a:t>firstName</a:t>
            </a:r>
            <a:r>
              <a:rPr lang="en-US" dirty="0" smtClean="0"/>
              <a:t>, </a:t>
            </a:r>
            <a:r>
              <a:rPr lang="en-US" dirty="0" err="1" smtClean="0"/>
              <a:t>lastName</a:t>
            </a:r>
            <a:r>
              <a:rPr lang="en-US" dirty="0" smtClean="0"/>
              <a:t>, and address as a subgroup with fields street, zip, and city. These fields are form controls.</a:t>
            </a:r>
          </a:p>
          <a:p>
            <a:pPr algn="just"/>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6324600"/>
          </a:xfrm>
        </p:spPr>
        <p:txBody>
          <a:bodyPr>
            <a:normAutofit fontScale="92500" lnSpcReduction="10000"/>
          </a:bodyPr>
          <a:lstStyle/>
          <a:p>
            <a:pPr algn="just"/>
            <a:r>
              <a:rPr lang="en-US" dirty="0" smtClean="0"/>
              <a:t>For each form control:</a:t>
            </a:r>
          </a:p>
          <a:p>
            <a:pPr algn="just"/>
            <a:r>
              <a:rPr lang="en-US" dirty="0" smtClean="0">
                <a:solidFill>
                  <a:srgbClr val="0066FF"/>
                </a:solidFill>
              </a:rPr>
              <a:t>you can mention the default value as the first argument </a:t>
            </a:r>
            <a:r>
              <a:rPr lang="en-US" dirty="0" smtClean="0"/>
              <a:t>and</a:t>
            </a:r>
          </a:p>
          <a:p>
            <a:pPr algn="just"/>
            <a:r>
              <a:rPr lang="en-US" dirty="0" smtClean="0">
                <a:solidFill>
                  <a:srgbClr val="C00000"/>
                </a:solidFill>
              </a:rPr>
              <a:t>the list of </a:t>
            </a:r>
            <a:r>
              <a:rPr lang="en-US" dirty="0" err="1" smtClean="0">
                <a:solidFill>
                  <a:srgbClr val="C00000"/>
                </a:solidFill>
              </a:rPr>
              <a:t>validators</a:t>
            </a:r>
            <a:r>
              <a:rPr lang="en-US" dirty="0" smtClean="0">
                <a:solidFill>
                  <a:srgbClr val="C00000"/>
                </a:solidFill>
              </a:rPr>
              <a:t> as the second argument</a:t>
            </a:r>
            <a:r>
              <a:rPr lang="en-US" dirty="0" smtClean="0"/>
              <a:t>:</a:t>
            </a:r>
          </a:p>
          <a:p>
            <a:pPr algn="just"/>
            <a:r>
              <a:rPr lang="en-US" dirty="0" smtClean="0"/>
              <a:t>Validations can be added to the form controls using the built-in </a:t>
            </a:r>
            <a:r>
              <a:rPr lang="en-US" dirty="0" err="1" smtClean="0"/>
              <a:t>validators</a:t>
            </a:r>
            <a:r>
              <a:rPr lang="en-US" dirty="0" smtClean="0"/>
              <a:t> supplied by the </a:t>
            </a:r>
            <a:r>
              <a:rPr lang="en-US" dirty="0" err="1" smtClean="0"/>
              <a:t>Validators</a:t>
            </a:r>
            <a:r>
              <a:rPr lang="en-US" dirty="0" smtClean="0"/>
              <a:t> class.</a:t>
            </a:r>
          </a:p>
          <a:p>
            <a:pPr algn="just"/>
            <a:r>
              <a:rPr lang="en-US" dirty="0" smtClean="0"/>
              <a:t>For example: Configure </a:t>
            </a:r>
            <a:r>
              <a:rPr lang="en-US" dirty="0" smtClean="0">
                <a:solidFill>
                  <a:srgbClr val="FF0066"/>
                </a:solidFill>
              </a:rPr>
              <a:t>built-in required </a:t>
            </a:r>
            <a:r>
              <a:rPr lang="en-US" dirty="0" err="1" smtClean="0">
                <a:solidFill>
                  <a:srgbClr val="FF0066"/>
                </a:solidFill>
              </a:rPr>
              <a:t>validator</a:t>
            </a:r>
            <a:r>
              <a:rPr lang="en-US" dirty="0" smtClean="0"/>
              <a:t> for each control using [' ', </a:t>
            </a:r>
            <a:r>
              <a:rPr lang="en-US" dirty="0" err="1" smtClean="0"/>
              <a:t>Validators.required</a:t>
            </a:r>
            <a:r>
              <a:rPr lang="en-US" dirty="0" smtClean="0"/>
              <a:t>] syntax.</a:t>
            </a:r>
          </a:p>
          <a:p>
            <a:pPr algn="just"/>
            <a:r>
              <a:rPr lang="en-US" dirty="0" smtClean="0"/>
              <a:t>If </a:t>
            </a:r>
            <a:r>
              <a:rPr lang="en-US" dirty="0" smtClean="0">
                <a:solidFill>
                  <a:srgbClr val="0066FF"/>
                </a:solidFill>
              </a:rPr>
              <a:t>multiple </a:t>
            </a:r>
            <a:r>
              <a:rPr lang="en-US" dirty="0" err="1" smtClean="0">
                <a:solidFill>
                  <a:srgbClr val="0066FF"/>
                </a:solidFill>
              </a:rPr>
              <a:t>validators</a:t>
            </a:r>
            <a:r>
              <a:rPr lang="en-US" dirty="0" smtClean="0">
                <a:solidFill>
                  <a:srgbClr val="0066FF"/>
                </a:solidFill>
              </a:rPr>
              <a:t> are to be applied, </a:t>
            </a:r>
            <a:r>
              <a:rPr lang="en-US" dirty="0" smtClean="0"/>
              <a:t>then use the syntax [' ', [</a:t>
            </a:r>
            <a:r>
              <a:rPr lang="en-US" dirty="0" err="1" smtClean="0"/>
              <a:t>Validators.required</a:t>
            </a:r>
            <a:r>
              <a:rPr lang="en-US" dirty="0" smtClean="0"/>
              <a:t>, </a:t>
            </a:r>
            <a:r>
              <a:rPr lang="en-US" dirty="0" err="1" smtClean="0"/>
              <a:t>Validators.maxlength</a:t>
            </a:r>
            <a:r>
              <a:rPr lang="en-US" dirty="0" smtClean="0"/>
              <a:t>(10</a:t>
            </a:r>
            <a:r>
              <a:rPr lang="en-US" dirty="0" smtClean="0"/>
              <a:t>)]].</a:t>
            </a:r>
            <a:endParaRPr lang="en-US" dirty="0" smtClean="0"/>
          </a:p>
          <a:p>
            <a:pPr algn="just"/>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7943088" cy="6629400"/>
          </a:xfrm>
        </p:spPr>
        <p:txBody>
          <a:bodyPr>
            <a:normAutofit fontScale="77500" lnSpcReduction="20000"/>
          </a:bodyPr>
          <a:lstStyle/>
          <a:p>
            <a:r>
              <a:rPr lang="en-US" b="1" dirty="0" smtClean="0"/>
              <a:t>registration-</a:t>
            </a:r>
            <a:r>
              <a:rPr lang="en-US" b="1" dirty="0" err="1" smtClean="0"/>
              <a:t>form.component.html</a:t>
            </a:r>
            <a:endParaRPr lang="en-US" dirty="0" smtClean="0"/>
          </a:p>
          <a:p>
            <a:r>
              <a:rPr lang="en-US" dirty="0" smtClean="0"/>
              <a:t>&lt;div class="container"&gt;</a:t>
            </a:r>
          </a:p>
          <a:p>
            <a:r>
              <a:rPr lang="en-US" dirty="0" smtClean="0"/>
              <a:t>&lt;h1&gt;Registration Form&lt;/h1&gt;</a:t>
            </a:r>
          </a:p>
          <a:p>
            <a:r>
              <a:rPr lang="en-US" dirty="0" smtClean="0">
                <a:solidFill>
                  <a:srgbClr val="0066FF"/>
                </a:solidFill>
              </a:rPr>
              <a:t>&lt;form [</a:t>
            </a:r>
            <a:r>
              <a:rPr lang="en-US" dirty="0" err="1" smtClean="0">
                <a:solidFill>
                  <a:srgbClr val="0066FF"/>
                </a:solidFill>
              </a:rPr>
              <a:t>formGroup</a:t>
            </a:r>
            <a:r>
              <a:rPr lang="en-US" dirty="0" smtClean="0">
                <a:solidFill>
                  <a:srgbClr val="0066FF"/>
                </a:solidFill>
              </a:rPr>
              <a:t>]="</a:t>
            </a:r>
            <a:r>
              <a:rPr lang="en-US" dirty="0" err="1" smtClean="0">
                <a:solidFill>
                  <a:srgbClr val="0066FF"/>
                </a:solidFill>
              </a:rPr>
              <a:t>registerForm</a:t>
            </a:r>
            <a:r>
              <a:rPr lang="en-US" dirty="0" smtClean="0">
                <a:solidFill>
                  <a:srgbClr val="0066FF"/>
                </a:solidFill>
              </a:rPr>
              <a:t>"&gt;</a:t>
            </a:r>
          </a:p>
          <a:p>
            <a:r>
              <a:rPr lang="en-US" dirty="0" smtClean="0">
                <a:solidFill>
                  <a:srgbClr val="0066FF"/>
                </a:solidFill>
              </a:rPr>
              <a:t>&lt;div class="form-group"&gt;</a:t>
            </a:r>
          </a:p>
          <a:p>
            <a:r>
              <a:rPr lang="en-US" dirty="0" smtClean="0"/>
              <a:t>&lt;label&gt;First Name&lt;/label&gt;</a:t>
            </a:r>
          </a:p>
          <a:p>
            <a:r>
              <a:rPr lang="en-US" dirty="0" smtClean="0"/>
              <a:t>&lt;input type="text" class="form-control" </a:t>
            </a:r>
            <a:r>
              <a:rPr lang="en-US" dirty="0" err="1" smtClean="0"/>
              <a:t>formControlName</a:t>
            </a:r>
            <a:r>
              <a:rPr lang="en-US" dirty="0" smtClean="0"/>
              <a:t>="</a:t>
            </a:r>
            <a:r>
              <a:rPr lang="en-US" dirty="0" err="1" smtClean="0"/>
              <a:t>firstName</a:t>
            </a:r>
            <a:r>
              <a:rPr lang="en-US" dirty="0" smtClean="0"/>
              <a:t>"&gt; </a:t>
            </a:r>
          </a:p>
          <a:p>
            <a:r>
              <a:rPr lang="en-US" dirty="0" smtClean="0">
                <a:solidFill>
                  <a:srgbClr val="0066FF"/>
                </a:solidFill>
              </a:rPr>
              <a:t>&lt;div *</a:t>
            </a:r>
            <a:r>
              <a:rPr lang="en-US" dirty="0" err="1" smtClean="0">
                <a:solidFill>
                  <a:srgbClr val="0066FF"/>
                </a:solidFill>
              </a:rPr>
              <a:t>ngIf</a:t>
            </a:r>
            <a:r>
              <a:rPr lang="en-US" dirty="0" smtClean="0">
                <a:solidFill>
                  <a:srgbClr val="0066FF"/>
                </a:solidFill>
              </a:rPr>
              <a:t>="</a:t>
            </a:r>
            <a:r>
              <a:rPr lang="en-US" dirty="0" err="1" smtClean="0">
                <a:solidFill>
                  <a:srgbClr val="0066FF"/>
                </a:solidFill>
              </a:rPr>
              <a:t>registerForm.controls</a:t>
            </a:r>
            <a:r>
              <a:rPr lang="en-US" dirty="0" smtClean="0">
                <a:solidFill>
                  <a:srgbClr val="0066FF"/>
                </a:solidFill>
              </a:rPr>
              <a:t>['</a:t>
            </a:r>
            <a:r>
              <a:rPr lang="en-US" dirty="0" err="1" smtClean="0">
                <a:solidFill>
                  <a:srgbClr val="0066FF"/>
                </a:solidFill>
              </a:rPr>
              <a:t>firstName</a:t>
            </a:r>
            <a:r>
              <a:rPr lang="en-US" dirty="0" smtClean="0">
                <a:solidFill>
                  <a:srgbClr val="0066FF"/>
                </a:solidFill>
              </a:rPr>
              <a:t>'].errors" class="alert </a:t>
            </a:r>
            <a:r>
              <a:rPr lang="en-US" dirty="0" err="1" smtClean="0">
                <a:solidFill>
                  <a:srgbClr val="0066FF"/>
                </a:solidFill>
              </a:rPr>
              <a:t>alert</a:t>
            </a:r>
            <a:r>
              <a:rPr lang="en-US" dirty="0" smtClean="0">
                <a:solidFill>
                  <a:srgbClr val="0066FF"/>
                </a:solidFill>
              </a:rPr>
              <a:t>-danger"&gt;</a:t>
            </a:r>
          </a:p>
          <a:p>
            <a:r>
              <a:rPr lang="en-US" dirty="0" err="1" smtClean="0"/>
              <a:t>Firstname</a:t>
            </a:r>
            <a:r>
              <a:rPr lang="en-US" dirty="0" smtClean="0"/>
              <a:t> field is invalid.</a:t>
            </a:r>
          </a:p>
          <a:p>
            <a:r>
              <a:rPr lang="en-US" dirty="0" smtClean="0"/>
              <a:t>&lt;p </a:t>
            </a:r>
            <a:r>
              <a:rPr lang="en-US" dirty="0" smtClean="0">
                <a:solidFill>
                  <a:srgbClr val="0066FF"/>
                </a:solidFill>
              </a:rPr>
              <a:t>*</a:t>
            </a:r>
            <a:r>
              <a:rPr lang="en-US" dirty="0" err="1" smtClean="0">
                <a:solidFill>
                  <a:srgbClr val="0066FF"/>
                </a:solidFill>
              </a:rPr>
              <a:t>ngIf</a:t>
            </a:r>
            <a:r>
              <a:rPr lang="en-US" dirty="0" smtClean="0">
                <a:solidFill>
                  <a:srgbClr val="0066FF"/>
                </a:solidFill>
              </a:rPr>
              <a:t>="</a:t>
            </a:r>
            <a:r>
              <a:rPr lang="en-US" dirty="0" err="1" smtClean="0">
                <a:solidFill>
                  <a:srgbClr val="0066FF"/>
                </a:solidFill>
              </a:rPr>
              <a:t>registerForm.controls</a:t>
            </a:r>
            <a:r>
              <a:rPr lang="en-US" dirty="0" smtClean="0">
                <a:solidFill>
                  <a:srgbClr val="0066FF"/>
                </a:solidFill>
              </a:rPr>
              <a:t>['</a:t>
            </a:r>
            <a:r>
              <a:rPr lang="en-US" dirty="0" err="1" smtClean="0">
                <a:solidFill>
                  <a:srgbClr val="0066FF"/>
                </a:solidFill>
              </a:rPr>
              <a:t>firstName</a:t>
            </a:r>
            <a:r>
              <a:rPr lang="en-US" dirty="0" smtClean="0">
                <a:solidFill>
                  <a:srgbClr val="0066FF"/>
                </a:solidFill>
              </a:rPr>
              <a:t>'].errors?.['required']"&gt;</a:t>
            </a:r>
          </a:p>
          <a:p>
            <a:r>
              <a:rPr lang="en-US" dirty="0" smtClean="0"/>
              <a:t>This field is required!</a:t>
            </a:r>
          </a:p>
          <a:p>
            <a:r>
              <a:rPr lang="en-US" dirty="0" smtClean="0"/>
              <a:t>&lt;/p&gt; </a:t>
            </a:r>
          </a:p>
          <a:p>
            <a:r>
              <a:rPr lang="en-US" dirty="0" smtClean="0"/>
              <a:t>&lt;/div&gt;</a:t>
            </a:r>
          </a:p>
          <a:p>
            <a:r>
              <a:rPr lang="en-US" dirty="0" smtClean="0"/>
              <a:t>&lt;/div&gt;</a:t>
            </a:r>
          </a:p>
          <a:p>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6553200"/>
          </a:xfrm>
        </p:spPr>
        <p:txBody>
          <a:bodyPr>
            <a:normAutofit fontScale="92500" lnSpcReduction="20000"/>
          </a:bodyPr>
          <a:lstStyle/>
          <a:p>
            <a:r>
              <a:rPr lang="en-US" dirty="0" smtClean="0"/>
              <a:t>&lt;div class="form-group"&gt;</a:t>
            </a:r>
          </a:p>
          <a:p>
            <a:r>
              <a:rPr lang="en-US" dirty="0" smtClean="0"/>
              <a:t>&lt;label&gt;Last Name&lt;/label&gt;</a:t>
            </a:r>
          </a:p>
          <a:p>
            <a:r>
              <a:rPr lang="en-US" dirty="0" smtClean="0"/>
              <a:t>&lt;input type="text" class="form-control" </a:t>
            </a:r>
            <a:r>
              <a:rPr lang="en-US" dirty="0" err="1" smtClean="0"/>
              <a:t>formControlName</a:t>
            </a:r>
            <a:r>
              <a:rPr lang="en-US" dirty="0" smtClean="0"/>
              <a:t>="</a:t>
            </a:r>
            <a:r>
              <a:rPr lang="en-US" dirty="0" err="1" smtClean="0"/>
              <a:t>lastName</a:t>
            </a:r>
            <a:r>
              <a:rPr lang="en-US" dirty="0" smtClean="0"/>
              <a:t>"&gt; </a:t>
            </a:r>
          </a:p>
          <a:p>
            <a:r>
              <a:rPr lang="en-US" dirty="0" smtClean="0"/>
              <a:t>&lt;div </a:t>
            </a:r>
            <a:r>
              <a:rPr lang="en-US" dirty="0" smtClean="0">
                <a:solidFill>
                  <a:srgbClr val="0066FF"/>
                </a:solidFill>
              </a:rPr>
              <a:t>*</a:t>
            </a:r>
            <a:r>
              <a:rPr lang="en-US" dirty="0" err="1" smtClean="0">
                <a:solidFill>
                  <a:srgbClr val="0066FF"/>
                </a:solidFill>
              </a:rPr>
              <a:t>ngIf</a:t>
            </a:r>
            <a:r>
              <a:rPr lang="en-US" dirty="0" smtClean="0">
                <a:solidFill>
                  <a:srgbClr val="0066FF"/>
                </a:solidFill>
              </a:rPr>
              <a:t>="</a:t>
            </a:r>
            <a:r>
              <a:rPr lang="en-US" dirty="0" err="1" smtClean="0">
                <a:solidFill>
                  <a:srgbClr val="0066FF"/>
                </a:solidFill>
              </a:rPr>
              <a:t>registerForm.controls</a:t>
            </a:r>
            <a:r>
              <a:rPr lang="en-US" dirty="0" smtClean="0">
                <a:solidFill>
                  <a:srgbClr val="0066FF"/>
                </a:solidFill>
              </a:rPr>
              <a:t>['</a:t>
            </a:r>
            <a:r>
              <a:rPr lang="en-US" dirty="0" err="1" smtClean="0">
                <a:solidFill>
                  <a:srgbClr val="0066FF"/>
                </a:solidFill>
              </a:rPr>
              <a:t>lastName</a:t>
            </a:r>
            <a:r>
              <a:rPr lang="en-US" dirty="0" smtClean="0">
                <a:solidFill>
                  <a:srgbClr val="0066FF"/>
                </a:solidFill>
              </a:rPr>
              <a:t>'].errors" class="alert </a:t>
            </a:r>
            <a:r>
              <a:rPr lang="en-US" dirty="0" err="1" smtClean="0">
                <a:solidFill>
                  <a:srgbClr val="0066FF"/>
                </a:solidFill>
              </a:rPr>
              <a:t>alert</a:t>
            </a:r>
            <a:r>
              <a:rPr lang="en-US" dirty="0" smtClean="0">
                <a:solidFill>
                  <a:srgbClr val="0066FF"/>
                </a:solidFill>
              </a:rPr>
              <a:t>-danger"&gt;</a:t>
            </a:r>
          </a:p>
          <a:p>
            <a:r>
              <a:rPr lang="en-US" dirty="0" err="1" smtClean="0"/>
              <a:t>Lastname</a:t>
            </a:r>
            <a:r>
              <a:rPr lang="en-US" dirty="0" smtClean="0"/>
              <a:t> field is invalid.</a:t>
            </a:r>
          </a:p>
          <a:p>
            <a:r>
              <a:rPr lang="en-US" dirty="0" smtClean="0"/>
              <a:t>&lt;p </a:t>
            </a:r>
            <a:r>
              <a:rPr lang="en-US" dirty="0" smtClean="0">
                <a:solidFill>
                  <a:srgbClr val="0066FF"/>
                </a:solidFill>
              </a:rPr>
              <a:t>*</a:t>
            </a:r>
            <a:r>
              <a:rPr lang="en-US" dirty="0" err="1" smtClean="0">
                <a:solidFill>
                  <a:srgbClr val="0066FF"/>
                </a:solidFill>
              </a:rPr>
              <a:t>ngIf</a:t>
            </a:r>
            <a:r>
              <a:rPr lang="en-US" dirty="0" smtClean="0">
                <a:solidFill>
                  <a:srgbClr val="0066FF"/>
                </a:solidFill>
              </a:rPr>
              <a:t>="</a:t>
            </a:r>
            <a:r>
              <a:rPr lang="en-US" dirty="0" err="1" smtClean="0">
                <a:solidFill>
                  <a:srgbClr val="0066FF"/>
                </a:solidFill>
              </a:rPr>
              <a:t>registerForm.controls</a:t>
            </a:r>
            <a:r>
              <a:rPr lang="en-US" dirty="0" smtClean="0">
                <a:solidFill>
                  <a:srgbClr val="0066FF"/>
                </a:solidFill>
              </a:rPr>
              <a:t>['</a:t>
            </a:r>
            <a:r>
              <a:rPr lang="en-US" dirty="0" err="1" smtClean="0">
                <a:solidFill>
                  <a:srgbClr val="0066FF"/>
                </a:solidFill>
              </a:rPr>
              <a:t>lastName</a:t>
            </a:r>
            <a:r>
              <a:rPr lang="en-US" dirty="0" smtClean="0">
                <a:solidFill>
                  <a:srgbClr val="0066FF"/>
                </a:solidFill>
              </a:rPr>
              <a:t>'].errors?.['required']"&gt;</a:t>
            </a:r>
          </a:p>
          <a:p>
            <a:r>
              <a:rPr lang="en-US" dirty="0" smtClean="0"/>
              <a:t>This field is required!</a:t>
            </a:r>
          </a:p>
          <a:p>
            <a:r>
              <a:rPr lang="en-US" dirty="0" smtClean="0"/>
              <a:t>&lt;/p&gt; </a:t>
            </a:r>
          </a:p>
          <a:p>
            <a:r>
              <a:rPr lang="en-US" dirty="0" smtClean="0"/>
              <a:t>&lt;/div&gt;</a:t>
            </a:r>
          </a:p>
          <a:p>
            <a:r>
              <a:rPr lang="en-US" dirty="0" smtClean="0"/>
              <a:t>&lt;/div&gt;</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629400"/>
          </a:xfrm>
        </p:spPr>
        <p:txBody>
          <a:bodyPr>
            <a:normAutofit fontScale="92500" lnSpcReduction="10000"/>
          </a:bodyPr>
          <a:lstStyle/>
          <a:p>
            <a:r>
              <a:rPr lang="en-US" dirty="0" smtClean="0"/>
              <a:t>&lt;div class="form-group"&gt;</a:t>
            </a:r>
          </a:p>
          <a:p>
            <a:r>
              <a:rPr lang="en-US" dirty="0" smtClean="0"/>
              <a:t>&lt;</a:t>
            </a:r>
            <a:r>
              <a:rPr lang="en-US" dirty="0" err="1" smtClean="0"/>
              <a:t>fieldset</a:t>
            </a:r>
            <a:r>
              <a:rPr lang="en-US" dirty="0" smtClean="0"/>
              <a:t> </a:t>
            </a:r>
            <a:r>
              <a:rPr lang="en-US" dirty="0" err="1" smtClean="0"/>
              <a:t>formGroupName</a:t>
            </a:r>
            <a:r>
              <a:rPr lang="en-US" dirty="0" smtClean="0"/>
              <a:t>="address"&gt;</a:t>
            </a:r>
          </a:p>
          <a:p>
            <a:r>
              <a:rPr lang="en-US" dirty="0" smtClean="0"/>
              <a:t>&lt;legend&gt;Address:&lt;/legend&gt;</a:t>
            </a:r>
          </a:p>
          <a:p>
            <a:r>
              <a:rPr lang="en-US" dirty="0" smtClean="0"/>
              <a:t>&lt;label&gt;Street&lt;/label&gt;</a:t>
            </a:r>
          </a:p>
          <a:p>
            <a:r>
              <a:rPr lang="en-US" dirty="0" smtClean="0"/>
              <a:t>&lt;input type="text" class="form-control" </a:t>
            </a:r>
            <a:r>
              <a:rPr lang="en-US" dirty="0" err="1" smtClean="0"/>
              <a:t>formControlName</a:t>
            </a:r>
            <a:r>
              <a:rPr lang="en-US" dirty="0" smtClean="0"/>
              <a:t>="street"&gt;</a:t>
            </a:r>
          </a:p>
          <a:p>
            <a:r>
              <a:rPr lang="en-US" dirty="0" smtClean="0"/>
              <a:t>&lt;label&gt;Zip&lt;/label&gt;</a:t>
            </a:r>
          </a:p>
          <a:p>
            <a:r>
              <a:rPr lang="en-US" dirty="0" smtClean="0"/>
              <a:t>&lt;input type="text" class="form-control" </a:t>
            </a:r>
            <a:r>
              <a:rPr lang="en-US" dirty="0" err="1" smtClean="0"/>
              <a:t>formControlName</a:t>
            </a:r>
            <a:r>
              <a:rPr lang="en-US" dirty="0" smtClean="0"/>
              <a:t>="zip"&gt;</a:t>
            </a:r>
          </a:p>
          <a:p>
            <a:r>
              <a:rPr lang="en-US" dirty="0" smtClean="0"/>
              <a:t>&lt;label&gt;City&lt;/label&gt;</a:t>
            </a:r>
          </a:p>
          <a:p>
            <a:r>
              <a:rPr lang="en-US" dirty="0" smtClean="0"/>
              <a:t>&lt;input type="text" class="form-control" </a:t>
            </a:r>
            <a:r>
              <a:rPr lang="en-US" dirty="0" err="1" smtClean="0"/>
              <a:t>formControlName</a:t>
            </a:r>
            <a:r>
              <a:rPr lang="en-US" dirty="0" smtClean="0"/>
              <a:t>="city"&gt;</a:t>
            </a:r>
          </a:p>
          <a:p>
            <a:r>
              <a:rPr lang="en-US" dirty="0" smtClean="0"/>
              <a:t>&lt;/</a:t>
            </a:r>
            <a:r>
              <a:rPr lang="en-US" dirty="0" err="1" smtClean="0"/>
              <a:t>fieldset</a:t>
            </a:r>
            <a:r>
              <a:rPr lang="en-US" dirty="0" smtClean="0"/>
              <a:t>&gt;</a:t>
            </a:r>
          </a:p>
          <a:p>
            <a:r>
              <a:rPr lang="en-US" dirty="0" smtClean="0"/>
              <a:t>&lt;/div&gt;</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US" b="1" dirty="0" smtClean="0"/>
              <a:t>Why Angular?</a:t>
            </a:r>
            <a:endParaRPr lang="en-US" dirty="0"/>
          </a:p>
        </p:txBody>
      </p:sp>
      <p:sp>
        <p:nvSpPr>
          <p:cNvPr id="3" name="Content Placeholder 2"/>
          <p:cNvSpPr>
            <a:spLocks noGrp="1"/>
          </p:cNvSpPr>
          <p:nvPr>
            <p:ph idx="1"/>
          </p:nvPr>
        </p:nvSpPr>
        <p:spPr>
          <a:xfrm>
            <a:off x="1143000" y="990600"/>
            <a:ext cx="7790688" cy="5638800"/>
          </a:xfrm>
        </p:spPr>
        <p:txBody>
          <a:bodyPr>
            <a:normAutofit fontScale="92500" lnSpcReduction="10000"/>
          </a:bodyPr>
          <a:lstStyle/>
          <a:p>
            <a:pPr algn="just"/>
            <a:r>
              <a:rPr lang="en-US" dirty="0" smtClean="0"/>
              <a:t>Angular is a </a:t>
            </a:r>
            <a:r>
              <a:rPr lang="en-US" dirty="0" smtClean="0">
                <a:solidFill>
                  <a:srgbClr val="0066FF"/>
                </a:solidFill>
              </a:rPr>
              <a:t>JavaScript framework from Google</a:t>
            </a:r>
            <a:r>
              <a:rPr lang="en-US" dirty="0" smtClean="0"/>
              <a:t> which was </a:t>
            </a:r>
            <a:r>
              <a:rPr lang="en-US" dirty="0" smtClean="0">
                <a:solidFill>
                  <a:srgbClr val="FF3399"/>
                </a:solidFill>
              </a:rPr>
              <a:t>used for the development of web applications.</a:t>
            </a:r>
            <a:r>
              <a:rPr lang="en-US" dirty="0" smtClean="0"/>
              <a:t> </a:t>
            </a:r>
          </a:p>
          <a:p>
            <a:pPr algn="just"/>
            <a:r>
              <a:rPr lang="en-US" dirty="0" smtClean="0"/>
              <a:t>​​​​​​​</a:t>
            </a:r>
            <a:r>
              <a:rPr lang="en-US" b="1" dirty="0" smtClean="0"/>
              <a:t>Cross-Browser Compliant</a:t>
            </a:r>
            <a:endParaRPr lang="en-US" dirty="0" smtClean="0"/>
          </a:p>
          <a:p>
            <a:pPr algn="just"/>
            <a:r>
              <a:rPr lang="en-US" dirty="0" smtClean="0"/>
              <a:t>Angular </a:t>
            </a:r>
            <a:r>
              <a:rPr lang="en-US" dirty="0" smtClean="0">
                <a:solidFill>
                  <a:srgbClr val="0066FF"/>
                </a:solidFill>
              </a:rPr>
              <a:t>helps to create cross-browser compliant applications </a:t>
            </a:r>
            <a:r>
              <a:rPr lang="en-US" dirty="0" smtClean="0"/>
              <a:t>easily.</a:t>
            </a:r>
          </a:p>
          <a:p>
            <a:pPr algn="just"/>
            <a:r>
              <a:rPr lang="en-US" b="1" dirty="0" smtClean="0"/>
              <a:t>Typescript Support</a:t>
            </a:r>
            <a:endParaRPr lang="en-US" dirty="0" smtClean="0"/>
          </a:p>
          <a:p>
            <a:pPr algn="just"/>
            <a:r>
              <a:rPr lang="en-US" dirty="0" smtClean="0"/>
              <a:t>Angular is written in Typescript and allows the user to build applications using Typescript. </a:t>
            </a:r>
            <a:r>
              <a:rPr lang="en-US" dirty="0" smtClean="0">
                <a:solidFill>
                  <a:srgbClr val="C00000"/>
                </a:solidFill>
              </a:rPr>
              <a:t>Typescript is a superset of JavaScript</a:t>
            </a:r>
            <a:r>
              <a:rPr lang="en-US" dirty="0" smtClean="0"/>
              <a:t>. The use of Typescript in application development improves productivity significantly.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6248400"/>
          </a:xfrm>
        </p:spPr>
        <p:txBody>
          <a:bodyPr>
            <a:normAutofit/>
          </a:bodyPr>
          <a:lstStyle/>
          <a:p>
            <a:pPr algn="just">
              <a:lnSpc>
                <a:spcPct val="200000"/>
              </a:lnSpc>
            </a:pPr>
            <a:r>
              <a:rPr lang="en-US" dirty="0" smtClean="0"/>
              <a:t>Now run the following command to install CLI.</a:t>
            </a:r>
          </a:p>
          <a:p>
            <a:pPr lvl="0" algn="just">
              <a:lnSpc>
                <a:spcPct val="200000"/>
              </a:lnSpc>
            </a:pPr>
            <a:r>
              <a:rPr lang="en-US" dirty="0" smtClean="0"/>
              <a:t>D:\&gt; </a:t>
            </a:r>
            <a:r>
              <a:rPr lang="en-US" dirty="0" err="1" smtClean="0"/>
              <a:t>npm</a:t>
            </a:r>
            <a:r>
              <a:rPr lang="en-US" dirty="0" smtClean="0"/>
              <a:t> install -g @angular/</a:t>
            </a:r>
            <a:r>
              <a:rPr lang="en-US" dirty="0" err="1" smtClean="0"/>
              <a:t>cli</a:t>
            </a:r>
            <a:endParaRPr lang="en-US" dirty="0" smtClean="0"/>
          </a:p>
          <a:p>
            <a:pPr algn="just">
              <a:lnSpc>
                <a:spcPct val="200000"/>
              </a:lnSpc>
            </a:pPr>
            <a:r>
              <a:rPr lang="en-US" dirty="0" smtClean="0"/>
              <a:t>Test successful installation of Angular CLI using the following command</a:t>
            </a:r>
          </a:p>
        </p:txBody>
      </p:sp>
    </p:spTree>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629400"/>
          </a:xfrm>
        </p:spPr>
        <p:txBody>
          <a:bodyPr>
            <a:normAutofit fontScale="77500" lnSpcReduction="20000"/>
          </a:bodyPr>
          <a:lstStyle/>
          <a:p>
            <a:r>
              <a:rPr lang="en-US" dirty="0" smtClean="0">
                <a:solidFill>
                  <a:srgbClr val="0066FF"/>
                </a:solidFill>
              </a:rPr>
              <a:t>&lt;button type="submit" class="</a:t>
            </a:r>
            <a:r>
              <a:rPr lang="en-US" dirty="0" err="1" smtClean="0">
                <a:solidFill>
                  <a:srgbClr val="0066FF"/>
                </a:solidFill>
              </a:rPr>
              <a:t>btn</a:t>
            </a:r>
            <a:r>
              <a:rPr lang="en-US" dirty="0" smtClean="0">
                <a:solidFill>
                  <a:srgbClr val="0066FF"/>
                </a:solidFill>
              </a:rPr>
              <a:t> </a:t>
            </a:r>
            <a:r>
              <a:rPr lang="en-US" dirty="0" err="1" smtClean="0">
                <a:solidFill>
                  <a:srgbClr val="0066FF"/>
                </a:solidFill>
              </a:rPr>
              <a:t>btn</a:t>
            </a:r>
            <a:r>
              <a:rPr lang="en-US" dirty="0" smtClean="0">
                <a:solidFill>
                  <a:srgbClr val="0066FF"/>
                </a:solidFill>
              </a:rPr>
              <a:t>-primary" (click)="submitted=true"&gt;Submit&lt;/button&gt;</a:t>
            </a:r>
          </a:p>
          <a:p>
            <a:r>
              <a:rPr lang="en-US" dirty="0" smtClean="0"/>
              <a:t>&lt;/form&gt;</a:t>
            </a:r>
          </a:p>
          <a:p>
            <a:r>
              <a:rPr lang="en-US" dirty="0" smtClean="0"/>
              <a:t>&lt;</a:t>
            </a:r>
            <a:r>
              <a:rPr lang="en-US" dirty="0" err="1" smtClean="0"/>
              <a:t>br</a:t>
            </a:r>
            <a:r>
              <a:rPr lang="en-US" dirty="0" smtClean="0"/>
              <a:t>/&gt;</a:t>
            </a:r>
          </a:p>
          <a:p>
            <a:r>
              <a:rPr lang="en-US" dirty="0" smtClean="0"/>
              <a:t>&lt;div [hidden]="!submitted"&gt;</a:t>
            </a:r>
          </a:p>
          <a:p>
            <a:r>
              <a:rPr lang="en-US" dirty="0" smtClean="0"/>
              <a:t>&lt;h3&gt; Employee Details &lt;/h3&gt;</a:t>
            </a:r>
          </a:p>
          <a:p>
            <a:r>
              <a:rPr lang="en-US" dirty="0" smtClean="0"/>
              <a:t>&lt;p&gt;First Name: {{ </a:t>
            </a:r>
            <a:r>
              <a:rPr lang="en-US" dirty="0" err="1" smtClean="0"/>
              <a:t>registerForm.get</a:t>
            </a:r>
            <a:r>
              <a:rPr lang="en-US" dirty="0" smtClean="0"/>
              <a:t>('</a:t>
            </a:r>
            <a:r>
              <a:rPr lang="en-US" dirty="0" err="1" smtClean="0"/>
              <a:t>firstName</a:t>
            </a:r>
            <a:r>
              <a:rPr lang="en-US" dirty="0" smtClean="0"/>
              <a:t>')?.value }} &lt;/p&gt;</a:t>
            </a:r>
          </a:p>
          <a:p>
            <a:r>
              <a:rPr lang="en-US" dirty="0" smtClean="0"/>
              <a:t>&lt;p&gt; Last Name: {{ </a:t>
            </a:r>
            <a:r>
              <a:rPr lang="en-US" dirty="0" err="1" smtClean="0"/>
              <a:t>registerForm.get</a:t>
            </a:r>
            <a:r>
              <a:rPr lang="en-US" dirty="0" smtClean="0"/>
              <a:t>('</a:t>
            </a:r>
            <a:r>
              <a:rPr lang="en-US" dirty="0" err="1" smtClean="0"/>
              <a:t>lastName</a:t>
            </a:r>
            <a:r>
              <a:rPr lang="en-US" dirty="0" smtClean="0"/>
              <a:t>')?.value }} &lt;/p&gt;</a:t>
            </a:r>
          </a:p>
          <a:p>
            <a:r>
              <a:rPr lang="en-US" dirty="0" smtClean="0"/>
              <a:t>&lt;p&gt; Street: {{ </a:t>
            </a:r>
            <a:r>
              <a:rPr lang="en-US" dirty="0" err="1" smtClean="0"/>
              <a:t>registerForm.get</a:t>
            </a:r>
            <a:r>
              <a:rPr lang="en-US" dirty="0" smtClean="0"/>
              <a:t>('</a:t>
            </a:r>
            <a:r>
              <a:rPr lang="en-US" dirty="0" err="1" smtClean="0"/>
              <a:t>address.street</a:t>
            </a:r>
            <a:r>
              <a:rPr lang="en-US" dirty="0" smtClean="0"/>
              <a:t>')?.value }}&lt;/p&gt;</a:t>
            </a:r>
          </a:p>
          <a:p>
            <a:r>
              <a:rPr lang="en-US" dirty="0" smtClean="0"/>
              <a:t>&lt;p&gt; Zip: {{ </a:t>
            </a:r>
            <a:r>
              <a:rPr lang="en-US" dirty="0" err="1" smtClean="0"/>
              <a:t>registerForm.get</a:t>
            </a:r>
            <a:r>
              <a:rPr lang="en-US" dirty="0" smtClean="0"/>
              <a:t>('address.zip')?.value }} &lt;/p&gt;</a:t>
            </a:r>
          </a:p>
          <a:p>
            <a:r>
              <a:rPr lang="en-US" dirty="0" smtClean="0"/>
              <a:t>&lt;p&gt; City: {{ </a:t>
            </a:r>
            <a:r>
              <a:rPr lang="en-US" dirty="0" err="1" smtClean="0"/>
              <a:t>registerForm.get</a:t>
            </a:r>
            <a:r>
              <a:rPr lang="en-US" dirty="0" smtClean="0"/>
              <a:t>('</a:t>
            </a:r>
            <a:r>
              <a:rPr lang="en-US" dirty="0" err="1" smtClean="0"/>
              <a:t>address.city</a:t>
            </a:r>
            <a:r>
              <a:rPr lang="en-US" dirty="0" smtClean="0"/>
              <a:t>')?.value }}&lt;/p&gt;</a:t>
            </a:r>
          </a:p>
          <a:p>
            <a:r>
              <a:rPr lang="en-US" dirty="0" smtClean="0"/>
              <a:t>&lt;/div&gt;</a:t>
            </a:r>
          </a:p>
          <a:p>
            <a:r>
              <a:rPr lang="en-US" dirty="0" smtClean="0"/>
              <a:t>&lt;/div&gt;</a:t>
            </a:r>
          </a:p>
          <a:p>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629400"/>
          </a:xfrm>
        </p:spPr>
        <p:txBody>
          <a:bodyPr>
            <a:normAutofit fontScale="77500" lnSpcReduction="20000"/>
          </a:bodyPr>
          <a:lstStyle/>
          <a:p>
            <a:pPr algn="just"/>
            <a:r>
              <a:rPr lang="en-US" dirty="0" smtClean="0"/>
              <a:t>Line 3: </a:t>
            </a:r>
            <a:r>
              <a:rPr lang="en-US" dirty="0" err="1" smtClean="0"/>
              <a:t>formGroup</a:t>
            </a:r>
            <a:r>
              <a:rPr lang="en-US" dirty="0" smtClean="0"/>
              <a:t> is a directive that binds HTML form with the </a:t>
            </a:r>
            <a:r>
              <a:rPr lang="en-US" dirty="0" err="1" smtClean="0"/>
              <a:t>FormGroup</a:t>
            </a:r>
            <a:r>
              <a:rPr lang="en-US" dirty="0" smtClean="0"/>
              <a:t> property created inside a component class. A </a:t>
            </a:r>
            <a:r>
              <a:rPr lang="en-US" dirty="0" err="1" smtClean="0"/>
              <a:t>FormGroup</a:t>
            </a:r>
            <a:r>
              <a:rPr lang="en-US" dirty="0" smtClean="0"/>
              <a:t> has been created in component with the name </a:t>
            </a:r>
            <a:r>
              <a:rPr lang="en-US" dirty="0" err="1" smtClean="0"/>
              <a:t>registerForm</a:t>
            </a:r>
            <a:r>
              <a:rPr lang="en-US" dirty="0" smtClean="0"/>
              <a:t>. Here form tag is bound with </a:t>
            </a:r>
            <a:r>
              <a:rPr lang="en-US" dirty="0" err="1" smtClean="0"/>
              <a:t>FormGroup</a:t>
            </a:r>
            <a:r>
              <a:rPr lang="en-US" dirty="0" smtClean="0"/>
              <a:t> name called </a:t>
            </a:r>
            <a:r>
              <a:rPr lang="en-US" dirty="0" err="1" smtClean="0"/>
              <a:t>registerForm</a:t>
            </a:r>
            <a:endParaRPr lang="en-US" dirty="0" smtClean="0"/>
          </a:p>
          <a:p>
            <a:pPr algn="just"/>
            <a:r>
              <a:rPr lang="en-US" dirty="0" smtClean="0"/>
              <a:t>Line 6, 16: Two text boxes for first name and last name are bound with the form controls created in the component using </a:t>
            </a:r>
            <a:r>
              <a:rPr lang="en-US" dirty="0" err="1" smtClean="0"/>
              <a:t>formControlName</a:t>
            </a:r>
            <a:r>
              <a:rPr lang="en-US" dirty="0" smtClean="0"/>
              <a:t> directive</a:t>
            </a:r>
          </a:p>
          <a:p>
            <a:pPr algn="just"/>
            <a:r>
              <a:rPr lang="en-US" dirty="0" smtClean="0"/>
              <a:t>Line 7-13:  A validation error message is displayed when the </a:t>
            </a:r>
            <a:r>
              <a:rPr lang="en-US" dirty="0" err="1" smtClean="0"/>
              <a:t>firstName</a:t>
            </a:r>
            <a:r>
              <a:rPr lang="en-US" dirty="0" smtClean="0"/>
              <a:t> is modified and has validation errors. </a:t>
            </a:r>
          </a:p>
          <a:p>
            <a:pPr algn="just"/>
            <a:r>
              <a:rPr lang="en-US" dirty="0" smtClean="0"/>
              <a:t>Line 17-22:  A validation error message is displayed when the </a:t>
            </a:r>
            <a:r>
              <a:rPr lang="en-US" dirty="0" err="1" smtClean="0"/>
              <a:t>lastName</a:t>
            </a:r>
            <a:r>
              <a:rPr lang="en-US" dirty="0" smtClean="0"/>
              <a:t> is modified and has validation errors. </a:t>
            </a:r>
          </a:p>
          <a:p>
            <a:pPr algn="just"/>
            <a:r>
              <a:rPr lang="en-US" dirty="0" smtClean="0"/>
              <a:t>Line 35: When the submit button is clicked, it initializes the submitted property value to true</a:t>
            </a:r>
          </a:p>
          <a:p>
            <a:pPr algn="just"/>
            <a:r>
              <a:rPr lang="en-US" dirty="0" smtClean="0"/>
              <a:t>Line 38: div tag will be hidden if the form is not submitted</a:t>
            </a:r>
          </a:p>
          <a:p>
            <a:pPr algn="just"/>
            <a:r>
              <a:rPr lang="en-US" dirty="0" smtClean="0"/>
              <a:t>Line 39-44: </a:t>
            </a:r>
            <a:r>
              <a:rPr lang="en-US" dirty="0" smtClean="0">
                <a:solidFill>
                  <a:srgbClr val="0066FF"/>
                </a:solidFill>
              </a:rPr>
              <a:t>Using the get() method of </a:t>
            </a:r>
            <a:r>
              <a:rPr lang="en-US" dirty="0" err="1" smtClean="0">
                <a:solidFill>
                  <a:srgbClr val="0066FF"/>
                </a:solidFill>
              </a:rPr>
              <a:t>FormGroup</a:t>
            </a:r>
            <a:r>
              <a:rPr lang="en-US" dirty="0" smtClean="0">
                <a:solidFill>
                  <a:srgbClr val="0066FF"/>
                </a:solidFill>
              </a:rPr>
              <a:t>, each </a:t>
            </a:r>
            <a:r>
              <a:rPr lang="en-US" dirty="0" err="1" smtClean="0">
                <a:solidFill>
                  <a:srgbClr val="0066FF"/>
                </a:solidFill>
              </a:rPr>
              <a:t>FormControl</a:t>
            </a:r>
            <a:r>
              <a:rPr lang="en-US" dirty="0" smtClean="0">
                <a:solidFill>
                  <a:srgbClr val="0066FF"/>
                </a:solidFill>
              </a:rPr>
              <a:t> value is fetched and rendered.</a:t>
            </a:r>
          </a:p>
          <a:p>
            <a:pPr algn="just"/>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8153400" cy="6019800"/>
          </a:xfrm>
        </p:spPr>
        <p:txBody>
          <a:bodyPr>
            <a:normAutofit/>
          </a:bodyPr>
          <a:lstStyle/>
          <a:p>
            <a:r>
              <a:rPr lang="en-US" sz="3000" b="1" dirty="0" smtClean="0"/>
              <a:t>Save all the files and observe the output:</a:t>
            </a:r>
            <a:endParaRPr lang="en-US" sz="3000" dirty="0"/>
          </a:p>
        </p:txBody>
      </p:sp>
      <p:pic>
        <p:nvPicPr>
          <p:cNvPr id="4" name="Picture 3"/>
          <p:cNvPicPr/>
          <p:nvPr/>
        </p:nvPicPr>
        <p:blipFill>
          <a:blip r:embed="rId2"/>
          <a:srcRect/>
          <a:stretch>
            <a:fillRect/>
          </a:stretch>
        </p:blipFill>
        <p:spPr bwMode="auto">
          <a:xfrm>
            <a:off x="1828800" y="838200"/>
            <a:ext cx="5333999" cy="6019799"/>
          </a:xfrm>
          <a:prstGeom prst="rect">
            <a:avLst/>
          </a:prstGeom>
          <a:noFill/>
          <a:ln w="9525">
            <a:noFill/>
            <a:miter lim="800000"/>
            <a:headEnd/>
            <a:tailEnd/>
          </a:ln>
        </p:spPr>
      </p:pic>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2057400" y="0"/>
            <a:ext cx="5867400" cy="6858000"/>
          </a:xfrm>
          <a:prstGeom prst="rect">
            <a:avLst/>
          </a:prstGeom>
          <a:noFill/>
          <a:ln w="9525">
            <a:noFill/>
            <a:miter lim="800000"/>
            <a:headEnd/>
            <a:tailEnd/>
          </a:ln>
        </p:spPr>
      </p:pic>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715962"/>
          </a:xfrm>
        </p:spPr>
        <p:txBody>
          <a:bodyPr>
            <a:normAutofit fontScale="90000"/>
          </a:bodyPr>
          <a:lstStyle/>
          <a:p>
            <a:r>
              <a:rPr lang="en-US" dirty="0" smtClean="0"/>
              <a:t>Custom Validation in Angular Forms</a:t>
            </a:r>
            <a:endParaRPr lang="en-US" dirty="0"/>
          </a:p>
        </p:txBody>
      </p:sp>
      <p:sp>
        <p:nvSpPr>
          <p:cNvPr id="3" name="Content Placeholder 2"/>
          <p:cNvSpPr>
            <a:spLocks noGrp="1"/>
          </p:cNvSpPr>
          <p:nvPr>
            <p:ph idx="1"/>
          </p:nvPr>
        </p:nvSpPr>
        <p:spPr>
          <a:xfrm>
            <a:off x="1066800" y="685800"/>
            <a:ext cx="7866888" cy="6172200"/>
          </a:xfrm>
        </p:spPr>
        <p:txBody>
          <a:bodyPr>
            <a:normAutofit fontScale="85000" lnSpcReduction="20000"/>
          </a:bodyPr>
          <a:lstStyle/>
          <a:p>
            <a:pPr algn="just"/>
            <a:r>
              <a:rPr lang="en-US" u="sng" dirty="0" smtClean="0"/>
              <a:t>Need for custom validation:</a:t>
            </a:r>
            <a:endParaRPr lang="en-US" dirty="0" smtClean="0"/>
          </a:p>
          <a:p>
            <a:pPr algn="just"/>
            <a:r>
              <a:rPr lang="en-US" dirty="0" smtClean="0"/>
              <a:t>While creating forms, there can be situations for which built-in </a:t>
            </a:r>
            <a:r>
              <a:rPr lang="en-US" dirty="0" err="1" smtClean="0"/>
              <a:t>validators</a:t>
            </a:r>
            <a:r>
              <a:rPr lang="en-US" dirty="0" smtClean="0"/>
              <a:t> are not available. Few such examples include </a:t>
            </a:r>
            <a:r>
              <a:rPr lang="en-US" dirty="0" smtClean="0">
                <a:solidFill>
                  <a:srgbClr val="0066FF"/>
                </a:solidFill>
              </a:rPr>
              <a:t>validating a phone number, validating if the password and confirm password fields matches or not</a:t>
            </a:r>
            <a:r>
              <a:rPr lang="en-US" dirty="0" smtClean="0"/>
              <a:t>, etc.. In such situations, custom </a:t>
            </a:r>
            <a:r>
              <a:rPr lang="en-US" dirty="0" err="1" smtClean="0"/>
              <a:t>validators</a:t>
            </a:r>
            <a:r>
              <a:rPr lang="en-US" dirty="0" smtClean="0"/>
              <a:t> can be created to implement the required validation functionality.</a:t>
            </a:r>
          </a:p>
          <a:p>
            <a:pPr algn="just">
              <a:buNone/>
            </a:pPr>
            <a:endParaRPr lang="en-US" dirty="0" smtClean="0"/>
          </a:p>
          <a:p>
            <a:pPr algn="just"/>
            <a:r>
              <a:rPr lang="en-US" u="sng" dirty="0" smtClean="0"/>
              <a:t>Custom validation in Reactive Forms of Angular:</a:t>
            </a:r>
            <a:endParaRPr lang="en-US" dirty="0" smtClean="0"/>
          </a:p>
          <a:p>
            <a:pPr algn="just"/>
            <a:r>
              <a:rPr lang="en-US" dirty="0" smtClean="0"/>
              <a:t>Custom validation can be applied to form controls of a Reactive Form in Angular.</a:t>
            </a:r>
          </a:p>
          <a:p>
            <a:pPr algn="just"/>
            <a:r>
              <a:rPr lang="en-US" dirty="0" smtClean="0"/>
              <a:t>Custom </a:t>
            </a:r>
            <a:r>
              <a:rPr lang="en-US" dirty="0" err="1" smtClean="0"/>
              <a:t>validators</a:t>
            </a:r>
            <a:r>
              <a:rPr lang="en-US" dirty="0" smtClean="0"/>
              <a:t> are </a:t>
            </a:r>
            <a:r>
              <a:rPr lang="en-US" dirty="0" smtClean="0">
                <a:solidFill>
                  <a:srgbClr val="0066FF"/>
                </a:solidFill>
              </a:rPr>
              <a:t>implemented as separate functions inside the </a:t>
            </a:r>
            <a:r>
              <a:rPr lang="en-US" dirty="0" err="1" smtClean="0">
                <a:solidFill>
                  <a:srgbClr val="0066FF"/>
                </a:solidFill>
              </a:rPr>
              <a:t>component.ts</a:t>
            </a:r>
            <a:r>
              <a:rPr lang="en-US" dirty="0" smtClean="0">
                <a:solidFill>
                  <a:srgbClr val="0066FF"/>
                </a:solidFill>
              </a:rPr>
              <a:t> file.</a:t>
            </a:r>
          </a:p>
          <a:p>
            <a:pPr algn="just"/>
            <a:r>
              <a:rPr lang="en-US" dirty="0" smtClean="0"/>
              <a:t>these functions can be added to the list of other </a:t>
            </a:r>
            <a:r>
              <a:rPr lang="en-US" dirty="0" err="1" smtClean="0"/>
              <a:t>validators</a:t>
            </a:r>
            <a:r>
              <a:rPr lang="en-US" dirty="0" smtClean="0"/>
              <a:t> configured for a form control.</a:t>
            </a:r>
          </a:p>
          <a:p>
            <a:pPr algn="just"/>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6324600"/>
          </a:xfrm>
        </p:spPr>
        <p:txBody>
          <a:bodyPr>
            <a:normAutofit fontScale="92500" lnSpcReduction="10000"/>
          </a:bodyPr>
          <a:lstStyle/>
          <a:p>
            <a:pPr algn="just"/>
            <a:r>
              <a:rPr lang="en-US" u="sng" dirty="0" smtClean="0"/>
              <a:t>Implementing custom validation in Reactive Forms of Angular:</a:t>
            </a:r>
            <a:endParaRPr lang="en-US" dirty="0" smtClean="0"/>
          </a:p>
          <a:p>
            <a:pPr algn="just"/>
            <a:r>
              <a:rPr lang="en-US" dirty="0" smtClean="0"/>
              <a:t>Add one more field called email inside the example used for </a:t>
            </a:r>
            <a:r>
              <a:rPr lang="en-US" dirty="0" err="1" smtClean="0"/>
              <a:t>ReactiveForms</a:t>
            </a:r>
            <a:r>
              <a:rPr lang="en-US" dirty="0" smtClean="0"/>
              <a:t> previously. The below are the </a:t>
            </a:r>
            <a:r>
              <a:rPr lang="en-US" dirty="0" smtClean="0">
                <a:solidFill>
                  <a:srgbClr val="FF3399"/>
                </a:solidFill>
              </a:rPr>
              <a:t>validations to be applied to the 'email' field:</a:t>
            </a:r>
          </a:p>
          <a:p>
            <a:pPr algn="just"/>
            <a:r>
              <a:rPr lang="en-US" dirty="0" smtClean="0">
                <a:solidFill>
                  <a:srgbClr val="0066FF"/>
                </a:solidFill>
              </a:rPr>
              <a:t>required</a:t>
            </a:r>
            <a:r>
              <a:rPr lang="en-US" dirty="0" smtClean="0"/>
              <a:t>,</a:t>
            </a:r>
          </a:p>
          <a:p>
            <a:pPr algn="just"/>
            <a:r>
              <a:rPr lang="en-US" dirty="0" smtClean="0">
                <a:solidFill>
                  <a:srgbClr val="C00000"/>
                </a:solidFill>
              </a:rPr>
              <a:t>checks for standard email pattern</a:t>
            </a:r>
            <a:r>
              <a:rPr lang="en-US" dirty="0" smtClean="0"/>
              <a:t>, for example: abc@something.com, abc@something.co.in, etc.</a:t>
            </a:r>
          </a:p>
          <a:p>
            <a:pPr algn="just"/>
            <a:r>
              <a:rPr lang="en-US" dirty="0" smtClean="0"/>
              <a:t>For implementing the for custom validation, add a separate function which checks for standard email pattern inside </a:t>
            </a:r>
            <a:r>
              <a:rPr lang="en-US" b="1" dirty="0" smtClean="0"/>
              <a:t>registration-</a:t>
            </a:r>
            <a:r>
              <a:rPr lang="en-US" b="1" dirty="0" err="1" smtClean="0"/>
              <a:t>form.component.ts</a:t>
            </a:r>
            <a:r>
              <a:rPr lang="en-US" b="1" dirty="0" smtClean="0"/>
              <a:t> </a:t>
            </a:r>
            <a:r>
              <a:rPr lang="en-US" dirty="0" smtClean="0"/>
              <a:t>as shown below:</a:t>
            </a:r>
          </a:p>
          <a:p>
            <a:pPr algn="just"/>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6324600"/>
          </a:xfrm>
        </p:spPr>
        <p:txBody>
          <a:bodyPr>
            <a:normAutofit fontScale="92500" lnSpcReduction="20000"/>
          </a:bodyPr>
          <a:lstStyle/>
          <a:p>
            <a:r>
              <a:rPr lang="en-US" dirty="0" smtClean="0"/>
              <a:t>import { Component, </a:t>
            </a:r>
            <a:r>
              <a:rPr lang="en-US" dirty="0" err="1" smtClean="0"/>
              <a:t>OnInit</a:t>
            </a:r>
            <a:r>
              <a:rPr lang="en-US" dirty="0" smtClean="0"/>
              <a:t> } from '@angular/core';</a:t>
            </a:r>
          </a:p>
          <a:p>
            <a:r>
              <a:rPr lang="en-US" dirty="0" smtClean="0"/>
              <a:t>import { </a:t>
            </a:r>
            <a:r>
              <a:rPr lang="en-US" dirty="0" err="1" smtClean="0"/>
              <a:t>FormBuilder</a:t>
            </a:r>
            <a:r>
              <a:rPr lang="en-US" dirty="0" smtClean="0"/>
              <a:t>, </a:t>
            </a:r>
            <a:r>
              <a:rPr lang="en-US" dirty="0" err="1" smtClean="0"/>
              <a:t>FormControl</a:t>
            </a:r>
            <a:r>
              <a:rPr lang="en-US" dirty="0" smtClean="0"/>
              <a:t>, </a:t>
            </a:r>
            <a:r>
              <a:rPr lang="en-US" dirty="0" err="1" smtClean="0"/>
              <a:t>FormGroup</a:t>
            </a:r>
            <a:r>
              <a:rPr lang="en-US" dirty="0" smtClean="0"/>
              <a:t>, </a:t>
            </a:r>
            <a:r>
              <a:rPr lang="en-US" dirty="0" err="1" smtClean="0"/>
              <a:t>Validators</a:t>
            </a:r>
            <a:r>
              <a:rPr lang="en-US" dirty="0" smtClean="0"/>
              <a:t> } from '@angular/forms';</a:t>
            </a:r>
          </a:p>
          <a:p>
            <a:r>
              <a:rPr lang="en-US" dirty="0" smtClean="0"/>
              <a:t>@Component({</a:t>
            </a:r>
          </a:p>
          <a:p>
            <a:r>
              <a:rPr lang="en-US" dirty="0" smtClean="0">
                <a:solidFill>
                  <a:srgbClr val="008000"/>
                </a:solidFill>
              </a:rPr>
              <a:t>selector: 'app-registration-form',</a:t>
            </a:r>
          </a:p>
          <a:p>
            <a:r>
              <a:rPr lang="en-US" dirty="0" err="1" smtClean="0"/>
              <a:t>templateUrl</a:t>
            </a:r>
            <a:r>
              <a:rPr lang="en-US" dirty="0" smtClean="0"/>
              <a:t>: './registration-</a:t>
            </a:r>
            <a:r>
              <a:rPr lang="en-US" dirty="0" err="1" smtClean="0"/>
              <a:t>form.component.html</a:t>
            </a:r>
            <a:r>
              <a:rPr lang="en-US" dirty="0" smtClean="0"/>
              <a:t>',</a:t>
            </a:r>
          </a:p>
          <a:p>
            <a:r>
              <a:rPr lang="en-US" dirty="0" err="1" smtClean="0"/>
              <a:t>styleUrls</a:t>
            </a:r>
            <a:r>
              <a:rPr lang="en-US" dirty="0" smtClean="0"/>
              <a:t>: ['./registration-</a:t>
            </a:r>
            <a:r>
              <a:rPr lang="en-US" dirty="0" err="1" smtClean="0"/>
              <a:t>form.component.css</a:t>
            </a:r>
            <a:r>
              <a:rPr lang="en-US" dirty="0" smtClean="0"/>
              <a:t>']</a:t>
            </a:r>
          </a:p>
          <a:p>
            <a:r>
              <a:rPr lang="en-US" dirty="0" smtClean="0"/>
              <a:t>})</a:t>
            </a:r>
          </a:p>
          <a:p>
            <a:r>
              <a:rPr lang="en-US" dirty="0" smtClean="0"/>
              <a:t>export class </a:t>
            </a:r>
            <a:r>
              <a:rPr lang="en-US" dirty="0" err="1" smtClean="0"/>
              <a:t>RegistrationFormComponent</a:t>
            </a:r>
            <a:r>
              <a:rPr lang="en-US" dirty="0" smtClean="0"/>
              <a:t> implements </a:t>
            </a:r>
            <a:r>
              <a:rPr lang="en-US" dirty="0" err="1" smtClean="0"/>
              <a:t>OnInit</a:t>
            </a:r>
            <a:r>
              <a:rPr lang="en-US" dirty="0" smtClean="0"/>
              <a:t> {</a:t>
            </a:r>
          </a:p>
          <a:p>
            <a:r>
              <a:rPr lang="en-US" dirty="0" err="1" smtClean="0"/>
              <a:t>registerForm</a:t>
            </a:r>
            <a:r>
              <a:rPr lang="en-US" dirty="0" smtClean="0"/>
              <a:t>!: </a:t>
            </a:r>
            <a:r>
              <a:rPr lang="en-US" dirty="0" err="1" smtClean="0"/>
              <a:t>FormGroup</a:t>
            </a:r>
            <a:r>
              <a:rPr lang="en-US" dirty="0" smtClean="0"/>
              <a:t>;</a:t>
            </a:r>
          </a:p>
          <a:p>
            <a:r>
              <a:rPr lang="en-US" dirty="0" smtClean="0"/>
              <a:t>submitted!:</a:t>
            </a:r>
            <a:r>
              <a:rPr lang="en-US" dirty="0" err="1" smtClean="0"/>
              <a:t>boolean</a:t>
            </a:r>
            <a:r>
              <a:rPr lang="en-US" dirty="0" smtClean="0"/>
              <a:t>;</a:t>
            </a:r>
          </a:p>
          <a:p>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638288" cy="6400800"/>
          </a:xfrm>
        </p:spPr>
        <p:txBody>
          <a:bodyPr>
            <a:normAutofit fontScale="85000" lnSpcReduction="10000"/>
          </a:bodyPr>
          <a:lstStyle/>
          <a:p>
            <a:r>
              <a:rPr lang="en-US" dirty="0" smtClean="0"/>
              <a:t>constructor(private </a:t>
            </a:r>
            <a:r>
              <a:rPr lang="en-US" dirty="0" err="1" smtClean="0"/>
              <a:t>formBuilder</a:t>
            </a:r>
            <a:r>
              <a:rPr lang="en-US" dirty="0" smtClean="0"/>
              <a:t>: </a:t>
            </a:r>
            <a:r>
              <a:rPr lang="en-US" dirty="0" err="1" smtClean="0"/>
              <a:t>FormBuilder</a:t>
            </a:r>
            <a:r>
              <a:rPr lang="en-US" dirty="0" smtClean="0"/>
              <a:t>) { }</a:t>
            </a:r>
          </a:p>
          <a:p>
            <a:r>
              <a:rPr lang="en-US" dirty="0" err="1" smtClean="0"/>
              <a:t>ngOnInit</a:t>
            </a:r>
            <a:r>
              <a:rPr lang="en-US" dirty="0" smtClean="0"/>
              <a:t>() {</a:t>
            </a:r>
          </a:p>
          <a:p>
            <a:r>
              <a:rPr lang="en-US" dirty="0" err="1" smtClean="0"/>
              <a:t>this.registerForm</a:t>
            </a:r>
            <a:r>
              <a:rPr lang="en-US" dirty="0" smtClean="0"/>
              <a:t> = </a:t>
            </a:r>
            <a:r>
              <a:rPr lang="en-US" dirty="0" err="1" smtClean="0"/>
              <a:t>this.formBuilder.group</a:t>
            </a:r>
            <a:r>
              <a:rPr lang="en-US" dirty="0" smtClean="0"/>
              <a:t>({</a:t>
            </a:r>
          </a:p>
          <a:p>
            <a:r>
              <a:rPr lang="en-US" dirty="0" err="1" smtClean="0"/>
              <a:t>firstName</a:t>
            </a:r>
            <a:r>
              <a:rPr lang="en-US" dirty="0" smtClean="0"/>
              <a:t>: ['', </a:t>
            </a:r>
            <a:r>
              <a:rPr lang="en-US" dirty="0" err="1" smtClean="0"/>
              <a:t>Validators.required</a:t>
            </a:r>
            <a:r>
              <a:rPr lang="en-US" dirty="0" smtClean="0"/>
              <a:t>],</a:t>
            </a:r>
          </a:p>
          <a:p>
            <a:r>
              <a:rPr lang="en-US" dirty="0" err="1" smtClean="0"/>
              <a:t>lastName</a:t>
            </a:r>
            <a:r>
              <a:rPr lang="en-US" dirty="0" smtClean="0"/>
              <a:t>: ['', </a:t>
            </a:r>
            <a:r>
              <a:rPr lang="en-US" dirty="0" err="1" smtClean="0"/>
              <a:t>Validators.required</a:t>
            </a:r>
            <a:r>
              <a:rPr lang="en-US" dirty="0" smtClean="0"/>
              <a:t>],</a:t>
            </a:r>
          </a:p>
          <a:p>
            <a:r>
              <a:rPr lang="en-US" dirty="0" smtClean="0"/>
              <a:t>address: </a:t>
            </a:r>
            <a:r>
              <a:rPr lang="en-US" dirty="0" err="1" smtClean="0"/>
              <a:t>this.formBuilder.group</a:t>
            </a:r>
            <a:r>
              <a:rPr lang="en-US" dirty="0" smtClean="0"/>
              <a:t>({</a:t>
            </a:r>
          </a:p>
          <a:p>
            <a:r>
              <a:rPr lang="en-US" dirty="0" smtClean="0"/>
              <a:t>street: [],</a:t>
            </a:r>
          </a:p>
          <a:p>
            <a:r>
              <a:rPr lang="en-US" dirty="0" smtClean="0"/>
              <a:t>zip: [],</a:t>
            </a:r>
          </a:p>
          <a:p>
            <a:r>
              <a:rPr lang="en-US" dirty="0" smtClean="0"/>
              <a:t>city: []</a:t>
            </a:r>
          </a:p>
          <a:p>
            <a:r>
              <a:rPr lang="en-US" dirty="0" smtClean="0"/>
              <a:t>}),</a:t>
            </a:r>
          </a:p>
          <a:p>
            <a:r>
              <a:rPr lang="en-US" dirty="0" smtClean="0"/>
              <a:t>email: ['', </a:t>
            </a:r>
            <a:r>
              <a:rPr lang="en-US" dirty="0" err="1" smtClean="0"/>
              <a:t>validateEmail</a:t>
            </a:r>
            <a:r>
              <a:rPr lang="en-US" dirty="0" smtClean="0"/>
              <a:t>]</a:t>
            </a:r>
          </a:p>
          <a:p>
            <a:r>
              <a:rPr lang="en-US" dirty="0" smtClean="0"/>
              <a:t>});</a:t>
            </a:r>
          </a:p>
          <a:p>
            <a:r>
              <a:rPr lang="en-US" dirty="0" smtClean="0"/>
              <a:t>}</a:t>
            </a:r>
          </a:p>
          <a:p>
            <a:r>
              <a:rPr lang="en-US" dirty="0" smtClean="0"/>
              <a:t>}</a:t>
            </a:r>
          </a:p>
          <a:p>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5943600"/>
          </a:xfrm>
        </p:spPr>
        <p:txBody>
          <a:bodyPr>
            <a:normAutofit lnSpcReduction="10000"/>
          </a:bodyPr>
          <a:lstStyle/>
          <a:p>
            <a:r>
              <a:rPr lang="en-US" dirty="0" smtClean="0"/>
              <a:t>function </a:t>
            </a:r>
            <a:r>
              <a:rPr lang="en-US" dirty="0" err="1" smtClean="0"/>
              <a:t>validateEmail</a:t>
            </a:r>
            <a:r>
              <a:rPr lang="en-US" dirty="0" smtClean="0"/>
              <a:t>(c: </a:t>
            </a:r>
            <a:r>
              <a:rPr lang="en-US" dirty="0" err="1" smtClean="0"/>
              <a:t>FormControl</a:t>
            </a:r>
            <a:r>
              <a:rPr lang="en-US" dirty="0" smtClean="0"/>
              <a:t>): any {</a:t>
            </a:r>
          </a:p>
          <a:p>
            <a:r>
              <a:rPr lang="en-US" dirty="0" smtClean="0"/>
              <a:t>let EMAIL_REGEXP = /^([a-zA-Z0-9_\-\.]+)@([a-zA-Z0-9_\-\.]+)\.([a-</a:t>
            </a:r>
            <a:r>
              <a:rPr lang="en-US" dirty="0" err="1" smtClean="0"/>
              <a:t>zA</a:t>
            </a:r>
            <a:r>
              <a:rPr lang="en-US" dirty="0" smtClean="0"/>
              <a:t>-Z]{2,5})$/;</a:t>
            </a:r>
          </a:p>
          <a:p>
            <a:r>
              <a:rPr lang="en-US" dirty="0" smtClean="0"/>
              <a:t>return </a:t>
            </a:r>
            <a:r>
              <a:rPr lang="en-US" dirty="0" err="1" smtClean="0"/>
              <a:t>EMAIL_REGEXP.test</a:t>
            </a:r>
            <a:r>
              <a:rPr lang="en-US" dirty="0" smtClean="0"/>
              <a:t>(</a:t>
            </a:r>
            <a:r>
              <a:rPr lang="en-US" dirty="0" err="1" smtClean="0"/>
              <a:t>c.value</a:t>
            </a:r>
            <a:r>
              <a:rPr lang="en-US" dirty="0" smtClean="0"/>
              <a:t>) ? null : {</a:t>
            </a:r>
          </a:p>
          <a:p>
            <a:r>
              <a:rPr lang="en-US" dirty="0" err="1" smtClean="0"/>
              <a:t>emailInvalid</a:t>
            </a:r>
            <a:r>
              <a:rPr lang="en-US" dirty="0" smtClean="0"/>
              <a:t>: {</a:t>
            </a:r>
          </a:p>
          <a:p>
            <a:r>
              <a:rPr lang="en-US" dirty="0" smtClean="0"/>
              <a:t>message: "Invalid Format!"</a:t>
            </a:r>
          </a:p>
          <a:p>
            <a:r>
              <a:rPr lang="en-US" dirty="0" smtClean="0"/>
              <a:t>}</a:t>
            </a:r>
          </a:p>
          <a:p>
            <a:r>
              <a:rPr lang="en-US" dirty="0" smtClean="0"/>
              <a:t>};</a:t>
            </a:r>
          </a:p>
          <a:p>
            <a:r>
              <a:rPr lang="en-US" dirty="0" smtClean="0"/>
              <a:t>}</a:t>
            </a:r>
          </a:p>
          <a:p>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400800"/>
          </a:xfrm>
        </p:spPr>
        <p:txBody>
          <a:bodyPr>
            <a:normAutofit lnSpcReduction="10000"/>
          </a:bodyPr>
          <a:lstStyle/>
          <a:p>
            <a:pPr algn="just"/>
            <a:r>
              <a:rPr lang="en-US" dirty="0" smtClean="0"/>
              <a:t>Line 30-37: In this function, a regular expression pattern is taken for email and the input value of the form control is tested against the mentioned pattern. If the pattern matches, it means the entered input is valid and hence, the validation function returns null.  Otherwise, the function returns an object with name '</a:t>
            </a:r>
            <a:r>
              <a:rPr lang="en-US" dirty="0" err="1" smtClean="0"/>
              <a:t>emailInvalid</a:t>
            </a:r>
            <a:r>
              <a:rPr lang="en-US" dirty="0" smtClean="0"/>
              <a:t>' with one property called 'message' set to appropriate string message.</a:t>
            </a:r>
          </a:p>
          <a:p>
            <a:pPr algn="just"/>
            <a:r>
              <a:rPr lang="en-US" dirty="0" smtClean="0"/>
              <a:t>Line 21: Binds the required </a:t>
            </a:r>
            <a:r>
              <a:rPr lang="en-US" dirty="0" err="1" smtClean="0"/>
              <a:t>validator</a:t>
            </a:r>
            <a:r>
              <a:rPr lang="en-US" dirty="0" smtClean="0"/>
              <a:t> and the custom </a:t>
            </a:r>
            <a:r>
              <a:rPr lang="en-US" dirty="0" err="1" smtClean="0"/>
              <a:t>validator</a:t>
            </a:r>
            <a:r>
              <a:rPr lang="en-US" dirty="0" smtClean="0"/>
              <a:t> named </a:t>
            </a:r>
            <a:r>
              <a:rPr lang="en-US" dirty="0" err="1" smtClean="0"/>
              <a:t>validateEmail</a:t>
            </a:r>
            <a:r>
              <a:rPr lang="en-US" dirty="0" smtClean="0"/>
              <a:t> to the email field. </a:t>
            </a:r>
          </a:p>
          <a:p>
            <a:pPr algn="just"/>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219200" y="304800"/>
            <a:ext cx="7696200" cy="632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638288" cy="6629400"/>
          </a:xfrm>
        </p:spPr>
        <p:txBody>
          <a:bodyPr>
            <a:normAutofit fontScale="70000" lnSpcReduction="20000"/>
          </a:bodyPr>
          <a:lstStyle/>
          <a:p>
            <a:pPr algn="just"/>
            <a:r>
              <a:rPr lang="en-US" dirty="0" smtClean="0"/>
              <a:t>For tracking the custom </a:t>
            </a:r>
            <a:r>
              <a:rPr lang="en-US" dirty="0" err="1" smtClean="0"/>
              <a:t>validators</a:t>
            </a:r>
            <a:r>
              <a:rPr lang="en-US" dirty="0" smtClean="0"/>
              <a:t> in the Reactive Form's template (Angular v13), add HTML controls for the email field in the registration-</a:t>
            </a:r>
            <a:r>
              <a:rPr lang="en-US" dirty="0" err="1" smtClean="0"/>
              <a:t>form.component.html</a:t>
            </a:r>
            <a:r>
              <a:rPr lang="en-US" dirty="0" smtClean="0"/>
              <a:t> file as shown below:</a:t>
            </a:r>
          </a:p>
          <a:p>
            <a:pPr algn="just"/>
            <a:r>
              <a:rPr lang="en-US" dirty="0" smtClean="0"/>
              <a:t>&lt;div class="container"&gt;</a:t>
            </a:r>
          </a:p>
          <a:p>
            <a:pPr algn="just"/>
            <a:r>
              <a:rPr lang="en-US" dirty="0" smtClean="0"/>
              <a:t>&lt;h1&gt;Registration Form&lt;/h1&gt;</a:t>
            </a:r>
          </a:p>
          <a:p>
            <a:pPr algn="just"/>
            <a:r>
              <a:rPr lang="en-US" dirty="0" smtClean="0"/>
              <a:t>&lt;form [</a:t>
            </a:r>
            <a:r>
              <a:rPr lang="en-US" dirty="0" err="1" smtClean="0"/>
              <a:t>formGroup</a:t>
            </a:r>
            <a:r>
              <a:rPr lang="en-US" dirty="0" smtClean="0"/>
              <a:t>]="</a:t>
            </a:r>
            <a:r>
              <a:rPr lang="en-US" dirty="0" err="1" smtClean="0"/>
              <a:t>registerForm</a:t>
            </a:r>
            <a:r>
              <a:rPr lang="en-US" dirty="0" smtClean="0"/>
              <a:t>"&gt;</a:t>
            </a:r>
          </a:p>
          <a:p>
            <a:pPr algn="just"/>
            <a:r>
              <a:rPr lang="en-US" dirty="0" smtClean="0"/>
              <a:t>&lt;div class="form-group"&gt;</a:t>
            </a:r>
          </a:p>
          <a:p>
            <a:pPr algn="just"/>
            <a:r>
              <a:rPr lang="en-US" dirty="0" smtClean="0"/>
              <a:t>&lt;label&gt;First Name&lt;/label&gt;</a:t>
            </a:r>
          </a:p>
          <a:p>
            <a:pPr algn="just"/>
            <a:r>
              <a:rPr lang="en-US" dirty="0" smtClean="0"/>
              <a:t>&lt;input type="text" class="form-control" </a:t>
            </a:r>
            <a:r>
              <a:rPr lang="en-US" dirty="0" err="1" smtClean="0"/>
              <a:t>formControlName</a:t>
            </a:r>
            <a:r>
              <a:rPr lang="en-US" dirty="0" smtClean="0"/>
              <a:t>="</a:t>
            </a:r>
            <a:r>
              <a:rPr lang="en-US" dirty="0" err="1" smtClean="0"/>
              <a:t>firstName</a:t>
            </a:r>
            <a:r>
              <a:rPr lang="en-US" dirty="0" smtClean="0"/>
              <a:t>"&gt;</a:t>
            </a:r>
          </a:p>
          <a:p>
            <a:pPr algn="just"/>
            <a:r>
              <a:rPr lang="en-US" dirty="0" smtClean="0"/>
              <a:t>&lt;div *</a:t>
            </a:r>
            <a:r>
              <a:rPr lang="en-US" dirty="0" err="1" smtClean="0"/>
              <a:t>ngIf</a:t>
            </a:r>
            <a:r>
              <a:rPr lang="en-US" dirty="0" smtClean="0"/>
              <a:t>="</a:t>
            </a:r>
            <a:r>
              <a:rPr lang="en-US" dirty="0" err="1" smtClean="0"/>
              <a:t>registerForm.controls</a:t>
            </a:r>
            <a:r>
              <a:rPr lang="en-US" dirty="0" smtClean="0"/>
              <a:t>['</a:t>
            </a:r>
            <a:r>
              <a:rPr lang="en-US" dirty="0" err="1" smtClean="0"/>
              <a:t>firstName</a:t>
            </a:r>
            <a:r>
              <a:rPr lang="en-US" dirty="0" smtClean="0"/>
              <a:t>'].errors" class="alert </a:t>
            </a:r>
            <a:r>
              <a:rPr lang="en-US" dirty="0" err="1" smtClean="0"/>
              <a:t>alert</a:t>
            </a:r>
            <a:r>
              <a:rPr lang="en-US" dirty="0" smtClean="0"/>
              <a:t>-danger"&gt;</a:t>
            </a:r>
          </a:p>
          <a:p>
            <a:pPr algn="just"/>
            <a:r>
              <a:rPr lang="en-US" dirty="0" err="1" smtClean="0"/>
              <a:t>Firstname</a:t>
            </a:r>
            <a:r>
              <a:rPr lang="en-US" dirty="0" smtClean="0"/>
              <a:t> field is invalid.</a:t>
            </a:r>
          </a:p>
          <a:p>
            <a:pPr algn="just"/>
            <a:r>
              <a:rPr lang="en-US" dirty="0" smtClean="0"/>
              <a:t>&lt;p *</a:t>
            </a:r>
            <a:r>
              <a:rPr lang="en-US" dirty="0" err="1" smtClean="0"/>
              <a:t>ngIf</a:t>
            </a:r>
            <a:r>
              <a:rPr lang="en-US" dirty="0" smtClean="0"/>
              <a:t>="</a:t>
            </a:r>
            <a:r>
              <a:rPr lang="en-US" dirty="0" err="1" smtClean="0"/>
              <a:t>registerForm.controls</a:t>
            </a:r>
            <a:r>
              <a:rPr lang="en-US" dirty="0" smtClean="0"/>
              <a:t>['</a:t>
            </a:r>
            <a:r>
              <a:rPr lang="en-US" dirty="0" err="1" smtClean="0"/>
              <a:t>firstName</a:t>
            </a:r>
            <a:r>
              <a:rPr lang="en-US" dirty="0" smtClean="0"/>
              <a:t>'].errors?.['required']"&gt;</a:t>
            </a:r>
          </a:p>
          <a:p>
            <a:pPr algn="just"/>
            <a:r>
              <a:rPr lang="en-US" dirty="0" smtClean="0"/>
              <a:t>This field is required!</a:t>
            </a:r>
          </a:p>
          <a:p>
            <a:pPr algn="just"/>
            <a:r>
              <a:rPr lang="en-US" dirty="0" smtClean="0"/>
              <a:t>&lt;/p&gt; </a:t>
            </a:r>
          </a:p>
          <a:p>
            <a:pPr algn="just"/>
            <a:r>
              <a:rPr lang="en-US" dirty="0" smtClean="0"/>
              <a:t>&lt;/div&gt;</a:t>
            </a:r>
          </a:p>
          <a:p>
            <a:pPr algn="just"/>
            <a:r>
              <a:rPr lang="en-US" dirty="0" smtClean="0"/>
              <a:t>&lt;/div&gt;</a:t>
            </a:r>
          </a:p>
          <a:p>
            <a:pPr algn="just"/>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5943600"/>
          </a:xfrm>
        </p:spPr>
        <p:txBody>
          <a:bodyPr>
            <a:normAutofit fontScale="85000" lnSpcReduction="20000"/>
          </a:bodyPr>
          <a:lstStyle/>
          <a:p>
            <a:r>
              <a:rPr lang="en-US" dirty="0" smtClean="0"/>
              <a:t>&lt;div class="form-group"&gt;</a:t>
            </a:r>
          </a:p>
          <a:p>
            <a:r>
              <a:rPr lang="en-US" dirty="0" smtClean="0"/>
              <a:t>&lt;label&gt;Last Name&lt;/label&gt;</a:t>
            </a:r>
          </a:p>
          <a:p>
            <a:r>
              <a:rPr lang="en-US" dirty="0" smtClean="0"/>
              <a:t>&lt;input type="text" class="form-control" </a:t>
            </a:r>
            <a:r>
              <a:rPr lang="en-US" dirty="0" err="1" smtClean="0"/>
              <a:t>formControlName</a:t>
            </a:r>
            <a:r>
              <a:rPr lang="en-US" dirty="0" smtClean="0"/>
              <a:t>="</a:t>
            </a:r>
            <a:r>
              <a:rPr lang="en-US" dirty="0" err="1" smtClean="0"/>
              <a:t>lastName</a:t>
            </a:r>
            <a:r>
              <a:rPr lang="en-US" dirty="0" smtClean="0"/>
              <a:t>"&gt;</a:t>
            </a:r>
          </a:p>
          <a:p>
            <a:r>
              <a:rPr lang="en-US" dirty="0" smtClean="0"/>
              <a:t>&lt;div *</a:t>
            </a:r>
            <a:r>
              <a:rPr lang="en-US" dirty="0" err="1" smtClean="0"/>
              <a:t>ngIf</a:t>
            </a:r>
            <a:r>
              <a:rPr lang="en-US" dirty="0" smtClean="0"/>
              <a:t>="</a:t>
            </a:r>
            <a:r>
              <a:rPr lang="en-US" dirty="0" err="1" smtClean="0"/>
              <a:t>registerForm.controls</a:t>
            </a:r>
            <a:r>
              <a:rPr lang="en-US" dirty="0" smtClean="0"/>
              <a:t>['</a:t>
            </a:r>
            <a:r>
              <a:rPr lang="en-US" dirty="0" err="1" smtClean="0"/>
              <a:t>lastName</a:t>
            </a:r>
            <a:r>
              <a:rPr lang="en-US" dirty="0" smtClean="0"/>
              <a:t>'].errors" class="alert </a:t>
            </a:r>
            <a:r>
              <a:rPr lang="en-US" dirty="0" err="1" smtClean="0"/>
              <a:t>alert</a:t>
            </a:r>
            <a:r>
              <a:rPr lang="en-US" dirty="0" smtClean="0"/>
              <a:t>-danger"&gt;</a:t>
            </a:r>
          </a:p>
          <a:p>
            <a:r>
              <a:rPr lang="en-US" dirty="0" err="1" smtClean="0"/>
              <a:t>Lastname</a:t>
            </a:r>
            <a:r>
              <a:rPr lang="en-US" dirty="0" smtClean="0"/>
              <a:t> field is invalid.</a:t>
            </a:r>
          </a:p>
          <a:p>
            <a:r>
              <a:rPr lang="en-US" dirty="0" smtClean="0"/>
              <a:t>&lt;p *</a:t>
            </a:r>
            <a:r>
              <a:rPr lang="en-US" dirty="0" err="1" smtClean="0"/>
              <a:t>ngIf</a:t>
            </a:r>
            <a:r>
              <a:rPr lang="en-US" dirty="0" smtClean="0"/>
              <a:t>="</a:t>
            </a:r>
            <a:r>
              <a:rPr lang="en-US" dirty="0" err="1" smtClean="0"/>
              <a:t>registerForm.controls</a:t>
            </a:r>
            <a:r>
              <a:rPr lang="en-US" dirty="0" smtClean="0"/>
              <a:t>['</a:t>
            </a:r>
            <a:r>
              <a:rPr lang="en-US" dirty="0" err="1" smtClean="0"/>
              <a:t>lastName</a:t>
            </a:r>
            <a:r>
              <a:rPr lang="en-US" dirty="0" smtClean="0"/>
              <a:t>'].errors?.['required']"&gt;</a:t>
            </a:r>
          </a:p>
          <a:p>
            <a:r>
              <a:rPr lang="en-US" dirty="0" smtClean="0"/>
              <a:t>This field is required!</a:t>
            </a:r>
          </a:p>
          <a:p>
            <a:r>
              <a:rPr lang="en-US" dirty="0" smtClean="0"/>
              <a:t>&lt;/p&gt; </a:t>
            </a:r>
          </a:p>
          <a:p>
            <a:r>
              <a:rPr lang="en-US" dirty="0" smtClean="0"/>
              <a:t>&lt;/div&gt;</a:t>
            </a:r>
          </a:p>
          <a:p>
            <a:r>
              <a:rPr lang="en-US" dirty="0" smtClean="0"/>
              <a:t>&lt;/div&gt;</a:t>
            </a:r>
          </a:p>
          <a:p>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81000"/>
            <a:ext cx="7714488" cy="5867400"/>
          </a:xfrm>
        </p:spPr>
        <p:txBody>
          <a:bodyPr>
            <a:normAutofit fontScale="85000" lnSpcReduction="20000"/>
          </a:bodyPr>
          <a:lstStyle/>
          <a:p>
            <a:r>
              <a:rPr lang="en-US" dirty="0" smtClean="0"/>
              <a:t>&lt;div class="form-group"&gt;</a:t>
            </a:r>
          </a:p>
          <a:p>
            <a:r>
              <a:rPr lang="en-US" dirty="0" smtClean="0"/>
              <a:t>&lt;</a:t>
            </a:r>
            <a:r>
              <a:rPr lang="en-US" dirty="0" err="1" smtClean="0"/>
              <a:t>fieldset</a:t>
            </a:r>
            <a:r>
              <a:rPr lang="en-US" dirty="0" smtClean="0"/>
              <a:t> </a:t>
            </a:r>
            <a:r>
              <a:rPr lang="en-US" dirty="0" err="1" smtClean="0"/>
              <a:t>formGroupName</a:t>
            </a:r>
            <a:r>
              <a:rPr lang="en-US" dirty="0" smtClean="0"/>
              <a:t>="address"&gt;</a:t>
            </a:r>
          </a:p>
          <a:p>
            <a:r>
              <a:rPr lang="en-US" dirty="0" smtClean="0"/>
              <a:t>&lt;legend&gt;Address:&lt;/legend&gt;</a:t>
            </a:r>
          </a:p>
          <a:p>
            <a:r>
              <a:rPr lang="en-US" dirty="0" smtClean="0"/>
              <a:t>&lt;label&gt;Street&lt;/label&gt;</a:t>
            </a:r>
          </a:p>
          <a:p>
            <a:r>
              <a:rPr lang="en-US" dirty="0" smtClean="0"/>
              <a:t>&lt;input type="text" class="form-control" </a:t>
            </a:r>
            <a:r>
              <a:rPr lang="en-US" dirty="0" err="1" smtClean="0"/>
              <a:t>formControlName</a:t>
            </a:r>
            <a:r>
              <a:rPr lang="en-US" dirty="0" smtClean="0"/>
              <a:t>="street"&gt;</a:t>
            </a:r>
          </a:p>
          <a:p>
            <a:r>
              <a:rPr lang="en-US" dirty="0" smtClean="0"/>
              <a:t>&lt;label&gt;Zip&lt;/label&gt;</a:t>
            </a:r>
          </a:p>
          <a:p>
            <a:r>
              <a:rPr lang="en-US" dirty="0" smtClean="0"/>
              <a:t>&lt;input type="text" class="form-control" </a:t>
            </a:r>
            <a:r>
              <a:rPr lang="en-US" dirty="0" err="1" smtClean="0"/>
              <a:t>formControlName</a:t>
            </a:r>
            <a:r>
              <a:rPr lang="en-US" dirty="0" smtClean="0"/>
              <a:t>="zip"&gt;</a:t>
            </a:r>
          </a:p>
          <a:p>
            <a:r>
              <a:rPr lang="en-US" dirty="0" smtClean="0"/>
              <a:t>&lt;label&gt;City&lt;/label&gt;</a:t>
            </a:r>
          </a:p>
          <a:p>
            <a:r>
              <a:rPr lang="en-US" dirty="0" smtClean="0"/>
              <a:t>&lt;input type="text" class="form-control" </a:t>
            </a:r>
            <a:r>
              <a:rPr lang="en-US" dirty="0" err="1" smtClean="0"/>
              <a:t>formControlName</a:t>
            </a:r>
            <a:r>
              <a:rPr lang="en-US" dirty="0" smtClean="0"/>
              <a:t>="city"&gt;</a:t>
            </a:r>
          </a:p>
          <a:p>
            <a:r>
              <a:rPr lang="en-US" dirty="0" smtClean="0"/>
              <a:t>&lt;/</a:t>
            </a:r>
            <a:r>
              <a:rPr lang="en-US" dirty="0" err="1" smtClean="0"/>
              <a:t>fieldset</a:t>
            </a:r>
            <a:r>
              <a:rPr lang="en-US" dirty="0" smtClean="0"/>
              <a:t>&gt;</a:t>
            </a:r>
          </a:p>
          <a:p>
            <a:r>
              <a:rPr lang="en-US" dirty="0" smtClean="0"/>
              <a:t>&lt;/div&gt;</a:t>
            </a:r>
          </a:p>
          <a:p>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6324600"/>
          </a:xfrm>
        </p:spPr>
        <p:txBody>
          <a:bodyPr>
            <a:normAutofit fontScale="70000" lnSpcReduction="20000"/>
          </a:bodyPr>
          <a:lstStyle/>
          <a:p>
            <a:pPr>
              <a:buNone/>
            </a:pPr>
            <a:r>
              <a:rPr lang="en-US" dirty="0" smtClean="0"/>
              <a:t>&lt;div class="form-group"&gt;</a:t>
            </a:r>
          </a:p>
          <a:p>
            <a:pPr>
              <a:buNone/>
            </a:pPr>
            <a:r>
              <a:rPr lang="en-US" dirty="0" smtClean="0"/>
              <a:t>&lt;label&gt;Email&lt;/label&gt;</a:t>
            </a:r>
          </a:p>
          <a:p>
            <a:pPr>
              <a:buNone/>
            </a:pPr>
            <a:r>
              <a:rPr lang="en-US" dirty="0" smtClean="0">
                <a:solidFill>
                  <a:srgbClr val="0066FF"/>
                </a:solidFill>
              </a:rPr>
              <a:t>&lt;input type="text" class="form-control" </a:t>
            </a:r>
            <a:r>
              <a:rPr lang="en-US" dirty="0" err="1" smtClean="0">
                <a:solidFill>
                  <a:srgbClr val="0066FF"/>
                </a:solidFill>
              </a:rPr>
              <a:t>formControlName</a:t>
            </a:r>
            <a:r>
              <a:rPr lang="en-US" dirty="0" smtClean="0">
                <a:solidFill>
                  <a:srgbClr val="0066FF"/>
                </a:solidFill>
              </a:rPr>
              <a:t>="email" /&gt; </a:t>
            </a:r>
          </a:p>
          <a:p>
            <a:pPr>
              <a:buNone/>
            </a:pPr>
            <a:r>
              <a:rPr lang="en-US" dirty="0" smtClean="0">
                <a:solidFill>
                  <a:srgbClr val="0066FF"/>
                </a:solidFill>
              </a:rPr>
              <a:t>&lt;div *</a:t>
            </a:r>
            <a:r>
              <a:rPr lang="en-US" dirty="0" err="1" smtClean="0">
                <a:solidFill>
                  <a:srgbClr val="0066FF"/>
                </a:solidFill>
              </a:rPr>
              <a:t>ngIf</a:t>
            </a:r>
            <a:r>
              <a:rPr lang="en-US" dirty="0" smtClean="0">
                <a:solidFill>
                  <a:srgbClr val="0066FF"/>
                </a:solidFill>
              </a:rPr>
              <a:t>="</a:t>
            </a:r>
            <a:r>
              <a:rPr lang="en-US" dirty="0" err="1" smtClean="0">
                <a:solidFill>
                  <a:srgbClr val="0066FF"/>
                </a:solidFill>
              </a:rPr>
              <a:t>registerForm.controls</a:t>
            </a:r>
            <a:r>
              <a:rPr lang="en-US" dirty="0" smtClean="0">
                <a:solidFill>
                  <a:srgbClr val="0066FF"/>
                </a:solidFill>
              </a:rPr>
              <a:t>['email'].errors" class="alert </a:t>
            </a:r>
            <a:r>
              <a:rPr lang="en-US" dirty="0" err="1" smtClean="0">
                <a:solidFill>
                  <a:srgbClr val="0066FF"/>
                </a:solidFill>
              </a:rPr>
              <a:t>alert</a:t>
            </a:r>
            <a:r>
              <a:rPr lang="en-US" dirty="0" smtClean="0">
                <a:solidFill>
                  <a:srgbClr val="0066FF"/>
                </a:solidFill>
              </a:rPr>
              <a:t>-danger"&gt;</a:t>
            </a:r>
          </a:p>
          <a:p>
            <a:pPr>
              <a:buNone/>
            </a:pPr>
            <a:r>
              <a:rPr lang="en-US" dirty="0" smtClean="0">
                <a:solidFill>
                  <a:srgbClr val="0066FF"/>
                </a:solidFill>
              </a:rPr>
              <a:t>Email field is invalid.</a:t>
            </a:r>
          </a:p>
          <a:p>
            <a:pPr>
              <a:buNone/>
            </a:pPr>
            <a:r>
              <a:rPr lang="en-US" dirty="0" smtClean="0">
                <a:solidFill>
                  <a:srgbClr val="0066FF"/>
                </a:solidFill>
              </a:rPr>
              <a:t>&lt;p *</a:t>
            </a:r>
            <a:r>
              <a:rPr lang="en-US" dirty="0" err="1" smtClean="0">
                <a:solidFill>
                  <a:srgbClr val="0066FF"/>
                </a:solidFill>
              </a:rPr>
              <a:t>ngIf</a:t>
            </a:r>
            <a:r>
              <a:rPr lang="en-US" dirty="0" smtClean="0">
                <a:solidFill>
                  <a:srgbClr val="0066FF"/>
                </a:solidFill>
              </a:rPr>
              <a:t>="</a:t>
            </a:r>
            <a:r>
              <a:rPr lang="en-US" dirty="0" err="1" smtClean="0">
                <a:solidFill>
                  <a:srgbClr val="0066FF"/>
                </a:solidFill>
              </a:rPr>
              <a:t>registerForm.controls</a:t>
            </a:r>
            <a:r>
              <a:rPr lang="en-US" dirty="0" smtClean="0">
                <a:solidFill>
                  <a:srgbClr val="0066FF"/>
                </a:solidFill>
              </a:rPr>
              <a:t>['email'].errors?.['required']"&gt;</a:t>
            </a:r>
          </a:p>
          <a:p>
            <a:pPr>
              <a:buNone/>
            </a:pPr>
            <a:r>
              <a:rPr lang="en-US" dirty="0" smtClean="0">
                <a:solidFill>
                  <a:srgbClr val="0066FF"/>
                </a:solidFill>
              </a:rPr>
              <a:t>This field is required!</a:t>
            </a:r>
          </a:p>
          <a:p>
            <a:pPr>
              <a:buNone/>
            </a:pPr>
            <a:r>
              <a:rPr lang="en-US" dirty="0" smtClean="0">
                <a:solidFill>
                  <a:srgbClr val="0066FF"/>
                </a:solidFill>
              </a:rPr>
              <a:t>&lt;/p&gt; </a:t>
            </a:r>
          </a:p>
          <a:p>
            <a:pPr>
              <a:buNone/>
            </a:pPr>
            <a:r>
              <a:rPr lang="en-US" dirty="0" smtClean="0">
                <a:solidFill>
                  <a:srgbClr val="0066FF"/>
                </a:solidFill>
              </a:rPr>
              <a:t>&lt;p *</a:t>
            </a:r>
            <a:r>
              <a:rPr lang="en-US" dirty="0" err="1" smtClean="0">
                <a:solidFill>
                  <a:srgbClr val="0066FF"/>
                </a:solidFill>
              </a:rPr>
              <a:t>ngIf</a:t>
            </a:r>
            <a:r>
              <a:rPr lang="en-US" dirty="0" smtClean="0">
                <a:solidFill>
                  <a:srgbClr val="0066FF"/>
                </a:solidFill>
              </a:rPr>
              <a:t>="</a:t>
            </a:r>
            <a:r>
              <a:rPr lang="en-US" dirty="0" err="1" smtClean="0">
                <a:solidFill>
                  <a:srgbClr val="0066FF"/>
                </a:solidFill>
              </a:rPr>
              <a:t>registerForm.controls</a:t>
            </a:r>
            <a:r>
              <a:rPr lang="en-US" dirty="0" smtClean="0">
                <a:solidFill>
                  <a:srgbClr val="0066FF"/>
                </a:solidFill>
              </a:rPr>
              <a:t>['email'].errors?.['</a:t>
            </a:r>
            <a:r>
              <a:rPr lang="en-US" dirty="0" err="1" smtClean="0">
                <a:solidFill>
                  <a:srgbClr val="0066FF"/>
                </a:solidFill>
              </a:rPr>
              <a:t>emailInvalid</a:t>
            </a:r>
            <a:r>
              <a:rPr lang="en-US" dirty="0" smtClean="0">
                <a:solidFill>
                  <a:srgbClr val="0066FF"/>
                </a:solidFill>
              </a:rPr>
              <a:t>']"&gt;</a:t>
            </a:r>
          </a:p>
          <a:p>
            <a:pPr>
              <a:buNone/>
            </a:pPr>
            <a:r>
              <a:rPr lang="en-US" dirty="0" smtClean="0">
                <a:solidFill>
                  <a:srgbClr val="0066FF"/>
                </a:solidFill>
              </a:rPr>
              <a:t>{{ </a:t>
            </a:r>
            <a:r>
              <a:rPr lang="en-US" dirty="0" err="1" smtClean="0">
                <a:solidFill>
                  <a:srgbClr val="0066FF"/>
                </a:solidFill>
              </a:rPr>
              <a:t>registerForm.controls</a:t>
            </a:r>
            <a:r>
              <a:rPr lang="en-US" dirty="0" smtClean="0">
                <a:solidFill>
                  <a:srgbClr val="0066FF"/>
                </a:solidFill>
              </a:rPr>
              <a:t>['email'].errors?.['</a:t>
            </a:r>
            <a:r>
              <a:rPr lang="en-US" dirty="0" err="1" smtClean="0">
                <a:solidFill>
                  <a:srgbClr val="0066FF"/>
                </a:solidFill>
              </a:rPr>
              <a:t>emailInvalid</a:t>
            </a:r>
            <a:r>
              <a:rPr lang="en-US" dirty="0" smtClean="0">
                <a:solidFill>
                  <a:srgbClr val="0066FF"/>
                </a:solidFill>
              </a:rPr>
              <a:t>'].message }}</a:t>
            </a:r>
          </a:p>
          <a:p>
            <a:pPr>
              <a:buNone/>
            </a:pPr>
            <a:r>
              <a:rPr lang="en-US" dirty="0" smtClean="0"/>
              <a:t>&lt;/p&gt; </a:t>
            </a:r>
          </a:p>
          <a:p>
            <a:pPr>
              <a:buNone/>
            </a:pPr>
            <a:r>
              <a:rPr lang="en-US" dirty="0" smtClean="0"/>
              <a:t>&lt;/div&gt;</a:t>
            </a:r>
          </a:p>
          <a:p>
            <a:pPr>
              <a:buNone/>
            </a:pPr>
            <a:r>
              <a:rPr lang="en-US" dirty="0" smtClean="0"/>
              <a:t>&lt;/div&gt;</a:t>
            </a:r>
          </a:p>
          <a:p>
            <a:pPr>
              <a:buNone/>
            </a:pP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790688" cy="6705600"/>
          </a:xfrm>
        </p:spPr>
        <p:txBody>
          <a:bodyPr>
            <a:normAutofit fontScale="77500" lnSpcReduction="20000"/>
          </a:bodyPr>
          <a:lstStyle/>
          <a:p>
            <a:r>
              <a:rPr lang="en-US" dirty="0" smtClean="0"/>
              <a:t>&lt;button type="submit" class="</a:t>
            </a:r>
            <a:r>
              <a:rPr lang="en-US" dirty="0" err="1" smtClean="0"/>
              <a:t>btn</a:t>
            </a:r>
            <a:r>
              <a:rPr lang="en-US" dirty="0" smtClean="0"/>
              <a:t> </a:t>
            </a:r>
            <a:r>
              <a:rPr lang="en-US" dirty="0" err="1" smtClean="0"/>
              <a:t>btn</a:t>
            </a:r>
            <a:r>
              <a:rPr lang="en-US" dirty="0" smtClean="0"/>
              <a:t>-primary" (click)="submitted=true"&gt;Submit&lt;/button&gt;</a:t>
            </a:r>
          </a:p>
          <a:p>
            <a:r>
              <a:rPr lang="en-US" dirty="0" smtClean="0"/>
              <a:t>&lt;/form&gt;</a:t>
            </a:r>
          </a:p>
          <a:p>
            <a:r>
              <a:rPr lang="en-US" dirty="0" smtClean="0"/>
              <a:t>&lt;</a:t>
            </a:r>
            <a:r>
              <a:rPr lang="en-US" dirty="0" err="1" smtClean="0"/>
              <a:t>br</a:t>
            </a:r>
            <a:r>
              <a:rPr lang="en-US" dirty="0" smtClean="0"/>
              <a:t>/&gt;</a:t>
            </a:r>
          </a:p>
          <a:p>
            <a:r>
              <a:rPr lang="en-US" dirty="0" smtClean="0"/>
              <a:t>&lt;div [hidden]="!submitted"&gt;</a:t>
            </a:r>
          </a:p>
          <a:p>
            <a:r>
              <a:rPr lang="en-US" dirty="0" smtClean="0"/>
              <a:t>&lt;h3&gt; Employee Details &lt;/h3&gt;</a:t>
            </a:r>
          </a:p>
          <a:p>
            <a:r>
              <a:rPr lang="en-US" dirty="0" smtClean="0"/>
              <a:t>&lt;p&gt;First Name: {{ </a:t>
            </a:r>
            <a:r>
              <a:rPr lang="en-US" dirty="0" err="1" smtClean="0"/>
              <a:t>registerForm.get</a:t>
            </a:r>
            <a:r>
              <a:rPr lang="en-US" dirty="0" smtClean="0"/>
              <a:t>('</a:t>
            </a:r>
            <a:r>
              <a:rPr lang="en-US" dirty="0" err="1" smtClean="0"/>
              <a:t>firstName</a:t>
            </a:r>
            <a:r>
              <a:rPr lang="en-US" dirty="0" smtClean="0"/>
              <a:t>')?.value }} &lt;/p&gt;</a:t>
            </a:r>
          </a:p>
          <a:p>
            <a:r>
              <a:rPr lang="en-US" dirty="0" smtClean="0"/>
              <a:t>&lt;p&gt; Last Name: {{ </a:t>
            </a:r>
            <a:r>
              <a:rPr lang="en-US" dirty="0" err="1" smtClean="0"/>
              <a:t>registerForm.get</a:t>
            </a:r>
            <a:r>
              <a:rPr lang="en-US" dirty="0" smtClean="0"/>
              <a:t>('</a:t>
            </a:r>
            <a:r>
              <a:rPr lang="en-US" dirty="0" err="1" smtClean="0"/>
              <a:t>lastName</a:t>
            </a:r>
            <a:r>
              <a:rPr lang="en-US" dirty="0" smtClean="0"/>
              <a:t>')?.value }} &lt;/p&gt;</a:t>
            </a:r>
          </a:p>
          <a:p>
            <a:r>
              <a:rPr lang="en-US" dirty="0" smtClean="0"/>
              <a:t>&lt;p&gt; Street: {{ </a:t>
            </a:r>
            <a:r>
              <a:rPr lang="en-US" dirty="0" err="1" smtClean="0"/>
              <a:t>registerForm.get</a:t>
            </a:r>
            <a:r>
              <a:rPr lang="en-US" dirty="0" smtClean="0"/>
              <a:t>('</a:t>
            </a:r>
            <a:r>
              <a:rPr lang="en-US" dirty="0" err="1" smtClean="0"/>
              <a:t>address.street</a:t>
            </a:r>
            <a:r>
              <a:rPr lang="en-US" dirty="0" smtClean="0"/>
              <a:t>')?.value }}&lt;/p&gt;</a:t>
            </a:r>
          </a:p>
          <a:p>
            <a:r>
              <a:rPr lang="en-US" dirty="0" smtClean="0"/>
              <a:t>&lt;p&gt; Zip: {{ </a:t>
            </a:r>
            <a:r>
              <a:rPr lang="en-US" dirty="0" err="1" smtClean="0"/>
              <a:t>registerForm.get</a:t>
            </a:r>
            <a:r>
              <a:rPr lang="en-US" dirty="0" smtClean="0"/>
              <a:t>('address.zip')?.value }} &lt;/p&gt;</a:t>
            </a:r>
          </a:p>
          <a:p>
            <a:r>
              <a:rPr lang="en-US" dirty="0" smtClean="0"/>
              <a:t>&lt;p&gt; City: {{ </a:t>
            </a:r>
            <a:r>
              <a:rPr lang="en-US" dirty="0" err="1" smtClean="0"/>
              <a:t>registerForm.get</a:t>
            </a:r>
            <a:r>
              <a:rPr lang="en-US" dirty="0" smtClean="0"/>
              <a:t>('</a:t>
            </a:r>
            <a:r>
              <a:rPr lang="en-US" dirty="0" err="1" smtClean="0"/>
              <a:t>address.city</a:t>
            </a:r>
            <a:r>
              <a:rPr lang="en-US" dirty="0" smtClean="0"/>
              <a:t>')?.value }}&lt;/p&gt;</a:t>
            </a:r>
          </a:p>
          <a:p>
            <a:r>
              <a:rPr lang="en-US" dirty="0" smtClean="0"/>
              <a:t>&lt;p&gt;Email: {{ </a:t>
            </a:r>
            <a:r>
              <a:rPr lang="en-US" dirty="0" err="1" smtClean="0"/>
              <a:t>registerForm.get</a:t>
            </a:r>
            <a:r>
              <a:rPr lang="en-US" dirty="0" smtClean="0"/>
              <a:t>('email')?.value }}&lt;/p&gt;</a:t>
            </a:r>
          </a:p>
          <a:p>
            <a:r>
              <a:rPr lang="en-US" dirty="0" smtClean="0"/>
              <a:t>&lt;/div&gt;</a:t>
            </a:r>
          </a:p>
          <a:p>
            <a:r>
              <a:rPr lang="en-US" dirty="0" smtClean="0"/>
              <a:t>&lt;/div&gt;</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019800"/>
          </a:xfrm>
        </p:spPr>
        <p:txBody>
          <a:bodyPr>
            <a:normAutofit/>
          </a:bodyPr>
          <a:lstStyle/>
          <a:p>
            <a:pPr algn="just"/>
            <a:r>
              <a:rPr lang="en-US" sz="2800" dirty="0" smtClean="0"/>
              <a:t>Line 44: Displays error message if email validation fails. errors object holds the error messages of all form controls</a:t>
            </a:r>
          </a:p>
          <a:p>
            <a:pPr algn="just"/>
            <a:r>
              <a:rPr lang="en-US" sz="2800" dirty="0" smtClean="0"/>
              <a:t>Output:</a:t>
            </a:r>
          </a:p>
          <a:p>
            <a:pPr algn="just"/>
            <a:endParaRPr lang="en-US" sz="2800" dirty="0"/>
          </a:p>
        </p:txBody>
      </p:sp>
      <p:pic>
        <p:nvPicPr>
          <p:cNvPr id="4" name="Picture 3"/>
          <p:cNvPicPr/>
          <p:nvPr/>
        </p:nvPicPr>
        <p:blipFill>
          <a:blip r:embed="rId2"/>
          <a:srcRect/>
          <a:stretch>
            <a:fillRect/>
          </a:stretch>
        </p:blipFill>
        <p:spPr bwMode="auto">
          <a:xfrm>
            <a:off x="1600200" y="2133600"/>
            <a:ext cx="5562600" cy="4724400"/>
          </a:xfrm>
          <a:prstGeom prst="rect">
            <a:avLst/>
          </a:prstGeom>
          <a:noFill/>
          <a:ln w="9525">
            <a:noFill/>
            <a:miter lim="800000"/>
            <a:headEnd/>
            <a:tailEnd/>
          </a:ln>
        </p:spPr>
      </p:pic>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828800" y="609600"/>
            <a:ext cx="5715000" cy="6019799"/>
          </a:xfrm>
          <a:prstGeom prst="rect">
            <a:avLst/>
          </a:prstGeom>
          <a:noFill/>
          <a:ln w="9525">
            <a:noFill/>
            <a:miter lim="800000"/>
            <a:headEnd/>
            <a:tailEnd/>
          </a:ln>
        </p:spPr>
      </p:pic>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pPr algn="ctr"/>
            <a:r>
              <a:rPr lang="en-US" dirty="0" smtClean="0"/>
              <a:t>Dependency Injection</a:t>
            </a:r>
            <a:endParaRPr lang="en-US" dirty="0"/>
          </a:p>
        </p:txBody>
      </p:sp>
      <p:sp>
        <p:nvSpPr>
          <p:cNvPr id="3" name="Content Placeholder 2"/>
          <p:cNvSpPr>
            <a:spLocks noGrp="1"/>
          </p:cNvSpPr>
          <p:nvPr>
            <p:ph idx="1"/>
          </p:nvPr>
        </p:nvSpPr>
        <p:spPr>
          <a:xfrm>
            <a:off x="1143000" y="914400"/>
            <a:ext cx="7790688" cy="5715000"/>
          </a:xfrm>
        </p:spPr>
        <p:txBody>
          <a:bodyPr>
            <a:normAutofit fontScale="77500" lnSpcReduction="20000"/>
          </a:bodyPr>
          <a:lstStyle/>
          <a:p>
            <a:pPr algn="just"/>
            <a:r>
              <a:rPr lang="en-US" dirty="0" smtClean="0"/>
              <a:t>Dependency Injection (DI) is a mechanism </a:t>
            </a:r>
            <a:r>
              <a:rPr lang="en-US" dirty="0" smtClean="0">
                <a:solidFill>
                  <a:srgbClr val="0066FF"/>
                </a:solidFill>
              </a:rPr>
              <a:t>where the required resources will be injected into the code automatically.</a:t>
            </a:r>
          </a:p>
          <a:p>
            <a:pPr algn="just"/>
            <a:r>
              <a:rPr lang="en-US" dirty="0" smtClean="0"/>
              <a:t>Angular comes with an in-built dependency injection subsystem.</a:t>
            </a:r>
          </a:p>
          <a:p>
            <a:pPr algn="just">
              <a:buNone/>
            </a:pPr>
            <a:endParaRPr lang="en-US" dirty="0" smtClean="0"/>
          </a:p>
          <a:p>
            <a:pPr algn="just"/>
            <a:r>
              <a:rPr lang="en-US" b="1" dirty="0" smtClean="0"/>
              <a:t>Why Dependency Injection?</a:t>
            </a:r>
            <a:endParaRPr lang="en-US" dirty="0" smtClean="0"/>
          </a:p>
          <a:p>
            <a:pPr algn="just"/>
            <a:r>
              <a:rPr lang="en-US" dirty="0" smtClean="0"/>
              <a:t>It is because DI:</a:t>
            </a:r>
          </a:p>
          <a:p>
            <a:pPr algn="just"/>
            <a:r>
              <a:rPr lang="en-US" dirty="0" smtClean="0"/>
              <a:t>allows developers </a:t>
            </a:r>
            <a:r>
              <a:rPr lang="en-US" dirty="0" smtClean="0">
                <a:solidFill>
                  <a:srgbClr val="FF3399"/>
                </a:solidFill>
              </a:rPr>
              <a:t>to reuse the code across applications</a:t>
            </a:r>
            <a:r>
              <a:rPr lang="en-US" dirty="0" smtClean="0"/>
              <a:t>.</a:t>
            </a:r>
          </a:p>
          <a:p>
            <a:pPr algn="just"/>
            <a:r>
              <a:rPr lang="en-US" dirty="0" smtClean="0">
                <a:solidFill>
                  <a:srgbClr val="0066FF"/>
                </a:solidFill>
              </a:rPr>
              <a:t>makes the code loosely coupled</a:t>
            </a:r>
            <a:r>
              <a:rPr lang="en-US" dirty="0" smtClean="0"/>
              <a:t>.</a:t>
            </a:r>
          </a:p>
          <a:p>
            <a:pPr algn="just"/>
            <a:r>
              <a:rPr lang="en-US" dirty="0" smtClean="0">
                <a:solidFill>
                  <a:srgbClr val="C00000"/>
                </a:solidFill>
              </a:rPr>
              <a:t>makes application development and testing much easier</a:t>
            </a:r>
            <a:r>
              <a:rPr lang="en-US" dirty="0" smtClean="0"/>
              <a:t>.</a:t>
            </a:r>
          </a:p>
          <a:p>
            <a:pPr algn="just"/>
            <a:r>
              <a:rPr lang="en-US" dirty="0" smtClean="0"/>
              <a:t>allows the developer to ask for the dependencies from Angular. There is no need for the developer to explicitly create/instantiate them.</a:t>
            </a:r>
          </a:p>
          <a:p>
            <a:pPr algn="just"/>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pPr algn="ctr"/>
            <a:r>
              <a:rPr lang="en-US" dirty="0" smtClean="0"/>
              <a:t>Services Basics</a:t>
            </a:r>
            <a:endParaRPr lang="en-US" dirty="0"/>
          </a:p>
        </p:txBody>
      </p:sp>
      <p:sp>
        <p:nvSpPr>
          <p:cNvPr id="3" name="Content Placeholder 2"/>
          <p:cNvSpPr>
            <a:spLocks noGrp="1"/>
          </p:cNvSpPr>
          <p:nvPr>
            <p:ph idx="1"/>
          </p:nvPr>
        </p:nvSpPr>
        <p:spPr>
          <a:xfrm>
            <a:off x="1143000" y="914400"/>
            <a:ext cx="7790688" cy="5715000"/>
          </a:xfrm>
        </p:spPr>
        <p:txBody>
          <a:bodyPr>
            <a:normAutofit fontScale="92500" lnSpcReduction="20000"/>
          </a:bodyPr>
          <a:lstStyle/>
          <a:p>
            <a:pPr algn="just"/>
            <a:r>
              <a:rPr lang="en-US" dirty="0" smtClean="0"/>
              <a:t>A service in Angular is </a:t>
            </a:r>
            <a:r>
              <a:rPr lang="en-US" dirty="0" smtClean="0">
                <a:solidFill>
                  <a:srgbClr val="C00000"/>
                </a:solidFill>
              </a:rPr>
              <a:t>a class that contains some functionality that can be reused across the application.</a:t>
            </a:r>
            <a:r>
              <a:rPr lang="en-US" dirty="0" smtClean="0"/>
              <a:t> </a:t>
            </a:r>
          </a:p>
          <a:p>
            <a:pPr algn="just"/>
            <a:r>
              <a:rPr lang="en-US" dirty="0" smtClean="0"/>
              <a:t>Angular Services come as objects which are wired together using dependency injection.</a:t>
            </a:r>
          </a:p>
          <a:p>
            <a:pPr algn="just"/>
            <a:r>
              <a:rPr lang="en-US" dirty="0" smtClean="0"/>
              <a:t>Angular provides a few inbuilt services also can create custom services.</a:t>
            </a:r>
          </a:p>
          <a:p>
            <a:pPr algn="just">
              <a:buNone/>
            </a:pPr>
            <a:endParaRPr lang="en-US" dirty="0" smtClean="0"/>
          </a:p>
          <a:p>
            <a:pPr algn="just"/>
            <a:r>
              <a:rPr lang="en-US" b="1" dirty="0" smtClean="0"/>
              <a:t>Why Services?</a:t>
            </a:r>
            <a:endParaRPr lang="en-US" dirty="0" smtClean="0"/>
          </a:p>
          <a:p>
            <a:pPr algn="just"/>
            <a:r>
              <a:rPr lang="en-US" dirty="0" smtClean="0"/>
              <a:t>Services can be used to:</a:t>
            </a:r>
          </a:p>
          <a:p>
            <a:pPr algn="just"/>
            <a:r>
              <a:rPr lang="en-US" dirty="0" smtClean="0">
                <a:solidFill>
                  <a:srgbClr val="FF0066"/>
                </a:solidFill>
              </a:rPr>
              <a:t>share the code across components of an application. </a:t>
            </a:r>
          </a:p>
          <a:p>
            <a:pPr algn="just"/>
            <a:r>
              <a:rPr lang="en-US" dirty="0" smtClean="0">
                <a:solidFill>
                  <a:srgbClr val="0066FF"/>
                </a:solidFill>
              </a:rPr>
              <a:t>make HTTP requests</a:t>
            </a:r>
            <a:r>
              <a:rPr lang="en-US" dirty="0" smtClean="0"/>
              <a:t>.</a:t>
            </a:r>
          </a:p>
          <a:p>
            <a:pPr algn="just"/>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6324600"/>
          </a:xfrm>
        </p:spPr>
        <p:txBody>
          <a:bodyPr>
            <a:normAutofit fontScale="92500" lnSpcReduction="20000"/>
          </a:bodyPr>
          <a:lstStyle/>
          <a:p>
            <a:pPr algn="just"/>
            <a:r>
              <a:rPr lang="en-US" b="1" dirty="0" smtClean="0"/>
              <a:t>Creating a Service</a:t>
            </a:r>
            <a:endParaRPr lang="en-US" dirty="0" smtClean="0"/>
          </a:p>
          <a:p>
            <a:pPr algn="just"/>
            <a:r>
              <a:rPr lang="en-US" dirty="0" smtClean="0"/>
              <a:t>To create a service class, use the following command:</a:t>
            </a:r>
          </a:p>
          <a:p>
            <a:pPr algn="just">
              <a:buNone/>
            </a:pPr>
            <a:r>
              <a:rPr lang="en-US" b="1" dirty="0" smtClean="0"/>
              <a:t>			</a:t>
            </a:r>
            <a:r>
              <a:rPr lang="en-US" b="1" dirty="0" err="1" smtClean="0"/>
              <a:t>ng</a:t>
            </a:r>
            <a:r>
              <a:rPr lang="en-US" b="1" dirty="0" smtClean="0"/>
              <a:t> </a:t>
            </a:r>
            <a:r>
              <a:rPr lang="en-US" b="1" dirty="0" smtClean="0"/>
              <a:t>generate service book</a:t>
            </a:r>
          </a:p>
          <a:p>
            <a:pPr algn="just"/>
            <a:r>
              <a:rPr lang="en-US" dirty="0" smtClean="0"/>
              <a:t>The above command will create a service class as shown below:</a:t>
            </a:r>
          </a:p>
          <a:p>
            <a:pPr algn="just"/>
            <a:r>
              <a:rPr lang="en-US" dirty="0" smtClean="0"/>
              <a:t>@</a:t>
            </a:r>
            <a:r>
              <a:rPr lang="en-US" dirty="0" err="1" smtClean="0"/>
              <a:t>Injectable</a:t>
            </a:r>
            <a:r>
              <a:rPr lang="en-US" dirty="0" smtClean="0"/>
              <a:t>({</a:t>
            </a:r>
          </a:p>
          <a:p>
            <a:pPr algn="just"/>
            <a:r>
              <a:rPr lang="en-US" dirty="0" err="1" smtClean="0"/>
              <a:t>providedIn:'root</a:t>
            </a:r>
            <a:r>
              <a:rPr lang="en-US" dirty="0" smtClean="0"/>
              <a:t>'</a:t>
            </a:r>
          </a:p>
          <a:p>
            <a:pPr algn="just"/>
            <a:r>
              <a:rPr lang="en-US" dirty="0" smtClean="0"/>
              <a:t>})</a:t>
            </a:r>
          </a:p>
          <a:p>
            <a:pPr algn="just"/>
            <a:r>
              <a:rPr lang="en-US" dirty="0" smtClean="0"/>
              <a:t>export class </a:t>
            </a:r>
            <a:r>
              <a:rPr lang="en-US" dirty="0" err="1" smtClean="0"/>
              <a:t>BookService</a:t>
            </a:r>
            <a:endParaRPr lang="en-US" dirty="0" smtClean="0"/>
          </a:p>
          <a:p>
            <a:pPr algn="just"/>
            <a:r>
              <a:rPr lang="en-US" dirty="0" smtClean="0"/>
              <a:t>{</a:t>
            </a:r>
          </a:p>
          <a:p>
            <a:pPr algn="just"/>
            <a:r>
              <a:rPr lang="en-US" dirty="0" smtClean="0"/>
              <a:t>}</a:t>
            </a:r>
          </a:p>
          <a:p>
            <a:pPr algn="just"/>
            <a:r>
              <a:rPr lang="en-US" dirty="0" smtClean="0">
                <a:solidFill>
                  <a:srgbClr val="0066FF"/>
                </a:solidFill>
              </a:rPr>
              <a:t>@</a:t>
            </a:r>
            <a:r>
              <a:rPr lang="en-US" dirty="0" err="1" smtClean="0">
                <a:solidFill>
                  <a:srgbClr val="0066FF"/>
                </a:solidFill>
              </a:rPr>
              <a:t>Injectable</a:t>
            </a:r>
            <a:r>
              <a:rPr lang="en-US" dirty="0" smtClean="0">
                <a:solidFill>
                  <a:srgbClr val="0066FF"/>
                </a:solidFill>
              </a:rPr>
              <a:t>() decorator makes the class </a:t>
            </a:r>
            <a:r>
              <a:rPr lang="en-US" dirty="0" err="1" smtClean="0">
                <a:solidFill>
                  <a:srgbClr val="0066FF"/>
                </a:solidFill>
              </a:rPr>
              <a:t>injectable</a:t>
            </a:r>
            <a:r>
              <a:rPr lang="en-US" dirty="0" smtClean="0">
                <a:solidFill>
                  <a:srgbClr val="0066FF"/>
                </a:solidFill>
              </a:rPr>
              <a:t> into application components</a:t>
            </a:r>
            <a:r>
              <a:rPr lang="en-US" dirty="0" smtClean="0">
                <a:solidFill>
                  <a:srgbClr val="0066FF"/>
                </a:solidFill>
              </a:rPr>
              <a:t>.</a:t>
            </a:r>
            <a:endParaRPr lang="en-US" dirty="0" smtClean="0">
              <a:solidFill>
                <a:srgbClr val="0066FF"/>
              </a:solidFill>
            </a:endParaRPr>
          </a:p>
          <a:p>
            <a:pPr algn="just"/>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04800"/>
            <a:ext cx="7562088" cy="6248400"/>
          </a:xfrm>
        </p:spPr>
        <p:txBody>
          <a:bodyPr>
            <a:normAutofit/>
          </a:bodyPr>
          <a:lstStyle/>
          <a:p>
            <a:pPr algn="just">
              <a:lnSpc>
                <a:spcPct val="150000"/>
              </a:lnSpc>
            </a:pPr>
            <a:r>
              <a:rPr lang="en-US" dirty="0" smtClean="0"/>
              <a:t>Angular CLI is a command-line interface tool to build Angular applications. </a:t>
            </a:r>
            <a:r>
              <a:rPr lang="en-US" dirty="0" smtClean="0">
                <a:solidFill>
                  <a:srgbClr val="0066FF"/>
                </a:solidFill>
              </a:rPr>
              <a:t>It makes application development faster and easier to maintain.</a:t>
            </a:r>
          </a:p>
          <a:p>
            <a:pPr algn="just">
              <a:lnSpc>
                <a:spcPct val="150000"/>
              </a:lnSpc>
            </a:pPr>
            <a:r>
              <a:rPr lang="en-US" dirty="0" smtClean="0"/>
              <a:t>Using CLI, you can </a:t>
            </a:r>
            <a:r>
              <a:rPr lang="en-US" dirty="0" smtClean="0">
                <a:solidFill>
                  <a:srgbClr val="C00000"/>
                </a:solidFill>
              </a:rPr>
              <a:t>create projects, add files to them, and perform development tasks such as testing, bundling, and deployment of applications</a:t>
            </a:r>
            <a:r>
              <a:rPr lang="en-US" dirty="0" smtClean="0"/>
              <a:t>.</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77000"/>
          </a:xfrm>
        </p:spPr>
        <p:txBody>
          <a:bodyPr>
            <a:normAutofit fontScale="85000" lnSpcReduction="20000"/>
          </a:bodyPr>
          <a:lstStyle/>
          <a:p>
            <a:pPr algn="just"/>
            <a:r>
              <a:rPr lang="en-US" b="1" dirty="0" smtClean="0"/>
              <a:t>Providing a Service</a:t>
            </a:r>
            <a:endParaRPr lang="en-US" dirty="0" smtClean="0"/>
          </a:p>
          <a:p>
            <a:pPr algn="just">
              <a:buNone/>
            </a:pPr>
            <a:r>
              <a:rPr lang="en-US" dirty="0" smtClean="0"/>
              <a:t>1</a:t>
            </a:r>
            <a:r>
              <a:rPr lang="en-US" dirty="0" smtClean="0"/>
              <a:t>. The first way to register service is </a:t>
            </a:r>
            <a:r>
              <a:rPr lang="en-US" dirty="0" smtClean="0">
                <a:solidFill>
                  <a:srgbClr val="FF3399"/>
                </a:solidFill>
              </a:rPr>
              <a:t>to specify </a:t>
            </a:r>
            <a:r>
              <a:rPr lang="en-US" dirty="0" err="1" smtClean="0">
                <a:solidFill>
                  <a:srgbClr val="FF3399"/>
                </a:solidFill>
              </a:rPr>
              <a:t>providedIn</a:t>
            </a:r>
            <a:r>
              <a:rPr lang="en-US" dirty="0" smtClean="0">
                <a:solidFill>
                  <a:srgbClr val="FF3399"/>
                </a:solidFill>
              </a:rPr>
              <a:t> property using @</a:t>
            </a:r>
            <a:r>
              <a:rPr lang="en-US" dirty="0" err="1" smtClean="0">
                <a:solidFill>
                  <a:srgbClr val="FF3399"/>
                </a:solidFill>
              </a:rPr>
              <a:t>Injectable</a:t>
            </a:r>
            <a:r>
              <a:rPr lang="en-US" dirty="0" smtClean="0">
                <a:solidFill>
                  <a:srgbClr val="FF3399"/>
                </a:solidFill>
              </a:rPr>
              <a:t> decorator. This property is added by default when you generate a service</a:t>
            </a:r>
            <a:r>
              <a:rPr lang="en-US" dirty="0" smtClean="0"/>
              <a:t> using Angular CLI. </a:t>
            </a:r>
          </a:p>
          <a:p>
            <a:pPr algn="just"/>
            <a:r>
              <a:rPr lang="en-US" dirty="0" smtClean="0"/>
              <a:t>import { </a:t>
            </a:r>
            <a:r>
              <a:rPr lang="en-US" dirty="0" err="1" smtClean="0"/>
              <a:t>Injectable</a:t>
            </a:r>
            <a:r>
              <a:rPr lang="en-US" dirty="0" smtClean="0"/>
              <a:t> } from '@angular/core';</a:t>
            </a:r>
          </a:p>
          <a:p>
            <a:pPr algn="just"/>
            <a:r>
              <a:rPr lang="en-US" dirty="0" smtClean="0"/>
              <a:t>@</a:t>
            </a:r>
            <a:r>
              <a:rPr lang="en-US" dirty="0" err="1" smtClean="0"/>
              <a:t>Injectable</a:t>
            </a:r>
            <a:r>
              <a:rPr lang="en-US" dirty="0" smtClean="0"/>
              <a:t>({</a:t>
            </a:r>
          </a:p>
          <a:p>
            <a:pPr algn="just"/>
            <a:r>
              <a:rPr lang="en-US" dirty="0" err="1" smtClean="0"/>
              <a:t>providedIn</a:t>
            </a:r>
            <a:r>
              <a:rPr lang="en-US" dirty="0" smtClean="0"/>
              <a:t>: 'root'</a:t>
            </a:r>
          </a:p>
          <a:p>
            <a:pPr algn="just"/>
            <a:r>
              <a:rPr lang="en-US" dirty="0" smtClean="0"/>
              <a:t>})</a:t>
            </a:r>
          </a:p>
          <a:p>
            <a:pPr algn="just"/>
            <a:r>
              <a:rPr lang="en-US" dirty="0" smtClean="0"/>
              <a:t>export class </a:t>
            </a:r>
            <a:r>
              <a:rPr lang="en-US" dirty="0" err="1" smtClean="0"/>
              <a:t>BookService</a:t>
            </a:r>
            <a:r>
              <a:rPr lang="en-US" dirty="0" smtClean="0"/>
              <a:t> {}</a:t>
            </a:r>
          </a:p>
          <a:p>
            <a:pPr algn="just"/>
            <a:r>
              <a:rPr lang="en-US" dirty="0" smtClean="0"/>
              <a:t>Line 4: </a:t>
            </a:r>
            <a:r>
              <a:rPr lang="en-US" dirty="0" err="1" smtClean="0">
                <a:solidFill>
                  <a:srgbClr val="0066FF"/>
                </a:solidFill>
              </a:rPr>
              <a:t>providedIn</a:t>
            </a:r>
            <a:r>
              <a:rPr lang="en-US" dirty="0" smtClean="0">
                <a:solidFill>
                  <a:srgbClr val="0066FF"/>
                </a:solidFill>
              </a:rPr>
              <a:t> property registers </a:t>
            </a:r>
            <a:r>
              <a:rPr lang="en-US" dirty="0" err="1" smtClean="0">
                <a:solidFill>
                  <a:srgbClr val="0066FF"/>
                </a:solidFill>
              </a:rPr>
              <a:t>BookService</a:t>
            </a:r>
            <a:r>
              <a:rPr lang="en-US" dirty="0" smtClean="0">
                <a:solidFill>
                  <a:srgbClr val="0066FF"/>
                </a:solidFill>
              </a:rPr>
              <a:t> at the root level  (app module).</a:t>
            </a:r>
          </a:p>
          <a:p>
            <a:pPr algn="just"/>
            <a:r>
              <a:rPr lang="en-US" dirty="0" smtClean="0"/>
              <a:t>When the </a:t>
            </a:r>
            <a:r>
              <a:rPr lang="en-US" dirty="0" err="1" smtClean="0"/>
              <a:t>BookService</a:t>
            </a:r>
            <a:r>
              <a:rPr lang="en-US" dirty="0" smtClean="0"/>
              <a:t> is provided at the root level, Angular creates a singleton instance of the service class and injects the same instance into any class that uses this service </a:t>
            </a:r>
            <a:r>
              <a:rPr lang="en-US" dirty="0" smtClean="0"/>
              <a:t>class.</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6553200"/>
          </a:xfrm>
        </p:spPr>
        <p:txBody>
          <a:bodyPr>
            <a:normAutofit fontScale="92500" lnSpcReduction="20000"/>
          </a:bodyPr>
          <a:lstStyle/>
          <a:p>
            <a:pPr algn="just"/>
            <a:r>
              <a:rPr lang="en-US" dirty="0" smtClean="0"/>
              <a:t>2. Services can </a:t>
            </a:r>
            <a:r>
              <a:rPr lang="en-US" dirty="0" smtClean="0">
                <a:solidFill>
                  <a:srgbClr val="FF3399"/>
                </a:solidFill>
              </a:rPr>
              <a:t>also be provided across the application by registering it using the providers property in the @</a:t>
            </a:r>
            <a:r>
              <a:rPr lang="en-US" dirty="0" err="1" smtClean="0">
                <a:solidFill>
                  <a:srgbClr val="FF3399"/>
                </a:solidFill>
              </a:rPr>
              <a:t>Ngmodule</a:t>
            </a:r>
            <a:r>
              <a:rPr lang="en-US" dirty="0" smtClean="0">
                <a:solidFill>
                  <a:srgbClr val="FF3399"/>
                </a:solidFill>
              </a:rPr>
              <a:t> decorator of any module.</a:t>
            </a:r>
          </a:p>
          <a:p>
            <a:pPr algn="just"/>
            <a:r>
              <a:rPr lang="en-US" dirty="0" smtClean="0"/>
              <a:t>@</a:t>
            </a:r>
            <a:r>
              <a:rPr lang="en-US" dirty="0" err="1" smtClean="0"/>
              <a:t>NgModule</a:t>
            </a:r>
            <a:r>
              <a:rPr lang="en-US" dirty="0" smtClean="0"/>
              <a:t>({</a:t>
            </a:r>
          </a:p>
          <a:p>
            <a:pPr algn="just"/>
            <a:r>
              <a:rPr lang="en-US" dirty="0" smtClean="0"/>
              <a:t>imports: [</a:t>
            </a:r>
            <a:r>
              <a:rPr lang="en-US" dirty="0" err="1" smtClean="0"/>
              <a:t>BrowserModule</a:t>
            </a:r>
            <a:r>
              <a:rPr lang="en-US" dirty="0" smtClean="0"/>
              <a:t>],</a:t>
            </a:r>
          </a:p>
          <a:p>
            <a:pPr algn="just"/>
            <a:r>
              <a:rPr lang="en-US" dirty="0" smtClean="0"/>
              <a:t>declarations: [</a:t>
            </a:r>
            <a:r>
              <a:rPr lang="en-US" dirty="0" err="1" smtClean="0"/>
              <a:t>AppComponent</a:t>
            </a:r>
            <a:r>
              <a:rPr lang="en-US" dirty="0" smtClean="0"/>
              <a:t>, </a:t>
            </a:r>
            <a:r>
              <a:rPr lang="en-US" dirty="0" err="1" smtClean="0"/>
              <a:t>BookComponent</a:t>
            </a:r>
            <a:r>
              <a:rPr lang="en-US" dirty="0" smtClean="0"/>
              <a:t>],</a:t>
            </a:r>
          </a:p>
          <a:p>
            <a:pPr algn="just"/>
            <a:r>
              <a:rPr lang="en-US" dirty="0" smtClean="0"/>
              <a:t>providers: [</a:t>
            </a:r>
            <a:r>
              <a:rPr lang="en-US" dirty="0" err="1" smtClean="0"/>
              <a:t>BookService</a:t>
            </a:r>
            <a:r>
              <a:rPr lang="en-US" dirty="0" smtClean="0"/>
              <a:t>],</a:t>
            </a:r>
          </a:p>
          <a:p>
            <a:pPr algn="just"/>
            <a:r>
              <a:rPr lang="en-US" dirty="0" smtClean="0"/>
              <a:t>bootstrap: [</a:t>
            </a:r>
            <a:r>
              <a:rPr lang="en-US" dirty="0" err="1" smtClean="0"/>
              <a:t>AppComponent</a:t>
            </a:r>
            <a:r>
              <a:rPr lang="en-US" dirty="0" smtClean="0"/>
              <a:t>]</a:t>
            </a:r>
          </a:p>
          <a:p>
            <a:pPr algn="just"/>
            <a:r>
              <a:rPr lang="en-US" dirty="0" smtClean="0"/>
              <a:t>})</a:t>
            </a:r>
          </a:p>
          <a:p>
            <a:pPr algn="just"/>
            <a:r>
              <a:rPr lang="en-US" dirty="0" smtClean="0"/>
              <a:t>Line 4: When the </a:t>
            </a:r>
            <a:r>
              <a:rPr lang="en-US" dirty="0" smtClean="0">
                <a:solidFill>
                  <a:srgbClr val="0066FF"/>
                </a:solidFill>
              </a:rPr>
              <a:t>service class is added in the providers property </a:t>
            </a:r>
            <a:r>
              <a:rPr lang="en-US" dirty="0" smtClean="0"/>
              <a:t>of the root module, </a:t>
            </a:r>
            <a:r>
              <a:rPr lang="en-US" dirty="0" smtClean="0">
                <a:solidFill>
                  <a:srgbClr val="C00000"/>
                </a:solidFill>
              </a:rPr>
              <a:t>all the directives and components will have access to the same instance of the service. </a:t>
            </a:r>
          </a:p>
          <a:p>
            <a:pPr algn="just"/>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400800"/>
          </a:xfrm>
        </p:spPr>
        <p:txBody>
          <a:bodyPr>
            <a:normAutofit fontScale="77500" lnSpcReduction="20000"/>
          </a:bodyPr>
          <a:lstStyle/>
          <a:p>
            <a:pPr algn="just">
              <a:lnSpc>
                <a:spcPct val="120000"/>
              </a:lnSpc>
            </a:pPr>
            <a:r>
              <a:rPr lang="en-US" dirty="0" smtClean="0"/>
              <a:t>3. There is </a:t>
            </a:r>
            <a:r>
              <a:rPr lang="en-US" dirty="0" smtClean="0">
                <a:solidFill>
                  <a:srgbClr val="C00000"/>
                </a:solidFill>
              </a:rPr>
              <a:t>also a way to limit the scope of the service class by registering it in the providers' property inside the @Component decorator. </a:t>
            </a:r>
            <a:r>
              <a:rPr lang="en-US" dirty="0" smtClean="0"/>
              <a:t>Providers in component decorator and module decorator are independent. </a:t>
            </a:r>
            <a:r>
              <a:rPr lang="en-US" dirty="0" smtClean="0">
                <a:solidFill>
                  <a:srgbClr val="0066FF"/>
                </a:solidFill>
              </a:rPr>
              <a:t>Providing a service class inside a component creates a separate instance for that component and its nested components.</a:t>
            </a:r>
          </a:p>
          <a:p>
            <a:pPr algn="just">
              <a:lnSpc>
                <a:spcPct val="120000"/>
              </a:lnSpc>
            </a:pPr>
            <a:r>
              <a:rPr lang="en-US" dirty="0" smtClean="0"/>
              <a:t>import { </a:t>
            </a:r>
            <a:r>
              <a:rPr lang="en-US" dirty="0" err="1" smtClean="0"/>
              <a:t>BookService</a:t>
            </a:r>
            <a:r>
              <a:rPr lang="en-US" dirty="0" smtClean="0"/>
              <a:t> } from './book/</a:t>
            </a:r>
            <a:r>
              <a:rPr lang="en-US" dirty="0" err="1" smtClean="0"/>
              <a:t>book.service</a:t>
            </a:r>
            <a:r>
              <a:rPr lang="en-US" dirty="0" smtClean="0"/>
              <a:t>';</a:t>
            </a:r>
          </a:p>
          <a:p>
            <a:pPr algn="just">
              <a:lnSpc>
                <a:spcPct val="120000"/>
              </a:lnSpc>
            </a:pPr>
            <a:r>
              <a:rPr lang="en-US" dirty="0" smtClean="0"/>
              <a:t>@Component({</a:t>
            </a:r>
          </a:p>
          <a:p>
            <a:pPr algn="just">
              <a:lnSpc>
                <a:spcPct val="120000"/>
              </a:lnSpc>
            </a:pPr>
            <a:r>
              <a:rPr lang="en-US" dirty="0" smtClean="0"/>
              <a:t>selector: 'app-root',</a:t>
            </a:r>
          </a:p>
          <a:p>
            <a:pPr algn="just">
              <a:lnSpc>
                <a:spcPct val="120000"/>
              </a:lnSpc>
            </a:pPr>
            <a:r>
              <a:rPr lang="en-US" dirty="0" err="1" smtClean="0"/>
              <a:t>styleUrls</a:t>
            </a:r>
            <a:r>
              <a:rPr lang="en-US" dirty="0" smtClean="0"/>
              <a:t>: ['./</a:t>
            </a:r>
            <a:r>
              <a:rPr lang="en-US" dirty="0" err="1" smtClean="0"/>
              <a:t>app.component.css</a:t>
            </a:r>
            <a:r>
              <a:rPr lang="en-US" dirty="0" smtClean="0"/>
              <a:t>'],</a:t>
            </a:r>
          </a:p>
          <a:p>
            <a:pPr algn="just">
              <a:lnSpc>
                <a:spcPct val="120000"/>
              </a:lnSpc>
            </a:pPr>
            <a:r>
              <a:rPr lang="en-US" dirty="0" err="1" smtClean="0"/>
              <a:t>templateUrl</a:t>
            </a:r>
            <a:r>
              <a:rPr lang="en-US" dirty="0" smtClean="0"/>
              <a:t>: './</a:t>
            </a:r>
            <a:r>
              <a:rPr lang="en-US" dirty="0" err="1" smtClean="0"/>
              <a:t>app.component.html</a:t>
            </a:r>
            <a:r>
              <a:rPr lang="en-US" dirty="0" smtClean="0"/>
              <a:t>',</a:t>
            </a:r>
          </a:p>
          <a:p>
            <a:pPr algn="just">
              <a:lnSpc>
                <a:spcPct val="120000"/>
              </a:lnSpc>
            </a:pPr>
            <a:r>
              <a:rPr lang="en-US" dirty="0" smtClean="0"/>
              <a:t>providers:[</a:t>
            </a:r>
            <a:r>
              <a:rPr lang="en-US" dirty="0" err="1" smtClean="0"/>
              <a:t>BookService</a:t>
            </a:r>
            <a:r>
              <a:rPr lang="en-US" dirty="0" smtClean="0"/>
              <a:t>]</a:t>
            </a:r>
          </a:p>
          <a:p>
            <a:pPr algn="just">
              <a:lnSpc>
                <a:spcPct val="120000"/>
              </a:lnSpc>
            </a:pPr>
            <a:r>
              <a:rPr lang="en-US" dirty="0" smtClean="0"/>
              <a:t>})</a:t>
            </a:r>
            <a:r>
              <a:rPr lang="en-US" dirty="0" smtClean="0"/>
              <a:t/>
            </a:r>
            <a:br>
              <a:rPr lang="en-US" dirty="0" smtClean="0"/>
            </a:b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477000"/>
          </a:xfrm>
        </p:spPr>
        <p:txBody>
          <a:bodyPr>
            <a:normAutofit/>
          </a:bodyPr>
          <a:lstStyle/>
          <a:p>
            <a:pPr algn="just"/>
            <a:r>
              <a:rPr lang="en-US" b="1" dirty="0" smtClean="0"/>
              <a:t>Injecting a Service</a:t>
            </a:r>
            <a:endParaRPr lang="en-US" dirty="0" smtClean="0"/>
          </a:p>
          <a:p>
            <a:pPr algn="just"/>
            <a:r>
              <a:rPr lang="en-US" dirty="0" smtClean="0">
                <a:solidFill>
                  <a:srgbClr val="0066FF"/>
                </a:solidFill>
              </a:rPr>
              <a:t>The only way to inject a service into a component/directive or any other class is through a constructor.</a:t>
            </a:r>
          </a:p>
          <a:p>
            <a:pPr algn="just"/>
            <a:r>
              <a:rPr lang="en-US" dirty="0" smtClean="0"/>
              <a:t>Add a constructor in a component class with service class as an argument as shown below:</a:t>
            </a:r>
          </a:p>
          <a:p>
            <a:pPr algn="just"/>
            <a:r>
              <a:rPr lang="en-US" dirty="0" smtClean="0"/>
              <a:t>constructor(private </a:t>
            </a:r>
            <a:r>
              <a:rPr lang="en-US" dirty="0" err="1" smtClean="0"/>
              <a:t>bookService</a:t>
            </a:r>
            <a:r>
              <a:rPr lang="en-US" dirty="0" smtClean="0"/>
              <a:t>: </a:t>
            </a:r>
            <a:r>
              <a:rPr lang="en-US" dirty="0" err="1" smtClean="0"/>
              <a:t>BookService</a:t>
            </a:r>
            <a:r>
              <a:rPr lang="en-US" dirty="0" smtClean="0"/>
              <a:t>){ }</a:t>
            </a:r>
          </a:p>
          <a:p>
            <a:pPr algn="just"/>
            <a:r>
              <a:rPr lang="en-US" dirty="0" err="1" smtClean="0"/>
              <a:t>BookService</a:t>
            </a:r>
            <a:r>
              <a:rPr lang="en-US" dirty="0" smtClean="0"/>
              <a:t> will then be injected into the component through constructor injection by the framework</a:t>
            </a:r>
            <a:r>
              <a:rPr lang="en-US" dirty="0" smtClean="0"/>
              <a:t>.</a:t>
            </a:r>
            <a:r>
              <a:rPr lang="en-US" dirty="0" smtClean="0"/>
              <a:t> </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pPr algn="ctr"/>
            <a:r>
              <a:rPr lang="en-US" dirty="0" err="1" smtClean="0"/>
              <a:t>RxJS</a:t>
            </a:r>
            <a:r>
              <a:rPr lang="en-US" dirty="0" smtClean="0"/>
              <a:t> Observables</a:t>
            </a:r>
            <a:endParaRPr lang="en-US" dirty="0"/>
          </a:p>
        </p:txBody>
      </p:sp>
      <p:sp>
        <p:nvSpPr>
          <p:cNvPr id="3" name="Content Placeholder 2"/>
          <p:cNvSpPr>
            <a:spLocks noGrp="1"/>
          </p:cNvSpPr>
          <p:nvPr>
            <p:ph idx="1"/>
          </p:nvPr>
        </p:nvSpPr>
        <p:spPr>
          <a:xfrm>
            <a:off x="1143000" y="990600"/>
            <a:ext cx="7790688" cy="5638800"/>
          </a:xfrm>
        </p:spPr>
        <p:txBody>
          <a:bodyPr>
            <a:normAutofit/>
          </a:bodyPr>
          <a:lstStyle/>
          <a:p>
            <a:pPr algn="just"/>
            <a:r>
              <a:rPr lang="en-US" dirty="0" smtClean="0"/>
              <a:t>Reactive </a:t>
            </a:r>
            <a:r>
              <a:rPr lang="en-US" dirty="0" smtClean="0"/>
              <a:t>Extensions for JavaScript (</a:t>
            </a:r>
            <a:r>
              <a:rPr lang="en-US" dirty="0" err="1" smtClean="0"/>
              <a:t>RxJS</a:t>
            </a:r>
            <a:r>
              <a:rPr lang="en-US" dirty="0" smtClean="0"/>
              <a:t>) is a third-party library used by the Angular team.</a:t>
            </a:r>
          </a:p>
          <a:p>
            <a:pPr algn="just"/>
            <a:r>
              <a:rPr lang="en-US" dirty="0" err="1" smtClean="0"/>
              <a:t>RxJS</a:t>
            </a:r>
            <a:r>
              <a:rPr lang="en-US" dirty="0" smtClean="0"/>
              <a:t> </a:t>
            </a:r>
            <a:r>
              <a:rPr lang="en-US" dirty="0" smtClean="0"/>
              <a:t>is used </a:t>
            </a:r>
            <a:r>
              <a:rPr lang="en-US" dirty="0" smtClean="0">
                <a:solidFill>
                  <a:srgbClr val="0066FF"/>
                </a:solidFill>
              </a:rPr>
              <a:t>to work with asynchronous streams of data.</a:t>
            </a:r>
          </a:p>
          <a:p>
            <a:pPr algn="just"/>
            <a:r>
              <a:rPr lang="en-US" dirty="0" smtClean="0"/>
              <a:t>Observables, in </a:t>
            </a:r>
            <a:r>
              <a:rPr lang="en-US" dirty="0" err="1" smtClean="0"/>
              <a:t>RxJS</a:t>
            </a:r>
            <a:r>
              <a:rPr lang="en-US" dirty="0" smtClean="0"/>
              <a:t>, are used to represent asynchronous streams of data. Observables are a more </a:t>
            </a:r>
            <a:r>
              <a:rPr lang="en-US" dirty="0" smtClean="0">
                <a:solidFill>
                  <a:srgbClr val="FF0066"/>
                </a:solidFill>
              </a:rPr>
              <a:t>advanced version of Promises in JavaScript</a:t>
            </a:r>
          </a:p>
          <a:p>
            <a:pPr algn="just"/>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6324600"/>
          </a:xfrm>
        </p:spPr>
        <p:txBody>
          <a:bodyPr>
            <a:normAutofit fontScale="92500" lnSpcReduction="10000"/>
          </a:bodyPr>
          <a:lstStyle/>
          <a:p>
            <a:pPr algn="just"/>
            <a:r>
              <a:rPr lang="en-US" b="1" dirty="0" smtClean="0"/>
              <a:t>Why </a:t>
            </a:r>
            <a:r>
              <a:rPr lang="en-US" b="1" dirty="0" err="1" smtClean="0"/>
              <a:t>RxJS</a:t>
            </a:r>
            <a:r>
              <a:rPr lang="en-US" b="1" dirty="0" smtClean="0"/>
              <a:t> Observables?</a:t>
            </a:r>
            <a:endParaRPr lang="en-US" dirty="0" smtClean="0"/>
          </a:p>
          <a:p>
            <a:pPr algn="just"/>
            <a:r>
              <a:rPr lang="en-US" dirty="0" smtClean="0"/>
              <a:t>Angular team has recommended Observables </a:t>
            </a:r>
            <a:r>
              <a:rPr lang="en-US" dirty="0" smtClean="0">
                <a:solidFill>
                  <a:srgbClr val="FF0066"/>
                </a:solidFill>
              </a:rPr>
              <a:t>for asynchronous calls because of the following reasons:</a:t>
            </a:r>
          </a:p>
          <a:p>
            <a:pPr algn="just"/>
            <a:r>
              <a:rPr lang="en-US" dirty="0" smtClean="0">
                <a:solidFill>
                  <a:srgbClr val="0066FF"/>
                </a:solidFill>
              </a:rPr>
              <a:t>Promises emit a single value whereas observables (streams) emit many values</a:t>
            </a:r>
          </a:p>
          <a:p>
            <a:pPr algn="just"/>
            <a:r>
              <a:rPr lang="en-US" dirty="0" smtClean="0">
                <a:solidFill>
                  <a:srgbClr val="0066FF"/>
                </a:solidFill>
              </a:rPr>
              <a:t>Observables can be cancellable where Promises are not cancellable. </a:t>
            </a:r>
            <a:r>
              <a:rPr lang="en-US" dirty="0" smtClean="0"/>
              <a:t>If an HTTP response is not required, observables allow us to cancel the subscription whereas promises execute either success or failure callback even if the results are not required.</a:t>
            </a:r>
          </a:p>
          <a:p>
            <a:pPr algn="just"/>
            <a:r>
              <a:rPr lang="en-US" dirty="0" smtClean="0">
                <a:solidFill>
                  <a:srgbClr val="0066FF"/>
                </a:solidFill>
              </a:rPr>
              <a:t>Observables support functional operators such as map, filter, reduce, etc</a:t>
            </a:r>
            <a:r>
              <a:rPr lang="en-US" dirty="0" smtClean="0">
                <a:solidFill>
                  <a:srgbClr val="0066FF"/>
                </a:solidFill>
              </a:rPr>
              <a:t>.,</a:t>
            </a:r>
            <a:endParaRPr lang="en-US" dirty="0" smtClean="0">
              <a:solidFill>
                <a:srgbClr val="0066FF"/>
              </a:solidFill>
            </a:endParaRPr>
          </a:p>
          <a:p>
            <a:pPr algn="just"/>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normAutofit/>
          </a:bodyPr>
          <a:lstStyle/>
          <a:p>
            <a:pPr>
              <a:buNone/>
            </a:pPr>
            <a:r>
              <a:rPr lang="en-US" u="sng" dirty="0" smtClean="0"/>
              <a:t>Create and use an observable in Angular</a:t>
            </a:r>
            <a:endParaRPr lang="en-US" dirty="0" smtClean="0"/>
          </a:p>
          <a:p>
            <a:pPr>
              <a:buNone/>
            </a:pPr>
            <a:r>
              <a:rPr lang="en-US" b="1" dirty="0" smtClean="0"/>
              <a:t>Example</a:t>
            </a:r>
            <a:r>
              <a:rPr lang="en-US" dirty="0" smtClean="0"/>
              <a:t>:</a:t>
            </a:r>
          </a:p>
          <a:p>
            <a:pPr>
              <a:buNone/>
            </a:pPr>
            <a:r>
              <a:rPr lang="en-US" b="1" dirty="0" err="1" smtClean="0"/>
              <a:t>app.component.ts</a:t>
            </a:r>
            <a:endParaRPr lang="en-US" dirty="0" smtClean="0"/>
          </a:p>
          <a:p>
            <a:pPr>
              <a:buNone/>
            </a:pPr>
            <a:r>
              <a:rPr lang="en-US" dirty="0" smtClean="0"/>
              <a:t>import { Component } from '@angular/core';</a:t>
            </a:r>
          </a:p>
          <a:p>
            <a:pPr>
              <a:buNone/>
            </a:pPr>
            <a:r>
              <a:rPr lang="en-US" dirty="0" smtClean="0"/>
              <a:t>import { Observable } from '</a:t>
            </a:r>
            <a:r>
              <a:rPr lang="en-US" dirty="0" err="1" smtClean="0"/>
              <a:t>rxjs</a:t>
            </a:r>
            <a:r>
              <a:rPr lang="en-US" dirty="0" smtClean="0"/>
              <a:t>';</a:t>
            </a:r>
          </a:p>
          <a:p>
            <a:pPr>
              <a:buNone/>
            </a:pPr>
            <a:r>
              <a:rPr lang="en-US" dirty="0" smtClean="0"/>
              <a:t>@Component({</a:t>
            </a:r>
          </a:p>
          <a:p>
            <a:pPr>
              <a:buNone/>
            </a:pPr>
            <a:r>
              <a:rPr lang="en-US" dirty="0" smtClean="0"/>
              <a:t>selector: 'app-root',</a:t>
            </a:r>
          </a:p>
          <a:p>
            <a:pPr>
              <a:buNone/>
            </a:pPr>
            <a:r>
              <a:rPr lang="en-US" dirty="0" err="1" smtClean="0"/>
              <a:t>styleUrls</a:t>
            </a:r>
            <a:r>
              <a:rPr lang="en-US" dirty="0" smtClean="0"/>
              <a:t>: ['./</a:t>
            </a:r>
            <a:r>
              <a:rPr lang="en-US" dirty="0" err="1" smtClean="0"/>
              <a:t>app.component.css</a:t>
            </a:r>
            <a:r>
              <a:rPr lang="en-US" dirty="0" smtClean="0"/>
              <a:t>'],</a:t>
            </a:r>
          </a:p>
          <a:p>
            <a:pPr>
              <a:buNone/>
            </a:pPr>
            <a:r>
              <a:rPr lang="en-US" dirty="0" err="1" smtClean="0"/>
              <a:t>templateUrl</a:t>
            </a:r>
            <a:r>
              <a:rPr lang="en-US" dirty="0" smtClean="0"/>
              <a:t>: './</a:t>
            </a:r>
            <a:r>
              <a:rPr lang="en-US" dirty="0" err="1" smtClean="0"/>
              <a:t>app.component.html</a:t>
            </a:r>
            <a:r>
              <a:rPr lang="en-US" dirty="0" smtClean="0"/>
              <a:t>'</a:t>
            </a:r>
          </a:p>
          <a:p>
            <a:pPr>
              <a:buNone/>
            </a:pPr>
            <a:r>
              <a:rPr lang="en-US" dirty="0" smtClean="0"/>
              <a:t>})</a:t>
            </a:r>
          </a:p>
          <a:p>
            <a:pPr>
              <a:buNone/>
            </a:pP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638288" cy="6400800"/>
          </a:xfrm>
        </p:spPr>
        <p:txBody>
          <a:bodyPr>
            <a:normAutofit fontScale="92500"/>
          </a:bodyPr>
          <a:lstStyle/>
          <a:p>
            <a:pPr>
              <a:buNone/>
            </a:pPr>
            <a:r>
              <a:rPr lang="en-US" dirty="0" smtClean="0"/>
              <a:t>export class </a:t>
            </a:r>
            <a:r>
              <a:rPr lang="en-US" dirty="0" err="1" smtClean="0"/>
              <a:t>AppComponent</a:t>
            </a:r>
            <a:r>
              <a:rPr lang="en-US" dirty="0" smtClean="0"/>
              <a:t> {</a:t>
            </a:r>
          </a:p>
          <a:p>
            <a:pPr>
              <a:buNone/>
            </a:pPr>
            <a:r>
              <a:rPr lang="en-US" dirty="0" smtClean="0"/>
              <a:t>data!: Observable&lt;number&gt;;</a:t>
            </a:r>
          </a:p>
          <a:p>
            <a:pPr>
              <a:buNone/>
            </a:pPr>
            <a:r>
              <a:rPr lang="en-US" dirty="0" err="1" smtClean="0"/>
              <a:t>myArray</a:t>
            </a:r>
            <a:r>
              <a:rPr lang="en-US" dirty="0" smtClean="0"/>
              <a:t>: number[] = [];</a:t>
            </a:r>
          </a:p>
          <a:p>
            <a:pPr>
              <a:buNone/>
            </a:pPr>
            <a:r>
              <a:rPr lang="en-US" dirty="0" smtClean="0"/>
              <a:t>errors!: </a:t>
            </a:r>
            <a:r>
              <a:rPr lang="en-US" dirty="0" err="1" smtClean="0"/>
              <a:t>boolean</a:t>
            </a:r>
            <a:r>
              <a:rPr lang="en-US" dirty="0" smtClean="0"/>
              <a:t>;</a:t>
            </a:r>
          </a:p>
          <a:p>
            <a:pPr>
              <a:buNone/>
            </a:pPr>
            <a:r>
              <a:rPr lang="en-US" dirty="0" smtClean="0"/>
              <a:t>finished!: </a:t>
            </a:r>
            <a:r>
              <a:rPr lang="en-US" dirty="0" err="1" smtClean="0"/>
              <a:t>boolean</a:t>
            </a:r>
            <a:r>
              <a:rPr lang="en-US" dirty="0" smtClean="0"/>
              <a:t>;</a:t>
            </a:r>
          </a:p>
          <a:p>
            <a:pPr>
              <a:buNone/>
            </a:pPr>
            <a:r>
              <a:rPr lang="en-US" dirty="0" err="1" smtClean="0"/>
              <a:t>fetchData</a:t>
            </a:r>
            <a:r>
              <a:rPr lang="en-US" dirty="0" smtClean="0"/>
              <a:t>(): void {</a:t>
            </a:r>
          </a:p>
          <a:p>
            <a:pPr>
              <a:buNone/>
            </a:pPr>
            <a:r>
              <a:rPr lang="en-US" dirty="0" err="1" smtClean="0"/>
              <a:t>this.data</a:t>
            </a:r>
            <a:r>
              <a:rPr lang="en-US" dirty="0" smtClean="0"/>
              <a:t> = new Observable(observer =&gt; {</a:t>
            </a:r>
          </a:p>
          <a:p>
            <a:pPr>
              <a:buNone/>
            </a:pPr>
            <a:r>
              <a:rPr lang="en-US" dirty="0" err="1" smtClean="0"/>
              <a:t>setTimeout</a:t>
            </a:r>
            <a:r>
              <a:rPr lang="en-US" dirty="0" smtClean="0"/>
              <a:t>(() =&gt; { </a:t>
            </a:r>
            <a:r>
              <a:rPr lang="en-US" dirty="0" err="1" smtClean="0"/>
              <a:t>observer.next</a:t>
            </a:r>
            <a:r>
              <a:rPr lang="en-US" dirty="0" smtClean="0"/>
              <a:t>(11); }, 1000),</a:t>
            </a:r>
          </a:p>
          <a:p>
            <a:pPr>
              <a:buNone/>
            </a:pPr>
            <a:r>
              <a:rPr lang="en-US" dirty="0" err="1" smtClean="0"/>
              <a:t>setTimeout</a:t>
            </a:r>
            <a:r>
              <a:rPr lang="en-US" dirty="0" smtClean="0"/>
              <a:t>(() =&gt; { </a:t>
            </a:r>
            <a:r>
              <a:rPr lang="en-US" dirty="0" err="1" smtClean="0"/>
              <a:t>observer.next</a:t>
            </a:r>
            <a:r>
              <a:rPr lang="en-US" dirty="0" smtClean="0"/>
              <a:t>(22); }, 2000),</a:t>
            </a:r>
          </a:p>
          <a:p>
            <a:pPr>
              <a:buNone/>
            </a:pPr>
            <a:r>
              <a:rPr lang="en-US" dirty="0" err="1" smtClean="0"/>
              <a:t>setTimeout</a:t>
            </a:r>
            <a:r>
              <a:rPr lang="en-US" dirty="0" smtClean="0"/>
              <a:t>(() =&gt; { </a:t>
            </a:r>
            <a:r>
              <a:rPr lang="en-US" dirty="0" err="1" smtClean="0"/>
              <a:t>observer.complete</a:t>
            </a:r>
            <a:r>
              <a:rPr lang="en-US" dirty="0" smtClean="0"/>
              <a:t>(); }, 3000);</a:t>
            </a:r>
          </a:p>
          <a:p>
            <a:pPr>
              <a:buNone/>
            </a:pPr>
            <a:r>
              <a:rPr lang="en-US" dirty="0" smtClean="0"/>
              <a:t>});</a:t>
            </a:r>
          </a:p>
          <a:p>
            <a:pPr>
              <a:buNone/>
            </a:pP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533400"/>
            <a:ext cx="7638288" cy="5715000"/>
          </a:xfrm>
        </p:spPr>
        <p:txBody>
          <a:bodyPr/>
          <a:lstStyle/>
          <a:p>
            <a:r>
              <a:rPr lang="en-US" dirty="0" err="1" smtClean="0"/>
              <a:t>this.data.subscribe</a:t>
            </a:r>
            <a:r>
              <a:rPr lang="en-US" dirty="0" smtClean="0"/>
              <a:t>((value) =&gt; </a:t>
            </a:r>
            <a:r>
              <a:rPr lang="en-US" dirty="0" err="1" smtClean="0"/>
              <a:t>this.myArray.push</a:t>
            </a:r>
            <a:r>
              <a:rPr lang="en-US" dirty="0" smtClean="0"/>
              <a:t>(value),</a:t>
            </a:r>
          </a:p>
          <a:p>
            <a:r>
              <a:rPr lang="en-US" dirty="0" smtClean="0"/>
              <a:t>error =&gt; </a:t>
            </a:r>
            <a:r>
              <a:rPr lang="en-US" dirty="0" err="1" smtClean="0"/>
              <a:t>this.errors</a:t>
            </a:r>
            <a:r>
              <a:rPr lang="en-US" dirty="0" smtClean="0"/>
              <a:t> = true,</a:t>
            </a:r>
          </a:p>
          <a:p>
            <a:r>
              <a:rPr lang="en-US" dirty="0" smtClean="0"/>
              <a:t>() =&gt; </a:t>
            </a:r>
            <a:r>
              <a:rPr lang="en-US" dirty="0" err="1" smtClean="0"/>
              <a:t>this.finished</a:t>
            </a:r>
            <a:r>
              <a:rPr lang="en-US" dirty="0" smtClean="0"/>
              <a:t> = true);</a:t>
            </a:r>
          </a:p>
          <a:p>
            <a:r>
              <a:rPr lang="en-US" dirty="0" smtClean="0"/>
              <a:t>}</a:t>
            </a:r>
          </a:p>
          <a:p>
            <a:r>
              <a:rPr lang="en-US" dirty="0" smtClean="0"/>
              <a:t>}</a:t>
            </a:r>
          </a:p>
          <a:p>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629400"/>
          </a:xfrm>
        </p:spPr>
        <p:txBody>
          <a:bodyPr>
            <a:normAutofit fontScale="70000" lnSpcReduction="20000"/>
          </a:bodyPr>
          <a:lstStyle/>
          <a:p>
            <a:pPr algn="just"/>
            <a:r>
              <a:rPr lang="en-US" dirty="0" smtClean="0"/>
              <a:t>Line 2: imports Observable class from </a:t>
            </a:r>
            <a:r>
              <a:rPr lang="en-US" dirty="0" err="1" smtClean="0"/>
              <a:t>rxjs</a:t>
            </a:r>
            <a:r>
              <a:rPr lang="en-US" dirty="0" smtClean="0"/>
              <a:t> module</a:t>
            </a:r>
          </a:p>
          <a:p>
            <a:pPr algn="just"/>
            <a:r>
              <a:rPr lang="en-US" dirty="0" smtClean="0"/>
              <a:t>Line 11: data is of type Observable which holds numeric values</a:t>
            </a:r>
          </a:p>
          <a:p>
            <a:pPr algn="just"/>
            <a:r>
              <a:rPr lang="en-US" dirty="0" smtClean="0"/>
              <a:t>Line 16: </a:t>
            </a:r>
            <a:r>
              <a:rPr lang="en-US" dirty="0" err="1" smtClean="0">
                <a:solidFill>
                  <a:srgbClr val="FF0066"/>
                </a:solidFill>
              </a:rPr>
              <a:t>fetchData</a:t>
            </a:r>
            <a:r>
              <a:rPr lang="en-US" dirty="0" smtClean="0">
                <a:solidFill>
                  <a:srgbClr val="FF0066"/>
                </a:solidFill>
              </a:rPr>
              <a:t>() is invoked on click of a button</a:t>
            </a:r>
          </a:p>
          <a:p>
            <a:pPr algn="just"/>
            <a:r>
              <a:rPr lang="en-US" dirty="0" smtClean="0"/>
              <a:t>Line 17: A new Observable is created and stored in the variable data</a:t>
            </a:r>
          </a:p>
          <a:p>
            <a:pPr algn="just"/>
            <a:r>
              <a:rPr lang="en-US" dirty="0" smtClean="0"/>
              <a:t>Line 18-20: </a:t>
            </a:r>
            <a:r>
              <a:rPr lang="en-US" dirty="0" smtClean="0">
                <a:solidFill>
                  <a:srgbClr val="0066FF"/>
                </a:solidFill>
              </a:rPr>
              <a:t>next() method of Observable sends the given data through the stream. </a:t>
            </a:r>
            <a:r>
              <a:rPr lang="en-US" dirty="0" smtClean="0"/>
              <a:t>With a delay of 1,2 and 3 seconds, a stream of numeric values will be sent. </a:t>
            </a:r>
            <a:r>
              <a:rPr lang="en-US" dirty="0" smtClean="0">
                <a:solidFill>
                  <a:srgbClr val="0066FF"/>
                </a:solidFill>
              </a:rPr>
              <a:t>Complete() method completes the Observable stream i.e., closes the stream</a:t>
            </a:r>
            <a:r>
              <a:rPr lang="en-US" dirty="0" smtClean="0"/>
              <a:t>.</a:t>
            </a:r>
          </a:p>
          <a:p>
            <a:pPr algn="just"/>
            <a:r>
              <a:rPr lang="en-US" dirty="0" smtClean="0"/>
              <a:t>Line 22: Observable has another method called </a:t>
            </a:r>
            <a:r>
              <a:rPr lang="en-US" dirty="0" smtClean="0">
                <a:solidFill>
                  <a:srgbClr val="C00000"/>
                </a:solidFill>
              </a:rPr>
              <a:t>subscribe which listens to the data coming through the stream. </a:t>
            </a:r>
            <a:r>
              <a:rPr lang="en-US" dirty="0" smtClean="0"/>
              <a:t>Subscribe() method </a:t>
            </a:r>
            <a:r>
              <a:rPr lang="en-US" dirty="0" smtClean="0">
                <a:solidFill>
                  <a:srgbClr val="C00000"/>
                </a:solidFill>
              </a:rPr>
              <a:t>has three parameters</a:t>
            </a:r>
            <a:r>
              <a:rPr lang="en-US" dirty="0" smtClean="0"/>
              <a:t>. The first parameter is a </a:t>
            </a:r>
            <a:r>
              <a:rPr lang="en-US" dirty="0" smtClean="0">
                <a:solidFill>
                  <a:srgbClr val="FF3399"/>
                </a:solidFill>
              </a:rPr>
              <a:t>success callback </a:t>
            </a:r>
            <a:r>
              <a:rPr lang="en-US" dirty="0" smtClean="0"/>
              <a:t>which will be invoked upon receiving successful data from the stream. The second parameter is an </a:t>
            </a:r>
            <a:r>
              <a:rPr lang="en-US" dirty="0" smtClean="0">
                <a:solidFill>
                  <a:srgbClr val="FF3399"/>
                </a:solidFill>
              </a:rPr>
              <a:t>error callback </a:t>
            </a:r>
            <a:r>
              <a:rPr lang="en-US" dirty="0" smtClean="0"/>
              <a:t>which will be invoked when Observable returns an error and the third parameter is a </a:t>
            </a:r>
            <a:r>
              <a:rPr lang="en-US" dirty="0" smtClean="0">
                <a:solidFill>
                  <a:srgbClr val="FF3399"/>
                </a:solidFill>
              </a:rPr>
              <a:t>complete callback </a:t>
            </a:r>
            <a:r>
              <a:rPr lang="en-US" dirty="0" smtClean="0"/>
              <a:t>which will be invoked upon successful streaming of values from Observable i.e., once complete() is invoked. After which the successful response, the data is pushed to the local array called </a:t>
            </a:r>
            <a:r>
              <a:rPr lang="en-US" dirty="0" err="1" smtClean="0"/>
              <a:t>myArray</a:t>
            </a:r>
            <a:r>
              <a:rPr lang="en-US" dirty="0" smtClean="0"/>
              <a:t>, if any error occurs, a Boolean value called true is stored in the errors variable and upon complete() will assign a Boolean value true in a finished variable.</a:t>
            </a:r>
          </a:p>
          <a:p>
            <a:pPr algn="just"/>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0" y="2"/>
          <a:ext cx="9144000" cy="6857997"/>
        </p:xfrm>
        <a:graphic>
          <a:graphicData uri="http://schemas.openxmlformats.org/drawingml/2006/table">
            <a:tbl>
              <a:tblPr firstRow="1" bandRow="1">
                <a:tableStyleId>{5C22544A-7EE6-4342-B048-85BDC9FD1C3A}</a:tableStyleId>
              </a:tblPr>
              <a:tblGrid>
                <a:gridCol w="3841681"/>
                <a:gridCol w="5302319"/>
              </a:tblGrid>
              <a:tr h="967595">
                <a:tc>
                  <a:txBody>
                    <a:bodyPr/>
                    <a:lstStyle/>
                    <a:p>
                      <a:pPr marL="0" marR="0" algn="ctr">
                        <a:lnSpc>
                          <a:spcPct val="115000"/>
                        </a:lnSpc>
                        <a:spcBef>
                          <a:spcPts val="0"/>
                        </a:spcBef>
                        <a:spcAft>
                          <a:spcPts val="1000"/>
                        </a:spcAft>
                      </a:pPr>
                      <a:r>
                        <a:rPr lang="en-US" sz="2000" b="1" dirty="0">
                          <a:solidFill>
                            <a:srgbClr val="01014A"/>
                          </a:solidFill>
                          <a:latin typeface="Arial"/>
                          <a:ea typeface="Times New Roman"/>
                          <a:cs typeface="Times New Roman"/>
                        </a:rPr>
                        <a:t>Command</a:t>
                      </a:r>
                      <a:endParaRPr lang="en-US" sz="2000" dirty="0">
                        <a:latin typeface="Calibri"/>
                        <a:ea typeface="Calibri"/>
                        <a:cs typeface="Times New Roman"/>
                      </a:endParaRPr>
                    </a:p>
                  </a:txBody>
                  <a:tcPr marL="9525" marR="9525" marT="9525" marB="9525" anchor="ctr"/>
                </a:tc>
                <a:tc>
                  <a:txBody>
                    <a:bodyPr/>
                    <a:lstStyle/>
                    <a:p>
                      <a:pPr marL="0" marR="0" algn="just">
                        <a:lnSpc>
                          <a:spcPct val="115000"/>
                        </a:lnSpc>
                        <a:spcBef>
                          <a:spcPts val="0"/>
                        </a:spcBef>
                        <a:spcAft>
                          <a:spcPts val="1000"/>
                        </a:spcAft>
                      </a:pPr>
                      <a:r>
                        <a:rPr lang="en-US" sz="2000" b="1">
                          <a:solidFill>
                            <a:srgbClr val="01014A"/>
                          </a:solidFill>
                          <a:latin typeface="Arial"/>
                          <a:ea typeface="Times New Roman"/>
                          <a:cs typeface="Times New Roman"/>
                        </a:rPr>
                        <a:t>Purpose</a:t>
                      </a:r>
                      <a:endParaRPr lang="en-US" sz="2000">
                        <a:latin typeface="Calibri"/>
                        <a:ea typeface="Calibri"/>
                        <a:cs typeface="Times New Roman"/>
                      </a:endParaRPr>
                    </a:p>
                  </a:txBody>
                  <a:tcPr marL="9525" marR="9525" marT="9525" marB="9525" anchor="ctr"/>
                </a:tc>
              </a:tr>
              <a:tr h="967595">
                <a:tc>
                  <a:txBody>
                    <a:bodyPr/>
                    <a:lstStyle/>
                    <a:p>
                      <a:pPr marL="0" marR="0" algn="ctr">
                        <a:lnSpc>
                          <a:spcPct val="115000"/>
                        </a:lnSpc>
                        <a:spcBef>
                          <a:spcPts val="0"/>
                        </a:spcBef>
                        <a:spcAft>
                          <a:spcPts val="1000"/>
                        </a:spcAft>
                      </a:pPr>
                      <a:r>
                        <a:rPr lang="en-US" sz="2000">
                          <a:solidFill>
                            <a:srgbClr val="01014A"/>
                          </a:solidFill>
                          <a:latin typeface="Arial"/>
                          <a:ea typeface="Times New Roman"/>
                          <a:cs typeface="Times New Roman"/>
                        </a:rPr>
                        <a:t>npm install -g @angular/cli</a:t>
                      </a:r>
                      <a:endParaRPr lang="en-US" sz="2000">
                        <a:latin typeface="Calibri"/>
                        <a:ea typeface="Calibri"/>
                        <a:cs typeface="Times New Roman"/>
                      </a:endParaRPr>
                    </a:p>
                  </a:txBody>
                  <a:tcPr marL="9525" marR="9525" marT="9525" marB="9525" anchor="ctr"/>
                </a:tc>
                <a:tc>
                  <a:txBody>
                    <a:bodyPr/>
                    <a:lstStyle/>
                    <a:p>
                      <a:pPr marL="0" marR="0" algn="just">
                        <a:lnSpc>
                          <a:spcPct val="115000"/>
                        </a:lnSpc>
                        <a:spcBef>
                          <a:spcPts val="0"/>
                        </a:spcBef>
                        <a:spcAft>
                          <a:spcPts val="1000"/>
                        </a:spcAft>
                      </a:pPr>
                      <a:r>
                        <a:rPr lang="en-US" sz="2000">
                          <a:solidFill>
                            <a:srgbClr val="01014A"/>
                          </a:solidFill>
                          <a:latin typeface="Arial"/>
                          <a:ea typeface="Times New Roman"/>
                          <a:cs typeface="Times New Roman"/>
                        </a:rPr>
                        <a:t>Installs Angular CLI globally</a:t>
                      </a:r>
                      <a:endParaRPr lang="en-US" sz="2000">
                        <a:latin typeface="Calibri"/>
                        <a:ea typeface="Calibri"/>
                        <a:cs typeface="Times New Roman"/>
                      </a:endParaRPr>
                    </a:p>
                  </a:txBody>
                  <a:tcPr marL="9525" marR="9525" marT="9525" marB="9525" anchor="ctr"/>
                </a:tc>
              </a:tr>
              <a:tr h="967595">
                <a:tc>
                  <a:txBody>
                    <a:bodyPr/>
                    <a:lstStyle/>
                    <a:p>
                      <a:pPr marL="0" marR="0" algn="ctr">
                        <a:lnSpc>
                          <a:spcPct val="115000"/>
                        </a:lnSpc>
                        <a:spcBef>
                          <a:spcPts val="0"/>
                        </a:spcBef>
                        <a:spcAft>
                          <a:spcPts val="1000"/>
                        </a:spcAft>
                      </a:pPr>
                      <a:r>
                        <a:rPr lang="en-US" sz="2000" dirty="0" err="1">
                          <a:solidFill>
                            <a:srgbClr val="01014A"/>
                          </a:solidFill>
                          <a:latin typeface="Arial"/>
                          <a:ea typeface="Times New Roman"/>
                          <a:cs typeface="Times New Roman"/>
                        </a:rPr>
                        <a:t>ng</a:t>
                      </a:r>
                      <a:r>
                        <a:rPr lang="en-US" sz="2000" dirty="0">
                          <a:solidFill>
                            <a:srgbClr val="01014A"/>
                          </a:solidFill>
                          <a:latin typeface="Arial"/>
                          <a:ea typeface="Times New Roman"/>
                          <a:cs typeface="Times New Roman"/>
                        </a:rPr>
                        <a:t> new &lt;project name&gt;</a:t>
                      </a:r>
                      <a:endParaRPr lang="en-US" sz="2000" dirty="0">
                        <a:latin typeface="Calibri"/>
                        <a:ea typeface="Calibri"/>
                        <a:cs typeface="Times New Roman"/>
                      </a:endParaRPr>
                    </a:p>
                  </a:txBody>
                  <a:tcPr marL="9525" marR="9525" marT="9525" marB="9525" anchor="ctr"/>
                </a:tc>
                <a:tc>
                  <a:txBody>
                    <a:bodyPr/>
                    <a:lstStyle/>
                    <a:p>
                      <a:pPr marL="0" marR="0" algn="just">
                        <a:lnSpc>
                          <a:spcPct val="115000"/>
                        </a:lnSpc>
                        <a:spcBef>
                          <a:spcPts val="0"/>
                        </a:spcBef>
                        <a:spcAft>
                          <a:spcPts val="1000"/>
                        </a:spcAft>
                      </a:pPr>
                      <a:r>
                        <a:rPr lang="en-US" sz="2000">
                          <a:solidFill>
                            <a:srgbClr val="01014A"/>
                          </a:solidFill>
                          <a:latin typeface="Arial"/>
                          <a:ea typeface="Times New Roman"/>
                          <a:cs typeface="Times New Roman"/>
                        </a:rPr>
                        <a:t>Creates a new Angular application</a:t>
                      </a:r>
                      <a:endParaRPr lang="en-US" sz="2000">
                        <a:latin typeface="Calibri"/>
                        <a:ea typeface="Calibri"/>
                        <a:cs typeface="Times New Roman"/>
                      </a:endParaRPr>
                    </a:p>
                  </a:txBody>
                  <a:tcPr marL="9525" marR="9525" marT="9525" marB="9525" anchor="ctr"/>
                </a:tc>
              </a:tr>
              <a:tr h="1010011">
                <a:tc>
                  <a:txBody>
                    <a:bodyPr/>
                    <a:lstStyle/>
                    <a:p>
                      <a:pPr marL="0" marR="0" algn="ctr">
                        <a:lnSpc>
                          <a:spcPct val="115000"/>
                        </a:lnSpc>
                        <a:spcBef>
                          <a:spcPts val="0"/>
                        </a:spcBef>
                        <a:spcAft>
                          <a:spcPts val="1000"/>
                        </a:spcAft>
                      </a:pPr>
                      <a:r>
                        <a:rPr lang="en-US" sz="2000">
                          <a:solidFill>
                            <a:srgbClr val="01014A"/>
                          </a:solidFill>
                          <a:latin typeface="Arial"/>
                          <a:ea typeface="Times New Roman"/>
                          <a:cs typeface="Times New Roman"/>
                        </a:rPr>
                        <a:t>ng serve --open</a:t>
                      </a:r>
                      <a:endParaRPr lang="en-US" sz="2000">
                        <a:latin typeface="Calibri"/>
                        <a:ea typeface="Calibri"/>
                        <a:cs typeface="Times New Roman"/>
                      </a:endParaRPr>
                    </a:p>
                  </a:txBody>
                  <a:tcPr marL="9525" marR="9525" marT="9525" marB="9525" anchor="ctr"/>
                </a:tc>
                <a:tc>
                  <a:txBody>
                    <a:bodyPr/>
                    <a:lstStyle/>
                    <a:p>
                      <a:pPr marL="0" marR="0" algn="just">
                        <a:lnSpc>
                          <a:spcPct val="115000"/>
                        </a:lnSpc>
                        <a:spcBef>
                          <a:spcPts val="0"/>
                        </a:spcBef>
                        <a:spcAft>
                          <a:spcPts val="1000"/>
                        </a:spcAft>
                      </a:pPr>
                      <a:r>
                        <a:rPr lang="en-US" sz="2000" dirty="0">
                          <a:solidFill>
                            <a:srgbClr val="01014A"/>
                          </a:solidFill>
                          <a:latin typeface="Arial"/>
                          <a:ea typeface="Times New Roman"/>
                          <a:cs typeface="Times New Roman"/>
                        </a:rPr>
                        <a:t>Builds and runs the application on </a:t>
                      </a:r>
                      <a:r>
                        <a:rPr lang="en-US" sz="2000" dirty="0" err="1">
                          <a:solidFill>
                            <a:srgbClr val="01014A"/>
                          </a:solidFill>
                          <a:latin typeface="Arial"/>
                          <a:ea typeface="Times New Roman"/>
                          <a:cs typeface="Times New Roman"/>
                        </a:rPr>
                        <a:t>lite</a:t>
                      </a:r>
                      <a:r>
                        <a:rPr lang="en-US" sz="2000" dirty="0">
                          <a:solidFill>
                            <a:srgbClr val="01014A"/>
                          </a:solidFill>
                          <a:latin typeface="Arial"/>
                          <a:ea typeface="Times New Roman"/>
                          <a:cs typeface="Times New Roman"/>
                        </a:rPr>
                        <a:t>-server and launches a browser</a:t>
                      </a:r>
                      <a:endParaRPr lang="en-US" sz="2000" dirty="0">
                        <a:latin typeface="Calibri"/>
                        <a:ea typeface="Calibri"/>
                        <a:cs typeface="Times New Roman"/>
                      </a:endParaRPr>
                    </a:p>
                  </a:txBody>
                  <a:tcPr marL="9525" marR="9525" marT="9525" marB="9525" anchor="ctr"/>
                </a:tc>
              </a:tr>
              <a:tr h="1010011">
                <a:tc>
                  <a:txBody>
                    <a:bodyPr/>
                    <a:lstStyle/>
                    <a:p>
                      <a:pPr marL="0" marR="0" algn="ctr">
                        <a:lnSpc>
                          <a:spcPct val="115000"/>
                        </a:lnSpc>
                        <a:spcBef>
                          <a:spcPts val="0"/>
                        </a:spcBef>
                        <a:spcAft>
                          <a:spcPts val="1000"/>
                        </a:spcAft>
                      </a:pPr>
                      <a:r>
                        <a:rPr lang="en-US" sz="2000">
                          <a:solidFill>
                            <a:srgbClr val="01014A"/>
                          </a:solidFill>
                          <a:latin typeface="Arial"/>
                          <a:ea typeface="Times New Roman"/>
                          <a:cs typeface="Times New Roman"/>
                        </a:rPr>
                        <a:t>ng generate &lt;name&gt;</a:t>
                      </a:r>
                      <a:endParaRPr lang="en-US" sz="2000">
                        <a:latin typeface="Calibri"/>
                        <a:ea typeface="Calibri"/>
                        <a:cs typeface="Times New Roman"/>
                      </a:endParaRPr>
                    </a:p>
                  </a:txBody>
                  <a:tcPr marL="9525" marR="9525" marT="9525" marB="9525" anchor="ctr"/>
                </a:tc>
                <a:tc>
                  <a:txBody>
                    <a:bodyPr/>
                    <a:lstStyle/>
                    <a:p>
                      <a:pPr marL="0" marR="0" algn="just">
                        <a:lnSpc>
                          <a:spcPct val="115000"/>
                        </a:lnSpc>
                        <a:spcBef>
                          <a:spcPts val="0"/>
                        </a:spcBef>
                        <a:spcAft>
                          <a:spcPts val="1000"/>
                        </a:spcAft>
                      </a:pPr>
                      <a:r>
                        <a:rPr lang="en-US" sz="2000">
                          <a:solidFill>
                            <a:srgbClr val="01014A"/>
                          </a:solidFill>
                          <a:latin typeface="Arial"/>
                          <a:ea typeface="Times New Roman"/>
                          <a:cs typeface="Times New Roman"/>
                        </a:rPr>
                        <a:t>Creates a class, component, directive, interface, module, pipe, and service</a:t>
                      </a:r>
                      <a:endParaRPr lang="en-US" sz="2000">
                        <a:latin typeface="Calibri"/>
                        <a:ea typeface="Calibri"/>
                        <a:cs typeface="Times New Roman"/>
                      </a:endParaRPr>
                    </a:p>
                  </a:txBody>
                  <a:tcPr marL="9525" marR="9525" marT="9525" marB="9525" anchor="ctr"/>
                </a:tc>
              </a:tr>
              <a:tr h="967595">
                <a:tc>
                  <a:txBody>
                    <a:bodyPr/>
                    <a:lstStyle/>
                    <a:p>
                      <a:pPr marL="0" marR="0" algn="ctr">
                        <a:lnSpc>
                          <a:spcPct val="115000"/>
                        </a:lnSpc>
                        <a:spcBef>
                          <a:spcPts val="0"/>
                        </a:spcBef>
                        <a:spcAft>
                          <a:spcPts val="1000"/>
                        </a:spcAft>
                      </a:pPr>
                      <a:r>
                        <a:rPr lang="en-US" sz="2000">
                          <a:solidFill>
                            <a:srgbClr val="01014A"/>
                          </a:solidFill>
                          <a:latin typeface="Arial"/>
                          <a:ea typeface="Times New Roman"/>
                          <a:cs typeface="Times New Roman"/>
                        </a:rPr>
                        <a:t>ng build</a:t>
                      </a:r>
                      <a:endParaRPr lang="en-US" sz="2000">
                        <a:latin typeface="Calibri"/>
                        <a:ea typeface="Calibri"/>
                        <a:cs typeface="Times New Roman"/>
                      </a:endParaRPr>
                    </a:p>
                  </a:txBody>
                  <a:tcPr marL="9525" marR="9525" marT="9525" marB="9525" anchor="ctr"/>
                </a:tc>
                <a:tc>
                  <a:txBody>
                    <a:bodyPr/>
                    <a:lstStyle/>
                    <a:p>
                      <a:pPr marL="0" marR="0" algn="just">
                        <a:lnSpc>
                          <a:spcPct val="115000"/>
                        </a:lnSpc>
                        <a:spcBef>
                          <a:spcPts val="0"/>
                        </a:spcBef>
                        <a:spcAft>
                          <a:spcPts val="1000"/>
                        </a:spcAft>
                      </a:pPr>
                      <a:r>
                        <a:rPr lang="en-US" sz="2000">
                          <a:solidFill>
                            <a:srgbClr val="01014A"/>
                          </a:solidFill>
                          <a:latin typeface="Arial"/>
                          <a:ea typeface="Times New Roman"/>
                          <a:cs typeface="Times New Roman"/>
                        </a:rPr>
                        <a:t>Builds the application</a:t>
                      </a:r>
                      <a:endParaRPr lang="en-US" sz="2000">
                        <a:latin typeface="Calibri"/>
                        <a:ea typeface="Calibri"/>
                        <a:cs typeface="Times New Roman"/>
                      </a:endParaRPr>
                    </a:p>
                  </a:txBody>
                  <a:tcPr marL="9525" marR="9525" marT="9525" marB="9525" anchor="ctr"/>
                </a:tc>
              </a:tr>
              <a:tr h="967595">
                <a:tc>
                  <a:txBody>
                    <a:bodyPr/>
                    <a:lstStyle/>
                    <a:p>
                      <a:pPr marL="0" marR="0" algn="ctr">
                        <a:lnSpc>
                          <a:spcPct val="115000"/>
                        </a:lnSpc>
                        <a:spcBef>
                          <a:spcPts val="0"/>
                        </a:spcBef>
                        <a:spcAft>
                          <a:spcPts val="1000"/>
                        </a:spcAft>
                      </a:pPr>
                      <a:r>
                        <a:rPr lang="en-US" sz="2000" dirty="0" err="1">
                          <a:solidFill>
                            <a:srgbClr val="01014A"/>
                          </a:solidFill>
                          <a:latin typeface="Arial"/>
                          <a:ea typeface="Times New Roman"/>
                          <a:cs typeface="Times New Roman"/>
                        </a:rPr>
                        <a:t>ng</a:t>
                      </a:r>
                      <a:r>
                        <a:rPr lang="en-US" sz="2000" dirty="0">
                          <a:solidFill>
                            <a:srgbClr val="01014A"/>
                          </a:solidFill>
                          <a:latin typeface="Arial"/>
                          <a:ea typeface="Times New Roman"/>
                          <a:cs typeface="Times New Roman"/>
                        </a:rPr>
                        <a:t> update @angular/</a:t>
                      </a:r>
                      <a:r>
                        <a:rPr lang="en-US" sz="2000" dirty="0" err="1">
                          <a:solidFill>
                            <a:srgbClr val="01014A"/>
                          </a:solidFill>
                          <a:latin typeface="Arial"/>
                          <a:ea typeface="Times New Roman"/>
                          <a:cs typeface="Times New Roman"/>
                        </a:rPr>
                        <a:t>cli</a:t>
                      </a:r>
                      <a:r>
                        <a:rPr lang="en-US" sz="2000" dirty="0">
                          <a:solidFill>
                            <a:srgbClr val="01014A"/>
                          </a:solidFill>
                          <a:latin typeface="Arial"/>
                          <a:ea typeface="Times New Roman"/>
                          <a:cs typeface="Times New Roman"/>
                        </a:rPr>
                        <a:t> @angular/core</a:t>
                      </a:r>
                      <a:endParaRPr lang="en-US" sz="2000" dirty="0">
                        <a:latin typeface="Calibri"/>
                        <a:ea typeface="Calibri"/>
                        <a:cs typeface="Times New Roman"/>
                      </a:endParaRPr>
                    </a:p>
                  </a:txBody>
                  <a:tcPr marL="9525" marR="9525" marT="9525" marB="9525" anchor="ctr"/>
                </a:tc>
                <a:tc>
                  <a:txBody>
                    <a:bodyPr/>
                    <a:lstStyle/>
                    <a:p>
                      <a:pPr marL="0" marR="0" algn="just">
                        <a:lnSpc>
                          <a:spcPct val="115000"/>
                        </a:lnSpc>
                        <a:spcBef>
                          <a:spcPts val="0"/>
                        </a:spcBef>
                        <a:spcAft>
                          <a:spcPts val="1000"/>
                        </a:spcAft>
                      </a:pPr>
                      <a:r>
                        <a:rPr lang="en-US" sz="2000" dirty="0">
                          <a:solidFill>
                            <a:srgbClr val="01014A"/>
                          </a:solidFill>
                          <a:latin typeface="Arial"/>
                          <a:ea typeface="Times New Roman"/>
                          <a:cs typeface="Times New Roman"/>
                        </a:rPr>
                        <a:t> Updates Angular to latest version</a:t>
                      </a:r>
                      <a:endParaRPr lang="en-US" sz="2000" dirty="0">
                        <a:latin typeface="Calibri"/>
                        <a:ea typeface="Calibri"/>
                        <a:cs typeface="Times New Roman"/>
                      </a:endParaRPr>
                    </a:p>
                  </a:txBody>
                  <a:tcPr marL="9525" marR="9525" marT="9525" marB="9525" anchor="ctr"/>
                </a:tc>
              </a:tr>
            </a:tbl>
          </a:graphicData>
        </a:graphic>
      </p:graphicFrame>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638288" cy="6019800"/>
          </a:xfrm>
        </p:spPr>
        <p:txBody>
          <a:bodyPr>
            <a:normAutofit fontScale="92500"/>
          </a:bodyPr>
          <a:lstStyle/>
          <a:p>
            <a:r>
              <a:rPr lang="en-US" b="1" dirty="0" err="1" smtClean="0"/>
              <a:t>app.component.html</a:t>
            </a:r>
            <a:endParaRPr lang="en-US" dirty="0" smtClean="0"/>
          </a:p>
          <a:p>
            <a:r>
              <a:rPr lang="en-US" dirty="0" smtClean="0"/>
              <a:t>&lt;b&gt; Using Observables!&lt;/b&gt;</a:t>
            </a:r>
          </a:p>
          <a:p>
            <a:r>
              <a:rPr lang="en-US" dirty="0" smtClean="0"/>
              <a:t>&lt;h6 style="</a:t>
            </a:r>
            <a:r>
              <a:rPr lang="en-US" dirty="0" smtClean="0"/>
              <a:t>margin-bottom:0"&gt;</a:t>
            </a:r>
            <a:r>
              <a:rPr lang="en-US" dirty="0" smtClean="0"/>
              <a:t>VALUES:&lt;/h6&gt;</a:t>
            </a:r>
          </a:p>
          <a:p>
            <a:r>
              <a:rPr lang="en-US" dirty="0" smtClean="0"/>
              <a:t>&lt;div *</a:t>
            </a:r>
            <a:r>
              <a:rPr lang="en-US" dirty="0" err="1" smtClean="0"/>
              <a:t>ngFor</a:t>
            </a:r>
            <a:r>
              <a:rPr lang="en-US" dirty="0" smtClean="0"/>
              <a:t>="let value of </a:t>
            </a:r>
            <a:r>
              <a:rPr lang="en-US" dirty="0" err="1" smtClean="0"/>
              <a:t>myArray</a:t>
            </a:r>
            <a:r>
              <a:rPr lang="en-US" dirty="0" smtClean="0"/>
              <a:t>"&gt;{{ value }}&lt;/div&gt;</a:t>
            </a:r>
          </a:p>
          <a:p>
            <a:r>
              <a:rPr lang="en-US" dirty="0" smtClean="0"/>
              <a:t>&lt;div style="margin-bottom: 0"&gt;ERRORS: {{ errors }}&lt;/div&gt;</a:t>
            </a:r>
          </a:p>
          <a:p>
            <a:r>
              <a:rPr lang="en-US" dirty="0" smtClean="0"/>
              <a:t>&lt;div style="margin-bottom: 0"&gt;FINISHED: {{ finished }}&lt;/div&gt;</a:t>
            </a:r>
          </a:p>
          <a:p>
            <a:r>
              <a:rPr lang="en-US" dirty="0" smtClean="0"/>
              <a:t>&lt;button style="margin-top: 2rem" (click)="</a:t>
            </a:r>
            <a:r>
              <a:rPr lang="en-US" dirty="0" err="1" smtClean="0"/>
              <a:t>fetchData</a:t>
            </a:r>
            <a:r>
              <a:rPr lang="en-US" dirty="0" smtClean="0"/>
              <a:t>()"&gt;Fetch Data&lt;/button&gt;</a:t>
            </a:r>
          </a:p>
          <a:p>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533400"/>
            <a:ext cx="7714488" cy="6324600"/>
          </a:xfrm>
        </p:spPr>
        <p:txBody>
          <a:bodyPr>
            <a:normAutofit fontScale="92500" lnSpcReduction="20000"/>
          </a:bodyPr>
          <a:lstStyle/>
          <a:p>
            <a:pPr algn="just">
              <a:lnSpc>
                <a:spcPct val="150000"/>
              </a:lnSpc>
            </a:pPr>
            <a:r>
              <a:rPr lang="en-US" dirty="0" smtClean="0"/>
              <a:t>Line 4: </a:t>
            </a:r>
            <a:r>
              <a:rPr lang="en-US" dirty="0" err="1" smtClean="0"/>
              <a:t>ngFor</a:t>
            </a:r>
            <a:r>
              <a:rPr lang="en-US" dirty="0" smtClean="0"/>
              <a:t> loop is iterated on </a:t>
            </a:r>
            <a:r>
              <a:rPr lang="en-US" dirty="0" err="1" smtClean="0"/>
              <a:t>myArray</a:t>
            </a:r>
            <a:r>
              <a:rPr lang="en-US" dirty="0" smtClean="0"/>
              <a:t> which will display the values on the page</a:t>
            </a:r>
          </a:p>
          <a:p>
            <a:pPr algn="just">
              <a:lnSpc>
                <a:spcPct val="150000"/>
              </a:lnSpc>
            </a:pPr>
            <a:r>
              <a:rPr lang="en-US" dirty="0" smtClean="0"/>
              <a:t>Line 6: {{ errors }} will render the value of errors property if any</a:t>
            </a:r>
          </a:p>
          <a:p>
            <a:pPr algn="just">
              <a:lnSpc>
                <a:spcPct val="150000"/>
              </a:lnSpc>
            </a:pPr>
            <a:r>
              <a:rPr lang="en-US" dirty="0" smtClean="0"/>
              <a:t>Line 8: Displays finished property value when complete() method of Observable is executed</a:t>
            </a:r>
          </a:p>
          <a:p>
            <a:pPr algn="just">
              <a:lnSpc>
                <a:spcPct val="150000"/>
              </a:lnSpc>
            </a:pPr>
            <a:r>
              <a:rPr lang="en-US" dirty="0" smtClean="0"/>
              <a:t>Line 10: Button click event is bound with </a:t>
            </a:r>
            <a:r>
              <a:rPr lang="en-US" dirty="0" err="1" smtClean="0"/>
              <a:t>fetchData</a:t>
            </a:r>
            <a:r>
              <a:rPr lang="en-US" dirty="0" smtClean="0"/>
              <a:t>() method which is invoked and creates an observable with a stream of numeric values</a:t>
            </a:r>
          </a:p>
          <a:p>
            <a:pPr algn="just">
              <a:lnSpc>
                <a:spcPct val="150000"/>
              </a:lnSpc>
            </a:pP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981200" y="1523999"/>
            <a:ext cx="2438400" cy="2310063"/>
          </a:xfrm>
          <a:prstGeom prst="rect">
            <a:avLst/>
          </a:prstGeom>
          <a:noFill/>
          <a:ln w="9525">
            <a:solidFill>
              <a:schemeClr val="accent1"/>
            </a:solid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257800" y="1523999"/>
            <a:ext cx="2286000" cy="2684477"/>
          </a:xfrm>
          <a:prstGeom prst="rect">
            <a:avLst/>
          </a:prstGeom>
          <a:noFill/>
          <a:ln w="9525">
            <a:solidFill>
              <a:schemeClr val="accent1"/>
            </a:solidFill>
            <a:miter lim="800000"/>
            <a:headEnd/>
            <a:tailEnd/>
          </a:ln>
          <a:effectLst/>
        </p:spPr>
      </p:pic>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1143000"/>
          </a:xfrm>
        </p:spPr>
        <p:txBody>
          <a:bodyPr>
            <a:normAutofit/>
          </a:bodyPr>
          <a:lstStyle/>
          <a:p>
            <a:r>
              <a:rPr lang="en-US" sz="3600" dirty="0" smtClean="0"/>
              <a:t>Server Communication using </a:t>
            </a:r>
            <a:r>
              <a:rPr lang="en-US" sz="3600" dirty="0" err="1" smtClean="0"/>
              <a:t>HttpClient</a:t>
            </a:r>
            <a:endParaRPr lang="en-US" sz="3600" dirty="0"/>
          </a:p>
        </p:txBody>
      </p:sp>
      <p:sp>
        <p:nvSpPr>
          <p:cNvPr id="3" name="Content Placeholder 2"/>
          <p:cNvSpPr>
            <a:spLocks noGrp="1"/>
          </p:cNvSpPr>
          <p:nvPr>
            <p:ph idx="1"/>
          </p:nvPr>
        </p:nvSpPr>
        <p:spPr>
          <a:xfrm>
            <a:off x="1219200" y="1447800"/>
            <a:ext cx="7714488" cy="5181600"/>
          </a:xfrm>
        </p:spPr>
        <p:txBody>
          <a:bodyPr/>
          <a:lstStyle/>
          <a:p>
            <a:pPr lvl="0" algn="just"/>
            <a:r>
              <a:rPr lang="en-US" dirty="0" smtClean="0">
                <a:solidFill>
                  <a:srgbClr val="FF3399"/>
                </a:solidFill>
              </a:rPr>
              <a:t>Most front-end applications communicate with backend services using HTTP Protocol</a:t>
            </a:r>
          </a:p>
          <a:p>
            <a:pPr lvl="0" algn="just"/>
            <a:r>
              <a:rPr lang="en-US" dirty="0" smtClean="0"/>
              <a:t>While making calls to an external server, the users must continue to be able to interact with the page. That is, </a:t>
            </a:r>
            <a:r>
              <a:rPr lang="en-US" dirty="0" smtClean="0">
                <a:solidFill>
                  <a:srgbClr val="008000"/>
                </a:solidFill>
              </a:rPr>
              <a:t>the page should not freeze until the HTTP request returns from the external server.</a:t>
            </a:r>
            <a:r>
              <a:rPr lang="en-US" dirty="0" smtClean="0"/>
              <a:t> So, all </a:t>
            </a:r>
            <a:r>
              <a:rPr lang="en-US" dirty="0" smtClean="0">
                <a:solidFill>
                  <a:srgbClr val="0066FF"/>
                </a:solidFill>
              </a:rPr>
              <a:t>HTTP requests are asynchronous.</a:t>
            </a:r>
          </a:p>
          <a:p>
            <a:pPr algn="just"/>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81000"/>
            <a:ext cx="7562088" cy="5867400"/>
          </a:xfrm>
        </p:spPr>
        <p:txBody>
          <a:bodyPr>
            <a:normAutofit lnSpcReduction="10000"/>
          </a:bodyPr>
          <a:lstStyle/>
          <a:p>
            <a:pPr lvl="0" algn="just">
              <a:lnSpc>
                <a:spcPct val="150000"/>
              </a:lnSpc>
            </a:pPr>
            <a:r>
              <a:rPr lang="en-US" b="1" dirty="0" err="1" smtClean="0"/>
              <a:t>HttpClient</a:t>
            </a:r>
            <a:r>
              <a:rPr lang="en-US" dirty="0" smtClean="0"/>
              <a:t> from @angular/common/http to communicate must be used with backend services.</a:t>
            </a:r>
          </a:p>
          <a:p>
            <a:pPr lvl="0" algn="just">
              <a:lnSpc>
                <a:spcPct val="150000"/>
              </a:lnSpc>
            </a:pPr>
            <a:r>
              <a:rPr lang="en-US" dirty="0" smtClean="0"/>
              <a:t>Additional benefits of </a:t>
            </a:r>
            <a:r>
              <a:rPr lang="en-US" dirty="0" err="1" smtClean="0"/>
              <a:t>HttpClient</a:t>
            </a:r>
            <a:r>
              <a:rPr lang="en-US" dirty="0" smtClean="0"/>
              <a:t> include testability features, typed request and response objects, request and response interception, Observable APIs, and streamlined error handling.</a:t>
            </a:r>
          </a:p>
          <a:p>
            <a:pPr algn="just">
              <a:lnSpc>
                <a:spcPct val="150000"/>
              </a:lnSpc>
            </a:pP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normAutofit fontScale="92500" lnSpcReduction="10000"/>
          </a:bodyPr>
          <a:lstStyle/>
          <a:p>
            <a:pPr lvl="0" algn="just">
              <a:lnSpc>
                <a:spcPct val="150000"/>
              </a:lnSpc>
            </a:pPr>
            <a:r>
              <a:rPr lang="en-US" b="1" dirty="0" err="1" smtClean="0"/>
              <a:t>HttpClientModule</a:t>
            </a:r>
            <a:r>
              <a:rPr lang="en-US" b="1" dirty="0" smtClean="0"/>
              <a:t> </a:t>
            </a:r>
            <a:r>
              <a:rPr lang="en-US" dirty="0" smtClean="0"/>
              <a:t>must be imported from @angular/common/http in the module class to make HTTP service available to the entire module. </a:t>
            </a:r>
            <a:endParaRPr lang="en-US" dirty="0" smtClean="0"/>
          </a:p>
          <a:p>
            <a:pPr lvl="0" algn="just">
              <a:lnSpc>
                <a:spcPct val="150000"/>
              </a:lnSpc>
            </a:pPr>
            <a:r>
              <a:rPr lang="en-US" dirty="0" smtClean="0"/>
              <a:t>Import </a:t>
            </a:r>
            <a:r>
              <a:rPr lang="en-US" dirty="0" err="1" smtClean="0"/>
              <a:t>HttpClient</a:t>
            </a:r>
            <a:r>
              <a:rPr lang="en-US" dirty="0" smtClean="0"/>
              <a:t> service class into a component’s constructor. HTTP methods like get, post, put, and delete are made used off.</a:t>
            </a:r>
          </a:p>
          <a:p>
            <a:pPr lvl="0" algn="just">
              <a:lnSpc>
                <a:spcPct val="150000"/>
              </a:lnSpc>
            </a:pPr>
            <a:r>
              <a:rPr lang="en-US" dirty="0" smtClean="0"/>
              <a:t>JSON is the default response type for  </a:t>
            </a:r>
            <a:r>
              <a:rPr lang="en-US" dirty="0" err="1" smtClean="0"/>
              <a:t>HttpClient</a:t>
            </a:r>
            <a:r>
              <a:rPr lang="en-US" dirty="0" smtClean="0"/>
              <a:t> </a:t>
            </a:r>
          </a:p>
          <a:p>
            <a:pPr algn="just">
              <a:lnSpc>
                <a:spcPct val="150000"/>
              </a:lnSpc>
            </a:pP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762000"/>
            <a:ext cx="7562088" cy="5486400"/>
          </a:xfrm>
        </p:spPr>
        <p:txBody>
          <a:bodyPr/>
          <a:lstStyle/>
          <a:p>
            <a:pPr algn="just">
              <a:lnSpc>
                <a:spcPct val="150000"/>
              </a:lnSpc>
            </a:pPr>
            <a:r>
              <a:rPr lang="en-US" b="1" dirty="0" smtClean="0"/>
              <a:t>Making a GET request:</a:t>
            </a:r>
            <a:endParaRPr lang="en-US" dirty="0" smtClean="0"/>
          </a:p>
          <a:p>
            <a:pPr algn="just">
              <a:lnSpc>
                <a:spcPct val="150000"/>
              </a:lnSpc>
            </a:pPr>
            <a:r>
              <a:rPr lang="en-US" dirty="0" smtClean="0"/>
              <a:t>The following statement is used to fetch data from a server</a:t>
            </a:r>
          </a:p>
          <a:p>
            <a:pPr lvl="0" algn="just">
              <a:lnSpc>
                <a:spcPct val="150000"/>
              </a:lnSpc>
              <a:buNone/>
            </a:pPr>
            <a:r>
              <a:rPr lang="en-US" dirty="0" smtClean="0"/>
              <a:t>		</a:t>
            </a:r>
            <a:r>
              <a:rPr lang="en-US" b="1" dirty="0" err="1" smtClean="0"/>
              <a:t>this.http.get</a:t>
            </a:r>
            <a:r>
              <a:rPr lang="en-US" b="1" dirty="0" smtClean="0"/>
              <a:t>(</a:t>
            </a:r>
            <a:r>
              <a:rPr lang="en-US" b="1" dirty="0" err="1" smtClean="0"/>
              <a:t>url</a:t>
            </a:r>
            <a:r>
              <a:rPr lang="en-US" b="1" dirty="0" smtClean="0"/>
              <a:t>)</a:t>
            </a:r>
          </a:p>
          <a:p>
            <a:pPr algn="just">
              <a:lnSpc>
                <a:spcPct val="150000"/>
              </a:lnSpc>
            </a:pPr>
            <a:r>
              <a:rPr lang="en-US" dirty="0" err="1" smtClean="0"/>
              <a:t>http.get</a:t>
            </a:r>
            <a:r>
              <a:rPr lang="en-US" dirty="0" smtClean="0"/>
              <a:t> by default returns an observable</a:t>
            </a:r>
          </a:p>
          <a:p>
            <a:pPr algn="just">
              <a:lnSpc>
                <a:spcPct val="150000"/>
              </a:lnSpc>
            </a:pP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477000"/>
          </a:xfrm>
        </p:spPr>
        <p:txBody>
          <a:bodyPr>
            <a:normAutofit fontScale="85000" lnSpcReduction="20000"/>
          </a:bodyPr>
          <a:lstStyle/>
          <a:p>
            <a:pPr algn="just"/>
            <a:r>
              <a:rPr lang="en-US" b="1" u="sng" dirty="0" smtClean="0"/>
              <a:t>Using Server communication in the example used for custom services:</a:t>
            </a:r>
            <a:endParaRPr lang="en-US" dirty="0" smtClean="0"/>
          </a:p>
          <a:p>
            <a:pPr algn="just"/>
            <a:r>
              <a:rPr lang="en-US" dirty="0" smtClean="0"/>
              <a:t> </a:t>
            </a:r>
            <a:r>
              <a:rPr lang="en-US" b="1" dirty="0" err="1" smtClean="0"/>
              <a:t>app.module.ts</a:t>
            </a:r>
            <a:r>
              <a:rPr lang="en-US" dirty="0" smtClean="0"/>
              <a:t> </a:t>
            </a:r>
          </a:p>
          <a:p>
            <a:pPr lvl="0" algn="just"/>
            <a:r>
              <a:rPr lang="en-US" dirty="0" smtClean="0"/>
              <a:t>...</a:t>
            </a:r>
          </a:p>
          <a:p>
            <a:pPr lvl="0" algn="just"/>
            <a:r>
              <a:rPr lang="en-US" dirty="0" smtClean="0"/>
              <a:t>import { </a:t>
            </a:r>
            <a:r>
              <a:rPr lang="en-US" dirty="0" err="1" smtClean="0"/>
              <a:t>HttpClientModule</a:t>
            </a:r>
            <a:r>
              <a:rPr lang="en-US" dirty="0" smtClean="0"/>
              <a:t> } from '@angular/common/http';</a:t>
            </a:r>
          </a:p>
          <a:p>
            <a:pPr lvl="0" algn="just"/>
            <a:r>
              <a:rPr lang="en-US" dirty="0" smtClean="0"/>
              <a:t>...</a:t>
            </a:r>
            <a:endParaRPr lang="en-US" dirty="0" smtClean="0"/>
          </a:p>
          <a:p>
            <a:pPr lvl="0" algn="just"/>
            <a:r>
              <a:rPr lang="en-US" dirty="0" smtClean="0"/>
              <a:t>@</a:t>
            </a:r>
            <a:r>
              <a:rPr lang="en-US" dirty="0" err="1" smtClean="0"/>
              <a:t>NgModule</a:t>
            </a:r>
            <a:r>
              <a:rPr lang="en-US" dirty="0" smtClean="0"/>
              <a:t>({</a:t>
            </a:r>
          </a:p>
          <a:p>
            <a:pPr lvl="0" algn="just"/>
            <a:r>
              <a:rPr lang="en-US" dirty="0" smtClean="0"/>
              <a:t>imports: [</a:t>
            </a:r>
            <a:r>
              <a:rPr lang="en-US" dirty="0" err="1" smtClean="0"/>
              <a:t>BrowserModule</a:t>
            </a:r>
            <a:r>
              <a:rPr lang="en-US" dirty="0" smtClean="0"/>
              <a:t>, </a:t>
            </a:r>
            <a:r>
              <a:rPr lang="en-US" dirty="0" err="1" smtClean="0"/>
              <a:t>HttpClientModule</a:t>
            </a:r>
            <a:r>
              <a:rPr lang="en-US" dirty="0" smtClean="0"/>
              <a:t>],</a:t>
            </a:r>
          </a:p>
          <a:p>
            <a:pPr lvl="0" algn="just"/>
            <a:r>
              <a:rPr lang="en-US" dirty="0" smtClean="0"/>
              <a:t>...</a:t>
            </a:r>
          </a:p>
          <a:p>
            <a:pPr lvl="0" algn="just"/>
            <a:r>
              <a:rPr lang="en-US" dirty="0" smtClean="0"/>
              <a:t>})</a:t>
            </a:r>
          </a:p>
          <a:p>
            <a:pPr lvl="0" algn="just"/>
            <a:r>
              <a:rPr lang="en-US" dirty="0" smtClean="0"/>
              <a:t>export class </a:t>
            </a:r>
            <a:r>
              <a:rPr lang="en-US" dirty="0" err="1" smtClean="0"/>
              <a:t>AppModule</a:t>
            </a:r>
            <a:r>
              <a:rPr lang="en-US" dirty="0" smtClean="0"/>
              <a:t> { </a:t>
            </a:r>
            <a:r>
              <a:rPr lang="en-US" dirty="0" smtClean="0"/>
              <a:t>}</a:t>
            </a:r>
          </a:p>
          <a:p>
            <a:pPr algn="just"/>
            <a:r>
              <a:rPr lang="en-US" dirty="0" smtClean="0"/>
              <a:t>Line 2: imports </a:t>
            </a:r>
            <a:r>
              <a:rPr lang="en-US" dirty="0" err="1" smtClean="0"/>
              <a:t>HttpClientModule</a:t>
            </a:r>
            <a:r>
              <a:rPr lang="en-US" dirty="0" smtClean="0"/>
              <a:t> from @angular/common/http module</a:t>
            </a:r>
          </a:p>
          <a:p>
            <a:pPr algn="just"/>
            <a:r>
              <a:rPr lang="en-US" dirty="0" smtClean="0"/>
              <a:t>Line 6: Includes </a:t>
            </a:r>
            <a:r>
              <a:rPr lang="en-US" dirty="0" err="1" smtClean="0"/>
              <a:t>HttpClientModule</a:t>
            </a:r>
            <a:r>
              <a:rPr lang="en-US" dirty="0" smtClean="0"/>
              <a:t> class to make use of HTTP calls</a:t>
            </a:r>
          </a:p>
          <a:p>
            <a:pPr lvl="0" algn="just"/>
            <a:endParaRPr lang="en-US" dirty="0" smtClean="0"/>
          </a:p>
          <a:p>
            <a:pPr algn="just"/>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629400"/>
          </a:xfrm>
        </p:spPr>
        <p:txBody>
          <a:bodyPr>
            <a:normAutofit fontScale="62500" lnSpcReduction="20000"/>
          </a:bodyPr>
          <a:lstStyle/>
          <a:p>
            <a:pPr algn="just"/>
            <a:r>
              <a:rPr lang="en-US" dirty="0" smtClean="0"/>
              <a:t>Add </a:t>
            </a:r>
            <a:r>
              <a:rPr lang="en-US" dirty="0" err="1" smtClean="0"/>
              <a:t>getBooks</a:t>
            </a:r>
            <a:r>
              <a:rPr lang="en-US" dirty="0" smtClean="0"/>
              <a:t>() method to </a:t>
            </a:r>
            <a:r>
              <a:rPr lang="en-US" dirty="0" err="1" smtClean="0"/>
              <a:t>BookService</a:t>
            </a:r>
            <a:r>
              <a:rPr lang="en-US" dirty="0" smtClean="0"/>
              <a:t> class in </a:t>
            </a:r>
            <a:r>
              <a:rPr lang="en-US" b="1" dirty="0" err="1" smtClean="0"/>
              <a:t>book.service.ts</a:t>
            </a:r>
            <a:r>
              <a:rPr lang="en-US" dirty="0" smtClean="0"/>
              <a:t> file as shown below</a:t>
            </a:r>
          </a:p>
          <a:p>
            <a:pPr lvl="0" algn="just"/>
            <a:r>
              <a:rPr lang="en-US" dirty="0" smtClean="0"/>
              <a:t>import { </a:t>
            </a:r>
            <a:r>
              <a:rPr lang="en-US" dirty="0" err="1" smtClean="0"/>
              <a:t>Injectable</a:t>
            </a:r>
            <a:r>
              <a:rPr lang="en-US" dirty="0" smtClean="0"/>
              <a:t> } from '@angular/core';</a:t>
            </a:r>
          </a:p>
          <a:p>
            <a:pPr lvl="0" algn="just"/>
            <a:r>
              <a:rPr lang="en-US" dirty="0" smtClean="0"/>
              <a:t>import { </a:t>
            </a:r>
            <a:r>
              <a:rPr lang="en-US" dirty="0" err="1" smtClean="0"/>
              <a:t>HttpClient</a:t>
            </a:r>
            <a:r>
              <a:rPr lang="en-US" dirty="0" smtClean="0"/>
              <a:t>, </a:t>
            </a:r>
            <a:r>
              <a:rPr lang="en-US" dirty="0" err="1" smtClean="0"/>
              <a:t>HttpErrorResponse</a:t>
            </a:r>
            <a:r>
              <a:rPr lang="en-US" dirty="0" smtClean="0"/>
              <a:t>, </a:t>
            </a:r>
            <a:r>
              <a:rPr lang="en-US" dirty="0" err="1" smtClean="0"/>
              <a:t>HttpHeaders</a:t>
            </a:r>
            <a:r>
              <a:rPr lang="en-US" dirty="0" smtClean="0"/>
              <a:t> } from '@angular/common/http';</a:t>
            </a:r>
          </a:p>
          <a:p>
            <a:pPr lvl="0" algn="just"/>
            <a:r>
              <a:rPr lang="en-US" dirty="0" smtClean="0"/>
              <a:t>import { Observable, </a:t>
            </a:r>
            <a:r>
              <a:rPr lang="en-US" dirty="0" err="1" smtClean="0"/>
              <a:t>throwError</a:t>
            </a:r>
            <a:r>
              <a:rPr lang="en-US" dirty="0" smtClean="0"/>
              <a:t> } from '</a:t>
            </a:r>
            <a:r>
              <a:rPr lang="en-US" dirty="0" err="1" smtClean="0"/>
              <a:t>rxjs</a:t>
            </a:r>
            <a:r>
              <a:rPr lang="en-US" dirty="0" smtClean="0"/>
              <a:t>';</a:t>
            </a:r>
          </a:p>
          <a:p>
            <a:pPr lvl="0" algn="just"/>
            <a:r>
              <a:rPr lang="en-US" dirty="0" smtClean="0"/>
              <a:t>import { </a:t>
            </a:r>
            <a:r>
              <a:rPr lang="en-US" dirty="0" err="1" smtClean="0"/>
              <a:t>catchError</a:t>
            </a:r>
            <a:r>
              <a:rPr lang="en-US" dirty="0" smtClean="0"/>
              <a:t>, tap } from '</a:t>
            </a:r>
            <a:r>
              <a:rPr lang="en-US" dirty="0" err="1" smtClean="0"/>
              <a:t>rxjs</a:t>
            </a:r>
            <a:r>
              <a:rPr lang="en-US" dirty="0" smtClean="0"/>
              <a:t>/operators</a:t>
            </a:r>
            <a:r>
              <a:rPr lang="en-US" dirty="0" smtClean="0"/>
              <a:t>';</a:t>
            </a:r>
            <a:endParaRPr lang="en-US" dirty="0" smtClean="0"/>
          </a:p>
          <a:p>
            <a:pPr lvl="0" algn="just"/>
            <a:r>
              <a:rPr lang="en-US" dirty="0" smtClean="0"/>
              <a:t>import { Book } from './book</a:t>
            </a:r>
            <a:r>
              <a:rPr lang="en-US" dirty="0" smtClean="0"/>
              <a:t>';</a:t>
            </a:r>
            <a:r>
              <a:rPr lang="en-US" dirty="0" smtClean="0"/>
              <a:t> </a:t>
            </a:r>
          </a:p>
          <a:p>
            <a:pPr lvl="0" algn="just"/>
            <a:r>
              <a:rPr lang="en-US" dirty="0" smtClean="0"/>
              <a:t>@</a:t>
            </a:r>
            <a:r>
              <a:rPr lang="en-US" dirty="0" err="1" smtClean="0"/>
              <a:t>Injectable</a:t>
            </a:r>
            <a:r>
              <a:rPr lang="en-US" dirty="0" smtClean="0"/>
              <a:t>({</a:t>
            </a:r>
          </a:p>
          <a:p>
            <a:pPr lvl="0" algn="just"/>
            <a:r>
              <a:rPr lang="en-US" dirty="0" err="1" smtClean="0"/>
              <a:t>providedIn:'root</a:t>
            </a:r>
            <a:r>
              <a:rPr lang="en-US" dirty="0" smtClean="0"/>
              <a:t>'</a:t>
            </a:r>
          </a:p>
          <a:p>
            <a:pPr lvl="0" algn="just"/>
            <a:r>
              <a:rPr lang="en-US" dirty="0" smtClean="0"/>
              <a:t>})</a:t>
            </a:r>
          </a:p>
          <a:p>
            <a:pPr lvl="0" algn="just"/>
            <a:r>
              <a:rPr lang="en-US" dirty="0" smtClean="0"/>
              <a:t>export class </a:t>
            </a:r>
            <a:r>
              <a:rPr lang="en-US" dirty="0" err="1" smtClean="0"/>
              <a:t>BookService</a:t>
            </a:r>
            <a:r>
              <a:rPr lang="en-US" dirty="0" smtClean="0"/>
              <a:t> </a:t>
            </a:r>
            <a:r>
              <a:rPr lang="en-US" dirty="0" smtClean="0"/>
              <a:t>{</a:t>
            </a:r>
            <a:endParaRPr lang="en-US" dirty="0" smtClean="0"/>
          </a:p>
          <a:p>
            <a:pPr lvl="0" algn="just"/>
            <a:r>
              <a:rPr lang="en-US" dirty="0" smtClean="0"/>
              <a:t>constructor(private http: </a:t>
            </a:r>
            <a:r>
              <a:rPr lang="en-US" dirty="0" err="1" smtClean="0"/>
              <a:t>HttpClient</a:t>
            </a:r>
            <a:r>
              <a:rPr lang="en-US" dirty="0" smtClean="0"/>
              <a:t>) { </a:t>
            </a:r>
            <a:r>
              <a:rPr lang="en-US" dirty="0" smtClean="0"/>
              <a:t>}</a:t>
            </a:r>
            <a:endParaRPr lang="en-US" dirty="0" smtClean="0"/>
          </a:p>
          <a:p>
            <a:pPr lvl="0" algn="just"/>
            <a:r>
              <a:rPr lang="en-US" dirty="0" err="1" smtClean="0"/>
              <a:t>getBooks</a:t>
            </a:r>
            <a:r>
              <a:rPr lang="en-US" dirty="0" smtClean="0"/>
              <a:t>(): Observable&lt;Book[]&gt; {</a:t>
            </a:r>
          </a:p>
          <a:p>
            <a:pPr lvl="0" algn="just"/>
            <a:r>
              <a:rPr lang="en-US" dirty="0" smtClean="0"/>
              <a:t>return </a:t>
            </a:r>
            <a:r>
              <a:rPr lang="en-US" dirty="0" err="1" smtClean="0"/>
              <a:t>this.http.get</a:t>
            </a:r>
            <a:r>
              <a:rPr lang="en-US" dirty="0" smtClean="0"/>
              <a:t>&lt;Book[]&gt;('http://localhost:3020/bookList').pipe(</a:t>
            </a:r>
          </a:p>
          <a:p>
            <a:pPr lvl="0" algn="just"/>
            <a:r>
              <a:rPr lang="en-US" dirty="0" smtClean="0"/>
              <a:t>tap((data: any) =&gt; console.log('Data Fetched:' + </a:t>
            </a:r>
            <a:r>
              <a:rPr lang="en-US" dirty="0" err="1" smtClean="0"/>
              <a:t>JSON.stringify</a:t>
            </a:r>
            <a:r>
              <a:rPr lang="en-US" dirty="0" smtClean="0"/>
              <a:t>(data))),</a:t>
            </a:r>
          </a:p>
          <a:p>
            <a:pPr lvl="0" algn="just"/>
            <a:r>
              <a:rPr lang="en-US" dirty="0" err="1" smtClean="0"/>
              <a:t>catchError</a:t>
            </a:r>
            <a:r>
              <a:rPr lang="en-US" dirty="0" smtClean="0"/>
              <a:t>(</a:t>
            </a:r>
            <a:r>
              <a:rPr lang="en-US" dirty="0" err="1" smtClean="0"/>
              <a:t>this.handleError</a:t>
            </a:r>
            <a:r>
              <a:rPr lang="en-US" dirty="0" smtClean="0"/>
              <a:t>));</a:t>
            </a:r>
          </a:p>
          <a:p>
            <a:pPr lvl="0" algn="just"/>
            <a:r>
              <a:rPr lang="en-US" dirty="0" smtClean="0"/>
              <a:t>}</a:t>
            </a:r>
          </a:p>
          <a:p>
            <a:pPr lvl="0" algn="just"/>
            <a:r>
              <a:rPr lang="en-US" dirty="0" smtClean="0"/>
              <a:t>...</a:t>
            </a:r>
          </a:p>
          <a:p>
            <a:pPr algn="just"/>
            <a:r>
              <a:rPr lang="en-US" dirty="0" smtClean="0"/>
              <a:t>}</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52400"/>
            <a:ext cx="7866888" cy="6553200"/>
          </a:xfrm>
        </p:spPr>
        <p:txBody>
          <a:bodyPr>
            <a:normAutofit fontScale="77500" lnSpcReduction="20000"/>
          </a:bodyPr>
          <a:lstStyle/>
          <a:p>
            <a:pPr algn="just"/>
            <a:r>
              <a:rPr lang="en-US" dirty="0" smtClean="0"/>
              <a:t>Line 13: Injects </a:t>
            </a:r>
            <a:r>
              <a:rPr lang="en-US" dirty="0" err="1" smtClean="0"/>
              <a:t>HttpClient</a:t>
            </a:r>
            <a:r>
              <a:rPr lang="en-US" dirty="0" smtClean="0"/>
              <a:t> class into a service class</a:t>
            </a:r>
          </a:p>
          <a:p>
            <a:pPr algn="just"/>
            <a:r>
              <a:rPr lang="en-US" dirty="0" smtClean="0"/>
              <a:t>Line 16-18: Makes an asynchronous call (</a:t>
            </a:r>
            <a:r>
              <a:rPr lang="en-US" dirty="0" err="1" smtClean="0"/>
              <a:t>ajax</a:t>
            </a:r>
            <a:r>
              <a:rPr lang="en-US" dirty="0" smtClean="0"/>
              <a:t> call) by using the get() method of </a:t>
            </a:r>
            <a:r>
              <a:rPr lang="en-US" dirty="0" err="1" smtClean="0"/>
              <a:t>HttpClient</a:t>
            </a:r>
            <a:r>
              <a:rPr lang="en-US" dirty="0" smtClean="0"/>
              <a:t> class. </a:t>
            </a:r>
            <a:endParaRPr lang="en-US" dirty="0" smtClean="0"/>
          </a:p>
          <a:p>
            <a:pPr algn="just"/>
            <a:r>
              <a:rPr lang="en-US" dirty="0" smtClean="0"/>
              <a:t>This </a:t>
            </a:r>
            <a:r>
              <a:rPr lang="en-US" dirty="0" smtClean="0"/>
              <a:t>method makes an asynchronous call to the server URL and fetches the data. </a:t>
            </a:r>
            <a:endParaRPr lang="en-US" dirty="0" smtClean="0"/>
          </a:p>
          <a:p>
            <a:pPr algn="just"/>
            <a:r>
              <a:rPr lang="en-US" dirty="0" err="1" smtClean="0"/>
              <a:t>HttpClient</a:t>
            </a:r>
            <a:r>
              <a:rPr lang="en-US" dirty="0" smtClean="0"/>
              <a:t> </a:t>
            </a:r>
            <a:r>
              <a:rPr lang="en-US" dirty="0" smtClean="0"/>
              <a:t>receives the JSON response as of type object. To know the actual structure of the response, an interface must be created and specified that interface name as a type parameter i.e., get&lt;Book[]&gt;. </a:t>
            </a:r>
            <a:endParaRPr lang="en-US" dirty="0" smtClean="0"/>
          </a:p>
          <a:p>
            <a:pPr algn="just"/>
            <a:r>
              <a:rPr lang="en-US" dirty="0" smtClean="0"/>
              <a:t>The</a:t>
            </a:r>
            <a:r>
              <a:rPr lang="en-US" dirty="0" smtClean="0"/>
              <a:t> </a:t>
            </a:r>
            <a:r>
              <a:rPr lang="en-US" b="1" dirty="0" smtClean="0"/>
              <a:t>pipe</a:t>
            </a:r>
            <a:r>
              <a:rPr lang="en-US" dirty="0" smtClean="0"/>
              <a:t> function </a:t>
            </a:r>
            <a:r>
              <a:rPr lang="en-US" dirty="0" smtClean="0">
                <a:solidFill>
                  <a:srgbClr val="FF3399"/>
                </a:solidFill>
              </a:rPr>
              <a:t>defines a comma-separated sequence of operators. </a:t>
            </a:r>
            <a:r>
              <a:rPr lang="en-US" dirty="0" smtClean="0"/>
              <a:t>Here a sequence of observables is defined by listing operators as arguments to pipe function instead of dot operator chaining. </a:t>
            </a:r>
            <a:endParaRPr lang="en-US" dirty="0" smtClean="0"/>
          </a:p>
          <a:p>
            <a:pPr algn="just"/>
            <a:r>
              <a:rPr lang="en-US" dirty="0" smtClean="0"/>
              <a:t>The</a:t>
            </a:r>
            <a:r>
              <a:rPr lang="en-US" dirty="0" smtClean="0"/>
              <a:t> </a:t>
            </a:r>
            <a:r>
              <a:rPr lang="en-US" b="1" dirty="0" smtClean="0"/>
              <a:t>tap</a:t>
            </a:r>
            <a:r>
              <a:rPr lang="en-US" dirty="0" smtClean="0"/>
              <a:t> operator is to execute some statements once a response is ready which is mostly </a:t>
            </a:r>
            <a:r>
              <a:rPr lang="en-US" dirty="0" smtClean="0">
                <a:solidFill>
                  <a:srgbClr val="0066FF"/>
                </a:solidFill>
              </a:rPr>
              <a:t>used for debugging purposes and </a:t>
            </a:r>
            <a:r>
              <a:rPr lang="en-US" b="1" dirty="0" err="1" smtClean="0">
                <a:solidFill>
                  <a:srgbClr val="0066FF"/>
                </a:solidFill>
              </a:rPr>
              <a:t>catchError</a:t>
            </a:r>
            <a:r>
              <a:rPr lang="en-US" dirty="0" smtClean="0">
                <a:solidFill>
                  <a:srgbClr val="0066FF"/>
                </a:solidFill>
              </a:rPr>
              <a:t> operator is used to handling the errors.</a:t>
            </a:r>
          </a:p>
          <a:p>
            <a:pPr algn="just"/>
            <a:r>
              <a:rPr lang="en-US" dirty="0" smtClean="0"/>
              <a:t>Line 18: </a:t>
            </a:r>
            <a:r>
              <a:rPr lang="en-US" dirty="0" err="1" smtClean="0"/>
              <a:t>handleError</a:t>
            </a:r>
            <a:r>
              <a:rPr lang="en-US" dirty="0" smtClean="0"/>
              <a:t> is an error-handling method that throws the error message back to the component</a:t>
            </a:r>
          </a:p>
          <a:p>
            <a:pPr algn="just"/>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019800"/>
          </a:xfrm>
        </p:spPr>
        <p:txBody>
          <a:bodyPr/>
          <a:lstStyle/>
          <a:p>
            <a:pPr algn="just"/>
            <a:r>
              <a:rPr lang="en-US" b="1" dirty="0" smtClean="0"/>
              <a:t>3. Steps to install Visual Studio Code </a:t>
            </a:r>
            <a:endParaRPr lang="en-US" dirty="0" smtClean="0"/>
          </a:p>
          <a:p>
            <a:pPr algn="just"/>
            <a:r>
              <a:rPr lang="en-US" dirty="0" smtClean="0"/>
              <a:t>Install Visual Studio code from software house/software center as shown below or take help from CCD to get it installed:</a:t>
            </a:r>
          </a:p>
          <a:p>
            <a:pPr algn="just"/>
            <a:endParaRPr lang="en-US" dirty="0"/>
          </a:p>
        </p:txBody>
      </p:sp>
      <p:pic>
        <p:nvPicPr>
          <p:cNvPr id="4" name="Picture 3"/>
          <p:cNvPicPr/>
          <p:nvPr/>
        </p:nvPicPr>
        <p:blipFill>
          <a:blip r:embed="rId2"/>
          <a:srcRect/>
          <a:stretch>
            <a:fillRect/>
          </a:stretch>
        </p:blipFill>
        <p:spPr bwMode="auto">
          <a:xfrm>
            <a:off x="1219200" y="2286000"/>
            <a:ext cx="7772400" cy="4248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629400"/>
          </a:xfrm>
        </p:spPr>
        <p:txBody>
          <a:bodyPr>
            <a:normAutofit fontScale="85000" lnSpcReduction="20000"/>
          </a:bodyPr>
          <a:lstStyle/>
          <a:p>
            <a:pPr algn="just"/>
            <a:r>
              <a:rPr lang="en-US" b="1" u="sng" dirty="0" smtClean="0"/>
              <a:t>Error handling</a:t>
            </a:r>
            <a:endParaRPr lang="en-US" dirty="0" smtClean="0"/>
          </a:p>
          <a:p>
            <a:pPr algn="just"/>
            <a:r>
              <a:rPr lang="en-US" dirty="0" smtClean="0"/>
              <a:t>What happens if the request fails on the server, or if a poor network connection prevents it from even reaching the server?</a:t>
            </a:r>
          </a:p>
          <a:p>
            <a:pPr algn="just"/>
            <a:r>
              <a:rPr lang="en-US" dirty="0" smtClean="0"/>
              <a:t>There are </a:t>
            </a:r>
            <a:r>
              <a:rPr lang="en-US" dirty="0" smtClean="0">
                <a:solidFill>
                  <a:srgbClr val="FF3399"/>
                </a:solidFill>
              </a:rPr>
              <a:t>two types of errors </a:t>
            </a:r>
            <a:r>
              <a:rPr lang="en-US" dirty="0" smtClean="0"/>
              <a:t>that can occur. The server might </a:t>
            </a:r>
            <a:r>
              <a:rPr lang="en-US" dirty="0" smtClean="0">
                <a:solidFill>
                  <a:srgbClr val="0066FF"/>
                </a:solidFill>
              </a:rPr>
              <a:t>reject the request, returning an HTTP response with a status code such as 404 or 500. These are error responses.</a:t>
            </a:r>
          </a:p>
          <a:p>
            <a:pPr algn="just"/>
            <a:r>
              <a:rPr lang="en-US" dirty="0" smtClean="0">
                <a:solidFill>
                  <a:srgbClr val="008000"/>
                </a:solidFill>
              </a:rPr>
              <a:t>Or something could go wrong on the client-side such as a network error that prevents the request from completing successfully or an exception thrown in an </a:t>
            </a:r>
            <a:r>
              <a:rPr lang="en-US" dirty="0" err="1" smtClean="0">
                <a:solidFill>
                  <a:srgbClr val="008000"/>
                </a:solidFill>
              </a:rPr>
              <a:t>RxJS</a:t>
            </a:r>
            <a:r>
              <a:rPr lang="en-US" dirty="0" smtClean="0">
                <a:solidFill>
                  <a:srgbClr val="008000"/>
                </a:solidFill>
              </a:rPr>
              <a:t> operator. These errors produce JavaScript </a:t>
            </a:r>
            <a:r>
              <a:rPr lang="en-US" dirty="0" err="1" smtClean="0">
                <a:solidFill>
                  <a:srgbClr val="008000"/>
                </a:solidFill>
              </a:rPr>
              <a:t>ErrorEvent</a:t>
            </a:r>
            <a:r>
              <a:rPr lang="en-US" dirty="0" smtClean="0">
                <a:solidFill>
                  <a:srgbClr val="008000"/>
                </a:solidFill>
              </a:rPr>
              <a:t> objects.</a:t>
            </a:r>
          </a:p>
          <a:p>
            <a:pPr algn="just"/>
            <a:r>
              <a:rPr lang="en-US" dirty="0" err="1" smtClean="0"/>
              <a:t>HttpClient</a:t>
            </a:r>
            <a:r>
              <a:rPr lang="en-US" dirty="0" smtClean="0"/>
              <a:t> captures both kinds of errors in its </a:t>
            </a:r>
            <a:r>
              <a:rPr lang="en-US" dirty="0" err="1" smtClean="0"/>
              <a:t>HttpErrorResponse</a:t>
            </a:r>
            <a:r>
              <a:rPr lang="en-US" dirty="0" smtClean="0"/>
              <a:t> and it can be inspected for the response to find out what really happened.</a:t>
            </a:r>
          </a:p>
          <a:p>
            <a:pPr algn="just"/>
            <a:r>
              <a:rPr lang="en-US" dirty="0" smtClean="0"/>
              <a:t>There must be error inspection, interpretation, and resolution in service not in the component</a:t>
            </a:r>
            <a:r>
              <a:rPr lang="en-US" dirty="0" smtClean="0"/>
              <a:t>.</a:t>
            </a:r>
            <a:endParaRPr lang="en-US" dirty="0" smtClean="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6477000"/>
          </a:xfrm>
        </p:spPr>
        <p:txBody>
          <a:bodyPr>
            <a:normAutofit fontScale="70000" lnSpcReduction="20000"/>
          </a:bodyPr>
          <a:lstStyle/>
          <a:p>
            <a:pPr algn="just">
              <a:lnSpc>
                <a:spcPct val="160000"/>
              </a:lnSpc>
            </a:pPr>
            <a:r>
              <a:rPr lang="en-US" dirty="0" smtClean="0"/>
              <a:t>Add the following error handling code in the </a:t>
            </a:r>
            <a:r>
              <a:rPr lang="en-US" b="1" dirty="0" err="1" smtClean="0"/>
              <a:t>book.service.ts</a:t>
            </a:r>
            <a:r>
              <a:rPr lang="en-US" dirty="0" smtClean="0"/>
              <a:t> file</a:t>
            </a:r>
          </a:p>
          <a:p>
            <a:pPr algn="just">
              <a:lnSpc>
                <a:spcPct val="160000"/>
              </a:lnSpc>
            </a:pPr>
            <a:r>
              <a:rPr lang="en-US" dirty="0" smtClean="0"/>
              <a:t>import { </a:t>
            </a:r>
            <a:r>
              <a:rPr lang="en-US" dirty="0" err="1" smtClean="0"/>
              <a:t>Injectable</a:t>
            </a:r>
            <a:r>
              <a:rPr lang="en-US" dirty="0" smtClean="0"/>
              <a:t> } from '@angular/core';</a:t>
            </a:r>
          </a:p>
          <a:p>
            <a:pPr algn="just">
              <a:lnSpc>
                <a:spcPct val="160000"/>
              </a:lnSpc>
            </a:pPr>
            <a:r>
              <a:rPr lang="en-US" dirty="0" smtClean="0"/>
              <a:t>import { </a:t>
            </a:r>
            <a:r>
              <a:rPr lang="en-US" dirty="0" err="1" smtClean="0"/>
              <a:t>HttpClient</a:t>
            </a:r>
            <a:r>
              <a:rPr lang="en-US" dirty="0" smtClean="0"/>
              <a:t>, </a:t>
            </a:r>
            <a:r>
              <a:rPr lang="en-US" dirty="0" err="1" smtClean="0"/>
              <a:t>HttpErrorResponse</a:t>
            </a:r>
            <a:r>
              <a:rPr lang="en-US" dirty="0" smtClean="0"/>
              <a:t>, </a:t>
            </a:r>
            <a:r>
              <a:rPr lang="en-US" dirty="0" err="1" smtClean="0"/>
              <a:t>HttpHeaders</a:t>
            </a:r>
            <a:r>
              <a:rPr lang="en-US" dirty="0" smtClean="0"/>
              <a:t> } from '@angular/common/http';</a:t>
            </a:r>
          </a:p>
          <a:p>
            <a:pPr algn="just">
              <a:lnSpc>
                <a:spcPct val="160000"/>
              </a:lnSpc>
            </a:pPr>
            <a:r>
              <a:rPr lang="en-US" dirty="0" smtClean="0"/>
              <a:t>import { </a:t>
            </a:r>
            <a:r>
              <a:rPr lang="en-US" dirty="0" err="1" smtClean="0"/>
              <a:t>catchError</a:t>
            </a:r>
            <a:r>
              <a:rPr lang="en-US" dirty="0" smtClean="0"/>
              <a:t>, tap } from '</a:t>
            </a:r>
            <a:r>
              <a:rPr lang="en-US" dirty="0" err="1" smtClean="0"/>
              <a:t>rxjs</a:t>
            </a:r>
            <a:r>
              <a:rPr lang="en-US" dirty="0" smtClean="0"/>
              <a:t>/operators';</a:t>
            </a:r>
          </a:p>
          <a:p>
            <a:pPr algn="just">
              <a:lnSpc>
                <a:spcPct val="160000"/>
              </a:lnSpc>
            </a:pPr>
            <a:r>
              <a:rPr lang="en-US" dirty="0" smtClean="0"/>
              <a:t>import { Observable, </a:t>
            </a:r>
            <a:r>
              <a:rPr lang="en-US" dirty="0" err="1" smtClean="0"/>
              <a:t>throwError</a:t>
            </a:r>
            <a:r>
              <a:rPr lang="en-US" dirty="0" smtClean="0"/>
              <a:t> } from '</a:t>
            </a:r>
            <a:r>
              <a:rPr lang="en-US" dirty="0" err="1" smtClean="0"/>
              <a:t>rxjs</a:t>
            </a:r>
            <a:r>
              <a:rPr lang="en-US" dirty="0" smtClean="0"/>
              <a:t>';</a:t>
            </a:r>
          </a:p>
          <a:p>
            <a:pPr algn="just">
              <a:lnSpc>
                <a:spcPct val="160000"/>
              </a:lnSpc>
            </a:pPr>
            <a:r>
              <a:rPr lang="en-US" dirty="0" smtClean="0"/>
              <a:t>import { </a:t>
            </a:r>
            <a:r>
              <a:rPr lang="en-US" dirty="0" err="1" smtClean="0"/>
              <a:t>HttpErrorResponse</a:t>
            </a:r>
            <a:r>
              <a:rPr lang="en-US" dirty="0" smtClean="0"/>
              <a:t> } from '@angular/common/http';</a:t>
            </a:r>
          </a:p>
          <a:p>
            <a:pPr algn="just">
              <a:lnSpc>
                <a:spcPct val="160000"/>
              </a:lnSpc>
            </a:pPr>
            <a:r>
              <a:rPr lang="en-US" dirty="0" smtClean="0"/>
              <a:t>import { Book } from './book';</a:t>
            </a:r>
          </a:p>
          <a:p>
            <a:pPr algn="just">
              <a:lnSpc>
                <a:spcPct val="160000"/>
              </a:lnSpc>
            </a:pPr>
            <a:r>
              <a:rPr lang="en-US" dirty="0" smtClean="0"/>
              <a:t>@</a:t>
            </a:r>
            <a:r>
              <a:rPr lang="en-US" dirty="0" err="1" smtClean="0"/>
              <a:t>Injectable</a:t>
            </a:r>
            <a:r>
              <a:rPr lang="en-US" dirty="0" smtClean="0"/>
              <a:t>({</a:t>
            </a:r>
          </a:p>
          <a:p>
            <a:pPr algn="just">
              <a:lnSpc>
                <a:spcPct val="160000"/>
              </a:lnSpc>
            </a:pPr>
            <a:r>
              <a:rPr lang="en-US" dirty="0" err="1" smtClean="0"/>
              <a:t>providedIn</a:t>
            </a:r>
            <a:r>
              <a:rPr lang="en-US" dirty="0" smtClean="0"/>
              <a:t>: 'root'</a:t>
            </a:r>
          </a:p>
          <a:p>
            <a:pPr algn="just">
              <a:lnSpc>
                <a:spcPct val="160000"/>
              </a:lnSpc>
            </a:pPr>
            <a:r>
              <a:rPr lang="en-US" dirty="0" smtClean="0"/>
              <a:t>})</a:t>
            </a:r>
            <a:endParaRPr lang="en-US" dirty="0" smtClean="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629400"/>
          </a:xfrm>
        </p:spPr>
        <p:txBody>
          <a:bodyPr>
            <a:normAutofit fontScale="70000" lnSpcReduction="20000"/>
          </a:bodyPr>
          <a:lstStyle/>
          <a:p>
            <a:r>
              <a:rPr lang="en-US" dirty="0" smtClean="0"/>
              <a:t>export class </a:t>
            </a:r>
            <a:r>
              <a:rPr lang="en-US" dirty="0" err="1" smtClean="0"/>
              <a:t>BookService</a:t>
            </a:r>
            <a:r>
              <a:rPr lang="en-US" dirty="0" smtClean="0"/>
              <a:t> {</a:t>
            </a:r>
          </a:p>
          <a:p>
            <a:r>
              <a:rPr lang="en-US" dirty="0" smtClean="0"/>
              <a:t>... </a:t>
            </a:r>
          </a:p>
          <a:p>
            <a:r>
              <a:rPr lang="en-US" dirty="0" smtClean="0"/>
              <a:t>private </a:t>
            </a:r>
            <a:r>
              <a:rPr lang="en-US" dirty="0" err="1" smtClean="0"/>
              <a:t>handleError</a:t>
            </a:r>
            <a:r>
              <a:rPr lang="en-US" dirty="0" smtClean="0"/>
              <a:t>(err: </a:t>
            </a:r>
            <a:r>
              <a:rPr lang="en-US" dirty="0" err="1" smtClean="0"/>
              <a:t>HttpErrorResponse</a:t>
            </a:r>
            <a:r>
              <a:rPr lang="en-US" dirty="0" smtClean="0"/>
              <a:t>): Observable&lt;any&gt; {</a:t>
            </a:r>
          </a:p>
          <a:p>
            <a:r>
              <a:rPr lang="en-US" dirty="0" smtClean="0"/>
              <a:t>let </a:t>
            </a:r>
            <a:r>
              <a:rPr lang="en-US" dirty="0" err="1" smtClean="0"/>
              <a:t>errMsg</a:t>
            </a:r>
            <a:r>
              <a:rPr lang="en-US" dirty="0" smtClean="0"/>
              <a:t> = '';</a:t>
            </a:r>
          </a:p>
          <a:p>
            <a:r>
              <a:rPr lang="en-US" dirty="0" smtClean="0"/>
              <a:t>if (</a:t>
            </a:r>
            <a:r>
              <a:rPr lang="en-US" dirty="0" err="1" smtClean="0"/>
              <a:t>err.error</a:t>
            </a:r>
            <a:r>
              <a:rPr lang="en-US" dirty="0" smtClean="0"/>
              <a:t> </a:t>
            </a:r>
            <a:r>
              <a:rPr lang="en-US" dirty="0" err="1" smtClean="0"/>
              <a:t>instanceof</a:t>
            </a:r>
            <a:r>
              <a:rPr lang="en-US" dirty="0" smtClean="0"/>
              <a:t> Error) {</a:t>
            </a:r>
          </a:p>
          <a:p>
            <a:r>
              <a:rPr lang="en-US" i="1" dirty="0" smtClean="0"/>
              <a:t>// A client-side or network error occurred. Handle it accordingly.</a:t>
            </a:r>
            <a:endParaRPr lang="en-US" dirty="0" smtClean="0"/>
          </a:p>
          <a:p>
            <a:r>
              <a:rPr lang="en-US" dirty="0" smtClean="0"/>
              <a:t>console.log('An error occurred:', </a:t>
            </a:r>
            <a:r>
              <a:rPr lang="en-US" dirty="0" err="1" smtClean="0"/>
              <a:t>err.error.message</a:t>
            </a:r>
            <a:r>
              <a:rPr lang="en-US" dirty="0" smtClean="0"/>
              <a:t>);</a:t>
            </a:r>
          </a:p>
          <a:p>
            <a:r>
              <a:rPr lang="en-US" dirty="0" err="1" smtClean="0"/>
              <a:t>errMsg</a:t>
            </a:r>
            <a:r>
              <a:rPr lang="en-US" dirty="0" smtClean="0"/>
              <a:t> = </a:t>
            </a:r>
            <a:r>
              <a:rPr lang="en-US" dirty="0" err="1" smtClean="0"/>
              <a:t>err.error.message</a:t>
            </a:r>
            <a:r>
              <a:rPr lang="en-US" dirty="0" smtClean="0"/>
              <a:t>;</a:t>
            </a:r>
          </a:p>
          <a:p>
            <a:r>
              <a:rPr lang="en-US" dirty="0" smtClean="0"/>
              <a:t>} else {</a:t>
            </a:r>
          </a:p>
          <a:p>
            <a:r>
              <a:rPr lang="en-US" i="1" dirty="0" smtClean="0"/>
              <a:t>// The backend returned an unsuccessful response code.</a:t>
            </a:r>
            <a:endParaRPr lang="en-US" dirty="0" smtClean="0"/>
          </a:p>
          <a:p>
            <a:r>
              <a:rPr lang="en-US" i="1" dirty="0" smtClean="0"/>
              <a:t>// The response body may contain clues as to what went wrong,</a:t>
            </a:r>
            <a:endParaRPr lang="en-US" dirty="0" smtClean="0"/>
          </a:p>
          <a:p>
            <a:r>
              <a:rPr lang="en-US" dirty="0" smtClean="0"/>
              <a:t>console.log(`Backend returned code ${</a:t>
            </a:r>
            <a:r>
              <a:rPr lang="en-US" dirty="0" err="1" smtClean="0"/>
              <a:t>err.status</a:t>
            </a:r>
            <a:r>
              <a:rPr lang="en-US" dirty="0" smtClean="0"/>
              <a:t>}`);</a:t>
            </a:r>
          </a:p>
          <a:p>
            <a:r>
              <a:rPr lang="en-US" dirty="0" err="1" smtClean="0"/>
              <a:t>errMsg</a:t>
            </a:r>
            <a:r>
              <a:rPr lang="en-US" dirty="0" smtClean="0"/>
              <a:t> = </a:t>
            </a:r>
            <a:r>
              <a:rPr lang="en-US" dirty="0" err="1" smtClean="0"/>
              <a:t>err.error.status</a:t>
            </a:r>
            <a:r>
              <a:rPr lang="en-US" dirty="0" smtClean="0"/>
              <a:t>;</a:t>
            </a:r>
          </a:p>
          <a:p>
            <a:r>
              <a:rPr lang="en-US" dirty="0" smtClean="0"/>
              <a:t>}</a:t>
            </a:r>
          </a:p>
          <a:p>
            <a:r>
              <a:rPr lang="en-US" dirty="0" smtClean="0"/>
              <a:t>return </a:t>
            </a:r>
            <a:r>
              <a:rPr lang="en-US" dirty="0" err="1" smtClean="0"/>
              <a:t>throwError</a:t>
            </a:r>
            <a:r>
              <a:rPr lang="en-US" dirty="0" smtClean="0"/>
              <a:t>(()=&gt;</a:t>
            </a:r>
            <a:r>
              <a:rPr lang="en-US" dirty="0" err="1" smtClean="0"/>
              <a:t>errMsg</a:t>
            </a:r>
            <a:r>
              <a:rPr lang="en-US" dirty="0" smtClean="0"/>
              <a:t>);</a:t>
            </a:r>
          </a:p>
          <a:p>
            <a:r>
              <a:rPr lang="en-US" dirty="0" smtClean="0"/>
              <a:t>}</a:t>
            </a:r>
          </a:p>
          <a:p>
            <a:r>
              <a:rPr lang="en-US" dirty="0" smtClean="0"/>
              <a:t>}</a:t>
            </a:r>
            <a:r>
              <a:rPr lang="en-US" dirty="0" smtClean="0"/>
              <a:t/>
            </a:r>
            <a:br>
              <a:rPr lang="en-US" dirty="0" smtClean="0"/>
            </a:b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639762"/>
          </a:xfrm>
        </p:spPr>
        <p:txBody>
          <a:bodyPr>
            <a:normAutofit fontScale="90000"/>
          </a:bodyPr>
          <a:lstStyle/>
          <a:p>
            <a:r>
              <a:rPr lang="en-US" b="1" dirty="0" smtClean="0"/>
              <a:t>Creating an Angular Application</a:t>
            </a:r>
            <a:endParaRPr lang="en-US" dirty="0"/>
          </a:p>
        </p:txBody>
      </p:sp>
      <p:sp>
        <p:nvSpPr>
          <p:cNvPr id="3" name="Content Placeholder 2"/>
          <p:cNvSpPr>
            <a:spLocks noGrp="1"/>
          </p:cNvSpPr>
          <p:nvPr>
            <p:ph idx="1"/>
          </p:nvPr>
        </p:nvSpPr>
        <p:spPr>
          <a:xfrm>
            <a:off x="1143000" y="1143000"/>
            <a:ext cx="7790688" cy="5486400"/>
          </a:xfrm>
        </p:spPr>
        <p:txBody>
          <a:bodyPr>
            <a:normAutofit fontScale="92500" lnSpcReduction="20000"/>
          </a:bodyPr>
          <a:lstStyle/>
          <a:p>
            <a:pPr algn="just">
              <a:lnSpc>
                <a:spcPct val="150000"/>
              </a:lnSpc>
            </a:pPr>
            <a:r>
              <a:rPr lang="en-US" b="1" dirty="0" smtClean="0"/>
              <a:t>Highlights:</a:t>
            </a:r>
            <a:endParaRPr lang="en-US" dirty="0" smtClean="0"/>
          </a:p>
          <a:p>
            <a:pPr lvl="0" algn="just">
              <a:lnSpc>
                <a:spcPct val="150000"/>
              </a:lnSpc>
            </a:pPr>
            <a:r>
              <a:rPr lang="en-US" dirty="0" smtClean="0"/>
              <a:t>Creating an Angular application using Angular CLI</a:t>
            </a:r>
          </a:p>
          <a:p>
            <a:pPr lvl="0" algn="just">
              <a:lnSpc>
                <a:spcPct val="150000"/>
              </a:lnSpc>
            </a:pPr>
            <a:r>
              <a:rPr lang="en-US" dirty="0" smtClean="0"/>
              <a:t>Exploring the Angular folder structure</a:t>
            </a:r>
          </a:p>
          <a:p>
            <a:pPr algn="just">
              <a:lnSpc>
                <a:spcPct val="150000"/>
              </a:lnSpc>
            </a:pPr>
            <a:r>
              <a:rPr lang="en-US" b="1" dirty="0" err="1" smtClean="0"/>
              <a:t>Demosteps</a:t>
            </a:r>
            <a:r>
              <a:rPr lang="en-US" b="1" dirty="0" smtClean="0"/>
              <a:t>:</a:t>
            </a:r>
            <a:endParaRPr lang="en-US" dirty="0" smtClean="0"/>
          </a:p>
          <a:p>
            <a:pPr algn="just">
              <a:lnSpc>
                <a:spcPct val="150000"/>
              </a:lnSpc>
            </a:pPr>
            <a:r>
              <a:rPr lang="en-US" dirty="0" smtClean="0"/>
              <a:t>1. Create an application with the name '</a:t>
            </a:r>
            <a:r>
              <a:rPr lang="en-US" dirty="0" err="1" smtClean="0"/>
              <a:t>MyApp</a:t>
            </a:r>
            <a:r>
              <a:rPr lang="en-US" dirty="0" smtClean="0"/>
              <a:t>' using the following CLI command</a:t>
            </a:r>
          </a:p>
          <a:p>
            <a:pPr algn="just">
              <a:lnSpc>
                <a:spcPct val="150000"/>
              </a:lnSpc>
            </a:pPr>
            <a:r>
              <a:rPr lang="en-US" dirty="0" smtClean="0"/>
              <a:t>D:\&gt;</a:t>
            </a:r>
            <a:r>
              <a:rPr lang="en-US" dirty="0" err="1" smtClean="0"/>
              <a:t>ng</a:t>
            </a:r>
            <a:r>
              <a:rPr lang="en-US" dirty="0" smtClean="0"/>
              <a:t> new </a:t>
            </a:r>
            <a:r>
              <a:rPr lang="en-US" dirty="0" err="1" smtClean="0"/>
              <a:t>MyApp</a:t>
            </a:r>
            <a:endParaRPr lang="en-US" dirty="0"/>
          </a:p>
        </p:txBody>
      </p:sp>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normAutofit fontScale="85000" lnSpcReduction="10000"/>
          </a:bodyPr>
          <a:lstStyle/>
          <a:p>
            <a:pPr algn="just">
              <a:lnSpc>
                <a:spcPct val="150000"/>
              </a:lnSpc>
            </a:pPr>
            <a:r>
              <a:rPr lang="en-US" dirty="0" smtClean="0"/>
              <a:t>2. The above command will display two questions. The first question is as shown below. Typing 'y' will create a routing module file (app-</a:t>
            </a:r>
            <a:r>
              <a:rPr lang="en-US" dirty="0" err="1" smtClean="0"/>
              <a:t>routing.module.ts</a:t>
            </a:r>
            <a:r>
              <a:rPr lang="en-US" dirty="0" smtClean="0"/>
              <a:t>).</a:t>
            </a:r>
          </a:p>
          <a:p>
            <a:pPr algn="just">
              <a:lnSpc>
                <a:spcPct val="150000"/>
              </a:lnSpc>
            </a:pPr>
            <a:endParaRPr lang="en-US" dirty="0" smtClean="0"/>
          </a:p>
          <a:p>
            <a:pPr algn="just">
              <a:lnSpc>
                <a:spcPct val="150000"/>
              </a:lnSpc>
            </a:pPr>
            <a:endParaRPr lang="en-US" dirty="0" smtClean="0"/>
          </a:p>
          <a:p>
            <a:pPr algn="just">
              <a:lnSpc>
                <a:spcPct val="150000"/>
              </a:lnSpc>
            </a:pPr>
            <a:endParaRPr lang="en-US" dirty="0" smtClean="0"/>
          </a:p>
          <a:p>
            <a:pPr algn="just">
              <a:lnSpc>
                <a:spcPct val="150000"/>
              </a:lnSpc>
            </a:pPr>
            <a:endParaRPr lang="en-US" dirty="0" smtClean="0"/>
          </a:p>
          <a:p>
            <a:pPr algn="just">
              <a:lnSpc>
                <a:spcPct val="150000"/>
              </a:lnSpc>
            </a:pPr>
            <a:r>
              <a:rPr lang="en-US" dirty="0" smtClean="0"/>
              <a:t>Next, you will learn about the app-</a:t>
            </a:r>
            <a:r>
              <a:rPr lang="en-US" dirty="0" err="1" smtClean="0"/>
              <a:t>routing.module.ts</a:t>
            </a:r>
            <a:r>
              <a:rPr lang="en-US" dirty="0" smtClean="0"/>
              <a:t> file.</a:t>
            </a:r>
          </a:p>
          <a:p>
            <a:pPr algn="just">
              <a:lnSpc>
                <a:spcPct val="150000"/>
              </a:lnSpc>
            </a:pPr>
            <a:endParaRPr lang="en-US" dirty="0" smtClean="0"/>
          </a:p>
          <a:p>
            <a:pPr algn="just">
              <a:lnSpc>
                <a:spcPct val="150000"/>
              </a:lnSpc>
            </a:pPr>
            <a:endParaRPr lang="en-US" dirty="0"/>
          </a:p>
        </p:txBody>
      </p:sp>
      <p:pic>
        <p:nvPicPr>
          <p:cNvPr id="4" name="Picture 3"/>
          <p:cNvPicPr/>
          <p:nvPr/>
        </p:nvPicPr>
        <p:blipFill>
          <a:blip r:embed="rId2"/>
          <a:srcRect/>
          <a:stretch>
            <a:fillRect/>
          </a:stretch>
        </p:blipFill>
        <p:spPr bwMode="auto">
          <a:xfrm>
            <a:off x="1600200" y="2819400"/>
            <a:ext cx="7086600" cy="213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04800"/>
            <a:ext cx="7638288" cy="5943600"/>
          </a:xfrm>
        </p:spPr>
        <p:txBody>
          <a:bodyPr/>
          <a:lstStyle/>
          <a:p>
            <a:pPr algn="just"/>
            <a:r>
              <a:rPr lang="en-US" dirty="0" smtClean="0"/>
              <a:t>3. The next question is to select the </a:t>
            </a:r>
            <a:r>
              <a:rPr lang="en-US" dirty="0" err="1" smtClean="0"/>
              <a:t>stylesheet</a:t>
            </a:r>
            <a:r>
              <a:rPr lang="en-US" dirty="0" smtClean="0"/>
              <a:t> to use in the application. Select CSS and press Enter as shown below:</a:t>
            </a:r>
          </a:p>
          <a:p>
            <a:pPr algn="just"/>
            <a:endParaRPr lang="en-US" dirty="0"/>
          </a:p>
        </p:txBody>
      </p:sp>
      <p:pic>
        <p:nvPicPr>
          <p:cNvPr id="4" name="Picture 3"/>
          <p:cNvPicPr/>
          <p:nvPr/>
        </p:nvPicPr>
        <p:blipFill>
          <a:blip r:embed="rId2"/>
          <a:srcRect/>
          <a:stretch>
            <a:fillRect/>
          </a:stretch>
        </p:blipFill>
        <p:spPr bwMode="auto">
          <a:xfrm>
            <a:off x="1066800" y="2057400"/>
            <a:ext cx="7848600"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a:xfrm>
            <a:off x="1143000" y="228600"/>
            <a:ext cx="7790688" cy="6400800"/>
          </a:xfrm>
        </p:spPr>
        <p:txBody>
          <a:bodyPr/>
          <a:lstStyle/>
          <a:p>
            <a:pPr algn="just"/>
            <a:r>
              <a:rPr lang="en-US" dirty="0" smtClean="0"/>
              <a:t>This will create the following folder structure with the dependencies installed inside the </a:t>
            </a:r>
            <a:r>
              <a:rPr lang="en-US" dirty="0" err="1" smtClean="0"/>
              <a:t>node_modules</a:t>
            </a:r>
            <a:r>
              <a:rPr lang="en-US" dirty="0" smtClean="0"/>
              <a:t> folder.</a:t>
            </a:r>
          </a:p>
          <a:p>
            <a:pPr algn="just"/>
            <a:endParaRPr lang="en-US" dirty="0"/>
          </a:p>
        </p:txBody>
      </p:sp>
      <p:pic>
        <p:nvPicPr>
          <p:cNvPr id="4" name="Picture 3"/>
          <p:cNvPicPr/>
          <p:nvPr/>
        </p:nvPicPr>
        <p:blipFill>
          <a:blip r:embed="rId2"/>
          <a:srcRect/>
          <a:stretch>
            <a:fillRect/>
          </a:stretch>
        </p:blipFill>
        <p:spPr bwMode="auto">
          <a:xfrm>
            <a:off x="2743200" y="1828800"/>
            <a:ext cx="3276600" cy="5029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76200"/>
            <a:ext cx="7714488" cy="6019800"/>
          </a:xfrm>
        </p:spPr>
        <p:txBody>
          <a:bodyPr/>
          <a:lstStyle/>
          <a:p>
            <a:pPr algn="just"/>
            <a:r>
              <a:rPr lang="en-US" dirty="0" smtClean="0"/>
              <a:t>Note: If the above command gives errors while installing dependencies, navigate to the project folder in the Node command prompt and run "</a:t>
            </a:r>
            <a:r>
              <a:rPr lang="en-US" dirty="0" err="1" smtClean="0"/>
              <a:t>npm</a:t>
            </a:r>
            <a:r>
              <a:rPr lang="en-US" dirty="0" smtClean="0"/>
              <a:t> install" to install the dependencies manually.</a:t>
            </a:r>
          </a:p>
          <a:p>
            <a:pPr algn="just"/>
            <a:endParaRPr lang="en-US" dirty="0"/>
          </a:p>
        </p:txBody>
      </p:sp>
      <p:pic>
        <p:nvPicPr>
          <p:cNvPr id="5" name="Picture 2"/>
          <p:cNvPicPr>
            <a:picLocks noChangeAspect="1" noChangeArrowheads="1"/>
          </p:cNvPicPr>
          <p:nvPr/>
        </p:nvPicPr>
        <p:blipFill>
          <a:blip r:embed="rId2"/>
          <a:srcRect/>
          <a:stretch>
            <a:fillRect/>
          </a:stretch>
        </p:blipFill>
        <p:spPr bwMode="auto">
          <a:xfrm>
            <a:off x="0" y="2743200"/>
            <a:ext cx="91440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6324600"/>
          </a:xfrm>
        </p:spPr>
        <p:txBody>
          <a:bodyPr>
            <a:normAutofit fontScale="92500" lnSpcReduction="10000"/>
          </a:bodyPr>
          <a:lstStyle/>
          <a:p>
            <a:pPr algn="just"/>
            <a:r>
              <a:rPr lang="en-US" b="1" dirty="0" smtClean="0"/>
              <a:t>Web Components Support</a:t>
            </a:r>
            <a:endParaRPr lang="en-US" dirty="0" smtClean="0"/>
          </a:p>
          <a:p>
            <a:pPr algn="just"/>
            <a:r>
              <a:rPr lang="en-US" dirty="0" smtClean="0"/>
              <a:t>Angular is focused on component-based development. The </a:t>
            </a:r>
            <a:r>
              <a:rPr lang="en-US" dirty="0" smtClean="0">
                <a:solidFill>
                  <a:srgbClr val="C00000"/>
                </a:solidFill>
              </a:rPr>
              <a:t>use of components helps in creating loosely coupled units of application that can be developed, maintained, and tested easily.</a:t>
            </a:r>
          </a:p>
          <a:p>
            <a:pPr algn="just"/>
            <a:r>
              <a:rPr lang="en-US" b="1" dirty="0" smtClean="0"/>
              <a:t>Better support for Mobile App Development</a:t>
            </a:r>
            <a:endParaRPr lang="en-US" dirty="0" smtClean="0"/>
          </a:p>
          <a:p>
            <a:pPr algn="just"/>
            <a:r>
              <a:rPr lang="en-US" dirty="0" smtClean="0"/>
              <a:t>Desktop and mobile applications </a:t>
            </a:r>
            <a:r>
              <a:rPr lang="en-US" dirty="0" smtClean="0">
                <a:solidFill>
                  <a:srgbClr val="0066FF"/>
                </a:solidFill>
              </a:rPr>
              <a:t>have separate concerns</a:t>
            </a:r>
            <a:r>
              <a:rPr lang="en-US" dirty="0" smtClean="0"/>
              <a:t> and addressing these concerns using a single framework becomes a challenge. However, the Angular framework, addresses the concerns of both mobile as well as desktop applications </a:t>
            </a:r>
            <a:r>
              <a:rPr lang="en-US" dirty="0" smtClean="0">
                <a:solidFill>
                  <a:srgbClr val="FF3399"/>
                </a:solidFill>
              </a:rPr>
              <a:t>using additional </a:t>
            </a:r>
            <a:r>
              <a:rPr lang="en-US" dirty="0" err="1" smtClean="0">
                <a:solidFill>
                  <a:srgbClr val="FF3399"/>
                </a:solidFill>
              </a:rPr>
              <a:t>plugins</a:t>
            </a:r>
            <a:r>
              <a:rPr lang="en-US" dirty="0" smtClean="0">
                <a:solidFill>
                  <a:srgbClr val="FF3399"/>
                </a:solidFill>
              </a:rPr>
              <a:t>. </a:t>
            </a:r>
          </a:p>
          <a:p>
            <a:pPr algn="just"/>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792162"/>
          </a:xfrm>
        </p:spPr>
        <p:txBody>
          <a:bodyPr>
            <a:normAutofit/>
          </a:bodyPr>
          <a:lstStyle/>
          <a:p>
            <a:r>
              <a:rPr lang="en-US" sz="3600" b="1" dirty="0" smtClean="0"/>
              <a:t>Creating Components and Modules</a:t>
            </a:r>
            <a:endParaRPr lang="en-US" sz="3600" dirty="0"/>
          </a:p>
        </p:txBody>
      </p:sp>
      <p:sp>
        <p:nvSpPr>
          <p:cNvPr id="5" name="Content Placeholder 4"/>
          <p:cNvSpPr>
            <a:spLocks noGrp="1"/>
          </p:cNvSpPr>
          <p:nvPr>
            <p:ph idx="1"/>
          </p:nvPr>
        </p:nvSpPr>
        <p:spPr>
          <a:xfrm>
            <a:off x="1143000" y="1143000"/>
            <a:ext cx="7790688" cy="5486400"/>
          </a:xfrm>
        </p:spPr>
        <p:txBody>
          <a:bodyPr/>
          <a:lstStyle/>
          <a:p>
            <a:pPr lvl="0" algn="just">
              <a:lnSpc>
                <a:spcPct val="150000"/>
              </a:lnSpc>
            </a:pPr>
            <a:r>
              <a:rPr lang="en-US" dirty="0" smtClean="0"/>
              <a:t>A component is the basic building block of an Angular application.</a:t>
            </a:r>
          </a:p>
          <a:p>
            <a:pPr lvl="0" algn="just">
              <a:lnSpc>
                <a:spcPct val="150000"/>
              </a:lnSpc>
            </a:pPr>
            <a:r>
              <a:rPr lang="en-US" dirty="0" smtClean="0"/>
              <a:t>It </a:t>
            </a:r>
            <a:r>
              <a:rPr lang="en-US" dirty="0" smtClean="0">
                <a:solidFill>
                  <a:srgbClr val="C00000"/>
                </a:solidFill>
              </a:rPr>
              <a:t>emphasize the separation of concerns and each part of the Angular application can be written independently </a:t>
            </a:r>
            <a:r>
              <a:rPr lang="en-US" dirty="0" smtClean="0"/>
              <a:t>of one another</a:t>
            </a:r>
          </a:p>
          <a:p>
            <a:pPr lvl="0" algn="just">
              <a:lnSpc>
                <a:spcPct val="150000"/>
              </a:lnSpc>
            </a:pPr>
            <a:r>
              <a:rPr lang="en-US" dirty="0" smtClean="0"/>
              <a:t>It is </a:t>
            </a:r>
            <a:r>
              <a:rPr lang="en-US" dirty="0" smtClean="0">
                <a:solidFill>
                  <a:srgbClr val="0066FF"/>
                </a:solidFill>
              </a:rPr>
              <a:t>reusable.</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lstStyle/>
          <a:p>
            <a:pPr algn="just"/>
            <a:r>
              <a:rPr lang="en-US" dirty="0" smtClean="0"/>
              <a:t>For example, </a:t>
            </a:r>
            <a:r>
              <a:rPr lang="en-US" b="1" dirty="0" err="1" smtClean="0"/>
              <a:t>mCart</a:t>
            </a:r>
            <a:r>
              <a:rPr lang="en-US" dirty="0" smtClean="0"/>
              <a:t> application the topmost component is the </a:t>
            </a:r>
            <a:r>
              <a:rPr lang="en-US" dirty="0" err="1" smtClean="0"/>
              <a:t>mCart</a:t>
            </a:r>
            <a:r>
              <a:rPr lang="en-US" dirty="0" smtClean="0"/>
              <a:t> component(</a:t>
            </a:r>
            <a:r>
              <a:rPr lang="en-US" dirty="0" err="1" smtClean="0"/>
              <a:t>AppComponent</a:t>
            </a:r>
            <a:r>
              <a:rPr lang="en-US" dirty="0" smtClean="0"/>
              <a:t>) which consists of child components called Welcome component, Login component, etc.</a:t>
            </a:r>
          </a:p>
          <a:p>
            <a:pPr algn="just"/>
            <a:endParaRPr lang="en-US" dirty="0"/>
          </a:p>
        </p:txBody>
      </p:sp>
      <p:pic>
        <p:nvPicPr>
          <p:cNvPr id="4" name="Picture 3"/>
          <p:cNvPicPr/>
          <p:nvPr/>
        </p:nvPicPr>
        <p:blipFill>
          <a:blip r:embed="rId2"/>
          <a:srcRect/>
          <a:stretch>
            <a:fillRect/>
          </a:stretch>
        </p:blipFill>
        <p:spPr bwMode="auto">
          <a:xfrm>
            <a:off x="2057400" y="3505200"/>
            <a:ext cx="5019675" cy="2667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b="1" dirty="0" smtClean="0"/>
              <a:t>Creating a Component</a:t>
            </a:r>
            <a:endParaRPr lang="en-US" dirty="0"/>
          </a:p>
        </p:txBody>
      </p:sp>
      <p:sp>
        <p:nvSpPr>
          <p:cNvPr id="3" name="Content Placeholder 2"/>
          <p:cNvSpPr>
            <a:spLocks noGrp="1"/>
          </p:cNvSpPr>
          <p:nvPr>
            <p:ph idx="1"/>
          </p:nvPr>
        </p:nvSpPr>
        <p:spPr>
          <a:xfrm>
            <a:off x="1219200" y="990600"/>
            <a:ext cx="7714488" cy="5257800"/>
          </a:xfrm>
        </p:spPr>
        <p:txBody>
          <a:bodyPr>
            <a:normAutofit fontScale="92500" lnSpcReduction="20000"/>
          </a:bodyPr>
          <a:lstStyle/>
          <a:p>
            <a:pPr lvl="0" algn="just"/>
            <a:r>
              <a:rPr lang="en-US" dirty="0" smtClean="0"/>
              <a:t>Open Visual Studio Code IDE. Go to the File menu and select the "Open Folder" option. Select the </a:t>
            </a:r>
            <a:r>
              <a:rPr lang="en-US" dirty="0" err="1" smtClean="0"/>
              <a:t>MyApp</a:t>
            </a:r>
            <a:r>
              <a:rPr lang="en-US" dirty="0" smtClean="0"/>
              <a:t> folder you have created earlier.</a:t>
            </a:r>
            <a:endParaRPr lang="en-US" sz="3600" dirty="0" smtClean="0"/>
          </a:p>
          <a:p>
            <a:pPr lvl="0" algn="just"/>
            <a:r>
              <a:rPr lang="en-US" dirty="0" smtClean="0"/>
              <a:t>Observe for our </a:t>
            </a:r>
            <a:r>
              <a:rPr lang="en-US" dirty="0" err="1" smtClean="0"/>
              <a:t>AppComponent</a:t>
            </a:r>
            <a:r>
              <a:rPr lang="en-US" dirty="0" smtClean="0"/>
              <a:t> you have below files </a:t>
            </a:r>
            <a:endParaRPr lang="en-US" sz="3600" dirty="0" smtClean="0"/>
          </a:p>
          <a:p>
            <a:pPr lvl="1" algn="just"/>
            <a:r>
              <a:rPr lang="en-US" dirty="0" err="1" smtClean="0"/>
              <a:t>app.component.ts</a:t>
            </a:r>
            <a:endParaRPr lang="en-US" sz="3200" dirty="0" smtClean="0"/>
          </a:p>
          <a:p>
            <a:pPr lvl="1" algn="just"/>
            <a:r>
              <a:rPr lang="en-US" dirty="0" err="1" smtClean="0"/>
              <a:t>app.component.html</a:t>
            </a:r>
            <a:endParaRPr lang="en-US" sz="3200" dirty="0" smtClean="0"/>
          </a:p>
          <a:p>
            <a:pPr lvl="1" algn="just"/>
            <a:r>
              <a:rPr lang="en-US" dirty="0" err="1" smtClean="0"/>
              <a:t>app.component.css</a:t>
            </a:r>
            <a:endParaRPr lang="en-US" sz="3200" dirty="0" smtClean="0"/>
          </a:p>
          <a:p>
            <a:pPr lvl="0" algn="just"/>
            <a:r>
              <a:rPr lang="en-US" dirty="0" smtClean="0"/>
              <a:t>Let us explore each one of them</a:t>
            </a:r>
            <a:endParaRPr lang="en-US" sz="3600" dirty="0" smtClean="0"/>
          </a:p>
          <a:p>
            <a:pPr lvl="0" algn="just"/>
            <a:r>
              <a:rPr lang="en-US" dirty="0" smtClean="0"/>
              <a:t>Go to </a:t>
            </a:r>
            <a:r>
              <a:rPr lang="en-US" dirty="0" err="1" smtClean="0"/>
              <a:t>src</a:t>
            </a:r>
            <a:r>
              <a:rPr lang="en-US" dirty="0" smtClean="0"/>
              <a:t> folder-&gt; app -&gt; open </a:t>
            </a:r>
            <a:r>
              <a:rPr lang="en-US" b="1" dirty="0" err="1" smtClean="0"/>
              <a:t>app.component.ts</a:t>
            </a:r>
            <a:r>
              <a:rPr lang="en-US" dirty="0" smtClean="0"/>
              <a:t> file </a:t>
            </a:r>
            <a:endParaRPr lang="en-US" sz="3600" dirty="0" smtClean="0"/>
          </a:p>
          <a:p>
            <a:pPr lvl="0" algn="just"/>
            <a:r>
              <a:rPr lang="en-US" dirty="0" smtClean="0"/>
              <a:t>Observe the following code</a:t>
            </a:r>
            <a:endParaRPr lang="en-US" sz="3600" dirty="0" smtClean="0"/>
          </a:p>
          <a:p>
            <a:pPr algn="just"/>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8077200" cy="6019800"/>
          </a:xfrm>
        </p:spPr>
        <p:txBody>
          <a:bodyPr>
            <a:normAutofit lnSpcReduction="10000"/>
          </a:bodyPr>
          <a:lstStyle/>
          <a:p>
            <a:pPr lvl="0"/>
            <a:r>
              <a:rPr lang="en-US" dirty="0" smtClean="0"/>
              <a:t>Observe the following code</a:t>
            </a:r>
          </a:p>
          <a:p>
            <a:pPr marL="596646" lvl="0" indent="-514350">
              <a:buFont typeface="+mj-lt"/>
              <a:buAutoNum type="arabicPeriod"/>
            </a:pPr>
            <a:r>
              <a:rPr lang="en-US" dirty="0" smtClean="0"/>
              <a:t>import { Component } from '@angular/core';</a:t>
            </a:r>
          </a:p>
          <a:p>
            <a:pPr marL="596646" lvl="0" indent="-514350">
              <a:buFont typeface="+mj-lt"/>
              <a:buAutoNum type="arabicPeriod"/>
            </a:pPr>
            <a:r>
              <a:rPr lang="en-US" dirty="0" smtClean="0"/>
              <a:t> @Component({</a:t>
            </a:r>
          </a:p>
          <a:p>
            <a:pPr marL="596646" lvl="0" indent="-514350">
              <a:buFont typeface="+mj-lt"/>
              <a:buAutoNum type="arabicPeriod"/>
            </a:pPr>
            <a:r>
              <a:rPr lang="en-US" dirty="0" smtClean="0"/>
              <a:t>  selector: 'app-root',</a:t>
            </a:r>
          </a:p>
          <a:p>
            <a:pPr marL="596646" lvl="0" indent="-514350">
              <a:buFont typeface="+mj-lt"/>
              <a:buAutoNum type="arabicPeriod"/>
            </a:pPr>
            <a:r>
              <a:rPr lang="en-US" dirty="0" smtClean="0"/>
              <a:t>  </a:t>
            </a:r>
            <a:r>
              <a:rPr lang="en-US" dirty="0" err="1" smtClean="0"/>
              <a:t>templateUrl</a:t>
            </a:r>
            <a:r>
              <a:rPr lang="en-US" dirty="0" smtClean="0"/>
              <a:t>: './</a:t>
            </a:r>
            <a:r>
              <a:rPr lang="en-US" dirty="0" err="1" smtClean="0"/>
              <a:t>app.component.html</a:t>
            </a:r>
            <a:r>
              <a:rPr lang="en-US" dirty="0" smtClean="0"/>
              <a:t>',</a:t>
            </a:r>
          </a:p>
          <a:p>
            <a:pPr marL="596646" lvl="0" indent="-514350">
              <a:buFont typeface="+mj-lt"/>
              <a:buAutoNum type="arabicPeriod"/>
            </a:pPr>
            <a:r>
              <a:rPr lang="en-US" dirty="0" smtClean="0"/>
              <a:t>  </a:t>
            </a:r>
            <a:r>
              <a:rPr lang="en-US" dirty="0" err="1" smtClean="0"/>
              <a:t>styleUrls</a:t>
            </a:r>
            <a:r>
              <a:rPr lang="en-US" dirty="0" smtClean="0"/>
              <a:t>: ['./</a:t>
            </a:r>
            <a:r>
              <a:rPr lang="en-US" dirty="0" err="1" smtClean="0"/>
              <a:t>app.component.css</a:t>
            </a:r>
            <a:r>
              <a:rPr lang="en-US" dirty="0" smtClean="0"/>
              <a:t>']</a:t>
            </a:r>
          </a:p>
          <a:p>
            <a:pPr marL="596646" lvl="0" indent="-514350">
              <a:buFont typeface="+mj-lt"/>
              <a:buAutoNum type="arabicPeriod"/>
            </a:pPr>
            <a:r>
              <a:rPr lang="en-US" dirty="0" smtClean="0"/>
              <a:t>})</a:t>
            </a:r>
          </a:p>
          <a:p>
            <a:pPr marL="596646" lvl="0" indent="-514350">
              <a:buFont typeface="+mj-lt"/>
              <a:buAutoNum type="arabicPeriod"/>
            </a:pPr>
            <a:r>
              <a:rPr lang="en-US" dirty="0" smtClean="0"/>
              <a:t>export class </a:t>
            </a:r>
            <a:r>
              <a:rPr lang="en-US" dirty="0" err="1" smtClean="0"/>
              <a:t>AppComponent</a:t>
            </a:r>
            <a:r>
              <a:rPr lang="en-US" dirty="0" smtClean="0"/>
              <a:t> {</a:t>
            </a:r>
          </a:p>
          <a:p>
            <a:pPr marL="596646" lvl="0" indent="-514350">
              <a:buFont typeface="+mj-lt"/>
              <a:buAutoNum type="arabicPeriod"/>
            </a:pPr>
            <a:r>
              <a:rPr lang="en-US" dirty="0" smtClean="0"/>
              <a:t>  title = '</a:t>
            </a:r>
            <a:r>
              <a:rPr lang="en-US" dirty="0" err="1" smtClean="0"/>
              <a:t>AngDemo</a:t>
            </a:r>
            <a:r>
              <a:rPr lang="en-US" dirty="0" smtClean="0"/>
              <a:t>';</a:t>
            </a:r>
          </a:p>
          <a:p>
            <a:pPr marL="596646" lvl="0" indent="-514350">
              <a:buFont typeface="+mj-lt"/>
              <a:buAutoNum type="arabicPeriod"/>
            </a:pPr>
            <a:r>
              <a:rPr lang="en-US" dirty="0" smtClean="0"/>
              <a:t>}</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77000"/>
          </a:xfrm>
        </p:spPr>
        <p:txBody>
          <a:bodyPr>
            <a:normAutofit fontScale="77500" lnSpcReduction="20000"/>
          </a:bodyPr>
          <a:lstStyle/>
          <a:p>
            <a:pPr algn="just">
              <a:lnSpc>
                <a:spcPct val="150000"/>
              </a:lnSpc>
            </a:pPr>
            <a:r>
              <a:rPr lang="en-US" dirty="0" smtClean="0"/>
              <a:t>Line 2: Adds component decorator to the class </a:t>
            </a:r>
            <a:r>
              <a:rPr lang="en-US" dirty="0" smtClean="0">
                <a:solidFill>
                  <a:srgbClr val="0066FF"/>
                </a:solidFill>
              </a:rPr>
              <a:t>which makes the class a component</a:t>
            </a:r>
            <a:r>
              <a:rPr lang="en-US" dirty="0" smtClean="0"/>
              <a:t>. Component decorator tells Angular if a particular class is a component or a module.</a:t>
            </a:r>
          </a:p>
          <a:p>
            <a:pPr algn="just">
              <a:lnSpc>
                <a:spcPct val="150000"/>
              </a:lnSpc>
            </a:pPr>
            <a:r>
              <a:rPr lang="en-US" dirty="0" smtClean="0"/>
              <a:t>Line 3: Specifies the tag name to be used in the HTML page to load the component.</a:t>
            </a:r>
          </a:p>
          <a:p>
            <a:pPr algn="just">
              <a:lnSpc>
                <a:spcPct val="150000"/>
              </a:lnSpc>
            </a:pPr>
            <a:r>
              <a:rPr lang="en-US" dirty="0" smtClean="0"/>
              <a:t>Line 4: Specifies the template or HTML file to be rendered when the component is loaded in the HTML page. The template represents the view to be displayed</a:t>
            </a:r>
          </a:p>
          <a:p>
            <a:pPr algn="just">
              <a:lnSpc>
                <a:spcPct val="150000"/>
              </a:lnSpc>
            </a:pPr>
            <a:r>
              <a:rPr lang="en-US" dirty="0" smtClean="0"/>
              <a:t>Line 5: Specifies the </a:t>
            </a:r>
            <a:r>
              <a:rPr lang="en-US" dirty="0" err="1" smtClean="0"/>
              <a:t>stylesheet</a:t>
            </a:r>
            <a:r>
              <a:rPr lang="en-US" dirty="0" smtClean="0"/>
              <a:t> file which contains CSS styles to be applied to the template.</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790688" cy="6553200"/>
          </a:xfrm>
        </p:spPr>
        <p:txBody>
          <a:bodyPr>
            <a:normAutofit fontScale="92500" lnSpcReduction="10000"/>
          </a:bodyPr>
          <a:lstStyle/>
          <a:p>
            <a:pPr algn="just"/>
            <a:r>
              <a:rPr lang="en-US" dirty="0" smtClean="0"/>
              <a:t>Line 7: Every component is a class (</a:t>
            </a:r>
            <a:r>
              <a:rPr lang="en-US" dirty="0" err="1" smtClean="0"/>
              <a:t>AppComponent</a:t>
            </a:r>
            <a:r>
              <a:rPr lang="en-US" dirty="0" smtClean="0"/>
              <a:t>, here) and export is used to make it accessible in other components</a:t>
            </a:r>
          </a:p>
          <a:p>
            <a:pPr algn="just"/>
            <a:r>
              <a:rPr lang="en-US" dirty="0" smtClean="0"/>
              <a:t>Line 8: Creates a property with the name title and initializes it to value '</a:t>
            </a:r>
            <a:r>
              <a:rPr lang="en-US" dirty="0" err="1" smtClean="0"/>
              <a:t>AngDemo</a:t>
            </a:r>
            <a:r>
              <a:rPr lang="en-US" dirty="0" smtClean="0"/>
              <a:t>'</a:t>
            </a:r>
          </a:p>
          <a:p>
            <a:pPr algn="just"/>
            <a:r>
              <a:rPr lang="en-US" dirty="0" smtClean="0"/>
              <a:t>Open </a:t>
            </a:r>
            <a:r>
              <a:rPr lang="en-US" b="1" dirty="0" err="1" smtClean="0"/>
              <a:t>app.component.html</a:t>
            </a:r>
            <a:r>
              <a:rPr lang="en-US" dirty="0" smtClean="0"/>
              <a:t> from the app folder and observe the following code snippet in that file</a:t>
            </a:r>
          </a:p>
          <a:p>
            <a:pPr lvl="0" algn="just"/>
            <a:r>
              <a:rPr lang="en-US" dirty="0" smtClean="0"/>
              <a:t>&lt;span&gt;{{ title }} app is running!&lt;/span&gt;</a:t>
            </a:r>
          </a:p>
          <a:p>
            <a:pPr algn="just"/>
            <a:r>
              <a:rPr lang="en-US" dirty="0" smtClean="0"/>
              <a:t>Line 3: </a:t>
            </a:r>
            <a:r>
              <a:rPr lang="en-US" dirty="0" smtClean="0">
                <a:solidFill>
                  <a:srgbClr val="0066FF"/>
                </a:solidFill>
              </a:rPr>
              <a:t>Accessing the class property by placing property called title inside {{ }}. This is called interpolation </a:t>
            </a:r>
            <a:r>
              <a:rPr lang="en-US" dirty="0" smtClean="0"/>
              <a:t>which is one of the data binding mechanisms to access class properties inside the template.</a:t>
            </a:r>
          </a:p>
          <a:p>
            <a:pPr algn="just"/>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b="1" dirty="0" smtClean="0"/>
              <a:t>Modules</a:t>
            </a:r>
            <a:endParaRPr lang="en-US" dirty="0"/>
          </a:p>
        </p:txBody>
      </p:sp>
      <p:sp>
        <p:nvSpPr>
          <p:cNvPr id="3" name="Content Placeholder 2"/>
          <p:cNvSpPr>
            <a:spLocks noGrp="1"/>
          </p:cNvSpPr>
          <p:nvPr>
            <p:ph idx="1"/>
          </p:nvPr>
        </p:nvSpPr>
        <p:spPr>
          <a:xfrm>
            <a:off x="1219200" y="914400"/>
            <a:ext cx="7714488" cy="5715000"/>
          </a:xfrm>
        </p:spPr>
        <p:txBody>
          <a:bodyPr>
            <a:normAutofit fontScale="92500" lnSpcReduction="10000"/>
          </a:bodyPr>
          <a:lstStyle/>
          <a:p>
            <a:pPr lvl="0" algn="just"/>
            <a:r>
              <a:rPr lang="en-US" dirty="0" smtClean="0"/>
              <a:t>Modules in Angular are used to </a:t>
            </a:r>
            <a:r>
              <a:rPr lang="en-US" b="1" dirty="0" smtClean="0"/>
              <a:t>organize the application</a:t>
            </a:r>
            <a:r>
              <a:rPr lang="en-US" dirty="0" smtClean="0"/>
              <a:t>. </a:t>
            </a:r>
          </a:p>
          <a:p>
            <a:pPr lvl="0" algn="just"/>
            <a:r>
              <a:rPr lang="en-US" dirty="0" smtClean="0"/>
              <a:t>A module in Angular </a:t>
            </a:r>
            <a:r>
              <a:rPr lang="en-US" dirty="0" smtClean="0">
                <a:solidFill>
                  <a:srgbClr val="0066FF"/>
                </a:solidFill>
              </a:rPr>
              <a:t>is a class with the </a:t>
            </a:r>
            <a:r>
              <a:rPr lang="en-US" b="1" dirty="0" smtClean="0">
                <a:solidFill>
                  <a:srgbClr val="0066FF"/>
                </a:solidFill>
              </a:rPr>
              <a:t>@</a:t>
            </a:r>
            <a:r>
              <a:rPr lang="en-US" b="1" dirty="0" err="1" smtClean="0">
                <a:solidFill>
                  <a:srgbClr val="0066FF"/>
                </a:solidFill>
              </a:rPr>
              <a:t>NgModule</a:t>
            </a:r>
            <a:r>
              <a:rPr lang="en-US" dirty="0" smtClean="0">
                <a:solidFill>
                  <a:srgbClr val="0066FF"/>
                </a:solidFill>
              </a:rPr>
              <a:t> decorator </a:t>
            </a:r>
            <a:r>
              <a:rPr lang="en-US" dirty="0" smtClean="0"/>
              <a:t>added to it. @</a:t>
            </a:r>
            <a:r>
              <a:rPr lang="en-US" dirty="0" err="1" smtClean="0"/>
              <a:t>NgModule</a:t>
            </a:r>
            <a:r>
              <a:rPr lang="en-US" dirty="0" smtClean="0"/>
              <a:t> metadata will </a:t>
            </a:r>
            <a:r>
              <a:rPr lang="en-US" dirty="0" smtClean="0">
                <a:solidFill>
                  <a:srgbClr val="FF3399"/>
                </a:solidFill>
              </a:rPr>
              <a:t>contain the declarations of components, pipes, directives, services that are to be used</a:t>
            </a:r>
            <a:r>
              <a:rPr lang="en-US" dirty="0" smtClean="0"/>
              <a:t> across the application.</a:t>
            </a:r>
          </a:p>
          <a:p>
            <a:pPr lvl="0" algn="just"/>
            <a:r>
              <a:rPr lang="en-US" dirty="0" smtClean="0"/>
              <a:t>Every Angular application </a:t>
            </a:r>
            <a:r>
              <a:rPr lang="en-US" dirty="0" smtClean="0">
                <a:solidFill>
                  <a:srgbClr val="008000"/>
                </a:solidFill>
              </a:rPr>
              <a:t>should have one root module</a:t>
            </a:r>
            <a:r>
              <a:rPr lang="en-US" dirty="0" smtClean="0"/>
              <a:t> which is loaded first to launch the application.</a:t>
            </a:r>
          </a:p>
          <a:p>
            <a:pPr algn="just"/>
            <a:r>
              <a:rPr lang="en-US" dirty="0" err="1" smtClean="0"/>
              <a:t>Submodules</a:t>
            </a:r>
            <a:r>
              <a:rPr lang="en-US" dirty="0" smtClean="0"/>
              <a:t> should be configured in the root module.</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639762"/>
          </a:xfrm>
        </p:spPr>
        <p:txBody>
          <a:bodyPr>
            <a:normAutofit fontScale="90000"/>
          </a:bodyPr>
          <a:lstStyle/>
          <a:p>
            <a:r>
              <a:rPr lang="en-US" b="1" dirty="0" smtClean="0"/>
              <a:t>Root Module</a:t>
            </a:r>
            <a:endParaRPr lang="en-US" dirty="0"/>
          </a:p>
        </p:txBody>
      </p:sp>
      <p:sp>
        <p:nvSpPr>
          <p:cNvPr id="3" name="Content Placeholder 2"/>
          <p:cNvSpPr>
            <a:spLocks noGrp="1"/>
          </p:cNvSpPr>
          <p:nvPr>
            <p:ph idx="1"/>
          </p:nvPr>
        </p:nvSpPr>
        <p:spPr>
          <a:xfrm>
            <a:off x="1219200" y="914400"/>
            <a:ext cx="7714488" cy="5715000"/>
          </a:xfrm>
        </p:spPr>
        <p:txBody>
          <a:bodyPr>
            <a:normAutofit fontScale="77500" lnSpcReduction="20000"/>
          </a:bodyPr>
          <a:lstStyle/>
          <a:p>
            <a:pPr algn="just"/>
            <a:r>
              <a:rPr lang="en-US" dirty="0" smtClean="0"/>
              <a:t>In the </a:t>
            </a:r>
            <a:r>
              <a:rPr lang="en-US" b="1" dirty="0" err="1" smtClean="0"/>
              <a:t>app.module.ts</a:t>
            </a:r>
            <a:r>
              <a:rPr lang="en-US" dirty="0" smtClean="0"/>
              <a:t> file placed under the app folder, you have the following code:</a:t>
            </a:r>
          </a:p>
          <a:p>
            <a:pPr algn="just"/>
            <a:r>
              <a:rPr lang="en-US" dirty="0" smtClean="0"/>
              <a:t>import { </a:t>
            </a:r>
            <a:r>
              <a:rPr lang="en-US" dirty="0" err="1" smtClean="0"/>
              <a:t>BrowserModule</a:t>
            </a:r>
            <a:r>
              <a:rPr lang="en-US" dirty="0" smtClean="0"/>
              <a:t> } from '@angular/platform-browser';</a:t>
            </a:r>
          </a:p>
          <a:p>
            <a:pPr algn="just"/>
            <a:r>
              <a:rPr lang="en-US" dirty="0" smtClean="0"/>
              <a:t>import { </a:t>
            </a:r>
            <a:r>
              <a:rPr lang="en-US" dirty="0" err="1" smtClean="0"/>
              <a:t>NgModule</a:t>
            </a:r>
            <a:r>
              <a:rPr lang="en-US" dirty="0" smtClean="0"/>
              <a:t> } from '@angular/core'; </a:t>
            </a:r>
          </a:p>
          <a:p>
            <a:pPr algn="just"/>
            <a:r>
              <a:rPr lang="en-US" dirty="0" smtClean="0"/>
              <a:t>import { </a:t>
            </a:r>
            <a:r>
              <a:rPr lang="en-US" dirty="0" err="1" smtClean="0"/>
              <a:t>AppRoutingModule</a:t>
            </a:r>
            <a:r>
              <a:rPr lang="en-US" dirty="0" smtClean="0"/>
              <a:t> } from './app-</a:t>
            </a:r>
            <a:r>
              <a:rPr lang="en-US" dirty="0" err="1" smtClean="0"/>
              <a:t>routing.module</a:t>
            </a:r>
            <a:r>
              <a:rPr lang="en-US" dirty="0" smtClean="0"/>
              <a:t>';</a:t>
            </a:r>
          </a:p>
          <a:p>
            <a:pPr algn="just"/>
            <a:r>
              <a:rPr lang="en-US" dirty="0" smtClean="0"/>
              <a:t>import { </a:t>
            </a:r>
            <a:r>
              <a:rPr lang="en-US" dirty="0" err="1" smtClean="0"/>
              <a:t>AppComponent</a:t>
            </a:r>
            <a:r>
              <a:rPr lang="en-US" dirty="0" smtClean="0"/>
              <a:t> } from './</a:t>
            </a:r>
            <a:r>
              <a:rPr lang="en-US" dirty="0" err="1" smtClean="0"/>
              <a:t>app.component</a:t>
            </a:r>
            <a:r>
              <a:rPr lang="en-US" dirty="0" smtClean="0"/>
              <a:t>'; </a:t>
            </a:r>
          </a:p>
          <a:p>
            <a:pPr algn="just"/>
            <a:r>
              <a:rPr lang="en-US" dirty="0" smtClean="0"/>
              <a:t>@</a:t>
            </a:r>
            <a:r>
              <a:rPr lang="en-US" dirty="0" err="1" smtClean="0"/>
              <a:t>NgModule</a:t>
            </a:r>
            <a:r>
              <a:rPr lang="en-US" dirty="0" smtClean="0"/>
              <a:t>({  </a:t>
            </a:r>
          </a:p>
          <a:p>
            <a:pPr algn="just"/>
            <a:r>
              <a:rPr lang="en-US" dirty="0" smtClean="0"/>
              <a:t>declarations: [    </a:t>
            </a:r>
            <a:r>
              <a:rPr lang="en-US" dirty="0" err="1" smtClean="0"/>
              <a:t>AppComponent</a:t>
            </a:r>
            <a:r>
              <a:rPr lang="en-US" dirty="0" smtClean="0"/>
              <a:t>  ],  </a:t>
            </a:r>
          </a:p>
          <a:p>
            <a:pPr algn="just"/>
            <a:r>
              <a:rPr lang="en-US" dirty="0" smtClean="0"/>
              <a:t>imports: [    </a:t>
            </a:r>
            <a:r>
              <a:rPr lang="en-US" dirty="0" err="1" smtClean="0"/>
              <a:t>BrowserModule</a:t>
            </a:r>
            <a:r>
              <a:rPr lang="en-US" dirty="0" smtClean="0"/>
              <a:t>,    </a:t>
            </a:r>
            <a:r>
              <a:rPr lang="en-US" dirty="0" err="1" smtClean="0"/>
              <a:t>AppRoutingModule</a:t>
            </a:r>
            <a:r>
              <a:rPr lang="en-US" dirty="0" smtClean="0"/>
              <a:t>  ],  </a:t>
            </a:r>
          </a:p>
          <a:p>
            <a:pPr algn="just"/>
            <a:r>
              <a:rPr lang="en-US" dirty="0" smtClean="0"/>
              <a:t>providers: [],  </a:t>
            </a:r>
          </a:p>
          <a:p>
            <a:pPr algn="just"/>
            <a:r>
              <a:rPr lang="en-US" dirty="0" smtClean="0"/>
              <a:t>bootstrap: [</a:t>
            </a:r>
            <a:r>
              <a:rPr lang="en-US" dirty="0" err="1" smtClean="0"/>
              <a:t>AppComponent</a:t>
            </a:r>
            <a:r>
              <a:rPr lang="en-US" dirty="0" smtClean="0"/>
              <a:t>] })</a:t>
            </a:r>
          </a:p>
          <a:p>
            <a:pPr algn="just"/>
            <a:r>
              <a:rPr lang="en-US" dirty="0" smtClean="0"/>
              <a:t>export class </a:t>
            </a:r>
            <a:r>
              <a:rPr lang="en-US" dirty="0" err="1" smtClean="0"/>
              <a:t>AppModule</a:t>
            </a:r>
            <a:r>
              <a:rPr lang="en-US" dirty="0" smtClean="0"/>
              <a:t> { } </a:t>
            </a:r>
          </a:p>
          <a:p>
            <a:pPr algn="just"/>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6324600"/>
          </a:xfrm>
        </p:spPr>
        <p:txBody>
          <a:bodyPr>
            <a:normAutofit fontScale="92500"/>
          </a:bodyPr>
          <a:lstStyle/>
          <a:p>
            <a:pPr algn="just"/>
            <a:r>
              <a:rPr lang="en-US" dirty="0" smtClean="0"/>
              <a:t>Line 1: imports </a:t>
            </a:r>
            <a:r>
              <a:rPr lang="en-US" dirty="0" err="1" smtClean="0"/>
              <a:t>BrowserModule</a:t>
            </a:r>
            <a:r>
              <a:rPr lang="en-US" dirty="0" smtClean="0"/>
              <a:t> class which is needed </a:t>
            </a:r>
            <a:r>
              <a:rPr lang="en-US" dirty="0" smtClean="0">
                <a:solidFill>
                  <a:srgbClr val="C00000"/>
                </a:solidFill>
              </a:rPr>
              <a:t>to run the application inside the browser</a:t>
            </a:r>
          </a:p>
          <a:p>
            <a:pPr algn="just"/>
            <a:r>
              <a:rPr lang="en-US" dirty="0" smtClean="0"/>
              <a:t>Line 2: imports </a:t>
            </a:r>
            <a:r>
              <a:rPr lang="en-US" dirty="0" err="1" smtClean="0"/>
              <a:t>NgModule</a:t>
            </a:r>
            <a:r>
              <a:rPr lang="en-US" dirty="0" smtClean="0"/>
              <a:t> class </a:t>
            </a:r>
            <a:r>
              <a:rPr lang="en-US" dirty="0" smtClean="0">
                <a:solidFill>
                  <a:srgbClr val="0066FF"/>
                </a:solidFill>
              </a:rPr>
              <a:t>to define metadata of the module</a:t>
            </a:r>
          </a:p>
          <a:p>
            <a:pPr algn="just"/>
            <a:r>
              <a:rPr lang="en-US" dirty="0" smtClean="0"/>
              <a:t>Line 5: imports </a:t>
            </a:r>
            <a:r>
              <a:rPr lang="en-US" dirty="0" err="1" smtClean="0"/>
              <a:t>AppComponent</a:t>
            </a:r>
            <a:r>
              <a:rPr lang="en-US" dirty="0" smtClean="0"/>
              <a:t> class from </a:t>
            </a:r>
            <a:r>
              <a:rPr lang="en-US" dirty="0" err="1" smtClean="0"/>
              <a:t>app.component.ts</a:t>
            </a:r>
            <a:r>
              <a:rPr lang="en-US" dirty="0" smtClean="0"/>
              <a:t> file. </a:t>
            </a:r>
            <a:r>
              <a:rPr lang="en-US" dirty="0" smtClean="0">
                <a:solidFill>
                  <a:srgbClr val="FF3399"/>
                </a:solidFill>
              </a:rPr>
              <a:t>No need to mention the .</a:t>
            </a:r>
            <a:r>
              <a:rPr lang="en-US" dirty="0" err="1" smtClean="0">
                <a:solidFill>
                  <a:srgbClr val="FF3399"/>
                </a:solidFill>
              </a:rPr>
              <a:t>ts</a:t>
            </a:r>
            <a:r>
              <a:rPr lang="en-US" dirty="0" smtClean="0">
                <a:solidFill>
                  <a:srgbClr val="FF3399"/>
                </a:solidFill>
              </a:rPr>
              <a:t> extension</a:t>
            </a:r>
            <a:r>
              <a:rPr lang="en-US" dirty="0" smtClean="0"/>
              <a:t> as Angular by default considers the file as a .</a:t>
            </a:r>
            <a:r>
              <a:rPr lang="en-US" dirty="0" err="1" smtClean="0"/>
              <a:t>ts</a:t>
            </a:r>
            <a:r>
              <a:rPr lang="en-US" dirty="0" smtClean="0"/>
              <a:t> file</a:t>
            </a:r>
          </a:p>
          <a:p>
            <a:pPr algn="just"/>
            <a:r>
              <a:rPr lang="en-US" dirty="0" smtClean="0"/>
              <a:t>Line 8: declarations property should contain </a:t>
            </a:r>
            <a:r>
              <a:rPr lang="en-US" dirty="0" smtClean="0">
                <a:solidFill>
                  <a:srgbClr val="008000"/>
                </a:solidFill>
              </a:rPr>
              <a:t>all user-defined components, directives, pipes classes to be used across the application</a:t>
            </a:r>
            <a:r>
              <a:rPr lang="en-US" dirty="0" smtClean="0"/>
              <a:t>. We have added our </a:t>
            </a:r>
            <a:r>
              <a:rPr lang="en-US" dirty="0" err="1" smtClean="0"/>
              <a:t>AppComponent</a:t>
            </a:r>
            <a:r>
              <a:rPr lang="en-US" dirty="0" smtClean="0"/>
              <a:t> class here</a:t>
            </a:r>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533400"/>
            <a:ext cx="7638288" cy="5715000"/>
          </a:xfrm>
        </p:spPr>
        <p:txBody>
          <a:bodyPr>
            <a:normAutofit/>
          </a:bodyPr>
          <a:lstStyle/>
          <a:p>
            <a:pPr algn="just">
              <a:lnSpc>
                <a:spcPct val="200000"/>
              </a:lnSpc>
            </a:pPr>
            <a:r>
              <a:rPr lang="en-US" b="1" dirty="0" smtClean="0"/>
              <a:t>Better performance</a:t>
            </a:r>
            <a:endParaRPr lang="en-US" dirty="0" smtClean="0"/>
          </a:p>
          <a:p>
            <a:pPr algn="just">
              <a:lnSpc>
                <a:spcPct val="200000"/>
              </a:lnSpc>
            </a:pPr>
            <a:r>
              <a:rPr lang="en-US" dirty="0" smtClean="0"/>
              <a:t>The Angular framework is better in its performance </a:t>
            </a:r>
            <a:r>
              <a:rPr lang="en-US" dirty="0" smtClean="0">
                <a:solidFill>
                  <a:srgbClr val="FF3399"/>
                </a:solidFill>
              </a:rPr>
              <a:t>in terms of browser rendering, animation, and accessibility across all the components</a:t>
            </a:r>
            <a:r>
              <a:rPr lang="en-US" dirty="0" smtClean="0"/>
              <a:t>. </a:t>
            </a:r>
          </a:p>
          <a:p>
            <a:pPr algn="just">
              <a:lnSpc>
                <a:spcPct val="200000"/>
              </a:lnSpc>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04800"/>
            <a:ext cx="7562088" cy="6324600"/>
          </a:xfrm>
        </p:spPr>
        <p:txBody>
          <a:bodyPr>
            <a:normAutofit fontScale="92500" lnSpcReduction="20000"/>
          </a:bodyPr>
          <a:lstStyle/>
          <a:p>
            <a:pPr algn="just">
              <a:lnSpc>
                <a:spcPct val="150000"/>
              </a:lnSpc>
            </a:pPr>
            <a:r>
              <a:rPr lang="en-US" dirty="0" smtClean="0"/>
              <a:t>Line 11: imports property should </a:t>
            </a:r>
            <a:r>
              <a:rPr lang="en-US" dirty="0" smtClean="0">
                <a:solidFill>
                  <a:srgbClr val="008000"/>
                </a:solidFill>
              </a:rPr>
              <a:t>contain all module classes to be used </a:t>
            </a:r>
            <a:r>
              <a:rPr lang="en-US" dirty="0" smtClean="0"/>
              <a:t>across the application</a:t>
            </a:r>
          </a:p>
          <a:p>
            <a:pPr algn="just">
              <a:lnSpc>
                <a:spcPct val="150000"/>
              </a:lnSpc>
            </a:pPr>
            <a:r>
              <a:rPr lang="en-US" dirty="0" smtClean="0"/>
              <a:t>Line 15: providers' property should </a:t>
            </a:r>
            <a:r>
              <a:rPr lang="en-US" dirty="0" smtClean="0">
                <a:solidFill>
                  <a:srgbClr val="0066FF"/>
                </a:solidFill>
              </a:rPr>
              <a:t>contain all service classes. </a:t>
            </a:r>
          </a:p>
          <a:p>
            <a:pPr algn="just">
              <a:lnSpc>
                <a:spcPct val="150000"/>
              </a:lnSpc>
            </a:pPr>
            <a:r>
              <a:rPr lang="en-US" dirty="0" smtClean="0"/>
              <a:t>Line 16: bootstrap declaration should </a:t>
            </a:r>
            <a:r>
              <a:rPr lang="en-US" dirty="0" smtClean="0">
                <a:solidFill>
                  <a:srgbClr val="FF3399"/>
                </a:solidFill>
              </a:rPr>
              <a:t>contain the root component to load</a:t>
            </a:r>
            <a:r>
              <a:rPr lang="en-US" dirty="0" smtClean="0"/>
              <a:t>. </a:t>
            </a:r>
          </a:p>
          <a:p>
            <a:pPr algn="just">
              <a:lnSpc>
                <a:spcPct val="150000"/>
              </a:lnSpc>
            </a:pPr>
            <a:r>
              <a:rPr lang="en-US" dirty="0" smtClean="0"/>
              <a:t>In this example, </a:t>
            </a:r>
            <a:r>
              <a:rPr lang="en-US" dirty="0" err="1" smtClean="0"/>
              <a:t>AppComponent</a:t>
            </a:r>
            <a:r>
              <a:rPr lang="en-US" dirty="0" smtClean="0"/>
              <a:t> is the root component that will be loaded in the HTML page</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r>
              <a:rPr lang="en-US" b="1" dirty="0" smtClean="0"/>
              <a:t>Executing Angular Application</a:t>
            </a:r>
            <a:endParaRPr lang="en-US" dirty="0"/>
          </a:p>
        </p:txBody>
      </p:sp>
      <p:sp>
        <p:nvSpPr>
          <p:cNvPr id="3" name="Content Placeholder 2"/>
          <p:cNvSpPr>
            <a:spLocks noGrp="1"/>
          </p:cNvSpPr>
          <p:nvPr>
            <p:ph idx="1"/>
          </p:nvPr>
        </p:nvSpPr>
        <p:spPr>
          <a:xfrm>
            <a:off x="1219200" y="838200"/>
            <a:ext cx="7714488" cy="5791200"/>
          </a:xfrm>
        </p:spPr>
        <p:txBody>
          <a:bodyPr>
            <a:normAutofit lnSpcReduction="10000"/>
          </a:bodyPr>
          <a:lstStyle/>
          <a:p>
            <a:pPr algn="just"/>
            <a:r>
              <a:rPr lang="en-US" dirty="0" smtClean="0"/>
              <a:t>Execute the application and check the output.</a:t>
            </a:r>
          </a:p>
          <a:p>
            <a:pPr lvl="0" algn="just"/>
            <a:r>
              <a:rPr lang="en-US" dirty="0" smtClean="0"/>
              <a:t>Open terminal in Visual Studio Code IDE by selecting View Menu -&gt; Integrated Terminal. </a:t>
            </a:r>
          </a:p>
          <a:p>
            <a:pPr lvl="0" algn="just"/>
            <a:r>
              <a:rPr lang="en-US" dirty="0" smtClean="0"/>
              <a:t>Type the following command to run the application</a:t>
            </a:r>
          </a:p>
          <a:p>
            <a:pPr lvl="0" algn="just"/>
            <a:r>
              <a:rPr lang="en-US" dirty="0" smtClean="0">
                <a:solidFill>
                  <a:srgbClr val="FF3399"/>
                </a:solidFill>
              </a:rPr>
              <a:t>D:\MyApp&gt;</a:t>
            </a:r>
            <a:r>
              <a:rPr lang="en-US" dirty="0" err="1" smtClean="0">
                <a:solidFill>
                  <a:srgbClr val="FF3399"/>
                </a:solidFill>
              </a:rPr>
              <a:t>ng</a:t>
            </a:r>
            <a:r>
              <a:rPr lang="en-US" dirty="0" smtClean="0">
                <a:solidFill>
                  <a:srgbClr val="FF3399"/>
                </a:solidFill>
              </a:rPr>
              <a:t> serve --open </a:t>
            </a:r>
          </a:p>
          <a:p>
            <a:pPr lvl="0" algn="just"/>
            <a:r>
              <a:rPr lang="en-US" b="1" dirty="0" err="1" smtClean="0"/>
              <a:t>ng</a:t>
            </a:r>
            <a:r>
              <a:rPr lang="en-US" b="1" dirty="0" smtClean="0"/>
              <a:t> serve</a:t>
            </a:r>
            <a:r>
              <a:rPr lang="en-US" dirty="0" smtClean="0"/>
              <a:t> will build and run the application</a:t>
            </a:r>
          </a:p>
          <a:p>
            <a:pPr lvl="0" algn="just"/>
            <a:r>
              <a:rPr lang="en-US" b="1" dirty="0" smtClean="0"/>
              <a:t>--open </a:t>
            </a:r>
            <a:r>
              <a:rPr lang="en-US" dirty="0" smtClean="0"/>
              <a:t>option will show the output by opening a browser automatically with the default port.</a:t>
            </a:r>
          </a:p>
          <a:p>
            <a:pPr algn="just"/>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81000"/>
            <a:ext cx="7790688" cy="6248400"/>
          </a:xfrm>
        </p:spPr>
        <p:txBody>
          <a:bodyPr>
            <a:normAutofit/>
          </a:bodyPr>
          <a:lstStyle/>
          <a:p>
            <a:pPr algn="just">
              <a:lnSpc>
                <a:spcPct val="150000"/>
              </a:lnSpc>
            </a:pPr>
            <a:r>
              <a:rPr lang="en-US" b="1" dirty="0" smtClean="0"/>
              <a:t>Note:</a:t>
            </a:r>
            <a:r>
              <a:rPr lang="en-US" dirty="0" smtClean="0"/>
              <a:t> If you get an error in the terminal like '</a:t>
            </a:r>
            <a:r>
              <a:rPr lang="en-US" dirty="0" err="1" smtClean="0"/>
              <a:t>ng</a:t>
            </a:r>
            <a:r>
              <a:rPr lang="en-US" dirty="0" smtClean="0"/>
              <a:t> is not recognized', use the Node.js command prompt to run this command.</a:t>
            </a:r>
          </a:p>
          <a:p>
            <a:pPr lvl="0" algn="just">
              <a:lnSpc>
                <a:spcPct val="150000"/>
              </a:lnSpc>
            </a:pPr>
            <a:r>
              <a:rPr lang="en-US" dirty="0" smtClean="0"/>
              <a:t>Use the following command to change the port number if another application is running on the default port(4200) </a:t>
            </a:r>
          </a:p>
          <a:p>
            <a:pPr lvl="0" algn="just">
              <a:lnSpc>
                <a:spcPct val="150000"/>
              </a:lnSpc>
            </a:pPr>
            <a:r>
              <a:rPr lang="en-US" dirty="0" smtClean="0"/>
              <a:t>D:\MyApp&gt;</a:t>
            </a:r>
            <a:r>
              <a:rPr lang="en-US" dirty="0" err="1" smtClean="0"/>
              <a:t>ng</a:t>
            </a:r>
            <a:r>
              <a:rPr lang="en-US" dirty="0" smtClean="0"/>
              <a:t> serve --open --port 3000 </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0" y="0"/>
            <a:ext cx="9143999"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b="1" dirty="0" smtClean="0"/>
              <a:t> Introduction to Templates</a:t>
            </a:r>
            <a:endParaRPr lang="en-US" dirty="0"/>
          </a:p>
        </p:txBody>
      </p:sp>
      <p:sp>
        <p:nvSpPr>
          <p:cNvPr id="3" name="Content Placeholder 2"/>
          <p:cNvSpPr>
            <a:spLocks noGrp="1"/>
          </p:cNvSpPr>
          <p:nvPr>
            <p:ph idx="1"/>
          </p:nvPr>
        </p:nvSpPr>
        <p:spPr>
          <a:xfrm>
            <a:off x="1143000" y="914400"/>
            <a:ext cx="7790688" cy="5715000"/>
          </a:xfrm>
        </p:spPr>
        <p:txBody>
          <a:bodyPr>
            <a:normAutofit/>
          </a:bodyPr>
          <a:lstStyle/>
          <a:p>
            <a:pPr lvl="0" algn="just">
              <a:lnSpc>
                <a:spcPct val="200000"/>
              </a:lnSpc>
            </a:pPr>
            <a:r>
              <a:rPr lang="en-US" dirty="0" smtClean="0"/>
              <a:t>Templates in Angular </a:t>
            </a:r>
            <a:r>
              <a:rPr lang="en-US" dirty="0" smtClean="0">
                <a:solidFill>
                  <a:srgbClr val="FF3399"/>
                </a:solidFill>
              </a:rPr>
              <a:t>represents a view </a:t>
            </a:r>
            <a:r>
              <a:rPr lang="en-US" dirty="0" smtClean="0"/>
              <a:t>and its role is </a:t>
            </a:r>
            <a:r>
              <a:rPr lang="en-US" dirty="0" smtClean="0">
                <a:solidFill>
                  <a:srgbClr val="0066FF"/>
                </a:solidFill>
              </a:rPr>
              <a:t>to display data and change the data whenever an event occurs</a:t>
            </a:r>
          </a:p>
          <a:p>
            <a:pPr lvl="0" algn="just">
              <a:lnSpc>
                <a:spcPct val="200000"/>
              </a:lnSpc>
            </a:pPr>
            <a:r>
              <a:rPr lang="en-US" dirty="0" smtClean="0"/>
              <a:t>The default language for templates is HTML </a:t>
            </a:r>
          </a:p>
          <a:p>
            <a:pPr algn="just">
              <a:lnSpc>
                <a:spcPct val="200000"/>
              </a:lnSpc>
            </a:pP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US" b="1" dirty="0" smtClean="0"/>
              <a:t>Creating a template</a:t>
            </a:r>
            <a:endParaRPr lang="en-US" dirty="0"/>
          </a:p>
        </p:txBody>
      </p:sp>
      <p:sp>
        <p:nvSpPr>
          <p:cNvPr id="3" name="Content Placeholder 2"/>
          <p:cNvSpPr>
            <a:spLocks noGrp="1"/>
          </p:cNvSpPr>
          <p:nvPr>
            <p:ph idx="1"/>
          </p:nvPr>
        </p:nvSpPr>
        <p:spPr>
          <a:xfrm>
            <a:off x="1219200" y="990600"/>
            <a:ext cx="7714488" cy="5638800"/>
          </a:xfrm>
        </p:spPr>
        <p:txBody>
          <a:bodyPr/>
          <a:lstStyle/>
          <a:p>
            <a:pPr algn="just">
              <a:lnSpc>
                <a:spcPct val="150000"/>
              </a:lnSpc>
            </a:pPr>
            <a:r>
              <a:rPr lang="en-US" dirty="0" smtClean="0"/>
              <a:t>Template can be defined in two ways:</a:t>
            </a:r>
          </a:p>
          <a:p>
            <a:pPr lvl="0" algn="just">
              <a:lnSpc>
                <a:spcPct val="150000"/>
              </a:lnSpc>
            </a:pPr>
            <a:r>
              <a:rPr lang="en-US" dirty="0" smtClean="0"/>
              <a:t>Inline Template</a:t>
            </a:r>
          </a:p>
          <a:p>
            <a:pPr lvl="0" algn="just">
              <a:lnSpc>
                <a:spcPct val="150000"/>
              </a:lnSpc>
            </a:pPr>
            <a:r>
              <a:rPr lang="en-US" dirty="0" smtClean="0"/>
              <a:t>External Template</a:t>
            </a:r>
          </a:p>
          <a:p>
            <a:pPr algn="just">
              <a:lnSpc>
                <a:spcPct val="150000"/>
              </a:lnSpc>
            </a:pPr>
            <a:r>
              <a:rPr lang="en-US" b="1" dirty="0" smtClean="0"/>
              <a:t>Inline Template</a:t>
            </a:r>
            <a:endParaRPr lang="en-US" dirty="0" smtClean="0"/>
          </a:p>
          <a:p>
            <a:pPr algn="just">
              <a:lnSpc>
                <a:spcPct val="150000"/>
              </a:lnSpc>
            </a:pPr>
            <a:r>
              <a:rPr lang="en-US" dirty="0" smtClean="0"/>
              <a:t>You can create an inline template </a:t>
            </a:r>
            <a:r>
              <a:rPr lang="en-US" dirty="0" smtClean="0">
                <a:solidFill>
                  <a:srgbClr val="0066FF"/>
                </a:solidFill>
              </a:rPr>
              <a:t>in a component class itself using the template property of the @Component decorator.</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381000"/>
            <a:ext cx="8077200" cy="6477000"/>
          </a:xfrm>
        </p:spPr>
        <p:txBody>
          <a:bodyPr>
            <a:normAutofit fontScale="92500" lnSpcReduction="10000"/>
          </a:bodyPr>
          <a:lstStyle/>
          <a:p>
            <a:r>
              <a:rPr lang="en-US" b="1" dirty="0" err="1" smtClean="0"/>
              <a:t>app.component.ts</a:t>
            </a:r>
            <a:endParaRPr lang="en-US" dirty="0" smtClean="0"/>
          </a:p>
          <a:p>
            <a:pPr>
              <a:buNone/>
            </a:pPr>
            <a:r>
              <a:rPr lang="en-US" dirty="0" smtClean="0"/>
              <a:t>import { Component } from '@angular/core'; </a:t>
            </a:r>
          </a:p>
          <a:p>
            <a:pPr>
              <a:buNone/>
            </a:pPr>
            <a:r>
              <a:rPr lang="en-US" dirty="0" smtClean="0"/>
              <a:t>@Component({  </a:t>
            </a:r>
          </a:p>
          <a:p>
            <a:pPr>
              <a:buNone/>
            </a:pPr>
            <a:r>
              <a:rPr lang="en-US" dirty="0" smtClean="0"/>
              <a:t>selector: 'app-root',  </a:t>
            </a:r>
          </a:p>
          <a:p>
            <a:pPr>
              <a:buNone/>
            </a:pPr>
            <a:r>
              <a:rPr lang="en-US" dirty="0" smtClean="0"/>
              <a:t>template: `         </a:t>
            </a:r>
          </a:p>
          <a:p>
            <a:pPr>
              <a:buNone/>
            </a:pPr>
            <a:r>
              <a:rPr lang="en-US" dirty="0" smtClean="0"/>
              <a:t>	&lt;h1&gt; Welcome &lt;/h1&gt;        </a:t>
            </a:r>
          </a:p>
          <a:p>
            <a:pPr>
              <a:buNone/>
            </a:pPr>
            <a:r>
              <a:rPr lang="en-US" dirty="0" smtClean="0"/>
              <a:t>	&lt;h2&gt; Course Name: {{ </a:t>
            </a:r>
            <a:r>
              <a:rPr lang="en-US" dirty="0" err="1" smtClean="0"/>
              <a:t>courseName</a:t>
            </a:r>
            <a:r>
              <a:rPr lang="en-US" dirty="0" smtClean="0"/>
              <a:t> }}&lt;/h2&gt;    </a:t>
            </a:r>
          </a:p>
          <a:p>
            <a:pPr>
              <a:buNone/>
            </a:pPr>
            <a:r>
              <a:rPr lang="en-US" dirty="0" smtClean="0"/>
              <a:t>`,  </a:t>
            </a:r>
          </a:p>
          <a:p>
            <a:pPr>
              <a:buNone/>
            </a:pPr>
            <a:r>
              <a:rPr lang="en-US" dirty="0" smtClean="0"/>
              <a:t>	</a:t>
            </a:r>
            <a:r>
              <a:rPr lang="en-US" dirty="0" err="1" smtClean="0"/>
              <a:t>styleUrls</a:t>
            </a:r>
            <a:r>
              <a:rPr lang="en-US" dirty="0" smtClean="0"/>
              <a:t>: ['./</a:t>
            </a:r>
            <a:r>
              <a:rPr lang="en-US" dirty="0" err="1" smtClean="0"/>
              <a:t>app.component.css</a:t>
            </a:r>
            <a:r>
              <a:rPr lang="en-US" dirty="0" smtClean="0"/>
              <a:t>']</a:t>
            </a:r>
          </a:p>
          <a:p>
            <a:pPr>
              <a:buNone/>
            </a:pPr>
            <a:r>
              <a:rPr lang="en-US" dirty="0" smtClean="0"/>
              <a:t>	})</a:t>
            </a:r>
          </a:p>
          <a:p>
            <a:pPr>
              <a:buNone/>
            </a:pPr>
            <a:r>
              <a:rPr lang="en-US" dirty="0" smtClean="0"/>
              <a:t>	export class </a:t>
            </a:r>
            <a:r>
              <a:rPr lang="en-US" dirty="0" err="1" smtClean="0"/>
              <a:t>AppComponent</a:t>
            </a:r>
            <a:r>
              <a:rPr lang="en-US" dirty="0" smtClean="0"/>
              <a:t> {  </a:t>
            </a:r>
          </a:p>
          <a:p>
            <a:pPr>
              <a:buNone/>
            </a:pPr>
            <a:r>
              <a:rPr lang="en-US" dirty="0" smtClean="0"/>
              <a:t>	</a:t>
            </a:r>
            <a:r>
              <a:rPr lang="en-US" dirty="0" err="1" smtClean="0"/>
              <a:t>courseName</a:t>
            </a:r>
            <a:r>
              <a:rPr lang="en-US" dirty="0" smtClean="0"/>
              <a:t> = "Angular";</a:t>
            </a:r>
          </a:p>
          <a:p>
            <a:pPr>
              <a:buNone/>
            </a:pPr>
            <a:r>
              <a:rPr lang="en-US" dirty="0" smtClean="0"/>
              <a:t>}</a:t>
            </a:r>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638288" cy="5867400"/>
          </a:xfrm>
        </p:spPr>
        <p:txBody>
          <a:bodyPr/>
          <a:lstStyle/>
          <a:p>
            <a:pPr algn="just">
              <a:lnSpc>
                <a:spcPct val="150000"/>
              </a:lnSpc>
            </a:pPr>
            <a:r>
              <a:rPr lang="en-US" dirty="0" smtClean="0"/>
              <a:t>Line 5-8: You can even write HTML code inside the component using the template property. Use </a:t>
            </a:r>
            <a:r>
              <a:rPr lang="en-US" dirty="0" err="1" smtClean="0"/>
              <a:t>backtick</a:t>
            </a:r>
            <a:r>
              <a:rPr lang="en-US" dirty="0" smtClean="0"/>
              <a:t> character (`) for multi-line strings.</a:t>
            </a:r>
          </a:p>
          <a:p>
            <a:pPr algn="just">
              <a:lnSpc>
                <a:spcPct val="150000"/>
              </a:lnSpc>
            </a:pPr>
            <a:r>
              <a:rPr lang="en-US" dirty="0" smtClean="0"/>
              <a:t> </a:t>
            </a:r>
            <a:r>
              <a:rPr lang="en-US" b="1" dirty="0" smtClean="0"/>
              <a:t>Output</a:t>
            </a:r>
            <a:r>
              <a:rPr lang="en-US" dirty="0" smtClean="0"/>
              <a:t>:</a:t>
            </a:r>
          </a:p>
          <a:p>
            <a:pPr algn="just">
              <a:lnSpc>
                <a:spcPct val="150000"/>
              </a:lnSpc>
            </a:pPr>
            <a:endParaRPr lang="en-US" dirty="0"/>
          </a:p>
        </p:txBody>
      </p:sp>
      <p:pic>
        <p:nvPicPr>
          <p:cNvPr id="4" name="Picture 3"/>
          <p:cNvPicPr/>
          <p:nvPr/>
        </p:nvPicPr>
        <p:blipFill>
          <a:blip r:embed="rId2"/>
          <a:srcRect/>
          <a:stretch>
            <a:fillRect/>
          </a:stretch>
        </p:blipFill>
        <p:spPr bwMode="auto">
          <a:xfrm>
            <a:off x="2362200" y="4191000"/>
            <a:ext cx="3886200" cy="167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b="1" dirty="0" smtClean="0"/>
              <a:t>External Template</a:t>
            </a:r>
            <a:endParaRPr lang="en-US" dirty="0"/>
          </a:p>
        </p:txBody>
      </p:sp>
      <p:sp>
        <p:nvSpPr>
          <p:cNvPr id="3" name="Content Placeholder 2"/>
          <p:cNvSpPr>
            <a:spLocks noGrp="1"/>
          </p:cNvSpPr>
          <p:nvPr>
            <p:ph idx="1"/>
          </p:nvPr>
        </p:nvSpPr>
        <p:spPr>
          <a:xfrm>
            <a:off x="1219200" y="914400"/>
            <a:ext cx="7714488" cy="5791200"/>
          </a:xfrm>
        </p:spPr>
        <p:txBody>
          <a:bodyPr>
            <a:normAutofit/>
          </a:bodyPr>
          <a:lstStyle/>
          <a:p>
            <a:pPr lvl="0" algn="just"/>
            <a:r>
              <a:rPr lang="en-US" dirty="0" smtClean="0"/>
              <a:t>By default, Angular CLI uses the external template.</a:t>
            </a:r>
          </a:p>
          <a:p>
            <a:pPr lvl="0" algn="just"/>
            <a:r>
              <a:rPr lang="en-US" dirty="0" smtClean="0"/>
              <a:t>It binds the external template with a component using </a:t>
            </a:r>
            <a:r>
              <a:rPr lang="en-US" b="1" dirty="0" err="1" smtClean="0"/>
              <a:t>templateUrl</a:t>
            </a:r>
            <a:r>
              <a:rPr lang="en-US" dirty="0" smtClean="0"/>
              <a:t> option.</a:t>
            </a:r>
          </a:p>
          <a:p>
            <a:pPr algn="just"/>
            <a:r>
              <a:rPr lang="en-US" dirty="0" smtClean="0"/>
              <a:t> </a:t>
            </a:r>
            <a:r>
              <a:rPr lang="en-US" b="1" dirty="0" smtClean="0"/>
              <a:t>Example</a:t>
            </a:r>
            <a:endParaRPr lang="en-US" dirty="0" smtClean="0"/>
          </a:p>
          <a:p>
            <a:pPr algn="just"/>
            <a:r>
              <a:rPr lang="en-US" b="1" dirty="0" err="1" smtClean="0"/>
              <a:t>app.component.html</a:t>
            </a:r>
            <a:endParaRPr lang="en-US" dirty="0" smtClean="0"/>
          </a:p>
          <a:p>
            <a:pPr lvl="0" algn="just">
              <a:buNone/>
            </a:pPr>
            <a:r>
              <a:rPr lang="en-US" dirty="0" smtClean="0"/>
              <a:t>&lt;h1&gt; Welcome &lt;/h1&gt; </a:t>
            </a:r>
          </a:p>
          <a:p>
            <a:pPr lvl="0" algn="just">
              <a:buNone/>
            </a:pPr>
            <a:r>
              <a:rPr lang="en-US" dirty="0" smtClean="0"/>
              <a:t>&lt;h2&gt; Course Name: {{ </a:t>
            </a:r>
            <a:r>
              <a:rPr lang="en-US" dirty="0" err="1" smtClean="0"/>
              <a:t>courseName</a:t>
            </a:r>
            <a:r>
              <a:rPr lang="en-US" dirty="0" smtClean="0"/>
              <a:t> }}&lt;/h2&gt;</a:t>
            </a:r>
          </a:p>
          <a:p>
            <a:pPr algn="just"/>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8077200" cy="6400800"/>
          </a:xfrm>
        </p:spPr>
        <p:txBody>
          <a:bodyPr>
            <a:normAutofit/>
          </a:bodyPr>
          <a:lstStyle/>
          <a:p>
            <a:r>
              <a:rPr lang="en-US" b="1" dirty="0" err="1" smtClean="0"/>
              <a:t>app.component.ts</a:t>
            </a:r>
            <a:endParaRPr lang="en-US" dirty="0" smtClean="0"/>
          </a:p>
          <a:p>
            <a:pPr lvl="0"/>
            <a:r>
              <a:rPr lang="en-US" dirty="0" smtClean="0"/>
              <a:t>import { Component } from '@angular/core';</a:t>
            </a:r>
          </a:p>
          <a:p>
            <a:pPr lvl="0"/>
            <a:r>
              <a:rPr lang="en-US" dirty="0" smtClean="0"/>
              <a:t> @Component({</a:t>
            </a:r>
          </a:p>
          <a:p>
            <a:pPr lvl="0"/>
            <a:r>
              <a:rPr lang="en-US" dirty="0" smtClean="0"/>
              <a:t>  selector: 'app-root',</a:t>
            </a:r>
          </a:p>
          <a:p>
            <a:pPr lvl="0"/>
            <a:r>
              <a:rPr lang="en-US" dirty="0" smtClean="0"/>
              <a:t>  </a:t>
            </a:r>
            <a:r>
              <a:rPr lang="en-US" dirty="0" err="1" smtClean="0"/>
              <a:t>templateUrl</a:t>
            </a:r>
            <a:r>
              <a:rPr lang="en-US" dirty="0" smtClean="0"/>
              <a:t>:'./</a:t>
            </a:r>
            <a:r>
              <a:rPr lang="en-US" dirty="0" err="1" smtClean="0"/>
              <a:t>app.component.html</a:t>
            </a:r>
            <a:r>
              <a:rPr lang="en-US" dirty="0" smtClean="0"/>
              <a:t>',</a:t>
            </a:r>
          </a:p>
          <a:p>
            <a:pPr lvl="0"/>
            <a:r>
              <a:rPr lang="en-US" dirty="0" smtClean="0"/>
              <a:t>  </a:t>
            </a:r>
            <a:r>
              <a:rPr lang="en-US" dirty="0" err="1" smtClean="0"/>
              <a:t>styleUrls</a:t>
            </a:r>
            <a:r>
              <a:rPr lang="en-US" dirty="0" smtClean="0"/>
              <a:t>: ['./</a:t>
            </a:r>
            <a:r>
              <a:rPr lang="en-US" dirty="0" err="1" smtClean="0"/>
              <a:t>app.component.css</a:t>
            </a:r>
            <a:r>
              <a:rPr lang="en-US" dirty="0" smtClean="0"/>
              <a:t>']</a:t>
            </a:r>
          </a:p>
          <a:p>
            <a:pPr lvl="0"/>
            <a:r>
              <a:rPr lang="en-US" dirty="0" smtClean="0"/>
              <a:t>})</a:t>
            </a:r>
          </a:p>
          <a:p>
            <a:pPr lvl="0"/>
            <a:r>
              <a:rPr lang="en-US" dirty="0" smtClean="0"/>
              <a:t>export class </a:t>
            </a:r>
            <a:r>
              <a:rPr lang="en-US" dirty="0" err="1" smtClean="0"/>
              <a:t>AppComponent</a:t>
            </a:r>
            <a:r>
              <a:rPr lang="en-US" dirty="0" smtClean="0"/>
              <a:t> {</a:t>
            </a:r>
          </a:p>
          <a:p>
            <a:pPr lvl="0"/>
            <a:r>
              <a:rPr lang="en-US" dirty="0" smtClean="0"/>
              <a:t>  </a:t>
            </a:r>
            <a:r>
              <a:rPr lang="en-US" dirty="0" err="1" smtClean="0"/>
              <a:t>courseName</a:t>
            </a:r>
            <a:r>
              <a:rPr lang="en-US" dirty="0" smtClean="0"/>
              <a:t> = "Angular";</a:t>
            </a:r>
          </a:p>
          <a:p>
            <a:pPr lvl="0"/>
            <a:r>
              <a:rPr lang="en-US" dirty="0" smtClean="0"/>
              <a: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b="1" dirty="0" smtClean="0"/>
              <a:t>What is Angular?</a:t>
            </a:r>
            <a:endParaRPr lang="en-US" dirty="0"/>
          </a:p>
        </p:txBody>
      </p:sp>
      <p:sp>
        <p:nvSpPr>
          <p:cNvPr id="3" name="Content Placeholder 2"/>
          <p:cNvSpPr>
            <a:spLocks noGrp="1"/>
          </p:cNvSpPr>
          <p:nvPr>
            <p:ph idx="1"/>
          </p:nvPr>
        </p:nvSpPr>
        <p:spPr>
          <a:xfrm>
            <a:off x="1219200" y="990600"/>
            <a:ext cx="7714488" cy="5638800"/>
          </a:xfrm>
        </p:spPr>
        <p:txBody>
          <a:bodyPr>
            <a:normAutofit fontScale="92500" lnSpcReduction="10000"/>
          </a:bodyPr>
          <a:lstStyle/>
          <a:p>
            <a:pPr algn="just"/>
            <a:r>
              <a:rPr lang="en-US" b="1" dirty="0" smtClean="0"/>
              <a:t>Single Page Application (SPA)</a:t>
            </a:r>
            <a:endParaRPr lang="en-US" dirty="0" smtClean="0"/>
          </a:p>
          <a:p>
            <a:pPr algn="just"/>
            <a:r>
              <a:rPr lang="en-US" dirty="0" smtClean="0"/>
              <a:t>For example, the </a:t>
            </a:r>
            <a:r>
              <a:rPr lang="en-US" dirty="0" smtClean="0">
                <a:solidFill>
                  <a:srgbClr val="0066FF"/>
                </a:solidFill>
              </a:rPr>
              <a:t>Amazon web application</a:t>
            </a:r>
            <a:r>
              <a:rPr lang="en-US" dirty="0" smtClean="0"/>
              <a:t>. When you click on the various links present in the </a:t>
            </a:r>
            <a:r>
              <a:rPr lang="en-US" dirty="0" err="1" smtClean="0"/>
              <a:t>navbar</a:t>
            </a:r>
            <a:r>
              <a:rPr lang="en-US" dirty="0" smtClean="0"/>
              <a:t> present in any of the web pages of this application, the whole page gets refreshed. This is because visibly, a new request is sent for the new page for almost each user click. You may hence observe that it is not a SPA.</a:t>
            </a:r>
          </a:p>
          <a:p>
            <a:pPr algn="just"/>
            <a:r>
              <a:rPr lang="en-US" dirty="0" smtClean="0"/>
              <a:t>Angular </a:t>
            </a:r>
            <a:r>
              <a:rPr lang="en-US" dirty="0" smtClean="0">
                <a:solidFill>
                  <a:srgbClr val="0066FF"/>
                </a:solidFill>
              </a:rPr>
              <a:t>helps to create SPAs that will dynamically load contents in a single HTML file</a:t>
            </a:r>
            <a:r>
              <a:rPr lang="en-US" dirty="0" smtClean="0"/>
              <a:t>, giving the user an illusion that the application is just a single page.</a:t>
            </a:r>
          </a:p>
          <a:p>
            <a:pPr algn="just"/>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019800"/>
          </a:xfrm>
        </p:spPr>
        <p:txBody>
          <a:bodyPr>
            <a:normAutofit lnSpcReduction="10000"/>
          </a:bodyPr>
          <a:lstStyle/>
          <a:p>
            <a:pPr algn="just"/>
            <a:r>
              <a:rPr lang="en-US" dirty="0" smtClean="0"/>
              <a:t>Line 5: </a:t>
            </a:r>
            <a:r>
              <a:rPr lang="en-US" dirty="0" err="1" smtClean="0"/>
              <a:t>templateUrl</a:t>
            </a:r>
            <a:r>
              <a:rPr lang="en-US" dirty="0" smtClean="0"/>
              <a:t> property is used to bind an external template file with the component </a:t>
            </a:r>
          </a:p>
          <a:p>
            <a:pPr algn="just"/>
            <a:r>
              <a:rPr lang="en-US" b="1" dirty="0" smtClean="0"/>
              <a:t>Output</a:t>
            </a:r>
            <a:r>
              <a:rPr lang="en-US" dirty="0" smtClean="0"/>
              <a:t>:</a:t>
            </a:r>
          </a:p>
          <a:p>
            <a:pPr algn="just"/>
            <a:endParaRPr lang="en-US" dirty="0" smtClean="0"/>
          </a:p>
          <a:p>
            <a:pPr algn="just"/>
            <a:endParaRPr lang="en-US" dirty="0" smtClean="0"/>
          </a:p>
          <a:p>
            <a:pPr algn="just"/>
            <a:r>
              <a:rPr lang="en-US" b="1" u="sng" dirty="0" smtClean="0"/>
              <a:t>Best Practices - Coding Style Rules</a:t>
            </a:r>
            <a:endParaRPr lang="en-US" dirty="0" smtClean="0"/>
          </a:p>
          <a:p>
            <a:pPr algn="just"/>
            <a:r>
              <a:rPr lang="en-US" dirty="0" smtClean="0"/>
              <a:t> Always create a separate template file when the template code is more than 3 lines.</a:t>
            </a:r>
          </a:p>
          <a:p>
            <a:pPr algn="just"/>
            <a:r>
              <a:rPr lang="en-US" dirty="0" smtClean="0"/>
              <a:t> The path mentioned in the </a:t>
            </a:r>
            <a:r>
              <a:rPr lang="en-US" dirty="0" err="1" smtClean="0"/>
              <a:t>templateUrl</a:t>
            </a:r>
            <a:r>
              <a:rPr lang="en-US" dirty="0" smtClean="0"/>
              <a:t> property should be always relative.</a:t>
            </a:r>
          </a:p>
          <a:p>
            <a:pPr algn="just"/>
            <a:endParaRPr lang="en-US" dirty="0" smtClean="0"/>
          </a:p>
          <a:p>
            <a:pPr algn="just"/>
            <a:endParaRPr lang="en-US" dirty="0"/>
          </a:p>
        </p:txBody>
      </p:sp>
      <p:pic>
        <p:nvPicPr>
          <p:cNvPr id="4" name="Picture 3"/>
          <p:cNvPicPr/>
          <p:nvPr/>
        </p:nvPicPr>
        <p:blipFill>
          <a:blip r:embed="rId2"/>
          <a:srcRect/>
          <a:stretch>
            <a:fillRect/>
          </a:stretch>
        </p:blipFill>
        <p:spPr bwMode="auto">
          <a:xfrm>
            <a:off x="3657600" y="1676400"/>
            <a:ext cx="3124200" cy="1371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b="1" dirty="0" smtClean="0"/>
              <a:t>Elements of Template</a:t>
            </a:r>
            <a:endParaRPr lang="en-US" dirty="0"/>
          </a:p>
        </p:txBody>
      </p:sp>
      <p:sp>
        <p:nvSpPr>
          <p:cNvPr id="3" name="Content Placeholder 2"/>
          <p:cNvSpPr>
            <a:spLocks noGrp="1"/>
          </p:cNvSpPr>
          <p:nvPr>
            <p:ph idx="1"/>
          </p:nvPr>
        </p:nvSpPr>
        <p:spPr>
          <a:xfrm>
            <a:off x="1219200" y="990600"/>
            <a:ext cx="7714488" cy="5638800"/>
          </a:xfrm>
        </p:spPr>
        <p:txBody>
          <a:bodyPr/>
          <a:lstStyle/>
          <a:p>
            <a:pPr algn="just"/>
            <a:r>
              <a:rPr lang="en-US" dirty="0" smtClean="0"/>
              <a:t>The basic elements of template syntax:</a:t>
            </a:r>
          </a:p>
          <a:p>
            <a:pPr lvl="0" algn="just"/>
            <a:r>
              <a:rPr lang="en-US" dirty="0" smtClean="0"/>
              <a:t>HTML</a:t>
            </a:r>
          </a:p>
          <a:p>
            <a:pPr lvl="0" algn="just"/>
            <a:r>
              <a:rPr lang="en-US" dirty="0" smtClean="0"/>
              <a:t>Interpolation</a:t>
            </a:r>
          </a:p>
          <a:p>
            <a:pPr lvl="0" algn="just"/>
            <a:r>
              <a:rPr lang="en-US" dirty="0" smtClean="0"/>
              <a:t>Template Expressions</a:t>
            </a:r>
          </a:p>
          <a:p>
            <a:pPr lvl="0" algn="just"/>
            <a:r>
              <a:rPr lang="en-US" dirty="0" smtClean="0"/>
              <a:t>Template Statements</a:t>
            </a:r>
          </a:p>
          <a:p>
            <a:pPr algn="just"/>
            <a:endParaRPr lang="en-US" b="1" dirty="0" smtClean="0"/>
          </a:p>
          <a:p>
            <a:pPr algn="just"/>
            <a:r>
              <a:rPr lang="en-US" b="1" dirty="0" smtClean="0"/>
              <a:t>HTML</a:t>
            </a:r>
            <a:endParaRPr lang="en-US" dirty="0" smtClean="0"/>
          </a:p>
          <a:p>
            <a:pPr algn="just"/>
            <a:r>
              <a:rPr lang="en-US" dirty="0" smtClean="0"/>
              <a:t>Angular uses HTML as a template language. In the below example, the template contains pure HTML code.</a:t>
            </a:r>
          </a:p>
          <a:p>
            <a:pPr algn="just"/>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609600"/>
            <a:ext cx="7714488" cy="5943600"/>
          </a:xfrm>
        </p:spPr>
        <p:txBody>
          <a:bodyPr>
            <a:normAutofit/>
          </a:bodyPr>
          <a:lstStyle/>
          <a:p>
            <a:pPr algn="just">
              <a:lnSpc>
                <a:spcPct val="200000"/>
              </a:lnSpc>
            </a:pPr>
            <a:r>
              <a:rPr lang="en-US" b="1" dirty="0" smtClean="0"/>
              <a:t>Interpolation</a:t>
            </a:r>
            <a:endParaRPr lang="en-US" dirty="0" smtClean="0"/>
          </a:p>
          <a:p>
            <a:pPr algn="just">
              <a:lnSpc>
                <a:spcPct val="200000"/>
              </a:lnSpc>
            </a:pPr>
            <a:r>
              <a:rPr lang="en-US" dirty="0" smtClean="0"/>
              <a:t>Interpolation is one of the </a:t>
            </a:r>
            <a:r>
              <a:rPr lang="en-US" dirty="0" smtClean="0">
                <a:solidFill>
                  <a:srgbClr val="0066FF"/>
                </a:solidFill>
              </a:rPr>
              <a:t>forms of data binding where component’s data can be accessed in a template</a:t>
            </a:r>
            <a:r>
              <a:rPr lang="en-US" dirty="0" smtClean="0"/>
              <a:t>. For interpolation, double curly braces </a:t>
            </a:r>
            <a:r>
              <a:rPr lang="en-US" b="1" dirty="0" smtClean="0"/>
              <a:t>{{ }} </a:t>
            </a:r>
            <a:r>
              <a:rPr lang="en-US" dirty="0" smtClean="0"/>
              <a:t>is used.</a:t>
            </a:r>
          </a:p>
          <a:p>
            <a:pPr algn="just">
              <a:lnSpc>
                <a:spcPct val="200000"/>
              </a:lnSpc>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6324600"/>
          </a:xfrm>
        </p:spPr>
        <p:txBody>
          <a:bodyPr>
            <a:normAutofit/>
          </a:bodyPr>
          <a:lstStyle/>
          <a:p>
            <a:pPr algn="just"/>
            <a:r>
              <a:rPr lang="en-US" b="1" dirty="0" smtClean="0"/>
              <a:t>Template Expressions</a:t>
            </a:r>
            <a:endParaRPr lang="en-US" dirty="0" smtClean="0"/>
          </a:p>
          <a:p>
            <a:pPr lvl="0" algn="just"/>
            <a:r>
              <a:rPr lang="en-US" dirty="0" smtClean="0"/>
              <a:t>The text inside {{ }} is called as template expression.</a:t>
            </a:r>
          </a:p>
          <a:p>
            <a:pPr lvl="0" algn="just"/>
            <a:r>
              <a:rPr lang="en-US" dirty="0" smtClean="0"/>
              <a:t>{{ expression }} </a:t>
            </a:r>
          </a:p>
          <a:p>
            <a:pPr lvl="0" algn="just"/>
            <a:r>
              <a:rPr lang="en-US" dirty="0" smtClean="0"/>
              <a:t>Angular </a:t>
            </a:r>
            <a:r>
              <a:rPr lang="en-US" dirty="0" smtClean="0">
                <a:solidFill>
                  <a:srgbClr val="0066FF"/>
                </a:solidFill>
              </a:rPr>
              <a:t>first evaluates the expression and returns the result as a string</a:t>
            </a:r>
            <a:r>
              <a:rPr lang="en-US" dirty="0" smtClean="0"/>
              <a:t>. The scope of a template expression is a component instance.</a:t>
            </a:r>
          </a:p>
          <a:p>
            <a:pPr lvl="0" algn="just"/>
            <a:r>
              <a:rPr lang="en-US" dirty="0" smtClean="0"/>
              <a:t>That means, if you write {{ </a:t>
            </a:r>
            <a:r>
              <a:rPr lang="en-US" dirty="0" err="1" smtClean="0"/>
              <a:t>courseName</a:t>
            </a:r>
            <a:r>
              <a:rPr lang="en-US" dirty="0" smtClean="0"/>
              <a:t> }}, </a:t>
            </a:r>
            <a:r>
              <a:rPr lang="en-US" dirty="0" err="1" smtClean="0"/>
              <a:t>courseName</a:t>
            </a:r>
            <a:r>
              <a:rPr lang="en-US" dirty="0" smtClean="0"/>
              <a:t> should be the property of the component to which this template is bound.</a:t>
            </a:r>
          </a:p>
          <a:p>
            <a:pPr algn="just"/>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5943600"/>
          </a:xfrm>
        </p:spPr>
        <p:txBody>
          <a:bodyPr/>
          <a:lstStyle/>
          <a:p>
            <a:pPr algn="just">
              <a:lnSpc>
                <a:spcPct val="150000"/>
              </a:lnSpc>
            </a:pPr>
            <a:r>
              <a:rPr lang="en-US" b="1" dirty="0" smtClean="0"/>
              <a:t>Template Statement</a:t>
            </a:r>
            <a:endParaRPr lang="en-US" dirty="0" smtClean="0"/>
          </a:p>
          <a:p>
            <a:pPr lvl="0" algn="just">
              <a:lnSpc>
                <a:spcPct val="150000"/>
              </a:lnSpc>
            </a:pPr>
            <a:r>
              <a:rPr lang="en-US" dirty="0" smtClean="0"/>
              <a:t>Template Statements are </a:t>
            </a:r>
            <a:r>
              <a:rPr lang="en-US" dirty="0" smtClean="0">
                <a:solidFill>
                  <a:srgbClr val="0066FF"/>
                </a:solidFill>
              </a:rPr>
              <a:t>the statements that respond to a user event.</a:t>
            </a:r>
          </a:p>
          <a:p>
            <a:pPr lvl="0" algn="just">
              <a:lnSpc>
                <a:spcPct val="150000"/>
              </a:lnSpc>
            </a:pPr>
            <a:r>
              <a:rPr lang="en-US" dirty="0" smtClean="0"/>
              <a:t>(event) = statement </a:t>
            </a:r>
          </a:p>
          <a:p>
            <a:pPr lvl="0" algn="just">
              <a:lnSpc>
                <a:spcPct val="150000"/>
              </a:lnSpc>
            </a:pPr>
            <a:r>
              <a:rPr lang="en-US" dirty="0" smtClean="0"/>
              <a:t>For example (click) = "</a:t>
            </a:r>
            <a:r>
              <a:rPr lang="en-US" dirty="0" err="1" smtClean="0"/>
              <a:t>changeName</a:t>
            </a:r>
            <a:r>
              <a:rPr lang="en-US" dirty="0" smtClean="0"/>
              <a:t>()"</a:t>
            </a:r>
          </a:p>
          <a:p>
            <a:pPr lvl="0" algn="just">
              <a:lnSpc>
                <a:spcPct val="150000"/>
              </a:lnSpc>
            </a:pPr>
            <a:r>
              <a:rPr lang="en-US" dirty="0" smtClean="0"/>
              <a:t>This is called event binding. In Angular, all events should be placed in ( ).</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normAutofit fontScale="92500"/>
          </a:bodyPr>
          <a:lstStyle/>
          <a:p>
            <a:pPr algn="just"/>
            <a:r>
              <a:rPr lang="en-US" b="1" dirty="0" smtClean="0"/>
              <a:t>Example</a:t>
            </a:r>
            <a:r>
              <a:rPr lang="en-US" dirty="0" smtClean="0"/>
              <a:t>:</a:t>
            </a:r>
          </a:p>
          <a:p>
            <a:pPr algn="just"/>
            <a:r>
              <a:rPr lang="en-US" b="1" dirty="0" err="1" smtClean="0"/>
              <a:t>app.component.ts</a:t>
            </a:r>
            <a:endParaRPr lang="en-US" dirty="0" smtClean="0"/>
          </a:p>
          <a:p>
            <a:pPr lvl="0" algn="just"/>
            <a:r>
              <a:rPr lang="en-US" dirty="0" smtClean="0"/>
              <a:t>...</a:t>
            </a:r>
          </a:p>
          <a:p>
            <a:pPr lvl="0" algn="just"/>
            <a:r>
              <a:rPr lang="en-US" dirty="0" smtClean="0"/>
              <a:t>export class </a:t>
            </a:r>
            <a:r>
              <a:rPr lang="en-US" dirty="0" err="1" smtClean="0"/>
              <a:t>AppComponent</a:t>
            </a:r>
            <a:r>
              <a:rPr lang="en-US" dirty="0" smtClean="0"/>
              <a:t> {</a:t>
            </a:r>
          </a:p>
          <a:p>
            <a:pPr lvl="0" algn="just"/>
            <a:r>
              <a:rPr lang="en-US" dirty="0" smtClean="0"/>
              <a:t>  </a:t>
            </a:r>
            <a:r>
              <a:rPr lang="en-US" dirty="0" err="1" smtClean="0"/>
              <a:t>courseName</a:t>
            </a:r>
            <a:r>
              <a:rPr lang="en-US" dirty="0" smtClean="0"/>
              <a:t> = "Angular";</a:t>
            </a:r>
          </a:p>
          <a:p>
            <a:pPr lvl="0" algn="just"/>
            <a:r>
              <a:rPr lang="en-US" dirty="0" smtClean="0"/>
              <a:t>  </a:t>
            </a:r>
            <a:r>
              <a:rPr lang="en-US" dirty="0" err="1" smtClean="0"/>
              <a:t>changeName</a:t>
            </a:r>
            <a:r>
              <a:rPr lang="en-US" dirty="0" smtClean="0"/>
              <a:t>() {</a:t>
            </a:r>
          </a:p>
          <a:p>
            <a:pPr lvl="0" algn="just"/>
            <a:r>
              <a:rPr lang="en-US" dirty="0" smtClean="0"/>
              <a:t>        </a:t>
            </a:r>
            <a:r>
              <a:rPr lang="en-US" dirty="0" err="1" smtClean="0"/>
              <a:t>this.courseName</a:t>
            </a:r>
            <a:r>
              <a:rPr lang="en-US" dirty="0" smtClean="0"/>
              <a:t> = "</a:t>
            </a:r>
            <a:r>
              <a:rPr lang="en-US" dirty="0" err="1" smtClean="0"/>
              <a:t>TypeScript</a:t>
            </a:r>
            <a:r>
              <a:rPr lang="en-US" dirty="0" smtClean="0"/>
              <a:t>";</a:t>
            </a:r>
          </a:p>
          <a:p>
            <a:pPr lvl="0" algn="just"/>
            <a:r>
              <a:rPr lang="en-US" dirty="0" smtClean="0"/>
              <a:t>    }</a:t>
            </a:r>
          </a:p>
          <a:p>
            <a:pPr lvl="0" algn="just"/>
            <a:r>
              <a:rPr lang="en-US" dirty="0" smtClean="0"/>
              <a:t>} </a:t>
            </a:r>
          </a:p>
          <a:p>
            <a:pPr algn="just"/>
            <a:r>
              <a:rPr lang="en-US" dirty="0" smtClean="0"/>
              <a:t>Line 4-6: </a:t>
            </a:r>
            <a:r>
              <a:rPr lang="en-US" dirty="0" err="1" smtClean="0"/>
              <a:t>changeName</a:t>
            </a:r>
            <a:r>
              <a:rPr lang="en-US" dirty="0" smtClean="0"/>
              <a:t> is a method of </a:t>
            </a:r>
            <a:r>
              <a:rPr lang="en-US" dirty="0" err="1" smtClean="0"/>
              <a:t>AppComponent</a:t>
            </a:r>
            <a:r>
              <a:rPr lang="en-US" dirty="0" smtClean="0"/>
              <a:t> class where you are changing </a:t>
            </a:r>
            <a:r>
              <a:rPr lang="en-US" dirty="0" err="1" smtClean="0"/>
              <a:t>courseName</a:t>
            </a:r>
            <a:r>
              <a:rPr lang="en-US" dirty="0" smtClean="0"/>
              <a:t> property value to "</a:t>
            </a:r>
            <a:r>
              <a:rPr lang="en-US" dirty="0" err="1" smtClean="0"/>
              <a:t>TypeScript</a:t>
            </a:r>
            <a:r>
              <a:rPr lang="en-US" dirty="0" smtClean="0"/>
              <a:t>"</a:t>
            </a:r>
          </a:p>
          <a:p>
            <a:pPr algn="just"/>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8077200" cy="6477000"/>
          </a:xfrm>
        </p:spPr>
        <p:txBody>
          <a:bodyPr>
            <a:normAutofit fontScale="92500" lnSpcReduction="10000"/>
          </a:bodyPr>
          <a:lstStyle/>
          <a:p>
            <a:pPr algn="just">
              <a:lnSpc>
                <a:spcPct val="150000"/>
              </a:lnSpc>
            </a:pPr>
            <a:r>
              <a:rPr lang="en-US" b="1" dirty="0" err="1" smtClean="0"/>
              <a:t>app.component.html</a:t>
            </a:r>
            <a:endParaRPr lang="en-US" dirty="0" smtClean="0"/>
          </a:p>
          <a:p>
            <a:pPr lvl="0" algn="just">
              <a:lnSpc>
                <a:spcPct val="150000"/>
              </a:lnSpc>
            </a:pPr>
            <a:r>
              <a:rPr lang="en-US" dirty="0" smtClean="0"/>
              <a:t>&lt;h1&gt; Welcome &lt;/h1&gt;</a:t>
            </a:r>
          </a:p>
          <a:p>
            <a:pPr lvl="0" algn="just">
              <a:lnSpc>
                <a:spcPct val="150000"/>
              </a:lnSpc>
            </a:pPr>
            <a:r>
              <a:rPr lang="en-US" dirty="0" smtClean="0"/>
              <a:t>&lt;h2&gt; Course Name: {{ </a:t>
            </a:r>
            <a:r>
              <a:rPr lang="en-US" dirty="0" err="1" smtClean="0"/>
              <a:t>courseName</a:t>
            </a:r>
            <a:r>
              <a:rPr lang="en-US" dirty="0" smtClean="0"/>
              <a:t> }}&lt;/h2&gt;</a:t>
            </a:r>
          </a:p>
          <a:p>
            <a:pPr lvl="0" algn="just">
              <a:lnSpc>
                <a:spcPct val="150000"/>
              </a:lnSpc>
            </a:pPr>
            <a:r>
              <a:rPr lang="en-US" dirty="0" smtClean="0"/>
              <a:t>&lt;p (click)="</a:t>
            </a:r>
            <a:r>
              <a:rPr lang="en-US" dirty="0" err="1" smtClean="0"/>
              <a:t>changeName</a:t>
            </a:r>
            <a:r>
              <a:rPr lang="en-US" dirty="0" smtClean="0"/>
              <a:t>()"&gt;Click here to change&lt;/p&gt;</a:t>
            </a:r>
          </a:p>
          <a:p>
            <a:pPr algn="just">
              <a:lnSpc>
                <a:spcPct val="150000"/>
              </a:lnSpc>
            </a:pPr>
            <a:r>
              <a:rPr lang="en-US" dirty="0" smtClean="0"/>
              <a:t>Line 3: </a:t>
            </a:r>
            <a:r>
              <a:rPr lang="en-US" dirty="0" err="1" smtClean="0"/>
              <a:t>changeName</a:t>
            </a:r>
            <a:r>
              <a:rPr lang="en-US" dirty="0" smtClean="0"/>
              <a:t>() method is bound to click event which will be invoked on click of a paragraph at run time. This is called event binding.</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324600"/>
          </a:xfrm>
        </p:spPr>
        <p:txBody>
          <a:bodyPr/>
          <a:lstStyle/>
          <a:p>
            <a:pPr algn="just">
              <a:lnSpc>
                <a:spcPct val="150000"/>
              </a:lnSpc>
            </a:pPr>
            <a:r>
              <a:rPr lang="en-US" b="1" dirty="0" smtClean="0"/>
              <a:t>Output</a:t>
            </a:r>
            <a:r>
              <a:rPr lang="en-US" dirty="0" smtClean="0"/>
              <a:t>:</a:t>
            </a:r>
          </a:p>
          <a:p>
            <a:pPr algn="just">
              <a:lnSpc>
                <a:spcPct val="150000"/>
              </a:lnSpc>
            </a:pPr>
            <a:endParaRPr lang="en-US" dirty="0" smtClean="0"/>
          </a:p>
          <a:p>
            <a:pPr algn="just">
              <a:lnSpc>
                <a:spcPct val="150000"/>
              </a:lnSpc>
            </a:pPr>
            <a:endParaRPr lang="en-US" dirty="0" smtClean="0"/>
          </a:p>
          <a:p>
            <a:pPr algn="just">
              <a:lnSpc>
                <a:spcPct val="150000"/>
              </a:lnSpc>
            </a:pPr>
            <a:endParaRPr lang="en-US" dirty="0" smtClean="0"/>
          </a:p>
          <a:p>
            <a:pPr algn="just">
              <a:lnSpc>
                <a:spcPct val="150000"/>
              </a:lnSpc>
            </a:pPr>
            <a:r>
              <a:rPr lang="en-US" dirty="0" smtClean="0"/>
              <a:t>When a user clicks on the paragraph, the course name will be changed to 'Typescript'.</a:t>
            </a:r>
          </a:p>
          <a:p>
            <a:pPr algn="just">
              <a:lnSpc>
                <a:spcPct val="150000"/>
              </a:lnSpc>
            </a:pPr>
            <a:endParaRPr lang="en-US" dirty="0" smtClean="0"/>
          </a:p>
          <a:p>
            <a:pPr algn="just">
              <a:lnSpc>
                <a:spcPct val="150000"/>
              </a:lnSpc>
            </a:pPr>
            <a:endParaRPr lang="en-US" dirty="0" smtClean="0"/>
          </a:p>
          <a:p>
            <a:pPr algn="just">
              <a:lnSpc>
                <a:spcPct val="150000"/>
              </a:lnSpc>
              <a:buNone/>
            </a:pPr>
            <a:endParaRPr lang="en-US" dirty="0"/>
          </a:p>
        </p:txBody>
      </p:sp>
      <p:pic>
        <p:nvPicPr>
          <p:cNvPr id="4" name="Picture 3"/>
          <p:cNvPicPr/>
          <p:nvPr/>
        </p:nvPicPr>
        <p:blipFill>
          <a:blip r:embed="rId2"/>
          <a:srcRect/>
          <a:stretch>
            <a:fillRect/>
          </a:stretch>
        </p:blipFill>
        <p:spPr bwMode="auto">
          <a:xfrm>
            <a:off x="2667000" y="1143000"/>
            <a:ext cx="3810000"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b="1" dirty="0" smtClean="0"/>
              <a:t> Change Detection</a:t>
            </a:r>
            <a:endParaRPr lang="en-US" dirty="0"/>
          </a:p>
        </p:txBody>
      </p:sp>
      <p:sp>
        <p:nvSpPr>
          <p:cNvPr id="3" name="Content Placeholder 2"/>
          <p:cNvSpPr>
            <a:spLocks noGrp="1"/>
          </p:cNvSpPr>
          <p:nvPr>
            <p:ph idx="1"/>
          </p:nvPr>
        </p:nvSpPr>
        <p:spPr>
          <a:xfrm>
            <a:off x="1219200" y="990600"/>
            <a:ext cx="7714488" cy="5638800"/>
          </a:xfrm>
        </p:spPr>
        <p:txBody>
          <a:bodyPr>
            <a:normAutofit/>
          </a:bodyPr>
          <a:lstStyle/>
          <a:p>
            <a:pPr algn="just"/>
            <a:r>
              <a:rPr lang="en-US" b="1" dirty="0" smtClean="0"/>
              <a:t>How does Angular detect the changes and update the application at the respective places?</a:t>
            </a:r>
            <a:endParaRPr lang="en-US" dirty="0" smtClean="0"/>
          </a:p>
          <a:p>
            <a:pPr algn="just"/>
            <a:r>
              <a:rPr lang="en-US" dirty="0" smtClean="0"/>
              <a:t>Angular uses its change detection mechanism to detect the changes and update the application at the respective places. </a:t>
            </a:r>
          </a:p>
          <a:p>
            <a:pPr algn="just"/>
            <a:r>
              <a:rPr lang="en-US" dirty="0" smtClean="0"/>
              <a:t>Angular applications </a:t>
            </a:r>
            <a:r>
              <a:rPr lang="en-US" b="1" dirty="0" smtClean="0"/>
              <a:t>run faster</a:t>
            </a:r>
            <a:r>
              <a:rPr lang="en-US" dirty="0" smtClean="0"/>
              <a:t> than Angular 1.x applications due to the improved </a:t>
            </a:r>
            <a:r>
              <a:rPr lang="en-US" b="1" dirty="0" smtClean="0"/>
              <a:t>change detection mechanism.</a:t>
            </a:r>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52400"/>
            <a:ext cx="7714488" cy="6477000"/>
          </a:xfrm>
        </p:spPr>
        <p:txBody>
          <a:bodyPr>
            <a:normAutofit fontScale="92500"/>
          </a:bodyPr>
          <a:lstStyle/>
          <a:p>
            <a:pPr algn="just">
              <a:lnSpc>
                <a:spcPct val="150000"/>
              </a:lnSpc>
            </a:pPr>
            <a:r>
              <a:rPr lang="en-US" b="1" dirty="0" smtClean="0"/>
              <a:t>What is the change detection mechanism, and how it helps to run Angular applications so fast?</a:t>
            </a:r>
            <a:endParaRPr lang="en-US" dirty="0" smtClean="0"/>
          </a:p>
          <a:p>
            <a:pPr lvl="0" algn="just">
              <a:lnSpc>
                <a:spcPct val="150000"/>
              </a:lnSpc>
            </a:pPr>
            <a:r>
              <a:rPr lang="en-US" dirty="0" smtClean="0"/>
              <a:t>Change Detection is </a:t>
            </a:r>
            <a:r>
              <a:rPr lang="en-US" dirty="0" smtClean="0">
                <a:solidFill>
                  <a:srgbClr val="0066FF"/>
                </a:solidFill>
              </a:rPr>
              <a:t>a process in Angular that keeps views in sync with the models.</a:t>
            </a:r>
          </a:p>
          <a:p>
            <a:pPr lvl="0" algn="just">
              <a:lnSpc>
                <a:spcPct val="150000"/>
              </a:lnSpc>
            </a:pPr>
            <a:r>
              <a:rPr lang="en-US" dirty="0" smtClean="0"/>
              <a:t>In Angular, the flow is unidirectional from top to bottom in a component tree. A change in a web application can be caused by events, Ajax calls, and timers which are all asynchronous.</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6324600"/>
          </a:xfrm>
        </p:spPr>
        <p:txBody>
          <a:bodyPr>
            <a:normAutofit fontScale="85000" lnSpcReduction="10000"/>
          </a:bodyPr>
          <a:lstStyle/>
          <a:p>
            <a:pPr algn="just"/>
            <a:r>
              <a:rPr lang="en-US" dirty="0" smtClean="0"/>
              <a:t>Example: </a:t>
            </a:r>
            <a:r>
              <a:rPr lang="en-US" dirty="0" smtClean="0">
                <a:solidFill>
                  <a:srgbClr val="0066FF"/>
                </a:solidFill>
              </a:rPr>
              <a:t>Gmail web application,</a:t>
            </a:r>
            <a:r>
              <a:rPr lang="en-US" dirty="0" smtClean="0"/>
              <a:t> you will observe that </a:t>
            </a:r>
            <a:r>
              <a:rPr lang="en-US" dirty="0" smtClean="0">
                <a:solidFill>
                  <a:srgbClr val="C00000"/>
                </a:solidFill>
              </a:rPr>
              <a:t>all user interactions are being handled without completely refreshing the page</a:t>
            </a:r>
            <a:r>
              <a:rPr lang="en-US" dirty="0" smtClean="0"/>
              <a:t>. </a:t>
            </a:r>
          </a:p>
          <a:p>
            <a:pPr algn="just"/>
            <a:r>
              <a:rPr lang="en-US" dirty="0" smtClean="0"/>
              <a:t>Modern web applications are generally SPAs. </a:t>
            </a:r>
          </a:p>
          <a:p>
            <a:pPr algn="just"/>
            <a:r>
              <a:rPr lang="en-US" dirty="0" smtClean="0"/>
              <a:t>SPAs provide a good user experience by communicating asynchronously (a preferable way of communication) with a remote web server (generally using HTTP protocol) to dynamically check the user inputs or interactions and give constant feedback to the user in case of any errors, or wrongful/invalid user interaction. </a:t>
            </a:r>
          </a:p>
          <a:p>
            <a:pPr algn="just"/>
            <a:r>
              <a:rPr lang="en-US" dirty="0" smtClean="0"/>
              <a:t>They are </a:t>
            </a:r>
            <a:r>
              <a:rPr lang="en-US" dirty="0" smtClean="0">
                <a:solidFill>
                  <a:srgbClr val="0066FF"/>
                </a:solidFill>
              </a:rPr>
              <a:t>built block-by-block making all the functionalities independent of each other</a:t>
            </a:r>
            <a:r>
              <a:rPr lang="en-US" dirty="0" smtClean="0"/>
              <a:t>. </a:t>
            </a:r>
            <a:r>
              <a:rPr lang="en-US" dirty="0" smtClean="0">
                <a:solidFill>
                  <a:srgbClr val="FF3399"/>
                </a:solidFill>
              </a:rPr>
              <a:t>All desktop apps are SPAs in the sense that only the required area gets changed based on user requests</a:t>
            </a:r>
            <a:r>
              <a:rPr lang="en-US" dirty="0" smtClean="0"/>
              <a:t>.</a:t>
            </a:r>
          </a:p>
          <a:p>
            <a:pPr algn="just"/>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5943600"/>
          </a:xfrm>
        </p:spPr>
        <p:txBody>
          <a:bodyPr/>
          <a:lstStyle/>
          <a:p>
            <a:pPr algn="just">
              <a:lnSpc>
                <a:spcPct val="150000"/>
              </a:lnSpc>
            </a:pPr>
            <a:r>
              <a:rPr lang="en-US" b="1" dirty="0" smtClean="0"/>
              <a:t>Who informs Angular about the changes?</a:t>
            </a:r>
            <a:endParaRPr lang="en-US" dirty="0" smtClean="0"/>
          </a:p>
          <a:p>
            <a:pPr lvl="0" algn="just">
              <a:lnSpc>
                <a:spcPct val="150000"/>
              </a:lnSpc>
            </a:pPr>
            <a:r>
              <a:rPr lang="en-US" b="1" dirty="0" smtClean="0"/>
              <a:t>Zones</a:t>
            </a:r>
            <a:r>
              <a:rPr lang="en-US" dirty="0" smtClean="0"/>
              <a:t> inform Angular about the changes in the application. It automatically detects all asynchronous actions at run time in the application.</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normAutofit lnSpcReduction="10000"/>
          </a:bodyPr>
          <a:lstStyle/>
          <a:p>
            <a:pPr algn="just">
              <a:lnSpc>
                <a:spcPct val="150000"/>
              </a:lnSpc>
            </a:pPr>
            <a:r>
              <a:rPr lang="en-US" b="1" dirty="0" smtClean="0"/>
              <a:t>What does Angular do when a change is detected?</a:t>
            </a:r>
            <a:endParaRPr lang="en-US" dirty="0" smtClean="0"/>
          </a:p>
          <a:p>
            <a:pPr lvl="0" algn="just">
              <a:lnSpc>
                <a:spcPct val="150000"/>
              </a:lnSpc>
            </a:pPr>
            <a:r>
              <a:rPr lang="en-US" dirty="0" smtClean="0"/>
              <a:t>Angular </a:t>
            </a:r>
            <a:r>
              <a:rPr lang="en-US" dirty="0" smtClean="0">
                <a:solidFill>
                  <a:srgbClr val="0066FF"/>
                </a:solidFill>
              </a:rPr>
              <a:t>runs a change detector algorithm on each component from top to bottom in the component tree.</a:t>
            </a:r>
            <a:r>
              <a:rPr lang="en-US" dirty="0" smtClean="0"/>
              <a:t> This change detector algorithm is </a:t>
            </a:r>
            <a:r>
              <a:rPr lang="en-US" dirty="0" smtClean="0">
                <a:solidFill>
                  <a:srgbClr val="FF3399"/>
                </a:solidFill>
              </a:rPr>
              <a:t>automatically generated at run time which will check and update the changes at appropriate places </a:t>
            </a:r>
            <a:r>
              <a:rPr lang="en-US" dirty="0" smtClean="0"/>
              <a:t>in the component tree.</a:t>
            </a:r>
          </a:p>
          <a:p>
            <a:pPr algn="just">
              <a:lnSpc>
                <a:spcPct val="150000"/>
              </a:lnSpc>
              <a:buNone/>
            </a:pP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447800" y="1447800"/>
            <a:ext cx="7162800" cy="3962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r>
              <a:rPr lang="en-US" b="1" dirty="0" smtClean="0"/>
              <a:t>Structural Directives</a:t>
            </a:r>
            <a:endParaRPr lang="en-US" dirty="0"/>
          </a:p>
        </p:txBody>
      </p:sp>
      <p:sp>
        <p:nvSpPr>
          <p:cNvPr id="3" name="Content Placeholder 2"/>
          <p:cNvSpPr>
            <a:spLocks noGrp="1"/>
          </p:cNvSpPr>
          <p:nvPr>
            <p:ph idx="1"/>
          </p:nvPr>
        </p:nvSpPr>
        <p:spPr>
          <a:xfrm>
            <a:off x="1219200" y="914400"/>
            <a:ext cx="7714488" cy="5715000"/>
          </a:xfrm>
        </p:spPr>
        <p:txBody>
          <a:bodyPr>
            <a:normAutofit/>
          </a:bodyPr>
          <a:lstStyle/>
          <a:p>
            <a:pPr lvl="0" algn="just">
              <a:lnSpc>
                <a:spcPct val="150000"/>
              </a:lnSpc>
            </a:pPr>
            <a:r>
              <a:rPr lang="en-US" dirty="0" smtClean="0"/>
              <a:t>Directives are </a:t>
            </a:r>
            <a:r>
              <a:rPr lang="en-US" dirty="0" smtClean="0">
                <a:solidFill>
                  <a:srgbClr val="FF3399"/>
                </a:solidFill>
              </a:rPr>
              <a:t>used to change the behavior of components or elements</a:t>
            </a:r>
            <a:r>
              <a:rPr lang="en-US" dirty="0" smtClean="0"/>
              <a:t>. It can be used </a:t>
            </a:r>
            <a:r>
              <a:rPr lang="en-US" b="1" dirty="0" smtClean="0"/>
              <a:t>in the form of HTML attributes</a:t>
            </a:r>
            <a:r>
              <a:rPr lang="en-US" dirty="0" smtClean="0"/>
              <a:t>.</a:t>
            </a:r>
          </a:p>
          <a:p>
            <a:pPr lvl="0" algn="just">
              <a:lnSpc>
                <a:spcPct val="150000"/>
              </a:lnSpc>
            </a:pPr>
            <a:r>
              <a:rPr lang="en-US" dirty="0" smtClean="0"/>
              <a:t>You can </a:t>
            </a:r>
            <a:r>
              <a:rPr lang="en-US" dirty="0" smtClean="0">
                <a:solidFill>
                  <a:srgbClr val="0066FF"/>
                </a:solidFill>
              </a:rPr>
              <a:t>create directives using classes attached with @Directive decorator which adds metadata to the class</a:t>
            </a:r>
            <a:r>
              <a:rPr lang="en-US" dirty="0" smtClean="0"/>
              <a:t>.</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324600"/>
          </a:xfrm>
        </p:spPr>
        <p:txBody>
          <a:bodyPr>
            <a:normAutofit/>
          </a:bodyPr>
          <a:lstStyle/>
          <a:p>
            <a:pPr algn="just">
              <a:lnSpc>
                <a:spcPct val="150000"/>
              </a:lnSpc>
            </a:pPr>
            <a:r>
              <a:rPr lang="en-US" b="1" dirty="0" smtClean="0"/>
              <a:t>Why Directives?</a:t>
            </a:r>
            <a:endParaRPr lang="en-US" dirty="0" smtClean="0"/>
          </a:p>
          <a:p>
            <a:pPr lvl="0" algn="just">
              <a:lnSpc>
                <a:spcPct val="150000"/>
              </a:lnSpc>
            </a:pPr>
            <a:r>
              <a:rPr lang="en-US" dirty="0" smtClean="0"/>
              <a:t>It modify the DOM elements</a:t>
            </a:r>
          </a:p>
          <a:p>
            <a:pPr lvl="0" algn="just">
              <a:lnSpc>
                <a:spcPct val="150000"/>
              </a:lnSpc>
            </a:pPr>
            <a:r>
              <a:rPr lang="en-US" dirty="0" smtClean="0"/>
              <a:t>It creates reusable and independent code</a:t>
            </a:r>
          </a:p>
          <a:p>
            <a:pPr lvl="0" algn="just">
              <a:lnSpc>
                <a:spcPct val="150000"/>
              </a:lnSpc>
            </a:pPr>
            <a:r>
              <a:rPr lang="en-US" dirty="0" smtClean="0"/>
              <a:t>It is used to create custom elements to implement the required functionality</a:t>
            </a:r>
          </a:p>
          <a:p>
            <a:pPr algn="just">
              <a:lnSpc>
                <a:spcPct val="150000"/>
              </a:lnSpc>
            </a:pPr>
            <a:r>
              <a:rPr lang="en-US" b="1" dirty="0" smtClean="0"/>
              <a:t>Types of Directives</a:t>
            </a:r>
            <a:endParaRPr lang="en-US" dirty="0" smtClean="0"/>
          </a:p>
          <a:p>
            <a:pPr algn="just">
              <a:lnSpc>
                <a:spcPct val="150000"/>
              </a:lnSpc>
            </a:pPr>
            <a:r>
              <a:rPr lang="en-US" dirty="0" smtClean="0"/>
              <a:t>There are three types of directives available in Angular</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524000" y="1828800"/>
            <a:ext cx="723900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normAutofit fontScale="92500" lnSpcReduction="20000"/>
          </a:bodyPr>
          <a:lstStyle/>
          <a:p>
            <a:pPr algn="just"/>
            <a:r>
              <a:rPr lang="en-US" b="1" dirty="0" smtClean="0"/>
              <a:t>Components</a:t>
            </a:r>
            <a:endParaRPr lang="en-US" sz="4000" dirty="0" smtClean="0"/>
          </a:p>
          <a:p>
            <a:pPr lvl="0" algn="just"/>
            <a:r>
              <a:rPr lang="en-US" dirty="0" smtClean="0"/>
              <a:t>Components are </a:t>
            </a:r>
            <a:r>
              <a:rPr lang="en-US" dirty="0" smtClean="0">
                <a:solidFill>
                  <a:srgbClr val="0066FF"/>
                </a:solidFill>
              </a:rPr>
              <a:t>directives with a template or view.</a:t>
            </a:r>
            <a:endParaRPr lang="en-US" sz="4000" dirty="0" smtClean="0">
              <a:solidFill>
                <a:srgbClr val="0066FF"/>
              </a:solidFill>
            </a:endParaRPr>
          </a:p>
          <a:p>
            <a:pPr lvl="0" algn="just"/>
            <a:r>
              <a:rPr lang="en-US" dirty="0" smtClean="0"/>
              <a:t>@Component decorator is actually @Directive with templates</a:t>
            </a:r>
            <a:endParaRPr lang="en-US" sz="4000" dirty="0" smtClean="0"/>
          </a:p>
          <a:p>
            <a:pPr algn="just"/>
            <a:r>
              <a:rPr lang="en-US" b="1" dirty="0" smtClean="0"/>
              <a:t>Structural Directives</a:t>
            </a:r>
            <a:endParaRPr lang="en-US" sz="4000" dirty="0" smtClean="0"/>
          </a:p>
          <a:p>
            <a:pPr lvl="0" algn="just"/>
            <a:r>
              <a:rPr lang="en-US" dirty="0" smtClean="0"/>
              <a:t>A Structural directive </a:t>
            </a:r>
            <a:r>
              <a:rPr lang="en-US" dirty="0" smtClean="0">
                <a:solidFill>
                  <a:srgbClr val="0066FF"/>
                </a:solidFill>
              </a:rPr>
              <a:t>changes the DOM layout by adding and removing DOM elements.</a:t>
            </a:r>
            <a:endParaRPr lang="en-US" sz="4000" dirty="0" smtClean="0">
              <a:solidFill>
                <a:srgbClr val="0066FF"/>
              </a:solidFill>
            </a:endParaRPr>
          </a:p>
          <a:p>
            <a:pPr algn="just"/>
            <a:r>
              <a:rPr lang="en-US" dirty="0" smtClean="0"/>
              <a:t>*directive-name = expression</a:t>
            </a:r>
          </a:p>
          <a:p>
            <a:pPr lvl="0" algn="just"/>
            <a:r>
              <a:rPr lang="en-US" dirty="0" smtClean="0"/>
              <a:t>Angular has few built-in structural directives such as:</a:t>
            </a:r>
            <a:endParaRPr lang="en-US" sz="4000" dirty="0" smtClean="0"/>
          </a:p>
          <a:p>
            <a:pPr lvl="1" algn="just"/>
            <a:r>
              <a:rPr lang="en-US" dirty="0" err="1" smtClean="0"/>
              <a:t>ngIf</a:t>
            </a:r>
            <a:endParaRPr lang="en-US" sz="3600" dirty="0" smtClean="0"/>
          </a:p>
          <a:p>
            <a:pPr lvl="1" algn="just"/>
            <a:r>
              <a:rPr lang="en-US" dirty="0" err="1" smtClean="0"/>
              <a:t>ngFor</a:t>
            </a:r>
            <a:endParaRPr lang="en-US" sz="3600" dirty="0" smtClean="0"/>
          </a:p>
          <a:p>
            <a:pPr lvl="1" algn="just"/>
            <a:r>
              <a:rPr lang="en-US" dirty="0" err="1" smtClean="0"/>
              <a:t>ngSwitch</a:t>
            </a:r>
            <a:endParaRPr lang="en-US" sz="3600" dirty="0" smtClean="0"/>
          </a:p>
          <a:p>
            <a:pPr algn="just"/>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04800"/>
            <a:ext cx="7498080" cy="563562"/>
          </a:xfrm>
        </p:spPr>
        <p:txBody>
          <a:bodyPr>
            <a:normAutofit fontScale="90000"/>
          </a:bodyPr>
          <a:lstStyle/>
          <a:p>
            <a:r>
              <a:rPr lang="en-US" b="1" dirty="0" err="1" smtClean="0"/>
              <a:t>ngIf</a:t>
            </a:r>
            <a:endParaRPr lang="en-US" dirty="0"/>
          </a:p>
        </p:txBody>
      </p:sp>
      <p:sp>
        <p:nvSpPr>
          <p:cNvPr id="3" name="Content Placeholder 2"/>
          <p:cNvSpPr>
            <a:spLocks noGrp="1"/>
          </p:cNvSpPr>
          <p:nvPr>
            <p:ph idx="1"/>
          </p:nvPr>
        </p:nvSpPr>
        <p:spPr>
          <a:xfrm>
            <a:off x="1143000" y="1066800"/>
            <a:ext cx="7790688" cy="5791200"/>
          </a:xfrm>
        </p:spPr>
        <p:txBody>
          <a:bodyPr>
            <a:normAutofit/>
          </a:bodyPr>
          <a:lstStyle/>
          <a:p>
            <a:pPr algn="just">
              <a:lnSpc>
                <a:spcPct val="150000"/>
              </a:lnSpc>
            </a:pPr>
            <a:r>
              <a:rPr lang="en-US" dirty="0" err="1" smtClean="0"/>
              <a:t>ngIf</a:t>
            </a:r>
            <a:r>
              <a:rPr lang="en-US" dirty="0" smtClean="0"/>
              <a:t> directive </a:t>
            </a:r>
            <a:r>
              <a:rPr lang="en-US" dirty="0" smtClean="0">
                <a:solidFill>
                  <a:srgbClr val="0066FF"/>
                </a:solidFill>
              </a:rPr>
              <a:t>renders components or elements conditionally based on whether or not an expression is true or false.</a:t>
            </a:r>
          </a:p>
          <a:p>
            <a:pPr algn="just">
              <a:lnSpc>
                <a:spcPct val="150000"/>
              </a:lnSpc>
            </a:pPr>
            <a:r>
              <a:rPr lang="en-US" b="1" dirty="0" smtClean="0"/>
              <a:t>Syntax</a:t>
            </a:r>
            <a:r>
              <a:rPr lang="en-US" dirty="0" smtClean="0"/>
              <a:t>:</a:t>
            </a:r>
          </a:p>
          <a:p>
            <a:pPr lvl="0" algn="just">
              <a:lnSpc>
                <a:spcPct val="150000"/>
              </a:lnSpc>
            </a:pPr>
            <a:r>
              <a:rPr lang="en-US" dirty="0" smtClean="0"/>
              <a:t>*</a:t>
            </a:r>
            <a:r>
              <a:rPr lang="en-US" dirty="0" err="1" smtClean="0"/>
              <a:t>ngIf</a:t>
            </a:r>
            <a:r>
              <a:rPr lang="en-US" dirty="0" smtClean="0"/>
              <a:t> = "expression" </a:t>
            </a:r>
          </a:p>
          <a:p>
            <a:pPr algn="just">
              <a:lnSpc>
                <a:spcPct val="150000"/>
              </a:lnSpc>
            </a:pPr>
            <a:r>
              <a:rPr lang="en-US" dirty="0" err="1" smtClean="0"/>
              <a:t>ngIf</a:t>
            </a:r>
            <a:r>
              <a:rPr lang="en-US" dirty="0" smtClean="0"/>
              <a:t> directive </a:t>
            </a:r>
            <a:r>
              <a:rPr lang="en-US" b="1" dirty="0" smtClean="0"/>
              <a:t>removes the element from the DOM </a:t>
            </a:r>
            <a:r>
              <a:rPr lang="en-US" dirty="0" smtClean="0"/>
              <a:t>tree.</a:t>
            </a:r>
          </a:p>
          <a:p>
            <a:pPr algn="just">
              <a:lnSpc>
                <a:spcPct val="150000"/>
              </a:lnSpc>
              <a:buNone/>
            </a:pPr>
            <a:endParaRPr lang="en-US" dirty="0" smtClean="0"/>
          </a:p>
          <a:p>
            <a:pPr algn="just">
              <a:lnSpc>
                <a:spcPct val="150000"/>
              </a:lnSpc>
            </a:pP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7790688" cy="6858000"/>
          </a:xfrm>
        </p:spPr>
        <p:txBody>
          <a:bodyPr>
            <a:normAutofit fontScale="77500" lnSpcReduction="20000"/>
          </a:bodyPr>
          <a:lstStyle/>
          <a:p>
            <a:r>
              <a:rPr lang="en-US" b="1" dirty="0" smtClean="0"/>
              <a:t>Example</a:t>
            </a:r>
            <a:r>
              <a:rPr lang="en-US" dirty="0" smtClean="0"/>
              <a:t>:</a:t>
            </a:r>
          </a:p>
          <a:p>
            <a:r>
              <a:rPr lang="en-US" b="1" dirty="0" err="1" smtClean="0"/>
              <a:t>app.component.ts</a:t>
            </a:r>
            <a:endParaRPr lang="en-US" dirty="0" smtClean="0"/>
          </a:p>
          <a:p>
            <a:pPr lvl="0"/>
            <a:r>
              <a:rPr lang="en-US" dirty="0" smtClean="0"/>
              <a:t>...</a:t>
            </a:r>
          </a:p>
          <a:p>
            <a:pPr lvl="0"/>
            <a:r>
              <a:rPr lang="en-US" dirty="0" smtClean="0"/>
              <a:t>export class </a:t>
            </a:r>
            <a:r>
              <a:rPr lang="en-US" dirty="0" err="1" smtClean="0"/>
              <a:t>AppComponent</a:t>
            </a:r>
            <a:r>
              <a:rPr lang="en-US" dirty="0" smtClean="0"/>
              <a:t> {</a:t>
            </a:r>
          </a:p>
          <a:p>
            <a:pPr lvl="0"/>
            <a:r>
              <a:rPr lang="en-US" dirty="0" smtClean="0"/>
              <a:t>  </a:t>
            </a:r>
            <a:r>
              <a:rPr lang="en-US" dirty="0" err="1" smtClean="0"/>
              <a:t>isAuthenticated</a:t>
            </a:r>
            <a:r>
              <a:rPr lang="en-US" dirty="0" smtClean="0"/>
              <a:t>!: </a:t>
            </a:r>
            <a:r>
              <a:rPr lang="en-US" dirty="0" err="1" smtClean="0"/>
              <a:t>boolean</a:t>
            </a:r>
            <a:r>
              <a:rPr lang="en-US" dirty="0" smtClean="0"/>
              <a:t>;</a:t>
            </a:r>
          </a:p>
          <a:p>
            <a:pPr lvl="0"/>
            <a:r>
              <a:rPr lang="en-US" dirty="0" smtClean="0"/>
              <a:t>  submitted = false;</a:t>
            </a:r>
          </a:p>
          <a:p>
            <a:pPr lvl="0"/>
            <a:r>
              <a:rPr lang="en-US" dirty="0" smtClean="0"/>
              <a:t>  </a:t>
            </a:r>
            <a:r>
              <a:rPr lang="en-US" dirty="0" err="1" smtClean="0"/>
              <a:t>userName</a:t>
            </a:r>
            <a:r>
              <a:rPr lang="en-US" dirty="0" smtClean="0"/>
              <a:t>!: string;</a:t>
            </a:r>
          </a:p>
          <a:p>
            <a:pPr lvl="0"/>
            <a:r>
              <a:rPr lang="en-US" dirty="0" smtClean="0"/>
              <a:t>  </a:t>
            </a:r>
            <a:r>
              <a:rPr lang="en-US" dirty="0" err="1" smtClean="0"/>
              <a:t>onSubmit</a:t>
            </a:r>
            <a:r>
              <a:rPr lang="en-US" dirty="0" smtClean="0"/>
              <a:t>(name: string, password: string) {</a:t>
            </a:r>
          </a:p>
          <a:p>
            <a:pPr lvl="0"/>
            <a:r>
              <a:rPr lang="en-US" dirty="0" smtClean="0"/>
              <a:t>    </a:t>
            </a:r>
            <a:r>
              <a:rPr lang="en-US" dirty="0" err="1" smtClean="0"/>
              <a:t>this.submitted</a:t>
            </a:r>
            <a:r>
              <a:rPr lang="en-US" dirty="0" smtClean="0"/>
              <a:t> = true;</a:t>
            </a:r>
          </a:p>
          <a:p>
            <a:pPr lvl="0"/>
            <a:r>
              <a:rPr lang="en-US" dirty="0" smtClean="0"/>
              <a:t>    </a:t>
            </a:r>
            <a:r>
              <a:rPr lang="en-US" dirty="0" err="1" smtClean="0"/>
              <a:t>this.userName</a:t>
            </a:r>
            <a:r>
              <a:rPr lang="en-US" dirty="0" smtClean="0"/>
              <a:t> = name;</a:t>
            </a:r>
          </a:p>
          <a:p>
            <a:pPr lvl="0"/>
            <a:r>
              <a:rPr lang="en-US" dirty="0" smtClean="0"/>
              <a:t>    if (name === "admin" &amp;&amp; password === "admin") {</a:t>
            </a:r>
          </a:p>
          <a:p>
            <a:pPr lvl="0"/>
            <a:r>
              <a:rPr lang="en-US" dirty="0" smtClean="0"/>
              <a:t>      </a:t>
            </a:r>
            <a:r>
              <a:rPr lang="en-US" dirty="0" err="1" smtClean="0"/>
              <a:t>this.isAuthenticated</a:t>
            </a:r>
            <a:r>
              <a:rPr lang="en-US" dirty="0" smtClean="0"/>
              <a:t> = true;</a:t>
            </a:r>
          </a:p>
          <a:p>
            <a:pPr lvl="0"/>
            <a:r>
              <a:rPr lang="en-US" dirty="0" smtClean="0"/>
              <a:t>    } else {</a:t>
            </a:r>
          </a:p>
          <a:p>
            <a:pPr lvl="0"/>
            <a:r>
              <a:rPr lang="en-US" dirty="0" smtClean="0"/>
              <a:t>      </a:t>
            </a:r>
            <a:r>
              <a:rPr lang="en-US" dirty="0" err="1" smtClean="0"/>
              <a:t>this.isAuthenticated</a:t>
            </a:r>
            <a:r>
              <a:rPr lang="en-US" dirty="0" smtClean="0"/>
              <a:t> = false;</a:t>
            </a:r>
          </a:p>
          <a:p>
            <a:pPr lvl="0"/>
            <a:r>
              <a:rPr lang="en-US" dirty="0" smtClean="0"/>
              <a:t>    }</a:t>
            </a:r>
          </a:p>
          <a:p>
            <a:pPr lvl="0"/>
            <a:r>
              <a:rPr lang="en-US" dirty="0" smtClean="0"/>
              <a:t>  }</a:t>
            </a:r>
          </a:p>
          <a:p>
            <a:pPr lvl="0"/>
            <a:r>
              <a:rPr lang="en-US" dirty="0" smtClean="0"/>
              <a:t>}</a:t>
            </a:r>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477000"/>
          </a:xfrm>
        </p:spPr>
        <p:txBody>
          <a:bodyPr>
            <a:normAutofit fontScale="92500" lnSpcReduction="10000"/>
          </a:bodyPr>
          <a:lstStyle/>
          <a:p>
            <a:pPr algn="just"/>
            <a:r>
              <a:rPr lang="en-US" dirty="0" smtClean="0"/>
              <a:t>Line 5: Notice the use of ! with the property username. This is called adding </a:t>
            </a:r>
            <a:r>
              <a:rPr lang="en-US" b="1" i="1" dirty="0" smtClean="0"/>
              <a:t>definite assertion for variables</a:t>
            </a:r>
            <a:r>
              <a:rPr lang="en-US" i="1" dirty="0" smtClean="0"/>
              <a:t> during declaration</a:t>
            </a:r>
            <a:r>
              <a:rPr lang="en-US" dirty="0" smtClean="0"/>
              <a:t>. </a:t>
            </a:r>
          </a:p>
          <a:p>
            <a:pPr algn="just"/>
            <a:r>
              <a:rPr lang="en-US" b="1" u="sng" dirty="0" smtClean="0"/>
              <a:t>Definite assertion for variables</a:t>
            </a:r>
            <a:endParaRPr lang="en-US" dirty="0" smtClean="0"/>
          </a:p>
          <a:p>
            <a:pPr algn="just"/>
            <a:r>
              <a:rPr lang="en-US" dirty="0" smtClean="0"/>
              <a:t>Angular CLI creates all new workspaces and projects with strict mode enabled. This leads to an </a:t>
            </a:r>
            <a:r>
              <a:rPr lang="en-US" dirty="0" smtClean="0">
                <a:solidFill>
                  <a:srgbClr val="0066FF"/>
                </a:solidFill>
              </a:rPr>
              <a:t>improved compile time check for properties</a:t>
            </a:r>
            <a:r>
              <a:rPr lang="en-US" dirty="0" smtClean="0"/>
              <a:t>. </a:t>
            </a:r>
            <a:r>
              <a:rPr lang="en-US" dirty="0" smtClean="0">
                <a:solidFill>
                  <a:srgbClr val="008000"/>
                </a:solidFill>
              </a:rPr>
              <a:t>If any property is not initialized either by providing a default value or by initializing within the constructor or if a parameter is not mapped to a property, the below error gets generated:</a:t>
            </a:r>
            <a:r>
              <a:rPr lang="en-US" dirty="0" smtClean="0"/>
              <a:t> </a:t>
            </a:r>
          </a:p>
          <a:p>
            <a:pPr algn="just"/>
            <a:r>
              <a:rPr lang="en-US" i="1" dirty="0" smtClean="0"/>
              <a:t>property &lt;&lt;property&gt;&gt; has no </a:t>
            </a:r>
            <a:r>
              <a:rPr lang="en-US" i="1" dirty="0" err="1" smtClean="0"/>
              <a:t>initializer</a:t>
            </a:r>
            <a:r>
              <a:rPr lang="en-US" i="1" dirty="0" smtClean="0"/>
              <a:t> and is not definitely assigned in the constructor.</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81000"/>
            <a:ext cx="7638288" cy="6248400"/>
          </a:xfrm>
        </p:spPr>
        <p:txBody>
          <a:bodyPr>
            <a:normAutofit fontScale="92500" lnSpcReduction="10000"/>
          </a:bodyPr>
          <a:lstStyle/>
          <a:p>
            <a:pPr lvl="0" algn="just">
              <a:lnSpc>
                <a:spcPct val="150000"/>
              </a:lnSpc>
            </a:pPr>
            <a:r>
              <a:rPr lang="en-US" dirty="0" smtClean="0"/>
              <a:t>Angular is an </a:t>
            </a:r>
            <a:r>
              <a:rPr lang="en-US" dirty="0" smtClean="0">
                <a:solidFill>
                  <a:srgbClr val="C00000"/>
                </a:solidFill>
              </a:rPr>
              <a:t>open-source </a:t>
            </a:r>
            <a:r>
              <a:rPr lang="en-US" b="1" dirty="0" smtClean="0">
                <a:solidFill>
                  <a:srgbClr val="C00000"/>
                </a:solidFill>
              </a:rPr>
              <a:t>JavaScript </a:t>
            </a:r>
            <a:r>
              <a:rPr lang="en-US" dirty="0" smtClean="0">
                <a:solidFill>
                  <a:srgbClr val="C00000"/>
                </a:solidFill>
              </a:rPr>
              <a:t>framework for building both mobile and desktop web applications</a:t>
            </a:r>
            <a:r>
              <a:rPr lang="en-US" dirty="0" smtClean="0"/>
              <a:t>.</a:t>
            </a:r>
          </a:p>
          <a:p>
            <a:pPr lvl="0" algn="just">
              <a:lnSpc>
                <a:spcPct val="150000"/>
              </a:lnSpc>
            </a:pPr>
            <a:r>
              <a:rPr lang="en-US" dirty="0" smtClean="0"/>
              <a:t>Angular is exclusively </a:t>
            </a:r>
            <a:r>
              <a:rPr lang="en-US" dirty="0" smtClean="0">
                <a:solidFill>
                  <a:srgbClr val="0066FF"/>
                </a:solidFill>
              </a:rPr>
              <a:t>used to build </a:t>
            </a:r>
            <a:r>
              <a:rPr lang="en-US" b="1" dirty="0" smtClean="0">
                <a:solidFill>
                  <a:srgbClr val="0066FF"/>
                </a:solidFill>
              </a:rPr>
              <a:t>Single Page Applications (SPA).</a:t>
            </a:r>
            <a:endParaRPr lang="en-US" dirty="0" smtClean="0">
              <a:solidFill>
                <a:srgbClr val="0066FF"/>
              </a:solidFill>
            </a:endParaRPr>
          </a:p>
          <a:p>
            <a:pPr lvl="0" algn="just">
              <a:lnSpc>
                <a:spcPct val="150000"/>
              </a:lnSpc>
            </a:pPr>
            <a:r>
              <a:rPr lang="en-US" dirty="0" smtClean="0"/>
              <a:t>Developers </a:t>
            </a:r>
            <a:r>
              <a:rPr lang="en-US" dirty="0" smtClean="0">
                <a:solidFill>
                  <a:srgbClr val="FF3399"/>
                </a:solidFill>
              </a:rPr>
              <a:t>prefer </a:t>
            </a:r>
            <a:r>
              <a:rPr lang="en-US" dirty="0" err="1" smtClean="0">
                <a:solidFill>
                  <a:srgbClr val="FF3399"/>
                </a:solidFill>
              </a:rPr>
              <a:t>TypeScript</a:t>
            </a:r>
            <a:r>
              <a:rPr lang="en-US" dirty="0" smtClean="0">
                <a:solidFill>
                  <a:srgbClr val="FF3399"/>
                </a:solidFill>
              </a:rPr>
              <a:t> to write Angular code</a:t>
            </a:r>
            <a:r>
              <a:rPr lang="en-US" dirty="0" smtClean="0"/>
              <a:t>. But other than </a:t>
            </a:r>
            <a:r>
              <a:rPr lang="en-US" dirty="0" err="1" smtClean="0"/>
              <a:t>TypeScript</a:t>
            </a:r>
            <a:r>
              <a:rPr lang="en-US" dirty="0" smtClean="0"/>
              <a:t>, you can </a:t>
            </a:r>
            <a:r>
              <a:rPr lang="en-US" dirty="0" smtClean="0">
                <a:solidFill>
                  <a:srgbClr val="008000"/>
                </a:solidFill>
              </a:rPr>
              <a:t>also write code using JavaScript </a:t>
            </a:r>
            <a:r>
              <a:rPr lang="en-US" dirty="0" smtClean="0"/>
              <a:t>(ES5 or </a:t>
            </a:r>
            <a:r>
              <a:rPr lang="en-US" dirty="0" err="1" smtClean="0"/>
              <a:t>ECMAScript</a:t>
            </a:r>
            <a:r>
              <a:rPr lang="en-US" dirty="0" smtClean="0"/>
              <a:t> 5).</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629400"/>
          </a:xfrm>
        </p:spPr>
        <p:txBody>
          <a:bodyPr>
            <a:normAutofit fontScale="85000" lnSpcReduction="10000"/>
          </a:bodyPr>
          <a:lstStyle/>
          <a:p>
            <a:pPr algn="just">
              <a:lnSpc>
                <a:spcPct val="120000"/>
              </a:lnSpc>
            </a:pPr>
            <a:r>
              <a:rPr lang="en-US" dirty="0" smtClean="0"/>
              <a:t>The correct fix to this is to assign the property with a value in the constructor. </a:t>
            </a:r>
          </a:p>
          <a:p>
            <a:pPr algn="just">
              <a:lnSpc>
                <a:spcPct val="120000"/>
              </a:lnSpc>
            </a:pPr>
            <a:r>
              <a:rPr lang="en-US" dirty="0" smtClean="0"/>
              <a:t>An alternate is to permit the property with no definite assignment by using the definite assignment assertion. You can do that by adding </a:t>
            </a:r>
            <a:r>
              <a:rPr lang="en-US" b="1" dirty="0" smtClean="0"/>
              <a:t>!</a:t>
            </a:r>
            <a:r>
              <a:rPr lang="en-US" dirty="0" smtClean="0"/>
              <a:t> to the property name. </a:t>
            </a:r>
          </a:p>
          <a:p>
            <a:pPr algn="just">
              <a:lnSpc>
                <a:spcPct val="120000"/>
              </a:lnSpc>
            </a:pPr>
            <a:r>
              <a:rPr lang="en-US" dirty="0" err="1" smtClean="0"/>
              <a:t>userName</a:t>
            </a:r>
            <a:r>
              <a:rPr lang="en-US" dirty="0" smtClean="0"/>
              <a:t> in Line 5 of the above code doesn't have a value initialized and hence the use of !. </a:t>
            </a:r>
          </a:p>
          <a:p>
            <a:pPr algn="just">
              <a:lnSpc>
                <a:spcPct val="120000"/>
              </a:lnSpc>
            </a:pPr>
            <a:r>
              <a:rPr lang="en-US" dirty="0" smtClean="0"/>
              <a:t>Line 7 -14: </a:t>
            </a:r>
            <a:r>
              <a:rPr lang="en-US" dirty="0" err="1" smtClean="0"/>
              <a:t>onSubmit</a:t>
            </a:r>
            <a:r>
              <a:rPr lang="en-US" dirty="0" smtClean="0"/>
              <a:t> method is invoked when the user clicks on the submit button in the template. This method checks the username and password values entered are correct or not and accordingly assigns a </a:t>
            </a:r>
            <a:r>
              <a:rPr lang="en-US" dirty="0" err="1" smtClean="0"/>
              <a:t>boolean</a:t>
            </a:r>
            <a:r>
              <a:rPr lang="en-US" dirty="0" smtClean="0"/>
              <a:t> value to </a:t>
            </a:r>
            <a:r>
              <a:rPr lang="en-US" dirty="0" err="1" smtClean="0"/>
              <a:t>isAuthenticated</a:t>
            </a:r>
            <a:r>
              <a:rPr lang="en-US" dirty="0" smtClean="0"/>
              <a:t> variable.</a:t>
            </a:r>
          </a:p>
          <a:p>
            <a:pPr algn="just">
              <a:lnSpc>
                <a:spcPct val="120000"/>
              </a:lnSpc>
            </a:pPr>
            <a:endParaRPr lang="en-US" dirty="0" smtClean="0"/>
          </a:p>
          <a:p>
            <a:pPr>
              <a:lnSpc>
                <a:spcPct val="120000"/>
              </a:lnSpc>
            </a:pP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77000"/>
          </a:xfrm>
        </p:spPr>
        <p:txBody>
          <a:bodyPr>
            <a:normAutofit fontScale="85000" lnSpcReduction="20000"/>
          </a:bodyPr>
          <a:lstStyle/>
          <a:p>
            <a:r>
              <a:rPr lang="en-US" b="1" dirty="0" err="1" smtClean="0"/>
              <a:t>app.component.html</a:t>
            </a:r>
            <a:endParaRPr lang="en-US" dirty="0" smtClean="0"/>
          </a:p>
          <a:p>
            <a:pPr lvl="0"/>
            <a:r>
              <a:rPr lang="en-US" dirty="0" smtClean="0"/>
              <a:t>&lt;div *</a:t>
            </a:r>
            <a:r>
              <a:rPr lang="en-US" dirty="0" err="1" smtClean="0"/>
              <a:t>ngIf</a:t>
            </a:r>
            <a:r>
              <a:rPr lang="en-US" dirty="0" smtClean="0"/>
              <a:t>="!submitted"&gt;</a:t>
            </a:r>
          </a:p>
          <a:p>
            <a:pPr lvl="0"/>
            <a:r>
              <a:rPr lang="en-US" dirty="0" smtClean="0"/>
              <a:t>  ...</a:t>
            </a:r>
          </a:p>
          <a:p>
            <a:pPr lvl="0"/>
            <a:r>
              <a:rPr lang="en-US" dirty="0" smtClean="0"/>
              <a:t>  &lt;button (click)="</a:t>
            </a:r>
            <a:r>
              <a:rPr lang="en-US" dirty="0" err="1" smtClean="0"/>
              <a:t>onSubmit</a:t>
            </a:r>
            <a:r>
              <a:rPr lang="en-US" dirty="0" smtClean="0"/>
              <a:t>(</a:t>
            </a:r>
            <a:r>
              <a:rPr lang="en-US" dirty="0" err="1" smtClean="0"/>
              <a:t>username.value</a:t>
            </a:r>
            <a:r>
              <a:rPr lang="en-US" dirty="0" smtClean="0"/>
              <a:t>, </a:t>
            </a:r>
            <a:r>
              <a:rPr lang="en-US" dirty="0" err="1" smtClean="0"/>
              <a:t>password.value</a:t>
            </a:r>
            <a:r>
              <a:rPr lang="en-US" dirty="0" smtClean="0"/>
              <a:t>)"&gt;Login&lt;/button&gt;</a:t>
            </a:r>
          </a:p>
          <a:p>
            <a:pPr lvl="0"/>
            <a:r>
              <a:rPr lang="en-US" dirty="0" smtClean="0"/>
              <a:t>&lt;/div&gt;</a:t>
            </a:r>
          </a:p>
          <a:p>
            <a:pPr lvl="0"/>
            <a:r>
              <a:rPr lang="en-US" dirty="0" smtClean="0"/>
              <a:t> &lt;div *</a:t>
            </a:r>
            <a:r>
              <a:rPr lang="en-US" dirty="0" err="1" smtClean="0"/>
              <a:t>ngIf</a:t>
            </a:r>
            <a:r>
              <a:rPr lang="en-US" dirty="0" smtClean="0"/>
              <a:t>="submitted"&gt;</a:t>
            </a:r>
          </a:p>
          <a:p>
            <a:pPr lvl="0"/>
            <a:r>
              <a:rPr lang="en-US" dirty="0" smtClean="0"/>
              <a:t>  &lt;div *</a:t>
            </a:r>
            <a:r>
              <a:rPr lang="en-US" dirty="0" err="1" smtClean="0"/>
              <a:t>ngIf</a:t>
            </a:r>
            <a:r>
              <a:rPr lang="en-US" dirty="0" smtClean="0"/>
              <a:t>="</a:t>
            </a:r>
            <a:r>
              <a:rPr lang="en-US" dirty="0" err="1" smtClean="0"/>
              <a:t>isAuthenticated</a:t>
            </a:r>
            <a:r>
              <a:rPr lang="en-US" dirty="0" smtClean="0"/>
              <a:t>; else </a:t>
            </a:r>
            <a:r>
              <a:rPr lang="en-US" dirty="0" err="1" smtClean="0"/>
              <a:t>failureMsg</a:t>
            </a:r>
            <a:r>
              <a:rPr lang="en-US" dirty="0" smtClean="0"/>
              <a:t>"&gt;</a:t>
            </a:r>
          </a:p>
          <a:p>
            <a:pPr lvl="0"/>
            <a:r>
              <a:rPr lang="en-US" dirty="0" smtClean="0"/>
              <a:t>    &lt;h4&gt;Welcome {{ </a:t>
            </a:r>
            <a:r>
              <a:rPr lang="en-US" dirty="0" err="1" smtClean="0"/>
              <a:t>userName</a:t>
            </a:r>
            <a:r>
              <a:rPr lang="en-US" dirty="0" smtClean="0"/>
              <a:t> }}&lt;/h4&gt;</a:t>
            </a:r>
          </a:p>
          <a:p>
            <a:pPr lvl="0"/>
            <a:r>
              <a:rPr lang="en-US" dirty="0" smtClean="0"/>
              <a:t>  &lt;/div&gt;</a:t>
            </a:r>
          </a:p>
          <a:p>
            <a:pPr lvl="0"/>
            <a:r>
              <a:rPr lang="en-US" dirty="0" smtClean="0"/>
              <a:t>  &lt;</a:t>
            </a:r>
            <a:r>
              <a:rPr lang="en-US" dirty="0" err="1" smtClean="0"/>
              <a:t>ng</a:t>
            </a:r>
            <a:r>
              <a:rPr lang="en-US" dirty="0" smtClean="0"/>
              <a:t>-template #</a:t>
            </a:r>
            <a:r>
              <a:rPr lang="en-US" dirty="0" err="1" smtClean="0"/>
              <a:t>failureMsg</a:t>
            </a:r>
            <a:r>
              <a:rPr lang="en-US" dirty="0" smtClean="0"/>
              <a:t>&gt;</a:t>
            </a:r>
          </a:p>
          <a:p>
            <a:pPr lvl="0"/>
            <a:r>
              <a:rPr lang="en-US" dirty="0" smtClean="0"/>
              <a:t>    &lt;h4&gt;Invalid Login !!! Please try again...&lt;/h4&gt;</a:t>
            </a:r>
          </a:p>
          <a:p>
            <a:pPr lvl="0"/>
            <a:r>
              <a:rPr lang="en-US" dirty="0" smtClean="0"/>
              <a:t>  &lt;/</a:t>
            </a:r>
            <a:r>
              <a:rPr lang="en-US" dirty="0" err="1" smtClean="0"/>
              <a:t>ng</a:t>
            </a:r>
            <a:r>
              <a:rPr lang="en-US" dirty="0" smtClean="0"/>
              <a:t>-template&gt;</a:t>
            </a:r>
          </a:p>
          <a:p>
            <a:pPr lvl="0"/>
            <a:r>
              <a:rPr lang="en-US" dirty="0" smtClean="0"/>
              <a:t>  &lt;button type="button" (click)="submitted = false"&gt;Back&lt;/button&gt;</a:t>
            </a:r>
          </a:p>
          <a:p>
            <a:pPr lvl="0"/>
            <a:r>
              <a:rPr lang="en-US" dirty="0" smtClean="0"/>
              <a:t>&lt;/div&gt;</a:t>
            </a:r>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52400"/>
            <a:ext cx="7714488" cy="6477000"/>
          </a:xfrm>
        </p:spPr>
        <p:txBody>
          <a:bodyPr/>
          <a:lstStyle/>
          <a:p>
            <a:pPr algn="just"/>
            <a:r>
              <a:rPr lang="en-US" dirty="0" smtClean="0"/>
              <a:t>Line 7: Username will be displayed if '</a:t>
            </a:r>
            <a:r>
              <a:rPr lang="en-US" dirty="0" err="1" smtClean="0"/>
              <a:t>isAuthenticated</a:t>
            </a:r>
            <a:r>
              <a:rPr lang="en-US" dirty="0" smtClean="0"/>
              <a:t>' property value is true otherwise it will be an error message.</a:t>
            </a:r>
          </a:p>
          <a:p>
            <a:pPr algn="just"/>
            <a:r>
              <a:rPr lang="en-US" b="1" dirty="0" smtClean="0"/>
              <a:t>Output</a:t>
            </a:r>
            <a:r>
              <a:rPr lang="en-US" dirty="0" smtClean="0"/>
              <a:t>:</a:t>
            </a:r>
          </a:p>
          <a:p>
            <a:pPr algn="just"/>
            <a:r>
              <a:rPr lang="en-US" dirty="0" smtClean="0"/>
              <a:t>After entering the correct credentials and clicking on the Login button.</a:t>
            </a:r>
          </a:p>
          <a:p>
            <a:pPr algn="just">
              <a:buNone/>
            </a:pPr>
            <a:endParaRPr lang="en-US" dirty="0"/>
          </a:p>
        </p:txBody>
      </p:sp>
      <p:pic>
        <p:nvPicPr>
          <p:cNvPr id="4" name="Picture 3"/>
          <p:cNvPicPr/>
          <p:nvPr/>
        </p:nvPicPr>
        <p:blipFill>
          <a:blip r:embed="rId2"/>
          <a:srcRect/>
          <a:stretch>
            <a:fillRect/>
          </a:stretch>
        </p:blipFill>
        <p:spPr bwMode="auto">
          <a:xfrm>
            <a:off x="1066800" y="3657600"/>
            <a:ext cx="7772400"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533400"/>
            <a:ext cx="7638288" cy="5715000"/>
          </a:xfrm>
        </p:spPr>
        <p:txBody>
          <a:bodyPr/>
          <a:lstStyle/>
          <a:p>
            <a:pPr algn="just"/>
            <a:r>
              <a:rPr lang="en-US" dirty="0" smtClean="0"/>
              <a:t>After entering incorrect credentials and clicking on the Login button.</a:t>
            </a:r>
          </a:p>
          <a:p>
            <a:pPr algn="just"/>
            <a:endParaRPr lang="en-US" dirty="0"/>
          </a:p>
        </p:txBody>
      </p:sp>
      <p:pic>
        <p:nvPicPr>
          <p:cNvPr id="4" name="Picture 3"/>
          <p:cNvPicPr/>
          <p:nvPr/>
        </p:nvPicPr>
        <p:blipFill>
          <a:blip r:embed="rId2"/>
          <a:srcRect/>
          <a:stretch>
            <a:fillRect/>
          </a:stretch>
        </p:blipFill>
        <p:spPr bwMode="auto">
          <a:xfrm>
            <a:off x="1066800" y="1752600"/>
            <a:ext cx="8077200" cy="2238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563562"/>
          </a:xfrm>
        </p:spPr>
        <p:txBody>
          <a:bodyPr>
            <a:normAutofit fontScale="90000"/>
          </a:bodyPr>
          <a:lstStyle/>
          <a:p>
            <a:r>
              <a:rPr lang="en-US" dirty="0" err="1" smtClean="0"/>
              <a:t>ngFor</a:t>
            </a:r>
            <a:endParaRPr lang="en-US" dirty="0"/>
          </a:p>
        </p:txBody>
      </p:sp>
      <p:sp>
        <p:nvSpPr>
          <p:cNvPr id="3" name="Content Placeholder 2"/>
          <p:cNvSpPr>
            <a:spLocks noGrp="1"/>
          </p:cNvSpPr>
          <p:nvPr>
            <p:ph idx="1"/>
          </p:nvPr>
        </p:nvSpPr>
        <p:spPr>
          <a:xfrm>
            <a:off x="1066800" y="609600"/>
            <a:ext cx="8077200" cy="6096000"/>
          </a:xfrm>
        </p:spPr>
        <p:txBody>
          <a:bodyPr>
            <a:normAutofit fontScale="77500" lnSpcReduction="20000"/>
          </a:bodyPr>
          <a:lstStyle/>
          <a:p>
            <a:pPr algn="just"/>
            <a:r>
              <a:rPr lang="en-US" dirty="0" err="1" smtClean="0"/>
              <a:t>ngFor</a:t>
            </a:r>
            <a:r>
              <a:rPr lang="en-US" dirty="0" smtClean="0"/>
              <a:t> directive is used </a:t>
            </a:r>
            <a:r>
              <a:rPr lang="en-US" dirty="0" smtClean="0">
                <a:solidFill>
                  <a:srgbClr val="FF3399"/>
                </a:solidFill>
              </a:rPr>
              <a:t>to iterate over-collection of data i.e., arrays</a:t>
            </a:r>
          </a:p>
          <a:p>
            <a:pPr algn="just"/>
            <a:r>
              <a:rPr lang="en-US" b="1" dirty="0" smtClean="0"/>
              <a:t>Syntax</a:t>
            </a:r>
            <a:r>
              <a:rPr lang="en-US" dirty="0" smtClean="0"/>
              <a:t>:</a:t>
            </a:r>
          </a:p>
          <a:p>
            <a:pPr algn="just"/>
            <a:r>
              <a:rPr lang="en-US" dirty="0" smtClean="0"/>
              <a:t>*</a:t>
            </a:r>
            <a:r>
              <a:rPr lang="en-US" dirty="0" err="1" smtClean="0"/>
              <a:t>ngFor</a:t>
            </a:r>
            <a:r>
              <a:rPr lang="en-US" dirty="0" smtClean="0"/>
              <a:t> = "expression"</a:t>
            </a:r>
          </a:p>
          <a:p>
            <a:pPr algn="just"/>
            <a:r>
              <a:rPr lang="en-US" dirty="0" smtClean="0"/>
              <a:t> </a:t>
            </a:r>
            <a:r>
              <a:rPr lang="en-US" b="1" dirty="0" smtClean="0"/>
              <a:t>Example</a:t>
            </a:r>
            <a:r>
              <a:rPr lang="en-US" dirty="0" smtClean="0"/>
              <a:t>:</a:t>
            </a:r>
          </a:p>
          <a:p>
            <a:pPr algn="just"/>
            <a:r>
              <a:rPr lang="en-US" b="1" dirty="0" err="1" smtClean="0"/>
              <a:t>app.component.ts</a:t>
            </a:r>
            <a:endParaRPr lang="en-US" dirty="0" smtClean="0"/>
          </a:p>
          <a:p>
            <a:pPr algn="just"/>
            <a:r>
              <a:rPr lang="en-US" dirty="0" smtClean="0"/>
              <a:t>...</a:t>
            </a:r>
          </a:p>
          <a:p>
            <a:pPr algn="just"/>
            <a:r>
              <a:rPr lang="en-US" dirty="0" smtClean="0"/>
              <a:t>export class </a:t>
            </a:r>
            <a:r>
              <a:rPr lang="en-US" dirty="0" err="1" smtClean="0"/>
              <a:t>AppComponent</a:t>
            </a:r>
            <a:r>
              <a:rPr lang="en-US" dirty="0" smtClean="0"/>
              <a:t> {</a:t>
            </a:r>
          </a:p>
          <a:p>
            <a:pPr algn="just"/>
            <a:r>
              <a:rPr lang="en-US" dirty="0" smtClean="0"/>
              <a:t>courses: any[] = [</a:t>
            </a:r>
          </a:p>
          <a:p>
            <a:pPr algn="just"/>
            <a:r>
              <a:rPr lang="en-US" dirty="0" smtClean="0"/>
              <a:t>{ id: 0, name: "</a:t>
            </a:r>
            <a:r>
              <a:rPr lang="en-US" dirty="0" err="1" smtClean="0"/>
              <a:t>TypeScript</a:t>
            </a:r>
            <a:r>
              <a:rPr lang="en-US" dirty="0" smtClean="0"/>
              <a:t>" },</a:t>
            </a:r>
          </a:p>
          <a:p>
            <a:pPr algn="just"/>
            <a:r>
              <a:rPr lang="en-US" dirty="0" smtClean="0"/>
              <a:t>{ id: 1, name: "Angular" },</a:t>
            </a:r>
          </a:p>
          <a:p>
            <a:pPr algn="just"/>
            <a:r>
              <a:rPr lang="en-US" dirty="0" smtClean="0"/>
              <a:t>{ id: 2, name: "Node JS" },</a:t>
            </a:r>
          </a:p>
          <a:p>
            <a:pPr algn="just"/>
            <a:r>
              <a:rPr lang="en-US" dirty="0" smtClean="0"/>
              <a:t>{ id: 3, name: "</a:t>
            </a:r>
            <a:r>
              <a:rPr lang="en-US" dirty="0" err="1" smtClean="0"/>
              <a:t>TypeScript</a:t>
            </a:r>
            <a:r>
              <a:rPr lang="en-US" dirty="0" smtClean="0"/>
              <a:t>" }</a:t>
            </a:r>
          </a:p>
          <a:p>
            <a:pPr algn="just"/>
            <a:r>
              <a:rPr lang="en-US" dirty="0" smtClean="0"/>
              <a:t>];</a:t>
            </a:r>
          </a:p>
          <a:p>
            <a:pPr algn="just"/>
            <a:r>
              <a:rPr lang="en-US" dirty="0" smtClean="0"/>
              <a:t>}</a:t>
            </a:r>
          </a:p>
          <a:p>
            <a:pPr algn="just"/>
            <a:r>
              <a:rPr lang="en-US" dirty="0" smtClean="0"/>
              <a:t>Line 3-8: Creating an array of objects</a:t>
            </a:r>
          </a:p>
          <a:p>
            <a:pPr algn="just"/>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28600"/>
            <a:ext cx="8153400" cy="6629400"/>
          </a:xfrm>
        </p:spPr>
        <p:txBody>
          <a:bodyPr>
            <a:normAutofit fontScale="92500"/>
          </a:bodyPr>
          <a:lstStyle/>
          <a:p>
            <a:pPr algn="just"/>
            <a:r>
              <a:rPr lang="en-US" b="1" dirty="0" err="1" smtClean="0"/>
              <a:t>app.component.html</a:t>
            </a:r>
            <a:endParaRPr lang="en-US" dirty="0" smtClean="0"/>
          </a:p>
          <a:p>
            <a:pPr algn="just"/>
            <a:r>
              <a:rPr lang="en-US" dirty="0" smtClean="0"/>
              <a:t>&lt;</a:t>
            </a:r>
            <a:r>
              <a:rPr lang="en-US" dirty="0" err="1" smtClean="0"/>
              <a:t>ul</a:t>
            </a:r>
            <a:r>
              <a:rPr lang="en-US" dirty="0" smtClean="0"/>
              <a:t>&gt;</a:t>
            </a:r>
          </a:p>
          <a:p>
            <a:pPr algn="just"/>
            <a:r>
              <a:rPr lang="en-US" dirty="0" smtClean="0"/>
              <a:t>&lt;</a:t>
            </a:r>
            <a:r>
              <a:rPr lang="en-US" dirty="0" err="1" smtClean="0"/>
              <a:t>li</a:t>
            </a:r>
            <a:r>
              <a:rPr lang="en-US" dirty="0" smtClean="0"/>
              <a:t> *</a:t>
            </a:r>
            <a:r>
              <a:rPr lang="en-US" dirty="0" err="1" smtClean="0"/>
              <a:t>ngFor</a:t>
            </a:r>
            <a:r>
              <a:rPr lang="en-US" dirty="0" smtClean="0"/>
              <a:t>="let course of courses; let </a:t>
            </a:r>
            <a:r>
              <a:rPr lang="en-US" dirty="0" err="1" smtClean="0"/>
              <a:t>i</a:t>
            </a:r>
            <a:r>
              <a:rPr lang="en-US" dirty="0" smtClean="0"/>
              <a:t> = index"&gt; </a:t>
            </a:r>
          </a:p>
          <a:p>
            <a:pPr algn="just"/>
            <a:r>
              <a:rPr lang="en-US" dirty="0" smtClean="0"/>
              <a:t>{{</a:t>
            </a:r>
            <a:r>
              <a:rPr lang="en-US" dirty="0" err="1" smtClean="0"/>
              <a:t>i</a:t>
            </a:r>
            <a:r>
              <a:rPr lang="en-US" dirty="0" smtClean="0"/>
              <a:t>}} - {{ course.name }} </a:t>
            </a:r>
          </a:p>
          <a:p>
            <a:pPr algn="just"/>
            <a:r>
              <a:rPr lang="en-US" dirty="0" smtClean="0"/>
              <a:t>&lt;/</a:t>
            </a:r>
            <a:r>
              <a:rPr lang="en-US" dirty="0" err="1" smtClean="0"/>
              <a:t>li</a:t>
            </a:r>
            <a:r>
              <a:rPr lang="en-US" dirty="0" smtClean="0"/>
              <a:t>&gt;</a:t>
            </a:r>
          </a:p>
          <a:p>
            <a:pPr algn="just"/>
            <a:r>
              <a:rPr lang="en-US" dirty="0" smtClean="0"/>
              <a:t>&lt;/</a:t>
            </a:r>
            <a:r>
              <a:rPr lang="en-US" dirty="0" err="1" smtClean="0"/>
              <a:t>ul</a:t>
            </a:r>
            <a:r>
              <a:rPr lang="en-US" dirty="0" smtClean="0"/>
              <a:t>&gt;</a:t>
            </a:r>
          </a:p>
          <a:p>
            <a:pPr algn="just"/>
            <a:r>
              <a:rPr lang="en-US" dirty="0" smtClean="0"/>
              <a:t>Line 2: </a:t>
            </a:r>
            <a:r>
              <a:rPr lang="en-US" dirty="0" err="1" smtClean="0"/>
              <a:t>ngFor</a:t>
            </a:r>
            <a:r>
              <a:rPr lang="en-US" dirty="0" smtClean="0"/>
              <a:t> iterates over courses array and displays the value of name property of each course. It also stores the index of each item in a variable called </a:t>
            </a:r>
            <a:r>
              <a:rPr lang="en-US" dirty="0" err="1" smtClean="0"/>
              <a:t>i</a:t>
            </a:r>
            <a:endParaRPr lang="en-US" dirty="0" smtClean="0"/>
          </a:p>
          <a:p>
            <a:pPr algn="just"/>
            <a:r>
              <a:rPr lang="en-US" dirty="0" smtClean="0"/>
              <a:t>Line 3: {{ </a:t>
            </a:r>
            <a:r>
              <a:rPr lang="en-US" dirty="0" err="1" smtClean="0"/>
              <a:t>i</a:t>
            </a:r>
            <a:r>
              <a:rPr lang="en-US" dirty="0" smtClean="0"/>
              <a:t> }} displays the index of each course and course.name displays the name property value of each course</a:t>
            </a:r>
          </a:p>
          <a:p>
            <a:pPr algn="just"/>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Output</a:t>
            </a:r>
            <a:r>
              <a:rPr lang="en-US" dirty="0" smtClean="0"/>
              <a:t>:</a:t>
            </a:r>
          </a:p>
          <a:p>
            <a:endParaRPr lang="en-US" dirty="0" smtClean="0"/>
          </a:p>
          <a:p>
            <a:endParaRPr lang="en-US" dirty="0"/>
          </a:p>
        </p:txBody>
      </p:sp>
      <p:pic>
        <p:nvPicPr>
          <p:cNvPr id="5" name="Picture 2"/>
          <p:cNvPicPr>
            <a:picLocks noChangeAspect="1" noChangeArrowheads="1"/>
          </p:cNvPicPr>
          <p:nvPr/>
        </p:nvPicPr>
        <p:blipFill>
          <a:blip r:embed="rId2"/>
          <a:srcRect/>
          <a:stretch>
            <a:fillRect/>
          </a:stretch>
        </p:blipFill>
        <p:spPr bwMode="auto">
          <a:xfrm>
            <a:off x="2819400" y="2362199"/>
            <a:ext cx="3429000" cy="230932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498080" cy="639762"/>
          </a:xfrm>
        </p:spPr>
        <p:txBody>
          <a:bodyPr>
            <a:normAutofit fontScale="90000"/>
          </a:bodyPr>
          <a:lstStyle/>
          <a:p>
            <a:r>
              <a:rPr lang="en-US" dirty="0" err="1" smtClean="0"/>
              <a:t>ngSwitch</a:t>
            </a:r>
            <a:endParaRPr lang="en-US" dirty="0"/>
          </a:p>
        </p:txBody>
      </p:sp>
      <p:sp>
        <p:nvSpPr>
          <p:cNvPr id="5" name="Content Placeholder 4"/>
          <p:cNvSpPr>
            <a:spLocks noGrp="1"/>
          </p:cNvSpPr>
          <p:nvPr>
            <p:ph idx="1"/>
          </p:nvPr>
        </p:nvSpPr>
        <p:spPr>
          <a:xfrm>
            <a:off x="1143000" y="685800"/>
            <a:ext cx="7790688" cy="6172200"/>
          </a:xfrm>
        </p:spPr>
        <p:txBody>
          <a:bodyPr>
            <a:normAutofit fontScale="77500" lnSpcReduction="20000"/>
          </a:bodyPr>
          <a:lstStyle/>
          <a:p>
            <a:pPr algn="just"/>
            <a:r>
              <a:rPr lang="en-US" dirty="0" err="1" smtClean="0"/>
              <a:t>ngSwitch</a:t>
            </a:r>
            <a:r>
              <a:rPr lang="en-US" dirty="0" smtClean="0"/>
              <a:t> </a:t>
            </a:r>
            <a:r>
              <a:rPr lang="en-US" dirty="0" smtClean="0">
                <a:solidFill>
                  <a:srgbClr val="0066FF"/>
                </a:solidFill>
              </a:rPr>
              <a:t>adds or removes DOM trees when their expressions match the switch expression</a:t>
            </a:r>
            <a:r>
              <a:rPr lang="en-US" dirty="0" smtClean="0"/>
              <a:t>. Its syntax is comprised of two directives, an attribute directive, and a structural directive.</a:t>
            </a:r>
          </a:p>
          <a:p>
            <a:pPr algn="just"/>
            <a:r>
              <a:rPr lang="en-US" dirty="0" smtClean="0"/>
              <a:t>It is very similar to a switch statement in JavaScript and other programming languages.</a:t>
            </a:r>
          </a:p>
          <a:p>
            <a:pPr algn="just"/>
            <a:r>
              <a:rPr lang="en-US" b="1" dirty="0" smtClean="0"/>
              <a:t>Example</a:t>
            </a:r>
            <a:r>
              <a:rPr lang="en-US" dirty="0" smtClean="0"/>
              <a:t>:</a:t>
            </a:r>
          </a:p>
          <a:p>
            <a:pPr algn="just"/>
            <a:r>
              <a:rPr lang="en-US" b="1" dirty="0" err="1" smtClean="0"/>
              <a:t>app.component.ts</a:t>
            </a:r>
            <a:endParaRPr lang="en-US" dirty="0" smtClean="0"/>
          </a:p>
          <a:p>
            <a:pPr algn="just"/>
            <a:r>
              <a:rPr lang="en-US" dirty="0" smtClean="0"/>
              <a:t>...</a:t>
            </a:r>
          </a:p>
          <a:p>
            <a:pPr algn="just"/>
            <a:r>
              <a:rPr lang="en-US" dirty="0" smtClean="0"/>
              <a:t>export class </a:t>
            </a:r>
            <a:r>
              <a:rPr lang="en-US" dirty="0" err="1" smtClean="0"/>
              <a:t>AppComponent</a:t>
            </a:r>
            <a:r>
              <a:rPr lang="en-US" dirty="0" smtClean="0"/>
              <a:t> {</a:t>
            </a:r>
          </a:p>
          <a:p>
            <a:pPr algn="just"/>
            <a:r>
              <a:rPr lang="en-US" dirty="0" smtClean="0"/>
              <a:t>choice = 0; // Creates a choice property and initializes it to zero</a:t>
            </a:r>
          </a:p>
          <a:p>
            <a:pPr algn="just"/>
            <a:r>
              <a:rPr lang="en-US" dirty="0" err="1" smtClean="0"/>
              <a:t>nextChoice</a:t>
            </a:r>
            <a:r>
              <a:rPr lang="en-US" dirty="0" smtClean="0"/>
              <a:t>() { // increments the choice when invoked</a:t>
            </a:r>
          </a:p>
          <a:p>
            <a:pPr algn="just"/>
            <a:r>
              <a:rPr lang="en-US" dirty="0" err="1" smtClean="0"/>
              <a:t>this.choice</a:t>
            </a:r>
            <a:r>
              <a:rPr lang="en-US" dirty="0" smtClean="0"/>
              <a:t>++;</a:t>
            </a:r>
          </a:p>
          <a:p>
            <a:pPr algn="just"/>
            <a:r>
              <a:rPr lang="en-US" dirty="0" smtClean="0"/>
              <a:t>}</a:t>
            </a:r>
          </a:p>
          <a:p>
            <a:pPr algn="just"/>
            <a:r>
              <a:rPr lang="en-US" dirty="0" smtClean="0"/>
              <a:t>}</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normAutofit fontScale="85000" lnSpcReduction="20000"/>
          </a:bodyPr>
          <a:lstStyle/>
          <a:p>
            <a:pPr algn="just"/>
            <a:r>
              <a:rPr lang="en-US" b="1" dirty="0" err="1" smtClean="0"/>
              <a:t>app.component.html</a:t>
            </a:r>
            <a:endParaRPr lang="en-US" dirty="0" smtClean="0"/>
          </a:p>
          <a:p>
            <a:pPr algn="just"/>
            <a:r>
              <a:rPr lang="en-US" dirty="0" smtClean="0"/>
              <a:t>...</a:t>
            </a:r>
          </a:p>
          <a:p>
            <a:pPr algn="just"/>
            <a:r>
              <a:rPr lang="en-US" dirty="0" smtClean="0"/>
              <a:t>&lt;div [</a:t>
            </a:r>
            <a:r>
              <a:rPr lang="en-US" dirty="0" err="1" smtClean="0"/>
              <a:t>ngSwitch</a:t>
            </a:r>
            <a:r>
              <a:rPr lang="en-US" dirty="0" smtClean="0"/>
              <a:t>]="choice"&gt;</a:t>
            </a:r>
          </a:p>
          <a:p>
            <a:pPr algn="just"/>
            <a:r>
              <a:rPr lang="en-US" dirty="0" smtClean="0"/>
              <a:t>&lt;p *</a:t>
            </a:r>
            <a:r>
              <a:rPr lang="en-US" dirty="0" err="1" smtClean="0"/>
              <a:t>ngSwitchCase</a:t>
            </a:r>
            <a:r>
              <a:rPr lang="en-US" dirty="0" smtClean="0"/>
              <a:t>="1"&gt;First Choice&lt;/p&gt;</a:t>
            </a:r>
          </a:p>
          <a:p>
            <a:pPr algn="just"/>
            <a:r>
              <a:rPr lang="en-US" dirty="0" smtClean="0"/>
              <a:t>&lt;p *</a:t>
            </a:r>
            <a:r>
              <a:rPr lang="en-US" dirty="0" err="1" smtClean="0"/>
              <a:t>ngSwitchCase</a:t>
            </a:r>
            <a:r>
              <a:rPr lang="en-US" dirty="0" smtClean="0"/>
              <a:t>="2"&gt;Second Choice&lt;/p&gt;</a:t>
            </a:r>
          </a:p>
          <a:p>
            <a:pPr algn="just"/>
            <a:r>
              <a:rPr lang="en-US" dirty="0" smtClean="0"/>
              <a:t>&lt;p *</a:t>
            </a:r>
            <a:r>
              <a:rPr lang="en-US" dirty="0" err="1" smtClean="0"/>
              <a:t>ngSwitchCase</a:t>
            </a:r>
            <a:r>
              <a:rPr lang="en-US" dirty="0" smtClean="0"/>
              <a:t>="3"&gt;Third Choice&lt;/p&gt;</a:t>
            </a:r>
          </a:p>
          <a:p>
            <a:pPr algn="just"/>
            <a:r>
              <a:rPr lang="en-US" dirty="0" smtClean="0"/>
              <a:t>&lt;p *</a:t>
            </a:r>
            <a:r>
              <a:rPr lang="en-US" dirty="0" err="1" smtClean="0"/>
              <a:t>ngSwitchCase</a:t>
            </a:r>
            <a:r>
              <a:rPr lang="en-US" dirty="0" smtClean="0"/>
              <a:t>="2"&gt;Second Choice Again&lt;/p&gt;</a:t>
            </a:r>
          </a:p>
          <a:p>
            <a:pPr algn="just"/>
            <a:r>
              <a:rPr lang="en-US" dirty="0" smtClean="0"/>
              <a:t>&lt;p *</a:t>
            </a:r>
            <a:r>
              <a:rPr lang="en-US" dirty="0" err="1" smtClean="0"/>
              <a:t>ngSwitchDefault</a:t>
            </a:r>
            <a:r>
              <a:rPr lang="en-US" dirty="0" smtClean="0"/>
              <a:t>&gt;Default Choice&lt;/p&gt;</a:t>
            </a:r>
          </a:p>
          <a:p>
            <a:pPr algn="just"/>
            <a:r>
              <a:rPr lang="en-US" dirty="0" smtClean="0"/>
              <a:t>&lt;/div&gt;</a:t>
            </a:r>
          </a:p>
          <a:p>
            <a:pPr algn="just"/>
            <a:r>
              <a:rPr lang="en-US" dirty="0" smtClean="0"/>
              <a:t>...</a:t>
            </a:r>
          </a:p>
          <a:p>
            <a:pPr algn="just"/>
            <a:r>
              <a:rPr lang="en-US" dirty="0" smtClean="0"/>
              <a:t>Line 2: </a:t>
            </a:r>
            <a:r>
              <a:rPr lang="en-US" dirty="0" err="1" smtClean="0"/>
              <a:t>ngSwitch</a:t>
            </a:r>
            <a:r>
              <a:rPr lang="en-US" dirty="0" smtClean="0"/>
              <a:t> takes the value and based upon the value inside the choice property, it executes *</a:t>
            </a:r>
            <a:r>
              <a:rPr lang="en-US" dirty="0" err="1" smtClean="0"/>
              <a:t>ngSwitchCase</a:t>
            </a:r>
            <a:r>
              <a:rPr lang="en-US" dirty="0" smtClean="0"/>
              <a:t>. Paragraph elements will be added/removed from the DOM based on the value passed to the switch case.</a:t>
            </a:r>
          </a:p>
          <a:p>
            <a:pPr algn="just"/>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6400800"/>
          </a:xfrm>
        </p:spPr>
        <p:txBody>
          <a:bodyPr/>
          <a:lstStyle/>
          <a:p>
            <a:r>
              <a:rPr lang="en-US" b="1" dirty="0" smtClean="0"/>
              <a:t>Output</a:t>
            </a:r>
            <a:r>
              <a:rPr lang="en-US" dirty="0" smtClean="0"/>
              <a:t>:</a:t>
            </a:r>
          </a:p>
          <a:p>
            <a:pPr>
              <a:buNone/>
            </a:pPr>
            <a:r>
              <a:rPr lang="en-US" dirty="0" smtClean="0"/>
              <a:t/>
            </a:r>
            <a:br>
              <a:rPr lang="en-US" dirty="0" smtClean="0"/>
            </a:br>
            <a:endParaRPr lang="en-US" dirty="0"/>
          </a:p>
        </p:txBody>
      </p:sp>
      <p:pic>
        <p:nvPicPr>
          <p:cNvPr id="5" name="Picture 2"/>
          <p:cNvPicPr>
            <a:picLocks noChangeAspect="1" noChangeArrowheads="1"/>
          </p:cNvPicPr>
          <p:nvPr/>
        </p:nvPicPr>
        <p:blipFill>
          <a:blip r:embed="rId2"/>
          <a:srcRect/>
          <a:stretch>
            <a:fillRect/>
          </a:stretch>
        </p:blipFill>
        <p:spPr bwMode="auto">
          <a:xfrm>
            <a:off x="0" y="2209801"/>
            <a:ext cx="9144000" cy="21621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1143000"/>
          </a:xfrm>
        </p:spPr>
        <p:txBody>
          <a:bodyPr>
            <a:normAutofit/>
          </a:bodyPr>
          <a:lstStyle/>
          <a:p>
            <a:r>
              <a:rPr lang="en-US" sz="3200" b="1" dirty="0" smtClean="0"/>
              <a:t>Why most developers prefer </a:t>
            </a:r>
            <a:r>
              <a:rPr lang="en-US" sz="3200" b="1" dirty="0" err="1" smtClean="0"/>
              <a:t>TypeScript</a:t>
            </a:r>
            <a:r>
              <a:rPr lang="en-US" sz="3200" b="1" dirty="0" smtClean="0"/>
              <a:t> for Angular?</a:t>
            </a:r>
            <a:endParaRPr lang="en-US" sz="3200" dirty="0"/>
          </a:p>
        </p:txBody>
      </p:sp>
      <p:sp>
        <p:nvSpPr>
          <p:cNvPr id="3" name="Content Placeholder 2"/>
          <p:cNvSpPr>
            <a:spLocks noGrp="1"/>
          </p:cNvSpPr>
          <p:nvPr>
            <p:ph idx="1"/>
          </p:nvPr>
        </p:nvSpPr>
        <p:spPr>
          <a:xfrm>
            <a:off x="1143000" y="1447800"/>
            <a:ext cx="7790688" cy="5410200"/>
          </a:xfrm>
        </p:spPr>
        <p:txBody>
          <a:bodyPr>
            <a:normAutofit fontScale="92500" lnSpcReduction="20000"/>
          </a:bodyPr>
          <a:lstStyle/>
          <a:p>
            <a:pPr lvl="0" algn="just"/>
            <a:r>
              <a:rPr lang="en-US" dirty="0" err="1" smtClean="0"/>
              <a:t>TypeScript</a:t>
            </a:r>
            <a:r>
              <a:rPr lang="en-US" dirty="0" smtClean="0"/>
              <a:t> is Microsoft’s extension for JavaScript which </a:t>
            </a:r>
            <a:r>
              <a:rPr lang="en-US" dirty="0" smtClean="0">
                <a:solidFill>
                  <a:srgbClr val="FF3399"/>
                </a:solidFill>
              </a:rPr>
              <a:t>supports object-oriented features and has a strong typing system </a:t>
            </a:r>
            <a:r>
              <a:rPr lang="en-US" dirty="0" smtClean="0"/>
              <a:t>that enhances productivity.</a:t>
            </a:r>
          </a:p>
          <a:p>
            <a:pPr lvl="0" algn="just"/>
            <a:r>
              <a:rPr lang="en-US" dirty="0" err="1" smtClean="0"/>
              <a:t>TypeScript</a:t>
            </a:r>
            <a:r>
              <a:rPr lang="en-US" dirty="0" smtClean="0"/>
              <a:t> </a:t>
            </a:r>
            <a:r>
              <a:rPr lang="en-US" dirty="0" smtClean="0">
                <a:solidFill>
                  <a:srgbClr val="0066FF"/>
                </a:solidFill>
              </a:rPr>
              <a:t>supports many features like annotations, decorators, generics</a:t>
            </a:r>
            <a:r>
              <a:rPr lang="en-US" dirty="0" smtClean="0"/>
              <a:t>, etc. A very good number of </a:t>
            </a:r>
            <a:r>
              <a:rPr lang="en-US" dirty="0" smtClean="0">
                <a:solidFill>
                  <a:srgbClr val="C00000"/>
                </a:solidFill>
              </a:rPr>
              <a:t>IDE’s like Sublime Text, Visual Studio Code, </a:t>
            </a:r>
            <a:r>
              <a:rPr lang="en-US" dirty="0" err="1" smtClean="0">
                <a:solidFill>
                  <a:srgbClr val="C00000"/>
                </a:solidFill>
              </a:rPr>
              <a:t>Nodeclipse</a:t>
            </a:r>
            <a:r>
              <a:rPr lang="en-US" dirty="0" smtClean="0">
                <a:solidFill>
                  <a:srgbClr val="C00000"/>
                </a:solidFill>
              </a:rPr>
              <a:t>, etc., are available with </a:t>
            </a:r>
            <a:r>
              <a:rPr lang="en-US" dirty="0" err="1" smtClean="0">
                <a:solidFill>
                  <a:srgbClr val="C00000"/>
                </a:solidFill>
              </a:rPr>
              <a:t>TypeScript</a:t>
            </a:r>
            <a:r>
              <a:rPr lang="en-US" dirty="0" smtClean="0">
                <a:solidFill>
                  <a:srgbClr val="C00000"/>
                </a:solidFill>
              </a:rPr>
              <a:t> support</a:t>
            </a:r>
            <a:r>
              <a:rPr lang="en-US" dirty="0" smtClean="0"/>
              <a:t>.</a:t>
            </a:r>
          </a:p>
          <a:p>
            <a:pPr algn="just"/>
            <a:r>
              <a:rPr lang="en-US" dirty="0" err="1" smtClean="0"/>
              <a:t>TypeScript</a:t>
            </a:r>
            <a:r>
              <a:rPr lang="en-US" dirty="0" smtClean="0"/>
              <a:t> code is </a:t>
            </a:r>
            <a:r>
              <a:rPr lang="en-US" dirty="0" smtClean="0">
                <a:solidFill>
                  <a:srgbClr val="008000"/>
                </a:solidFill>
              </a:rPr>
              <a:t>compiled to JavaScript code using build tools like </a:t>
            </a:r>
            <a:r>
              <a:rPr lang="en-US" dirty="0" err="1" smtClean="0">
                <a:solidFill>
                  <a:srgbClr val="008000"/>
                </a:solidFill>
              </a:rPr>
              <a:t>npm</a:t>
            </a:r>
            <a:r>
              <a:rPr lang="en-US" dirty="0" smtClean="0">
                <a:solidFill>
                  <a:srgbClr val="008000"/>
                </a:solidFill>
              </a:rPr>
              <a:t>, bower, gulp, </a:t>
            </a:r>
            <a:r>
              <a:rPr lang="en-US" dirty="0" err="1" smtClean="0">
                <a:solidFill>
                  <a:srgbClr val="008000"/>
                </a:solidFill>
              </a:rPr>
              <a:t>webpack</a:t>
            </a:r>
            <a:r>
              <a:rPr lang="en-US" dirty="0" smtClean="0">
                <a:solidFill>
                  <a:srgbClr val="008000"/>
                </a:solidFill>
              </a:rPr>
              <a:t>, etc.</a:t>
            </a:r>
            <a:r>
              <a:rPr lang="en-US" dirty="0" smtClean="0"/>
              <a:t>, to make the browser understand the code.</a:t>
            </a:r>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r>
              <a:rPr lang="en-US" dirty="0" smtClean="0"/>
              <a:t>Custom Structural Directive</a:t>
            </a:r>
            <a:endParaRPr lang="en-US" dirty="0"/>
          </a:p>
        </p:txBody>
      </p:sp>
      <p:sp>
        <p:nvSpPr>
          <p:cNvPr id="5" name="Content Placeholder 4"/>
          <p:cNvSpPr>
            <a:spLocks noGrp="1"/>
          </p:cNvSpPr>
          <p:nvPr>
            <p:ph idx="1"/>
          </p:nvPr>
        </p:nvSpPr>
        <p:spPr>
          <a:xfrm>
            <a:off x="1143000" y="914400"/>
            <a:ext cx="7790688" cy="5791200"/>
          </a:xfrm>
        </p:spPr>
        <p:txBody>
          <a:bodyPr>
            <a:normAutofit/>
          </a:bodyPr>
          <a:lstStyle/>
          <a:p>
            <a:pPr algn="just"/>
            <a:r>
              <a:rPr lang="en-US" dirty="0" smtClean="0"/>
              <a:t>You can create custom structural directives </a:t>
            </a:r>
            <a:r>
              <a:rPr lang="en-US" dirty="0" smtClean="0">
                <a:solidFill>
                  <a:srgbClr val="FF3399"/>
                </a:solidFill>
              </a:rPr>
              <a:t>when there is no built-in directive available for the required functionality. </a:t>
            </a:r>
          </a:p>
          <a:p>
            <a:pPr algn="just"/>
            <a:r>
              <a:rPr lang="en-US" b="1" dirty="0" smtClean="0"/>
              <a:t>Example:</a:t>
            </a:r>
            <a:endParaRPr lang="en-US" dirty="0" smtClean="0"/>
          </a:p>
          <a:p>
            <a:pPr algn="just"/>
            <a:r>
              <a:rPr lang="en-US" b="1" dirty="0" smtClean="0"/>
              <a:t>Problem Statement</a:t>
            </a:r>
            <a:r>
              <a:rPr lang="en-US" dirty="0" smtClean="0"/>
              <a:t>: Create a custom structural directive called 'repeat' which should repeat the element given a number of times. As there is no built-in directive available to implement this, a custom directive can be created.</a:t>
            </a:r>
          </a:p>
          <a:p>
            <a:pPr algn="just"/>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
            <a:ext cx="7866888" cy="6400800"/>
          </a:xfrm>
        </p:spPr>
        <p:txBody>
          <a:bodyPr/>
          <a:lstStyle/>
          <a:p>
            <a:pPr algn="just">
              <a:lnSpc>
                <a:spcPct val="150000"/>
              </a:lnSpc>
            </a:pPr>
            <a:r>
              <a:rPr lang="en-US" dirty="0" smtClean="0"/>
              <a:t>To create a custom structural directive, create a class annotated with @Directive</a:t>
            </a:r>
          </a:p>
          <a:p>
            <a:pPr marL="1039813" indent="-282575" algn="just">
              <a:lnSpc>
                <a:spcPct val="150000"/>
              </a:lnSpc>
            </a:pPr>
            <a:r>
              <a:rPr lang="en-US" dirty="0" smtClean="0"/>
              <a:t>@Directive({</a:t>
            </a:r>
          </a:p>
          <a:p>
            <a:pPr marL="1039813" indent="-282575" algn="just">
              <a:lnSpc>
                <a:spcPct val="150000"/>
              </a:lnSpc>
            </a:pPr>
            <a:r>
              <a:rPr lang="en-US" dirty="0" smtClean="0"/>
              <a:t>})</a:t>
            </a:r>
          </a:p>
          <a:p>
            <a:pPr marL="1039813" indent="-282575" algn="just">
              <a:lnSpc>
                <a:spcPct val="150000"/>
              </a:lnSpc>
            </a:pPr>
            <a:r>
              <a:rPr lang="en-US" dirty="0" smtClean="0"/>
              <a:t>class </a:t>
            </a:r>
            <a:r>
              <a:rPr lang="en-US" dirty="0" err="1" smtClean="0"/>
              <a:t>MyDirective</a:t>
            </a:r>
            <a:r>
              <a:rPr lang="en-US" dirty="0" smtClean="0"/>
              <a:t>{}</a:t>
            </a:r>
          </a:p>
          <a:p>
            <a:pPr algn="just">
              <a:lnSpc>
                <a:spcPct val="150000"/>
              </a:lnSpc>
            </a:pPr>
            <a:r>
              <a:rPr lang="en-US" dirty="0" smtClean="0"/>
              <a:t>Generate a directive called 'repeat' using the following command</a:t>
            </a:r>
          </a:p>
          <a:p>
            <a:pPr algn="just">
              <a:lnSpc>
                <a:spcPct val="150000"/>
              </a:lnSpc>
            </a:pPr>
            <a:r>
              <a:rPr lang="en-US" dirty="0" smtClean="0"/>
              <a:t>D:\MyApp&gt;</a:t>
            </a:r>
            <a:r>
              <a:rPr lang="en-US" dirty="0" err="1" smtClean="0"/>
              <a:t>ng</a:t>
            </a:r>
            <a:r>
              <a:rPr lang="en-US" dirty="0" smtClean="0"/>
              <a:t> generate directive repeat</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52400"/>
            <a:ext cx="7866888" cy="6553200"/>
          </a:xfrm>
        </p:spPr>
        <p:txBody>
          <a:bodyPr>
            <a:normAutofit fontScale="92500"/>
          </a:bodyPr>
          <a:lstStyle/>
          <a:p>
            <a:pPr algn="just"/>
            <a:r>
              <a:rPr lang="en-US" dirty="0" smtClean="0"/>
              <a:t>This will create two files under the </a:t>
            </a:r>
            <a:r>
              <a:rPr lang="en-US" dirty="0" err="1" smtClean="0"/>
              <a:t>src</a:t>
            </a:r>
            <a:r>
              <a:rPr lang="en-US" dirty="0" smtClean="0"/>
              <a:t>\app folder with names </a:t>
            </a:r>
            <a:r>
              <a:rPr lang="en-US" dirty="0" err="1" smtClean="0"/>
              <a:t>repeat.directive.ts</a:t>
            </a:r>
            <a:r>
              <a:rPr lang="en-US" dirty="0" smtClean="0"/>
              <a:t> and </a:t>
            </a:r>
            <a:r>
              <a:rPr lang="en-US" dirty="0" err="1" smtClean="0"/>
              <a:t>repeat.directive.spec.ts</a:t>
            </a:r>
            <a:r>
              <a:rPr lang="en-US" dirty="0" smtClean="0"/>
              <a:t> (this is for testing). Now the app folder structure will look as shown below:</a:t>
            </a:r>
          </a:p>
          <a:p>
            <a:pPr algn="just"/>
            <a:endParaRPr lang="en-US" dirty="0" smtClean="0"/>
          </a:p>
          <a:p>
            <a:pPr algn="just"/>
            <a:endParaRPr lang="en-US" dirty="0" smtClean="0"/>
          </a:p>
          <a:p>
            <a:pPr algn="just">
              <a:buNone/>
            </a:pPr>
            <a:r>
              <a:rPr lang="en-US" dirty="0" smtClean="0"/>
              <a:t> </a:t>
            </a:r>
          </a:p>
          <a:p>
            <a:pPr algn="just"/>
            <a:endParaRPr lang="en-US" dirty="0" smtClean="0"/>
          </a:p>
          <a:p>
            <a:pPr algn="just"/>
            <a:endParaRPr lang="en-US" dirty="0" smtClean="0"/>
          </a:p>
          <a:p>
            <a:pPr algn="just"/>
            <a:r>
              <a:rPr lang="en-US" dirty="0" smtClean="0"/>
              <a:t>It also adds repeat directive to the root module i.e., </a:t>
            </a:r>
            <a:r>
              <a:rPr lang="en-US" dirty="0" err="1" smtClean="0"/>
              <a:t>app.module.ts</a:t>
            </a:r>
            <a:r>
              <a:rPr lang="en-US" dirty="0" smtClean="0"/>
              <a:t> to make it available to the entire module as shown below in Line 7</a:t>
            </a:r>
            <a:endParaRPr lang="en-US" dirty="0"/>
          </a:p>
        </p:txBody>
      </p:sp>
      <p:pic>
        <p:nvPicPr>
          <p:cNvPr id="5" name="Picture 2"/>
          <p:cNvPicPr>
            <a:picLocks noChangeAspect="1" noChangeArrowheads="1"/>
          </p:cNvPicPr>
          <p:nvPr/>
        </p:nvPicPr>
        <p:blipFill>
          <a:blip r:embed="rId2"/>
          <a:srcRect/>
          <a:stretch>
            <a:fillRect/>
          </a:stretch>
        </p:blipFill>
        <p:spPr bwMode="auto">
          <a:xfrm>
            <a:off x="2743200" y="2514599"/>
            <a:ext cx="2743200" cy="276367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19200" y="304800"/>
            <a:ext cx="7714488" cy="5943600"/>
          </a:xfrm>
        </p:spPr>
        <p:txBody>
          <a:bodyPr>
            <a:normAutofit fontScale="92500" lnSpcReduction="10000"/>
          </a:bodyPr>
          <a:lstStyle/>
          <a:p>
            <a:r>
              <a:rPr lang="en-US" b="1" dirty="0" err="1" smtClean="0"/>
              <a:t>app.module.ts</a:t>
            </a:r>
            <a:endParaRPr lang="en-US" dirty="0" smtClean="0"/>
          </a:p>
          <a:p>
            <a:r>
              <a:rPr lang="en-US" dirty="0" smtClean="0"/>
              <a:t>...</a:t>
            </a:r>
          </a:p>
          <a:p>
            <a:r>
              <a:rPr lang="en-US" dirty="0" smtClean="0"/>
              <a:t>import { </a:t>
            </a:r>
            <a:r>
              <a:rPr lang="en-US" dirty="0" err="1" smtClean="0"/>
              <a:t>RepeatDirective</a:t>
            </a:r>
            <a:r>
              <a:rPr lang="en-US" dirty="0" smtClean="0"/>
              <a:t> } from './</a:t>
            </a:r>
            <a:r>
              <a:rPr lang="en-US" dirty="0" err="1" smtClean="0"/>
              <a:t>repeat.directive</a:t>
            </a:r>
            <a:r>
              <a:rPr lang="en-US" dirty="0" smtClean="0"/>
              <a:t>';</a:t>
            </a:r>
          </a:p>
          <a:p>
            <a:r>
              <a:rPr lang="en-US" dirty="0" smtClean="0"/>
              <a:t>@</a:t>
            </a:r>
            <a:r>
              <a:rPr lang="en-US" dirty="0" err="1" smtClean="0"/>
              <a:t>NgModule</a:t>
            </a:r>
            <a:r>
              <a:rPr lang="en-US" dirty="0" smtClean="0"/>
              <a:t>({</a:t>
            </a:r>
          </a:p>
          <a:p>
            <a:r>
              <a:rPr lang="en-US" dirty="0" smtClean="0"/>
              <a:t>declarations: [</a:t>
            </a:r>
          </a:p>
          <a:p>
            <a:r>
              <a:rPr lang="en-US" dirty="0" err="1" smtClean="0"/>
              <a:t>AppComponent</a:t>
            </a:r>
            <a:r>
              <a:rPr lang="en-US" dirty="0" smtClean="0"/>
              <a:t>,</a:t>
            </a:r>
          </a:p>
          <a:p>
            <a:r>
              <a:rPr lang="en-US" dirty="0" err="1" smtClean="0"/>
              <a:t>RepeatDirective</a:t>
            </a:r>
            <a:endParaRPr lang="en-US" dirty="0" smtClean="0"/>
          </a:p>
          <a:p>
            <a:r>
              <a:rPr lang="en-US" dirty="0" smtClean="0"/>
              <a:t>],</a:t>
            </a:r>
          </a:p>
          <a:p>
            <a:r>
              <a:rPr lang="en-US" dirty="0" smtClean="0"/>
              <a:t>...</a:t>
            </a:r>
          </a:p>
          <a:p>
            <a:r>
              <a:rPr lang="en-US" dirty="0" smtClean="0"/>
              <a:t>})</a:t>
            </a:r>
          </a:p>
          <a:p>
            <a:r>
              <a:rPr lang="en-US" dirty="0" smtClean="0"/>
              <a:t>export class </a:t>
            </a:r>
            <a:r>
              <a:rPr lang="en-US" dirty="0" err="1" smtClean="0"/>
              <a:t>AppModule</a:t>
            </a:r>
            <a:r>
              <a:rPr lang="en-US" dirty="0" smtClean="0"/>
              <a:t> { }</a:t>
            </a:r>
          </a:p>
          <a:p>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normAutofit fontScale="77500" lnSpcReduction="20000"/>
          </a:bodyPr>
          <a:lstStyle/>
          <a:p>
            <a:r>
              <a:rPr lang="en-US" dirty="0" smtClean="0"/>
              <a:t>Open </a:t>
            </a:r>
            <a:r>
              <a:rPr lang="en-US" b="1" dirty="0" err="1" smtClean="0"/>
              <a:t>repeat.directive.ts</a:t>
            </a:r>
            <a:r>
              <a:rPr lang="en-US" dirty="0" smtClean="0"/>
              <a:t> file and add the following code</a:t>
            </a:r>
          </a:p>
          <a:p>
            <a:r>
              <a:rPr lang="en-US" dirty="0" smtClean="0"/>
              <a:t>import { Directive, </a:t>
            </a:r>
            <a:r>
              <a:rPr lang="en-US" dirty="0" err="1" smtClean="0"/>
              <a:t>TemplateRef</a:t>
            </a:r>
            <a:r>
              <a:rPr lang="en-US" dirty="0" smtClean="0"/>
              <a:t>, </a:t>
            </a:r>
            <a:r>
              <a:rPr lang="en-US" dirty="0" err="1" smtClean="0"/>
              <a:t>ViewContainerRef</a:t>
            </a:r>
            <a:r>
              <a:rPr lang="en-US" dirty="0" smtClean="0"/>
              <a:t>, Input } from '@angular/core';</a:t>
            </a:r>
          </a:p>
          <a:p>
            <a:r>
              <a:rPr lang="en-US" dirty="0" smtClean="0"/>
              <a:t>@Directive({</a:t>
            </a:r>
          </a:p>
          <a:p>
            <a:r>
              <a:rPr lang="en-US" dirty="0" smtClean="0"/>
              <a:t>selector: '[</a:t>
            </a:r>
            <a:r>
              <a:rPr lang="en-US" dirty="0" err="1" smtClean="0"/>
              <a:t>appRepeat</a:t>
            </a:r>
            <a:r>
              <a:rPr lang="en-US" dirty="0" smtClean="0"/>
              <a:t>]'</a:t>
            </a:r>
          </a:p>
          <a:p>
            <a:r>
              <a:rPr lang="en-US" dirty="0" smtClean="0"/>
              <a:t>})</a:t>
            </a:r>
          </a:p>
          <a:p>
            <a:r>
              <a:rPr lang="en-US" dirty="0" smtClean="0"/>
              <a:t>export class </a:t>
            </a:r>
            <a:r>
              <a:rPr lang="en-US" dirty="0" err="1" smtClean="0"/>
              <a:t>RepeatDirective</a:t>
            </a:r>
            <a:r>
              <a:rPr lang="en-US" dirty="0" smtClean="0"/>
              <a:t> {</a:t>
            </a:r>
          </a:p>
          <a:p>
            <a:r>
              <a:rPr lang="en-US" dirty="0" smtClean="0"/>
              <a:t>constructor(private </a:t>
            </a:r>
            <a:r>
              <a:rPr lang="en-US" dirty="0" err="1" smtClean="0"/>
              <a:t>templateRef</a:t>
            </a:r>
            <a:r>
              <a:rPr lang="en-US" dirty="0" smtClean="0"/>
              <a:t>: </a:t>
            </a:r>
            <a:r>
              <a:rPr lang="en-US" dirty="0" err="1" smtClean="0"/>
              <a:t>TemplateRef</a:t>
            </a:r>
            <a:r>
              <a:rPr lang="en-US" dirty="0" smtClean="0"/>
              <a:t>&lt;any&gt;, private </a:t>
            </a:r>
            <a:r>
              <a:rPr lang="en-US" dirty="0" err="1" smtClean="0"/>
              <a:t>viewContainer</a:t>
            </a:r>
            <a:r>
              <a:rPr lang="en-US" dirty="0" smtClean="0"/>
              <a:t>: </a:t>
            </a:r>
            <a:r>
              <a:rPr lang="en-US" dirty="0" err="1" smtClean="0"/>
              <a:t>ViewContainerRef</a:t>
            </a:r>
            <a:r>
              <a:rPr lang="en-US" dirty="0" smtClean="0"/>
              <a:t>) { }</a:t>
            </a:r>
          </a:p>
          <a:p>
            <a:r>
              <a:rPr lang="en-US" dirty="0" smtClean="0"/>
              <a:t>@Input() set </a:t>
            </a:r>
            <a:r>
              <a:rPr lang="en-US" dirty="0" err="1" smtClean="0"/>
              <a:t>appRepeat</a:t>
            </a:r>
            <a:r>
              <a:rPr lang="en-US" dirty="0" smtClean="0"/>
              <a:t>(count: number) {</a:t>
            </a:r>
          </a:p>
          <a:p>
            <a:r>
              <a:rPr lang="en-US" dirty="0" smtClean="0"/>
              <a:t>for (let </a:t>
            </a:r>
            <a:r>
              <a:rPr lang="en-US" dirty="0" err="1" smtClean="0"/>
              <a:t>i</a:t>
            </a:r>
            <a:r>
              <a:rPr lang="en-US" dirty="0" smtClean="0"/>
              <a:t> = 0; </a:t>
            </a:r>
            <a:r>
              <a:rPr lang="en-US" dirty="0" err="1" smtClean="0"/>
              <a:t>i</a:t>
            </a:r>
            <a:r>
              <a:rPr lang="en-US" dirty="0" smtClean="0"/>
              <a:t> &lt; count; </a:t>
            </a:r>
            <a:r>
              <a:rPr lang="en-US" dirty="0" err="1" smtClean="0"/>
              <a:t>i</a:t>
            </a:r>
            <a:r>
              <a:rPr lang="en-US" dirty="0" smtClean="0"/>
              <a:t>++) {</a:t>
            </a:r>
          </a:p>
          <a:p>
            <a:r>
              <a:rPr lang="en-US" dirty="0" err="1" smtClean="0"/>
              <a:t>this.viewContainer.createEmbeddedView</a:t>
            </a:r>
            <a:r>
              <a:rPr lang="en-US" dirty="0" smtClean="0"/>
              <a:t>(</a:t>
            </a:r>
            <a:r>
              <a:rPr lang="en-US" dirty="0" err="1" smtClean="0"/>
              <a:t>this.templateRef</a:t>
            </a:r>
            <a:r>
              <a:rPr lang="en-US" dirty="0" smtClean="0"/>
              <a:t>);</a:t>
            </a:r>
          </a:p>
          <a:p>
            <a:r>
              <a:rPr lang="en-US" dirty="0" smtClean="0"/>
              <a:t>}</a:t>
            </a:r>
          </a:p>
          <a:p>
            <a:r>
              <a:rPr lang="en-US" dirty="0" smtClean="0"/>
              <a:t>}</a:t>
            </a:r>
          </a:p>
          <a:p>
            <a:r>
              <a:rPr lang="en-US" dirty="0" smtClean="0"/>
              <a:t>}</a:t>
            </a:r>
          </a:p>
          <a:p>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629400"/>
          </a:xfrm>
        </p:spPr>
        <p:txBody>
          <a:bodyPr>
            <a:normAutofit/>
          </a:bodyPr>
          <a:lstStyle/>
          <a:p>
            <a:pPr algn="just"/>
            <a:r>
              <a:rPr lang="en-US" dirty="0" smtClean="0"/>
              <a:t>Line 3: Annotate the class with </a:t>
            </a:r>
            <a:r>
              <a:rPr lang="en-US" dirty="0" smtClean="0">
                <a:solidFill>
                  <a:srgbClr val="FF3399"/>
                </a:solidFill>
              </a:rPr>
              <a:t>@Directive which represents the class as a directive</a:t>
            </a:r>
            <a:r>
              <a:rPr lang="en-US" dirty="0" smtClean="0"/>
              <a:t> and specify the selector name inside brackets</a:t>
            </a:r>
          </a:p>
          <a:p>
            <a:pPr algn="just"/>
            <a:r>
              <a:rPr lang="en-US" dirty="0" smtClean="0"/>
              <a:t>Line 8: Create a constructor and inject two classes called </a:t>
            </a:r>
            <a:r>
              <a:rPr lang="en-US" dirty="0" err="1" smtClean="0"/>
              <a:t>TemplateRef</a:t>
            </a:r>
            <a:r>
              <a:rPr lang="en-US" dirty="0" smtClean="0"/>
              <a:t> which acquires &lt;</a:t>
            </a:r>
            <a:r>
              <a:rPr lang="en-US" dirty="0" err="1" smtClean="0"/>
              <a:t>ng</a:t>
            </a:r>
            <a:r>
              <a:rPr lang="en-US" dirty="0" smtClean="0"/>
              <a:t>-template&gt; content and another class called </a:t>
            </a:r>
            <a:r>
              <a:rPr lang="en-US" dirty="0" err="1" smtClean="0"/>
              <a:t>ViewcontainerRef</a:t>
            </a:r>
            <a:r>
              <a:rPr lang="en-US" dirty="0" smtClean="0"/>
              <a:t> which access the HTML container to add or remove elements from it</a:t>
            </a:r>
          </a:p>
          <a:p>
            <a:pPr algn="just"/>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400800"/>
          </a:xfrm>
        </p:spPr>
        <p:txBody>
          <a:bodyPr>
            <a:normAutofit fontScale="92500" lnSpcReduction="10000"/>
          </a:bodyPr>
          <a:lstStyle/>
          <a:p>
            <a:pPr algn="just"/>
            <a:r>
              <a:rPr lang="en-US" dirty="0" smtClean="0"/>
              <a:t>Line 10: Create a setter method for an </a:t>
            </a:r>
            <a:r>
              <a:rPr lang="en-US" dirty="0" err="1" smtClean="0"/>
              <a:t>appRepeat</a:t>
            </a:r>
            <a:r>
              <a:rPr lang="en-US" dirty="0" smtClean="0"/>
              <a:t> directive by attaching @Input() decorator which specifies that this directive will receive value from the component. This method takes the number passed to the </a:t>
            </a:r>
            <a:r>
              <a:rPr lang="en-US" dirty="0" err="1" smtClean="0"/>
              <a:t>appRepeat</a:t>
            </a:r>
            <a:r>
              <a:rPr lang="en-US" dirty="0" smtClean="0"/>
              <a:t> directive as an argument.</a:t>
            </a:r>
          </a:p>
          <a:p>
            <a:pPr algn="just"/>
            <a:r>
              <a:rPr lang="en-US" dirty="0" smtClean="0"/>
              <a:t>Line 12: As we need to render the elements based on the number passed to the </a:t>
            </a:r>
            <a:r>
              <a:rPr lang="en-US" dirty="0" err="1" smtClean="0"/>
              <a:t>appRepeat</a:t>
            </a:r>
            <a:r>
              <a:rPr lang="en-US" dirty="0" smtClean="0"/>
              <a:t> directive, run a for loop in which pass the template reference to a </a:t>
            </a:r>
            <a:r>
              <a:rPr lang="en-US" dirty="0" err="1" smtClean="0"/>
              <a:t>createEmbeddedView</a:t>
            </a:r>
            <a:r>
              <a:rPr lang="en-US" dirty="0" smtClean="0"/>
              <a:t> method which renders the elements into the DOM. This structural directive creates an embedded view from the Angular generated &lt;</a:t>
            </a:r>
            <a:r>
              <a:rPr lang="en-US" dirty="0" err="1" smtClean="0"/>
              <a:t>ng</a:t>
            </a:r>
            <a:r>
              <a:rPr lang="en-US" dirty="0" smtClean="0"/>
              <a:t>-template&gt; and inserts that view in a view container.</a:t>
            </a:r>
          </a:p>
          <a:p>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lstStyle/>
          <a:p>
            <a:pPr>
              <a:lnSpc>
                <a:spcPct val="150000"/>
              </a:lnSpc>
            </a:pPr>
            <a:r>
              <a:rPr lang="en-US" b="1" dirty="0" err="1" smtClean="0"/>
              <a:t>app.component.html</a:t>
            </a:r>
            <a:endParaRPr lang="en-US" dirty="0" smtClean="0"/>
          </a:p>
          <a:p>
            <a:pPr>
              <a:lnSpc>
                <a:spcPct val="150000"/>
              </a:lnSpc>
            </a:pPr>
            <a:r>
              <a:rPr lang="en-US" dirty="0" smtClean="0"/>
              <a:t>&lt;h3&gt;Structural Directive&lt;/h3&gt;</a:t>
            </a:r>
          </a:p>
          <a:p>
            <a:pPr>
              <a:lnSpc>
                <a:spcPct val="150000"/>
              </a:lnSpc>
            </a:pPr>
            <a:r>
              <a:rPr lang="en-US" dirty="0" smtClean="0"/>
              <a:t>&lt;p *</a:t>
            </a:r>
            <a:r>
              <a:rPr lang="en-US" dirty="0" err="1" smtClean="0"/>
              <a:t>appRepeat</a:t>
            </a:r>
            <a:r>
              <a:rPr lang="en-US" dirty="0" smtClean="0"/>
              <a:t>="5"&gt;I am being repeated...&lt;/p&gt;</a:t>
            </a:r>
          </a:p>
          <a:p>
            <a:pPr algn="just">
              <a:lnSpc>
                <a:spcPct val="150000"/>
              </a:lnSpc>
            </a:pPr>
            <a:r>
              <a:rPr lang="en-US" dirty="0" smtClean="0"/>
              <a:t>Line 2: </a:t>
            </a:r>
            <a:r>
              <a:rPr lang="en-US" dirty="0" err="1" smtClean="0"/>
              <a:t>appRepeat</a:t>
            </a:r>
            <a:r>
              <a:rPr lang="en-US" dirty="0" smtClean="0"/>
              <a:t> directive is applied to the paragraph element. It will render five paragraph elements into the DOM.</a:t>
            </a:r>
          </a:p>
          <a:p>
            <a:pPr>
              <a:lnSpc>
                <a:spcPct val="150000"/>
              </a:lnSpc>
            </a:pP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lstStyle/>
          <a:p>
            <a:r>
              <a:rPr lang="en-US" b="1" dirty="0" smtClean="0"/>
              <a:t>Output</a:t>
            </a:r>
            <a:r>
              <a:rPr lang="en-US" dirty="0" smtClean="0"/>
              <a:t>:</a:t>
            </a:r>
            <a:endParaRPr lang="en-US" dirty="0"/>
          </a:p>
        </p:txBody>
      </p:sp>
      <p:pic>
        <p:nvPicPr>
          <p:cNvPr id="7170" name="Picture 2"/>
          <p:cNvPicPr>
            <a:picLocks noGrp="1" noChangeAspect="1" noChangeArrowheads="1"/>
          </p:cNvPicPr>
          <p:nvPr>
            <p:ph idx="1"/>
          </p:nvPr>
        </p:nvPicPr>
        <p:blipFill>
          <a:blip r:embed="rId2"/>
          <a:srcRect/>
          <a:stretch>
            <a:fillRect/>
          </a:stretch>
        </p:blipFill>
        <p:spPr bwMode="auto">
          <a:xfrm>
            <a:off x="3200401" y="1449719"/>
            <a:ext cx="2646362" cy="31984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639762"/>
          </a:xfrm>
        </p:spPr>
        <p:txBody>
          <a:bodyPr>
            <a:normAutofit fontScale="90000"/>
          </a:bodyPr>
          <a:lstStyle/>
          <a:p>
            <a:r>
              <a:rPr lang="en-US" dirty="0" smtClean="0"/>
              <a:t>Attribute Directives</a:t>
            </a:r>
            <a:endParaRPr lang="en-US" dirty="0"/>
          </a:p>
        </p:txBody>
      </p:sp>
      <p:sp>
        <p:nvSpPr>
          <p:cNvPr id="3" name="Content Placeholder 2"/>
          <p:cNvSpPr>
            <a:spLocks noGrp="1"/>
          </p:cNvSpPr>
          <p:nvPr>
            <p:ph idx="1"/>
          </p:nvPr>
        </p:nvSpPr>
        <p:spPr>
          <a:xfrm>
            <a:off x="1143000" y="685800"/>
            <a:ext cx="7790688" cy="5943600"/>
          </a:xfrm>
        </p:spPr>
        <p:txBody>
          <a:bodyPr>
            <a:normAutofit fontScale="92500" lnSpcReduction="10000"/>
          </a:bodyPr>
          <a:lstStyle/>
          <a:p>
            <a:pPr algn="just"/>
            <a:r>
              <a:rPr lang="en-US" dirty="0" smtClean="0"/>
              <a:t>Attribute directives </a:t>
            </a:r>
            <a:r>
              <a:rPr lang="en-US" dirty="0" smtClean="0">
                <a:solidFill>
                  <a:srgbClr val="FF3399"/>
                </a:solidFill>
              </a:rPr>
              <a:t>change the appearance/behavior of a component/element</a:t>
            </a:r>
            <a:r>
              <a:rPr lang="en-US" dirty="0" smtClean="0"/>
              <a:t>.</a:t>
            </a:r>
          </a:p>
          <a:p>
            <a:pPr algn="just"/>
            <a:r>
              <a:rPr lang="en-US" dirty="0" smtClean="0"/>
              <a:t>Following are built-in attribute directives:</a:t>
            </a:r>
          </a:p>
          <a:p>
            <a:pPr algn="just"/>
            <a:r>
              <a:rPr lang="en-US" dirty="0" err="1" smtClean="0"/>
              <a:t>ngStyle</a:t>
            </a:r>
            <a:endParaRPr lang="en-US" dirty="0" smtClean="0"/>
          </a:p>
          <a:p>
            <a:pPr algn="just"/>
            <a:r>
              <a:rPr lang="en-US" dirty="0" err="1" smtClean="0"/>
              <a:t>ngClass</a:t>
            </a:r>
            <a:endParaRPr lang="en-US" dirty="0" smtClean="0"/>
          </a:p>
          <a:p>
            <a:pPr algn="just"/>
            <a:r>
              <a:rPr lang="en-US" b="1" dirty="0" err="1" smtClean="0"/>
              <a:t>ngStyle</a:t>
            </a:r>
            <a:r>
              <a:rPr lang="en-US" b="1" dirty="0" smtClean="0"/>
              <a:t>:</a:t>
            </a:r>
          </a:p>
          <a:p>
            <a:pPr algn="just"/>
            <a:r>
              <a:rPr lang="en-US" dirty="0" smtClean="0"/>
              <a:t>This directive is used </a:t>
            </a:r>
            <a:r>
              <a:rPr lang="en-US" dirty="0" smtClean="0">
                <a:solidFill>
                  <a:srgbClr val="0066FF"/>
                </a:solidFill>
              </a:rPr>
              <a:t>to modify a component/element’s style</a:t>
            </a:r>
            <a:r>
              <a:rPr lang="en-US" dirty="0" smtClean="0"/>
              <a:t>. You can use the following syntax </a:t>
            </a:r>
            <a:r>
              <a:rPr lang="en-US" dirty="0" smtClean="0">
                <a:solidFill>
                  <a:srgbClr val="FF3399"/>
                </a:solidFill>
              </a:rPr>
              <a:t>to set a single CSS style to the element </a:t>
            </a:r>
            <a:r>
              <a:rPr lang="en-US" dirty="0" smtClean="0"/>
              <a:t>which is also known as style binding</a:t>
            </a:r>
          </a:p>
          <a:p>
            <a:pPr algn="just"/>
            <a:r>
              <a:rPr lang="en-US" dirty="0" smtClean="0"/>
              <a:t>[style.&lt;</a:t>
            </a:r>
            <a:r>
              <a:rPr lang="en-US" dirty="0" err="1" smtClean="0"/>
              <a:t>cssproperty</a:t>
            </a:r>
            <a:r>
              <a:rPr lang="en-US" dirty="0" smtClean="0"/>
              <a:t>&gt;] = "value"</a:t>
            </a:r>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r>
              <a:rPr lang="en-US" b="1" dirty="0" smtClean="0"/>
              <a:t>Features of Angular:</a:t>
            </a:r>
            <a:endParaRPr lang="en-US" dirty="0"/>
          </a:p>
        </p:txBody>
      </p:sp>
      <p:sp>
        <p:nvSpPr>
          <p:cNvPr id="3" name="Content Placeholder 2"/>
          <p:cNvSpPr>
            <a:spLocks noGrp="1"/>
          </p:cNvSpPr>
          <p:nvPr>
            <p:ph idx="1"/>
          </p:nvPr>
        </p:nvSpPr>
        <p:spPr>
          <a:xfrm>
            <a:off x="1219200" y="914400"/>
            <a:ext cx="7714488" cy="5715000"/>
          </a:xfrm>
        </p:spPr>
        <p:txBody>
          <a:bodyPr>
            <a:normAutofit fontScale="92500" lnSpcReduction="20000"/>
          </a:bodyPr>
          <a:lstStyle/>
          <a:p>
            <a:pPr lvl="0" algn="just">
              <a:lnSpc>
                <a:spcPct val="150000"/>
              </a:lnSpc>
            </a:pPr>
            <a:r>
              <a:rPr lang="en-US" b="1" dirty="0" smtClean="0"/>
              <a:t>Easier to learn</a:t>
            </a:r>
            <a:r>
              <a:rPr lang="en-US" dirty="0" smtClean="0"/>
              <a:t>: It is a more streamlined framework where </a:t>
            </a:r>
            <a:r>
              <a:rPr lang="en-US" dirty="0" smtClean="0">
                <a:solidFill>
                  <a:srgbClr val="FF3399"/>
                </a:solidFill>
              </a:rPr>
              <a:t>developers will be focusing on writing JavaScript classes</a:t>
            </a:r>
            <a:r>
              <a:rPr lang="en-US" dirty="0" smtClean="0"/>
              <a:t>.</a:t>
            </a:r>
          </a:p>
          <a:p>
            <a:pPr lvl="0" algn="just">
              <a:lnSpc>
                <a:spcPct val="150000"/>
              </a:lnSpc>
            </a:pPr>
            <a:r>
              <a:rPr lang="en-US" b="1" dirty="0" smtClean="0"/>
              <a:t>Good IDE support</a:t>
            </a:r>
            <a:r>
              <a:rPr lang="en-US" dirty="0" smtClean="0"/>
              <a:t>: </a:t>
            </a:r>
            <a:r>
              <a:rPr lang="en-US" dirty="0" smtClean="0">
                <a:solidFill>
                  <a:srgbClr val="008000"/>
                </a:solidFill>
              </a:rPr>
              <a:t>Angular is written in </a:t>
            </a:r>
            <a:r>
              <a:rPr lang="en-US" dirty="0" err="1" smtClean="0">
                <a:solidFill>
                  <a:srgbClr val="008000"/>
                </a:solidFill>
              </a:rPr>
              <a:t>TypeScript</a:t>
            </a:r>
            <a:r>
              <a:rPr lang="en-US" dirty="0" smtClean="0">
                <a:solidFill>
                  <a:srgbClr val="008000"/>
                </a:solidFill>
              </a:rPr>
              <a:t> </a:t>
            </a:r>
            <a:r>
              <a:rPr lang="en-US" dirty="0" smtClean="0"/>
              <a:t>which is a superset of JavaScript and supports all </a:t>
            </a:r>
            <a:r>
              <a:rPr lang="en-US" dirty="0" err="1" smtClean="0"/>
              <a:t>ECMAScript</a:t>
            </a:r>
            <a:r>
              <a:rPr lang="en-US" dirty="0" smtClean="0"/>
              <a:t> 6 features. Many </a:t>
            </a:r>
            <a:r>
              <a:rPr lang="en-US" dirty="0" smtClean="0">
                <a:solidFill>
                  <a:srgbClr val="0066FF"/>
                </a:solidFill>
              </a:rPr>
              <a:t>IDEs like Eclipse, Microsoft Visual Studio, Sublime Text, etc., have good support for </a:t>
            </a:r>
            <a:r>
              <a:rPr lang="en-US" dirty="0" err="1" smtClean="0">
                <a:solidFill>
                  <a:srgbClr val="0066FF"/>
                </a:solidFill>
              </a:rPr>
              <a:t>TypeScript</a:t>
            </a:r>
            <a:r>
              <a:rPr lang="en-US" dirty="0" smtClean="0">
                <a:solidFill>
                  <a:srgbClr val="0066FF"/>
                </a:solidFill>
              </a:rPr>
              <a:t>.</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04800"/>
            <a:ext cx="7638288" cy="5943600"/>
          </a:xfrm>
        </p:spPr>
        <p:txBody>
          <a:bodyPr>
            <a:normAutofit/>
          </a:bodyPr>
          <a:lstStyle/>
          <a:p>
            <a:r>
              <a:rPr lang="en-US" b="1" dirty="0" smtClean="0"/>
              <a:t>Example</a:t>
            </a:r>
            <a:r>
              <a:rPr lang="en-US" dirty="0" smtClean="0"/>
              <a:t>:</a:t>
            </a:r>
          </a:p>
          <a:p>
            <a:r>
              <a:rPr lang="en-US" b="1" dirty="0" err="1" smtClean="0"/>
              <a:t>app.component.ts</a:t>
            </a:r>
            <a:endParaRPr lang="en-US" dirty="0" smtClean="0"/>
          </a:p>
          <a:p>
            <a:r>
              <a:rPr lang="en-US" dirty="0" smtClean="0"/>
              <a:t>...</a:t>
            </a:r>
          </a:p>
          <a:p>
            <a:r>
              <a:rPr lang="en-US" dirty="0" smtClean="0"/>
              <a:t>export class </a:t>
            </a:r>
            <a:r>
              <a:rPr lang="en-US" dirty="0" err="1" smtClean="0"/>
              <a:t>AppComponent</a:t>
            </a:r>
            <a:r>
              <a:rPr lang="en-US" dirty="0" smtClean="0"/>
              <a:t> {</a:t>
            </a:r>
          </a:p>
          <a:p>
            <a:r>
              <a:rPr lang="en-US" dirty="0" err="1" smtClean="0"/>
              <a:t>colorName</a:t>
            </a:r>
            <a:r>
              <a:rPr lang="en-US" dirty="0" smtClean="0"/>
              <a:t> = 'yellow';</a:t>
            </a:r>
          </a:p>
          <a:p>
            <a:r>
              <a:rPr lang="en-US" dirty="0" smtClean="0"/>
              <a:t>color = 'red';</a:t>
            </a:r>
          </a:p>
          <a:p>
            <a:r>
              <a:rPr lang="en-US" dirty="0" smtClean="0"/>
              <a:t>}</a:t>
            </a:r>
          </a:p>
          <a:p>
            <a:r>
              <a:rPr lang="en-US" dirty="0" smtClean="0"/>
              <a:t>Line 3-4: </a:t>
            </a:r>
            <a:r>
              <a:rPr lang="en-US" dirty="0" err="1" smtClean="0"/>
              <a:t>colorName</a:t>
            </a:r>
            <a:r>
              <a:rPr lang="en-US" dirty="0" smtClean="0"/>
              <a:t> and color properties are initialized to default values</a:t>
            </a:r>
          </a:p>
          <a:p>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400800"/>
          </a:xfrm>
        </p:spPr>
        <p:txBody>
          <a:bodyPr>
            <a:normAutofit fontScale="92500" lnSpcReduction="10000"/>
          </a:bodyPr>
          <a:lstStyle/>
          <a:p>
            <a:pPr>
              <a:lnSpc>
                <a:spcPct val="150000"/>
              </a:lnSpc>
            </a:pPr>
            <a:r>
              <a:rPr lang="en-US" b="1" dirty="0" err="1" smtClean="0"/>
              <a:t>app.component.html</a:t>
            </a:r>
            <a:endParaRPr lang="en-US" dirty="0" smtClean="0"/>
          </a:p>
          <a:p>
            <a:pPr>
              <a:lnSpc>
                <a:spcPct val="150000"/>
              </a:lnSpc>
            </a:pPr>
            <a:r>
              <a:rPr lang="en-US" dirty="0" smtClean="0"/>
              <a:t>&lt;div [</a:t>
            </a:r>
            <a:r>
              <a:rPr lang="en-US" dirty="0" err="1" smtClean="0"/>
              <a:t>style.background</a:t>
            </a:r>
            <a:r>
              <a:rPr lang="en-US" dirty="0" smtClean="0"/>
              <a:t>-color]="</a:t>
            </a:r>
            <a:r>
              <a:rPr lang="en-US" dirty="0" err="1" smtClean="0"/>
              <a:t>colorName</a:t>
            </a:r>
            <a:r>
              <a:rPr lang="en-US" dirty="0" smtClean="0"/>
              <a:t>" [</a:t>
            </a:r>
            <a:r>
              <a:rPr lang="en-US" dirty="0" err="1" smtClean="0"/>
              <a:t>style.color</a:t>
            </a:r>
            <a:r>
              <a:rPr lang="en-US" dirty="0" smtClean="0"/>
              <a:t>]="color"&gt;</a:t>
            </a:r>
          </a:p>
          <a:p>
            <a:pPr>
              <a:lnSpc>
                <a:spcPct val="150000"/>
              </a:lnSpc>
            </a:pPr>
            <a:r>
              <a:rPr lang="en-US" dirty="0" smtClean="0"/>
              <a:t>Uses fixed yellow background</a:t>
            </a:r>
          </a:p>
          <a:p>
            <a:pPr>
              <a:lnSpc>
                <a:spcPct val="150000"/>
              </a:lnSpc>
            </a:pPr>
            <a:r>
              <a:rPr lang="en-US" dirty="0" smtClean="0"/>
              <a:t>&lt;/div&gt;</a:t>
            </a:r>
          </a:p>
          <a:p>
            <a:pPr algn="just">
              <a:lnSpc>
                <a:spcPct val="150000"/>
              </a:lnSpc>
            </a:pPr>
            <a:r>
              <a:rPr lang="en-US" dirty="0" smtClean="0"/>
              <a:t>Line 1: </a:t>
            </a:r>
            <a:r>
              <a:rPr lang="en-US" dirty="0" err="1" smtClean="0"/>
              <a:t>style.background</a:t>
            </a:r>
            <a:r>
              <a:rPr lang="en-US" dirty="0" smtClean="0"/>
              <a:t>-color will set the background-color of the text to yellow and </a:t>
            </a:r>
            <a:r>
              <a:rPr lang="en-US" dirty="0" err="1" smtClean="0"/>
              <a:t>style.color</a:t>
            </a:r>
            <a:r>
              <a:rPr lang="en-US" dirty="0" smtClean="0"/>
              <a:t> directive will set the color of the text to red. </a:t>
            </a:r>
          </a:p>
          <a:p>
            <a:pPr algn="just">
              <a:lnSpc>
                <a:spcPct val="150000"/>
              </a:lnSpc>
            </a:pP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563562"/>
          </a:xfrm>
        </p:spPr>
        <p:txBody>
          <a:bodyPr>
            <a:normAutofit fontScale="90000"/>
          </a:bodyPr>
          <a:lstStyle/>
          <a:p>
            <a:r>
              <a:rPr lang="en-US" b="1" dirty="0" smtClean="0"/>
              <a:t>Output</a:t>
            </a:r>
            <a:r>
              <a:rPr lang="en-US" dirty="0" smtClean="0"/>
              <a:t>:</a:t>
            </a:r>
            <a:endParaRPr lang="en-US" dirty="0"/>
          </a:p>
        </p:txBody>
      </p:sp>
      <p:sp>
        <p:nvSpPr>
          <p:cNvPr id="3" name="Content Placeholder 2"/>
          <p:cNvSpPr>
            <a:spLocks noGrp="1"/>
          </p:cNvSpPr>
          <p:nvPr>
            <p:ph idx="1"/>
          </p:nvPr>
        </p:nvSpPr>
        <p:spPr>
          <a:xfrm>
            <a:off x="1143000" y="1295400"/>
            <a:ext cx="7790688" cy="5334000"/>
          </a:xfrm>
        </p:spPr>
        <p:txBody>
          <a:bodyPr>
            <a:normAutofit fontScale="85000" lnSpcReduction="20000"/>
          </a:bodyPr>
          <a:lstStyle/>
          <a:p>
            <a:pPr algn="just"/>
            <a:r>
              <a:rPr lang="en-US" dirty="0" smtClean="0"/>
              <a:t>If there are more than one CSS styles to apply, you can use </a:t>
            </a:r>
            <a:r>
              <a:rPr lang="en-US" b="1" dirty="0" err="1" smtClean="0"/>
              <a:t>ngStyle</a:t>
            </a:r>
            <a:r>
              <a:rPr lang="en-US" dirty="0" smtClean="0"/>
              <a:t> attribute.</a:t>
            </a:r>
          </a:p>
          <a:p>
            <a:r>
              <a:rPr lang="en-US" b="1" dirty="0" smtClean="0"/>
              <a:t>Example</a:t>
            </a:r>
            <a:r>
              <a:rPr lang="en-US" dirty="0" smtClean="0"/>
              <a:t>:</a:t>
            </a:r>
          </a:p>
          <a:p>
            <a:r>
              <a:rPr lang="en-US" b="1" dirty="0" err="1" smtClean="0"/>
              <a:t>app.component.ts</a:t>
            </a:r>
            <a:endParaRPr lang="en-US" dirty="0" smtClean="0"/>
          </a:p>
          <a:p>
            <a:r>
              <a:rPr lang="en-US" dirty="0" smtClean="0"/>
              <a:t>...</a:t>
            </a:r>
          </a:p>
          <a:p>
            <a:r>
              <a:rPr lang="en-US" dirty="0" smtClean="0"/>
              <a:t>export class </a:t>
            </a:r>
            <a:r>
              <a:rPr lang="en-US" dirty="0" err="1" smtClean="0"/>
              <a:t>AppComponent</a:t>
            </a:r>
            <a:r>
              <a:rPr lang="en-US" dirty="0" smtClean="0"/>
              <a:t> {</a:t>
            </a:r>
          </a:p>
          <a:p>
            <a:r>
              <a:rPr lang="en-US" dirty="0" err="1" smtClean="0"/>
              <a:t>colorName</a:t>
            </a:r>
            <a:r>
              <a:rPr lang="en-US" dirty="0" smtClean="0"/>
              <a:t> = 'red';</a:t>
            </a:r>
          </a:p>
          <a:p>
            <a:r>
              <a:rPr lang="en-US" dirty="0" err="1" smtClean="0"/>
              <a:t>fontWeight</a:t>
            </a:r>
            <a:r>
              <a:rPr lang="en-US" dirty="0" smtClean="0"/>
              <a:t> = 'bold';</a:t>
            </a:r>
          </a:p>
          <a:p>
            <a:r>
              <a:rPr lang="en-US" dirty="0" err="1" smtClean="0"/>
              <a:t>borderStyle</a:t>
            </a:r>
            <a:r>
              <a:rPr lang="en-US" dirty="0" smtClean="0"/>
              <a:t> = '1px solid black';</a:t>
            </a:r>
          </a:p>
          <a:p>
            <a:r>
              <a:rPr lang="en-US" dirty="0" smtClean="0"/>
              <a:t>}</a:t>
            </a:r>
          </a:p>
          <a:p>
            <a:r>
              <a:rPr lang="en-US" dirty="0" smtClean="0"/>
              <a:t>Line3-5: Create three properties called </a:t>
            </a:r>
            <a:r>
              <a:rPr lang="en-US" dirty="0" err="1" smtClean="0"/>
              <a:t>colorName</a:t>
            </a:r>
            <a:r>
              <a:rPr lang="en-US" dirty="0" smtClean="0"/>
              <a:t>, </a:t>
            </a:r>
            <a:r>
              <a:rPr lang="en-US" dirty="0" err="1" smtClean="0"/>
              <a:t>fontWeight</a:t>
            </a:r>
            <a:r>
              <a:rPr lang="en-US" dirty="0" smtClean="0"/>
              <a:t> and </a:t>
            </a:r>
            <a:r>
              <a:rPr lang="en-US" dirty="0" err="1" smtClean="0"/>
              <a:t>borderStyle</a:t>
            </a:r>
            <a:r>
              <a:rPr lang="en-US" dirty="0" smtClean="0"/>
              <a:t> and initialize them with some default values</a:t>
            </a:r>
          </a:p>
          <a:p>
            <a:pPr algn="just"/>
            <a:endParaRPr lang="en-US" dirty="0"/>
          </a:p>
        </p:txBody>
      </p:sp>
      <p:pic>
        <p:nvPicPr>
          <p:cNvPr id="5" name="Picture 2"/>
          <p:cNvPicPr>
            <a:picLocks noChangeAspect="1" noChangeArrowheads="1"/>
          </p:cNvPicPr>
          <p:nvPr/>
        </p:nvPicPr>
        <p:blipFill>
          <a:blip r:embed="rId2"/>
          <a:srcRect/>
          <a:stretch>
            <a:fillRect/>
          </a:stretch>
        </p:blipFill>
        <p:spPr bwMode="auto">
          <a:xfrm>
            <a:off x="3505200" y="304800"/>
            <a:ext cx="3886200" cy="9100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6400800"/>
          </a:xfrm>
        </p:spPr>
        <p:txBody>
          <a:bodyPr>
            <a:normAutofit/>
          </a:bodyPr>
          <a:lstStyle/>
          <a:p>
            <a:r>
              <a:rPr lang="en-US" b="1" dirty="0" err="1" smtClean="0"/>
              <a:t>app.component.html</a:t>
            </a:r>
            <a:endParaRPr lang="en-US" dirty="0" smtClean="0"/>
          </a:p>
          <a:p>
            <a:r>
              <a:rPr lang="en-US" dirty="0" smtClean="0"/>
              <a:t>&lt;p [</a:t>
            </a:r>
            <a:r>
              <a:rPr lang="en-US" dirty="0" err="1" smtClean="0"/>
              <a:t>ngStyle</a:t>
            </a:r>
            <a:r>
              <a:rPr lang="en-US" dirty="0" smtClean="0"/>
              <a:t>]="{</a:t>
            </a:r>
          </a:p>
          <a:p>
            <a:r>
              <a:rPr lang="en-US" dirty="0" err="1" smtClean="0"/>
              <a:t>color:colorName</a:t>
            </a:r>
            <a:r>
              <a:rPr lang="en-US" dirty="0" smtClean="0"/>
              <a:t>,</a:t>
            </a:r>
          </a:p>
          <a:p>
            <a:r>
              <a:rPr lang="en-US" dirty="0" smtClean="0"/>
              <a:t>'font-</a:t>
            </a:r>
            <a:r>
              <a:rPr lang="en-US" dirty="0" err="1" smtClean="0"/>
              <a:t>weight':fontWeight</a:t>
            </a:r>
            <a:r>
              <a:rPr lang="en-US" dirty="0" smtClean="0"/>
              <a:t>,</a:t>
            </a:r>
          </a:p>
          <a:p>
            <a:r>
              <a:rPr lang="en-US" dirty="0" err="1" smtClean="0"/>
              <a:t>borderBottom</a:t>
            </a:r>
            <a:r>
              <a:rPr lang="en-US" dirty="0" smtClean="0"/>
              <a:t>: </a:t>
            </a:r>
            <a:r>
              <a:rPr lang="en-US" dirty="0" err="1" smtClean="0"/>
              <a:t>borderStyle</a:t>
            </a:r>
            <a:endParaRPr lang="en-US" dirty="0" smtClean="0"/>
          </a:p>
          <a:p>
            <a:r>
              <a:rPr lang="en-US" dirty="0" smtClean="0"/>
              <a:t>}"&gt;</a:t>
            </a:r>
          </a:p>
          <a:p>
            <a:r>
              <a:rPr lang="en-US" dirty="0" smtClean="0"/>
              <a:t>Demo for attribute directive </a:t>
            </a:r>
            <a:r>
              <a:rPr lang="en-US" dirty="0" err="1" smtClean="0"/>
              <a:t>ngStyle</a:t>
            </a:r>
            <a:endParaRPr lang="en-US" dirty="0" smtClean="0"/>
          </a:p>
          <a:p>
            <a:r>
              <a:rPr lang="en-US" dirty="0" smtClean="0"/>
              <a:t>&lt;/p&gt;</a:t>
            </a:r>
          </a:p>
          <a:p>
            <a:pPr algn="just"/>
            <a:r>
              <a:rPr lang="en-US" dirty="0" smtClean="0"/>
              <a:t>Line 1-5: </a:t>
            </a:r>
            <a:r>
              <a:rPr lang="en-US" dirty="0" err="1" smtClean="0"/>
              <a:t>ngStyle</a:t>
            </a:r>
            <a:r>
              <a:rPr lang="en-US" dirty="0" smtClean="0"/>
              <a:t> directive is used here to set multiple CSS styles for the given text</a:t>
            </a:r>
          </a:p>
          <a:p>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533400"/>
            <a:ext cx="7562088" cy="5715000"/>
          </a:xfrm>
        </p:spPr>
        <p:txBody>
          <a:bodyPr/>
          <a:lstStyle/>
          <a:p>
            <a:r>
              <a:rPr lang="en-US" b="1" dirty="0" smtClean="0"/>
              <a:t>Output</a:t>
            </a:r>
            <a:r>
              <a:rPr lang="en-US" dirty="0" smtClean="0"/>
              <a:t>:</a:t>
            </a:r>
          </a:p>
          <a:p>
            <a:pPr>
              <a:buNone/>
            </a:pPr>
            <a:r>
              <a:rPr lang="en-US" dirty="0" smtClean="0"/>
              <a:t/>
            </a:r>
            <a:br>
              <a:rPr lang="en-US" dirty="0" smtClean="0"/>
            </a:br>
            <a:endParaRPr lang="en-US" dirty="0" smtClean="0"/>
          </a:p>
          <a:p>
            <a:endParaRPr lang="en-US" dirty="0" smtClean="0"/>
          </a:p>
          <a:p>
            <a:endParaRPr lang="en-US" dirty="0"/>
          </a:p>
        </p:txBody>
      </p:sp>
      <p:pic>
        <p:nvPicPr>
          <p:cNvPr id="5" name="Picture 2"/>
          <p:cNvPicPr>
            <a:picLocks noChangeAspect="1" noChangeArrowheads="1"/>
          </p:cNvPicPr>
          <p:nvPr/>
        </p:nvPicPr>
        <p:blipFill>
          <a:blip r:embed="rId2"/>
          <a:srcRect/>
          <a:stretch>
            <a:fillRect/>
          </a:stretch>
        </p:blipFill>
        <p:spPr bwMode="auto">
          <a:xfrm>
            <a:off x="2590800" y="1219200"/>
            <a:ext cx="4097172" cy="12477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563562"/>
          </a:xfrm>
        </p:spPr>
        <p:txBody>
          <a:bodyPr>
            <a:normAutofit fontScale="90000"/>
          </a:bodyPr>
          <a:lstStyle/>
          <a:p>
            <a:r>
              <a:rPr lang="en-US" dirty="0" err="1" smtClean="0"/>
              <a:t>ngClass</a:t>
            </a:r>
            <a:endParaRPr lang="en-US" dirty="0"/>
          </a:p>
        </p:txBody>
      </p:sp>
      <p:sp>
        <p:nvSpPr>
          <p:cNvPr id="5" name="Content Placeholder 4"/>
          <p:cNvSpPr>
            <a:spLocks noGrp="1"/>
          </p:cNvSpPr>
          <p:nvPr>
            <p:ph idx="1"/>
          </p:nvPr>
        </p:nvSpPr>
        <p:spPr>
          <a:xfrm>
            <a:off x="1219200" y="685800"/>
            <a:ext cx="7714488" cy="5943600"/>
          </a:xfrm>
        </p:spPr>
        <p:txBody>
          <a:bodyPr>
            <a:normAutofit fontScale="92500" lnSpcReduction="20000"/>
          </a:bodyPr>
          <a:lstStyle/>
          <a:p>
            <a:pPr algn="just"/>
            <a:r>
              <a:rPr lang="en-US" dirty="0" smtClean="0"/>
              <a:t>It allows you </a:t>
            </a:r>
            <a:r>
              <a:rPr lang="en-US" dirty="0" smtClean="0">
                <a:solidFill>
                  <a:srgbClr val="FF3399"/>
                </a:solidFill>
              </a:rPr>
              <a:t>to dynamically set and change the CSS classes for a given DOM element. </a:t>
            </a:r>
            <a:r>
              <a:rPr lang="en-US" dirty="0" smtClean="0"/>
              <a:t>Use the following syntax to set a single CSS class to the element which is also known as class binding.</a:t>
            </a:r>
          </a:p>
          <a:p>
            <a:pPr algn="just"/>
            <a:r>
              <a:rPr lang="en-US" dirty="0" smtClean="0"/>
              <a:t>[class.&lt;</a:t>
            </a:r>
            <a:r>
              <a:rPr lang="en-US" dirty="0" err="1" smtClean="0"/>
              <a:t>css_class_name</a:t>
            </a:r>
            <a:r>
              <a:rPr lang="en-US" dirty="0" smtClean="0"/>
              <a:t>&gt;] = "property/value"</a:t>
            </a:r>
          </a:p>
          <a:p>
            <a:pPr algn="just"/>
            <a:r>
              <a:rPr lang="en-US" dirty="0" smtClean="0"/>
              <a:t> </a:t>
            </a:r>
            <a:r>
              <a:rPr lang="en-US" b="1" dirty="0" smtClean="0"/>
              <a:t>Example</a:t>
            </a:r>
            <a:r>
              <a:rPr lang="en-US" dirty="0" smtClean="0"/>
              <a:t>:</a:t>
            </a:r>
          </a:p>
          <a:p>
            <a:pPr algn="just"/>
            <a:r>
              <a:rPr lang="en-US" b="1" dirty="0" err="1" smtClean="0"/>
              <a:t>app.component.ts</a:t>
            </a:r>
            <a:endParaRPr lang="en-US" dirty="0" smtClean="0"/>
          </a:p>
          <a:p>
            <a:pPr algn="just"/>
            <a:r>
              <a:rPr lang="en-US" dirty="0" smtClean="0"/>
              <a:t>...</a:t>
            </a:r>
          </a:p>
          <a:p>
            <a:pPr algn="just"/>
            <a:r>
              <a:rPr lang="en-US" dirty="0" smtClean="0"/>
              <a:t>export class </a:t>
            </a:r>
            <a:r>
              <a:rPr lang="en-US" dirty="0" err="1" smtClean="0"/>
              <a:t>AppComponent</a:t>
            </a:r>
            <a:r>
              <a:rPr lang="en-US" dirty="0" smtClean="0"/>
              <a:t> {</a:t>
            </a:r>
          </a:p>
          <a:p>
            <a:pPr algn="just"/>
            <a:r>
              <a:rPr lang="en-US" dirty="0" err="1" smtClean="0"/>
              <a:t>isBordered</a:t>
            </a:r>
            <a:r>
              <a:rPr lang="en-US" dirty="0" smtClean="0"/>
              <a:t> = true;</a:t>
            </a:r>
          </a:p>
          <a:p>
            <a:pPr algn="just"/>
            <a:r>
              <a:rPr lang="en-US" dirty="0" smtClean="0"/>
              <a:t>}</a:t>
            </a:r>
          </a:p>
          <a:p>
            <a:pPr algn="just"/>
            <a:r>
              <a:rPr lang="en-US" dirty="0" smtClean="0"/>
              <a:t>Line 3: Create a Boolean property called </a:t>
            </a:r>
            <a:r>
              <a:rPr lang="en-US" dirty="0" err="1" smtClean="0"/>
              <a:t>isBordered</a:t>
            </a:r>
            <a:r>
              <a:rPr lang="en-US" dirty="0" smtClean="0"/>
              <a:t> and initialize it to true</a:t>
            </a:r>
          </a:p>
          <a:p>
            <a:pPr algn="just"/>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76200"/>
            <a:ext cx="7790688" cy="6553200"/>
          </a:xfrm>
        </p:spPr>
        <p:txBody>
          <a:bodyPr>
            <a:normAutofit/>
          </a:bodyPr>
          <a:lstStyle/>
          <a:p>
            <a:pPr algn="just">
              <a:lnSpc>
                <a:spcPct val="150000"/>
              </a:lnSpc>
            </a:pPr>
            <a:r>
              <a:rPr lang="en-US" b="1" dirty="0" err="1" smtClean="0"/>
              <a:t>app.component.html</a:t>
            </a:r>
            <a:endParaRPr lang="en-US" dirty="0" smtClean="0"/>
          </a:p>
          <a:p>
            <a:pPr algn="just">
              <a:lnSpc>
                <a:spcPct val="150000"/>
              </a:lnSpc>
            </a:pPr>
            <a:r>
              <a:rPr lang="en-US" dirty="0" smtClean="0"/>
              <a:t>&lt;div [</a:t>
            </a:r>
            <a:r>
              <a:rPr lang="en-US" dirty="0" err="1" smtClean="0"/>
              <a:t>class.bordered</a:t>
            </a:r>
            <a:r>
              <a:rPr lang="en-US" dirty="0" smtClean="0"/>
              <a:t>]="</a:t>
            </a:r>
            <a:r>
              <a:rPr lang="en-US" dirty="0" err="1" smtClean="0"/>
              <a:t>isBordered</a:t>
            </a:r>
            <a:r>
              <a:rPr lang="en-US" dirty="0" smtClean="0"/>
              <a:t>"&gt;</a:t>
            </a:r>
          </a:p>
          <a:p>
            <a:pPr algn="just">
              <a:lnSpc>
                <a:spcPct val="150000"/>
              </a:lnSpc>
            </a:pPr>
            <a:r>
              <a:rPr lang="en-US" dirty="0" smtClean="0"/>
              <a:t>Border {{ </a:t>
            </a:r>
            <a:r>
              <a:rPr lang="en-US" dirty="0" err="1" smtClean="0"/>
              <a:t>isBordered</a:t>
            </a:r>
            <a:r>
              <a:rPr lang="en-US" dirty="0" smtClean="0"/>
              <a:t> ? "ON" : "OFF" }}</a:t>
            </a:r>
          </a:p>
          <a:p>
            <a:pPr algn="just">
              <a:lnSpc>
                <a:spcPct val="150000"/>
              </a:lnSpc>
            </a:pPr>
            <a:r>
              <a:rPr lang="en-US" dirty="0" smtClean="0"/>
              <a:t>&lt;/div&gt;</a:t>
            </a:r>
          </a:p>
          <a:p>
            <a:pPr algn="just">
              <a:lnSpc>
                <a:spcPct val="150000"/>
              </a:lnSpc>
            </a:pPr>
            <a:r>
              <a:rPr lang="en-US" dirty="0" smtClean="0"/>
              <a:t>Line 1: Bind the </a:t>
            </a:r>
            <a:r>
              <a:rPr lang="en-US" dirty="0" err="1" smtClean="0"/>
              <a:t>isBordered</a:t>
            </a:r>
            <a:r>
              <a:rPr lang="en-US" dirty="0" smtClean="0"/>
              <a:t> property with the CSS class bordered. Bordered CSS class will be applied only if </a:t>
            </a:r>
            <a:r>
              <a:rPr lang="en-US" dirty="0" err="1" smtClean="0"/>
              <a:t>isBordered</a:t>
            </a:r>
            <a:r>
              <a:rPr lang="en-US" dirty="0" smtClean="0"/>
              <a:t> property evaluates to true.</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81000"/>
            <a:ext cx="7562088" cy="5867400"/>
          </a:xfrm>
        </p:spPr>
        <p:txBody>
          <a:bodyPr>
            <a:normAutofit fontScale="92500" lnSpcReduction="10000"/>
          </a:bodyPr>
          <a:lstStyle/>
          <a:p>
            <a:pPr algn="just">
              <a:lnSpc>
                <a:spcPct val="150000"/>
              </a:lnSpc>
            </a:pPr>
            <a:r>
              <a:rPr lang="en-US" dirty="0" smtClean="0"/>
              <a:t>In </a:t>
            </a:r>
            <a:r>
              <a:rPr lang="en-US" b="1" dirty="0" err="1" smtClean="0"/>
              <a:t>app.component.css</a:t>
            </a:r>
            <a:r>
              <a:rPr lang="en-US" dirty="0" smtClean="0"/>
              <a:t>, add the following CSS class</a:t>
            </a:r>
          </a:p>
          <a:p>
            <a:pPr algn="just">
              <a:lnSpc>
                <a:spcPct val="150000"/>
              </a:lnSpc>
            </a:pPr>
            <a:r>
              <a:rPr lang="en-US" dirty="0" smtClean="0"/>
              <a:t>.bordered {</a:t>
            </a:r>
          </a:p>
          <a:p>
            <a:pPr algn="just">
              <a:lnSpc>
                <a:spcPct val="150000"/>
              </a:lnSpc>
            </a:pPr>
            <a:r>
              <a:rPr lang="en-US" dirty="0" smtClean="0"/>
              <a:t>border: 1px dashed black;</a:t>
            </a:r>
          </a:p>
          <a:p>
            <a:pPr algn="just">
              <a:lnSpc>
                <a:spcPct val="150000"/>
              </a:lnSpc>
            </a:pPr>
            <a:r>
              <a:rPr lang="en-US" dirty="0" smtClean="0"/>
              <a:t>background-color: </a:t>
            </a:r>
            <a:r>
              <a:rPr lang="en-US" i="1" dirty="0" smtClean="0"/>
              <a:t>#</a:t>
            </a:r>
            <a:r>
              <a:rPr lang="en-US" i="1" dirty="0" err="1" smtClean="0"/>
              <a:t>eee</a:t>
            </a:r>
            <a:r>
              <a:rPr lang="en-US" i="1" dirty="0" smtClean="0"/>
              <a:t>;</a:t>
            </a:r>
            <a:endParaRPr lang="en-US" dirty="0" smtClean="0"/>
          </a:p>
          <a:p>
            <a:pPr algn="just">
              <a:lnSpc>
                <a:spcPct val="150000"/>
              </a:lnSpc>
            </a:pPr>
            <a:r>
              <a:rPr lang="en-US" dirty="0" smtClean="0"/>
              <a:t>}</a:t>
            </a:r>
          </a:p>
          <a:p>
            <a:pPr algn="just">
              <a:lnSpc>
                <a:spcPct val="150000"/>
              </a:lnSpc>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normAutofit/>
          </a:bodyPr>
          <a:lstStyle/>
          <a:p>
            <a:pPr algn="just"/>
            <a:r>
              <a:rPr lang="en-US" b="1" dirty="0" smtClean="0"/>
              <a:t>Output</a:t>
            </a:r>
            <a:r>
              <a:rPr lang="en-US" dirty="0" smtClean="0"/>
              <a:t>:</a:t>
            </a:r>
          </a:p>
          <a:p>
            <a:pPr algn="just">
              <a:buNone/>
            </a:pPr>
            <a:r>
              <a:rPr lang="en-US" dirty="0" smtClean="0"/>
              <a:t> </a:t>
            </a:r>
          </a:p>
          <a:p>
            <a:pPr algn="just"/>
            <a:endParaRPr lang="en-US" dirty="0" smtClean="0"/>
          </a:p>
          <a:p>
            <a:pPr algn="just"/>
            <a:r>
              <a:rPr lang="en-US" dirty="0" smtClean="0"/>
              <a:t>If you have </a:t>
            </a:r>
            <a:r>
              <a:rPr lang="en-US" b="1" dirty="0" smtClean="0"/>
              <a:t>more than one CSS classes to apply</a:t>
            </a:r>
            <a:r>
              <a:rPr lang="en-US" dirty="0" smtClean="0"/>
              <a:t>, then you can go for </a:t>
            </a:r>
            <a:r>
              <a:rPr lang="en-US" dirty="0" err="1" smtClean="0"/>
              <a:t>ngClass</a:t>
            </a:r>
            <a:r>
              <a:rPr lang="en-US" dirty="0" smtClean="0"/>
              <a:t> syntax.</a:t>
            </a:r>
          </a:p>
          <a:p>
            <a:pPr algn="just"/>
            <a:r>
              <a:rPr lang="en-US" dirty="0" smtClean="0"/>
              <a:t> </a:t>
            </a:r>
            <a:r>
              <a:rPr lang="en-US" b="1" dirty="0" smtClean="0"/>
              <a:t>Syntax</a:t>
            </a:r>
            <a:r>
              <a:rPr lang="en-US" dirty="0" smtClean="0"/>
              <a:t>:</a:t>
            </a:r>
          </a:p>
          <a:p>
            <a:pPr algn="just"/>
            <a:r>
              <a:rPr lang="en-US" dirty="0" smtClean="0"/>
              <a:t>[</a:t>
            </a:r>
            <a:r>
              <a:rPr lang="en-US" dirty="0" err="1" smtClean="0"/>
              <a:t>ngClass</a:t>
            </a:r>
            <a:r>
              <a:rPr lang="en-US" dirty="0" smtClean="0"/>
              <a:t>] = "{css_class_name1 : Boolean expression, css_class_name2: Boolean expression, ……}"</a:t>
            </a:r>
            <a:br>
              <a:rPr lang="en-US" dirty="0" smtClean="0"/>
            </a:br>
            <a:endParaRPr lang="en-US" dirty="0"/>
          </a:p>
        </p:txBody>
      </p:sp>
      <p:pic>
        <p:nvPicPr>
          <p:cNvPr id="5" name="Picture 2"/>
          <p:cNvPicPr>
            <a:picLocks noChangeAspect="1" noChangeArrowheads="1"/>
          </p:cNvPicPr>
          <p:nvPr/>
        </p:nvPicPr>
        <p:blipFill>
          <a:blip r:embed="rId2"/>
          <a:srcRect/>
          <a:stretch>
            <a:fillRect/>
          </a:stretch>
        </p:blipFill>
        <p:spPr bwMode="auto">
          <a:xfrm>
            <a:off x="2514600" y="838200"/>
            <a:ext cx="4707835"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19200" y="152400"/>
            <a:ext cx="7714488" cy="6477000"/>
          </a:xfrm>
        </p:spPr>
        <p:txBody>
          <a:bodyPr>
            <a:normAutofit/>
          </a:bodyPr>
          <a:lstStyle/>
          <a:p>
            <a:pPr algn="just"/>
            <a:r>
              <a:rPr lang="en-US" b="1" dirty="0" smtClean="0"/>
              <a:t>Example</a:t>
            </a:r>
            <a:r>
              <a:rPr lang="en-US" dirty="0" smtClean="0"/>
              <a:t>:</a:t>
            </a:r>
          </a:p>
          <a:p>
            <a:pPr algn="just"/>
            <a:r>
              <a:rPr lang="en-US" b="1" dirty="0" err="1" smtClean="0"/>
              <a:t>app.component.ts</a:t>
            </a:r>
            <a:endParaRPr lang="en-US" dirty="0" smtClean="0"/>
          </a:p>
          <a:p>
            <a:pPr algn="just"/>
            <a:r>
              <a:rPr lang="en-US" dirty="0" smtClean="0"/>
              <a:t>...</a:t>
            </a:r>
          </a:p>
          <a:p>
            <a:pPr algn="just"/>
            <a:r>
              <a:rPr lang="en-US" dirty="0" smtClean="0"/>
              <a:t>export class </a:t>
            </a:r>
            <a:r>
              <a:rPr lang="en-US" dirty="0" err="1" smtClean="0"/>
              <a:t>AppComponent</a:t>
            </a:r>
            <a:r>
              <a:rPr lang="en-US" dirty="0" smtClean="0"/>
              <a:t> {</a:t>
            </a:r>
          </a:p>
          <a:p>
            <a:pPr algn="just"/>
            <a:r>
              <a:rPr lang="en-US" dirty="0" err="1" smtClean="0"/>
              <a:t>isBordered</a:t>
            </a:r>
            <a:r>
              <a:rPr lang="en-US" dirty="0" smtClean="0"/>
              <a:t> = true;</a:t>
            </a:r>
          </a:p>
          <a:p>
            <a:pPr algn="just"/>
            <a:r>
              <a:rPr lang="en-US" dirty="0" err="1" smtClean="0"/>
              <a:t>isColor</a:t>
            </a:r>
            <a:r>
              <a:rPr lang="en-US" dirty="0" smtClean="0"/>
              <a:t> = true;</a:t>
            </a:r>
          </a:p>
          <a:p>
            <a:pPr algn="just"/>
            <a:r>
              <a:rPr lang="en-US" dirty="0" smtClean="0"/>
              <a:t>}</a:t>
            </a:r>
          </a:p>
          <a:p>
            <a:pPr algn="just"/>
            <a:r>
              <a:rPr lang="en-US" dirty="0" smtClean="0"/>
              <a:t>Line 3-4: Two Boolean properties called </a:t>
            </a:r>
            <a:r>
              <a:rPr lang="en-US" dirty="0" err="1" smtClean="0"/>
              <a:t>isBordered</a:t>
            </a:r>
            <a:r>
              <a:rPr lang="en-US" dirty="0" smtClean="0"/>
              <a:t> and </a:t>
            </a:r>
            <a:r>
              <a:rPr lang="en-US" dirty="0" err="1" smtClean="0"/>
              <a:t>isColor</a:t>
            </a:r>
            <a:r>
              <a:rPr lang="en-US" dirty="0" smtClean="0"/>
              <a:t> are initialized to true</a:t>
            </a:r>
          </a:p>
          <a:p>
            <a:pPr algn="just">
              <a:buNone/>
            </a:pPr>
            <a:endParaRPr lang="en-US" dirty="0" smtClean="0"/>
          </a:p>
          <a:p>
            <a:pPr algn="just"/>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7881</TotalTime>
  <Words>7509</Words>
  <Application>Microsoft Office PowerPoint</Application>
  <PresentationFormat>On-screen Show (4:3)</PresentationFormat>
  <Paragraphs>1564</Paragraphs>
  <Slides>273</Slides>
  <Notes>0</Notes>
  <HiddenSlides>0</HiddenSlides>
  <MMClips>0</MMClips>
  <ScaleCrop>false</ScaleCrop>
  <HeadingPairs>
    <vt:vector size="4" baseType="variant">
      <vt:variant>
        <vt:lpstr>Theme</vt:lpstr>
      </vt:variant>
      <vt:variant>
        <vt:i4>1</vt:i4>
      </vt:variant>
      <vt:variant>
        <vt:lpstr>Slide Titles</vt:lpstr>
      </vt:variant>
      <vt:variant>
        <vt:i4>273</vt:i4>
      </vt:variant>
    </vt:vector>
  </HeadingPairs>
  <TitlesOfParts>
    <vt:vector size="274" baseType="lpstr">
      <vt:lpstr>Solstice</vt:lpstr>
      <vt:lpstr>Angular JS</vt:lpstr>
      <vt:lpstr>Why Angular?</vt:lpstr>
      <vt:lpstr>Slide 3</vt:lpstr>
      <vt:lpstr>Slide 4</vt:lpstr>
      <vt:lpstr>What is Angular?</vt:lpstr>
      <vt:lpstr>Slide 6</vt:lpstr>
      <vt:lpstr>Slide 7</vt:lpstr>
      <vt:lpstr>Why most developers prefer TypeScript for Angular?</vt:lpstr>
      <vt:lpstr>Features of Angular:</vt:lpstr>
      <vt:lpstr>Slide 10</vt:lpstr>
      <vt:lpstr>Slide 11</vt:lpstr>
      <vt:lpstr>Slide 12</vt:lpstr>
      <vt:lpstr>Slide 13</vt:lpstr>
      <vt:lpstr>Slide 14</vt:lpstr>
      <vt:lpstr>Angular in Web Application Stack</vt:lpstr>
      <vt:lpstr>Slide 16</vt:lpstr>
      <vt:lpstr>Angular Application Setup</vt:lpstr>
      <vt:lpstr>Slide 18</vt:lpstr>
      <vt:lpstr>Slide 19</vt:lpstr>
      <vt:lpstr>Slide 20</vt:lpstr>
      <vt:lpstr>Slide 21</vt:lpstr>
      <vt:lpstr>Slide 22</vt:lpstr>
      <vt:lpstr>Slide 23</vt:lpstr>
      <vt:lpstr>Slide 24</vt:lpstr>
      <vt:lpstr>Creating an Angular Application</vt:lpstr>
      <vt:lpstr>Slide 26</vt:lpstr>
      <vt:lpstr>Slide 27</vt:lpstr>
      <vt:lpstr>  </vt:lpstr>
      <vt:lpstr>Slide 29</vt:lpstr>
      <vt:lpstr>Creating Components and Modules</vt:lpstr>
      <vt:lpstr>Slide 31</vt:lpstr>
      <vt:lpstr>Slide 32</vt:lpstr>
      <vt:lpstr>Creating a Component</vt:lpstr>
      <vt:lpstr>Slide 34</vt:lpstr>
      <vt:lpstr>Slide 35</vt:lpstr>
      <vt:lpstr>Slide 36</vt:lpstr>
      <vt:lpstr>Modules</vt:lpstr>
      <vt:lpstr>Root Module</vt:lpstr>
      <vt:lpstr>Slide 39</vt:lpstr>
      <vt:lpstr>Slide 40</vt:lpstr>
      <vt:lpstr>Executing Angular Application</vt:lpstr>
      <vt:lpstr>Slide 42</vt:lpstr>
      <vt:lpstr>Slide 43</vt:lpstr>
      <vt:lpstr> Introduction to Templates</vt:lpstr>
      <vt:lpstr>Creating a template</vt:lpstr>
      <vt:lpstr>Slide 46</vt:lpstr>
      <vt:lpstr>Slide 47</vt:lpstr>
      <vt:lpstr>External Template</vt:lpstr>
      <vt:lpstr>Slide 49</vt:lpstr>
      <vt:lpstr>Slide 50</vt:lpstr>
      <vt:lpstr>Elements of Template</vt:lpstr>
      <vt:lpstr>Slide 52</vt:lpstr>
      <vt:lpstr>Slide 53</vt:lpstr>
      <vt:lpstr>Slide 54</vt:lpstr>
      <vt:lpstr>Slide 55</vt:lpstr>
      <vt:lpstr>Slide 56</vt:lpstr>
      <vt:lpstr>Slide 57</vt:lpstr>
      <vt:lpstr> Change Detection</vt:lpstr>
      <vt:lpstr>Slide 59</vt:lpstr>
      <vt:lpstr>Slide 60</vt:lpstr>
      <vt:lpstr>Slide 61</vt:lpstr>
      <vt:lpstr>Slide 62</vt:lpstr>
      <vt:lpstr>Structural Directives</vt:lpstr>
      <vt:lpstr>Slide 64</vt:lpstr>
      <vt:lpstr>Slide 65</vt:lpstr>
      <vt:lpstr>Slide 66</vt:lpstr>
      <vt:lpstr>ngIf</vt:lpstr>
      <vt:lpstr>Slide 68</vt:lpstr>
      <vt:lpstr>Slide 69</vt:lpstr>
      <vt:lpstr>Slide 70</vt:lpstr>
      <vt:lpstr>Slide 71</vt:lpstr>
      <vt:lpstr>Slide 72</vt:lpstr>
      <vt:lpstr>Slide 73</vt:lpstr>
      <vt:lpstr>ngFor</vt:lpstr>
      <vt:lpstr>Slide 75</vt:lpstr>
      <vt:lpstr>Slide 76</vt:lpstr>
      <vt:lpstr>ngSwitch</vt:lpstr>
      <vt:lpstr>Slide 78</vt:lpstr>
      <vt:lpstr>Slide 79</vt:lpstr>
      <vt:lpstr>Custom Structural Directive</vt:lpstr>
      <vt:lpstr>Slide 81</vt:lpstr>
      <vt:lpstr>Slide 82</vt:lpstr>
      <vt:lpstr>Slide 83</vt:lpstr>
      <vt:lpstr>Slide 84</vt:lpstr>
      <vt:lpstr>Slide 85</vt:lpstr>
      <vt:lpstr>Slide 86</vt:lpstr>
      <vt:lpstr>Slide 87</vt:lpstr>
      <vt:lpstr>Output:</vt:lpstr>
      <vt:lpstr>Attribute Directives</vt:lpstr>
      <vt:lpstr>Slide 90</vt:lpstr>
      <vt:lpstr>Slide 91</vt:lpstr>
      <vt:lpstr>Output:</vt:lpstr>
      <vt:lpstr>Slide 93</vt:lpstr>
      <vt:lpstr>Slide 94</vt:lpstr>
      <vt:lpstr>ngClass</vt:lpstr>
      <vt:lpstr>Slide 96</vt:lpstr>
      <vt:lpstr>Slide 97</vt:lpstr>
      <vt:lpstr>Slide 98</vt:lpstr>
      <vt:lpstr>Slide 99</vt:lpstr>
      <vt:lpstr>Slide 100</vt:lpstr>
      <vt:lpstr>Slide 101</vt:lpstr>
      <vt:lpstr>Output:</vt:lpstr>
      <vt:lpstr>Custom Attribute Directive</vt:lpstr>
      <vt:lpstr>Slide 104</vt:lpstr>
      <vt:lpstr>Slide 105</vt:lpstr>
      <vt:lpstr>Slide 106</vt:lpstr>
      <vt:lpstr>Slide 107</vt:lpstr>
      <vt:lpstr>Slide 108</vt:lpstr>
      <vt:lpstr>Slide 109</vt:lpstr>
      <vt:lpstr>Slide 110</vt:lpstr>
      <vt:lpstr>Slide 111</vt:lpstr>
      <vt:lpstr>Output:</vt:lpstr>
      <vt:lpstr>Understanding Data Binding</vt:lpstr>
      <vt:lpstr>Slide 114</vt:lpstr>
      <vt:lpstr>Slide 115</vt:lpstr>
      <vt:lpstr>Property Binding</vt:lpstr>
      <vt:lpstr>Slide 117</vt:lpstr>
      <vt:lpstr>Slide 118</vt:lpstr>
      <vt:lpstr>Attribute Binding</vt:lpstr>
      <vt:lpstr>Slide 120</vt:lpstr>
      <vt:lpstr>Slide 121</vt:lpstr>
      <vt:lpstr>Output:</vt:lpstr>
      <vt:lpstr>Style Binding</vt:lpstr>
      <vt:lpstr>Slide 124</vt:lpstr>
      <vt:lpstr>Event Binding</vt:lpstr>
      <vt:lpstr>Built-in Pipes</vt:lpstr>
      <vt:lpstr>Slide 127</vt:lpstr>
      <vt:lpstr>Slide 128</vt:lpstr>
      <vt:lpstr>Slide 129</vt:lpstr>
      <vt:lpstr>Passing parameters to Pipes</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Nested Components</vt:lpstr>
      <vt:lpstr>Slide 144</vt:lpstr>
      <vt:lpstr>Slide 145</vt:lpstr>
      <vt:lpstr>Slide 146</vt:lpstr>
      <vt:lpstr>Slide 147</vt:lpstr>
      <vt:lpstr>Slide 148</vt:lpstr>
      <vt:lpstr>Slide 149</vt:lpstr>
      <vt:lpstr>Slide 150</vt:lpstr>
      <vt:lpstr>Slide 151</vt:lpstr>
      <vt:lpstr>Slide 152</vt:lpstr>
      <vt:lpstr>Passing data from Container Component to Child Component</vt:lpstr>
      <vt:lpstr>Slide 154</vt:lpstr>
      <vt:lpstr>Slide 155</vt:lpstr>
      <vt:lpstr>Slide 156</vt:lpstr>
      <vt:lpstr>Slide 157</vt:lpstr>
      <vt:lpstr>Slide 158</vt:lpstr>
      <vt:lpstr>Passing data from Child to Container Component</vt:lpstr>
      <vt:lpstr>Slide 160</vt:lpstr>
      <vt:lpstr>Slide 161</vt:lpstr>
      <vt:lpstr>Slide 162</vt:lpstr>
      <vt:lpstr>Slide 163</vt:lpstr>
      <vt:lpstr>Slide 164</vt:lpstr>
      <vt:lpstr>Shadow DOM</vt:lpstr>
      <vt:lpstr>Slide 166</vt:lpstr>
      <vt:lpstr>Slide 167</vt:lpstr>
      <vt:lpstr>Component Life Cycle</vt:lpstr>
      <vt:lpstr>Slide 169</vt:lpstr>
      <vt:lpstr>Syntax</vt:lpstr>
      <vt:lpstr>Slide 171</vt:lpstr>
      <vt:lpstr>Slide 172</vt:lpstr>
      <vt:lpstr>Slide 173</vt:lpstr>
      <vt:lpstr>Slide 174</vt:lpstr>
      <vt:lpstr>Slide 175</vt:lpstr>
      <vt:lpstr>Slide 176</vt:lpstr>
      <vt:lpstr>Slide 177</vt:lpstr>
      <vt:lpstr>Slide 178</vt:lpstr>
      <vt:lpstr>Browser Console:</vt:lpstr>
      <vt:lpstr>Forms in Angular</vt:lpstr>
      <vt:lpstr>Slide 181</vt:lpstr>
      <vt:lpstr>Slide 182</vt:lpstr>
      <vt:lpstr>State of forms and form controls in Angular:</vt:lpstr>
      <vt:lpstr>Slide 184</vt:lpstr>
      <vt:lpstr>Slide 185</vt:lpstr>
      <vt:lpstr>Advantages of Reactive Forms/ Model Driven Forms</vt:lpstr>
      <vt:lpstr>Creating Reactive Forms in Angular</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Custom Validation in Angular Forms</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Dependency Injection</vt:lpstr>
      <vt:lpstr>Services Basics</vt:lpstr>
      <vt:lpstr>Slide 219</vt:lpstr>
      <vt:lpstr>Slide 220</vt:lpstr>
      <vt:lpstr>Slide 221</vt:lpstr>
      <vt:lpstr>Slide 222</vt:lpstr>
      <vt:lpstr>Slide 223</vt:lpstr>
      <vt:lpstr>RxJS Observables</vt:lpstr>
      <vt:lpstr>Slide 225</vt:lpstr>
      <vt:lpstr>Slide 226</vt:lpstr>
      <vt:lpstr>Slide 227</vt:lpstr>
      <vt:lpstr>Slide 228</vt:lpstr>
      <vt:lpstr>Slide 229</vt:lpstr>
      <vt:lpstr>Slide 230</vt:lpstr>
      <vt:lpstr>Slide 231</vt:lpstr>
      <vt:lpstr>Output:</vt:lpstr>
      <vt:lpstr>Server Communication using HttpClient</vt:lpstr>
      <vt:lpstr>Slide 234</vt:lpstr>
      <vt:lpstr>Slide 235</vt:lpstr>
      <vt:lpstr>Slide 236</vt:lpstr>
      <vt:lpstr>Slide 237</vt:lpstr>
      <vt:lpstr>Slide 238</vt:lpstr>
      <vt:lpstr>Slide 239</vt:lpstr>
      <vt:lpstr>Slide 240</vt:lpstr>
      <vt:lpstr>Slide 241</vt:lpstr>
      <vt:lpstr>Slide 242</vt:lpstr>
      <vt:lpstr>Slide 243</vt:lpstr>
      <vt:lpstr>Slide 244</vt:lpstr>
      <vt:lpstr>Slide 245</vt:lpstr>
      <vt:lpstr>Slide 246</vt:lpstr>
      <vt:lpstr>Slide 247</vt:lpstr>
      <vt:lpstr>Slide 248</vt:lpstr>
      <vt:lpstr>Slide 249</vt:lpstr>
      <vt:lpstr>Slide 250</vt:lpstr>
      <vt:lpstr>Slide 251</vt:lpstr>
      <vt:lpstr>Slide 252</vt:lpstr>
      <vt:lpstr>Slide 253</vt:lpstr>
      <vt:lpstr>Slide 254</vt:lpstr>
      <vt:lpstr>Slide 255</vt:lpstr>
      <vt:lpstr>Slide 256</vt:lpstr>
      <vt:lpstr>Slide 257</vt:lpstr>
      <vt:lpstr>Slide 258</vt:lpstr>
      <vt:lpstr>Slide 259</vt:lpstr>
      <vt:lpstr>Slide 260</vt:lpstr>
      <vt:lpstr>Slide 261</vt:lpstr>
      <vt:lpstr>Slide 262</vt:lpstr>
      <vt:lpstr>Slide 263</vt:lpstr>
      <vt:lpstr>Slide 264</vt:lpstr>
      <vt:lpstr>Slide 265</vt:lpstr>
      <vt:lpstr>Slide 266</vt:lpstr>
      <vt:lpstr>Slide 267</vt:lpstr>
      <vt:lpstr>Slide 268</vt:lpstr>
      <vt:lpstr>Slide 269</vt:lpstr>
      <vt:lpstr>Slide 270</vt:lpstr>
      <vt:lpstr>Slide 271</vt:lpstr>
      <vt:lpstr>Slide 272</vt:lpstr>
      <vt:lpstr>Slide 273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JS</dc:title>
  <dc:creator>Windows User</dc:creator>
  <cp:lastModifiedBy>Windows User</cp:lastModifiedBy>
  <cp:revision>253</cp:revision>
  <dcterms:created xsi:type="dcterms:W3CDTF">2023-04-16T13:16:15Z</dcterms:created>
  <dcterms:modified xsi:type="dcterms:W3CDTF">2023-06-01T16:12:50Z</dcterms:modified>
</cp:coreProperties>
</file>