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3"/>
  </p:notesMasterIdLst>
  <p:sldIdLst>
    <p:sldId id="256" r:id="rId2"/>
    <p:sldId id="257" r:id="rId3"/>
    <p:sldId id="398" r:id="rId4"/>
    <p:sldId id="258" r:id="rId5"/>
    <p:sldId id="400" r:id="rId6"/>
    <p:sldId id="402" r:id="rId7"/>
    <p:sldId id="401" r:id="rId8"/>
    <p:sldId id="261" r:id="rId9"/>
    <p:sldId id="262" r:id="rId10"/>
    <p:sldId id="263" r:id="rId11"/>
    <p:sldId id="264" r:id="rId12"/>
    <p:sldId id="266" r:id="rId13"/>
    <p:sldId id="396" r:id="rId14"/>
    <p:sldId id="268" r:id="rId15"/>
    <p:sldId id="269" r:id="rId16"/>
    <p:sldId id="270" r:id="rId17"/>
    <p:sldId id="403" r:id="rId18"/>
    <p:sldId id="271" r:id="rId19"/>
    <p:sldId id="272" r:id="rId20"/>
    <p:sldId id="273" r:id="rId21"/>
    <p:sldId id="274" r:id="rId22"/>
    <p:sldId id="275" r:id="rId23"/>
    <p:sldId id="276" r:id="rId24"/>
    <p:sldId id="277" r:id="rId25"/>
    <p:sldId id="278" r:id="rId26"/>
    <p:sldId id="279" r:id="rId27"/>
    <p:sldId id="284" r:id="rId28"/>
    <p:sldId id="285" r:id="rId29"/>
    <p:sldId id="300" r:id="rId30"/>
    <p:sldId id="404" r:id="rId31"/>
    <p:sldId id="301" r:id="rId32"/>
    <p:sldId id="302" r:id="rId33"/>
    <p:sldId id="303" r:id="rId34"/>
    <p:sldId id="304" r:id="rId35"/>
    <p:sldId id="305" r:id="rId36"/>
    <p:sldId id="405" r:id="rId37"/>
    <p:sldId id="406" r:id="rId38"/>
    <p:sldId id="407" r:id="rId39"/>
    <p:sldId id="408" r:id="rId40"/>
    <p:sldId id="409" r:id="rId41"/>
    <p:sldId id="397" r:id="rId42"/>
    <p:sldId id="306" r:id="rId43"/>
    <p:sldId id="307" r:id="rId44"/>
    <p:sldId id="309" r:id="rId45"/>
    <p:sldId id="308" r:id="rId46"/>
    <p:sldId id="310" r:id="rId47"/>
    <p:sldId id="311" r:id="rId48"/>
    <p:sldId id="410" r:id="rId49"/>
    <p:sldId id="312" r:id="rId50"/>
    <p:sldId id="313" r:id="rId51"/>
    <p:sldId id="314" r:id="rId52"/>
    <p:sldId id="315" r:id="rId53"/>
    <p:sldId id="316" r:id="rId54"/>
    <p:sldId id="317" r:id="rId55"/>
    <p:sldId id="318" r:id="rId56"/>
    <p:sldId id="399" r:id="rId57"/>
    <p:sldId id="319" r:id="rId58"/>
    <p:sldId id="320" r:id="rId59"/>
    <p:sldId id="321" r:id="rId60"/>
    <p:sldId id="322" r:id="rId61"/>
    <p:sldId id="323" r:id="rId62"/>
    <p:sldId id="324" r:id="rId63"/>
    <p:sldId id="411" r:id="rId64"/>
    <p:sldId id="325" r:id="rId65"/>
    <p:sldId id="412" r:id="rId66"/>
    <p:sldId id="326" r:id="rId67"/>
    <p:sldId id="331" r:id="rId68"/>
    <p:sldId id="332" r:id="rId69"/>
    <p:sldId id="333" r:id="rId70"/>
    <p:sldId id="334" r:id="rId71"/>
    <p:sldId id="413" r:id="rId72"/>
    <p:sldId id="335" r:id="rId73"/>
    <p:sldId id="336" r:id="rId74"/>
    <p:sldId id="337" r:id="rId75"/>
    <p:sldId id="338" r:id="rId76"/>
    <p:sldId id="339"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 id="352" r:id="rId90"/>
    <p:sldId id="353" r:id="rId91"/>
    <p:sldId id="354" r:id="rId92"/>
    <p:sldId id="355" r:id="rId93"/>
    <p:sldId id="414" r:id="rId94"/>
    <p:sldId id="357" r:id="rId95"/>
    <p:sldId id="358" r:id="rId96"/>
    <p:sldId id="359" r:id="rId97"/>
    <p:sldId id="360" r:id="rId98"/>
    <p:sldId id="361" r:id="rId99"/>
    <p:sldId id="362" r:id="rId100"/>
    <p:sldId id="363" r:id="rId101"/>
    <p:sldId id="365" r:id="rId102"/>
    <p:sldId id="367" r:id="rId103"/>
    <p:sldId id="368" r:id="rId104"/>
    <p:sldId id="369" r:id="rId105"/>
    <p:sldId id="370" r:id="rId106"/>
    <p:sldId id="371" r:id="rId107"/>
    <p:sldId id="372" r:id="rId108"/>
    <p:sldId id="415" r:id="rId109"/>
    <p:sldId id="373" r:id="rId110"/>
    <p:sldId id="374" r:id="rId111"/>
    <p:sldId id="375" r:id="rId112"/>
    <p:sldId id="376" r:id="rId113"/>
    <p:sldId id="377" r:id="rId114"/>
    <p:sldId id="378" r:id="rId115"/>
    <p:sldId id="379" r:id="rId116"/>
    <p:sldId id="380" r:id="rId117"/>
    <p:sldId id="381" r:id="rId118"/>
    <p:sldId id="382" r:id="rId119"/>
    <p:sldId id="383" r:id="rId120"/>
    <p:sldId id="384" r:id="rId121"/>
    <p:sldId id="385" r:id="rId122"/>
    <p:sldId id="386" r:id="rId123"/>
    <p:sldId id="387" r:id="rId124"/>
    <p:sldId id="388" r:id="rId125"/>
    <p:sldId id="389" r:id="rId126"/>
    <p:sldId id="390" r:id="rId127"/>
    <p:sldId id="391" r:id="rId128"/>
    <p:sldId id="392" r:id="rId129"/>
    <p:sldId id="393" r:id="rId130"/>
    <p:sldId id="394" r:id="rId131"/>
    <p:sldId id="395" r:id="rId1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3366FF"/>
    <a:srgbClr val="8008B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E4A30-43A3-4900-A7DA-DA8AEFC21839}" type="datetimeFigureOut">
              <a:rPr lang="en-US" smtClean="0"/>
              <a:pPr/>
              <a:t>4/26/2023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D3C611-FDD4-44E9-B497-CB6F55D8865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D3C611-FDD4-44E9-B497-CB6F55D8865B}"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FAC0352-B48A-4A5B-87FF-52BAEA3E6C2D}" type="datetimeFigureOut">
              <a:rPr lang="en-US" smtClean="0"/>
              <a:pPr/>
              <a:t>4/26/2023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FDF08E4-E12C-4413-BA50-B15F80965243}"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AC0352-B48A-4A5B-87FF-52BAEA3E6C2D}" type="datetimeFigureOut">
              <a:rPr lang="en-US" smtClean="0"/>
              <a:pPr/>
              <a:t>4/26/2023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FDF08E4-E12C-4413-BA50-B15F809652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AC0352-B48A-4A5B-87FF-52BAEA3E6C2D}" type="datetimeFigureOut">
              <a:rPr lang="en-US" smtClean="0"/>
              <a:pPr/>
              <a:t>4/26/2023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FDF08E4-E12C-4413-BA50-B15F809652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AC0352-B48A-4A5B-87FF-52BAEA3E6C2D}" type="datetimeFigureOut">
              <a:rPr lang="en-US" smtClean="0"/>
              <a:pPr/>
              <a:t>4/26/2023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FDF08E4-E12C-4413-BA50-B15F809652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FAC0352-B48A-4A5B-87FF-52BAEA3E6C2D}" type="datetimeFigureOut">
              <a:rPr lang="en-US" smtClean="0"/>
              <a:pPr/>
              <a:t>4/26/2023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FDF08E4-E12C-4413-BA50-B15F8096524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AC0352-B48A-4A5B-87FF-52BAEA3E6C2D}" type="datetimeFigureOut">
              <a:rPr lang="en-US" smtClean="0"/>
              <a:pPr/>
              <a:t>4/26/2023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FDF08E4-E12C-4413-BA50-B15F809652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FAC0352-B48A-4A5B-87FF-52BAEA3E6C2D}" type="datetimeFigureOut">
              <a:rPr lang="en-US" smtClean="0"/>
              <a:pPr/>
              <a:t>4/26/2023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FDF08E4-E12C-4413-BA50-B15F8096524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FAC0352-B48A-4A5B-87FF-52BAEA3E6C2D}" type="datetimeFigureOut">
              <a:rPr lang="en-US" smtClean="0"/>
              <a:pPr/>
              <a:t>4/26/2023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FDF08E4-E12C-4413-BA50-B15F809652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FAC0352-B48A-4A5B-87FF-52BAEA3E6C2D}" type="datetimeFigureOut">
              <a:rPr lang="en-US" smtClean="0"/>
              <a:pPr/>
              <a:t>4/26/2023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FDF08E4-E12C-4413-BA50-B15F8096524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AC0352-B48A-4A5B-87FF-52BAEA3E6C2D}" type="datetimeFigureOut">
              <a:rPr lang="en-US" smtClean="0"/>
              <a:pPr/>
              <a:t>4/26/2023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FDF08E4-E12C-4413-BA50-B15F809652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FAC0352-B48A-4A5B-87FF-52BAEA3E6C2D}" type="datetimeFigureOut">
              <a:rPr lang="en-US" smtClean="0"/>
              <a:pPr/>
              <a:t>4/26/2023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FDF08E4-E12C-4413-BA50-B15F8096524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FAC0352-B48A-4A5B-87FF-52BAEA3E6C2D}" type="datetimeFigureOut">
              <a:rPr lang="en-US" smtClean="0"/>
              <a:pPr/>
              <a:t>4/26/2023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FDF08E4-E12C-4413-BA50-B15F80965243}"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expressjs.com/en/4x/api.html"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localhost:3000/login"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438400"/>
            <a:ext cx="7406640" cy="1472184"/>
          </a:xfrm>
        </p:spPr>
        <p:txBody>
          <a:bodyPr/>
          <a:lstStyle/>
          <a:p>
            <a:pPr algn="ctr"/>
            <a:r>
              <a:rPr lang="en-US" sz="7200" dirty="0" smtClean="0"/>
              <a:t>Express JS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715962"/>
          </a:xfrm>
        </p:spPr>
        <p:txBody>
          <a:bodyPr>
            <a:normAutofit fontScale="90000"/>
          </a:bodyPr>
          <a:lstStyle/>
          <a:p>
            <a:pPr algn="ctr"/>
            <a:r>
              <a:rPr lang="en-US" dirty="0" smtClean="0"/>
              <a:t>Express Development Environment</a:t>
            </a:r>
            <a:endParaRPr lang="en-US" dirty="0"/>
          </a:p>
        </p:txBody>
      </p:sp>
      <p:sp>
        <p:nvSpPr>
          <p:cNvPr id="3" name="Content Placeholder 2"/>
          <p:cNvSpPr>
            <a:spLocks noGrp="1"/>
          </p:cNvSpPr>
          <p:nvPr>
            <p:ph idx="1"/>
          </p:nvPr>
        </p:nvSpPr>
        <p:spPr>
          <a:xfrm>
            <a:off x="1219200" y="1066800"/>
            <a:ext cx="7714488" cy="5562600"/>
          </a:xfrm>
        </p:spPr>
        <p:txBody>
          <a:bodyPr>
            <a:normAutofit/>
          </a:bodyPr>
          <a:lstStyle/>
          <a:p>
            <a:pPr algn="just"/>
            <a:r>
              <a:rPr lang="en-US" dirty="0" smtClean="0"/>
              <a:t>To develop an Express application on a local machine, a development environment with the installation of the below packages are to be set up.</a:t>
            </a:r>
          </a:p>
          <a:p>
            <a:pPr marL="1039813" lvl="0" indent="-255588" algn="just"/>
            <a:r>
              <a:rPr lang="en-US" dirty="0" smtClean="0"/>
              <a:t>Node.js</a:t>
            </a:r>
          </a:p>
          <a:p>
            <a:pPr marL="1039813" lvl="0" indent="-255588" algn="just"/>
            <a:r>
              <a:rPr lang="en-US" dirty="0" smtClean="0"/>
              <a:t>Express</a:t>
            </a:r>
          </a:p>
          <a:p>
            <a:pPr marL="1039813" lvl="0" indent="-255588" algn="just"/>
            <a:r>
              <a:rPr lang="en-US" dirty="0" smtClean="0"/>
              <a:t>Express-generator</a:t>
            </a:r>
          </a:p>
          <a:p>
            <a:pPr algn="just"/>
            <a:r>
              <a:rPr lang="en-US" b="1" dirty="0" smtClean="0"/>
              <a:t>Step 1:</a:t>
            </a:r>
            <a:endParaRPr lang="en-US" dirty="0" smtClean="0"/>
          </a:p>
          <a:p>
            <a:pPr algn="just"/>
            <a:r>
              <a:rPr lang="en-US" dirty="0" smtClean="0"/>
              <a:t>Install Node.js from the software house/software center.</a:t>
            </a:r>
          </a:p>
          <a:p>
            <a:pPr lvl="0" algn="just"/>
            <a:endParaRPr lang="en-US" dirty="0" smtClean="0"/>
          </a:p>
          <a:p>
            <a:pPr lvl="0" algn="just"/>
            <a:endParaRPr lang="en-US" dirty="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228600"/>
            <a:ext cx="7790688" cy="6400800"/>
          </a:xfrm>
        </p:spPr>
        <p:txBody>
          <a:bodyPr>
            <a:normAutofit fontScale="92500" lnSpcReduction="10000"/>
          </a:bodyPr>
          <a:lstStyle/>
          <a:p>
            <a:pPr algn="just"/>
            <a:r>
              <a:rPr lang="en-US" dirty="0" smtClean="0"/>
              <a:t>This middleware can be installed using the below command, for use in an Express application:</a:t>
            </a:r>
          </a:p>
          <a:p>
            <a:pPr algn="just">
              <a:buNone/>
            </a:pPr>
            <a:r>
              <a:rPr lang="en-US" b="1" dirty="0" smtClean="0"/>
              <a:t>			</a:t>
            </a:r>
            <a:r>
              <a:rPr lang="en-US" b="1" dirty="0" err="1" smtClean="0"/>
              <a:t>npm</a:t>
            </a:r>
            <a:r>
              <a:rPr lang="en-US" b="1" dirty="0" smtClean="0"/>
              <a:t> install body-parser </a:t>
            </a:r>
          </a:p>
          <a:p>
            <a:pPr algn="just"/>
            <a:r>
              <a:rPr lang="en-US" dirty="0" smtClean="0"/>
              <a:t>Consider the code snippet to use this middleware in the application.</a:t>
            </a:r>
          </a:p>
          <a:p>
            <a:pPr algn="just"/>
            <a:r>
              <a:rPr lang="en-US" dirty="0" smtClean="0"/>
              <a:t>const </a:t>
            </a:r>
            <a:r>
              <a:rPr lang="en-US" dirty="0" err="1" smtClean="0"/>
              <a:t>bodyParser</a:t>
            </a:r>
            <a:r>
              <a:rPr lang="en-US" dirty="0" smtClean="0"/>
              <a:t> = require('body-parser');</a:t>
            </a:r>
          </a:p>
          <a:p>
            <a:pPr algn="just"/>
            <a:r>
              <a:rPr lang="en-US" dirty="0" err="1" smtClean="0"/>
              <a:t>app.use</a:t>
            </a:r>
            <a:r>
              <a:rPr lang="en-US" dirty="0" smtClean="0"/>
              <a:t>(</a:t>
            </a:r>
            <a:r>
              <a:rPr lang="en-US" dirty="0" err="1" smtClean="0"/>
              <a:t>bodyParser.json</a:t>
            </a:r>
            <a:r>
              <a:rPr lang="en-US" dirty="0" smtClean="0"/>
              <a:t>()); </a:t>
            </a:r>
          </a:p>
          <a:p>
            <a:pPr algn="just"/>
            <a:r>
              <a:rPr lang="en-US" dirty="0" smtClean="0"/>
              <a:t>The body-parser middleware is imported into the application and then associated with the application object using </a:t>
            </a:r>
            <a:r>
              <a:rPr lang="en-US" dirty="0" err="1" smtClean="0"/>
              <a:t>app.use</a:t>
            </a:r>
            <a:r>
              <a:rPr lang="en-US" dirty="0" smtClean="0"/>
              <a:t>() method. </a:t>
            </a:r>
          </a:p>
          <a:p>
            <a:pPr algn="just"/>
            <a:r>
              <a:rPr lang="en-US" dirty="0" smtClean="0"/>
              <a:t>The above code snippet uses </a:t>
            </a:r>
            <a:r>
              <a:rPr lang="en-US" dirty="0" err="1" smtClean="0"/>
              <a:t>bodyParser.json</a:t>
            </a:r>
            <a:r>
              <a:rPr lang="en-US" dirty="0" smtClean="0"/>
              <a:t>() method to parse the content.</a:t>
            </a:r>
          </a:p>
          <a:p>
            <a:pPr algn="just"/>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5400" y="228600"/>
            <a:ext cx="7638288" cy="609600"/>
          </a:xfrm>
        </p:spPr>
        <p:txBody>
          <a:bodyPr>
            <a:normAutofit fontScale="90000"/>
          </a:bodyPr>
          <a:lstStyle/>
          <a:p>
            <a:r>
              <a:rPr lang="en-US" dirty="0" smtClean="0"/>
              <a:t>Build-In Middleware</a:t>
            </a:r>
            <a:endParaRPr lang="en-US" dirty="0"/>
          </a:p>
        </p:txBody>
      </p:sp>
      <p:sp>
        <p:nvSpPr>
          <p:cNvPr id="2" name="Content Placeholder 1"/>
          <p:cNvSpPr>
            <a:spLocks noGrp="1"/>
          </p:cNvSpPr>
          <p:nvPr>
            <p:ph idx="1"/>
          </p:nvPr>
        </p:nvSpPr>
        <p:spPr>
          <a:xfrm>
            <a:off x="1143000" y="914400"/>
            <a:ext cx="7790688" cy="5943600"/>
          </a:xfrm>
        </p:spPr>
        <p:txBody>
          <a:bodyPr>
            <a:normAutofit fontScale="92500" lnSpcReduction="10000"/>
          </a:bodyPr>
          <a:lstStyle/>
          <a:p>
            <a:pPr algn="just"/>
            <a:r>
              <a:rPr lang="en-US" dirty="0" smtClean="0"/>
              <a:t>Built-in middleware is a set of functions that are built-in with Express.</a:t>
            </a:r>
          </a:p>
          <a:p>
            <a:pPr algn="just"/>
            <a:r>
              <a:rPr lang="en-US" dirty="0" smtClean="0"/>
              <a:t>Express has the following built-in middleware functions:</a:t>
            </a:r>
          </a:p>
          <a:p>
            <a:pPr algn="just"/>
            <a:r>
              <a:rPr lang="en-US" dirty="0" err="1" smtClean="0">
                <a:hlinkClick r:id="rId2"/>
              </a:rPr>
              <a:t>express.static</a:t>
            </a:r>
            <a:r>
              <a:rPr lang="en-US" dirty="0" smtClean="0"/>
              <a:t> serves static assets such as HTML files, images, and so on.</a:t>
            </a:r>
          </a:p>
          <a:p>
            <a:pPr algn="just"/>
            <a:r>
              <a:rPr lang="en-US" dirty="0" err="1" smtClean="0">
                <a:hlinkClick r:id="rId2"/>
              </a:rPr>
              <a:t>express.json</a:t>
            </a:r>
            <a:r>
              <a:rPr lang="en-US" dirty="0" smtClean="0"/>
              <a:t> parses incoming requests with JSON payloads. </a:t>
            </a:r>
          </a:p>
          <a:p>
            <a:pPr algn="just"/>
            <a:r>
              <a:rPr lang="en-US" dirty="0" err="1" smtClean="0">
                <a:hlinkClick r:id="rId2"/>
              </a:rPr>
              <a:t>express.urlencoded</a:t>
            </a:r>
            <a:r>
              <a:rPr lang="en-US" dirty="0" smtClean="0"/>
              <a:t> parses incoming requests with URL-encoded payloads. </a:t>
            </a:r>
          </a:p>
          <a:p>
            <a:pPr algn="just"/>
            <a:r>
              <a:rPr lang="en-US" dirty="0" smtClean="0"/>
              <a:t>Payload data in </a:t>
            </a:r>
            <a:r>
              <a:rPr lang="en-US" dirty="0" err="1" smtClean="0"/>
              <a:t>NodeJs</a:t>
            </a:r>
            <a:r>
              <a:rPr lang="en-US" dirty="0" smtClean="0"/>
              <a:t> is just packets or chunks of data sent to the server and that cannot be accessed ordinarily.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00" y="152400"/>
            <a:ext cx="8077200" cy="762000"/>
          </a:xfrm>
        </p:spPr>
        <p:txBody>
          <a:bodyPr>
            <a:normAutofit/>
          </a:bodyPr>
          <a:lstStyle/>
          <a:p>
            <a:r>
              <a:rPr lang="en-US" sz="3600" dirty="0" smtClean="0"/>
              <a:t>Connecting to </a:t>
            </a:r>
            <a:r>
              <a:rPr lang="en-US" sz="3600" dirty="0" err="1" smtClean="0"/>
              <a:t>MongoDB</a:t>
            </a:r>
            <a:r>
              <a:rPr lang="en-US" sz="3600" dirty="0" smtClean="0"/>
              <a:t> with Mongoose:</a:t>
            </a:r>
            <a:endParaRPr lang="en-US" sz="3600" dirty="0"/>
          </a:p>
        </p:txBody>
      </p:sp>
      <p:sp>
        <p:nvSpPr>
          <p:cNvPr id="2" name="Content Placeholder 1"/>
          <p:cNvSpPr>
            <a:spLocks noGrp="1"/>
          </p:cNvSpPr>
          <p:nvPr>
            <p:ph idx="1"/>
          </p:nvPr>
        </p:nvSpPr>
        <p:spPr>
          <a:xfrm>
            <a:off x="1143000" y="838200"/>
            <a:ext cx="7790688" cy="6019800"/>
          </a:xfrm>
        </p:spPr>
        <p:txBody>
          <a:bodyPr>
            <a:normAutofit fontScale="77500" lnSpcReduction="20000"/>
          </a:bodyPr>
          <a:lstStyle/>
          <a:p>
            <a:pPr algn="just"/>
            <a:r>
              <a:rPr lang="en-US" dirty="0" smtClean="0"/>
              <a:t>Organizations use various databases to store data and to perform various operations on the data based on the requirements.</a:t>
            </a:r>
          </a:p>
          <a:p>
            <a:pPr algn="just"/>
            <a:r>
              <a:rPr lang="en-US" dirty="0" smtClean="0"/>
              <a:t>Some of the most popular databases are:</a:t>
            </a:r>
          </a:p>
          <a:p>
            <a:pPr marL="1084263" lvl="0" indent="-282575" algn="just"/>
            <a:r>
              <a:rPr lang="en-US" dirty="0" smtClean="0"/>
              <a:t>Cassandra</a:t>
            </a:r>
          </a:p>
          <a:p>
            <a:pPr marL="1084263" lvl="0" indent="-282575" algn="just"/>
            <a:r>
              <a:rPr lang="en-US" dirty="0" err="1" smtClean="0"/>
              <a:t>MySQL</a:t>
            </a:r>
            <a:endParaRPr lang="en-US" dirty="0" smtClean="0"/>
          </a:p>
          <a:p>
            <a:pPr marL="1084263" lvl="0" indent="-282575" algn="just"/>
            <a:r>
              <a:rPr lang="en-US" dirty="0" err="1" smtClean="0"/>
              <a:t>MongoDB</a:t>
            </a:r>
            <a:endParaRPr lang="en-US" dirty="0" smtClean="0"/>
          </a:p>
          <a:p>
            <a:pPr marL="1084263" lvl="0" indent="-282575" algn="just"/>
            <a:r>
              <a:rPr lang="en-US" dirty="0" smtClean="0"/>
              <a:t>Oracle</a:t>
            </a:r>
          </a:p>
          <a:p>
            <a:pPr marL="1084263" lvl="0" indent="-282575" algn="just"/>
            <a:r>
              <a:rPr lang="en-US" dirty="0" err="1" smtClean="0"/>
              <a:t>Redis</a:t>
            </a:r>
            <a:endParaRPr lang="en-US" dirty="0" smtClean="0"/>
          </a:p>
          <a:p>
            <a:pPr marL="1084263" lvl="0" indent="-282575" algn="just"/>
            <a:r>
              <a:rPr lang="en-US" dirty="0" smtClean="0"/>
              <a:t>SQL Server</a:t>
            </a:r>
          </a:p>
          <a:p>
            <a:pPr algn="just"/>
            <a:r>
              <a:rPr lang="en-US" dirty="0" smtClean="0">
                <a:solidFill>
                  <a:srgbClr val="3366FF"/>
                </a:solidFill>
              </a:rPr>
              <a:t>A user can interact with a database in the following ways.</a:t>
            </a:r>
          </a:p>
          <a:p>
            <a:pPr lvl="0" algn="just"/>
            <a:r>
              <a:rPr lang="en-US" dirty="0" smtClean="0"/>
              <a:t>Using query language of the respective databases' - </a:t>
            </a:r>
            <a:r>
              <a:rPr lang="en-US" dirty="0" err="1" smtClean="0"/>
              <a:t>eg</a:t>
            </a:r>
            <a:r>
              <a:rPr lang="en-US" dirty="0" smtClean="0"/>
              <a:t>: SQL</a:t>
            </a:r>
          </a:p>
          <a:p>
            <a:pPr lvl="0" algn="just"/>
            <a:r>
              <a:rPr lang="en-US" dirty="0" smtClean="0"/>
              <a:t>Using an ODM(Object Data Model) or ORM(Object-Relational Model)</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5608" y="274638"/>
            <a:ext cx="7498080" cy="715962"/>
          </a:xfrm>
        </p:spPr>
        <p:txBody>
          <a:bodyPr>
            <a:normAutofit fontScale="90000"/>
          </a:bodyPr>
          <a:lstStyle/>
          <a:p>
            <a:r>
              <a:rPr lang="en-US" dirty="0" smtClean="0"/>
              <a:t>Need for ODM </a:t>
            </a:r>
            <a:endParaRPr lang="en-US" dirty="0"/>
          </a:p>
        </p:txBody>
      </p:sp>
      <p:sp>
        <p:nvSpPr>
          <p:cNvPr id="2" name="Content Placeholder 1"/>
          <p:cNvSpPr>
            <a:spLocks noGrp="1"/>
          </p:cNvSpPr>
          <p:nvPr>
            <p:ph idx="1"/>
          </p:nvPr>
        </p:nvSpPr>
        <p:spPr>
          <a:xfrm>
            <a:off x="1219200" y="914400"/>
            <a:ext cx="7714488" cy="5715000"/>
          </a:xfrm>
        </p:spPr>
        <p:txBody>
          <a:bodyPr>
            <a:normAutofit/>
          </a:bodyPr>
          <a:lstStyle/>
          <a:p>
            <a:pPr algn="just"/>
            <a:r>
              <a:rPr lang="en-US" sz="3000" dirty="0" smtClean="0"/>
              <a:t>Let us assume, we wish to maintain the details of the employees in the below format in the </a:t>
            </a:r>
            <a:r>
              <a:rPr lang="en-US" sz="3000" dirty="0" err="1" smtClean="0"/>
              <a:t>MongoDB</a:t>
            </a:r>
            <a:r>
              <a:rPr lang="en-US" sz="3000" dirty="0" smtClean="0"/>
              <a:t> database.</a:t>
            </a:r>
          </a:p>
          <a:p>
            <a:pPr algn="just"/>
            <a:endParaRPr lang="en-US" sz="3000" dirty="0" smtClean="0"/>
          </a:p>
          <a:p>
            <a:pPr algn="just"/>
            <a:endParaRPr lang="en-US" sz="3000" dirty="0" smtClean="0"/>
          </a:p>
          <a:p>
            <a:pPr algn="just"/>
            <a:r>
              <a:rPr lang="en-US" sz="3000" dirty="0" smtClean="0"/>
              <a:t/>
            </a:r>
            <a:br>
              <a:rPr lang="en-US" sz="3000" dirty="0" smtClean="0"/>
            </a:br>
            <a:r>
              <a:rPr lang="en-US" sz="3000" dirty="0" smtClean="0"/>
              <a:t>If we try </a:t>
            </a:r>
            <a:r>
              <a:rPr lang="en-US" sz="3000" dirty="0" smtClean="0">
                <a:solidFill>
                  <a:srgbClr val="CC0099"/>
                </a:solidFill>
              </a:rPr>
              <a:t>to insert the below employee record into the collection(DB table)</a:t>
            </a:r>
            <a:r>
              <a:rPr lang="en-US" sz="3000" dirty="0" smtClean="0"/>
              <a:t>, it will be inserted. </a:t>
            </a:r>
          </a:p>
          <a:p>
            <a:pPr algn="just"/>
            <a:r>
              <a:rPr lang="en-US" sz="3000" dirty="0" smtClean="0"/>
              <a:t>{</a:t>
            </a:r>
            <a:r>
              <a:rPr lang="en-US" sz="3000" dirty="0" err="1" smtClean="0"/>
              <a:t>empName</a:t>
            </a:r>
            <a:r>
              <a:rPr lang="en-US" sz="3000" dirty="0" smtClean="0"/>
              <a:t> : "John", </a:t>
            </a:r>
            <a:r>
              <a:rPr lang="en-US" sz="3000" dirty="0" err="1" smtClean="0"/>
              <a:t>employeeId</a:t>
            </a:r>
            <a:r>
              <a:rPr lang="en-US" sz="3000" dirty="0" smtClean="0"/>
              <a:t> : 324123, Location : "France"}</a:t>
            </a:r>
          </a:p>
          <a:p>
            <a:pPr algn="just"/>
            <a:endParaRPr lang="en-US" sz="3000" dirty="0"/>
          </a:p>
        </p:txBody>
      </p:sp>
      <p:pic>
        <p:nvPicPr>
          <p:cNvPr id="4" name="Picture 3"/>
          <p:cNvPicPr/>
          <p:nvPr/>
        </p:nvPicPr>
        <p:blipFill>
          <a:blip r:embed="rId2"/>
          <a:srcRect/>
          <a:stretch>
            <a:fillRect/>
          </a:stretch>
        </p:blipFill>
        <p:spPr bwMode="auto">
          <a:xfrm>
            <a:off x="2133600" y="2362200"/>
            <a:ext cx="4241800" cy="1388110"/>
          </a:xfrm>
          <a:prstGeom prst="rect">
            <a:avLst/>
          </a:prstGeom>
          <a:noFill/>
          <a:ln w="9525">
            <a:noFill/>
            <a:miter lim="800000"/>
            <a:headEnd/>
            <a:tailEnd/>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228600"/>
            <a:ext cx="7848600" cy="6477000"/>
          </a:xfrm>
        </p:spPr>
        <p:txBody>
          <a:bodyPr>
            <a:normAutofit fontScale="85000" lnSpcReduction="20000"/>
          </a:bodyPr>
          <a:lstStyle/>
          <a:p>
            <a:pPr algn="just"/>
            <a:r>
              <a:rPr lang="en-US" dirty="0" smtClean="0"/>
              <a:t>But if we carefully observe, the below record did not exactly match the format as we discussed. After inserting the above record, the collection will be looking as shown below:</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r>
              <a:rPr lang="en-US" dirty="0" err="1" smtClean="0">
                <a:solidFill>
                  <a:srgbClr val="CC0099"/>
                </a:solidFill>
              </a:rPr>
              <a:t>MongoDB</a:t>
            </a:r>
            <a:r>
              <a:rPr lang="en-US" dirty="0" smtClean="0">
                <a:solidFill>
                  <a:srgbClr val="CC0099"/>
                </a:solidFill>
              </a:rPr>
              <a:t> stores the data in the form of a document(row) in the collection</a:t>
            </a:r>
            <a:r>
              <a:rPr lang="en-US" dirty="0" smtClean="0"/>
              <a:t>. Since </a:t>
            </a:r>
            <a:r>
              <a:rPr lang="en-US" dirty="0" smtClean="0">
                <a:solidFill>
                  <a:srgbClr val="3366FF"/>
                </a:solidFill>
              </a:rPr>
              <a:t>there is no predefined structure and constraints on values for fields, a document of any structure having any value for fields can be inserted into the collection. </a:t>
            </a:r>
            <a:endParaRPr lang="en-US" dirty="0">
              <a:solidFill>
                <a:srgbClr val="3366FF"/>
              </a:solidFill>
            </a:endParaRPr>
          </a:p>
        </p:txBody>
      </p:sp>
      <p:pic>
        <p:nvPicPr>
          <p:cNvPr id="4" name="Picture 3"/>
          <p:cNvPicPr/>
          <p:nvPr/>
        </p:nvPicPr>
        <p:blipFill>
          <a:blip r:embed="rId2"/>
          <a:srcRect/>
          <a:stretch>
            <a:fillRect/>
          </a:stretch>
        </p:blipFill>
        <p:spPr bwMode="auto">
          <a:xfrm>
            <a:off x="1600200" y="1905000"/>
            <a:ext cx="6553200" cy="2133600"/>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228600"/>
            <a:ext cx="7790688" cy="6324600"/>
          </a:xfrm>
        </p:spPr>
        <p:txBody>
          <a:bodyPr>
            <a:normAutofit/>
          </a:bodyPr>
          <a:lstStyle/>
          <a:p>
            <a:pPr algn="just"/>
            <a:r>
              <a:rPr lang="en-US" dirty="0" smtClean="0"/>
              <a:t>It becomes the responsibility of developers to strictly maintain the structure of the document and apply constraints on the values for fields, which can be easily violated. </a:t>
            </a:r>
          </a:p>
          <a:p>
            <a:pPr algn="just"/>
            <a:r>
              <a:rPr lang="en-US" dirty="0" smtClean="0"/>
              <a:t>So, </a:t>
            </a:r>
            <a:r>
              <a:rPr lang="en-US" dirty="0" smtClean="0">
                <a:solidFill>
                  <a:srgbClr val="3366FF"/>
                </a:solidFill>
              </a:rPr>
              <a:t>we need a library that can maintain or model the structure of documents and impose restrictions on the values for fields.</a:t>
            </a:r>
            <a:r>
              <a:rPr lang="en-US" dirty="0" smtClean="0"/>
              <a:t> </a:t>
            </a:r>
          </a:p>
          <a:p>
            <a:pPr algn="just"/>
            <a:r>
              <a:rPr lang="en-US" dirty="0" smtClean="0"/>
              <a:t>In order to ensure that the structure of the database is maintained, we need an</a:t>
            </a:r>
            <a:r>
              <a:rPr lang="en-US" b="1" dirty="0" smtClean="0"/>
              <a:t> Object Data Modeler</a:t>
            </a:r>
            <a:r>
              <a:rPr lang="en-US" dirty="0" smtClean="0"/>
              <a:t>, which ensures the maintenance of the collection.</a:t>
            </a:r>
          </a:p>
          <a:p>
            <a:pPr algn="just"/>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5608" y="274638"/>
            <a:ext cx="7498080" cy="715962"/>
          </a:xfrm>
        </p:spPr>
        <p:txBody>
          <a:bodyPr>
            <a:normAutofit fontScale="90000"/>
          </a:bodyPr>
          <a:lstStyle/>
          <a:p>
            <a:r>
              <a:rPr lang="en-US" dirty="0" smtClean="0"/>
              <a:t>ODM</a:t>
            </a:r>
            <a:endParaRPr lang="en-US" dirty="0"/>
          </a:p>
        </p:txBody>
      </p:sp>
      <p:sp>
        <p:nvSpPr>
          <p:cNvPr id="2" name="Content Placeholder 1"/>
          <p:cNvSpPr>
            <a:spLocks noGrp="1"/>
          </p:cNvSpPr>
          <p:nvPr>
            <p:ph idx="1"/>
          </p:nvPr>
        </p:nvSpPr>
        <p:spPr>
          <a:xfrm>
            <a:off x="1219200" y="990600"/>
            <a:ext cx="7714488" cy="5638800"/>
          </a:xfrm>
        </p:spPr>
        <p:txBody>
          <a:bodyPr>
            <a:normAutofit lnSpcReduction="10000"/>
          </a:bodyPr>
          <a:lstStyle/>
          <a:p>
            <a:pPr algn="just">
              <a:lnSpc>
                <a:spcPct val="150000"/>
              </a:lnSpc>
            </a:pPr>
            <a:r>
              <a:rPr lang="en-US" dirty="0" smtClean="0"/>
              <a:t>An ODM is used </a:t>
            </a:r>
            <a:r>
              <a:rPr lang="en-US" dirty="0" smtClean="0">
                <a:solidFill>
                  <a:schemeClr val="accent2">
                    <a:lumMod val="75000"/>
                  </a:schemeClr>
                </a:solidFill>
              </a:rPr>
              <a:t>to map the data as JavaScript objects to the underlying database format.</a:t>
            </a:r>
            <a:r>
              <a:rPr lang="en-US" dirty="0" smtClean="0"/>
              <a:t> They </a:t>
            </a:r>
            <a:r>
              <a:rPr lang="en-US" dirty="0" smtClean="0">
                <a:solidFill>
                  <a:srgbClr val="8008B0"/>
                </a:solidFill>
              </a:rPr>
              <a:t>provide an option to perform validation and checking data to ensure data integrity. </a:t>
            </a:r>
          </a:p>
          <a:p>
            <a:pPr algn="just">
              <a:lnSpc>
                <a:spcPct val="150000"/>
              </a:lnSpc>
            </a:pPr>
            <a:r>
              <a:rPr lang="en-US" dirty="0" smtClean="0"/>
              <a:t>There are many </a:t>
            </a:r>
            <a:r>
              <a:rPr lang="en-US" dirty="0" smtClean="0">
                <a:solidFill>
                  <a:srgbClr val="3366FF"/>
                </a:solidFill>
              </a:rPr>
              <a:t>ODM based libraries </a:t>
            </a:r>
            <a:r>
              <a:rPr lang="en-US" dirty="0" smtClean="0"/>
              <a:t>available on NPM. One such library is </a:t>
            </a:r>
            <a:r>
              <a:rPr lang="en-US" b="1" dirty="0" smtClean="0"/>
              <a:t>Mongoose</a:t>
            </a:r>
            <a:r>
              <a:rPr lang="en-US" dirty="0" smtClean="0"/>
              <a:t>.</a:t>
            </a:r>
          </a:p>
          <a:p>
            <a:pPr algn="just">
              <a:lnSpc>
                <a:spcPct val="150000"/>
              </a:lnSpc>
            </a:pP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0"/>
            <a:ext cx="7498080" cy="609600"/>
          </a:xfrm>
        </p:spPr>
        <p:txBody>
          <a:bodyPr>
            <a:normAutofit fontScale="90000"/>
          </a:bodyPr>
          <a:lstStyle/>
          <a:p>
            <a:r>
              <a:rPr lang="en-US" dirty="0" smtClean="0"/>
              <a:t>Mongoose</a:t>
            </a:r>
            <a:endParaRPr lang="en-US" dirty="0"/>
          </a:p>
        </p:txBody>
      </p:sp>
      <p:sp>
        <p:nvSpPr>
          <p:cNvPr id="2" name="Content Placeholder 1"/>
          <p:cNvSpPr>
            <a:spLocks noGrp="1"/>
          </p:cNvSpPr>
          <p:nvPr>
            <p:ph idx="1"/>
          </p:nvPr>
        </p:nvSpPr>
        <p:spPr>
          <a:xfrm>
            <a:off x="1143000" y="609600"/>
            <a:ext cx="7848600" cy="6248400"/>
          </a:xfrm>
        </p:spPr>
        <p:txBody>
          <a:bodyPr>
            <a:normAutofit/>
          </a:bodyPr>
          <a:lstStyle/>
          <a:p>
            <a:pPr algn="just"/>
            <a:r>
              <a:rPr lang="en-US" dirty="0" smtClean="0"/>
              <a:t>Mongoose is an Object Data Modeling (ODM) tool, </a:t>
            </a:r>
            <a:r>
              <a:rPr lang="en-US" dirty="0" smtClean="0">
                <a:solidFill>
                  <a:schemeClr val="accent2">
                    <a:lumMod val="75000"/>
                  </a:schemeClr>
                </a:solidFill>
              </a:rPr>
              <a:t>which is created to work on an asynchronous </a:t>
            </a:r>
            <a:r>
              <a:rPr lang="en-US" dirty="0" err="1" smtClean="0">
                <a:solidFill>
                  <a:schemeClr val="accent2">
                    <a:lumMod val="75000"/>
                  </a:schemeClr>
                </a:solidFill>
              </a:rPr>
              <a:t>MongoDB</a:t>
            </a:r>
            <a:r>
              <a:rPr lang="en-US" dirty="0" smtClean="0">
                <a:solidFill>
                  <a:schemeClr val="accent2">
                    <a:lumMod val="75000"/>
                  </a:schemeClr>
                </a:solidFill>
              </a:rPr>
              <a:t> environment</a:t>
            </a:r>
            <a:r>
              <a:rPr lang="en-US" dirty="0" smtClean="0"/>
              <a:t>. </a:t>
            </a:r>
          </a:p>
          <a:p>
            <a:pPr algn="just"/>
            <a:r>
              <a:rPr lang="en-US" dirty="0" smtClean="0"/>
              <a:t>It imposes the structure and constraints by mapping JavaScript objects to documents in the database. </a:t>
            </a:r>
          </a:p>
          <a:p>
            <a:pPr algn="just"/>
            <a:r>
              <a:rPr lang="en-US" dirty="0" smtClean="0"/>
              <a:t>It also </a:t>
            </a:r>
            <a:r>
              <a:rPr lang="en-US" dirty="0" smtClean="0">
                <a:solidFill>
                  <a:srgbClr val="3366FF"/>
                </a:solidFill>
              </a:rPr>
              <a:t>provides the functionality for validating field values and methods for selecting, adding, modifying, and deleting documents in the collection</a:t>
            </a:r>
            <a:r>
              <a:rPr lang="en-US" dirty="0" smtClean="0"/>
              <a:t>.</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019800"/>
          </a:xfrm>
        </p:spPr>
        <p:txBody>
          <a:bodyPr/>
          <a:lstStyle/>
          <a:p>
            <a:pPr algn="just">
              <a:lnSpc>
                <a:spcPct val="200000"/>
              </a:lnSpc>
            </a:pPr>
            <a:r>
              <a:rPr lang="en-US" dirty="0" smtClean="0"/>
              <a:t>If we insert the same employee record with the help of Mongoose, then the collection will be looking as shown below:</a:t>
            </a:r>
          </a:p>
          <a:p>
            <a:pPr algn="just">
              <a:lnSpc>
                <a:spcPct val="200000"/>
              </a:lnSpc>
            </a:pPr>
            <a:endParaRPr lang="en-US" dirty="0"/>
          </a:p>
        </p:txBody>
      </p:sp>
      <p:pic>
        <p:nvPicPr>
          <p:cNvPr id="1026" name="Picture 2"/>
          <p:cNvPicPr>
            <a:picLocks noChangeAspect="1" noChangeArrowheads="1"/>
          </p:cNvPicPr>
          <p:nvPr/>
        </p:nvPicPr>
        <p:blipFill>
          <a:blip r:embed="rId2"/>
          <a:srcRect/>
          <a:stretch>
            <a:fillRect/>
          </a:stretch>
        </p:blipFill>
        <p:spPr bwMode="auto">
          <a:xfrm>
            <a:off x="1752600" y="3352800"/>
            <a:ext cx="6898888" cy="2438400"/>
          </a:xfrm>
          <a:prstGeom prst="rect">
            <a:avLst/>
          </a:prstGeom>
          <a:noFill/>
          <a:ln w="9525">
            <a:noFill/>
            <a:miter lim="800000"/>
            <a:headEnd/>
            <a:tailEnd/>
          </a:ln>
          <a:effec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381000"/>
            <a:ext cx="7790688" cy="6248400"/>
          </a:xfrm>
        </p:spPr>
        <p:txBody>
          <a:bodyPr>
            <a:normAutofit/>
          </a:bodyPr>
          <a:lstStyle/>
          <a:p>
            <a:pPr algn="just"/>
            <a:r>
              <a:rPr lang="en-US" dirty="0" smtClean="0"/>
              <a:t>Here, </a:t>
            </a:r>
            <a:r>
              <a:rPr lang="en-US" dirty="0" smtClean="0">
                <a:solidFill>
                  <a:srgbClr val="3366FF"/>
                </a:solidFill>
              </a:rPr>
              <a:t>we can observe that the field which did not match the name in the collection will not be inserted.</a:t>
            </a:r>
            <a:r>
              <a:rPr lang="en-US" dirty="0" smtClean="0"/>
              <a:t> </a:t>
            </a:r>
            <a:r>
              <a:rPr lang="en-US" dirty="0" smtClean="0">
                <a:solidFill>
                  <a:srgbClr val="CC0099"/>
                </a:solidFill>
              </a:rPr>
              <a:t>If we had set a required constraint for the </a:t>
            </a:r>
            <a:r>
              <a:rPr lang="en-US" dirty="0" err="1" smtClean="0">
                <a:solidFill>
                  <a:srgbClr val="CC0099"/>
                </a:solidFill>
              </a:rPr>
              <a:t>empId</a:t>
            </a:r>
            <a:r>
              <a:rPr lang="en-US" dirty="0" smtClean="0">
                <a:solidFill>
                  <a:srgbClr val="CC0099"/>
                </a:solidFill>
              </a:rPr>
              <a:t> field, then the document will not be inserted at all</a:t>
            </a:r>
            <a:r>
              <a:rPr lang="en-US" dirty="0" smtClean="0"/>
              <a:t>. </a:t>
            </a:r>
          </a:p>
          <a:p>
            <a:pPr algn="just"/>
            <a:r>
              <a:rPr lang="en-US" dirty="0" smtClean="0"/>
              <a:t>Let us now try to insert the below employee record into the collection. Notice here that the below record did not match the value as expected, for the field </a:t>
            </a:r>
            <a:r>
              <a:rPr lang="en-US" dirty="0" err="1" smtClean="0"/>
              <a:t>empId</a:t>
            </a:r>
            <a:r>
              <a:rPr lang="en-US" dirty="0" smtClean="0"/>
              <a:t>.</a:t>
            </a:r>
          </a:p>
          <a:p>
            <a:pPr algn="just"/>
            <a:r>
              <a:rPr lang="en-US" dirty="0" smtClean="0"/>
              <a:t>{ </a:t>
            </a:r>
            <a:r>
              <a:rPr lang="en-US" dirty="0" err="1" smtClean="0"/>
              <a:t>empName</a:t>
            </a:r>
            <a:r>
              <a:rPr lang="en-US" dirty="0" smtClean="0"/>
              <a:t> : "John", </a:t>
            </a:r>
            <a:r>
              <a:rPr lang="en-US" dirty="0" err="1" smtClean="0"/>
              <a:t>empId</a:t>
            </a:r>
            <a:r>
              <a:rPr lang="en-US" dirty="0" smtClean="0"/>
              <a:t> : "324123", location : "France"}</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81000"/>
            <a:ext cx="7848600" cy="6477000"/>
          </a:xfrm>
        </p:spPr>
        <p:txBody>
          <a:bodyPr>
            <a:normAutofit fontScale="85000" lnSpcReduction="20000"/>
          </a:bodyPr>
          <a:lstStyle/>
          <a:p>
            <a:pPr algn="just"/>
            <a:r>
              <a:rPr lang="en-US" dirty="0" smtClean="0"/>
              <a:t>Follow the instruction </a:t>
            </a:r>
            <a:r>
              <a:rPr lang="en-US" dirty="0" smtClean="0">
                <a:solidFill>
                  <a:srgbClr val="3366FF"/>
                </a:solidFill>
              </a:rPr>
              <a:t>to check the Node version installed</a:t>
            </a:r>
            <a:r>
              <a:rPr lang="en-US" dirty="0" smtClean="0"/>
              <a:t> in the machine.</a:t>
            </a:r>
          </a:p>
          <a:p>
            <a:pPr algn="just"/>
            <a:r>
              <a:rPr lang="en-US" dirty="0" smtClean="0"/>
              <a:t>Open Node command prompt and give the following command.</a:t>
            </a:r>
          </a:p>
          <a:p>
            <a:pPr algn="just">
              <a:buNone/>
            </a:pPr>
            <a:r>
              <a:rPr lang="en-US" dirty="0" smtClean="0"/>
              <a:t>			</a:t>
            </a:r>
            <a:r>
              <a:rPr lang="en-US" b="1" dirty="0" smtClean="0"/>
              <a:t>node -v </a:t>
            </a:r>
          </a:p>
          <a:p>
            <a:pPr algn="just">
              <a:lnSpc>
                <a:spcPct val="150000"/>
              </a:lnSpc>
            </a:pPr>
            <a:r>
              <a:rPr lang="en-US" b="1" dirty="0" smtClean="0"/>
              <a:t>Step 2:</a:t>
            </a:r>
            <a:endParaRPr lang="en-US" dirty="0" smtClean="0"/>
          </a:p>
          <a:p>
            <a:pPr algn="just">
              <a:lnSpc>
                <a:spcPct val="150000"/>
              </a:lnSpc>
            </a:pPr>
            <a:r>
              <a:rPr lang="en-US" dirty="0" smtClean="0">
                <a:solidFill>
                  <a:srgbClr val="3366FF"/>
                </a:solidFill>
              </a:rPr>
              <a:t>Installation of Express is straightforward if you have Node.js </a:t>
            </a:r>
            <a:r>
              <a:rPr lang="en-US" dirty="0" smtClean="0"/>
              <a:t>installed on your machine. </a:t>
            </a:r>
          </a:p>
          <a:p>
            <a:pPr algn="just">
              <a:lnSpc>
                <a:spcPct val="150000"/>
              </a:lnSpc>
            </a:pPr>
            <a:r>
              <a:rPr lang="en-US" dirty="0" smtClean="0">
                <a:solidFill>
                  <a:srgbClr val="CC0099"/>
                </a:solidFill>
              </a:rPr>
              <a:t>Express can be installed using the node package manager (</a:t>
            </a:r>
            <a:r>
              <a:rPr lang="en-US" dirty="0" err="1" smtClean="0">
                <a:solidFill>
                  <a:srgbClr val="CC0099"/>
                </a:solidFill>
              </a:rPr>
              <a:t>npm</a:t>
            </a:r>
            <a:r>
              <a:rPr lang="en-US" dirty="0" smtClean="0">
                <a:solidFill>
                  <a:srgbClr val="CC0099"/>
                </a:solidFill>
              </a:rPr>
              <a:t>).</a:t>
            </a:r>
          </a:p>
          <a:p>
            <a:pPr algn="just">
              <a:lnSpc>
                <a:spcPct val="150000"/>
              </a:lnSpc>
            </a:pPr>
            <a:r>
              <a:rPr lang="en-US" dirty="0" smtClean="0"/>
              <a:t>Now install Express using the following command:</a:t>
            </a:r>
          </a:p>
          <a:p>
            <a:pPr algn="just">
              <a:lnSpc>
                <a:spcPct val="150000"/>
              </a:lnSpc>
              <a:buNone/>
            </a:pPr>
            <a:r>
              <a:rPr lang="en-US" dirty="0" smtClean="0"/>
              <a:t>				</a:t>
            </a:r>
            <a:r>
              <a:rPr lang="en-US" b="1" dirty="0" err="1" smtClean="0"/>
              <a:t>npm</a:t>
            </a:r>
            <a:r>
              <a:rPr lang="en-US" b="1" dirty="0" smtClean="0"/>
              <a:t> install express -g</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228600"/>
            <a:ext cx="7714488" cy="6477000"/>
          </a:xfrm>
        </p:spPr>
        <p:txBody>
          <a:bodyPr/>
          <a:lstStyle/>
          <a:p>
            <a:pPr algn="just"/>
            <a:r>
              <a:rPr lang="en-US" dirty="0" smtClean="0">
                <a:solidFill>
                  <a:srgbClr val="CC0099"/>
                </a:solidFill>
              </a:rPr>
              <a:t>Without using Mongoose, </a:t>
            </a:r>
            <a:r>
              <a:rPr lang="en-US" dirty="0" smtClean="0"/>
              <a:t>if you try to insert the above record, the record will be inserted successfully and the collection will be looking as shown below:</a:t>
            </a:r>
          </a:p>
          <a:p>
            <a:pPr algn="just"/>
            <a:endParaRPr lang="en-US" dirty="0"/>
          </a:p>
        </p:txBody>
      </p:sp>
      <p:pic>
        <p:nvPicPr>
          <p:cNvPr id="4" name="Picture 3"/>
          <p:cNvPicPr/>
          <p:nvPr/>
        </p:nvPicPr>
        <p:blipFill>
          <a:blip r:embed="rId2"/>
          <a:srcRect/>
          <a:stretch>
            <a:fillRect/>
          </a:stretch>
        </p:blipFill>
        <p:spPr bwMode="auto">
          <a:xfrm>
            <a:off x="1600200" y="2514600"/>
            <a:ext cx="6705600" cy="2514600"/>
          </a:xfrm>
          <a:prstGeom prst="rect">
            <a:avLst/>
          </a:prstGeom>
          <a:noFill/>
          <a:ln w="9525">
            <a:no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304800"/>
            <a:ext cx="7714488" cy="5943600"/>
          </a:xfrm>
        </p:spPr>
        <p:txBody>
          <a:bodyPr/>
          <a:lstStyle/>
          <a:p>
            <a:pPr algn="just"/>
            <a:r>
              <a:rPr lang="en-US" dirty="0" smtClean="0"/>
              <a:t>If we try to insert the above record </a:t>
            </a:r>
            <a:r>
              <a:rPr lang="en-US" dirty="0" smtClean="0">
                <a:solidFill>
                  <a:srgbClr val="CC0099"/>
                </a:solidFill>
              </a:rPr>
              <a:t>with the help of Mongoose</a:t>
            </a:r>
            <a:r>
              <a:rPr lang="en-US" dirty="0" smtClean="0"/>
              <a:t>, then the collection will be looking as shown below:</a:t>
            </a:r>
          </a:p>
          <a:p>
            <a:pPr algn="just"/>
            <a:endParaRPr lang="en-US" dirty="0"/>
          </a:p>
        </p:txBody>
      </p:sp>
      <p:pic>
        <p:nvPicPr>
          <p:cNvPr id="4" name="Picture 3"/>
          <p:cNvPicPr/>
          <p:nvPr/>
        </p:nvPicPr>
        <p:blipFill>
          <a:blip r:embed="rId2"/>
          <a:srcRect/>
          <a:stretch>
            <a:fillRect/>
          </a:stretch>
        </p:blipFill>
        <p:spPr bwMode="auto">
          <a:xfrm>
            <a:off x="1600200" y="2133600"/>
            <a:ext cx="6400800" cy="3014980"/>
          </a:xfrm>
          <a:prstGeom prst="rect">
            <a:avLst/>
          </a:prstGeom>
          <a:noFill/>
          <a:ln w="9525">
            <a:noFill/>
            <a:miter lim="800000"/>
            <a:headEnd/>
            <a:tailEnd/>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381000"/>
            <a:ext cx="7714488" cy="6172200"/>
          </a:xfrm>
        </p:spPr>
        <p:txBody>
          <a:bodyPr>
            <a:normAutofit/>
          </a:bodyPr>
          <a:lstStyle/>
          <a:p>
            <a:pPr algn="just">
              <a:lnSpc>
                <a:spcPct val="200000"/>
              </a:lnSpc>
            </a:pPr>
            <a:r>
              <a:rPr lang="en-US" dirty="0" smtClean="0"/>
              <a:t>We can observe that </a:t>
            </a:r>
            <a:r>
              <a:rPr lang="en-US" dirty="0" smtClean="0">
                <a:solidFill>
                  <a:srgbClr val="3366FF"/>
                </a:solidFill>
              </a:rPr>
              <a:t>the value for the </a:t>
            </a:r>
            <a:r>
              <a:rPr lang="en-US" dirty="0" err="1" smtClean="0">
                <a:solidFill>
                  <a:srgbClr val="3366FF"/>
                </a:solidFill>
              </a:rPr>
              <a:t>empId</a:t>
            </a:r>
            <a:r>
              <a:rPr lang="en-US" dirty="0" smtClean="0">
                <a:solidFill>
                  <a:srgbClr val="3366FF"/>
                </a:solidFill>
              </a:rPr>
              <a:t> field got type-cast to Number type</a:t>
            </a:r>
            <a:r>
              <a:rPr lang="en-US" dirty="0" smtClean="0"/>
              <a:t>. This is because </a:t>
            </a:r>
            <a:r>
              <a:rPr lang="en-US" dirty="0" smtClean="0">
                <a:solidFill>
                  <a:srgbClr val="CC0099"/>
                </a:solidFill>
              </a:rPr>
              <a:t>Mongoose did a type-cast</a:t>
            </a:r>
            <a:r>
              <a:rPr lang="en-US" dirty="0" smtClean="0"/>
              <a:t>. </a:t>
            </a:r>
          </a:p>
          <a:p>
            <a:pPr algn="just">
              <a:lnSpc>
                <a:spcPct val="200000"/>
              </a:lnSpc>
            </a:pPr>
            <a:r>
              <a:rPr lang="en-US" dirty="0" smtClean="0">
                <a:solidFill>
                  <a:srgbClr val="C00000"/>
                </a:solidFill>
              </a:rPr>
              <a:t>If Mongoose is not able to convert the value to the specified type, then the document will not be inserted.</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5400" y="228600"/>
            <a:ext cx="7498080" cy="715962"/>
          </a:xfrm>
        </p:spPr>
        <p:txBody>
          <a:bodyPr>
            <a:normAutofit fontScale="90000"/>
          </a:bodyPr>
          <a:lstStyle/>
          <a:p>
            <a:r>
              <a:rPr lang="en-US" dirty="0" smtClean="0"/>
              <a:t>Schema and Models</a:t>
            </a:r>
            <a:endParaRPr lang="en-US" dirty="0"/>
          </a:p>
        </p:txBody>
      </p:sp>
      <p:sp>
        <p:nvSpPr>
          <p:cNvPr id="2" name="Content Placeholder 1"/>
          <p:cNvSpPr>
            <a:spLocks noGrp="1"/>
          </p:cNvSpPr>
          <p:nvPr>
            <p:ph idx="1"/>
          </p:nvPr>
        </p:nvSpPr>
        <p:spPr>
          <a:xfrm>
            <a:off x="1219200" y="990600"/>
            <a:ext cx="7714488" cy="5867400"/>
          </a:xfrm>
        </p:spPr>
        <p:txBody>
          <a:bodyPr>
            <a:normAutofit fontScale="85000" lnSpcReduction="20000"/>
          </a:bodyPr>
          <a:lstStyle/>
          <a:p>
            <a:pPr algn="just"/>
            <a:r>
              <a:rPr lang="en-US" b="1" dirty="0" smtClean="0"/>
              <a:t>Schema:  </a:t>
            </a:r>
            <a:endParaRPr lang="en-US" dirty="0" smtClean="0"/>
          </a:p>
          <a:p>
            <a:pPr algn="just"/>
            <a:r>
              <a:rPr lang="en-US" dirty="0" smtClean="0"/>
              <a:t>The </a:t>
            </a:r>
            <a:r>
              <a:rPr lang="en-US" dirty="0" smtClean="0">
                <a:solidFill>
                  <a:srgbClr val="C00000"/>
                </a:solidFill>
              </a:rPr>
              <a:t>structure of the document to be inserted in the database collection</a:t>
            </a:r>
            <a:r>
              <a:rPr lang="en-US" dirty="0" smtClean="0"/>
              <a:t> is defined through 'schema' in mongoose. Using schema, </a:t>
            </a:r>
            <a:r>
              <a:rPr lang="en-US" dirty="0" smtClean="0">
                <a:solidFill>
                  <a:srgbClr val="00B050"/>
                </a:solidFill>
              </a:rPr>
              <a:t>we can perform validations, provide default values to the properties</a:t>
            </a:r>
            <a:r>
              <a:rPr lang="en-US" dirty="0" smtClean="0"/>
              <a:t>, etc.</a:t>
            </a:r>
          </a:p>
          <a:p>
            <a:pPr algn="just"/>
            <a:r>
              <a:rPr lang="en-US" b="1" dirty="0" smtClean="0"/>
              <a:t>Example</a:t>
            </a:r>
            <a:r>
              <a:rPr lang="en-US" dirty="0" smtClean="0"/>
              <a:t>:</a:t>
            </a:r>
          </a:p>
          <a:p>
            <a:pPr algn="just"/>
            <a:r>
              <a:rPr lang="en-US" dirty="0" smtClean="0"/>
              <a:t>const </a:t>
            </a:r>
            <a:r>
              <a:rPr lang="en-US" dirty="0" err="1" smtClean="0"/>
              <a:t>empSchema</a:t>
            </a:r>
            <a:r>
              <a:rPr lang="en-US" dirty="0" smtClean="0"/>
              <a:t> = [  {    </a:t>
            </a:r>
          </a:p>
          <a:p>
            <a:pPr algn="just"/>
            <a:r>
              <a:rPr lang="en-US" dirty="0" err="1" smtClean="0"/>
              <a:t>empId</a:t>
            </a:r>
            <a:r>
              <a:rPr lang="en-US" dirty="0" smtClean="0"/>
              <a:t>: Number,    </a:t>
            </a:r>
          </a:p>
          <a:p>
            <a:pPr algn="just"/>
            <a:r>
              <a:rPr lang="en-US" dirty="0" err="1" smtClean="0"/>
              <a:t>empName</a:t>
            </a:r>
            <a:r>
              <a:rPr lang="en-US" dirty="0" smtClean="0"/>
              <a:t>: String,    </a:t>
            </a:r>
          </a:p>
          <a:p>
            <a:pPr algn="just"/>
            <a:r>
              <a:rPr lang="en-US" dirty="0" smtClean="0"/>
              <a:t>address: {      </a:t>
            </a:r>
            <a:r>
              <a:rPr lang="en-US" dirty="0" err="1" smtClean="0"/>
              <a:t>doorNo</a:t>
            </a:r>
            <a:r>
              <a:rPr lang="en-US" dirty="0" smtClean="0"/>
              <a:t>: String,      lane: String,      </a:t>
            </a:r>
            <a:r>
              <a:rPr lang="en-US" dirty="0" err="1" smtClean="0"/>
              <a:t>pincode</a:t>
            </a:r>
            <a:r>
              <a:rPr lang="en-US" dirty="0" smtClean="0"/>
              <a:t>: Number,    },  </a:t>
            </a:r>
          </a:p>
          <a:p>
            <a:pPr algn="just"/>
            <a:r>
              <a:rPr lang="en-US" dirty="0" smtClean="0"/>
              <a:t>},</a:t>
            </a:r>
          </a:p>
          <a:p>
            <a:pPr algn="just"/>
            <a:r>
              <a:rPr lang="en-US" dirty="0" smtClean="0"/>
              <a:t>];</a:t>
            </a:r>
          </a:p>
          <a:p>
            <a:pPr algn="just"/>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304800"/>
            <a:ext cx="7543800" cy="6324600"/>
          </a:xfrm>
        </p:spPr>
        <p:txBody>
          <a:bodyPr>
            <a:normAutofit fontScale="77500" lnSpcReduction="20000"/>
          </a:bodyPr>
          <a:lstStyle/>
          <a:p>
            <a:pPr algn="just">
              <a:lnSpc>
                <a:spcPct val="120000"/>
              </a:lnSpc>
            </a:pPr>
            <a:r>
              <a:rPr lang="en-US" b="1" dirty="0" smtClean="0"/>
              <a:t>Models</a:t>
            </a:r>
            <a:r>
              <a:rPr lang="en-US" dirty="0" smtClean="0"/>
              <a:t>:</a:t>
            </a:r>
          </a:p>
          <a:p>
            <a:pPr algn="just">
              <a:lnSpc>
                <a:spcPct val="120000"/>
              </a:lnSpc>
            </a:pPr>
            <a:r>
              <a:rPr lang="en-US" dirty="0" smtClean="0"/>
              <a:t>We need </a:t>
            </a:r>
            <a:r>
              <a:rPr lang="en-US" dirty="0" smtClean="0">
                <a:solidFill>
                  <a:srgbClr val="C00000"/>
                </a:solidFill>
              </a:rPr>
              <a:t>to interact with the database collection to store or retrieve data</a:t>
            </a:r>
            <a:r>
              <a:rPr lang="en-US" dirty="0" smtClean="0"/>
              <a:t>. In order to perform database interaction, mongoose provides a </a:t>
            </a:r>
            <a:r>
              <a:rPr lang="en-US" dirty="0" smtClean="0">
                <a:solidFill>
                  <a:srgbClr val="3366FF"/>
                </a:solidFill>
              </a:rPr>
              <a:t>'Model' method that takes the predefined schema and creates an instance of a document </a:t>
            </a:r>
            <a:r>
              <a:rPr lang="en-US" dirty="0" smtClean="0"/>
              <a:t>that is like the records of the relational database. It provides an interface to the database for creating, querying, updating, deleting records, etc. A Mongoose model is a wrapper on the Mongoose schema.</a:t>
            </a:r>
          </a:p>
          <a:p>
            <a:pPr algn="just">
              <a:lnSpc>
                <a:spcPct val="120000"/>
              </a:lnSpc>
            </a:pPr>
            <a:r>
              <a:rPr lang="en-US" dirty="0" smtClean="0">
                <a:solidFill>
                  <a:srgbClr val="CC0099"/>
                </a:solidFill>
              </a:rPr>
              <a:t>Creating a Mongoose model comprises primarily of three parts:</a:t>
            </a:r>
          </a:p>
          <a:p>
            <a:pPr marL="1039813" lvl="0" indent="-282575" algn="just">
              <a:lnSpc>
                <a:spcPct val="120000"/>
              </a:lnSpc>
            </a:pPr>
            <a:r>
              <a:rPr lang="en-US" dirty="0" smtClean="0"/>
              <a:t>Referencing Mongoose</a:t>
            </a:r>
          </a:p>
          <a:p>
            <a:pPr marL="1039813" lvl="0" indent="-282575" algn="just">
              <a:lnSpc>
                <a:spcPct val="120000"/>
              </a:lnSpc>
            </a:pPr>
            <a:r>
              <a:rPr lang="en-US" dirty="0" smtClean="0"/>
              <a:t>Defining the Schema</a:t>
            </a:r>
          </a:p>
          <a:p>
            <a:pPr marL="1039813" lvl="0" indent="-282575" algn="just">
              <a:lnSpc>
                <a:spcPct val="120000"/>
              </a:lnSpc>
            </a:pPr>
            <a:r>
              <a:rPr lang="en-US" dirty="0" smtClean="0"/>
              <a:t>Creating a Model</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71600" y="0"/>
            <a:ext cx="7498080" cy="563562"/>
          </a:xfrm>
        </p:spPr>
        <p:txBody>
          <a:bodyPr>
            <a:normAutofit fontScale="90000"/>
          </a:bodyPr>
          <a:lstStyle/>
          <a:p>
            <a:pPr algn="ctr"/>
            <a:r>
              <a:rPr lang="en-US" dirty="0" smtClean="0"/>
              <a:t>Referencing Mongoose</a:t>
            </a:r>
            <a:endParaRPr lang="en-US" dirty="0"/>
          </a:p>
        </p:txBody>
      </p:sp>
      <p:sp>
        <p:nvSpPr>
          <p:cNvPr id="2" name="Content Placeholder 1"/>
          <p:cNvSpPr>
            <a:spLocks noGrp="1"/>
          </p:cNvSpPr>
          <p:nvPr>
            <p:ph idx="1"/>
          </p:nvPr>
        </p:nvSpPr>
        <p:spPr>
          <a:xfrm>
            <a:off x="1143000" y="609600"/>
            <a:ext cx="7790688" cy="6019800"/>
          </a:xfrm>
        </p:spPr>
        <p:txBody>
          <a:bodyPr>
            <a:normAutofit fontScale="85000" lnSpcReduction="20000"/>
          </a:bodyPr>
          <a:lstStyle/>
          <a:p>
            <a:pPr algn="just"/>
            <a:r>
              <a:rPr lang="en-US" b="1" dirty="0" smtClean="0"/>
              <a:t>Installing Mongoose:</a:t>
            </a:r>
            <a:endParaRPr lang="en-US" dirty="0" smtClean="0"/>
          </a:p>
          <a:p>
            <a:pPr algn="just"/>
            <a:r>
              <a:rPr lang="en-US" dirty="0" smtClean="0"/>
              <a:t>For installing the Mongoose library, issue the below command in the Node command prompt.</a:t>
            </a:r>
          </a:p>
          <a:p>
            <a:pPr algn="just">
              <a:buNone/>
            </a:pPr>
            <a:r>
              <a:rPr lang="en-US" dirty="0" smtClean="0"/>
              <a:t>			</a:t>
            </a:r>
            <a:r>
              <a:rPr lang="en-US" b="1" dirty="0" err="1" smtClean="0"/>
              <a:t>npm</a:t>
            </a:r>
            <a:r>
              <a:rPr lang="en-US" b="1" dirty="0" smtClean="0"/>
              <a:t> install --save mongoose </a:t>
            </a:r>
          </a:p>
          <a:p>
            <a:pPr algn="just"/>
            <a:r>
              <a:rPr lang="en-US" dirty="0" smtClean="0"/>
              <a:t>Executing the above command </a:t>
            </a:r>
            <a:r>
              <a:rPr lang="en-US" dirty="0" smtClean="0">
                <a:solidFill>
                  <a:srgbClr val="CC0099"/>
                </a:solidFill>
              </a:rPr>
              <a:t>downloads the Mongoose library and add a dependency entry in your </a:t>
            </a:r>
            <a:r>
              <a:rPr lang="en-US" b="1" dirty="0" smtClean="0">
                <a:solidFill>
                  <a:srgbClr val="CC0099"/>
                </a:solidFill>
              </a:rPr>
              <a:t>'</a:t>
            </a:r>
            <a:r>
              <a:rPr lang="en-US" b="1" dirty="0" err="1" smtClean="0">
                <a:solidFill>
                  <a:srgbClr val="CC0099"/>
                </a:solidFill>
              </a:rPr>
              <a:t>package.json</a:t>
            </a:r>
            <a:r>
              <a:rPr lang="en-US" b="1" dirty="0" smtClean="0">
                <a:solidFill>
                  <a:srgbClr val="CC0099"/>
                </a:solidFill>
              </a:rPr>
              <a:t>'</a:t>
            </a:r>
            <a:r>
              <a:rPr lang="en-US" dirty="0" smtClean="0">
                <a:solidFill>
                  <a:srgbClr val="CC0099"/>
                </a:solidFill>
              </a:rPr>
              <a:t> file</a:t>
            </a:r>
            <a:r>
              <a:rPr lang="en-US" dirty="0" smtClean="0"/>
              <a:t>.</a:t>
            </a:r>
          </a:p>
          <a:p>
            <a:pPr algn="just">
              <a:buNone/>
            </a:pPr>
            <a:endParaRPr lang="en-US" dirty="0" smtClean="0"/>
          </a:p>
          <a:p>
            <a:pPr algn="just"/>
            <a:r>
              <a:rPr lang="en-US" b="1" dirty="0" smtClean="0"/>
              <a:t>Connecting to </a:t>
            </a:r>
            <a:r>
              <a:rPr lang="en-US" b="1" dirty="0" err="1" smtClean="0"/>
              <a:t>MongoDB</a:t>
            </a:r>
            <a:r>
              <a:rPr lang="en-US" b="1" dirty="0" smtClean="0"/>
              <a:t> using Mongoose:</a:t>
            </a:r>
            <a:endParaRPr lang="en-US" dirty="0" smtClean="0"/>
          </a:p>
          <a:p>
            <a:pPr algn="just"/>
            <a:r>
              <a:rPr lang="en-US" dirty="0" smtClean="0"/>
              <a:t>To establish a connection to the </a:t>
            </a:r>
            <a:r>
              <a:rPr lang="en-US" dirty="0" err="1" smtClean="0"/>
              <a:t>MongoDB</a:t>
            </a:r>
            <a:r>
              <a:rPr lang="en-US" dirty="0" smtClean="0"/>
              <a:t> database, we </a:t>
            </a:r>
            <a:r>
              <a:rPr lang="en-US" dirty="0" smtClean="0">
                <a:solidFill>
                  <a:srgbClr val="3366FF"/>
                </a:solidFill>
              </a:rPr>
              <a:t>need to create a connection object using Mongoose</a:t>
            </a:r>
            <a:r>
              <a:rPr lang="en-US" dirty="0" smtClean="0"/>
              <a:t>. This is done through the below code:</a:t>
            </a:r>
          </a:p>
          <a:p>
            <a:pPr algn="just"/>
            <a:r>
              <a:rPr lang="en-US" dirty="0" smtClean="0"/>
              <a:t>const mongoose = require('mongoose');</a:t>
            </a:r>
          </a:p>
          <a:p>
            <a:pPr algn="just"/>
            <a:r>
              <a:rPr lang="en-US" dirty="0" smtClean="0"/>
              <a:t> </a:t>
            </a:r>
            <a:r>
              <a:rPr lang="en-US" dirty="0" err="1" smtClean="0"/>
              <a:t>mongoose.connect</a:t>
            </a:r>
            <a:r>
              <a:rPr lang="en-US" dirty="0" smtClean="0"/>
              <a:t>( 'mongodb://localhost:27017/Database_Name');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52400"/>
            <a:ext cx="7714488" cy="6477000"/>
          </a:xfrm>
        </p:spPr>
        <p:txBody>
          <a:bodyPr>
            <a:normAutofit fontScale="92500" lnSpcReduction="20000"/>
          </a:bodyPr>
          <a:lstStyle/>
          <a:p>
            <a:pPr algn="just"/>
            <a:r>
              <a:rPr lang="en-US" dirty="0" smtClean="0"/>
              <a:t>In Line 1, we are importing the Mongoose library into our application.</a:t>
            </a:r>
          </a:p>
          <a:p>
            <a:pPr algn="just"/>
            <a:r>
              <a:rPr lang="en-US" dirty="0" smtClean="0"/>
              <a:t>In Line 2, the connect() method </a:t>
            </a:r>
            <a:r>
              <a:rPr lang="en-US" dirty="0" smtClean="0">
                <a:solidFill>
                  <a:srgbClr val="3366FF"/>
                </a:solidFill>
              </a:rPr>
              <a:t>takes </a:t>
            </a:r>
            <a:r>
              <a:rPr lang="en-US" dirty="0" err="1" smtClean="0">
                <a:solidFill>
                  <a:srgbClr val="3366FF"/>
                </a:solidFill>
              </a:rPr>
              <a:t>MongoDB</a:t>
            </a:r>
            <a:r>
              <a:rPr lang="en-US" dirty="0" smtClean="0">
                <a:solidFill>
                  <a:srgbClr val="3366FF"/>
                </a:solidFill>
              </a:rPr>
              <a:t> protocol followed by the host and the database name as a parameter</a:t>
            </a:r>
            <a:r>
              <a:rPr lang="en-US" dirty="0" smtClean="0"/>
              <a:t>.</a:t>
            </a:r>
          </a:p>
          <a:p>
            <a:pPr algn="just"/>
            <a:r>
              <a:rPr lang="en-US" dirty="0" smtClean="0"/>
              <a:t>Let us now establish a connection to the </a:t>
            </a:r>
            <a:r>
              <a:rPr lang="en-US" dirty="0" err="1" smtClean="0"/>
              <a:t>MongoDB</a:t>
            </a:r>
            <a:r>
              <a:rPr lang="en-US" dirty="0" smtClean="0"/>
              <a:t> database </a:t>
            </a:r>
            <a:r>
              <a:rPr lang="en-US" dirty="0" err="1" smtClean="0"/>
              <a:t>IntellectNotes</a:t>
            </a:r>
            <a:r>
              <a:rPr lang="en-US" dirty="0" smtClean="0"/>
              <a:t> for storing details  using the below code:</a:t>
            </a:r>
          </a:p>
          <a:p>
            <a:pPr algn="just"/>
            <a:r>
              <a:rPr lang="en-US" dirty="0" smtClean="0"/>
              <a:t>const mongoose = require('mongoose'); </a:t>
            </a:r>
          </a:p>
          <a:p>
            <a:pPr algn="just"/>
            <a:r>
              <a:rPr lang="en-US" dirty="0" err="1" smtClean="0"/>
              <a:t>mongoose.connect</a:t>
            </a:r>
            <a:r>
              <a:rPr lang="en-US" dirty="0" smtClean="0"/>
              <a:t>('mongodb://localhost:27017/IntellectNotes', {  </a:t>
            </a:r>
          </a:p>
          <a:p>
            <a:pPr marL="754063" indent="-282575" algn="just">
              <a:buNone/>
            </a:pPr>
            <a:r>
              <a:rPr lang="en-US" dirty="0" err="1" smtClean="0"/>
              <a:t>useNewUrlParser</a:t>
            </a:r>
            <a:r>
              <a:rPr lang="en-US" dirty="0" smtClean="0"/>
              <a:t>: true,  </a:t>
            </a:r>
          </a:p>
          <a:p>
            <a:pPr marL="754063" indent="-282575" algn="just">
              <a:buNone/>
            </a:pPr>
            <a:r>
              <a:rPr lang="en-US" dirty="0" err="1" smtClean="0"/>
              <a:t>useCreateIndex</a:t>
            </a:r>
            <a:r>
              <a:rPr lang="en-US" dirty="0" smtClean="0"/>
              <a:t>: true,  </a:t>
            </a:r>
          </a:p>
          <a:p>
            <a:pPr marL="754063" indent="-282575" algn="just">
              <a:buNone/>
            </a:pPr>
            <a:r>
              <a:rPr lang="en-US" dirty="0" err="1" smtClean="0"/>
              <a:t>useFindAndModify</a:t>
            </a:r>
            <a:r>
              <a:rPr lang="en-US" dirty="0" smtClean="0"/>
              <a:t>: false,  </a:t>
            </a:r>
          </a:p>
          <a:p>
            <a:pPr marL="754063" indent="-282575" algn="just">
              <a:buNone/>
            </a:pPr>
            <a:r>
              <a:rPr lang="en-US" dirty="0" err="1" smtClean="0"/>
              <a:t>useUnifiedTopology</a:t>
            </a:r>
            <a:r>
              <a:rPr lang="en-US" dirty="0" smtClean="0"/>
              <a:t>: true,}) </a:t>
            </a:r>
          </a:p>
          <a:p>
            <a:pPr algn="just"/>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228600"/>
            <a:ext cx="7714488" cy="6400800"/>
          </a:xfrm>
        </p:spPr>
        <p:txBody>
          <a:bodyPr>
            <a:normAutofit fontScale="92500" lnSpcReduction="10000"/>
          </a:bodyPr>
          <a:lstStyle/>
          <a:p>
            <a:pPr algn="just">
              <a:lnSpc>
                <a:spcPct val="150000"/>
              </a:lnSpc>
            </a:pPr>
            <a:r>
              <a:rPr lang="en-US" dirty="0" smtClean="0"/>
              <a:t>Line 2: Here we are specifying the URI where the data will be stored/retrieved. The second parameter </a:t>
            </a:r>
          </a:p>
          <a:p>
            <a:pPr algn="just">
              <a:lnSpc>
                <a:spcPct val="150000"/>
              </a:lnSpc>
            </a:pPr>
            <a:r>
              <a:rPr lang="en-US" dirty="0" smtClean="0"/>
              <a:t>{</a:t>
            </a:r>
            <a:r>
              <a:rPr lang="en-US" dirty="0" err="1" smtClean="0"/>
              <a:t>useNewUrlParser:true</a:t>
            </a:r>
            <a:r>
              <a:rPr lang="en-US" dirty="0" smtClean="0"/>
              <a:t>, </a:t>
            </a:r>
            <a:r>
              <a:rPr lang="en-US" dirty="0" err="1" smtClean="0"/>
              <a:t>useCreateIndex:true</a:t>
            </a:r>
            <a:r>
              <a:rPr lang="en-US" dirty="0" smtClean="0"/>
              <a:t>, </a:t>
            </a:r>
            <a:r>
              <a:rPr lang="en-US" dirty="0" err="1" smtClean="0"/>
              <a:t>useFindAndModify</a:t>
            </a:r>
            <a:r>
              <a:rPr lang="en-US" dirty="0" smtClean="0"/>
              <a:t>: false,  </a:t>
            </a:r>
          </a:p>
          <a:p>
            <a:pPr algn="just">
              <a:lnSpc>
                <a:spcPct val="150000"/>
              </a:lnSpc>
              <a:buNone/>
            </a:pPr>
            <a:r>
              <a:rPr lang="en-US" dirty="0" smtClean="0"/>
              <a:t>	</a:t>
            </a:r>
            <a:r>
              <a:rPr lang="en-US" dirty="0" err="1" smtClean="0"/>
              <a:t>useUnifiedTopology</a:t>
            </a:r>
            <a:r>
              <a:rPr lang="en-US" dirty="0" smtClean="0"/>
              <a:t>: true} is to suppress the below warnings thrown by </a:t>
            </a:r>
            <a:r>
              <a:rPr lang="en-US" dirty="0" err="1" smtClean="0"/>
              <a:t>MongoDB</a:t>
            </a:r>
            <a:r>
              <a:rPr lang="en-US" dirty="0" smtClean="0"/>
              <a:t>.</a:t>
            </a:r>
          </a:p>
          <a:p>
            <a:pPr algn="just">
              <a:lnSpc>
                <a:spcPct val="150000"/>
              </a:lnSpc>
            </a:pPr>
            <a:r>
              <a:rPr lang="en-US" dirty="0" smtClean="0"/>
              <a:t>To create a collection using mongoose, we must start by creating a Mongoose schema. </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5608" y="274638"/>
            <a:ext cx="7498080" cy="487362"/>
          </a:xfrm>
        </p:spPr>
        <p:txBody>
          <a:bodyPr>
            <a:normAutofit fontScale="90000"/>
          </a:bodyPr>
          <a:lstStyle/>
          <a:p>
            <a:r>
              <a:rPr lang="en-US" dirty="0" smtClean="0"/>
              <a:t>Introduction to Mongoose Schema</a:t>
            </a:r>
            <a:endParaRPr lang="en-US" dirty="0"/>
          </a:p>
        </p:txBody>
      </p:sp>
      <p:sp>
        <p:nvSpPr>
          <p:cNvPr id="2" name="Content Placeholder 1"/>
          <p:cNvSpPr>
            <a:spLocks noGrp="1"/>
          </p:cNvSpPr>
          <p:nvPr>
            <p:ph idx="1"/>
          </p:nvPr>
        </p:nvSpPr>
        <p:spPr>
          <a:xfrm>
            <a:off x="1219200" y="914400"/>
            <a:ext cx="7714488" cy="5715000"/>
          </a:xfrm>
        </p:spPr>
        <p:txBody>
          <a:bodyPr>
            <a:normAutofit fontScale="92500" lnSpcReduction="20000"/>
          </a:bodyPr>
          <a:lstStyle/>
          <a:p>
            <a:pPr algn="just"/>
            <a:r>
              <a:rPr lang="en-US" dirty="0" smtClean="0"/>
              <a:t>A schema </a:t>
            </a:r>
            <a:r>
              <a:rPr lang="en-US" dirty="0" smtClean="0">
                <a:solidFill>
                  <a:srgbClr val="3366FF"/>
                </a:solidFill>
              </a:rPr>
              <a:t>defines document properties through an object,</a:t>
            </a:r>
            <a:r>
              <a:rPr lang="en-US" dirty="0" smtClean="0"/>
              <a:t> where the </a:t>
            </a:r>
            <a:r>
              <a:rPr lang="en-US" dirty="0" smtClean="0">
                <a:solidFill>
                  <a:srgbClr val="CC0099"/>
                </a:solidFill>
              </a:rPr>
              <a:t>key name corresponds to the property name in the collection</a:t>
            </a:r>
            <a:r>
              <a:rPr lang="en-US" dirty="0" smtClean="0"/>
              <a:t>. The schema allows you </a:t>
            </a:r>
            <a:r>
              <a:rPr lang="en-US" dirty="0" smtClean="0">
                <a:solidFill>
                  <a:srgbClr val="00B050"/>
                </a:solidFill>
              </a:rPr>
              <a:t>to define the fields stored in each document along with their validation requirements and default values.</a:t>
            </a:r>
          </a:p>
          <a:p>
            <a:pPr algn="just"/>
            <a:r>
              <a:rPr lang="en-US" dirty="0" smtClean="0"/>
              <a:t>To create a schema, we need to use the following lines of code:</a:t>
            </a:r>
          </a:p>
          <a:p>
            <a:pPr algn="just"/>
            <a:r>
              <a:rPr lang="en-US" dirty="0" smtClean="0"/>
              <a:t>const mongoose = require('mongoose'); </a:t>
            </a:r>
          </a:p>
          <a:p>
            <a:pPr algn="just"/>
            <a:r>
              <a:rPr lang="en-US" dirty="0" smtClean="0"/>
              <a:t>const schema = new </a:t>
            </a:r>
            <a:r>
              <a:rPr lang="en-US" dirty="0" err="1" smtClean="0"/>
              <a:t>mongoose.Schema</a:t>
            </a:r>
            <a:r>
              <a:rPr lang="en-US" dirty="0" smtClean="0"/>
              <a:t>({ property_1: Number, </a:t>
            </a:r>
          </a:p>
          <a:p>
            <a:pPr algn="just"/>
            <a:r>
              <a:rPr lang="en-US" dirty="0" smtClean="0"/>
              <a:t>property_2: String </a:t>
            </a:r>
          </a:p>
          <a:p>
            <a:pPr algn="just"/>
            <a:r>
              <a:rPr lang="en-US" dirty="0" smtClean="0"/>
              <a:t>});</a:t>
            </a:r>
          </a:p>
          <a:p>
            <a:pPr algn="just"/>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228600"/>
            <a:ext cx="7467600" cy="6400800"/>
          </a:xfrm>
        </p:spPr>
        <p:txBody>
          <a:bodyPr>
            <a:normAutofit fontScale="77500" lnSpcReduction="20000"/>
          </a:bodyPr>
          <a:lstStyle/>
          <a:p>
            <a:pPr algn="just"/>
            <a:r>
              <a:rPr lang="en-US" dirty="0" smtClean="0"/>
              <a:t>In a schema, we will define the data types of the properties in the document.  The most </a:t>
            </a:r>
            <a:r>
              <a:rPr lang="en-US" dirty="0" smtClean="0">
                <a:solidFill>
                  <a:srgbClr val="CC0099"/>
                </a:solidFill>
              </a:rPr>
              <a:t>commonly used types in the schema</a:t>
            </a:r>
            <a:r>
              <a:rPr lang="en-US" dirty="0" smtClean="0"/>
              <a:t> are:</a:t>
            </a:r>
          </a:p>
          <a:p>
            <a:pPr lvl="0" algn="just"/>
            <a:r>
              <a:rPr lang="en-US" b="1" dirty="0" smtClean="0"/>
              <a:t>String:</a:t>
            </a:r>
            <a:r>
              <a:rPr lang="en-US" dirty="0" smtClean="0"/>
              <a:t> To store string values. For </a:t>
            </a:r>
            <a:r>
              <a:rPr lang="en-US" dirty="0" err="1" smtClean="0"/>
              <a:t>e.g</a:t>
            </a:r>
            <a:r>
              <a:rPr lang="en-US" dirty="0" smtClean="0"/>
              <a:t>: employee name</a:t>
            </a:r>
          </a:p>
          <a:p>
            <a:pPr lvl="0" algn="just"/>
            <a:r>
              <a:rPr lang="en-US" b="1" dirty="0" smtClean="0"/>
              <a:t>Number: </a:t>
            </a:r>
            <a:r>
              <a:rPr lang="en-US" dirty="0" smtClean="0"/>
              <a:t>To store numerical values. For </a:t>
            </a:r>
            <a:r>
              <a:rPr lang="en-US" dirty="0" err="1" smtClean="0"/>
              <a:t>e.g</a:t>
            </a:r>
            <a:r>
              <a:rPr lang="en-US" dirty="0" smtClean="0"/>
              <a:t>: employee Id</a:t>
            </a:r>
          </a:p>
          <a:p>
            <a:pPr lvl="0" algn="just"/>
            <a:r>
              <a:rPr lang="en-US" b="1" dirty="0" smtClean="0"/>
              <a:t>Date: </a:t>
            </a:r>
            <a:r>
              <a:rPr lang="en-US" dirty="0" smtClean="0"/>
              <a:t>To store dates. The date will be stored in the ISO date format. For </a:t>
            </a:r>
            <a:r>
              <a:rPr lang="en-US" dirty="0" err="1" smtClean="0"/>
              <a:t>e.g</a:t>
            </a:r>
            <a:r>
              <a:rPr lang="en-US" dirty="0" smtClean="0"/>
              <a:t>: 2018-11-15T15:22:00.</a:t>
            </a:r>
          </a:p>
          <a:p>
            <a:pPr lvl="0" algn="just"/>
            <a:r>
              <a:rPr lang="en-US" b="1" dirty="0" smtClean="0"/>
              <a:t>Boolean: </a:t>
            </a:r>
            <a:r>
              <a:rPr lang="en-US" dirty="0" smtClean="0"/>
              <a:t>It will take the values true or false and is generally used for performing validations. </a:t>
            </a:r>
          </a:p>
          <a:p>
            <a:pPr lvl="0" algn="just"/>
            <a:r>
              <a:rPr lang="en-US" b="1" dirty="0" err="1" smtClean="0"/>
              <a:t>ObjectId</a:t>
            </a:r>
            <a:r>
              <a:rPr lang="en-US" b="1" dirty="0" smtClean="0"/>
              <a:t>: </a:t>
            </a:r>
            <a:r>
              <a:rPr lang="en-US" dirty="0" smtClean="0"/>
              <a:t>Usually, </a:t>
            </a:r>
            <a:r>
              <a:rPr lang="en-US" dirty="0" err="1" smtClean="0">
                <a:solidFill>
                  <a:srgbClr val="3366FF"/>
                </a:solidFill>
              </a:rPr>
              <a:t>ObjectId</a:t>
            </a:r>
            <a:r>
              <a:rPr lang="en-US" dirty="0" smtClean="0">
                <a:solidFill>
                  <a:srgbClr val="3366FF"/>
                </a:solidFill>
              </a:rPr>
              <a:t> is assigned by </a:t>
            </a:r>
            <a:r>
              <a:rPr lang="en-US" dirty="0" err="1" smtClean="0">
                <a:solidFill>
                  <a:srgbClr val="3366FF"/>
                </a:solidFill>
              </a:rPr>
              <a:t>MongoDB</a:t>
            </a:r>
            <a:r>
              <a:rPr lang="en-US" dirty="0" smtClean="0">
                <a:solidFill>
                  <a:srgbClr val="3366FF"/>
                </a:solidFill>
              </a:rPr>
              <a:t> itself.</a:t>
            </a:r>
            <a:r>
              <a:rPr lang="en-US" dirty="0" smtClean="0"/>
              <a:t> </a:t>
            </a:r>
            <a:r>
              <a:rPr lang="en-US" dirty="0" smtClean="0">
                <a:solidFill>
                  <a:srgbClr val="CC0099"/>
                </a:solidFill>
              </a:rPr>
              <a:t>Every document inserted in </a:t>
            </a:r>
            <a:r>
              <a:rPr lang="en-US" dirty="0" err="1" smtClean="0">
                <a:solidFill>
                  <a:srgbClr val="CC0099"/>
                </a:solidFill>
              </a:rPr>
              <a:t>MongoDB</a:t>
            </a:r>
            <a:r>
              <a:rPr lang="en-US" dirty="0" smtClean="0">
                <a:solidFill>
                  <a:srgbClr val="CC0099"/>
                </a:solidFill>
              </a:rPr>
              <a:t> will have a unique id </a:t>
            </a:r>
            <a:r>
              <a:rPr lang="en-US" dirty="0" smtClean="0"/>
              <a:t>which is created automatically by </a:t>
            </a:r>
            <a:r>
              <a:rPr lang="en-US" dirty="0" err="1" smtClean="0"/>
              <a:t>MongoDB</a:t>
            </a:r>
            <a:r>
              <a:rPr lang="en-US" dirty="0" smtClean="0"/>
              <a:t> and this is of type </a:t>
            </a:r>
            <a:r>
              <a:rPr lang="en-US" dirty="0" err="1" smtClean="0"/>
              <a:t>ObjectId</a:t>
            </a:r>
            <a:r>
              <a:rPr lang="en-US" dirty="0" smtClean="0"/>
              <a:t>.</a:t>
            </a:r>
          </a:p>
          <a:p>
            <a:pPr lvl="0" algn="just"/>
            <a:r>
              <a:rPr lang="en-US" b="1" dirty="0" smtClean="0"/>
              <a:t>Array: </a:t>
            </a:r>
            <a:r>
              <a:rPr lang="en-US" dirty="0" smtClean="0"/>
              <a:t>To store an array of data, or even a sub-document array. For </a:t>
            </a:r>
            <a:r>
              <a:rPr lang="en-US" dirty="0" err="1" smtClean="0"/>
              <a:t>e.g</a:t>
            </a:r>
            <a:r>
              <a:rPr lang="en-US" dirty="0" smtClean="0"/>
              <a:t>: ["</a:t>
            </a:r>
            <a:r>
              <a:rPr lang="en-US" dirty="0" err="1" smtClean="0"/>
              <a:t>Cricket","Football</a:t>
            </a:r>
            <a:r>
              <a:rPr lang="en-US" dirty="0" smtClean="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72400" cy="6400800"/>
          </a:xfrm>
        </p:spPr>
        <p:txBody>
          <a:bodyPr>
            <a:normAutofit fontScale="92500" lnSpcReduction="20000"/>
          </a:bodyPr>
          <a:lstStyle/>
          <a:p>
            <a:pPr algn="just">
              <a:lnSpc>
                <a:spcPct val="150000"/>
              </a:lnSpc>
            </a:pPr>
            <a:r>
              <a:rPr lang="en-US" b="1" dirty="0" smtClean="0"/>
              <a:t>Step 3:</a:t>
            </a:r>
            <a:endParaRPr lang="en-US" dirty="0" smtClean="0"/>
          </a:p>
          <a:p>
            <a:pPr algn="just">
              <a:lnSpc>
                <a:spcPct val="150000"/>
              </a:lnSpc>
            </a:pPr>
            <a:r>
              <a:rPr lang="en-US" dirty="0" smtClean="0"/>
              <a:t>Express Generator is a </a:t>
            </a:r>
            <a:r>
              <a:rPr lang="en-US" dirty="0" smtClean="0">
                <a:solidFill>
                  <a:srgbClr val="C00000"/>
                </a:solidFill>
              </a:rPr>
              <a:t>command-line tool that helps you quickly create a basic skeleton </a:t>
            </a:r>
            <a:r>
              <a:rPr lang="en-US" dirty="0" smtClean="0"/>
              <a:t>of an Express application.</a:t>
            </a:r>
          </a:p>
          <a:p>
            <a:pPr algn="just">
              <a:lnSpc>
                <a:spcPct val="150000"/>
              </a:lnSpc>
            </a:pPr>
            <a:r>
              <a:rPr lang="en-US" dirty="0" smtClean="0"/>
              <a:t>For installing the express-generator tool globally, use the following command.</a:t>
            </a:r>
          </a:p>
          <a:p>
            <a:pPr algn="just">
              <a:lnSpc>
                <a:spcPct val="150000"/>
              </a:lnSpc>
              <a:buNone/>
            </a:pPr>
            <a:r>
              <a:rPr lang="en-US" dirty="0" smtClean="0"/>
              <a:t>			</a:t>
            </a:r>
            <a:r>
              <a:rPr lang="en-US" b="1" dirty="0" err="1" smtClean="0"/>
              <a:t>npm</a:t>
            </a:r>
            <a:r>
              <a:rPr lang="en-US" b="1" dirty="0" smtClean="0"/>
              <a:t> install express-generator -g</a:t>
            </a:r>
          </a:p>
          <a:p>
            <a:pPr algn="just">
              <a:lnSpc>
                <a:spcPct val="150000"/>
              </a:lnSpc>
            </a:pPr>
            <a:r>
              <a:rPr lang="en-US" dirty="0" smtClean="0"/>
              <a:t>Once the generator is installed, it is extremely simple to create the application using the 'express' command. </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5608" y="274638"/>
            <a:ext cx="7498080" cy="639762"/>
          </a:xfrm>
        </p:spPr>
        <p:txBody>
          <a:bodyPr>
            <a:normAutofit fontScale="90000"/>
          </a:bodyPr>
          <a:lstStyle/>
          <a:p>
            <a:r>
              <a:rPr lang="en-US" dirty="0" smtClean="0"/>
              <a:t>Creating Schema – Demo</a:t>
            </a:r>
            <a:endParaRPr lang="en-US" dirty="0"/>
          </a:p>
        </p:txBody>
      </p:sp>
      <p:sp>
        <p:nvSpPr>
          <p:cNvPr id="2" name="Content Placeholder 1"/>
          <p:cNvSpPr>
            <a:spLocks noGrp="1"/>
          </p:cNvSpPr>
          <p:nvPr>
            <p:ph idx="1"/>
          </p:nvPr>
        </p:nvSpPr>
        <p:spPr>
          <a:xfrm>
            <a:off x="1295400" y="990600"/>
            <a:ext cx="7638288" cy="5638800"/>
          </a:xfrm>
        </p:spPr>
        <p:txBody>
          <a:bodyPr>
            <a:normAutofit fontScale="92500" lnSpcReduction="20000"/>
          </a:bodyPr>
          <a:lstStyle/>
          <a:p>
            <a:pPr algn="just"/>
            <a:r>
              <a:rPr lang="en-US" b="1" dirty="0" err="1" smtClean="0"/>
              <a:t>myNotes</a:t>
            </a:r>
            <a:r>
              <a:rPr lang="en-US" dirty="0" smtClean="0"/>
              <a:t> wants to store notes id, name, and data for multiple users.</a:t>
            </a:r>
          </a:p>
          <a:p>
            <a:r>
              <a:rPr lang="en-US" dirty="0" smtClean="0"/>
              <a:t>The code to create the required schema is given below:</a:t>
            </a:r>
          </a:p>
          <a:p>
            <a:r>
              <a:rPr lang="en-US" dirty="0" smtClean="0"/>
              <a:t>const </a:t>
            </a:r>
            <a:r>
              <a:rPr lang="en-US" dirty="0" err="1" smtClean="0"/>
              <a:t>myNotesSchema</a:t>
            </a:r>
            <a:r>
              <a:rPr lang="en-US" dirty="0" smtClean="0"/>
              <a:t> = new </a:t>
            </a:r>
            <a:r>
              <a:rPr lang="en-US" dirty="0" err="1" smtClean="0"/>
              <a:t>mongoose.Schema</a:t>
            </a:r>
            <a:r>
              <a:rPr lang="en-US" dirty="0" smtClean="0"/>
              <a:t>(  {    </a:t>
            </a:r>
          </a:p>
          <a:p>
            <a:r>
              <a:rPr lang="en-US" dirty="0" err="1" smtClean="0"/>
              <a:t>notesID</a:t>
            </a:r>
            <a:r>
              <a:rPr lang="en-US" dirty="0" smtClean="0"/>
              <a:t>: {      type: Number,    },    </a:t>
            </a:r>
          </a:p>
          <a:p>
            <a:r>
              <a:rPr lang="en-US" dirty="0" smtClean="0"/>
              <a:t>name: {      type: String,    },    </a:t>
            </a:r>
          </a:p>
          <a:p>
            <a:r>
              <a:rPr lang="en-US" dirty="0" smtClean="0"/>
              <a:t>data: {      type: String,    },  </a:t>
            </a:r>
          </a:p>
          <a:p>
            <a:r>
              <a:rPr lang="en-US" dirty="0" smtClean="0"/>
              <a:t>},  </a:t>
            </a:r>
          </a:p>
          <a:p>
            <a:r>
              <a:rPr lang="en-US" dirty="0" smtClean="0"/>
              <a:t>{    timestamps: {      </a:t>
            </a:r>
            <a:r>
              <a:rPr lang="en-US" dirty="0" err="1" smtClean="0"/>
              <a:t>createdAt</a:t>
            </a:r>
            <a:r>
              <a:rPr lang="en-US" dirty="0" smtClean="0"/>
              <a:t>: true,      </a:t>
            </a:r>
            <a:r>
              <a:rPr lang="en-US" dirty="0" err="1" smtClean="0"/>
              <a:t>updatedAt</a:t>
            </a:r>
            <a:r>
              <a:rPr lang="en-US" dirty="0" smtClean="0"/>
              <a:t>: true,    },  </a:t>
            </a:r>
          </a:p>
          <a:p>
            <a:r>
              <a:rPr lang="en-US" dirty="0" smtClean="0"/>
              <a:t>});</a:t>
            </a:r>
          </a:p>
          <a:p>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5400" y="228600"/>
            <a:ext cx="7638288" cy="6400800"/>
          </a:xfrm>
        </p:spPr>
        <p:txBody>
          <a:bodyPr>
            <a:normAutofit/>
          </a:bodyPr>
          <a:lstStyle/>
          <a:p>
            <a:pPr algn="just"/>
            <a:r>
              <a:rPr lang="en-US" dirty="0" smtClean="0"/>
              <a:t>Line 1: Using the Schema class provided by the Mongoose library, we can create the schema with all the necessary fields.</a:t>
            </a:r>
          </a:p>
          <a:p>
            <a:pPr algn="just"/>
            <a:r>
              <a:rPr lang="en-US" dirty="0" smtClean="0"/>
              <a:t>Note: It is a standard practice to have timestamps - (created at &amp; updated at) field for each document inserted into the collection. This can be done by adding a timestamp option to the Schema.</a:t>
            </a:r>
          </a:p>
          <a:p>
            <a:pPr algn="just"/>
            <a:r>
              <a:rPr lang="en-US" dirty="0" smtClean="0"/>
              <a:t>To ensure data entered in the collection is as per the requirement, we can configure validations to the schema. </a:t>
            </a:r>
          </a:p>
          <a:p>
            <a:pPr algn="just"/>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5608" y="274638"/>
            <a:ext cx="7498080" cy="639762"/>
          </a:xfrm>
        </p:spPr>
        <p:txBody>
          <a:bodyPr>
            <a:normAutofit fontScale="90000"/>
          </a:bodyPr>
          <a:lstStyle/>
          <a:p>
            <a:pPr algn="ctr"/>
            <a:r>
              <a:rPr lang="en-US" dirty="0" smtClean="0"/>
              <a:t>Validation types and Defaults</a:t>
            </a:r>
            <a:endParaRPr lang="en-US" dirty="0"/>
          </a:p>
        </p:txBody>
      </p:sp>
      <p:sp>
        <p:nvSpPr>
          <p:cNvPr id="2" name="Content Placeholder 1"/>
          <p:cNvSpPr>
            <a:spLocks noGrp="1"/>
          </p:cNvSpPr>
          <p:nvPr>
            <p:ph idx="1"/>
          </p:nvPr>
        </p:nvSpPr>
        <p:spPr>
          <a:xfrm>
            <a:off x="1219200" y="914400"/>
            <a:ext cx="7714488" cy="5715000"/>
          </a:xfrm>
        </p:spPr>
        <p:txBody>
          <a:bodyPr>
            <a:normAutofit fontScale="92500" lnSpcReduction="10000"/>
          </a:bodyPr>
          <a:lstStyle/>
          <a:p>
            <a:pPr algn="just"/>
            <a:r>
              <a:rPr lang="en-US" b="1" dirty="0" smtClean="0"/>
              <a:t>Validation through mongoose </a:t>
            </a:r>
            <a:r>
              <a:rPr lang="en-US" b="1" dirty="0" err="1" smtClean="0"/>
              <a:t>validator</a:t>
            </a:r>
            <a:endParaRPr lang="en-US" dirty="0" smtClean="0"/>
          </a:p>
          <a:p>
            <a:pPr algn="just"/>
            <a:r>
              <a:rPr lang="en-US" dirty="0" smtClean="0"/>
              <a:t>Mongoose provides a way </a:t>
            </a:r>
            <a:r>
              <a:rPr lang="en-US" dirty="0" smtClean="0">
                <a:solidFill>
                  <a:srgbClr val="00B050"/>
                </a:solidFill>
              </a:rPr>
              <a:t>to validate data before you save that data to a database</a:t>
            </a:r>
            <a:r>
              <a:rPr lang="en-US" dirty="0" smtClean="0"/>
              <a:t>. </a:t>
            </a:r>
          </a:p>
          <a:p>
            <a:pPr algn="just"/>
            <a:r>
              <a:rPr lang="en-US" dirty="0" smtClean="0"/>
              <a:t>Data validation is important to make sure that "</a:t>
            </a:r>
            <a:r>
              <a:rPr lang="en-US" b="1" dirty="0" smtClean="0"/>
              <a:t>invalid</a:t>
            </a:r>
            <a:r>
              <a:rPr lang="en-US" dirty="0" smtClean="0"/>
              <a:t>" data does not get persisted in your application. This </a:t>
            </a:r>
            <a:r>
              <a:rPr lang="en-US" dirty="0" smtClean="0">
                <a:solidFill>
                  <a:srgbClr val="CC0099"/>
                </a:solidFill>
              </a:rPr>
              <a:t>ensures data integrity</a:t>
            </a:r>
            <a:r>
              <a:rPr lang="en-US" dirty="0" smtClean="0"/>
              <a:t>. A benefit of using Mongoose, when inserting data into </a:t>
            </a:r>
            <a:r>
              <a:rPr lang="en-US" dirty="0" err="1" smtClean="0">
                <a:solidFill>
                  <a:srgbClr val="3366FF"/>
                </a:solidFill>
              </a:rPr>
              <a:t>MongoDB</a:t>
            </a:r>
            <a:r>
              <a:rPr lang="en-US" dirty="0" smtClean="0">
                <a:solidFill>
                  <a:srgbClr val="3366FF"/>
                </a:solidFill>
              </a:rPr>
              <a:t> is its built-in support for data types, and the automatic validation of data when it is persisted</a:t>
            </a:r>
            <a:r>
              <a:rPr lang="en-US" dirty="0" smtClean="0"/>
              <a:t>.</a:t>
            </a:r>
          </a:p>
          <a:p>
            <a:pPr algn="just"/>
            <a:r>
              <a:rPr lang="en-US" dirty="0" smtClean="0"/>
              <a:t>Mongoose’s </a:t>
            </a:r>
            <a:r>
              <a:rPr lang="en-US" dirty="0" err="1" smtClean="0"/>
              <a:t>validators</a:t>
            </a:r>
            <a:r>
              <a:rPr lang="en-US" dirty="0" smtClean="0"/>
              <a:t> are easy to configure. When defining the schema, specific validations need to be configured.</a:t>
            </a:r>
          </a:p>
          <a:p>
            <a:pPr algn="just"/>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304800"/>
            <a:ext cx="7790688" cy="6324600"/>
          </a:xfrm>
        </p:spPr>
        <p:txBody>
          <a:bodyPr>
            <a:normAutofit fontScale="85000" lnSpcReduction="20000"/>
          </a:bodyPr>
          <a:lstStyle/>
          <a:p>
            <a:pPr algn="just"/>
            <a:r>
              <a:rPr lang="en-US" dirty="0" smtClean="0"/>
              <a:t>The following rules should be kept in mind while adding validation:</a:t>
            </a:r>
          </a:p>
          <a:p>
            <a:pPr lvl="0" algn="just"/>
            <a:r>
              <a:rPr lang="en-US" dirty="0" smtClean="0"/>
              <a:t>Validations are </a:t>
            </a:r>
            <a:r>
              <a:rPr lang="en-US" dirty="0" smtClean="0">
                <a:solidFill>
                  <a:srgbClr val="3366FF"/>
                </a:solidFill>
              </a:rPr>
              <a:t>defined in the Schema</a:t>
            </a:r>
          </a:p>
          <a:p>
            <a:pPr lvl="0" algn="just"/>
            <a:r>
              <a:rPr lang="en-US" dirty="0" smtClean="0"/>
              <a:t>Validation </a:t>
            </a:r>
            <a:r>
              <a:rPr lang="en-US" dirty="0" smtClean="0">
                <a:solidFill>
                  <a:srgbClr val="00B050"/>
                </a:solidFill>
              </a:rPr>
              <a:t>occurs when a document attempts to be saved </a:t>
            </a:r>
          </a:p>
          <a:p>
            <a:pPr lvl="0" algn="just"/>
            <a:r>
              <a:rPr lang="en-US" dirty="0" smtClean="0"/>
              <a:t>Validation </a:t>
            </a:r>
            <a:r>
              <a:rPr lang="en-US" dirty="0" smtClean="0">
                <a:solidFill>
                  <a:srgbClr val="CC0099"/>
                </a:solidFill>
              </a:rPr>
              <a:t>will not be applied for default values</a:t>
            </a:r>
          </a:p>
          <a:p>
            <a:pPr lvl="0" algn="just"/>
            <a:r>
              <a:rPr lang="en-US" dirty="0" err="1" smtClean="0"/>
              <a:t>Validators</a:t>
            </a:r>
            <a:r>
              <a:rPr lang="en-US" dirty="0" smtClean="0"/>
              <a:t> </a:t>
            </a:r>
            <a:r>
              <a:rPr lang="en-US" dirty="0" smtClean="0">
                <a:solidFill>
                  <a:srgbClr val="3366FF"/>
                </a:solidFill>
              </a:rPr>
              <a:t>will not be triggered on undefined values. </a:t>
            </a:r>
            <a:r>
              <a:rPr lang="en-US" dirty="0" smtClean="0"/>
              <a:t>The only exception to this is the required </a:t>
            </a:r>
            <a:r>
              <a:rPr lang="en-US" dirty="0" err="1" smtClean="0"/>
              <a:t>validator</a:t>
            </a:r>
            <a:endParaRPr lang="en-US" dirty="0" smtClean="0"/>
          </a:p>
          <a:p>
            <a:pPr lvl="0" algn="just"/>
            <a:r>
              <a:rPr lang="en-US" dirty="0" smtClean="0"/>
              <a:t>Customized </a:t>
            </a:r>
            <a:r>
              <a:rPr lang="en-US" dirty="0" err="1" smtClean="0"/>
              <a:t>validators</a:t>
            </a:r>
            <a:r>
              <a:rPr lang="en-US" dirty="0" smtClean="0"/>
              <a:t> can be configured</a:t>
            </a:r>
          </a:p>
          <a:p>
            <a:pPr lvl="0" algn="just"/>
            <a:r>
              <a:rPr lang="en-US" dirty="0" smtClean="0">
                <a:solidFill>
                  <a:srgbClr val="CC0099"/>
                </a:solidFill>
              </a:rPr>
              <a:t>Mongoose has several built-in </a:t>
            </a:r>
            <a:r>
              <a:rPr lang="en-US" dirty="0" err="1" smtClean="0">
                <a:solidFill>
                  <a:srgbClr val="CC0099"/>
                </a:solidFill>
              </a:rPr>
              <a:t>validators</a:t>
            </a:r>
            <a:endParaRPr lang="en-US" dirty="0" smtClean="0">
              <a:solidFill>
                <a:srgbClr val="CC0099"/>
              </a:solidFill>
            </a:endParaRPr>
          </a:p>
          <a:p>
            <a:pPr lvl="0" algn="just"/>
            <a:r>
              <a:rPr lang="en-US" dirty="0" smtClean="0"/>
              <a:t>The </a:t>
            </a:r>
            <a:r>
              <a:rPr lang="en-US" b="1" dirty="0" smtClean="0"/>
              <a:t>required </a:t>
            </a:r>
            <a:r>
              <a:rPr lang="en-US" dirty="0" err="1" smtClean="0"/>
              <a:t>validator</a:t>
            </a:r>
            <a:r>
              <a:rPr lang="en-US" dirty="0" smtClean="0"/>
              <a:t> can be added to all </a:t>
            </a:r>
            <a:r>
              <a:rPr lang="en-US" dirty="0" err="1" smtClean="0"/>
              <a:t>SchemaTypes</a:t>
            </a:r>
            <a:r>
              <a:rPr lang="en-US" dirty="0" smtClean="0"/>
              <a:t> </a:t>
            </a:r>
          </a:p>
          <a:p>
            <a:pPr lvl="0" algn="just"/>
            <a:r>
              <a:rPr lang="en-US" dirty="0" smtClean="0"/>
              <a:t>Number schema type has </a:t>
            </a:r>
            <a:r>
              <a:rPr lang="en-US" b="1" dirty="0" smtClean="0"/>
              <a:t>min </a:t>
            </a:r>
            <a:r>
              <a:rPr lang="en-US" dirty="0" smtClean="0"/>
              <a:t>and </a:t>
            </a:r>
            <a:r>
              <a:rPr lang="en-US" b="1" dirty="0" smtClean="0"/>
              <a:t>max </a:t>
            </a:r>
            <a:r>
              <a:rPr lang="en-US" dirty="0" err="1" smtClean="0"/>
              <a:t>validators</a:t>
            </a:r>
            <a:endParaRPr lang="en-US" dirty="0" smtClean="0"/>
          </a:p>
          <a:p>
            <a:pPr lvl="0" algn="just"/>
            <a:r>
              <a:rPr lang="en-US" dirty="0" smtClean="0"/>
              <a:t>Strings have </a:t>
            </a:r>
            <a:r>
              <a:rPr lang="en-US" b="1" dirty="0" err="1" smtClean="0"/>
              <a:t>enum</a:t>
            </a:r>
            <a:r>
              <a:rPr lang="en-US" b="1" dirty="0" smtClean="0"/>
              <a:t> </a:t>
            </a:r>
            <a:r>
              <a:rPr lang="en-US" dirty="0" smtClean="0"/>
              <a:t>and </a:t>
            </a:r>
            <a:r>
              <a:rPr lang="en-US" b="1" dirty="0" smtClean="0"/>
              <a:t>match</a:t>
            </a:r>
            <a:r>
              <a:rPr lang="en-US" dirty="0" smtClean="0"/>
              <a:t> </a:t>
            </a:r>
            <a:r>
              <a:rPr lang="en-US" dirty="0" err="1" smtClean="0"/>
              <a:t>validators</a:t>
            </a:r>
            <a:endParaRPr lang="en-US" dirty="0" smtClean="0"/>
          </a:p>
          <a:p>
            <a:pPr algn="just"/>
            <a:r>
              <a:rPr lang="en-US" dirty="0" smtClean="0"/>
              <a:t>Let us see how to add a </a:t>
            </a:r>
            <a:r>
              <a:rPr lang="en-US" dirty="0" err="1" smtClean="0"/>
              <a:t>validator</a:t>
            </a:r>
            <a:r>
              <a:rPr lang="en-US" dirty="0" smtClean="0"/>
              <a:t> to a Schema.</a:t>
            </a:r>
          </a:p>
          <a:p>
            <a:pPr algn="just"/>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Validation types and default values</a:t>
            </a:r>
            <a:endParaRPr lang="en-US" dirty="0"/>
          </a:p>
        </p:txBody>
      </p:sp>
      <p:sp>
        <p:nvSpPr>
          <p:cNvPr id="2" name="Content Placeholder 1"/>
          <p:cNvSpPr>
            <a:spLocks noGrp="1"/>
          </p:cNvSpPr>
          <p:nvPr>
            <p:ph idx="1"/>
          </p:nvPr>
        </p:nvSpPr>
        <p:spPr/>
        <p:txBody>
          <a:bodyPr/>
          <a:lstStyle/>
          <a:p>
            <a:pPr algn="just"/>
            <a:r>
              <a:rPr lang="en-US" b="1" dirty="0" smtClean="0"/>
              <a:t>Required</a:t>
            </a:r>
            <a:endParaRPr lang="en-US" dirty="0" smtClean="0"/>
          </a:p>
          <a:p>
            <a:pPr algn="just"/>
            <a:r>
              <a:rPr lang="en-US" dirty="0" smtClean="0"/>
              <a:t>If you want any field to be mandatory, use the required property. </a:t>
            </a:r>
          </a:p>
          <a:p>
            <a:pPr algn="just"/>
            <a:r>
              <a:rPr lang="en-US" dirty="0" smtClean="0"/>
              <a:t>const schema = </a:t>
            </a:r>
            <a:r>
              <a:rPr lang="en-US" dirty="0" err="1" smtClean="0"/>
              <a:t>mongoose.Schema</a:t>
            </a:r>
            <a:r>
              <a:rPr lang="en-US" dirty="0" smtClean="0"/>
              <a:t>({  name: {    required: true,  },</a:t>
            </a:r>
          </a:p>
          <a:p>
            <a:pPr algn="just"/>
            <a:r>
              <a:rPr lang="en-US" dirty="0" smtClean="0"/>
              <a:t>}); </a:t>
            </a:r>
          </a:p>
          <a:p>
            <a:pPr algn="just"/>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228600"/>
            <a:ext cx="7714488" cy="6400800"/>
          </a:xfrm>
        </p:spPr>
        <p:txBody>
          <a:bodyPr>
            <a:normAutofit/>
          </a:bodyPr>
          <a:lstStyle/>
          <a:p>
            <a:pPr algn="just"/>
            <a:r>
              <a:rPr lang="en-US" b="1" dirty="0" smtClean="0"/>
              <a:t>Types</a:t>
            </a:r>
            <a:endParaRPr lang="en-US" dirty="0" smtClean="0"/>
          </a:p>
          <a:p>
            <a:pPr algn="just"/>
            <a:r>
              <a:rPr lang="en-US" dirty="0" smtClean="0"/>
              <a:t>You can declare a schema type using the type directly, or an object with a type property.</a:t>
            </a:r>
          </a:p>
          <a:p>
            <a:pPr algn="just"/>
            <a:r>
              <a:rPr lang="en-US" dirty="0" smtClean="0"/>
              <a:t>Example: To declare schema type using an object with a type property.</a:t>
            </a:r>
          </a:p>
          <a:p>
            <a:pPr algn="just"/>
            <a:r>
              <a:rPr lang="en-US" dirty="0" smtClean="0"/>
              <a:t>const schema = </a:t>
            </a:r>
            <a:r>
              <a:rPr lang="en-US" dirty="0" err="1" smtClean="0"/>
              <a:t>mongoose.Schema</a:t>
            </a:r>
            <a:r>
              <a:rPr lang="en-US" dirty="0" smtClean="0"/>
              <a:t>({  property_1: {    type: String,  },  </a:t>
            </a:r>
          </a:p>
          <a:p>
            <a:pPr algn="just"/>
            <a:r>
              <a:rPr lang="en-US" dirty="0" smtClean="0"/>
              <a:t>property_2: {    type: Number,  },</a:t>
            </a:r>
          </a:p>
          <a:p>
            <a:pPr algn="just"/>
            <a:r>
              <a:rPr lang="en-US" dirty="0" smtClean="0"/>
              <a:t>});</a:t>
            </a:r>
          </a:p>
          <a:p>
            <a:pPr algn="just"/>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5400" y="228600"/>
            <a:ext cx="7638288" cy="6400800"/>
          </a:xfrm>
        </p:spPr>
        <p:txBody>
          <a:bodyPr>
            <a:normAutofit/>
          </a:bodyPr>
          <a:lstStyle/>
          <a:p>
            <a:pPr algn="just"/>
            <a:r>
              <a:rPr lang="en-US" b="1" dirty="0" smtClean="0"/>
              <a:t>Default</a:t>
            </a:r>
            <a:endParaRPr lang="en-US" dirty="0" smtClean="0"/>
          </a:p>
          <a:p>
            <a:pPr algn="just"/>
            <a:r>
              <a:rPr lang="en-US" dirty="0" smtClean="0"/>
              <a:t>Your schema can </a:t>
            </a:r>
            <a:r>
              <a:rPr lang="en-US" dirty="0" smtClean="0">
                <a:solidFill>
                  <a:srgbClr val="CC0099"/>
                </a:solidFill>
              </a:rPr>
              <a:t>define default values for certain properties.</a:t>
            </a:r>
            <a:r>
              <a:rPr lang="en-US" dirty="0" smtClean="0"/>
              <a:t> If you create a new document without that property set, the default value provided to that property will be assigned.</a:t>
            </a:r>
          </a:p>
          <a:p>
            <a:pPr algn="just"/>
            <a:r>
              <a:rPr lang="en-US" dirty="0" smtClean="0"/>
              <a:t>The below code snippet shows how to add a default to schema type:</a:t>
            </a:r>
          </a:p>
          <a:p>
            <a:r>
              <a:rPr lang="en-US" dirty="0" smtClean="0"/>
              <a:t>const schema = </a:t>
            </a:r>
            <a:r>
              <a:rPr lang="en-US" dirty="0" err="1" smtClean="0"/>
              <a:t>mongoose.Schema</a:t>
            </a:r>
            <a:r>
              <a:rPr lang="en-US" dirty="0" smtClean="0"/>
              <a:t>({  property_1: { default: "Client"  },  property_2: {    default: 1  },</a:t>
            </a:r>
          </a:p>
          <a:p>
            <a:r>
              <a:rPr lang="en-US" dirty="0" smtClean="0"/>
              <a:t>});</a:t>
            </a:r>
          </a:p>
          <a:p>
            <a:pPr algn="just"/>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304800"/>
            <a:ext cx="7714488" cy="6324600"/>
          </a:xfrm>
        </p:spPr>
        <p:txBody>
          <a:bodyPr>
            <a:normAutofit fontScale="92500" lnSpcReduction="20000"/>
          </a:bodyPr>
          <a:lstStyle/>
          <a:p>
            <a:pPr algn="just"/>
            <a:r>
              <a:rPr lang="en-US" b="1" dirty="0" smtClean="0"/>
              <a:t>Custom validations</a:t>
            </a:r>
            <a:endParaRPr lang="en-US" dirty="0" smtClean="0"/>
          </a:p>
          <a:p>
            <a:pPr algn="just"/>
            <a:r>
              <a:rPr lang="en-US" dirty="0" smtClean="0"/>
              <a:t>In Mongoose we can specify custom </a:t>
            </a:r>
            <a:r>
              <a:rPr lang="en-US" dirty="0" err="1" smtClean="0"/>
              <a:t>validators</a:t>
            </a:r>
            <a:r>
              <a:rPr lang="en-US" dirty="0" smtClean="0"/>
              <a:t> that are tailored specifically to fields if the built-in </a:t>
            </a:r>
            <a:r>
              <a:rPr lang="en-US" dirty="0" err="1" smtClean="0"/>
              <a:t>validators</a:t>
            </a:r>
            <a:r>
              <a:rPr lang="en-US" dirty="0" smtClean="0"/>
              <a:t> are not enough. They are provided as values of validate property.</a:t>
            </a:r>
          </a:p>
          <a:p>
            <a:pPr algn="just"/>
            <a:r>
              <a:rPr lang="en-US" dirty="0" smtClean="0"/>
              <a:t>The below code snippet shows how to add a custom </a:t>
            </a:r>
            <a:r>
              <a:rPr lang="en-US" dirty="0" err="1" smtClean="0"/>
              <a:t>validator</a:t>
            </a:r>
            <a:r>
              <a:rPr lang="en-US" dirty="0" smtClean="0"/>
              <a:t> to the schema type.</a:t>
            </a:r>
          </a:p>
          <a:p>
            <a:pPr algn="just"/>
            <a:r>
              <a:rPr lang="en-US" dirty="0" smtClean="0"/>
              <a:t>const schema = </a:t>
            </a:r>
            <a:r>
              <a:rPr lang="en-US" dirty="0" err="1" smtClean="0"/>
              <a:t>mongoose.Schema</a:t>
            </a:r>
            <a:r>
              <a:rPr lang="en-US" dirty="0" smtClean="0"/>
              <a:t>({  property_1: {    </a:t>
            </a:r>
          </a:p>
          <a:p>
            <a:pPr algn="just"/>
            <a:r>
              <a:rPr lang="en-US" dirty="0" smtClean="0"/>
              <a:t>validate: (value) =&gt; {     </a:t>
            </a:r>
          </a:p>
          <a:p>
            <a:pPr algn="just"/>
            <a:r>
              <a:rPr lang="en-US" dirty="0" smtClean="0"/>
              <a:t> </a:t>
            </a:r>
            <a:r>
              <a:rPr lang="en-US" i="1" dirty="0" smtClean="0"/>
              <a:t>/*Validation code*/</a:t>
            </a:r>
            <a:r>
              <a:rPr lang="en-US" dirty="0" smtClean="0"/>
              <a:t>   </a:t>
            </a:r>
          </a:p>
          <a:p>
            <a:pPr algn="just"/>
            <a:r>
              <a:rPr lang="en-US" dirty="0" smtClean="0"/>
              <a:t> } </a:t>
            </a:r>
          </a:p>
          <a:p>
            <a:pPr algn="just"/>
            <a:r>
              <a:rPr lang="en-US" dirty="0" smtClean="0"/>
              <a:t> },</a:t>
            </a:r>
          </a:p>
          <a:p>
            <a:pPr algn="just"/>
            <a:r>
              <a:rPr lang="en-US" dirty="0" smtClean="0"/>
              <a:t>});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274638"/>
            <a:ext cx="7714488" cy="868362"/>
          </a:xfrm>
        </p:spPr>
        <p:txBody>
          <a:bodyPr>
            <a:noAutofit/>
          </a:bodyPr>
          <a:lstStyle/>
          <a:p>
            <a:pPr algn="ctr"/>
            <a:r>
              <a:rPr lang="en-US" sz="3000" dirty="0" smtClean="0"/>
              <a:t>Demo: Adding Validation, types and default to </a:t>
            </a:r>
            <a:r>
              <a:rPr lang="en-US" sz="3000" dirty="0" err="1" smtClean="0"/>
              <a:t>myNotes</a:t>
            </a:r>
            <a:r>
              <a:rPr lang="en-US" sz="3000" dirty="0" smtClean="0"/>
              <a:t> Schema</a:t>
            </a:r>
            <a:endParaRPr lang="en-US" sz="3000" dirty="0"/>
          </a:p>
        </p:txBody>
      </p:sp>
      <p:sp>
        <p:nvSpPr>
          <p:cNvPr id="2" name="Content Placeholder 1"/>
          <p:cNvSpPr>
            <a:spLocks noGrp="1"/>
          </p:cNvSpPr>
          <p:nvPr>
            <p:ph idx="1"/>
          </p:nvPr>
        </p:nvSpPr>
        <p:spPr>
          <a:xfrm>
            <a:off x="1143000" y="1219200"/>
            <a:ext cx="7790688" cy="5638800"/>
          </a:xfrm>
        </p:spPr>
        <p:txBody>
          <a:bodyPr>
            <a:normAutofit fontScale="77500" lnSpcReduction="20000"/>
          </a:bodyPr>
          <a:lstStyle/>
          <a:p>
            <a:r>
              <a:rPr lang="en-US" dirty="0" smtClean="0"/>
              <a:t>const </a:t>
            </a:r>
            <a:r>
              <a:rPr lang="en-US" dirty="0" err="1" smtClean="0"/>
              <a:t>myNotesSchema</a:t>
            </a:r>
            <a:r>
              <a:rPr lang="en-US" dirty="0" smtClean="0"/>
              <a:t> = new </a:t>
            </a:r>
            <a:r>
              <a:rPr lang="en-US" dirty="0" err="1" smtClean="0"/>
              <a:t>mongoose.Schema</a:t>
            </a:r>
            <a:r>
              <a:rPr lang="en-US" dirty="0" smtClean="0"/>
              <a:t>(  {    </a:t>
            </a:r>
          </a:p>
          <a:p>
            <a:r>
              <a:rPr lang="en-US" dirty="0" err="1" smtClean="0"/>
              <a:t>notesID</a:t>
            </a:r>
            <a:r>
              <a:rPr lang="en-US" dirty="0" smtClean="0"/>
              <a:t>: {      type: Number,      </a:t>
            </a:r>
          </a:p>
          <a:p>
            <a:r>
              <a:rPr lang="en-US" dirty="0" smtClean="0"/>
              <a:t>unique: true,      </a:t>
            </a:r>
          </a:p>
          <a:p>
            <a:r>
              <a:rPr lang="en-US" dirty="0" smtClean="0"/>
              <a:t>required: [true, 'Required field'],    </a:t>
            </a:r>
          </a:p>
          <a:p>
            <a:r>
              <a:rPr lang="en-US" dirty="0" smtClean="0"/>
              <a:t>},    </a:t>
            </a:r>
          </a:p>
          <a:p>
            <a:r>
              <a:rPr lang="en-US" dirty="0" smtClean="0"/>
              <a:t>name: {      type: String,      </a:t>
            </a:r>
          </a:p>
          <a:p>
            <a:r>
              <a:rPr lang="en-US" dirty="0" smtClean="0"/>
              <a:t>required: [true, 'Required field'],    </a:t>
            </a:r>
          </a:p>
          <a:p>
            <a:r>
              <a:rPr lang="en-US" dirty="0" smtClean="0"/>
              <a:t>},    </a:t>
            </a:r>
          </a:p>
          <a:p>
            <a:r>
              <a:rPr lang="en-US" dirty="0" smtClean="0"/>
              <a:t>data: {      type: String,    },  </a:t>
            </a:r>
          </a:p>
          <a:p>
            <a:r>
              <a:rPr lang="en-US" dirty="0" smtClean="0"/>
              <a:t>},  </a:t>
            </a:r>
          </a:p>
          <a:p>
            <a:r>
              <a:rPr lang="en-US" dirty="0" smtClean="0"/>
              <a:t>{    timestamps: {      </a:t>
            </a:r>
            <a:r>
              <a:rPr lang="en-US" dirty="0" err="1" smtClean="0"/>
              <a:t>createdAt</a:t>
            </a:r>
            <a:r>
              <a:rPr lang="en-US" dirty="0" smtClean="0"/>
              <a:t>: true,      </a:t>
            </a:r>
            <a:r>
              <a:rPr lang="en-US" dirty="0" err="1" smtClean="0"/>
              <a:t>updatedAt</a:t>
            </a:r>
            <a:r>
              <a:rPr lang="en-US" dirty="0" smtClean="0"/>
              <a:t>: true,    },  </a:t>
            </a:r>
          </a:p>
          <a:p>
            <a:r>
              <a:rPr lang="en-US" dirty="0" smtClean="0"/>
              <a:t>});</a:t>
            </a:r>
          </a:p>
          <a:p>
            <a:r>
              <a:rPr lang="en-US" dirty="0" smtClean="0"/>
              <a:t>Now that our </a:t>
            </a:r>
            <a:r>
              <a:rPr lang="en-US" dirty="0" err="1" smtClean="0"/>
              <a:t>myNotesSchema</a:t>
            </a:r>
            <a:r>
              <a:rPr lang="en-US" dirty="0" smtClean="0"/>
              <a:t> is ready, let us create a model for the schema.</a:t>
            </a:r>
          </a:p>
          <a:p>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5608" y="274638"/>
            <a:ext cx="7498080" cy="639762"/>
          </a:xfrm>
        </p:spPr>
        <p:txBody>
          <a:bodyPr>
            <a:normAutofit fontScale="90000"/>
          </a:bodyPr>
          <a:lstStyle/>
          <a:p>
            <a:pPr algn="ctr"/>
            <a:r>
              <a:rPr lang="en-US" dirty="0" smtClean="0"/>
              <a:t>Creating a model</a:t>
            </a:r>
            <a:endParaRPr lang="en-US" dirty="0"/>
          </a:p>
        </p:txBody>
      </p:sp>
      <p:sp>
        <p:nvSpPr>
          <p:cNvPr id="2" name="Content Placeholder 1"/>
          <p:cNvSpPr>
            <a:spLocks noGrp="1"/>
          </p:cNvSpPr>
          <p:nvPr>
            <p:ph idx="1"/>
          </p:nvPr>
        </p:nvSpPr>
        <p:spPr>
          <a:xfrm>
            <a:off x="1219200" y="990600"/>
            <a:ext cx="7714488" cy="5638800"/>
          </a:xfrm>
        </p:spPr>
        <p:txBody>
          <a:bodyPr>
            <a:normAutofit fontScale="92500" lnSpcReduction="10000"/>
          </a:bodyPr>
          <a:lstStyle/>
          <a:p>
            <a:pPr algn="just">
              <a:lnSpc>
                <a:spcPct val="150000"/>
              </a:lnSpc>
            </a:pPr>
            <a:r>
              <a:rPr lang="en-US" dirty="0" smtClean="0"/>
              <a:t>The model provides an object which provides access to query documents in a named collection. Schemas are compiled into models using the </a:t>
            </a:r>
            <a:r>
              <a:rPr lang="en-US" b="1" dirty="0" smtClean="0"/>
              <a:t>model()</a:t>
            </a:r>
            <a:r>
              <a:rPr lang="en-US" dirty="0" smtClean="0"/>
              <a:t> method.</a:t>
            </a:r>
          </a:p>
          <a:p>
            <a:pPr algn="just">
              <a:lnSpc>
                <a:spcPct val="150000"/>
              </a:lnSpc>
            </a:pPr>
            <a:r>
              <a:rPr lang="en-US" dirty="0" smtClean="0"/>
              <a:t>const Model = </a:t>
            </a:r>
            <a:r>
              <a:rPr lang="en-US" dirty="0" err="1" smtClean="0"/>
              <a:t>mongoose.model</a:t>
            </a:r>
            <a:r>
              <a:rPr lang="en-US" dirty="0" smtClean="0"/>
              <a:t>(name , schema) </a:t>
            </a:r>
          </a:p>
          <a:p>
            <a:pPr algn="just">
              <a:lnSpc>
                <a:spcPct val="150000"/>
              </a:lnSpc>
            </a:pPr>
            <a:r>
              <a:rPr lang="en-US" dirty="0" smtClean="0"/>
              <a:t>The first argument is the singular name of the collection for which you are creating a Model.</a:t>
            </a:r>
          </a:p>
          <a:p>
            <a:pPr algn="just">
              <a:lnSpc>
                <a:spcPct val="150000"/>
              </a:lnSpc>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304800"/>
            <a:ext cx="7620000" cy="6400800"/>
          </a:xfrm>
        </p:spPr>
        <p:txBody>
          <a:bodyPr>
            <a:normAutofit lnSpcReduction="10000"/>
          </a:bodyPr>
          <a:lstStyle/>
          <a:p>
            <a:pPr algn="just">
              <a:lnSpc>
                <a:spcPct val="150000"/>
              </a:lnSpc>
            </a:pPr>
            <a:r>
              <a:rPr lang="en-US" dirty="0" smtClean="0"/>
              <a:t>Once the installation is complete, you can create a new Express application using the following command:</a:t>
            </a:r>
          </a:p>
          <a:p>
            <a:pPr algn="just">
              <a:lnSpc>
                <a:spcPct val="150000"/>
              </a:lnSpc>
            </a:pPr>
            <a:r>
              <a:rPr lang="en-US" dirty="0" smtClean="0"/>
              <a:t>	</a:t>
            </a:r>
            <a:r>
              <a:rPr lang="en-US" b="1" dirty="0" smtClean="0"/>
              <a:t>express &lt;&lt;</a:t>
            </a:r>
            <a:r>
              <a:rPr lang="en-US" b="1" dirty="0" err="1" smtClean="0"/>
              <a:t>application_name</a:t>
            </a:r>
            <a:r>
              <a:rPr lang="en-US" b="1" dirty="0" smtClean="0"/>
              <a:t>&gt;&gt;</a:t>
            </a:r>
          </a:p>
          <a:p>
            <a:pPr algn="just">
              <a:lnSpc>
                <a:spcPct val="150000"/>
              </a:lnSpc>
            </a:pPr>
            <a:r>
              <a:rPr lang="en-US" dirty="0" smtClean="0"/>
              <a:t>It will </a:t>
            </a:r>
            <a:r>
              <a:rPr lang="en-US" dirty="0" smtClean="0">
                <a:solidFill>
                  <a:srgbClr val="CC0099"/>
                </a:solidFill>
              </a:rPr>
              <a:t>automatically generate a folder with the supplied application name</a:t>
            </a:r>
            <a:r>
              <a:rPr lang="en-US" dirty="0" smtClean="0"/>
              <a:t>. Inside the folder, there will be a set of folders and files which are created by the generator tool.</a:t>
            </a:r>
          </a:p>
          <a:p>
            <a:pPr>
              <a:lnSpc>
                <a:spcPct val="150000"/>
              </a:lnSpc>
            </a:pP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5400" y="228600"/>
            <a:ext cx="7638288" cy="6400800"/>
          </a:xfrm>
        </p:spPr>
        <p:txBody>
          <a:bodyPr>
            <a:normAutofit fontScale="92500" lnSpcReduction="10000"/>
          </a:bodyPr>
          <a:lstStyle/>
          <a:p>
            <a:pPr algn="just"/>
            <a:r>
              <a:rPr lang="en-US" dirty="0" smtClean="0"/>
              <a:t>The model() function makes a copy of the schema. Make sure that you have added everything you want to schema before calling the model().</a:t>
            </a:r>
          </a:p>
          <a:p>
            <a:pPr algn="just"/>
            <a:r>
              <a:rPr lang="en-US" dirty="0" smtClean="0"/>
              <a:t>Let us now create a model for our </a:t>
            </a:r>
            <a:r>
              <a:rPr lang="en-US" b="1" dirty="0" err="1" smtClean="0"/>
              <a:t>myNotes</a:t>
            </a:r>
            <a:r>
              <a:rPr lang="en-US" b="1" dirty="0" smtClean="0"/>
              <a:t> </a:t>
            </a:r>
            <a:r>
              <a:rPr lang="en-US" dirty="0" smtClean="0"/>
              <a:t>collection using the below code.</a:t>
            </a:r>
          </a:p>
          <a:p>
            <a:r>
              <a:rPr lang="en-US" dirty="0" smtClean="0"/>
              <a:t>const </a:t>
            </a:r>
            <a:r>
              <a:rPr lang="en-US" dirty="0" err="1" smtClean="0"/>
              <a:t>NotesModel</a:t>
            </a:r>
            <a:r>
              <a:rPr lang="en-US" dirty="0" smtClean="0"/>
              <a:t> = </a:t>
            </a:r>
            <a:r>
              <a:rPr lang="en-US" dirty="0" err="1" smtClean="0"/>
              <a:t>mongoose.model</a:t>
            </a:r>
            <a:r>
              <a:rPr lang="en-US" dirty="0" smtClean="0"/>
              <a:t>( "</a:t>
            </a:r>
            <a:r>
              <a:rPr lang="en-US" dirty="0" err="1" smtClean="0"/>
              <a:t>mynotes</a:t>
            </a:r>
            <a:r>
              <a:rPr lang="en-US" dirty="0" smtClean="0"/>
              <a:t>", </a:t>
            </a:r>
            <a:r>
              <a:rPr lang="en-US" dirty="0" err="1" smtClean="0"/>
              <a:t>myNotesSchema</a:t>
            </a:r>
            <a:r>
              <a:rPr lang="en-US" dirty="0" smtClean="0"/>
              <a:t>); </a:t>
            </a:r>
          </a:p>
          <a:p>
            <a:pPr algn="just"/>
            <a:r>
              <a:rPr lang="en-US" dirty="0" smtClean="0"/>
              <a:t>Here </a:t>
            </a:r>
            <a:r>
              <a:rPr lang="en-US" b="1" dirty="0" err="1" smtClean="0"/>
              <a:t>NotesModel</a:t>
            </a:r>
            <a:r>
              <a:rPr lang="en-US" b="1" dirty="0" smtClean="0"/>
              <a:t> </a:t>
            </a:r>
            <a:r>
              <a:rPr lang="en-US" dirty="0" smtClean="0"/>
              <a:t>is a collection object that will be used to perform CRUD operations.</a:t>
            </a:r>
          </a:p>
          <a:p>
            <a:pPr algn="just"/>
            <a:r>
              <a:rPr lang="en-US" dirty="0" smtClean="0"/>
              <a:t>Now we have created the model for our database collection, let us insert some data into the collection.</a:t>
            </a:r>
          </a:p>
          <a:p>
            <a:pPr algn="just"/>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67000" y="2286000"/>
            <a:ext cx="5041392" cy="1905000"/>
          </a:xfrm>
        </p:spPr>
        <p:txBody>
          <a:bodyPr>
            <a:normAutofit/>
          </a:bodyPr>
          <a:lstStyle/>
          <a:p>
            <a:pPr>
              <a:buNone/>
            </a:pPr>
            <a:r>
              <a:rPr lang="en-US" sz="8800" dirty="0" smtClean="0"/>
              <a:t>Thank You</a:t>
            </a:r>
            <a:endParaRPr lang="en-US" sz="8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467600" cy="639762"/>
          </a:xfrm>
        </p:spPr>
        <p:txBody>
          <a:bodyPr>
            <a:normAutofit fontScale="90000"/>
          </a:bodyPr>
          <a:lstStyle/>
          <a:p>
            <a:r>
              <a:rPr lang="en-US" dirty="0" smtClean="0"/>
              <a:t>Development Environment- steps</a:t>
            </a:r>
            <a:endParaRPr lang="en-US" dirty="0"/>
          </a:p>
        </p:txBody>
      </p:sp>
      <p:sp>
        <p:nvSpPr>
          <p:cNvPr id="3" name="Content Placeholder 2"/>
          <p:cNvSpPr>
            <a:spLocks noGrp="1"/>
          </p:cNvSpPr>
          <p:nvPr>
            <p:ph idx="1"/>
          </p:nvPr>
        </p:nvSpPr>
        <p:spPr>
          <a:xfrm>
            <a:off x="1066800" y="685800"/>
            <a:ext cx="7848600" cy="6172200"/>
          </a:xfrm>
        </p:spPr>
        <p:txBody>
          <a:bodyPr>
            <a:normAutofit fontScale="92500" lnSpcReduction="10000"/>
          </a:bodyPr>
          <a:lstStyle/>
          <a:p>
            <a:pPr algn="just"/>
            <a:r>
              <a:rPr lang="en-US" dirty="0" smtClean="0"/>
              <a:t>1. Install Express.</a:t>
            </a:r>
          </a:p>
          <a:p>
            <a:pPr algn="just"/>
            <a:endParaRPr lang="en-US" dirty="0" smtClean="0"/>
          </a:p>
          <a:p>
            <a:pPr algn="just"/>
            <a:endParaRPr lang="en-US" dirty="0" smtClean="0"/>
          </a:p>
          <a:p>
            <a:pPr algn="just"/>
            <a:r>
              <a:rPr lang="en-US" dirty="0" smtClean="0"/>
              <a:t>2. Install Express-generator</a:t>
            </a:r>
          </a:p>
          <a:p>
            <a:pPr algn="just">
              <a:buNone/>
            </a:pPr>
            <a:endParaRPr lang="en-US" dirty="0" smtClean="0"/>
          </a:p>
          <a:p>
            <a:pPr algn="just"/>
            <a:endParaRPr lang="en-US" dirty="0" smtClean="0"/>
          </a:p>
          <a:p>
            <a:pPr algn="just"/>
            <a:r>
              <a:rPr lang="en-US" dirty="0" smtClean="0"/>
              <a:t>3. To create a new Express application named '</a:t>
            </a:r>
            <a:r>
              <a:rPr lang="en-US" dirty="0" err="1" smtClean="0"/>
              <a:t>myApp</a:t>
            </a:r>
            <a:r>
              <a:rPr lang="en-US" dirty="0" smtClean="0"/>
              <a:t>'.</a:t>
            </a:r>
          </a:p>
          <a:p>
            <a:pPr algn="just"/>
            <a:endParaRPr lang="en-US" dirty="0" smtClean="0"/>
          </a:p>
          <a:p>
            <a:pPr algn="just"/>
            <a:endParaRPr lang="en-US" dirty="0" smtClean="0"/>
          </a:p>
          <a:p>
            <a:pPr algn="just"/>
            <a:r>
              <a:rPr lang="en-US" dirty="0" smtClean="0"/>
              <a:t>This will create a new directory called </a:t>
            </a:r>
            <a:r>
              <a:rPr lang="en-US" dirty="0" err="1" smtClean="0"/>
              <a:t>myApp</a:t>
            </a:r>
            <a:r>
              <a:rPr lang="en-US" dirty="0" smtClean="0"/>
              <a:t> with a basic Express application structure.</a:t>
            </a:r>
          </a:p>
          <a:p>
            <a:pPr algn="just"/>
            <a:endParaRPr lang="en-US" dirty="0" smtClean="0"/>
          </a:p>
          <a:p>
            <a:pPr algn="just"/>
            <a:endParaRPr lang="en-US" dirty="0"/>
          </a:p>
        </p:txBody>
      </p:sp>
      <p:pic>
        <p:nvPicPr>
          <p:cNvPr id="4" name="Picture 3"/>
          <p:cNvPicPr/>
          <p:nvPr/>
        </p:nvPicPr>
        <p:blipFill>
          <a:blip r:embed="rId2"/>
          <a:srcRect/>
          <a:stretch>
            <a:fillRect/>
          </a:stretch>
        </p:blipFill>
        <p:spPr bwMode="auto">
          <a:xfrm>
            <a:off x="2514600" y="1371600"/>
            <a:ext cx="4267200" cy="6858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2057400" y="2819400"/>
            <a:ext cx="5410200" cy="609600"/>
          </a:xfrm>
          <a:prstGeom prst="rect">
            <a:avLst/>
          </a:prstGeom>
          <a:noFill/>
          <a:ln w="9525">
            <a:noFill/>
            <a:miter lim="800000"/>
            <a:headEnd/>
            <a:tailEnd/>
          </a:ln>
        </p:spPr>
      </p:pic>
      <p:pic>
        <p:nvPicPr>
          <p:cNvPr id="1026" name="Picture 2"/>
          <p:cNvPicPr>
            <a:picLocks noChangeAspect="1" noChangeArrowheads="1"/>
          </p:cNvPicPr>
          <p:nvPr/>
        </p:nvPicPr>
        <p:blipFill>
          <a:blip r:embed="rId4"/>
          <a:srcRect/>
          <a:stretch>
            <a:fillRect/>
          </a:stretch>
        </p:blipFill>
        <p:spPr bwMode="auto">
          <a:xfrm>
            <a:off x="2971800" y="4724400"/>
            <a:ext cx="4105275" cy="590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48600" cy="5778691"/>
          </a:xfrm>
        </p:spPr>
        <p:txBody>
          <a:bodyPr/>
          <a:lstStyle/>
          <a:p>
            <a:pPr algn="just"/>
            <a:r>
              <a:rPr lang="en-US" dirty="0" smtClean="0"/>
              <a:t>4. Observe the new project structure generated.</a:t>
            </a:r>
          </a:p>
          <a:p>
            <a:pPr algn="just"/>
            <a:endParaRPr lang="en-US" dirty="0"/>
          </a:p>
        </p:txBody>
      </p:sp>
      <p:pic>
        <p:nvPicPr>
          <p:cNvPr id="4" name="Picture 3"/>
          <p:cNvPicPr/>
          <p:nvPr/>
        </p:nvPicPr>
        <p:blipFill>
          <a:blip r:embed="rId2"/>
          <a:srcRect/>
          <a:stretch>
            <a:fillRect/>
          </a:stretch>
        </p:blipFill>
        <p:spPr bwMode="auto">
          <a:xfrm>
            <a:off x="3733800" y="990600"/>
            <a:ext cx="337566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685800"/>
            <a:ext cx="7409688" cy="5562600"/>
          </a:xfrm>
        </p:spPr>
        <p:txBody>
          <a:bodyPr>
            <a:normAutofit fontScale="92500" lnSpcReduction="10000"/>
          </a:bodyPr>
          <a:lstStyle/>
          <a:p>
            <a:pPr algn="just">
              <a:lnSpc>
                <a:spcPct val="150000"/>
              </a:lnSpc>
            </a:pPr>
            <a:r>
              <a:rPr lang="en-US" b="1" dirty="0" smtClean="0"/>
              <a:t>Install dependencies</a:t>
            </a:r>
            <a:r>
              <a:rPr lang="en-US" dirty="0" smtClean="0"/>
              <a:t>: Navigate to the newly created directory </a:t>
            </a:r>
            <a:r>
              <a:rPr lang="en-US" dirty="0" err="1" smtClean="0"/>
              <a:t>myapp</a:t>
            </a:r>
            <a:r>
              <a:rPr lang="en-US" dirty="0" smtClean="0"/>
              <a:t> and install the required dependencies by running:</a:t>
            </a:r>
          </a:p>
          <a:p>
            <a:pPr marL="754063" indent="-282575" algn="just">
              <a:lnSpc>
                <a:spcPct val="150000"/>
              </a:lnSpc>
            </a:pPr>
            <a:r>
              <a:rPr lang="en-US" dirty="0" err="1" smtClean="0"/>
              <a:t>cd</a:t>
            </a:r>
            <a:r>
              <a:rPr lang="en-US" dirty="0" smtClean="0"/>
              <a:t> </a:t>
            </a:r>
            <a:r>
              <a:rPr lang="en-US" dirty="0" err="1" smtClean="0"/>
              <a:t>myapp</a:t>
            </a:r>
            <a:r>
              <a:rPr lang="en-US" dirty="0" smtClean="0"/>
              <a:t> </a:t>
            </a:r>
          </a:p>
          <a:p>
            <a:pPr marL="754063" indent="-282575" algn="just">
              <a:lnSpc>
                <a:spcPct val="150000"/>
              </a:lnSpc>
            </a:pPr>
            <a:r>
              <a:rPr lang="en-US" dirty="0" err="1" smtClean="0"/>
              <a:t>npm</a:t>
            </a:r>
            <a:r>
              <a:rPr lang="en-US" dirty="0" smtClean="0"/>
              <a:t> install</a:t>
            </a:r>
          </a:p>
          <a:p>
            <a:pPr marL="409575" indent="-282575" algn="just">
              <a:lnSpc>
                <a:spcPct val="150000"/>
              </a:lnSpc>
            </a:pPr>
            <a:r>
              <a:rPr lang="en-US" dirty="0" smtClean="0"/>
              <a:t>This will install all the necessary dependencies specified in the </a:t>
            </a:r>
            <a:r>
              <a:rPr lang="en-US" dirty="0" err="1" smtClean="0"/>
              <a:t>package.json</a:t>
            </a:r>
            <a:r>
              <a:rPr lang="en-US" dirty="0" smtClean="0"/>
              <a:t> file.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696200" cy="6400800"/>
          </a:xfrm>
        </p:spPr>
        <p:txBody>
          <a:bodyPr>
            <a:normAutofit fontScale="92500" lnSpcReduction="10000"/>
          </a:bodyPr>
          <a:lstStyle/>
          <a:p>
            <a:pPr algn="just"/>
            <a:r>
              <a:rPr lang="en-US" b="1" dirty="0" smtClean="0"/>
              <a:t>Folder description:</a:t>
            </a:r>
            <a:endParaRPr lang="en-US" dirty="0" smtClean="0"/>
          </a:p>
          <a:p>
            <a:pPr lvl="0" algn="just"/>
            <a:r>
              <a:rPr lang="en-US" b="1" dirty="0" smtClean="0"/>
              <a:t>bin</a:t>
            </a:r>
            <a:r>
              <a:rPr lang="en-US" dirty="0" smtClean="0"/>
              <a:t>: Contains the configuration file for the environment.</a:t>
            </a:r>
          </a:p>
          <a:p>
            <a:pPr lvl="0" algn="just"/>
            <a:r>
              <a:rPr lang="en-US" b="1" dirty="0" smtClean="0"/>
              <a:t>public</a:t>
            </a:r>
            <a:r>
              <a:rPr lang="en-US" dirty="0" smtClean="0"/>
              <a:t>: Contains the static files which we can use in the application.</a:t>
            </a:r>
          </a:p>
          <a:p>
            <a:pPr lvl="0" algn="just"/>
            <a:r>
              <a:rPr lang="en-US" b="1" dirty="0" smtClean="0"/>
              <a:t>routes</a:t>
            </a:r>
            <a:r>
              <a:rPr lang="en-US" dirty="0" smtClean="0"/>
              <a:t>: Contains all the routes created in the application.</a:t>
            </a:r>
          </a:p>
          <a:p>
            <a:pPr lvl="0" algn="just"/>
            <a:r>
              <a:rPr lang="en-US" b="1" dirty="0" smtClean="0">
                <a:solidFill>
                  <a:srgbClr val="FF0000"/>
                </a:solidFill>
              </a:rPr>
              <a:t>views</a:t>
            </a:r>
            <a:r>
              <a:rPr lang="en-US" dirty="0" smtClean="0">
                <a:solidFill>
                  <a:srgbClr val="FF0000"/>
                </a:solidFill>
              </a:rPr>
              <a:t>: Contains the view templates, default jade template files,</a:t>
            </a:r>
            <a:r>
              <a:rPr lang="en-US" dirty="0" smtClean="0"/>
              <a:t> responsible for presenting data to the user in a way that is easy to understand and interact with.</a:t>
            </a:r>
            <a:r>
              <a:rPr lang="en-US" dirty="0" smtClean="0">
                <a:solidFill>
                  <a:srgbClr val="FF0000"/>
                </a:solidFill>
              </a:rPr>
              <a:t>.</a:t>
            </a:r>
          </a:p>
          <a:p>
            <a:pPr lvl="0" algn="just"/>
            <a:r>
              <a:rPr lang="en-US" b="1" dirty="0" smtClean="0"/>
              <a:t>app.js</a:t>
            </a:r>
            <a:r>
              <a:rPr lang="en-US" dirty="0" smtClean="0"/>
              <a:t>: Contains application-level configurations and the starting point of the application.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72400" cy="6324600"/>
          </a:xfrm>
        </p:spPr>
        <p:txBody>
          <a:bodyPr>
            <a:normAutofit fontScale="92500" lnSpcReduction="10000"/>
          </a:bodyPr>
          <a:lstStyle/>
          <a:p>
            <a:pPr lvl="0" algn="just">
              <a:lnSpc>
                <a:spcPct val="150000"/>
              </a:lnSpc>
            </a:pPr>
            <a:r>
              <a:rPr lang="en-US" b="1" dirty="0" err="1" smtClean="0"/>
              <a:t>package.json</a:t>
            </a:r>
            <a:r>
              <a:rPr lang="en-US" dirty="0" smtClean="0"/>
              <a:t>: The </a:t>
            </a:r>
            <a:r>
              <a:rPr lang="en-US" dirty="0" err="1" smtClean="0"/>
              <a:t>package.json</a:t>
            </a:r>
            <a:r>
              <a:rPr lang="en-US" dirty="0" smtClean="0"/>
              <a:t> file is usually present in the root directory of a Node.js project. </a:t>
            </a:r>
          </a:p>
          <a:p>
            <a:pPr lvl="0" algn="just">
              <a:lnSpc>
                <a:spcPct val="150000"/>
              </a:lnSpc>
            </a:pPr>
            <a:r>
              <a:rPr lang="en-US" dirty="0" smtClean="0"/>
              <a:t>This file helps </a:t>
            </a:r>
            <a:r>
              <a:rPr lang="en-US" dirty="0" err="1" smtClean="0"/>
              <a:t>npm</a:t>
            </a:r>
            <a:r>
              <a:rPr lang="en-US" dirty="0" smtClean="0"/>
              <a:t> </a:t>
            </a:r>
            <a:r>
              <a:rPr lang="en-US" dirty="0" smtClean="0">
                <a:solidFill>
                  <a:srgbClr val="C00000"/>
                </a:solidFill>
              </a:rPr>
              <a:t>to identify the project and handle its dependencies</a:t>
            </a:r>
            <a:r>
              <a:rPr lang="en-US" dirty="0" smtClean="0"/>
              <a:t>. </a:t>
            </a:r>
          </a:p>
          <a:p>
            <a:pPr lvl="0" algn="just">
              <a:lnSpc>
                <a:spcPct val="150000"/>
              </a:lnSpc>
            </a:pPr>
            <a:r>
              <a:rPr lang="en-US" dirty="0" smtClean="0"/>
              <a:t>It consists of </a:t>
            </a:r>
            <a:r>
              <a:rPr lang="en-US" dirty="0" smtClean="0">
                <a:solidFill>
                  <a:srgbClr val="3366FF"/>
                </a:solidFill>
              </a:rPr>
              <a:t>other metadata, vital to end-users,</a:t>
            </a:r>
            <a:r>
              <a:rPr lang="en-US" dirty="0" smtClean="0"/>
              <a:t> such as the description of the project, its version, license information, other configuration data, etc.</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7315200" cy="639762"/>
          </a:xfrm>
        </p:spPr>
        <p:txBody>
          <a:bodyPr>
            <a:normAutofit fontScale="90000"/>
          </a:bodyPr>
          <a:lstStyle/>
          <a:p>
            <a:r>
              <a:rPr lang="en-US" dirty="0" smtClean="0"/>
              <a:t>Why Express?</a:t>
            </a:r>
            <a:endParaRPr lang="en-US" dirty="0"/>
          </a:p>
        </p:txBody>
      </p:sp>
      <p:sp>
        <p:nvSpPr>
          <p:cNvPr id="3" name="Content Placeholder 2"/>
          <p:cNvSpPr>
            <a:spLocks noGrp="1"/>
          </p:cNvSpPr>
          <p:nvPr>
            <p:ph idx="1"/>
          </p:nvPr>
        </p:nvSpPr>
        <p:spPr>
          <a:xfrm>
            <a:off x="1143000" y="914400"/>
            <a:ext cx="7696200" cy="5943600"/>
          </a:xfrm>
        </p:spPr>
        <p:txBody>
          <a:bodyPr>
            <a:normAutofit/>
          </a:bodyPr>
          <a:lstStyle/>
          <a:p>
            <a:pPr algn="just"/>
            <a:r>
              <a:rPr lang="en-US" dirty="0" smtClean="0"/>
              <a:t>Organizations from different domains, are using Node.js </a:t>
            </a:r>
            <a:r>
              <a:rPr lang="en-US" dirty="0" smtClean="0">
                <a:solidFill>
                  <a:srgbClr val="3366FF"/>
                </a:solidFill>
              </a:rPr>
              <a:t>as a preferred runtime environment, for their web applications.</a:t>
            </a:r>
            <a:r>
              <a:rPr lang="en-US" dirty="0" smtClean="0"/>
              <a:t> </a:t>
            </a:r>
          </a:p>
          <a:p>
            <a:pPr algn="just"/>
            <a:r>
              <a:rPr lang="en-US" dirty="0" smtClean="0"/>
              <a:t>Some  </a:t>
            </a:r>
            <a:r>
              <a:rPr lang="en-US" b="1" dirty="0" smtClean="0"/>
              <a:t>web- development tasks  </a:t>
            </a:r>
            <a:r>
              <a:rPr lang="en-US" b="1" dirty="0" err="1" smtClean="0"/>
              <a:t>tasks</a:t>
            </a:r>
            <a:r>
              <a:rPr lang="en-US" dirty="0" smtClean="0"/>
              <a:t> needs a lot of coding in Node.js.</a:t>
            </a:r>
          </a:p>
          <a:p>
            <a:pPr lvl="0" algn="just"/>
            <a:r>
              <a:rPr lang="en-US" dirty="0" smtClean="0">
                <a:solidFill>
                  <a:srgbClr val="CC0099"/>
                </a:solidFill>
              </a:rPr>
              <a:t>Implementing Routing for different paths and implementation of route handlers </a:t>
            </a:r>
            <a:r>
              <a:rPr lang="en-US" dirty="0" smtClean="0"/>
              <a:t>for different HTTP verbs POST, Get.</a:t>
            </a:r>
          </a:p>
          <a:p>
            <a:pPr lvl="0" algn="just"/>
            <a:r>
              <a:rPr lang="en-US" dirty="0" smtClean="0"/>
              <a:t>Serving HTML, CSS static files.</a:t>
            </a:r>
          </a:p>
          <a:p>
            <a:pPr lvl="0" algn="just"/>
            <a:r>
              <a:rPr lang="en-US" dirty="0" smtClean="0"/>
              <a:t>Sending dynamic response using templates etc.,</a:t>
            </a:r>
          </a:p>
          <a:p>
            <a:pPr algn="just"/>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ctr"/>
            <a:r>
              <a:rPr lang="en-US" dirty="0" smtClean="0"/>
              <a:t>Code </a:t>
            </a:r>
            <a:r>
              <a:rPr lang="en-US" dirty="0" err="1" smtClean="0"/>
              <a:t>linting</a:t>
            </a:r>
            <a:endParaRPr lang="en-US" dirty="0"/>
          </a:p>
        </p:txBody>
      </p:sp>
      <p:sp>
        <p:nvSpPr>
          <p:cNvPr id="3" name="Content Placeholder 2"/>
          <p:cNvSpPr>
            <a:spLocks noGrp="1"/>
          </p:cNvSpPr>
          <p:nvPr>
            <p:ph idx="1"/>
          </p:nvPr>
        </p:nvSpPr>
        <p:spPr>
          <a:xfrm>
            <a:off x="1295400" y="914400"/>
            <a:ext cx="7696200" cy="5715000"/>
          </a:xfrm>
        </p:spPr>
        <p:txBody>
          <a:bodyPr>
            <a:normAutofit fontScale="92500" lnSpcReduction="20000"/>
          </a:bodyPr>
          <a:lstStyle/>
          <a:p>
            <a:pPr algn="just">
              <a:lnSpc>
                <a:spcPct val="150000"/>
              </a:lnSpc>
            </a:pPr>
            <a:r>
              <a:rPr lang="en-US" dirty="0" smtClean="0"/>
              <a:t>We will be writing the logic in the application based on the requirements provided, but as a developer, we must take care of the standards of the code. </a:t>
            </a:r>
          </a:p>
          <a:p>
            <a:pPr algn="just">
              <a:lnSpc>
                <a:spcPct val="150000"/>
              </a:lnSpc>
            </a:pPr>
            <a:r>
              <a:rPr lang="en-US" dirty="0" smtClean="0"/>
              <a:t>We will explore </a:t>
            </a:r>
            <a:r>
              <a:rPr lang="en-US" dirty="0" err="1" smtClean="0"/>
              <a:t>ESLint</a:t>
            </a:r>
            <a:r>
              <a:rPr lang="en-US" dirty="0" smtClean="0"/>
              <a:t> and learn how </a:t>
            </a:r>
            <a:r>
              <a:rPr lang="en-US" dirty="0" smtClean="0">
                <a:solidFill>
                  <a:srgbClr val="3366FF"/>
                </a:solidFill>
              </a:rPr>
              <a:t>to ensure the coding standards are followed in the code</a:t>
            </a:r>
            <a:r>
              <a:rPr lang="en-US" dirty="0" smtClean="0"/>
              <a:t>.</a:t>
            </a:r>
          </a:p>
          <a:p>
            <a:pPr algn="just">
              <a:lnSpc>
                <a:spcPct val="150000"/>
              </a:lnSpc>
            </a:pPr>
            <a:r>
              <a:rPr lang="en-US" dirty="0" smtClean="0">
                <a:solidFill>
                  <a:srgbClr val="CC0099"/>
                </a:solidFill>
              </a:rPr>
              <a:t>Install </a:t>
            </a:r>
            <a:r>
              <a:rPr lang="en-US" dirty="0" err="1" smtClean="0">
                <a:solidFill>
                  <a:srgbClr val="CC0099"/>
                </a:solidFill>
              </a:rPr>
              <a:t>eslint</a:t>
            </a:r>
            <a:r>
              <a:rPr lang="en-US" dirty="0" smtClean="0">
                <a:solidFill>
                  <a:srgbClr val="CC0099"/>
                </a:solidFill>
              </a:rPr>
              <a:t> module global to the machine.</a:t>
            </a:r>
          </a:p>
          <a:p>
            <a:pPr algn="just">
              <a:lnSpc>
                <a:spcPct val="150000"/>
              </a:lnSpc>
              <a:buNone/>
            </a:pPr>
            <a:r>
              <a:rPr lang="en-US" dirty="0" smtClean="0"/>
              <a:t>			</a:t>
            </a:r>
            <a:r>
              <a:rPr lang="en-US" b="1" dirty="0" err="1" smtClean="0"/>
              <a:t>npm</a:t>
            </a:r>
            <a:r>
              <a:rPr lang="en-US" b="1" dirty="0" smtClean="0"/>
              <a:t> install </a:t>
            </a:r>
            <a:r>
              <a:rPr lang="en-US" b="1" dirty="0" err="1" smtClean="0"/>
              <a:t>eslint</a:t>
            </a:r>
            <a:r>
              <a:rPr lang="en-US" b="1" dirty="0" smtClean="0"/>
              <a:t> -g </a:t>
            </a:r>
            <a:endParaRPr 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848600" cy="6629400"/>
          </a:xfrm>
        </p:spPr>
        <p:txBody>
          <a:bodyPr/>
          <a:lstStyle/>
          <a:p>
            <a:pPr algn="just"/>
            <a:r>
              <a:rPr lang="en-US" dirty="0" smtClean="0"/>
              <a:t>After installing the node modules enable </a:t>
            </a:r>
            <a:r>
              <a:rPr lang="en-US" dirty="0" err="1" smtClean="0"/>
              <a:t>ESLint</a:t>
            </a:r>
            <a:r>
              <a:rPr lang="en-US" dirty="0" smtClean="0"/>
              <a:t> from the extensions of </a:t>
            </a:r>
            <a:r>
              <a:rPr lang="en-US" dirty="0" err="1" smtClean="0"/>
              <a:t>VSCode</a:t>
            </a:r>
            <a:r>
              <a:rPr lang="en-US" dirty="0" smtClean="0"/>
              <a:t>.</a:t>
            </a:r>
          </a:p>
          <a:p>
            <a:pPr algn="just"/>
            <a:endParaRPr lang="en-US" dirty="0"/>
          </a:p>
        </p:txBody>
      </p:sp>
      <p:pic>
        <p:nvPicPr>
          <p:cNvPr id="4" name="Picture 3"/>
          <p:cNvPicPr/>
          <p:nvPr/>
        </p:nvPicPr>
        <p:blipFill>
          <a:blip r:embed="rId2"/>
          <a:srcRect/>
          <a:stretch>
            <a:fillRect/>
          </a:stretch>
        </p:blipFill>
        <p:spPr bwMode="auto">
          <a:xfrm>
            <a:off x="1143000" y="1524000"/>
            <a:ext cx="7772399"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696200" cy="6096000"/>
          </a:xfrm>
        </p:spPr>
        <p:txBody>
          <a:bodyPr>
            <a:normAutofit lnSpcReduction="10000"/>
          </a:bodyPr>
          <a:lstStyle/>
          <a:p>
            <a:pPr algn="just">
              <a:lnSpc>
                <a:spcPct val="200000"/>
              </a:lnSpc>
            </a:pPr>
            <a:r>
              <a:rPr lang="en-US" b="1" dirty="0" smtClean="0"/>
              <a:t>Basic Configuration: </a:t>
            </a:r>
            <a:endParaRPr lang="en-US" dirty="0" smtClean="0"/>
          </a:p>
          <a:p>
            <a:pPr algn="just">
              <a:lnSpc>
                <a:spcPct val="200000"/>
              </a:lnSpc>
            </a:pPr>
            <a:r>
              <a:rPr lang="en-US" dirty="0" smtClean="0"/>
              <a:t>To create a basic </a:t>
            </a:r>
            <a:r>
              <a:rPr lang="en-US" dirty="0" err="1" smtClean="0"/>
              <a:t>eslint</a:t>
            </a:r>
            <a:r>
              <a:rPr lang="en-US" dirty="0" smtClean="0"/>
              <a:t> </a:t>
            </a:r>
            <a:r>
              <a:rPr lang="en-US" dirty="0" err="1" smtClean="0"/>
              <a:t>config</a:t>
            </a:r>
            <a:r>
              <a:rPr lang="en-US" dirty="0" smtClean="0"/>
              <a:t> file follow the steps given. </a:t>
            </a:r>
          </a:p>
          <a:p>
            <a:pPr algn="just">
              <a:lnSpc>
                <a:spcPct val="200000"/>
              </a:lnSpc>
            </a:pPr>
            <a:r>
              <a:rPr lang="en-US" dirty="0" smtClean="0"/>
              <a:t>1. Create an </a:t>
            </a:r>
            <a:r>
              <a:rPr lang="en-US" dirty="0" err="1" smtClean="0"/>
              <a:t>eslint</a:t>
            </a:r>
            <a:r>
              <a:rPr lang="en-US" dirty="0" smtClean="0"/>
              <a:t> </a:t>
            </a:r>
            <a:r>
              <a:rPr lang="en-US" dirty="0" err="1" smtClean="0"/>
              <a:t>config</a:t>
            </a:r>
            <a:r>
              <a:rPr lang="en-US" dirty="0" smtClean="0"/>
              <a:t> file for this folder using the below command:</a:t>
            </a:r>
          </a:p>
          <a:p>
            <a:pPr algn="just">
              <a:lnSpc>
                <a:spcPct val="200000"/>
              </a:lnSpc>
              <a:buNone/>
            </a:pPr>
            <a:r>
              <a:rPr lang="en-US" dirty="0" smtClean="0"/>
              <a:t>			</a:t>
            </a:r>
            <a:r>
              <a:rPr lang="en-US" b="1" dirty="0" err="1" smtClean="0"/>
              <a:t>eslint</a:t>
            </a:r>
            <a:r>
              <a:rPr lang="en-US" b="1" dirty="0" smtClean="0"/>
              <a:t> --init</a:t>
            </a:r>
          </a:p>
          <a:p>
            <a:pPr algn="just">
              <a:lnSpc>
                <a:spcPct val="200000"/>
              </a:lnSpc>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8001000" cy="6705600"/>
          </a:xfrm>
        </p:spPr>
        <p:txBody>
          <a:bodyPr/>
          <a:lstStyle/>
          <a:p>
            <a:r>
              <a:rPr lang="en-US" dirty="0" smtClean="0"/>
              <a:t>The following 3 options will be available for the user to choose from.</a:t>
            </a:r>
          </a:p>
          <a:p>
            <a:endParaRPr lang="en-US" dirty="0" smtClean="0"/>
          </a:p>
          <a:p>
            <a:endParaRPr lang="en-US" dirty="0" smtClean="0"/>
          </a:p>
          <a:p>
            <a:endParaRPr lang="en-US" dirty="0" smtClean="0"/>
          </a:p>
          <a:p>
            <a:r>
              <a:rPr lang="en-US" dirty="0" smtClean="0"/>
              <a:t>Based on the requirement we can choose any of these. </a:t>
            </a:r>
          </a:p>
          <a:p>
            <a:r>
              <a:rPr lang="en-US" dirty="0" smtClean="0"/>
              <a:t>2. Choose the type of module which will be used in the project.</a:t>
            </a:r>
          </a:p>
          <a:p>
            <a:endParaRPr lang="en-US" dirty="0" smtClean="0"/>
          </a:p>
          <a:p>
            <a:endParaRPr lang="en-US" dirty="0" smtClean="0"/>
          </a:p>
          <a:p>
            <a:endParaRPr lang="en-US" dirty="0"/>
          </a:p>
        </p:txBody>
      </p:sp>
      <p:pic>
        <p:nvPicPr>
          <p:cNvPr id="4" name="Picture 3"/>
          <p:cNvPicPr/>
          <p:nvPr/>
        </p:nvPicPr>
        <p:blipFill>
          <a:blip r:embed="rId2"/>
          <a:srcRect/>
          <a:stretch>
            <a:fillRect/>
          </a:stretch>
        </p:blipFill>
        <p:spPr bwMode="auto">
          <a:xfrm>
            <a:off x="1752600" y="1219200"/>
            <a:ext cx="6858000" cy="14478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1219200" y="4953000"/>
            <a:ext cx="7696200"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924800" cy="6324600"/>
          </a:xfrm>
        </p:spPr>
        <p:txBody>
          <a:bodyPr/>
          <a:lstStyle/>
          <a:p>
            <a:pPr algn="just"/>
            <a:r>
              <a:rPr lang="en-US" dirty="0" smtClean="0"/>
              <a:t>4. Choose the framework based on the requirement.</a:t>
            </a:r>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5. Select whether Typescript is used in the application.</a:t>
            </a:r>
          </a:p>
          <a:p>
            <a:pPr algn="just"/>
            <a:endParaRPr lang="en-US" dirty="0"/>
          </a:p>
        </p:txBody>
      </p:sp>
      <p:pic>
        <p:nvPicPr>
          <p:cNvPr id="4" name="Picture 3"/>
          <p:cNvPicPr/>
          <p:nvPr/>
        </p:nvPicPr>
        <p:blipFill>
          <a:blip r:embed="rId2"/>
          <a:srcRect/>
          <a:stretch>
            <a:fillRect/>
          </a:stretch>
        </p:blipFill>
        <p:spPr bwMode="auto">
          <a:xfrm>
            <a:off x="1143000" y="1295400"/>
            <a:ext cx="8001000" cy="22860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1219200" y="4572000"/>
            <a:ext cx="792480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52400"/>
            <a:ext cx="7924800" cy="6477000"/>
          </a:xfrm>
        </p:spPr>
        <p:txBody>
          <a:bodyPr>
            <a:normAutofit/>
          </a:bodyPr>
          <a:lstStyle/>
          <a:p>
            <a:pPr algn="just"/>
            <a:r>
              <a:rPr lang="en-US" sz="2500" dirty="0" smtClean="0"/>
              <a:t>6. Choose where the application will primarily run.</a:t>
            </a:r>
          </a:p>
          <a:p>
            <a:pPr algn="just"/>
            <a:endParaRPr lang="en-US" sz="2500" dirty="0" smtClean="0"/>
          </a:p>
          <a:p>
            <a:pPr algn="just"/>
            <a:endParaRPr lang="en-US" sz="2500" dirty="0" smtClean="0"/>
          </a:p>
          <a:p>
            <a:pPr algn="just"/>
            <a:endParaRPr lang="en-US" sz="2500" dirty="0" smtClean="0"/>
          </a:p>
          <a:p>
            <a:pPr algn="just"/>
            <a:endParaRPr lang="en-US" sz="2500" dirty="0" smtClean="0"/>
          </a:p>
          <a:p>
            <a:pPr algn="just"/>
            <a:endParaRPr lang="en-US" sz="2500" dirty="0" smtClean="0"/>
          </a:p>
          <a:p>
            <a:pPr algn="just"/>
            <a:endParaRPr lang="en-US" sz="2500" dirty="0" smtClean="0"/>
          </a:p>
          <a:p>
            <a:pPr algn="just"/>
            <a:r>
              <a:rPr lang="en-US" sz="2500" dirty="0" smtClean="0"/>
              <a:t>7. Select the format in which you need to create the </a:t>
            </a:r>
            <a:r>
              <a:rPr lang="en-US" sz="2500" dirty="0" err="1" smtClean="0"/>
              <a:t>config</a:t>
            </a:r>
            <a:r>
              <a:rPr lang="en-US" sz="2500" dirty="0" smtClean="0"/>
              <a:t> file. </a:t>
            </a:r>
          </a:p>
          <a:p>
            <a:pPr algn="just"/>
            <a:endParaRPr lang="en-US" sz="2500" dirty="0" smtClean="0"/>
          </a:p>
          <a:p>
            <a:pPr algn="just"/>
            <a:endParaRPr lang="en-US" sz="2500" dirty="0"/>
          </a:p>
        </p:txBody>
      </p:sp>
      <p:pic>
        <p:nvPicPr>
          <p:cNvPr id="4" name="Picture 3"/>
          <p:cNvPicPr/>
          <p:nvPr/>
        </p:nvPicPr>
        <p:blipFill>
          <a:blip r:embed="rId2"/>
          <a:srcRect/>
          <a:stretch>
            <a:fillRect/>
          </a:stretch>
        </p:blipFill>
        <p:spPr bwMode="auto">
          <a:xfrm>
            <a:off x="1219200" y="609600"/>
            <a:ext cx="7543800" cy="27432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1219200" y="4267200"/>
            <a:ext cx="76200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848600" cy="6629400"/>
          </a:xfrm>
        </p:spPr>
        <p:txBody>
          <a:bodyPr>
            <a:normAutofit fontScale="85000" lnSpcReduction="20000"/>
          </a:bodyPr>
          <a:lstStyle/>
          <a:p>
            <a:pPr algn="just"/>
            <a:r>
              <a:rPr lang="en-US" dirty="0" smtClean="0"/>
              <a:t>8. On successful installation of all required modules, the </a:t>
            </a:r>
            <a:r>
              <a:rPr lang="en-US" dirty="0" err="1" smtClean="0"/>
              <a:t>config</a:t>
            </a:r>
            <a:r>
              <a:rPr lang="en-US" dirty="0" smtClean="0"/>
              <a:t> file </a:t>
            </a:r>
            <a:r>
              <a:rPr lang="en-US" b="1" dirty="0" smtClean="0"/>
              <a:t>".</a:t>
            </a:r>
            <a:r>
              <a:rPr lang="en-US" b="1" dirty="0" err="1" smtClean="0"/>
              <a:t>eslintrc.json</a:t>
            </a:r>
            <a:r>
              <a:rPr lang="en-US" b="1" dirty="0" smtClean="0"/>
              <a:t>"</a:t>
            </a:r>
            <a:r>
              <a:rPr lang="en-US" dirty="0" smtClean="0"/>
              <a:t> will be created in the project.</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You can further explore and add other options to the </a:t>
            </a:r>
            <a:r>
              <a:rPr lang="en-US" dirty="0" err="1" smtClean="0"/>
              <a:t>config</a:t>
            </a:r>
            <a:r>
              <a:rPr lang="en-US" dirty="0" smtClean="0"/>
              <a:t> file based on the need. </a:t>
            </a:r>
          </a:p>
          <a:p>
            <a:pPr algn="just"/>
            <a:r>
              <a:rPr lang="en-US" dirty="0" smtClean="0"/>
              <a:t>Proceed to advanced configuration for more options.</a:t>
            </a:r>
          </a:p>
        </p:txBody>
      </p:sp>
      <p:pic>
        <p:nvPicPr>
          <p:cNvPr id="4" name="Picture 3"/>
          <p:cNvPicPr/>
          <p:nvPr/>
        </p:nvPicPr>
        <p:blipFill>
          <a:blip r:embed="rId2"/>
          <a:srcRect/>
          <a:stretch>
            <a:fillRect/>
          </a:stretch>
        </p:blipFill>
        <p:spPr bwMode="auto">
          <a:xfrm>
            <a:off x="2362200" y="1295400"/>
            <a:ext cx="49530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563562"/>
          </a:xfrm>
        </p:spPr>
        <p:txBody>
          <a:bodyPr>
            <a:normAutofit fontScale="90000"/>
          </a:bodyPr>
          <a:lstStyle/>
          <a:p>
            <a:pPr algn="ctr"/>
            <a:r>
              <a:rPr lang="en-US" dirty="0" smtClean="0"/>
              <a:t>Code with </a:t>
            </a:r>
            <a:r>
              <a:rPr lang="en-US" dirty="0" err="1" smtClean="0"/>
              <a:t>ESLint</a:t>
            </a:r>
            <a:r>
              <a:rPr lang="en-US" dirty="0" smtClean="0"/>
              <a:t> problems</a:t>
            </a:r>
            <a:endParaRPr lang="en-US" dirty="0"/>
          </a:p>
        </p:txBody>
      </p:sp>
      <p:pic>
        <p:nvPicPr>
          <p:cNvPr id="4" name="Content Placeholder 3"/>
          <p:cNvPicPr>
            <a:picLocks noGrp="1"/>
          </p:cNvPicPr>
          <p:nvPr>
            <p:ph idx="1"/>
          </p:nvPr>
        </p:nvPicPr>
        <p:blipFill>
          <a:blip r:embed="rId2"/>
          <a:stretch>
            <a:fillRect/>
          </a:stretch>
        </p:blipFill>
        <p:spPr bwMode="auto">
          <a:xfrm>
            <a:off x="0" y="914400"/>
            <a:ext cx="91440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92162"/>
          </a:xfrm>
        </p:spPr>
        <p:txBody>
          <a:bodyPr>
            <a:normAutofit/>
          </a:bodyPr>
          <a:lstStyle/>
          <a:p>
            <a:pPr algn="ctr"/>
            <a:r>
              <a:rPr lang="en-US" sz="3200" dirty="0" smtClean="0"/>
              <a:t>Updated code without </a:t>
            </a:r>
            <a:r>
              <a:rPr lang="en-US" sz="3200" dirty="0" err="1" smtClean="0"/>
              <a:t>ESLint</a:t>
            </a:r>
            <a:r>
              <a:rPr lang="en-US" sz="3200" dirty="0" smtClean="0"/>
              <a:t> problems:</a:t>
            </a:r>
            <a:endParaRPr lang="en-US" sz="3200" dirty="0"/>
          </a:p>
        </p:txBody>
      </p:sp>
      <p:pic>
        <p:nvPicPr>
          <p:cNvPr id="4" name="Content Placeholder 3"/>
          <p:cNvPicPr>
            <a:picLocks noGrp="1"/>
          </p:cNvPicPr>
          <p:nvPr>
            <p:ph idx="1"/>
          </p:nvPr>
        </p:nvPicPr>
        <p:blipFill>
          <a:blip r:embed="rId2"/>
          <a:stretch>
            <a:fillRect/>
          </a:stretch>
        </p:blipFill>
        <p:spPr bwMode="auto">
          <a:xfrm>
            <a:off x="0" y="838200"/>
            <a:ext cx="91440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239000" cy="639762"/>
          </a:xfrm>
        </p:spPr>
        <p:txBody>
          <a:bodyPr>
            <a:normAutofit fontScale="90000"/>
          </a:bodyPr>
          <a:lstStyle/>
          <a:p>
            <a:r>
              <a:rPr lang="en-US" dirty="0" smtClean="0"/>
              <a:t>Why Routing?</a:t>
            </a:r>
            <a:endParaRPr lang="en-US" dirty="0"/>
          </a:p>
        </p:txBody>
      </p:sp>
      <p:sp>
        <p:nvSpPr>
          <p:cNvPr id="3" name="Content Placeholder 2"/>
          <p:cNvSpPr>
            <a:spLocks noGrp="1"/>
          </p:cNvSpPr>
          <p:nvPr>
            <p:ph idx="1"/>
          </p:nvPr>
        </p:nvSpPr>
        <p:spPr>
          <a:xfrm>
            <a:off x="1219200" y="838200"/>
            <a:ext cx="7696200" cy="5334000"/>
          </a:xfrm>
        </p:spPr>
        <p:txBody>
          <a:bodyPr>
            <a:normAutofit/>
          </a:bodyPr>
          <a:lstStyle/>
          <a:p>
            <a:pPr algn="just">
              <a:lnSpc>
                <a:spcPct val="150000"/>
              </a:lnSpc>
            </a:pPr>
            <a:r>
              <a:rPr lang="en-US" dirty="0" smtClean="0">
                <a:solidFill>
                  <a:srgbClr val="3366FF"/>
                </a:solidFill>
              </a:rPr>
              <a:t>To explore the various features available in any web application, we need to request the correct URL </a:t>
            </a:r>
            <a:r>
              <a:rPr lang="en-US" dirty="0" smtClean="0"/>
              <a:t>for the specific feature we are currently interested in. </a:t>
            </a:r>
          </a:p>
          <a:p>
            <a:pPr algn="just">
              <a:lnSpc>
                <a:spcPct val="150000"/>
              </a:lnSpc>
            </a:pPr>
            <a:r>
              <a:rPr lang="en-US" dirty="0" smtClean="0"/>
              <a:t>Routing refers to </a:t>
            </a:r>
            <a:r>
              <a:rPr lang="en-US" dirty="0" smtClean="0">
                <a:solidFill>
                  <a:srgbClr val="CC0099"/>
                </a:solidFill>
              </a:rPr>
              <a:t>the process of directing incoming requests to the appropriate handler functions in the server</a:t>
            </a:r>
            <a:r>
              <a:rPr lang="en-US" dirty="0" smtClean="0"/>
              <a:t>. </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533400"/>
            <a:ext cx="7391400" cy="5943600"/>
          </a:xfrm>
        </p:spPr>
        <p:txBody>
          <a:bodyPr>
            <a:normAutofit/>
          </a:bodyPr>
          <a:lstStyle/>
          <a:p>
            <a:pPr algn="just">
              <a:lnSpc>
                <a:spcPct val="160000"/>
              </a:lnSpc>
            </a:pPr>
            <a:r>
              <a:rPr lang="en-US" sz="3200" dirty="0" smtClean="0"/>
              <a:t>Express.js is the most </a:t>
            </a:r>
            <a:r>
              <a:rPr lang="en-US" sz="3200" dirty="0" smtClean="0">
                <a:solidFill>
                  <a:srgbClr val="C00000"/>
                </a:solidFill>
              </a:rPr>
              <a:t>popular framework for creating web applications </a:t>
            </a:r>
            <a:r>
              <a:rPr lang="en-US" sz="3200" dirty="0" smtClean="0"/>
              <a:t>in Node.js. </a:t>
            </a:r>
          </a:p>
          <a:p>
            <a:pPr algn="just">
              <a:lnSpc>
                <a:spcPct val="160000"/>
              </a:lnSpc>
            </a:pPr>
            <a:r>
              <a:rPr lang="en-US" sz="3200" dirty="0" smtClean="0"/>
              <a:t>It is </a:t>
            </a:r>
            <a:r>
              <a:rPr lang="en-US" sz="3200" dirty="0" smtClean="0">
                <a:solidFill>
                  <a:schemeClr val="bg2">
                    <a:lumMod val="50000"/>
                  </a:schemeClr>
                </a:solidFill>
              </a:rPr>
              <a:t>lightweight and provides easy connectivity with different databases</a:t>
            </a:r>
            <a:r>
              <a:rPr lang="en-US" sz="3200" dirty="0" smtClean="0"/>
              <a:t>. </a:t>
            </a:r>
          </a:p>
          <a:p>
            <a:pPr algn="just">
              <a:lnSpc>
                <a:spcPct val="160000"/>
              </a:lnSpc>
            </a:pPr>
            <a:r>
              <a:rPr lang="en-US" sz="3200" dirty="0" smtClean="0">
                <a:solidFill>
                  <a:srgbClr val="990033"/>
                </a:solidFill>
              </a:rPr>
              <a:t>Using Express, we can handle requests and manage routes.</a:t>
            </a:r>
          </a:p>
          <a:p>
            <a:pPr>
              <a:lnSpc>
                <a:spcPct val="160000"/>
              </a:lnSpc>
            </a:pPr>
            <a:endParaRPr lang="en-US" sz="3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457200"/>
            <a:ext cx="7714488" cy="6172200"/>
          </a:xfrm>
        </p:spPr>
        <p:txBody>
          <a:bodyPr>
            <a:normAutofit fontScale="92500"/>
          </a:bodyPr>
          <a:lstStyle/>
          <a:p>
            <a:pPr algn="just">
              <a:lnSpc>
                <a:spcPct val="150000"/>
              </a:lnSpc>
            </a:pPr>
            <a:r>
              <a:rPr lang="en-US" dirty="0" smtClean="0">
                <a:solidFill>
                  <a:srgbClr val="CC0099"/>
                </a:solidFill>
              </a:rPr>
              <a:t>For a web application, all the URLs will reach the same server, but paths will be different.</a:t>
            </a:r>
            <a:r>
              <a:rPr lang="en-US" dirty="0" smtClean="0"/>
              <a:t> </a:t>
            </a:r>
            <a:r>
              <a:rPr lang="en-US" dirty="0" smtClean="0">
                <a:solidFill>
                  <a:srgbClr val="3366FF"/>
                </a:solidFill>
              </a:rPr>
              <a:t>It is the server's responsibility to route the URLs to the appropriate features depending on the path.</a:t>
            </a:r>
          </a:p>
          <a:p>
            <a:pPr algn="just">
              <a:lnSpc>
                <a:spcPct val="150000"/>
              </a:lnSpc>
            </a:pPr>
            <a:r>
              <a:rPr lang="en-US" dirty="0" smtClean="0"/>
              <a:t>Here, "http://localhost:3000/" has the address and port number of the machine where the server is hosted and "/" is the path.</a:t>
            </a:r>
          </a:p>
          <a:p>
            <a:pPr>
              <a:lnSpc>
                <a:spcPct val="150000"/>
              </a:lnSpc>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0" y="0"/>
            <a:ext cx="9143999"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8305800" cy="5778691"/>
          </a:xfrm>
        </p:spPr>
        <p:txBody>
          <a:bodyPr/>
          <a:lstStyle/>
          <a:p>
            <a:pPr algn="just"/>
            <a:r>
              <a:rPr lang="en-US" dirty="0" smtClean="0"/>
              <a:t>When a GET request is sent to the server with the URL http://localhost:3000/tracker, the GET request is fired which fetches all defects.</a:t>
            </a:r>
          </a:p>
          <a:p>
            <a:pPr algn="just"/>
            <a:endParaRPr lang="en-US" dirty="0"/>
          </a:p>
        </p:txBody>
      </p:sp>
      <p:pic>
        <p:nvPicPr>
          <p:cNvPr id="4" name="Picture 3"/>
          <p:cNvPicPr/>
          <p:nvPr/>
        </p:nvPicPr>
        <p:blipFill>
          <a:blip r:embed="rId3"/>
          <a:srcRect/>
          <a:stretch>
            <a:fillRect/>
          </a:stretch>
        </p:blipFill>
        <p:spPr bwMode="auto">
          <a:xfrm>
            <a:off x="0" y="2286000"/>
            <a:ext cx="91440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7848600" cy="6324600"/>
          </a:xfrm>
        </p:spPr>
        <p:txBody>
          <a:bodyPr>
            <a:normAutofit/>
          </a:bodyPr>
          <a:lstStyle/>
          <a:p>
            <a:pPr algn="just"/>
            <a:r>
              <a:rPr lang="en-US" dirty="0" smtClean="0"/>
              <a:t>In the above two examples, we see that all the requests are received by the same server running on port 3000. </a:t>
            </a:r>
          </a:p>
          <a:p>
            <a:pPr algn="just"/>
            <a:r>
              <a:rPr lang="en-US" dirty="0" smtClean="0"/>
              <a:t>However, </a:t>
            </a:r>
            <a:r>
              <a:rPr lang="en-US" dirty="0" smtClean="0">
                <a:solidFill>
                  <a:srgbClr val="CC0099"/>
                </a:solidFill>
              </a:rPr>
              <a:t>depending on the path and HTTP method, different responses are coming from the server</a:t>
            </a:r>
            <a:r>
              <a:rPr lang="en-US" dirty="0" smtClean="0"/>
              <a:t>. </a:t>
            </a:r>
          </a:p>
          <a:p>
            <a:pPr algn="just"/>
            <a:r>
              <a:rPr lang="en-US" dirty="0" smtClean="0"/>
              <a:t>The server needs to decide which response is to be sent for a particular path in the URL. </a:t>
            </a:r>
          </a:p>
          <a:p>
            <a:pPr algn="just"/>
            <a:r>
              <a:rPr lang="en-US" dirty="0" smtClean="0">
                <a:solidFill>
                  <a:srgbClr val="3366FF"/>
                </a:solidFill>
              </a:rPr>
              <a:t>Express provides routing API to help to manage these requirements whenever a request is received by the server.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639762"/>
          </a:xfrm>
        </p:spPr>
        <p:txBody>
          <a:bodyPr>
            <a:normAutofit fontScale="90000"/>
          </a:bodyPr>
          <a:lstStyle/>
          <a:p>
            <a:r>
              <a:rPr lang="en-US" dirty="0" smtClean="0"/>
              <a:t>What is Routing?</a:t>
            </a:r>
            <a:endParaRPr lang="en-US" dirty="0"/>
          </a:p>
        </p:txBody>
      </p:sp>
      <p:sp>
        <p:nvSpPr>
          <p:cNvPr id="3" name="Content Placeholder 2"/>
          <p:cNvSpPr>
            <a:spLocks noGrp="1"/>
          </p:cNvSpPr>
          <p:nvPr>
            <p:ph idx="1"/>
          </p:nvPr>
        </p:nvSpPr>
        <p:spPr>
          <a:xfrm>
            <a:off x="1143000" y="914400"/>
            <a:ext cx="7772400" cy="5715000"/>
          </a:xfrm>
        </p:spPr>
        <p:txBody>
          <a:bodyPr>
            <a:normAutofit/>
          </a:bodyPr>
          <a:lstStyle/>
          <a:p>
            <a:pPr algn="just"/>
            <a:r>
              <a:rPr lang="en-US" dirty="0" smtClean="0">
                <a:solidFill>
                  <a:srgbClr val="3366FF"/>
                </a:solidFill>
              </a:rPr>
              <a:t>Defining the endpoints of an application and the way the application responds to the incoming client requests are referred to as routing</a:t>
            </a:r>
            <a:r>
              <a:rPr lang="en-US" dirty="0" smtClean="0"/>
              <a:t>.</a:t>
            </a:r>
          </a:p>
          <a:p>
            <a:pPr algn="just"/>
            <a:r>
              <a:rPr lang="en-US" dirty="0" smtClean="0"/>
              <a:t>A route is nothing but a mixture of a URI, HTTP request method, and some handlers for that particular path.</a:t>
            </a:r>
          </a:p>
          <a:p>
            <a:pPr algn="just"/>
            <a:r>
              <a:rPr lang="en-US" dirty="0" smtClean="0"/>
              <a:t>Routing can be defined using two ways</a:t>
            </a:r>
          </a:p>
          <a:p>
            <a:pPr marL="1084263" lvl="0" indent="-255588" algn="just"/>
            <a:r>
              <a:rPr lang="en-US" dirty="0" smtClean="0"/>
              <a:t>Application Instance</a:t>
            </a:r>
          </a:p>
          <a:p>
            <a:pPr marL="1084263" lvl="0" indent="-255588" algn="just"/>
            <a:r>
              <a:rPr lang="en-US" dirty="0" smtClean="0"/>
              <a:t>Router class of Express</a:t>
            </a:r>
          </a:p>
          <a:p>
            <a:pPr algn="just"/>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8001000" cy="6400800"/>
          </a:xfrm>
        </p:spPr>
        <p:txBody>
          <a:bodyPr>
            <a:normAutofit/>
          </a:bodyPr>
          <a:lstStyle/>
          <a:p>
            <a:pPr lvl="0" algn="just">
              <a:lnSpc>
                <a:spcPct val="150000"/>
              </a:lnSpc>
            </a:pPr>
            <a:r>
              <a:rPr lang="en-US" b="1" dirty="0" smtClean="0"/>
              <a:t>Method 1: Application Instance</a:t>
            </a:r>
          </a:p>
          <a:p>
            <a:pPr algn="just">
              <a:lnSpc>
                <a:spcPct val="150000"/>
              </a:lnSpc>
            </a:pPr>
            <a:r>
              <a:rPr lang="en-US" dirty="0" smtClean="0"/>
              <a:t>We can do </a:t>
            </a:r>
            <a:r>
              <a:rPr lang="en-US" dirty="0" smtClean="0">
                <a:solidFill>
                  <a:srgbClr val="CC0099"/>
                </a:solidFill>
              </a:rPr>
              <a:t>routing using the application object</a:t>
            </a:r>
            <a:r>
              <a:rPr lang="en-US" dirty="0" smtClean="0"/>
              <a:t>. </a:t>
            </a:r>
          </a:p>
          <a:p>
            <a:pPr algn="just">
              <a:lnSpc>
                <a:spcPct val="150000"/>
              </a:lnSpc>
            </a:pPr>
            <a:r>
              <a:rPr lang="en-US" dirty="0" smtClean="0"/>
              <a:t>const express = require('express'); </a:t>
            </a:r>
          </a:p>
          <a:p>
            <a:pPr algn="just">
              <a:lnSpc>
                <a:spcPct val="150000"/>
              </a:lnSpc>
            </a:pPr>
            <a:r>
              <a:rPr lang="en-US" dirty="0" smtClean="0"/>
              <a:t>const app = express();</a:t>
            </a:r>
          </a:p>
          <a:p>
            <a:pPr algn="just">
              <a:lnSpc>
                <a:spcPct val="150000"/>
              </a:lnSpc>
            </a:pPr>
            <a:r>
              <a:rPr lang="en-US" dirty="0" err="1" smtClean="0"/>
              <a:t>app.get</a:t>
            </a:r>
            <a:r>
              <a:rPr lang="en-US" dirty="0" smtClean="0"/>
              <a:t>('/', </a:t>
            </a:r>
            <a:r>
              <a:rPr lang="en-US" dirty="0" err="1" smtClean="0"/>
              <a:t>myController.myMethod</a:t>
            </a:r>
            <a:r>
              <a:rPr lang="en-US" dirty="0" smtClean="0"/>
              <a:t>);</a:t>
            </a:r>
          </a:p>
          <a:p>
            <a:pPr algn="just">
              <a:lnSpc>
                <a:spcPct val="150000"/>
              </a:lnSpc>
            </a:pPr>
            <a:r>
              <a:rPr lang="en-US" dirty="0" err="1" smtClean="0"/>
              <a:t>app.get</a:t>
            </a:r>
            <a:r>
              <a:rPr lang="en-US" dirty="0" smtClean="0"/>
              <a:t>('/about', </a:t>
            </a:r>
            <a:r>
              <a:rPr lang="en-US" dirty="0" err="1" smtClean="0"/>
              <a:t>myController.aboutMethod</a:t>
            </a:r>
            <a:r>
              <a:rPr lang="en-US" dirty="0" smtClean="0"/>
              <a:t>); </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dirty="0" smtClean="0"/>
              <a:t>Routing using Application Instance</a:t>
            </a:r>
            <a:endParaRPr lang="en-US" dirty="0"/>
          </a:p>
        </p:txBody>
      </p:sp>
      <p:sp>
        <p:nvSpPr>
          <p:cNvPr id="3" name="Content Placeholder 2"/>
          <p:cNvSpPr>
            <a:spLocks noGrp="1"/>
          </p:cNvSpPr>
          <p:nvPr>
            <p:ph idx="1"/>
          </p:nvPr>
        </p:nvSpPr>
        <p:spPr>
          <a:xfrm>
            <a:off x="1219200" y="914400"/>
            <a:ext cx="7714488" cy="5638800"/>
          </a:xfrm>
        </p:spPr>
        <p:txBody>
          <a:bodyPr>
            <a:normAutofit fontScale="92500" lnSpcReduction="10000"/>
          </a:bodyPr>
          <a:lstStyle/>
          <a:p>
            <a:pPr algn="just"/>
            <a:r>
              <a:rPr lang="en-US" dirty="0" smtClean="0"/>
              <a:t>In Express.js, you can handle routes using the application instance </a:t>
            </a:r>
            <a:r>
              <a:rPr lang="en-US" dirty="0" smtClean="0">
                <a:solidFill>
                  <a:srgbClr val="CC0099"/>
                </a:solidFill>
              </a:rPr>
              <a:t>by calling the relevant HTTP method on the app object and specifying the route </a:t>
            </a:r>
            <a:r>
              <a:rPr lang="en-US" dirty="0" smtClean="0"/>
              <a:t>and callback function to be executed for that route.</a:t>
            </a:r>
          </a:p>
          <a:p>
            <a:pPr algn="just">
              <a:buNone/>
            </a:pPr>
            <a:r>
              <a:rPr lang="en-US" dirty="0" smtClean="0"/>
              <a:t>Example:</a:t>
            </a:r>
          </a:p>
          <a:p>
            <a:r>
              <a:rPr lang="en-US" dirty="0" smtClean="0"/>
              <a:t>const express = require('express');</a:t>
            </a:r>
          </a:p>
          <a:p>
            <a:r>
              <a:rPr lang="en-US" dirty="0" smtClean="0"/>
              <a:t>const app = express();</a:t>
            </a:r>
          </a:p>
          <a:p>
            <a:r>
              <a:rPr lang="en-US" dirty="0" smtClean="0"/>
              <a:t>// Handle GET request for the root route</a:t>
            </a:r>
          </a:p>
          <a:p>
            <a:r>
              <a:rPr lang="en-US" dirty="0" err="1" smtClean="0"/>
              <a:t>app.get</a:t>
            </a:r>
            <a:r>
              <a:rPr lang="en-US" dirty="0" smtClean="0"/>
              <a:t>('/', (</a:t>
            </a:r>
            <a:r>
              <a:rPr lang="en-US" dirty="0" err="1" smtClean="0"/>
              <a:t>req</a:t>
            </a:r>
            <a:r>
              <a:rPr lang="en-US" dirty="0" smtClean="0"/>
              <a:t>, res) =&gt; {</a:t>
            </a:r>
          </a:p>
          <a:p>
            <a:r>
              <a:rPr lang="en-US" dirty="0" smtClean="0"/>
              <a:t>  </a:t>
            </a:r>
            <a:r>
              <a:rPr lang="en-US" dirty="0" err="1" smtClean="0"/>
              <a:t>res.send</a:t>
            </a:r>
            <a:r>
              <a:rPr lang="en-US" dirty="0" smtClean="0"/>
              <a:t>('Hello World!');</a:t>
            </a:r>
          </a:p>
          <a:p>
            <a:r>
              <a:rPr lang="en-US" dirty="0" smtClean="0"/>
              <a:t>});</a:t>
            </a:r>
          </a:p>
          <a:p>
            <a:pPr algn="just"/>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6324600"/>
          </a:xfrm>
        </p:spPr>
        <p:txBody>
          <a:bodyPr>
            <a:normAutofit/>
          </a:bodyPr>
          <a:lstStyle/>
          <a:p>
            <a:r>
              <a:rPr lang="en-US" dirty="0" smtClean="0"/>
              <a:t>// Handle POST request for the /login route</a:t>
            </a:r>
          </a:p>
          <a:p>
            <a:r>
              <a:rPr lang="en-US" dirty="0" smtClean="0"/>
              <a:t>app.post('/login', (</a:t>
            </a:r>
            <a:r>
              <a:rPr lang="en-US" dirty="0" err="1" smtClean="0"/>
              <a:t>req</a:t>
            </a:r>
            <a:r>
              <a:rPr lang="en-US" dirty="0" smtClean="0"/>
              <a:t>, res) =&gt; {</a:t>
            </a:r>
          </a:p>
          <a:p>
            <a:r>
              <a:rPr lang="en-US" dirty="0" smtClean="0"/>
              <a:t>  // handle login logic here</a:t>
            </a:r>
          </a:p>
          <a:p>
            <a:r>
              <a:rPr lang="en-US" dirty="0" smtClean="0"/>
              <a:t>});</a:t>
            </a:r>
          </a:p>
          <a:p>
            <a:r>
              <a:rPr lang="en-US" dirty="0" smtClean="0"/>
              <a:t>// Handle PUT request for the /users/:id route</a:t>
            </a:r>
          </a:p>
          <a:p>
            <a:r>
              <a:rPr lang="en-US" dirty="0" err="1" smtClean="0"/>
              <a:t>app.put</a:t>
            </a:r>
            <a:r>
              <a:rPr lang="en-US" dirty="0" smtClean="0"/>
              <a:t>('/users/:id', (</a:t>
            </a:r>
            <a:r>
              <a:rPr lang="en-US" dirty="0" err="1" smtClean="0"/>
              <a:t>req</a:t>
            </a:r>
            <a:r>
              <a:rPr lang="en-US" dirty="0" smtClean="0"/>
              <a:t>, res) =&gt; {</a:t>
            </a:r>
          </a:p>
          <a:p>
            <a:r>
              <a:rPr lang="en-US" dirty="0" smtClean="0"/>
              <a:t>  const </a:t>
            </a:r>
            <a:r>
              <a:rPr lang="en-US" dirty="0" err="1" smtClean="0"/>
              <a:t>userId</a:t>
            </a:r>
            <a:r>
              <a:rPr lang="en-US" dirty="0" smtClean="0"/>
              <a:t> = req.params.id;</a:t>
            </a:r>
          </a:p>
          <a:p>
            <a:r>
              <a:rPr lang="en-US" dirty="0" smtClean="0"/>
              <a:t>  // handle update user logic here</a:t>
            </a:r>
          </a:p>
          <a:p>
            <a:r>
              <a:rPr lang="en-US" dirty="0"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6248400"/>
          </a:xfrm>
        </p:spPr>
        <p:txBody>
          <a:bodyPr>
            <a:normAutofit/>
          </a:bodyPr>
          <a:lstStyle/>
          <a:p>
            <a:r>
              <a:rPr lang="en-US" dirty="0" smtClean="0"/>
              <a:t>// Handle DELETE request for the /users/:id route</a:t>
            </a:r>
          </a:p>
          <a:p>
            <a:r>
              <a:rPr lang="en-US" dirty="0" err="1" smtClean="0"/>
              <a:t>app.delete</a:t>
            </a:r>
            <a:r>
              <a:rPr lang="en-US" dirty="0" smtClean="0"/>
              <a:t>('/users/:id', (</a:t>
            </a:r>
            <a:r>
              <a:rPr lang="en-US" dirty="0" err="1" smtClean="0"/>
              <a:t>req</a:t>
            </a:r>
            <a:r>
              <a:rPr lang="en-US" dirty="0" smtClean="0"/>
              <a:t>, res) =&gt; {</a:t>
            </a:r>
          </a:p>
          <a:p>
            <a:r>
              <a:rPr lang="en-US" dirty="0" smtClean="0"/>
              <a:t>  const </a:t>
            </a:r>
            <a:r>
              <a:rPr lang="en-US" dirty="0" err="1" smtClean="0"/>
              <a:t>userId</a:t>
            </a:r>
            <a:r>
              <a:rPr lang="en-US" dirty="0" smtClean="0"/>
              <a:t> = req.params.id;</a:t>
            </a:r>
          </a:p>
          <a:p>
            <a:r>
              <a:rPr lang="en-US" dirty="0" smtClean="0"/>
              <a:t>  // handle delete user logic here</a:t>
            </a:r>
          </a:p>
          <a:p>
            <a:r>
              <a:rPr lang="en-US" dirty="0" smtClean="0"/>
              <a:t>});</a:t>
            </a:r>
          </a:p>
          <a:p>
            <a:r>
              <a:rPr lang="en-US" dirty="0" err="1" smtClean="0"/>
              <a:t>app.listen</a:t>
            </a:r>
            <a:r>
              <a:rPr lang="en-US" dirty="0" smtClean="0"/>
              <a:t>(3000, () =&gt; {</a:t>
            </a:r>
          </a:p>
          <a:p>
            <a:r>
              <a:rPr lang="en-US" dirty="0" smtClean="0"/>
              <a:t>  console.log('Server listening on port 3000');</a:t>
            </a:r>
          </a:p>
          <a:p>
            <a:r>
              <a:rPr lang="en-US" dirty="0" smtClean="0"/>
              <a:t>});</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52400"/>
            <a:ext cx="7714488" cy="6477000"/>
          </a:xfrm>
        </p:spPr>
        <p:txBody>
          <a:bodyPr>
            <a:normAutofit/>
          </a:bodyPr>
          <a:lstStyle/>
          <a:p>
            <a:pPr algn="just"/>
            <a:r>
              <a:rPr lang="en-US" dirty="0" smtClean="0"/>
              <a:t>In this example, we define routes for handling HTTP GET, POST, PUT, and DELETE requests. </a:t>
            </a:r>
          </a:p>
          <a:p>
            <a:pPr algn="just"/>
            <a:r>
              <a:rPr lang="en-US" dirty="0" smtClean="0">
                <a:solidFill>
                  <a:srgbClr val="3366FF"/>
                </a:solidFill>
              </a:rPr>
              <a:t>For each route, we call the relevant HTTP method on the app object and specify the route path and a callback function that will be executed when the route is accessed. </a:t>
            </a:r>
          </a:p>
          <a:p>
            <a:pPr algn="just"/>
            <a:r>
              <a:rPr lang="en-US" dirty="0" smtClean="0"/>
              <a:t>The callback function </a:t>
            </a:r>
            <a:r>
              <a:rPr lang="en-US" dirty="0" smtClean="0">
                <a:solidFill>
                  <a:srgbClr val="CC0099"/>
                </a:solidFill>
              </a:rPr>
              <a:t>takes two arguments: the request object (</a:t>
            </a:r>
            <a:r>
              <a:rPr lang="en-US" dirty="0" err="1" smtClean="0">
                <a:solidFill>
                  <a:srgbClr val="CC0099"/>
                </a:solidFill>
              </a:rPr>
              <a:t>req</a:t>
            </a:r>
            <a:r>
              <a:rPr lang="en-US" dirty="0" smtClean="0">
                <a:solidFill>
                  <a:srgbClr val="CC0099"/>
                </a:solidFill>
              </a:rPr>
              <a:t>) and the response object (res), </a:t>
            </a:r>
            <a:r>
              <a:rPr lang="en-US" dirty="0" smtClean="0"/>
              <a:t>which can be used to handle the request and send a response back to the client.</a:t>
            </a:r>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620000" cy="6400800"/>
          </a:xfrm>
        </p:spPr>
        <p:txBody>
          <a:bodyPr>
            <a:normAutofit fontScale="92500"/>
          </a:bodyPr>
          <a:lstStyle/>
          <a:p>
            <a:pPr algn="just"/>
            <a:r>
              <a:rPr lang="en-US" dirty="0" smtClean="0"/>
              <a:t>Express is a </a:t>
            </a:r>
            <a:r>
              <a:rPr lang="en-US" dirty="0" smtClean="0">
                <a:solidFill>
                  <a:srgbClr val="3366FF"/>
                </a:solidFill>
              </a:rPr>
              <a:t>perfect framework for performing </a:t>
            </a:r>
            <a:r>
              <a:rPr lang="en-US" b="1" dirty="0" smtClean="0">
                <a:solidFill>
                  <a:srgbClr val="3366FF"/>
                </a:solidFill>
              </a:rPr>
              <a:t>high-speed input</a:t>
            </a:r>
            <a:r>
              <a:rPr lang="en-US" dirty="0" smtClean="0">
                <a:solidFill>
                  <a:srgbClr val="3366FF"/>
                </a:solidFill>
              </a:rPr>
              <a:t> and </a:t>
            </a:r>
            <a:r>
              <a:rPr lang="en-US" b="1" dirty="0" smtClean="0">
                <a:solidFill>
                  <a:srgbClr val="3366FF"/>
                </a:solidFill>
              </a:rPr>
              <a:t>output operations</a:t>
            </a:r>
            <a:r>
              <a:rPr lang="en-US" dirty="0" smtClean="0"/>
              <a:t>.</a:t>
            </a:r>
          </a:p>
          <a:p>
            <a:pPr algn="just"/>
            <a:r>
              <a:rPr lang="en-US" b="1" dirty="0" smtClean="0"/>
              <a:t>Advantages of using Express:</a:t>
            </a:r>
            <a:endParaRPr lang="en-US" dirty="0" smtClean="0"/>
          </a:p>
          <a:p>
            <a:pPr lvl="0" algn="just"/>
            <a:r>
              <a:rPr lang="en-US" dirty="0" smtClean="0"/>
              <a:t>Has Robust API's which will </a:t>
            </a:r>
            <a:r>
              <a:rPr lang="en-US" dirty="0" smtClean="0">
                <a:solidFill>
                  <a:srgbClr val="CC0099"/>
                </a:solidFill>
              </a:rPr>
              <a:t>help us to easily configure routes for sending and receiving the data between browser and database.</a:t>
            </a:r>
          </a:p>
          <a:p>
            <a:pPr lvl="0" algn="just"/>
            <a:r>
              <a:rPr lang="en-US" dirty="0" smtClean="0">
                <a:solidFill>
                  <a:srgbClr val="3366FF"/>
                </a:solidFill>
              </a:rPr>
              <a:t>Takes less time and fewer lines of code thereby simplifying the application development </a:t>
            </a:r>
            <a:r>
              <a:rPr lang="en-US" dirty="0" smtClean="0"/>
              <a:t>and making it simple to write safe and modular  applications.</a:t>
            </a:r>
          </a:p>
          <a:p>
            <a:pPr lvl="0" algn="just"/>
            <a:r>
              <a:rPr lang="en-US" dirty="0" smtClean="0"/>
              <a:t>Have been </a:t>
            </a:r>
            <a:r>
              <a:rPr lang="en-US" dirty="0" smtClean="0">
                <a:solidFill>
                  <a:srgbClr val="8008B0"/>
                </a:solidFill>
              </a:rPr>
              <a:t>used in different domains like business, finance, news, social, etc.</a:t>
            </a:r>
          </a:p>
          <a:p>
            <a:pPr algn="just"/>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638288" cy="6248400"/>
          </a:xfrm>
        </p:spPr>
        <p:txBody>
          <a:bodyPr>
            <a:normAutofit fontScale="92500" lnSpcReduction="10000"/>
          </a:bodyPr>
          <a:lstStyle/>
          <a:p>
            <a:pPr algn="just">
              <a:lnSpc>
                <a:spcPct val="150000"/>
              </a:lnSpc>
            </a:pPr>
            <a:r>
              <a:rPr lang="en-US" dirty="0" smtClean="0"/>
              <a:t>Note that the order in which you define your routes is important in Express.js. </a:t>
            </a:r>
          </a:p>
          <a:p>
            <a:pPr algn="just">
              <a:lnSpc>
                <a:spcPct val="150000"/>
              </a:lnSpc>
            </a:pPr>
            <a:r>
              <a:rPr lang="en-US" dirty="0" smtClean="0"/>
              <a:t>Routes are </a:t>
            </a:r>
            <a:r>
              <a:rPr lang="en-US" dirty="0" smtClean="0">
                <a:solidFill>
                  <a:srgbClr val="CC0099"/>
                </a:solidFill>
              </a:rPr>
              <a:t>processed in the order in which they are defined, so if you have multiple routes that match the same path, the first one that matches will be used. </a:t>
            </a:r>
          </a:p>
          <a:p>
            <a:pPr algn="just">
              <a:lnSpc>
                <a:spcPct val="150000"/>
              </a:lnSpc>
            </a:pPr>
            <a:r>
              <a:rPr lang="en-US" dirty="0" smtClean="0"/>
              <a:t>It's generally recommended to define more specific routes before less specific ones to avoid unexpected behavior.</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228600"/>
            <a:ext cx="8077200" cy="6629400"/>
          </a:xfrm>
        </p:spPr>
        <p:txBody>
          <a:bodyPr>
            <a:normAutofit fontScale="92500" lnSpcReduction="10000"/>
          </a:bodyPr>
          <a:lstStyle/>
          <a:p>
            <a:pPr lvl="0" algn="just"/>
            <a:r>
              <a:rPr lang="en-US" b="1" dirty="0" smtClean="0"/>
              <a:t>Method 2: Router class of Express</a:t>
            </a:r>
          </a:p>
          <a:p>
            <a:pPr algn="just"/>
            <a:r>
              <a:rPr lang="en-US" dirty="0" smtClean="0"/>
              <a:t>Let's use the </a:t>
            </a:r>
            <a:r>
              <a:rPr lang="en-US" b="1" dirty="0" err="1" smtClean="0"/>
              <a:t>express.Router</a:t>
            </a:r>
            <a:r>
              <a:rPr lang="en-US" b="1" dirty="0" smtClean="0"/>
              <a:t> </a:t>
            </a:r>
            <a:r>
              <a:rPr lang="en-US" dirty="0" smtClean="0"/>
              <a:t>class. </a:t>
            </a:r>
            <a:r>
              <a:rPr lang="en-US" dirty="0" smtClean="0">
                <a:solidFill>
                  <a:srgbClr val="CC0099"/>
                </a:solidFill>
              </a:rPr>
              <a:t>Router class helps in grouping the route handlers together for a site</a:t>
            </a:r>
            <a:r>
              <a:rPr lang="en-US" dirty="0" smtClean="0"/>
              <a:t> and </a:t>
            </a:r>
            <a:r>
              <a:rPr lang="en-US" dirty="0" smtClean="0">
                <a:solidFill>
                  <a:srgbClr val="3366FF"/>
                </a:solidFill>
              </a:rPr>
              <a:t>allows them to access them using a common route-prefix</a:t>
            </a:r>
            <a:r>
              <a:rPr lang="en-US" dirty="0" smtClean="0"/>
              <a:t>.</a:t>
            </a:r>
          </a:p>
          <a:p>
            <a:pPr algn="just"/>
            <a:r>
              <a:rPr lang="en-US" dirty="0" smtClean="0"/>
              <a:t>The below code explains how to define routes in an Express application.</a:t>
            </a:r>
          </a:p>
          <a:p>
            <a:pPr algn="just"/>
            <a:r>
              <a:rPr lang="en-US" b="1" dirty="0" smtClean="0"/>
              <a:t>route.js file:</a:t>
            </a:r>
            <a:endParaRPr lang="en-US" dirty="0" smtClean="0"/>
          </a:p>
          <a:p>
            <a:pPr algn="just"/>
            <a:r>
              <a:rPr lang="en-US" dirty="0" smtClean="0"/>
              <a:t>const express = require('express'); </a:t>
            </a:r>
          </a:p>
          <a:p>
            <a:pPr algn="just"/>
            <a:r>
              <a:rPr lang="en-US" dirty="0" smtClean="0"/>
              <a:t>const router = </a:t>
            </a:r>
            <a:r>
              <a:rPr lang="en-US" dirty="0" err="1" smtClean="0"/>
              <a:t>express.Router</a:t>
            </a:r>
            <a:r>
              <a:rPr lang="en-US" dirty="0" smtClean="0"/>
              <a:t>();</a:t>
            </a:r>
          </a:p>
          <a:p>
            <a:pPr algn="just"/>
            <a:r>
              <a:rPr lang="en-US" dirty="0" err="1" smtClean="0"/>
              <a:t>router.get</a:t>
            </a:r>
            <a:r>
              <a:rPr lang="en-US" dirty="0" smtClean="0"/>
              <a:t>('/', </a:t>
            </a:r>
            <a:r>
              <a:rPr lang="en-US" dirty="0" err="1" smtClean="0"/>
              <a:t>myController.myMethod</a:t>
            </a:r>
            <a:r>
              <a:rPr lang="en-US" dirty="0" smtClean="0"/>
              <a:t>);</a:t>
            </a:r>
          </a:p>
          <a:p>
            <a:pPr algn="just"/>
            <a:r>
              <a:rPr lang="en-US" dirty="0" err="1" smtClean="0"/>
              <a:t>router.get</a:t>
            </a:r>
            <a:r>
              <a:rPr lang="en-US" dirty="0" smtClean="0"/>
              <a:t>('/about', </a:t>
            </a:r>
            <a:r>
              <a:rPr lang="en-US" dirty="0" err="1" smtClean="0"/>
              <a:t>myController.aboutMethod</a:t>
            </a:r>
            <a:r>
              <a:rPr lang="en-US" dirty="0" smtClean="0"/>
              <a:t>);</a:t>
            </a:r>
          </a:p>
          <a:p>
            <a:pPr algn="just"/>
            <a:r>
              <a:rPr lang="en-US" dirty="0" err="1" smtClean="0"/>
              <a:t>module.exports</a:t>
            </a:r>
            <a:r>
              <a:rPr lang="en-US" dirty="0" smtClean="0"/>
              <a:t> = router;</a:t>
            </a:r>
          </a:p>
          <a:p>
            <a:pPr algn="just"/>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924800" cy="6629400"/>
          </a:xfrm>
        </p:spPr>
        <p:txBody>
          <a:bodyPr>
            <a:normAutofit/>
          </a:bodyPr>
          <a:lstStyle/>
          <a:p>
            <a:pPr algn="just"/>
            <a:r>
              <a:rPr lang="en-US" dirty="0" smtClean="0"/>
              <a:t>Now </a:t>
            </a:r>
            <a:r>
              <a:rPr lang="en-US" dirty="0" smtClean="0">
                <a:solidFill>
                  <a:srgbClr val="3366FF"/>
                </a:solidFill>
              </a:rPr>
              <a:t>to use the route module created above, we need to import it </a:t>
            </a:r>
            <a:r>
              <a:rPr lang="en-US" dirty="0" smtClean="0"/>
              <a:t>and </a:t>
            </a:r>
            <a:r>
              <a:rPr lang="en-US" dirty="0" smtClean="0">
                <a:solidFill>
                  <a:srgbClr val="CC0099"/>
                </a:solidFill>
              </a:rPr>
              <a:t>then associate it with the application object.</a:t>
            </a:r>
            <a:r>
              <a:rPr lang="en-US" dirty="0" smtClean="0"/>
              <a:t> </a:t>
            </a:r>
            <a:r>
              <a:rPr lang="en-US" dirty="0" smtClean="0">
                <a:solidFill>
                  <a:srgbClr val="8008B0"/>
                </a:solidFill>
              </a:rPr>
              <a:t>In </a:t>
            </a:r>
            <a:r>
              <a:rPr lang="en-US" b="1" dirty="0" smtClean="0">
                <a:solidFill>
                  <a:srgbClr val="8008B0"/>
                </a:solidFill>
              </a:rPr>
              <a:t>app.js</a:t>
            </a:r>
            <a:r>
              <a:rPr lang="en-US" dirty="0" smtClean="0">
                <a:solidFill>
                  <a:srgbClr val="8008B0"/>
                </a:solidFill>
              </a:rPr>
              <a:t> file include the below code:</a:t>
            </a:r>
          </a:p>
          <a:p>
            <a:pPr algn="just"/>
            <a:r>
              <a:rPr lang="en-US" dirty="0" smtClean="0"/>
              <a:t>const express = require('express');</a:t>
            </a:r>
          </a:p>
          <a:p>
            <a:pPr algn="just"/>
            <a:r>
              <a:rPr lang="en-US" dirty="0" smtClean="0"/>
              <a:t>const router = require('./routes/route'); </a:t>
            </a:r>
          </a:p>
          <a:p>
            <a:pPr algn="just"/>
            <a:r>
              <a:rPr lang="en-US" dirty="0" smtClean="0"/>
              <a:t>const app = express();</a:t>
            </a:r>
          </a:p>
          <a:p>
            <a:pPr algn="just"/>
            <a:r>
              <a:rPr lang="en-US" dirty="0" err="1" smtClean="0"/>
              <a:t>app.use</a:t>
            </a:r>
            <a:r>
              <a:rPr lang="en-US" dirty="0" smtClean="0"/>
              <a:t>('/', router); </a:t>
            </a:r>
          </a:p>
          <a:p>
            <a:pPr algn="just"/>
            <a:r>
              <a:rPr lang="en-US" dirty="0" smtClean="0"/>
              <a:t>This application will now be able to route the paths defined in the route module.</a:t>
            </a:r>
          </a:p>
          <a:p>
            <a:pPr algn="just"/>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239000" cy="563562"/>
          </a:xfrm>
        </p:spPr>
        <p:txBody>
          <a:bodyPr>
            <a:normAutofit fontScale="90000"/>
          </a:bodyPr>
          <a:lstStyle/>
          <a:p>
            <a:r>
              <a:rPr lang="en-US" dirty="0" smtClean="0"/>
              <a:t>Defining a route</a:t>
            </a:r>
            <a:endParaRPr lang="en-US" dirty="0"/>
          </a:p>
        </p:txBody>
      </p:sp>
      <p:sp>
        <p:nvSpPr>
          <p:cNvPr id="3" name="Content Placeholder 2"/>
          <p:cNvSpPr>
            <a:spLocks noGrp="1"/>
          </p:cNvSpPr>
          <p:nvPr>
            <p:ph idx="1"/>
          </p:nvPr>
        </p:nvSpPr>
        <p:spPr>
          <a:xfrm>
            <a:off x="1219200" y="685800"/>
            <a:ext cx="7696200" cy="6172200"/>
          </a:xfrm>
        </p:spPr>
        <p:txBody>
          <a:bodyPr>
            <a:normAutofit fontScale="92500"/>
          </a:bodyPr>
          <a:lstStyle/>
          <a:p>
            <a:pPr algn="just"/>
            <a:r>
              <a:rPr lang="en-US" dirty="0" smtClean="0"/>
              <a:t>A route can be defined as shown below:</a:t>
            </a:r>
          </a:p>
          <a:p>
            <a:pPr lvl="0" algn="just">
              <a:buNone/>
            </a:pPr>
            <a:r>
              <a:rPr lang="en-US" dirty="0" smtClean="0"/>
              <a:t>			</a:t>
            </a:r>
            <a:r>
              <a:rPr lang="en-US" b="1" dirty="0" err="1" smtClean="0">
                <a:solidFill>
                  <a:srgbClr val="8008B0"/>
                </a:solidFill>
              </a:rPr>
              <a:t>router.method</a:t>
            </a:r>
            <a:r>
              <a:rPr lang="en-US" b="1" dirty="0" smtClean="0">
                <a:solidFill>
                  <a:srgbClr val="8008B0"/>
                </a:solidFill>
              </a:rPr>
              <a:t>(</a:t>
            </a:r>
            <a:r>
              <a:rPr lang="en-US" b="1" dirty="0" err="1" smtClean="0">
                <a:solidFill>
                  <a:srgbClr val="8008B0"/>
                </a:solidFill>
              </a:rPr>
              <a:t>path,handler</a:t>
            </a:r>
            <a:r>
              <a:rPr lang="en-US" b="1" dirty="0" smtClean="0">
                <a:solidFill>
                  <a:srgbClr val="8008B0"/>
                </a:solidFill>
              </a:rPr>
              <a:t>) </a:t>
            </a:r>
          </a:p>
          <a:p>
            <a:pPr algn="just"/>
            <a:r>
              <a:rPr lang="en-US" b="1" dirty="0" smtClean="0"/>
              <a:t>router:</a:t>
            </a:r>
            <a:r>
              <a:rPr lang="en-US" dirty="0" smtClean="0"/>
              <a:t> express instance or router instance</a:t>
            </a:r>
          </a:p>
          <a:p>
            <a:pPr algn="just"/>
            <a:r>
              <a:rPr lang="en-US" b="1" dirty="0" smtClean="0"/>
              <a:t>path:</a:t>
            </a:r>
            <a:r>
              <a:rPr lang="en-US" dirty="0" smtClean="0"/>
              <a:t> is the route where request runs</a:t>
            </a:r>
          </a:p>
          <a:p>
            <a:pPr algn="just"/>
            <a:r>
              <a:rPr lang="en-US" b="1" dirty="0" smtClean="0"/>
              <a:t>handler:</a:t>
            </a:r>
            <a:r>
              <a:rPr lang="en-US" dirty="0" smtClean="0"/>
              <a:t> is the callback function that gets triggered whenever a request comes to a particular path for a matching request type. </a:t>
            </a:r>
          </a:p>
          <a:p>
            <a:pPr algn="just"/>
            <a:r>
              <a:rPr lang="en-US" b="1" dirty="0" smtClean="0"/>
              <a:t>Route Method:</a:t>
            </a:r>
            <a:endParaRPr lang="en-US" dirty="0" smtClean="0"/>
          </a:p>
          <a:p>
            <a:pPr algn="just"/>
            <a:r>
              <a:rPr lang="en-US" dirty="0" smtClean="0"/>
              <a:t>The application object has different methods corresponding to each of the HTTP verbs (GET, POST, PUT, DELETE). These methods are used to receive HTTP requests.</a:t>
            </a:r>
          </a:p>
          <a:p>
            <a:pPr algn="just"/>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477000"/>
          </a:xfrm>
        </p:spPr>
        <p:txBody>
          <a:bodyPr>
            <a:normAutofit lnSpcReduction="10000"/>
          </a:bodyPr>
          <a:lstStyle/>
          <a:p>
            <a:r>
              <a:rPr lang="en-US" dirty="0" smtClean="0"/>
              <a:t>Below are the commonly used route methods and their description:</a:t>
            </a:r>
          </a:p>
          <a:p>
            <a:endParaRPr lang="en-US" dirty="0" smtClean="0"/>
          </a:p>
          <a:p>
            <a:endParaRPr lang="en-US" dirty="0" smtClean="0"/>
          </a:p>
          <a:p>
            <a:endParaRPr lang="en-US" dirty="0" smtClean="0"/>
          </a:p>
          <a:p>
            <a:endParaRPr lang="en-US" dirty="0" smtClean="0"/>
          </a:p>
          <a:p>
            <a:endParaRPr lang="en-US" b="1" dirty="0" smtClean="0"/>
          </a:p>
          <a:p>
            <a:endParaRPr lang="en-US" b="1" dirty="0" smtClean="0"/>
          </a:p>
          <a:p>
            <a:r>
              <a:rPr lang="en-US" b="1" dirty="0" smtClean="0"/>
              <a:t>Examples:</a:t>
            </a:r>
            <a:endParaRPr lang="en-US" dirty="0" smtClean="0"/>
          </a:p>
          <a:p>
            <a:pPr lvl="0"/>
            <a:r>
              <a:rPr lang="en-US" dirty="0" err="1" smtClean="0"/>
              <a:t>routing.get</a:t>
            </a:r>
            <a:r>
              <a:rPr lang="en-US" dirty="0" smtClean="0"/>
              <a:t>("/notes", </a:t>
            </a:r>
            <a:r>
              <a:rPr lang="en-US" dirty="0" err="1" smtClean="0"/>
              <a:t>notesController.getNotes</a:t>
            </a:r>
            <a:r>
              <a:rPr lang="en-US" dirty="0" smtClean="0"/>
              <a:t>);</a:t>
            </a:r>
          </a:p>
          <a:p>
            <a:pPr lvl="0"/>
            <a:r>
              <a:rPr lang="en-US" dirty="0" smtClean="0"/>
              <a:t>routing.post("/notes", </a:t>
            </a:r>
            <a:r>
              <a:rPr lang="en-US" dirty="0" err="1" smtClean="0"/>
              <a:t>notesController.newNotes</a:t>
            </a:r>
            <a:r>
              <a:rPr lang="en-US" dirty="0" smtClean="0"/>
              <a:t>);</a:t>
            </a:r>
          </a:p>
          <a:p>
            <a:pPr lvl="0"/>
            <a:r>
              <a:rPr lang="en-US" dirty="0" err="1" smtClean="0"/>
              <a:t>routing.all</a:t>
            </a:r>
            <a:r>
              <a:rPr lang="en-US" dirty="0" smtClean="0"/>
              <a:t>("*", </a:t>
            </a:r>
            <a:r>
              <a:rPr lang="en-US" dirty="0" err="1" smtClean="0"/>
              <a:t>notesController.invalid</a:t>
            </a:r>
            <a:r>
              <a:rPr lang="en-US" dirty="0" smtClean="0"/>
              <a:t>);</a:t>
            </a:r>
          </a:p>
          <a:p>
            <a:endParaRPr lang="en-US" dirty="0" smtClean="0"/>
          </a:p>
          <a:p>
            <a:endParaRPr lang="en-US" dirty="0"/>
          </a:p>
        </p:txBody>
      </p:sp>
      <p:pic>
        <p:nvPicPr>
          <p:cNvPr id="4" name="Picture 2"/>
          <p:cNvPicPr>
            <a:picLocks noChangeAspect="1" noChangeArrowheads="1"/>
          </p:cNvPicPr>
          <p:nvPr/>
        </p:nvPicPr>
        <p:blipFill>
          <a:blip r:embed="rId2"/>
          <a:srcRect/>
          <a:stretch>
            <a:fillRect/>
          </a:stretch>
        </p:blipFill>
        <p:spPr bwMode="auto">
          <a:xfrm>
            <a:off x="228600" y="1143000"/>
            <a:ext cx="8799534"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19200" y="381000"/>
            <a:ext cx="7696200" cy="6248400"/>
          </a:xfrm>
        </p:spPr>
        <p:txBody>
          <a:bodyPr>
            <a:normAutofit fontScale="92500"/>
          </a:bodyPr>
          <a:lstStyle/>
          <a:p>
            <a:pPr algn="just">
              <a:lnSpc>
                <a:spcPct val="150000"/>
              </a:lnSpc>
            </a:pPr>
            <a:r>
              <a:rPr lang="en-US" dirty="0" smtClean="0"/>
              <a:t>Here, </a:t>
            </a:r>
            <a:r>
              <a:rPr lang="en-US" dirty="0" err="1" smtClean="0"/>
              <a:t>notesController</a:t>
            </a:r>
            <a:r>
              <a:rPr lang="en-US" dirty="0" smtClean="0"/>
              <a:t> is the custom </a:t>
            </a:r>
            <a:r>
              <a:rPr lang="en-US" dirty="0" err="1" smtClean="0"/>
              <a:t>js</a:t>
            </a:r>
            <a:r>
              <a:rPr lang="en-US" dirty="0" smtClean="0"/>
              <a:t> file created to pass the navigation to this controller file. </a:t>
            </a:r>
          </a:p>
          <a:p>
            <a:pPr algn="just">
              <a:lnSpc>
                <a:spcPct val="150000"/>
              </a:lnSpc>
            </a:pPr>
            <a:r>
              <a:rPr lang="en-US" dirty="0" smtClean="0"/>
              <a:t>Inside the controller, we can create methods like </a:t>
            </a:r>
            <a:r>
              <a:rPr lang="en-US" dirty="0" err="1" smtClean="0"/>
              <a:t>getNotes</a:t>
            </a:r>
            <a:r>
              <a:rPr lang="en-US" dirty="0" smtClean="0"/>
              <a:t>, </a:t>
            </a:r>
            <a:r>
              <a:rPr lang="en-US" dirty="0" err="1" smtClean="0"/>
              <a:t>newNotes</a:t>
            </a:r>
            <a:r>
              <a:rPr lang="en-US" dirty="0" smtClean="0"/>
              <a:t>, </a:t>
            </a:r>
            <a:r>
              <a:rPr lang="en-US" dirty="0" err="1" smtClean="0"/>
              <a:t>updateNotes</a:t>
            </a:r>
            <a:r>
              <a:rPr lang="en-US" dirty="0" smtClean="0"/>
              <a:t>,  etc. to perform various database related queries like reading from the database, inserting into the database, etc. </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7391400" cy="639762"/>
          </a:xfrm>
        </p:spPr>
        <p:txBody>
          <a:bodyPr>
            <a:normAutofit fontScale="90000"/>
          </a:bodyPr>
          <a:lstStyle/>
          <a:p>
            <a:r>
              <a:rPr lang="en-US" dirty="0" smtClean="0"/>
              <a:t>Route Paths</a:t>
            </a:r>
            <a:endParaRPr lang="en-US" dirty="0"/>
          </a:p>
        </p:txBody>
      </p:sp>
      <p:sp>
        <p:nvSpPr>
          <p:cNvPr id="3" name="Content Placeholder 2"/>
          <p:cNvSpPr>
            <a:spLocks noGrp="1"/>
          </p:cNvSpPr>
          <p:nvPr>
            <p:ph idx="1"/>
          </p:nvPr>
        </p:nvSpPr>
        <p:spPr>
          <a:xfrm>
            <a:off x="1219200" y="838200"/>
            <a:ext cx="7696200" cy="6019800"/>
          </a:xfrm>
        </p:spPr>
        <p:txBody>
          <a:bodyPr>
            <a:normAutofit fontScale="85000" lnSpcReduction="10000"/>
          </a:bodyPr>
          <a:lstStyle/>
          <a:p>
            <a:pPr algn="just"/>
            <a:r>
              <a:rPr lang="en-US" dirty="0" smtClean="0"/>
              <a:t>Route path is the </a:t>
            </a:r>
            <a:r>
              <a:rPr lang="en-US" dirty="0" smtClean="0">
                <a:solidFill>
                  <a:srgbClr val="8008B0"/>
                </a:solidFill>
              </a:rPr>
              <a:t>part of the URL which defines the endpoint of the request</a:t>
            </a:r>
            <a:r>
              <a:rPr lang="en-US" dirty="0" smtClean="0"/>
              <a:t>. </a:t>
            </a:r>
          </a:p>
          <a:p>
            <a:pPr lvl="0" algn="just"/>
            <a:r>
              <a:rPr lang="en-US" dirty="0" smtClean="0"/>
              <a:t>For the URL </a:t>
            </a:r>
            <a:r>
              <a:rPr lang="en-US" b="1" dirty="0" smtClean="0"/>
              <a:t>"http://localhost:3000/"</a:t>
            </a:r>
            <a:r>
              <a:rPr lang="en-US" dirty="0" smtClean="0"/>
              <a:t> - </a:t>
            </a:r>
            <a:r>
              <a:rPr lang="en-US" b="1" dirty="0" smtClean="0"/>
              <a:t>‘/’</a:t>
            </a:r>
            <a:r>
              <a:rPr lang="en-US" dirty="0" smtClean="0"/>
              <a:t> is the endpoint.</a:t>
            </a:r>
          </a:p>
          <a:p>
            <a:pPr lvl="0" algn="just"/>
            <a:r>
              <a:rPr lang="en-US" dirty="0" smtClean="0"/>
              <a:t>For the URL </a:t>
            </a:r>
            <a:r>
              <a:rPr lang="en-US" b="1" dirty="0" smtClean="0"/>
              <a:t>"http://localhost:3000/about"</a:t>
            </a:r>
            <a:r>
              <a:rPr lang="en-US" dirty="0" smtClean="0"/>
              <a:t> - </a:t>
            </a:r>
            <a:r>
              <a:rPr lang="en-US" b="1" dirty="0" smtClean="0"/>
              <a:t>‘/about’</a:t>
            </a:r>
            <a:r>
              <a:rPr lang="en-US" dirty="0" smtClean="0"/>
              <a:t> is the endpoint.</a:t>
            </a:r>
          </a:p>
          <a:p>
            <a:pPr algn="just"/>
            <a:r>
              <a:rPr lang="en-US" dirty="0" smtClean="0"/>
              <a:t>We can handle the endpoints as follows, in an Express application.</a:t>
            </a:r>
          </a:p>
          <a:p>
            <a:pPr algn="just"/>
            <a:r>
              <a:rPr lang="en-US" dirty="0" err="1" smtClean="0"/>
              <a:t>router.get</a:t>
            </a:r>
            <a:r>
              <a:rPr lang="en-US" dirty="0" smtClean="0"/>
              <a:t>('/',</a:t>
            </a:r>
            <a:r>
              <a:rPr lang="en-US" dirty="0" err="1" smtClean="0"/>
              <a:t>myController.myDefaultMethod</a:t>
            </a:r>
            <a:r>
              <a:rPr lang="en-US" dirty="0" smtClean="0"/>
              <a:t>);</a:t>
            </a:r>
          </a:p>
          <a:p>
            <a:pPr algn="just"/>
            <a:r>
              <a:rPr lang="en-US" dirty="0" err="1" smtClean="0"/>
              <a:t>router.get</a:t>
            </a:r>
            <a:r>
              <a:rPr lang="en-US" dirty="0" smtClean="0"/>
              <a:t>('/</a:t>
            </a:r>
            <a:r>
              <a:rPr lang="en-US" dirty="0" err="1" smtClean="0"/>
              <a:t>about',myController.aboutMethod</a:t>
            </a:r>
            <a:r>
              <a:rPr lang="en-US" dirty="0" smtClean="0"/>
              <a:t>); </a:t>
            </a:r>
          </a:p>
          <a:p>
            <a:pPr algn="just"/>
            <a:r>
              <a:rPr lang="en-US" dirty="0" smtClean="0"/>
              <a:t>In the above example, we have strings like '/' and '/about' as part of the route path. The path can also be string patterns or regular expressions.</a:t>
            </a:r>
          </a:p>
          <a:p>
            <a:pPr algn="just"/>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72400" cy="6629400"/>
          </a:xfrm>
        </p:spPr>
        <p:txBody>
          <a:bodyPr>
            <a:normAutofit/>
          </a:bodyPr>
          <a:lstStyle/>
          <a:p>
            <a:pPr algn="just"/>
            <a:r>
              <a:rPr lang="en-US" b="1" dirty="0" smtClean="0"/>
              <a:t>String-based routes:</a:t>
            </a:r>
            <a:r>
              <a:rPr lang="en-US" dirty="0" smtClean="0"/>
              <a:t> </a:t>
            </a:r>
            <a:r>
              <a:rPr lang="en-US" dirty="0" smtClean="0">
                <a:solidFill>
                  <a:srgbClr val="3366FF"/>
                </a:solidFill>
              </a:rPr>
              <a:t>Pass a string pattern as the first parameter of the routing method</a:t>
            </a:r>
            <a:r>
              <a:rPr lang="en-US" dirty="0" smtClean="0"/>
              <a:t>.</a:t>
            </a:r>
          </a:p>
          <a:p>
            <a:pPr algn="just"/>
            <a:r>
              <a:rPr lang="en-US" dirty="0" err="1" smtClean="0"/>
              <a:t>router.get</a:t>
            </a:r>
            <a:r>
              <a:rPr lang="en-US" dirty="0" smtClean="0"/>
              <a:t>('/</a:t>
            </a:r>
            <a:r>
              <a:rPr lang="en-US" dirty="0" err="1" smtClean="0"/>
              <a:t>ab</a:t>
            </a:r>
            <a:r>
              <a:rPr lang="en-US" dirty="0" smtClean="0"/>
              <a:t>*</a:t>
            </a:r>
            <a:r>
              <a:rPr lang="en-US" dirty="0" err="1" smtClean="0"/>
              <a:t>cd</a:t>
            </a:r>
            <a:r>
              <a:rPr lang="en-US" dirty="0" smtClean="0"/>
              <a:t>', </a:t>
            </a:r>
            <a:r>
              <a:rPr lang="en-US" dirty="0" err="1" smtClean="0"/>
              <a:t>myController.myDefaultMethod</a:t>
            </a:r>
            <a:r>
              <a:rPr lang="en-US" dirty="0" smtClean="0"/>
              <a:t>); </a:t>
            </a:r>
          </a:p>
          <a:p>
            <a:pPr algn="just"/>
            <a:r>
              <a:rPr lang="en-US" dirty="0" smtClean="0"/>
              <a:t>The above route definition responds to all the paths starting with "</a:t>
            </a:r>
            <a:r>
              <a:rPr lang="en-US" dirty="0" err="1" smtClean="0"/>
              <a:t>ab</a:t>
            </a:r>
            <a:r>
              <a:rPr lang="en-US" dirty="0" smtClean="0"/>
              <a:t>" and ending with "</a:t>
            </a:r>
            <a:r>
              <a:rPr lang="en-US" dirty="0" err="1" smtClean="0"/>
              <a:t>cd</a:t>
            </a:r>
            <a:r>
              <a:rPr lang="en-US" dirty="0" smtClean="0"/>
              <a:t>". </a:t>
            </a:r>
          </a:p>
          <a:p>
            <a:pPr algn="just"/>
            <a:r>
              <a:rPr lang="en-US" dirty="0" smtClean="0"/>
              <a:t>For </a:t>
            </a:r>
            <a:r>
              <a:rPr lang="en-US" dirty="0" err="1" smtClean="0"/>
              <a:t>eg</a:t>
            </a:r>
            <a:r>
              <a:rPr lang="en-US" dirty="0" smtClean="0"/>
              <a:t>: "/</a:t>
            </a:r>
            <a:r>
              <a:rPr lang="en-US" dirty="0" err="1" smtClean="0"/>
              <a:t>abxyzcd</a:t>
            </a:r>
            <a:r>
              <a:rPr lang="en-US" dirty="0" smtClean="0"/>
              <a:t>", "/</a:t>
            </a:r>
            <a:r>
              <a:rPr lang="en-US" dirty="0" err="1" smtClean="0"/>
              <a:t>abbcd</a:t>
            </a:r>
            <a:r>
              <a:rPr lang="en-US" dirty="0" smtClean="0"/>
              <a:t>". The request will be handled by the route handler, </a:t>
            </a:r>
            <a:r>
              <a:rPr lang="en-US" dirty="0" err="1" smtClean="0"/>
              <a:t>myDefaultMethod</a:t>
            </a:r>
            <a:r>
              <a:rPr lang="en-US" dirty="0" smtClean="0"/>
              <a:t> written in </a:t>
            </a:r>
            <a:r>
              <a:rPr lang="en-US" dirty="0" err="1" smtClean="0"/>
              <a:t>myController</a:t>
            </a:r>
            <a:r>
              <a:rPr lang="en-US" dirty="0" smtClean="0"/>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457200"/>
            <a:ext cx="7638288" cy="6172200"/>
          </a:xfrm>
        </p:spPr>
        <p:txBody>
          <a:bodyPr>
            <a:normAutofit/>
          </a:bodyPr>
          <a:lstStyle/>
          <a:p>
            <a:pPr algn="just"/>
            <a:r>
              <a:rPr lang="en-US" b="1" dirty="0" smtClean="0"/>
              <a:t>Regular expression routes</a:t>
            </a:r>
            <a:r>
              <a:rPr lang="en-US" dirty="0" smtClean="0"/>
              <a:t>: Pass a regular expression object as the first parameter to the routing method.</a:t>
            </a:r>
          </a:p>
          <a:p>
            <a:pPr algn="just"/>
            <a:r>
              <a:rPr lang="en-US" dirty="0" err="1" smtClean="0"/>
              <a:t>router.get</a:t>
            </a:r>
            <a:r>
              <a:rPr lang="en-US" dirty="0" smtClean="0"/>
              <a:t>('/x/',</a:t>
            </a:r>
            <a:r>
              <a:rPr lang="en-US" dirty="0" err="1" smtClean="0"/>
              <a:t>myController.myMethod</a:t>
            </a:r>
            <a:r>
              <a:rPr lang="en-US" dirty="0" smtClean="0"/>
              <a:t>); </a:t>
            </a:r>
          </a:p>
          <a:p>
            <a:pPr algn="just"/>
            <a:r>
              <a:rPr lang="en-US" dirty="0" smtClean="0"/>
              <a:t>The above route definition </a:t>
            </a:r>
            <a:r>
              <a:rPr lang="en-US" dirty="0" smtClean="0">
                <a:solidFill>
                  <a:srgbClr val="FF0000"/>
                </a:solidFill>
              </a:rPr>
              <a:t>responds to any path with an 'x' in the route name</a:t>
            </a:r>
            <a:r>
              <a:rPr lang="en-US" dirty="0" smtClean="0"/>
              <a:t>.</a:t>
            </a:r>
          </a:p>
          <a:p>
            <a:pPr algn="just"/>
            <a:r>
              <a:rPr lang="en-US" dirty="0" smtClean="0"/>
              <a:t>In a general web application, string-based routes are used mostly and regular expression-based routes are used only if required absolutely.</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609600"/>
          </a:xfrm>
        </p:spPr>
        <p:txBody>
          <a:bodyPr>
            <a:normAutofit fontScale="90000"/>
          </a:bodyPr>
          <a:lstStyle/>
          <a:p>
            <a:pPr algn="ctr"/>
            <a:r>
              <a:rPr lang="en-US" dirty="0" smtClean="0"/>
              <a:t>Handling Routes</a:t>
            </a:r>
            <a:endParaRPr lang="en-US" dirty="0"/>
          </a:p>
        </p:txBody>
      </p:sp>
      <p:sp>
        <p:nvSpPr>
          <p:cNvPr id="3" name="Content Placeholder 2"/>
          <p:cNvSpPr>
            <a:spLocks noGrp="1"/>
          </p:cNvSpPr>
          <p:nvPr>
            <p:ph idx="1"/>
          </p:nvPr>
        </p:nvSpPr>
        <p:spPr>
          <a:xfrm>
            <a:off x="1143000" y="685800"/>
            <a:ext cx="7848600" cy="6172200"/>
          </a:xfrm>
        </p:spPr>
        <p:txBody>
          <a:bodyPr>
            <a:normAutofit fontScale="85000" lnSpcReduction="20000"/>
          </a:bodyPr>
          <a:lstStyle/>
          <a:p>
            <a:pPr algn="just"/>
            <a:r>
              <a:rPr lang="en-US" dirty="0" smtClean="0"/>
              <a:t>Route handler can be </a:t>
            </a:r>
            <a:r>
              <a:rPr lang="en-US" dirty="0" smtClean="0">
                <a:solidFill>
                  <a:srgbClr val="3366FF"/>
                </a:solidFill>
              </a:rPr>
              <a:t>defined as functions that get executed every time the server receives a request </a:t>
            </a:r>
            <a:r>
              <a:rPr lang="en-US" dirty="0" smtClean="0"/>
              <a:t>for a particular URL path and HTTP method. </a:t>
            </a:r>
          </a:p>
          <a:p>
            <a:pPr algn="just"/>
            <a:r>
              <a:rPr lang="en-US" dirty="0" smtClean="0"/>
              <a:t>The route handler function </a:t>
            </a:r>
            <a:r>
              <a:rPr lang="en-US" dirty="0" smtClean="0">
                <a:solidFill>
                  <a:srgbClr val="CC0099"/>
                </a:solidFill>
              </a:rPr>
              <a:t>needs at least two parameters</a:t>
            </a:r>
            <a:r>
              <a:rPr lang="en-US" dirty="0" smtClean="0"/>
              <a:t>: </a:t>
            </a:r>
            <a:r>
              <a:rPr lang="en-US" b="1" dirty="0" smtClean="0"/>
              <a:t>request object</a:t>
            </a:r>
            <a:r>
              <a:rPr lang="en-US" dirty="0" smtClean="0"/>
              <a:t> and </a:t>
            </a:r>
            <a:r>
              <a:rPr lang="en-US" b="1" dirty="0" smtClean="0"/>
              <a:t>response object</a:t>
            </a:r>
            <a:r>
              <a:rPr lang="en-US" dirty="0" smtClean="0"/>
              <a:t>.</a:t>
            </a:r>
          </a:p>
          <a:p>
            <a:pPr algn="just"/>
            <a:r>
              <a:rPr lang="en-US" b="1" dirty="0" smtClean="0"/>
              <a:t>Request object:</a:t>
            </a:r>
            <a:endParaRPr lang="en-US" dirty="0" smtClean="0"/>
          </a:p>
          <a:p>
            <a:pPr algn="just"/>
            <a:r>
              <a:rPr lang="en-US" dirty="0" smtClean="0"/>
              <a:t>The HTTP request object is created </a:t>
            </a:r>
            <a:r>
              <a:rPr lang="en-US" dirty="0" smtClean="0">
                <a:solidFill>
                  <a:srgbClr val="3366FF"/>
                </a:solidFill>
              </a:rPr>
              <a:t>when a client makes a request to the server</a:t>
            </a:r>
            <a:r>
              <a:rPr lang="en-US" dirty="0" smtClean="0"/>
              <a:t>. The variable named </a:t>
            </a:r>
            <a:r>
              <a:rPr lang="en-US" b="1" dirty="0" err="1" smtClean="0"/>
              <a:t>req</a:t>
            </a:r>
            <a:r>
              <a:rPr lang="en-US" b="1" dirty="0" smtClean="0"/>
              <a:t> </a:t>
            </a:r>
            <a:r>
              <a:rPr lang="en-US" dirty="0" smtClean="0"/>
              <a:t>is used to represent this object.</a:t>
            </a:r>
          </a:p>
          <a:p>
            <a:pPr algn="just"/>
            <a:endParaRPr lang="en-US" dirty="0" smtClean="0"/>
          </a:p>
          <a:p>
            <a:pPr algn="just"/>
            <a:endParaRPr lang="en-US" dirty="0" smtClean="0"/>
          </a:p>
          <a:p>
            <a:pPr algn="just">
              <a:buNone/>
            </a:pPr>
            <a:endParaRPr lang="en-US" dirty="0" smtClean="0"/>
          </a:p>
          <a:p>
            <a:pPr algn="just"/>
            <a:r>
              <a:rPr lang="en-US" b="1" dirty="0" smtClean="0"/>
              <a:t> </a:t>
            </a:r>
            <a:r>
              <a:rPr lang="en-US" dirty="0" smtClean="0"/>
              <a:t>The request object in Express </a:t>
            </a:r>
            <a:r>
              <a:rPr lang="en-US" dirty="0" smtClean="0">
                <a:solidFill>
                  <a:srgbClr val="CC0099"/>
                </a:solidFill>
              </a:rPr>
              <a:t>provides many properties and methods to access the request related information sent by the client to the server.</a:t>
            </a:r>
          </a:p>
          <a:p>
            <a:pPr algn="just"/>
            <a:endParaRPr lang="en-US" dirty="0"/>
          </a:p>
        </p:txBody>
      </p:sp>
      <p:pic>
        <p:nvPicPr>
          <p:cNvPr id="5" name="Picture 2"/>
          <p:cNvPicPr>
            <a:picLocks noChangeAspect="1" noChangeArrowheads="1"/>
          </p:cNvPicPr>
          <p:nvPr/>
        </p:nvPicPr>
        <p:blipFill>
          <a:blip r:embed="rId2"/>
          <a:srcRect/>
          <a:stretch>
            <a:fillRect/>
          </a:stretch>
        </p:blipFill>
        <p:spPr bwMode="auto">
          <a:xfrm>
            <a:off x="2514600" y="4343400"/>
            <a:ext cx="4572000" cy="10323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990600"/>
            <a:ext cx="7638288" cy="5867400"/>
          </a:xfrm>
        </p:spPr>
        <p:txBody>
          <a:bodyPr>
            <a:normAutofit fontScale="92500"/>
          </a:bodyPr>
          <a:lstStyle/>
          <a:p>
            <a:pPr algn="just"/>
            <a:r>
              <a:rPr lang="en-US" dirty="0" smtClean="0"/>
              <a:t>Express.js is widely used </a:t>
            </a:r>
            <a:r>
              <a:rPr lang="en-US" dirty="0" smtClean="0">
                <a:solidFill>
                  <a:srgbClr val="8008B0"/>
                </a:solidFill>
              </a:rPr>
              <a:t>for building server-side applications by using node </a:t>
            </a:r>
            <a:r>
              <a:rPr lang="en-US" dirty="0" err="1" smtClean="0">
                <a:solidFill>
                  <a:srgbClr val="8008B0"/>
                </a:solidFill>
              </a:rPr>
              <a:t>js</a:t>
            </a:r>
            <a:r>
              <a:rPr lang="en-US" dirty="0" smtClean="0">
                <a:solidFill>
                  <a:srgbClr val="8008B0"/>
                </a:solidFill>
              </a:rPr>
              <a:t>. </a:t>
            </a:r>
          </a:p>
          <a:p>
            <a:pPr algn="just">
              <a:buNone/>
            </a:pPr>
            <a:r>
              <a:rPr lang="en-US" b="1" dirty="0" smtClean="0"/>
              <a:t>Features:</a:t>
            </a:r>
          </a:p>
          <a:p>
            <a:pPr algn="just"/>
            <a:r>
              <a:rPr lang="en-US" dirty="0" smtClean="0">
                <a:solidFill>
                  <a:srgbClr val="CC0099"/>
                </a:solidFill>
              </a:rPr>
              <a:t>Easy routing</a:t>
            </a:r>
            <a:r>
              <a:rPr lang="en-US" dirty="0" smtClean="0"/>
              <a:t>: Express makes it easy </a:t>
            </a:r>
            <a:r>
              <a:rPr lang="en-US" b="1" dirty="0" smtClean="0"/>
              <a:t>to define routes</a:t>
            </a:r>
            <a:r>
              <a:rPr lang="en-US" dirty="0" smtClean="0"/>
              <a:t> for your application and </a:t>
            </a:r>
            <a:r>
              <a:rPr lang="en-US" b="1" dirty="0" smtClean="0"/>
              <a:t>handle HTTP requests and responses.</a:t>
            </a:r>
          </a:p>
          <a:p>
            <a:pPr marL="282575" indent="-282575" algn="just" defTabSz="465138"/>
            <a:r>
              <a:rPr lang="en-US" dirty="0" smtClean="0">
                <a:solidFill>
                  <a:srgbClr val="3366FF"/>
                </a:solidFill>
              </a:rPr>
              <a:t>Middleware support</a:t>
            </a:r>
            <a:r>
              <a:rPr lang="en-US" dirty="0" smtClean="0"/>
              <a:t>: Express provides a flexible middleware architecture that allows you </a:t>
            </a:r>
            <a:r>
              <a:rPr lang="en-US" b="1" dirty="0" smtClean="0"/>
              <a:t>to easily add functionality to your application,</a:t>
            </a:r>
            <a:r>
              <a:rPr lang="en-US" dirty="0" smtClean="0"/>
              <a:t> such as authentication, logging,  and error handling.          </a:t>
            </a:r>
            <a:br>
              <a:rPr lang="en-US" dirty="0" smtClean="0"/>
            </a:br>
            <a:endParaRPr lang="en-US" dirty="0"/>
          </a:p>
        </p:txBody>
      </p:sp>
      <p:sp>
        <p:nvSpPr>
          <p:cNvPr id="4" name="Title 1"/>
          <p:cNvSpPr>
            <a:spLocks noGrp="1"/>
          </p:cNvSpPr>
          <p:nvPr>
            <p:ph type="title"/>
          </p:nvPr>
        </p:nvSpPr>
        <p:spPr>
          <a:xfrm>
            <a:off x="1219200" y="274638"/>
            <a:ext cx="7467600" cy="639762"/>
          </a:xfrm>
        </p:spPr>
        <p:txBody>
          <a:bodyPr>
            <a:normAutofit fontScale="90000"/>
          </a:bodyPr>
          <a:lstStyle/>
          <a:p>
            <a:r>
              <a:rPr lang="en-US" dirty="0" smtClean="0"/>
              <a:t>What is Express?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228600"/>
            <a:ext cx="7848600" cy="5778691"/>
          </a:xfrm>
        </p:spPr>
        <p:txBody>
          <a:bodyPr/>
          <a:lstStyle/>
          <a:p>
            <a:pPr algn="just"/>
            <a:r>
              <a:rPr lang="en-US" dirty="0" smtClean="0"/>
              <a:t>Below are some commonly used methods of the request object.</a:t>
            </a:r>
          </a:p>
          <a:p>
            <a:pPr algn="just"/>
            <a:endParaRPr lang="en-US" dirty="0"/>
          </a:p>
        </p:txBody>
      </p:sp>
      <p:pic>
        <p:nvPicPr>
          <p:cNvPr id="6" name="Picture 5"/>
          <p:cNvPicPr/>
          <p:nvPr/>
        </p:nvPicPr>
        <p:blipFill>
          <a:blip r:embed="rId2"/>
          <a:srcRect/>
          <a:stretch>
            <a:fillRect/>
          </a:stretch>
        </p:blipFill>
        <p:spPr bwMode="auto">
          <a:xfrm>
            <a:off x="0" y="1219200"/>
            <a:ext cx="91440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620000" cy="563562"/>
          </a:xfrm>
        </p:spPr>
        <p:txBody>
          <a:bodyPr>
            <a:normAutofit fontScale="90000"/>
          </a:bodyPr>
          <a:lstStyle/>
          <a:p>
            <a:pPr algn="ctr"/>
            <a:r>
              <a:rPr lang="en-US" dirty="0" smtClean="0"/>
              <a:t>Response object</a:t>
            </a:r>
            <a:endParaRPr lang="en-US" dirty="0"/>
          </a:p>
        </p:txBody>
      </p:sp>
      <p:sp>
        <p:nvSpPr>
          <p:cNvPr id="3" name="Content Placeholder 2"/>
          <p:cNvSpPr>
            <a:spLocks noGrp="1"/>
          </p:cNvSpPr>
          <p:nvPr>
            <p:ph idx="1"/>
          </p:nvPr>
        </p:nvSpPr>
        <p:spPr>
          <a:xfrm>
            <a:off x="1143000" y="685800"/>
            <a:ext cx="7772400" cy="6172200"/>
          </a:xfrm>
        </p:spPr>
        <p:txBody>
          <a:bodyPr>
            <a:normAutofit fontScale="85000" lnSpcReduction="10000"/>
          </a:bodyPr>
          <a:lstStyle/>
          <a:p>
            <a:pPr algn="just"/>
            <a:r>
              <a:rPr lang="en-US" dirty="0" smtClean="0"/>
              <a:t>The HTTP response object </a:t>
            </a:r>
            <a:r>
              <a:rPr lang="en-US" dirty="0" smtClean="0">
                <a:solidFill>
                  <a:srgbClr val="CC0099"/>
                </a:solidFill>
              </a:rPr>
              <a:t>has information about the response sent from the server</a:t>
            </a:r>
            <a:r>
              <a:rPr lang="en-US" dirty="0" smtClean="0"/>
              <a:t> to the client. The response object is </a:t>
            </a:r>
            <a:r>
              <a:rPr lang="en-US" dirty="0" smtClean="0">
                <a:solidFill>
                  <a:schemeClr val="bg2">
                    <a:lumMod val="50000"/>
                  </a:schemeClr>
                </a:solidFill>
              </a:rPr>
              <a:t>created along with the request object</a:t>
            </a:r>
            <a:r>
              <a:rPr lang="en-US" dirty="0" smtClean="0"/>
              <a:t> and is commonly represented by a variable named </a:t>
            </a:r>
            <a:r>
              <a:rPr lang="en-US" b="1" dirty="0" smtClean="0"/>
              <a:t>res</a:t>
            </a:r>
            <a:r>
              <a:rPr lang="en-US" dirty="0" smtClean="0"/>
              <a:t>. </a:t>
            </a:r>
          </a:p>
          <a:p>
            <a:pPr algn="just"/>
            <a:endParaRPr lang="en-US" dirty="0" smtClean="0"/>
          </a:p>
          <a:p>
            <a:pPr algn="just">
              <a:buNone/>
            </a:pPr>
            <a:endParaRPr lang="en-US" dirty="0" smtClean="0"/>
          </a:p>
          <a:p>
            <a:pPr algn="just"/>
            <a:endParaRPr lang="en-US" dirty="0" smtClean="0"/>
          </a:p>
          <a:p>
            <a:pPr algn="just"/>
            <a:r>
              <a:rPr lang="en-US" b="1" dirty="0" smtClean="0"/>
              <a:t> </a:t>
            </a:r>
            <a:r>
              <a:rPr lang="en-US" dirty="0" smtClean="0"/>
              <a:t>The route handler function sends a response using </a:t>
            </a:r>
            <a:r>
              <a:rPr lang="en-US" dirty="0" err="1" smtClean="0"/>
              <a:t>res.send</a:t>
            </a:r>
            <a:r>
              <a:rPr lang="en-US" dirty="0" smtClean="0"/>
              <a:t>() method whenever a GET request is received.</a:t>
            </a:r>
            <a:r>
              <a:rPr lang="en-US" b="1" dirty="0" smtClean="0"/>
              <a:t> </a:t>
            </a:r>
            <a:endParaRPr lang="en-US" dirty="0" smtClean="0"/>
          </a:p>
          <a:p>
            <a:pPr algn="just"/>
            <a:r>
              <a:rPr lang="en-US" dirty="0" err="1" smtClean="0"/>
              <a:t>res.send</a:t>
            </a:r>
            <a:r>
              <a:rPr lang="en-US" dirty="0" smtClean="0"/>
              <a:t>('About us page'); </a:t>
            </a:r>
          </a:p>
          <a:p>
            <a:pPr algn="just"/>
            <a:r>
              <a:rPr lang="en-US" dirty="0" smtClean="0"/>
              <a:t>The response object in Express </a:t>
            </a:r>
            <a:r>
              <a:rPr lang="en-US" dirty="0" smtClean="0">
                <a:solidFill>
                  <a:srgbClr val="CC0099"/>
                </a:solidFill>
              </a:rPr>
              <a:t>also supports many methods for sending different types of responses</a:t>
            </a:r>
            <a:r>
              <a:rPr lang="en-US" dirty="0" smtClean="0"/>
              <a:t>.</a:t>
            </a:r>
            <a:endParaRPr lang="en-US" dirty="0"/>
          </a:p>
        </p:txBody>
      </p:sp>
      <p:pic>
        <p:nvPicPr>
          <p:cNvPr id="4" name="Picture 3"/>
          <p:cNvPicPr/>
          <p:nvPr/>
        </p:nvPicPr>
        <p:blipFill>
          <a:blip r:embed="rId2"/>
          <a:srcRect/>
          <a:stretch>
            <a:fillRect/>
          </a:stretch>
        </p:blipFill>
        <p:spPr bwMode="auto">
          <a:xfrm>
            <a:off x="1828800" y="2590800"/>
            <a:ext cx="4724400"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48600" cy="5778691"/>
          </a:xfrm>
        </p:spPr>
        <p:txBody>
          <a:bodyPr/>
          <a:lstStyle/>
          <a:p>
            <a:r>
              <a:rPr lang="en-US" dirty="0" smtClean="0"/>
              <a:t>Have a look at some commonly used methods of the response object.</a:t>
            </a:r>
          </a:p>
          <a:p>
            <a:pPr>
              <a:buNone/>
            </a:pPr>
            <a:endParaRPr lang="en-US" dirty="0" smtClean="0"/>
          </a:p>
          <a:p>
            <a:endParaRPr lang="en-US" dirty="0"/>
          </a:p>
        </p:txBody>
      </p:sp>
      <p:pic>
        <p:nvPicPr>
          <p:cNvPr id="4" name="Picture 3"/>
          <p:cNvPicPr/>
          <p:nvPr/>
        </p:nvPicPr>
        <p:blipFill>
          <a:blip r:embed="rId2"/>
          <a:srcRect/>
          <a:stretch>
            <a:fillRect/>
          </a:stretch>
        </p:blipFill>
        <p:spPr bwMode="auto">
          <a:xfrm>
            <a:off x="0" y="1219200"/>
            <a:ext cx="91440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7848600" cy="5702491"/>
          </a:xfrm>
        </p:spPr>
        <p:txBody>
          <a:bodyPr/>
          <a:lstStyle/>
          <a:p>
            <a:pPr algn="just"/>
            <a:r>
              <a:rPr lang="en-US" dirty="0" smtClean="0"/>
              <a:t>Have a look at the basic architecture of Express routing.</a:t>
            </a:r>
          </a:p>
          <a:p>
            <a:pPr algn="just"/>
            <a:endParaRPr lang="en-US" dirty="0"/>
          </a:p>
        </p:txBody>
      </p:sp>
      <p:pic>
        <p:nvPicPr>
          <p:cNvPr id="4" name="Picture 3"/>
          <p:cNvPicPr/>
          <p:nvPr/>
        </p:nvPicPr>
        <p:blipFill>
          <a:blip r:embed="rId2"/>
          <a:srcRect/>
          <a:stretch>
            <a:fillRect/>
          </a:stretch>
        </p:blipFill>
        <p:spPr bwMode="auto">
          <a:xfrm>
            <a:off x="1066800" y="1371600"/>
            <a:ext cx="7848599"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52400"/>
            <a:ext cx="7696200" cy="6477000"/>
          </a:xfrm>
        </p:spPr>
        <p:txBody>
          <a:bodyPr>
            <a:normAutofit/>
          </a:bodyPr>
          <a:lstStyle/>
          <a:p>
            <a:pPr algn="just">
              <a:lnSpc>
                <a:spcPct val="150000"/>
              </a:lnSpc>
            </a:pPr>
            <a:r>
              <a:rPr lang="en-US" dirty="0" smtClean="0"/>
              <a:t>Whenever a client sends a request to the server, that </a:t>
            </a:r>
            <a:r>
              <a:rPr lang="en-US" dirty="0" smtClean="0">
                <a:solidFill>
                  <a:srgbClr val="CC0099"/>
                </a:solidFill>
              </a:rPr>
              <a:t>request is forwarded to the corresponding route handler function</a:t>
            </a:r>
            <a:r>
              <a:rPr lang="en-US" dirty="0" smtClean="0"/>
              <a:t>. </a:t>
            </a:r>
          </a:p>
          <a:p>
            <a:pPr algn="just">
              <a:lnSpc>
                <a:spcPct val="150000"/>
              </a:lnSpc>
            </a:pPr>
            <a:r>
              <a:rPr lang="en-US" dirty="0" smtClean="0"/>
              <a:t>The function </a:t>
            </a:r>
            <a:r>
              <a:rPr lang="en-US" dirty="0" smtClean="0">
                <a:solidFill>
                  <a:srgbClr val="3366FF"/>
                </a:solidFill>
              </a:rPr>
              <a:t>process the request and then generates the response </a:t>
            </a:r>
            <a:r>
              <a:rPr lang="en-US" dirty="0" smtClean="0"/>
              <a:t>that is to be sent back to the client. </a:t>
            </a:r>
          </a:p>
          <a:p>
            <a:pPr algn="just">
              <a:lnSpc>
                <a:spcPct val="150000"/>
              </a:lnSpc>
            </a:pPr>
            <a:r>
              <a:rPr lang="en-US" dirty="0" smtClean="0"/>
              <a:t>The client will be </a:t>
            </a:r>
            <a:r>
              <a:rPr lang="en-US" dirty="0" smtClean="0">
                <a:solidFill>
                  <a:srgbClr val="8008B0"/>
                </a:solidFill>
              </a:rPr>
              <a:t>able to see the response in the browser.</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ctr"/>
            <a:r>
              <a:rPr lang="en-US" dirty="0" smtClean="0"/>
              <a:t>Handling Routes-an example</a:t>
            </a:r>
            <a:endParaRPr lang="en-US" dirty="0"/>
          </a:p>
        </p:txBody>
      </p:sp>
      <p:sp>
        <p:nvSpPr>
          <p:cNvPr id="3" name="Content Placeholder 2"/>
          <p:cNvSpPr>
            <a:spLocks noGrp="1"/>
          </p:cNvSpPr>
          <p:nvPr>
            <p:ph idx="1"/>
          </p:nvPr>
        </p:nvSpPr>
        <p:spPr>
          <a:xfrm>
            <a:off x="1219200" y="762000"/>
            <a:ext cx="7696200" cy="6096000"/>
          </a:xfrm>
        </p:spPr>
        <p:txBody>
          <a:bodyPr>
            <a:normAutofit fontScale="85000" lnSpcReduction="10000"/>
          </a:bodyPr>
          <a:lstStyle/>
          <a:p>
            <a:pPr algn="just">
              <a:lnSpc>
                <a:spcPct val="150000"/>
              </a:lnSpc>
            </a:pPr>
            <a:r>
              <a:rPr lang="en-US" dirty="0" smtClean="0"/>
              <a:t>Router code to understand how routes can be handled.</a:t>
            </a:r>
          </a:p>
          <a:p>
            <a:pPr algn="just">
              <a:lnSpc>
                <a:spcPct val="150000"/>
              </a:lnSpc>
            </a:pPr>
            <a:r>
              <a:rPr lang="en-US" dirty="0" err="1" smtClean="0"/>
              <a:t>routing.get</a:t>
            </a:r>
            <a:r>
              <a:rPr lang="en-US" dirty="0" smtClean="0"/>
              <a:t>("/notes", </a:t>
            </a:r>
            <a:r>
              <a:rPr lang="en-US" dirty="0" err="1" smtClean="0"/>
              <a:t>notesController.getNotes</a:t>
            </a:r>
            <a:r>
              <a:rPr lang="en-US" dirty="0" smtClean="0"/>
              <a:t>); </a:t>
            </a:r>
          </a:p>
          <a:p>
            <a:pPr algn="just">
              <a:lnSpc>
                <a:spcPct val="150000"/>
              </a:lnSpc>
            </a:pPr>
            <a:r>
              <a:rPr lang="en-US" dirty="0" smtClean="0"/>
              <a:t>To the express routing object, we can first configure the HTTP method and then pass a route handler function written in a custom controller file like the notesController.js file. </a:t>
            </a:r>
          </a:p>
          <a:p>
            <a:pPr algn="just">
              <a:lnSpc>
                <a:spcPct val="150000"/>
              </a:lnSpc>
            </a:pPr>
            <a:r>
              <a:rPr lang="en-US" dirty="0" smtClean="0"/>
              <a:t>The </a:t>
            </a:r>
            <a:r>
              <a:rPr lang="en-US" dirty="0" err="1" smtClean="0">
                <a:solidFill>
                  <a:srgbClr val="CC0099"/>
                </a:solidFill>
              </a:rPr>
              <a:t>getNotes</a:t>
            </a:r>
            <a:r>
              <a:rPr lang="en-US" dirty="0" smtClean="0">
                <a:solidFill>
                  <a:srgbClr val="CC0099"/>
                </a:solidFill>
              </a:rPr>
              <a:t> method written inside notesController.js can be used to send back a response message in JSON format</a:t>
            </a:r>
            <a:r>
              <a:rPr lang="en-US" dirty="0" smtClean="0"/>
              <a:t>. </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228600"/>
            <a:ext cx="7696200" cy="6629400"/>
          </a:xfrm>
        </p:spPr>
        <p:txBody>
          <a:bodyPr>
            <a:normAutofit fontScale="92500" lnSpcReduction="10000"/>
          </a:bodyPr>
          <a:lstStyle/>
          <a:p>
            <a:pPr algn="just"/>
            <a:r>
              <a:rPr lang="en-US" b="1" dirty="0" smtClean="0"/>
              <a:t>Example:</a:t>
            </a:r>
            <a:endParaRPr lang="en-US" dirty="0" smtClean="0"/>
          </a:p>
          <a:p>
            <a:pPr algn="just"/>
            <a:r>
              <a:rPr lang="en-US" dirty="0" err="1" smtClean="0"/>
              <a:t>exports.getNotes</a:t>
            </a:r>
            <a:r>
              <a:rPr lang="en-US" dirty="0" smtClean="0"/>
              <a:t> = </a:t>
            </a:r>
            <a:r>
              <a:rPr lang="en-US" dirty="0" err="1" smtClean="0"/>
              <a:t>async</a:t>
            </a:r>
            <a:r>
              <a:rPr lang="en-US" dirty="0" smtClean="0"/>
              <a:t> (</a:t>
            </a:r>
            <a:r>
              <a:rPr lang="en-US" dirty="0" err="1" smtClean="0"/>
              <a:t>req</a:t>
            </a:r>
            <a:r>
              <a:rPr lang="en-US" dirty="0" smtClean="0"/>
              <a:t>, res) =&gt; {  </a:t>
            </a:r>
          </a:p>
          <a:p>
            <a:pPr algn="just"/>
            <a:r>
              <a:rPr lang="en-US" dirty="0" smtClean="0"/>
              <a:t>try {    </a:t>
            </a:r>
          </a:p>
          <a:p>
            <a:pPr algn="just"/>
            <a:r>
              <a:rPr lang="en-US" dirty="0" err="1" smtClean="0"/>
              <a:t>res.status</a:t>
            </a:r>
            <a:r>
              <a:rPr lang="en-US" dirty="0" smtClean="0"/>
              <a:t>(200).</a:t>
            </a:r>
            <a:r>
              <a:rPr lang="en-US" dirty="0" err="1" smtClean="0"/>
              <a:t>json</a:t>
            </a:r>
            <a:r>
              <a:rPr lang="en-US" dirty="0" smtClean="0"/>
              <a:t>({      </a:t>
            </a:r>
          </a:p>
          <a:p>
            <a:pPr algn="just"/>
            <a:r>
              <a:rPr lang="en-US" dirty="0" smtClean="0"/>
              <a:t>message: 'You can now get the requested notes for your request ',    });  </a:t>
            </a:r>
          </a:p>
          <a:p>
            <a:pPr algn="just"/>
            <a:r>
              <a:rPr lang="en-US" dirty="0" smtClean="0"/>
              <a:t>} </a:t>
            </a:r>
          </a:p>
          <a:p>
            <a:pPr algn="just"/>
            <a:r>
              <a:rPr lang="en-US" dirty="0" smtClean="0"/>
              <a:t>catch (err) {    </a:t>
            </a:r>
          </a:p>
          <a:p>
            <a:pPr algn="just"/>
            <a:r>
              <a:rPr lang="en-US" dirty="0" err="1" smtClean="0"/>
              <a:t>res.status</a:t>
            </a:r>
            <a:r>
              <a:rPr lang="en-US" dirty="0" smtClean="0"/>
              <a:t>(404).</a:t>
            </a:r>
            <a:r>
              <a:rPr lang="en-US" dirty="0" err="1" smtClean="0"/>
              <a:t>json</a:t>
            </a:r>
            <a:r>
              <a:rPr lang="en-US" dirty="0" smtClean="0"/>
              <a:t>({      </a:t>
            </a:r>
          </a:p>
          <a:p>
            <a:pPr algn="just"/>
            <a:r>
              <a:rPr lang="en-US" dirty="0" smtClean="0"/>
              <a:t>status: 'fail',      </a:t>
            </a:r>
          </a:p>
          <a:p>
            <a:pPr algn="just"/>
            <a:r>
              <a:rPr lang="en-US" dirty="0" smtClean="0"/>
              <a:t>message: err,    });  </a:t>
            </a:r>
          </a:p>
          <a:p>
            <a:pPr algn="just"/>
            <a:r>
              <a:rPr lang="en-US" dirty="0" smtClean="0"/>
              <a:t>}</a:t>
            </a:r>
          </a:p>
          <a:p>
            <a:pPr algn="just"/>
            <a:r>
              <a:rPr lang="en-US" dirty="0" smtClean="0"/>
              <a:t>};</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normAutofit lnSpcReduction="10000"/>
          </a:bodyPr>
          <a:lstStyle/>
          <a:p>
            <a:pPr algn="just"/>
            <a:r>
              <a:rPr lang="en-US" dirty="0" smtClean="0"/>
              <a:t>Here we are returning a JSON response with a message field:</a:t>
            </a:r>
          </a:p>
          <a:p>
            <a:pPr algn="just"/>
            <a:r>
              <a:rPr lang="en-US" dirty="0" smtClean="0"/>
              <a:t>try {    </a:t>
            </a:r>
          </a:p>
          <a:p>
            <a:pPr algn="just"/>
            <a:r>
              <a:rPr lang="en-US" dirty="0" err="1" smtClean="0"/>
              <a:t>res.status</a:t>
            </a:r>
            <a:r>
              <a:rPr lang="en-US" dirty="0" smtClean="0"/>
              <a:t>(200).</a:t>
            </a:r>
            <a:r>
              <a:rPr lang="en-US" dirty="0" err="1" smtClean="0"/>
              <a:t>json</a:t>
            </a:r>
            <a:r>
              <a:rPr lang="en-US" dirty="0" smtClean="0"/>
              <a:t>({      </a:t>
            </a:r>
          </a:p>
          <a:p>
            <a:pPr algn="just"/>
            <a:r>
              <a:rPr lang="en-US" dirty="0" smtClean="0"/>
              <a:t>message: 'You can now get the requested notes for your request ',    </a:t>
            </a:r>
          </a:p>
          <a:p>
            <a:pPr algn="just"/>
            <a:r>
              <a:rPr lang="en-US" dirty="0" smtClean="0"/>
              <a:t>});  </a:t>
            </a:r>
          </a:p>
          <a:p>
            <a:pPr algn="just"/>
            <a:r>
              <a:rPr lang="en-US" dirty="0" smtClean="0"/>
              <a:t>}      </a:t>
            </a:r>
          </a:p>
          <a:p>
            <a:pPr algn="just"/>
            <a:r>
              <a:rPr lang="en-US" dirty="0" smtClean="0"/>
              <a:t>Let us take one more example with the HTTP post method.</a:t>
            </a:r>
          </a:p>
          <a:p>
            <a:pPr algn="just"/>
            <a:r>
              <a:rPr lang="en-US" dirty="0" smtClean="0"/>
              <a:t>routing.post("/notes", </a:t>
            </a:r>
            <a:r>
              <a:rPr lang="en-US" dirty="0" err="1" smtClean="0"/>
              <a:t>notesController</a:t>
            </a:r>
            <a:r>
              <a:rPr lang="en-US" dirty="0" smtClean="0"/>
              <a:t>. </a:t>
            </a:r>
            <a:r>
              <a:rPr lang="en-US" dirty="0" err="1" smtClean="0"/>
              <a:t>newNotes</a:t>
            </a:r>
            <a:r>
              <a:rPr lang="en-US" dirty="0" smtClean="0"/>
              <a:t>);</a:t>
            </a:r>
          </a:p>
          <a:p>
            <a:pPr algn="just"/>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normAutofit lnSpcReduction="10000"/>
          </a:bodyPr>
          <a:lstStyle/>
          <a:p>
            <a:pPr algn="just"/>
            <a:r>
              <a:rPr lang="en-US" dirty="0" smtClean="0"/>
              <a:t>The handler can be written as,</a:t>
            </a:r>
          </a:p>
          <a:p>
            <a:pPr algn="just"/>
            <a:r>
              <a:rPr lang="en-US" dirty="0" err="1" smtClean="0"/>
              <a:t>exports.newNotes</a:t>
            </a:r>
            <a:r>
              <a:rPr lang="en-US" dirty="0" smtClean="0"/>
              <a:t> = </a:t>
            </a:r>
            <a:r>
              <a:rPr lang="en-US" dirty="0" err="1" smtClean="0"/>
              <a:t>async</a:t>
            </a:r>
            <a:r>
              <a:rPr lang="en-US" dirty="0" smtClean="0"/>
              <a:t> (</a:t>
            </a:r>
            <a:r>
              <a:rPr lang="en-US" dirty="0" err="1" smtClean="0"/>
              <a:t>req</a:t>
            </a:r>
            <a:r>
              <a:rPr lang="en-US" dirty="0" smtClean="0"/>
              <a:t>, res) =&gt; {  </a:t>
            </a:r>
          </a:p>
          <a:p>
            <a:pPr algn="just"/>
            <a:r>
              <a:rPr lang="en-US" dirty="0" smtClean="0"/>
              <a:t>try {    </a:t>
            </a:r>
          </a:p>
          <a:p>
            <a:pPr algn="just"/>
            <a:r>
              <a:rPr lang="en-US" dirty="0" err="1" smtClean="0"/>
              <a:t>res.status</a:t>
            </a:r>
            <a:r>
              <a:rPr lang="en-US" dirty="0" smtClean="0"/>
              <a:t>(201).</a:t>
            </a:r>
            <a:r>
              <a:rPr lang="en-US" dirty="0" err="1" smtClean="0"/>
              <a:t>json</a:t>
            </a:r>
            <a:r>
              <a:rPr lang="en-US" dirty="0" smtClean="0"/>
              <a:t>({      </a:t>
            </a:r>
          </a:p>
          <a:p>
            <a:pPr algn="just"/>
            <a:r>
              <a:rPr lang="en-US" dirty="0" smtClean="0"/>
              <a:t>data: 'New notes added for the POST request',    </a:t>
            </a:r>
          </a:p>
          <a:p>
            <a:pPr algn="just"/>
            <a:r>
              <a:rPr lang="en-US" dirty="0" smtClean="0"/>
              <a:t>});  </a:t>
            </a:r>
          </a:p>
          <a:p>
            <a:pPr algn="just"/>
            <a:r>
              <a:rPr lang="en-US" dirty="0" smtClean="0"/>
              <a:t>} catch (err) {    </a:t>
            </a:r>
          </a:p>
          <a:p>
            <a:pPr algn="just"/>
            <a:r>
              <a:rPr lang="en-US" dirty="0" err="1" smtClean="0"/>
              <a:t>res.status</a:t>
            </a:r>
            <a:r>
              <a:rPr lang="en-US" dirty="0" smtClean="0"/>
              <a:t>(404).</a:t>
            </a:r>
            <a:r>
              <a:rPr lang="en-US" dirty="0" err="1" smtClean="0"/>
              <a:t>json</a:t>
            </a:r>
            <a:r>
              <a:rPr lang="en-US" dirty="0" smtClean="0"/>
              <a:t>({      </a:t>
            </a:r>
          </a:p>
          <a:p>
            <a:pPr algn="just"/>
            <a:r>
              <a:rPr lang="en-US" dirty="0" smtClean="0"/>
              <a:t>status: 'fail',      message: </a:t>
            </a:r>
            <a:r>
              <a:rPr lang="en-US" dirty="0" err="1" smtClean="0"/>
              <a:t>err.errmsg</a:t>
            </a:r>
            <a:r>
              <a:rPr lang="en-US" dirty="0" smtClean="0"/>
              <a:t>,    </a:t>
            </a:r>
          </a:p>
          <a:p>
            <a:pPr algn="just"/>
            <a:r>
              <a:rPr lang="en-US" dirty="0" smtClean="0"/>
              <a:t>});  </a:t>
            </a:r>
          </a:p>
          <a:p>
            <a:pPr algn="just"/>
            <a:r>
              <a:rPr lang="en-US" dirty="0" smtClean="0"/>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639762"/>
          </a:xfrm>
        </p:spPr>
        <p:txBody>
          <a:bodyPr>
            <a:normAutofit fontScale="90000"/>
          </a:bodyPr>
          <a:lstStyle/>
          <a:p>
            <a:pPr algn="ctr"/>
            <a:r>
              <a:rPr lang="en-US" dirty="0" smtClean="0"/>
              <a:t>Route parameters</a:t>
            </a:r>
            <a:endParaRPr lang="en-US" dirty="0"/>
          </a:p>
        </p:txBody>
      </p:sp>
      <p:sp>
        <p:nvSpPr>
          <p:cNvPr id="3" name="Content Placeholder 2"/>
          <p:cNvSpPr>
            <a:spLocks noGrp="1"/>
          </p:cNvSpPr>
          <p:nvPr>
            <p:ph idx="1"/>
          </p:nvPr>
        </p:nvSpPr>
        <p:spPr>
          <a:xfrm>
            <a:off x="1143000" y="762000"/>
            <a:ext cx="7790688" cy="5943600"/>
          </a:xfrm>
        </p:spPr>
        <p:txBody>
          <a:bodyPr>
            <a:normAutofit fontScale="85000" lnSpcReduction="20000"/>
          </a:bodyPr>
          <a:lstStyle/>
          <a:p>
            <a:pPr algn="just"/>
            <a:r>
              <a:rPr lang="en-US" dirty="0" smtClean="0"/>
              <a:t>Route parameters are </a:t>
            </a:r>
            <a:r>
              <a:rPr lang="en-US" dirty="0" smtClean="0">
                <a:solidFill>
                  <a:srgbClr val="3366FF"/>
                </a:solidFill>
              </a:rPr>
              <a:t>useful for capturing the values indicated at certain positions </a:t>
            </a:r>
            <a:r>
              <a:rPr lang="en-US" dirty="0" smtClean="0"/>
              <a:t>in the URL. These are defined as named URL segments.</a:t>
            </a:r>
          </a:p>
          <a:p>
            <a:pPr algn="just"/>
            <a:r>
              <a:rPr lang="en-US" dirty="0" smtClean="0"/>
              <a:t>Example: </a:t>
            </a:r>
            <a:r>
              <a:rPr lang="en-US" i="1" dirty="0" smtClean="0"/>
              <a:t>'http://localhost:3000/user/Smith'</a:t>
            </a:r>
            <a:r>
              <a:rPr lang="en-US" dirty="0" smtClean="0"/>
              <a:t>, if we want to capture the portion of URL which contains "Smith", then</a:t>
            </a:r>
          </a:p>
          <a:p>
            <a:pPr algn="just"/>
            <a:r>
              <a:rPr lang="en-US" dirty="0" smtClean="0"/>
              <a:t>we can configure the route parameter as below:</a:t>
            </a:r>
          </a:p>
          <a:p>
            <a:pPr algn="just">
              <a:buNone/>
            </a:pPr>
            <a:r>
              <a:rPr lang="en-US" dirty="0" err="1" smtClean="0"/>
              <a:t>router.get</a:t>
            </a:r>
            <a:r>
              <a:rPr lang="en-US" dirty="0" smtClean="0"/>
              <a:t>('/user/:</a:t>
            </a:r>
            <a:r>
              <a:rPr lang="en-US" dirty="0" err="1" smtClean="0"/>
              <a:t>username',myController.getMethod</a:t>
            </a:r>
            <a:r>
              <a:rPr lang="en-US" dirty="0" smtClean="0"/>
              <a:t>); </a:t>
            </a:r>
          </a:p>
          <a:p>
            <a:pPr algn="just"/>
            <a:r>
              <a:rPr lang="en-US" dirty="0" smtClean="0"/>
              <a:t>Here inside the </a:t>
            </a:r>
            <a:r>
              <a:rPr lang="en-US" dirty="0" err="1" smtClean="0"/>
              <a:t>getMethod</a:t>
            </a:r>
            <a:r>
              <a:rPr lang="en-US" dirty="0" smtClean="0"/>
              <a:t> of Controller, username is the route parameter. We access it using the below syntax.</a:t>
            </a:r>
          </a:p>
          <a:p>
            <a:pPr>
              <a:buNone/>
            </a:pPr>
            <a:r>
              <a:rPr lang="en-US" b="1" dirty="0" smtClean="0"/>
              <a:t>			</a:t>
            </a:r>
            <a:r>
              <a:rPr lang="en-US" b="1" dirty="0" err="1" smtClean="0"/>
              <a:t>req.params</a:t>
            </a:r>
            <a:r>
              <a:rPr lang="en-US" b="1" dirty="0" smtClean="0"/>
              <a:t>.&lt; </a:t>
            </a:r>
            <a:r>
              <a:rPr lang="en-US" b="1" dirty="0" err="1" smtClean="0"/>
              <a:t>parameter_name</a:t>
            </a:r>
            <a:r>
              <a:rPr lang="en-US" b="1" dirty="0" smtClean="0"/>
              <a:t> &gt; </a:t>
            </a:r>
            <a:r>
              <a:rPr lang="en-US" dirty="0" err="1" smtClean="0"/>
              <a:t>exports.getMethod</a:t>
            </a:r>
            <a:r>
              <a:rPr lang="en-US" dirty="0" smtClean="0"/>
              <a:t> = </a:t>
            </a:r>
            <a:r>
              <a:rPr lang="en-US" dirty="0" err="1" smtClean="0"/>
              <a:t>async</a:t>
            </a:r>
            <a:r>
              <a:rPr lang="en-US" dirty="0" smtClean="0"/>
              <a:t> (</a:t>
            </a:r>
            <a:r>
              <a:rPr lang="en-US" dirty="0" err="1" smtClean="0"/>
              <a:t>req</a:t>
            </a:r>
            <a:r>
              <a:rPr lang="en-US" dirty="0" smtClean="0"/>
              <a:t>, res) =&gt; {  </a:t>
            </a:r>
          </a:p>
          <a:p>
            <a:r>
              <a:rPr lang="en-US" dirty="0" smtClean="0"/>
              <a:t>const name = </a:t>
            </a:r>
            <a:r>
              <a:rPr lang="en-US" dirty="0" err="1" smtClean="0"/>
              <a:t>req.params.username</a:t>
            </a:r>
            <a:r>
              <a:rPr lang="en-US" dirty="0" smtClean="0"/>
              <a:t>;  </a:t>
            </a:r>
            <a:r>
              <a:rPr lang="en-US" dirty="0" err="1" smtClean="0"/>
              <a:t>res.send</a:t>
            </a:r>
            <a:r>
              <a:rPr lang="en-US" dirty="0" smtClean="0"/>
              <a:t>(`Welcome ${name}`);</a:t>
            </a:r>
          </a:p>
          <a:p>
            <a:r>
              <a:rPr lang="en-US" dirty="0" smtClean="0"/>
              <a:t>};</a:t>
            </a:r>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533400"/>
            <a:ext cx="7485888" cy="5715000"/>
          </a:xfrm>
        </p:spPr>
        <p:txBody>
          <a:bodyPr>
            <a:normAutofit/>
          </a:bodyPr>
          <a:lstStyle/>
          <a:p>
            <a:pPr algn="just"/>
            <a:r>
              <a:rPr lang="en-US" dirty="0" smtClean="0">
                <a:solidFill>
                  <a:srgbClr val="8008B0"/>
                </a:solidFill>
              </a:rPr>
              <a:t>Template engines</a:t>
            </a:r>
            <a:r>
              <a:rPr lang="en-US" dirty="0" smtClean="0"/>
              <a:t>: popular options like Handlebars and Pug, allowing you to easily generate dynamic HTML pages, </a:t>
            </a:r>
            <a:r>
              <a:rPr lang="en-US" dirty="0" smtClean="0">
                <a:solidFill>
                  <a:srgbClr val="3366FF"/>
                </a:solidFill>
              </a:rPr>
              <a:t>by parsing the template file and replaces the placeholders with actual data</a:t>
            </a:r>
            <a:r>
              <a:rPr lang="en-US" dirty="0" smtClean="0"/>
              <a:t> to generate a final output.</a:t>
            </a:r>
          </a:p>
          <a:p>
            <a:pPr algn="just"/>
            <a:r>
              <a:rPr lang="en-US" dirty="0" smtClean="0">
                <a:solidFill>
                  <a:srgbClr val="CC0099"/>
                </a:solidFill>
              </a:rPr>
              <a:t>Scalability</a:t>
            </a:r>
            <a:r>
              <a:rPr lang="en-US" dirty="0" smtClean="0"/>
              <a:t>: Express is designed to be lightweight and flexible, making it a great choice for building scalable applications that can </a:t>
            </a:r>
            <a:r>
              <a:rPr lang="en-US" dirty="0" smtClean="0">
                <a:solidFill>
                  <a:srgbClr val="3366FF"/>
                </a:solidFill>
              </a:rPr>
              <a:t>handle a large number of users and requests.</a:t>
            </a:r>
          </a:p>
          <a:p>
            <a:pPr algn="just"/>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normAutofit/>
          </a:bodyPr>
          <a:lstStyle/>
          <a:p>
            <a:pPr algn="just"/>
            <a:r>
              <a:rPr lang="en-US" dirty="0" smtClean="0"/>
              <a:t>If </a:t>
            </a:r>
            <a:r>
              <a:rPr lang="en-US" dirty="0" smtClean="0">
                <a:solidFill>
                  <a:srgbClr val="CC0099"/>
                </a:solidFill>
              </a:rPr>
              <a:t>more than one parameter is passed as part of the request URL</a:t>
            </a:r>
            <a:r>
              <a:rPr lang="en-US" dirty="0" smtClean="0"/>
              <a:t>, then the required information can be extracted as shown below.</a:t>
            </a:r>
          </a:p>
          <a:p>
            <a:pPr algn="just"/>
            <a:r>
              <a:rPr lang="en-US" dirty="0" err="1" smtClean="0"/>
              <a:t>router.get</a:t>
            </a:r>
            <a:r>
              <a:rPr lang="en-US" dirty="0" smtClean="0"/>
              <a:t>('/user/:username/:</a:t>
            </a:r>
            <a:r>
              <a:rPr lang="en-US" dirty="0" err="1" smtClean="0"/>
              <a:t>id',myController.getMethod</a:t>
            </a:r>
            <a:r>
              <a:rPr lang="en-US" dirty="0" smtClean="0"/>
              <a:t>) </a:t>
            </a:r>
          </a:p>
          <a:p>
            <a:pPr algn="just"/>
            <a:r>
              <a:rPr lang="en-US" dirty="0" err="1" smtClean="0"/>
              <a:t>exports.getMethod</a:t>
            </a:r>
            <a:r>
              <a:rPr lang="en-US" dirty="0" smtClean="0"/>
              <a:t> = </a:t>
            </a:r>
            <a:r>
              <a:rPr lang="en-US" dirty="0" err="1" smtClean="0"/>
              <a:t>async</a:t>
            </a:r>
            <a:r>
              <a:rPr lang="en-US" dirty="0" smtClean="0"/>
              <a:t> (</a:t>
            </a:r>
            <a:r>
              <a:rPr lang="en-US" dirty="0" err="1" smtClean="0"/>
              <a:t>req</a:t>
            </a:r>
            <a:r>
              <a:rPr lang="en-US" dirty="0" smtClean="0"/>
              <a:t>, res) =&gt; {  const username = </a:t>
            </a:r>
            <a:r>
              <a:rPr lang="en-US" dirty="0" err="1" smtClean="0"/>
              <a:t>req.params.username</a:t>
            </a:r>
            <a:r>
              <a:rPr lang="en-US" dirty="0" smtClean="0"/>
              <a:t>;  </a:t>
            </a:r>
            <a:r>
              <a:rPr lang="en-US" dirty="0" err="1" smtClean="0"/>
              <a:t>res.send</a:t>
            </a:r>
            <a:r>
              <a:rPr lang="en-US" dirty="0" smtClean="0"/>
              <a:t>(`Welcome ${username} with id ${req.params.id}`);</a:t>
            </a:r>
          </a:p>
          <a:p>
            <a:pPr algn="just"/>
            <a:r>
              <a:rPr lang="en-US" dirty="0" smtClean="0"/>
              <a:t>};</a:t>
            </a:r>
          </a:p>
          <a:p>
            <a:pPr algn="just"/>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715962"/>
          </a:xfrm>
        </p:spPr>
        <p:txBody>
          <a:bodyPr>
            <a:normAutofit fontScale="90000"/>
          </a:bodyPr>
          <a:lstStyle/>
          <a:p>
            <a:r>
              <a:rPr lang="en-US" dirty="0" smtClean="0"/>
              <a:t>Query Parameters</a:t>
            </a:r>
            <a:endParaRPr lang="en-US" dirty="0"/>
          </a:p>
        </p:txBody>
      </p:sp>
      <p:sp>
        <p:nvSpPr>
          <p:cNvPr id="3" name="Content Placeholder 2"/>
          <p:cNvSpPr>
            <a:spLocks noGrp="1"/>
          </p:cNvSpPr>
          <p:nvPr>
            <p:ph idx="1"/>
          </p:nvPr>
        </p:nvSpPr>
        <p:spPr>
          <a:xfrm>
            <a:off x="1219200" y="762000"/>
            <a:ext cx="7714488" cy="5867400"/>
          </a:xfrm>
        </p:spPr>
        <p:txBody>
          <a:bodyPr>
            <a:normAutofit/>
          </a:bodyPr>
          <a:lstStyle/>
          <a:p>
            <a:pPr algn="just"/>
            <a:r>
              <a:rPr lang="en-US" dirty="0" smtClean="0"/>
              <a:t>Query strings are the data </a:t>
            </a:r>
            <a:r>
              <a:rPr lang="en-US" dirty="0" smtClean="0">
                <a:solidFill>
                  <a:srgbClr val="3366FF"/>
                </a:solidFill>
              </a:rPr>
              <a:t>appended as part of the request URL</a:t>
            </a:r>
            <a:r>
              <a:rPr lang="en-US" dirty="0" smtClean="0"/>
              <a:t>. </a:t>
            </a:r>
            <a:r>
              <a:rPr lang="en-US" dirty="0" smtClean="0">
                <a:solidFill>
                  <a:srgbClr val="C00000"/>
                </a:solidFill>
              </a:rPr>
              <a:t>Query strings start with a question mark and the name-value pair in it is separated by an &amp;(ampersand).</a:t>
            </a:r>
          </a:p>
          <a:p>
            <a:pPr algn="just"/>
            <a:r>
              <a:rPr lang="en-US" dirty="0" smtClean="0"/>
              <a:t>For example, in the below URL,</a:t>
            </a:r>
          </a:p>
          <a:p>
            <a:pPr algn="just"/>
            <a:r>
              <a:rPr lang="en-US" i="1" dirty="0" smtClean="0"/>
              <a:t>'http://localhost:3000/login?username=john&amp;email=john%40i.com&amp;login=Login',</a:t>
            </a:r>
            <a:r>
              <a:rPr lang="en-US" dirty="0" smtClean="0"/>
              <a:t> </a:t>
            </a:r>
          </a:p>
          <a:p>
            <a:pPr algn="just"/>
            <a:r>
              <a:rPr lang="en-US" dirty="0" smtClean="0"/>
              <a:t>the </a:t>
            </a:r>
            <a:r>
              <a:rPr lang="en-US" dirty="0" err="1" smtClean="0"/>
              <a:t>querystring</a:t>
            </a:r>
            <a:r>
              <a:rPr lang="en-US" dirty="0" smtClean="0"/>
              <a:t> is</a:t>
            </a:r>
            <a:r>
              <a:rPr lang="en-US" i="1" dirty="0" smtClean="0"/>
              <a:t> </a:t>
            </a:r>
            <a:endParaRPr lang="en-US" dirty="0" smtClean="0"/>
          </a:p>
          <a:p>
            <a:pPr algn="just"/>
            <a:r>
              <a:rPr lang="en-US" dirty="0" smtClean="0"/>
              <a:t>"username=</a:t>
            </a:r>
            <a:r>
              <a:rPr lang="en-US" dirty="0" err="1" smtClean="0"/>
              <a:t>john&amp;email</a:t>
            </a:r>
            <a:r>
              <a:rPr lang="en-US" dirty="0" smtClean="0"/>
              <a:t>=john%40i.com&amp;login=Login"</a:t>
            </a:r>
          </a:p>
          <a:p>
            <a:pPr algn="just"/>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790688" cy="6705600"/>
          </a:xfrm>
        </p:spPr>
        <p:txBody>
          <a:bodyPr>
            <a:normAutofit/>
          </a:bodyPr>
          <a:lstStyle/>
          <a:p>
            <a:pPr algn="just"/>
            <a:r>
              <a:rPr lang="en-US" dirty="0" smtClean="0"/>
              <a:t>Consider the below example HTML form which submits the data to the login path using HTTP get method.</a:t>
            </a:r>
          </a:p>
          <a:p>
            <a:pPr algn="just"/>
            <a:r>
              <a:rPr lang="en-US" dirty="0" smtClean="0"/>
              <a:t>&lt;!DOCTYPE html&gt;</a:t>
            </a:r>
          </a:p>
          <a:p>
            <a:pPr algn="just"/>
            <a:r>
              <a:rPr lang="en-US" dirty="0" smtClean="0"/>
              <a:t>&lt;html </a:t>
            </a:r>
            <a:r>
              <a:rPr lang="en-US" dirty="0" err="1" smtClean="0"/>
              <a:t>lang</a:t>
            </a:r>
            <a:r>
              <a:rPr lang="en-US" dirty="0" smtClean="0"/>
              <a:t>="en"&gt;</a:t>
            </a:r>
          </a:p>
          <a:p>
            <a:pPr algn="just"/>
            <a:r>
              <a:rPr lang="en-US" dirty="0" smtClean="0"/>
              <a:t>&lt;head&gt;    </a:t>
            </a:r>
          </a:p>
          <a:p>
            <a:pPr algn="just"/>
            <a:r>
              <a:rPr lang="en-US" dirty="0" smtClean="0"/>
              <a:t>&lt;title&gt;Login Page&lt;/title&gt;</a:t>
            </a:r>
          </a:p>
          <a:p>
            <a:pPr algn="just"/>
            <a:r>
              <a:rPr lang="en-US" dirty="0" smtClean="0"/>
              <a:t>&lt;/head&gt;</a:t>
            </a:r>
          </a:p>
          <a:p>
            <a:pPr algn="just"/>
            <a:r>
              <a:rPr lang="en-US" dirty="0" smtClean="0"/>
              <a:t>&lt;body&gt;    </a:t>
            </a:r>
          </a:p>
          <a:p>
            <a:r>
              <a:rPr lang="en-US" dirty="0" smtClean="0"/>
              <a:t>&lt;form name="</a:t>
            </a:r>
            <a:r>
              <a:rPr lang="en-US" dirty="0" err="1" smtClean="0"/>
              <a:t>loginform</a:t>
            </a:r>
            <a:r>
              <a:rPr lang="en-US" dirty="0" smtClean="0"/>
              <a:t>" action=</a:t>
            </a:r>
            <a:r>
              <a:rPr lang="en-US" dirty="0" smtClean="0">
                <a:hlinkClick r:id="rId2"/>
              </a:rPr>
              <a:t>“http://localhost:3000/login</a:t>
            </a:r>
            <a:r>
              <a:rPr lang="en-US" dirty="0" smtClean="0"/>
              <a:t>” method="get"&gt;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8077200" cy="6629400"/>
          </a:xfrm>
        </p:spPr>
        <p:txBody>
          <a:bodyPr>
            <a:normAutofit/>
          </a:bodyPr>
          <a:lstStyle/>
          <a:p>
            <a:r>
              <a:rPr lang="en-US" dirty="0" smtClean="0"/>
              <a:t>Enter your name:</a:t>
            </a:r>
          </a:p>
          <a:p>
            <a:r>
              <a:rPr lang="en-US" dirty="0" smtClean="0"/>
              <a:t>&lt;input type="text" name="username" value=""&gt;        </a:t>
            </a:r>
          </a:p>
          <a:p>
            <a:r>
              <a:rPr lang="en-US" dirty="0" smtClean="0"/>
              <a:t>&lt;</a:t>
            </a:r>
            <a:r>
              <a:rPr lang="en-US" dirty="0" err="1" smtClean="0"/>
              <a:t>br</a:t>
            </a:r>
            <a:r>
              <a:rPr lang="en-US" dirty="0" smtClean="0"/>
              <a:t>&gt; </a:t>
            </a:r>
          </a:p>
          <a:p>
            <a:r>
              <a:rPr lang="en-US" dirty="0" smtClean="0"/>
              <a:t>Enter the email:</a:t>
            </a:r>
          </a:p>
          <a:p>
            <a:r>
              <a:rPr lang="en-US" dirty="0" smtClean="0"/>
              <a:t>&lt;input type="email" name="email" value=""&gt;        &lt;</a:t>
            </a:r>
            <a:r>
              <a:rPr lang="en-US" dirty="0" err="1" smtClean="0"/>
              <a:t>br</a:t>
            </a:r>
            <a:r>
              <a:rPr lang="en-US" dirty="0" smtClean="0"/>
              <a:t>&gt;        </a:t>
            </a:r>
          </a:p>
          <a:p>
            <a:r>
              <a:rPr lang="en-US" dirty="0" smtClean="0"/>
              <a:t>&lt;input type="submit" name="submit1" value="Register"&gt;    </a:t>
            </a:r>
          </a:p>
          <a:p>
            <a:r>
              <a:rPr lang="en-US" dirty="0" smtClean="0"/>
              <a:t>&lt;/form&gt;</a:t>
            </a:r>
          </a:p>
          <a:p>
            <a:r>
              <a:rPr lang="en-US" dirty="0" smtClean="0"/>
              <a:t>&lt;/body&gt;</a:t>
            </a:r>
          </a:p>
          <a:p>
            <a:r>
              <a:rPr lang="en-US" dirty="0" smtClean="0"/>
              <a:t>&lt;/html&gt;</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6324600"/>
          </a:xfrm>
        </p:spPr>
        <p:txBody>
          <a:bodyPr>
            <a:normAutofit/>
          </a:bodyPr>
          <a:lstStyle/>
          <a:p>
            <a:pPr algn="just"/>
            <a:r>
              <a:rPr lang="en-US" dirty="0" smtClean="0"/>
              <a:t>In </a:t>
            </a:r>
            <a:r>
              <a:rPr lang="en-US" b="1" dirty="0" smtClean="0"/>
              <a:t>Routing.js,</a:t>
            </a:r>
            <a:r>
              <a:rPr lang="en-US" dirty="0" smtClean="0"/>
              <a:t> we can handle this request as shown below:</a:t>
            </a:r>
          </a:p>
          <a:p>
            <a:pPr marL="693738" indent="-20638" algn="just">
              <a:buNone/>
            </a:pPr>
            <a:r>
              <a:rPr lang="en-US" dirty="0" smtClean="0"/>
              <a:t>const express = require('express'); </a:t>
            </a:r>
          </a:p>
          <a:p>
            <a:pPr marL="693738" indent="-20638" algn="just">
              <a:buNone/>
            </a:pPr>
            <a:r>
              <a:rPr lang="en-US" dirty="0" smtClean="0"/>
              <a:t>const routing = </a:t>
            </a:r>
            <a:r>
              <a:rPr lang="en-US" dirty="0" err="1" smtClean="0"/>
              <a:t>express.Router</a:t>
            </a:r>
            <a:r>
              <a:rPr lang="en-US" dirty="0" smtClean="0"/>
              <a:t>();</a:t>
            </a:r>
          </a:p>
          <a:p>
            <a:pPr marL="693738" indent="-20638" algn="just">
              <a:buNone/>
            </a:pPr>
            <a:r>
              <a:rPr lang="en-US" dirty="0" smtClean="0"/>
              <a:t>const </a:t>
            </a:r>
            <a:r>
              <a:rPr lang="en-US" dirty="0" err="1" smtClean="0"/>
              <a:t>notesController</a:t>
            </a:r>
            <a:r>
              <a:rPr lang="en-US" dirty="0" smtClean="0"/>
              <a:t>= require ('../Controller/</a:t>
            </a:r>
            <a:r>
              <a:rPr lang="en-US" dirty="0" err="1" smtClean="0"/>
              <a:t>myNotes</a:t>
            </a:r>
            <a:r>
              <a:rPr lang="en-US" dirty="0" smtClean="0"/>
              <a:t>'); </a:t>
            </a:r>
          </a:p>
          <a:p>
            <a:pPr marL="693738" indent="-20638" algn="just">
              <a:buNone/>
            </a:pPr>
            <a:r>
              <a:rPr lang="en-US" dirty="0" err="1" smtClean="0"/>
              <a:t>routing.get</a:t>
            </a:r>
            <a:r>
              <a:rPr lang="en-US" dirty="0" smtClean="0"/>
              <a:t>('/login', </a:t>
            </a:r>
            <a:r>
              <a:rPr lang="en-US" dirty="0" err="1" smtClean="0"/>
              <a:t>notesController.loginMethod</a:t>
            </a:r>
            <a:r>
              <a:rPr lang="en-US" dirty="0" smtClean="0"/>
              <a:t>); </a:t>
            </a:r>
          </a:p>
          <a:p>
            <a:pPr algn="just"/>
            <a:r>
              <a:rPr lang="en-US" dirty="0" smtClean="0"/>
              <a:t>Since the form submits data using HTTP get method, the data, i.e., the username and email will be appended as part of the query string.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638288" cy="6248400"/>
          </a:xfrm>
        </p:spPr>
        <p:txBody>
          <a:bodyPr/>
          <a:lstStyle/>
          <a:p>
            <a:pPr algn="just">
              <a:lnSpc>
                <a:spcPct val="150000"/>
              </a:lnSpc>
            </a:pPr>
            <a:r>
              <a:rPr lang="en-US" dirty="0" smtClean="0"/>
              <a:t>While handling the route, we can extract these in the Controller, as shown below:</a:t>
            </a:r>
          </a:p>
          <a:p>
            <a:pPr algn="just">
              <a:lnSpc>
                <a:spcPct val="150000"/>
              </a:lnSpc>
            </a:pPr>
            <a:r>
              <a:rPr lang="en-US" dirty="0" err="1" smtClean="0"/>
              <a:t>exports.loginMethod</a:t>
            </a:r>
            <a:r>
              <a:rPr lang="en-US" dirty="0" smtClean="0"/>
              <a:t> = </a:t>
            </a:r>
            <a:r>
              <a:rPr lang="en-US" dirty="0" err="1" smtClean="0"/>
              <a:t>async</a:t>
            </a:r>
            <a:r>
              <a:rPr lang="en-US" dirty="0" smtClean="0"/>
              <a:t> (</a:t>
            </a:r>
            <a:r>
              <a:rPr lang="en-US" dirty="0" err="1" smtClean="0"/>
              <a:t>req</a:t>
            </a:r>
            <a:r>
              <a:rPr lang="en-US" dirty="0" smtClean="0"/>
              <a:t>, res) =&gt; {  </a:t>
            </a:r>
          </a:p>
          <a:p>
            <a:pPr algn="just">
              <a:lnSpc>
                <a:spcPct val="150000"/>
              </a:lnSpc>
            </a:pPr>
            <a:r>
              <a:rPr lang="en-US" dirty="0" smtClean="0"/>
              <a:t>const name = </a:t>
            </a:r>
            <a:r>
              <a:rPr lang="en-US" dirty="0" err="1" smtClean="0"/>
              <a:t>req.query.username</a:t>
            </a:r>
            <a:r>
              <a:rPr lang="en-US" dirty="0" smtClean="0"/>
              <a:t>;  </a:t>
            </a:r>
            <a:r>
              <a:rPr lang="en-US" dirty="0" err="1" smtClean="0"/>
              <a:t>res.send</a:t>
            </a:r>
            <a:r>
              <a:rPr lang="en-US" dirty="0" smtClean="0"/>
              <a:t>(`You have registered in with username ${name}}`);</a:t>
            </a:r>
          </a:p>
          <a:p>
            <a:pPr algn="just">
              <a:lnSpc>
                <a:spcPct val="150000"/>
              </a:lnSpc>
            </a:pPr>
            <a:r>
              <a:rPr lang="en-US" dirty="0" smtClean="0"/>
              <a:t>};</a:t>
            </a:r>
          </a:p>
          <a:p>
            <a:pPr>
              <a:lnSpc>
                <a:spcPct val="150000"/>
              </a:lnSpc>
            </a:pP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81000"/>
            <a:ext cx="7714488" cy="5867400"/>
          </a:xfrm>
        </p:spPr>
        <p:txBody>
          <a:bodyPr>
            <a:normAutofit lnSpcReduction="10000"/>
          </a:bodyPr>
          <a:lstStyle/>
          <a:p>
            <a:pPr algn="just">
              <a:lnSpc>
                <a:spcPct val="200000"/>
              </a:lnSpc>
            </a:pPr>
            <a:r>
              <a:rPr lang="en-US" dirty="0" smtClean="0"/>
              <a:t>The server grabs the query string using request object’s </a:t>
            </a:r>
            <a:r>
              <a:rPr lang="en-US" b="1" dirty="0" smtClean="0"/>
              <a:t>query </a:t>
            </a:r>
            <a:r>
              <a:rPr lang="en-US" dirty="0" smtClean="0"/>
              <a:t>property followed by name of the query string name-value pair.</a:t>
            </a:r>
          </a:p>
          <a:p>
            <a:pPr algn="just">
              <a:lnSpc>
                <a:spcPct val="200000"/>
              </a:lnSpc>
            </a:pPr>
            <a:r>
              <a:rPr lang="en-US" dirty="0" err="1" smtClean="0"/>
              <a:t>request.query</a:t>
            </a:r>
            <a:r>
              <a:rPr lang="en-US" dirty="0" smtClean="0"/>
              <a:t>.&lt;</a:t>
            </a:r>
            <a:r>
              <a:rPr lang="en-US" dirty="0" err="1" smtClean="0"/>
              <a:t>querystring</a:t>
            </a:r>
            <a:r>
              <a:rPr lang="en-US" dirty="0" smtClean="0"/>
              <a:t> name-value pair&gt; </a:t>
            </a:r>
          </a:p>
          <a:p>
            <a:pPr algn="just">
              <a:lnSpc>
                <a:spcPct val="200000"/>
              </a:lnSpc>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dirty="0" smtClean="0"/>
              <a:t>Why Middleware?</a:t>
            </a:r>
            <a:endParaRPr lang="en-US" dirty="0"/>
          </a:p>
        </p:txBody>
      </p:sp>
      <p:sp>
        <p:nvSpPr>
          <p:cNvPr id="3" name="Content Placeholder 2"/>
          <p:cNvSpPr>
            <a:spLocks noGrp="1"/>
          </p:cNvSpPr>
          <p:nvPr>
            <p:ph idx="1"/>
          </p:nvPr>
        </p:nvSpPr>
        <p:spPr>
          <a:xfrm>
            <a:off x="1219200" y="914400"/>
            <a:ext cx="7714488" cy="5791200"/>
          </a:xfrm>
        </p:spPr>
        <p:txBody>
          <a:bodyPr>
            <a:normAutofit fontScale="92500" lnSpcReduction="20000"/>
          </a:bodyPr>
          <a:lstStyle/>
          <a:p>
            <a:pPr algn="just"/>
            <a:r>
              <a:rPr lang="en-US" dirty="0" smtClean="0"/>
              <a:t>Consider the scenario where the following tasks are to be designed in the application.</a:t>
            </a:r>
          </a:p>
          <a:p>
            <a:pPr lvl="0" algn="just"/>
            <a:r>
              <a:rPr lang="en-US" dirty="0" smtClean="0">
                <a:solidFill>
                  <a:srgbClr val="CC0099"/>
                </a:solidFill>
              </a:rPr>
              <a:t>Authenticate or authorize requests</a:t>
            </a:r>
          </a:p>
          <a:p>
            <a:pPr lvl="0" algn="just"/>
            <a:r>
              <a:rPr lang="en-US" dirty="0" smtClean="0">
                <a:solidFill>
                  <a:srgbClr val="CC0099"/>
                </a:solidFill>
              </a:rPr>
              <a:t>Log the requests</a:t>
            </a:r>
          </a:p>
          <a:p>
            <a:pPr lvl="0" algn="just"/>
            <a:r>
              <a:rPr lang="en-US" dirty="0" smtClean="0">
                <a:solidFill>
                  <a:srgbClr val="CC0099"/>
                </a:solidFill>
              </a:rPr>
              <a:t>Parse the request body</a:t>
            </a:r>
          </a:p>
          <a:p>
            <a:pPr lvl="0" algn="just"/>
            <a:r>
              <a:rPr lang="en-US" dirty="0" smtClean="0">
                <a:solidFill>
                  <a:srgbClr val="CC0099"/>
                </a:solidFill>
              </a:rPr>
              <a:t>End a request-response cycle</a:t>
            </a:r>
          </a:p>
          <a:p>
            <a:pPr algn="just"/>
            <a:r>
              <a:rPr lang="en-US" dirty="0" smtClean="0"/>
              <a:t>The above jobs are not the core concerns of an application. But </a:t>
            </a:r>
            <a:r>
              <a:rPr lang="en-US" dirty="0" smtClean="0">
                <a:solidFill>
                  <a:srgbClr val="3366FF"/>
                </a:solidFill>
              </a:rPr>
              <a:t>they are the cross-cutting concerns that are applicable to the entire application.</a:t>
            </a:r>
          </a:p>
          <a:p>
            <a:pPr algn="just"/>
            <a:r>
              <a:rPr lang="en-US" dirty="0" smtClean="0"/>
              <a:t>In the Express framework, these cross-cutting concerns can be implemented using </a:t>
            </a:r>
            <a:r>
              <a:rPr lang="en-US" b="1" dirty="0" smtClean="0"/>
              <a:t>middleware</a:t>
            </a:r>
            <a:r>
              <a:rPr lang="en-US" dirty="0" smtClean="0"/>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dirty="0" smtClean="0"/>
              <a:t>What is a Middleware? </a:t>
            </a:r>
            <a:endParaRPr lang="en-US" dirty="0"/>
          </a:p>
        </p:txBody>
      </p:sp>
      <p:sp>
        <p:nvSpPr>
          <p:cNvPr id="3" name="Content Placeholder 2"/>
          <p:cNvSpPr>
            <a:spLocks noGrp="1"/>
          </p:cNvSpPr>
          <p:nvPr>
            <p:ph idx="1"/>
          </p:nvPr>
        </p:nvSpPr>
        <p:spPr>
          <a:xfrm>
            <a:off x="1219200" y="914400"/>
            <a:ext cx="7714488" cy="5943600"/>
          </a:xfrm>
        </p:spPr>
        <p:txBody>
          <a:bodyPr>
            <a:normAutofit lnSpcReduction="10000"/>
          </a:bodyPr>
          <a:lstStyle/>
          <a:p>
            <a:pPr algn="just"/>
            <a:r>
              <a:rPr lang="en-US" dirty="0" smtClean="0"/>
              <a:t>A function </a:t>
            </a:r>
            <a:r>
              <a:rPr lang="en-US" dirty="0" smtClean="0">
                <a:solidFill>
                  <a:srgbClr val="C00000"/>
                </a:solidFill>
              </a:rPr>
              <a:t>that will have all the access for requesting an object</a:t>
            </a:r>
            <a:r>
              <a:rPr lang="en-US" dirty="0" smtClean="0"/>
              <a:t>, </a:t>
            </a:r>
            <a:r>
              <a:rPr lang="en-US" dirty="0" smtClean="0">
                <a:solidFill>
                  <a:srgbClr val="CC0099"/>
                </a:solidFill>
              </a:rPr>
              <a:t>responding to an object</a:t>
            </a:r>
            <a:r>
              <a:rPr lang="en-US" dirty="0" smtClean="0"/>
              <a:t>, and </a:t>
            </a:r>
            <a:r>
              <a:rPr lang="en-US" dirty="0" smtClean="0">
                <a:solidFill>
                  <a:srgbClr val="3366FF"/>
                </a:solidFill>
              </a:rPr>
              <a:t>moving to the next middleware function in the application request-response cycle.</a:t>
            </a:r>
          </a:p>
          <a:p>
            <a:pPr algn="just"/>
            <a:r>
              <a:rPr lang="en-US" dirty="0" smtClean="0"/>
              <a:t>A function defined as a middleware can execute any task mentioned below:</a:t>
            </a:r>
          </a:p>
          <a:p>
            <a:pPr lvl="0" algn="just"/>
            <a:r>
              <a:rPr lang="en-US" dirty="0" smtClean="0">
                <a:solidFill>
                  <a:srgbClr val="8008B0"/>
                </a:solidFill>
              </a:rPr>
              <a:t>Any code execution.</a:t>
            </a:r>
          </a:p>
          <a:p>
            <a:pPr lvl="0" algn="just"/>
            <a:r>
              <a:rPr lang="en-US" dirty="0" smtClean="0">
                <a:solidFill>
                  <a:srgbClr val="8008B0"/>
                </a:solidFill>
              </a:rPr>
              <a:t>Modification of objects - request and response.</a:t>
            </a:r>
          </a:p>
          <a:p>
            <a:pPr lvl="0" algn="just"/>
            <a:r>
              <a:rPr lang="en-US" dirty="0" smtClean="0">
                <a:solidFill>
                  <a:srgbClr val="8008B0"/>
                </a:solidFill>
              </a:rPr>
              <a:t>Call the next middleware function.</a:t>
            </a:r>
          </a:p>
          <a:p>
            <a:pPr lvl="0" algn="just"/>
            <a:r>
              <a:rPr lang="en-US" dirty="0" smtClean="0">
                <a:solidFill>
                  <a:srgbClr val="8008B0"/>
                </a:solidFill>
              </a:rPr>
              <a:t>End the cycle of request and response.</a:t>
            </a:r>
          </a:p>
          <a:p>
            <a:pPr algn="just"/>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r>
              <a:rPr lang="en-US" dirty="0" smtClean="0"/>
              <a:t>How Middleware works?</a:t>
            </a:r>
            <a:endParaRPr lang="en-US" dirty="0"/>
          </a:p>
        </p:txBody>
      </p:sp>
      <p:sp>
        <p:nvSpPr>
          <p:cNvPr id="3" name="Content Placeholder 2"/>
          <p:cNvSpPr>
            <a:spLocks noGrp="1"/>
          </p:cNvSpPr>
          <p:nvPr>
            <p:ph idx="1"/>
          </p:nvPr>
        </p:nvSpPr>
        <p:spPr>
          <a:xfrm>
            <a:off x="1219200" y="838200"/>
            <a:ext cx="7714488" cy="5791200"/>
          </a:xfrm>
        </p:spPr>
        <p:txBody>
          <a:bodyPr>
            <a:normAutofit fontScale="85000" lnSpcReduction="20000"/>
          </a:bodyPr>
          <a:lstStyle/>
          <a:p>
            <a:pPr algn="just"/>
            <a:r>
              <a:rPr lang="en-US" dirty="0" smtClean="0"/>
              <a:t>If we want to log the request method and request URL before the handler executes.</a:t>
            </a:r>
          </a:p>
          <a:p>
            <a:pPr algn="just"/>
            <a:r>
              <a:rPr lang="en-US" dirty="0" smtClean="0"/>
              <a:t>Below is the route definition for which we want to add the middleware.</a:t>
            </a:r>
          </a:p>
          <a:p>
            <a:pPr marL="635000" indent="-20638" algn="just">
              <a:buNone/>
            </a:pPr>
            <a:r>
              <a:rPr lang="en-US" dirty="0" err="1" smtClean="0"/>
              <a:t>app.get</a:t>
            </a:r>
            <a:r>
              <a:rPr lang="en-US" dirty="0" smtClean="0"/>
              <a:t>('/login', </a:t>
            </a:r>
            <a:r>
              <a:rPr lang="en-US" dirty="0" err="1" smtClean="0"/>
              <a:t>myController.myMethod</a:t>
            </a:r>
            <a:r>
              <a:rPr lang="en-US" dirty="0" smtClean="0"/>
              <a:t>);</a:t>
            </a:r>
          </a:p>
          <a:p>
            <a:pPr marL="635000" indent="-20638" algn="just">
              <a:buNone/>
            </a:pPr>
            <a:r>
              <a:rPr lang="en-US" dirty="0" err="1" smtClean="0"/>
              <a:t>exports.myMethod</a:t>
            </a:r>
            <a:r>
              <a:rPr lang="en-US" dirty="0" smtClean="0"/>
              <a:t> = </a:t>
            </a:r>
            <a:r>
              <a:rPr lang="en-US" dirty="0" err="1" smtClean="0"/>
              <a:t>async</a:t>
            </a:r>
            <a:r>
              <a:rPr lang="en-US" dirty="0" smtClean="0"/>
              <a:t> (</a:t>
            </a:r>
            <a:r>
              <a:rPr lang="en-US" dirty="0" err="1" smtClean="0"/>
              <a:t>req</a:t>
            </a:r>
            <a:r>
              <a:rPr lang="en-US" dirty="0" smtClean="0"/>
              <a:t>, res, next) =&gt; {  </a:t>
            </a:r>
            <a:r>
              <a:rPr lang="en-US" dirty="0" err="1" smtClean="0"/>
              <a:t>res.send</a:t>
            </a:r>
            <a:r>
              <a:rPr lang="en-US" dirty="0" smtClean="0"/>
              <a:t>('/login');</a:t>
            </a:r>
          </a:p>
          <a:p>
            <a:pPr marL="635000" indent="-20638" algn="just">
              <a:buNone/>
            </a:pPr>
            <a:r>
              <a:rPr lang="en-US" dirty="0" smtClean="0"/>
              <a:t>};  </a:t>
            </a:r>
          </a:p>
          <a:p>
            <a:pPr algn="just"/>
            <a:r>
              <a:rPr lang="en-US" dirty="0" smtClean="0"/>
              <a:t>The middleware for the above requirement could be written as below.</a:t>
            </a:r>
          </a:p>
          <a:p>
            <a:pPr marL="635000" indent="-20638" algn="just">
              <a:buNone/>
            </a:pPr>
            <a:r>
              <a:rPr lang="en-US" dirty="0" smtClean="0"/>
              <a:t>const </a:t>
            </a:r>
            <a:r>
              <a:rPr lang="en-US" dirty="0" err="1" smtClean="0"/>
              <a:t>mylogger</a:t>
            </a:r>
            <a:r>
              <a:rPr lang="en-US" dirty="0" smtClean="0"/>
              <a:t> = </a:t>
            </a:r>
            <a:r>
              <a:rPr lang="en-US" dirty="0" err="1" smtClean="0"/>
              <a:t>async</a:t>
            </a:r>
            <a:r>
              <a:rPr lang="en-US" dirty="0" smtClean="0"/>
              <a:t> (</a:t>
            </a:r>
            <a:r>
              <a:rPr lang="en-US" dirty="0" err="1" smtClean="0"/>
              <a:t>req</a:t>
            </a:r>
            <a:r>
              <a:rPr lang="en-US" dirty="0" smtClean="0"/>
              <a:t>, res, next) =&gt; {  console.log(new Date(), </a:t>
            </a:r>
            <a:r>
              <a:rPr lang="en-US" dirty="0" err="1" smtClean="0"/>
              <a:t>req.method</a:t>
            </a:r>
            <a:r>
              <a:rPr lang="en-US" dirty="0" smtClean="0"/>
              <a:t>, req.url);  </a:t>
            </a:r>
          </a:p>
          <a:p>
            <a:pPr marL="635000" indent="-20638" algn="just">
              <a:buNone/>
            </a:pPr>
            <a:r>
              <a:rPr lang="en-US" dirty="0" smtClean="0"/>
              <a:t>next();</a:t>
            </a:r>
          </a:p>
          <a:p>
            <a:pPr marL="635000" indent="-20638" algn="just">
              <a:buNone/>
            </a:pPr>
            <a:r>
              <a:rPr lang="en-US" dirty="0" smtClean="0"/>
              <a:t>};</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457200"/>
            <a:ext cx="7638288" cy="6172200"/>
          </a:xfrm>
        </p:spPr>
        <p:txBody>
          <a:bodyPr>
            <a:normAutofit/>
          </a:bodyPr>
          <a:lstStyle/>
          <a:p>
            <a:pPr algn="just"/>
            <a:r>
              <a:rPr lang="en-US" dirty="0" smtClean="0">
                <a:solidFill>
                  <a:srgbClr val="3366FF"/>
                </a:solidFill>
              </a:rPr>
              <a:t>Large ecosystem</a:t>
            </a:r>
            <a:r>
              <a:rPr lang="en-US" dirty="0" smtClean="0"/>
              <a:t>: Express has a large and active community, with a </a:t>
            </a:r>
            <a:r>
              <a:rPr lang="en-US" dirty="0" smtClean="0">
                <a:solidFill>
                  <a:srgbClr val="8008B0"/>
                </a:solidFill>
              </a:rPr>
              <a:t>wide range of </a:t>
            </a:r>
            <a:r>
              <a:rPr lang="en-US" dirty="0" err="1" smtClean="0">
                <a:solidFill>
                  <a:srgbClr val="8008B0"/>
                </a:solidFill>
              </a:rPr>
              <a:t>plugins</a:t>
            </a:r>
            <a:r>
              <a:rPr lang="en-US" dirty="0" smtClean="0">
                <a:solidFill>
                  <a:srgbClr val="8008B0"/>
                </a:solidFill>
              </a:rPr>
              <a:t> and modules</a:t>
            </a:r>
            <a:r>
              <a:rPr lang="en-US" dirty="0" smtClean="0"/>
              <a:t> available that can be used to add additional functionality to your application.</a:t>
            </a:r>
          </a:p>
          <a:p>
            <a:pPr algn="just"/>
            <a:r>
              <a:rPr lang="en-US" dirty="0" smtClean="0"/>
              <a:t>Overall, Express.js </a:t>
            </a:r>
            <a:r>
              <a:rPr lang="en-US" dirty="0" smtClean="0">
                <a:solidFill>
                  <a:srgbClr val="CC0099"/>
                </a:solidFill>
              </a:rPr>
              <a:t>provides developers with a simple, efficient, and flexible way to build web applications with Node.js</a:t>
            </a:r>
            <a:r>
              <a:rPr lang="en-US" dirty="0" smtClean="0"/>
              <a:t>, making it a popular choice </a:t>
            </a:r>
            <a:r>
              <a:rPr lang="en-US" dirty="0" smtClean="0">
                <a:solidFill>
                  <a:srgbClr val="C00000"/>
                </a:solidFill>
              </a:rPr>
              <a:t>for building both small and large-scale web applications.</a:t>
            </a:r>
          </a:p>
          <a:p>
            <a:pPr algn="just"/>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81000"/>
            <a:ext cx="7772400" cy="6477000"/>
          </a:xfrm>
        </p:spPr>
        <p:txBody>
          <a:bodyPr>
            <a:normAutofit/>
          </a:bodyPr>
          <a:lstStyle/>
          <a:p>
            <a:pPr algn="just"/>
            <a:r>
              <a:rPr lang="en-US" dirty="0" smtClean="0"/>
              <a:t>The arguments of this function are:</a:t>
            </a:r>
          </a:p>
          <a:p>
            <a:pPr lvl="0" algn="just"/>
            <a:r>
              <a:rPr lang="en-US" b="1" dirty="0" err="1" smtClean="0"/>
              <a:t>req</a:t>
            </a:r>
            <a:r>
              <a:rPr lang="en-US" dirty="0" smtClean="0"/>
              <a:t>: an object containing all the information about the request.</a:t>
            </a:r>
          </a:p>
          <a:p>
            <a:pPr lvl="0" algn="just"/>
            <a:r>
              <a:rPr lang="en-US" b="1" dirty="0" smtClean="0"/>
              <a:t>res</a:t>
            </a:r>
            <a:r>
              <a:rPr lang="en-US" dirty="0" smtClean="0"/>
              <a:t>: an object containing all the information about the response sent from server to client.</a:t>
            </a:r>
          </a:p>
          <a:p>
            <a:pPr lvl="0" algn="just"/>
            <a:r>
              <a:rPr lang="en-US" b="1" dirty="0" smtClean="0"/>
              <a:t>next</a:t>
            </a:r>
            <a:r>
              <a:rPr lang="en-US" dirty="0" smtClean="0"/>
              <a:t>: tells Express when the middleware is done with the execution.</a:t>
            </a:r>
          </a:p>
          <a:p>
            <a:pPr algn="just"/>
            <a:r>
              <a:rPr lang="en-US" dirty="0" smtClean="0"/>
              <a:t>Inside the function, we have logic to log the request method and request URL along with the date. </a:t>
            </a:r>
          </a:p>
          <a:p>
            <a:pPr algn="just"/>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638288" cy="6400800"/>
          </a:xfrm>
        </p:spPr>
        <p:txBody>
          <a:bodyPr>
            <a:normAutofit lnSpcReduction="10000"/>
          </a:bodyPr>
          <a:lstStyle/>
          <a:p>
            <a:pPr algn="just"/>
            <a:r>
              <a:rPr lang="en-US" dirty="0" smtClean="0"/>
              <a:t>The </a:t>
            </a:r>
            <a:r>
              <a:rPr lang="en-US" b="1" dirty="0" smtClean="0"/>
              <a:t>next()</a:t>
            </a:r>
            <a:r>
              <a:rPr lang="en-US" dirty="0" smtClean="0"/>
              <a:t> method ensures that after the execution of middleware logic, the handler is executed. </a:t>
            </a:r>
          </a:p>
          <a:p>
            <a:pPr algn="just"/>
            <a:r>
              <a:rPr lang="en-US" dirty="0" smtClean="0"/>
              <a:t>Now we can modify the route definition to add the middleware using </a:t>
            </a:r>
            <a:r>
              <a:rPr lang="en-US" b="1" dirty="0" err="1" smtClean="0"/>
              <a:t>app.use</a:t>
            </a:r>
            <a:r>
              <a:rPr lang="en-US" b="1" dirty="0" smtClean="0"/>
              <a:t>()</a:t>
            </a:r>
            <a:r>
              <a:rPr lang="en-US" dirty="0" smtClean="0"/>
              <a:t> method.</a:t>
            </a:r>
          </a:p>
          <a:p>
            <a:pPr algn="just"/>
            <a:r>
              <a:rPr lang="en-US" dirty="0" err="1" smtClean="0"/>
              <a:t>app.use</a:t>
            </a:r>
            <a:r>
              <a:rPr lang="en-US" dirty="0" smtClean="0"/>
              <a:t>(</a:t>
            </a:r>
            <a:r>
              <a:rPr lang="en-US" dirty="0" err="1" smtClean="0"/>
              <a:t>mylogger</a:t>
            </a:r>
            <a:r>
              <a:rPr lang="en-US" dirty="0" smtClean="0"/>
              <a:t>);</a:t>
            </a:r>
          </a:p>
          <a:p>
            <a:pPr algn="just"/>
            <a:r>
              <a:rPr lang="en-US" dirty="0" err="1" smtClean="0"/>
              <a:t>app.get</a:t>
            </a:r>
            <a:r>
              <a:rPr lang="en-US" dirty="0" smtClean="0"/>
              <a:t>('/login', </a:t>
            </a:r>
            <a:r>
              <a:rPr lang="en-US" dirty="0" err="1" smtClean="0"/>
              <a:t>myController.myMethod</a:t>
            </a:r>
            <a:r>
              <a:rPr lang="en-US" dirty="0" smtClean="0"/>
              <a:t>);</a:t>
            </a:r>
          </a:p>
          <a:p>
            <a:pPr algn="just"/>
            <a:r>
              <a:rPr lang="en-US" dirty="0" smtClean="0"/>
              <a:t>Now, whenever any request is coming to the path '/login', </a:t>
            </a:r>
            <a:r>
              <a:rPr lang="en-US" b="1" dirty="0" err="1" smtClean="0"/>
              <a:t>mylogger</a:t>
            </a:r>
            <a:r>
              <a:rPr lang="en-US" dirty="0" smtClean="0"/>
              <a:t> middleware function will get executed, and then the corresponding handler function will be invoked.</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81000"/>
            <a:ext cx="7620000" cy="6248400"/>
          </a:xfrm>
        </p:spPr>
        <p:txBody>
          <a:bodyPr>
            <a:normAutofit fontScale="85000" lnSpcReduction="20000"/>
          </a:bodyPr>
          <a:lstStyle/>
          <a:p>
            <a:pPr algn="just"/>
            <a:r>
              <a:rPr lang="en-US" dirty="0" smtClean="0">
                <a:solidFill>
                  <a:srgbClr val="3366FF"/>
                </a:solidFill>
              </a:rPr>
              <a:t>Any middleware can be loaded in an Express application using the </a:t>
            </a:r>
            <a:r>
              <a:rPr lang="en-US" b="1" dirty="0" err="1" smtClean="0">
                <a:solidFill>
                  <a:srgbClr val="3366FF"/>
                </a:solidFill>
              </a:rPr>
              <a:t>app.use</a:t>
            </a:r>
            <a:r>
              <a:rPr lang="en-US" b="1" dirty="0" smtClean="0">
                <a:solidFill>
                  <a:srgbClr val="3366FF"/>
                </a:solidFill>
              </a:rPr>
              <a:t>()</a:t>
            </a:r>
            <a:r>
              <a:rPr lang="en-US" dirty="0" smtClean="0">
                <a:solidFill>
                  <a:srgbClr val="3366FF"/>
                </a:solidFill>
              </a:rPr>
              <a:t> </a:t>
            </a:r>
            <a:r>
              <a:rPr lang="en-US" dirty="0" smtClean="0"/>
              <a:t>method.</a:t>
            </a:r>
          </a:p>
          <a:p>
            <a:pPr algn="just"/>
            <a:r>
              <a:rPr lang="en-US" dirty="0" smtClean="0"/>
              <a:t>The </a:t>
            </a:r>
            <a:r>
              <a:rPr lang="en-US" b="1" dirty="0" err="1" smtClean="0"/>
              <a:t>app.use</a:t>
            </a:r>
            <a:r>
              <a:rPr lang="en-US" b="1" dirty="0" smtClean="0"/>
              <a:t>()</a:t>
            </a:r>
            <a:r>
              <a:rPr lang="en-US" dirty="0" smtClean="0"/>
              <a:t> method accepts one string parameter path, which is optional, and one function parameter callback which is the mandatory middleware function.</a:t>
            </a:r>
          </a:p>
          <a:p>
            <a:pPr algn="just"/>
            <a:r>
              <a:rPr lang="en-US" dirty="0" err="1" smtClean="0"/>
              <a:t>app.use</a:t>
            </a:r>
            <a:r>
              <a:rPr lang="en-US" dirty="0" smtClean="0"/>
              <a:t>(PATH, CALLBACK) </a:t>
            </a:r>
          </a:p>
          <a:p>
            <a:pPr algn="just"/>
            <a:r>
              <a:rPr lang="en-US" dirty="0" smtClean="0"/>
              <a:t> </a:t>
            </a:r>
          </a:p>
          <a:p>
            <a:pPr algn="just"/>
            <a:r>
              <a:rPr lang="en-US" dirty="0" smtClean="0"/>
              <a:t>Whenever any request comes to a particular "path", the middleware callback function will get triggered.</a:t>
            </a:r>
          </a:p>
          <a:p>
            <a:pPr algn="just"/>
            <a:r>
              <a:rPr lang="en-US" dirty="0" smtClean="0">
                <a:solidFill>
                  <a:srgbClr val="CC0099"/>
                </a:solidFill>
              </a:rPr>
              <a:t>To associate a middleware directly with the handler function use </a:t>
            </a:r>
            <a:r>
              <a:rPr lang="en-US" b="1" dirty="0" err="1" smtClean="0">
                <a:solidFill>
                  <a:srgbClr val="CC0099"/>
                </a:solidFill>
              </a:rPr>
              <a:t>app.use</a:t>
            </a:r>
            <a:r>
              <a:rPr lang="en-US" b="1" dirty="0" smtClean="0">
                <a:solidFill>
                  <a:srgbClr val="CC0099"/>
                </a:solidFill>
              </a:rPr>
              <a:t>()</a:t>
            </a:r>
            <a:r>
              <a:rPr lang="en-US" dirty="0" smtClean="0">
                <a:solidFill>
                  <a:srgbClr val="CC0099"/>
                </a:solidFill>
              </a:rPr>
              <a:t> </a:t>
            </a:r>
            <a:r>
              <a:rPr lang="en-US" dirty="0" smtClean="0"/>
              <a:t>method.</a:t>
            </a:r>
          </a:p>
          <a:p>
            <a:pPr algn="just"/>
            <a:r>
              <a:rPr lang="en-US" dirty="0" err="1" smtClean="0"/>
              <a:t>app.use</a:t>
            </a:r>
            <a:r>
              <a:rPr lang="en-US" dirty="0" smtClean="0"/>
              <a:t>('/login', (</a:t>
            </a:r>
            <a:r>
              <a:rPr lang="en-US" dirty="0" err="1" smtClean="0"/>
              <a:t>req</a:t>
            </a:r>
            <a:r>
              <a:rPr lang="en-US" dirty="0" smtClean="0"/>
              <a:t>, res, next) =&gt; {  console.log(new Date(), </a:t>
            </a:r>
            <a:r>
              <a:rPr lang="en-US" dirty="0" err="1" smtClean="0"/>
              <a:t>req.method</a:t>
            </a:r>
            <a:r>
              <a:rPr lang="en-US" dirty="0" smtClean="0"/>
              <a:t>, req.url);  next();});</a:t>
            </a:r>
          </a:p>
          <a:p>
            <a:pPr algn="just"/>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498080" cy="639762"/>
          </a:xfrm>
        </p:spPr>
        <p:txBody>
          <a:bodyPr>
            <a:normAutofit fontScale="90000"/>
          </a:bodyPr>
          <a:lstStyle/>
          <a:p>
            <a:r>
              <a:rPr lang="en-US" dirty="0" smtClean="0"/>
              <a:t>Chaining of Middleware</a:t>
            </a:r>
            <a:endParaRPr lang="en-US" dirty="0"/>
          </a:p>
        </p:txBody>
      </p:sp>
      <p:sp>
        <p:nvSpPr>
          <p:cNvPr id="3" name="Content Placeholder 2"/>
          <p:cNvSpPr>
            <a:spLocks noGrp="1"/>
          </p:cNvSpPr>
          <p:nvPr>
            <p:ph idx="1"/>
          </p:nvPr>
        </p:nvSpPr>
        <p:spPr>
          <a:xfrm>
            <a:off x="1143000" y="838200"/>
            <a:ext cx="7790688" cy="6019800"/>
          </a:xfrm>
        </p:spPr>
        <p:txBody>
          <a:bodyPr>
            <a:normAutofit fontScale="92500" lnSpcReduction="10000"/>
          </a:bodyPr>
          <a:lstStyle/>
          <a:p>
            <a:pPr algn="just">
              <a:lnSpc>
                <a:spcPct val="120000"/>
              </a:lnSpc>
            </a:pPr>
            <a:r>
              <a:rPr lang="en-US" sz="2600" dirty="0" smtClean="0"/>
              <a:t>We can create a chain of </a:t>
            </a:r>
            <a:r>
              <a:rPr lang="en-US" sz="2600" dirty="0" err="1" smtClean="0"/>
              <a:t>middlewares</a:t>
            </a:r>
            <a:r>
              <a:rPr lang="en-US" sz="2600" dirty="0" smtClean="0"/>
              <a:t> before the request reaches the handler.</a:t>
            </a:r>
          </a:p>
          <a:p>
            <a:pPr algn="just">
              <a:lnSpc>
                <a:spcPct val="120000"/>
              </a:lnSpc>
            </a:pPr>
            <a:r>
              <a:rPr lang="en-US" sz="2600" dirty="0" smtClean="0"/>
              <a:t>Consider a middleware which logs the request time and another middleware which logs the request URL as shown.</a:t>
            </a:r>
          </a:p>
          <a:p>
            <a:pPr algn="just">
              <a:lnSpc>
                <a:spcPct val="120000"/>
              </a:lnSpc>
            </a:pPr>
            <a:r>
              <a:rPr lang="en-US" sz="2600" dirty="0" smtClean="0"/>
              <a:t>const </a:t>
            </a:r>
            <a:r>
              <a:rPr lang="en-US" sz="2600" dirty="0" err="1" smtClean="0"/>
              <a:t>logtime</a:t>
            </a:r>
            <a:r>
              <a:rPr lang="en-US" sz="2600" dirty="0" smtClean="0"/>
              <a:t> = </a:t>
            </a:r>
            <a:r>
              <a:rPr lang="en-US" sz="2600" dirty="0" err="1" smtClean="0"/>
              <a:t>async</a:t>
            </a:r>
            <a:r>
              <a:rPr lang="en-US" sz="2600" dirty="0" smtClean="0"/>
              <a:t> (</a:t>
            </a:r>
            <a:r>
              <a:rPr lang="en-US" sz="2600" dirty="0" err="1" smtClean="0"/>
              <a:t>req</a:t>
            </a:r>
            <a:r>
              <a:rPr lang="en-US" sz="2600" dirty="0" smtClean="0"/>
              <a:t>, res, next) =&gt;{  console.log('Request received at  ' + </a:t>
            </a:r>
            <a:r>
              <a:rPr lang="en-US" sz="2600" dirty="0" err="1" smtClean="0"/>
              <a:t>Date.now</a:t>
            </a:r>
            <a:r>
              <a:rPr lang="en-US" sz="2600" dirty="0" smtClean="0"/>
              <a:t>());  next();</a:t>
            </a:r>
          </a:p>
          <a:p>
            <a:pPr algn="just">
              <a:lnSpc>
                <a:spcPct val="120000"/>
              </a:lnSpc>
            </a:pPr>
            <a:r>
              <a:rPr lang="en-US" sz="2600" dirty="0" smtClean="0"/>
              <a:t>};</a:t>
            </a:r>
          </a:p>
          <a:p>
            <a:pPr algn="just">
              <a:lnSpc>
                <a:spcPct val="120000"/>
              </a:lnSpc>
            </a:pPr>
            <a:r>
              <a:rPr lang="en-US" sz="2600" dirty="0" smtClean="0"/>
              <a:t>const </a:t>
            </a:r>
            <a:r>
              <a:rPr lang="en-US" sz="2600" dirty="0" err="1" smtClean="0"/>
              <a:t>logURL</a:t>
            </a:r>
            <a:r>
              <a:rPr lang="en-US" sz="2600" dirty="0" smtClean="0"/>
              <a:t> = </a:t>
            </a:r>
            <a:r>
              <a:rPr lang="en-US" sz="2600" dirty="0" err="1" smtClean="0"/>
              <a:t>async</a:t>
            </a:r>
            <a:r>
              <a:rPr lang="en-US" sz="2600" dirty="0" smtClean="0"/>
              <a:t> (</a:t>
            </a:r>
            <a:r>
              <a:rPr lang="en-US" sz="2600" dirty="0" err="1" smtClean="0"/>
              <a:t>req</a:t>
            </a:r>
            <a:r>
              <a:rPr lang="en-US" sz="2600" dirty="0" smtClean="0"/>
              <a:t>, res, next) =&gt;{  console.log('Request URL is  ' + req.url);  next();</a:t>
            </a:r>
          </a:p>
          <a:p>
            <a:pPr algn="just">
              <a:lnSpc>
                <a:spcPct val="120000"/>
              </a:lnSpc>
            </a:pPr>
            <a:r>
              <a:rPr lang="en-US" sz="2600" dirty="0" smtClean="0"/>
              <a:t>}; </a:t>
            </a:r>
          </a:p>
          <a:p>
            <a:pPr algn="just">
              <a:lnSpc>
                <a:spcPct val="120000"/>
              </a:lnSpc>
            </a:pPr>
            <a:r>
              <a:rPr lang="en-US" sz="2600" dirty="0" err="1" smtClean="0"/>
              <a:t>app.use</a:t>
            </a:r>
            <a:r>
              <a:rPr lang="en-US" sz="2600" dirty="0" smtClean="0"/>
              <a:t>(</a:t>
            </a:r>
            <a:r>
              <a:rPr lang="en-US" sz="2600" dirty="0" err="1" smtClean="0"/>
              <a:t>logtime</a:t>
            </a:r>
            <a:r>
              <a:rPr lang="en-US" sz="2600" dirty="0" smtClean="0"/>
              <a:t>);</a:t>
            </a:r>
          </a:p>
          <a:p>
            <a:pPr algn="just">
              <a:lnSpc>
                <a:spcPct val="120000"/>
              </a:lnSpc>
            </a:pPr>
            <a:r>
              <a:rPr lang="en-US" sz="2600" dirty="0" err="1" smtClean="0"/>
              <a:t>app.use</a:t>
            </a:r>
            <a:r>
              <a:rPr lang="en-US" sz="2600" dirty="0" smtClean="0"/>
              <a:t>(</a:t>
            </a:r>
            <a:r>
              <a:rPr lang="en-US" sz="2600" dirty="0" err="1" smtClean="0"/>
              <a:t>logURL</a:t>
            </a:r>
            <a:r>
              <a:rPr lang="en-US" sz="2600" dirty="0" smtClean="0"/>
              <a:t>); </a:t>
            </a:r>
          </a:p>
          <a:p>
            <a:pPr algn="just">
              <a:lnSpc>
                <a:spcPct val="120000"/>
              </a:lnSpc>
            </a:pPr>
            <a:endParaRPr lang="en-US" sz="26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81000"/>
            <a:ext cx="7790688" cy="6248400"/>
          </a:xfrm>
        </p:spPr>
        <p:txBody>
          <a:bodyPr>
            <a:normAutofit/>
          </a:bodyPr>
          <a:lstStyle/>
          <a:p>
            <a:pPr algn="just">
              <a:lnSpc>
                <a:spcPct val="150000"/>
              </a:lnSpc>
            </a:pPr>
            <a:r>
              <a:rPr lang="en-US" dirty="0" smtClean="0"/>
              <a:t>Both </a:t>
            </a:r>
            <a:r>
              <a:rPr lang="en-US" dirty="0" err="1" smtClean="0"/>
              <a:t>middlewares</a:t>
            </a:r>
            <a:r>
              <a:rPr lang="en-US" dirty="0" smtClean="0"/>
              <a:t> are associated with the application object using </a:t>
            </a:r>
            <a:r>
              <a:rPr lang="en-US" b="1" dirty="0" err="1" smtClean="0"/>
              <a:t>app.use</a:t>
            </a:r>
            <a:r>
              <a:rPr lang="en-US" b="1" dirty="0" smtClean="0"/>
              <a:t>()</a:t>
            </a:r>
            <a:r>
              <a:rPr lang="en-US" dirty="0" smtClean="0"/>
              <a:t> method.</a:t>
            </a:r>
          </a:p>
          <a:p>
            <a:pPr algn="just">
              <a:lnSpc>
                <a:spcPct val="150000"/>
              </a:lnSpc>
            </a:pPr>
            <a:r>
              <a:rPr lang="en-US" dirty="0" smtClean="0"/>
              <a:t>Now whenever an HTTP request arrives at the application, it goes through these two </a:t>
            </a:r>
            <a:r>
              <a:rPr lang="en-US" dirty="0" err="1" smtClean="0"/>
              <a:t>middlewares</a:t>
            </a:r>
            <a:r>
              <a:rPr lang="en-US" dirty="0" smtClean="0"/>
              <a:t>. </a:t>
            </a:r>
          </a:p>
          <a:p>
            <a:pPr algn="just">
              <a:lnSpc>
                <a:spcPct val="150000"/>
              </a:lnSpc>
            </a:pPr>
            <a:r>
              <a:rPr lang="en-US" dirty="0" smtClean="0"/>
              <a:t>Both </a:t>
            </a:r>
            <a:r>
              <a:rPr lang="en-US" dirty="0" err="1" smtClean="0"/>
              <a:t>middlewares</a:t>
            </a:r>
            <a:r>
              <a:rPr lang="en-US" dirty="0" smtClean="0"/>
              <a:t> in the chain can modify the request and response object based on the requirement.</a:t>
            </a:r>
          </a:p>
          <a:p>
            <a:pPr algn="just">
              <a:lnSpc>
                <a:spcPct val="150000"/>
              </a:lnSpc>
            </a:pP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r>
              <a:rPr lang="en-US" dirty="0" smtClean="0"/>
              <a:t>Middleware Ordering</a:t>
            </a:r>
            <a:endParaRPr lang="en-US" dirty="0"/>
          </a:p>
        </p:txBody>
      </p:sp>
      <p:sp>
        <p:nvSpPr>
          <p:cNvPr id="3" name="Content Placeholder 2"/>
          <p:cNvSpPr>
            <a:spLocks noGrp="1"/>
          </p:cNvSpPr>
          <p:nvPr>
            <p:ph idx="1"/>
          </p:nvPr>
        </p:nvSpPr>
        <p:spPr>
          <a:xfrm>
            <a:off x="1219200" y="914400"/>
            <a:ext cx="7714488" cy="5943600"/>
          </a:xfrm>
        </p:spPr>
        <p:txBody>
          <a:bodyPr>
            <a:normAutofit fontScale="77500" lnSpcReduction="20000"/>
          </a:bodyPr>
          <a:lstStyle/>
          <a:p>
            <a:pPr algn="just">
              <a:lnSpc>
                <a:spcPct val="120000"/>
              </a:lnSpc>
            </a:pPr>
            <a:r>
              <a:rPr lang="en-US" dirty="0" smtClean="0"/>
              <a:t>The order of execution of middleware </a:t>
            </a:r>
            <a:r>
              <a:rPr lang="en-US" dirty="0" smtClean="0">
                <a:solidFill>
                  <a:srgbClr val="3366FF"/>
                </a:solidFill>
              </a:rPr>
              <a:t>depends on the order in which the route handler functions and other middleware functions are declared </a:t>
            </a:r>
            <a:r>
              <a:rPr lang="en-US" dirty="0" smtClean="0"/>
              <a:t>in the application.</a:t>
            </a:r>
          </a:p>
          <a:p>
            <a:pPr algn="just">
              <a:lnSpc>
                <a:spcPct val="120000"/>
              </a:lnSpc>
            </a:pPr>
            <a:r>
              <a:rPr lang="en-US" b="1" dirty="0" smtClean="0"/>
              <a:t>Example:</a:t>
            </a:r>
            <a:r>
              <a:rPr lang="en-US" dirty="0" smtClean="0"/>
              <a:t> The middleware is added between two route definitions.</a:t>
            </a:r>
          </a:p>
          <a:p>
            <a:pPr algn="just">
              <a:lnSpc>
                <a:spcPct val="120000"/>
              </a:lnSpc>
            </a:pPr>
            <a:r>
              <a:rPr lang="en-US" dirty="0" err="1" smtClean="0"/>
              <a:t>app.get</a:t>
            </a:r>
            <a:r>
              <a:rPr lang="en-US" dirty="0" smtClean="0"/>
              <a:t>('/', </a:t>
            </a:r>
            <a:r>
              <a:rPr lang="en-US" dirty="0" err="1" smtClean="0"/>
              <a:t>myController.getMethod</a:t>
            </a:r>
            <a:r>
              <a:rPr lang="en-US" dirty="0" smtClean="0"/>
              <a:t>);</a:t>
            </a:r>
          </a:p>
          <a:p>
            <a:pPr algn="just">
              <a:lnSpc>
                <a:spcPct val="120000"/>
              </a:lnSpc>
            </a:pPr>
            <a:r>
              <a:rPr lang="en-US" dirty="0" err="1" smtClean="0"/>
              <a:t>app.use</a:t>
            </a:r>
            <a:r>
              <a:rPr lang="en-US" dirty="0" smtClean="0"/>
              <a:t>(</a:t>
            </a:r>
            <a:r>
              <a:rPr lang="en-US" dirty="0" err="1" smtClean="0"/>
              <a:t>myLogger</a:t>
            </a:r>
            <a:r>
              <a:rPr lang="en-US" dirty="0" smtClean="0"/>
              <a:t>);</a:t>
            </a:r>
          </a:p>
          <a:p>
            <a:pPr algn="just">
              <a:lnSpc>
                <a:spcPct val="120000"/>
              </a:lnSpc>
            </a:pPr>
            <a:r>
              <a:rPr lang="en-US" dirty="0" smtClean="0"/>
              <a:t>app.post('/', </a:t>
            </a:r>
            <a:r>
              <a:rPr lang="en-US" dirty="0" err="1" smtClean="0"/>
              <a:t>myController.postMethod</a:t>
            </a:r>
            <a:r>
              <a:rPr lang="en-US" dirty="0" smtClean="0"/>
              <a:t>) </a:t>
            </a:r>
          </a:p>
          <a:p>
            <a:pPr algn="just">
              <a:lnSpc>
                <a:spcPct val="120000"/>
              </a:lnSpc>
            </a:pPr>
            <a:r>
              <a:rPr lang="en-US" dirty="0" smtClean="0"/>
              <a:t>In the above code, the middleware will never run for the route handler for the GET request, as it is declared after the route definition. The middleware will get executed only for the POST handler as it is declared before the route definition for the POST handler.</a:t>
            </a:r>
          </a:p>
          <a:p>
            <a:pPr algn="just">
              <a:lnSpc>
                <a:spcPct val="120000"/>
              </a:lnSpc>
            </a:pP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rmAutofit/>
          </a:bodyPr>
          <a:lstStyle/>
          <a:p>
            <a:r>
              <a:rPr lang="en-US" dirty="0" smtClean="0"/>
              <a:t>Types of </a:t>
            </a:r>
            <a:r>
              <a:rPr lang="en-US" dirty="0" err="1" smtClean="0"/>
              <a:t>Middlewares</a:t>
            </a:r>
            <a:endParaRPr lang="en-US" dirty="0"/>
          </a:p>
        </p:txBody>
      </p:sp>
      <p:sp>
        <p:nvSpPr>
          <p:cNvPr id="3" name="Content Placeholder 2"/>
          <p:cNvSpPr>
            <a:spLocks noGrp="1"/>
          </p:cNvSpPr>
          <p:nvPr>
            <p:ph idx="1"/>
          </p:nvPr>
        </p:nvSpPr>
        <p:spPr>
          <a:xfrm>
            <a:off x="1219200" y="1066800"/>
            <a:ext cx="7714488" cy="5562600"/>
          </a:xfrm>
        </p:spPr>
        <p:txBody>
          <a:bodyPr/>
          <a:lstStyle/>
          <a:p>
            <a:pPr algn="just"/>
            <a:r>
              <a:rPr lang="en-US" dirty="0" smtClean="0"/>
              <a:t>The express framework provides the following five different types of </a:t>
            </a:r>
            <a:r>
              <a:rPr lang="en-US" dirty="0" err="1" smtClean="0"/>
              <a:t>middlewares</a:t>
            </a:r>
            <a:r>
              <a:rPr lang="en-US" dirty="0" smtClean="0"/>
              <a:t>.</a:t>
            </a:r>
          </a:p>
          <a:p>
            <a:pPr algn="just"/>
            <a:endParaRPr lang="en-US" dirty="0"/>
          </a:p>
        </p:txBody>
      </p:sp>
      <p:pic>
        <p:nvPicPr>
          <p:cNvPr id="4" name="Picture 3"/>
          <p:cNvPicPr/>
          <p:nvPr/>
        </p:nvPicPr>
        <p:blipFill>
          <a:blip r:embed="rId2"/>
          <a:srcRect/>
          <a:stretch>
            <a:fillRect/>
          </a:stretch>
        </p:blipFill>
        <p:spPr bwMode="auto">
          <a:xfrm>
            <a:off x="1219200" y="2819400"/>
            <a:ext cx="7696200" cy="304800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715962"/>
          </a:xfrm>
        </p:spPr>
        <p:txBody>
          <a:bodyPr>
            <a:normAutofit fontScale="90000"/>
          </a:bodyPr>
          <a:lstStyle/>
          <a:p>
            <a:r>
              <a:rPr lang="en-US" dirty="0" smtClean="0"/>
              <a:t>Application Level Middleware</a:t>
            </a:r>
            <a:endParaRPr lang="en-US" dirty="0"/>
          </a:p>
        </p:txBody>
      </p:sp>
      <p:sp>
        <p:nvSpPr>
          <p:cNvPr id="3" name="Content Placeholder 2"/>
          <p:cNvSpPr>
            <a:spLocks noGrp="1"/>
          </p:cNvSpPr>
          <p:nvPr>
            <p:ph idx="1"/>
          </p:nvPr>
        </p:nvSpPr>
        <p:spPr>
          <a:xfrm>
            <a:off x="1219200" y="914400"/>
            <a:ext cx="7714488" cy="5715000"/>
          </a:xfrm>
        </p:spPr>
        <p:txBody>
          <a:bodyPr>
            <a:normAutofit fontScale="92500" lnSpcReduction="10000"/>
          </a:bodyPr>
          <a:lstStyle/>
          <a:p>
            <a:pPr algn="just">
              <a:lnSpc>
                <a:spcPct val="150000"/>
              </a:lnSpc>
            </a:pPr>
            <a:r>
              <a:rPr lang="en-US" dirty="0" smtClean="0"/>
              <a:t>Application-level </a:t>
            </a:r>
            <a:r>
              <a:rPr lang="en-US" dirty="0" err="1" smtClean="0"/>
              <a:t>middlewares</a:t>
            </a:r>
            <a:r>
              <a:rPr lang="en-US" dirty="0" smtClean="0"/>
              <a:t> are functions that are </a:t>
            </a:r>
            <a:r>
              <a:rPr lang="en-US" dirty="0" smtClean="0">
                <a:solidFill>
                  <a:srgbClr val="3366FF"/>
                </a:solidFill>
              </a:rPr>
              <a:t>associated with the application object</a:t>
            </a:r>
            <a:r>
              <a:rPr lang="en-US" dirty="0" smtClean="0"/>
              <a:t>. These middleware function will get </a:t>
            </a:r>
            <a:r>
              <a:rPr lang="en-US" dirty="0" smtClean="0">
                <a:solidFill>
                  <a:srgbClr val="CC0099"/>
                </a:solidFill>
              </a:rPr>
              <a:t>executed each time an application receives a request</a:t>
            </a:r>
            <a:r>
              <a:rPr lang="en-US" dirty="0" smtClean="0"/>
              <a:t>.</a:t>
            </a:r>
          </a:p>
          <a:p>
            <a:pPr algn="just">
              <a:lnSpc>
                <a:spcPct val="150000"/>
              </a:lnSpc>
            </a:pPr>
            <a:r>
              <a:rPr lang="en-US" dirty="0" smtClean="0"/>
              <a:t>The middleware that we have discussed earlier was also an application-level middleware.</a:t>
            </a:r>
          </a:p>
          <a:p>
            <a:pPr algn="just">
              <a:lnSpc>
                <a:spcPct val="150000"/>
              </a:lnSpc>
            </a:pPr>
            <a:r>
              <a:rPr lang="en-US" dirty="0" err="1" smtClean="0"/>
              <a:t>app.use</a:t>
            </a:r>
            <a:r>
              <a:rPr lang="en-US" dirty="0" smtClean="0"/>
              <a:t>("/", route);</a:t>
            </a:r>
          </a:p>
          <a:p>
            <a:pPr algn="just">
              <a:lnSpc>
                <a:spcPct val="150000"/>
              </a:lnSpc>
            </a:pP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43000" y="228600"/>
            <a:ext cx="7790688" cy="563562"/>
          </a:xfrm>
        </p:spPr>
        <p:txBody>
          <a:bodyPr>
            <a:normAutofit fontScale="90000"/>
          </a:bodyPr>
          <a:lstStyle/>
          <a:p>
            <a:r>
              <a:rPr lang="en-US" dirty="0" smtClean="0"/>
              <a:t>Application Level Middleware- Demo</a:t>
            </a:r>
            <a:endParaRPr lang="en-US" dirty="0"/>
          </a:p>
        </p:txBody>
      </p:sp>
      <p:sp>
        <p:nvSpPr>
          <p:cNvPr id="3" name="Content Placeholder 2"/>
          <p:cNvSpPr>
            <a:spLocks noGrp="1"/>
          </p:cNvSpPr>
          <p:nvPr>
            <p:ph idx="1"/>
          </p:nvPr>
        </p:nvSpPr>
        <p:spPr>
          <a:xfrm>
            <a:off x="1143000" y="838200"/>
            <a:ext cx="7790688" cy="5791200"/>
          </a:xfrm>
        </p:spPr>
        <p:txBody>
          <a:bodyPr>
            <a:normAutofit fontScale="77500" lnSpcReduction="20000"/>
          </a:bodyPr>
          <a:lstStyle/>
          <a:p>
            <a:pPr algn="just"/>
            <a:r>
              <a:rPr lang="en-US" b="1" dirty="0" smtClean="0"/>
              <a:t>Highlights:</a:t>
            </a:r>
            <a:endParaRPr lang="en-US" dirty="0" smtClean="0"/>
          </a:p>
          <a:p>
            <a:pPr lvl="0" algn="just"/>
            <a:r>
              <a:rPr lang="en-US" dirty="0" smtClean="0"/>
              <a:t>Usage of middleware</a:t>
            </a:r>
          </a:p>
          <a:p>
            <a:pPr lvl="0" algn="just"/>
            <a:r>
              <a:rPr lang="en-US" dirty="0" smtClean="0"/>
              <a:t>Application-level middleware</a:t>
            </a:r>
          </a:p>
          <a:p>
            <a:pPr algn="just"/>
            <a:r>
              <a:rPr lang="en-US" b="1" dirty="0" smtClean="0"/>
              <a:t>Demo steps:</a:t>
            </a:r>
            <a:endParaRPr lang="en-US" dirty="0" smtClean="0"/>
          </a:p>
          <a:p>
            <a:pPr algn="just"/>
            <a:r>
              <a:rPr lang="en-US" dirty="0" smtClean="0"/>
              <a:t>1. Modify the app.js file in the application by adding middleware to it.</a:t>
            </a:r>
          </a:p>
          <a:p>
            <a:pPr algn="just"/>
            <a:r>
              <a:rPr lang="en-US" dirty="0" smtClean="0"/>
              <a:t>const express = require('express');</a:t>
            </a:r>
          </a:p>
          <a:p>
            <a:pPr algn="just"/>
            <a:r>
              <a:rPr lang="en-US" dirty="0" smtClean="0"/>
              <a:t>const router = require('./Routes/routing'); </a:t>
            </a:r>
          </a:p>
          <a:p>
            <a:pPr algn="just"/>
            <a:r>
              <a:rPr lang="en-US" dirty="0" smtClean="0"/>
              <a:t>const app = express(); </a:t>
            </a:r>
          </a:p>
          <a:p>
            <a:pPr algn="just"/>
            <a:r>
              <a:rPr lang="en-US" i="1" dirty="0" smtClean="0"/>
              <a:t>// Customer logger middleware</a:t>
            </a:r>
          </a:p>
          <a:p>
            <a:pPr algn="just"/>
            <a:r>
              <a:rPr lang="en-US" dirty="0" smtClean="0"/>
              <a:t>const </a:t>
            </a:r>
            <a:r>
              <a:rPr lang="en-US" dirty="0" err="1" smtClean="0"/>
              <a:t>mylogger</a:t>
            </a:r>
            <a:r>
              <a:rPr lang="en-US" dirty="0" smtClean="0"/>
              <a:t> = function (</a:t>
            </a:r>
            <a:r>
              <a:rPr lang="en-US" dirty="0" err="1" smtClean="0"/>
              <a:t>req</a:t>
            </a:r>
            <a:r>
              <a:rPr lang="en-US" dirty="0" smtClean="0"/>
              <a:t>, res, next) {  </a:t>
            </a:r>
          </a:p>
          <a:p>
            <a:pPr algn="just"/>
            <a:r>
              <a:rPr lang="en-US" dirty="0" smtClean="0"/>
              <a:t>console.log(`</a:t>
            </a:r>
            <a:r>
              <a:rPr lang="en-US" dirty="0" err="1" smtClean="0"/>
              <a:t>Req</a:t>
            </a:r>
            <a:r>
              <a:rPr lang="en-US" dirty="0" smtClean="0"/>
              <a:t> method is ${</a:t>
            </a:r>
            <a:r>
              <a:rPr lang="en-US" dirty="0" err="1" smtClean="0"/>
              <a:t>req.method</a:t>
            </a:r>
            <a:r>
              <a:rPr lang="en-US" dirty="0" smtClean="0"/>
              <a:t>}`);  </a:t>
            </a:r>
          </a:p>
          <a:p>
            <a:pPr algn="just"/>
            <a:r>
              <a:rPr lang="en-US" dirty="0" smtClean="0"/>
              <a:t>console.log(`</a:t>
            </a:r>
            <a:r>
              <a:rPr lang="en-US" dirty="0" err="1" smtClean="0"/>
              <a:t>Req</a:t>
            </a:r>
            <a:r>
              <a:rPr lang="en-US" dirty="0" smtClean="0"/>
              <a:t> </a:t>
            </a:r>
            <a:r>
              <a:rPr lang="en-US" dirty="0" err="1" smtClean="0"/>
              <a:t>url</a:t>
            </a:r>
            <a:r>
              <a:rPr lang="en-US" dirty="0" smtClean="0"/>
              <a:t> is ${req.url}`);  </a:t>
            </a:r>
          </a:p>
          <a:p>
            <a:pPr algn="just"/>
            <a:r>
              <a:rPr lang="en-US" dirty="0" smtClean="0"/>
              <a:t>next();</a:t>
            </a:r>
          </a:p>
          <a:p>
            <a:pPr algn="just"/>
            <a:r>
              <a:rPr lang="en-US" dirty="0" smtClean="0"/>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6400800"/>
          </a:xfrm>
        </p:spPr>
        <p:txBody>
          <a:bodyPr>
            <a:normAutofit fontScale="85000" lnSpcReduction="10000"/>
          </a:bodyPr>
          <a:lstStyle/>
          <a:p>
            <a:pPr algn="just"/>
            <a:r>
              <a:rPr lang="en-US" i="1" dirty="0" smtClean="0"/>
              <a:t>// using app object make use of logger middleware function</a:t>
            </a:r>
          </a:p>
          <a:p>
            <a:pPr algn="just"/>
            <a:r>
              <a:rPr lang="en-US" dirty="0" err="1" smtClean="0"/>
              <a:t>app.use</a:t>
            </a:r>
            <a:r>
              <a:rPr lang="en-US" dirty="0" smtClean="0"/>
              <a:t>(</a:t>
            </a:r>
            <a:r>
              <a:rPr lang="en-US" dirty="0" err="1" smtClean="0"/>
              <a:t>mylogger</a:t>
            </a:r>
            <a:r>
              <a:rPr lang="en-US" dirty="0" smtClean="0"/>
              <a:t>);</a:t>
            </a:r>
          </a:p>
          <a:p>
            <a:pPr algn="just"/>
            <a:r>
              <a:rPr lang="en-US" dirty="0" err="1" smtClean="0"/>
              <a:t>app.use</a:t>
            </a:r>
            <a:r>
              <a:rPr lang="en-US" dirty="0" smtClean="0"/>
              <a:t>('/', router);</a:t>
            </a:r>
          </a:p>
          <a:p>
            <a:pPr algn="just"/>
            <a:r>
              <a:rPr lang="en-US" dirty="0" err="1" smtClean="0"/>
              <a:t>app.listen</a:t>
            </a:r>
            <a:r>
              <a:rPr lang="en-US" dirty="0" smtClean="0"/>
              <a:t>(3000);</a:t>
            </a:r>
          </a:p>
          <a:p>
            <a:pPr algn="just"/>
            <a:r>
              <a:rPr lang="en-US" dirty="0" smtClean="0"/>
              <a:t>console.log('Server listening in port 3000');</a:t>
            </a:r>
          </a:p>
          <a:p>
            <a:pPr algn="just"/>
            <a:r>
              <a:rPr lang="en-US" dirty="0" smtClean="0"/>
              <a:t>2. The routing.js file content.</a:t>
            </a:r>
          </a:p>
          <a:p>
            <a:pPr algn="just"/>
            <a:r>
              <a:rPr lang="en-US" dirty="0" smtClean="0"/>
              <a:t>const express = require('express'); </a:t>
            </a:r>
          </a:p>
          <a:p>
            <a:pPr algn="just"/>
            <a:r>
              <a:rPr lang="en-US" dirty="0" smtClean="0"/>
              <a:t>const router = </a:t>
            </a:r>
            <a:r>
              <a:rPr lang="en-US" dirty="0" err="1" smtClean="0"/>
              <a:t>express.Router</a:t>
            </a:r>
            <a:r>
              <a:rPr lang="en-US" dirty="0" smtClean="0"/>
              <a:t>();</a:t>
            </a:r>
          </a:p>
          <a:p>
            <a:pPr algn="just"/>
            <a:r>
              <a:rPr lang="en-US" dirty="0" smtClean="0"/>
              <a:t>const </a:t>
            </a:r>
            <a:r>
              <a:rPr lang="en-US" dirty="0" err="1" smtClean="0"/>
              <a:t>myController</a:t>
            </a:r>
            <a:r>
              <a:rPr lang="en-US" dirty="0" smtClean="0"/>
              <a:t> = require('../Controller/</a:t>
            </a:r>
            <a:r>
              <a:rPr lang="en-US" dirty="0" err="1" smtClean="0"/>
              <a:t>myController</a:t>
            </a:r>
            <a:r>
              <a:rPr lang="en-US" dirty="0" smtClean="0"/>
              <a:t>'); </a:t>
            </a:r>
          </a:p>
          <a:p>
            <a:pPr algn="just"/>
            <a:r>
              <a:rPr lang="en-US" dirty="0" err="1" smtClean="0"/>
              <a:t>router.get</a:t>
            </a:r>
            <a:r>
              <a:rPr lang="en-US" dirty="0" smtClean="0"/>
              <a:t>('/', </a:t>
            </a:r>
            <a:r>
              <a:rPr lang="en-US" dirty="0" err="1" smtClean="0"/>
              <a:t>myController.myMethod</a:t>
            </a:r>
            <a:r>
              <a:rPr lang="en-US" dirty="0" smtClean="0"/>
              <a:t>);</a:t>
            </a:r>
          </a:p>
          <a:p>
            <a:pPr algn="just"/>
            <a:r>
              <a:rPr lang="en-US" dirty="0" err="1" smtClean="0"/>
              <a:t>router.get</a:t>
            </a:r>
            <a:r>
              <a:rPr lang="en-US" dirty="0" smtClean="0"/>
              <a:t>('/about', </a:t>
            </a:r>
            <a:r>
              <a:rPr lang="en-US" dirty="0" err="1" smtClean="0"/>
              <a:t>myController.aboutMethod</a:t>
            </a:r>
            <a:r>
              <a:rPr lang="en-US" dirty="0" smtClean="0"/>
              <a:t>); </a:t>
            </a:r>
          </a:p>
          <a:p>
            <a:pPr algn="just"/>
            <a:r>
              <a:rPr lang="en-US" dirty="0" err="1" smtClean="0"/>
              <a:t>module.exports</a:t>
            </a:r>
            <a:r>
              <a:rPr lang="en-US" dirty="0" smtClean="0"/>
              <a:t> = router;</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algn="ctr"/>
            <a:r>
              <a:rPr lang="en-US" dirty="0" smtClean="0"/>
              <a:t>Express in web application stack</a:t>
            </a:r>
            <a:endParaRPr lang="en-US" dirty="0"/>
          </a:p>
        </p:txBody>
      </p:sp>
      <p:pic>
        <p:nvPicPr>
          <p:cNvPr id="4" name="Picture 3"/>
          <p:cNvPicPr/>
          <p:nvPr/>
        </p:nvPicPr>
        <p:blipFill>
          <a:blip r:embed="rId2"/>
          <a:srcRect/>
          <a:stretch>
            <a:fillRect/>
          </a:stretch>
        </p:blipFill>
        <p:spPr bwMode="auto">
          <a:xfrm>
            <a:off x="1066800" y="914400"/>
            <a:ext cx="80772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8153400" cy="6629400"/>
          </a:xfrm>
        </p:spPr>
        <p:txBody>
          <a:bodyPr>
            <a:normAutofit/>
          </a:bodyPr>
          <a:lstStyle/>
          <a:p>
            <a:r>
              <a:rPr lang="en-US" sz="2800" dirty="0" smtClean="0"/>
              <a:t>3. In Controller, add the below-mentioned code.</a:t>
            </a:r>
          </a:p>
          <a:p>
            <a:r>
              <a:rPr lang="en-US" sz="2800" dirty="0" err="1" smtClean="0"/>
              <a:t>exports.myMethod</a:t>
            </a:r>
            <a:r>
              <a:rPr lang="en-US" sz="2800" dirty="0" smtClean="0"/>
              <a:t> = </a:t>
            </a:r>
            <a:r>
              <a:rPr lang="en-US" sz="2800" dirty="0" err="1" smtClean="0"/>
              <a:t>async</a:t>
            </a:r>
            <a:r>
              <a:rPr lang="en-US" sz="2800" dirty="0" smtClean="0"/>
              <a:t> (</a:t>
            </a:r>
            <a:r>
              <a:rPr lang="en-US" sz="2800" dirty="0" err="1" smtClean="0"/>
              <a:t>req</a:t>
            </a:r>
            <a:r>
              <a:rPr lang="en-US" sz="2800" dirty="0" smtClean="0"/>
              <a:t>, res, next) =&gt; {  </a:t>
            </a:r>
            <a:r>
              <a:rPr lang="en-US" sz="2800" dirty="0" err="1" smtClean="0"/>
              <a:t>res.send</a:t>
            </a:r>
            <a:r>
              <a:rPr lang="en-US" sz="2800" dirty="0" smtClean="0"/>
              <a:t>('&lt;h1&gt;Welcome&lt;/h1&gt;');</a:t>
            </a:r>
          </a:p>
          <a:p>
            <a:r>
              <a:rPr lang="en-US" sz="2800" dirty="0" smtClean="0"/>
              <a:t>};</a:t>
            </a:r>
          </a:p>
          <a:p>
            <a:r>
              <a:rPr lang="en-US" sz="2800" dirty="0" err="1" smtClean="0"/>
              <a:t>exports.aboutMethod</a:t>
            </a:r>
            <a:r>
              <a:rPr lang="en-US" sz="2800" dirty="0" smtClean="0"/>
              <a:t> = </a:t>
            </a:r>
            <a:r>
              <a:rPr lang="en-US" sz="2800" dirty="0" err="1" smtClean="0"/>
              <a:t>async</a:t>
            </a:r>
            <a:r>
              <a:rPr lang="en-US" sz="2800" dirty="0" smtClean="0"/>
              <a:t> (</a:t>
            </a:r>
            <a:r>
              <a:rPr lang="en-US" sz="2800" dirty="0" err="1" smtClean="0"/>
              <a:t>req</a:t>
            </a:r>
            <a:r>
              <a:rPr lang="en-US" sz="2800" dirty="0" smtClean="0"/>
              <a:t>, res, next) =&gt; {  </a:t>
            </a:r>
          </a:p>
          <a:p>
            <a:r>
              <a:rPr lang="en-US" sz="2800" dirty="0" err="1" smtClean="0"/>
              <a:t>res.send</a:t>
            </a:r>
            <a:r>
              <a:rPr lang="en-US" sz="2800" dirty="0" smtClean="0"/>
              <a:t>('&lt;h1&gt;About Us Page&lt;/h1&gt;');}; </a:t>
            </a:r>
          </a:p>
          <a:p>
            <a:r>
              <a:rPr lang="en-US" sz="2800" dirty="0" smtClean="0"/>
              <a:t>4. Run the application using 'node app' and observe the output.</a:t>
            </a:r>
          </a:p>
          <a:p>
            <a:endParaRPr lang="en-US" sz="2800" dirty="0"/>
          </a:p>
        </p:txBody>
      </p:sp>
      <p:pic>
        <p:nvPicPr>
          <p:cNvPr id="4" name="Picture 3"/>
          <p:cNvPicPr/>
          <p:nvPr/>
        </p:nvPicPr>
        <p:blipFill>
          <a:blip r:embed="rId2"/>
          <a:srcRect/>
          <a:stretch>
            <a:fillRect/>
          </a:stretch>
        </p:blipFill>
        <p:spPr bwMode="auto">
          <a:xfrm>
            <a:off x="1905000" y="4191000"/>
            <a:ext cx="5715000" cy="2209800"/>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8077200" cy="6400800"/>
          </a:xfrm>
        </p:spPr>
        <p:txBody>
          <a:bodyPr>
            <a:normAutofit/>
          </a:bodyPr>
          <a:lstStyle/>
          <a:p>
            <a:r>
              <a:rPr lang="en-US" sz="2800" dirty="0" smtClean="0"/>
              <a:t>On changing the URL to 'http://localhost:3000/about', we get the below message:</a:t>
            </a:r>
          </a:p>
          <a:p>
            <a:endParaRPr lang="en-US" sz="2800" dirty="0" smtClean="0"/>
          </a:p>
          <a:p>
            <a:endParaRPr lang="en-US" sz="2800" dirty="0" smtClean="0"/>
          </a:p>
          <a:p>
            <a:endParaRPr lang="en-US" sz="2800" dirty="0" smtClean="0"/>
          </a:p>
          <a:p>
            <a:r>
              <a:rPr lang="en-US" sz="2800" dirty="0" smtClean="0"/>
              <a:t> </a:t>
            </a:r>
          </a:p>
          <a:p>
            <a:r>
              <a:rPr lang="en-US" sz="2800" dirty="0" smtClean="0"/>
              <a:t>The middleware output can also be seen in the console as shown below:</a:t>
            </a:r>
          </a:p>
          <a:p>
            <a:endParaRPr lang="en-US" sz="2800" dirty="0"/>
          </a:p>
        </p:txBody>
      </p:sp>
      <p:pic>
        <p:nvPicPr>
          <p:cNvPr id="4" name="Picture 3"/>
          <p:cNvPicPr/>
          <p:nvPr/>
        </p:nvPicPr>
        <p:blipFill>
          <a:blip r:embed="rId2"/>
          <a:srcRect/>
          <a:stretch>
            <a:fillRect/>
          </a:stretch>
        </p:blipFill>
        <p:spPr bwMode="auto">
          <a:xfrm>
            <a:off x="2971800" y="1295400"/>
            <a:ext cx="3962400" cy="20574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2514600" y="4648200"/>
            <a:ext cx="5334000" cy="198120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r>
              <a:rPr lang="en-US" dirty="0" smtClean="0"/>
              <a:t>Router Level Middleware</a:t>
            </a:r>
            <a:endParaRPr lang="en-US" dirty="0"/>
          </a:p>
        </p:txBody>
      </p:sp>
      <p:sp>
        <p:nvSpPr>
          <p:cNvPr id="3" name="Content Placeholder 2"/>
          <p:cNvSpPr>
            <a:spLocks noGrp="1"/>
          </p:cNvSpPr>
          <p:nvPr>
            <p:ph idx="1"/>
          </p:nvPr>
        </p:nvSpPr>
        <p:spPr>
          <a:xfrm>
            <a:off x="1143000" y="914400"/>
            <a:ext cx="7790688" cy="5715000"/>
          </a:xfrm>
        </p:spPr>
        <p:txBody>
          <a:bodyPr/>
          <a:lstStyle/>
          <a:p>
            <a:pPr algn="just"/>
            <a:r>
              <a:rPr lang="en-US" dirty="0" smtClean="0"/>
              <a:t>Router-level </a:t>
            </a:r>
            <a:r>
              <a:rPr lang="en-US" dirty="0" err="1" smtClean="0"/>
              <a:t>middlewares</a:t>
            </a:r>
            <a:r>
              <a:rPr lang="en-US" dirty="0" smtClean="0"/>
              <a:t> are functions that are associated with a route. These functions are linked to </a:t>
            </a:r>
            <a:r>
              <a:rPr lang="en-US" dirty="0" err="1" smtClean="0"/>
              <a:t>express.Router</a:t>
            </a:r>
            <a:r>
              <a:rPr lang="en-US" dirty="0" smtClean="0"/>
              <a:t>() class instance. </a:t>
            </a:r>
          </a:p>
          <a:p>
            <a:pPr algn="just"/>
            <a:r>
              <a:rPr lang="en-US" dirty="0" smtClean="0"/>
              <a:t>Let us see how to use the router-level middleware in our application.</a:t>
            </a:r>
          </a:p>
          <a:p>
            <a:pPr algn="just"/>
            <a:r>
              <a:rPr lang="en-US" b="1" dirty="0" smtClean="0"/>
              <a:t>Highlights:</a:t>
            </a:r>
            <a:endParaRPr lang="en-US" dirty="0" smtClean="0"/>
          </a:p>
          <a:p>
            <a:pPr lvl="0" algn="just"/>
            <a:r>
              <a:rPr lang="en-US" dirty="0" smtClean="0"/>
              <a:t>Usage of middleware</a:t>
            </a:r>
          </a:p>
          <a:p>
            <a:pPr lvl="0" algn="just"/>
            <a:r>
              <a:rPr lang="en-US" dirty="0" smtClean="0"/>
              <a:t>Router level middleware</a:t>
            </a:r>
          </a:p>
          <a:p>
            <a:pPr algn="just"/>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7498080" cy="563562"/>
          </a:xfrm>
        </p:spPr>
        <p:txBody>
          <a:bodyPr>
            <a:normAutofit fontScale="90000"/>
          </a:bodyPr>
          <a:lstStyle/>
          <a:p>
            <a:r>
              <a:rPr lang="en-US" dirty="0" smtClean="0"/>
              <a:t>Demo steps</a:t>
            </a:r>
            <a:endParaRPr lang="en-US" dirty="0"/>
          </a:p>
        </p:txBody>
      </p:sp>
      <p:sp>
        <p:nvSpPr>
          <p:cNvPr id="3" name="Content Placeholder 2"/>
          <p:cNvSpPr>
            <a:spLocks noGrp="1"/>
          </p:cNvSpPr>
          <p:nvPr>
            <p:ph idx="1"/>
          </p:nvPr>
        </p:nvSpPr>
        <p:spPr>
          <a:xfrm>
            <a:off x="990600" y="838200"/>
            <a:ext cx="7943088" cy="5867400"/>
          </a:xfrm>
        </p:spPr>
        <p:txBody>
          <a:bodyPr>
            <a:normAutofit fontScale="92500" lnSpcReduction="20000"/>
          </a:bodyPr>
          <a:lstStyle/>
          <a:p>
            <a:r>
              <a:rPr lang="en-US" dirty="0" smtClean="0"/>
              <a:t>1. Modify routing.js file by adding a middleware in it.</a:t>
            </a:r>
          </a:p>
          <a:p>
            <a:r>
              <a:rPr lang="en-US" dirty="0" smtClean="0"/>
              <a:t>const express = require('express');</a:t>
            </a:r>
          </a:p>
          <a:p>
            <a:r>
              <a:rPr lang="en-US" dirty="0" smtClean="0"/>
              <a:t>const router = </a:t>
            </a:r>
            <a:r>
              <a:rPr lang="en-US" dirty="0" err="1" smtClean="0"/>
              <a:t>express.Router</a:t>
            </a:r>
            <a:r>
              <a:rPr lang="en-US" dirty="0" smtClean="0"/>
              <a:t>();</a:t>
            </a:r>
          </a:p>
          <a:p>
            <a:r>
              <a:rPr lang="en-US" dirty="0" smtClean="0"/>
              <a:t>const </a:t>
            </a:r>
            <a:r>
              <a:rPr lang="en-US" dirty="0" err="1" smtClean="0"/>
              <a:t>myController</a:t>
            </a:r>
            <a:r>
              <a:rPr lang="en-US" dirty="0" smtClean="0"/>
              <a:t> = require('../Controller/</a:t>
            </a:r>
            <a:r>
              <a:rPr lang="en-US" dirty="0" err="1" smtClean="0"/>
              <a:t>myController</a:t>
            </a:r>
            <a:r>
              <a:rPr lang="en-US" dirty="0" smtClean="0"/>
              <a:t>'); </a:t>
            </a:r>
          </a:p>
          <a:p>
            <a:r>
              <a:rPr lang="en-US" dirty="0" err="1" smtClean="0"/>
              <a:t>router.use</a:t>
            </a:r>
            <a:r>
              <a:rPr lang="en-US" dirty="0" smtClean="0"/>
              <a:t>((</a:t>
            </a:r>
            <a:r>
              <a:rPr lang="en-US" dirty="0" err="1" smtClean="0"/>
              <a:t>req</a:t>
            </a:r>
            <a:r>
              <a:rPr lang="en-US" dirty="0" smtClean="0"/>
              <a:t>, res, next) =&gt; {    console.log(`</a:t>
            </a:r>
            <a:r>
              <a:rPr lang="en-US" dirty="0" err="1" smtClean="0"/>
              <a:t>Req</a:t>
            </a:r>
            <a:r>
              <a:rPr lang="en-US" dirty="0" smtClean="0"/>
              <a:t> method is ${</a:t>
            </a:r>
            <a:r>
              <a:rPr lang="en-US" dirty="0" err="1" smtClean="0"/>
              <a:t>req.method</a:t>
            </a:r>
            <a:r>
              <a:rPr lang="en-US" dirty="0" smtClean="0"/>
              <a:t>}`);    console.log(`</a:t>
            </a:r>
            <a:r>
              <a:rPr lang="en-US" dirty="0" err="1" smtClean="0"/>
              <a:t>Req</a:t>
            </a:r>
            <a:r>
              <a:rPr lang="en-US" dirty="0" smtClean="0"/>
              <a:t> </a:t>
            </a:r>
            <a:r>
              <a:rPr lang="en-US" dirty="0" err="1" smtClean="0"/>
              <a:t>url</a:t>
            </a:r>
            <a:r>
              <a:rPr lang="en-US" dirty="0" smtClean="0"/>
              <a:t> is ${req.url}`);    next();</a:t>
            </a:r>
          </a:p>
          <a:p>
            <a:r>
              <a:rPr lang="en-US" dirty="0" smtClean="0"/>
              <a:t>});</a:t>
            </a:r>
          </a:p>
          <a:p>
            <a:r>
              <a:rPr lang="en-US" dirty="0" err="1" smtClean="0"/>
              <a:t>router.get</a:t>
            </a:r>
            <a:r>
              <a:rPr lang="en-US" dirty="0" smtClean="0"/>
              <a:t>('/', </a:t>
            </a:r>
            <a:r>
              <a:rPr lang="en-US" dirty="0" err="1" smtClean="0"/>
              <a:t>myController.myMethod</a:t>
            </a:r>
            <a:r>
              <a:rPr lang="en-US" dirty="0" smtClean="0"/>
              <a:t>)</a:t>
            </a:r>
          </a:p>
          <a:p>
            <a:r>
              <a:rPr lang="en-US" dirty="0" err="1" smtClean="0"/>
              <a:t>router.get</a:t>
            </a:r>
            <a:r>
              <a:rPr lang="en-US" dirty="0" smtClean="0"/>
              <a:t>('/about', </a:t>
            </a:r>
            <a:r>
              <a:rPr lang="en-US" dirty="0" err="1" smtClean="0"/>
              <a:t>myController.myaboutMethod</a:t>
            </a:r>
            <a:r>
              <a:rPr lang="en-US" dirty="0" smtClean="0"/>
              <a:t>)  </a:t>
            </a:r>
          </a:p>
          <a:p>
            <a:r>
              <a:rPr lang="en-US" dirty="0" err="1" smtClean="0"/>
              <a:t>module.exports</a:t>
            </a:r>
            <a:r>
              <a:rPr lang="en-US" dirty="0" smtClean="0"/>
              <a:t> = router; </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28600"/>
            <a:ext cx="8001000" cy="6629400"/>
          </a:xfrm>
        </p:spPr>
        <p:txBody>
          <a:bodyPr>
            <a:normAutofit fontScale="92500" lnSpcReduction="10000"/>
          </a:bodyPr>
          <a:lstStyle/>
          <a:p>
            <a:r>
              <a:rPr lang="en-US" sz="3000" dirty="0" smtClean="0"/>
              <a:t>2. Add the below code to the Controller:</a:t>
            </a:r>
          </a:p>
          <a:p>
            <a:r>
              <a:rPr lang="en-US" sz="3000" dirty="0" err="1" smtClean="0"/>
              <a:t>exports.myMethod</a:t>
            </a:r>
            <a:r>
              <a:rPr lang="en-US" sz="3000" dirty="0" smtClean="0"/>
              <a:t> = </a:t>
            </a:r>
            <a:r>
              <a:rPr lang="en-US" sz="3000" dirty="0" err="1" smtClean="0"/>
              <a:t>async</a:t>
            </a:r>
            <a:r>
              <a:rPr lang="en-US" sz="3000" dirty="0" smtClean="0"/>
              <a:t> (</a:t>
            </a:r>
            <a:r>
              <a:rPr lang="en-US" sz="3000" dirty="0" err="1" smtClean="0"/>
              <a:t>req</a:t>
            </a:r>
            <a:r>
              <a:rPr lang="en-US" sz="3000" dirty="0" smtClean="0"/>
              <a:t>, res) =&gt; {    </a:t>
            </a:r>
            <a:r>
              <a:rPr lang="en-US" sz="3000" dirty="0" err="1" smtClean="0"/>
              <a:t>res.send</a:t>
            </a:r>
            <a:r>
              <a:rPr lang="en-US" sz="3000" dirty="0" smtClean="0"/>
              <a:t>('Welcome');</a:t>
            </a:r>
          </a:p>
          <a:p>
            <a:r>
              <a:rPr lang="en-US" sz="3000" dirty="0" smtClean="0"/>
              <a:t>};</a:t>
            </a:r>
          </a:p>
          <a:p>
            <a:r>
              <a:rPr lang="en-US" sz="3000" dirty="0" err="1" smtClean="0"/>
              <a:t>exports.myaboutMethod</a:t>
            </a:r>
            <a:r>
              <a:rPr lang="en-US" sz="3000" dirty="0" smtClean="0"/>
              <a:t> = </a:t>
            </a:r>
            <a:r>
              <a:rPr lang="en-US" sz="3000" dirty="0" err="1" smtClean="0"/>
              <a:t>async</a:t>
            </a:r>
            <a:r>
              <a:rPr lang="en-US" sz="3000" dirty="0" smtClean="0"/>
              <a:t> (</a:t>
            </a:r>
            <a:r>
              <a:rPr lang="en-US" sz="3000" dirty="0" err="1" smtClean="0"/>
              <a:t>req</a:t>
            </a:r>
            <a:r>
              <a:rPr lang="en-US" sz="3000" dirty="0" smtClean="0"/>
              <a:t>, res) =&gt; {    </a:t>
            </a:r>
          </a:p>
          <a:p>
            <a:r>
              <a:rPr lang="en-US" sz="3000" dirty="0" err="1" smtClean="0"/>
              <a:t>res.send</a:t>
            </a:r>
            <a:r>
              <a:rPr lang="en-US" sz="3000" dirty="0" smtClean="0"/>
              <a:t>('About us');</a:t>
            </a:r>
          </a:p>
          <a:p>
            <a:r>
              <a:rPr lang="en-US" sz="3000" dirty="0" smtClean="0"/>
              <a:t>}; </a:t>
            </a:r>
          </a:p>
          <a:p>
            <a:r>
              <a:rPr lang="en-US" sz="3000" dirty="0" smtClean="0"/>
              <a:t>3. The app.js file in </a:t>
            </a:r>
            <a:r>
              <a:rPr lang="en-US" sz="3000" dirty="0" err="1" smtClean="0"/>
              <a:t>TestApp</a:t>
            </a:r>
            <a:r>
              <a:rPr lang="en-US" sz="3000" dirty="0" smtClean="0"/>
              <a:t>.</a:t>
            </a:r>
          </a:p>
          <a:p>
            <a:r>
              <a:rPr lang="en-US" sz="3000" dirty="0" smtClean="0"/>
              <a:t>const express = require('express');</a:t>
            </a:r>
          </a:p>
          <a:p>
            <a:r>
              <a:rPr lang="en-US" sz="3000" dirty="0" smtClean="0"/>
              <a:t>const router = require('./Routes/routing'); </a:t>
            </a:r>
          </a:p>
          <a:p>
            <a:r>
              <a:rPr lang="en-US" sz="3000" dirty="0" smtClean="0"/>
              <a:t>const app = express();</a:t>
            </a:r>
          </a:p>
          <a:p>
            <a:r>
              <a:rPr lang="en-US" sz="3000" dirty="0" err="1" smtClean="0"/>
              <a:t>app.use</a:t>
            </a:r>
            <a:r>
              <a:rPr lang="en-US" sz="3000" dirty="0" smtClean="0"/>
              <a:t>('/', router);</a:t>
            </a:r>
          </a:p>
          <a:p>
            <a:r>
              <a:rPr lang="en-US" sz="3000" dirty="0" err="1" smtClean="0"/>
              <a:t>app.listen</a:t>
            </a:r>
            <a:r>
              <a:rPr lang="en-US" sz="3000" dirty="0" smtClean="0"/>
              <a:t>(3000);</a:t>
            </a:r>
          </a:p>
          <a:p>
            <a:r>
              <a:rPr lang="en-US" sz="3000" dirty="0" smtClean="0"/>
              <a:t>console.log('Server listening in port 3000');</a:t>
            </a:r>
          </a:p>
          <a:p>
            <a:endParaRPr lang="en-US" sz="30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81000"/>
            <a:ext cx="8001000" cy="6248400"/>
          </a:xfrm>
        </p:spPr>
        <p:txBody>
          <a:bodyPr/>
          <a:lstStyle/>
          <a:p>
            <a:r>
              <a:rPr lang="en-US" dirty="0" smtClean="0"/>
              <a:t>4. Open a command prompt and start the server. Observe the output</a:t>
            </a:r>
          </a:p>
          <a:p>
            <a:endParaRPr lang="en-US" dirty="0"/>
          </a:p>
        </p:txBody>
      </p:sp>
      <p:pic>
        <p:nvPicPr>
          <p:cNvPr id="4" name="Picture 3"/>
          <p:cNvPicPr/>
          <p:nvPr/>
        </p:nvPicPr>
        <p:blipFill>
          <a:blip r:embed="rId2"/>
          <a:srcRect/>
          <a:stretch>
            <a:fillRect/>
          </a:stretch>
        </p:blipFill>
        <p:spPr bwMode="auto">
          <a:xfrm>
            <a:off x="1752600" y="1371600"/>
            <a:ext cx="4800600" cy="19050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1905000" y="3352800"/>
            <a:ext cx="4648200" cy="2057400"/>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228600"/>
            <a:ext cx="7498080" cy="715962"/>
          </a:xfrm>
        </p:spPr>
        <p:txBody>
          <a:bodyPr>
            <a:normAutofit fontScale="90000"/>
          </a:bodyPr>
          <a:lstStyle/>
          <a:p>
            <a:r>
              <a:rPr lang="en-US" dirty="0" smtClean="0"/>
              <a:t>Demo 2: Router Level Middleware</a:t>
            </a:r>
            <a:endParaRPr lang="en-US" dirty="0"/>
          </a:p>
        </p:txBody>
      </p:sp>
      <p:sp>
        <p:nvSpPr>
          <p:cNvPr id="3" name="Content Placeholder 2"/>
          <p:cNvSpPr>
            <a:spLocks noGrp="1"/>
          </p:cNvSpPr>
          <p:nvPr>
            <p:ph idx="1"/>
          </p:nvPr>
        </p:nvSpPr>
        <p:spPr>
          <a:xfrm>
            <a:off x="1066800" y="838200"/>
            <a:ext cx="7866888" cy="5791200"/>
          </a:xfrm>
        </p:spPr>
        <p:txBody>
          <a:bodyPr>
            <a:normAutofit/>
          </a:bodyPr>
          <a:lstStyle/>
          <a:p>
            <a:pPr algn="just"/>
            <a:r>
              <a:rPr lang="en-US" sz="3000" dirty="0" smtClean="0"/>
              <a:t>If we want to use middleware for only a specific route, we can use the below code:</a:t>
            </a:r>
          </a:p>
          <a:p>
            <a:pPr algn="just"/>
            <a:r>
              <a:rPr lang="en-US" sz="3000" b="1" dirty="0" smtClean="0"/>
              <a:t>Highlights:</a:t>
            </a:r>
            <a:endParaRPr lang="en-US" sz="3000" dirty="0" smtClean="0"/>
          </a:p>
          <a:p>
            <a:pPr lvl="0" algn="just"/>
            <a:r>
              <a:rPr lang="en-US" sz="3000" dirty="0" smtClean="0"/>
              <a:t>Usage of middleware for specific routes</a:t>
            </a:r>
          </a:p>
          <a:p>
            <a:pPr lvl="0" algn="just"/>
            <a:r>
              <a:rPr lang="en-US" sz="3000" dirty="0" smtClean="0"/>
              <a:t>Router level middleware</a:t>
            </a:r>
          </a:p>
          <a:p>
            <a:r>
              <a:rPr lang="en-US" sz="3000" dirty="0" smtClean="0"/>
              <a:t>1. Modify routing.js file by adding a middleware in it.</a:t>
            </a:r>
          </a:p>
          <a:p>
            <a:r>
              <a:rPr lang="en-US" sz="3000" dirty="0" smtClean="0"/>
              <a:t>const express = require('express');</a:t>
            </a:r>
          </a:p>
          <a:p>
            <a:r>
              <a:rPr lang="en-US" sz="3000" dirty="0" smtClean="0"/>
              <a:t>const router = </a:t>
            </a:r>
            <a:r>
              <a:rPr lang="en-US" sz="3000" dirty="0" err="1" smtClean="0"/>
              <a:t>express.Router</a:t>
            </a:r>
            <a:r>
              <a:rPr lang="en-US" sz="3000" dirty="0" smtClean="0"/>
              <a:t>();</a:t>
            </a:r>
          </a:p>
          <a:p>
            <a:r>
              <a:rPr lang="en-US" sz="3000" dirty="0" smtClean="0"/>
              <a:t>const </a:t>
            </a:r>
            <a:r>
              <a:rPr lang="en-US" sz="3000" dirty="0" err="1" smtClean="0"/>
              <a:t>myController</a:t>
            </a:r>
            <a:r>
              <a:rPr lang="en-US" sz="3000" dirty="0" smtClean="0"/>
              <a:t> = require('../Controller/</a:t>
            </a:r>
            <a:r>
              <a:rPr lang="en-US" sz="3000" dirty="0" err="1" smtClean="0"/>
              <a:t>myController</a:t>
            </a:r>
            <a:r>
              <a:rPr lang="en-US" sz="3000" dirty="0" smtClean="0"/>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dirty="0" smtClean="0"/>
              <a:t>Demo steps:</a:t>
            </a:r>
            <a:endParaRPr lang="en-US" dirty="0"/>
          </a:p>
        </p:txBody>
      </p:sp>
      <p:sp>
        <p:nvSpPr>
          <p:cNvPr id="3" name="Content Placeholder 2"/>
          <p:cNvSpPr>
            <a:spLocks noGrp="1"/>
          </p:cNvSpPr>
          <p:nvPr>
            <p:ph idx="1"/>
          </p:nvPr>
        </p:nvSpPr>
        <p:spPr>
          <a:xfrm>
            <a:off x="1143000" y="914400"/>
            <a:ext cx="7790688" cy="5943600"/>
          </a:xfrm>
        </p:spPr>
        <p:txBody>
          <a:bodyPr>
            <a:normAutofit/>
          </a:bodyPr>
          <a:lstStyle/>
          <a:p>
            <a:pPr>
              <a:lnSpc>
                <a:spcPct val="150000"/>
              </a:lnSpc>
            </a:pPr>
            <a:r>
              <a:rPr lang="en-US" sz="3000" dirty="0" err="1" smtClean="0"/>
              <a:t>router.use</a:t>
            </a:r>
            <a:r>
              <a:rPr lang="en-US" sz="3000" dirty="0" smtClean="0"/>
              <a:t>('/about', (</a:t>
            </a:r>
            <a:r>
              <a:rPr lang="en-US" sz="3000" dirty="0" err="1" smtClean="0"/>
              <a:t>req</a:t>
            </a:r>
            <a:r>
              <a:rPr lang="en-US" sz="3000" dirty="0" smtClean="0"/>
              <a:t>, res, next) =&gt; {    console.log(`</a:t>
            </a:r>
            <a:r>
              <a:rPr lang="en-US" sz="3000" dirty="0" err="1" smtClean="0"/>
              <a:t>Req</a:t>
            </a:r>
            <a:r>
              <a:rPr lang="en-US" sz="3000" dirty="0" smtClean="0"/>
              <a:t> method is ${</a:t>
            </a:r>
            <a:r>
              <a:rPr lang="en-US" sz="3000" dirty="0" err="1" smtClean="0"/>
              <a:t>req.method</a:t>
            </a:r>
            <a:r>
              <a:rPr lang="en-US" sz="3000" dirty="0" smtClean="0"/>
              <a:t>}`);    console.log(</a:t>
            </a:r>
            <a:r>
              <a:rPr lang="en-US" sz="3000" dirty="0" err="1" smtClean="0"/>
              <a:t>req.originalUrl</a:t>
            </a:r>
            <a:r>
              <a:rPr lang="en-US" sz="3000" dirty="0" smtClean="0"/>
              <a:t>);    next();</a:t>
            </a:r>
          </a:p>
          <a:p>
            <a:pPr>
              <a:lnSpc>
                <a:spcPct val="150000"/>
              </a:lnSpc>
            </a:pPr>
            <a:r>
              <a:rPr lang="en-US" sz="3000" dirty="0" smtClean="0"/>
              <a:t>}); </a:t>
            </a:r>
          </a:p>
          <a:p>
            <a:pPr>
              <a:lnSpc>
                <a:spcPct val="150000"/>
              </a:lnSpc>
            </a:pPr>
            <a:r>
              <a:rPr lang="en-US" sz="3000" dirty="0" err="1" smtClean="0"/>
              <a:t>router.get</a:t>
            </a:r>
            <a:r>
              <a:rPr lang="en-US" sz="3000" dirty="0" smtClean="0"/>
              <a:t>('/', </a:t>
            </a:r>
            <a:r>
              <a:rPr lang="en-US" sz="3000" dirty="0" err="1" smtClean="0"/>
              <a:t>myController.myMethod</a:t>
            </a:r>
            <a:r>
              <a:rPr lang="en-US" sz="3000" dirty="0" smtClean="0"/>
              <a:t>)</a:t>
            </a:r>
          </a:p>
          <a:p>
            <a:pPr>
              <a:lnSpc>
                <a:spcPct val="150000"/>
              </a:lnSpc>
            </a:pPr>
            <a:r>
              <a:rPr lang="en-US" sz="3000" dirty="0" err="1" smtClean="0"/>
              <a:t>router.get</a:t>
            </a:r>
            <a:r>
              <a:rPr lang="en-US" sz="3000" dirty="0" smtClean="0"/>
              <a:t>('/about', </a:t>
            </a:r>
            <a:r>
              <a:rPr lang="en-US" sz="3000" dirty="0" err="1" smtClean="0"/>
              <a:t>myController.myaboutMethod</a:t>
            </a:r>
            <a:r>
              <a:rPr lang="en-US" sz="3000" dirty="0" smtClean="0"/>
              <a:t>);  </a:t>
            </a:r>
          </a:p>
          <a:p>
            <a:pPr>
              <a:lnSpc>
                <a:spcPct val="150000"/>
              </a:lnSpc>
            </a:pPr>
            <a:r>
              <a:rPr lang="en-US" sz="3000" dirty="0" err="1" smtClean="0"/>
              <a:t>module.exports</a:t>
            </a:r>
            <a:r>
              <a:rPr lang="en-US" sz="3000" dirty="0" smtClean="0"/>
              <a:t> = router;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324600"/>
          </a:xfrm>
        </p:spPr>
        <p:txBody>
          <a:bodyPr/>
          <a:lstStyle/>
          <a:p>
            <a:pPr>
              <a:lnSpc>
                <a:spcPct val="150000"/>
              </a:lnSpc>
            </a:pPr>
            <a:r>
              <a:rPr lang="en-US" dirty="0" smtClean="0"/>
              <a:t>2. In app.js add the below-mentioned code:</a:t>
            </a:r>
          </a:p>
          <a:p>
            <a:pPr>
              <a:lnSpc>
                <a:spcPct val="150000"/>
              </a:lnSpc>
            </a:pPr>
            <a:r>
              <a:rPr lang="en-US" dirty="0" smtClean="0"/>
              <a:t>const express = require('express');</a:t>
            </a:r>
          </a:p>
          <a:p>
            <a:pPr>
              <a:lnSpc>
                <a:spcPct val="150000"/>
              </a:lnSpc>
            </a:pPr>
            <a:r>
              <a:rPr lang="en-US" dirty="0" smtClean="0"/>
              <a:t>const router = require('./Routes/routing'); </a:t>
            </a:r>
          </a:p>
          <a:p>
            <a:pPr>
              <a:lnSpc>
                <a:spcPct val="150000"/>
              </a:lnSpc>
            </a:pPr>
            <a:r>
              <a:rPr lang="en-US" dirty="0" smtClean="0"/>
              <a:t>const app = express();</a:t>
            </a:r>
          </a:p>
          <a:p>
            <a:pPr>
              <a:lnSpc>
                <a:spcPct val="150000"/>
              </a:lnSpc>
            </a:pPr>
            <a:r>
              <a:rPr lang="en-US" dirty="0" err="1" smtClean="0"/>
              <a:t>app.use</a:t>
            </a:r>
            <a:r>
              <a:rPr lang="en-US" dirty="0" smtClean="0"/>
              <a:t>('/', router);</a:t>
            </a:r>
          </a:p>
          <a:p>
            <a:pPr>
              <a:lnSpc>
                <a:spcPct val="150000"/>
              </a:lnSpc>
            </a:pPr>
            <a:r>
              <a:rPr lang="en-US" dirty="0" err="1" smtClean="0"/>
              <a:t>app.listen</a:t>
            </a:r>
            <a:r>
              <a:rPr lang="en-US" dirty="0" smtClean="0"/>
              <a:t>(3000);</a:t>
            </a:r>
          </a:p>
          <a:p>
            <a:pPr>
              <a:lnSpc>
                <a:spcPct val="150000"/>
              </a:lnSpc>
            </a:pPr>
            <a:r>
              <a:rPr lang="en-US" dirty="0" smtClean="0"/>
              <a:t>console.log('Server listening in port 3000'); </a:t>
            </a:r>
          </a:p>
          <a:p>
            <a:pPr>
              <a:lnSpc>
                <a:spcPct val="150000"/>
              </a:lnSpc>
            </a:pP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8001000" cy="6400800"/>
          </a:xfrm>
        </p:spPr>
        <p:txBody>
          <a:bodyPr>
            <a:normAutofit/>
          </a:bodyPr>
          <a:lstStyle/>
          <a:p>
            <a:pPr algn="just"/>
            <a:r>
              <a:rPr lang="en-US" sz="3000" dirty="0" smtClean="0"/>
              <a:t>3. In Controller, we have the below code.</a:t>
            </a:r>
          </a:p>
          <a:p>
            <a:pPr algn="just"/>
            <a:r>
              <a:rPr lang="en-US" sz="3000" dirty="0" err="1" smtClean="0"/>
              <a:t>exports.myMethod</a:t>
            </a:r>
            <a:r>
              <a:rPr lang="en-US" sz="3000" dirty="0" smtClean="0"/>
              <a:t> = </a:t>
            </a:r>
            <a:r>
              <a:rPr lang="en-US" sz="3000" dirty="0" err="1" smtClean="0"/>
              <a:t>async</a:t>
            </a:r>
            <a:r>
              <a:rPr lang="en-US" sz="3000" dirty="0" smtClean="0"/>
              <a:t> (</a:t>
            </a:r>
            <a:r>
              <a:rPr lang="en-US" sz="3000" dirty="0" err="1" smtClean="0"/>
              <a:t>req</a:t>
            </a:r>
            <a:r>
              <a:rPr lang="en-US" sz="3000" dirty="0" smtClean="0"/>
              <a:t>, res) =&gt; {    </a:t>
            </a:r>
            <a:r>
              <a:rPr lang="en-US" sz="3000" dirty="0" err="1" smtClean="0"/>
              <a:t>res.send</a:t>
            </a:r>
            <a:r>
              <a:rPr lang="en-US" sz="3000" dirty="0" smtClean="0"/>
              <a:t>('Welcome to Router Demo');</a:t>
            </a:r>
          </a:p>
          <a:p>
            <a:pPr algn="just"/>
            <a:r>
              <a:rPr lang="en-US" sz="3000" dirty="0" smtClean="0"/>
              <a:t>};</a:t>
            </a:r>
          </a:p>
          <a:p>
            <a:pPr algn="just"/>
            <a:r>
              <a:rPr lang="en-US" sz="3000" dirty="0" err="1" smtClean="0"/>
              <a:t>exports.myaboutMethod</a:t>
            </a:r>
            <a:r>
              <a:rPr lang="en-US" sz="3000" dirty="0" smtClean="0"/>
              <a:t> = </a:t>
            </a:r>
            <a:r>
              <a:rPr lang="en-US" sz="3000" dirty="0" err="1" smtClean="0"/>
              <a:t>async</a:t>
            </a:r>
            <a:r>
              <a:rPr lang="en-US" sz="3000" dirty="0" smtClean="0"/>
              <a:t> (</a:t>
            </a:r>
            <a:r>
              <a:rPr lang="en-US" sz="3000" dirty="0" err="1" smtClean="0"/>
              <a:t>req</a:t>
            </a:r>
            <a:r>
              <a:rPr lang="en-US" sz="3000" dirty="0" smtClean="0"/>
              <a:t>, res) =&gt; {   </a:t>
            </a:r>
          </a:p>
          <a:p>
            <a:pPr algn="just"/>
            <a:r>
              <a:rPr lang="en-US" sz="3000" dirty="0" smtClean="0"/>
              <a:t> </a:t>
            </a:r>
            <a:r>
              <a:rPr lang="en-US" sz="3000" dirty="0" err="1" smtClean="0"/>
              <a:t>res.send</a:t>
            </a:r>
            <a:r>
              <a:rPr lang="en-US" sz="3000" dirty="0" smtClean="0"/>
              <a:t>('About us');</a:t>
            </a:r>
          </a:p>
          <a:p>
            <a:pPr algn="just"/>
            <a:r>
              <a:rPr lang="en-US" sz="3000" dirty="0" smtClean="0"/>
              <a:t>};</a:t>
            </a:r>
          </a:p>
          <a:p>
            <a:pPr algn="just"/>
            <a:r>
              <a:rPr lang="en-US" sz="3000" dirty="0" smtClean="0"/>
              <a:t>4. Run the application and observe the below output.</a:t>
            </a:r>
          </a:p>
          <a:p>
            <a:pPr algn="just"/>
            <a:endParaRPr lang="en-US" sz="3000" dirty="0"/>
          </a:p>
        </p:txBody>
      </p:sp>
      <p:pic>
        <p:nvPicPr>
          <p:cNvPr id="4" name="Picture 3"/>
          <p:cNvPicPr/>
          <p:nvPr/>
        </p:nvPicPr>
        <p:blipFill>
          <a:blip r:embed="rId2"/>
          <a:srcRect/>
          <a:stretch>
            <a:fillRect/>
          </a:stretch>
        </p:blipFill>
        <p:spPr bwMode="auto">
          <a:xfrm>
            <a:off x="2743200" y="4495800"/>
            <a:ext cx="5029200" cy="2209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609600"/>
            <a:ext cx="7620000" cy="5943600"/>
          </a:xfrm>
        </p:spPr>
        <p:txBody>
          <a:bodyPr>
            <a:normAutofit lnSpcReduction="10000"/>
          </a:bodyPr>
          <a:lstStyle/>
          <a:p>
            <a:pPr algn="just">
              <a:lnSpc>
                <a:spcPct val="150000"/>
              </a:lnSpc>
            </a:pPr>
            <a:r>
              <a:rPr lang="en-US" dirty="0" smtClean="0"/>
              <a:t>Express places itself on the server-side in the complete application stack and </a:t>
            </a:r>
            <a:r>
              <a:rPr lang="en-US" dirty="0" smtClean="0">
                <a:solidFill>
                  <a:srgbClr val="3366FF"/>
                </a:solidFill>
              </a:rPr>
              <a:t>provides a complete server-side solution for application development. </a:t>
            </a:r>
          </a:p>
          <a:p>
            <a:pPr algn="just">
              <a:lnSpc>
                <a:spcPct val="150000"/>
              </a:lnSpc>
            </a:pPr>
            <a:r>
              <a:rPr lang="en-US" dirty="0" smtClean="0">
                <a:solidFill>
                  <a:srgbClr val="CC0099"/>
                </a:solidFill>
              </a:rPr>
              <a:t>Express works well with any client-side technology like Angular, React</a:t>
            </a:r>
            <a:r>
              <a:rPr lang="en-US" dirty="0" smtClean="0"/>
              <a:t>, etc. and </a:t>
            </a:r>
            <a:r>
              <a:rPr lang="en-US" dirty="0" smtClean="0">
                <a:solidFill>
                  <a:srgbClr val="8008B0"/>
                </a:solidFill>
              </a:rPr>
              <a:t>any database like </a:t>
            </a:r>
            <a:r>
              <a:rPr lang="en-US" dirty="0" err="1" smtClean="0">
                <a:solidFill>
                  <a:srgbClr val="8008B0"/>
                </a:solidFill>
              </a:rPr>
              <a:t>MongoDB</a:t>
            </a:r>
            <a:r>
              <a:rPr lang="en-US" dirty="0" smtClean="0">
                <a:solidFill>
                  <a:srgbClr val="8008B0"/>
                </a:solidFill>
              </a:rPr>
              <a:t>, </a:t>
            </a:r>
            <a:r>
              <a:rPr lang="en-US" dirty="0" err="1" smtClean="0">
                <a:solidFill>
                  <a:srgbClr val="8008B0"/>
                </a:solidFill>
              </a:rPr>
              <a:t>MySQL</a:t>
            </a:r>
            <a:r>
              <a:rPr lang="en-US" dirty="0" smtClean="0">
                <a:solidFill>
                  <a:srgbClr val="8008B0"/>
                </a:solidFill>
              </a:rPr>
              <a:t> can be used.</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800"/>
            <a:ext cx="7848600" cy="6324600"/>
          </a:xfrm>
        </p:spPr>
        <p:txBody>
          <a:bodyPr/>
          <a:lstStyle/>
          <a:p>
            <a:pPr algn="just"/>
            <a:r>
              <a:rPr lang="en-US" dirty="0" smtClean="0"/>
              <a:t>In the console we can observe the middleware is not logged:</a:t>
            </a:r>
          </a:p>
          <a:p>
            <a:pPr algn="just"/>
            <a:endParaRPr lang="en-US" dirty="0" smtClean="0"/>
          </a:p>
          <a:p>
            <a:pPr algn="just"/>
            <a:endParaRPr lang="en-US" dirty="0" smtClean="0"/>
          </a:p>
          <a:p>
            <a:pPr algn="just"/>
            <a:r>
              <a:rPr lang="en-US" dirty="0" smtClean="0"/>
              <a:t>On changing the URL to http://localhost:3000/about:</a:t>
            </a:r>
          </a:p>
          <a:p>
            <a:pPr algn="just"/>
            <a:endParaRPr lang="en-US" dirty="0"/>
          </a:p>
        </p:txBody>
      </p:sp>
      <p:pic>
        <p:nvPicPr>
          <p:cNvPr id="4" name="Picture 3"/>
          <p:cNvPicPr/>
          <p:nvPr/>
        </p:nvPicPr>
        <p:blipFill>
          <a:blip r:embed="rId2"/>
          <a:srcRect/>
          <a:stretch>
            <a:fillRect/>
          </a:stretch>
        </p:blipFill>
        <p:spPr bwMode="auto">
          <a:xfrm>
            <a:off x="1828800" y="1219200"/>
            <a:ext cx="5562600" cy="12954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1752600" y="3886200"/>
            <a:ext cx="5943600" cy="2971800"/>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498080" cy="457200"/>
          </a:xfrm>
        </p:spPr>
        <p:txBody>
          <a:bodyPr>
            <a:normAutofit fontScale="90000"/>
          </a:bodyPr>
          <a:lstStyle/>
          <a:p>
            <a:r>
              <a:rPr lang="en-US" dirty="0" smtClean="0"/>
              <a:t>Error Handling Middleware</a:t>
            </a:r>
            <a:endParaRPr lang="en-US" dirty="0"/>
          </a:p>
        </p:txBody>
      </p:sp>
      <p:sp>
        <p:nvSpPr>
          <p:cNvPr id="3" name="Content Placeholder 2"/>
          <p:cNvSpPr>
            <a:spLocks noGrp="1"/>
          </p:cNvSpPr>
          <p:nvPr>
            <p:ph idx="1"/>
          </p:nvPr>
        </p:nvSpPr>
        <p:spPr>
          <a:xfrm>
            <a:off x="1219200" y="914400"/>
            <a:ext cx="7714488" cy="5943600"/>
          </a:xfrm>
        </p:spPr>
        <p:txBody>
          <a:bodyPr>
            <a:normAutofit fontScale="92500" lnSpcReduction="10000"/>
          </a:bodyPr>
          <a:lstStyle/>
          <a:p>
            <a:pPr algn="just"/>
            <a:r>
              <a:rPr lang="en-US" dirty="0" smtClean="0"/>
              <a:t>It </a:t>
            </a:r>
            <a:r>
              <a:rPr lang="en-US" dirty="0" smtClean="0">
                <a:solidFill>
                  <a:srgbClr val="CC0099"/>
                </a:solidFill>
              </a:rPr>
              <a:t>provides the error-handling capability in an Express application</a:t>
            </a:r>
            <a:r>
              <a:rPr lang="en-US" dirty="0" smtClean="0"/>
              <a:t>. Whenever any run-time error occurs in the application, Express will call the error-handling middleware. The </a:t>
            </a:r>
            <a:r>
              <a:rPr lang="en-US" dirty="0" smtClean="0">
                <a:solidFill>
                  <a:srgbClr val="3366FF"/>
                </a:solidFill>
              </a:rPr>
              <a:t>middleware can handle any type of run-time error and also format the error into a user-friendly error message.</a:t>
            </a:r>
          </a:p>
          <a:p>
            <a:pPr algn="just"/>
            <a:r>
              <a:rPr lang="en-US" dirty="0" smtClean="0"/>
              <a:t>The best way to handle the errors is </a:t>
            </a:r>
            <a:r>
              <a:rPr lang="en-US" dirty="0" smtClean="0">
                <a:solidFill>
                  <a:srgbClr val="C00000"/>
                </a:solidFill>
              </a:rPr>
              <a:t>by creating an error object with the error status code and error message and by throwing the error object.</a:t>
            </a:r>
            <a:r>
              <a:rPr lang="en-US" dirty="0" smtClean="0"/>
              <a:t> This can be passed to the </a:t>
            </a:r>
            <a:r>
              <a:rPr lang="en-US" dirty="0" err="1" smtClean="0"/>
              <a:t>errorlogger</a:t>
            </a:r>
            <a:r>
              <a:rPr lang="en-US" dirty="0" smtClean="0"/>
              <a:t>[custom method] which can handle it appropriately.</a:t>
            </a:r>
          </a:p>
          <a:p>
            <a:pPr algn="just"/>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0"/>
            <a:ext cx="7620000" cy="6858000"/>
          </a:xfrm>
        </p:spPr>
        <p:txBody>
          <a:bodyPr>
            <a:normAutofit fontScale="92500" lnSpcReduction="10000"/>
          </a:bodyPr>
          <a:lstStyle/>
          <a:p>
            <a:r>
              <a:rPr lang="en-US" b="1" dirty="0" smtClean="0"/>
              <a:t>app.js</a:t>
            </a:r>
            <a:endParaRPr lang="en-US" dirty="0" smtClean="0"/>
          </a:p>
          <a:p>
            <a:r>
              <a:rPr lang="en-US" dirty="0" smtClean="0"/>
              <a:t>const express = require('express');</a:t>
            </a:r>
          </a:p>
          <a:p>
            <a:r>
              <a:rPr lang="en-US" dirty="0" smtClean="0"/>
              <a:t>const </a:t>
            </a:r>
            <a:r>
              <a:rPr lang="en-US" dirty="0" err="1" smtClean="0"/>
              <a:t>errorLogger</a:t>
            </a:r>
            <a:r>
              <a:rPr lang="en-US" dirty="0" smtClean="0"/>
              <a:t> = require('./</a:t>
            </a:r>
            <a:r>
              <a:rPr lang="en-US" dirty="0" err="1" smtClean="0"/>
              <a:t>errorlogger</a:t>
            </a:r>
            <a:r>
              <a:rPr lang="en-US" dirty="0" smtClean="0"/>
              <a:t>') </a:t>
            </a:r>
          </a:p>
          <a:p>
            <a:r>
              <a:rPr lang="en-US" dirty="0" smtClean="0"/>
              <a:t>const app = express(); </a:t>
            </a:r>
          </a:p>
          <a:p>
            <a:r>
              <a:rPr lang="en-US" dirty="0" err="1" smtClean="0"/>
              <a:t>app.all</a:t>
            </a:r>
            <a:r>
              <a:rPr lang="en-US" dirty="0" smtClean="0"/>
              <a:t>('*', (</a:t>
            </a:r>
            <a:r>
              <a:rPr lang="en-US" dirty="0" err="1" smtClean="0"/>
              <a:t>req</a:t>
            </a:r>
            <a:r>
              <a:rPr lang="en-US" dirty="0" smtClean="0"/>
              <a:t>, res, next) =&gt; {    </a:t>
            </a:r>
          </a:p>
          <a:p>
            <a:r>
              <a:rPr lang="en-US" dirty="0" smtClean="0"/>
              <a:t>let err = new Error();    </a:t>
            </a:r>
          </a:p>
          <a:p>
            <a:r>
              <a:rPr lang="en-US" dirty="0" err="1" smtClean="0"/>
              <a:t>err.message</a:t>
            </a:r>
            <a:r>
              <a:rPr lang="en-US" dirty="0" smtClean="0"/>
              <a:t> = 'Invalid Route';    </a:t>
            </a:r>
          </a:p>
          <a:p>
            <a:r>
              <a:rPr lang="en-US" dirty="0" err="1" smtClean="0"/>
              <a:t>err.status</a:t>
            </a:r>
            <a:r>
              <a:rPr lang="en-US" dirty="0" smtClean="0"/>
              <a:t> = 404;    </a:t>
            </a:r>
          </a:p>
          <a:p>
            <a:r>
              <a:rPr lang="en-US" dirty="0" smtClean="0"/>
              <a:t>next(err);  </a:t>
            </a:r>
          </a:p>
          <a:p>
            <a:r>
              <a:rPr lang="en-US" dirty="0" smtClean="0"/>
              <a:t>});  </a:t>
            </a:r>
          </a:p>
          <a:p>
            <a:r>
              <a:rPr lang="en-US" dirty="0" err="1" smtClean="0"/>
              <a:t>app.use</a:t>
            </a:r>
            <a:r>
              <a:rPr lang="en-US" dirty="0" smtClean="0"/>
              <a:t>(</a:t>
            </a:r>
            <a:r>
              <a:rPr lang="en-US" dirty="0" err="1" smtClean="0"/>
              <a:t>errorLogger</a:t>
            </a:r>
            <a:r>
              <a:rPr lang="en-US" dirty="0" smtClean="0"/>
              <a:t>)</a:t>
            </a:r>
          </a:p>
          <a:p>
            <a:r>
              <a:rPr lang="en-US" dirty="0" smtClean="0"/>
              <a:t> </a:t>
            </a:r>
            <a:r>
              <a:rPr lang="en-US" dirty="0" err="1" smtClean="0"/>
              <a:t>app.listen</a:t>
            </a:r>
            <a:r>
              <a:rPr lang="en-US" dirty="0" smtClean="0"/>
              <a:t>(3000);</a:t>
            </a:r>
          </a:p>
          <a:p>
            <a:r>
              <a:rPr lang="en-US" dirty="0" smtClean="0"/>
              <a:t>console.log('Server listening in port 3000'); </a:t>
            </a:r>
          </a:p>
          <a:p>
            <a:r>
              <a:rPr lang="en-US" dirty="0" err="1" smtClean="0"/>
              <a:t>module.exports</a:t>
            </a:r>
            <a:r>
              <a:rPr lang="en-US" dirty="0" smtClean="0"/>
              <a:t> =app;</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43000" y="228600"/>
            <a:ext cx="3950208" cy="6477000"/>
          </a:xfrm>
        </p:spPr>
        <p:txBody>
          <a:bodyPr>
            <a:normAutofit fontScale="77500" lnSpcReduction="20000"/>
          </a:bodyPr>
          <a:lstStyle/>
          <a:p>
            <a:pPr algn="just"/>
            <a:r>
              <a:rPr lang="en-US" b="1" dirty="0" smtClean="0"/>
              <a:t>errorlogger.js</a:t>
            </a:r>
            <a:endParaRPr lang="en-US" dirty="0" smtClean="0"/>
          </a:p>
          <a:p>
            <a:pPr algn="just"/>
            <a:r>
              <a:rPr lang="en-US" dirty="0" smtClean="0"/>
              <a:t>This code will log the details to the ErrorLogger.txt and will send the response to the client.</a:t>
            </a:r>
          </a:p>
          <a:p>
            <a:pPr algn="just"/>
            <a:r>
              <a:rPr lang="en-US" dirty="0" smtClean="0"/>
              <a:t>const </a:t>
            </a:r>
            <a:r>
              <a:rPr lang="en-US" dirty="0" err="1" smtClean="0"/>
              <a:t>fs</a:t>
            </a:r>
            <a:r>
              <a:rPr lang="en-US" dirty="0" smtClean="0"/>
              <a:t> = require('</a:t>
            </a:r>
            <a:r>
              <a:rPr lang="en-US" dirty="0" err="1" smtClean="0"/>
              <a:t>fs'</a:t>
            </a:r>
            <a:r>
              <a:rPr lang="en-US" dirty="0" smtClean="0"/>
              <a:t>); </a:t>
            </a:r>
          </a:p>
          <a:p>
            <a:pPr algn="just"/>
            <a:r>
              <a:rPr lang="en-US" dirty="0" smtClean="0"/>
              <a:t>let </a:t>
            </a:r>
            <a:r>
              <a:rPr lang="en-US" dirty="0" err="1" smtClean="0"/>
              <a:t>errorLogger</a:t>
            </a:r>
            <a:r>
              <a:rPr lang="en-US" dirty="0" smtClean="0"/>
              <a:t> =  (err, </a:t>
            </a:r>
            <a:r>
              <a:rPr lang="en-US" dirty="0" err="1" smtClean="0"/>
              <a:t>req</a:t>
            </a:r>
            <a:r>
              <a:rPr lang="en-US" dirty="0" smtClean="0"/>
              <a:t>, res, next) =&gt; {    </a:t>
            </a:r>
          </a:p>
          <a:p>
            <a:pPr algn="just"/>
            <a:r>
              <a:rPr lang="en-US" dirty="0" smtClean="0"/>
              <a:t>if (err) {            </a:t>
            </a:r>
          </a:p>
          <a:p>
            <a:pPr algn="just"/>
            <a:r>
              <a:rPr lang="en-US" dirty="0" err="1" smtClean="0"/>
              <a:t>fs.appendFile</a:t>
            </a:r>
            <a:r>
              <a:rPr lang="en-US" dirty="0" smtClean="0"/>
              <a:t>('ErrorLogger.txt', `${new Date().</a:t>
            </a:r>
            <a:r>
              <a:rPr lang="en-US" dirty="0" err="1" smtClean="0"/>
              <a:t>toDateString</a:t>
            </a:r>
            <a:r>
              <a:rPr lang="en-US" dirty="0" smtClean="0"/>
              <a:t>()} - ${</a:t>
            </a:r>
            <a:r>
              <a:rPr lang="en-US" dirty="0" err="1" smtClean="0"/>
              <a:t>err.message</a:t>
            </a:r>
            <a:r>
              <a:rPr lang="en-US" dirty="0" smtClean="0"/>
              <a:t>}\n` ,  (error) =&gt; {            </a:t>
            </a:r>
          </a:p>
          <a:p>
            <a:pPr algn="just"/>
            <a:r>
              <a:rPr lang="en-US" dirty="0" smtClean="0"/>
              <a:t>if (error) {                </a:t>
            </a:r>
          </a:p>
          <a:p>
            <a:pPr algn="just"/>
            <a:r>
              <a:rPr lang="en-US" dirty="0" smtClean="0"/>
              <a:t>console.log("logging failed");            </a:t>
            </a:r>
          </a:p>
          <a:p>
            <a:pPr algn="just"/>
            <a:r>
              <a:rPr lang="en-US" dirty="0" smtClean="0"/>
              <a:t>}       </a:t>
            </a:r>
          </a:p>
          <a:p>
            <a:pPr algn="just"/>
            <a:r>
              <a:rPr lang="en-US" dirty="0" smtClean="0"/>
              <a:t>});        </a:t>
            </a:r>
          </a:p>
        </p:txBody>
      </p:sp>
      <p:sp>
        <p:nvSpPr>
          <p:cNvPr id="4" name="Content Placeholder 3"/>
          <p:cNvSpPr>
            <a:spLocks noGrp="1"/>
          </p:cNvSpPr>
          <p:nvPr>
            <p:ph sz="half" idx="2"/>
          </p:nvPr>
        </p:nvSpPr>
        <p:spPr>
          <a:xfrm>
            <a:off x="5105400" y="228600"/>
            <a:ext cx="3828288" cy="5958840"/>
          </a:xfrm>
        </p:spPr>
        <p:txBody>
          <a:bodyPr>
            <a:normAutofit fontScale="77500" lnSpcReduction="20000"/>
          </a:bodyPr>
          <a:lstStyle/>
          <a:p>
            <a:pPr algn="just">
              <a:lnSpc>
                <a:spcPct val="120000"/>
              </a:lnSpc>
            </a:pPr>
            <a:r>
              <a:rPr lang="en-US" dirty="0" smtClean="0"/>
              <a:t>if(</a:t>
            </a:r>
            <a:r>
              <a:rPr lang="en-US" dirty="0" err="1" smtClean="0"/>
              <a:t>err.status</a:t>
            </a:r>
            <a:r>
              <a:rPr lang="en-US" dirty="0" smtClean="0"/>
              <a:t>){            </a:t>
            </a:r>
          </a:p>
          <a:p>
            <a:pPr algn="just">
              <a:lnSpc>
                <a:spcPct val="120000"/>
              </a:lnSpc>
            </a:pPr>
            <a:r>
              <a:rPr lang="en-US" dirty="0" err="1" smtClean="0"/>
              <a:t>res.status</a:t>
            </a:r>
            <a:r>
              <a:rPr lang="en-US" dirty="0" smtClean="0"/>
              <a:t>(</a:t>
            </a:r>
            <a:r>
              <a:rPr lang="en-US" dirty="0" err="1" smtClean="0"/>
              <a:t>err.status</a:t>
            </a:r>
            <a:r>
              <a:rPr lang="en-US" dirty="0" smtClean="0"/>
              <a:t>);        </a:t>
            </a:r>
          </a:p>
          <a:p>
            <a:pPr algn="just">
              <a:lnSpc>
                <a:spcPct val="120000"/>
              </a:lnSpc>
            </a:pPr>
            <a:r>
              <a:rPr lang="en-US" dirty="0" smtClean="0"/>
              <a:t>}        </a:t>
            </a:r>
          </a:p>
          <a:p>
            <a:pPr algn="just">
              <a:lnSpc>
                <a:spcPct val="120000"/>
              </a:lnSpc>
            </a:pPr>
            <a:r>
              <a:rPr lang="en-US" dirty="0" smtClean="0"/>
              <a:t>else{            </a:t>
            </a:r>
          </a:p>
          <a:p>
            <a:pPr algn="just">
              <a:lnSpc>
                <a:spcPct val="120000"/>
              </a:lnSpc>
            </a:pPr>
            <a:r>
              <a:rPr lang="en-US" dirty="0" err="1" smtClean="0"/>
              <a:t>res.status</a:t>
            </a:r>
            <a:r>
              <a:rPr lang="en-US" dirty="0" smtClean="0"/>
              <a:t>(500)        </a:t>
            </a:r>
          </a:p>
          <a:p>
            <a:pPr algn="just">
              <a:lnSpc>
                <a:spcPct val="120000"/>
              </a:lnSpc>
            </a:pPr>
            <a:r>
              <a:rPr lang="en-US" dirty="0" smtClean="0"/>
              <a:t>}           </a:t>
            </a:r>
          </a:p>
          <a:p>
            <a:pPr algn="just">
              <a:lnSpc>
                <a:spcPct val="120000"/>
              </a:lnSpc>
            </a:pPr>
            <a:r>
              <a:rPr lang="en-US" dirty="0" err="1" smtClean="0"/>
              <a:t>res.json</a:t>
            </a:r>
            <a:r>
              <a:rPr lang="en-US" dirty="0" smtClean="0"/>
              <a:t>({            </a:t>
            </a:r>
          </a:p>
          <a:p>
            <a:pPr algn="just">
              <a:lnSpc>
                <a:spcPct val="120000"/>
              </a:lnSpc>
            </a:pPr>
            <a:r>
              <a:rPr lang="en-US" dirty="0" smtClean="0"/>
              <a:t>status: 'error',            </a:t>
            </a:r>
          </a:p>
          <a:p>
            <a:pPr algn="just">
              <a:lnSpc>
                <a:spcPct val="120000"/>
              </a:lnSpc>
            </a:pPr>
            <a:r>
              <a:rPr lang="en-US" dirty="0" smtClean="0"/>
              <a:t>message: </a:t>
            </a:r>
            <a:r>
              <a:rPr lang="en-US" dirty="0" err="1" smtClean="0"/>
              <a:t>err.message</a:t>
            </a:r>
            <a:r>
              <a:rPr lang="en-US" dirty="0" smtClean="0"/>
              <a:t>          </a:t>
            </a:r>
          </a:p>
          <a:p>
            <a:pPr algn="just">
              <a:lnSpc>
                <a:spcPct val="120000"/>
              </a:lnSpc>
            </a:pPr>
            <a:r>
              <a:rPr lang="en-US" dirty="0" smtClean="0"/>
              <a:t>})    </a:t>
            </a:r>
          </a:p>
          <a:p>
            <a:pPr algn="just">
              <a:lnSpc>
                <a:spcPct val="120000"/>
              </a:lnSpc>
            </a:pPr>
            <a:r>
              <a:rPr lang="en-US" dirty="0" smtClean="0"/>
              <a:t>}} </a:t>
            </a:r>
          </a:p>
          <a:p>
            <a:pPr algn="just">
              <a:lnSpc>
                <a:spcPct val="120000"/>
              </a:lnSpc>
            </a:pPr>
            <a:r>
              <a:rPr lang="en-US" dirty="0" err="1" smtClean="0"/>
              <a:t>module.exports</a:t>
            </a:r>
            <a:r>
              <a:rPr lang="en-US" dirty="0" smtClean="0"/>
              <a:t> = </a:t>
            </a:r>
            <a:r>
              <a:rPr lang="en-US" dirty="0" err="1" smtClean="0"/>
              <a:t>errorLogger</a:t>
            </a:r>
            <a:r>
              <a:rPr lang="en-US" dirty="0" smtClean="0"/>
              <a:t>;     </a:t>
            </a:r>
          </a:p>
          <a:p>
            <a:pPr>
              <a:lnSpc>
                <a:spcPct val="120000"/>
              </a:lnSpc>
            </a:pP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5608" y="274638"/>
            <a:ext cx="7498080" cy="487362"/>
          </a:xfrm>
        </p:spPr>
        <p:txBody>
          <a:bodyPr>
            <a:normAutofit fontScale="90000"/>
          </a:bodyPr>
          <a:lstStyle/>
          <a:p>
            <a:r>
              <a:rPr lang="en-US" dirty="0" smtClean="0"/>
              <a:t>Demo-Error Handling Middleware</a:t>
            </a:r>
            <a:endParaRPr lang="en-US" dirty="0"/>
          </a:p>
        </p:txBody>
      </p:sp>
      <p:sp>
        <p:nvSpPr>
          <p:cNvPr id="2" name="Content Placeholder 1"/>
          <p:cNvSpPr>
            <a:spLocks noGrp="1"/>
          </p:cNvSpPr>
          <p:nvPr>
            <p:ph idx="1"/>
          </p:nvPr>
        </p:nvSpPr>
        <p:spPr>
          <a:xfrm>
            <a:off x="1066800" y="914400"/>
            <a:ext cx="7866888" cy="5715000"/>
          </a:xfrm>
        </p:spPr>
        <p:txBody>
          <a:bodyPr/>
          <a:lstStyle/>
          <a:p>
            <a:r>
              <a:rPr lang="en-US" b="1" dirty="0" smtClean="0"/>
              <a:t>Highlights:</a:t>
            </a:r>
            <a:endParaRPr lang="en-US" dirty="0" smtClean="0"/>
          </a:p>
          <a:p>
            <a:pPr lvl="0"/>
            <a:r>
              <a:rPr lang="en-US" dirty="0" smtClean="0"/>
              <a:t>Handling error in Express application</a:t>
            </a:r>
          </a:p>
          <a:p>
            <a:pPr lvl="0"/>
            <a:r>
              <a:rPr lang="en-US" dirty="0" smtClean="0"/>
              <a:t>Usage of error handling middleware</a:t>
            </a:r>
          </a:p>
          <a:p>
            <a:pPr lvl="0"/>
            <a:endParaRPr lang="en-US" dirty="0" smtClean="0"/>
          </a:p>
          <a:p>
            <a:r>
              <a:rPr lang="en-US" dirty="0" smtClean="0"/>
              <a:t>1. Modify the file app.js as shown below.</a:t>
            </a:r>
          </a:p>
          <a:p>
            <a:r>
              <a:rPr lang="en-US" dirty="0" smtClean="0"/>
              <a:t>const express = require('express');</a:t>
            </a:r>
          </a:p>
          <a:p>
            <a:r>
              <a:rPr lang="en-US" dirty="0" smtClean="0"/>
              <a:t>const </a:t>
            </a:r>
            <a:r>
              <a:rPr lang="en-US" dirty="0" err="1" smtClean="0"/>
              <a:t>errorLogger</a:t>
            </a:r>
            <a:r>
              <a:rPr lang="en-US" dirty="0" smtClean="0"/>
              <a:t> = require('./</a:t>
            </a:r>
            <a:r>
              <a:rPr lang="en-US" dirty="0" err="1" smtClean="0"/>
              <a:t>errorlogger</a:t>
            </a:r>
            <a:r>
              <a:rPr lang="en-US" dirty="0" smtClean="0"/>
              <a:t>') </a:t>
            </a:r>
          </a:p>
          <a:p>
            <a:r>
              <a:rPr lang="en-US" dirty="0" smtClean="0"/>
              <a:t>const app = express(); </a:t>
            </a:r>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5608" y="274638"/>
            <a:ext cx="7498080" cy="639762"/>
          </a:xfrm>
        </p:spPr>
        <p:txBody>
          <a:bodyPr>
            <a:normAutofit fontScale="90000"/>
          </a:bodyPr>
          <a:lstStyle/>
          <a:p>
            <a:r>
              <a:rPr lang="en-US" dirty="0" smtClean="0"/>
              <a:t>Demo steps</a:t>
            </a:r>
            <a:endParaRPr lang="en-US" dirty="0"/>
          </a:p>
        </p:txBody>
      </p:sp>
      <p:sp>
        <p:nvSpPr>
          <p:cNvPr id="2" name="Content Placeholder 1"/>
          <p:cNvSpPr>
            <a:spLocks noGrp="1"/>
          </p:cNvSpPr>
          <p:nvPr>
            <p:ph idx="1"/>
          </p:nvPr>
        </p:nvSpPr>
        <p:spPr>
          <a:xfrm>
            <a:off x="1295400" y="914400"/>
            <a:ext cx="7638288" cy="5715000"/>
          </a:xfrm>
        </p:spPr>
        <p:txBody>
          <a:bodyPr>
            <a:normAutofit/>
          </a:bodyPr>
          <a:lstStyle/>
          <a:p>
            <a:r>
              <a:rPr lang="en-US" dirty="0" err="1" smtClean="0"/>
              <a:t>app.all</a:t>
            </a:r>
            <a:r>
              <a:rPr lang="en-US" dirty="0" smtClean="0"/>
              <a:t>('*', (</a:t>
            </a:r>
            <a:r>
              <a:rPr lang="en-US" dirty="0" err="1" smtClean="0"/>
              <a:t>req</a:t>
            </a:r>
            <a:r>
              <a:rPr lang="en-US" dirty="0" smtClean="0"/>
              <a:t>, res, next) =&gt; {    </a:t>
            </a:r>
          </a:p>
          <a:p>
            <a:r>
              <a:rPr lang="en-US" dirty="0" smtClean="0"/>
              <a:t>let err = new Error();    </a:t>
            </a:r>
          </a:p>
          <a:p>
            <a:r>
              <a:rPr lang="en-US" dirty="0" err="1" smtClean="0"/>
              <a:t>err.message</a:t>
            </a:r>
            <a:r>
              <a:rPr lang="en-US" dirty="0" smtClean="0"/>
              <a:t> = 'Invalid Route';    </a:t>
            </a:r>
          </a:p>
          <a:p>
            <a:r>
              <a:rPr lang="en-US" dirty="0" err="1" smtClean="0"/>
              <a:t>err.status</a:t>
            </a:r>
            <a:r>
              <a:rPr lang="en-US" dirty="0" smtClean="0"/>
              <a:t> = 404;    </a:t>
            </a:r>
          </a:p>
          <a:p>
            <a:r>
              <a:rPr lang="en-US" dirty="0" smtClean="0"/>
              <a:t>next(err);  });  </a:t>
            </a:r>
          </a:p>
          <a:p>
            <a:r>
              <a:rPr lang="en-US" dirty="0" err="1" smtClean="0"/>
              <a:t>app.use</a:t>
            </a:r>
            <a:r>
              <a:rPr lang="en-US" dirty="0" smtClean="0"/>
              <a:t>(</a:t>
            </a:r>
            <a:r>
              <a:rPr lang="en-US" dirty="0" err="1" smtClean="0"/>
              <a:t>errorLogger</a:t>
            </a:r>
            <a:r>
              <a:rPr lang="en-US" dirty="0" smtClean="0"/>
              <a:t>) </a:t>
            </a:r>
          </a:p>
          <a:p>
            <a:r>
              <a:rPr lang="en-US" dirty="0" err="1" smtClean="0"/>
              <a:t>app.listen</a:t>
            </a:r>
            <a:r>
              <a:rPr lang="en-US" dirty="0" smtClean="0"/>
              <a:t>(3000);</a:t>
            </a:r>
          </a:p>
          <a:p>
            <a:r>
              <a:rPr lang="en-US" dirty="0" smtClean="0"/>
              <a:t>console.log('Server listening in port 3000'); </a:t>
            </a:r>
          </a:p>
          <a:p>
            <a:r>
              <a:rPr lang="en-US" dirty="0" err="1" smtClean="0"/>
              <a:t>module.exports</a:t>
            </a:r>
            <a:r>
              <a:rPr lang="en-US" dirty="0" smtClean="0"/>
              <a:t> =app; </a:t>
            </a:r>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28600"/>
            <a:ext cx="7848600" cy="6629400"/>
          </a:xfrm>
        </p:spPr>
        <p:txBody>
          <a:bodyPr>
            <a:normAutofit fontScale="85000" lnSpcReduction="10000"/>
          </a:bodyPr>
          <a:lstStyle/>
          <a:p>
            <a:r>
              <a:rPr lang="en-US" dirty="0" smtClean="0"/>
              <a:t>3. In the </a:t>
            </a:r>
            <a:r>
              <a:rPr lang="en-US" dirty="0" err="1" smtClean="0"/>
              <a:t>errorLogger</a:t>
            </a:r>
            <a:r>
              <a:rPr lang="en-US" dirty="0" smtClean="0"/>
              <a:t>, add the below code</a:t>
            </a:r>
          </a:p>
          <a:p>
            <a:r>
              <a:rPr lang="en-US" dirty="0" smtClean="0"/>
              <a:t>const </a:t>
            </a:r>
            <a:r>
              <a:rPr lang="en-US" dirty="0" err="1" smtClean="0"/>
              <a:t>fs</a:t>
            </a:r>
            <a:r>
              <a:rPr lang="en-US" dirty="0" smtClean="0"/>
              <a:t> = require('</a:t>
            </a:r>
            <a:r>
              <a:rPr lang="en-US" dirty="0" err="1" smtClean="0"/>
              <a:t>fs'</a:t>
            </a:r>
            <a:r>
              <a:rPr lang="en-US" dirty="0" smtClean="0"/>
              <a:t>); </a:t>
            </a:r>
          </a:p>
          <a:p>
            <a:r>
              <a:rPr lang="en-US" dirty="0" smtClean="0"/>
              <a:t>let </a:t>
            </a:r>
            <a:r>
              <a:rPr lang="en-US" dirty="0" err="1" smtClean="0"/>
              <a:t>errorLogger</a:t>
            </a:r>
            <a:r>
              <a:rPr lang="en-US" dirty="0" smtClean="0"/>
              <a:t> =  (err, </a:t>
            </a:r>
            <a:r>
              <a:rPr lang="en-US" dirty="0" err="1" smtClean="0"/>
              <a:t>req</a:t>
            </a:r>
            <a:r>
              <a:rPr lang="en-US" dirty="0" smtClean="0"/>
              <a:t>, res, next) =&gt; {    </a:t>
            </a:r>
          </a:p>
          <a:p>
            <a:r>
              <a:rPr lang="en-US" dirty="0" smtClean="0"/>
              <a:t>if (err) {            </a:t>
            </a:r>
          </a:p>
          <a:p>
            <a:r>
              <a:rPr lang="en-US" dirty="0" err="1" smtClean="0"/>
              <a:t>fs.appendFile</a:t>
            </a:r>
            <a:r>
              <a:rPr lang="en-US" dirty="0" smtClean="0"/>
              <a:t>('ErrorLogger.txt', `${new Date().</a:t>
            </a:r>
            <a:r>
              <a:rPr lang="en-US" dirty="0" err="1" smtClean="0"/>
              <a:t>toDateString</a:t>
            </a:r>
            <a:r>
              <a:rPr lang="en-US" dirty="0" smtClean="0"/>
              <a:t>()} - ${</a:t>
            </a:r>
            <a:r>
              <a:rPr lang="en-US" dirty="0" err="1" smtClean="0"/>
              <a:t>err.message</a:t>
            </a:r>
            <a:r>
              <a:rPr lang="en-US" dirty="0" smtClean="0"/>
              <a:t>}\n` ,  (error) =&gt; {            </a:t>
            </a:r>
          </a:p>
          <a:p>
            <a:r>
              <a:rPr lang="en-US" dirty="0" smtClean="0"/>
              <a:t>if (error) {      console.log("logging failed");     }        </a:t>
            </a:r>
          </a:p>
          <a:p>
            <a:r>
              <a:rPr lang="en-US" dirty="0" smtClean="0"/>
              <a:t>});        </a:t>
            </a:r>
          </a:p>
          <a:p>
            <a:r>
              <a:rPr lang="en-US" dirty="0" smtClean="0"/>
              <a:t>if(</a:t>
            </a:r>
            <a:r>
              <a:rPr lang="en-US" dirty="0" err="1" smtClean="0"/>
              <a:t>err.status</a:t>
            </a:r>
            <a:r>
              <a:rPr lang="en-US" dirty="0" smtClean="0"/>
              <a:t>){        </a:t>
            </a:r>
            <a:r>
              <a:rPr lang="en-US" dirty="0" err="1" smtClean="0"/>
              <a:t>res.status</a:t>
            </a:r>
            <a:r>
              <a:rPr lang="en-US" dirty="0" smtClean="0"/>
              <a:t>(</a:t>
            </a:r>
            <a:r>
              <a:rPr lang="en-US" dirty="0" err="1" smtClean="0"/>
              <a:t>err.status</a:t>
            </a:r>
            <a:r>
              <a:rPr lang="en-US" dirty="0" smtClean="0"/>
              <a:t>);        }        </a:t>
            </a:r>
          </a:p>
          <a:p>
            <a:r>
              <a:rPr lang="en-US" dirty="0" smtClean="0"/>
              <a:t>else{            </a:t>
            </a:r>
            <a:r>
              <a:rPr lang="en-US" dirty="0" err="1" smtClean="0"/>
              <a:t>res.status</a:t>
            </a:r>
            <a:r>
              <a:rPr lang="en-US" dirty="0" smtClean="0"/>
              <a:t>(500)        }               </a:t>
            </a:r>
          </a:p>
          <a:p>
            <a:r>
              <a:rPr lang="en-US" dirty="0" err="1" smtClean="0"/>
              <a:t>res.json</a:t>
            </a:r>
            <a:r>
              <a:rPr lang="en-US" dirty="0" smtClean="0"/>
              <a:t>({            </a:t>
            </a:r>
          </a:p>
          <a:p>
            <a:r>
              <a:rPr lang="en-US" dirty="0" smtClean="0"/>
              <a:t>status: 'error',            message: </a:t>
            </a:r>
            <a:r>
              <a:rPr lang="en-US" dirty="0" err="1" smtClean="0"/>
              <a:t>err.message</a:t>
            </a:r>
            <a:r>
              <a:rPr lang="en-US" dirty="0" smtClean="0"/>
              <a:t>          })    </a:t>
            </a:r>
          </a:p>
          <a:p>
            <a:r>
              <a:rPr lang="en-US" dirty="0" smtClean="0"/>
              <a:t>}} </a:t>
            </a:r>
          </a:p>
          <a:p>
            <a:r>
              <a:rPr lang="en-US" dirty="0" err="1" smtClean="0"/>
              <a:t>module.exports</a:t>
            </a:r>
            <a:r>
              <a:rPr lang="en-US" dirty="0" smtClean="0"/>
              <a:t> = </a:t>
            </a:r>
            <a:r>
              <a:rPr lang="en-US" dirty="0" err="1" smtClean="0"/>
              <a:t>errorLogger</a:t>
            </a:r>
            <a:r>
              <a:rPr lang="en-US" dirty="0" smtClean="0"/>
              <a:t>; </a:t>
            </a:r>
          </a:p>
          <a:p>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304800"/>
            <a:ext cx="7543800" cy="6324600"/>
          </a:xfrm>
        </p:spPr>
        <p:txBody>
          <a:bodyPr>
            <a:normAutofit/>
          </a:bodyPr>
          <a:lstStyle/>
          <a:p>
            <a:pPr algn="just"/>
            <a:r>
              <a:rPr lang="en-US" dirty="0" smtClean="0"/>
              <a:t>4. Save and run the app. Observe the JSON data as output:</a:t>
            </a:r>
          </a:p>
          <a:p>
            <a:pPr algn="just"/>
            <a:r>
              <a:rPr lang="en-US" dirty="0" smtClean="0"/>
              <a:t> </a:t>
            </a:r>
          </a:p>
          <a:p>
            <a:pPr algn="just"/>
            <a:endParaRPr lang="en-US" dirty="0" smtClean="0"/>
          </a:p>
          <a:p>
            <a:pPr algn="just"/>
            <a:endParaRPr lang="en-US" dirty="0" smtClean="0"/>
          </a:p>
          <a:p>
            <a:pPr algn="just"/>
            <a:endParaRPr lang="en-US" dirty="0" smtClean="0"/>
          </a:p>
          <a:p>
            <a:pPr algn="just"/>
            <a:r>
              <a:rPr lang="en-US" dirty="0" smtClean="0"/>
              <a:t>Having an error bring down your entire app in production is never a great experience. </a:t>
            </a:r>
            <a:r>
              <a:rPr lang="en-US" dirty="0" smtClean="0">
                <a:solidFill>
                  <a:srgbClr val="CC0099"/>
                </a:solidFill>
              </a:rPr>
              <a:t>Good exception management is important for any app,</a:t>
            </a:r>
            <a:r>
              <a:rPr lang="en-US" dirty="0" smtClean="0"/>
              <a:t> and the best way to deal with errors is to use the </a:t>
            </a:r>
            <a:r>
              <a:rPr lang="en-US" dirty="0" err="1" smtClean="0"/>
              <a:t>async</a:t>
            </a:r>
            <a:r>
              <a:rPr lang="en-US" dirty="0" smtClean="0"/>
              <a:t> structures. </a:t>
            </a:r>
          </a:p>
          <a:p>
            <a:pPr algn="just"/>
            <a:endParaRPr lang="en-US" dirty="0"/>
          </a:p>
        </p:txBody>
      </p:sp>
      <p:pic>
        <p:nvPicPr>
          <p:cNvPr id="4" name="Picture 3"/>
          <p:cNvPicPr/>
          <p:nvPr/>
        </p:nvPicPr>
        <p:blipFill>
          <a:blip r:embed="rId2"/>
          <a:srcRect/>
          <a:stretch>
            <a:fillRect/>
          </a:stretch>
        </p:blipFill>
        <p:spPr bwMode="auto">
          <a:xfrm>
            <a:off x="1905000" y="1219200"/>
            <a:ext cx="5791200" cy="2438400"/>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71600" y="0"/>
            <a:ext cx="7498080" cy="715962"/>
          </a:xfrm>
        </p:spPr>
        <p:txBody>
          <a:bodyPr>
            <a:normAutofit fontScale="90000"/>
          </a:bodyPr>
          <a:lstStyle/>
          <a:p>
            <a:r>
              <a:rPr lang="en-US" dirty="0" smtClean="0"/>
              <a:t>Third Party Middleware</a:t>
            </a:r>
            <a:endParaRPr lang="en-US" dirty="0"/>
          </a:p>
        </p:txBody>
      </p:sp>
      <p:sp>
        <p:nvSpPr>
          <p:cNvPr id="2" name="Content Placeholder 1"/>
          <p:cNvSpPr>
            <a:spLocks noGrp="1"/>
          </p:cNvSpPr>
          <p:nvPr>
            <p:ph idx="1"/>
          </p:nvPr>
        </p:nvSpPr>
        <p:spPr>
          <a:xfrm>
            <a:off x="1143000" y="914400"/>
            <a:ext cx="7790688" cy="5715000"/>
          </a:xfrm>
        </p:spPr>
        <p:txBody>
          <a:bodyPr>
            <a:normAutofit fontScale="92500" lnSpcReduction="20000"/>
          </a:bodyPr>
          <a:lstStyle/>
          <a:p>
            <a:pPr algn="just"/>
            <a:r>
              <a:rPr lang="en-US" dirty="0" smtClean="0"/>
              <a:t>Third-party middleware </a:t>
            </a:r>
            <a:r>
              <a:rPr lang="en-US" dirty="0" smtClean="0">
                <a:solidFill>
                  <a:srgbClr val="C00000"/>
                </a:solidFill>
              </a:rPr>
              <a:t>provides the capability of adding more functions </a:t>
            </a:r>
            <a:r>
              <a:rPr lang="en-US" dirty="0" smtClean="0"/>
              <a:t>to an Express application using a third party module.</a:t>
            </a:r>
          </a:p>
          <a:p>
            <a:pPr algn="just"/>
            <a:r>
              <a:rPr lang="en-US" dirty="0" smtClean="0">
                <a:solidFill>
                  <a:srgbClr val="3366FF"/>
                </a:solidFill>
              </a:rPr>
              <a:t>For using any third-party middleware</a:t>
            </a:r>
            <a:r>
              <a:rPr lang="en-US" dirty="0" smtClean="0"/>
              <a:t> in the Express application, </a:t>
            </a:r>
            <a:r>
              <a:rPr lang="en-US" dirty="0" smtClean="0">
                <a:solidFill>
                  <a:srgbClr val="3366FF"/>
                </a:solidFill>
              </a:rPr>
              <a:t>the corresponding module </a:t>
            </a:r>
            <a:r>
              <a:rPr lang="en-US" dirty="0" smtClean="0"/>
              <a:t>for that particular functionality </a:t>
            </a:r>
            <a:r>
              <a:rPr lang="en-US" dirty="0" smtClean="0">
                <a:solidFill>
                  <a:srgbClr val="3366FF"/>
                </a:solidFill>
              </a:rPr>
              <a:t>is to be installed, and then it is to be loaded at the application level or router level based on the requirement</a:t>
            </a:r>
            <a:r>
              <a:rPr lang="en-US" dirty="0" smtClean="0"/>
              <a:t>.</a:t>
            </a:r>
          </a:p>
          <a:p>
            <a:pPr algn="just"/>
            <a:r>
              <a:rPr lang="en-US" dirty="0" smtClean="0"/>
              <a:t>Some of the commonly used </a:t>
            </a:r>
            <a:r>
              <a:rPr lang="en-US" dirty="0" err="1" smtClean="0"/>
              <a:t>middlewares</a:t>
            </a:r>
            <a:r>
              <a:rPr lang="en-US" dirty="0" smtClean="0"/>
              <a:t> are:</a:t>
            </a:r>
          </a:p>
          <a:p>
            <a:pPr marL="854075" lvl="0" indent="-284163" algn="just"/>
            <a:r>
              <a:rPr lang="en-US" dirty="0" smtClean="0"/>
              <a:t>body-parser</a:t>
            </a:r>
          </a:p>
          <a:p>
            <a:pPr marL="854075" lvl="0" indent="-284163" algn="just"/>
            <a:r>
              <a:rPr lang="en-US" dirty="0" smtClean="0"/>
              <a:t>cookie-parser</a:t>
            </a:r>
          </a:p>
          <a:p>
            <a:pPr marL="854075" lvl="0" indent="-284163" algn="just"/>
            <a:r>
              <a:rPr lang="en-US" dirty="0" smtClean="0"/>
              <a:t>helmet</a:t>
            </a:r>
          </a:p>
          <a:p>
            <a:pPr marL="854075" lvl="0" indent="-284163" algn="just"/>
            <a:r>
              <a:rPr lang="en-US" dirty="0" smtClean="0"/>
              <a:t>session</a:t>
            </a:r>
          </a:p>
          <a:p>
            <a:pPr algn="just"/>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5608" y="274638"/>
            <a:ext cx="7498080" cy="563562"/>
          </a:xfrm>
        </p:spPr>
        <p:txBody>
          <a:bodyPr>
            <a:normAutofit fontScale="90000"/>
          </a:bodyPr>
          <a:lstStyle/>
          <a:p>
            <a:r>
              <a:rPr lang="en-US" dirty="0" smtClean="0"/>
              <a:t>Body Parser</a:t>
            </a:r>
            <a:endParaRPr lang="en-US" dirty="0"/>
          </a:p>
        </p:txBody>
      </p:sp>
      <p:sp>
        <p:nvSpPr>
          <p:cNvPr id="2" name="Content Placeholder 1"/>
          <p:cNvSpPr>
            <a:spLocks noGrp="1"/>
          </p:cNvSpPr>
          <p:nvPr>
            <p:ph idx="1"/>
          </p:nvPr>
        </p:nvSpPr>
        <p:spPr>
          <a:xfrm>
            <a:off x="1143000" y="914400"/>
            <a:ext cx="7790688" cy="5715000"/>
          </a:xfrm>
        </p:spPr>
        <p:txBody>
          <a:bodyPr>
            <a:normAutofit fontScale="85000" lnSpcReduction="20000"/>
          </a:bodyPr>
          <a:lstStyle/>
          <a:p>
            <a:pPr algn="just"/>
            <a:r>
              <a:rPr lang="en-US" dirty="0" smtClean="0"/>
              <a:t>The users are always prompted to enter data in a form, which is a powerful tool in any web application. </a:t>
            </a:r>
            <a:r>
              <a:rPr lang="en-US" dirty="0" smtClean="0">
                <a:solidFill>
                  <a:srgbClr val="C00000"/>
                </a:solidFill>
              </a:rPr>
              <a:t>On submitting the forms using the POST method, the data is sent as part of the request's body. </a:t>
            </a:r>
          </a:p>
          <a:p>
            <a:pPr algn="just"/>
            <a:r>
              <a:rPr lang="en-US" dirty="0" smtClean="0"/>
              <a:t>The form data is hence not exposed in the URL. POST submission handling is therefore different from GET submissions and it needs more processing.</a:t>
            </a:r>
          </a:p>
          <a:p>
            <a:pPr algn="just"/>
            <a:r>
              <a:rPr lang="en-US" dirty="0" smtClean="0"/>
              <a:t>The Express framework provides a middleware  </a:t>
            </a:r>
            <a:r>
              <a:rPr lang="en-US" dirty="0" smtClean="0">
                <a:solidFill>
                  <a:srgbClr val="3366FF"/>
                </a:solidFill>
              </a:rPr>
              <a:t>'body-parser' for extracting the data coming as part of the request body, whenever the client sends any request</a:t>
            </a:r>
            <a:r>
              <a:rPr lang="en-US" dirty="0" smtClean="0"/>
              <a:t>. </a:t>
            </a:r>
          </a:p>
          <a:p>
            <a:pPr algn="just"/>
            <a:r>
              <a:rPr lang="en-US" dirty="0" smtClean="0"/>
              <a:t>To access the POST parameters, it provides a body property for the request object.</a:t>
            </a:r>
          </a:p>
          <a:p>
            <a:pPr algn="just"/>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3839</TotalTime>
  <Words>3013</Words>
  <Application>Microsoft Office PowerPoint</Application>
  <PresentationFormat>On-screen Show (4:3)</PresentationFormat>
  <Paragraphs>789</Paragraphs>
  <Slides>131</Slides>
  <Notes>1</Notes>
  <HiddenSlides>0</HiddenSlides>
  <MMClips>0</MMClips>
  <ScaleCrop>false</ScaleCrop>
  <HeadingPairs>
    <vt:vector size="4" baseType="variant">
      <vt:variant>
        <vt:lpstr>Theme</vt:lpstr>
      </vt:variant>
      <vt:variant>
        <vt:i4>1</vt:i4>
      </vt:variant>
      <vt:variant>
        <vt:lpstr>Slide Titles</vt:lpstr>
      </vt:variant>
      <vt:variant>
        <vt:i4>131</vt:i4>
      </vt:variant>
    </vt:vector>
  </HeadingPairs>
  <TitlesOfParts>
    <vt:vector size="132" baseType="lpstr">
      <vt:lpstr>Solstice</vt:lpstr>
      <vt:lpstr>Express JS</vt:lpstr>
      <vt:lpstr>Why Express?</vt:lpstr>
      <vt:lpstr>Slide 3</vt:lpstr>
      <vt:lpstr>Slide 4</vt:lpstr>
      <vt:lpstr>What is Express?</vt:lpstr>
      <vt:lpstr>Slide 6</vt:lpstr>
      <vt:lpstr>Slide 7</vt:lpstr>
      <vt:lpstr>Express in web application stack</vt:lpstr>
      <vt:lpstr>Slide 9</vt:lpstr>
      <vt:lpstr>Express Development Environment</vt:lpstr>
      <vt:lpstr>Slide 11</vt:lpstr>
      <vt:lpstr>Slide 12</vt:lpstr>
      <vt:lpstr>Slide 13</vt:lpstr>
      <vt:lpstr>Development Environment- steps</vt:lpstr>
      <vt:lpstr>Slide 15</vt:lpstr>
      <vt:lpstr>Slide 16</vt:lpstr>
      <vt:lpstr>Slide 17</vt:lpstr>
      <vt:lpstr>Slide 18</vt:lpstr>
      <vt:lpstr>Slide 19</vt:lpstr>
      <vt:lpstr>Code linting</vt:lpstr>
      <vt:lpstr>Slide 21</vt:lpstr>
      <vt:lpstr>Slide 22</vt:lpstr>
      <vt:lpstr>Slide 23</vt:lpstr>
      <vt:lpstr>Slide 24</vt:lpstr>
      <vt:lpstr>Slide 25</vt:lpstr>
      <vt:lpstr>Slide 26</vt:lpstr>
      <vt:lpstr>Code with ESLint problems</vt:lpstr>
      <vt:lpstr>Updated code without ESLint problems:</vt:lpstr>
      <vt:lpstr>Why Routing?</vt:lpstr>
      <vt:lpstr>Slide 30</vt:lpstr>
      <vt:lpstr>Slide 31</vt:lpstr>
      <vt:lpstr>Slide 32</vt:lpstr>
      <vt:lpstr>Slide 33</vt:lpstr>
      <vt:lpstr>What is Routing?</vt:lpstr>
      <vt:lpstr>Slide 35</vt:lpstr>
      <vt:lpstr>Routing using Application Instance</vt:lpstr>
      <vt:lpstr>Slide 37</vt:lpstr>
      <vt:lpstr>Slide 38</vt:lpstr>
      <vt:lpstr>Slide 39</vt:lpstr>
      <vt:lpstr>Slide 40</vt:lpstr>
      <vt:lpstr>Slide 41</vt:lpstr>
      <vt:lpstr>Slide 42</vt:lpstr>
      <vt:lpstr>Defining a route</vt:lpstr>
      <vt:lpstr>Slide 44</vt:lpstr>
      <vt:lpstr>Slide 45</vt:lpstr>
      <vt:lpstr>Route Paths</vt:lpstr>
      <vt:lpstr>Slide 47</vt:lpstr>
      <vt:lpstr>Slide 48</vt:lpstr>
      <vt:lpstr>Handling Routes</vt:lpstr>
      <vt:lpstr>Slide 50</vt:lpstr>
      <vt:lpstr>Response object</vt:lpstr>
      <vt:lpstr>Slide 52</vt:lpstr>
      <vt:lpstr>Slide 53</vt:lpstr>
      <vt:lpstr>Slide 54</vt:lpstr>
      <vt:lpstr>Handling Routes-an example</vt:lpstr>
      <vt:lpstr>Slide 56</vt:lpstr>
      <vt:lpstr>Slide 57</vt:lpstr>
      <vt:lpstr>Slide 58</vt:lpstr>
      <vt:lpstr>Route parameters</vt:lpstr>
      <vt:lpstr>Slide 60</vt:lpstr>
      <vt:lpstr>Query Parameters</vt:lpstr>
      <vt:lpstr>Slide 62</vt:lpstr>
      <vt:lpstr>Slide 63</vt:lpstr>
      <vt:lpstr>Slide 64</vt:lpstr>
      <vt:lpstr>Slide 65</vt:lpstr>
      <vt:lpstr>Slide 66</vt:lpstr>
      <vt:lpstr>Why Middleware?</vt:lpstr>
      <vt:lpstr>What is a Middleware? </vt:lpstr>
      <vt:lpstr>How Middleware works?</vt:lpstr>
      <vt:lpstr>Slide 70</vt:lpstr>
      <vt:lpstr>Slide 71</vt:lpstr>
      <vt:lpstr>Slide 72</vt:lpstr>
      <vt:lpstr>Chaining of Middleware</vt:lpstr>
      <vt:lpstr>Slide 74</vt:lpstr>
      <vt:lpstr>Middleware Ordering</vt:lpstr>
      <vt:lpstr>Types of Middlewares</vt:lpstr>
      <vt:lpstr>Application Level Middleware</vt:lpstr>
      <vt:lpstr>Application Level Middleware- Demo</vt:lpstr>
      <vt:lpstr>Slide 79</vt:lpstr>
      <vt:lpstr>Slide 80</vt:lpstr>
      <vt:lpstr>Slide 81</vt:lpstr>
      <vt:lpstr>Router Level Middleware</vt:lpstr>
      <vt:lpstr>Demo steps</vt:lpstr>
      <vt:lpstr>Slide 84</vt:lpstr>
      <vt:lpstr>Slide 85</vt:lpstr>
      <vt:lpstr>Demo 2: Router Level Middleware</vt:lpstr>
      <vt:lpstr>Demo steps:</vt:lpstr>
      <vt:lpstr>Slide 88</vt:lpstr>
      <vt:lpstr>Slide 89</vt:lpstr>
      <vt:lpstr>Slide 90</vt:lpstr>
      <vt:lpstr>Error Handling Middleware</vt:lpstr>
      <vt:lpstr>Slide 92</vt:lpstr>
      <vt:lpstr>Slide 93</vt:lpstr>
      <vt:lpstr>Demo-Error Handling Middleware</vt:lpstr>
      <vt:lpstr>Demo steps</vt:lpstr>
      <vt:lpstr>Slide 96</vt:lpstr>
      <vt:lpstr>Slide 97</vt:lpstr>
      <vt:lpstr>Third Party Middleware</vt:lpstr>
      <vt:lpstr>Body Parser</vt:lpstr>
      <vt:lpstr>Slide 100</vt:lpstr>
      <vt:lpstr>Build-In Middleware</vt:lpstr>
      <vt:lpstr>Connecting to MongoDB with Mongoose:</vt:lpstr>
      <vt:lpstr>Need for ODM </vt:lpstr>
      <vt:lpstr>Slide 104</vt:lpstr>
      <vt:lpstr>Slide 105</vt:lpstr>
      <vt:lpstr>ODM</vt:lpstr>
      <vt:lpstr>Mongoose</vt:lpstr>
      <vt:lpstr>Slide 108</vt:lpstr>
      <vt:lpstr>Slide 109</vt:lpstr>
      <vt:lpstr>Slide 110</vt:lpstr>
      <vt:lpstr>Slide 111</vt:lpstr>
      <vt:lpstr>Slide 112</vt:lpstr>
      <vt:lpstr>Schema and Models</vt:lpstr>
      <vt:lpstr>Slide 114</vt:lpstr>
      <vt:lpstr>Referencing Mongoose</vt:lpstr>
      <vt:lpstr>Slide 116</vt:lpstr>
      <vt:lpstr>Slide 117</vt:lpstr>
      <vt:lpstr>Introduction to Mongoose Schema</vt:lpstr>
      <vt:lpstr>Slide 119</vt:lpstr>
      <vt:lpstr>Creating Schema – Demo</vt:lpstr>
      <vt:lpstr>Slide 121</vt:lpstr>
      <vt:lpstr>Validation types and Defaults</vt:lpstr>
      <vt:lpstr>Slide 123</vt:lpstr>
      <vt:lpstr>Validation types and default values</vt:lpstr>
      <vt:lpstr>Slide 125</vt:lpstr>
      <vt:lpstr>Slide 126</vt:lpstr>
      <vt:lpstr>Slide 127</vt:lpstr>
      <vt:lpstr>Demo: Adding Validation, types and default to myNotes Schema</vt:lpstr>
      <vt:lpstr>Creating a model</vt:lpstr>
      <vt:lpstr>Slide 130</vt:lpstr>
      <vt:lpstr>Slide 131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 JS</dc:title>
  <dc:creator>Windows User</dc:creator>
  <cp:lastModifiedBy>Windows User</cp:lastModifiedBy>
  <cp:revision>226</cp:revision>
  <dcterms:created xsi:type="dcterms:W3CDTF">2023-03-12T13:34:40Z</dcterms:created>
  <dcterms:modified xsi:type="dcterms:W3CDTF">2023-04-26T15:10:45Z</dcterms:modified>
</cp:coreProperties>
</file>