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427" r:id="rId13"/>
    <p:sldId id="429" r:id="rId14"/>
    <p:sldId id="268" r:id="rId15"/>
    <p:sldId id="269" r:id="rId16"/>
    <p:sldId id="270" r:id="rId17"/>
    <p:sldId id="271" r:id="rId18"/>
    <p:sldId id="272" r:id="rId19"/>
    <p:sldId id="273" r:id="rId20"/>
    <p:sldId id="274" r:id="rId21"/>
    <p:sldId id="275" r:id="rId22"/>
    <p:sldId id="276" r:id="rId23"/>
    <p:sldId id="278" r:id="rId24"/>
    <p:sldId id="277" r:id="rId25"/>
    <p:sldId id="281" r:id="rId26"/>
    <p:sldId id="282" r:id="rId27"/>
    <p:sldId id="283" r:id="rId28"/>
    <p:sldId id="285"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430" r:id="rId82"/>
    <p:sldId id="337" r:id="rId83"/>
    <p:sldId id="338" r:id="rId84"/>
    <p:sldId id="339" r:id="rId85"/>
    <p:sldId id="340" r:id="rId86"/>
    <p:sldId id="341" r:id="rId87"/>
    <p:sldId id="342" r:id="rId88"/>
    <p:sldId id="343" r:id="rId89"/>
    <p:sldId id="345" r:id="rId90"/>
    <p:sldId id="344" r:id="rId91"/>
    <p:sldId id="346" r:id="rId92"/>
    <p:sldId id="347" r:id="rId93"/>
    <p:sldId id="348" r:id="rId94"/>
    <p:sldId id="349" r:id="rId95"/>
    <p:sldId id="350" r:id="rId96"/>
    <p:sldId id="351" r:id="rId97"/>
    <p:sldId id="352"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6" r:id="rId116"/>
    <p:sldId id="377" r:id="rId117"/>
    <p:sldId id="378" r:id="rId118"/>
    <p:sldId id="379" r:id="rId119"/>
    <p:sldId id="422" r:id="rId120"/>
    <p:sldId id="380" r:id="rId121"/>
    <p:sldId id="381" r:id="rId122"/>
    <p:sldId id="382" r:id="rId123"/>
    <p:sldId id="383" r:id="rId124"/>
    <p:sldId id="384" r:id="rId125"/>
    <p:sldId id="385" r:id="rId126"/>
    <p:sldId id="423" r:id="rId127"/>
    <p:sldId id="386" r:id="rId128"/>
    <p:sldId id="424" r:id="rId129"/>
    <p:sldId id="387" r:id="rId130"/>
    <p:sldId id="425" r:id="rId131"/>
    <p:sldId id="388" r:id="rId132"/>
    <p:sldId id="426" r:id="rId133"/>
    <p:sldId id="389" r:id="rId134"/>
    <p:sldId id="390" r:id="rId135"/>
    <p:sldId id="391" r:id="rId136"/>
    <p:sldId id="392" r:id="rId137"/>
    <p:sldId id="393" r:id="rId138"/>
    <p:sldId id="394" r:id="rId139"/>
    <p:sldId id="395" r:id="rId140"/>
    <p:sldId id="434" r:id="rId141"/>
    <p:sldId id="396" r:id="rId142"/>
    <p:sldId id="397" r:id="rId143"/>
    <p:sldId id="398" r:id="rId144"/>
    <p:sldId id="399" r:id="rId145"/>
    <p:sldId id="400" r:id="rId146"/>
    <p:sldId id="401" r:id="rId147"/>
    <p:sldId id="435" r:id="rId148"/>
    <p:sldId id="402" r:id="rId149"/>
    <p:sldId id="431" r:id="rId150"/>
    <p:sldId id="403" r:id="rId151"/>
    <p:sldId id="432" r:id="rId152"/>
    <p:sldId id="436" r:id="rId153"/>
    <p:sldId id="404" r:id="rId154"/>
    <p:sldId id="405" r:id="rId155"/>
    <p:sldId id="406" r:id="rId156"/>
    <p:sldId id="433"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66"/>
    <a:srgbClr val="6600CC"/>
    <a:srgbClr val="FF0066"/>
    <a:srgbClr val="066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98F9DBA-88A3-454F-AB2A-1DBF898191CF}" type="datetimeFigureOut">
              <a:rPr lang="en-US" smtClean="0"/>
              <a:pPr/>
              <a:t>1/25/2025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96C2696-627D-49C3-9449-6175844FAC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8F9DBA-88A3-454F-AB2A-1DBF898191CF}"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2696-627D-49C3-9449-6175844FAC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8F9DBA-88A3-454F-AB2A-1DBF898191CF}" type="datetimeFigureOut">
              <a:rPr lang="en-US" smtClean="0"/>
              <a:pPr/>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2696-627D-49C3-9449-6175844FAC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98F9DBA-88A3-454F-AB2A-1DBF898191CF}" type="datetimeFigureOut">
              <a:rPr lang="en-US" smtClean="0"/>
              <a:pPr/>
              <a:t>1/25/2025</a:t>
            </a:fld>
            <a:endParaRPr lang="en-US"/>
          </a:p>
        </p:txBody>
      </p:sp>
      <p:sp>
        <p:nvSpPr>
          <p:cNvPr id="9" name="Slide Number Placeholder 8"/>
          <p:cNvSpPr>
            <a:spLocks noGrp="1"/>
          </p:cNvSpPr>
          <p:nvPr>
            <p:ph type="sldNum" sz="quarter" idx="15"/>
          </p:nvPr>
        </p:nvSpPr>
        <p:spPr/>
        <p:txBody>
          <a:bodyPr rtlCol="0"/>
          <a:lstStyle/>
          <a:p>
            <a:fld id="{D96C2696-627D-49C3-9449-6175844FACC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98F9DBA-88A3-454F-AB2A-1DBF898191CF}" type="datetimeFigureOut">
              <a:rPr lang="en-US" smtClean="0"/>
              <a:pPr/>
              <a:t>1/25/2025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96C2696-627D-49C3-9449-6175844FAC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98F9DBA-88A3-454F-AB2A-1DBF898191CF}" type="datetimeFigureOut">
              <a:rPr lang="en-US" smtClean="0"/>
              <a:pPr/>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C2696-627D-49C3-9449-6175844FACC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98F9DBA-88A3-454F-AB2A-1DBF898191CF}" type="datetimeFigureOut">
              <a:rPr lang="en-US" smtClean="0"/>
              <a:pPr/>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6C2696-627D-49C3-9449-6175844FACC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98F9DBA-88A3-454F-AB2A-1DBF898191CF}" type="datetimeFigureOut">
              <a:rPr lang="en-US" smtClean="0"/>
              <a:pPr/>
              <a:t>1/25/2025</a:t>
            </a:fld>
            <a:endParaRPr lang="en-US"/>
          </a:p>
        </p:txBody>
      </p:sp>
      <p:sp>
        <p:nvSpPr>
          <p:cNvPr id="7" name="Slide Number Placeholder 6"/>
          <p:cNvSpPr>
            <a:spLocks noGrp="1"/>
          </p:cNvSpPr>
          <p:nvPr>
            <p:ph type="sldNum" sz="quarter" idx="11"/>
          </p:nvPr>
        </p:nvSpPr>
        <p:spPr/>
        <p:txBody>
          <a:bodyPr rtlCol="0"/>
          <a:lstStyle/>
          <a:p>
            <a:fld id="{D96C2696-627D-49C3-9449-6175844FACC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F9DBA-88A3-454F-AB2A-1DBF898191CF}" type="datetimeFigureOut">
              <a:rPr lang="en-US" smtClean="0"/>
              <a:pPr/>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6C2696-627D-49C3-9449-6175844FAC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98F9DBA-88A3-454F-AB2A-1DBF898191CF}" type="datetimeFigureOut">
              <a:rPr lang="en-US" smtClean="0"/>
              <a:pPr/>
              <a:t>1/25/2025</a:t>
            </a:fld>
            <a:endParaRPr lang="en-US"/>
          </a:p>
        </p:txBody>
      </p:sp>
      <p:sp>
        <p:nvSpPr>
          <p:cNvPr id="22" name="Slide Number Placeholder 21"/>
          <p:cNvSpPr>
            <a:spLocks noGrp="1"/>
          </p:cNvSpPr>
          <p:nvPr>
            <p:ph type="sldNum" sz="quarter" idx="15"/>
          </p:nvPr>
        </p:nvSpPr>
        <p:spPr/>
        <p:txBody>
          <a:bodyPr rtlCol="0"/>
          <a:lstStyle/>
          <a:p>
            <a:fld id="{D96C2696-627D-49C3-9449-6175844FACC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98F9DBA-88A3-454F-AB2A-1DBF898191CF}" type="datetimeFigureOut">
              <a:rPr lang="en-US" smtClean="0"/>
              <a:pPr/>
              <a:t>1/25/2025</a:t>
            </a:fld>
            <a:endParaRPr lang="en-US"/>
          </a:p>
        </p:txBody>
      </p:sp>
      <p:sp>
        <p:nvSpPr>
          <p:cNvPr id="18" name="Slide Number Placeholder 17"/>
          <p:cNvSpPr>
            <a:spLocks noGrp="1"/>
          </p:cNvSpPr>
          <p:nvPr>
            <p:ph type="sldNum" sz="quarter" idx="11"/>
          </p:nvPr>
        </p:nvSpPr>
        <p:spPr/>
        <p:txBody>
          <a:bodyPr rtlCol="0"/>
          <a:lstStyle/>
          <a:p>
            <a:fld id="{D96C2696-627D-49C3-9449-6175844FACC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98F9DBA-88A3-454F-AB2A-1DBF898191CF}" type="datetimeFigureOut">
              <a:rPr lang="en-US" smtClean="0"/>
              <a:pPr/>
              <a:t>1/25/2025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96C2696-627D-49C3-9449-6175844FAC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752600"/>
            <a:ext cx="6172200" cy="1894362"/>
          </a:xfrm>
        </p:spPr>
        <p:txBody>
          <a:bodyPr>
            <a:normAutofit/>
          </a:bodyPr>
          <a:lstStyle/>
          <a:p>
            <a:r>
              <a:rPr lang="en-US" sz="7200" dirty="0" smtClean="0"/>
              <a:t>Java Script</a:t>
            </a:r>
            <a:endParaRPr lang="en-US" sz="7200" dirty="0"/>
          </a:p>
        </p:txBody>
      </p:sp>
      <p:sp>
        <p:nvSpPr>
          <p:cNvPr id="3" name="Subtitle 2"/>
          <p:cNvSpPr>
            <a:spLocks noGrp="1"/>
          </p:cNvSpPr>
          <p:nvPr>
            <p:ph type="subTitle" idx="1"/>
          </p:nvPr>
        </p:nvSpPr>
        <p:spPr>
          <a:xfrm>
            <a:off x="5562600" y="4800600"/>
            <a:ext cx="3429000" cy="1066800"/>
          </a:xfrm>
        </p:spPr>
        <p:txBody>
          <a:bodyPr>
            <a:normAutofit/>
          </a:bodyPr>
          <a:lstStyle/>
          <a:p>
            <a:r>
              <a:rPr lang="en-US" sz="4000" dirty="0" smtClean="0"/>
              <a:t>(Cont..)</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553200"/>
          </a:xfrm>
        </p:spPr>
        <p:txBody>
          <a:bodyPr>
            <a:normAutofit lnSpcReduction="10000"/>
          </a:bodyPr>
          <a:lstStyle/>
          <a:p>
            <a:pPr algn="just">
              <a:lnSpc>
                <a:spcPct val="150000"/>
              </a:lnSpc>
            </a:pPr>
            <a:r>
              <a:rPr lang="en-US" b="1" dirty="0" smtClean="0"/>
              <a:t>Syntax 2: No parameter, single line code:</a:t>
            </a:r>
          </a:p>
          <a:p>
            <a:pPr algn="just">
              <a:lnSpc>
                <a:spcPct val="150000"/>
              </a:lnSpc>
            </a:pPr>
            <a:r>
              <a:rPr lang="en-US" dirty="0" smtClean="0"/>
              <a:t>If the </a:t>
            </a:r>
            <a:r>
              <a:rPr lang="en-US" dirty="0" smtClean="0">
                <a:solidFill>
                  <a:srgbClr val="0000FF"/>
                </a:solidFill>
              </a:rPr>
              <a:t>code is single line, { } is not required</a:t>
            </a:r>
            <a:r>
              <a:rPr lang="en-US" dirty="0" smtClean="0"/>
              <a:t>. The expression is evaluated and automatically returned.</a:t>
            </a:r>
          </a:p>
          <a:p>
            <a:pPr marL="977900" indent="-273050" algn="just">
              <a:lnSpc>
                <a:spcPct val="150000"/>
              </a:lnSpc>
              <a:buNone/>
            </a:pPr>
            <a:r>
              <a:rPr lang="en-US" dirty="0" smtClean="0"/>
              <a:t>trip = () =&gt; “Let's go to trip.”</a:t>
            </a:r>
          </a:p>
          <a:p>
            <a:pPr marL="977900" indent="-273050" algn="just">
              <a:lnSpc>
                <a:spcPct val="150000"/>
              </a:lnSpc>
              <a:buNone/>
            </a:pPr>
            <a:r>
              <a:rPr lang="en-US" dirty="0" smtClean="0"/>
              <a:t>console.log(trip());</a:t>
            </a:r>
          </a:p>
          <a:p>
            <a:pPr marL="977900" indent="-273050" algn="just">
              <a:lnSpc>
                <a:spcPct val="150000"/>
              </a:lnSpc>
              <a:buNone/>
            </a:pPr>
            <a:r>
              <a:rPr lang="en-US" i="1" dirty="0" smtClean="0"/>
              <a:t>// Let's go to trip.</a:t>
            </a:r>
            <a:r>
              <a:rPr lang="en-US" dirty="0" smtClean="0"/>
              <a:t> </a:t>
            </a:r>
          </a:p>
          <a:p>
            <a:pPr algn="just">
              <a:lnSpc>
                <a:spcPct val="150000"/>
              </a:lnSpc>
            </a:pPr>
            <a:r>
              <a:rPr lang="en-US" b="1" dirty="0" smtClean="0"/>
              <a:t>Syntax 3: One parameter, single line code:</a:t>
            </a:r>
          </a:p>
          <a:p>
            <a:pPr algn="just">
              <a:lnSpc>
                <a:spcPct val="150000"/>
              </a:lnSpc>
            </a:pPr>
            <a:r>
              <a:rPr lang="en-US" dirty="0" smtClean="0">
                <a:solidFill>
                  <a:srgbClr val="CC0066"/>
                </a:solidFill>
              </a:rPr>
              <a:t>If only one parameter, then () is not required.</a:t>
            </a:r>
          </a:p>
          <a:p>
            <a:pPr marL="857250" indent="-273050" algn="just">
              <a:lnSpc>
                <a:spcPct val="150000"/>
              </a:lnSpc>
              <a:buNone/>
            </a:pPr>
            <a:r>
              <a:rPr lang="en-US" dirty="0" smtClean="0"/>
              <a:t>trip = place =&gt; "Trip to " + place;</a:t>
            </a:r>
          </a:p>
          <a:p>
            <a:pPr marL="857250" indent="-273050" algn="just">
              <a:lnSpc>
                <a:spcPct val="150000"/>
              </a:lnSpc>
              <a:buNone/>
            </a:pPr>
            <a:r>
              <a:rPr lang="en-US" dirty="0" smtClean="0"/>
              <a:t>console.log(trip("Paris"));</a:t>
            </a:r>
          </a:p>
          <a:p>
            <a:pPr marL="857250" indent="-273050" algn="just">
              <a:lnSpc>
                <a:spcPct val="150000"/>
              </a:lnSpc>
              <a:buNone/>
            </a:pPr>
            <a:r>
              <a:rPr lang="en-US" i="1" dirty="0" smtClean="0"/>
              <a:t>// Trip to Paris</a:t>
            </a:r>
            <a:r>
              <a:rPr lang="en-US" dirty="0" smtClean="0"/>
              <a:t> </a:t>
            </a:r>
          </a:p>
          <a:p>
            <a:pPr algn="just">
              <a:lnSpc>
                <a:spcPct val="150000"/>
              </a:lnSpc>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Example:</a:t>
            </a:r>
            <a:endParaRPr lang="en-US" b="1" dirty="0"/>
          </a:p>
        </p:txBody>
      </p:sp>
      <p:sp>
        <p:nvSpPr>
          <p:cNvPr id="3" name="Content Placeholder 2"/>
          <p:cNvSpPr>
            <a:spLocks noGrp="1"/>
          </p:cNvSpPr>
          <p:nvPr>
            <p:ph sz="quarter" idx="1"/>
          </p:nvPr>
        </p:nvSpPr>
        <p:spPr>
          <a:xfrm>
            <a:off x="457200" y="914400"/>
            <a:ext cx="8077200" cy="5559552"/>
          </a:xfrm>
        </p:spPr>
        <p:txBody>
          <a:bodyPr>
            <a:normAutofit/>
          </a:bodyPr>
          <a:lstStyle/>
          <a:p>
            <a:pPr>
              <a:buNone/>
            </a:pPr>
            <a:r>
              <a:rPr lang="en-US" dirty="0" smtClean="0"/>
              <a:t>&lt;html&gt; </a:t>
            </a:r>
          </a:p>
          <a:p>
            <a:pPr>
              <a:buNone/>
            </a:pPr>
            <a:r>
              <a:rPr lang="en-US" dirty="0" smtClean="0"/>
              <a:t>&lt;head&gt;     &lt;title&gt;JavaScript DOM Implementation&lt;/title&gt;</a:t>
            </a:r>
          </a:p>
          <a:p>
            <a:pPr>
              <a:buNone/>
            </a:pPr>
            <a:r>
              <a:rPr lang="en-US" dirty="0" smtClean="0"/>
              <a:t>&lt;/head&gt; </a:t>
            </a:r>
          </a:p>
          <a:p>
            <a:pPr>
              <a:buNone/>
            </a:pPr>
            <a:r>
              <a:rPr lang="en-US" dirty="0" smtClean="0"/>
              <a:t>&lt;body&gt;</a:t>
            </a:r>
          </a:p>
          <a:p>
            <a:pPr>
              <a:buNone/>
            </a:pPr>
            <a:r>
              <a:rPr lang="en-US" dirty="0" smtClean="0"/>
              <a:t>    &lt;h3&gt;Let us see how HTML is rendered as DOM&lt;/h3&gt;  &lt;</a:t>
            </a:r>
            <a:r>
              <a:rPr lang="en-US" dirty="0" err="1" smtClean="0"/>
              <a:t>ul</a:t>
            </a:r>
            <a:r>
              <a:rPr lang="en-US" dirty="0" smtClean="0"/>
              <a:t>&gt;         &lt;h5&gt;Here is the list of things we will learn&lt;/h5&gt;         &lt;</a:t>
            </a:r>
            <a:r>
              <a:rPr lang="en-US" dirty="0" err="1" smtClean="0"/>
              <a:t>li</a:t>
            </a:r>
            <a:r>
              <a:rPr lang="en-US" dirty="0" smtClean="0"/>
              <a:t>&gt;JavaScript Object Document&lt;/</a:t>
            </a:r>
            <a:r>
              <a:rPr lang="en-US" dirty="0" err="1" smtClean="0"/>
              <a:t>li</a:t>
            </a:r>
            <a:r>
              <a:rPr lang="en-US" dirty="0" smtClean="0"/>
              <a:t>&gt;     </a:t>
            </a:r>
          </a:p>
          <a:p>
            <a:pPr>
              <a:buNone/>
            </a:pPr>
            <a:r>
              <a:rPr lang="en-US" dirty="0" smtClean="0"/>
              <a:t>	&lt;/</a:t>
            </a:r>
            <a:r>
              <a:rPr lang="en-US" dirty="0" err="1" smtClean="0"/>
              <a:t>ul</a:t>
            </a:r>
            <a:r>
              <a:rPr lang="en-US" dirty="0" smtClean="0"/>
              <a:t>&gt; </a:t>
            </a:r>
          </a:p>
          <a:p>
            <a:pPr>
              <a:buNone/>
            </a:pPr>
            <a:r>
              <a:rPr lang="en-US" dirty="0" smtClean="0"/>
              <a:t>&lt;/body&gt; </a:t>
            </a:r>
          </a:p>
          <a:p>
            <a:pPr>
              <a:buNone/>
            </a:pPr>
            <a:r>
              <a:rPr lang="en-US" dirty="0" smtClean="0"/>
              <a:t>&lt;/html&gt;</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b="1" dirty="0" smtClean="0"/>
              <a:t>DOM structure </a:t>
            </a:r>
            <a:endParaRPr lang="en-US" b="1" dirty="0"/>
          </a:p>
        </p:txBody>
      </p:sp>
      <p:pic>
        <p:nvPicPr>
          <p:cNvPr id="4" name="Content Placeholder 3"/>
          <p:cNvPicPr>
            <a:picLocks noGrp="1"/>
          </p:cNvPicPr>
          <p:nvPr>
            <p:ph sz="quarter" idx="1"/>
          </p:nvPr>
        </p:nvPicPr>
        <p:blipFill>
          <a:blip r:embed="rId2"/>
          <a:srcRect/>
          <a:stretch>
            <a:fillRect/>
          </a:stretch>
        </p:blipFill>
        <p:spPr bwMode="auto">
          <a:xfrm>
            <a:off x="457200" y="1295400"/>
            <a:ext cx="7924800" cy="43434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245352"/>
          </a:xfrm>
        </p:spPr>
        <p:txBody>
          <a:bodyPr>
            <a:normAutofit lnSpcReduction="10000"/>
          </a:bodyPr>
          <a:lstStyle/>
          <a:p>
            <a:pPr algn="just">
              <a:lnSpc>
                <a:spcPct val="150000"/>
              </a:lnSpc>
            </a:pPr>
            <a:r>
              <a:rPr lang="en-US" dirty="0" smtClean="0"/>
              <a:t>So, </a:t>
            </a:r>
            <a:r>
              <a:rPr lang="en-US" dirty="0" smtClean="0">
                <a:solidFill>
                  <a:srgbClr val="6600CC"/>
                </a:solidFill>
              </a:rPr>
              <a:t>how does the Node relationship helps in Node manipulation?</a:t>
            </a:r>
          </a:p>
          <a:p>
            <a:pPr algn="just">
              <a:lnSpc>
                <a:spcPct val="150000"/>
              </a:lnSpc>
            </a:pPr>
            <a:r>
              <a:rPr lang="en-US" dirty="0" smtClean="0"/>
              <a:t>These </a:t>
            </a:r>
            <a:r>
              <a:rPr lang="en-US" dirty="0" smtClean="0">
                <a:solidFill>
                  <a:srgbClr val="FF0066"/>
                </a:solidFill>
              </a:rPr>
              <a:t>nodes appear in a hierarchical structure </a:t>
            </a:r>
            <a:r>
              <a:rPr lang="en-US" dirty="0" smtClean="0"/>
              <a:t>inside the browser. </a:t>
            </a:r>
          </a:p>
          <a:p>
            <a:pPr algn="just">
              <a:lnSpc>
                <a:spcPct val="150000"/>
              </a:lnSpc>
            </a:pPr>
            <a:r>
              <a:rPr lang="en-US" dirty="0" smtClean="0"/>
              <a:t>And this hierarchical relationship between the nodes </a:t>
            </a:r>
            <a:r>
              <a:rPr lang="en-US" dirty="0" smtClean="0">
                <a:solidFill>
                  <a:srgbClr val="0000FF"/>
                </a:solidFill>
              </a:rPr>
              <a:t>allows us to traverse through the DOM tree</a:t>
            </a:r>
            <a:r>
              <a:rPr lang="en-US" dirty="0" smtClean="0"/>
              <a:t>. </a:t>
            </a:r>
          </a:p>
          <a:p>
            <a:pPr lvl="0" algn="just">
              <a:lnSpc>
                <a:spcPct val="150000"/>
              </a:lnSpc>
            </a:pPr>
            <a:r>
              <a:rPr lang="en-US" dirty="0" smtClean="0"/>
              <a:t>The </a:t>
            </a:r>
            <a:r>
              <a:rPr lang="en-US" dirty="0" smtClean="0">
                <a:solidFill>
                  <a:srgbClr val="FF0066"/>
                </a:solidFill>
              </a:rPr>
              <a:t>top node is called the root</a:t>
            </a:r>
            <a:r>
              <a:rPr lang="en-US" dirty="0" smtClean="0"/>
              <a:t>. It does not have any parents. </a:t>
            </a:r>
          </a:p>
          <a:p>
            <a:pPr lvl="0" algn="just">
              <a:lnSpc>
                <a:spcPct val="150000"/>
              </a:lnSpc>
            </a:pPr>
            <a:r>
              <a:rPr lang="en-US" dirty="0" smtClean="0"/>
              <a:t>Every other node in the tree belongs to one parent. </a:t>
            </a:r>
          </a:p>
          <a:p>
            <a:pPr lvl="0" algn="just">
              <a:lnSpc>
                <a:spcPct val="150000"/>
              </a:lnSpc>
            </a:pPr>
            <a:r>
              <a:rPr lang="en-US" dirty="0" smtClean="0"/>
              <a:t>Every node may have several children. </a:t>
            </a:r>
          </a:p>
          <a:p>
            <a:pPr lvl="0" algn="just">
              <a:lnSpc>
                <a:spcPct val="150000"/>
              </a:lnSpc>
            </a:pPr>
            <a:r>
              <a:rPr lang="en-US" dirty="0" smtClean="0">
                <a:solidFill>
                  <a:srgbClr val="FF0066"/>
                </a:solidFill>
              </a:rPr>
              <a:t>Nodes with the same parent are referred to as siblings. </a:t>
            </a:r>
          </a:p>
          <a:p>
            <a:pPr algn="just">
              <a:lnSpc>
                <a:spcPct val="150000"/>
              </a:lnSpc>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srcRect/>
          <a:stretch>
            <a:fillRect/>
          </a:stretch>
        </p:blipFill>
        <p:spPr bwMode="auto">
          <a:xfrm>
            <a:off x="228600" y="1143001"/>
            <a:ext cx="8458199" cy="4003830"/>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87362"/>
          </a:xfrm>
        </p:spPr>
        <p:txBody>
          <a:bodyPr>
            <a:normAutofit fontScale="90000"/>
          </a:bodyPr>
          <a:lstStyle/>
          <a:p>
            <a:pPr algn="ctr"/>
            <a:r>
              <a:rPr lang="en-US" b="1" dirty="0" smtClean="0"/>
              <a:t>DOM API Properties</a:t>
            </a:r>
            <a:endParaRPr lang="en-US" dirty="0"/>
          </a:p>
        </p:txBody>
      </p:sp>
      <p:sp>
        <p:nvSpPr>
          <p:cNvPr id="3" name="Content Placeholder 2"/>
          <p:cNvSpPr>
            <a:spLocks noGrp="1"/>
          </p:cNvSpPr>
          <p:nvPr>
            <p:ph sz="quarter" idx="1"/>
          </p:nvPr>
        </p:nvSpPr>
        <p:spPr>
          <a:xfrm>
            <a:off x="228600" y="533400"/>
            <a:ext cx="8305800" cy="6324600"/>
          </a:xfrm>
        </p:spPr>
        <p:txBody>
          <a:bodyPr>
            <a:normAutofit fontScale="85000" lnSpcReduction="10000"/>
          </a:bodyPr>
          <a:lstStyle/>
          <a:p>
            <a:pPr algn="just">
              <a:buNone/>
            </a:pPr>
            <a:r>
              <a:rPr lang="en-US" b="1" dirty="0" smtClean="0"/>
              <a:t>1. </a:t>
            </a:r>
            <a:r>
              <a:rPr lang="en-US" b="1" dirty="0" err="1" smtClean="0"/>
              <a:t>parentNode</a:t>
            </a:r>
            <a:r>
              <a:rPr lang="en-US" dirty="0" smtClean="0"/>
              <a:t> </a:t>
            </a:r>
          </a:p>
          <a:p>
            <a:pPr algn="just"/>
            <a:r>
              <a:rPr lang="en-US" dirty="0" smtClean="0"/>
              <a:t>Returns a Node object that is the parent node of the specified node. This property can be retrieved and cannot set it. </a:t>
            </a:r>
          </a:p>
          <a:p>
            <a:pPr algn="just">
              <a:buNone/>
            </a:pPr>
            <a:r>
              <a:rPr lang="en-US" b="1" dirty="0" smtClean="0"/>
              <a:t>Example:  </a:t>
            </a:r>
            <a:endParaRPr lang="en-US" dirty="0" smtClean="0"/>
          </a:p>
          <a:p>
            <a:pPr marL="692150" indent="-273050">
              <a:buNone/>
            </a:pPr>
            <a:r>
              <a:rPr lang="en-US" dirty="0" smtClean="0"/>
              <a:t>&lt;body&gt; </a:t>
            </a:r>
          </a:p>
          <a:p>
            <a:pPr marL="692150" indent="-273050">
              <a:buNone/>
            </a:pPr>
            <a:r>
              <a:rPr lang="en-US" dirty="0" smtClean="0"/>
              <a:t>    &lt;</a:t>
            </a:r>
            <a:r>
              <a:rPr lang="en-US" dirty="0" err="1" smtClean="0"/>
              <a:t>ul</a:t>
            </a:r>
            <a:r>
              <a:rPr lang="en-US" dirty="0" smtClean="0"/>
              <a:t> id="u1"&gt;</a:t>
            </a:r>
          </a:p>
          <a:p>
            <a:pPr marL="692150" indent="-273050">
              <a:buNone/>
            </a:pPr>
            <a:r>
              <a:rPr lang="en-US" dirty="0" smtClean="0"/>
              <a:t>        &lt;</a:t>
            </a:r>
            <a:r>
              <a:rPr lang="en-US" dirty="0" err="1" smtClean="0"/>
              <a:t>li</a:t>
            </a:r>
            <a:r>
              <a:rPr lang="en-US" dirty="0" smtClean="0"/>
              <a:t> id="l1"&gt;</a:t>
            </a:r>
            <a:r>
              <a:rPr lang="en-US" dirty="0" err="1" smtClean="0"/>
              <a:t>B.Tech</a:t>
            </a:r>
            <a:r>
              <a:rPr lang="en-US" dirty="0" smtClean="0"/>
              <a:t>&lt;/</a:t>
            </a:r>
            <a:r>
              <a:rPr lang="en-US" dirty="0" err="1" smtClean="0"/>
              <a:t>li</a:t>
            </a:r>
            <a:r>
              <a:rPr lang="en-US" dirty="0" smtClean="0"/>
              <a:t>&gt;</a:t>
            </a:r>
          </a:p>
          <a:p>
            <a:pPr marL="692150" indent="-273050">
              <a:buNone/>
            </a:pPr>
            <a:r>
              <a:rPr lang="en-US" dirty="0" smtClean="0"/>
              <a:t>        &lt;</a:t>
            </a:r>
            <a:r>
              <a:rPr lang="en-US" dirty="0" err="1" smtClean="0"/>
              <a:t>li</a:t>
            </a:r>
            <a:r>
              <a:rPr lang="en-US" dirty="0" smtClean="0"/>
              <a:t>&gt;</a:t>
            </a:r>
            <a:r>
              <a:rPr lang="en-US" dirty="0" err="1" smtClean="0"/>
              <a:t>M.Tech</a:t>
            </a:r>
            <a:r>
              <a:rPr lang="en-US" dirty="0" smtClean="0"/>
              <a:t>&lt;/</a:t>
            </a:r>
            <a:r>
              <a:rPr lang="en-US" dirty="0" err="1" smtClean="0"/>
              <a:t>li</a:t>
            </a:r>
            <a:r>
              <a:rPr lang="en-US" dirty="0" smtClean="0"/>
              <a:t>&gt;</a:t>
            </a:r>
          </a:p>
          <a:p>
            <a:pPr marL="692150" indent="-273050">
              <a:buNone/>
            </a:pPr>
            <a:r>
              <a:rPr lang="en-US" dirty="0" smtClean="0"/>
              <a:t>    &lt;/</a:t>
            </a:r>
            <a:r>
              <a:rPr lang="en-US" dirty="0" err="1" smtClean="0"/>
              <a:t>ul</a:t>
            </a:r>
            <a:r>
              <a:rPr lang="en-US" dirty="0" smtClean="0"/>
              <a:t>&gt;</a:t>
            </a:r>
          </a:p>
          <a:p>
            <a:pPr marL="692150" indent="-273050">
              <a:buNone/>
            </a:pPr>
            <a:r>
              <a:rPr lang="en-US" dirty="0" smtClean="0"/>
              <a:t>    &lt;p id="p1"&gt;&lt;/p&gt;</a:t>
            </a:r>
          </a:p>
          <a:p>
            <a:pPr marL="692150" indent="-273050">
              <a:buNone/>
            </a:pPr>
            <a:r>
              <a:rPr lang="en-US" dirty="0" smtClean="0"/>
              <a:t>&lt;script&gt;        </a:t>
            </a:r>
          </a:p>
          <a:p>
            <a:pPr marL="692150" indent="-273050">
              <a:buNone/>
            </a:pPr>
            <a:r>
              <a:rPr lang="en-US" dirty="0" smtClean="0"/>
              <a:t>//Returns Node object&lt;html&gt; </a:t>
            </a:r>
          </a:p>
          <a:p>
            <a:pPr marL="692150" indent="-273050">
              <a:buNone/>
            </a:pPr>
            <a:r>
              <a:rPr lang="en-US" dirty="0" smtClean="0"/>
              <a:t>let x=</a:t>
            </a:r>
            <a:r>
              <a:rPr lang="en-US" dirty="0" err="1" smtClean="0"/>
              <a:t>document.getElementById</a:t>
            </a:r>
            <a:r>
              <a:rPr lang="en-US" dirty="0" smtClean="0"/>
              <a:t>('l1').</a:t>
            </a:r>
            <a:r>
              <a:rPr lang="en-US" dirty="0" err="1" smtClean="0"/>
              <a:t>parentNode.nodeName</a:t>
            </a:r>
            <a:r>
              <a:rPr lang="en-US" dirty="0" smtClean="0"/>
              <a:t>;       </a:t>
            </a:r>
          </a:p>
          <a:p>
            <a:pPr marL="692150" indent="-273050">
              <a:buNone/>
            </a:pPr>
            <a:r>
              <a:rPr lang="en-US" dirty="0" err="1" smtClean="0"/>
              <a:t>document.write</a:t>
            </a:r>
            <a:r>
              <a:rPr lang="en-US" dirty="0" smtClean="0"/>
              <a:t>(x);   </a:t>
            </a:r>
          </a:p>
          <a:p>
            <a:pPr marL="692150" indent="-273050">
              <a:buNone/>
            </a:pPr>
            <a:r>
              <a:rPr lang="en-US" dirty="0" err="1" smtClean="0"/>
              <a:t>document.getElementById</a:t>
            </a:r>
            <a:r>
              <a:rPr lang="en-US" dirty="0" smtClean="0"/>
              <a:t>('p1').</a:t>
            </a:r>
            <a:r>
              <a:rPr lang="en-US" dirty="0" err="1" smtClean="0"/>
              <a:t>innerHTML</a:t>
            </a:r>
            <a:r>
              <a:rPr lang="en-US" dirty="0" smtClean="0"/>
              <a:t>=x; </a:t>
            </a:r>
          </a:p>
          <a:p>
            <a:pPr marL="692150" indent="-273050">
              <a:buNone/>
            </a:pPr>
            <a:r>
              <a:rPr lang="en-US" dirty="0" smtClean="0"/>
              <a:t>&lt;/script&gt;</a:t>
            </a:r>
          </a:p>
          <a:p>
            <a:pPr marL="692150" indent="-273050">
              <a:buNone/>
            </a:pPr>
            <a:r>
              <a:rPr lang="en-US" dirty="0" smtClean="0"/>
              <a:t> &lt;/body&gt;</a:t>
            </a:r>
          </a:p>
          <a:p>
            <a:pPr marL="796925" indent="-273050" algn="just">
              <a:buNone/>
            </a:pP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533400"/>
            <a:ext cx="8305800" cy="6324600"/>
          </a:xfrm>
        </p:spPr>
        <p:txBody>
          <a:bodyPr>
            <a:normAutofit/>
          </a:bodyPr>
          <a:lstStyle/>
          <a:p>
            <a:pPr algn="just">
              <a:buNone/>
            </a:pPr>
            <a:r>
              <a:rPr lang="en-US" b="1" dirty="0" smtClean="0"/>
              <a:t>2. </a:t>
            </a:r>
            <a:r>
              <a:rPr lang="en-US" b="1" dirty="0" err="1" smtClean="0"/>
              <a:t>childNodes</a:t>
            </a:r>
            <a:endParaRPr lang="en-US" dirty="0" smtClean="0"/>
          </a:p>
          <a:p>
            <a:pPr algn="just"/>
            <a:r>
              <a:rPr lang="en-US" dirty="0" smtClean="0"/>
              <a:t>Returns </a:t>
            </a:r>
            <a:r>
              <a:rPr lang="en-US" dirty="0" err="1" smtClean="0"/>
              <a:t>NodeList</a:t>
            </a:r>
            <a:r>
              <a:rPr lang="en-US" dirty="0" smtClean="0"/>
              <a:t> object, </a:t>
            </a:r>
            <a:r>
              <a:rPr lang="en-US" dirty="0" err="1" smtClean="0"/>
              <a:t>i.e</a:t>
            </a:r>
            <a:r>
              <a:rPr lang="en-US" dirty="0" smtClean="0"/>
              <a:t> collection of child nodes of the specified node. Each child can be accessed by an index number that refers to its position inside the parent element. The first position is at index '0'. </a:t>
            </a:r>
          </a:p>
          <a:p>
            <a:pPr algn="just">
              <a:buNone/>
            </a:pPr>
            <a:r>
              <a:rPr lang="en-US" b="1" dirty="0" smtClean="0"/>
              <a:t>Example: </a:t>
            </a:r>
            <a:endParaRPr lang="en-US" dirty="0" smtClean="0"/>
          </a:p>
          <a:p>
            <a:pPr marL="692150" indent="-273050">
              <a:buNone/>
            </a:pPr>
            <a:r>
              <a:rPr lang="en-US" dirty="0" smtClean="0"/>
              <a:t>&lt;script&gt;         </a:t>
            </a:r>
          </a:p>
          <a:p>
            <a:pPr marL="692150" indent="-273050">
              <a:buNone/>
            </a:pPr>
            <a:r>
              <a:rPr lang="en-US" dirty="0" smtClean="0"/>
              <a:t>let x=</a:t>
            </a:r>
            <a:r>
              <a:rPr lang="en-US" dirty="0" err="1" smtClean="0"/>
              <a:t>document.getElementById</a:t>
            </a:r>
            <a:r>
              <a:rPr lang="en-US" dirty="0" smtClean="0"/>
              <a:t>('u1').</a:t>
            </a:r>
            <a:r>
              <a:rPr lang="en-US" dirty="0" err="1" smtClean="0"/>
              <a:t>childNodes</a:t>
            </a:r>
            <a:r>
              <a:rPr lang="en-US" dirty="0" smtClean="0"/>
              <a:t>;       </a:t>
            </a:r>
          </a:p>
          <a:p>
            <a:pPr marL="692150" indent="-273050">
              <a:buNone/>
            </a:pPr>
            <a:r>
              <a:rPr lang="en-US" dirty="0" smtClean="0"/>
              <a:t>let text="";</a:t>
            </a:r>
          </a:p>
          <a:p>
            <a:pPr marL="692150" indent="-273050">
              <a:buNone/>
            </a:pPr>
            <a:r>
              <a:rPr lang="en-US" dirty="0" smtClean="0"/>
              <a:t>for(let </a:t>
            </a:r>
            <a:r>
              <a:rPr lang="en-US" dirty="0" err="1" smtClean="0"/>
              <a:t>i</a:t>
            </a:r>
            <a:r>
              <a:rPr lang="en-US" dirty="0" smtClean="0"/>
              <a:t>=0;i&lt;</a:t>
            </a:r>
            <a:r>
              <a:rPr lang="en-US" dirty="0" err="1" smtClean="0"/>
              <a:t>x.length;i</a:t>
            </a:r>
            <a:r>
              <a:rPr lang="en-US" dirty="0" smtClean="0"/>
              <a:t>++){</a:t>
            </a:r>
          </a:p>
          <a:p>
            <a:pPr marL="692150" indent="-273050">
              <a:buNone/>
            </a:pPr>
            <a:r>
              <a:rPr lang="en-US" dirty="0" smtClean="0"/>
              <a:t>text+=x[</a:t>
            </a:r>
            <a:r>
              <a:rPr lang="en-US" dirty="0" err="1" smtClean="0"/>
              <a:t>i</a:t>
            </a:r>
            <a:r>
              <a:rPr lang="en-US" dirty="0" smtClean="0"/>
              <a:t>].</a:t>
            </a:r>
            <a:r>
              <a:rPr lang="en-US" dirty="0" err="1" smtClean="0"/>
              <a:t>nodeName</a:t>
            </a:r>
            <a:r>
              <a:rPr lang="en-US" dirty="0" smtClean="0"/>
              <a:t>+"&lt;</a:t>
            </a:r>
            <a:r>
              <a:rPr lang="en-US" dirty="0" err="1" smtClean="0"/>
              <a:t>br</a:t>
            </a:r>
            <a:r>
              <a:rPr lang="en-US" dirty="0" smtClean="0"/>
              <a:t>&gt;";</a:t>
            </a:r>
          </a:p>
          <a:p>
            <a:pPr marL="692150" indent="-273050">
              <a:buNone/>
            </a:pPr>
            <a:r>
              <a:rPr lang="en-US" dirty="0" smtClean="0"/>
              <a:t>}</a:t>
            </a:r>
          </a:p>
          <a:p>
            <a:pPr marL="692150" indent="-273050">
              <a:buNone/>
            </a:pPr>
            <a:r>
              <a:rPr lang="en-US" dirty="0" err="1" smtClean="0"/>
              <a:t>document.getElementById</a:t>
            </a:r>
            <a:r>
              <a:rPr lang="en-US" dirty="0" smtClean="0"/>
              <a:t>('p1').</a:t>
            </a:r>
            <a:r>
              <a:rPr lang="en-US" dirty="0" err="1" smtClean="0"/>
              <a:t>innerHTML</a:t>
            </a:r>
            <a:r>
              <a:rPr lang="en-US" dirty="0" smtClean="0"/>
              <a:t>=text; </a:t>
            </a:r>
          </a:p>
          <a:p>
            <a:pPr marL="692150" indent="-273050">
              <a:buNone/>
            </a:pPr>
            <a:r>
              <a:rPr lang="en-US" dirty="0" smtClean="0"/>
              <a:t>&lt;/script&gt;</a:t>
            </a:r>
            <a:endParaRPr lang="en-US" dirty="0"/>
          </a:p>
        </p:txBody>
      </p:sp>
      <p:sp>
        <p:nvSpPr>
          <p:cNvPr id="4" name="Title 1"/>
          <p:cNvSpPr>
            <a:spLocks noGrp="1"/>
          </p:cNvSpPr>
          <p:nvPr>
            <p:ph type="title"/>
          </p:nvPr>
        </p:nvSpPr>
        <p:spPr>
          <a:xfrm>
            <a:off x="533400" y="0"/>
            <a:ext cx="7467600" cy="563562"/>
          </a:xfrm>
        </p:spPr>
        <p:txBody>
          <a:bodyPr>
            <a:normAutofit/>
          </a:bodyPr>
          <a:lstStyle/>
          <a:p>
            <a:pPr algn="ctr"/>
            <a:r>
              <a:rPr lang="en-US" b="1" dirty="0" smtClean="0"/>
              <a:t>DOM API Properties</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457200"/>
            <a:ext cx="8382000" cy="6400800"/>
          </a:xfrm>
        </p:spPr>
        <p:txBody>
          <a:bodyPr>
            <a:normAutofit fontScale="92500"/>
          </a:bodyPr>
          <a:lstStyle/>
          <a:p>
            <a:pPr algn="just">
              <a:buNone/>
            </a:pPr>
            <a:r>
              <a:rPr lang="en-US" b="1" dirty="0" smtClean="0"/>
              <a:t>3. </a:t>
            </a:r>
            <a:r>
              <a:rPr lang="en-US" b="1" dirty="0" err="1" smtClean="0"/>
              <a:t>firstChild</a:t>
            </a:r>
            <a:r>
              <a:rPr lang="en-US" dirty="0" smtClean="0"/>
              <a:t> </a:t>
            </a:r>
          </a:p>
          <a:p>
            <a:pPr algn="just"/>
            <a:r>
              <a:rPr lang="en-US" dirty="0" smtClean="0"/>
              <a:t>Returns Node object which is the first child of the specified node. Its is equivalent to </a:t>
            </a:r>
            <a:r>
              <a:rPr lang="en-US" dirty="0" err="1" smtClean="0"/>
              <a:t>childNodes</a:t>
            </a:r>
            <a:r>
              <a:rPr lang="en-US" dirty="0" smtClean="0"/>
              <a:t>[0]. </a:t>
            </a:r>
          </a:p>
          <a:p>
            <a:pPr algn="just">
              <a:buNone/>
            </a:pPr>
            <a:r>
              <a:rPr lang="en-US" b="1" dirty="0" smtClean="0"/>
              <a:t>Example: </a:t>
            </a:r>
            <a:endParaRPr lang="en-US" dirty="0" smtClean="0"/>
          </a:p>
          <a:p>
            <a:pPr marL="273050" indent="-273050">
              <a:buNone/>
            </a:pPr>
            <a:r>
              <a:rPr lang="en-US" dirty="0" smtClean="0"/>
              <a:t>&lt;body&gt; </a:t>
            </a:r>
          </a:p>
          <a:p>
            <a:pPr marL="273050" indent="-273050">
              <a:buNone/>
            </a:pPr>
            <a:r>
              <a:rPr lang="en-US" dirty="0" smtClean="0"/>
              <a:t>    &lt;</a:t>
            </a:r>
            <a:r>
              <a:rPr lang="en-US" dirty="0" err="1" smtClean="0"/>
              <a:t>ul</a:t>
            </a:r>
            <a:r>
              <a:rPr lang="en-US" dirty="0" smtClean="0"/>
              <a:t> id="u1"&gt;&lt;</a:t>
            </a:r>
            <a:r>
              <a:rPr lang="en-US" dirty="0" err="1" smtClean="0"/>
              <a:t>li</a:t>
            </a:r>
            <a:r>
              <a:rPr lang="en-US" dirty="0" smtClean="0"/>
              <a:t> id='l1'&gt;</a:t>
            </a:r>
            <a:r>
              <a:rPr lang="en-US" dirty="0" err="1" smtClean="0"/>
              <a:t>B.Tech</a:t>
            </a:r>
            <a:r>
              <a:rPr lang="en-US" dirty="0" smtClean="0"/>
              <a:t>&lt;/</a:t>
            </a:r>
            <a:r>
              <a:rPr lang="en-US" dirty="0" err="1" smtClean="0"/>
              <a:t>li</a:t>
            </a:r>
            <a:r>
              <a:rPr lang="en-US" dirty="0" smtClean="0"/>
              <a:t>&gt;&lt;</a:t>
            </a:r>
            <a:r>
              <a:rPr lang="en-US" dirty="0" err="1" smtClean="0"/>
              <a:t>li</a:t>
            </a:r>
            <a:r>
              <a:rPr lang="en-US" dirty="0" smtClean="0"/>
              <a:t>&gt;</a:t>
            </a:r>
            <a:r>
              <a:rPr lang="en-US" dirty="0" err="1" smtClean="0"/>
              <a:t>M.Tech</a:t>
            </a:r>
            <a:r>
              <a:rPr lang="en-US" dirty="0" smtClean="0"/>
              <a:t>&lt;/</a:t>
            </a:r>
            <a:r>
              <a:rPr lang="en-US" dirty="0" err="1" smtClean="0"/>
              <a:t>li</a:t>
            </a:r>
            <a:r>
              <a:rPr lang="en-US" dirty="0" smtClean="0"/>
              <a:t>&gt;</a:t>
            </a:r>
          </a:p>
          <a:p>
            <a:pPr marL="273050" indent="-273050">
              <a:buNone/>
            </a:pPr>
            <a:r>
              <a:rPr lang="en-US" dirty="0" smtClean="0"/>
              <a:t>    &lt;/</a:t>
            </a:r>
            <a:r>
              <a:rPr lang="en-US" dirty="0" err="1" smtClean="0"/>
              <a:t>ul</a:t>
            </a:r>
            <a:r>
              <a:rPr lang="en-US" dirty="0" smtClean="0"/>
              <a:t>&gt;</a:t>
            </a:r>
          </a:p>
          <a:p>
            <a:pPr marL="273050" indent="-273050">
              <a:buNone/>
            </a:pPr>
            <a:r>
              <a:rPr lang="en-US" dirty="0" smtClean="0"/>
              <a:t>    &lt;p id="p1"&gt;&lt;/p&gt;</a:t>
            </a:r>
          </a:p>
          <a:p>
            <a:pPr marL="273050" indent="-273050">
              <a:buNone/>
            </a:pPr>
            <a:r>
              <a:rPr lang="en-US" dirty="0" smtClean="0"/>
              <a:t>&lt;script&gt;         </a:t>
            </a:r>
          </a:p>
          <a:p>
            <a:pPr marL="273050" indent="-273050">
              <a:buNone/>
            </a:pPr>
            <a:r>
              <a:rPr lang="en-US" dirty="0" smtClean="0"/>
              <a:t>let x=</a:t>
            </a:r>
            <a:r>
              <a:rPr lang="en-US" dirty="0" err="1" smtClean="0"/>
              <a:t>document.getElementById</a:t>
            </a:r>
            <a:r>
              <a:rPr lang="en-US" dirty="0" smtClean="0"/>
              <a:t>('u1').</a:t>
            </a:r>
            <a:r>
              <a:rPr lang="en-US" dirty="0" err="1" smtClean="0"/>
              <a:t>firstChild.innerHTML</a:t>
            </a:r>
            <a:r>
              <a:rPr lang="en-US" dirty="0" smtClean="0"/>
              <a:t>;       </a:t>
            </a:r>
          </a:p>
          <a:p>
            <a:pPr marL="273050" indent="-273050">
              <a:buNone/>
            </a:pPr>
            <a:r>
              <a:rPr lang="en-US" dirty="0" err="1" smtClean="0"/>
              <a:t>document.getElementById</a:t>
            </a:r>
            <a:r>
              <a:rPr lang="en-US" dirty="0" smtClean="0"/>
              <a:t>('p1').</a:t>
            </a:r>
            <a:r>
              <a:rPr lang="en-US" dirty="0" err="1" smtClean="0"/>
              <a:t>innerHTML</a:t>
            </a:r>
            <a:r>
              <a:rPr lang="en-US" dirty="0" smtClean="0"/>
              <a:t>=x; </a:t>
            </a:r>
          </a:p>
          <a:p>
            <a:pPr marL="273050" indent="-273050">
              <a:buNone/>
            </a:pPr>
            <a:r>
              <a:rPr lang="en-US" dirty="0" smtClean="0"/>
              <a:t>&lt;/script&gt;</a:t>
            </a:r>
          </a:p>
          <a:p>
            <a:pPr marL="273050" indent="-273050">
              <a:buNone/>
            </a:pPr>
            <a:r>
              <a:rPr lang="en-US" dirty="0" smtClean="0"/>
              <a:t>&lt;/body&gt;</a:t>
            </a:r>
          </a:p>
          <a:p>
            <a:pPr algn="just"/>
            <a:r>
              <a:rPr lang="en-US" b="1" dirty="0" smtClean="0"/>
              <a:t>Note: </a:t>
            </a:r>
            <a:r>
              <a:rPr lang="en-US" dirty="0" smtClean="0">
                <a:solidFill>
                  <a:srgbClr val="0000FF"/>
                </a:solidFill>
              </a:rPr>
              <a:t>Whitespace inside elements is considered as text, and text is considered as nodes</a:t>
            </a:r>
            <a:r>
              <a:rPr lang="en-US" dirty="0" smtClean="0"/>
              <a:t>.</a:t>
            </a:r>
          </a:p>
          <a:p>
            <a:pPr algn="just"/>
            <a:endParaRPr lang="en-US" dirty="0"/>
          </a:p>
        </p:txBody>
      </p:sp>
      <p:sp>
        <p:nvSpPr>
          <p:cNvPr id="4" name="Title 1"/>
          <p:cNvSpPr>
            <a:spLocks noGrp="1"/>
          </p:cNvSpPr>
          <p:nvPr>
            <p:ph type="title"/>
          </p:nvPr>
        </p:nvSpPr>
        <p:spPr>
          <a:xfrm>
            <a:off x="457200" y="0"/>
            <a:ext cx="7467600" cy="487362"/>
          </a:xfrm>
        </p:spPr>
        <p:txBody>
          <a:bodyPr>
            <a:normAutofit fontScale="90000"/>
          </a:bodyPr>
          <a:lstStyle/>
          <a:p>
            <a:pPr algn="ctr"/>
            <a:r>
              <a:rPr lang="en-US" b="1" dirty="0" smtClean="0"/>
              <a:t>DOM API Properties</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763000" cy="5791200"/>
          </a:xfrm>
        </p:spPr>
        <p:txBody>
          <a:bodyPr>
            <a:normAutofit lnSpcReduction="10000"/>
          </a:bodyPr>
          <a:lstStyle/>
          <a:p>
            <a:pPr algn="just">
              <a:buNone/>
            </a:pPr>
            <a:r>
              <a:rPr lang="en-US" b="1" dirty="0" smtClean="0"/>
              <a:t>4. </a:t>
            </a:r>
            <a:r>
              <a:rPr lang="en-US" b="1" dirty="0" err="1" smtClean="0"/>
              <a:t>lastChild</a:t>
            </a:r>
            <a:r>
              <a:rPr lang="en-US" dirty="0" smtClean="0"/>
              <a:t> </a:t>
            </a:r>
          </a:p>
          <a:p>
            <a:pPr algn="just"/>
            <a:r>
              <a:rPr lang="en-US" dirty="0" smtClean="0"/>
              <a:t>Returns Node object which is the last child of the specified node. </a:t>
            </a:r>
          </a:p>
          <a:p>
            <a:pPr algn="just">
              <a:buNone/>
            </a:pPr>
            <a:r>
              <a:rPr lang="en-US" b="1" dirty="0" smtClean="0"/>
              <a:t>Example: </a:t>
            </a:r>
            <a:endParaRPr lang="en-US" dirty="0" smtClean="0"/>
          </a:p>
          <a:p>
            <a:pPr marL="273050" indent="-273050">
              <a:buNone/>
            </a:pPr>
            <a:r>
              <a:rPr lang="en-US" dirty="0" smtClean="0"/>
              <a:t>&lt;body&gt; </a:t>
            </a:r>
          </a:p>
          <a:p>
            <a:pPr marL="273050" indent="-273050">
              <a:buNone/>
            </a:pPr>
            <a:r>
              <a:rPr lang="en-US" dirty="0" smtClean="0"/>
              <a:t>    &lt;</a:t>
            </a:r>
            <a:r>
              <a:rPr lang="en-US" dirty="0" err="1" smtClean="0"/>
              <a:t>ul</a:t>
            </a:r>
            <a:r>
              <a:rPr lang="en-US" dirty="0" smtClean="0"/>
              <a:t> id="u1"&gt;&lt;</a:t>
            </a:r>
            <a:r>
              <a:rPr lang="en-US" dirty="0" err="1" smtClean="0"/>
              <a:t>li</a:t>
            </a:r>
            <a:r>
              <a:rPr lang="en-US" dirty="0" smtClean="0"/>
              <a:t> id='l1'&gt;</a:t>
            </a:r>
            <a:r>
              <a:rPr lang="en-US" dirty="0" err="1" smtClean="0"/>
              <a:t>B.Tech</a:t>
            </a:r>
            <a:r>
              <a:rPr lang="en-US" dirty="0" smtClean="0"/>
              <a:t>&lt;/</a:t>
            </a:r>
            <a:r>
              <a:rPr lang="en-US" dirty="0" err="1" smtClean="0"/>
              <a:t>li</a:t>
            </a:r>
            <a:r>
              <a:rPr lang="en-US" dirty="0" smtClean="0"/>
              <a:t>&gt;&lt;</a:t>
            </a:r>
            <a:r>
              <a:rPr lang="en-US" dirty="0" err="1" smtClean="0"/>
              <a:t>li</a:t>
            </a:r>
            <a:r>
              <a:rPr lang="en-US" dirty="0" smtClean="0"/>
              <a:t>&gt;</a:t>
            </a:r>
            <a:r>
              <a:rPr lang="en-US" dirty="0" err="1" smtClean="0"/>
              <a:t>M.Tech</a:t>
            </a:r>
            <a:r>
              <a:rPr lang="en-US" dirty="0" smtClean="0"/>
              <a:t>&lt;/</a:t>
            </a:r>
            <a:r>
              <a:rPr lang="en-US" dirty="0" err="1" smtClean="0"/>
              <a:t>li</a:t>
            </a:r>
            <a:r>
              <a:rPr lang="en-US" dirty="0" smtClean="0"/>
              <a:t>&gt;&lt;/</a:t>
            </a:r>
            <a:r>
              <a:rPr lang="en-US" dirty="0" err="1" smtClean="0"/>
              <a:t>ul</a:t>
            </a:r>
            <a:r>
              <a:rPr lang="en-US" dirty="0" smtClean="0"/>
              <a:t>&gt;</a:t>
            </a:r>
          </a:p>
          <a:p>
            <a:pPr marL="273050" indent="-273050">
              <a:buNone/>
            </a:pPr>
            <a:r>
              <a:rPr lang="en-US" dirty="0" smtClean="0"/>
              <a:t>    &lt;p id="p1"&gt;&lt;/p&gt;</a:t>
            </a:r>
          </a:p>
          <a:p>
            <a:pPr marL="273050" indent="-273050">
              <a:buNone/>
            </a:pPr>
            <a:r>
              <a:rPr lang="en-US" dirty="0" smtClean="0"/>
              <a:t>&lt;script&gt;         </a:t>
            </a:r>
          </a:p>
          <a:p>
            <a:pPr marL="273050" indent="-273050">
              <a:buNone/>
            </a:pPr>
            <a:r>
              <a:rPr lang="en-US" dirty="0" smtClean="0"/>
              <a:t>Let x=</a:t>
            </a:r>
            <a:r>
              <a:rPr lang="en-US" dirty="0" err="1" smtClean="0"/>
              <a:t>document.getElementById</a:t>
            </a:r>
            <a:r>
              <a:rPr lang="en-US" dirty="0" smtClean="0"/>
              <a:t>('u1').</a:t>
            </a:r>
            <a:r>
              <a:rPr lang="en-US" dirty="0" err="1" smtClean="0"/>
              <a:t>lastChild.innerHTML</a:t>
            </a:r>
            <a:r>
              <a:rPr lang="en-US" dirty="0" smtClean="0"/>
              <a:t>;       </a:t>
            </a:r>
          </a:p>
          <a:p>
            <a:pPr marL="273050" indent="-273050">
              <a:buNone/>
            </a:pPr>
            <a:r>
              <a:rPr lang="en-US" dirty="0" err="1" smtClean="0"/>
              <a:t>document.getElementById</a:t>
            </a:r>
            <a:r>
              <a:rPr lang="en-US" dirty="0" smtClean="0"/>
              <a:t>('p1').</a:t>
            </a:r>
            <a:r>
              <a:rPr lang="en-US" dirty="0" err="1" smtClean="0"/>
              <a:t>innerHTML</a:t>
            </a:r>
            <a:r>
              <a:rPr lang="en-US" dirty="0" smtClean="0"/>
              <a:t>=x; </a:t>
            </a:r>
          </a:p>
          <a:p>
            <a:pPr marL="273050" indent="-273050">
              <a:buNone/>
            </a:pPr>
            <a:r>
              <a:rPr lang="en-US" dirty="0" smtClean="0"/>
              <a:t>&lt;/script&gt;</a:t>
            </a:r>
          </a:p>
          <a:p>
            <a:pPr marL="273050" indent="-273050">
              <a:buNone/>
            </a:pPr>
            <a:r>
              <a:rPr lang="en-US" dirty="0" smtClean="0"/>
              <a:t>&lt;/body&gt;</a:t>
            </a:r>
          </a:p>
        </p:txBody>
      </p:sp>
      <p:sp>
        <p:nvSpPr>
          <p:cNvPr id="4" name="Title 1"/>
          <p:cNvSpPr>
            <a:spLocks noGrp="1"/>
          </p:cNvSpPr>
          <p:nvPr>
            <p:ph type="title"/>
          </p:nvPr>
        </p:nvSpPr>
        <p:spPr>
          <a:xfrm>
            <a:off x="457200" y="274638"/>
            <a:ext cx="7467600" cy="487362"/>
          </a:xfrm>
        </p:spPr>
        <p:txBody>
          <a:bodyPr>
            <a:normAutofit fontScale="90000"/>
          </a:bodyPr>
          <a:lstStyle/>
          <a:p>
            <a:pPr algn="ctr"/>
            <a:r>
              <a:rPr lang="en-US" b="1" dirty="0" smtClean="0"/>
              <a:t>DOM API Properties</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915400" cy="5867400"/>
          </a:xfrm>
        </p:spPr>
        <p:txBody>
          <a:bodyPr>
            <a:normAutofit lnSpcReduction="10000"/>
          </a:bodyPr>
          <a:lstStyle/>
          <a:p>
            <a:pPr algn="just">
              <a:buNone/>
            </a:pPr>
            <a:r>
              <a:rPr lang="en-US" b="1" dirty="0" smtClean="0"/>
              <a:t>5. </a:t>
            </a:r>
            <a:r>
              <a:rPr lang="en-US" b="1" dirty="0" err="1" smtClean="0"/>
              <a:t>nextSibling</a:t>
            </a:r>
            <a:r>
              <a:rPr lang="en-US" dirty="0" smtClean="0"/>
              <a:t> returns the Node object of the node that immediately follows the specified node at the same tree level. </a:t>
            </a:r>
          </a:p>
          <a:p>
            <a:pPr algn="just">
              <a:buNone/>
            </a:pPr>
            <a:r>
              <a:rPr lang="en-US" b="1" dirty="0" smtClean="0"/>
              <a:t>Example: </a:t>
            </a:r>
            <a:endParaRPr lang="en-US" dirty="0" smtClean="0"/>
          </a:p>
          <a:p>
            <a:pPr>
              <a:buNone/>
            </a:pPr>
            <a:r>
              <a:rPr lang="en-US" dirty="0" smtClean="0"/>
              <a:t> &lt;body&gt; </a:t>
            </a:r>
          </a:p>
          <a:p>
            <a:pPr>
              <a:buNone/>
            </a:pPr>
            <a:r>
              <a:rPr lang="en-US" dirty="0" smtClean="0"/>
              <a:t>    &lt;</a:t>
            </a:r>
            <a:r>
              <a:rPr lang="en-US" dirty="0" err="1" smtClean="0"/>
              <a:t>ul</a:t>
            </a:r>
            <a:r>
              <a:rPr lang="en-US" dirty="0" smtClean="0"/>
              <a:t> id="u1"&gt;&lt;</a:t>
            </a:r>
            <a:r>
              <a:rPr lang="en-US" dirty="0" err="1" smtClean="0"/>
              <a:t>li</a:t>
            </a:r>
            <a:r>
              <a:rPr lang="en-US" dirty="0" smtClean="0"/>
              <a:t> id='l1'&gt;</a:t>
            </a:r>
            <a:r>
              <a:rPr lang="en-US" dirty="0" err="1" smtClean="0"/>
              <a:t>B.Tech</a:t>
            </a:r>
            <a:r>
              <a:rPr lang="en-US" dirty="0" smtClean="0"/>
              <a:t>&lt;/</a:t>
            </a:r>
            <a:r>
              <a:rPr lang="en-US" dirty="0" err="1" smtClean="0"/>
              <a:t>li</a:t>
            </a:r>
            <a:r>
              <a:rPr lang="en-US" dirty="0" smtClean="0"/>
              <a:t>&gt;&lt;</a:t>
            </a:r>
            <a:r>
              <a:rPr lang="en-US" dirty="0" err="1" smtClean="0"/>
              <a:t>li</a:t>
            </a:r>
            <a:r>
              <a:rPr lang="en-US" dirty="0" smtClean="0"/>
              <a:t>&gt;</a:t>
            </a:r>
            <a:r>
              <a:rPr lang="en-US" dirty="0" err="1" smtClean="0"/>
              <a:t>M.Tech</a:t>
            </a:r>
            <a:r>
              <a:rPr lang="en-US" dirty="0" smtClean="0"/>
              <a:t>&lt;/</a:t>
            </a:r>
            <a:r>
              <a:rPr lang="en-US" dirty="0" err="1" smtClean="0"/>
              <a:t>li</a:t>
            </a:r>
            <a:r>
              <a:rPr lang="en-US" dirty="0" smtClean="0"/>
              <a:t>&gt;&lt;/</a:t>
            </a:r>
            <a:r>
              <a:rPr lang="en-US" dirty="0" err="1" smtClean="0"/>
              <a:t>ul</a:t>
            </a:r>
            <a:r>
              <a:rPr lang="en-US" dirty="0" smtClean="0"/>
              <a:t>&gt;</a:t>
            </a:r>
          </a:p>
          <a:p>
            <a:pPr>
              <a:buNone/>
            </a:pPr>
            <a:r>
              <a:rPr lang="en-US" dirty="0" smtClean="0"/>
              <a:t>    &lt;h1&gt;course&lt;/h1&gt;</a:t>
            </a:r>
          </a:p>
          <a:p>
            <a:pPr>
              <a:buNone/>
            </a:pPr>
            <a:r>
              <a:rPr lang="en-US" dirty="0" smtClean="0"/>
              <a:t>    &lt;p id="p1"&gt;&lt;/p&gt;</a:t>
            </a:r>
          </a:p>
          <a:p>
            <a:pPr>
              <a:buNone/>
            </a:pPr>
            <a:r>
              <a:rPr lang="en-US" dirty="0" smtClean="0"/>
              <a:t>&lt;script&gt;         </a:t>
            </a:r>
          </a:p>
          <a:p>
            <a:pPr>
              <a:buNone/>
            </a:pPr>
            <a:r>
              <a:rPr lang="en-US" dirty="0" smtClean="0"/>
              <a:t>let x=</a:t>
            </a:r>
            <a:r>
              <a:rPr lang="en-US" dirty="0" err="1" smtClean="0"/>
              <a:t>document.getElementById</a:t>
            </a:r>
            <a:r>
              <a:rPr lang="en-US" dirty="0" smtClean="0"/>
              <a:t>('l1').</a:t>
            </a:r>
            <a:r>
              <a:rPr lang="en-US" dirty="0" err="1" smtClean="0"/>
              <a:t>nextSibling.innerHTML</a:t>
            </a:r>
            <a:r>
              <a:rPr lang="en-US" dirty="0" smtClean="0"/>
              <a:t>;       </a:t>
            </a:r>
          </a:p>
          <a:p>
            <a:pPr>
              <a:buNone/>
            </a:pPr>
            <a:r>
              <a:rPr lang="en-US" dirty="0" err="1" smtClean="0"/>
              <a:t>document.getElementById</a:t>
            </a:r>
            <a:r>
              <a:rPr lang="en-US" dirty="0" smtClean="0"/>
              <a:t>('p1').</a:t>
            </a:r>
            <a:r>
              <a:rPr lang="en-US" dirty="0" err="1" smtClean="0"/>
              <a:t>innerHTML</a:t>
            </a:r>
            <a:r>
              <a:rPr lang="en-US" dirty="0" smtClean="0"/>
              <a:t>=x; </a:t>
            </a:r>
          </a:p>
          <a:p>
            <a:pPr>
              <a:buNone/>
            </a:pPr>
            <a:r>
              <a:rPr lang="en-US" dirty="0" smtClean="0"/>
              <a:t>&lt;/script&gt;</a:t>
            </a:r>
          </a:p>
          <a:p>
            <a:pPr>
              <a:buNone/>
            </a:pPr>
            <a:r>
              <a:rPr lang="en-US" dirty="0" smtClean="0"/>
              <a:t>&lt;/body&gt;</a:t>
            </a:r>
          </a:p>
          <a:p>
            <a:pPr algn="just">
              <a:buNone/>
            </a:pPr>
            <a:endParaRPr lang="en-US" dirty="0" smtClean="0"/>
          </a:p>
          <a:p>
            <a:pPr algn="just"/>
            <a:endParaRPr lang="en-US" dirty="0"/>
          </a:p>
        </p:txBody>
      </p:sp>
      <p:sp>
        <p:nvSpPr>
          <p:cNvPr id="4" name="Title 1"/>
          <p:cNvSpPr>
            <a:spLocks noGrp="1"/>
          </p:cNvSpPr>
          <p:nvPr>
            <p:ph type="title"/>
          </p:nvPr>
        </p:nvSpPr>
        <p:spPr>
          <a:xfrm>
            <a:off x="457200" y="274638"/>
            <a:ext cx="7467600" cy="487362"/>
          </a:xfrm>
        </p:spPr>
        <p:txBody>
          <a:bodyPr>
            <a:normAutofit fontScale="90000"/>
          </a:bodyPr>
          <a:lstStyle/>
          <a:p>
            <a:pPr algn="ctr"/>
            <a:r>
              <a:rPr lang="en-US" b="1" dirty="0" smtClean="0"/>
              <a:t>DOM API Properties</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838200"/>
            <a:ext cx="8305800" cy="6019800"/>
          </a:xfrm>
        </p:spPr>
        <p:txBody>
          <a:bodyPr>
            <a:normAutofit/>
          </a:bodyPr>
          <a:lstStyle/>
          <a:p>
            <a:pPr>
              <a:buNone/>
            </a:pPr>
            <a:r>
              <a:rPr lang="en-US" b="1" dirty="0" smtClean="0"/>
              <a:t>6. </a:t>
            </a:r>
            <a:r>
              <a:rPr lang="en-US" b="1" dirty="0" err="1" smtClean="0"/>
              <a:t>previousSibling</a:t>
            </a:r>
            <a:r>
              <a:rPr lang="en-US" dirty="0" smtClean="0"/>
              <a:t> </a:t>
            </a:r>
          </a:p>
          <a:p>
            <a:r>
              <a:rPr lang="en-US" dirty="0" smtClean="0"/>
              <a:t>Returns the Node object of the node that the previous node of the specified node at the same tree level.  </a:t>
            </a:r>
          </a:p>
          <a:p>
            <a:pPr>
              <a:buNone/>
            </a:pPr>
            <a:r>
              <a:rPr lang="en-US" b="1" dirty="0" smtClean="0"/>
              <a:t>Example: </a:t>
            </a:r>
            <a:endParaRPr lang="en-US" dirty="0" smtClean="0"/>
          </a:p>
          <a:p>
            <a:r>
              <a:rPr lang="en-US" dirty="0" smtClean="0"/>
              <a:t>&lt;body&gt; &lt;</a:t>
            </a:r>
            <a:r>
              <a:rPr lang="en-US" dirty="0" err="1" smtClean="0"/>
              <a:t>ul</a:t>
            </a:r>
            <a:r>
              <a:rPr lang="en-US" dirty="0" smtClean="0"/>
              <a:t> id="u1"&gt;&lt;</a:t>
            </a:r>
            <a:r>
              <a:rPr lang="en-US" dirty="0" err="1" smtClean="0"/>
              <a:t>li</a:t>
            </a:r>
            <a:r>
              <a:rPr lang="en-US" dirty="0" smtClean="0"/>
              <a:t>&gt;</a:t>
            </a:r>
            <a:r>
              <a:rPr lang="en-US" dirty="0" err="1" smtClean="0"/>
              <a:t>M.Tech</a:t>
            </a:r>
            <a:r>
              <a:rPr lang="en-US" dirty="0" smtClean="0"/>
              <a:t>&lt;/</a:t>
            </a:r>
            <a:r>
              <a:rPr lang="en-US" dirty="0" err="1" smtClean="0"/>
              <a:t>li</a:t>
            </a:r>
            <a:r>
              <a:rPr lang="en-US" dirty="0" smtClean="0"/>
              <a:t>&gt;&lt;</a:t>
            </a:r>
            <a:r>
              <a:rPr lang="en-US" dirty="0" err="1" smtClean="0"/>
              <a:t>li</a:t>
            </a:r>
            <a:r>
              <a:rPr lang="en-US" dirty="0" smtClean="0"/>
              <a:t> id='l1'&gt;</a:t>
            </a:r>
            <a:r>
              <a:rPr lang="en-US" dirty="0" err="1" smtClean="0"/>
              <a:t>B.Tech</a:t>
            </a:r>
            <a:r>
              <a:rPr lang="en-US" dirty="0" smtClean="0"/>
              <a:t>&lt;/</a:t>
            </a:r>
            <a:r>
              <a:rPr lang="en-US" dirty="0" err="1" smtClean="0"/>
              <a:t>li</a:t>
            </a:r>
            <a:r>
              <a:rPr lang="en-US" dirty="0" smtClean="0"/>
              <a:t>&gt;&lt;/</a:t>
            </a:r>
            <a:r>
              <a:rPr lang="en-US" dirty="0" err="1" smtClean="0"/>
              <a:t>ul</a:t>
            </a:r>
            <a:r>
              <a:rPr lang="en-US" dirty="0" smtClean="0"/>
              <a:t>&gt;&lt;h1 id="h1"&gt;course&lt;/h1&gt;&lt;p id="p1"&gt;&lt;/p&gt;</a:t>
            </a:r>
          </a:p>
          <a:p>
            <a:r>
              <a:rPr lang="en-US" dirty="0" smtClean="0"/>
              <a:t>&lt;script&gt;         </a:t>
            </a:r>
          </a:p>
          <a:p>
            <a:r>
              <a:rPr lang="en-US" dirty="0" smtClean="0"/>
              <a:t>let x=</a:t>
            </a:r>
            <a:r>
              <a:rPr lang="en-US" dirty="0" err="1" smtClean="0"/>
              <a:t>document.getElementById</a:t>
            </a:r>
            <a:r>
              <a:rPr lang="en-US" dirty="0" smtClean="0"/>
              <a:t>('h1').</a:t>
            </a:r>
            <a:r>
              <a:rPr lang="en-US" dirty="0" err="1" smtClean="0"/>
              <a:t>previousSibling.innerHTML</a:t>
            </a:r>
            <a:r>
              <a:rPr lang="en-US" dirty="0" smtClean="0"/>
              <a:t>;       </a:t>
            </a:r>
          </a:p>
          <a:p>
            <a:r>
              <a:rPr lang="en-US" dirty="0" err="1" smtClean="0"/>
              <a:t>document.getElementById</a:t>
            </a:r>
            <a:r>
              <a:rPr lang="en-US" dirty="0" smtClean="0"/>
              <a:t>('p1').</a:t>
            </a:r>
            <a:r>
              <a:rPr lang="en-US" dirty="0" err="1" smtClean="0"/>
              <a:t>innerHTML</a:t>
            </a:r>
            <a:r>
              <a:rPr lang="en-US" dirty="0" smtClean="0"/>
              <a:t>=x; </a:t>
            </a:r>
          </a:p>
          <a:p>
            <a:r>
              <a:rPr lang="en-US" dirty="0" smtClean="0"/>
              <a:t>&lt;/script&gt;</a:t>
            </a:r>
          </a:p>
          <a:p>
            <a:r>
              <a:rPr lang="en-US" dirty="0" smtClean="0"/>
              <a:t>&lt;/body&gt;</a:t>
            </a:r>
            <a:endParaRPr lang="en-US" dirty="0"/>
          </a:p>
        </p:txBody>
      </p:sp>
      <p:sp>
        <p:nvSpPr>
          <p:cNvPr id="4" name="Title 1"/>
          <p:cNvSpPr>
            <a:spLocks noGrp="1"/>
          </p:cNvSpPr>
          <p:nvPr>
            <p:ph type="title"/>
          </p:nvPr>
        </p:nvSpPr>
        <p:spPr>
          <a:xfrm>
            <a:off x="457200" y="274638"/>
            <a:ext cx="7467600" cy="487362"/>
          </a:xfrm>
        </p:spPr>
        <p:txBody>
          <a:bodyPr>
            <a:normAutofit fontScale="90000"/>
          </a:bodyPr>
          <a:lstStyle/>
          <a:p>
            <a:pPr algn="ctr"/>
            <a:r>
              <a:rPr lang="en-US" b="1" dirty="0" smtClean="0"/>
              <a:t>DOM API Properties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85800"/>
            <a:ext cx="8229600" cy="5788152"/>
          </a:xfrm>
        </p:spPr>
        <p:txBody>
          <a:bodyPr>
            <a:normAutofit/>
          </a:bodyPr>
          <a:lstStyle/>
          <a:p>
            <a:pPr>
              <a:lnSpc>
                <a:spcPct val="150000"/>
              </a:lnSpc>
            </a:pPr>
            <a:r>
              <a:rPr lang="en-US" sz="2600" b="1" dirty="0" smtClean="0"/>
              <a:t>Syntax 4: One parameter, single line code:</a:t>
            </a:r>
          </a:p>
          <a:p>
            <a:pPr>
              <a:lnSpc>
                <a:spcPct val="150000"/>
              </a:lnSpc>
            </a:pPr>
            <a:r>
              <a:rPr lang="en-US" sz="2600" dirty="0" smtClean="0">
                <a:solidFill>
                  <a:srgbClr val="0000FF"/>
                </a:solidFill>
              </a:rPr>
              <a:t>if only one parameter, use '_' and do not use a variable name also</a:t>
            </a:r>
            <a:r>
              <a:rPr lang="en-US" sz="2600" dirty="0" smtClean="0"/>
              <a:t>.</a:t>
            </a:r>
          </a:p>
          <a:p>
            <a:pPr marL="692150" indent="-273050">
              <a:lnSpc>
                <a:spcPct val="150000"/>
              </a:lnSpc>
              <a:buNone/>
            </a:pPr>
            <a:r>
              <a:rPr lang="en-US" sz="2600" dirty="0" smtClean="0"/>
              <a:t>trip = _ =&gt; "Trip to " + _;</a:t>
            </a:r>
          </a:p>
          <a:p>
            <a:pPr marL="692150" indent="-273050">
              <a:lnSpc>
                <a:spcPct val="150000"/>
              </a:lnSpc>
              <a:buNone/>
            </a:pPr>
            <a:r>
              <a:rPr lang="en-US" sz="2600" dirty="0" smtClean="0"/>
              <a:t>console.log(trip("Paris"));</a:t>
            </a:r>
          </a:p>
          <a:p>
            <a:pPr marL="692150" indent="-273050">
              <a:lnSpc>
                <a:spcPct val="150000"/>
              </a:lnSpc>
              <a:buNone/>
            </a:pPr>
            <a:r>
              <a:rPr lang="en-US" sz="2600" i="1" dirty="0" smtClean="0"/>
              <a:t>// Trip to Paris</a:t>
            </a:r>
            <a:r>
              <a:rPr lang="en-US" sz="2600" dirty="0" smtClean="0"/>
              <a:t> </a:t>
            </a:r>
          </a:p>
          <a:p>
            <a:pPr>
              <a:lnSpc>
                <a:spcPct val="150000"/>
              </a:lnSpc>
            </a:pPr>
            <a:endParaRPr lang="en-US" sz="26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458200" cy="6092952"/>
          </a:xfrm>
        </p:spPr>
        <p:txBody>
          <a:bodyPr>
            <a:normAutofit/>
          </a:bodyPr>
          <a:lstStyle/>
          <a:p>
            <a:pPr>
              <a:lnSpc>
                <a:spcPct val="150000"/>
              </a:lnSpc>
              <a:buNone/>
            </a:pPr>
            <a:r>
              <a:rPr lang="en-US" b="1" dirty="0" smtClean="0"/>
              <a:t>Please note: </a:t>
            </a:r>
            <a:endParaRPr lang="en-US" dirty="0" smtClean="0"/>
          </a:p>
          <a:p>
            <a:pPr>
              <a:lnSpc>
                <a:spcPct val="150000"/>
              </a:lnSpc>
            </a:pPr>
            <a:r>
              <a:rPr lang="en-US" dirty="0" smtClean="0"/>
              <a:t>Similar to all these properties of Node object, you also have properties such as </a:t>
            </a:r>
            <a:r>
              <a:rPr lang="en-US" dirty="0" err="1" smtClean="0"/>
              <a:t>parentElement</a:t>
            </a:r>
            <a:r>
              <a:rPr lang="en-US" dirty="0" smtClean="0"/>
              <a:t>,  </a:t>
            </a:r>
            <a:r>
              <a:rPr lang="en-US" dirty="0" err="1" smtClean="0"/>
              <a:t>firstElementChild</a:t>
            </a:r>
            <a:r>
              <a:rPr lang="en-US" dirty="0" smtClean="0"/>
              <a:t>,  </a:t>
            </a:r>
            <a:r>
              <a:rPr lang="en-US" dirty="0" err="1" smtClean="0"/>
              <a:t>lastElementChild</a:t>
            </a:r>
            <a:r>
              <a:rPr lang="en-US" dirty="0" smtClean="0"/>
              <a:t>, </a:t>
            </a:r>
            <a:r>
              <a:rPr lang="en-US" dirty="0" err="1" smtClean="0"/>
              <a:t>nextElementSibling</a:t>
            </a:r>
            <a:r>
              <a:rPr lang="en-US" dirty="0" smtClean="0"/>
              <a:t> and </a:t>
            </a:r>
            <a:r>
              <a:rPr lang="en-US" dirty="0" err="1" smtClean="0"/>
              <a:t>previousElementSibling</a:t>
            </a:r>
            <a:r>
              <a:rPr lang="en-US" dirty="0" smtClean="0"/>
              <a:t>.</a:t>
            </a:r>
          </a:p>
          <a:p>
            <a:pPr>
              <a:lnSpc>
                <a:spcPct val="150000"/>
              </a:lnSpc>
            </a:pPr>
            <a:r>
              <a:rPr lang="en-US" dirty="0" smtClean="0">
                <a:solidFill>
                  <a:srgbClr val="0000FF"/>
                </a:solidFill>
              </a:rPr>
              <a:t>The difference is that </a:t>
            </a:r>
            <a:r>
              <a:rPr lang="en-US" dirty="0" smtClean="0">
                <a:solidFill>
                  <a:srgbClr val="FF0066"/>
                </a:solidFill>
              </a:rPr>
              <a:t>element properties return only the Element object</a:t>
            </a:r>
            <a:r>
              <a:rPr lang="en-US" dirty="0" smtClean="0">
                <a:solidFill>
                  <a:srgbClr val="0000FF"/>
                </a:solidFill>
              </a:rPr>
              <a:t> whereas </a:t>
            </a:r>
            <a:r>
              <a:rPr lang="en-US" dirty="0" smtClean="0">
                <a:solidFill>
                  <a:srgbClr val="FF0066"/>
                </a:solidFill>
              </a:rPr>
              <a:t>node properties return element, text, and attribute nodes</a:t>
            </a:r>
            <a:r>
              <a:rPr lang="en-US" dirty="0" smtClean="0">
                <a:solidFill>
                  <a:srgbClr val="0000FF"/>
                </a:solidFill>
              </a:rPr>
              <a:t> with respect to the specified node. Also, whitespaces are considered as '#text' nodes by the node properties. </a:t>
            </a:r>
          </a:p>
          <a:p>
            <a:pPr>
              <a:lnSpc>
                <a:spcPct val="150000"/>
              </a:lnSpc>
            </a:pP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t>Node Manipulation</a:t>
            </a:r>
            <a:endParaRPr lang="en-US" dirty="0"/>
          </a:p>
        </p:txBody>
      </p:sp>
      <p:sp>
        <p:nvSpPr>
          <p:cNvPr id="3" name="Content Placeholder 2"/>
          <p:cNvSpPr>
            <a:spLocks noGrp="1"/>
          </p:cNvSpPr>
          <p:nvPr>
            <p:ph sz="quarter" idx="1"/>
          </p:nvPr>
        </p:nvSpPr>
        <p:spPr>
          <a:xfrm>
            <a:off x="457200" y="990600"/>
            <a:ext cx="8153400" cy="5483352"/>
          </a:xfrm>
        </p:spPr>
        <p:txBody>
          <a:bodyPr/>
          <a:lstStyle/>
          <a:p>
            <a:pPr algn="just">
              <a:lnSpc>
                <a:spcPct val="150000"/>
              </a:lnSpc>
            </a:pPr>
            <a:r>
              <a:rPr lang="en-US" dirty="0" smtClean="0"/>
              <a:t>The node relationship allows </a:t>
            </a:r>
            <a:r>
              <a:rPr lang="en-US" dirty="0" smtClean="0">
                <a:solidFill>
                  <a:srgbClr val="0000FF"/>
                </a:solidFill>
              </a:rPr>
              <a:t>to modify the tree of nodes by adding new nodes and removing the existing nodes if required. </a:t>
            </a:r>
          </a:p>
          <a:p>
            <a:pPr algn="just">
              <a:lnSpc>
                <a:spcPct val="150000"/>
              </a:lnSpc>
            </a:pPr>
            <a:r>
              <a:rPr lang="en-US" dirty="0" smtClean="0"/>
              <a:t>For the given HTML page, below methods will do the following: </a:t>
            </a:r>
          </a:p>
          <a:p>
            <a:pPr marL="796925" lvl="0" indent="-273050" algn="just">
              <a:lnSpc>
                <a:spcPct val="150000"/>
              </a:lnSpc>
            </a:pPr>
            <a:r>
              <a:rPr lang="en-US" dirty="0" smtClean="0"/>
              <a:t>Create a new element </a:t>
            </a:r>
          </a:p>
          <a:p>
            <a:pPr marL="796925" lvl="0" indent="-273050" algn="just">
              <a:lnSpc>
                <a:spcPct val="150000"/>
              </a:lnSpc>
            </a:pPr>
            <a:r>
              <a:rPr lang="en-US" dirty="0" smtClean="0"/>
              <a:t>Create new content </a:t>
            </a:r>
          </a:p>
          <a:p>
            <a:pPr marL="796925" lvl="0" indent="-273050" algn="just">
              <a:lnSpc>
                <a:spcPct val="150000"/>
              </a:lnSpc>
            </a:pPr>
            <a:r>
              <a:rPr lang="en-US" dirty="0" smtClean="0"/>
              <a:t>Add new content to the new element </a:t>
            </a:r>
          </a:p>
          <a:p>
            <a:pPr marL="796925" lvl="0" indent="-273050" algn="just">
              <a:lnSpc>
                <a:spcPct val="150000"/>
              </a:lnSpc>
            </a:pPr>
            <a:r>
              <a:rPr lang="en-US" dirty="0" smtClean="0"/>
              <a:t>Add a new element to the existing DOM tree </a:t>
            </a:r>
          </a:p>
          <a:p>
            <a:pPr marL="796925" indent="-273050" algn="just">
              <a:lnSpc>
                <a:spcPct val="150000"/>
              </a:lnSpc>
            </a:pP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990600"/>
            <a:ext cx="8229600" cy="5483352"/>
          </a:xfrm>
        </p:spPr>
        <p:txBody>
          <a:bodyPr>
            <a:normAutofit fontScale="92500" lnSpcReduction="10000"/>
          </a:bodyPr>
          <a:lstStyle/>
          <a:p>
            <a:pPr>
              <a:lnSpc>
                <a:spcPct val="150000"/>
              </a:lnSpc>
              <a:buNone/>
            </a:pPr>
            <a:r>
              <a:rPr lang="en-US" b="1" dirty="0" smtClean="0"/>
              <a:t>HTML code: </a:t>
            </a:r>
            <a:endParaRPr lang="en-US" dirty="0" smtClean="0"/>
          </a:p>
          <a:p>
            <a:pPr marL="633413" indent="-273050">
              <a:lnSpc>
                <a:spcPct val="150000"/>
              </a:lnSpc>
              <a:buNone/>
            </a:pPr>
            <a:r>
              <a:rPr lang="en-US" dirty="0" smtClean="0"/>
              <a:t>&lt;div id="div1"&gt;     </a:t>
            </a:r>
          </a:p>
          <a:p>
            <a:pPr marL="633413" indent="-273050">
              <a:lnSpc>
                <a:spcPct val="150000"/>
              </a:lnSpc>
              <a:buNone/>
            </a:pPr>
            <a:r>
              <a:rPr lang="en-US" dirty="0" smtClean="0"/>
              <a:t>&lt;h1 id="heading1"&gt;Hello World&lt;/h1&gt;     &lt;p id="para1"&gt;Good luck!!&lt;/p&gt; </a:t>
            </a:r>
          </a:p>
          <a:p>
            <a:pPr marL="633413" indent="-273050">
              <a:lnSpc>
                <a:spcPct val="150000"/>
              </a:lnSpc>
              <a:buNone/>
            </a:pPr>
            <a:r>
              <a:rPr lang="en-US" dirty="0" smtClean="0"/>
              <a:t>&lt;/div&gt; </a:t>
            </a:r>
          </a:p>
          <a:p>
            <a:pPr marL="633413" indent="-273050">
              <a:lnSpc>
                <a:spcPct val="150000"/>
              </a:lnSpc>
              <a:buNone/>
            </a:pPr>
            <a:r>
              <a:rPr lang="en-US" dirty="0" smtClean="0"/>
              <a:t>&lt;</a:t>
            </a:r>
            <a:r>
              <a:rPr lang="en-US" dirty="0" err="1" smtClean="0"/>
              <a:t>br</a:t>
            </a:r>
            <a:r>
              <a:rPr lang="en-US" dirty="0" smtClean="0"/>
              <a:t>&gt; </a:t>
            </a:r>
          </a:p>
          <a:p>
            <a:pPr marL="633413" indent="-273050">
              <a:lnSpc>
                <a:spcPct val="150000"/>
              </a:lnSpc>
              <a:buNone/>
            </a:pPr>
            <a:r>
              <a:rPr lang="en-US" dirty="0" smtClean="0"/>
              <a:t>&lt;input type="button" value="Add span"  </a:t>
            </a:r>
            <a:r>
              <a:rPr lang="en-US" dirty="0" err="1" smtClean="0"/>
              <a:t>onclick</a:t>
            </a:r>
            <a:r>
              <a:rPr lang="en-US" dirty="0" smtClean="0"/>
              <a:t>="</a:t>
            </a:r>
            <a:r>
              <a:rPr lang="en-US" dirty="0" err="1" smtClean="0"/>
              <a:t>createNew</a:t>
            </a:r>
            <a:r>
              <a:rPr lang="en-US" dirty="0" smtClean="0"/>
              <a:t>()"&gt;</a:t>
            </a:r>
          </a:p>
          <a:p>
            <a:pPr marL="633413" indent="-273050">
              <a:lnSpc>
                <a:spcPct val="150000"/>
              </a:lnSpc>
              <a:buNone/>
            </a:pPr>
            <a:r>
              <a:rPr lang="en-US" dirty="0" smtClean="0"/>
              <a:t>&lt;input type="button" value="Remove </a:t>
            </a:r>
            <a:r>
              <a:rPr lang="en-US" dirty="0" err="1" smtClean="0"/>
              <a:t>para</a:t>
            </a:r>
            <a:r>
              <a:rPr lang="en-US" dirty="0" smtClean="0"/>
              <a:t>"  </a:t>
            </a:r>
            <a:r>
              <a:rPr lang="en-US" dirty="0" err="1" smtClean="0"/>
              <a:t>onclick</a:t>
            </a:r>
            <a:r>
              <a:rPr lang="en-US" dirty="0" smtClean="0"/>
              <a:t>="</a:t>
            </a:r>
            <a:r>
              <a:rPr lang="en-US" dirty="0" err="1" smtClean="0"/>
              <a:t>removeOld</a:t>
            </a:r>
            <a:r>
              <a:rPr lang="en-US" dirty="0" smtClean="0"/>
              <a:t>()"&gt; </a:t>
            </a:r>
          </a:p>
          <a:p>
            <a:pPr>
              <a:lnSpc>
                <a:spcPct val="150000"/>
              </a:lnSpc>
            </a:pPr>
            <a:endParaRPr lang="en-US" dirty="0"/>
          </a:p>
        </p:txBody>
      </p:sp>
      <p:sp>
        <p:nvSpPr>
          <p:cNvPr id="4" name="Title 1"/>
          <p:cNvSpPr>
            <a:spLocks noGrp="1"/>
          </p:cNvSpPr>
          <p:nvPr>
            <p:ph type="title"/>
          </p:nvPr>
        </p:nvSpPr>
        <p:spPr>
          <a:xfrm>
            <a:off x="457200" y="274638"/>
            <a:ext cx="7467600" cy="639762"/>
          </a:xfrm>
        </p:spPr>
        <p:txBody>
          <a:bodyPr/>
          <a:lstStyle/>
          <a:p>
            <a:pPr algn="ctr"/>
            <a:r>
              <a:rPr lang="en-US" b="1" dirty="0" smtClean="0"/>
              <a:t>Node Manipulation</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t>Node Manipulation Methods</a:t>
            </a:r>
            <a:endParaRPr lang="en-US" dirty="0"/>
          </a:p>
        </p:txBody>
      </p:sp>
      <p:sp>
        <p:nvSpPr>
          <p:cNvPr id="3" name="Content Placeholder 2"/>
          <p:cNvSpPr>
            <a:spLocks noGrp="1"/>
          </p:cNvSpPr>
          <p:nvPr>
            <p:ph sz="quarter" idx="1"/>
          </p:nvPr>
        </p:nvSpPr>
        <p:spPr>
          <a:xfrm>
            <a:off x="381000" y="914400"/>
            <a:ext cx="8229600" cy="5559552"/>
          </a:xfrm>
        </p:spPr>
        <p:txBody>
          <a:bodyPr>
            <a:normAutofit fontScale="92500" lnSpcReduction="10000"/>
          </a:bodyPr>
          <a:lstStyle/>
          <a:p>
            <a:pPr algn="just">
              <a:lnSpc>
                <a:spcPct val="150000"/>
              </a:lnSpc>
              <a:buNone/>
            </a:pPr>
            <a:r>
              <a:rPr lang="en-US" b="1" dirty="0" smtClean="0"/>
              <a:t>1. </a:t>
            </a:r>
            <a:r>
              <a:rPr lang="en-US" b="1" dirty="0" err="1" smtClean="0"/>
              <a:t>createElement</a:t>
            </a:r>
            <a:r>
              <a:rPr lang="en-US" b="1" dirty="0" smtClean="0"/>
              <a:t>()</a:t>
            </a:r>
            <a:r>
              <a:rPr lang="en-US" dirty="0" smtClean="0"/>
              <a:t> </a:t>
            </a:r>
          </a:p>
          <a:p>
            <a:pPr algn="just">
              <a:lnSpc>
                <a:spcPct val="150000"/>
              </a:lnSpc>
            </a:pPr>
            <a:r>
              <a:rPr lang="en-US" dirty="0" smtClean="0"/>
              <a:t>Creates a new element. </a:t>
            </a:r>
          </a:p>
          <a:p>
            <a:pPr algn="just">
              <a:lnSpc>
                <a:spcPct val="150000"/>
              </a:lnSpc>
              <a:buNone/>
            </a:pPr>
            <a:r>
              <a:rPr lang="en-US" b="1" dirty="0" smtClean="0"/>
              <a:t>Example: </a:t>
            </a:r>
            <a:endParaRPr lang="en-US" dirty="0" smtClean="0"/>
          </a:p>
          <a:p>
            <a:pPr algn="just">
              <a:lnSpc>
                <a:spcPct val="150000"/>
              </a:lnSpc>
            </a:pPr>
            <a:r>
              <a:rPr lang="en-US" dirty="0" smtClean="0"/>
              <a:t>let </a:t>
            </a:r>
            <a:r>
              <a:rPr lang="en-US" dirty="0" err="1" smtClean="0"/>
              <a:t>newElement</a:t>
            </a:r>
            <a:r>
              <a:rPr lang="en-US" dirty="0" smtClean="0"/>
              <a:t> = </a:t>
            </a:r>
            <a:r>
              <a:rPr lang="en-US" dirty="0" err="1" smtClean="0"/>
              <a:t>document.createElement</a:t>
            </a:r>
            <a:r>
              <a:rPr lang="en-US" dirty="0" smtClean="0"/>
              <a:t>('span');  </a:t>
            </a:r>
          </a:p>
          <a:p>
            <a:pPr algn="just">
              <a:lnSpc>
                <a:spcPct val="150000"/>
              </a:lnSpc>
              <a:buNone/>
            </a:pPr>
            <a:r>
              <a:rPr lang="en-US" b="1" dirty="0" smtClean="0"/>
              <a:t>2. </a:t>
            </a:r>
            <a:r>
              <a:rPr lang="en-US" b="1" dirty="0" err="1" smtClean="0"/>
              <a:t>createTextNode</a:t>
            </a:r>
            <a:r>
              <a:rPr lang="en-US" b="1" dirty="0" smtClean="0"/>
              <a:t>()</a:t>
            </a:r>
            <a:r>
              <a:rPr lang="en-US" dirty="0" smtClean="0"/>
              <a:t> </a:t>
            </a:r>
          </a:p>
          <a:p>
            <a:pPr algn="just">
              <a:lnSpc>
                <a:spcPct val="150000"/>
              </a:lnSpc>
            </a:pPr>
            <a:r>
              <a:rPr lang="en-US" dirty="0" smtClean="0"/>
              <a:t>Creates content at runtime. This node then can be appended to any node that can hold content. </a:t>
            </a:r>
          </a:p>
          <a:p>
            <a:pPr algn="just">
              <a:lnSpc>
                <a:spcPct val="150000"/>
              </a:lnSpc>
              <a:buNone/>
            </a:pPr>
            <a:r>
              <a:rPr lang="en-US" b="1" dirty="0" smtClean="0"/>
              <a:t>Example: </a:t>
            </a:r>
            <a:endParaRPr lang="en-US" dirty="0" smtClean="0"/>
          </a:p>
          <a:p>
            <a:pPr algn="just">
              <a:lnSpc>
                <a:spcPct val="150000"/>
              </a:lnSpc>
            </a:pPr>
            <a:r>
              <a:rPr lang="en-US" dirty="0" smtClean="0"/>
              <a:t>let </a:t>
            </a:r>
            <a:r>
              <a:rPr lang="en-US" dirty="0" err="1" smtClean="0"/>
              <a:t>newTextElement</a:t>
            </a:r>
            <a:r>
              <a:rPr lang="en-US" dirty="0" smtClean="0"/>
              <a:t> = </a:t>
            </a:r>
            <a:r>
              <a:rPr lang="en-US" dirty="0" err="1" smtClean="0"/>
              <a:t>document.createTextNode</a:t>
            </a:r>
            <a:r>
              <a:rPr lang="en-US" dirty="0" smtClean="0"/>
              <a:t>('The span is added just now');</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229600" cy="6092952"/>
          </a:xfrm>
        </p:spPr>
        <p:txBody>
          <a:bodyPr>
            <a:normAutofit fontScale="92500" lnSpcReduction="10000"/>
          </a:bodyPr>
          <a:lstStyle/>
          <a:p>
            <a:pPr algn="just">
              <a:lnSpc>
                <a:spcPct val="150000"/>
              </a:lnSpc>
              <a:buNone/>
            </a:pPr>
            <a:r>
              <a:rPr lang="en-US" b="1" dirty="0" smtClean="0"/>
              <a:t>3. </a:t>
            </a:r>
            <a:r>
              <a:rPr lang="en-US" b="1" dirty="0" err="1" smtClean="0"/>
              <a:t>appendChild</a:t>
            </a:r>
            <a:r>
              <a:rPr lang="en-US" b="1" dirty="0" smtClean="0"/>
              <a:t>()</a:t>
            </a:r>
            <a:r>
              <a:rPr lang="en-US" dirty="0" smtClean="0"/>
              <a:t> </a:t>
            </a:r>
          </a:p>
          <a:p>
            <a:pPr algn="just">
              <a:lnSpc>
                <a:spcPct val="150000"/>
              </a:lnSpc>
            </a:pPr>
            <a:r>
              <a:rPr lang="en-US" dirty="0" smtClean="0"/>
              <a:t>Appends a newly created element to the existing DOM tree at the desired position.  </a:t>
            </a:r>
          </a:p>
          <a:p>
            <a:pPr algn="just">
              <a:lnSpc>
                <a:spcPct val="150000"/>
              </a:lnSpc>
              <a:buNone/>
            </a:pPr>
            <a:r>
              <a:rPr lang="en-US" b="1" dirty="0" smtClean="0"/>
              <a:t>Example: </a:t>
            </a:r>
            <a:endParaRPr lang="en-US" dirty="0" smtClean="0"/>
          </a:p>
          <a:p>
            <a:pPr algn="just">
              <a:lnSpc>
                <a:spcPct val="150000"/>
              </a:lnSpc>
              <a:buNone/>
            </a:pPr>
            <a:r>
              <a:rPr lang="en-US" dirty="0" err="1" smtClean="0"/>
              <a:t>newElement.appendChild</a:t>
            </a:r>
            <a:r>
              <a:rPr lang="en-US" dirty="0" smtClean="0"/>
              <a:t>(</a:t>
            </a:r>
            <a:r>
              <a:rPr lang="en-US" dirty="0" err="1" smtClean="0"/>
              <a:t>newTextElement</a:t>
            </a:r>
            <a:r>
              <a:rPr lang="en-US" dirty="0" smtClean="0"/>
              <a:t>);</a:t>
            </a:r>
          </a:p>
          <a:p>
            <a:pPr algn="just">
              <a:lnSpc>
                <a:spcPct val="150000"/>
              </a:lnSpc>
              <a:buNone/>
            </a:pPr>
            <a:r>
              <a:rPr lang="en-US" dirty="0" err="1" smtClean="0"/>
              <a:t>document.getElementById</a:t>
            </a:r>
            <a:r>
              <a:rPr lang="en-US" dirty="0" smtClean="0"/>
              <a:t>('div1').</a:t>
            </a:r>
            <a:r>
              <a:rPr lang="en-US" dirty="0" err="1" smtClean="0"/>
              <a:t>appendChild</a:t>
            </a:r>
            <a:r>
              <a:rPr lang="en-US" dirty="0" smtClean="0"/>
              <a:t>(</a:t>
            </a:r>
            <a:r>
              <a:rPr lang="en-US" dirty="0" err="1" smtClean="0"/>
              <a:t>newElement</a:t>
            </a:r>
            <a:r>
              <a:rPr lang="en-US" dirty="0" smtClean="0"/>
              <a:t>); </a:t>
            </a:r>
          </a:p>
          <a:p>
            <a:pPr algn="just">
              <a:lnSpc>
                <a:spcPct val="150000"/>
              </a:lnSpc>
              <a:buNone/>
            </a:pPr>
            <a:r>
              <a:rPr lang="en-US" b="1" dirty="0" smtClean="0"/>
              <a:t>4. </a:t>
            </a:r>
            <a:r>
              <a:rPr lang="en-US" b="1" dirty="0" err="1" smtClean="0"/>
              <a:t>removeChild</a:t>
            </a:r>
            <a:r>
              <a:rPr lang="en-US" b="1" dirty="0" smtClean="0"/>
              <a:t>()</a:t>
            </a:r>
            <a:r>
              <a:rPr lang="en-US" dirty="0" smtClean="0"/>
              <a:t> </a:t>
            </a:r>
          </a:p>
          <a:p>
            <a:pPr algn="just">
              <a:lnSpc>
                <a:spcPct val="150000"/>
              </a:lnSpc>
            </a:pPr>
            <a:r>
              <a:rPr lang="en-US" dirty="0" smtClean="0"/>
              <a:t>Removes the element from the existing DOM tree. </a:t>
            </a:r>
          </a:p>
          <a:p>
            <a:pPr algn="just">
              <a:lnSpc>
                <a:spcPct val="150000"/>
              </a:lnSpc>
              <a:buNone/>
            </a:pPr>
            <a:r>
              <a:rPr lang="en-US" b="1" dirty="0" smtClean="0"/>
              <a:t>Example: </a:t>
            </a:r>
            <a:endParaRPr lang="en-US" dirty="0" smtClean="0"/>
          </a:p>
          <a:p>
            <a:pPr algn="just">
              <a:lnSpc>
                <a:spcPct val="150000"/>
              </a:lnSpc>
              <a:buNone/>
            </a:pPr>
            <a:r>
              <a:rPr lang="en-US" dirty="0" err="1" smtClean="0"/>
              <a:t>document.getElementById</a:t>
            </a:r>
            <a:r>
              <a:rPr lang="en-US" dirty="0" smtClean="0"/>
              <a:t>('div1').</a:t>
            </a:r>
            <a:r>
              <a:rPr lang="en-US" dirty="0" err="1" smtClean="0"/>
              <a:t>removeChild</a:t>
            </a:r>
            <a:r>
              <a:rPr lang="en-US" dirty="0" smtClean="0"/>
              <a:t>(</a:t>
            </a:r>
            <a:r>
              <a:rPr lang="en-US" dirty="0" err="1" smtClean="0"/>
              <a:t>document.getElementById</a:t>
            </a:r>
            <a:r>
              <a:rPr lang="en-US" dirty="0" smtClean="0"/>
              <a:t>('para1')); </a:t>
            </a:r>
          </a:p>
          <a:p>
            <a:pPr algn="just">
              <a:lnSpc>
                <a:spcPct val="150000"/>
              </a:lnSpc>
            </a:pP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smtClean="0"/>
              <a:t>Arrays </a:t>
            </a:r>
            <a:endParaRPr lang="en-US" dirty="0"/>
          </a:p>
        </p:txBody>
      </p:sp>
      <p:sp>
        <p:nvSpPr>
          <p:cNvPr id="3" name="Content Placeholder 2"/>
          <p:cNvSpPr>
            <a:spLocks noGrp="1"/>
          </p:cNvSpPr>
          <p:nvPr>
            <p:ph sz="quarter" idx="1"/>
          </p:nvPr>
        </p:nvSpPr>
        <p:spPr>
          <a:xfrm>
            <a:off x="228600" y="838200"/>
            <a:ext cx="8382000" cy="5635752"/>
          </a:xfrm>
        </p:spPr>
        <p:txBody>
          <a:bodyPr>
            <a:normAutofit fontScale="92500" lnSpcReduction="10000"/>
          </a:bodyPr>
          <a:lstStyle/>
          <a:p>
            <a:pPr algn="just">
              <a:lnSpc>
                <a:spcPct val="150000"/>
              </a:lnSpc>
            </a:pPr>
            <a:r>
              <a:rPr lang="en-US" dirty="0" smtClean="0">
                <a:solidFill>
                  <a:srgbClr val="0000FF"/>
                </a:solidFill>
              </a:rPr>
              <a:t>Objects in JavaScript is a collection of properties stored as key-value pair.</a:t>
            </a:r>
          </a:p>
          <a:p>
            <a:pPr algn="just">
              <a:lnSpc>
                <a:spcPct val="150000"/>
              </a:lnSpc>
            </a:pPr>
            <a:r>
              <a:rPr lang="en-US" dirty="0" smtClean="0"/>
              <a:t>Often, there is requirement for an ordered collection, where there are 1</a:t>
            </a:r>
            <a:r>
              <a:rPr lang="en-US" baseline="30000" dirty="0" smtClean="0"/>
              <a:t>st</a:t>
            </a:r>
            <a:r>
              <a:rPr lang="en-US" dirty="0" smtClean="0"/>
              <a:t>, 2</a:t>
            </a:r>
            <a:r>
              <a:rPr lang="en-US" baseline="30000" dirty="0" smtClean="0"/>
              <a:t>nd</a:t>
            </a:r>
            <a:r>
              <a:rPr lang="en-US" dirty="0" smtClean="0"/>
              <a:t>, 3</a:t>
            </a:r>
            <a:r>
              <a:rPr lang="en-US" baseline="30000" dirty="0" smtClean="0"/>
              <a:t>rd</a:t>
            </a:r>
            <a:r>
              <a:rPr lang="en-US" dirty="0" smtClean="0"/>
              <a:t> element, and so on. For example, you </a:t>
            </a:r>
            <a:r>
              <a:rPr lang="en-US" dirty="0" smtClean="0">
                <a:solidFill>
                  <a:srgbClr val="CC0066"/>
                </a:solidFill>
              </a:rPr>
              <a:t>need to store a list of students in a class based on their roll numbers.</a:t>
            </a:r>
          </a:p>
          <a:p>
            <a:pPr algn="just">
              <a:lnSpc>
                <a:spcPct val="150000"/>
              </a:lnSpc>
            </a:pPr>
            <a:r>
              <a:rPr lang="en-US" dirty="0" smtClean="0"/>
              <a:t>It is not convenient to use an object here, because </a:t>
            </a:r>
            <a:r>
              <a:rPr lang="en-US" dirty="0" smtClean="0">
                <a:solidFill>
                  <a:srgbClr val="6600CC"/>
                </a:solidFill>
              </a:rPr>
              <a:t>objects don’t store the values in an ordered fashion. </a:t>
            </a:r>
            <a:r>
              <a:rPr lang="en-US" dirty="0" smtClean="0"/>
              <a:t>Also, a new property or element cannot be inserted "between" the existing ones.</a:t>
            </a:r>
          </a:p>
          <a:p>
            <a:pPr algn="just">
              <a:lnSpc>
                <a:spcPct val="150000"/>
              </a:lnSpc>
            </a:pPr>
            <a:r>
              <a:rPr lang="en-US" dirty="0" smtClean="0"/>
              <a:t>This is why </a:t>
            </a:r>
            <a:r>
              <a:rPr lang="en-US" dirty="0" smtClean="0">
                <a:solidFill>
                  <a:srgbClr val="CC0066"/>
                </a:solidFill>
              </a:rPr>
              <a:t>Array is used to store values in order. </a:t>
            </a:r>
          </a:p>
          <a:p>
            <a:pPr algn="just">
              <a:lnSpc>
                <a:spcPct val="150000"/>
              </a:lnSpc>
            </a:pP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245352"/>
          </a:xfrm>
        </p:spPr>
        <p:txBody>
          <a:bodyPr>
            <a:normAutofit fontScale="92500" lnSpcReduction="20000"/>
          </a:bodyPr>
          <a:lstStyle/>
          <a:p>
            <a:pPr algn="just">
              <a:lnSpc>
                <a:spcPct val="120000"/>
              </a:lnSpc>
            </a:pPr>
            <a:r>
              <a:rPr lang="en-US" dirty="0" smtClean="0"/>
              <a:t>Array in JavaScript is an object that </a:t>
            </a:r>
            <a:r>
              <a:rPr lang="en-US" dirty="0" smtClean="0">
                <a:solidFill>
                  <a:srgbClr val="FF0066"/>
                </a:solidFill>
              </a:rPr>
              <a:t>allows storing multiple values in a single variable. An array can store values of any </a:t>
            </a:r>
            <a:r>
              <a:rPr lang="en-US" dirty="0" err="1" smtClean="0">
                <a:solidFill>
                  <a:srgbClr val="FF0066"/>
                </a:solidFill>
              </a:rPr>
              <a:t>datatype</a:t>
            </a:r>
            <a:r>
              <a:rPr lang="en-US" dirty="0" smtClean="0">
                <a:solidFill>
                  <a:srgbClr val="FF0066"/>
                </a:solidFill>
              </a:rPr>
              <a:t>. </a:t>
            </a:r>
          </a:p>
          <a:p>
            <a:pPr algn="just">
              <a:lnSpc>
                <a:spcPct val="120000"/>
              </a:lnSpc>
            </a:pPr>
            <a:r>
              <a:rPr lang="en-US" dirty="0" smtClean="0"/>
              <a:t>An array's length can change at any time, and data can be stored at non-contiguous locations in the array,</a:t>
            </a:r>
            <a:endParaRPr lang="en-US" b="1" dirty="0" smtClean="0"/>
          </a:p>
          <a:p>
            <a:pPr algn="just">
              <a:lnSpc>
                <a:spcPct val="120000"/>
              </a:lnSpc>
              <a:buNone/>
            </a:pPr>
            <a:r>
              <a:rPr lang="en-US" b="1" dirty="0" smtClean="0"/>
              <a:t>Example:</a:t>
            </a:r>
            <a:endParaRPr lang="en-US" dirty="0" smtClean="0"/>
          </a:p>
          <a:p>
            <a:pPr algn="just">
              <a:lnSpc>
                <a:spcPct val="120000"/>
              </a:lnSpc>
            </a:pPr>
            <a:r>
              <a:rPr lang="en-US" dirty="0" smtClean="0"/>
              <a:t>let </a:t>
            </a:r>
            <a:r>
              <a:rPr lang="en-US" dirty="0" err="1" smtClean="0"/>
              <a:t>numArr</a:t>
            </a:r>
            <a:r>
              <a:rPr lang="en-US" dirty="0" smtClean="0"/>
              <a:t> = [1, 2, 3, 4];</a:t>
            </a:r>
          </a:p>
          <a:p>
            <a:pPr algn="just">
              <a:lnSpc>
                <a:spcPct val="120000"/>
              </a:lnSpc>
            </a:pPr>
            <a:r>
              <a:rPr lang="en-US" dirty="0" smtClean="0"/>
              <a:t>let </a:t>
            </a:r>
            <a:r>
              <a:rPr lang="en-US" dirty="0" err="1" smtClean="0"/>
              <a:t>empArr</a:t>
            </a:r>
            <a:r>
              <a:rPr lang="en-US" dirty="0" smtClean="0"/>
              <a:t> = ["Johnson", 105678, "Chicago"]; </a:t>
            </a:r>
          </a:p>
          <a:p>
            <a:pPr algn="just">
              <a:lnSpc>
                <a:spcPct val="120000"/>
              </a:lnSpc>
            </a:pPr>
            <a:r>
              <a:rPr lang="en-US" dirty="0" smtClean="0"/>
              <a:t>The elements of the array are accessed using an index position that starts from 0 and ends with the value equal to the length of the array minus 1.</a:t>
            </a:r>
          </a:p>
          <a:p>
            <a:pPr algn="just">
              <a:lnSpc>
                <a:spcPct val="120000"/>
              </a:lnSpc>
              <a:buNone/>
            </a:pPr>
            <a:r>
              <a:rPr lang="en-US" b="1" dirty="0" smtClean="0"/>
              <a:t>Example:</a:t>
            </a:r>
            <a:endParaRPr lang="en-US" dirty="0" smtClean="0"/>
          </a:p>
          <a:p>
            <a:pPr algn="just">
              <a:lnSpc>
                <a:spcPct val="120000"/>
              </a:lnSpc>
            </a:pPr>
            <a:r>
              <a:rPr lang="en-US" dirty="0" smtClean="0"/>
              <a:t>let </a:t>
            </a:r>
            <a:r>
              <a:rPr lang="en-US" dirty="0" err="1" smtClean="0"/>
              <a:t>numArr</a:t>
            </a:r>
            <a:r>
              <a:rPr lang="en-US" dirty="0" smtClean="0"/>
              <a:t> = [1, 2, 3, 4];</a:t>
            </a:r>
          </a:p>
          <a:p>
            <a:pPr algn="just">
              <a:lnSpc>
                <a:spcPct val="120000"/>
              </a:lnSpc>
            </a:pPr>
            <a:r>
              <a:rPr lang="en-US" dirty="0" smtClean="0"/>
              <a:t>console.log(</a:t>
            </a:r>
            <a:r>
              <a:rPr lang="en-US" dirty="0" err="1" smtClean="0"/>
              <a:t>numArr</a:t>
            </a:r>
            <a:r>
              <a:rPr lang="en-US" dirty="0" smtClean="0"/>
              <a:t>[0]); </a:t>
            </a:r>
            <a:r>
              <a:rPr lang="en-US" i="1" dirty="0" smtClean="0"/>
              <a:t>//1</a:t>
            </a:r>
          </a:p>
          <a:p>
            <a:pPr algn="just">
              <a:lnSpc>
                <a:spcPct val="120000"/>
              </a:lnSpc>
            </a:pPr>
            <a:r>
              <a:rPr lang="en-US" dirty="0" smtClean="0"/>
              <a:t>console.log(</a:t>
            </a:r>
            <a:r>
              <a:rPr lang="en-US" dirty="0" err="1" smtClean="0"/>
              <a:t>numArr</a:t>
            </a:r>
            <a:r>
              <a:rPr lang="en-US" dirty="0" smtClean="0"/>
              <a:t>[3]); </a:t>
            </a:r>
            <a:r>
              <a:rPr lang="en-US" i="1" dirty="0" smtClean="0"/>
              <a:t>//4</a:t>
            </a:r>
            <a:endParaRPr lang="en-US" dirty="0" smtClean="0"/>
          </a:p>
          <a:p>
            <a:pPr algn="just">
              <a:lnSpc>
                <a:spcPct val="120000"/>
              </a:lnSpc>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t>Creating Arrays</a:t>
            </a:r>
            <a:endParaRPr lang="en-US" dirty="0"/>
          </a:p>
        </p:txBody>
      </p:sp>
      <p:sp>
        <p:nvSpPr>
          <p:cNvPr id="3" name="Content Placeholder 2"/>
          <p:cNvSpPr>
            <a:spLocks noGrp="1"/>
          </p:cNvSpPr>
          <p:nvPr>
            <p:ph sz="quarter" idx="1"/>
          </p:nvPr>
        </p:nvSpPr>
        <p:spPr>
          <a:xfrm>
            <a:off x="304800" y="990600"/>
            <a:ext cx="8382000" cy="5483352"/>
          </a:xfrm>
        </p:spPr>
        <p:txBody>
          <a:bodyPr>
            <a:normAutofit lnSpcReduction="10000"/>
          </a:bodyPr>
          <a:lstStyle/>
          <a:p>
            <a:pPr algn="just">
              <a:lnSpc>
                <a:spcPct val="150000"/>
              </a:lnSpc>
            </a:pPr>
            <a:r>
              <a:rPr lang="en-US" dirty="0" smtClean="0"/>
              <a:t>Arrays can be </a:t>
            </a:r>
            <a:r>
              <a:rPr lang="en-US" dirty="0" smtClean="0">
                <a:solidFill>
                  <a:srgbClr val="CC0066"/>
                </a:solidFill>
              </a:rPr>
              <a:t>created using the literal notation or array constructor.</a:t>
            </a:r>
          </a:p>
          <a:p>
            <a:pPr algn="just">
              <a:lnSpc>
                <a:spcPct val="150000"/>
              </a:lnSpc>
              <a:buNone/>
            </a:pPr>
            <a:r>
              <a:rPr lang="en-US" b="1" dirty="0" smtClean="0"/>
              <a:t>Array Literal Notation:</a:t>
            </a:r>
            <a:endParaRPr lang="en-US" dirty="0" smtClean="0"/>
          </a:p>
          <a:p>
            <a:pPr algn="just">
              <a:lnSpc>
                <a:spcPct val="150000"/>
              </a:lnSpc>
            </a:pPr>
            <a:r>
              <a:rPr lang="en-US" dirty="0" smtClean="0"/>
              <a:t>Arrays are created using literal notation almost all the time.</a:t>
            </a:r>
          </a:p>
          <a:p>
            <a:pPr algn="just">
              <a:lnSpc>
                <a:spcPct val="150000"/>
              </a:lnSpc>
              <a:buNone/>
            </a:pPr>
            <a:r>
              <a:rPr lang="en-US" b="1" dirty="0" smtClean="0"/>
              <a:t>Syntax:      </a:t>
            </a:r>
            <a:r>
              <a:rPr lang="en-US" dirty="0" smtClean="0"/>
              <a:t>    </a:t>
            </a:r>
          </a:p>
          <a:p>
            <a:pPr algn="just">
              <a:lnSpc>
                <a:spcPct val="150000"/>
              </a:lnSpc>
            </a:pPr>
            <a:r>
              <a:rPr lang="en-US" dirty="0" smtClean="0"/>
              <a:t>let </a:t>
            </a:r>
            <a:r>
              <a:rPr lang="en-US" dirty="0" err="1" smtClean="0"/>
              <a:t>myArray</a:t>
            </a:r>
            <a:r>
              <a:rPr lang="en-US" dirty="0" smtClean="0"/>
              <a:t> = [element 1, element2,…, element N]; </a:t>
            </a:r>
          </a:p>
          <a:p>
            <a:pPr algn="just">
              <a:lnSpc>
                <a:spcPct val="150000"/>
              </a:lnSpc>
              <a:buNone/>
            </a:pPr>
            <a:r>
              <a:rPr lang="en-US" b="1" dirty="0" smtClean="0"/>
              <a:t>Example:</a:t>
            </a:r>
            <a:endParaRPr lang="en-US" dirty="0" smtClean="0"/>
          </a:p>
          <a:p>
            <a:pPr algn="just">
              <a:lnSpc>
                <a:spcPct val="150000"/>
              </a:lnSpc>
            </a:pPr>
            <a:r>
              <a:rPr lang="en-US" dirty="0" smtClean="0"/>
              <a:t>let colors = ["Red", "Orange", "Green"]</a:t>
            </a:r>
          </a:p>
          <a:p>
            <a:pPr algn="just">
              <a:lnSpc>
                <a:spcPct val="150000"/>
              </a:lnSpc>
            </a:pP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algn="ctr"/>
            <a:r>
              <a:rPr lang="en-US" b="1" dirty="0" smtClean="0"/>
              <a:t>Array Constructor</a:t>
            </a:r>
            <a:endParaRPr lang="en-US" dirty="0"/>
          </a:p>
        </p:txBody>
      </p:sp>
      <p:sp>
        <p:nvSpPr>
          <p:cNvPr id="3" name="Content Placeholder 2"/>
          <p:cNvSpPr>
            <a:spLocks noGrp="1"/>
          </p:cNvSpPr>
          <p:nvPr>
            <p:ph sz="quarter" idx="1"/>
          </p:nvPr>
        </p:nvSpPr>
        <p:spPr>
          <a:xfrm>
            <a:off x="304800" y="765048"/>
            <a:ext cx="8229600" cy="5711952"/>
          </a:xfrm>
        </p:spPr>
        <p:txBody>
          <a:bodyPr>
            <a:normAutofit/>
          </a:bodyPr>
          <a:lstStyle/>
          <a:p>
            <a:pPr algn="just">
              <a:lnSpc>
                <a:spcPct val="150000"/>
              </a:lnSpc>
            </a:pPr>
            <a:r>
              <a:rPr lang="en-US" dirty="0" smtClean="0"/>
              <a:t>Arrays can be </a:t>
            </a:r>
            <a:r>
              <a:rPr lang="en-US" dirty="0" smtClean="0">
                <a:solidFill>
                  <a:srgbClr val="CC0066"/>
                </a:solidFill>
              </a:rPr>
              <a:t>created using the Array constructor with a single parameter which denotes the array length. </a:t>
            </a:r>
          </a:p>
          <a:p>
            <a:pPr algn="just">
              <a:lnSpc>
                <a:spcPct val="150000"/>
              </a:lnSpc>
            </a:pPr>
            <a:r>
              <a:rPr lang="en-US" dirty="0" smtClean="0"/>
              <a:t>This creates empty slots for the array elements. If the argument is any other number, a </a:t>
            </a:r>
            <a:r>
              <a:rPr lang="en-US" dirty="0" err="1" smtClean="0"/>
              <a:t>RangeError</a:t>
            </a:r>
            <a:r>
              <a:rPr lang="en-US" dirty="0" smtClean="0"/>
              <a:t> exception is thrown.</a:t>
            </a:r>
          </a:p>
          <a:p>
            <a:pPr algn="just">
              <a:lnSpc>
                <a:spcPct val="150000"/>
              </a:lnSpc>
              <a:buNone/>
            </a:pPr>
            <a:r>
              <a:rPr lang="en-US" b="1" dirty="0" smtClean="0"/>
              <a:t>Syntax:</a:t>
            </a:r>
            <a:endParaRPr lang="en-US" dirty="0" smtClean="0"/>
          </a:p>
          <a:p>
            <a:pPr algn="just">
              <a:lnSpc>
                <a:spcPct val="150000"/>
              </a:lnSpc>
            </a:pPr>
            <a:r>
              <a:rPr lang="en-US" dirty="0" smtClean="0"/>
              <a:t>let </a:t>
            </a:r>
            <a:r>
              <a:rPr lang="en-US" dirty="0" err="1" smtClean="0"/>
              <a:t>myArray</a:t>
            </a:r>
            <a:r>
              <a:rPr lang="en-US" dirty="0" smtClean="0"/>
              <a:t> = new Array(</a:t>
            </a:r>
            <a:r>
              <a:rPr lang="en-US" dirty="0" err="1" smtClean="0"/>
              <a:t>arrayLength</a:t>
            </a:r>
            <a:r>
              <a:rPr lang="en-US" dirty="0" smtClean="0"/>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838200"/>
            <a:ext cx="8229600" cy="5635752"/>
          </a:xfrm>
        </p:spPr>
        <p:txBody>
          <a:bodyPr>
            <a:normAutofit fontScale="92500" lnSpcReduction="10000"/>
          </a:bodyPr>
          <a:lstStyle/>
          <a:p>
            <a:pPr algn="just">
              <a:buNone/>
            </a:pPr>
            <a:r>
              <a:rPr lang="en-US" b="1" dirty="0" smtClean="0"/>
              <a:t>Example:</a:t>
            </a:r>
            <a:endParaRPr lang="en-US" dirty="0" smtClean="0"/>
          </a:p>
          <a:p>
            <a:pPr marL="633413" indent="-273050">
              <a:buNone/>
            </a:pPr>
            <a:r>
              <a:rPr lang="en-US" dirty="0" smtClean="0"/>
              <a:t>let colors = new Array(2);</a:t>
            </a:r>
          </a:p>
          <a:p>
            <a:pPr marL="633413" indent="-273050">
              <a:buNone/>
            </a:pPr>
            <a:r>
              <a:rPr lang="en-US" dirty="0" smtClean="0"/>
              <a:t>console.log(</a:t>
            </a:r>
            <a:r>
              <a:rPr lang="en-US" dirty="0" err="1" smtClean="0"/>
              <a:t>colors.length</a:t>
            </a:r>
            <a:r>
              <a:rPr lang="en-US" dirty="0" smtClean="0"/>
              <a:t>); </a:t>
            </a:r>
            <a:r>
              <a:rPr lang="en-US" i="1" dirty="0" smtClean="0"/>
              <a:t>//2</a:t>
            </a:r>
            <a:r>
              <a:rPr lang="en-US" dirty="0" smtClean="0"/>
              <a:t> </a:t>
            </a:r>
          </a:p>
          <a:p>
            <a:pPr marL="633413" indent="-273050">
              <a:buNone/>
            </a:pPr>
            <a:r>
              <a:rPr lang="en-US" i="1" dirty="0" smtClean="0"/>
              <a:t>//Assign values to an empty array using indexes</a:t>
            </a:r>
          </a:p>
          <a:p>
            <a:pPr marL="633413" indent="-273050">
              <a:buNone/>
            </a:pPr>
            <a:r>
              <a:rPr lang="en-US" dirty="0" smtClean="0"/>
              <a:t>colors[0] = "Red";</a:t>
            </a:r>
          </a:p>
          <a:p>
            <a:pPr marL="633413" indent="-273050">
              <a:buNone/>
            </a:pPr>
            <a:r>
              <a:rPr lang="en-US" dirty="0" smtClean="0"/>
              <a:t>colors[1] = "Green";</a:t>
            </a:r>
          </a:p>
          <a:p>
            <a:pPr marL="633413" indent="-273050">
              <a:buNone/>
            </a:pPr>
            <a:r>
              <a:rPr lang="en-US" dirty="0" smtClean="0"/>
              <a:t>console.log(colors); </a:t>
            </a:r>
            <a:r>
              <a:rPr lang="en-US" i="1" dirty="0" smtClean="0"/>
              <a:t>//['</a:t>
            </a:r>
            <a:r>
              <a:rPr lang="en-US" i="1" dirty="0" err="1" smtClean="0"/>
              <a:t>Red','Green</a:t>
            </a:r>
            <a:r>
              <a:rPr lang="en-US" i="1" dirty="0" smtClean="0"/>
              <a:t>']</a:t>
            </a:r>
            <a:endParaRPr lang="en-US" dirty="0" smtClean="0"/>
          </a:p>
          <a:p>
            <a:pPr algn="just">
              <a:buNone/>
            </a:pPr>
            <a:r>
              <a:rPr lang="en-US" dirty="0" smtClean="0"/>
              <a:t> </a:t>
            </a:r>
          </a:p>
          <a:p>
            <a:pPr algn="just"/>
            <a:r>
              <a:rPr lang="en-US" dirty="0" smtClean="0">
                <a:solidFill>
                  <a:srgbClr val="CC0066"/>
                </a:solidFill>
              </a:rPr>
              <a:t>If more than one argument is passed to the Array constructor, a new Array with the given elements is created</a:t>
            </a:r>
            <a:r>
              <a:rPr lang="en-US" dirty="0" smtClean="0"/>
              <a:t>.</a:t>
            </a:r>
          </a:p>
          <a:p>
            <a:pPr algn="just"/>
            <a:r>
              <a:rPr lang="en-US" b="1" dirty="0" smtClean="0"/>
              <a:t>Syntax:</a:t>
            </a:r>
            <a:endParaRPr lang="en-US" dirty="0" smtClean="0"/>
          </a:p>
          <a:p>
            <a:pPr algn="just">
              <a:buNone/>
            </a:pPr>
            <a:r>
              <a:rPr lang="en-US" dirty="0" smtClean="0"/>
              <a:t>let </a:t>
            </a:r>
            <a:r>
              <a:rPr lang="en-US" dirty="0" err="1" smtClean="0"/>
              <a:t>myArray</a:t>
            </a:r>
            <a:r>
              <a:rPr lang="en-US" dirty="0" smtClean="0"/>
              <a:t> = new Array(element 1, element 2,…,element N);</a:t>
            </a:r>
          </a:p>
          <a:p>
            <a:pPr algn="just"/>
            <a:r>
              <a:rPr lang="en-US" b="1" dirty="0" smtClean="0"/>
              <a:t>Example:</a:t>
            </a:r>
            <a:endParaRPr lang="en-US" dirty="0" smtClean="0"/>
          </a:p>
          <a:p>
            <a:pPr algn="just">
              <a:buNone/>
            </a:pPr>
            <a:r>
              <a:rPr lang="en-US" dirty="0" smtClean="0"/>
              <a:t>let colors = new Array("Red", "Orange", "Green");</a:t>
            </a:r>
          </a:p>
          <a:p>
            <a:pPr algn="just"/>
            <a:endParaRPr lang="en-US" dirty="0" smtClean="0"/>
          </a:p>
          <a:p>
            <a:endParaRPr lang="en-US" dirty="0"/>
          </a:p>
        </p:txBody>
      </p:sp>
      <p:sp>
        <p:nvSpPr>
          <p:cNvPr id="4" name="Title 1"/>
          <p:cNvSpPr>
            <a:spLocks noGrp="1"/>
          </p:cNvSpPr>
          <p:nvPr>
            <p:ph type="title"/>
          </p:nvPr>
        </p:nvSpPr>
        <p:spPr>
          <a:xfrm>
            <a:off x="457200" y="274638"/>
            <a:ext cx="7467600" cy="487362"/>
          </a:xfrm>
        </p:spPr>
        <p:txBody>
          <a:bodyPr>
            <a:normAutofit fontScale="90000"/>
          </a:bodyPr>
          <a:lstStyle/>
          <a:p>
            <a:pPr algn="ctr"/>
            <a:r>
              <a:rPr lang="en-US" b="1" dirty="0" smtClean="0"/>
              <a:t>Array Constructor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533400" y="2514600"/>
            <a:ext cx="8077200" cy="262149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5181600"/>
            <a:ext cx="7669696" cy="1143000"/>
          </a:xfrm>
          <a:prstGeom prst="rect">
            <a:avLst/>
          </a:prstGeom>
          <a:noFill/>
          <a:ln w="9525">
            <a:noFill/>
            <a:miter lim="800000"/>
            <a:headEnd/>
            <a:tailEnd/>
          </a:ln>
          <a:effectLst/>
        </p:spPr>
      </p:pic>
      <p:sp>
        <p:nvSpPr>
          <p:cNvPr id="6" name="Content Placeholder 2"/>
          <p:cNvSpPr txBox="1">
            <a:spLocks/>
          </p:cNvSpPr>
          <p:nvPr/>
        </p:nvSpPr>
        <p:spPr>
          <a:xfrm>
            <a:off x="304800" y="914400"/>
            <a:ext cx="8229600" cy="228600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we can not use ’this’ keyword directly into arrow function because it does not contain its own ’this’ . So when we use this keyword in the arrow function, it will return an undefined value.</a:t>
            </a:r>
            <a:br>
              <a:rPr kumimoji="0" lang="en-US" sz="24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400" b="0" i="0" u="none" strike="noStrike" kern="1200" cap="none" spc="0" normalizeH="0" baseline="0" noProof="0" dirty="0">
              <a:ln>
                <a:noFill/>
              </a:ln>
              <a:solidFill>
                <a:srgbClr val="FF0000"/>
              </a:solidFill>
              <a:effectLst/>
              <a:uLnTx/>
              <a:uFillTx/>
              <a:latin typeface="+mn-lt"/>
              <a:ea typeface="+mn-ea"/>
              <a:cs typeface="+mn-cs"/>
            </a:endParaRPr>
          </a:p>
        </p:txBody>
      </p:sp>
      <p:sp>
        <p:nvSpPr>
          <p:cNvPr id="7" name="Title 1"/>
          <p:cNvSpPr>
            <a:spLocks noGrp="1"/>
          </p:cNvSpPr>
          <p:nvPr>
            <p:ph type="title"/>
          </p:nvPr>
        </p:nvSpPr>
        <p:spPr>
          <a:xfrm>
            <a:off x="533400" y="228600"/>
            <a:ext cx="7467600" cy="639762"/>
          </a:xfrm>
        </p:spPr>
        <p:txBody>
          <a:bodyPr/>
          <a:lstStyle/>
          <a:p>
            <a:pPr algn="ctr"/>
            <a:r>
              <a:rPr lang="en-US" b="1" dirty="0" smtClean="0"/>
              <a:t>'this' keyword in Arrow function</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smtClean="0"/>
              <a:t>Destructuring arrays</a:t>
            </a:r>
            <a:endParaRPr lang="en-US" dirty="0"/>
          </a:p>
        </p:txBody>
      </p:sp>
      <p:sp>
        <p:nvSpPr>
          <p:cNvPr id="3" name="Content Placeholder 2"/>
          <p:cNvSpPr>
            <a:spLocks noGrp="1"/>
          </p:cNvSpPr>
          <p:nvPr>
            <p:ph sz="quarter" idx="1"/>
          </p:nvPr>
        </p:nvSpPr>
        <p:spPr>
          <a:xfrm>
            <a:off x="304800" y="914400"/>
            <a:ext cx="8305800" cy="5559552"/>
          </a:xfrm>
        </p:spPr>
        <p:txBody>
          <a:bodyPr>
            <a:normAutofit fontScale="92500" lnSpcReduction="10000"/>
          </a:bodyPr>
          <a:lstStyle/>
          <a:p>
            <a:pPr algn="just"/>
            <a:r>
              <a:rPr lang="en-US" dirty="0" smtClean="0">
                <a:solidFill>
                  <a:srgbClr val="CC0066"/>
                </a:solidFill>
              </a:rPr>
              <a:t>To unpack values from arrays or objects into distinct variables</a:t>
            </a:r>
            <a:r>
              <a:rPr lang="en-US" dirty="0" smtClean="0"/>
              <a:t>. </a:t>
            </a:r>
          </a:p>
          <a:p>
            <a:pPr algn="just">
              <a:buNone/>
            </a:pPr>
            <a:r>
              <a:rPr lang="en-US" b="1" dirty="0" smtClean="0"/>
              <a:t>Example:</a:t>
            </a:r>
            <a:endParaRPr lang="en-US" dirty="0" smtClean="0"/>
          </a:p>
          <a:p>
            <a:pPr marL="917575" indent="-273050" algn="just">
              <a:buNone/>
            </a:pPr>
            <a:r>
              <a:rPr lang="en-US" i="1" dirty="0" smtClean="0"/>
              <a:t>// we have an array with the employee name and id</a:t>
            </a:r>
          </a:p>
          <a:p>
            <a:pPr marL="917575" indent="-273050" algn="just">
              <a:buNone/>
            </a:pPr>
            <a:r>
              <a:rPr lang="en-US" dirty="0" smtClean="0"/>
              <a:t>let  </a:t>
            </a:r>
            <a:r>
              <a:rPr lang="en-US" dirty="0" err="1" smtClean="0"/>
              <a:t>empArr</a:t>
            </a:r>
            <a:r>
              <a:rPr lang="en-US" dirty="0" smtClean="0"/>
              <a:t> = ["</a:t>
            </a:r>
            <a:r>
              <a:rPr lang="en-US" dirty="0" err="1" smtClean="0"/>
              <a:t>Shaan</a:t>
            </a:r>
            <a:r>
              <a:rPr lang="en-US" dirty="0" smtClean="0"/>
              <a:t>", 104567]; </a:t>
            </a:r>
          </a:p>
          <a:p>
            <a:pPr marL="917575" indent="-273050" algn="just">
              <a:buNone/>
            </a:pPr>
            <a:r>
              <a:rPr lang="en-US" i="1" dirty="0" smtClean="0"/>
              <a:t>// </a:t>
            </a:r>
            <a:r>
              <a:rPr lang="en-US" i="1" dirty="0" err="1" smtClean="0"/>
              <a:t>destructuring</a:t>
            </a:r>
            <a:r>
              <a:rPr lang="en-US" i="1" dirty="0" smtClean="0"/>
              <a:t> assignment</a:t>
            </a:r>
          </a:p>
          <a:p>
            <a:pPr marL="917575" indent="-273050" algn="just">
              <a:buNone/>
            </a:pPr>
            <a:r>
              <a:rPr lang="en-US" i="1" dirty="0" smtClean="0"/>
              <a:t>// sets </a:t>
            </a:r>
            <a:r>
              <a:rPr lang="en-US" i="1" dirty="0" err="1" smtClean="0"/>
              <a:t>empName</a:t>
            </a:r>
            <a:r>
              <a:rPr lang="en-US" i="1" dirty="0" smtClean="0"/>
              <a:t> = </a:t>
            </a:r>
            <a:r>
              <a:rPr lang="en-US" i="1" dirty="0" err="1" smtClean="0"/>
              <a:t>empArr</a:t>
            </a:r>
            <a:r>
              <a:rPr lang="en-US" i="1" dirty="0" smtClean="0"/>
              <a:t>[0]</a:t>
            </a:r>
          </a:p>
          <a:p>
            <a:pPr marL="917575" indent="-273050" algn="just">
              <a:buNone/>
            </a:pPr>
            <a:r>
              <a:rPr lang="en-US" i="1" dirty="0" smtClean="0"/>
              <a:t>// and </a:t>
            </a:r>
            <a:r>
              <a:rPr lang="en-US" i="1" dirty="0" err="1" smtClean="0"/>
              <a:t>empId</a:t>
            </a:r>
            <a:r>
              <a:rPr lang="en-US" i="1" dirty="0" smtClean="0"/>
              <a:t> = </a:t>
            </a:r>
            <a:r>
              <a:rPr lang="en-US" i="1" dirty="0" err="1" smtClean="0"/>
              <a:t>empArr</a:t>
            </a:r>
            <a:r>
              <a:rPr lang="en-US" i="1" dirty="0" smtClean="0"/>
              <a:t>[1]</a:t>
            </a:r>
            <a:r>
              <a:rPr lang="en-US" dirty="0" smtClean="0"/>
              <a:t> </a:t>
            </a:r>
          </a:p>
          <a:p>
            <a:pPr marL="917575" indent="-273050" algn="just">
              <a:buNone/>
            </a:pPr>
            <a:r>
              <a:rPr lang="en-US" dirty="0" smtClean="0"/>
              <a:t>let [</a:t>
            </a:r>
            <a:r>
              <a:rPr lang="en-US" dirty="0" err="1" smtClean="0"/>
              <a:t>empName</a:t>
            </a:r>
            <a:r>
              <a:rPr lang="en-US" dirty="0" smtClean="0"/>
              <a:t>, </a:t>
            </a:r>
            <a:r>
              <a:rPr lang="en-US" dirty="0" err="1" smtClean="0"/>
              <a:t>empId</a:t>
            </a:r>
            <a:r>
              <a:rPr lang="en-US" dirty="0" smtClean="0"/>
              <a:t>] = </a:t>
            </a:r>
            <a:r>
              <a:rPr lang="en-US" dirty="0" err="1" smtClean="0"/>
              <a:t>empArr</a:t>
            </a:r>
            <a:r>
              <a:rPr lang="en-US" dirty="0" smtClean="0"/>
              <a:t>;</a:t>
            </a:r>
          </a:p>
          <a:p>
            <a:pPr marL="917575" indent="-273050" algn="just">
              <a:buNone/>
            </a:pPr>
            <a:r>
              <a:rPr lang="en-US" dirty="0" smtClean="0"/>
              <a:t>console.log(</a:t>
            </a:r>
            <a:r>
              <a:rPr lang="en-US" dirty="0" err="1" smtClean="0"/>
              <a:t>empName</a:t>
            </a:r>
            <a:r>
              <a:rPr lang="en-US" dirty="0" smtClean="0"/>
              <a:t>); </a:t>
            </a:r>
            <a:r>
              <a:rPr lang="en-US" i="1" dirty="0" smtClean="0"/>
              <a:t>// </a:t>
            </a:r>
            <a:r>
              <a:rPr lang="en-US" i="1" dirty="0" err="1" smtClean="0"/>
              <a:t>Shaan</a:t>
            </a:r>
            <a:endParaRPr lang="en-US" i="1" dirty="0" smtClean="0"/>
          </a:p>
          <a:p>
            <a:pPr marL="917575" indent="-273050" algn="just">
              <a:buNone/>
            </a:pPr>
            <a:r>
              <a:rPr lang="en-US" dirty="0" smtClean="0"/>
              <a:t>console.log(</a:t>
            </a:r>
            <a:r>
              <a:rPr lang="en-US" dirty="0" err="1" smtClean="0"/>
              <a:t>empId</a:t>
            </a:r>
            <a:r>
              <a:rPr lang="en-US" dirty="0" smtClean="0"/>
              <a:t>);  </a:t>
            </a:r>
            <a:r>
              <a:rPr lang="en-US" i="1" dirty="0" smtClean="0"/>
              <a:t>// 104567</a:t>
            </a:r>
            <a:r>
              <a:rPr lang="en-US" dirty="0" smtClean="0"/>
              <a:t> </a:t>
            </a:r>
          </a:p>
          <a:p>
            <a:pPr algn="just"/>
            <a:r>
              <a:rPr lang="en-US" dirty="0" smtClean="0"/>
              <a:t>Destructuring assignment syntax is just a shorter way to write:</a:t>
            </a:r>
          </a:p>
          <a:p>
            <a:pPr marL="857250" indent="-273050" algn="just">
              <a:buNone/>
            </a:pPr>
            <a:r>
              <a:rPr lang="en-US" dirty="0" smtClean="0"/>
              <a:t>let </a:t>
            </a:r>
            <a:r>
              <a:rPr lang="en-US" dirty="0" err="1" smtClean="0"/>
              <a:t>empName</a:t>
            </a:r>
            <a:r>
              <a:rPr lang="en-US" dirty="0" smtClean="0"/>
              <a:t> = </a:t>
            </a:r>
            <a:r>
              <a:rPr lang="en-US" dirty="0" err="1" smtClean="0"/>
              <a:t>empArr</a:t>
            </a:r>
            <a:r>
              <a:rPr lang="en-US" dirty="0" smtClean="0"/>
              <a:t>[0];</a:t>
            </a:r>
          </a:p>
          <a:p>
            <a:pPr marL="857250" indent="-273050" algn="just">
              <a:buNone/>
            </a:pPr>
            <a:r>
              <a:rPr lang="en-US" dirty="0" smtClean="0"/>
              <a:t>let </a:t>
            </a:r>
            <a:r>
              <a:rPr lang="en-US" dirty="0" err="1" smtClean="0"/>
              <a:t>empId</a:t>
            </a:r>
            <a:r>
              <a:rPr lang="en-US" dirty="0" smtClean="0"/>
              <a:t> = </a:t>
            </a:r>
            <a:r>
              <a:rPr lang="en-US" dirty="0" err="1" smtClean="0"/>
              <a:t>empArr</a:t>
            </a:r>
            <a:r>
              <a:rPr lang="en-US" dirty="0" smtClean="0"/>
              <a:t>[1];</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169152"/>
          </a:xfrm>
        </p:spPr>
        <p:txBody>
          <a:bodyPr>
            <a:normAutofit fontScale="92500" lnSpcReduction="10000"/>
          </a:bodyPr>
          <a:lstStyle/>
          <a:p>
            <a:pPr algn="just"/>
            <a:r>
              <a:rPr lang="en-US" dirty="0" smtClean="0">
                <a:solidFill>
                  <a:srgbClr val="0000FF"/>
                </a:solidFill>
              </a:rPr>
              <a:t>You can also ignore elements of the array using an extra comma.</a:t>
            </a:r>
          </a:p>
          <a:p>
            <a:pPr algn="just">
              <a:buNone/>
            </a:pPr>
            <a:r>
              <a:rPr lang="en-US" b="1" dirty="0" smtClean="0"/>
              <a:t>Example:</a:t>
            </a:r>
          </a:p>
          <a:p>
            <a:pPr algn="just">
              <a:buNone/>
            </a:pPr>
            <a:r>
              <a:rPr lang="en-US" b="1" dirty="0" smtClean="0"/>
              <a:t>	</a:t>
            </a:r>
            <a:r>
              <a:rPr lang="en-US" dirty="0" smtClean="0"/>
              <a:t>let [</a:t>
            </a:r>
            <a:r>
              <a:rPr lang="en-US" dirty="0" err="1" smtClean="0"/>
              <a:t>empName</a:t>
            </a:r>
            <a:r>
              <a:rPr lang="en-US" dirty="0" smtClean="0"/>
              <a:t>, , location] = ["</a:t>
            </a:r>
            <a:r>
              <a:rPr lang="en-US" dirty="0" err="1" smtClean="0"/>
              <a:t>Shaan</a:t>
            </a:r>
            <a:r>
              <a:rPr lang="en-US" dirty="0" smtClean="0"/>
              <a:t>", 104567, "Bangalore"]; </a:t>
            </a:r>
          </a:p>
          <a:p>
            <a:pPr algn="just">
              <a:buNone/>
            </a:pPr>
            <a:r>
              <a:rPr lang="en-US" i="1" dirty="0" smtClean="0"/>
              <a:t>	//Here second element of array is skipped and third element is assigned to location variable</a:t>
            </a:r>
            <a:r>
              <a:rPr lang="en-US" dirty="0" smtClean="0"/>
              <a:t> </a:t>
            </a:r>
          </a:p>
          <a:p>
            <a:pPr marL="692150" indent="-273050" algn="just">
              <a:buNone/>
            </a:pPr>
            <a:r>
              <a:rPr lang="en-US" dirty="0" smtClean="0"/>
              <a:t>console.log(</a:t>
            </a:r>
            <a:r>
              <a:rPr lang="en-US" dirty="0" err="1" smtClean="0"/>
              <a:t>empName</a:t>
            </a:r>
            <a:r>
              <a:rPr lang="en-US" dirty="0" smtClean="0"/>
              <a:t>); </a:t>
            </a:r>
            <a:r>
              <a:rPr lang="en-US" i="1" dirty="0" smtClean="0"/>
              <a:t>// </a:t>
            </a:r>
            <a:r>
              <a:rPr lang="en-US" i="1" dirty="0" err="1" smtClean="0"/>
              <a:t>Shaan</a:t>
            </a:r>
            <a:endParaRPr lang="en-US" i="1" dirty="0" smtClean="0"/>
          </a:p>
          <a:p>
            <a:pPr marL="692150" indent="-273050" algn="just">
              <a:buNone/>
            </a:pPr>
            <a:r>
              <a:rPr lang="en-US" dirty="0" smtClean="0"/>
              <a:t>console.log(location);  </a:t>
            </a:r>
            <a:r>
              <a:rPr lang="en-US" i="1" dirty="0" smtClean="0"/>
              <a:t>// Bangalore</a:t>
            </a:r>
            <a:r>
              <a:rPr lang="en-US" dirty="0" smtClean="0"/>
              <a:t> </a:t>
            </a:r>
          </a:p>
          <a:p>
            <a:pPr algn="just"/>
            <a:r>
              <a:rPr lang="en-US" dirty="0" smtClean="0">
                <a:solidFill>
                  <a:srgbClr val="0000FF"/>
                </a:solidFill>
              </a:rPr>
              <a:t>Rest operator can also be used with </a:t>
            </a:r>
            <a:r>
              <a:rPr lang="en-US" dirty="0" err="1" smtClean="0">
                <a:solidFill>
                  <a:srgbClr val="0000FF"/>
                </a:solidFill>
              </a:rPr>
              <a:t>destructuring</a:t>
            </a:r>
            <a:r>
              <a:rPr lang="en-US" dirty="0" smtClean="0">
                <a:solidFill>
                  <a:srgbClr val="0000FF"/>
                </a:solidFill>
              </a:rPr>
              <a:t> assignment syntax.</a:t>
            </a:r>
          </a:p>
          <a:p>
            <a:pPr algn="just">
              <a:buNone/>
            </a:pPr>
            <a:r>
              <a:rPr lang="en-US" b="1" dirty="0" smtClean="0"/>
              <a:t>Example:</a:t>
            </a:r>
            <a:endParaRPr lang="en-US" dirty="0" smtClean="0"/>
          </a:p>
          <a:p>
            <a:pPr marL="857250" indent="-273050" algn="just">
              <a:buNone/>
            </a:pPr>
            <a:r>
              <a:rPr lang="en-US" dirty="0" smtClean="0"/>
              <a:t>let [</a:t>
            </a:r>
            <a:r>
              <a:rPr lang="en-US" dirty="0" err="1" smtClean="0"/>
              <a:t>empName</a:t>
            </a:r>
            <a:r>
              <a:rPr lang="en-US" dirty="0" smtClean="0"/>
              <a:t>, ...rest] = ["</a:t>
            </a:r>
            <a:r>
              <a:rPr lang="en-US" dirty="0" err="1" smtClean="0"/>
              <a:t>Shaan</a:t>
            </a:r>
            <a:r>
              <a:rPr lang="en-US" dirty="0" smtClean="0"/>
              <a:t>", 104567, "Bangalore"];</a:t>
            </a:r>
          </a:p>
          <a:p>
            <a:pPr marL="857250" indent="-273050" algn="just">
              <a:buNone/>
            </a:pPr>
            <a:r>
              <a:rPr lang="en-US" dirty="0" smtClean="0"/>
              <a:t>console.log(</a:t>
            </a:r>
            <a:r>
              <a:rPr lang="en-US" dirty="0" err="1" smtClean="0"/>
              <a:t>empName</a:t>
            </a:r>
            <a:r>
              <a:rPr lang="en-US" dirty="0" smtClean="0"/>
              <a:t>); </a:t>
            </a:r>
            <a:r>
              <a:rPr lang="en-US" i="1" dirty="0" smtClean="0"/>
              <a:t>// </a:t>
            </a:r>
            <a:r>
              <a:rPr lang="en-US" i="1" dirty="0" err="1" smtClean="0"/>
              <a:t>Shaan</a:t>
            </a:r>
            <a:endParaRPr lang="en-US" i="1" dirty="0" smtClean="0"/>
          </a:p>
          <a:p>
            <a:pPr marL="857250" indent="-273050" algn="just">
              <a:buNone/>
            </a:pPr>
            <a:r>
              <a:rPr lang="en-US" dirty="0" smtClean="0"/>
              <a:t>console.log(rest);  </a:t>
            </a:r>
            <a:r>
              <a:rPr lang="en-US" i="1" dirty="0" smtClean="0"/>
              <a:t>// [104567,'Bangalore']</a:t>
            </a:r>
            <a:endParaRPr lang="en-US" dirty="0" smtClean="0"/>
          </a:p>
          <a:p>
            <a:pPr algn="just"/>
            <a:r>
              <a:rPr lang="en-US" dirty="0" smtClean="0"/>
              <a:t>Here, the value of the rest variable is the array of remaining elements and the rest parameter always goes last in the </a:t>
            </a:r>
            <a:r>
              <a:rPr lang="en-US" dirty="0" err="1" smtClean="0"/>
              <a:t>destructuring</a:t>
            </a:r>
            <a:r>
              <a:rPr lang="en-US" dirty="0" smtClean="0"/>
              <a:t> assignment.</a:t>
            </a:r>
          </a:p>
          <a:p>
            <a:pPr algn="just"/>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lstStyle/>
          <a:p>
            <a:pPr algn="ctr"/>
            <a:r>
              <a:rPr lang="en-US" b="1" dirty="0" smtClean="0"/>
              <a:t>Accessing arrays</a:t>
            </a:r>
            <a:endParaRPr lang="en-US" dirty="0"/>
          </a:p>
        </p:txBody>
      </p:sp>
      <p:sp>
        <p:nvSpPr>
          <p:cNvPr id="3" name="Content Placeholder 2"/>
          <p:cNvSpPr>
            <a:spLocks noGrp="1"/>
          </p:cNvSpPr>
          <p:nvPr>
            <p:ph sz="quarter" idx="1"/>
          </p:nvPr>
        </p:nvSpPr>
        <p:spPr>
          <a:xfrm>
            <a:off x="304800" y="685800"/>
            <a:ext cx="8382000" cy="6172200"/>
          </a:xfrm>
        </p:spPr>
        <p:txBody>
          <a:bodyPr>
            <a:normAutofit fontScale="92500" lnSpcReduction="20000"/>
          </a:bodyPr>
          <a:lstStyle/>
          <a:p>
            <a:pPr algn="just"/>
            <a:r>
              <a:rPr lang="en-US" dirty="0" smtClean="0">
                <a:solidFill>
                  <a:srgbClr val="0000FF"/>
                </a:solidFill>
              </a:rPr>
              <a:t>Array elements can be accessed using indexes.</a:t>
            </a:r>
            <a:r>
              <a:rPr lang="en-US" dirty="0" smtClean="0"/>
              <a:t> The first element of an array is at index 0 and the last element is at the index equal to the number of array elements – 1. </a:t>
            </a:r>
          </a:p>
          <a:p>
            <a:pPr algn="just"/>
            <a:r>
              <a:rPr lang="en-US" dirty="0" smtClean="0"/>
              <a:t>Using an invalid index value returns undefined.</a:t>
            </a:r>
          </a:p>
          <a:p>
            <a:pPr algn="just">
              <a:buNone/>
            </a:pPr>
            <a:r>
              <a:rPr lang="en-US" b="1" dirty="0" smtClean="0"/>
              <a:t>Example:         </a:t>
            </a:r>
            <a:r>
              <a:rPr lang="en-US" dirty="0" smtClean="0"/>
              <a:t>  </a:t>
            </a:r>
          </a:p>
          <a:p>
            <a:pPr algn="just"/>
            <a:r>
              <a:rPr lang="en-US" dirty="0" smtClean="0"/>
              <a:t>let </a:t>
            </a:r>
            <a:r>
              <a:rPr lang="en-US" dirty="0" err="1" smtClean="0"/>
              <a:t>arr</a:t>
            </a:r>
            <a:r>
              <a:rPr lang="en-US" dirty="0" smtClean="0"/>
              <a:t> = ["first", "second", "third"];</a:t>
            </a:r>
          </a:p>
          <a:p>
            <a:pPr algn="just"/>
            <a:r>
              <a:rPr lang="en-US" dirty="0" smtClean="0"/>
              <a:t>console.log(</a:t>
            </a:r>
            <a:r>
              <a:rPr lang="en-US" dirty="0" err="1" smtClean="0"/>
              <a:t>arr</a:t>
            </a:r>
            <a:r>
              <a:rPr lang="en-US" dirty="0" smtClean="0"/>
              <a:t>[0]); </a:t>
            </a:r>
            <a:r>
              <a:rPr lang="en-US" i="1" dirty="0" smtClean="0"/>
              <a:t>//first</a:t>
            </a:r>
          </a:p>
          <a:p>
            <a:pPr algn="just"/>
            <a:r>
              <a:rPr lang="en-US" dirty="0" smtClean="0"/>
              <a:t>console.log(</a:t>
            </a:r>
            <a:r>
              <a:rPr lang="en-US" dirty="0" err="1" smtClean="0"/>
              <a:t>arr</a:t>
            </a:r>
            <a:r>
              <a:rPr lang="en-US" dirty="0" smtClean="0"/>
              <a:t>[1]); </a:t>
            </a:r>
            <a:r>
              <a:rPr lang="en-US" i="1" dirty="0" smtClean="0"/>
              <a:t>//second</a:t>
            </a:r>
          </a:p>
          <a:p>
            <a:pPr algn="just"/>
            <a:r>
              <a:rPr lang="en-US" dirty="0" smtClean="0"/>
              <a:t>console.log(</a:t>
            </a:r>
            <a:r>
              <a:rPr lang="en-US" dirty="0" err="1" smtClean="0"/>
              <a:t>arr</a:t>
            </a:r>
            <a:r>
              <a:rPr lang="en-US" dirty="0" smtClean="0"/>
              <a:t>[3]); </a:t>
            </a:r>
            <a:r>
              <a:rPr lang="en-US" i="1" dirty="0" smtClean="0"/>
              <a:t>//undefined</a:t>
            </a:r>
            <a:r>
              <a:rPr lang="en-US" dirty="0" smtClean="0"/>
              <a:t> </a:t>
            </a:r>
          </a:p>
          <a:p>
            <a:pPr algn="just">
              <a:buNone/>
            </a:pPr>
            <a:endParaRPr lang="en-US" dirty="0" smtClean="0"/>
          </a:p>
          <a:p>
            <a:pPr algn="just">
              <a:buNone/>
            </a:pPr>
            <a:r>
              <a:rPr lang="en-US" b="1" dirty="0" smtClean="0"/>
              <a:t>Loop over an array</a:t>
            </a:r>
            <a:endParaRPr lang="en-US" dirty="0" smtClean="0"/>
          </a:p>
          <a:p>
            <a:pPr algn="just"/>
            <a:r>
              <a:rPr lang="en-US" dirty="0" smtClean="0"/>
              <a:t>You can loop over the array elements using indexes.</a:t>
            </a:r>
          </a:p>
          <a:p>
            <a:pPr algn="just"/>
            <a:r>
              <a:rPr lang="en-US" b="1" dirty="0" smtClean="0"/>
              <a:t>Example:</a:t>
            </a:r>
            <a:endParaRPr lang="en-US" dirty="0" smtClean="0"/>
          </a:p>
          <a:p>
            <a:pPr algn="just"/>
            <a:r>
              <a:rPr lang="en-US" dirty="0" smtClean="0"/>
              <a:t>let colors = ["Red", "Orange", "Green"];</a:t>
            </a:r>
          </a:p>
          <a:p>
            <a:pPr algn="just"/>
            <a:r>
              <a:rPr lang="en-US" dirty="0" smtClean="0"/>
              <a:t>for (let </a:t>
            </a:r>
            <a:r>
              <a:rPr lang="en-US" dirty="0" err="1" smtClean="0"/>
              <a:t>i</a:t>
            </a:r>
            <a:r>
              <a:rPr lang="en-US" dirty="0" smtClean="0"/>
              <a:t> = 0; </a:t>
            </a:r>
            <a:r>
              <a:rPr lang="en-US" dirty="0" err="1" smtClean="0"/>
              <a:t>i</a:t>
            </a:r>
            <a:r>
              <a:rPr lang="en-US" dirty="0" smtClean="0"/>
              <a:t> &lt; </a:t>
            </a:r>
            <a:r>
              <a:rPr lang="en-US" dirty="0" err="1" smtClean="0"/>
              <a:t>colors.length</a:t>
            </a:r>
            <a:r>
              <a:rPr lang="en-US" dirty="0" smtClean="0"/>
              <a:t>; </a:t>
            </a:r>
            <a:r>
              <a:rPr lang="en-US" dirty="0" err="1" smtClean="0"/>
              <a:t>i</a:t>
            </a:r>
            <a:r>
              <a:rPr lang="en-US" dirty="0" smtClean="0"/>
              <a:t>++) {</a:t>
            </a:r>
          </a:p>
          <a:p>
            <a:pPr algn="just"/>
            <a:r>
              <a:rPr lang="en-US" dirty="0" smtClean="0"/>
              <a:t>console.log(colors[</a:t>
            </a:r>
            <a:r>
              <a:rPr lang="en-US" dirty="0" err="1" smtClean="0"/>
              <a:t>i</a:t>
            </a:r>
            <a:r>
              <a:rPr lang="en-US" dirty="0" smtClean="0"/>
              <a:t>]);</a:t>
            </a:r>
          </a:p>
          <a:p>
            <a:pPr algn="just"/>
            <a:r>
              <a:rPr lang="en-US" dirty="0" smtClean="0"/>
              <a:t>}</a:t>
            </a:r>
            <a:r>
              <a:rPr lang="en-US" i="1" dirty="0" smtClean="0"/>
              <a:t>//Red     Orange      Green</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09600"/>
            <a:ext cx="8153400" cy="5864352"/>
          </a:xfrm>
        </p:spPr>
        <p:txBody>
          <a:bodyPr/>
          <a:lstStyle/>
          <a:p>
            <a:pPr algn="just">
              <a:lnSpc>
                <a:spcPct val="150000"/>
              </a:lnSpc>
            </a:pPr>
            <a:r>
              <a:rPr lang="en-US" dirty="0" smtClean="0">
                <a:solidFill>
                  <a:srgbClr val="0000FF"/>
                </a:solidFill>
              </a:rPr>
              <a:t>JavaScript also provides for..of statement to iterate over an array.</a:t>
            </a:r>
          </a:p>
          <a:p>
            <a:pPr algn="just">
              <a:lnSpc>
                <a:spcPct val="150000"/>
              </a:lnSpc>
              <a:buNone/>
            </a:pPr>
            <a:r>
              <a:rPr lang="en-US" b="1" dirty="0" smtClean="0"/>
              <a:t>Example:</a:t>
            </a:r>
            <a:endParaRPr lang="en-US" dirty="0" smtClean="0"/>
          </a:p>
          <a:p>
            <a:pPr algn="just">
              <a:lnSpc>
                <a:spcPct val="150000"/>
              </a:lnSpc>
            </a:pPr>
            <a:r>
              <a:rPr lang="en-US" dirty="0" smtClean="0"/>
              <a:t>let colors = ["Red", "Orange", "Green"]; </a:t>
            </a:r>
          </a:p>
          <a:p>
            <a:pPr algn="just">
              <a:lnSpc>
                <a:spcPct val="150000"/>
              </a:lnSpc>
            </a:pPr>
            <a:r>
              <a:rPr lang="en-US" i="1" dirty="0" smtClean="0"/>
              <a:t>// iterates over array elements</a:t>
            </a:r>
          </a:p>
          <a:p>
            <a:pPr algn="just">
              <a:lnSpc>
                <a:spcPct val="150000"/>
              </a:lnSpc>
              <a:buNone/>
            </a:pPr>
            <a:r>
              <a:rPr lang="en-US" dirty="0" smtClean="0"/>
              <a:t>	for (let color of colors) </a:t>
            </a:r>
          </a:p>
          <a:p>
            <a:pPr algn="just">
              <a:lnSpc>
                <a:spcPct val="150000"/>
              </a:lnSpc>
              <a:buNone/>
            </a:pPr>
            <a:r>
              <a:rPr lang="en-US" dirty="0" smtClean="0"/>
              <a:t>	{    </a:t>
            </a:r>
          </a:p>
          <a:p>
            <a:pPr algn="just">
              <a:lnSpc>
                <a:spcPct val="150000"/>
              </a:lnSpc>
              <a:buNone/>
            </a:pPr>
            <a:r>
              <a:rPr lang="en-US" dirty="0" smtClean="0"/>
              <a:t>		console.log(color);</a:t>
            </a:r>
          </a:p>
          <a:p>
            <a:pPr algn="just">
              <a:lnSpc>
                <a:spcPct val="150000"/>
              </a:lnSpc>
              <a:buNone/>
            </a:pPr>
            <a:r>
              <a:rPr lang="en-US" dirty="0" smtClean="0"/>
              <a:t>	} </a:t>
            </a:r>
            <a:r>
              <a:rPr lang="en-US" i="1" dirty="0" smtClean="0"/>
              <a:t>//Red//Orange//Green</a:t>
            </a:r>
            <a:endParaRPr lang="en-US" dirty="0" smtClean="0"/>
          </a:p>
          <a:p>
            <a:pPr algn="just">
              <a:lnSpc>
                <a:spcPct val="150000"/>
              </a:lnSpc>
            </a:pP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t>Array Methods</a:t>
            </a:r>
            <a:endParaRPr lang="en-US" dirty="0"/>
          </a:p>
        </p:txBody>
      </p:sp>
      <p:sp>
        <p:nvSpPr>
          <p:cNvPr id="3" name="Content Placeholder 2"/>
          <p:cNvSpPr>
            <a:spLocks noGrp="1"/>
          </p:cNvSpPr>
          <p:nvPr>
            <p:ph sz="quarter" idx="1"/>
          </p:nvPr>
        </p:nvSpPr>
        <p:spPr>
          <a:xfrm>
            <a:off x="304800" y="914400"/>
            <a:ext cx="8382000" cy="5559552"/>
          </a:xfrm>
        </p:spPr>
        <p:txBody>
          <a:bodyPr/>
          <a:lstStyle/>
          <a:p>
            <a:pPr algn="just">
              <a:buNone/>
            </a:pPr>
            <a:r>
              <a:rPr lang="en-US" b="1" dirty="0" smtClean="0"/>
              <a:t>Array Property:</a:t>
            </a:r>
            <a:endParaRPr lang="en-US" dirty="0" smtClean="0"/>
          </a:p>
          <a:p>
            <a:pPr algn="just"/>
            <a:r>
              <a:rPr lang="en-US" dirty="0" smtClean="0"/>
              <a:t>JavaScript arrays consist of several useful methods and properties </a:t>
            </a:r>
            <a:r>
              <a:rPr lang="en-US" dirty="0" smtClean="0">
                <a:solidFill>
                  <a:srgbClr val="0000FF"/>
                </a:solidFill>
              </a:rPr>
              <a:t>to modify or access the user-defined array declaration.</a:t>
            </a:r>
          </a:p>
          <a:p>
            <a:pPr algn="just"/>
            <a:r>
              <a:rPr lang="en-US" dirty="0" smtClean="0"/>
              <a:t>Below is the table with property of JavaScript array:</a:t>
            </a:r>
          </a:p>
          <a:p>
            <a:pPr algn="just"/>
            <a:endParaRPr lang="en-US" dirty="0"/>
          </a:p>
        </p:txBody>
      </p:sp>
      <p:graphicFrame>
        <p:nvGraphicFramePr>
          <p:cNvPr id="4" name="Table 3"/>
          <p:cNvGraphicFramePr>
            <a:graphicFrameLocks noGrp="1"/>
          </p:cNvGraphicFramePr>
          <p:nvPr/>
        </p:nvGraphicFramePr>
        <p:xfrm>
          <a:off x="381000" y="3200400"/>
          <a:ext cx="8229600" cy="3200400"/>
        </p:xfrm>
        <a:graphic>
          <a:graphicData uri="http://schemas.openxmlformats.org/drawingml/2006/table">
            <a:tbl>
              <a:tblPr>
                <a:tableStyleId>{5940675A-B579-460E-94D1-54222C63F5DA}</a:tableStyleId>
              </a:tblPr>
              <a:tblGrid>
                <a:gridCol w="1295400"/>
                <a:gridCol w="3352800"/>
                <a:gridCol w="3581400"/>
              </a:tblGrid>
              <a:tr h="465476">
                <a:tc>
                  <a:txBody>
                    <a:bodyPr/>
                    <a:lstStyle/>
                    <a:p>
                      <a:pPr marL="0" marR="0" algn="just">
                        <a:lnSpc>
                          <a:spcPct val="115000"/>
                        </a:lnSpc>
                        <a:spcBef>
                          <a:spcPts val="0"/>
                        </a:spcBef>
                        <a:spcAft>
                          <a:spcPts val="1000"/>
                        </a:spcAft>
                      </a:pPr>
                      <a:r>
                        <a:rPr lang="en-US" sz="2000" b="1" dirty="0"/>
                        <a:t>Property</a:t>
                      </a:r>
                      <a:endParaRPr lang="en-US" sz="2000" b="1"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b="1" dirty="0"/>
                        <a:t>Description </a:t>
                      </a:r>
                      <a:endParaRPr lang="en-US" sz="2000" b="1"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b="1" dirty="0"/>
                        <a:t>Example</a:t>
                      </a:r>
                      <a:endParaRPr lang="en-US" sz="2000" b="1" dirty="0">
                        <a:latin typeface="Calibri"/>
                        <a:ea typeface="Calibri"/>
                        <a:cs typeface="Times New Roman"/>
                      </a:endParaRPr>
                    </a:p>
                  </a:txBody>
                  <a:tcPr marL="9525" marR="9525" marT="9525" marB="9525" anchor="ctr"/>
                </a:tc>
              </a:tr>
              <a:tr h="2734924">
                <a:tc>
                  <a:txBody>
                    <a:bodyPr/>
                    <a:lstStyle/>
                    <a:p>
                      <a:pPr marL="0" marR="0" algn="just">
                        <a:lnSpc>
                          <a:spcPct val="115000"/>
                        </a:lnSpc>
                        <a:spcBef>
                          <a:spcPts val="0"/>
                        </a:spcBef>
                        <a:spcAft>
                          <a:spcPts val="1000"/>
                        </a:spcAft>
                      </a:pPr>
                      <a:r>
                        <a:rPr lang="en-US" sz="2000" dirty="0"/>
                        <a:t>length</a:t>
                      </a:r>
                      <a:endParaRPr lang="en-US" sz="2000" dirty="0">
                        <a:latin typeface="Calibri"/>
                        <a:ea typeface="Calibri"/>
                        <a:cs typeface="Times New Roman"/>
                      </a:endParaRPr>
                    </a:p>
                  </a:txBody>
                  <a:tcPr marL="9525" marR="9525" marT="9525" marB="9525" anchor="ctr"/>
                </a:tc>
                <a:tc>
                  <a:txBody>
                    <a:bodyPr/>
                    <a:lstStyle/>
                    <a:p>
                      <a:pPr marL="120650" marR="0" indent="0" algn="just">
                        <a:lnSpc>
                          <a:spcPct val="115000"/>
                        </a:lnSpc>
                        <a:spcBef>
                          <a:spcPts val="0"/>
                        </a:spcBef>
                        <a:spcAft>
                          <a:spcPts val="1000"/>
                        </a:spcAft>
                      </a:pPr>
                      <a:r>
                        <a:rPr lang="en-US" sz="2000" dirty="0"/>
                        <a:t>It is a read-only property. It returns the length of an array, i.e., </a:t>
                      </a:r>
                      <a:r>
                        <a:rPr lang="en-US" sz="2000" dirty="0">
                          <a:solidFill>
                            <a:srgbClr val="FF0066"/>
                          </a:solidFill>
                        </a:rPr>
                        <a:t>number of elements in an array</a:t>
                      </a:r>
                      <a:endParaRPr lang="en-US" sz="2000" dirty="0">
                        <a:solidFill>
                          <a:srgbClr val="FF0066"/>
                        </a:solidFill>
                        <a:latin typeface="Calibri"/>
                        <a:ea typeface="Calibri"/>
                        <a:cs typeface="Times New Roman"/>
                      </a:endParaRPr>
                    </a:p>
                  </a:txBody>
                  <a:tcPr marL="9525" marR="9525" marT="9525" marB="9525" anchor="ctr"/>
                </a:tc>
                <a:tc>
                  <a:txBody>
                    <a:bodyPr/>
                    <a:lstStyle/>
                    <a:p>
                      <a:pPr marL="225425" marR="0" indent="0" algn="just">
                        <a:lnSpc>
                          <a:spcPct val="115000"/>
                        </a:lnSpc>
                        <a:spcBef>
                          <a:spcPts val="0"/>
                        </a:spcBef>
                        <a:spcAft>
                          <a:spcPts val="1000"/>
                        </a:spcAft>
                      </a:pPr>
                      <a:r>
                        <a:rPr lang="en-US" sz="2000" dirty="0"/>
                        <a:t>let </a:t>
                      </a:r>
                      <a:r>
                        <a:rPr lang="en-US" sz="2000" dirty="0" err="1"/>
                        <a:t>myArray</a:t>
                      </a:r>
                      <a:r>
                        <a:rPr lang="en-US" sz="2000" dirty="0"/>
                        <a:t> = ["Windows", </a:t>
                      </a:r>
                      <a:r>
                        <a:rPr lang="en-US" sz="2000" dirty="0" smtClean="0"/>
                        <a:t> "</a:t>
                      </a:r>
                      <a:r>
                        <a:rPr lang="en-US" sz="2000" dirty="0" err="1"/>
                        <a:t>iOS</a:t>
                      </a:r>
                      <a:r>
                        <a:rPr lang="en-US" sz="2000" dirty="0"/>
                        <a:t>", "Android"];</a:t>
                      </a:r>
                    </a:p>
                    <a:p>
                      <a:pPr marL="225425" marR="0" indent="0" algn="just">
                        <a:lnSpc>
                          <a:spcPct val="115000"/>
                        </a:lnSpc>
                        <a:spcBef>
                          <a:spcPts val="0"/>
                        </a:spcBef>
                        <a:spcAft>
                          <a:spcPts val="1000"/>
                        </a:spcAft>
                      </a:pPr>
                      <a:r>
                        <a:rPr lang="en-US" sz="2000" dirty="0"/>
                        <a:t>console.log("Length = " + </a:t>
                      </a:r>
                      <a:r>
                        <a:rPr lang="en-US" sz="2000" dirty="0" smtClean="0"/>
                        <a:t>   </a:t>
                      </a:r>
                      <a:r>
                        <a:rPr lang="en-US" sz="2000" dirty="0" err="1" smtClean="0"/>
                        <a:t>myArray.length</a:t>
                      </a:r>
                      <a:r>
                        <a:rPr lang="en-US" sz="2000" dirty="0"/>
                        <a:t>);</a:t>
                      </a:r>
                    </a:p>
                    <a:p>
                      <a:pPr marL="225425" marR="0" indent="0" algn="just">
                        <a:lnSpc>
                          <a:spcPct val="115000"/>
                        </a:lnSpc>
                        <a:spcBef>
                          <a:spcPts val="0"/>
                        </a:spcBef>
                        <a:spcAft>
                          <a:spcPts val="1000"/>
                        </a:spcAft>
                      </a:pPr>
                      <a:r>
                        <a:rPr lang="en-US" sz="2000" dirty="0"/>
                        <a:t>//Length = 3</a:t>
                      </a:r>
                      <a:endParaRPr lang="en-US" sz="2000" dirty="0">
                        <a:latin typeface="Calibri"/>
                        <a:ea typeface="Calibri"/>
                        <a:cs typeface="Times New Roman"/>
                      </a:endParaRPr>
                    </a:p>
                  </a:txBody>
                  <a:tcPr marL="9525" marR="9525" marT="9525" marB="9525" anchor="ct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533400"/>
          </a:xfrm>
        </p:spPr>
        <p:txBody>
          <a:bodyPr>
            <a:normAutofit fontScale="90000"/>
          </a:bodyPr>
          <a:lstStyle/>
          <a:p>
            <a:r>
              <a:rPr lang="en-US" b="1" dirty="0" smtClean="0"/>
              <a:t>Array </a:t>
            </a:r>
            <a:r>
              <a:rPr lang="en-US" dirty="0" smtClean="0"/>
              <a:t>methods to add/remove array elements</a:t>
            </a:r>
            <a:endParaRPr lang="en-US" dirty="0"/>
          </a:p>
        </p:txBody>
      </p:sp>
      <p:graphicFrame>
        <p:nvGraphicFramePr>
          <p:cNvPr id="4" name="Content Placeholder 3"/>
          <p:cNvGraphicFramePr>
            <a:graphicFrameLocks noGrp="1"/>
          </p:cNvGraphicFramePr>
          <p:nvPr>
            <p:ph sz="quarter" idx="1"/>
          </p:nvPr>
        </p:nvGraphicFramePr>
        <p:xfrm>
          <a:off x="304800" y="838200"/>
          <a:ext cx="8229600" cy="5468140"/>
        </p:xfrm>
        <a:graphic>
          <a:graphicData uri="http://schemas.openxmlformats.org/drawingml/2006/table">
            <a:tbl>
              <a:tblPr>
                <a:tableStyleId>{5940675A-B579-460E-94D1-54222C63F5DA}</a:tableStyleId>
              </a:tblPr>
              <a:tblGrid>
                <a:gridCol w="1198485"/>
                <a:gridCol w="2876365"/>
                <a:gridCol w="4154750"/>
              </a:tblGrid>
              <a:tr h="139303">
                <a:tc>
                  <a:txBody>
                    <a:bodyPr/>
                    <a:lstStyle/>
                    <a:p>
                      <a:pPr marL="0" marR="0" algn="ctr">
                        <a:lnSpc>
                          <a:spcPct val="115000"/>
                        </a:lnSpc>
                        <a:spcBef>
                          <a:spcPts val="0"/>
                        </a:spcBef>
                        <a:spcAft>
                          <a:spcPts val="1000"/>
                        </a:spcAft>
                      </a:pPr>
                      <a:r>
                        <a:rPr lang="en-US" sz="2000" b="1" dirty="0"/>
                        <a:t>Methods</a:t>
                      </a:r>
                      <a:endParaRPr lang="en-US" sz="2000" b="1" dirty="0">
                        <a:latin typeface="Calibri"/>
                        <a:ea typeface="Calibri"/>
                        <a:cs typeface="Times New Roman"/>
                      </a:endParaRPr>
                    </a:p>
                  </a:txBody>
                  <a:tcPr marL="3730" marR="3730" marT="3730" marB="3730" anchor="ctr"/>
                </a:tc>
                <a:tc>
                  <a:txBody>
                    <a:bodyPr/>
                    <a:lstStyle/>
                    <a:p>
                      <a:pPr marL="0" marR="0" algn="ctr">
                        <a:lnSpc>
                          <a:spcPct val="115000"/>
                        </a:lnSpc>
                        <a:spcBef>
                          <a:spcPts val="0"/>
                        </a:spcBef>
                        <a:spcAft>
                          <a:spcPts val="1000"/>
                        </a:spcAft>
                      </a:pPr>
                      <a:r>
                        <a:rPr lang="en-US" sz="2000" b="1"/>
                        <a:t>Description </a:t>
                      </a:r>
                      <a:endParaRPr lang="en-US" sz="2000" b="1">
                        <a:latin typeface="Calibri"/>
                        <a:ea typeface="Calibri"/>
                        <a:cs typeface="Times New Roman"/>
                      </a:endParaRPr>
                    </a:p>
                  </a:txBody>
                  <a:tcPr marL="3730" marR="3730" marT="3730" marB="3730" anchor="ctr"/>
                </a:tc>
                <a:tc>
                  <a:txBody>
                    <a:bodyPr/>
                    <a:lstStyle/>
                    <a:p>
                      <a:pPr marL="0" marR="0" algn="ctr">
                        <a:lnSpc>
                          <a:spcPct val="115000"/>
                        </a:lnSpc>
                        <a:spcBef>
                          <a:spcPts val="0"/>
                        </a:spcBef>
                        <a:spcAft>
                          <a:spcPts val="1000"/>
                        </a:spcAft>
                      </a:pPr>
                      <a:r>
                        <a:rPr lang="en-US" sz="2000" b="1" dirty="0"/>
                        <a:t>Example</a:t>
                      </a:r>
                      <a:endParaRPr lang="en-US" sz="2000" b="1" dirty="0">
                        <a:latin typeface="Calibri"/>
                        <a:ea typeface="Calibri"/>
                        <a:cs typeface="Times New Roman"/>
                      </a:endParaRPr>
                    </a:p>
                  </a:txBody>
                  <a:tcPr marL="3730" marR="3730" marT="3730" marB="3730" anchor="ctr"/>
                </a:tc>
              </a:tr>
              <a:tr h="1540113">
                <a:tc>
                  <a:txBody>
                    <a:bodyPr/>
                    <a:lstStyle/>
                    <a:p>
                      <a:pPr marL="0" marR="0" algn="ctr">
                        <a:lnSpc>
                          <a:spcPct val="115000"/>
                        </a:lnSpc>
                        <a:spcBef>
                          <a:spcPts val="0"/>
                        </a:spcBef>
                        <a:spcAft>
                          <a:spcPts val="1000"/>
                        </a:spcAft>
                      </a:pPr>
                      <a:r>
                        <a:rPr lang="en-US" sz="2000" dirty="0" smtClean="0"/>
                        <a:t>push</a:t>
                      </a:r>
                      <a:r>
                        <a:rPr lang="en-US" sz="2000" dirty="0"/>
                        <a:t>()</a:t>
                      </a:r>
                      <a:endParaRPr lang="en-US" sz="2000" dirty="0">
                        <a:latin typeface="Calibri"/>
                        <a:ea typeface="Calibri"/>
                        <a:cs typeface="Times New Roman"/>
                      </a:endParaRPr>
                    </a:p>
                  </a:txBody>
                  <a:tcPr marL="3730" marR="3730" marT="3730" marB="3730" anchor="ctr"/>
                </a:tc>
                <a:tc>
                  <a:txBody>
                    <a:bodyPr/>
                    <a:lstStyle/>
                    <a:p>
                      <a:pPr marL="165100" marR="0" indent="0" algn="just">
                        <a:lnSpc>
                          <a:spcPct val="115000"/>
                        </a:lnSpc>
                        <a:spcBef>
                          <a:spcPts val="0"/>
                        </a:spcBef>
                        <a:spcAft>
                          <a:spcPts val="1000"/>
                        </a:spcAft>
                      </a:pPr>
                      <a:r>
                        <a:rPr lang="en-US" sz="2000" dirty="0">
                          <a:solidFill>
                            <a:srgbClr val="FF0066"/>
                          </a:solidFill>
                        </a:rPr>
                        <a:t>Adds new element to the end of an array</a:t>
                      </a:r>
                      <a:r>
                        <a:rPr lang="en-US" sz="2000" dirty="0"/>
                        <a:t> and </a:t>
                      </a:r>
                      <a:r>
                        <a:rPr lang="en-US" sz="2000" dirty="0">
                          <a:solidFill>
                            <a:srgbClr val="0000FF"/>
                          </a:solidFill>
                        </a:rPr>
                        <a:t>return the new length of the array</a:t>
                      </a:r>
                      <a:r>
                        <a:rPr lang="en-US" sz="2000" dirty="0"/>
                        <a:t>.</a:t>
                      </a:r>
                      <a:endParaRPr lang="en-US" sz="2000" dirty="0">
                        <a:latin typeface="Calibri"/>
                        <a:ea typeface="Calibri"/>
                        <a:cs typeface="Times New Roman"/>
                      </a:endParaRPr>
                    </a:p>
                  </a:txBody>
                  <a:tcPr marL="3730" marR="3730" marT="3730" marB="3730" anchor="ctr"/>
                </a:tc>
                <a:tc>
                  <a:txBody>
                    <a:bodyPr/>
                    <a:lstStyle/>
                    <a:p>
                      <a:pPr marL="165100" marR="0" indent="0" algn="just">
                        <a:lnSpc>
                          <a:spcPct val="115000"/>
                        </a:lnSpc>
                        <a:spcBef>
                          <a:spcPts val="0"/>
                        </a:spcBef>
                        <a:spcAft>
                          <a:spcPts val="1000"/>
                        </a:spcAft>
                      </a:pPr>
                      <a:r>
                        <a:rPr lang="en-US" sz="2000" dirty="0"/>
                        <a:t>let </a:t>
                      </a:r>
                      <a:r>
                        <a:rPr lang="en-US" sz="2000" dirty="0" err="1" smtClean="0"/>
                        <a:t>myArray</a:t>
                      </a:r>
                      <a:r>
                        <a:rPr lang="en-US" sz="2000" dirty="0" smtClean="0"/>
                        <a:t>=["</a:t>
                      </a:r>
                      <a:r>
                        <a:rPr lang="en-US" sz="2000" dirty="0"/>
                        <a:t>Android", "</a:t>
                      </a:r>
                      <a:r>
                        <a:rPr lang="en-US" sz="2000" dirty="0" err="1"/>
                        <a:t>iOS</a:t>
                      </a:r>
                      <a:r>
                        <a:rPr lang="en-US" sz="2000" dirty="0"/>
                        <a:t>", "Windows"];</a:t>
                      </a:r>
                    </a:p>
                    <a:p>
                      <a:pPr marL="165100" marR="0" indent="0" algn="just">
                        <a:lnSpc>
                          <a:spcPct val="115000"/>
                        </a:lnSpc>
                        <a:spcBef>
                          <a:spcPts val="0"/>
                        </a:spcBef>
                        <a:spcAft>
                          <a:spcPts val="1000"/>
                        </a:spcAft>
                      </a:pPr>
                      <a:r>
                        <a:rPr lang="en-US" sz="2000" dirty="0" err="1"/>
                        <a:t>myArray.push</a:t>
                      </a:r>
                      <a:r>
                        <a:rPr lang="en-US" sz="2000" dirty="0"/>
                        <a:t>("Linux</a:t>
                      </a:r>
                      <a:r>
                        <a:rPr lang="en-US" sz="2000" dirty="0" smtClean="0"/>
                        <a:t>"); //4</a:t>
                      </a:r>
                      <a:endParaRPr lang="en-US" sz="2000" dirty="0"/>
                    </a:p>
                    <a:p>
                      <a:pPr marL="165100" marR="0" indent="0" algn="just">
                        <a:lnSpc>
                          <a:spcPct val="115000"/>
                        </a:lnSpc>
                        <a:spcBef>
                          <a:spcPts val="0"/>
                        </a:spcBef>
                        <a:spcAft>
                          <a:spcPts val="1000"/>
                        </a:spcAft>
                      </a:pPr>
                      <a:r>
                        <a:rPr lang="en-US" sz="2000" dirty="0"/>
                        <a:t>console.log(</a:t>
                      </a:r>
                      <a:r>
                        <a:rPr lang="en-US" sz="2000" dirty="0" err="1"/>
                        <a:t>myArray</a:t>
                      </a:r>
                      <a:r>
                        <a:rPr lang="en-US" sz="2000" dirty="0"/>
                        <a:t>);</a:t>
                      </a:r>
                    </a:p>
                    <a:p>
                      <a:pPr marL="165100" marR="0" indent="0" algn="just">
                        <a:lnSpc>
                          <a:spcPct val="115000"/>
                        </a:lnSpc>
                        <a:spcBef>
                          <a:spcPts val="0"/>
                        </a:spcBef>
                        <a:spcAft>
                          <a:spcPts val="1000"/>
                        </a:spcAft>
                      </a:pPr>
                      <a:r>
                        <a:rPr lang="en-US" sz="2000" dirty="0" smtClean="0"/>
                        <a:t>//["</a:t>
                      </a:r>
                      <a:r>
                        <a:rPr lang="en-US" sz="2000" dirty="0" err="1"/>
                        <a:t>Android","iOS","Windows</a:t>
                      </a:r>
                      <a:r>
                        <a:rPr lang="en-US" sz="2000" dirty="0" smtClean="0"/>
                        <a:t>",  "</a:t>
                      </a:r>
                      <a:r>
                        <a:rPr lang="en-US" sz="2000" dirty="0"/>
                        <a:t>Linux"]</a:t>
                      </a:r>
                      <a:endParaRPr lang="en-US" sz="2000" dirty="0">
                        <a:latin typeface="Calibri"/>
                        <a:ea typeface="Calibri"/>
                        <a:cs typeface="Times New Roman"/>
                      </a:endParaRPr>
                    </a:p>
                  </a:txBody>
                  <a:tcPr marL="3730" marR="3730" marT="3730" marB="3730" anchor="ctr"/>
                </a:tc>
              </a:tr>
              <a:tr h="1194837">
                <a:tc>
                  <a:txBody>
                    <a:bodyPr/>
                    <a:lstStyle/>
                    <a:p>
                      <a:pPr marL="0" marR="0" algn="ctr">
                        <a:lnSpc>
                          <a:spcPct val="115000"/>
                        </a:lnSpc>
                        <a:spcBef>
                          <a:spcPts val="0"/>
                        </a:spcBef>
                        <a:spcAft>
                          <a:spcPts val="1000"/>
                        </a:spcAft>
                      </a:pPr>
                      <a:r>
                        <a:rPr lang="en-US" sz="2000" dirty="0"/>
                        <a:t>pop()</a:t>
                      </a:r>
                      <a:endParaRPr lang="en-US" sz="2000" dirty="0">
                        <a:latin typeface="Calibri"/>
                        <a:ea typeface="Calibri"/>
                        <a:cs typeface="Times New Roman"/>
                      </a:endParaRPr>
                    </a:p>
                  </a:txBody>
                  <a:tcPr marL="3730" marR="3730" marT="3730" marB="3730" anchor="ctr"/>
                </a:tc>
                <a:tc>
                  <a:txBody>
                    <a:bodyPr/>
                    <a:lstStyle/>
                    <a:p>
                      <a:pPr marL="0" marR="0" algn="just">
                        <a:lnSpc>
                          <a:spcPct val="115000"/>
                        </a:lnSpc>
                        <a:spcBef>
                          <a:spcPts val="0"/>
                        </a:spcBef>
                        <a:spcAft>
                          <a:spcPts val="1000"/>
                        </a:spcAft>
                      </a:pPr>
                      <a:r>
                        <a:rPr lang="en-US" sz="2000" dirty="0">
                          <a:solidFill>
                            <a:srgbClr val="FF0066"/>
                          </a:solidFill>
                        </a:rPr>
                        <a:t>Removes the last element of an array </a:t>
                      </a:r>
                      <a:r>
                        <a:rPr lang="en-US" sz="2000" dirty="0"/>
                        <a:t>and </a:t>
                      </a:r>
                      <a:r>
                        <a:rPr lang="en-US" sz="2000" dirty="0">
                          <a:solidFill>
                            <a:srgbClr val="0000FF"/>
                          </a:solidFill>
                        </a:rPr>
                        <a:t>returns that element</a:t>
                      </a:r>
                      <a:r>
                        <a:rPr lang="en-US" sz="2000" dirty="0"/>
                        <a:t>.</a:t>
                      </a:r>
                      <a:endParaRPr lang="en-US" sz="2000" dirty="0">
                        <a:latin typeface="Calibri"/>
                        <a:ea typeface="Calibri"/>
                        <a:cs typeface="Times New Roman"/>
                      </a:endParaRPr>
                    </a:p>
                  </a:txBody>
                  <a:tcPr marL="3730" marR="3730" marT="3730" marB="3730" anchor="ctr"/>
                </a:tc>
                <a:tc>
                  <a:txBody>
                    <a:bodyPr/>
                    <a:lstStyle/>
                    <a:p>
                      <a:pPr marL="225425" marR="0" indent="0" algn="just">
                        <a:lnSpc>
                          <a:spcPct val="115000"/>
                        </a:lnSpc>
                        <a:spcBef>
                          <a:spcPts val="0"/>
                        </a:spcBef>
                        <a:spcAft>
                          <a:spcPts val="1000"/>
                        </a:spcAft>
                      </a:pPr>
                      <a:r>
                        <a:rPr lang="en-US" sz="2000" dirty="0"/>
                        <a:t>let </a:t>
                      </a:r>
                      <a:r>
                        <a:rPr lang="en-US" sz="2000" dirty="0" err="1"/>
                        <a:t>myArray</a:t>
                      </a:r>
                      <a:r>
                        <a:rPr lang="en-US" sz="2000" dirty="0"/>
                        <a:t> = ["Android", "</a:t>
                      </a:r>
                      <a:r>
                        <a:rPr lang="en-US" sz="2000" dirty="0" err="1"/>
                        <a:t>iOS</a:t>
                      </a:r>
                      <a:r>
                        <a:rPr lang="en-US" sz="2000" dirty="0"/>
                        <a:t>", "Windows"];</a:t>
                      </a:r>
                    </a:p>
                    <a:p>
                      <a:pPr marL="225425" marR="0" indent="0" algn="just">
                        <a:lnSpc>
                          <a:spcPct val="115000"/>
                        </a:lnSpc>
                        <a:spcBef>
                          <a:spcPts val="0"/>
                        </a:spcBef>
                        <a:spcAft>
                          <a:spcPts val="1000"/>
                        </a:spcAft>
                      </a:pPr>
                      <a:r>
                        <a:rPr lang="en-US" sz="2000" dirty="0"/>
                        <a:t>console.log(myArray.pop()); </a:t>
                      </a:r>
                      <a:endParaRPr lang="en-US" sz="2000" dirty="0" smtClean="0"/>
                    </a:p>
                    <a:p>
                      <a:pPr marL="225425" marR="0" indent="0" algn="just">
                        <a:lnSpc>
                          <a:spcPct val="115000"/>
                        </a:lnSpc>
                        <a:spcBef>
                          <a:spcPts val="0"/>
                        </a:spcBef>
                        <a:spcAft>
                          <a:spcPts val="1000"/>
                        </a:spcAft>
                      </a:pPr>
                      <a:r>
                        <a:rPr lang="en-US" sz="2000" dirty="0" smtClean="0"/>
                        <a:t>// </a:t>
                      </a:r>
                      <a:r>
                        <a:rPr lang="en-US" sz="2000" dirty="0"/>
                        <a:t>Windows</a:t>
                      </a:r>
                    </a:p>
                    <a:p>
                      <a:pPr marL="225425" marR="0" indent="0" algn="just">
                        <a:lnSpc>
                          <a:spcPct val="115000"/>
                        </a:lnSpc>
                        <a:spcBef>
                          <a:spcPts val="0"/>
                        </a:spcBef>
                        <a:spcAft>
                          <a:spcPts val="1000"/>
                        </a:spcAft>
                      </a:pPr>
                      <a:r>
                        <a:rPr lang="en-US" sz="2000" dirty="0"/>
                        <a:t>console.log(</a:t>
                      </a:r>
                      <a:r>
                        <a:rPr lang="en-US" sz="2000" dirty="0" err="1"/>
                        <a:t>myArray</a:t>
                      </a:r>
                      <a:r>
                        <a:rPr lang="en-US" sz="2000" dirty="0"/>
                        <a:t>); </a:t>
                      </a:r>
                      <a:endParaRPr lang="en-US" sz="2000" dirty="0" smtClean="0"/>
                    </a:p>
                    <a:p>
                      <a:pPr marL="225425" marR="0" indent="0" algn="just">
                        <a:lnSpc>
                          <a:spcPct val="115000"/>
                        </a:lnSpc>
                        <a:spcBef>
                          <a:spcPts val="0"/>
                        </a:spcBef>
                        <a:spcAft>
                          <a:spcPts val="1000"/>
                        </a:spcAft>
                      </a:pPr>
                      <a:r>
                        <a:rPr lang="en-US" sz="2000" dirty="0" smtClean="0"/>
                        <a:t>// </a:t>
                      </a:r>
                      <a:r>
                        <a:rPr lang="en-US" sz="2000" dirty="0"/>
                        <a:t>["</a:t>
                      </a:r>
                      <a:r>
                        <a:rPr lang="en-US" sz="2000" dirty="0" err="1"/>
                        <a:t>Android","iOS</a:t>
                      </a:r>
                      <a:r>
                        <a:rPr lang="en-US" sz="2000" dirty="0"/>
                        <a:t>"]</a:t>
                      </a:r>
                      <a:endParaRPr lang="en-US" sz="2000" dirty="0">
                        <a:latin typeface="Calibri"/>
                        <a:ea typeface="Calibri"/>
                        <a:cs typeface="Times New Roman"/>
                      </a:endParaRPr>
                    </a:p>
                  </a:txBody>
                  <a:tcPr marL="3730" marR="3730" marT="3730" marB="3730" anchor="ct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228600"/>
          <a:ext cx="8458200" cy="6324600"/>
        </p:xfrm>
        <a:graphic>
          <a:graphicData uri="http://schemas.openxmlformats.org/drawingml/2006/table">
            <a:tbl>
              <a:tblPr>
                <a:tableStyleId>{5940675A-B579-460E-94D1-54222C63F5DA}</a:tableStyleId>
              </a:tblPr>
              <a:tblGrid>
                <a:gridCol w="1409700"/>
                <a:gridCol w="3289300"/>
                <a:gridCol w="3759200"/>
              </a:tblGrid>
              <a:tr h="609600">
                <a:tc>
                  <a:txBody>
                    <a:bodyPr/>
                    <a:lstStyle/>
                    <a:p>
                      <a:pPr marL="0" marR="0" algn="ctr">
                        <a:lnSpc>
                          <a:spcPct val="115000"/>
                        </a:lnSpc>
                        <a:spcBef>
                          <a:spcPts val="0"/>
                        </a:spcBef>
                        <a:spcAft>
                          <a:spcPts val="1000"/>
                        </a:spcAft>
                      </a:pPr>
                      <a:r>
                        <a:rPr lang="en-US" sz="2000" b="1" dirty="0"/>
                        <a:t>Methods</a:t>
                      </a:r>
                      <a:endParaRPr lang="en-US" sz="2000" b="1" dirty="0">
                        <a:latin typeface="Calibri"/>
                        <a:ea typeface="Calibri"/>
                        <a:cs typeface="Times New Roman"/>
                      </a:endParaRPr>
                    </a:p>
                  </a:txBody>
                  <a:tcPr marL="3730" marR="3730" marT="3730" marB="3730" anchor="ctr"/>
                </a:tc>
                <a:tc>
                  <a:txBody>
                    <a:bodyPr/>
                    <a:lstStyle/>
                    <a:p>
                      <a:pPr marL="0" marR="0" algn="ctr">
                        <a:lnSpc>
                          <a:spcPct val="115000"/>
                        </a:lnSpc>
                        <a:spcBef>
                          <a:spcPts val="0"/>
                        </a:spcBef>
                        <a:spcAft>
                          <a:spcPts val="1000"/>
                        </a:spcAft>
                      </a:pPr>
                      <a:r>
                        <a:rPr lang="en-US" sz="2000" b="1" dirty="0"/>
                        <a:t>Description </a:t>
                      </a:r>
                      <a:endParaRPr lang="en-US" sz="2000" b="1" dirty="0">
                        <a:latin typeface="Calibri"/>
                        <a:ea typeface="Calibri"/>
                        <a:cs typeface="Times New Roman"/>
                      </a:endParaRPr>
                    </a:p>
                  </a:txBody>
                  <a:tcPr marL="3730" marR="3730" marT="3730" marB="3730" anchor="ctr"/>
                </a:tc>
                <a:tc>
                  <a:txBody>
                    <a:bodyPr/>
                    <a:lstStyle/>
                    <a:p>
                      <a:pPr marL="0" marR="0" algn="ctr">
                        <a:lnSpc>
                          <a:spcPct val="115000"/>
                        </a:lnSpc>
                        <a:spcBef>
                          <a:spcPts val="0"/>
                        </a:spcBef>
                        <a:spcAft>
                          <a:spcPts val="1000"/>
                        </a:spcAft>
                      </a:pPr>
                      <a:r>
                        <a:rPr lang="en-US" sz="2000" b="1" dirty="0"/>
                        <a:t>Example</a:t>
                      </a:r>
                      <a:endParaRPr lang="en-US" sz="2000" b="1" dirty="0">
                        <a:latin typeface="Calibri"/>
                        <a:ea typeface="Calibri"/>
                        <a:cs typeface="Times New Roman"/>
                      </a:endParaRPr>
                    </a:p>
                  </a:txBody>
                  <a:tcPr marL="3730" marR="3730" marT="3730" marB="3730" anchor="ctr"/>
                </a:tc>
              </a:tr>
              <a:tr h="2767111">
                <a:tc>
                  <a:txBody>
                    <a:bodyPr/>
                    <a:lstStyle/>
                    <a:p>
                      <a:pPr marL="0" marR="0" algn="ctr">
                        <a:lnSpc>
                          <a:spcPct val="115000"/>
                        </a:lnSpc>
                        <a:spcBef>
                          <a:spcPts val="0"/>
                        </a:spcBef>
                        <a:spcAft>
                          <a:spcPts val="1000"/>
                        </a:spcAft>
                      </a:pPr>
                      <a:r>
                        <a:rPr lang="en-US" sz="2000" dirty="0"/>
                        <a:t>shift()</a:t>
                      </a:r>
                      <a:endParaRPr lang="en-US" sz="2000" dirty="0">
                        <a:latin typeface="Calibri"/>
                        <a:ea typeface="Calibri"/>
                        <a:cs typeface="Times New Roman"/>
                      </a:endParaRPr>
                    </a:p>
                  </a:txBody>
                  <a:tcPr marL="3730" marR="3730" marT="3730" marB="3730" anchor="ctr"/>
                </a:tc>
                <a:tc>
                  <a:txBody>
                    <a:bodyPr/>
                    <a:lstStyle/>
                    <a:p>
                      <a:pPr marL="165100" marR="0" indent="0" algn="just">
                        <a:lnSpc>
                          <a:spcPct val="115000"/>
                        </a:lnSpc>
                        <a:spcBef>
                          <a:spcPts val="0"/>
                        </a:spcBef>
                        <a:spcAft>
                          <a:spcPts val="1000"/>
                        </a:spcAft>
                      </a:pPr>
                      <a:r>
                        <a:rPr lang="en-US" sz="2000" dirty="0">
                          <a:solidFill>
                            <a:srgbClr val="FF0066"/>
                          </a:solidFill>
                        </a:rPr>
                        <a:t>Removes the first element of an array </a:t>
                      </a:r>
                      <a:r>
                        <a:rPr lang="en-US" sz="2000" dirty="0"/>
                        <a:t>and </a:t>
                      </a:r>
                      <a:r>
                        <a:rPr lang="en-US" sz="2000" dirty="0">
                          <a:solidFill>
                            <a:srgbClr val="0000FF"/>
                          </a:solidFill>
                        </a:rPr>
                        <a:t>returns that element.</a:t>
                      </a:r>
                      <a:endParaRPr lang="en-US" sz="2000" dirty="0">
                        <a:solidFill>
                          <a:srgbClr val="0000FF"/>
                        </a:solidFill>
                        <a:latin typeface="Calibri"/>
                        <a:ea typeface="Calibri"/>
                        <a:cs typeface="Times New Roman"/>
                      </a:endParaRPr>
                    </a:p>
                  </a:txBody>
                  <a:tcPr marL="3730" marR="3730" marT="3730" marB="3730" anchor="ctr"/>
                </a:tc>
                <a:tc>
                  <a:txBody>
                    <a:bodyPr/>
                    <a:lstStyle/>
                    <a:p>
                      <a:pPr marL="165100" marR="0" indent="0" algn="just">
                        <a:lnSpc>
                          <a:spcPct val="115000"/>
                        </a:lnSpc>
                        <a:spcBef>
                          <a:spcPts val="0"/>
                        </a:spcBef>
                        <a:spcAft>
                          <a:spcPts val="1000"/>
                        </a:spcAft>
                      </a:pPr>
                      <a:r>
                        <a:rPr lang="en-US" sz="2000" dirty="0"/>
                        <a:t>let </a:t>
                      </a:r>
                      <a:r>
                        <a:rPr lang="en-US" sz="2000" dirty="0" err="1"/>
                        <a:t>myArray</a:t>
                      </a:r>
                      <a:r>
                        <a:rPr lang="en-US" sz="2000" dirty="0"/>
                        <a:t> = ["Android", "</a:t>
                      </a:r>
                      <a:r>
                        <a:rPr lang="en-US" sz="2000" dirty="0" err="1"/>
                        <a:t>iOS</a:t>
                      </a:r>
                      <a:r>
                        <a:rPr lang="en-US" sz="2000" dirty="0"/>
                        <a:t>", "Windows"];</a:t>
                      </a:r>
                    </a:p>
                    <a:p>
                      <a:pPr marL="165100" marR="0" indent="0" algn="just">
                        <a:lnSpc>
                          <a:spcPct val="115000"/>
                        </a:lnSpc>
                        <a:spcBef>
                          <a:spcPts val="0"/>
                        </a:spcBef>
                        <a:spcAft>
                          <a:spcPts val="1000"/>
                        </a:spcAft>
                      </a:pPr>
                      <a:r>
                        <a:rPr lang="en-US" sz="2000" dirty="0"/>
                        <a:t>console.log(</a:t>
                      </a:r>
                      <a:r>
                        <a:rPr lang="en-US" sz="2000" dirty="0" err="1"/>
                        <a:t>myArray.shift</a:t>
                      </a:r>
                      <a:r>
                        <a:rPr lang="en-US" sz="2000" dirty="0"/>
                        <a:t>()); </a:t>
                      </a:r>
                      <a:r>
                        <a:rPr lang="en-US" sz="2000" dirty="0" smtClean="0"/>
                        <a:t>     //</a:t>
                      </a:r>
                      <a:r>
                        <a:rPr lang="en-US" sz="2000" dirty="0"/>
                        <a:t>Android</a:t>
                      </a:r>
                    </a:p>
                    <a:p>
                      <a:pPr marL="165100" marR="0" indent="0" algn="just">
                        <a:lnSpc>
                          <a:spcPct val="115000"/>
                        </a:lnSpc>
                        <a:spcBef>
                          <a:spcPts val="0"/>
                        </a:spcBef>
                        <a:spcAft>
                          <a:spcPts val="1000"/>
                        </a:spcAft>
                      </a:pPr>
                      <a:r>
                        <a:rPr lang="en-US" sz="2000" dirty="0"/>
                        <a:t>console.log(</a:t>
                      </a:r>
                      <a:r>
                        <a:rPr lang="en-US" sz="2000" dirty="0" err="1"/>
                        <a:t>myArray</a:t>
                      </a:r>
                      <a:r>
                        <a:rPr lang="en-US" sz="2000" dirty="0"/>
                        <a:t>); </a:t>
                      </a:r>
                      <a:r>
                        <a:rPr lang="en-US" sz="2000" dirty="0" smtClean="0"/>
                        <a:t>                //["</a:t>
                      </a:r>
                      <a:r>
                        <a:rPr lang="en-US" sz="2000" dirty="0" err="1"/>
                        <a:t>iOS</a:t>
                      </a:r>
                      <a:r>
                        <a:rPr lang="en-US" sz="2000" dirty="0"/>
                        <a:t>", "Windows"]</a:t>
                      </a:r>
                      <a:endParaRPr lang="en-US" sz="2000" dirty="0">
                        <a:latin typeface="Calibri"/>
                        <a:ea typeface="Calibri"/>
                        <a:cs typeface="Times New Roman"/>
                      </a:endParaRPr>
                    </a:p>
                  </a:txBody>
                  <a:tcPr marL="3730" marR="3730" marT="3730" marB="3730" anchor="ctr"/>
                </a:tc>
              </a:tr>
              <a:tr h="2947889">
                <a:tc>
                  <a:txBody>
                    <a:bodyPr/>
                    <a:lstStyle/>
                    <a:p>
                      <a:pPr marL="0" marR="0" algn="ctr">
                        <a:lnSpc>
                          <a:spcPct val="115000"/>
                        </a:lnSpc>
                        <a:spcBef>
                          <a:spcPts val="0"/>
                        </a:spcBef>
                        <a:spcAft>
                          <a:spcPts val="1000"/>
                        </a:spcAft>
                      </a:pPr>
                      <a:r>
                        <a:rPr lang="en-US" sz="2000" dirty="0" err="1"/>
                        <a:t>unshift</a:t>
                      </a:r>
                      <a:r>
                        <a:rPr lang="en-US" sz="2000" dirty="0"/>
                        <a:t>()</a:t>
                      </a:r>
                      <a:endParaRPr lang="en-US" sz="2000" dirty="0">
                        <a:latin typeface="Calibri"/>
                        <a:ea typeface="Calibri"/>
                        <a:cs typeface="Times New Roman"/>
                      </a:endParaRPr>
                    </a:p>
                  </a:txBody>
                  <a:tcPr marL="3730" marR="3730" marT="3730" marB="3730" anchor="ctr"/>
                </a:tc>
                <a:tc>
                  <a:txBody>
                    <a:bodyPr/>
                    <a:lstStyle/>
                    <a:p>
                      <a:pPr marL="165100" marR="0" indent="0" algn="just">
                        <a:lnSpc>
                          <a:spcPct val="115000"/>
                        </a:lnSpc>
                        <a:spcBef>
                          <a:spcPts val="0"/>
                        </a:spcBef>
                        <a:spcAft>
                          <a:spcPts val="1000"/>
                        </a:spcAft>
                      </a:pPr>
                      <a:r>
                        <a:rPr lang="en-US" sz="2000" dirty="0">
                          <a:solidFill>
                            <a:srgbClr val="FF0066"/>
                          </a:solidFill>
                        </a:rPr>
                        <a:t>Adds new element to the beginning of an array </a:t>
                      </a:r>
                      <a:r>
                        <a:rPr lang="en-US" sz="2000" dirty="0"/>
                        <a:t>and </a:t>
                      </a:r>
                      <a:r>
                        <a:rPr lang="en-US" sz="2000" dirty="0">
                          <a:solidFill>
                            <a:srgbClr val="0000FF"/>
                          </a:solidFill>
                        </a:rPr>
                        <a:t>returns the new length</a:t>
                      </a:r>
                      <a:endParaRPr lang="en-US" sz="2000" dirty="0">
                        <a:solidFill>
                          <a:srgbClr val="0000FF"/>
                        </a:solidFill>
                        <a:latin typeface="Calibri"/>
                        <a:ea typeface="Calibri"/>
                        <a:cs typeface="Times New Roman"/>
                      </a:endParaRPr>
                    </a:p>
                  </a:txBody>
                  <a:tcPr marL="3730" marR="3730" marT="3730" marB="3730" anchor="ctr"/>
                </a:tc>
                <a:tc>
                  <a:txBody>
                    <a:bodyPr/>
                    <a:lstStyle/>
                    <a:p>
                      <a:pPr marL="165100" marR="0" indent="0" algn="just">
                        <a:lnSpc>
                          <a:spcPct val="115000"/>
                        </a:lnSpc>
                        <a:spcBef>
                          <a:spcPts val="0"/>
                        </a:spcBef>
                        <a:spcAft>
                          <a:spcPts val="1000"/>
                        </a:spcAft>
                      </a:pPr>
                      <a:r>
                        <a:rPr lang="en-US" sz="2000" dirty="0"/>
                        <a:t>let </a:t>
                      </a:r>
                      <a:r>
                        <a:rPr lang="en-US" sz="2000" dirty="0" err="1"/>
                        <a:t>myArray</a:t>
                      </a:r>
                      <a:r>
                        <a:rPr lang="en-US" sz="2000" dirty="0"/>
                        <a:t> = ["Android", "</a:t>
                      </a:r>
                      <a:r>
                        <a:rPr lang="en-US" sz="2000" dirty="0" err="1"/>
                        <a:t>iOS</a:t>
                      </a:r>
                      <a:r>
                        <a:rPr lang="en-US" sz="2000" dirty="0" smtClean="0"/>
                        <a:t>",   </a:t>
                      </a:r>
                      <a:r>
                        <a:rPr lang="en-US" sz="2000" dirty="0"/>
                        <a:t> "Windows"];</a:t>
                      </a:r>
                    </a:p>
                    <a:p>
                      <a:pPr marL="165100" marR="0" indent="0" algn="just">
                        <a:lnSpc>
                          <a:spcPct val="115000"/>
                        </a:lnSpc>
                        <a:spcBef>
                          <a:spcPts val="0"/>
                        </a:spcBef>
                        <a:spcAft>
                          <a:spcPts val="1000"/>
                        </a:spcAft>
                      </a:pPr>
                      <a:r>
                        <a:rPr lang="en-US" sz="2000" dirty="0" err="1"/>
                        <a:t>myArray.unshift</a:t>
                      </a:r>
                      <a:r>
                        <a:rPr lang="en-US" sz="2000" dirty="0"/>
                        <a:t>("Linux"); </a:t>
                      </a:r>
                    </a:p>
                    <a:p>
                      <a:pPr marL="165100" marR="0" indent="0" algn="just">
                        <a:lnSpc>
                          <a:spcPct val="115000"/>
                        </a:lnSpc>
                        <a:spcBef>
                          <a:spcPts val="0"/>
                        </a:spcBef>
                        <a:spcAft>
                          <a:spcPts val="1000"/>
                        </a:spcAft>
                      </a:pPr>
                      <a:r>
                        <a:rPr lang="en-US" sz="2000" dirty="0"/>
                        <a:t>console.log(</a:t>
                      </a:r>
                      <a:r>
                        <a:rPr lang="en-US" sz="2000" dirty="0" err="1"/>
                        <a:t>myArray</a:t>
                      </a:r>
                      <a:r>
                        <a:rPr lang="en-US" sz="2000" dirty="0"/>
                        <a:t>);</a:t>
                      </a:r>
                    </a:p>
                    <a:p>
                      <a:pPr marL="165100" marR="0" indent="0" algn="just">
                        <a:lnSpc>
                          <a:spcPct val="115000"/>
                        </a:lnSpc>
                        <a:spcBef>
                          <a:spcPts val="0"/>
                        </a:spcBef>
                        <a:spcAft>
                          <a:spcPts val="1000"/>
                        </a:spcAft>
                      </a:pPr>
                      <a:r>
                        <a:rPr lang="en-US" sz="2000" dirty="0"/>
                        <a:t>//["</a:t>
                      </a:r>
                      <a:r>
                        <a:rPr lang="en-US" sz="2000" dirty="0" err="1"/>
                        <a:t>Linux","Android","iOS</a:t>
                      </a:r>
                      <a:r>
                        <a:rPr lang="en-US" sz="2000" dirty="0" smtClean="0"/>
                        <a:t>",         "</a:t>
                      </a:r>
                      <a:r>
                        <a:rPr lang="en-US" sz="2000" dirty="0"/>
                        <a:t>Windows"]</a:t>
                      </a:r>
                      <a:endParaRPr lang="en-US" sz="2000" dirty="0">
                        <a:latin typeface="Calibri"/>
                        <a:ea typeface="Calibri"/>
                        <a:cs typeface="Times New Roman"/>
                      </a:endParaRPr>
                    </a:p>
                  </a:txBody>
                  <a:tcPr marL="3730" marR="3730" marT="3730" marB="3730" anchor="ct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228598"/>
          <a:ext cx="8382000" cy="6096001"/>
        </p:xfrm>
        <a:graphic>
          <a:graphicData uri="http://schemas.openxmlformats.org/drawingml/2006/table">
            <a:tbl>
              <a:tblPr>
                <a:tableStyleId>{5940675A-B579-460E-94D1-54222C63F5DA}</a:tableStyleId>
              </a:tblPr>
              <a:tblGrid>
                <a:gridCol w="1295400"/>
                <a:gridCol w="3886200"/>
                <a:gridCol w="3200400"/>
              </a:tblGrid>
              <a:tr h="534208">
                <a:tc>
                  <a:txBody>
                    <a:bodyPr/>
                    <a:lstStyle/>
                    <a:p>
                      <a:pPr marL="0" marR="0" algn="ctr">
                        <a:lnSpc>
                          <a:spcPct val="115000"/>
                        </a:lnSpc>
                        <a:spcBef>
                          <a:spcPts val="0"/>
                        </a:spcBef>
                        <a:spcAft>
                          <a:spcPts val="1000"/>
                        </a:spcAft>
                      </a:pPr>
                      <a:r>
                        <a:rPr lang="en-US" sz="2000" b="1" dirty="0"/>
                        <a:t>Methods</a:t>
                      </a:r>
                      <a:endParaRPr lang="en-US" sz="2000" b="1" dirty="0">
                        <a:latin typeface="Calibri"/>
                        <a:ea typeface="Calibri"/>
                        <a:cs typeface="Times New Roman"/>
                      </a:endParaRPr>
                    </a:p>
                  </a:txBody>
                  <a:tcPr marL="3730" marR="3730" marT="3730" marB="3730" anchor="ctr"/>
                </a:tc>
                <a:tc>
                  <a:txBody>
                    <a:bodyPr/>
                    <a:lstStyle/>
                    <a:p>
                      <a:pPr marL="0" marR="0" algn="ctr">
                        <a:lnSpc>
                          <a:spcPct val="115000"/>
                        </a:lnSpc>
                        <a:spcBef>
                          <a:spcPts val="0"/>
                        </a:spcBef>
                        <a:spcAft>
                          <a:spcPts val="1000"/>
                        </a:spcAft>
                      </a:pPr>
                      <a:r>
                        <a:rPr lang="en-US" sz="2000" b="1"/>
                        <a:t>Description </a:t>
                      </a:r>
                      <a:endParaRPr lang="en-US" sz="2000" b="1">
                        <a:latin typeface="Calibri"/>
                        <a:ea typeface="Calibri"/>
                        <a:cs typeface="Times New Roman"/>
                      </a:endParaRPr>
                    </a:p>
                  </a:txBody>
                  <a:tcPr marL="3730" marR="3730" marT="3730" marB="3730" anchor="ctr"/>
                </a:tc>
                <a:tc>
                  <a:txBody>
                    <a:bodyPr/>
                    <a:lstStyle/>
                    <a:p>
                      <a:pPr marL="0" marR="0" algn="ctr">
                        <a:lnSpc>
                          <a:spcPct val="115000"/>
                        </a:lnSpc>
                        <a:spcBef>
                          <a:spcPts val="0"/>
                        </a:spcBef>
                        <a:spcAft>
                          <a:spcPts val="1000"/>
                        </a:spcAft>
                      </a:pPr>
                      <a:r>
                        <a:rPr lang="en-US" sz="2000" b="1" dirty="0"/>
                        <a:t>Example</a:t>
                      </a:r>
                      <a:endParaRPr lang="en-US" sz="2000" b="1" dirty="0">
                        <a:latin typeface="Calibri"/>
                        <a:ea typeface="Calibri"/>
                        <a:cs typeface="Times New Roman"/>
                      </a:endParaRPr>
                    </a:p>
                  </a:txBody>
                  <a:tcPr marL="3730" marR="3730" marT="3730" marB="3730" anchor="ctr"/>
                </a:tc>
              </a:tr>
              <a:tr h="5561793">
                <a:tc>
                  <a:txBody>
                    <a:bodyPr/>
                    <a:lstStyle/>
                    <a:p>
                      <a:pPr marL="0" marR="0" algn="ctr">
                        <a:lnSpc>
                          <a:spcPct val="115000"/>
                        </a:lnSpc>
                        <a:spcBef>
                          <a:spcPts val="0"/>
                        </a:spcBef>
                        <a:spcAft>
                          <a:spcPts val="1000"/>
                        </a:spcAft>
                      </a:pPr>
                      <a:r>
                        <a:rPr lang="en-US" sz="2000" dirty="0"/>
                        <a:t>splice()</a:t>
                      </a:r>
                      <a:endParaRPr lang="en-US" sz="2000" dirty="0">
                        <a:latin typeface="Calibri"/>
                        <a:ea typeface="Calibri"/>
                        <a:cs typeface="Times New Roman"/>
                      </a:endParaRPr>
                    </a:p>
                  </a:txBody>
                  <a:tcPr marL="3730" marR="3730" marT="3730" marB="3730" anchor="ctr"/>
                </a:tc>
                <a:tc>
                  <a:txBody>
                    <a:bodyPr/>
                    <a:lstStyle/>
                    <a:p>
                      <a:pPr marL="165100" marR="0" indent="0" algn="just">
                        <a:lnSpc>
                          <a:spcPct val="115000"/>
                        </a:lnSpc>
                        <a:spcBef>
                          <a:spcPts val="0"/>
                        </a:spcBef>
                        <a:spcAft>
                          <a:spcPts val="1000"/>
                        </a:spcAft>
                      </a:pPr>
                      <a:r>
                        <a:rPr lang="en-US" sz="1900" dirty="0">
                          <a:solidFill>
                            <a:srgbClr val="0000FF"/>
                          </a:solidFill>
                        </a:rPr>
                        <a:t>Change the content of an array by inserting, removing, and replacing elements.</a:t>
                      </a:r>
                      <a:r>
                        <a:rPr lang="en-US" sz="1900" dirty="0"/>
                        <a:t> </a:t>
                      </a:r>
                      <a:r>
                        <a:rPr lang="en-US" sz="1900" dirty="0">
                          <a:solidFill>
                            <a:srgbClr val="CC0066"/>
                          </a:solidFill>
                        </a:rPr>
                        <a:t>Returns the array of removed elements</a:t>
                      </a:r>
                      <a:r>
                        <a:rPr lang="en-US" sz="1900" dirty="0"/>
                        <a:t>.</a:t>
                      </a:r>
                    </a:p>
                    <a:p>
                      <a:pPr marL="165100" marR="0" indent="0" algn="just">
                        <a:lnSpc>
                          <a:spcPct val="115000"/>
                        </a:lnSpc>
                        <a:spcBef>
                          <a:spcPts val="0"/>
                        </a:spcBef>
                        <a:spcAft>
                          <a:spcPts val="1000"/>
                        </a:spcAft>
                      </a:pPr>
                      <a:r>
                        <a:rPr lang="en-US" sz="1900" b="1" dirty="0"/>
                        <a:t>Syntax</a:t>
                      </a:r>
                      <a:r>
                        <a:rPr lang="en-US" sz="1900" dirty="0"/>
                        <a:t>:</a:t>
                      </a:r>
                    </a:p>
                    <a:p>
                      <a:pPr marL="165100" marR="0" indent="0" algn="just">
                        <a:lnSpc>
                          <a:spcPct val="115000"/>
                        </a:lnSpc>
                        <a:spcBef>
                          <a:spcPts val="0"/>
                        </a:spcBef>
                        <a:spcAft>
                          <a:spcPts val="1000"/>
                        </a:spcAft>
                      </a:pPr>
                      <a:r>
                        <a:rPr lang="en-US" sz="1900" dirty="0" err="1"/>
                        <a:t>array.splice</a:t>
                      </a:r>
                      <a:r>
                        <a:rPr lang="en-US" sz="1900" dirty="0"/>
                        <a:t>(index</a:t>
                      </a:r>
                      <a:r>
                        <a:rPr lang="en-US" sz="1900" dirty="0" smtClean="0"/>
                        <a:t>, </a:t>
                      </a:r>
                      <a:r>
                        <a:rPr lang="en-US" sz="1900" dirty="0" err="1" smtClean="0"/>
                        <a:t>deleteCount</a:t>
                      </a:r>
                      <a:r>
                        <a:rPr lang="en-US" sz="1900" dirty="0" smtClean="0"/>
                        <a:t>, items</a:t>
                      </a:r>
                      <a:r>
                        <a:rPr lang="en-US" sz="1900" dirty="0"/>
                        <a:t>);</a:t>
                      </a:r>
                    </a:p>
                    <a:p>
                      <a:pPr marL="165100" marR="0" indent="0" algn="just">
                        <a:lnSpc>
                          <a:spcPct val="115000"/>
                        </a:lnSpc>
                        <a:spcBef>
                          <a:spcPts val="0"/>
                        </a:spcBef>
                        <a:spcAft>
                          <a:spcPts val="1000"/>
                        </a:spcAft>
                      </a:pPr>
                      <a:r>
                        <a:rPr lang="en-US" sz="1900" dirty="0"/>
                        <a:t>index = index for new item</a:t>
                      </a:r>
                    </a:p>
                    <a:p>
                      <a:pPr marL="165100" marR="0" indent="0" algn="just">
                        <a:lnSpc>
                          <a:spcPct val="115000"/>
                        </a:lnSpc>
                        <a:spcBef>
                          <a:spcPts val="0"/>
                        </a:spcBef>
                        <a:spcAft>
                          <a:spcPts val="1000"/>
                        </a:spcAft>
                      </a:pPr>
                      <a:r>
                        <a:rPr lang="en-US" sz="1900" dirty="0" err="1"/>
                        <a:t>deleteCount</a:t>
                      </a:r>
                      <a:r>
                        <a:rPr lang="en-US" sz="1900" dirty="0"/>
                        <a:t> = number of items to be removed, starting from index next to index of new item</a:t>
                      </a:r>
                    </a:p>
                    <a:p>
                      <a:pPr marL="165100" marR="0" indent="0" algn="just">
                        <a:lnSpc>
                          <a:spcPct val="115000"/>
                        </a:lnSpc>
                        <a:spcBef>
                          <a:spcPts val="0"/>
                        </a:spcBef>
                        <a:spcAft>
                          <a:spcPts val="1000"/>
                        </a:spcAft>
                      </a:pPr>
                      <a:r>
                        <a:rPr lang="en-US" sz="1900" dirty="0"/>
                        <a:t>items = items to be added</a:t>
                      </a:r>
                      <a:endParaRPr lang="en-US" sz="1900" dirty="0">
                        <a:latin typeface="Calibri"/>
                        <a:ea typeface="Calibri"/>
                        <a:cs typeface="Times New Roman"/>
                      </a:endParaRPr>
                    </a:p>
                  </a:txBody>
                  <a:tcPr marL="3730" marR="3730" marT="3730" marB="3730" anchor="ctr"/>
                </a:tc>
                <a:tc>
                  <a:txBody>
                    <a:bodyPr/>
                    <a:lstStyle/>
                    <a:p>
                      <a:pPr marL="165100" marR="0" indent="0" algn="l">
                        <a:lnSpc>
                          <a:spcPct val="115000"/>
                        </a:lnSpc>
                        <a:spcBef>
                          <a:spcPts val="0"/>
                        </a:spcBef>
                        <a:spcAft>
                          <a:spcPts val="1000"/>
                        </a:spcAft>
                      </a:pPr>
                      <a:r>
                        <a:rPr lang="en-US" sz="2000" dirty="0"/>
                        <a:t>let </a:t>
                      </a:r>
                      <a:r>
                        <a:rPr lang="en-US" sz="2000" dirty="0" err="1"/>
                        <a:t>myArray</a:t>
                      </a:r>
                      <a:r>
                        <a:rPr lang="en-US" sz="2000" dirty="0"/>
                        <a:t> = ["Android", "</a:t>
                      </a:r>
                      <a:r>
                        <a:rPr lang="en-US" sz="2000" dirty="0" err="1"/>
                        <a:t>iOS</a:t>
                      </a:r>
                      <a:r>
                        <a:rPr lang="en-US" sz="2000" dirty="0"/>
                        <a:t>", "Windows"];</a:t>
                      </a:r>
                    </a:p>
                    <a:p>
                      <a:pPr marL="165100" marR="0" indent="0" algn="l">
                        <a:lnSpc>
                          <a:spcPct val="115000"/>
                        </a:lnSpc>
                        <a:spcBef>
                          <a:spcPts val="0"/>
                        </a:spcBef>
                        <a:spcAft>
                          <a:spcPts val="1000"/>
                        </a:spcAft>
                      </a:pPr>
                      <a:r>
                        <a:rPr lang="en-US" sz="2000" dirty="0"/>
                        <a:t>//inserts at index 1</a:t>
                      </a:r>
                    </a:p>
                    <a:p>
                      <a:pPr marL="165100" marR="0" indent="0" algn="l">
                        <a:lnSpc>
                          <a:spcPct val="115000"/>
                        </a:lnSpc>
                        <a:spcBef>
                          <a:spcPts val="0"/>
                        </a:spcBef>
                        <a:spcAft>
                          <a:spcPts val="1000"/>
                        </a:spcAft>
                      </a:pPr>
                      <a:r>
                        <a:rPr lang="en-US" sz="2000" dirty="0" err="1"/>
                        <a:t>myArray.splice</a:t>
                      </a:r>
                      <a:r>
                        <a:rPr lang="en-US" sz="2000" dirty="0"/>
                        <a:t>(1, 0, </a:t>
                      </a:r>
                      <a:r>
                        <a:rPr lang="en-US" sz="2000" dirty="0" smtClean="0"/>
                        <a:t>         "</a:t>
                      </a:r>
                      <a:r>
                        <a:rPr lang="en-US" sz="2000" dirty="0"/>
                        <a:t>Linux"); </a:t>
                      </a:r>
                    </a:p>
                    <a:p>
                      <a:pPr marL="165100" marR="0" indent="0" algn="l">
                        <a:lnSpc>
                          <a:spcPct val="115000"/>
                        </a:lnSpc>
                        <a:spcBef>
                          <a:spcPts val="0"/>
                        </a:spcBef>
                        <a:spcAft>
                          <a:spcPts val="1000"/>
                        </a:spcAft>
                      </a:pPr>
                      <a:r>
                        <a:rPr lang="en-US" sz="2000" dirty="0"/>
                        <a:t>console.log(</a:t>
                      </a:r>
                      <a:r>
                        <a:rPr lang="en-US" sz="2000" dirty="0" err="1"/>
                        <a:t>myArray</a:t>
                      </a:r>
                      <a:r>
                        <a:rPr lang="en-US" sz="2000" dirty="0"/>
                        <a:t>); </a:t>
                      </a:r>
                    </a:p>
                    <a:p>
                      <a:pPr marL="165100" marR="0" indent="0" algn="l">
                        <a:lnSpc>
                          <a:spcPct val="115000"/>
                        </a:lnSpc>
                        <a:spcBef>
                          <a:spcPts val="0"/>
                        </a:spcBef>
                        <a:spcAft>
                          <a:spcPts val="1000"/>
                        </a:spcAft>
                      </a:pPr>
                      <a:r>
                        <a:rPr lang="en-US" sz="2000" dirty="0"/>
                        <a:t>// ["</a:t>
                      </a:r>
                      <a:r>
                        <a:rPr lang="en-US" sz="2000" dirty="0" err="1"/>
                        <a:t>Android","Linux</a:t>
                      </a:r>
                      <a:r>
                        <a:rPr lang="en-US" sz="2000" dirty="0"/>
                        <a:t>", </a:t>
                      </a:r>
                      <a:r>
                        <a:rPr lang="en-US" sz="2000" dirty="0" smtClean="0"/>
                        <a:t>      "</a:t>
                      </a:r>
                      <a:r>
                        <a:rPr lang="en-US" sz="2000" dirty="0" err="1"/>
                        <a:t>iOS</a:t>
                      </a:r>
                      <a:r>
                        <a:rPr lang="en-US" sz="2000" dirty="0"/>
                        <a:t>", "Windows"]</a:t>
                      </a:r>
                      <a:endParaRPr lang="en-US" sz="2000" dirty="0">
                        <a:latin typeface="Calibri"/>
                        <a:ea typeface="Calibri"/>
                        <a:cs typeface="Times New Roman"/>
                      </a:endParaRPr>
                    </a:p>
                  </a:txBody>
                  <a:tcPr marL="3730" marR="3730" marT="3730" marB="3730" anchor="ct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228600"/>
          <a:ext cx="8458200" cy="6433109"/>
        </p:xfrm>
        <a:graphic>
          <a:graphicData uri="http://schemas.openxmlformats.org/drawingml/2006/table">
            <a:tbl>
              <a:tblPr>
                <a:tableStyleId>{5940675A-B579-460E-94D1-54222C63F5DA}</a:tableStyleId>
              </a:tblPr>
              <a:tblGrid>
                <a:gridCol w="1228969"/>
                <a:gridCol w="3038231"/>
                <a:gridCol w="4191000"/>
              </a:tblGrid>
              <a:tr h="563586">
                <a:tc>
                  <a:txBody>
                    <a:bodyPr/>
                    <a:lstStyle/>
                    <a:p>
                      <a:pPr marL="0" marR="0" algn="ctr">
                        <a:lnSpc>
                          <a:spcPct val="115000"/>
                        </a:lnSpc>
                        <a:spcBef>
                          <a:spcPts val="0"/>
                        </a:spcBef>
                        <a:spcAft>
                          <a:spcPts val="1000"/>
                        </a:spcAft>
                      </a:pPr>
                      <a:r>
                        <a:rPr lang="en-US" sz="1900" b="1" dirty="0"/>
                        <a:t>Methods</a:t>
                      </a:r>
                      <a:endParaRPr lang="en-US" sz="1900" b="1" dirty="0">
                        <a:latin typeface="Calibri"/>
                        <a:ea typeface="Calibri"/>
                        <a:cs typeface="Times New Roman"/>
                      </a:endParaRPr>
                    </a:p>
                  </a:txBody>
                  <a:tcPr marL="3730" marR="3730" marT="3730" marB="3730" anchor="ctr"/>
                </a:tc>
                <a:tc>
                  <a:txBody>
                    <a:bodyPr/>
                    <a:lstStyle/>
                    <a:p>
                      <a:pPr marL="0" marR="0" algn="ctr">
                        <a:lnSpc>
                          <a:spcPct val="115000"/>
                        </a:lnSpc>
                        <a:spcBef>
                          <a:spcPts val="0"/>
                        </a:spcBef>
                        <a:spcAft>
                          <a:spcPts val="1000"/>
                        </a:spcAft>
                      </a:pPr>
                      <a:r>
                        <a:rPr lang="en-US" sz="1900" b="1"/>
                        <a:t>Description </a:t>
                      </a:r>
                      <a:endParaRPr lang="en-US" sz="1900" b="1">
                        <a:latin typeface="Calibri"/>
                        <a:ea typeface="Calibri"/>
                        <a:cs typeface="Times New Roman"/>
                      </a:endParaRPr>
                    </a:p>
                  </a:txBody>
                  <a:tcPr marL="3730" marR="3730" marT="3730" marB="3730" anchor="ctr"/>
                </a:tc>
                <a:tc>
                  <a:txBody>
                    <a:bodyPr/>
                    <a:lstStyle/>
                    <a:p>
                      <a:pPr marL="0" marR="0" algn="ctr">
                        <a:lnSpc>
                          <a:spcPct val="115000"/>
                        </a:lnSpc>
                        <a:spcBef>
                          <a:spcPts val="0"/>
                        </a:spcBef>
                        <a:spcAft>
                          <a:spcPts val="1000"/>
                        </a:spcAft>
                      </a:pPr>
                      <a:r>
                        <a:rPr lang="en-US" sz="1900" b="1" dirty="0"/>
                        <a:t>Example</a:t>
                      </a:r>
                      <a:endParaRPr lang="en-US" sz="1900" b="1" dirty="0">
                        <a:latin typeface="Calibri"/>
                        <a:ea typeface="Calibri"/>
                        <a:cs typeface="Times New Roman"/>
                      </a:endParaRPr>
                    </a:p>
                  </a:txBody>
                  <a:tcPr marL="3730" marR="3730" marT="3730" marB="3730" anchor="ctr"/>
                </a:tc>
              </a:tr>
              <a:tr h="1620309">
                <a:tc>
                  <a:txBody>
                    <a:bodyPr/>
                    <a:lstStyle/>
                    <a:p>
                      <a:pPr marL="0" marR="0" algn="just">
                        <a:lnSpc>
                          <a:spcPct val="115000"/>
                        </a:lnSpc>
                        <a:spcBef>
                          <a:spcPts val="0"/>
                        </a:spcBef>
                        <a:spcAft>
                          <a:spcPts val="1000"/>
                        </a:spcAft>
                      </a:pPr>
                      <a:r>
                        <a:rPr lang="en-US" sz="1900" dirty="0" err="1"/>
                        <a:t>concat</a:t>
                      </a:r>
                      <a:r>
                        <a:rPr lang="en-US" sz="1900" dirty="0"/>
                        <a:t>()</a:t>
                      </a:r>
                      <a:endParaRPr lang="en-US" sz="1900" dirty="0">
                        <a:latin typeface="Calibri"/>
                        <a:ea typeface="Calibri"/>
                        <a:cs typeface="Times New Roman"/>
                      </a:endParaRPr>
                    </a:p>
                  </a:txBody>
                  <a:tcPr marL="3730" marR="3730" marT="3730" marB="3730" anchor="ctr"/>
                </a:tc>
                <a:tc>
                  <a:txBody>
                    <a:bodyPr/>
                    <a:lstStyle/>
                    <a:p>
                      <a:pPr marL="165100" marR="0" indent="0" algn="just">
                        <a:lnSpc>
                          <a:spcPct val="115000"/>
                        </a:lnSpc>
                        <a:spcBef>
                          <a:spcPts val="0"/>
                        </a:spcBef>
                        <a:spcAft>
                          <a:spcPts val="1000"/>
                        </a:spcAft>
                      </a:pPr>
                      <a:r>
                        <a:rPr lang="en-US" sz="1900" dirty="0">
                          <a:solidFill>
                            <a:srgbClr val="CC0066"/>
                          </a:solidFill>
                        </a:rPr>
                        <a:t>Joins two or more arrays </a:t>
                      </a:r>
                      <a:r>
                        <a:rPr lang="en-US" sz="1900" dirty="0"/>
                        <a:t>and </a:t>
                      </a:r>
                      <a:r>
                        <a:rPr lang="en-US" sz="1900" dirty="0">
                          <a:solidFill>
                            <a:srgbClr val="0000FF"/>
                          </a:solidFill>
                        </a:rPr>
                        <a:t>returns joined array</a:t>
                      </a:r>
                      <a:r>
                        <a:rPr lang="en-US" sz="1900" dirty="0"/>
                        <a:t>.</a:t>
                      </a:r>
                      <a:endParaRPr lang="en-US" sz="1900" dirty="0">
                        <a:latin typeface="Calibri"/>
                        <a:ea typeface="Calibri"/>
                        <a:cs typeface="Times New Roman"/>
                      </a:endParaRPr>
                    </a:p>
                  </a:txBody>
                  <a:tcPr marL="3730" marR="3730" marT="3730" marB="3730" anchor="ctr"/>
                </a:tc>
                <a:tc>
                  <a:txBody>
                    <a:bodyPr/>
                    <a:lstStyle/>
                    <a:p>
                      <a:pPr marL="120650" marR="0" indent="0" algn="just">
                        <a:lnSpc>
                          <a:spcPct val="115000"/>
                        </a:lnSpc>
                        <a:spcBef>
                          <a:spcPts val="0"/>
                        </a:spcBef>
                        <a:spcAft>
                          <a:spcPts val="1000"/>
                        </a:spcAft>
                      </a:pPr>
                      <a:r>
                        <a:rPr lang="en-US" sz="1900" dirty="0"/>
                        <a:t>let myArray1 = ["</a:t>
                      </a:r>
                      <a:r>
                        <a:rPr lang="en-US" sz="1900" dirty="0" err="1"/>
                        <a:t>Android","iOS</a:t>
                      </a:r>
                      <a:r>
                        <a:rPr lang="en-US" sz="1900" dirty="0"/>
                        <a:t>"];</a:t>
                      </a:r>
                    </a:p>
                    <a:p>
                      <a:pPr marL="120650" marR="0" indent="0" algn="just">
                        <a:lnSpc>
                          <a:spcPct val="115000"/>
                        </a:lnSpc>
                        <a:spcBef>
                          <a:spcPts val="0"/>
                        </a:spcBef>
                        <a:spcAft>
                          <a:spcPts val="1000"/>
                        </a:spcAft>
                      </a:pPr>
                      <a:r>
                        <a:rPr lang="en-US" sz="1900" dirty="0"/>
                        <a:t>let myArray2 =  ["Samsung", </a:t>
                      </a:r>
                      <a:r>
                        <a:rPr lang="en-US" sz="1900" dirty="0" smtClean="0"/>
                        <a:t>           "</a:t>
                      </a:r>
                      <a:r>
                        <a:rPr lang="en-US" sz="1900" dirty="0"/>
                        <a:t>Apple"];</a:t>
                      </a:r>
                    </a:p>
                    <a:p>
                      <a:pPr marL="120650" marR="0" indent="0" algn="just">
                        <a:lnSpc>
                          <a:spcPct val="115000"/>
                        </a:lnSpc>
                        <a:spcBef>
                          <a:spcPts val="0"/>
                        </a:spcBef>
                        <a:spcAft>
                          <a:spcPts val="1000"/>
                        </a:spcAft>
                      </a:pPr>
                      <a:r>
                        <a:rPr lang="en-US" sz="1900" dirty="0"/>
                        <a:t>console.log(myArray1.concat</a:t>
                      </a:r>
                      <a:r>
                        <a:rPr lang="en-US" sz="1900" dirty="0" smtClean="0"/>
                        <a:t>( myArray2</a:t>
                      </a:r>
                      <a:r>
                        <a:rPr lang="en-US" sz="1900" dirty="0"/>
                        <a:t>));</a:t>
                      </a:r>
                    </a:p>
                    <a:p>
                      <a:pPr marL="120650" marR="0" indent="0" algn="just">
                        <a:lnSpc>
                          <a:spcPct val="115000"/>
                        </a:lnSpc>
                        <a:spcBef>
                          <a:spcPts val="0"/>
                        </a:spcBef>
                        <a:spcAft>
                          <a:spcPts val="1000"/>
                        </a:spcAft>
                      </a:pPr>
                      <a:r>
                        <a:rPr lang="en-US" sz="1900" dirty="0"/>
                        <a:t>//["Android", "</a:t>
                      </a:r>
                      <a:r>
                        <a:rPr lang="en-US" sz="1900" dirty="0" err="1"/>
                        <a:t>iOS</a:t>
                      </a:r>
                      <a:r>
                        <a:rPr lang="en-US" sz="1900" dirty="0"/>
                        <a:t>", "Samsung", </a:t>
                      </a:r>
                      <a:r>
                        <a:rPr lang="en-US" sz="1900" dirty="0" smtClean="0"/>
                        <a:t>       "</a:t>
                      </a:r>
                      <a:r>
                        <a:rPr lang="en-US" sz="1900" dirty="0"/>
                        <a:t>Apple"]</a:t>
                      </a:r>
                      <a:endParaRPr lang="en-US" sz="1900" dirty="0">
                        <a:latin typeface="Calibri"/>
                        <a:ea typeface="Calibri"/>
                        <a:cs typeface="Times New Roman"/>
                      </a:endParaRPr>
                    </a:p>
                  </a:txBody>
                  <a:tcPr marL="3730" marR="3730" marT="3730" marB="3730" anchor="ctr"/>
                </a:tc>
              </a:tr>
              <a:tr h="3150105">
                <a:tc>
                  <a:txBody>
                    <a:bodyPr/>
                    <a:lstStyle/>
                    <a:p>
                      <a:pPr marL="0" marR="0" algn="just">
                        <a:lnSpc>
                          <a:spcPct val="115000"/>
                        </a:lnSpc>
                        <a:spcBef>
                          <a:spcPts val="0"/>
                        </a:spcBef>
                        <a:spcAft>
                          <a:spcPts val="1000"/>
                        </a:spcAft>
                      </a:pPr>
                      <a:r>
                        <a:rPr lang="en-US" sz="1900"/>
                        <a:t>slice()</a:t>
                      </a:r>
                      <a:endParaRPr lang="en-US" sz="1900">
                        <a:latin typeface="Calibri"/>
                        <a:ea typeface="Calibri"/>
                        <a:cs typeface="Times New Roman"/>
                      </a:endParaRPr>
                    </a:p>
                  </a:txBody>
                  <a:tcPr marL="3730" marR="3730" marT="3730" marB="3730" anchor="ctr"/>
                </a:tc>
                <a:tc>
                  <a:txBody>
                    <a:bodyPr/>
                    <a:lstStyle/>
                    <a:p>
                      <a:pPr marL="0" marR="0" algn="just">
                        <a:lnSpc>
                          <a:spcPct val="115000"/>
                        </a:lnSpc>
                        <a:spcBef>
                          <a:spcPts val="0"/>
                        </a:spcBef>
                        <a:spcAft>
                          <a:spcPts val="1000"/>
                        </a:spcAft>
                      </a:pPr>
                      <a:r>
                        <a:rPr lang="en-US" sz="1900" dirty="0">
                          <a:solidFill>
                            <a:srgbClr val="CC0066"/>
                          </a:solidFill>
                        </a:rPr>
                        <a:t>Returns a new array object copying to it all items from start to end(exclusive</a:t>
                      </a:r>
                      <a:r>
                        <a:rPr lang="en-US" sz="1900" dirty="0"/>
                        <a:t>) where start and end represents the index of items in an array. The </a:t>
                      </a:r>
                      <a:r>
                        <a:rPr lang="en-US" sz="1900" dirty="0">
                          <a:solidFill>
                            <a:srgbClr val="0000FF"/>
                          </a:solidFill>
                        </a:rPr>
                        <a:t>original array remains </a:t>
                      </a:r>
                      <a:r>
                        <a:rPr lang="en-US" sz="1900" dirty="0" smtClean="0">
                          <a:solidFill>
                            <a:srgbClr val="0000FF"/>
                          </a:solidFill>
                        </a:rPr>
                        <a:t>unaffected</a:t>
                      </a:r>
                      <a:endParaRPr lang="en-US" sz="1900" dirty="0">
                        <a:solidFill>
                          <a:srgbClr val="0000FF"/>
                        </a:solidFill>
                      </a:endParaRPr>
                    </a:p>
                  </a:txBody>
                  <a:tcPr marL="3730" marR="3730" marT="3730" marB="3730" anchor="ctr"/>
                </a:tc>
                <a:tc>
                  <a:txBody>
                    <a:bodyPr/>
                    <a:lstStyle/>
                    <a:p>
                      <a:pPr marL="120650" marR="0" indent="0" algn="just">
                        <a:lnSpc>
                          <a:spcPct val="115000"/>
                        </a:lnSpc>
                        <a:spcBef>
                          <a:spcPts val="0"/>
                        </a:spcBef>
                        <a:spcAft>
                          <a:spcPts val="1000"/>
                        </a:spcAft>
                      </a:pPr>
                      <a:r>
                        <a:rPr lang="en-US" sz="1900" b="1" dirty="0" smtClean="0"/>
                        <a:t>Syntax</a:t>
                      </a:r>
                      <a:r>
                        <a:rPr lang="en-US" sz="1900" dirty="0" smtClean="0"/>
                        <a:t>:</a:t>
                      </a:r>
                    </a:p>
                    <a:p>
                      <a:pPr marL="120650" marR="0" indent="0" algn="just">
                        <a:lnSpc>
                          <a:spcPct val="115000"/>
                        </a:lnSpc>
                        <a:spcBef>
                          <a:spcPts val="0"/>
                        </a:spcBef>
                        <a:spcAft>
                          <a:spcPts val="1000"/>
                        </a:spcAft>
                      </a:pPr>
                      <a:r>
                        <a:rPr lang="en-US" sz="1900" dirty="0" err="1" smtClean="0"/>
                        <a:t>array.slice</a:t>
                      </a:r>
                      <a:r>
                        <a:rPr lang="en-US" sz="1900" dirty="0" smtClean="0"/>
                        <a:t>(</a:t>
                      </a:r>
                      <a:r>
                        <a:rPr lang="en-US" sz="1900" dirty="0" err="1" smtClean="0"/>
                        <a:t>start,end</a:t>
                      </a:r>
                      <a:r>
                        <a:rPr lang="en-US" sz="1900" dirty="0" smtClean="0"/>
                        <a:t>)</a:t>
                      </a:r>
                      <a:endParaRPr lang="en-US" sz="1900" dirty="0" smtClean="0">
                        <a:latin typeface="Calibri"/>
                        <a:ea typeface="Calibri"/>
                        <a:cs typeface="Times New Roman"/>
                      </a:endParaRPr>
                    </a:p>
                    <a:p>
                      <a:pPr marL="120650" marR="0" indent="0" algn="just">
                        <a:lnSpc>
                          <a:spcPct val="115000"/>
                        </a:lnSpc>
                        <a:spcBef>
                          <a:spcPts val="0"/>
                        </a:spcBef>
                        <a:spcAft>
                          <a:spcPts val="1000"/>
                        </a:spcAft>
                      </a:pPr>
                      <a:r>
                        <a:rPr lang="en-US" sz="1900" dirty="0" smtClean="0"/>
                        <a:t>let</a:t>
                      </a:r>
                      <a:r>
                        <a:rPr lang="en-US" sz="1900" dirty="0"/>
                        <a:t> </a:t>
                      </a:r>
                      <a:r>
                        <a:rPr lang="en-US" sz="1900" dirty="0" err="1"/>
                        <a:t>myArray</a:t>
                      </a:r>
                      <a:r>
                        <a:rPr lang="en-US" sz="1900" dirty="0"/>
                        <a:t>=["</a:t>
                      </a:r>
                      <a:r>
                        <a:rPr lang="en-US" sz="1900" dirty="0" err="1"/>
                        <a:t>Android","iOS</a:t>
                      </a:r>
                      <a:r>
                        <a:rPr lang="en-US" sz="1900" dirty="0" smtClean="0"/>
                        <a:t>",      "</a:t>
                      </a:r>
                      <a:r>
                        <a:rPr lang="en-US" sz="1900" dirty="0"/>
                        <a:t>Windows"];</a:t>
                      </a:r>
                    </a:p>
                    <a:p>
                      <a:pPr marL="120650" marR="0" indent="0" algn="just">
                        <a:lnSpc>
                          <a:spcPct val="115000"/>
                        </a:lnSpc>
                        <a:spcBef>
                          <a:spcPts val="0"/>
                        </a:spcBef>
                        <a:spcAft>
                          <a:spcPts val="1000"/>
                        </a:spcAft>
                      </a:pPr>
                      <a:r>
                        <a:rPr lang="en-US" sz="1900" dirty="0"/>
                        <a:t>console.log(</a:t>
                      </a:r>
                      <a:r>
                        <a:rPr lang="en-US" sz="1900" dirty="0" err="1"/>
                        <a:t>myArray.slice</a:t>
                      </a:r>
                      <a:r>
                        <a:rPr lang="en-US" sz="1900" dirty="0"/>
                        <a:t>(1,3));</a:t>
                      </a:r>
                    </a:p>
                    <a:p>
                      <a:pPr marL="120650" marR="0" indent="0" algn="just">
                        <a:lnSpc>
                          <a:spcPct val="115000"/>
                        </a:lnSpc>
                        <a:spcBef>
                          <a:spcPts val="0"/>
                        </a:spcBef>
                        <a:spcAft>
                          <a:spcPts val="1000"/>
                        </a:spcAft>
                      </a:pPr>
                      <a:r>
                        <a:rPr lang="en-US" sz="1900" dirty="0"/>
                        <a:t>// ["</a:t>
                      </a:r>
                      <a:r>
                        <a:rPr lang="en-US" sz="1900" dirty="0" err="1"/>
                        <a:t>iOS</a:t>
                      </a:r>
                      <a:r>
                        <a:rPr lang="en-US" sz="1900" dirty="0"/>
                        <a:t>", "Windows"]</a:t>
                      </a:r>
                      <a:endParaRPr lang="en-US" sz="1900" dirty="0">
                        <a:latin typeface="Calibri"/>
                        <a:ea typeface="Calibri"/>
                        <a:cs typeface="Times New Roman"/>
                      </a:endParaRPr>
                    </a:p>
                  </a:txBody>
                  <a:tcPr marL="3730" marR="3730" marT="3730" marB="3730" anchor="ct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563562"/>
          </a:xfrm>
        </p:spPr>
        <p:txBody>
          <a:bodyPr>
            <a:normAutofit/>
          </a:bodyPr>
          <a:lstStyle/>
          <a:p>
            <a:r>
              <a:rPr lang="en-US" dirty="0" smtClean="0"/>
              <a:t>methods to search among array elements</a:t>
            </a:r>
            <a:endParaRPr lang="en-US" dirty="0"/>
          </a:p>
        </p:txBody>
      </p:sp>
      <p:graphicFrame>
        <p:nvGraphicFramePr>
          <p:cNvPr id="4" name="Content Placeholder 3"/>
          <p:cNvGraphicFramePr>
            <a:graphicFrameLocks noGrp="1"/>
          </p:cNvGraphicFramePr>
          <p:nvPr>
            <p:ph sz="quarter" idx="1"/>
          </p:nvPr>
        </p:nvGraphicFramePr>
        <p:xfrm>
          <a:off x="381000" y="955040"/>
          <a:ext cx="8153400" cy="3997960"/>
        </p:xfrm>
        <a:graphic>
          <a:graphicData uri="http://schemas.openxmlformats.org/drawingml/2006/table">
            <a:tbl>
              <a:tblPr>
                <a:tableStyleId>{5940675A-B579-460E-94D1-54222C63F5DA}</a:tableStyleId>
              </a:tblPr>
              <a:tblGrid>
                <a:gridCol w="1295400"/>
                <a:gridCol w="3352800"/>
                <a:gridCol w="3505200"/>
              </a:tblGrid>
              <a:tr h="377532">
                <a:tc>
                  <a:txBody>
                    <a:bodyPr/>
                    <a:lstStyle/>
                    <a:p>
                      <a:pPr marL="0" marR="0" algn="ctr">
                        <a:lnSpc>
                          <a:spcPct val="115000"/>
                        </a:lnSpc>
                        <a:spcBef>
                          <a:spcPts val="0"/>
                        </a:spcBef>
                        <a:spcAft>
                          <a:spcPts val="1000"/>
                        </a:spcAft>
                      </a:pPr>
                      <a:r>
                        <a:rPr lang="en-US" sz="1800" b="1" dirty="0"/>
                        <a:t>Methods</a:t>
                      </a:r>
                      <a:endParaRPr lang="en-US" sz="1800" b="1" dirty="0">
                        <a:latin typeface="Calibri"/>
                        <a:ea typeface="Calibri"/>
                        <a:cs typeface="Times New Roman"/>
                      </a:endParaRPr>
                    </a:p>
                  </a:txBody>
                  <a:tcPr marL="3360" marR="3360" marT="3360" marB="3360" anchor="ctr"/>
                </a:tc>
                <a:tc>
                  <a:txBody>
                    <a:bodyPr/>
                    <a:lstStyle/>
                    <a:p>
                      <a:pPr marL="0" marR="0" algn="ctr">
                        <a:lnSpc>
                          <a:spcPct val="115000"/>
                        </a:lnSpc>
                        <a:spcBef>
                          <a:spcPts val="0"/>
                        </a:spcBef>
                        <a:spcAft>
                          <a:spcPts val="1000"/>
                        </a:spcAft>
                      </a:pPr>
                      <a:r>
                        <a:rPr lang="en-US" sz="1800" b="1" dirty="0"/>
                        <a:t>Description</a:t>
                      </a:r>
                      <a:endParaRPr lang="en-US" sz="1800" b="1" dirty="0">
                        <a:latin typeface="Calibri"/>
                        <a:ea typeface="Calibri"/>
                        <a:cs typeface="Times New Roman"/>
                      </a:endParaRPr>
                    </a:p>
                  </a:txBody>
                  <a:tcPr marL="3360" marR="3360" marT="3360" marB="3360" anchor="ctr"/>
                </a:tc>
                <a:tc>
                  <a:txBody>
                    <a:bodyPr/>
                    <a:lstStyle/>
                    <a:p>
                      <a:pPr marL="0" marR="0" algn="ctr">
                        <a:lnSpc>
                          <a:spcPct val="115000"/>
                        </a:lnSpc>
                        <a:spcBef>
                          <a:spcPts val="0"/>
                        </a:spcBef>
                        <a:spcAft>
                          <a:spcPts val="1000"/>
                        </a:spcAft>
                      </a:pPr>
                      <a:r>
                        <a:rPr lang="en-US" sz="1800" b="1" dirty="0"/>
                        <a:t>Example</a:t>
                      </a:r>
                      <a:endParaRPr lang="en-US" sz="1800" b="1" dirty="0">
                        <a:latin typeface="Calibri"/>
                        <a:ea typeface="Calibri"/>
                        <a:cs typeface="Times New Roman"/>
                      </a:endParaRPr>
                    </a:p>
                  </a:txBody>
                  <a:tcPr marL="3360" marR="3360" marT="3360" marB="3360" anchor="ctr"/>
                </a:tc>
              </a:tr>
              <a:tr h="3620428">
                <a:tc>
                  <a:txBody>
                    <a:bodyPr/>
                    <a:lstStyle/>
                    <a:p>
                      <a:pPr marL="0" marR="0" algn="just">
                        <a:lnSpc>
                          <a:spcPct val="115000"/>
                        </a:lnSpc>
                        <a:spcBef>
                          <a:spcPts val="0"/>
                        </a:spcBef>
                        <a:spcAft>
                          <a:spcPts val="1000"/>
                        </a:spcAft>
                      </a:pPr>
                      <a:r>
                        <a:rPr lang="en-US" sz="1800" dirty="0" err="1"/>
                        <a:t>indexOf</a:t>
                      </a:r>
                      <a:r>
                        <a:rPr lang="en-US" sz="1800" dirty="0"/>
                        <a:t>()</a:t>
                      </a:r>
                      <a:endParaRPr lang="en-US" sz="1800" dirty="0">
                        <a:latin typeface="Calibri"/>
                        <a:ea typeface="Calibri"/>
                        <a:cs typeface="Times New Roman"/>
                      </a:endParaRPr>
                    </a:p>
                  </a:txBody>
                  <a:tcPr marL="3360" marR="3360" marT="3360" marB="3360" anchor="ctr"/>
                </a:tc>
                <a:tc>
                  <a:txBody>
                    <a:bodyPr/>
                    <a:lstStyle/>
                    <a:p>
                      <a:pPr marL="0" marR="0" algn="just">
                        <a:lnSpc>
                          <a:spcPct val="115000"/>
                        </a:lnSpc>
                        <a:spcBef>
                          <a:spcPts val="0"/>
                        </a:spcBef>
                        <a:spcAft>
                          <a:spcPts val="1000"/>
                        </a:spcAft>
                      </a:pPr>
                      <a:r>
                        <a:rPr lang="en-US" sz="1800" dirty="0">
                          <a:solidFill>
                            <a:srgbClr val="0000FF"/>
                          </a:solidFill>
                        </a:rPr>
                        <a:t>Returns the index for the first occurrence of an element </a:t>
                      </a:r>
                      <a:r>
                        <a:rPr lang="en-US" sz="1800" dirty="0"/>
                        <a:t>in an array and </a:t>
                      </a:r>
                      <a:r>
                        <a:rPr lang="en-US" sz="1800" dirty="0">
                          <a:solidFill>
                            <a:srgbClr val="FF0066"/>
                          </a:solidFill>
                        </a:rPr>
                        <a:t>-1 if it is not present</a:t>
                      </a:r>
                      <a:endParaRPr lang="en-US" sz="1800" dirty="0">
                        <a:solidFill>
                          <a:srgbClr val="FF0066"/>
                        </a:solidFill>
                        <a:latin typeface="Calibri"/>
                        <a:ea typeface="Calibri"/>
                        <a:cs typeface="Times New Roman"/>
                      </a:endParaRPr>
                    </a:p>
                  </a:txBody>
                  <a:tcPr marL="3360" marR="3360" marT="3360" marB="3360" anchor="ctr"/>
                </a:tc>
                <a:tc>
                  <a:txBody>
                    <a:bodyPr/>
                    <a:lstStyle/>
                    <a:p>
                      <a:pPr marL="120650" marR="0" indent="0" algn="just">
                        <a:lnSpc>
                          <a:spcPct val="115000"/>
                        </a:lnSpc>
                        <a:spcBef>
                          <a:spcPts val="0"/>
                        </a:spcBef>
                        <a:spcAft>
                          <a:spcPts val="1000"/>
                        </a:spcAft>
                      </a:pPr>
                      <a:r>
                        <a:rPr lang="en-US" sz="1800" dirty="0"/>
                        <a:t>let </a:t>
                      </a:r>
                      <a:r>
                        <a:rPr lang="en-US" sz="1800" dirty="0" err="1"/>
                        <a:t>myArray</a:t>
                      </a:r>
                      <a:r>
                        <a:rPr lang="en-US" sz="1800" dirty="0"/>
                        <a:t> = ["</a:t>
                      </a:r>
                      <a:r>
                        <a:rPr lang="en-US" sz="1800" dirty="0" err="1"/>
                        <a:t>Android","iOS</a:t>
                      </a:r>
                      <a:r>
                        <a:rPr lang="en-US" sz="1800" dirty="0" smtClean="0"/>
                        <a:t>", "</a:t>
                      </a:r>
                      <a:r>
                        <a:rPr lang="en-US" sz="1800" dirty="0" err="1"/>
                        <a:t>Windows","Linux</a:t>
                      </a:r>
                      <a:r>
                        <a:rPr lang="en-US" sz="1800" dirty="0"/>
                        <a:t>"];</a:t>
                      </a:r>
                    </a:p>
                    <a:p>
                      <a:pPr marL="120650" marR="0" indent="0" algn="just">
                        <a:lnSpc>
                          <a:spcPct val="115000"/>
                        </a:lnSpc>
                        <a:spcBef>
                          <a:spcPts val="0"/>
                        </a:spcBef>
                        <a:spcAft>
                          <a:spcPts val="1000"/>
                        </a:spcAft>
                      </a:pPr>
                      <a:r>
                        <a:rPr lang="en-US" sz="1800" dirty="0"/>
                        <a:t>console.log(</a:t>
                      </a:r>
                      <a:r>
                        <a:rPr lang="en-US" sz="1800" dirty="0" err="1"/>
                        <a:t>myArray.indexOf</a:t>
                      </a:r>
                      <a:r>
                        <a:rPr lang="en-US" sz="1800" dirty="0" smtClean="0"/>
                        <a:t>( "</a:t>
                      </a:r>
                      <a:r>
                        <a:rPr lang="en-US" sz="1800" dirty="0" err="1"/>
                        <a:t>iOS</a:t>
                      </a:r>
                      <a:r>
                        <a:rPr lang="en-US" sz="1800" dirty="0"/>
                        <a:t>")); // 1</a:t>
                      </a:r>
                    </a:p>
                    <a:p>
                      <a:pPr marL="120650" marR="0" indent="0" algn="just">
                        <a:lnSpc>
                          <a:spcPct val="115000"/>
                        </a:lnSpc>
                        <a:spcBef>
                          <a:spcPts val="0"/>
                        </a:spcBef>
                        <a:spcAft>
                          <a:spcPts val="1000"/>
                        </a:spcAft>
                      </a:pPr>
                      <a:r>
                        <a:rPr lang="en-US" sz="1800" dirty="0"/>
                        <a:t>console.log(</a:t>
                      </a:r>
                      <a:r>
                        <a:rPr lang="en-US" sz="1800" dirty="0" err="1"/>
                        <a:t>myArray.indexOf</a:t>
                      </a:r>
                      <a:r>
                        <a:rPr lang="en-US" sz="1800" dirty="0" smtClean="0"/>
                        <a:t>( "</a:t>
                      </a:r>
                      <a:r>
                        <a:rPr lang="en-US" sz="1800" dirty="0"/>
                        <a:t>Samsung")); </a:t>
                      </a:r>
                    </a:p>
                    <a:p>
                      <a:pPr marL="120650" marR="0" indent="0" algn="just">
                        <a:lnSpc>
                          <a:spcPct val="115000"/>
                        </a:lnSpc>
                        <a:spcBef>
                          <a:spcPts val="0"/>
                        </a:spcBef>
                        <a:spcAft>
                          <a:spcPts val="1000"/>
                        </a:spcAft>
                      </a:pPr>
                      <a:r>
                        <a:rPr lang="en-US" sz="1800" dirty="0"/>
                        <a:t>//-1</a:t>
                      </a:r>
                      <a:endParaRPr lang="en-US" sz="1800" dirty="0">
                        <a:latin typeface="Calibri"/>
                        <a:ea typeface="Calibri"/>
                        <a:cs typeface="Times New Roman"/>
                      </a:endParaRPr>
                    </a:p>
                  </a:txBody>
                  <a:tcPr marL="3360" marR="3360" marT="3360" marB="336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srcRect/>
          <a:stretch>
            <a:fillRect/>
          </a:stretch>
        </p:blipFill>
        <p:spPr bwMode="auto">
          <a:xfrm>
            <a:off x="304800" y="2743200"/>
            <a:ext cx="8229600" cy="2895600"/>
          </a:xfrm>
          <a:prstGeom prst="rect">
            <a:avLst/>
          </a:prstGeom>
          <a:noFill/>
          <a:ln w="9525">
            <a:noFill/>
            <a:miter lim="800000"/>
            <a:headEnd/>
            <a:tailEnd/>
          </a:ln>
          <a:effectLst/>
        </p:spPr>
      </p:pic>
      <p:sp>
        <p:nvSpPr>
          <p:cNvPr id="5" name="Content Placeholder 2"/>
          <p:cNvSpPr txBox="1">
            <a:spLocks/>
          </p:cNvSpPr>
          <p:nvPr/>
        </p:nvSpPr>
        <p:spPr>
          <a:xfrm>
            <a:off x="304800" y="533400"/>
            <a:ext cx="8077200" cy="1981200"/>
          </a:xfrm>
          <a:prstGeom prst="rect">
            <a:avLst/>
          </a:prstGeom>
        </p:spPr>
        <p:txBody>
          <a:bodyPr vert="horz">
            <a:noAutofit/>
          </a:bodyPr>
          <a:lstStyle/>
          <a:p>
            <a:pPr marL="274320" marR="0" lvl="0" indent="-274320" algn="just" defTabSz="914400" rtl="0" eaLnBrk="1" fontAlgn="auto" latinLnBrk="0" hangingPunct="1">
              <a:lnSpc>
                <a:spcPct val="160000"/>
              </a:lnSpc>
              <a:spcBef>
                <a:spcPts val="600"/>
              </a:spcBef>
              <a:spcAft>
                <a:spcPts val="0"/>
              </a:spcAft>
              <a:buClr>
                <a:schemeClr val="accent1"/>
              </a:buClr>
              <a:buSzPct val="70000"/>
              <a:buFont typeface="Wingdings"/>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So to resolve this issue we need to bind this keyword into this arrow function like below.</a:t>
            </a:r>
          </a:p>
          <a:p>
            <a:pPr marL="274320" marR="0" lvl="0" indent="-274320" algn="just" defTabSz="914400" rtl="0" eaLnBrk="1" fontAlgn="auto" latinLnBrk="0" hangingPunct="1">
              <a:lnSpc>
                <a:spcPct val="160000"/>
              </a:lnSpc>
              <a:spcBef>
                <a:spcPts val="600"/>
              </a:spcBef>
              <a:spcAft>
                <a:spcPts val="0"/>
              </a:spcAft>
              <a:buClr>
                <a:schemeClr val="accent1"/>
              </a:buClr>
              <a:buSzPct val="70000"/>
              <a:buFont typeface="Wingdings"/>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r>
            <a:br>
              <a:rPr kumimoji="0" lang="en-US" sz="2800" b="0" i="0" u="none" strike="noStrike" kern="1200" cap="none" spc="0" normalizeH="0" baseline="0" noProof="0" dirty="0" smtClean="0">
                <a:ln>
                  <a:noFill/>
                </a:ln>
                <a:solidFill>
                  <a:schemeClr val="tx1"/>
                </a:solidFill>
                <a:effectLst/>
                <a:uLnTx/>
                <a:uFillTx/>
                <a:latin typeface="+mn-lt"/>
                <a:ea typeface="+mn-ea"/>
                <a:cs typeface="+mn-cs"/>
              </a:rPr>
            </a:b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04800" y="0"/>
          <a:ext cx="8153400" cy="6577816"/>
        </p:xfrm>
        <a:graphic>
          <a:graphicData uri="http://schemas.openxmlformats.org/drawingml/2006/table">
            <a:tbl>
              <a:tblPr>
                <a:tableStyleId>{5940675A-B579-460E-94D1-54222C63F5DA}</a:tableStyleId>
              </a:tblPr>
              <a:tblGrid>
                <a:gridCol w="1066800"/>
                <a:gridCol w="4343400"/>
                <a:gridCol w="2743200"/>
              </a:tblGrid>
              <a:tr h="507608">
                <a:tc>
                  <a:txBody>
                    <a:bodyPr/>
                    <a:lstStyle/>
                    <a:p>
                      <a:pPr marL="0" marR="0" algn="ctr">
                        <a:lnSpc>
                          <a:spcPct val="115000"/>
                        </a:lnSpc>
                        <a:spcBef>
                          <a:spcPts val="0"/>
                        </a:spcBef>
                        <a:spcAft>
                          <a:spcPts val="1000"/>
                        </a:spcAft>
                      </a:pPr>
                      <a:r>
                        <a:rPr lang="en-US" sz="1800" b="1" dirty="0"/>
                        <a:t>Methods</a:t>
                      </a:r>
                      <a:endParaRPr lang="en-US" sz="1800" b="1" dirty="0">
                        <a:latin typeface="Calibri"/>
                        <a:ea typeface="Calibri"/>
                        <a:cs typeface="Times New Roman"/>
                      </a:endParaRPr>
                    </a:p>
                  </a:txBody>
                  <a:tcPr marL="3360" marR="3360" marT="3360" marB="3360" anchor="ctr"/>
                </a:tc>
                <a:tc>
                  <a:txBody>
                    <a:bodyPr/>
                    <a:lstStyle/>
                    <a:p>
                      <a:pPr marL="0" marR="0" algn="ctr">
                        <a:lnSpc>
                          <a:spcPct val="115000"/>
                        </a:lnSpc>
                        <a:spcBef>
                          <a:spcPts val="0"/>
                        </a:spcBef>
                        <a:spcAft>
                          <a:spcPts val="1000"/>
                        </a:spcAft>
                      </a:pPr>
                      <a:r>
                        <a:rPr lang="en-US" sz="1800" b="1" dirty="0"/>
                        <a:t>Description</a:t>
                      </a:r>
                      <a:endParaRPr lang="en-US" sz="1800" b="1" dirty="0">
                        <a:latin typeface="Calibri"/>
                        <a:ea typeface="Calibri"/>
                        <a:cs typeface="Times New Roman"/>
                      </a:endParaRPr>
                    </a:p>
                  </a:txBody>
                  <a:tcPr marL="3360" marR="3360" marT="3360" marB="3360" anchor="ctr"/>
                </a:tc>
                <a:tc>
                  <a:txBody>
                    <a:bodyPr/>
                    <a:lstStyle/>
                    <a:p>
                      <a:pPr marL="0" marR="0" algn="ctr">
                        <a:lnSpc>
                          <a:spcPct val="115000"/>
                        </a:lnSpc>
                        <a:spcBef>
                          <a:spcPts val="0"/>
                        </a:spcBef>
                        <a:spcAft>
                          <a:spcPts val="1000"/>
                        </a:spcAft>
                      </a:pPr>
                      <a:r>
                        <a:rPr lang="en-US" sz="1800" b="1" dirty="0"/>
                        <a:t>Example</a:t>
                      </a:r>
                      <a:endParaRPr lang="en-US" sz="1800" b="1" dirty="0">
                        <a:latin typeface="Calibri"/>
                        <a:ea typeface="Calibri"/>
                        <a:cs typeface="Times New Roman"/>
                      </a:endParaRPr>
                    </a:p>
                  </a:txBody>
                  <a:tcPr marL="3360" marR="3360" marT="3360" marB="3360" anchor="ctr"/>
                </a:tc>
              </a:tr>
              <a:tr h="4264999">
                <a:tc>
                  <a:txBody>
                    <a:bodyPr/>
                    <a:lstStyle/>
                    <a:p>
                      <a:pPr marL="0" marR="0" algn="ctr">
                        <a:lnSpc>
                          <a:spcPct val="115000"/>
                        </a:lnSpc>
                        <a:spcBef>
                          <a:spcPts val="0"/>
                        </a:spcBef>
                        <a:spcAft>
                          <a:spcPts val="1000"/>
                        </a:spcAft>
                      </a:pPr>
                      <a:r>
                        <a:rPr lang="en-US" sz="1800" dirty="0"/>
                        <a:t>find()</a:t>
                      </a:r>
                      <a:endParaRPr lang="en-US" sz="1800" dirty="0">
                        <a:latin typeface="Calibri"/>
                        <a:ea typeface="Calibri"/>
                        <a:cs typeface="Times New Roman"/>
                      </a:endParaRPr>
                    </a:p>
                  </a:txBody>
                  <a:tcPr marL="3360" marR="3360" marT="3360" marB="3360" anchor="ctr"/>
                </a:tc>
                <a:tc>
                  <a:txBody>
                    <a:bodyPr/>
                    <a:lstStyle/>
                    <a:p>
                      <a:pPr marL="0" marR="0" algn="just">
                        <a:lnSpc>
                          <a:spcPct val="115000"/>
                        </a:lnSpc>
                        <a:spcBef>
                          <a:spcPts val="0"/>
                        </a:spcBef>
                        <a:spcAft>
                          <a:spcPts val="1000"/>
                        </a:spcAft>
                      </a:pPr>
                      <a:r>
                        <a:rPr lang="en-US" sz="1800" dirty="0">
                          <a:solidFill>
                            <a:srgbClr val="0000FF"/>
                          </a:solidFill>
                        </a:rPr>
                        <a:t>Returns the value of the first element in an array </a:t>
                      </a:r>
                      <a:r>
                        <a:rPr lang="en-US" sz="1800" dirty="0"/>
                        <a:t>that passes a condition specified in the callback function.</a:t>
                      </a:r>
                    </a:p>
                    <a:p>
                      <a:pPr marL="0" marR="0" algn="just">
                        <a:lnSpc>
                          <a:spcPct val="115000"/>
                        </a:lnSpc>
                        <a:spcBef>
                          <a:spcPts val="0"/>
                        </a:spcBef>
                        <a:spcAft>
                          <a:spcPts val="1000"/>
                        </a:spcAft>
                      </a:pPr>
                      <a:r>
                        <a:rPr lang="en-US" sz="1800" dirty="0">
                          <a:solidFill>
                            <a:srgbClr val="CC0066"/>
                          </a:solidFill>
                        </a:rPr>
                        <a:t>Else, returns undefined if no element passed the test condition.</a:t>
                      </a:r>
                    </a:p>
                    <a:p>
                      <a:pPr marL="0" marR="0" algn="just">
                        <a:lnSpc>
                          <a:spcPct val="115000"/>
                        </a:lnSpc>
                        <a:spcBef>
                          <a:spcPts val="0"/>
                        </a:spcBef>
                        <a:spcAft>
                          <a:spcPts val="1000"/>
                        </a:spcAft>
                      </a:pPr>
                      <a:r>
                        <a:rPr lang="en-US" sz="1800" b="1" dirty="0"/>
                        <a:t>Syntax</a:t>
                      </a:r>
                      <a:r>
                        <a:rPr lang="en-US" sz="1800" dirty="0"/>
                        <a:t>:</a:t>
                      </a:r>
                    </a:p>
                    <a:p>
                      <a:pPr marL="0" marR="0" algn="just">
                        <a:lnSpc>
                          <a:spcPct val="115000"/>
                        </a:lnSpc>
                        <a:spcBef>
                          <a:spcPts val="0"/>
                        </a:spcBef>
                        <a:spcAft>
                          <a:spcPts val="1000"/>
                        </a:spcAft>
                      </a:pPr>
                      <a:r>
                        <a:rPr lang="en-US" sz="1800" dirty="0" err="1"/>
                        <a:t>array.find</a:t>
                      </a:r>
                      <a:r>
                        <a:rPr lang="en-US" sz="1800" dirty="0"/>
                        <a:t>(callback(</a:t>
                      </a:r>
                      <a:r>
                        <a:rPr lang="en-US" sz="1800" dirty="0" err="1"/>
                        <a:t>item,index,array</a:t>
                      </a:r>
                      <a:r>
                        <a:rPr lang="en-US" sz="1800" dirty="0"/>
                        <a:t>))</a:t>
                      </a:r>
                    </a:p>
                    <a:p>
                      <a:pPr marL="0" marR="0" algn="just">
                        <a:lnSpc>
                          <a:spcPct val="115000"/>
                        </a:lnSpc>
                        <a:spcBef>
                          <a:spcPts val="0"/>
                        </a:spcBef>
                        <a:spcAft>
                          <a:spcPts val="1000"/>
                        </a:spcAft>
                      </a:pPr>
                      <a:r>
                        <a:rPr lang="en-US" sz="1800" dirty="0"/>
                        <a:t>callback is a function to execute on each element of the array</a:t>
                      </a:r>
                    </a:p>
                    <a:p>
                      <a:pPr marL="0" marR="0" algn="just">
                        <a:lnSpc>
                          <a:spcPct val="115000"/>
                        </a:lnSpc>
                        <a:spcBef>
                          <a:spcPts val="0"/>
                        </a:spcBef>
                        <a:spcAft>
                          <a:spcPts val="1000"/>
                        </a:spcAft>
                      </a:pPr>
                      <a:r>
                        <a:rPr lang="en-US" sz="1800" dirty="0"/>
                        <a:t>item value represents the current element in the array</a:t>
                      </a:r>
                    </a:p>
                    <a:p>
                      <a:pPr marL="0" marR="0" algn="just">
                        <a:lnSpc>
                          <a:spcPct val="115000"/>
                        </a:lnSpc>
                        <a:spcBef>
                          <a:spcPts val="0"/>
                        </a:spcBef>
                        <a:spcAft>
                          <a:spcPts val="1000"/>
                        </a:spcAft>
                      </a:pPr>
                      <a:r>
                        <a:rPr lang="en-US" sz="1800" dirty="0"/>
                        <a:t>index value indicates index of the current element of the array</a:t>
                      </a:r>
                    </a:p>
                    <a:p>
                      <a:pPr marL="0" marR="0" algn="just">
                        <a:lnSpc>
                          <a:spcPct val="115000"/>
                        </a:lnSpc>
                        <a:spcBef>
                          <a:spcPts val="0"/>
                        </a:spcBef>
                        <a:spcAft>
                          <a:spcPts val="1000"/>
                        </a:spcAft>
                      </a:pPr>
                      <a:r>
                        <a:rPr lang="en-US" sz="1800" dirty="0"/>
                        <a:t>array value represents array on which find() is used,</a:t>
                      </a:r>
                    </a:p>
                    <a:p>
                      <a:pPr marL="0" marR="0" algn="just">
                        <a:lnSpc>
                          <a:spcPct val="115000"/>
                        </a:lnSpc>
                        <a:spcBef>
                          <a:spcPts val="0"/>
                        </a:spcBef>
                        <a:spcAft>
                          <a:spcPts val="1000"/>
                        </a:spcAft>
                      </a:pPr>
                      <a:r>
                        <a:rPr lang="en-US" sz="1800" dirty="0"/>
                        <a:t>index and array are optional</a:t>
                      </a:r>
                      <a:endParaRPr lang="en-US" sz="1800" dirty="0">
                        <a:latin typeface="Calibri"/>
                        <a:ea typeface="Calibri"/>
                        <a:cs typeface="Times New Roman"/>
                      </a:endParaRPr>
                    </a:p>
                  </a:txBody>
                  <a:tcPr marL="3360" marR="3360" marT="3360" marB="3360" anchor="ctr"/>
                </a:tc>
                <a:tc>
                  <a:txBody>
                    <a:bodyPr/>
                    <a:lstStyle/>
                    <a:p>
                      <a:pPr marL="0" marR="0" algn="just">
                        <a:lnSpc>
                          <a:spcPct val="115000"/>
                        </a:lnSpc>
                        <a:spcBef>
                          <a:spcPts val="0"/>
                        </a:spcBef>
                        <a:spcAft>
                          <a:spcPts val="1000"/>
                        </a:spcAft>
                      </a:pPr>
                      <a:r>
                        <a:rPr lang="en-US" sz="1800" dirty="0"/>
                        <a:t>let </a:t>
                      </a:r>
                      <a:r>
                        <a:rPr lang="en-US" sz="1800" dirty="0" err="1"/>
                        <a:t>myArray</a:t>
                      </a:r>
                      <a:r>
                        <a:rPr lang="en-US" sz="1800" dirty="0"/>
                        <a:t> = ["Android", "</a:t>
                      </a:r>
                      <a:r>
                        <a:rPr lang="en-US" sz="1800" dirty="0" err="1"/>
                        <a:t>iOS</a:t>
                      </a:r>
                      <a:r>
                        <a:rPr lang="en-US" sz="1800" dirty="0"/>
                        <a:t>", "Windows", "Linux"];</a:t>
                      </a:r>
                    </a:p>
                    <a:p>
                      <a:pPr marL="0" marR="0" algn="just">
                        <a:lnSpc>
                          <a:spcPct val="115000"/>
                        </a:lnSpc>
                        <a:spcBef>
                          <a:spcPts val="0"/>
                        </a:spcBef>
                        <a:spcAft>
                          <a:spcPts val="1000"/>
                        </a:spcAft>
                      </a:pPr>
                      <a:r>
                        <a:rPr lang="en-US" sz="1800" dirty="0"/>
                        <a:t>let result = </a:t>
                      </a:r>
                      <a:r>
                        <a:rPr lang="en-US" sz="1800" dirty="0" err="1"/>
                        <a:t>myArray.find</a:t>
                      </a:r>
                      <a:r>
                        <a:rPr lang="en-US" sz="1800" dirty="0"/>
                        <a:t>(element =&gt; </a:t>
                      </a:r>
                      <a:r>
                        <a:rPr lang="en-US" sz="1800" dirty="0" err="1"/>
                        <a:t>element.length</a:t>
                      </a:r>
                      <a:r>
                        <a:rPr lang="en-US" sz="1800" dirty="0"/>
                        <a:t> &gt; 5);</a:t>
                      </a:r>
                    </a:p>
                    <a:p>
                      <a:pPr marL="0" marR="0" algn="just">
                        <a:lnSpc>
                          <a:spcPct val="115000"/>
                        </a:lnSpc>
                        <a:spcBef>
                          <a:spcPts val="0"/>
                        </a:spcBef>
                        <a:spcAft>
                          <a:spcPts val="1000"/>
                        </a:spcAft>
                      </a:pPr>
                      <a:r>
                        <a:rPr lang="en-US" sz="1800" dirty="0"/>
                        <a:t>console.log(result); //Android </a:t>
                      </a:r>
                      <a:endParaRPr lang="en-US" sz="1800" dirty="0">
                        <a:latin typeface="Calibri"/>
                        <a:ea typeface="Calibri"/>
                        <a:cs typeface="Times New Roman"/>
                      </a:endParaRPr>
                    </a:p>
                  </a:txBody>
                  <a:tcPr marL="3360" marR="3360" marT="3360" marB="3360" anchor="ct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0"/>
          <a:ext cx="8458200" cy="6715876"/>
        </p:xfrm>
        <a:graphic>
          <a:graphicData uri="http://schemas.openxmlformats.org/drawingml/2006/table">
            <a:tbl>
              <a:tblPr>
                <a:tableStyleId>{5940675A-B579-460E-94D1-54222C63F5DA}</a:tableStyleId>
              </a:tblPr>
              <a:tblGrid>
                <a:gridCol w="1422875"/>
                <a:gridCol w="4215925"/>
                <a:gridCol w="2819400"/>
              </a:tblGrid>
              <a:tr h="457200">
                <a:tc>
                  <a:txBody>
                    <a:bodyPr/>
                    <a:lstStyle/>
                    <a:p>
                      <a:pPr marL="0" marR="0" algn="ctr">
                        <a:lnSpc>
                          <a:spcPct val="115000"/>
                        </a:lnSpc>
                        <a:spcBef>
                          <a:spcPts val="0"/>
                        </a:spcBef>
                        <a:spcAft>
                          <a:spcPts val="1000"/>
                        </a:spcAft>
                      </a:pPr>
                      <a:r>
                        <a:rPr lang="en-US" sz="1800" b="1" dirty="0"/>
                        <a:t>Methods</a:t>
                      </a:r>
                      <a:endParaRPr lang="en-US" sz="1800" b="1" dirty="0">
                        <a:latin typeface="Calibri"/>
                        <a:ea typeface="Calibri"/>
                        <a:cs typeface="Times New Roman"/>
                      </a:endParaRPr>
                    </a:p>
                  </a:txBody>
                  <a:tcPr marL="3360" marR="3360" marT="3360" marB="3360" anchor="ctr"/>
                </a:tc>
                <a:tc>
                  <a:txBody>
                    <a:bodyPr/>
                    <a:lstStyle/>
                    <a:p>
                      <a:pPr marL="0" marR="0" algn="ctr">
                        <a:lnSpc>
                          <a:spcPct val="115000"/>
                        </a:lnSpc>
                        <a:spcBef>
                          <a:spcPts val="0"/>
                        </a:spcBef>
                        <a:spcAft>
                          <a:spcPts val="1000"/>
                        </a:spcAft>
                      </a:pPr>
                      <a:r>
                        <a:rPr lang="en-US" sz="1800" b="1" dirty="0"/>
                        <a:t>Description</a:t>
                      </a:r>
                      <a:endParaRPr lang="en-US" sz="1800" b="1" dirty="0">
                        <a:latin typeface="Calibri"/>
                        <a:ea typeface="Calibri"/>
                        <a:cs typeface="Times New Roman"/>
                      </a:endParaRPr>
                    </a:p>
                  </a:txBody>
                  <a:tcPr marL="3360" marR="3360" marT="3360" marB="3360" anchor="ctr"/>
                </a:tc>
                <a:tc>
                  <a:txBody>
                    <a:bodyPr/>
                    <a:lstStyle/>
                    <a:p>
                      <a:pPr marL="0" marR="0" algn="ctr">
                        <a:lnSpc>
                          <a:spcPct val="115000"/>
                        </a:lnSpc>
                        <a:spcBef>
                          <a:spcPts val="0"/>
                        </a:spcBef>
                        <a:spcAft>
                          <a:spcPts val="1000"/>
                        </a:spcAft>
                      </a:pPr>
                      <a:r>
                        <a:rPr lang="en-US" sz="1800" b="1" dirty="0"/>
                        <a:t>Example</a:t>
                      </a:r>
                      <a:endParaRPr lang="en-US" sz="1800" b="1" dirty="0">
                        <a:latin typeface="Calibri"/>
                        <a:ea typeface="Calibri"/>
                        <a:cs typeface="Times New Roman"/>
                      </a:endParaRPr>
                    </a:p>
                  </a:txBody>
                  <a:tcPr marL="3360" marR="3360" marT="3360" marB="3360" anchor="ctr"/>
                </a:tc>
              </a:tr>
              <a:tr h="3328547">
                <a:tc>
                  <a:txBody>
                    <a:bodyPr/>
                    <a:lstStyle/>
                    <a:p>
                      <a:pPr marL="0" marR="0" algn="just">
                        <a:lnSpc>
                          <a:spcPct val="115000"/>
                        </a:lnSpc>
                        <a:spcBef>
                          <a:spcPts val="0"/>
                        </a:spcBef>
                        <a:spcAft>
                          <a:spcPts val="1000"/>
                        </a:spcAft>
                      </a:pPr>
                      <a:r>
                        <a:rPr lang="en-US" sz="1800" dirty="0" err="1"/>
                        <a:t>findIndex</a:t>
                      </a:r>
                      <a:r>
                        <a:rPr lang="en-US" sz="1800" dirty="0"/>
                        <a:t>()</a:t>
                      </a:r>
                      <a:endParaRPr lang="en-US" sz="1800" dirty="0">
                        <a:latin typeface="Calibri"/>
                        <a:ea typeface="Calibri"/>
                        <a:cs typeface="Times New Roman"/>
                      </a:endParaRPr>
                    </a:p>
                  </a:txBody>
                  <a:tcPr marL="3360" marR="3360" marT="3360" marB="3360" anchor="ctr"/>
                </a:tc>
                <a:tc>
                  <a:txBody>
                    <a:bodyPr/>
                    <a:lstStyle/>
                    <a:p>
                      <a:pPr marL="60325" marR="0" indent="104775" algn="just">
                        <a:lnSpc>
                          <a:spcPct val="115000"/>
                        </a:lnSpc>
                        <a:spcBef>
                          <a:spcPts val="0"/>
                        </a:spcBef>
                        <a:spcAft>
                          <a:spcPts val="1000"/>
                        </a:spcAft>
                        <a:buFont typeface="Arial" pitchFamily="34" charset="0"/>
                        <a:buChar char="•"/>
                      </a:pPr>
                      <a:r>
                        <a:rPr lang="en-US" sz="1800" dirty="0">
                          <a:solidFill>
                            <a:srgbClr val="0000FF"/>
                          </a:solidFill>
                        </a:rPr>
                        <a:t>Returns the index of the first element in an array </a:t>
                      </a:r>
                      <a:r>
                        <a:rPr lang="en-US" sz="1800" dirty="0"/>
                        <a:t>that passes a condition specified in the callback function. </a:t>
                      </a:r>
                      <a:r>
                        <a:rPr lang="en-US" sz="1800" dirty="0">
                          <a:solidFill>
                            <a:srgbClr val="FF0066"/>
                          </a:solidFill>
                        </a:rPr>
                        <a:t>Returns -1 if no element passes the condition.</a:t>
                      </a:r>
                    </a:p>
                    <a:p>
                      <a:pPr marL="60325" marR="0" indent="104775" algn="just">
                        <a:lnSpc>
                          <a:spcPct val="115000"/>
                        </a:lnSpc>
                        <a:spcBef>
                          <a:spcPts val="0"/>
                        </a:spcBef>
                        <a:spcAft>
                          <a:spcPts val="1000"/>
                        </a:spcAft>
                        <a:buFont typeface="Arial" pitchFamily="34" charset="0"/>
                        <a:buChar char="•"/>
                      </a:pPr>
                      <a:r>
                        <a:rPr lang="en-US" sz="1800" b="1" dirty="0"/>
                        <a:t>Syntax:</a:t>
                      </a:r>
                    </a:p>
                    <a:p>
                      <a:pPr marL="60325" marR="0" indent="104775" algn="just">
                        <a:lnSpc>
                          <a:spcPct val="115000"/>
                        </a:lnSpc>
                        <a:spcBef>
                          <a:spcPts val="0"/>
                        </a:spcBef>
                        <a:spcAft>
                          <a:spcPts val="1000"/>
                        </a:spcAft>
                        <a:buFont typeface="Arial" pitchFamily="34" charset="0"/>
                        <a:buChar char="•"/>
                      </a:pPr>
                      <a:r>
                        <a:rPr lang="en-US" sz="1800" dirty="0" err="1"/>
                        <a:t>Array.findIndex</a:t>
                      </a:r>
                      <a:r>
                        <a:rPr lang="en-US" sz="1800" dirty="0"/>
                        <a:t>(callback(</a:t>
                      </a:r>
                      <a:r>
                        <a:rPr lang="en-US" sz="1800" dirty="0" err="1"/>
                        <a:t>item,index,array</a:t>
                      </a:r>
                      <a:r>
                        <a:rPr lang="en-US" sz="1800" dirty="0"/>
                        <a:t>));</a:t>
                      </a:r>
                    </a:p>
                    <a:p>
                      <a:pPr marL="60325" marR="0" indent="104775" algn="just">
                        <a:lnSpc>
                          <a:spcPct val="115000"/>
                        </a:lnSpc>
                        <a:spcBef>
                          <a:spcPts val="0"/>
                        </a:spcBef>
                        <a:spcAft>
                          <a:spcPts val="1000"/>
                        </a:spcAft>
                        <a:buFont typeface="Arial" pitchFamily="34" charset="0"/>
                        <a:buChar char="•"/>
                      </a:pPr>
                      <a:r>
                        <a:rPr lang="en-US" sz="1800" dirty="0"/>
                        <a:t>callback is a function to execute on each element of the array</a:t>
                      </a:r>
                    </a:p>
                    <a:p>
                      <a:pPr marL="60325" marR="0" indent="104775" algn="just">
                        <a:lnSpc>
                          <a:spcPct val="115000"/>
                        </a:lnSpc>
                        <a:spcBef>
                          <a:spcPts val="0"/>
                        </a:spcBef>
                        <a:spcAft>
                          <a:spcPts val="1000"/>
                        </a:spcAft>
                        <a:buFont typeface="Arial" pitchFamily="34" charset="0"/>
                        <a:buChar char="•"/>
                      </a:pPr>
                      <a:r>
                        <a:rPr lang="en-US" sz="1800" dirty="0"/>
                        <a:t>item value represents current element in the array</a:t>
                      </a:r>
                    </a:p>
                    <a:p>
                      <a:pPr marL="60325" marR="0" indent="104775" algn="just">
                        <a:lnSpc>
                          <a:spcPct val="115000"/>
                        </a:lnSpc>
                        <a:spcBef>
                          <a:spcPts val="0"/>
                        </a:spcBef>
                        <a:spcAft>
                          <a:spcPts val="1000"/>
                        </a:spcAft>
                        <a:buFont typeface="Arial" pitchFamily="34" charset="0"/>
                        <a:buChar char="•"/>
                      </a:pPr>
                      <a:r>
                        <a:rPr lang="en-US" sz="1800" dirty="0"/>
                        <a:t>index represents index of the current element of the array</a:t>
                      </a:r>
                    </a:p>
                    <a:p>
                      <a:pPr marL="60325" marR="0" indent="104775" algn="just">
                        <a:lnSpc>
                          <a:spcPct val="115000"/>
                        </a:lnSpc>
                        <a:spcBef>
                          <a:spcPts val="0"/>
                        </a:spcBef>
                        <a:spcAft>
                          <a:spcPts val="1000"/>
                        </a:spcAft>
                        <a:buFont typeface="Arial" pitchFamily="34" charset="0"/>
                        <a:buChar char="•"/>
                      </a:pPr>
                      <a:r>
                        <a:rPr lang="en-US" sz="1800" dirty="0"/>
                        <a:t>array represents array on which </a:t>
                      </a:r>
                      <a:r>
                        <a:rPr lang="en-US" sz="1800" dirty="0" err="1"/>
                        <a:t>findIndex</a:t>
                      </a:r>
                      <a:r>
                        <a:rPr lang="en-US" sz="1800" dirty="0"/>
                        <a:t>() is used.</a:t>
                      </a:r>
                    </a:p>
                    <a:p>
                      <a:pPr marL="60325" marR="0" indent="104775" algn="just">
                        <a:lnSpc>
                          <a:spcPct val="115000"/>
                        </a:lnSpc>
                        <a:spcBef>
                          <a:spcPts val="0"/>
                        </a:spcBef>
                        <a:spcAft>
                          <a:spcPts val="1000"/>
                        </a:spcAft>
                        <a:buFont typeface="Arial" pitchFamily="34" charset="0"/>
                        <a:buChar char="•"/>
                      </a:pPr>
                      <a:r>
                        <a:rPr lang="en-US" sz="1800" dirty="0"/>
                        <a:t>index and array are optional</a:t>
                      </a:r>
                      <a:endParaRPr lang="en-US" sz="1800" dirty="0">
                        <a:latin typeface="Calibri"/>
                        <a:ea typeface="Calibri"/>
                        <a:cs typeface="Times New Roman"/>
                      </a:endParaRPr>
                    </a:p>
                  </a:txBody>
                  <a:tcPr marL="3360" marR="3360" marT="3360" marB="3360" anchor="ctr"/>
                </a:tc>
                <a:tc>
                  <a:txBody>
                    <a:bodyPr/>
                    <a:lstStyle/>
                    <a:p>
                      <a:pPr marL="120650" marR="0" indent="0" algn="just">
                        <a:lnSpc>
                          <a:spcPct val="115000"/>
                        </a:lnSpc>
                        <a:spcBef>
                          <a:spcPts val="0"/>
                        </a:spcBef>
                        <a:spcAft>
                          <a:spcPts val="1000"/>
                        </a:spcAft>
                      </a:pPr>
                      <a:r>
                        <a:rPr lang="en-US" sz="1800" dirty="0"/>
                        <a:t>let </a:t>
                      </a:r>
                      <a:r>
                        <a:rPr lang="en-US" sz="1800" dirty="0" err="1"/>
                        <a:t>myArray</a:t>
                      </a:r>
                      <a:r>
                        <a:rPr lang="en-US" sz="1800" dirty="0"/>
                        <a:t> = ["Android", "</a:t>
                      </a:r>
                      <a:r>
                        <a:rPr lang="en-US" sz="1800" dirty="0" err="1"/>
                        <a:t>iOS</a:t>
                      </a:r>
                      <a:r>
                        <a:rPr lang="en-US" sz="1800" dirty="0"/>
                        <a:t>", "Windows", </a:t>
                      </a:r>
                      <a:r>
                        <a:rPr lang="en-US" sz="1800" dirty="0" smtClean="0"/>
                        <a:t>        "</a:t>
                      </a:r>
                      <a:r>
                        <a:rPr lang="en-US" sz="1800" dirty="0"/>
                        <a:t>Linux"];</a:t>
                      </a:r>
                    </a:p>
                    <a:p>
                      <a:pPr marL="120650" marR="0" indent="0" algn="just">
                        <a:lnSpc>
                          <a:spcPct val="115000"/>
                        </a:lnSpc>
                        <a:spcBef>
                          <a:spcPts val="0"/>
                        </a:spcBef>
                        <a:spcAft>
                          <a:spcPts val="1000"/>
                        </a:spcAft>
                      </a:pPr>
                      <a:r>
                        <a:rPr lang="en-US" sz="1800" dirty="0"/>
                        <a:t>let result = </a:t>
                      </a:r>
                      <a:endParaRPr lang="en-US" sz="1800" dirty="0" smtClean="0"/>
                    </a:p>
                    <a:p>
                      <a:pPr marL="120650" marR="0" indent="0" algn="just">
                        <a:lnSpc>
                          <a:spcPct val="115000"/>
                        </a:lnSpc>
                        <a:spcBef>
                          <a:spcPts val="0"/>
                        </a:spcBef>
                        <a:spcAft>
                          <a:spcPts val="1000"/>
                        </a:spcAft>
                      </a:pPr>
                      <a:r>
                        <a:rPr lang="en-US" sz="1800" dirty="0" err="1" smtClean="0"/>
                        <a:t>myArray.findIndex</a:t>
                      </a:r>
                      <a:r>
                        <a:rPr lang="en-US" sz="1800" dirty="0" smtClean="0"/>
                        <a:t>(element</a:t>
                      </a:r>
                      <a:r>
                        <a:rPr lang="en-US" sz="1800" dirty="0"/>
                        <a:t> =&gt; </a:t>
                      </a:r>
                      <a:r>
                        <a:rPr lang="en-US" sz="1800" dirty="0" err="1"/>
                        <a:t>element.length</a:t>
                      </a:r>
                      <a:r>
                        <a:rPr lang="en-US" sz="1800" dirty="0"/>
                        <a:t> &gt; 5);</a:t>
                      </a:r>
                    </a:p>
                    <a:p>
                      <a:pPr marL="120650" marR="0" indent="0" algn="just">
                        <a:lnSpc>
                          <a:spcPct val="115000"/>
                        </a:lnSpc>
                        <a:spcBef>
                          <a:spcPts val="0"/>
                        </a:spcBef>
                        <a:spcAft>
                          <a:spcPts val="1000"/>
                        </a:spcAft>
                      </a:pPr>
                      <a:r>
                        <a:rPr lang="en-US" sz="1800" dirty="0"/>
                        <a:t>console.log(result) //0</a:t>
                      </a:r>
                      <a:endParaRPr lang="en-US" sz="1800" dirty="0">
                        <a:latin typeface="Calibri"/>
                        <a:ea typeface="Calibri"/>
                        <a:cs typeface="Times New Roman"/>
                      </a:endParaRPr>
                    </a:p>
                  </a:txBody>
                  <a:tcPr marL="3360" marR="3360" marT="3360" marB="3360" anchor="ctr"/>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04800" y="457200"/>
          <a:ext cx="8153400" cy="5718672"/>
        </p:xfrm>
        <a:graphic>
          <a:graphicData uri="http://schemas.openxmlformats.org/drawingml/2006/table">
            <a:tbl>
              <a:tblPr>
                <a:tableStyleId>{5940675A-B579-460E-94D1-54222C63F5DA}</a:tableStyleId>
              </a:tblPr>
              <a:tblGrid>
                <a:gridCol w="1371600"/>
                <a:gridCol w="4064000"/>
                <a:gridCol w="2717800"/>
              </a:tblGrid>
              <a:tr h="533400">
                <a:tc>
                  <a:txBody>
                    <a:bodyPr/>
                    <a:lstStyle/>
                    <a:p>
                      <a:pPr marL="0" marR="0" algn="ctr">
                        <a:lnSpc>
                          <a:spcPct val="115000"/>
                        </a:lnSpc>
                        <a:spcBef>
                          <a:spcPts val="0"/>
                        </a:spcBef>
                        <a:spcAft>
                          <a:spcPts val="1000"/>
                        </a:spcAft>
                      </a:pPr>
                      <a:r>
                        <a:rPr lang="en-US" sz="1800" b="1" dirty="0"/>
                        <a:t>Methods</a:t>
                      </a:r>
                      <a:endParaRPr lang="en-US" sz="1800" b="1" dirty="0">
                        <a:latin typeface="Calibri"/>
                        <a:ea typeface="Calibri"/>
                        <a:cs typeface="Times New Roman"/>
                      </a:endParaRPr>
                    </a:p>
                  </a:txBody>
                  <a:tcPr marL="3360" marR="3360" marT="3360" marB="3360" anchor="ctr"/>
                </a:tc>
                <a:tc>
                  <a:txBody>
                    <a:bodyPr/>
                    <a:lstStyle/>
                    <a:p>
                      <a:pPr marL="0" marR="0" algn="ctr">
                        <a:lnSpc>
                          <a:spcPct val="115000"/>
                        </a:lnSpc>
                        <a:spcBef>
                          <a:spcPts val="0"/>
                        </a:spcBef>
                        <a:spcAft>
                          <a:spcPts val="1000"/>
                        </a:spcAft>
                      </a:pPr>
                      <a:r>
                        <a:rPr lang="en-US" sz="1800" b="1" dirty="0"/>
                        <a:t>Description</a:t>
                      </a:r>
                      <a:endParaRPr lang="en-US" sz="1800" b="1" dirty="0">
                        <a:latin typeface="Calibri"/>
                        <a:ea typeface="Calibri"/>
                        <a:cs typeface="Times New Roman"/>
                      </a:endParaRPr>
                    </a:p>
                  </a:txBody>
                  <a:tcPr marL="3360" marR="3360" marT="3360" marB="3360" anchor="ctr"/>
                </a:tc>
                <a:tc>
                  <a:txBody>
                    <a:bodyPr/>
                    <a:lstStyle/>
                    <a:p>
                      <a:pPr marL="0" marR="0" algn="ctr">
                        <a:lnSpc>
                          <a:spcPct val="115000"/>
                        </a:lnSpc>
                        <a:spcBef>
                          <a:spcPts val="0"/>
                        </a:spcBef>
                        <a:spcAft>
                          <a:spcPts val="1000"/>
                        </a:spcAft>
                      </a:pPr>
                      <a:r>
                        <a:rPr lang="en-US" sz="1800" b="1" dirty="0"/>
                        <a:t>Example</a:t>
                      </a:r>
                      <a:endParaRPr lang="en-US" sz="1800" b="1" dirty="0">
                        <a:latin typeface="Calibri"/>
                        <a:ea typeface="Calibri"/>
                        <a:cs typeface="Times New Roman"/>
                      </a:endParaRPr>
                    </a:p>
                  </a:txBody>
                  <a:tcPr marL="3360" marR="3360" marT="3360" marB="3360" anchor="ctr"/>
                </a:tc>
              </a:tr>
              <a:tr h="2615053">
                <a:tc>
                  <a:txBody>
                    <a:bodyPr/>
                    <a:lstStyle/>
                    <a:p>
                      <a:pPr marL="0" marR="0" algn="ctr">
                        <a:lnSpc>
                          <a:spcPct val="115000"/>
                        </a:lnSpc>
                        <a:spcBef>
                          <a:spcPts val="0"/>
                        </a:spcBef>
                        <a:spcAft>
                          <a:spcPts val="1000"/>
                        </a:spcAft>
                      </a:pPr>
                      <a:r>
                        <a:rPr lang="en-US" sz="1800" dirty="0"/>
                        <a:t>filter()</a:t>
                      </a:r>
                      <a:endParaRPr lang="en-US" sz="1800" dirty="0">
                        <a:latin typeface="Calibri"/>
                        <a:ea typeface="Calibri"/>
                        <a:cs typeface="Times New Roman"/>
                      </a:endParaRPr>
                    </a:p>
                  </a:txBody>
                  <a:tcPr marL="3360" marR="3360" marT="3360" marB="3360" anchor="ctr"/>
                </a:tc>
                <a:tc>
                  <a:txBody>
                    <a:bodyPr/>
                    <a:lstStyle/>
                    <a:p>
                      <a:pPr marL="225425" marR="0" indent="0" algn="just">
                        <a:lnSpc>
                          <a:spcPct val="115000"/>
                        </a:lnSpc>
                        <a:spcBef>
                          <a:spcPts val="0"/>
                        </a:spcBef>
                        <a:spcAft>
                          <a:spcPts val="1000"/>
                        </a:spcAft>
                      </a:pPr>
                      <a:r>
                        <a:rPr lang="en-US" sz="1800" dirty="0">
                          <a:solidFill>
                            <a:srgbClr val="FF0066"/>
                          </a:solidFill>
                        </a:rPr>
                        <a:t>Creates a new array with elements that passes the test provided as a function.</a:t>
                      </a:r>
                    </a:p>
                    <a:p>
                      <a:pPr marL="225425" marR="0" indent="0" algn="just">
                        <a:lnSpc>
                          <a:spcPct val="115000"/>
                        </a:lnSpc>
                        <a:spcBef>
                          <a:spcPts val="0"/>
                        </a:spcBef>
                        <a:spcAft>
                          <a:spcPts val="1000"/>
                        </a:spcAft>
                      </a:pPr>
                      <a:r>
                        <a:rPr lang="en-US" sz="1800" dirty="0"/>
                        <a:t>Syntax:</a:t>
                      </a:r>
                    </a:p>
                    <a:p>
                      <a:pPr marL="225425" marR="0" indent="0" algn="just">
                        <a:lnSpc>
                          <a:spcPct val="115000"/>
                        </a:lnSpc>
                        <a:spcBef>
                          <a:spcPts val="0"/>
                        </a:spcBef>
                        <a:spcAft>
                          <a:spcPts val="1000"/>
                        </a:spcAft>
                      </a:pPr>
                      <a:r>
                        <a:rPr lang="en-US" sz="1800" dirty="0" err="1"/>
                        <a:t>array.filter</a:t>
                      </a:r>
                      <a:r>
                        <a:rPr lang="en-US" sz="1800" dirty="0"/>
                        <a:t>(callback(</a:t>
                      </a:r>
                      <a:r>
                        <a:rPr lang="en-US" sz="1800" dirty="0" err="1"/>
                        <a:t>item,index</a:t>
                      </a:r>
                      <a:r>
                        <a:rPr lang="en-US" sz="1800" dirty="0" smtClean="0"/>
                        <a:t>, array</a:t>
                      </a:r>
                      <a:r>
                        <a:rPr lang="en-US" sz="1800" dirty="0"/>
                        <a:t>))</a:t>
                      </a:r>
                    </a:p>
                    <a:p>
                      <a:pPr marL="225425" marR="0" indent="0" algn="just">
                        <a:lnSpc>
                          <a:spcPct val="115000"/>
                        </a:lnSpc>
                        <a:spcBef>
                          <a:spcPts val="0"/>
                        </a:spcBef>
                        <a:spcAft>
                          <a:spcPts val="1000"/>
                        </a:spcAft>
                      </a:pPr>
                      <a:r>
                        <a:rPr lang="en-US" sz="1800" dirty="0"/>
                        <a:t>callback is the Function to test each element of an array</a:t>
                      </a:r>
                    </a:p>
                    <a:p>
                      <a:pPr marL="225425" marR="0" indent="0" algn="just">
                        <a:lnSpc>
                          <a:spcPct val="115000"/>
                        </a:lnSpc>
                        <a:spcBef>
                          <a:spcPts val="0"/>
                        </a:spcBef>
                        <a:spcAft>
                          <a:spcPts val="1000"/>
                        </a:spcAft>
                      </a:pPr>
                      <a:r>
                        <a:rPr lang="en-US" sz="1800" dirty="0"/>
                        <a:t>item value represents the current element of the array</a:t>
                      </a:r>
                    </a:p>
                    <a:p>
                      <a:pPr marL="225425" marR="0" indent="0" algn="just">
                        <a:lnSpc>
                          <a:spcPct val="115000"/>
                        </a:lnSpc>
                        <a:spcBef>
                          <a:spcPts val="0"/>
                        </a:spcBef>
                        <a:spcAft>
                          <a:spcPts val="1000"/>
                        </a:spcAft>
                      </a:pPr>
                      <a:r>
                        <a:rPr lang="en-US" sz="1800" dirty="0"/>
                        <a:t>index value represents Index of current element of the array</a:t>
                      </a:r>
                    </a:p>
                    <a:p>
                      <a:pPr marL="225425" marR="0" indent="0" algn="just">
                        <a:lnSpc>
                          <a:spcPct val="115000"/>
                        </a:lnSpc>
                        <a:spcBef>
                          <a:spcPts val="0"/>
                        </a:spcBef>
                        <a:spcAft>
                          <a:spcPts val="1000"/>
                        </a:spcAft>
                      </a:pPr>
                      <a:r>
                        <a:rPr lang="en-US" sz="1800" dirty="0"/>
                        <a:t>array value indicates array on which filter() is used.</a:t>
                      </a:r>
                      <a:endParaRPr lang="en-US" sz="1800" dirty="0">
                        <a:latin typeface="Calibri"/>
                        <a:ea typeface="Calibri"/>
                        <a:cs typeface="Times New Roman"/>
                      </a:endParaRPr>
                    </a:p>
                  </a:txBody>
                  <a:tcPr marL="3360" marR="3360" marT="3360" marB="3360" anchor="ctr"/>
                </a:tc>
                <a:tc>
                  <a:txBody>
                    <a:bodyPr/>
                    <a:lstStyle/>
                    <a:p>
                      <a:pPr marL="165100" marR="0" indent="0" algn="just">
                        <a:lnSpc>
                          <a:spcPct val="115000"/>
                        </a:lnSpc>
                        <a:spcBef>
                          <a:spcPts val="0"/>
                        </a:spcBef>
                        <a:spcAft>
                          <a:spcPts val="1000"/>
                        </a:spcAft>
                      </a:pPr>
                      <a:r>
                        <a:rPr lang="en-US" sz="1800" dirty="0"/>
                        <a:t>let </a:t>
                      </a:r>
                      <a:r>
                        <a:rPr lang="en-US" sz="1800" dirty="0" err="1" smtClean="0"/>
                        <a:t>myArray</a:t>
                      </a:r>
                      <a:r>
                        <a:rPr lang="en-US" sz="1800" dirty="0" smtClean="0"/>
                        <a:t>=["</a:t>
                      </a:r>
                      <a:r>
                        <a:rPr lang="en-US" sz="1800" dirty="0"/>
                        <a:t>Android", "</a:t>
                      </a:r>
                      <a:r>
                        <a:rPr lang="en-US" sz="1800" dirty="0" err="1"/>
                        <a:t>iOS</a:t>
                      </a:r>
                      <a:r>
                        <a:rPr lang="en-US" sz="1800" dirty="0"/>
                        <a:t>", "Windows", </a:t>
                      </a:r>
                      <a:r>
                        <a:rPr lang="en-US" sz="1800" dirty="0" smtClean="0"/>
                        <a:t>      "Linux</a:t>
                      </a:r>
                      <a:r>
                        <a:rPr lang="en-US" sz="1800" dirty="0"/>
                        <a:t>"];</a:t>
                      </a:r>
                    </a:p>
                    <a:p>
                      <a:pPr marL="165100" marR="0" indent="0" algn="just">
                        <a:lnSpc>
                          <a:spcPct val="115000"/>
                        </a:lnSpc>
                        <a:spcBef>
                          <a:spcPts val="0"/>
                        </a:spcBef>
                        <a:spcAft>
                          <a:spcPts val="1000"/>
                        </a:spcAft>
                      </a:pPr>
                      <a:r>
                        <a:rPr lang="en-US" sz="1800" dirty="0"/>
                        <a:t>let result = </a:t>
                      </a:r>
                      <a:endParaRPr lang="en-US" sz="1800" dirty="0" smtClean="0"/>
                    </a:p>
                    <a:p>
                      <a:pPr marL="165100" marR="0" indent="0" algn="just">
                        <a:lnSpc>
                          <a:spcPct val="115000"/>
                        </a:lnSpc>
                        <a:spcBef>
                          <a:spcPts val="0"/>
                        </a:spcBef>
                        <a:spcAft>
                          <a:spcPts val="1000"/>
                        </a:spcAft>
                      </a:pPr>
                      <a:r>
                        <a:rPr lang="en-US" sz="1800" dirty="0" err="1" smtClean="0"/>
                        <a:t>myArray.filter</a:t>
                      </a:r>
                      <a:r>
                        <a:rPr lang="en-US" sz="1800" dirty="0" smtClean="0"/>
                        <a:t>(element</a:t>
                      </a:r>
                      <a:r>
                        <a:rPr lang="en-US" sz="1800" dirty="0"/>
                        <a:t> =&gt; </a:t>
                      </a:r>
                      <a:r>
                        <a:rPr lang="en-US" sz="1800" dirty="0" err="1"/>
                        <a:t>element.length</a:t>
                      </a:r>
                      <a:r>
                        <a:rPr lang="en-US" sz="1800" dirty="0"/>
                        <a:t> &gt; 5);</a:t>
                      </a:r>
                    </a:p>
                    <a:p>
                      <a:pPr marL="165100" marR="0" indent="0" algn="just">
                        <a:lnSpc>
                          <a:spcPct val="115000"/>
                        </a:lnSpc>
                        <a:spcBef>
                          <a:spcPts val="0"/>
                        </a:spcBef>
                        <a:spcAft>
                          <a:spcPts val="1000"/>
                        </a:spcAft>
                      </a:pPr>
                      <a:r>
                        <a:rPr lang="en-US" sz="1800" dirty="0"/>
                        <a:t>console.log(result)</a:t>
                      </a:r>
                    </a:p>
                    <a:p>
                      <a:pPr marL="165100" marR="0" indent="0" algn="just">
                        <a:lnSpc>
                          <a:spcPct val="115000"/>
                        </a:lnSpc>
                        <a:spcBef>
                          <a:spcPts val="0"/>
                        </a:spcBef>
                        <a:spcAft>
                          <a:spcPts val="1000"/>
                        </a:spcAft>
                      </a:pPr>
                      <a:r>
                        <a:rPr lang="en-US" sz="1800" dirty="0"/>
                        <a:t>//["</a:t>
                      </a:r>
                      <a:r>
                        <a:rPr lang="en-US" sz="1800" dirty="0" err="1"/>
                        <a:t>Android","Windows</a:t>
                      </a:r>
                      <a:r>
                        <a:rPr lang="en-US" sz="1800" dirty="0"/>
                        <a:t>"]</a:t>
                      </a:r>
                      <a:endParaRPr lang="en-US" sz="1800" dirty="0">
                        <a:latin typeface="Calibri"/>
                        <a:ea typeface="Calibri"/>
                        <a:cs typeface="Times New Roman"/>
                      </a:endParaRPr>
                    </a:p>
                  </a:txBody>
                  <a:tcPr marL="3360" marR="3360" marT="3360" marB="3360" anchor="ctr"/>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63562"/>
          </a:xfrm>
        </p:spPr>
        <p:txBody>
          <a:bodyPr/>
          <a:lstStyle/>
          <a:p>
            <a:r>
              <a:rPr lang="en-US" dirty="0" smtClean="0"/>
              <a:t>methods to iterate over array elements</a:t>
            </a:r>
            <a:endParaRPr lang="en-US" dirty="0"/>
          </a:p>
        </p:txBody>
      </p:sp>
      <p:graphicFrame>
        <p:nvGraphicFramePr>
          <p:cNvPr id="4" name="Content Placeholder 3"/>
          <p:cNvGraphicFramePr>
            <a:graphicFrameLocks noGrp="1"/>
          </p:cNvGraphicFramePr>
          <p:nvPr>
            <p:ph sz="quarter" idx="1"/>
          </p:nvPr>
        </p:nvGraphicFramePr>
        <p:xfrm>
          <a:off x="381000" y="990600"/>
          <a:ext cx="8229600" cy="5655955"/>
        </p:xfrm>
        <a:graphic>
          <a:graphicData uri="http://schemas.openxmlformats.org/drawingml/2006/table">
            <a:tbl>
              <a:tblPr>
                <a:tableStyleId>{5940675A-B579-460E-94D1-54222C63F5DA}</a:tableStyleId>
              </a:tblPr>
              <a:tblGrid>
                <a:gridCol w="1143000"/>
                <a:gridCol w="4114800"/>
                <a:gridCol w="2971800"/>
              </a:tblGrid>
              <a:tr h="317363">
                <a:tc>
                  <a:txBody>
                    <a:bodyPr/>
                    <a:lstStyle/>
                    <a:p>
                      <a:pPr marL="0" marR="0" algn="just">
                        <a:lnSpc>
                          <a:spcPct val="115000"/>
                        </a:lnSpc>
                        <a:spcBef>
                          <a:spcPts val="0"/>
                        </a:spcBef>
                        <a:spcAft>
                          <a:spcPts val="1000"/>
                        </a:spcAft>
                      </a:pPr>
                      <a:r>
                        <a:rPr lang="en-US" sz="1800" b="1" dirty="0"/>
                        <a:t>Method</a:t>
                      </a:r>
                      <a:endParaRPr lang="en-US" sz="1800" b="1"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800" b="1" dirty="0"/>
                        <a:t>Description </a:t>
                      </a:r>
                      <a:endParaRPr lang="en-US" sz="1800" b="1"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800" b="1" dirty="0"/>
                        <a:t>Example</a:t>
                      </a:r>
                      <a:endParaRPr lang="en-US" sz="1800" b="1" dirty="0">
                        <a:latin typeface="Calibri"/>
                        <a:ea typeface="Calibri"/>
                        <a:cs typeface="Times New Roman"/>
                      </a:endParaRPr>
                    </a:p>
                  </a:txBody>
                  <a:tcPr marL="9525" marR="9525" marT="9525" marB="9525" anchor="ctr"/>
                </a:tc>
              </a:tr>
              <a:tr h="5321437">
                <a:tc>
                  <a:txBody>
                    <a:bodyPr/>
                    <a:lstStyle/>
                    <a:p>
                      <a:pPr marL="0" marR="0" algn="just">
                        <a:lnSpc>
                          <a:spcPct val="115000"/>
                        </a:lnSpc>
                        <a:spcBef>
                          <a:spcPts val="0"/>
                        </a:spcBef>
                        <a:spcAft>
                          <a:spcPts val="1000"/>
                        </a:spcAft>
                      </a:pPr>
                      <a:r>
                        <a:rPr lang="en-US" sz="1800" dirty="0" err="1"/>
                        <a:t>forEach</a:t>
                      </a:r>
                      <a:r>
                        <a:rPr lang="en-US" sz="1800" dirty="0"/>
                        <a:t>()</a:t>
                      </a:r>
                      <a:endParaRPr lang="en-US" sz="1800" dirty="0">
                        <a:latin typeface="Calibri"/>
                        <a:ea typeface="Calibri"/>
                        <a:cs typeface="Times New Roman"/>
                      </a:endParaRPr>
                    </a:p>
                  </a:txBody>
                  <a:tcPr marL="9525" marR="9525" marT="9525" marB="9525" anchor="ctr"/>
                </a:tc>
                <a:tc>
                  <a:txBody>
                    <a:bodyPr/>
                    <a:lstStyle/>
                    <a:p>
                      <a:pPr marL="225425" marR="0" indent="0" algn="just">
                        <a:lnSpc>
                          <a:spcPct val="115000"/>
                        </a:lnSpc>
                        <a:spcBef>
                          <a:spcPts val="0"/>
                        </a:spcBef>
                        <a:spcAft>
                          <a:spcPts val="1000"/>
                        </a:spcAft>
                      </a:pPr>
                      <a:r>
                        <a:rPr lang="en-US" sz="1800" dirty="0">
                          <a:solidFill>
                            <a:srgbClr val="FF0066"/>
                          </a:solidFill>
                        </a:rPr>
                        <a:t>Iterates over an array to access each indexed element inside an array.</a:t>
                      </a:r>
                    </a:p>
                    <a:p>
                      <a:pPr marL="225425" marR="0" indent="0" algn="just">
                        <a:lnSpc>
                          <a:spcPct val="115000"/>
                        </a:lnSpc>
                        <a:spcBef>
                          <a:spcPts val="0"/>
                        </a:spcBef>
                        <a:spcAft>
                          <a:spcPts val="1000"/>
                        </a:spcAft>
                      </a:pPr>
                      <a:r>
                        <a:rPr lang="en-US" sz="1800" dirty="0"/>
                        <a:t>Syntax:</a:t>
                      </a:r>
                    </a:p>
                    <a:p>
                      <a:pPr marL="225425" marR="0" indent="0" algn="just">
                        <a:lnSpc>
                          <a:spcPct val="115000"/>
                        </a:lnSpc>
                        <a:spcBef>
                          <a:spcPts val="0"/>
                        </a:spcBef>
                        <a:spcAft>
                          <a:spcPts val="1000"/>
                        </a:spcAft>
                      </a:pPr>
                      <a:r>
                        <a:rPr lang="en-US" sz="1800" dirty="0" err="1"/>
                        <a:t>array,forEach</a:t>
                      </a:r>
                      <a:r>
                        <a:rPr lang="en-US" sz="1800" dirty="0"/>
                        <a:t>(callback(</a:t>
                      </a:r>
                      <a:r>
                        <a:rPr lang="en-US" sz="1800" dirty="0" err="1"/>
                        <a:t>item,index</a:t>
                      </a:r>
                      <a:r>
                        <a:rPr lang="en-US" sz="1800" dirty="0" smtClean="0"/>
                        <a:t>, array</a:t>
                      </a:r>
                      <a:r>
                        <a:rPr lang="en-US" sz="1800" dirty="0"/>
                        <a:t>))</a:t>
                      </a:r>
                    </a:p>
                    <a:p>
                      <a:pPr marL="225425" marR="0" indent="0" algn="just">
                        <a:lnSpc>
                          <a:spcPct val="115000"/>
                        </a:lnSpc>
                        <a:spcBef>
                          <a:spcPts val="0"/>
                        </a:spcBef>
                        <a:spcAft>
                          <a:spcPts val="1000"/>
                        </a:spcAft>
                      </a:pPr>
                      <a:r>
                        <a:rPr lang="en-US" sz="1800" dirty="0"/>
                        <a:t>callback is a function to be executed on each element of an array</a:t>
                      </a:r>
                    </a:p>
                    <a:p>
                      <a:pPr marL="225425" marR="0" indent="0" algn="just">
                        <a:lnSpc>
                          <a:spcPct val="115000"/>
                        </a:lnSpc>
                        <a:spcBef>
                          <a:spcPts val="0"/>
                        </a:spcBef>
                        <a:spcAft>
                          <a:spcPts val="1000"/>
                        </a:spcAft>
                      </a:pPr>
                      <a:r>
                        <a:rPr lang="en-US" sz="1800" dirty="0"/>
                        <a:t>item value represents current element of an array</a:t>
                      </a:r>
                    </a:p>
                    <a:p>
                      <a:pPr marL="225425" marR="0" indent="0" algn="just">
                        <a:lnSpc>
                          <a:spcPct val="115000"/>
                        </a:lnSpc>
                        <a:spcBef>
                          <a:spcPts val="0"/>
                        </a:spcBef>
                        <a:spcAft>
                          <a:spcPts val="1000"/>
                        </a:spcAft>
                      </a:pPr>
                      <a:r>
                        <a:rPr lang="en-US" sz="1800" dirty="0"/>
                        <a:t>index value mentions index of current element of the array</a:t>
                      </a:r>
                    </a:p>
                    <a:p>
                      <a:pPr marL="225425" marR="0" indent="0" algn="just">
                        <a:lnSpc>
                          <a:spcPct val="115000"/>
                        </a:lnSpc>
                        <a:spcBef>
                          <a:spcPts val="0"/>
                        </a:spcBef>
                        <a:spcAft>
                          <a:spcPts val="1000"/>
                        </a:spcAft>
                      </a:pPr>
                      <a:r>
                        <a:rPr lang="en-US" sz="1800" dirty="0"/>
                        <a:t>array represents the array on which </a:t>
                      </a:r>
                      <a:r>
                        <a:rPr lang="en-US" sz="1800" dirty="0" err="1"/>
                        <a:t>forEach</a:t>
                      </a:r>
                      <a:r>
                        <a:rPr lang="en-US" sz="1800" dirty="0"/>
                        <a:t>() is called</a:t>
                      </a:r>
                      <a:endParaRPr lang="en-US" sz="1800" dirty="0">
                        <a:latin typeface="Calibri"/>
                        <a:ea typeface="Calibri"/>
                        <a:cs typeface="Times New Roman"/>
                      </a:endParaRPr>
                    </a:p>
                  </a:txBody>
                  <a:tcPr marL="9525" marR="9525" marT="9525" marB="9525" anchor="ctr"/>
                </a:tc>
                <a:tc>
                  <a:txBody>
                    <a:bodyPr/>
                    <a:lstStyle/>
                    <a:p>
                      <a:pPr marL="165100" marR="0" indent="0" algn="l">
                        <a:lnSpc>
                          <a:spcPct val="115000"/>
                        </a:lnSpc>
                        <a:spcBef>
                          <a:spcPts val="0"/>
                        </a:spcBef>
                        <a:spcAft>
                          <a:spcPts val="1000"/>
                        </a:spcAft>
                      </a:pPr>
                      <a:r>
                        <a:rPr lang="en-US" sz="1800" dirty="0"/>
                        <a:t>let </a:t>
                      </a:r>
                      <a:r>
                        <a:rPr lang="en-US" sz="1800" dirty="0" err="1"/>
                        <a:t>myArray</a:t>
                      </a:r>
                      <a:r>
                        <a:rPr lang="en-US" sz="1800" dirty="0"/>
                        <a:t> = ["Android", "</a:t>
                      </a:r>
                      <a:r>
                        <a:rPr lang="en-US" sz="1800" dirty="0" err="1"/>
                        <a:t>iOS</a:t>
                      </a:r>
                      <a:r>
                        <a:rPr lang="en-US" sz="1800" dirty="0"/>
                        <a:t>", "Windows"];</a:t>
                      </a:r>
                    </a:p>
                    <a:p>
                      <a:pPr marL="165100" marR="0" indent="0" algn="l">
                        <a:lnSpc>
                          <a:spcPct val="115000"/>
                        </a:lnSpc>
                        <a:spcBef>
                          <a:spcPts val="0"/>
                        </a:spcBef>
                        <a:spcAft>
                          <a:spcPts val="1000"/>
                        </a:spcAft>
                      </a:pPr>
                      <a:r>
                        <a:rPr lang="en-US" sz="1800" dirty="0" err="1"/>
                        <a:t>myArray.forEach</a:t>
                      </a:r>
                      <a:r>
                        <a:rPr lang="en-US" sz="1800" dirty="0"/>
                        <a:t>((element, index) =&gt; </a:t>
                      </a:r>
                    </a:p>
                    <a:p>
                      <a:pPr marL="165100" marR="0" indent="0" algn="l">
                        <a:lnSpc>
                          <a:spcPct val="115000"/>
                        </a:lnSpc>
                        <a:spcBef>
                          <a:spcPts val="0"/>
                        </a:spcBef>
                        <a:spcAft>
                          <a:spcPts val="1000"/>
                        </a:spcAft>
                      </a:pPr>
                      <a:r>
                        <a:rPr lang="en-US" sz="1800" dirty="0"/>
                        <a:t>console.log(index + "-" + </a:t>
                      </a:r>
                      <a:endParaRPr lang="en-US" sz="1800" dirty="0" smtClean="0"/>
                    </a:p>
                    <a:p>
                      <a:pPr marL="165100" marR="0" indent="0" algn="l">
                        <a:lnSpc>
                          <a:spcPct val="115000"/>
                        </a:lnSpc>
                        <a:spcBef>
                          <a:spcPts val="0"/>
                        </a:spcBef>
                        <a:spcAft>
                          <a:spcPts val="1000"/>
                        </a:spcAft>
                      </a:pPr>
                      <a:r>
                        <a:rPr lang="en-US" sz="1800" dirty="0" smtClean="0"/>
                        <a:t>element</a:t>
                      </a:r>
                      <a:r>
                        <a:rPr lang="en-US" sz="1800" dirty="0"/>
                        <a:t>));</a:t>
                      </a:r>
                    </a:p>
                    <a:p>
                      <a:pPr marL="165100" marR="0" indent="0" algn="l">
                        <a:lnSpc>
                          <a:spcPct val="115000"/>
                        </a:lnSpc>
                        <a:spcBef>
                          <a:spcPts val="0"/>
                        </a:spcBef>
                        <a:spcAft>
                          <a:spcPts val="1000"/>
                        </a:spcAft>
                      </a:pPr>
                      <a:r>
                        <a:rPr lang="en-US" sz="1800" dirty="0"/>
                        <a:t>//0-Android</a:t>
                      </a:r>
                    </a:p>
                    <a:p>
                      <a:pPr marL="165100" marR="0" indent="0" algn="l">
                        <a:lnSpc>
                          <a:spcPct val="115000"/>
                        </a:lnSpc>
                        <a:spcBef>
                          <a:spcPts val="0"/>
                        </a:spcBef>
                        <a:spcAft>
                          <a:spcPts val="1000"/>
                        </a:spcAft>
                      </a:pPr>
                      <a:r>
                        <a:rPr lang="en-US" sz="1800" dirty="0"/>
                        <a:t>//1-iOS</a:t>
                      </a:r>
                    </a:p>
                    <a:p>
                      <a:pPr marL="165100" marR="0" indent="0" algn="l">
                        <a:lnSpc>
                          <a:spcPct val="115000"/>
                        </a:lnSpc>
                        <a:spcBef>
                          <a:spcPts val="0"/>
                        </a:spcBef>
                        <a:spcAft>
                          <a:spcPts val="1000"/>
                        </a:spcAft>
                      </a:pPr>
                      <a:r>
                        <a:rPr lang="en-US" sz="1800" dirty="0"/>
                        <a:t>//2-Windows</a:t>
                      </a:r>
                    </a:p>
                    <a:p>
                      <a:pPr marL="165100" marR="0" indent="0" algn="l">
                        <a:lnSpc>
                          <a:spcPct val="115000"/>
                        </a:lnSpc>
                        <a:spcBef>
                          <a:spcPts val="0"/>
                        </a:spcBef>
                        <a:spcAft>
                          <a:spcPts val="1000"/>
                        </a:spcAft>
                      </a:pPr>
                      <a:r>
                        <a:rPr lang="en-US" sz="1800" dirty="0"/>
                        <a:t>//3-Linux</a:t>
                      </a:r>
                      <a:endParaRPr lang="en-US" sz="1800" dirty="0">
                        <a:latin typeface="Calibri"/>
                        <a:ea typeface="Calibri"/>
                        <a:cs typeface="Times New Roman"/>
                      </a:endParaRPr>
                    </a:p>
                  </a:txBody>
                  <a:tcPr marL="9525" marR="9525" marT="9525" marB="9525" anchor="ctr"/>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563562"/>
          </a:xfrm>
        </p:spPr>
        <p:txBody>
          <a:bodyPr/>
          <a:lstStyle/>
          <a:p>
            <a:pPr algn="ctr"/>
            <a:r>
              <a:rPr lang="en-US" dirty="0" smtClean="0"/>
              <a:t>methods to transform an array</a:t>
            </a:r>
            <a:endParaRPr lang="en-US" dirty="0"/>
          </a:p>
        </p:txBody>
      </p:sp>
      <p:graphicFrame>
        <p:nvGraphicFramePr>
          <p:cNvPr id="4" name="Content Placeholder 3"/>
          <p:cNvGraphicFramePr>
            <a:graphicFrameLocks noGrp="1"/>
          </p:cNvGraphicFramePr>
          <p:nvPr>
            <p:ph sz="quarter" idx="1"/>
          </p:nvPr>
        </p:nvGraphicFramePr>
        <p:xfrm>
          <a:off x="304800" y="609600"/>
          <a:ext cx="8382000" cy="6152703"/>
        </p:xfrm>
        <a:graphic>
          <a:graphicData uri="http://schemas.openxmlformats.org/drawingml/2006/table">
            <a:tbl>
              <a:tblPr>
                <a:tableStyleId>{5940675A-B579-460E-94D1-54222C63F5DA}</a:tableStyleId>
              </a:tblPr>
              <a:tblGrid>
                <a:gridCol w="1219200"/>
                <a:gridCol w="4368800"/>
                <a:gridCol w="2794000"/>
              </a:tblGrid>
              <a:tr h="301673">
                <a:tc>
                  <a:txBody>
                    <a:bodyPr/>
                    <a:lstStyle/>
                    <a:p>
                      <a:pPr marL="0" marR="0" algn="ctr">
                        <a:lnSpc>
                          <a:spcPct val="115000"/>
                        </a:lnSpc>
                        <a:spcBef>
                          <a:spcPts val="0"/>
                        </a:spcBef>
                        <a:spcAft>
                          <a:spcPts val="1000"/>
                        </a:spcAft>
                      </a:pPr>
                      <a:r>
                        <a:rPr lang="en-US" sz="2000" b="1" dirty="0" smtClean="0"/>
                        <a:t>Methods</a:t>
                      </a:r>
                      <a:endParaRPr lang="en-US" sz="2000" b="1" dirty="0">
                        <a:latin typeface="Calibri"/>
                        <a:ea typeface="Calibri"/>
                        <a:cs typeface="Times New Roman"/>
                      </a:endParaRPr>
                    </a:p>
                  </a:txBody>
                  <a:tcPr marL="3928" marR="3928" marT="3928" marB="3928" anchor="ctr"/>
                </a:tc>
                <a:tc>
                  <a:txBody>
                    <a:bodyPr/>
                    <a:lstStyle/>
                    <a:p>
                      <a:pPr marL="0" marR="0" algn="ctr">
                        <a:lnSpc>
                          <a:spcPct val="115000"/>
                        </a:lnSpc>
                        <a:spcBef>
                          <a:spcPts val="0"/>
                        </a:spcBef>
                        <a:spcAft>
                          <a:spcPts val="1000"/>
                        </a:spcAft>
                      </a:pPr>
                      <a:r>
                        <a:rPr lang="en-US" sz="2000" b="1" smtClean="0"/>
                        <a:t>Description </a:t>
                      </a:r>
                      <a:endParaRPr lang="en-US" sz="2000" b="1" dirty="0">
                        <a:latin typeface="Calibri"/>
                        <a:ea typeface="Calibri"/>
                        <a:cs typeface="Times New Roman"/>
                      </a:endParaRPr>
                    </a:p>
                  </a:txBody>
                  <a:tcPr marL="3928" marR="3928" marT="3928" marB="3928" anchor="ctr"/>
                </a:tc>
                <a:tc>
                  <a:txBody>
                    <a:bodyPr/>
                    <a:lstStyle/>
                    <a:p>
                      <a:pPr marL="0" marR="0" algn="ctr">
                        <a:lnSpc>
                          <a:spcPct val="115000"/>
                        </a:lnSpc>
                        <a:spcBef>
                          <a:spcPts val="0"/>
                        </a:spcBef>
                        <a:spcAft>
                          <a:spcPts val="1000"/>
                        </a:spcAft>
                      </a:pPr>
                      <a:r>
                        <a:rPr lang="en-US" sz="2000" b="1" dirty="0" smtClean="0"/>
                        <a:t>Example</a:t>
                      </a:r>
                      <a:endParaRPr lang="en-US" sz="2000" b="1" dirty="0">
                        <a:latin typeface="Calibri"/>
                        <a:ea typeface="Calibri"/>
                        <a:cs typeface="Times New Roman"/>
                      </a:endParaRPr>
                    </a:p>
                  </a:txBody>
                  <a:tcPr marL="3928" marR="3928" marT="3928" marB="3928" anchor="ctr"/>
                </a:tc>
              </a:tr>
              <a:tr h="5794327">
                <a:tc>
                  <a:txBody>
                    <a:bodyPr/>
                    <a:lstStyle/>
                    <a:p>
                      <a:pPr marL="0" marR="0" algn="ctr">
                        <a:lnSpc>
                          <a:spcPct val="115000"/>
                        </a:lnSpc>
                        <a:spcBef>
                          <a:spcPts val="0"/>
                        </a:spcBef>
                        <a:spcAft>
                          <a:spcPts val="1000"/>
                        </a:spcAft>
                      </a:pPr>
                      <a:r>
                        <a:rPr lang="en-US" sz="2000" dirty="0"/>
                        <a:t>map()</a:t>
                      </a:r>
                      <a:endParaRPr lang="en-US" sz="2000" dirty="0">
                        <a:latin typeface="Calibri"/>
                        <a:ea typeface="Calibri"/>
                        <a:cs typeface="Times New Roman"/>
                      </a:endParaRPr>
                    </a:p>
                  </a:txBody>
                  <a:tcPr marL="3928" marR="3928" marT="3928" marB="3928" anchor="ctr"/>
                </a:tc>
                <a:tc>
                  <a:txBody>
                    <a:bodyPr/>
                    <a:lstStyle/>
                    <a:p>
                      <a:pPr marL="225425" marR="0" indent="0" algn="just">
                        <a:lnSpc>
                          <a:spcPct val="115000"/>
                        </a:lnSpc>
                        <a:spcBef>
                          <a:spcPts val="0"/>
                        </a:spcBef>
                        <a:spcAft>
                          <a:spcPts val="1000"/>
                        </a:spcAft>
                      </a:pPr>
                      <a:r>
                        <a:rPr lang="en-US" sz="2000" dirty="0">
                          <a:solidFill>
                            <a:srgbClr val="FF0066"/>
                          </a:solidFill>
                        </a:rPr>
                        <a:t>Creates a new array from the results of the calling function for every element in the array.</a:t>
                      </a:r>
                    </a:p>
                    <a:p>
                      <a:pPr marL="225425" marR="0" indent="0" algn="just">
                        <a:lnSpc>
                          <a:spcPct val="115000"/>
                        </a:lnSpc>
                        <a:spcBef>
                          <a:spcPts val="0"/>
                        </a:spcBef>
                        <a:spcAft>
                          <a:spcPts val="1000"/>
                        </a:spcAft>
                      </a:pPr>
                      <a:r>
                        <a:rPr lang="en-US" sz="2000" dirty="0"/>
                        <a:t>Syntax:</a:t>
                      </a:r>
                    </a:p>
                    <a:p>
                      <a:pPr marL="225425" marR="0" indent="0" algn="just">
                        <a:lnSpc>
                          <a:spcPct val="115000"/>
                        </a:lnSpc>
                        <a:spcBef>
                          <a:spcPts val="0"/>
                        </a:spcBef>
                        <a:spcAft>
                          <a:spcPts val="1000"/>
                        </a:spcAft>
                      </a:pPr>
                      <a:r>
                        <a:rPr lang="en-US" sz="2000" dirty="0"/>
                        <a:t>array.map(callback(</a:t>
                      </a:r>
                      <a:r>
                        <a:rPr lang="en-US" sz="2000" dirty="0" err="1"/>
                        <a:t>item,index</a:t>
                      </a:r>
                      <a:r>
                        <a:rPr lang="en-US" sz="2000" dirty="0" smtClean="0"/>
                        <a:t>, array</a:t>
                      </a:r>
                      <a:r>
                        <a:rPr lang="en-US" sz="2000" dirty="0"/>
                        <a:t>))</a:t>
                      </a:r>
                    </a:p>
                    <a:p>
                      <a:pPr marL="225425" marR="0" indent="0" algn="just">
                        <a:lnSpc>
                          <a:spcPct val="115000"/>
                        </a:lnSpc>
                        <a:spcBef>
                          <a:spcPts val="0"/>
                        </a:spcBef>
                        <a:spcAft>
                          <a:spcPts val="1000"/>
                        </a:spcAft>
                      </a:pPr>
                      <a:r>
                        <a:rPr lang="en-US" sz="2000" dirty="0"/>
                        <a:t>callback is a function to be run for each element in the array</a:t>
                      </a:r>
                    </a:p>
                    <a:p>
                      <a:pPr marL="225425" marR="0" indent="0" algn="just">
                        <a:lnSpc>
                          <a:spcPct val="115000"/>
                        </a:lnSpc>
                        <a:spcBef>
                          <a:spcPts val="0"/>
                        </a:spcBef>
                        <a:spcAft>
                          <a:spcPts val="1000"/>
                        </a:spcAft>
                      </a:pPr>
                      <a:r>
                        <a:rPr lang="en-US" sz="2000" dirty="0"/>
                        <a:t>item represents the current element of the array</a:t>
                      </a:r>
                    </a:p>
                    <a:p>
                      <a:pPr marL="225425" marR="0" indent="0" algn="just">
                        <a:lnSpc>
                          <a:spcPct val="115000"/>
                        </a:lnSpc>
                        <a:spcBef>
                          <a:spcPts val="0"/>
                        </a:spcBef>
                        <a:spcAft>
                          <a:spcPts val="1000"/>
                        </a:spcAft>
                      </a:pPr>
                      <a:r>
                        <a:rPr lang="en-US" sz="2000" dirty="0"/>
                        <a:t>index value represents index of the current element of the array</a:t>
                      </a:r>
                    </a:p>
                    <a:p>
                      <a:pPr marL="225425" marR="0" indent="0" algn="just">
                        <a:lnSpc>
                          <a:spcPct val="115000"/>
                        </a:lnSpc>
                        <a:spcBef>
                          <a:spcPts val="0"/>
                        </a:spcBef>
                        <a:spcAft>
                          <a:spcPts val="1000"/>
                        </a:spcAft>
                      </a:pPr>
                      <a:r>
                        <a:rPr lang="en-US" sz="2000" dirty="0"/>
                        <a:t>array value represents array on which </a:t>
                      </a:r>
                      <a:r>
                        <a:rPr lang="en-US" sz="2000" dirty="0" err="1"/>
                        <a:t>forEach</a:t>
                      </a:r>
                      <a:r>
                        <a:rPr lang="en-US" sz="2000" dirty="0"/>
                        <a:t>() is invoked</a:t>
                      </a:r>
                      <a:endParaRPr lang="en-US" sz="2000" dirty="0">
                        <a:latin typeface="Calibri"/>
                        <a:ea typeface="Calibri"/>
                        <a:cs typeface="Times New Roman"/>
                      </a:endParaRPr>
                    </a:p>
                  </a:txBody>
                  <a:tcPr marL="3928" marR="3928" marT="3928" marB="3928" anchor="ctr"/>
                </a:tc>
                <a:tc>
                  <a:txBody>
                    <a:bodyPr/>
                    <a:lstStyle/>
                    <a:p>
                      <a:pPr marL="165100" marR="0" indent="0" algn="just">
                        <a:lnSpc>
                          <a:spcPct val="115000"/>
                        </a:lnSpc>
                        <a:spcBef>
                          <a:spcPts val="0"/>
                        </a:spcBef>
                        <a:spcAft>
                          <a:spcPts val="1000"/>
                        </a:spcAft>
                      </a:pPr>
                      <a:r>
                        <a:rPr lang="en-US" sz="2000" dirty="0"/>
                        <a:t>let </a:t>
                      </a:r>
                      <a:r>
                        <a:rPr lang="en-US" sz="2000" dirty="0" err="1"/>
                        <a:t>numArr</a:t>
                      </a:r>
                      <a:r>
                        <a:rPr lang="en-US" sz="2000" dirty="0"/>
                        <a:t> = [2, 4, 6, 8];</a:t>
                      </a:r>
                    </a:p>
                    <a:p>
                      <a:pPr marL="165100" marR="0" indent="0" algn="just">
                        <a:lnSpc>
                          <a:spcPct val="115000"/>
                        </a:lnSpc>
                        <a:spcBef>
                          <a:spcPts val="0"/>
                        </a:spcBef>
                        <a:spcAft>
                          <a:spcPts val="1000"/>
                        </a:spcAft>
                      </a:pPr>
                      <a:r>
                        <a:rPr lang="en-US" sz="2000" dirty="0"/>
                        <a:t>let result = </a:t>
                      </a:r>
                      <a:r>
                        <a:rPr lang="en-US" sz="2000" dirty="0" err="1"/>
                        <a:t>numArr</a:t>
                      </a:r>
                      <a:r>
                        <a:rPr lang="en-US" sz="2000" dirty="0" smtClean="0"/>
                        <a:t>.</a:t>
                      </a:r>
                    </a:p>
                    <a:p>
                      <a:pPr marL="165100" marR="0" indent="0" algn="just">
                        <a:lnSpc>
                          <a:spcPct val="115000"/>
                        </a:lnSpc>
                        <a:spcBef>
                          <a:spcPts val="0"/>
                        </a:spcBef>
                        <a:spcAft>
                          <a:spcPts val="1000"/>
                        </a:spcAft>
                      </a:pPr>
                      <a:r>
                        <a:rPr lang="en-US" sz="2000" dirty="0" smtClean="0"/>
                        <a:t>map(num</a:t>
                      </a:r>
                      <a:r>
                        <a:rPr lang="en-US" sz="2000" dirty="0"/>
                        <a:t>=&gt;num/2);</a:t>
                      </a:r>
                    </a:p>
                    <a:p>
                      <a:pPr marL="165100" marR="0" indent="0" algn="just">
                        <a:lnSpc>
                          <a:spcPct val="115000"/>
                        </a:lnSpc>
                        <a:spcBef>
                          <a:spcPts val="0"/>
                        </a:spcBef>
                        <a:spcAft>
                          <a:spcPts val="1000"/>
                        </a:spcAft>
                      </a:pPr>
                      <a:r>
                        <a:rPr lang="en-US" sz="2000" dirty="0"/>
                        <a:t>console.log(result);</a:t>
                      </a:r>
                    </a:p>
                    <a:p>
                      <a:pPr marL="165100" marR="0" indent="0" algn="just">
                        <a:lnSpc>
                          <a:spcPct val="115000"/>
                        </a:lnSpc>
                        <a:spcBef>
                          <a:spcPts val="0"/>
                        </a:spcBef>
                        <a:spcAft>
                          <a:spcPts val="1000"/>
                        </a:spcAft>
                      </a:pPr>
                      <a:r>
                        <a:rPr lang="en-US" sz="2000" dirty="0"/>
                        <a:t>//[ 1, 2, 3, 4 ]</a:t>
                      </a:r>
                      <a:endParaRPr lang="en-US" sz="2000" dirty="0">
                        <a:latin typeface="Calibri"/>
                        <a:ea typeface="Calibri"/>
                        <a:cs typeface="Times New Roman"/>
                      </a:endParaRPr>
                    </a:p>
                  </a:txBody>
                  <a:tcPr marL="3928" marR="3928" marT="3928" marB="3928" anchor="ctr"/>
                </a:tc>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04800" y="457200"/>
          <a:ext cx="8077197" cy="4808456"/>
        </p:xfrm>
        <a:graphic>
          <a:graphicData uri="http://schemas.openxmlformats.org/drawingml/2006/table">
            <a:tbl>
              <a:tblPr>
                <a:tableStyleId>{5940675A-B579-460E-94D1-54222C63F5DA}</a:tableStyleId>
              </a:tblPr>
              <a:tblGrid>
                <a:gridCol w="1447800"/>
                <a:gridCol w="3200400"/>
                <a:gridCol w="3428997"/>
              </a:tblGrid>
              <a:tr h="533400">
                <a:tc>
                  <a:txBody>
                    <a:bodyPr/>
                    <a:lstStyle/>
                    <a:p>
                      <a:pPr marL="0" marR="0" algn="ctr">
                        <a:lnSpc>
                          <a:spcPct val="115000"/>
                        </a:lnSpc>
                        <a:spcBef>
                          <a:spcPts val="0"/>
                        </a:spcBef>
                        <a:spcAft>
                          <a:spcPts val="1000"/>
                        </a:spcAft>
                      </a:pPr>
                      <a:r>
                        <a:rPr lang="en-US" sz="2000" b="1" dirty="0" smtClean="0"/>
                        <a:t>Methods</a:t>
                      </a:r>
                      <a:endParaRPr lang="en-US" sz="2000" b="1" dirty="0">
                        <a:latin typeface="Calibri"/>
                        <a:ea typeface="Calibri"/>
                        <a:cs typeface="Times New Roman"/>
                      </a:endParaRPr>
                    </a:p>
                  </a:txBody>
                  <a:tcPr marL="3928" marR="3928" marT="3928" marB="3928" anchor="ctr"/>
                </a:tc>
                <a:tc>
                  <a:txBody>
                    <a:bodyPr/>
                    <a:lstStyle/>
                    <a:p>
                      <a:pPr marL="0" marR="0" algn="ctr">
                        <a:lnSpc>
                          <a:spcPct val="115000"/>
                        </a:lnSpc>
                        <a:spcBef>
                          <a:spcPts val="0"/>
                        </a:spcBef>
                        <a:spcAft>
                          <a:spcPts val="1000"/>
                        </a:spcAft>
                      </a:pPr>
                      <a:r>
                        <a:rPr lang="en-US" sz="2000" b="1" smtClean="0"/>
                        <a:t>Description </a:t>
                      </a:r>
                      <a:endParaRPr lang="en-US" sz="2000" b="1" dirty="0">
                        <a:latin typeface="Calibri"/>
                        <a:ea typeface="Calibri"/>
                        <a:cs typeface="Times New Roman"/>
                      </a:endParaRPr>
                    </a:p>
                  </a:txBody>
                  <a:tcPr marL="3928" marR="3928" marT="3928" marB="3928" anchor="ctr"/>
                </a:tc>
                <a:tc>
                  <a:txBody>
                    <a:bodyPr/>
                    <a:lstStyle/>
                    <a:p>
                      <a:pPr marL="0" marR="0" algn="ctr">
                        <a:lnSpc>
                          <a:spcPct val="115000"/>
                        </a:lnSpc>
                        <a:spcBef>
                          <a:spcPts val="0"/>
                        </a:spcBef>
                        <a:spcAft>
                          <a:spcPts val="1000"/>
                        </a:spcAft>
                      </a:pPr>
                      <a:r>
                        <a:rPr lang="en-US" sz="2000" b="1" dirty="0" smtClean="0"/>
                        <a:t>Example</a:t>
                      </a:r>
                      <a:endParaRPr lang="en-US" sz="2000" b="1" dirty="0">
                        <a:latin typeface="Calibri"/>
                        <a:ea typeface="Calibri"/>
                        <a:cs typeface="Times New Roman"/>
                      </a:endParaRPr>
                    </a:p>
                  </a:txBody>
                  <a:tcPr marL="3928" marR="3928" marT="3928" marB="3928" anchor="ctr"/>
                </a:tc>
              </a:tr>
              <a:tr h="2173233">
                <a:tc>
                  <a:txBody>
                    <a:bodyPr/>
                    <a:lstStyle/>
                    <a:p>
                      <a:pPr marL="0" marR="0" algn="ctr">
                        <a:lnSpc>
                          <a:spcPct val="115000"/>
                        </a:lnSpc>
                        <a:spcBef>
                          <a:spcPts val="0"/>
                        </a:spcBef>
                        <a:spcAft>
                          <a:spcPts val="1000"/>
                        </a:spcAft>
                      </a:pPr>
                      <a:r>
                        <a:rPr lang="en-US" sz="2000" dirty="0"/>
                        <a:t>join()</a:t>
                      </a:r>
                      <a:endParaRPr lang="en-US" sz="2000" dirty="0">
                        <a:latin typeface="Calibri"/>
                        <a:ea typeface="Calibri"/>
                        <a:cs typeface="Times New Roman"/>
                      </a:endParaRPr>
                    </a:p>
                  </a:txBody>
                  <a:tcPr marL="3928" marR="3928" marT="3928" marB="3928" anchor="ctr"/>
                </a:tc>
                <a:tc>
                  <a:txBody>
                    <a:bodyPr/>
                    <a:lstStyle/>
                    <a:p>
                      <a:pPr marL="225425" marR="0" indent="0" algn="just">
                        <a:lnSpc>
                          <a:spcPct val="115000"/>
                        </a:lnSpc>
                        <a:spcBef>
                          <a:spcPts val="0"/>
                        </a:spcBef>
                        <a:spcAft>
                          <a:spcPts val="1000"/>
                        </a:spcAft>
                      </a:pPr>
                      <a:r>
                        <a:rPr lang="en-US" sz="2000" dirty="0">
                          <a:solidFill>
                            <a:srgbClr val="FF0066"/>
                          </a:solidFill>
                        </a:rPr>
                        <a:t>Returns a new string by concatenating all the elements of the array, separated by a specified operator </a:t>
                      </a:r>
                      <a:r>
                        <a:rPr lang="en-US" sz="2000" dirty="0"/>
                        <a:t>such as comma. Default separator is comma</a:t>
                      </a:r>
                      <a:endParaRPr lang="en-US" sz="2000" dirty="0">
                        <a:latin typeface="Calibri"/>
                        <a:ea typeface="Calibri"/>
                        <a:cs typeface="Times New Roman"/>
                      </a:endParaRPr>
                    </a:p>
                  </a:txBody>
                  <a:tcPr marL="3928" marR="3928" marT="3928" marB="3928" anchor="ctr"/>
                </a:tc>
                <a:tc>
                  <a:txBody>
                    <a:bodyPr/>
                    <a:lstStyle/>
                    <a:p>
                      <a:pPr marL="165100" marR="0" indent="0" algn="just">
                        <a:lnSpc>
                          <a:spcPct val="115000"/>
                        </a:lnSpc>
                        <a:spcBef>
                          <a:spcPts val="0"/>
                        </a:spcBef>
                        <a:spcAft>
                          <a:spcPts val="1000"/>
                        </a:spcAft>
                      </a:pPr>
                      <a:r>
                        <a:rPr lang="en-US" sz="2000" dirty="0"/>
                        <a:t>let </a:t>
                      </a:r>
                      <a:r>
                        <a:rPr lang="en-US" sz="2000" dirty="0" err="1"/>
                        <a:t>myArray</a:t>
                      </a:r>
                      <a:r>
                        <a:rPr lang="en-US" sz="2000" dirty="0"/>
                        <a:t> = ["Android", </a:t>
                      </a:r>
                      <a:r>
                        <a:rPr lang="en-US" sz="2000" dirty="0" smtClean="0"/>
                        <a:t> "</a:t>
                      </a:r>
                      <a:r>
                        <a:rPr lang="en-US" sz="2000" dirty="0" err="1"/>
                        <a:t>iOS</a:t>
                      </a:r>
                      <a:r>
                        <a:rPr lang="en-US" sz="2000" dirty="0"/>
                        <a:t>", "Windows"];</a:t>
                      </a:r>
                    </a:p>
                    <a:p>
                      <a:pPr marL="165100" marR="0" indent="0" algn="just">
                        <a:lnSpc>
                          <a:spcPct val="115000"/>
                        </a:lnSpc>
                        <a:spcBef>
                          <a:spcPts val="0"/>
                        </a:spcBef>
                        <a:spcAft>
                          <a:spcPts val="1000"/>
                        </a:spcAft>
                      </a:pPr>
                      <a:r>
                        <a:rPr lang="en-US" sz="2000" dirty="0"/>
                        <a:t>console.log(</a:t>
                      </a:r>
                      <a:r>
                        <a:rPr lang="en-US" sz="2000" dirty="0" err="1"/>
                        <a:t>myArray.join</a:t>
                      </a:r>
                      <a:r>
                        <a:rPr lang="en-US" sz="2000" dirty="0"/>
                        <a:t>()); </a:t>
                      </a:r>
                    </a:p>
                    <a:p>
                      <a:pPr marL="165100" marR="0" indent="0" algn="just">
                        <a:lnSpc>
                          <a:spcPct val="115000"/>
                        </a:lnSpc>
                        <a:spcBef>
                          <a:spcPts val="0"/>
                        </a:spcBef>
                        <a:spcAft>
                          <a:spcPts val="1000"/>
                        </a:spcAft>
                      </a:pPr>
                      <a:r>
                        <a:rPr lang="en-US" sz="2000" dirty="0"/>
                        <a:t>// </a:t>
                      </a:r>
                      <a:r>
                        <a:rPr lang="en-US" sz="2000" dirty="0" err="1"/>
                        <a:t>Android,iOS,Windows</a:t>
                      </a:r>
                      <a:endParaRPr lang="en-US" sz="2000" dirty="0"/>
                    </a:p>
                    <a:p>
                      <a:pPr marL="165100" marR="0" indent="0" algn="just">
                        <a:lnSpc>
                          <a:spcPct val="115000"/>
                        </a:lnSpc>
                        <a:spcBef>
                          <a:spcPts val="0"/>
                        </a:spcBef>
                        <a:spcAft>
                          <a:spcPts val="1000"/>
                        </a:spcAft>
                      </a:pPr>
                      <a:r>
                        <a:rPr lang="en-US" sz="2000" dirty="0"/>
                        <a:t>console.log</a:t>
                      </a:r>
                      <a:r>
                        <a:rPr lang="en-US" sz="2000" dirty="0" smtClean="0"/>
                        <a:t>(</a:t>
                      </a:r>
                    </a:p>
                    <a:p>
                      <a:pPr marL="165100" marR="0" indent="0" algn="just">
                        <a:lnSpc>
                          <a:spcPct val="115000"/>
                        </a:lnSpc>
                        <a:spcBef>
                          <a:spcPts val="0"/>
                        </a:spcBef>
                        <a:spcAft>
                          <a:spcPts val="1000"/>
                        </a:spcAft>
                      </a:pPr>
                      <a:r>
                        <a:rPr lang="en-US" sz="2000" dirty="0" err="1" smtClean="0"/>
                        <a:t>myArray.join</a:t>
                      </a:r>
                      <a:r>
                        <a:rPr lang="en-US" sz="2000" dirty="0"/>
                        <a:t>('-'));</a:t>
                      </a:r>
                    </a:p>
                    <a:p>
                      <a:pPr marL="165100" marR="0" indent="0" algn="just">
                        <a:lnSpc>
                          <a:spcPct val="115000"/>
                        </a:lnSpc>
                        <a:spcBef>
                          <a:spcPts val="0"/>
                        </a:spcBef>
                        <a:spcAft>
                          <a:spcPts val="1000"/>
                        </a:spcAft>
                      </a:pPr>
                      <a:r>
                        <a:rPr lang="en-US" sz="2000" dirty="0"/>
                        <a:t> // Android-</a:t>
                      </a:r>
                      <a:r>
                        <a:rPr lang="en-US" sz="2000" dirty="0" err="1"/>
                        <a:t>iOS</a:t>
                      </a:r>
                      <a:r>
                        <a:rPr lang="en-US" sz="2000" dirty="0"/>
                        <a:t>-Windows</a:t>
                      </a:r>
                    </a:p>
                    <a:p>
                      <a:pPr marL="0" marR="0" algn="just">
                        <a:lnSpc>
                          <a:spcPct val="115000"/>
                        </a:lnSpc>
                        <a:spcBef>
                          <a:spcPts val="0"/>
                        </a:spcBef>
                        <a:spcAft>
                          <a:spcPts val="1000"/>
                        </a:spcAft>
                      </a:pPr>
                      <a:r>
                        <a:rPr lang="en-US" sz="2000" dirty="0"/>
                        <a:t/>
                      </a:r>
                      <a:br>
                        <a:rPr lang="en-US" sz="2000" dirty="0"/>
                      </a:br>
                      <a:r>
                        <a:rPr lang="en-US" sz="2000" dirty="0"/>
                        <a:t> </a:t>
                      </a:r>
                      <a:endParaRPr lang="en-US" sz="2000" dirty="0">
                        <a:latin typeface="Calibri"/>
                        <a:ea typeface="Calibri"/>
                        <a:cs typeface="Times New Roman"/>
                      </a:endParaRPr>
                    </a:p>
                  </a:txBody>
                  <a:tcPr marL="3928" marR="3928" marT="3928" marB="3928" anchor="ctr"/>
                </a:tc>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fontScale="90000"/>
          </a:bodyPr>
          <a:lstStyle/>
          <a:p>
            <a:pPr algn="ctr"/>
            <a:r>
              <a:rPr lang="en-US" b="1" dirty="0" smtClean="0"/>
              <a:t>Introduction to Asynchronous Programming</a:t>
            </a:r>
            <a:endParaRPr lang="en-US" dirty="0"/>
          </a:p>
        </p:txBody>
      </p:sp>
      <p:sp>
        <p:nvSpPr>
          <p:cNvPr id="3" name="Content Placeholder 2"/>
          <p:cNvSpPr>
            <a:spLocks noGrp="1"/>
          </p:cNvSpPr>
          <p:nvPr>
            <p:ph sz="quarter" idx="1"/>
          </p:nvPr>
        </p:nvSpPr>
        <p:spPr>
          <a:xfrm>
            <a:off x="457200" y="1066800"/>
            <a:ext cx="7467600" cy="5791200"/>
          </a:xfrm>
        </p:spPr>
        <p:txBody>
          <a:bodyPr>
            <a:normAutofit lnSpcReduction="10000"/>
          </a:bodyPr>
          <a:lstStyle/>
          <a:p>
            <a:pPr algn="just">
              <a:buNone/>
            </a:pPr>
            <a:r>
              <a:rPr lang="en-US" dirty="0" smtClean="0"/>
              <a:t>Consider below-given code snippet:</a:t>
            </a:r>
          </a:p>
          <a:p>
            <a:pPr marL="573088" indent="-273050" algn="just">
              <a:buNone/>
            </a:pPr>
            <a:r>
              <a:rPr lang="en-US" dirty="0" smtClean="0"/>
              <a:t>console.log("Before For loop execution"); </a:t>
            </a:r>
          </a:p>
          <a:p>
            <a:pPr marL="573088" indent="-273050" algn="just">
              <a:buNone/>
            </a:pPr>
            <a:r>
              <a:rPr lang="en-US" dirty="0" smtClean="0"/>
              <a:t>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2; </a:t>
            </a:r>
            <a:r>
              <a:rPr lang="en-US" dirty="0" err="1" smtClean="0"/>
              <a:t>i</a:t>
            </a:r>
            <a:r>
              <a:rPr lang="en-US" dirty="0" smtClean="0"/>
              <a:t>++) {</a:t>
            </a:r>
          </a:p>
          <a:p>
            <a:pPr marL="573088" indent="-273050" algn="just">
              <a:buNone/>
            </a:pPr>
            <a:r>
              <a:rPr lang="en-US" dirty="0" smtClean="0"/>
              <a:t>console.log("</a:t>
            </a:r>
            <a:r>
              <a:rPr lang="en-US" dirty="0" err="1" smtClean="0"/>
              <a:t>setTimeout</a:t>
            </a:r>
            <a:r>
              <a:rPr lang="en-US" dirty="0" smtClean="0"/>
              <a:t> message");    </a:t>
            </a:r>
          </a:p>
          <a:p>
            <a:pPr marL="573088" indent="-273050" algn="just">
              <a:buNone/>
            </a:pPr>
            <a:r>
              <a:rPr lang="en-US" dirty="0" smtClean="0"/>
              <a:t>func1();    </a:t>
            </a:r>
          </a:p>
          <a:p>
            <a:pPr marL="573088" indent="-273050" algn="just">
              <a:buNone/>
            </a:pPr>
            <a:r>
              <a:rPr lang="en-US" dirty="0" smtClean="0"/>
              <a:t>func2();</a:t>
            </a:r>
          </a:p>
          <a:p>
            <a:pPr marL="573088" indent="-273050" algn="just">
              <a:buNone/>
            </a:pPr>
            <a:r>
              <a:rPr lang="en-US" dirty="0" smtClean="0"/>
              <a:t>}</a:t>
            </a:r>
          </a:p>
          <a:p>
            <a:pPr marL="573088" indent="-273050" algn="just">
              <a:buNone/>
            </a:pPr>
            <a:r>
              <a:rPr lang="en-US" dirty="0" smtClean="0"/>
              <a:t>console.log("After For loop execution"); </a:t>
            </a:r>
          </a:p>
          <a:p>
            <a:pPr marL="573088" indent="-273050" algn="just">
              <a:buNone/>
            </a:pPr>
            <a:r>
              <a:rPr lang="en-US" dirty="0" smtClean="0"/>
              <a:t>function func1() {    </a:t>
            </a:r>
          </a:p>
          <a:p>
            <a:pPr marL="573088" indent="-273050" algn="just">
              <a:buNone/>
            </a:pPr>
            <a:r>
              <a:rPr lang="en-US" dirty="0" smtClean="0"/>
              <a:t>console.log("Am in func1");</a:t>
            </a:r>
          </a:p>
          <a:p>
            <a:pPr marL="573088" indent="-273050" algn="just">
              <a:buNone/>
            </a:pPr>
            <a:r>
              <a:rPr lang="en-US" dirty="0" smtClean="0"/>
              <a:t>} </a:t>
            </a:r>
          </a:p>
          <a:p>
            <a:pPr marL="573088" indent="-273050" algn="just">
              <a:buNone/>
            </a:pPr>
            <a:r>
              <a:rPr lang="en-US" dirty="0" smtClean="0"/>
              <a:t>function func2() {    </a:t>
            </a:r>
          </a:p>
          <a:p>
            <a:pPr marL="573088" indent="-273050" algn="just">
              <a:buNone/>
            </a:pPr>
            <a:r>
              <a:rPr lang="en-US" dirty="0" smtClean="0"/>
              <a:t>console.log("Am in func2");</a:t>
            </a:r>
          </a:p>
          <a:p>
            <a:pPr marL="573088" indent="-273050" algn="just">
              <a:buNone/>
            </a:pPr>
            <a:r>
              <a:rPr lang="en-US" dirty="0" smtClean="0"/>
              <a:t>}</a:t>
            </a:r>
          </a:p>
          <a:p>
            <a:pPr algn="just"/>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924800" cy="6169152"/>
          </a:xfrm>
        </p:spPr>
        <p:txBody>
          <a:bodyPr/>
          <a:lstStyle/>
          <a:p>
            <a:pPr algn="just"/>
            <a:r>
              <a:rPr lang="en-US" dirty="0" smtClean="0"/>
              <a:t>According to JavaScript sequentially execution nature, the output of the above code snippet would be as shown below:</a:t>
            </a:r>
          </a:p>
          <a:p>
            <a:pPr algn="just"/>
            <a:endParaRPr lang="en-US" dirty="0"/>
          </a:p>
        </p:txBody>
      </p:sp>
      <p:pic>
        <p:nvPicPr>
          <p:cNvPr id="4" name="Picture 3"/>
          <p:cNvPicPr/>
          <p:nvPr/>
        </p:nvPicPr>
        <p:blipFill>
          <a:blip r:embed="rId2"/>
          <a:srcRect/>
          <a:stretch>
            <a:fillRect/>
          </a:stretch>
        </p:blipFill>
        <p:spPr bwMode="auto">
          <a:xfrm>
            <a:off x="762000" y="1676400"/>
            <a:ext cx="7239000" cy="38100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8001000" cy="6092952"/>
          </a:xfrm>
        </p:spPr>
        <p:txBody>
          <a:bodyPr/>
          <a:lstStyle/>
          <a:p>
            <a:pPr algn="just"/>
            <a:r>
              <a:rPr lang="en-US" dirty="0" smtClean="0"/>
              <a:t>If previous code is modified by adding </a:t>
            </a:r>
            <a:r>
              <a:rPr lang="en-US" dirty="0" err="1" smtClean="0"/>
              <a:t>setTimeout</a:t>
            </a:r>
            <a:r>
              <a:rPr lang="en-US" dirty="0" smtClean="0"/>
              <a:t>() method in for loop as shown below, then observe the output once again.</a:t>
            </a:r>
          </a:p>
          <a:p>
            <a:pPr algn="just"/>
            <a:r>
              <a:rPr lang="en-US" b="1" dirty="0" smtClean="0"/>
              <a:t>Modified code snippet:</a:t>
            </a:r>
            <a:endParaRPr lang="en-US" dirty="0" smtClean="0"/>
          </a:p>
          <a:p>
            <a:pPr algn="just"/>
            <a:r>
              <a:rPr lang="en-US" dirty="0" smtClean="0"/>
              <a:t>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2; </a:t>
            </a:r>
            <a:r>
              <a:rPr lang="en-US" dirty="0" err="1" smtClean="0"/>
              <a:t>i</a:t>
            </a:r>
            <a:r>
              <a:rPr lang="en-US" dirty="0" smtClean="0"/>
              <a:t>++) {    </a:t>
            </a:r>
          </a:p>
          <a:p>
            <a:pPr algn="just"/>
            <a:r>
              <a:rPr lang="en-US" dirty="0" err="1" smtClean="0">
                <a:solidFill>
                  <a:srgbClr val="C00000"/>
                </a:solidFill>
              </a:rPr>
              <a:t>setTimeout</a:t>
            </a:r>
            <a:r>
              <a:rPr lang="en-US" dirty="0" smtClean="0">
                <a:solidFill>
                  <a:srgbClr val="C00000"/>
                </a:solidFill>
              </a:rPr>
              <a:t>(</a:t>
            </a:r>
            <a:r>
              <a:rPr lang="en-US" dirty="0" smtClean="0">
                <a:solidFill>
                  <a:srgbClr val="00B050"/>
                </a:solidFill>
              </a:rPr>
              <a:t>function() {</a:t>
            </a:r>
            <a:r>
              <a:rPr lang="en-US" dirty="0" smtClean="0">
                <a:solidFill>
                  <a:srgbClr val="C00000"/>
                </a:solidFill>
              </a:rPr>
              <a:t>        </a:t>
            </a:r>
          </a:p>
          <a:p>
            <a:pPr marL="917575" indent="-273050" algn="just">
              <a:buNone/>
            </a:pPr>
            <a:r>
              <a:rPr lang="en-US" dirty="0" smtClean="0">
                <a:solidFill>
                  <a:srgbClr val="00B050"/>
                </a:solidFill>
              </a:rPr>
              <a:t>console.log("</a:t>
            </a:r>
            <a:r>
              <a:rPr lang="en-US" dirty="0" err="1" smtClean="0">
                <a:solidFill>
                  <a:srgbClr val="00B050"/>
                </a:solidFill>
              </a:rPr>
              <a:t>setTimeout</a:t>
            </a:r>
            <a:r>
              <a:rPr lang="en-US" dirty="0" smtClean="0">
                <a:solidFill>
                  <a:srgbClr val="00B050"/>
                </a:solidFill>
              </a:rPr>
              <a:t> message");        </a:t>
            </a:r>
          </a:p>
          <a:p>
            <a:pPr marL="917575" indent="-273050" algn="just">
              <a:buNone/>
            </a:pPr>
            <a:r>
              <a:rPr lang="en-US" dirty="0" smtClean="0">
                <a:solidFill>
                  <a:srgbClr val="00B050"/>
                </a:solidFill>
              </a:rPr>
              <a:t>func1();    </a:t>
            </a:r>
          </a:p>
          <a:p>
            <a:pPr algn="just"/>
            <a:r>
              <a:rPr lang="en-US" dirty="0" smtClean="0">
                <a:solidFill>
                  <a:srgbClr val="00B050"/>
                </a:solidFill>
              </a:rPr>
              <a:t>},</a:t>
            </a:r>
            <a:r>
              <a:rPr lang="en-US" dirty="0" smtClean="0">
                <a:solidFill>
                  <a:srgbClr val="C00000"/>
                </a:solidFill>
              </a:rPr>
              <a:t> </a:t>
            </a:r>
          </a:p>
          <a:p>
            <a:pPr algn="just"/>
            <a:r>
              <a:rPr lang="en-US" dirty="0" smtClean="0">
                <a:solidFill>
                  <a:srgbClr val="C00000"/>
                </a:solidFill>
              </a:rPr>
              <a:t>); </a:t>
            </a:r>
            <a:r>
              <a:rPr lang="en-US" dirty="0" smtClean="0"/>
              <a:t>   </a:t>
            </a:r>
          </a:p>
          <a:p>
            <a:pPr algn="just"/>
            <a:r>
              <a:rPr lang="en-US" dirty="0" smtClean="0"/>
              <a:t>func2();</a:t>
            </a:r>
          </a:p>
          <a:p>
            <a:pPr algn="just"/>
            <a:r>
              <a:rPr lang="en-US" dirty="0" smtClean="0"/>
              <a:t>}</a:t>
            </a:r>
          </a:p>
          <a:p>
            <a:pPr algn="just"/>
            <a:r>
              <a:rPr lang="en-US" dirty="0" smtClean="0"/>
              <a:t>The </a:t>
            </a:r>
            <a:r>
              <a:rPr lang="en-US" dirty="0" err="1" smtClean="0"/>
              <a:t>setTimeout</a:t>
            </a:r>
            <a:r>
              <a:rPr lang="en-US" dirty="0" smtClean="0"/>
              <a:t>() method calls a function after a number of milliseconds and is executed only once.</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t>New Output</a:t>
            </a:r>
            <a:endParaRPr lang="en-US" b="1" dirty="0"/>
          </a:p>
        </p:txBody>
      </p:sp>
      <p:pic>
        <p:nvPicPr>
          <p:cNvPr id="4" name="Content Placeholder 3"/>
          <p:cNvPicPr>
            <a:picLocks noGrp="1"/>
          </p:cNvPicPr>
          <p:nvPr>
            <p:ph sz="quarter" idx="1"/>
          </p:nvPr>
        </p:nvPicPr>
        <p:blipFill>
          <a:blip r:embed="rId2"/>
          <a:srcRect/>
          <a:stretch>
            <a:fillRect/>
          </a:stretch>
        </p:blipFill>
        <p:spPr bwMode="auto">
          <a:xfrm>
            <a:off x="533400" y="914400"/>
            <a:ext cx="7772400" cy="3581400"/>
          </a:xfrm>
          <a:prstGeom prst="rect">
            <a:avLst/>
          </a:prstGeom>
          <a:noFill/>
          <a:ln w="9525">
            <a:noFill/>
            <a:miter lim="800000"/>
            <a:headEnd/>
            <a:tailEnd/>
          </a:ln>
        </p:spPr>
      </p:pic>
      <p:sp>
        <p:nvSpPr>
          <p:cNvPr id="6" name="TextBox 5"/>
          <p:cNvSpPr txBox="1"/>
          <p:nvPr/>
        </p:nvSpPr>
        <p:spPr>
          <a:xfrm>
            <a:off x="457200" y="4495800"/>
            <a:ext cx="7539243" cy="1938992"/>
          </a:xfrm>
          <a:prstGeom prst="rect">
            <a:avLst/>
          </a:prstGeom>
          <a:noFill/>
        </p:spPr>
        <p:txBody>
          <a:bodyPr wrap="none" rtlCol="0">
            <a:spAutoFit/>
          </a:bodyPr>
          <a:lstStyle/>
          <a:p>
            <a:pPr algn="just">
              <a:buFont typeface="Arial" pitchFamily="34" charset="0"/>
              <a:buChar char="•"/>
            </a:pPr>
            <a:r>
              <a:rPr lang="en-US" sz="2400" dirty="0" smtClean="0"/>
              <a:t>  As observed in the output above, due to usage of </a:t>
            </a:r>
          </a:p>
          <a:p>
            <a:pPr algn="just"/>
            <a:r>
              <a:rPr lang="en-US" sz="2400" dirty="0" smtClean="0"/>
              <a:t>   </a:t>
            </a:r>
            <a:r>
              <a:rPr lang="en-US" sz="2400" dirty="0" err="1" smtClean="0"/>
              <a:t>setTimeout</a:t>
            </a:r>
            <a:r>
              <a:rPr lang="en-US" sz="2400" dirty="0" smtClean="0"/>
              <a:t>() method, the entire execution of code </a:t>
            </a:r>
          </a:p>
          <a:p>
            <a:pPr algn="just"/>
            <a:r>
              <a:rPr lang="en-US" sz="2400" dirty="0" smtClean="0"/>
              <a:t>   behavior has been changed, and the code has been</a:t>
            </a:r>
          </a:p>
          <a:p>
            <a:pPr algn="just"/>
            <a:r>
              <a:rPr lang="en-US" sz="2400" dirty="0" smtClean="0"/>
              <a:t>   executed asynchronously. </a:t>
            </a:r>
          </a:p>
          <a:p>
            <a:pPr algn="just"/>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3600" b="1" smtClean="0"/>
              <a:t>Function Parameters</a:t>
            </a:r>
            <a:endParaRPr lang="en-US" sz="3600" dirty="0"/>
          </a:p>
        </p:txBody>
      </p:sp>
      <p:sp>
        <p:nvSpPr>
          <p:cNvPr id="3" name="Content Placeholder 2"/>
          <p:cNvSpPr>
            <a:spLocks noGrp="1"/>
          </p:cNvSpPr>
          <p:nvPr>
            <p:ph sz="quarter" idx="1"/>
          </p:nvPr>
        </p:nvSpPr>
        <p:spPr>
          <a:xfrm>
            <a:off x="457200" y="990600"/>
            <a:ext cx="8305800" cy="5483352"/>
          </a:xfrm>
        </p:spPr>
        <p:txBody>
          <a:bodyPr>
            <a:normAutofit/>
          </a:bodyPr>
          <a:lstStyle/>
          <a:p>
            <a:pPr algn="just">
              <a:lnSpc>
                <a:spcPct val="150000"/>
              </a:lnSpc>
            </a:pPr>
            <a:r>
              <a:rPr lang="en-US" sz="2800" dirty="0" smtClean="0"/>
              <a:t>Function </a:t>
            </a:r>
            <a:r>
              <a:rPr lang="en-US" sz="2800" b="1" dirty="0" smtClean="0"/>
              <a:t>parameters</a:t>
            </a:r>
            <a:r>
              <a:rPr lang="en-US" sz="2800" dirty="0" smtClean="0"/>
              <a:t> are </a:t>
            </a:r>
            <a:r>
              <a:rPr lang="en-US" sz="2800" dirty="0" smtClean="0">
                <a:solidFill>
                  <a:srgbClr val="0000FF"/>
                </a:solidFill>
              </a:rPr>
              <a:t>the variables that are defined in the function definition </a:t>
            </a:r>
            <a:r>
              <a:rPr lang="en-US" sz="2800" dirty="0" smtClean="0"/>
              <a:t>and the </a:t>
            </a:r>
            <a:r>
              <a:rPr lang="en-US" sz="2800" dirty="0" smtClean="0">
                <a:solidFill>
                  <a:srgbClr val="CC0066"/>
                </a:solidFill>
              </a:rPr>
              <a:t>values passed to the function when it is invoked </a:t>
            </a:r>
            <a:r>
              <a:rPr lang="en-US" sz="2800" dirty="0" smtClean="0"/>
              <a:t>are called </a:t>
            </a:r>
            <a:r>
              <a:rPr lang="en-US" sz="2800" b="1" dirty="0" smtClean="0"/>
              <a:t>arguments</a:t>
            </a:r>
            <a:r>
              <a:rPr lang="en-US" sz="2800" dirty="0" smtClean="0"/>
              <a:t>.</a:t>
            </a:r>
          </a:p>
          <a:p>
            <a:pPr algn="just">
              <a:lnSpc>
                <a:spcPct val="150000"/>
              </a:lnSpc>
            </a:pPr>
            <a:r>
              <a:rPr lang="en-US" sz="2800" dirty="0" smtClean="0"/>
              <a:t>In JavaScript, function definition </a:t>
            </a:r>
            <a:r>
              <a:rPr lang="en-US" sz="2800" dirty="0" smtClean="0">
                <a:solidFill>
                  <a:srgbClr val="0000FF"/>
                </a:solidFill>
              </a:rPr>
              <a:t>does not have any data type specified for the parameters</a:t>
            </a:r>
            <a:r>
              <a:rPr lang="en-US" sz="2800" dirty="0" smtClean="0"/>
              <a:t>, and </a:t>
            </a:r>
            <a:r>
              <a:rPr lang="en-US" sz="2800" dirty="0" smtClean="0">
                <a:solidFill>
                  <a:srgbClr val="CC0066"/>
                </a:solidFill>
              </a:rPr>
              <a:t>type checking is not performed on the arguments </a:t>
            </a:r>
            <a:r>
              <a:rPr lang="en-US" sz="2800" dirty="0" smtClean="0"/>
              <a:t>passed to the function.</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467600" cy="715962"/>
          </a:xfrm>
        </p:spPr>
        <p:txBody>
          <a:bodyPr>
            <a:normAutofit/>
          </a:bodyPr>
          <a:lstStyle/>
          <a:p>
            <a:pPr algn="ctr"/>
            <a:r>
              <a:rPr lang="en-US" sz="3200" b="1" dirty="0" smtClean="0"/>
              <a:t>Asynchronous Programming</a:t>
            </a:r>
            <a:endParaRPr lang="en-US" sz="3200" b="1" dirty="0"/>
          </a:p>
        </p:txBody>
      </p:sp>
      <p:sp>
        <p:nvSpPr>
          <p:cNvPr id="3" name="Content Placeholder 2"/>
          <p:cNvSpPr>
            <a:spLocks noGrp="1"/>
          </p:cNvSpPr>
          <p:nvPr>
            <p:ph sz="quarter" idx="1"/>
          </p:nvPr>
        </p:nvSpPr>
        <p:spPr/>
        <p:txBody>
          <a:bodyPr/>
          <a:lstStyle/>
          <a:p>
            <a:pPr algn="just">
              <a:lnSpc>
                <a:spcPct val="150000"/>
              </a:lnSpc>
            </a:pPr>
            <a:r>
              <a:rPr lang="en-US" dirty="0" smtClean="0"/>
              <a:t>Asynchronous execution refers to a programming technique </a:t>
            </a:r>
            <a:r>
              <a:rPr lang="en-US" dirty="0" smtClean="0">
                <a:solidFill>
                  <a:srgbClr val="FF0066"/>
                </a:solidFill>
              </a:rPr>
              <a:t>where multiple tasks can be executed concurrently, without blocking the execution of the main thread</a:t>
            </a:r>
            <a:r>
              <a:rPr lang="en-US" dirty="0" smtClean="0"/>
              <a:t>. </a:t>
            </a:r>
          </a:p>
          <a:p>
            <a:pPr algn="just">
              <a:lnSpc>
                <a:spcPct val="150000"/>
              </a:lnSpc>
            </a:pPr>
            <a:r>
              <a:rPr lang="en-US" dirty="0" smtClean="0"/>
              <a:t>In this approach, </a:t>
            </a:r>
            <a:r>
              <a:rPr lang="en-US" dirty="0" smtClean="0">
                <a:solidFill>
                  <a:srgbClr val="0000FF"/>
                </a:solidFill>
              </a:rPr>
              <a:t>a task can start executing without waiting for the completion of another task.</a:t>
            </a:r>
            <a:endParaRPr lang="en-US" dirty="0">
              <a:solidFill>
                <a:srgbClr val="0000FF"/>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pPr algn="ctr"/>
            <a:r>
              <a:rPr lang="en-US" b="1" dirty="0" smtClean="0"/>
              <a:t>Asynchronous Programming Techniques</a:t>
            </a:r>
            <a:endParaRPr lang="en-US" dirty="0"/>
          </a:p>
        </p:txBody>
      </p:sp>
      <p:sp>
        <p:nvSpPr>
          <p:cNvPr id="3" name="Content Placeholder 2"/>
          <p:cNvSpPr>
            <a:spLocks noGrp="1"/>
          </p:cNvSpPr>
          <p:nvPr>
            <p:ph sz="quarter" idx="1"/>
          </p:nvPr>
        </p:nvSpPr>
        <p:spPr>
          <a:xfrm>
            <a:off x="381000" y="1295400"/>
            <a:ext cx="8229600" cy="5178552"/>
          </a:xfrm>
        </p:spPr>
        <p:txBody>
          <a:bodyPr>
            <a:normAutofit/>
          </a:bodyPr>
          <a:lstStyle/>
          <a:p>
            <a:pPr algn="just"/>
            <a:r>
              <a:rPr lang="en-US" dirty="0" smtClean="0">
                <a:solidFill>
                  <a:srgbClr val="0000FF"/>
                </a:solidFill>
              </a:rPr>
              <a:t>Some of the real-time situations where you may need to use the JavaScript Asynchronous code of execution </a:t>
            </a:r>
            <a:r>
              <a:rPr lang="en-US" dirty="0" smtClean="0"/>
              <a:t>while implementing business logic are:</a:t>
            </a:r>
          </a:p>
          <a:p>
            <a:pPr lvl="0" algn="just"/>
            <a:r>
              <a:rPr lang="en-US" dirty="0" smtClean="0"/>
              <a:t>To make an HTTP request call.</a:t>
            </a:r>
          </a:p>
          <a:p>
            <a:pPr lvl="0" algn="just"/>
            <a:r>
              <a:rPr lang="en-US" dirty="0" smtClean="0"/>
              <a:t>To perform any input/output operations.</a:t>
            </a:r>
          </a:p>
          <a:p>
            <a:pPr lvl="0" algn="just"/>
            <a:r>
              <a:rPr lang="en-US" dirty="0" smtClean="0"/>
              <a:t>To deal with client and server communication.</a:t>
            </a:r>
          </a:p>
          <a:p>
            <a:pPr algn="just">
              <a:buNone/>
            </a:pPr>
            <a:r>
              <a:rPr lang="en-US" dirty="0" smtClean="0"/>
              <a:t>These executions in JavaScript can also be achieved through many techniques.</a:t>
            </a:r>
          </a:p>
          <a:p>
            <a:pPr algn="just"/>
            <a:r>
              <a:rPr lang="en-US" dirty="0" smtClean="0"/>
              <a:t>Some of the techniques are:  </a:t>
            </a:r>
          </a:p>
          <a:p>
            <a:pPr marL="1082675" lvl="0" indent="-273050" algn="just"/>
            <a:r>
              <a:rPr lang="en-US" dirty="0" smtClean="0"/>
              <a:t>Callbacks</a:t>
            </a:r>
          </a:p>
          <a:p>
            <a:pPr marL="1082675" lvl="0" indent="-273050" algn="just"/>
            <a:r>
              <a:rPr lang="en-US" dirty="0" smtClean="0"/>
              <a:t>Promises</a:t>
            </a:r>
          </a:p>
          <a:p>
            <a:pPr marL="1082675" indent="-273050" algn="just"/>
            <a:r>
              <a:rPr lang="en-US" dirty="0" err="1" smtClean="0"/>
              <a:t>Async</a:t>
            </a:r>
            <a:r>
              <a:rPr lang="en-US" dirty="0" smtClean="0"/>
              <a:t>/Await </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smtClean="0"/>
              <a:t>Callbacks</a:t>
            </a:r>
            <a:endParaRPr lang="en-US" dirty="0"/>
          </a:p>
        </p:txBody>
      </p:sp>
      <p:sp>
        <p:nvSpPr>
          <p:cNvPr id="3" name="Content Placeholder 2"/>
          <p:cNvSpPr>
            <a:spLocks noGrp="1"/>
          </p:cNvSpPr>
          <p:nvPr>
            <p:ph sz="quarter" idx="1"/>
          </p:nvPr>
        </p:nvSpPr>
        <p:spPr>
          <a:xfrm>
            <a:off x="228600" y="990600"/>
            <a:ext cx="8305800" cy="5483352"/>
          </a:xfrm>
        </p:spPr>
        <p:txBody>
          <a:bodyPr>
            <a:normAutofit fontScale="92500" lnSpcReduction="10000"/>
          </a:bodyPr>
          <a:lstStyle/>
          <a:p>
            <a:pPr algn="just">
              <a:lnSpc>
                <a:spcPct val="200000"/>
              </a:lnSpc>
            </a:pPr>
            <a:r>
              <a:rPr lang="en-US" dirty="0" smtClean="0"/>
              <a:t>A callback function is a function </a:t>
            </a:r>
            <a:r>
              <a:rPr lang="en-US" dirty="0" smtClean="0">
                <a:solidFill>
                  <a:srgbClr val="0000FF"/>
                </a:solidFill>
              </a:rPr>
              <a:t>that is passed as an argument to another function. </a:t>
            </a:r>
          </a:p>
          <a:p>
            <a:pPr algn="just">
              <a:lnSpc>
                <a:spcPct val="200000"/>
              </a:lnSpc>
            </a:pPr>
            <a:r>
              <a:rPr lang="en-US" dirty="0" smtClean="0"/>
              <a:t>Callbacks make sure that </a:t>
            </a:r>
            <a:r>
              <a:rPr lang="en-US" dirty="0" smtClean="0">
                <a:solidFill>
                  <a:srgbClr val="CC0066"/>
                </a:solidFill>
              </a:rPr>
              <a:t>a certain function does not execute until another function has already finished execution.</a:t>
            </a:r>
          </a:p>
          <a:p>
            <a:pPr algn="just">
              <a:lnSpc>
                <a:spcPct val="200000"/>
              </a:lnSpc>
            </a:pPr>
            <a:r>
              <a:rPr lang="en-US" dirty="0" smtClean="0"/>
              <a:t>Here the problem is there are bunch of asynchronous tasks, which expect you to define one callback within another callback and so on. This leads to callback hell.</a:t>
            </a:r>
          </a:p>
          <a:p>
            <a:pPr algn="just">
              <a:lnSpc>
                <a:spcPct val="200000"/>
              </a:lnSpc>
            </a:pP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553200"/>
          </a:xfrm>
        </p:spPr>
        <p:txBody>
          <a:bodyPr>
            <a:normAutofit fontScale="85000" lnSpcReduction="10000"/>
          </a:bodyPr>
          <a:lstStyle/>
          <a:p>
            <a:pPr algn="just"/>
            <a:r>
              <a:rPr lang="en-US" b="1" dirty="0" smtClean="0"/>
              <a:t>Callback hell</a:t>
            </a:r>
            <a:r>
              <a:rPr lang="en-US" dirty="0" smtClean="0"/>
              <a:t>, </a:t>
            </a:r>
            <a:r>
              <a:rPr lang="en-US" dirty="0" smtClean="0">
                <a:solidFill>
                  <a:srgbClr val="CC0066"/>
                </a:solidFill>
              </a:rPr>
              <a:t>which is also called a Pyramid of Doom</a:t>
            </a:r>
            <a:r>
              <a:rPr lang="en-US" dirty="0" smtClean="0"/>
              <a:t>, consists of more than one nested callback which makes code hard to read and debug. </a:t>
            </a:r>
            <a:r>
              <a:rPr lang="en-US" dirty="0" smtClean="0">
                <a:solidFill>
                  <a:srgbClr val="0000FF"/>
                </a:solidFill>
              </a:rPr>
              <a:t>As calls become more nested, the code becomes deeper and increasingly more difficult to manage</a:t>
            </a:r>
            <a:r>
              <a:rPr lang="en-US" dirty="0" smtClean="0"/>
              <a:t>, especially if there are more loops, conditional statements, and so on in the code.</a:t>
            </a:r>
          </a:p>
          <a:p>
            <a:pPr algn="just"/>
            <a:r>
              <a:rPr lang="en-US" b="1" dirty="0" smtClean="0"/>
              <a:t>Example:</a:t>
            </a:r>
            <a:endParaRPr lang="en-US" dirty="0" smtClean="0"/>
          </a:p>
          <a:p>
            <a:pPr algn="just"/>
            <a:r>
              <a:rPr lang="en-US" dirty="0" smtClean="0"/>
              <a:t>myFun1(function () {    </a:t>
            </a:r>
          </a:p>
          <a:p>
            <a:pPr algn="just">
              <a:buNone/>
            </a:pPr>
            <a:r>
              <a:rPr lang="en-US" dirty="0" smtClean="0"/>
              <a:t>		myFun2(function () {        </a:t>
            </a:r>
          </a:p>
          <a:p>
            <a:pPr algn="just">
              <a:buNone/>
            </a:pPr>
            <a:r>
              <a:rPr lang="en-US" dirty="0" smtClean="0"/>
              <a:t>			myFun3(function () {            </a:t>
            </a:r>
          </a:p>
          <a:p>
            <a:pPr algn="just">
              <a:buNone/>
            </a:pPr>
            <a:r>
              <a:rPr lang="en-US" dirty="0" smtClean="0"/>
              <a:t>				myFun4(function () {                </a:t>
            </a:r>
          </a:p>
          <a:p>
            <a:pPr algn="just">
              <a:buNone/>
            </a:pPr>
            <a:r>
              <a:rPr lang="en-US" dirty="0" smtClean="0"/>
              <a:t> 					....            </a:t>
            </a:r>
          </a:p>
          <a:p>
            <a:pPr algn="just">
              <a:buNone/>
            </a:pPr>
            <a:r>
              <a:rPr lang="en-US" dirty="0" smtClean="0"/>
              <a:t>				 });       </a:t>
            </a:r>
          </a:p>
          <a:p>
            <a:pPr algn="just">
              <a:buNone/>
            </a:pPr>
            <a:r>
              <a:rPr lang="en-US" dirty="0" smtClean="0"/>
              <a:t> 			});   </a:t>
            </a:r>
          </a:p>
          <a:p>
            <a:pPr algn="just">
              <a:buNone/>
            </a:pPr>
            <a:r>
              <a:rPr lang="en-US" dirty="0" smtClean="0"/>
              <a:t> 		});</a:t>
            </a:r>
          </a:p>
          <a:p>
            <a:pPr algn="just"/>
            <a:r>
              <a:rPr lang="en-US" dirty="0" smtClean="0"/>
              <a:t>}); </a:t>
            </a:r>
          </a:p>
          <a:p>
            <a:pPr algn="just"/>
            <a:r>
              <a:rPr lang="en-US" dirty="0" smtClean="0">
                <a:solidFill>
                  <a:srgbClr val="0000FF"/>
                </a:solidFill>
              </a:rPr>
              <a:t>In the above example, it is noticed that the "pyramid" of nested calls grows to the right with every asynchronous action. It leads to callback hell</a:t>
            </a:r>
            <a:r>
              <a:rPr lang="en-US" dirty="0" smtClean="0"/>
              <a:t>. So, this way of coding is not very good practice.</a:t>
            </a:r>
          </a:p>
          <a:p>
            <a:pPr algn="just"/>
            <a:r>
              <a:rPr lang="en-US" dirty="0" smtClean="0">
                <a:solidFill>
                  <a:srgbClr val="FF0066"/>
                </a:solidFill>
              </a:rPr>
              <a:t>To overcome the disadvantage of callbacks, the concept of Promises was introduced.</a:t>
            </a:r>
          </a:p>
          <a:p>
            <a:pPr algn="just"/>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lstStyle/>
          <a:p>
            <a:r>
              <a:rPr lang="en-US" b="1" dirty="0" smtClean="0"/>
              <a:t>Promises</a:t>
            </a:r>
            <a:endParaRPr lang="en-US" dirty="0"/>
          </a:p>
        </p:txBody>
      </p:sp>
      <p:sp>
        <p:nvSpPr>
          <p:cNvPr id="3" name="Content Placeholder 2"/>
          <p:cNvSpPr>
            <a:spLocks noGrp="1"/>
          </p:cNvSpPr>
          <p:nvPr>
            <p:ph sz="quarter" idx="1"/>
          </p:nvPr>
        </p:nvSpPr>
        <p:spPr>
          <a:xfrm>
            <a:off x="304800" y="685800"/>
            <a:ext cx="8305800" cy="6172200"/>
          </a:xfrm>
        </p:spPr>
        <p:txBody>
          <a:bodyPr>
            <a:normAutofit lnSpcReduction="10000"/>
          </a:bodyPr>
          <a:lstStyle/>
          <a:p>
            <a:pPr algn="just">
              <a:lnSpc>
                <a:spcPct val="110000"/>
              </a:lnSpc>
            </a:pPr>
            <a:r>
              <a:rPr lang="en-US" dirty="0" smtClean="0"/>
              <a:t>In JavaScript, </a:t>
            </a:r>
            <a:r>
              <a:rPr lang="en-US" dirty="0" smtClean="0">
                <a:solidFill>
                  <a:srgbClr val="0000FF"/>
                </a:solidFill>
              </a:rPr>
              <a:t>promises are a way to handle asynchronous operations</a:t>
            </a:r>
            <a:r>
              <a:rPr lang="en-US" dirty="0" smtClean="0"/>
              <a:t>.</a:t>
            </a:r>
          </a:p>
          <a:p>
            <a:pPr algn="just">
              <a:lnSpc>
                <a:spcPct val="110000"/>
              </a:lnSpc>
            </a:pPr>
            <a:r>
              <a:rPr lang="en-US" dirty="0" smtClean="0"/>
              <a:t>A promise is </a:t>
            </a:r>
            <a:r>
              <a:rPr lang="en-US" dirty="0" smtClean="0">
                <a:solidFill>
                  <a:srgbClr val="CC0066"/>
                </a:solidFill>
              </a:rPr>
              <a:t>an object that represents a value that may not be available yet, but will be resolved at some point in the future.  </a:t>
            </a:r>
          </a:p>
          <a:p>
            <a:pPr algn="just">
              <a:lnSpc>
                <a:spcPct val="110000"/>
              </a:lnSpc>
            </a:pPr>
            <a:r>
              <a:rPr lang="en-US" dirty="0" smtClean="0"/>
              <a:t>Promises are commonly </a:t>
            </a:r>
            <a:r>
              <a:rPr lang="en-US" dirty="0" smtClean="0">
                <a:solidFill>
                  <a:srgbClr val="066A3A"/>
                </a:solidFill>
              </a:rPr>
              <a:t>used for network requests, file I/O, and other time-consuming operations</a:t>
            </a:r>
            <a:r>
              <a:rPr lang="en-US" dirty="0" smtClean="0"/>
              <a:t>.</a:t>
            </a:r>
          </a:p>
          <a:p>
            <a:pPr algn="just">
              <a:lnSpc>
                <a:spcPct val="110000"/>
              </a:lnSpc>
            </a:pPr>
            <a:r>
              <a:rPr lang="en-US" dirty="0" smtClean="0"/>
              <a:t>Promises have three states:</a:t>
            </a:r>
          </a:p>
          <a:p>
            <a:pPr algn="just">
              <a:lnSpc>
                <a:spcPct val="110000"/>
              </a:lnSpc>
            </a:pPr>
            <a:r>
              <a:rPr lang="en-US" b="1" dirty="0" smtClean="0"/>
              <a:t>Pending:</a:t>
            </a:r>
            <a:r>
              <a:rPr lang="en-US" dirty="0" smtClean="0"/>
              <a:t> The initial state, before the promise has resolved or rejected.</a:t>
            </a:r>
          </a:p>
          <a:p>
            <a:pPr algn="just">
              <a:lnSpc>
                <a:spcPct val="110000"/>
              </a:lnSpc>
            </a:pPr>
            <a:r>
              <a:rPr lang="en-US" b="1" dirty="0" smtClean="0"/>
              <a:t>Fulfilled:</a:t>
            </a:r>
            <a:r>
              <a:rPr lang="en-US" dirty="0" smtClean="0"/>
              <a:t> The state when the promise has successfully resolved with a value.</a:t>
            </a:r>
          </a:p>
          <a:p>
            <a:pPr algn="just">
              <a:lnSpc>
                <a:spcPct val="110000"/>
              </a:lnSpc>
            </a:pPr>
            <a:r>
              <a:rPr lang="en-US" b="1" dirty="0" smtClean="0"/>
              <a:t>Rejected:</a:t>
            </a:r>
            <a:r>
              <a:rPr lang="en-US" dirty="0" smtClean="0"/>
              <a:t> The state when the promise has failed to resolve with an error.</a:t>
            </a:r>
          </a:p>
          <a:p>
            <a:pPr algn="just">
              <a:lnSpc>
                <a:spcPct val="110000"/>
              </a:lnSpc>
            </a:pP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229600" cy="6477000"/>
          </a:xfrm>
        </p:spPr>
        <p:txBody>
          <a:bodyPr>
            <a:normAutofit lnSpcReduction="10000"/>
          </a:bodyPr>
          <a:lstStyle/>
          <a:p>
            <a:pPr algn="just"/>
            <a:r>
              <a:rPr lang="en-US" dirty="0" smtClean="0"/>
              <a:t>Promises can be </a:t>
            </a:r>
            <a:r>
              <a:rPr lang="en-US" dirty="0" smtClean="0">
                <a:solidFill>
                  <a:srgbClr val="CC0066"/>
                </a:solidFill>
              </a:rPr>
              <a:t>created using the Promise constructor, which takes a function as its argument.</a:t>
            </a:r>
            <a:r>
              <a:rPr lang="en-US" dirty="0" smtClean="0"/>
              <a:t> </a:t>
            </a:r>
          </a:p>
          <a:p>
            <a:pPr algn="just"/>
            <a:r>
              <a:rPr lang="en-US" dirty="0" smtClean="0">
                <a:solidFill>
                  <a:srgbClr val="0000FF"/>
                </a:solidFill>
              </a:rPr>
              <a:t>This function takes two parameters: resolve and reject. The resolve function is used to fulfill the promise, and the reject function is used to reject the promise with an error.</a:t>
            </a:r>
          </a:p>
          <a:p>
            <a:pPr algn="just">
              <a:buNone/>
            </a:pPr>
            <a:r>
              <a:rPr lang="en-US" b="1" dirty="0" smtClean="0"/>
              <a:t>Example:</a:t>
            </a:r>
          </a:p>
          <a:p>
            <a:pPr algn="just"/>
            <a:r>
              <a:rPr lang="en-US" dirty="0" smtClean="0"/>
              <a:t>const promise = new Promise((resolve, reject) =&gt; {</a:t>
            </a:r>
          </a:p>
          <a:p>
            <a:pPr algn="just"/>
            <a:r>
              <a:rPr lang="en-US" dirty="0" smtClean="0"/>
              <a:t>  // Perform some asynchronous operation</a:t>
            </a:r>
          </a:p>
          <a:p>
            <a:pPr algn="just"/>
            <a:r>
              <a:rPr lang="en-US" dirty="0" smtClean="0"/>
              <a:t>  // When it's done, call either `resolve` or `reject`</a:t>
            </a:r>
          </a:p>
          <a:p>
            <a:pPr algn="just"/>
            <a:r>
              <a:rPr lang="en-US" dirty="0" smtClean="0"/>
              <a:t>  if (/* operation was successful */) {</a:t>
            </a:r>
          </a:p>
          <a:p>
            <a:pPr algn="just"/>
            <a:r>
              <a:rPr lang="en-US" dirty="0" smtClean="0"/>
              <a:t>    resolve('result');</a:t>
            </a:r>
          </a:p>
          <a:p>
            <a:pPr algn="just"/>
            <a:r>
              <a:rPr lang="en-US" dirty="0" smtClean="0"/>
              <a:t>  } else {</a:t>
            </a:r>
          </a:p>
          <a:p>
            <a:pPr algn="just"/>
            <a:r>
              <a:rPr lang="en-US" dirty="0" smtClean="0"/>
              <a:t>    reject(new Error('Something went wrong'));</a:t>
            </a:r>
          </a:p>
          <a:p>
            <a:pPr algn="just"/>
            <a:r>
              <a:rPr lang="en-US" dirty="0" smtClean="0"/>
              <a:t>  }</a:t>
            </a:r>
          </a:p>
          <a:p>
            <a:pPr algn="just"/>
            <a:r>
              <a:rPr lang="en-US" dirty="0" smtClean="0"/>
              <a:t>});</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001000" cy="6477000"/>
          </a:xfrm>
        </p:spPr>
        <p:txBody>
          <a:bodyPr>
            <a:normAutofit lnSpcReduction="10000"/>
          </a:bodyPr>
          <a:lstStyle/>
          <a:p>
            <a:pPr>
              <a:lnSpc>
                <a:spcPct val="150000"/>
              </a:lnSpc>
            </a:pPr>
            <a:r>
              <a:rPr lang="en-US" dirty="0" smtClean="0"/>
              <a:t>Once a promise is created, </a:t>
            </a:r>
            <a:r>
              <a:rPr lang="en-US" dirty="0" smtClean="0">
                <a:solidFill>
                  <a:srgbClr val="0000FF"/>
                </a:solidFill>
              </a:rPr>
              <a:t>you can attach callbacks using the then and catch methods</a:t>
            </a:r>
            <a:r>
              <a:rPr lang="en-US" dirty="0" smtClean="0"/>
              <a:t>. The </a:t>
            </a:r>
            <a:r>
              <a:rPr lang="en-US" dirty="0" smtClean="0">
                <a:solidFill>
                  <a:srgbClr val="FF0066"/>
                </a:solidFill>
              </a:rPr>
              <a:t>then method is called when the promise is fulfilled</a:t>
            </a:r>
            <a:r>
              <a:rPr lang="en-US" dirty="0" smtClean="0"/>
              <a:t>, and </a:t>
            </a:r>
            <a:r>
              <a:rPr lang="en-US" dirty="0" smtClean="0">
                <a:solidFill>
                  <a:srgbClr val="066A3A"/>
                </a:solidFill>
              </a:rPr>
              <a:t>the catch method is called when the promise is rejected</a:t>
            </a:r>
            <a:r>
              <a:rPr lang="en-US" dirty="0" smtClean="0"/>
              <a:t>.</a:t>
            </a:r>
          </a:p>
          <a:p>
            <a:pPr>
              <a:lnSpc>
                <a:spcPct val="150000"/>
              </a:lnSpc>
              <a:buNone/>
            </a:pPr>
            <a:r>
              <a:rPr lang="en-US" b="1" dirty="0" smtClean="0"/>
              <a:t>Example:</a:t>
            </a:r>
          </a:p>
          <a:p>
            <a:pPr marL="573088" indent="-273050">
              <a:lnSpc>
                <a:spcPct val="150000"/>
              </a:lnSpc>
              <a:buNone/>
            </a:pPr>
            <a:r>
              <a:rPr lang="en-US" dirty="0" err="1" smtClean="0"/>
              <a:t>promise.then</a:t>
            </a:r>
            <a:r>
              <a:rPr lang="en-US" dirty="0" smtClean="0"/>
              <a:t>((result) =&gt; {</a:t>
            </a:r>
          </a:p>
          <a:p>
            <a:pPr marL="573088" indent="-273050">
              <a:lnSpc>
                <a:spcPct val="150000"/>
              </a:lnSpc>
              <a:buNone/>
            </a:pPr>
            <a:r>
              <a:rPr lang="en-US" dirty="0" smtClean="0"/>
              <a:t>  console.log(result); // output: 'result'</a:t>
            </a:r>
          </a:p>
          <a:p>
            <a:pPr marL="573088" indent="-273050">
              <a:lnSpc>
                <a:spcPct val="150000"/>
              </a:lnSpc>
              <a:buNone/>
            </a:pPr>
            <a:r>
              <a:rPr lang="en-US" dirty="0" smtClean="0"/>
              <a:t>}).catch((error) =&gt; {</a:t>
            </a:r>
          </a:p>
          <a:p>
            <a:pPr marL="573088" indent="-273050">
              <a:lnSpc>
                <a:spcPct val="150000"/>
              </a:lnSpc>
              <a:buNone/>
            </a:pPr>
            <a:r>
              <a:rPr lang="en-US" dirty="0" smtClean="0"/>
              <a:t>  </a:t>
            </a:r>
            <a:r>
              <a:rPr lang="en-US" dirty="0" err="1" smtClean="0"/>
              <a:t>console.error</a:t>
            </a:r>
            <a:r>
              <a:rPr lang="en-US" dirty="0" smtClean="0"/>
              <a:t>(error); // output: 'Error: Something went wrong'</a:t>
            </a:r>
          </a:p>
          <a:p>
            <a:pPr marL="573088" indent="-273050">
              <a:lnSpc>
                <a:spcPct val="150000"/>
              </a:lnSpc>
              <a:buNone/>
            </a:pPr>
            <a:r>
              <a:rPr lang="en-US" dirty="0" smtClean="0"/>
              <a:t>});</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629400"/>
          </a:xfrm>
        </p:spPr>
        <p:txBody>
          <a:bodyPr>
            <a:normAutofit/>
          </a:bodyPr>
          <a:lstStyle/>
          <a:p>
            <a:pPr>
              <a:buNone/>
            </a:pPr>
            <a:r>
              <a:rPr lang="en-US" b="1" dirty="0" smtClean="0"/>
              <a:t>Example:</a:t>
            </a:r>
          </a:p>
          <a:p>
            <a:r>
              <a:rPr lang="en-US" dirty="0" smtClean="0"/>
              <a:t>function </a:t>
            </a:r>
            <a:r>
              <a:rPr lang="en-US" dirty="0" err="1" smtClean="0"/>
              <a:t>fetchData</a:t>
            </a:r>
            <a:r>
              <a:rPr lang="en-US" dirty="0" smtClean="0"/>
              <a:t>() { </a:t>
            </a:r>
          </a:p>
          <a:p>
            <a:r>
              <a:rPr lang="en-US" dirty="0" smtClean="0"/>
              <a:t>return new Promise((resolve, reject) =&gt; { </a:t>
            </a:r>
            <a:r>
              <a:rPr lang="en-US" dirty="0" err="1" smtClean="0"/>
              <a:t>setTimeout</a:t>
            </a:r>
            <a:r>
              <a:rPr lang="en-US" dirty="0" smtClean="0"/>
              <a:t>(() =&gt; { </a:t>
            </a:r>
          </a:p>
          <a:p>
            <a:r>
              <a:rPr lang="en-US" dirty="0" smtClean="0"/>
              <a:t>resolve("Data fetched successfully!"); </a:t>
            </a:r>
          </a:p>
          <a:p>
            <a:r>
              <a:rPr lang="en-US" dirty="0" smtClean="0"/>
              <a:t>}, 2000); </a:t>
            </a:r>
          </a:p>
          <a:p>
            <a:r>
              <a:rPr lang="en-US" dirty="0" smtClean="0"/>
              <a:t>}); </a:t>
            </a:r>
          </a:p>
          <a:p>
            <a:r>
              <a:rPr lang="en-US" dirty="0" smtClean="0"/>
              <a:t>} </a:t>
            </a:r>
          </a:p>
          <a:p>
            <a:r>
              <a:rPr lang="en-US" dirty="0" err="1" smtClean="0"/>
              <a:t>fetchData</a:t>
            </a:r>
            <a:r>
              <a:rPr lang="en-US" dirty="0" smtClean="0"/>
              <a:t>() </a:t>
            </a:r>
          </a:p>
          <a:p>
            <a:r>
              <a:rPr lang="en-US" dirty="0" smtClean="0"/>
              <a:t>.then((data) =&gt; { </a:t>
            </a:r>
          </a:p>
          <a:p>
            <a:r>
              <a:rPr lang="en-US" dirty="0" smtClean="0"/>
              <a:t>console.log(data); </a:t>
            </a:r>
          </a:p>
          <a:p>
            <a:r>
              <a:rPr lang="en-US" dirty="0" smtClean="0"/>
              <a:t>}) </a:t>
            </a:r>
          </a:p>
          <a:p>
            <a:r>
              <a:rPr lang="en-US" dirty="0" smtClean="0"/>
              <a:t>.catch((error) =&gt; { </a:t>
            </a:r>
          </a:p>
          <a:p>
            <a:r>
              <a:rPr lang="en-US" dirty="0" err="1" smtClean="0"/>
              <a:t>console.error</a:t>
            </a:r>
            <a:r>
              <a:rPr lang="en-US" dirty="0" smtClean="0"/>
              <a:t>(error); </a:t>
            </a:r>
          </a:p>
          <a:p>
            <a:r>
              <a:rPr lang="en-US" dirty="0" smtClean="0"/>
              <a:t>});</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077200" cy="6169152"/>
          </a:xfrm>
        </p:spPr>
        <p:txBody>
          <a:bodyPr>
            <a:normAutofit fontScale="92500" lnSpcReduction="20000"/>
          </a:bodyPr>
          <a:lstStyle/>
          <a:p>
            <a:pPr>
              <a:lnSpc>
                <a:spcPct val="150000"/>
              </a:lnSpc>
            </a:pPr>
            <a:r>
              <a:rPr lang="en-US" dirty="0" smtClean="0"/>
              <a:t>Promises can also be chained using the then method. This allows you to perform a series of asynchronous operations in a specific order.</a:t>
            </a:r>
          </a:p>
          <a:p>
            <a:pPr>
              <a:lnSpc>
                <a:spcPct val="150000"/>
              </a:lnSpc>
              <a:buNone/>
            </a:pPr>
            <a:r>
              <a:rPr lang="en-US" b="1" dirty="0" smtClean="0"/>
              <a:t>Example:</a:t>
            </a:r>
          </a:p>
          <a:p>
            <a:pPr>
              <a:lnSpc>
                <a:spcPct val="150000"/>
              </a:lnSpc>
            </a:pPr>
            <a:r>
              <a:rPr lang="en-US" dirty="0" err="1" smtClean="0"/>
              <a:t>promise.then</a:t>
            </a:r>
            <a:r>
              <a:rPr lang="en-US" dirty="0" smtClean="0"/>
              <a:t>((result) =&gt; {</a:t>
            </a:r>
          </a:p>
          <a:p>
            <a:pPr>
              <a:lnSpc>
                <a:spcPct val="150000"/>
              </a:lnSpc>
            </a:pPr>
            <a:r>
              <a:rPr lang="en-US" dirty="0" smtClean="0"/>
              <a:t>  return </a:t>
            </a:r>
            <a:r>
              <a:rPr lang="en-US" dirty="0" err="1" smtClean="0"/>
              <a:t>doSomethingElse</a:t>
            </a:r>
            <a:r>
              <a:rPr lang="en-US" dirty="0" smtClean="0"/>
              <a:t>(result);</a:t>
            </a:r>
          </a:p>
          <a:p>
            <a:pPr>
              <a:lnSpc>
                <a:spcPct val="150000"/>
              </a:lnSpc>
            </a:pPr>
            <a:r>
              <a:rPr lang="en-US" dirty="0" smtClean="0"/>
              <a:t>}).then((result) =&gt; {</a:t>
            </a:r>
          </a:p>
          <a:p>
            <a:pPr>
              <a:lnSpc>
                <a:spcPct val="150000"/>
              </a:lnSpc>
            </a:pPr>
            <a:r>
              <a:rPr lang="en-US" dirty="0" smtClean="0"/>
              <a:t>  console.log(result); // output: 'result from second operation'</a:t>
            </a:r>
          </a:p>
          <a:p>
            <a:pPr>
              <a:lnSpc>
                <a:spcPct val="150000"/>
              </a:lnSpc>
            </a:pPr>
            <a:r>
              <a:rPr lang="en-US" dirty="0" smtClean="0"/>
              <a:t>}).catch((error) =&gt; {</a:t>
            </a:r>
          </a:p>
          <a:p>
            <a:pPr>
              <a:lnSpc>
                <a:spcPct val="150000"/>
              </a:lnSpc>
            </a:pPr>
            <a:r>
              <a:rPr lang="en-US" dirty="0" smtClean="0"/>
              <a:t>  </a:t>
            </a:r>
            <a:r>
              <a:rPr lang="en-US" dirty="0" err="1" smtClean="0"/>
              <a:t>console.error</a:t>
            </a:r>
            <a:r>
              <a:rPr lang="en-US" dirty="0" smtClean="0"/>
              <a:t>(error);</a:t>
            </a:r>
          </a:p>
          <a:p>
            <a:pPr>
              <a:lnSpc>
                <a:spcPct val="150000"/>
              </a:lnSpc>
            </a:pPr>
            <a:r>
              <a:rPr lang="en-US" dirty="0" smtClean="0"/>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229600" cy="6245352"/>
          </a:xfrm>
        </p:spPr>
        <p:txBody>
          <a:bodyPr>
            <a:normAutofit/>
          </a:bodyPr>
          <a:lstStyle/>
          <a:p>
            <a:pPr>
              <a:buNone/>
            </a:pPr>
            <a:r>
              <a:rPr lang="en-US" b="1" dirty="0" smtClean="0"/>
              <a:t>// Nested callbacks using </a:t>
            </a:r>
            <a:r>
              <a:rPr lang="en-US" b="1" dirty="0" err="1" smtClean="0"/>
              <a:t>setTimeout</a:t>
            </a:r>
            <a:endParaRPr lang="en-US" b="1" dirty="0" smtClean="0"/>
          </a:p>
          <a:p>
            <a:endParaRPr lang="en-US" dirty="0" smtClean="0"/>
          </a:p>
          <a:p>
            <a:r>
              <a:rPr lang="en-US" dirty="0" err="1" smtClean="0"/>
              <a:t>setTimeout</a:t>
            </a:r>
            <a:r>
              <a:rPr lang="en-US" dirty="0" smtClean="0"/>
              <a:t>(function() {</a:t>
            </a:r>
          </a:p>
          <a:p>
            <a:r>
              <a:rPr lang="en-US" dirty="0" smtClean="0"/>
              <a:t> 	 console.log('First 	timeout executed');</a:t>
            </a:r>
          </a:p>
          <a:p>
            <a:r>
              <a:rPr lang="en-US" dirty="0" smtClean="0"/>
              <a:t> 	 </a:t>
            </a:r>
            <a:r>
              <a:rPr lang="en-US" dirty="0" err="1" smtClean="0"/>
              <a:t>setTimeout</a:t>
            </a:r>
            <a:r>
              <a:rPr lang="en-US" dirty="0" smtClean="0"/>
              <a:t>(function() {</a:t>
            </a:r>
          </a:p>
          <a:p>
            <a:r>
              <a:rPr lang="en-US" dirty="0" smtClean="0"/>
              <a:t>   		 console.log('Second timeout executed');</a:t>
            </a:r>
          </a:p>
          <a:p>
            <a:r>
              <a:rPr lang="en-US" dirty="0" smtClean="0"/>
              <a:t>    		</a:t>
            </a:r>
            <a:r>
              <a:rPr lang="en-US" dirty="0" err="1" smtClean="0"/>
              <a:t>setTimeout</a:t>
            </a:r>
            <a:r>
              <a:rPr lang="en-US" dirty="0" smtClean="0"/>
              <a:t>(function() {</a:t>
            </a:r>
          </a:p>
          <a:p>
            <a:r>
              <a:rPr lang="en-US" dirty="0" smtClean="0"/>
              <a:t>     			 console.log('Third timeout executed');</a:t>
            </a:r>
          </a:p>
          <a:p>
            <a:r>
              <a:rPr lang="en-US" dirty="0" smtClean="0"/>
              <a:t> 		   }, 1000);</a:t>
            </a:r>
          </a:p>
          <a:p>
            <a:r>
              <a:rPr lang="en-US" dirty="0" smtClean="0"/>
              <a:t> 	 }, 1000);</a:t>
            </a:r>
          </a:p>
          <a:p>
            <a:r>
              <a:rPr lang="en-US" dirty="0" smtClean="0"/>
              <a:t>}, 1000);</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458200" cy="6629400"/>
          </a:xfrm>
        </p:spPr>
        <p:txBody>
          <a:bodyPr>
            <a:normAutofit/>
          </a:bodyPr>
          <a:lstStyle/>
          <a:p>
            <a:pPr algn="just"/>
            <a:r>
              <a:rPr lang="en-US" dirty="0" smtClean="0"/>
              <a:t>JavaScript </a:t>
            </a:r>
            <a:r>
              <a:rPr lang="en-US" dirty="0" smtClean="0">
                <a:solidFill>
                  <a:srgbClr val="CC0066"/>
                </a:solidFill>
              </a:rPr>
              <a:t>does not throw any error if the number of arguments passed </a:t>
            </a:r>
            <a:r>
              <a:rPr lang="en-US" dirty="0" smtClean="0"/>
              <a:t>during a function invocation </a:t>
            </a:r>
            <a:r>
              <a:rPr lang="en-US" dirty="0" smtClean="0">
                <a:solidFill>
                  <a:srgbClr val="CC0066"/>
                </a:solidFill>
              </a:rPr>
              <a:t>doesn’t match with the number of parameters listed</a:t>
            </a:r>
            <a:r>
              <a:rPr lang="en-US" dirty="0" smtClean="0"/>
              <a:t> during the function definition. </a:t>
            </a:r>
          </a:p>
          <a:p>
            <a:pPr algn="just"/>
            <a:r>
              <a:rPr lang="en-US" dirty="0" smtClean="0">
                <a:solidFill>
                  <a:srgbClr val="0000FF"/>
                </a:solidFill>
              </a:rPr>
              <a:t>If the number of parameters is more than the number of arguments,</a:t>
            </a:r>
            <a:r>
              <a:rPr lang="en-US" dirty="0" smtClean="0"/>
              <a:t> then the parameters that have </a:t>
            </a:r>
            <a:r>
              <a:rPr lang="en-US" dirty="0" smtClean="0">
                <a:solidFill>
                  <a:srgbClr val="0000FF"/>
                </a:solidFill>
              </a:rPr>
              <a:t>no</a:t>
            </a:r>
            <a:r>
              <a:rPr lang="en-US" dirty="0" smtClean="0"/>
              <a:t> </a:t>
            </a:r>
            <a:r>
              <a:rPr lang="en-US" dirty="0" smtClean="0">
                <a:solidFill>
                  <a:srgbClr val="0000FF"/>
                </a:solidFill>
              </a:rPr>
              <a:t>corresponding arguments are set to undefined</a:t>
            </a:r>
            <a:r>
              <a:rPr lang="en-US" dirty="0" smtClean="0"/>
              <a:t>.</a:t>
            </a:r>
          </a:p>
          <a:p>
            <a:pPr algn="just"/>
            <a:r>
              <a:rPr lang="en-US" dirty="0" smtClean="0"/>
              <a:t>function multiply(num1, num2) {	</a:t>
            </a:r>
          </a:p>
          <a:p>
            <a:pPr algn="just">
              <a:buNone/>
            </a:pPr>
            <a:r>
              <a:rPr lang="en-US" dirty="0" smtClean="0"/>
              <a:t>		if (num2 == undefined) {		</a:t>
            </a:r>
          </a:p>
          <a:p>
            <a:pPr algn="just">
              <a:buNone/>
            </a:pPr>
            <a:r>
              <a:rPr lang="en-US" dirty="0" smtClean="0"/>
              <a:t>		num2 = 1;	}	</a:t>
            </a:r>
          </a:p>
          <a:p>
            <a:pPr algn="just">
              <a:buNone/>
            </a:pPr>
            <a:r>
              <a:rPr lang="en-US" dirty="0" smtClean="0"/>
              <a:t>		return num1 * num2;</a:t>
            </a:r>
          </a:p>
          <a:p>
            <a:pPr algn="just">
              <a:buNone/>
            </a:pPr>
            <a:r>
              <a:rPr lang="en-US" dirty="0" smtClean="0"/>
              <a:t>	}</a:t>
            </a:r>
          </a:p>
          <a:p>
            <a:pPr algn="just">
              <a:buNone/>
            </a:pPr>
            <a:r>
              <a:rPr lang="en-US" dirty="0" smtClean="0"/>
              <a:t>	console.log(multiply(5, 6)); </a:t>
            </a:r>
            <a:r>
              <a:rPr lang="en-US" i="1" dirty="0" smtClean="0"/>
              <a:t>	// 30</a:t>
            </a:r>
          </a:p>
          <a:p>
            <a:pPr algn="just">
              <a:buNone/>
            </a:pPr>
            <a:r>
              <a:rPr lang="en-US" i="1" dirty="0" smtClean="0"/>
              <a:t>	</a:t>
            </a:r>
            <a:r>
              <a:rPr lang="en-US" dirty="0" smtClean="0"/>
              <a:t>console.log(multiply(5)); </a:t>
            </a:r>
            <a:r>
              <a:rPr lang="en-US" i="1" dirty="0" smtClean="0"/>
              <a:t>	// 5</a:t>
            </a:r>
            <a:r>
              <a:rPr lang="en-US" dirty="0" smtClean="0"/>
              <a:t> </a:t>
            </a: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2"/>
          </p:nvPr>
        </p:nvSpPr>
        <p:spPr>
          <a:xfrm>
            <a:off x="304800" y="304800"/>
            <a:ext cx="8229600" cy="6324600"/>
          </a:xfrm>
          <a:ln>
            <a:solidFill>
              <a:schemeClr val="accent1"/>
            </a:solidFill>
          </a:ln>
        </p:spPr>
        <p:txBody>
          <a:bodyPr>
            <a:normAutofit fontScale="92500" lnSpcReduction="20000"/>
          </a:bodyPr>
          <a:lstStyle/>
          <a:p>
            <a:pPr>
              <a:buNone/>
            </a:pPr>
            <a:r>
              <a:rPr lang="en-US" dirty="0" smtClean="0"/>
              <a:t>function wait(ms) {</a:t>
            </a:r>
          </a:p>
          <a:p>
            <a:pPr>
              <a:buNone/>
            </a:pPr>
            <a:r>
              <a:rPr lang="en-US" dirty="0" smtClean="0"/>
              <a:t>  return new Promise(function(resolve) {</a:t>
            </a:r>
          </a:p>
          <a:p>
            <a:pPr>
              <a:buNone/>
            </a:pPr>
            <a:r>
              <a:rPr lang="en-US" dirty="0" smtClean="0"/>
              <a:t>    </a:t>
            </a:r>
            <a:r>
              <a:rPr lang="en-US" dirty="0" err="1" smtClean="0"/>
              <a:t>setTimeout</a:t>
            </a:r>
            <a:r>
              <a:rPr lang="en-US" dirty="0" smtClean="0"/>
              <a:t>(resolve, ms);</a:t>
            </a:r>
          </a:p>
          <a:p>
            <a:pPr>
              <a:buNone/>
            </a:pPr>
            <a:r>
              <a:rPr lang="en-US" dirty="0" smtClean="0"/>
              <a:t>  });</a:t>
            </a:r>
          </a:p>
          <a:p>
            <a:pPr>
              <a:buNone/>
            </a:pPr>
            <a:r>
              <a:rPr lang="en-US" dirty="0" smtClean="0"/>
              <a:t>}</a:t>
            </a:r>
          </a:p>
          <a:p>
            <a:pPr>
              <a:buNone/>
            </a:pPr>
            <a:r>
              <a:rPr lang="en-US" dirty="0" smtClean="0"/>
              <a:t> </a:t>
            </a:r>
          </a:p>
          <a:p>
            <a:pPr>
              <a:buNone/>
            </a:pPr>
            <a:r>
              <a:rPr lang="en-US" dirty="0" smtClean="0"/>
              <a:t>wait(1000)</a:t>
            </a:r>
          </a:p>
          <a:p>
            <a:pPr>
              <a:buNone/>
            </a:pPr>
            <a:r>
              <a:rPr lang="en-US" dirty="0" smtClean="0"/>
              <a:t>  .then(function() {</a:t>
            </a:r>
          </a:p>
          <a:p>
            <a:pPr>
              <a:buNone/>
            </a:pPr>
            <a:r>
              <a:rPr lang="en-US" dirty="0" smtClean="0"/>
              <a:t>    console.log('First timeout executed');</a:t>
            </a:r>
          </a:p>
          <a:p>
            <a:pPr>
              <a:buNone/>
            </a:pPr>
            <a:r>
              <a:rPr lang="en-US" dirty="0" smtClean="0"/>
              <a:t>    return wait(1000);</a:t>
            </a:r>
          </a:p>
          <a:p>
            <a:pPr>
              <a:buNone/>
            </a:pPr>
            <a:r>
              <a:rPr lang="en-US" dirty="0" smtClean="0"/>
              <a:t>  })</a:t>
            </a:r>
          </a:p>
          <a:p>
            <a:pPr>
              <a:buNone/>
            </a:pPr>
            <a:r>
              <a:rPr lang="en-US" dirty="0" smtClean="0"/>
              <a:t>  .then(function() {</a:t>
            </a:r>
          </a:p>
          <a:p>
            <a:pPr>
              <a:buNone/>
            </a:pPr>
            <a:r>
              <a:rPr lang="en-US" dirty="0" smtClean="0"/>
              <a:t>    console.log('Second timeout executed');</a:t>
            </a:r>
          </a:p>
          <a:p>
            <a:pPr>
              <a:buNone/>
            </a:pPr>
            <a:r>
              <a:rPr lang="en-US" dirty="0" smtClean="0"/>
              <a:t>    return wait(1000);</a:t>
            </a:r>
          </a:p>
          <a:p>
            <a:pPr>
              <a:buNone/>
            </a:pPr>
            <a:r>
              <a:rPr lang="en-US" dirty="0" smtClean="0"/>
              <a:t>  })</a:t>
            </a:r>
          </a:p>
          <a:p>
            <a:pPr>
              <a:buNone/>
            </a:pPr>
            <a:r>
              <a:rPr lang="en-US" dirty="0" smtClean="0"/>
              <a:t>  .then(function() {</a:t>
            </a:r>
          </a:p>
          <a:p>
            <a:pPr>
              <a:buNone/>
            </a:pPr>
            <a:r>
              <a:rPr lang="en-US" dirty="0" smtClean="0"/>
              <a:t>    console.log('Third timeout executed');</a:t>
            </a:r>
          </a:p>
          <a:p>
            <a:pPr>
              <a:buNone/>
            </a:pPr>
            <a:r>
              <a:rPr lang="en-US" dirty="0" smtClean="0"/>
              <a:t>  });</a:t>
            </a:r>
          </a:p>
          <a:p>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229600" cy="6400800"/>
          </a:xfrm>
        </p:spPr>
        <p:txBody>
          <a:bodyPr>
            <a:normAutofit fontScale="92500"/>
          </a:bodyPr>
          <a:lstStyle/>
          <a:p>
            <a:pPr algn="just">
              <a:lnSpc>
                <a:spcPct val="150000"/>
              </a:lnSpc>
            </a:pPr>
            <a:r>
              <a:rPr lang="en-US" dirty="0" smtClean="0"/>
              <a:t>In the above examples, the first code block uses nested callbacks to execute three timeouts with a delay of one second between them. </a:t>
            </a:r>
          </a:p>
          <a:p>
            <a:pPr algn="just">
              <a:lnSpc>
                <a:spcPct val="150000"/>
              </a:lnSpc>
            </a:pPr>
            <a:r>
              <a:rPr lang="en-US" dirty="0" smtClean="0"/>
              <a:t>The second code block uses the wait() function to create a promise that resolves after a specified delay, and then chains three promises together to execute the three timeouts with a delay of one second between them. </a:t>
            </a:r>
          </a:p>
          <a:p>
            <a:pPr algn="just">
              <a:lnSpc>
                <a:spcPct val="150000"/>
              </a:lnSpc>
            </a:pPr>
            <a:r>
              <a:rPr lang="en-US" dirty="0" smtClean="0"/>
              <a:t>The then() method is used to chain the promises together.</a:t>
            </a:r>
          </a:p>
          <a:p>
            <a:pPr algn="just">
              <a:lnSpc>
                <a:spcPct val="150000"/>
              </a:lnSpc>
            </a:pPr>
            <a:r>
              <a:rPr lang="en-US" dirty="0" smtClean="0">
                <a:solidFill>
                  <a:srgbClr val="0000FF"/>
                </a:solidFill>
              </a:rPr>
              <a:t>By using promises, the code is more readable and easier to maintain, and it avoids the pitfalls of callback hell.</a:t>
            </a:r>
          </a:p>
          <a:p>
            <a:pPr algn="just">
              <a:lnSpc>
                <a:spcPct val="150000"/>
              </a:lnSpc>
            </a:pP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8001000" cy="5635752"/>
          </a:xfrm>
        </p:spPr>
        <p:txBody>
          <a:bodyPr>
            <a:normAutofit fontScale="92500" lnSpcReduction="10000"/>
          </a:bodyPr>
          <a:lstStyle/>
          <a:p>
            <a:pPr algn="just">
              <a:lnSpc>
                <a:spcPct val="150000"/>
              </a:lnSpc>
            </a:pPr>
            <a:r>
              <a:rPr lang="en-US" dirty="0" smtClean="0"/>
              <a:t>With </a:t>
            </a:r>
            <a:r>
              <a:rPr lang="en-US" dirty="0" err="1" smtClean="0"/>
              <a:t>async</a:t>
            </a:r>
            <a:r>
              <a:rPr lang="en-US" dirty="0" smtClean="0"/>
              <a:t>/await, you can </a:t>
            </a:r>
            <a:r>
              <a:rPr lang="en-US" dirty="0" smtClean="0">
                <a:solidFill>
                  <a:srgbClr val="0000FF"/>
                </a:solidFill>
              </a:rPr>
              <a:t>write asynchronous code in a way that looks and feels like synchronous code</a:t>
            </a:r>
            <a:r>
              <a:rPr lang="en-US" dirty="0" smtClean="0"/>
              <a:t>, making it easier to read and debug.</a:t>
            </a:r>
          </a:p>
          <a:p>
            <a:pPr algn="just">
              <a:lnSpc>
                <a:spcPct val="150000"/>
              </a:lnSpc>
            </a:pPr>
            <a:r>
              <a:rPr lang="en-US" dirty="0" smtClean="0"/>
              <a:t>By marking a </a:t>
            </a:r>
            <a:r>
              <a:rPr lang="en-US" dirty="0" smtClean="0">
                <a:solidFill>
                  <a:srgbClr val="FF0066"/>
                </a:solidFill>
              </a:rPr>
              <a:t>function with the </a:t>
            </a:r>
            <a:r>
              <a:rPr lang="en-US" dirty="0" err="1" smtClean="0">
                <a:solidFill>
                  <a:srgbClr val="FF0066"/>
                </a:solidFill>
              </a:rPr>
              <a:t>async</a:t>
            </a:r>
            <a:r>
              <a:rPr lang="en-US" dirty="0" smtClean="0">
                <a:solidFill>
                  <a:srgbClr val="FF0066"/>
                </a:solidFill>
              </a:rPr>
              <a:t> keyword, you are indicating that it contains asynchronous code</a:t>
            </a:r>
            <a:r>
              <a:rPr lang="en-US" dirty="0" smtClean="0"/>
              <a:t>. </a:t>
            </a:r>
          </a:p>
          <a:p>
            <a:pPr algn="just">
              <a:lnSpc>
                <a:spcPct val="150000"/>
              </a:lnSpc>
            </a:pPr>
            <a:r>
              <a:rPr lang="en-US" dirty="0" smtClean="0"/>
              <a:t>Within an </a:t>
            </a:r>
            <a:r>
              <a:rPr lang="en-US" dirty="0" err="1" smtClean="0"/>
              <a:t>async</a:t>
            </a:r>
            <a:r>
              <a:rPr lang="en-US" dirty="0" smtClean="0"/>
              <a:t> function, you can use the </a:t>
            </a:r>
            <a:r>
              <a:rPr lang="en-US" dirty="0" smtClean="0">
                <a:solidFill>
                  <a:srgbClr val="066A3A"/>
                </a:solidFill>
              </a:rPr>
              <a:t>await keyword to pause the execution of the function until a Promise is resolved or rejected. </a:t>
            </a:r>
          </a:p>
          <a:p>
            <a:pPr algn="just">
              <a:lnSpc>
                <a:spcPct val="150000"/>
              </a:lnSpc>
            </a:pPr>
            <a:r>
              <a:rPr lang="en-US" dirty="0" smtClean="0"/>
              <a:t>This allows you to write asynchronous code in a more linear, step-by-step fashion, without the need for nested callbacks or complex Promise chains.</a:t>
            </a:r>
          </a:p>
          <a:p>
            <a:pPr algn="just">
              <a:lnSpc>
                <a:spcPct val="150000"/>
              </a:lnSpc>
            </a:pPr>
            <a:endParaRPr lang="en-US" dirty="0"/>
          </a:p>
        </p:txBody>
      </p:sp>
      <p:sp>
        <p:nvSpPr>
          <p:cNvPr id="4" name="Title 1"/>
          <p:cNvSpPr>
            <a:spLocks noGrp="1"/>
          </p:cNvSpPr>
          <p:nvPr>
            <p:ph type="title"/>
          </p:nvPr>
        </p:nvSpPr>
        <p:spPr>
          <a:xfrm>
            <a:off x="457200" y="0"/>
            <a:ext cx="7467600" cy="639762"/>
          </a:xfrm>
        </p:spPr>
        <p:txBody>
          <a:bodyPr/>
          <a:lstStyle/>
          <a:p>
            <a:r>
              <a:rPr lang="en-US" b="1" dirty="0" err="1" smtClean="0"/>
              <a:t>Async</a:t>
            </a:r>
            <a:r>
              <a:rPr lang="en-US" b="1" dirty="0" smtClean="0"/>
              <a:t>/Await</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lstStyle/>
          <a:p>
            <a:r>
              <a:rPr lang="en-US" b="1" dirty="0" err="1" smtClean="0"/>
              <a:t>Async</a:t>
            </a:r>
            <a:r>
              <a:rPr lang="en-US" b="1" dirty="0" smtClean="0"/>
              <a:t>/Await</a:t>
            </a:r>
            <a:endParaRPr lang="en-US" dirty="0"/>
          </a:p>
        </p:txBody>
      </p:sp>
      <p:sp>
        <p:nvSpPr>
          <p:cNvPr id="3" name="Content Placeholder 2"/>
          <p:cNvSpPr>
            <a:spLocks noGrp="1"/>
          </p:cNvSpPr>
          <p:nvPr>
            <p:ph sz="quarter" idx="1"/>
          </p:nvPr>
        </p:nvSpPr>
        <p:spPr>
          <a:xfrm>
            <a:off x="304800" y="762000"/>
            <a:ext cx="8534400" cy="5867400"/>
          </a:xfrm>
        </p:spPr>
        <p:txBody>
          <a:bodyPr/>
          <a:lstStyle/>
          <a:p>
            <a:pPr algn="just"/>
            <a:r>
              <a:rPr lang="en-US" dirty="0" smtClean="0"/>
              <a:t>"</a:t>
            </a:r>
            <a:r>
              <a:rPr lang="en-US" dirty="0" err="1" smtClean="0"/>
              <a:t>async</a:t>
            </a:r>
            <a:r>
              <a:rPr lang="en-US" dirty="0" smtClean="0"/>
              <a:t>/await" is simple, easy, readable and understandable than the promises.</a:t>
            </a:r>
          </a:p>
          <a:p>
            <a:pPr algn="just"/>
            <a:r>
              <a:rPr lang="en-US" b="1" dirty="0" err="1" smtClean="0"/>
              <a:t>Async</a:t>
            </a:r>
            <a:r>
              <a:rPr lang="en-US" b="1" dirty="0" smtClean="0"/>
              <a:t>/Await </a:t>
            </a:r>
            <a:r>
              <a:rPr lang="en-US" b="1" dirty="0" err="1" smtClean="0"/>
              <a:t>vs</a:t>
            </a:r>
            <a:r>
              <a:rPr lang="en-US" b="1" dirty="0" smtClean="0"/>
              <a:t> Promises</a:t>
            </a:r>
            <a:endParaRPr lang="en-US" dirty="0"/>
          </a:p>
        </p:txBody>
      </p:sp>
      <p:graphicFrame>
        <p:nvGraphicFramePr>
          <p:cNvPr id="4" name="Table 3"/>
          <p:cNvGraphicFramePr>
            <a:graphicFrameLocks noGrp="1"/>
          </p:cNvGraphicFramePr>
          <p:nvPr/>
        </p:nvGraphicFramePr>
        <p:xfrm>
          <a:off x="228600" y="2209800"/>
          <a:ext cx="8382000" cy="4359149"/>
        </p:xfrm>
        <a:graphic>
          <a:graphicData uri="http://schemas.openxmlformats.org/drawingml/2006/table">
            <a:tbl>
              <a:tblPr>
                <a:tableStyleId>{8799B23B-EC83-4686-B30A-512413B5E67A}</a:tableStyleId>
              </a:tblPr>
              <a:tblGrid>
                <a:gridCol w="2193421"/>
                <a:gridCol w="3394579"/>
                <a:gridCol w="2794000"/>
              </a:tblGrid>
              <a:tr h="396971">
                <a:tc>
                  <a:txBody>
                    <a:bodyPr/>
                    <a:lstStyle/>
                    <a:p>
                      <a:pPr marL="0" marR="0" algn="ctr">
                        <a:lnSpc>
                          <a:spcPct val="115000"/>
                        </a:lnSpc>
                        <a:spcBef>
                          <a:spcPts val="0"/>
                        </a:spcBef>
                        <a:spcAft>
                          <a:spcPts val="1000"/>
                        </a:spcAft>
                      </a:pPr>
                      <a:r>
                        <a:rPr lang="en-US" sz="2000" b="1" dirty="0"/>
                        <a:t> </a:t>
                      </a:r>
                      <a:endParaRPr lang="en-US" sz="2000" b="1"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b="1"/>
                        <a:t>Async/Await</a:t>
                      </a:r>
                      <a:endParaRPr lang="en-US" sz="2000" b="1">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b="1" dirty="0"/>
                        <a:t>Promises</a:t>
                      </a:r>
                      <a:endParaRPr lang="en-US" sz="2000" b="1" dirty="0">
                        <a:latin typeface="Calibri"/>
                        <a:ea typeface="Calibri"/>
                        <a:cs typeface="Times New Roman"/>
                      </a:endParaRPr>
                    </a:p>
                  </a:txBody>
                  <a:tcPr marL="9525" marR="9525" marT="9525" marB="9525" anchor="ctr"/>
                </a:tc>
              </a:tr>
              <a:tr h="771336">
                <a:tc>
                  <a:txBody>
                    <a:bodyPr/>
                    <a:lstStyle/>
                    <a:p>
                      <a:pPr marL="0" marR="0" algn="ctr">
                        <a:lnSpc>
                          <a:spcPct val="115000"/>
                        </a:lnSpc>
                        <a:spcBef>
                          <a:spcPts val="0"/>
                        </a:spcBef>
                        <a:spcAft>
                          <a:spcPts val="1000"/>
                        </a:spcAft>
                      </a:pPr>
                      <a:r>
                        <a:rPr lang="en-US" sz="2000" b="1" dirty="0"/>
                        <a:t>Scope</a:t>
                      </a:r>
                      <a:endParaRPr lang="en-US" sz="2000" b="1"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t>The entire wrapper function is asynchronous.</a:t>
                      </a:r>
                      <a:endParaRPr lang="en-US" sz="20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t>Only the promise chain itself is asynchronous.</a:t>
                      </a:r>
                      <a:endParaRPr lang="en-US" sz="2000">
                        <a:latin typeface="Calibri"/>
                        <a:ea typeface="Calibri"/>
                        <a:cs typeface="Times New Roman"/>
                      </a:endParaRPr>
                    </a:p>
                  </a:txBody>
                  <a:tcPr marL="9525" marR="9525" marT="9525" marB="9525" anchor="ctr"/>
                </a:tc>
              </a:tr>
              <a:tr h="2419506">
                <a:tc>
                  <a:txBody>
                    <a:bodyPr/>
                    <a:lstStyle/>
                    <a:p>
                      <a:pPr marL="0" marR="0" algn="ctr">
                        <a:lnSpc>
                          <a:spcPct val="115000"/>
                        </a:lnSpc>
                        <a:spcBef>
                          <a:spcPts val="0"/>
                        </a:spcBef>
                        <a:spcAft>
                          <a:spcPts val="1000"/>
                        </a:spcAft>
                      </a:pPr>
                      <a:r>
                        <a:rPr lang="en-US" sz="2000" b="1" dirty="0"/>
                        <a:t>Logic</a:t>
                      </a:r>
                      <a:endParaRPr lang="en-US" sz="2000" b="1" dirty="0">
                        <a:latin typeface="Calibri"/>
                        <a:ea typeface="Calibri"/>
                        <a:cs typeface="Times New Roman"/>
                      </a:endParaRPr>
                    </a:p>
                  </a:txBody>
                  <a:tcPr marL="9525" marR="9525" marT="9525" marB="9525" anchor="ctr"/>
                </a:tc>
                <a:tc>
                  <a:txBody>
                    <a:bodyPr/>
                    <a:lstStyle/>
                    <a:p>
                      <a:pPr marL="342900" marR="0" lvl="0" indent="-342900">
                        <a:lnSpc>
                          <a:spcPct val="115000"/>
                        </a:lnSpc>
                        <a:spcBef>
                          <a:spcPts val="0"/>
                        </a:spcBef>
                        <a:spcAft>
                          <a:spcPts val="1000"/>
                        </a:spcAft>
                        <a:buSzPts val="1000"/>
                        <a:buFont typeface="Symbol"/>
                        <a:buChar char=""/>
                        <a:tabLst>
                          <a:tab pos="457200" algn="l"/>
                        </a:tabLst>
                      </a:pPr>
                      <a:r>
                        <a:rPr lang="en-US" sz="2000"/>
                        <a:t>Synchronous work needs to be moved out of the callback.</a:t>
                      </a:r>
                    </a:p>
                    <a:p>
                      <a:pPr marL="342900" marR="0" lvl="0" indent="-342900">
                        <a:lnSpc>
                          <a:spcPct val="115000"/>
                        </a:lnSpc>
                        <a:spcBef>
                          <a:spcPts val="0"/>
                        </a:spcBef>
                        <a:spcAft>
                          <a:spcPts val="1000"/>
                        </a:spcAft>
                        <a:buSzPts val="1000"/>
                        <a:buFont typeface="Symbol"/>
                        <a:buChar char=""/>
                        <a:tabLst>
                          <a:tab pos="457200" algn="l"/>
                        </a:tabLst>
                      </a:pPr>
                      <a:r>
                        <a:rPr lang="en-US" sz="2000"/>
                        <a:t>Multiple promises can be handled with simple variables.</a:t>
                      </a:r>
                      <a:endParaRPr lang="en-US" sz="2000">
                        <a:latin typeface="Calibri"/>
                        <a:ea typeface="Calibri"/>
                        <a:cs typeface="Times New Roman"/>
                      </a:endParaRPr>
                    </a:p>
                  </a:txBody>
                  <a:tcPr marL="9525" marR="9525" marT="9525" marB="9525" anchor="ctr"/>
                </a:tc>
                <a:tc>
                  <a:txBody>
                    <a:bodyPr/>
                    <a:lstStyle/>
                    <a:p>
                      <a:pPr marL="342900" marR="0" lvl="0" indent="-342900">
                        <a:lnSpc>
                          <a:spcPct val="115000"/>
                        </a:lnSpc>
                        <a:spcBef>
                          <a:spcPts val="0"/>
                        </a:spcBef>
                        <a:spcAft>
                          <a:spcPts val="1000"/>
                        </a:spcAft>
                        <a:buSzPts val="1000"/>
                        <a:buFont typeface="Symbol"/>
                        <a:buChar char=""/>
                        <a:tabLst>
                          <a:tab pos="457200" algn="l"/>
                        </a:tabLst>
                      </a:pPr>
                      <a:r>
                        <a:rPr lang="en-US" sz="2000"/>
                        <a:t>Synchronous work can be handled in the same callback.</a:t>
                      </a:r>
                    </a:p>
                    <a:p>
                      <a:pPr marL="342900" marR="0" lvl="0" indent="-342900">
                        <a:lnSpc>
                          <a:spcPct val="115000"/>
                        </a:lnSpc>
                        <a:spcBef>
                          <a:spcPts val="0"/>
                        </a:spcBef>
                        <a:spcAft>
                          <a:spcPts val="1000"/>
                        </a:spcAft>
                        <a:buSzPts val="1000"/>
                        <a:buFont typeface="Symbol"/>
                        <a:buChar char=""/>
                        <a:tabLst>
                          <a:tab pos="457200" algn="l"/>
                        </a:tabLst>
                      </a:pPr>
                      <a:r>
                        <a:rPr lang="en-US" sz="2000"/>
                        <a:t>Multiple promises use Promise.all().</a:t>
                      </a:r>
                      <a:endParaRPr lang="en-US" sz="2000">
                        <a:latin typeface="Calibri"/>
                        <a:ea typeface="Calibri"/>
                        <a:cs typeface="Times New Roman"/>
                      </a:endParaRPr>
                    </a:p>
                  </a:txBody>
                  <a:tcPr marL="9525" marR="9525" marT="9525" marB="9525" anchor="ctr"/>
                </a:tc>
              </a:tr>
              <a:tr h="771336">
                <a:tc>
                  <a:txBody>
                    <a:bodyPr/>
                    <a:lstStyle/>
                    <a:p>
                      <a:pPr marL="0" marR="0" algn="ctr">
                        <a:lnSpc>
                          <a:spcPct val="115000"/>
                        </a:lnSpc>
                        <a:spcBef>
                          <a:spcPts val="0"/>
                        </a:spcBef>
                        <a:spcAft>
                          <a:spcPts val="1000"/>
                        </a:spcAft>
                      </a:pPr>
                      <a:r>
                        <a:rPr lang="en-US" sz="2000" b="1" dirty="0"/>
                        <a:t>Error Handling</a:t>
                      </a:r>
                      <a:endParaRPr lang="en-US" sz="2000" b="1"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t>You can use try, catch and finally.</a:t>
                      </a:r>
                      <a:endParaRPr lang="en-US" sz="20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t>You can use then, catch and finally.</a:t>
                      </a:r>
                      <a:endParaRPr lang="en-US" sz="2000" dirty="0">
                        <a:latin typeface="Calibri"/>
                        <a:ea typeface="Calibri"/>
                        <a:cs typeface="Times New Roman"/>
                      </a:endParaRPr>
                    </a:p>
                  </a:txBody>
                  <a:tcPr marL="9525" marR="9525" marT="9525" marB="9525" anchor="ctr"/>
                </a:tc>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Using </a:t>
            </a:r>
            <a:r>
              <a:rPr lang="en-US" b="1" dirty="0" err="1" smtClean="0"/>
              <a:t>Async</a:t>
            </a:r>
            <a:r>
              <a:rPr lang="en-US" b="1" dirty="0" smtClean="0"/>
              <a:t>/Await</a:t>
            </a:r>
            <a:endParaRPr lang="en-US" dirty="0"/>
          </a:p>
        </p:txBody>
      </p:sp>
      <p:sp>
        <p:nvSpPr>
          <p:cNvPr id="3" name="Content Placeholder 2"/>
          <p:cNvSpPr>
            <a:spLocks noGrp="1"/>
          </p:cNvSpPr>
          <p:nvPr>
            <p:ph sz="quarter" idx="1"/>
          </p:nvPr>
        </p:nvSpPr>
        <p:spPr>
          <a:xfrm>
            <a:off x="228600" y="838200"/>
            <a:ext cx="8458200" cy="5791200"/>
          </a:xfrm>
        </p:spPr>
        <p:txBody>
          <a:bodyPr>
            <a:normAutofit fontScale="92500" lnSpcReduction="10000"/>
          </a:bodyPr>
          <a:lstStyle/>
          <a:p>
            <a:r>
              <a:rPr lang="en-US" b="1" dirty="0" err="1" smtClean="0"/>
              <a:t>Async</a:t>
            </a:r>
            <a:r>
              <a:rPr lang="en-US" b="1" dirty="0" smtClean="0"/>
              <a:t> Function</a:t>
            </a:r>
            <a:endParaRPr lang="en-US" dirty="0" smtClean="0"/>
          </a:p>
          <a:p>
            <a:pPr algn="just"/>
            <a:r>
              <a:rPr lang="en-US" dirty="0" smtClean="0"/>
              <a:t>An </a:t>
            </a:r>
            <a:r>
              <a:rPr lang="en-US" dirty="0" err="1" smtClean="0"/>
              <a:t>async</a:t>
            </a:r>
            <a:r>
              <a:rPr lang="en-US" dirty="0" smtClean="0"/>
              <a:t> function is </a:t>
            </a:r>
            <a:r>
              <a:rPr lang="en-US" dirty="0" smtClean="0">
                <a:solidFill>
                  <a:srgbClr val="0000FF"/>
                </a:solidFill>
              </a:rPr>
              <a:t>declared with an </a:t>
            </a:r>
            <a:r>
              <a:rPr lang="en-US" dirty="0" err="1" smtClean="0">
                <a:solidFill>
                  <a:srgbClr val="0000FF"/>
                </a:solidFill>
              </a:rPr>
              <a:t>async</a:t>
            </a:r>
            <a:r>
              <a:rPr lang="en-US" dirty="0" smtClean="0">
                <a:solidFill>
                  <a:srgbClr val="0000FF"/>
                </a:solidFill>
              </a:rPr>
              <a:t> keyword</a:t>
            </a:r>
            <a:r>
              <a:rPr lang="en-US" dirty="0" smtClean="0"/>
              <a:t>. It always returns a promise and if the value returned is not a promise, the JavaScript will automatically wrap the value in a resolved promise.</a:t>
            </a:r>
          </a:p>
          <a:p>
            <a:r>
              <a:rPr lang="en-US" b="1" dirty="0" smtClean="0"/>
              <a:t>Example:</a:t>
            </a:r>
            <a:endParaRPr lang="en-US" dirty="0" smtClean="0"/>
          </a:p>
          <a:p>
            <a:r>
              <a:rPr lang="en-US" dirty="0" err="1" smtClean="0"/>
              <a:t>async</a:t>
            </a:r>
            <a:r>
              <a:rPr lang="en-US" dirty="0" smtClean="0"/>
              <a:t> function hello() {    </a:t>
            </a:r>
          </a:p>
          <a:p>
            <a:pPr>
              <a:buNone/>
            </a:pPr>
            <a:r>
              <a:rPr lang="en-US" i="1" dirty="0" smtClean="0"/>
              <a:t>//</a:t>
            </a:r>
            <a:r>
              <a:rPr lang="en-US" sz="2200" i="1" dirty="0" smtClean="0"/>
              <a:t>Value will be wrapped in a resolved promise and returned</a:t>
            </a:r>
            <a:r>
              <a:rPr lang="en-US" sz="2200" dirty="0" smtClean="0"/>
              <a:t>    </a:t>
            </a:r>
          </a:p>
          <a:p>
            <a:r>
              <a:rPr lang="en-US" dirty="0" smtClean="0"/>
              <a:t>return "Hello </a:t>
            </a:r>
            <a:r>
              <a:rPr lang="en-US" dirty="0" err="1" smtClean="0"/>
              <a:t>Async</a:t>
            </a:r>
            <a:r>
              <a:rPr lang="en-US" dirty="0" smtClean="0"/>
              <a:t>";</a:t>
            </a:r>
          </a:p>
          <a:p>
            <a:r>
              <a:rPr lang="en-US" dirty="0" smtClean="0"/>
              <a:t>}</a:t>
            </a:r>
          </a:p>
          <a:p>
            <a:r>
              <a:rPr lang="en-US" dirty="0" smtClean="0"/>
              <a:t>hello().then(</a:t>
            </a:r>
            <a:r>
              <a:rPr lang="en-US" dirty="0" err="1" smtClean="0"/>
              <a:t>val</a:t>
            </a:r>
            <a:r>
              <a:rPr lang="en-US" dirty="0" smtClean="0"/>
              <a:t> =&gt;console.log(</a:t>
            </a:r>
            <a:r>
              <a:rPr lang="en-US" dirty="0" err="1" smtClean="0"/>
              <a:t>val</a:t>
            </a:r>
            <a:r>
              <a:rPr lang="en-US" dirty="0" smtClean="0"/>
              <a:t>)); </a:t>
            </a:r>
            <a:r>
              <a:rPr lang="en-US" i="1" dirty="0" smtClean="0"/>
              <a:t>// Hello </a:t>
            </a:r>
            <a:r>
              <a:rPr lang="en-US" i="1" dirty="0" err="1" smtClean="0"/>
              <a:t>Async</a:t>
            </a:r>
            <a:r>
              <a:rPr lang="en-US" dirty="0" smtClean="0"/>
              <a:t> </a:t>
            </a:r>
          </a:p>
          <a:p>
            <a:r>
              <a:rPr lang="en-US" dirty="0" err="1" smtClean="0"/>
              <a:t>async</a:t>
            </a:r>
            <a:r>
              <a:rPr lang="en-US" dirty="0" smtClean="0"/>
              <a:t> function hello() {    </a:t>
            </a:r>
            <a:r>
              <a:rPr lang="en-US" i="1" dirty="0" smtClean="0"/>
              <a:t>//Promise can be returned explicitly as well</a:t>
            </a:r>
            <a:r>
              <a:rPr lang="en-US" dirty="0" smtClean="0"/>
              <a:t>    </a:t>
            </a:r>
          </a:p>
          <a:p>
            <a:r>
              <a:rPr lang="en-US" dirty="0" smtClean="0"/>
              <a:t>return </a:t>
            </a:r>
            <a:r>
              <a:rPr lang="en-US" dirty="0" err="1" smtClean="0"/>
              <a:t>Promise.resolve</a:t>
            </a:r>
            <a:r>
              <a:rPr lang="en-US" dirty="0" smtClean="0"/>
              <a:t>("Hello </a:t>
            </a:r>
            <a:r>
              <a:rPr lang="en-US" dirty="0" err="1" smtClean="0"/>
              <a:t>Async</a:t>
            </a:r>
            <a:r>
              <a:rPr lang="en-US" dirty="0" smtClean="0"/>
              <a:t>");</a:t>
            </a:r>
          </a:p>
          <a:p>
            <a:r>
              <a:rPr lang="en-US" dirty="0" smtClean="0"/>
              <a:t>}</a:t>
            </a:r>
          </a:p>
          <a:p>
            <a:r>
              <a:rPr lang="en-US" dirty="0" smtClean="0"/>
              <a:t>hello().then(</a:t>
            </a:r>
            <a:r>
              <a:rPr lang="en-US" dirty="0" err="1" smtClean="0"/>
              <a:t>val</a:t>
            </a:r>
            <a:r>
              <a:rPr lang="en-US" dirty="0" smtClean="0"/>
              <a:t> =&gt; console.log(</a:t>
            </a:r>
            <a:r>
              <a:rPr lang="en-US" dirty="0" err="1" smtClean="0"/>
              <a:t>val</a:t>
            </a:r>
            <a:r>
              <a:rPr lang="en-US" dirty="0" smtClean="0"/>
              <a:t>)); </a:t>
            </a:r>
            <a:r>
              <a:rPr lang="en-US" i="1" dirty="0" smtClean="0"/>
              <a:t>// Hello </a:t>
            </a:r>
            <a:r>
              <a:rPr lang="en-US" i="1" dirty="0" err="1" smtClean="0"/>
              <a:t>Async</a:t>
            </a:r>
            <a:r>
              <a:rPr lang="en-US" dirty="0" smtClean="0"/>
              <a:t> </a:t>
            </a: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305800" cy="6321552"/>
          </a:xfrm>
        </p:spPr>
        <p:txBody>
          <a:bodyPr>
            <a:normAutofit/>
          </a:bodyPr>
          <a:lstStyle/>
          <a:p>
            <a:pPr>
              <a:lnSpc>
                <a:spcPct val="150000"/>
              </a:lnSpc>
            </a:pPr>
            <a:r>
              <a:rPr lang="en-US" b="1" dirty="0" smtClean="0"/>
              <a:t>Await</a:t>
            </a:r>
            <a:endParaRPr lang="en-US" dirty="0" smtClean="0"/>
          </a:p>
          <a:p>
            <a:pPr algn="just">
              <a:lnSpc>
                <a:spcPct val="150000"/>
              </a:lnSpc>
            </a:pPr>
            <a:r>
              <a:rPr lang="en-US" dirty="0" smtClean="0"/>
              <a:t>Await keyword makes JavaScript </a:t>
            </a:r>
            <a:r>
              <a:rPr lang="en-US" dirty="0" smtClean="0">
                <a:solidFill>
                  <a:srgbClr val="0000FF"/>
                </a:solidFill>
              </a:rPr>
              <a:t>wait until the promise returns a result. It works only inside </a:t>
            </a:r>
            <a:r>
              <a:rPr lang="en-US" dirty="0" err="1" smtClean="0">
                <a:solidFill>
                  <a:srgbClr val="0000FF"/>
                </a:solidFill>
              </a:rPr>
              <a:t>async</a:t>
            </a:r>
            <a:r>
              <a:rPr lang="en-US" dirty="0" smtClean="0">
                <a:solidFill>
                  <a:srgbClr val="0000FF"/>
                </a:solidFill>
              </a:rPr>
              <a:t> functions. </a:t>
            </a:r>
          </a:p>
          <a:p>
            <a:pPr algn="just">
              <a:lnSpc>
                <a:spcPct val="150000"/>
              </a:lnSpc>
            </a:pPr>
            <a:r>
              <a:rPr lang="en-US" dirty="0" smtClean="0"/>
              <a:t>JavaScript </a:t>
            </a:r>
            <a:r>
              <a:rPr lang="en-US" dirty="0" smtClean="0">
                <a:solidFill>
                  <a:srgbClr val="CC0066"/>
                </a:solidFill>
              </a:rPr>
              <a:t>throws Syntax error if await is used inside regular functions. </a:t>
            </a:r>
          </a:p>
          <a:p>
            <a:pPr algn="just">
              <a:lnSpc>
                <a:spcPct val="150000"/>
              </a:lnSpc>
            </a:pPr>
            <a:r>
              <a:rPr lang="en-US" dirty="0" smtClean="0"/>
              <a:t>Await keyword </a:t>
            </a:r>
            <a:r>
              <a:rPr lang="en-US" dirty="0" smtClean="0">
                <a:solidFill>
                  <a:srgbClr val="6600CC"/>
                </a:solidFill>
              </a:rPr>
              <a:t>pauses only the </a:t>
            </a:r>
            <a:r>
              <a:rPr lang="en-US" dirty="0" err="1" smtClean="0">
                <a:solidFill>
                  <a:srgbClr val="6600CC"/>
                </a:solidFill>
              </a:rPr>
              <a:t>async</a:t>
            </a:r>
            <a:r>
              <a:rPr lang="en-US" dirty="0" smtClean="0">
                <a:solidFill>
                  <a:srgbClr val="6600CC"/>
                </a:solidFill>
              </a:rPr>
              <a:t> function execution and resumes when the Promise is settled.</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245352"/>
          </a:xfrm>
        </p:spPr>
        <p:txBody>
          <a:bodyPr/>
          <a:lstStyle/>
          <a:p>
            <a:r>
              <a:rPr lang="en-US" b="1" dirty="0" smtClean="0"/>
              <a:t>Example:</a:t>
            </a:r>
            <a:endParaRPr lang="en-US" dirty="0" smtClean="0"/>
          </a:p>
          <a:p>
            <a:r>
              <a:rPr lang="en-US" dirty="0" smtClean="0"/>
              <a:t>function sayAfter2Seconds(x) {	</a:t>
            </a:r>
          </a:p>
          <a:p>
            <a:r>
              <a:rPr lang="en-US" dirty="0" smtClean="0"/>
              <a:t>return new Promise(resolve =&gt; {		</a:t>
            </a:r>
            <a:r>
              <a:rPr lang="en-US" dirty="0" err="1" smtClean="0"/>
              <a:t>setTimeout</a:t>
            </a:r>
            <a:r>
              <a:rPr lang="en-US" dirty="0" smtClean="0"/>
              <a:t>(() =&gt; {			</a:t>
            </a:r>
          </a:p>
          <a:p>
            <a:pPr>
              <a:buNone/>
            </a:pPr>
            <a:r>
              <a:rPr lang="en-US" dirty="0" smtClean="0"/>
              <a:t>				resolve(x);	</a:t>
            </a:r>
          </a:p>
          <a:p>
            <a:pPr>
              <a:buNone/>
            </a:pPr>
            <a:r>
              <a:rPr lang="en-US" dirty="0" smtClean="0"/>
              <a:t>		}, 2000);	</a:t>
            </a:r>
          </a:p>
          <a:p>
            <a:pPr>
              <a:buNone/>
            </a:pPr>
            <a:r>
              <a:rPr lang="en-US" dirty="0" smtClean="0"/>
              <a:t>	});</a:t>
            </a:r>
          </a:p>
          <a:p>
            <a:pPr>
              <a:buNone/>
            </a:pPr>
            <a:r>
              <a:rPr lang="en-US" dirty="0" smtClean="0"/>
              <a:t>	}</a:t>
            </a:r>
          </a:p>
          <a:p>
            <a:pPr>
              <a:buNone/>
            </a:pPr>
            <a:r>
              <a:rPr lang="en-US" dirty="0" smtClean="0"/>
              <a:t>	 </a:t>
            </a:r>
            <a:r>
              <a:rPr lang="en-US" dirty="0" err="1" smtClean="0"/>
              <a:t>async</a:t>
            </a:r>
            <a:r>
              <a:rPr lang="en-US" dirty="0" smtClean="0"/>
              <a:t> function hello() {	</a:t>
            </a:r>
          </a:p>
          <a:p>
            <a:pPr>
              <a:buNone/>
            </a:pPr>
            <a:r>
              <a:rPr lang="en-US" i="1" dirty="0" smtClean="0"/>
              <a:t>	//wait until the promise returns a value</a:t>
            </a:r>
            <a:r>
              <a:rPr lang="en-US" dirty="0" smtClean="0"/>
              <a:t>	</a:t>
            </a:r>
          </a:p>
          <a:p>
            <a:pPr>
              <a:buNone/>
            </a:pPr>
            <a:r>
              <a:rPr lang="en-US" dirty="0" smtClean="0"/>
              <a:t>	</a:t>
            </a:r>
            <a:r>
              <a:rPr lang="en-US" dirty="0" err="1" smtClean="0"/>
              <a:t>var</a:t>
            </a:r>
            <a:r>
              <a:rPr lang="en-US" dirty="0" smtClean="0"/>
              <a:t> x = await sayAfter2Seconds("Hello </a:t>
            </a:r>
            <a:r>
              <a:rPr lang="en-US" dirty="0" err="1" smtClean="0"/>
              <a:t>Async</a:t>
            </a:r>
            <a:r>
              <a:rPr lang="en-US" dirty="0" smtClean="0"/>
              <a:t>/Await");</a:t>
            </a:r>
          </a:p>
          <a:p>
            <a:pPr>
              <a:buNone/>
            </a:pPr>
            <a:r>
              <a:rPr lang="en-US" dirty="0" smtClean="0"/>
              <a:t>	console.log(x); </a:t>
            </a:r>
            <a:r>
              <a:rPr lang="en-US" i="1" dirty="0" smtClean="0"/>
              <a:t>//Hello </a:t>
            </a:r>
            <a:r>
              <a:rPr lang="en-US" i="1" dirty="0" err="1" smtClean="0"/>
              <a:t>Async</a:t>
            </a:r>
            <a:r>
              <a:rPr lang="en-US" i="1" dirty="0" smtClean="0"/>
              <a:t>/Await</a:t>
            </a:r>
          </a:p>
          <a:p>
            <a:pPr>
              <a:buNone/>
            </a:pPr>
            <a:r>
              <a:rPr lang="en-US" dirty="0" smtClean="0"/>
              <a:t>	}</a:t>
            </a:r>
          </a:p>
          <a:p>
            <a:pPr>
              <a:buNone/>
            </a:pPr>
            <a:r>
              <a:rPr lang="en-US" dirty="0" smtClean="0"/>
              <a:t>	hello(); </a:t>
            </a:r>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05800" cy="1143000"/>
          </a:xfrm>
        </p:spPr>
        <p:txBody>
          <a:bodyPr>
            <a:normAutofit/>
          </a:bodyPr>
          <a:lstStyle/>
          <a:p>
            <a:pPr algn="ctr"/>
            <a:r>
              <a:rPr lang="en-US" sz="2800" b="1" dirty="0" smtClean="0"/>
              <a:t>Executing Network Requests </a:t>
            </a:r>
            <a:br>
              <a:rPr lang="en-US" sz="2800" b="1" dirty="0" smtClean="0"/>
            </a:br>
            <a:r>
              <a:rPr lang="en-US" sz="2800" b="1" dirty="0" smtClean="0"/>
              <a:t>using Fetch API</a:t>
            </a:r>
            <a:endParaRPr lang="en-US" sz="2800" dirty="0"/>
          </a:p>
        </p:txBody>
      </p:sp>
      <p:sp>
        <p:nvSpPr>
          <p:cNvPr id="3" name="Content Placeholder 2"/>
          <p:cNvSpPr>
            <a:spLocks noGrp="1"/>
          </p:cNvSpPr>
          <p:nvPr>
            <p:ph sz="quarter" idx="1"/>
          </p:nvPr>
        </p:nvSpPr>
        <p:spPr>
          <a:xfrm>
            <a:off x="304800" y="1143000"/>
            <a:ext cx="8305800" cy="5330952"/>
          </a:xfrm>
        </p:spPr>
        <p:txBody>
          <a:bodyPr/>
          <a:lstStyle/>
          <a:p>
            <a:pPr algn="just"/>
            <a:r>
              <a:rPr lang="en-US" b="1" dirty="0" smtClean="0"/>
              <a:t>Fetch API:</a:t>
            </a:r>
            <a:endParaRPr lang="en-US" dirty="0" smtClean="0"/>
          </a:p>
          <a:p>
            <a:pPr algn="just"/>
            <a:r>
              <a:rPr lang="en-US" dirty="0" smtClean="0"/>
              <a:t>JavaScript plays an important role in </a:t>
            </a:r>
            <a:r>
              <a:rPr lang="en-US" dirty="0" smtClean="0">
                <a:solidFill>
                  <a:srgbClr val="0000FF"/>
                </a:solidFill>
              </a:rPr>
              <a:t>communication with the server. </a:t>
            </a:r>
            <a:r>
              <a:rPr lang="en-US" dirty="0" smtClean="0"/>
              <a:t>This can be </a:t>
            </a:r>
            <a:r>
              <a:rPr lang="en-US" dirty="0" smtClean="0">
                <a:solidFill>
                  <a:srgbClr val="FF0066"/>
                </a:solidFill>
              </a:rPr>
              <a:t>achieved by sending a request to the server and obtaining the information sent by the server. </a:t>
            </a:r>
          </a:p>
          <a:p>
            <a:pPr algn="just"/>
            <a:r>
              <a:rPr lang="en-US" dirty="0" smtClean="0"/>
              <a:t>For example:</a:t>
            </a:r>
          </a:p>
          <a:p>
            <a:pPr lvl="0" algn="just"/>
            <a:r>
              <a:rPr lang="en-US" dirty="0" smtClean="0"/>
              <a:t>Submit an order,</a:t>
            </a:r>
          </a:p>
          <a:p>
            <a:pPr lvl="0" algn="just"/>
            <a:r>
              <a:rPr lang="en-US" dirty="0" smtClean="0"/>
              <a:t>Load user information,</a:t>
            </a:r>
          </a:p>
          <a:p>
            <a:pPr lvl="0" algn="just"/>
            <a:r>
              <a:rPr lang="en-US" dirty="0" smtClean="0"/>
              <a:t>Receive latest information updates from the server</a:t>
            </a:r>
          </a:p>
          <a:p>
            <a:pPr algn="just"/>
            <a:r>
              <a:rPr lang="en-US" dirty="0" smtClean="0">
                <a:solidFill>
                  <a:srgbClr val="CC0066"/>
                </a:solidFill>
              </a:rPr>
              <a:t>All the above works without reloading the current page!</a:t>
            </a:r>
          </a:p>
          <a:p>
            <a:pPr algn="just"/>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245352"/>
          </a:xfrm>
        </p:spPr>
        <p:txBody>
          <a:bodyPr>
            <a:normAutofit/>
          </a:bodyPr>
          <a:lstStyle/>
          <a:p>
            <a:pPr algn="just"/>
            <a:r>
              <a:rPr lang="en-US" dirty="0" smtClean="0"/>
              <a:t>There are many ways to send a request and get a response from the server. The fetch() is a modern and versatile method available in JavaScript.</a:t>
            </a:r>
          </a:p>
          <a:p>
            <a:pPr algn="just"/>
            <a:r>
              <a:rPr lang="en-US" dirty="0" smtClean="0">
                <a:solidFill>
                  <a:srgbClr val="CC0066"/>
                </a:solidFill>
              </a:rPr>
              <a:t>Fetch provides a generic definition of Request and Response objects</a:t>
            </a:r>
            <a:r>
              <a:rPr lang="en-US" dirty="0" smtClean="0"/>
              <a:t>. </a:t>
            </a:r>
          </a:p>
          <a:p>
            <a:pPr algn="just"/>
            <a:r>
              <a:rPr lang="en-US" dirty="0" smtClean="0">
                <a:solidFill>
                  <a:srgbClr val="0000FF"/>
                </a:solidFill>
              </a:rPr>
              <a:t>The fetch() method takes one mandatory argument, the path to the resource you want to fetch. </a:t>
            </a:r>
          </a:p>
          <a:p>
            <a:pPr algn="just"/>
            <a:r>
              <a:rPr lang="en-US" dirty="0" smtClean="0">
                <a:solidFill>
                  <a:srgbClr val="FF0066"/>
                </a:solidFill>
              </a:rPr>
              <a:t>It returns a Promise that resolves to Response if the fetch operation is successful or throws an error that can be caught in case the fetch fails</a:t>
            </a:r>
            <a:r>
              <a:rPr lang="en-US" dirty="0" smtClean="0"/>
              <a:t>. You can also optionally pass in an init options object as the second argument.</a:t>
            </a:r>
          </a:p>
          <a:p>
            <a:pPr algn="just"/>
            <a:r>
              <a:rPr lang="en-US" b="1" dirty="0" smtClean="0"/>
              <a:t>Syntax:</a:t>
            </a:r>
            <a:endParaRPr lang="en-US" dirty="0" smtClean="0"/>
          </a:p>
          <a:p>
            <a:pPr algn="just"/>
            <a:r>
              <a:rPr lang="en-US" dirty="0" err="1" smtClean="0"/>
              <a:t>PromiseReturned</a:t>
            </a:r>
            <a:r>
              <a:rPr lang="en-US" dirty="0" smtClean="0"/>
              <a:t> = fetch(</a:t>
            </a:r>
            <a:r>
              <a:rPr lang="en-US" dirty="0" err="1" smtClean="0"/>
              <a:t>urlOfTheSite</a:t>
            </a:r>
            <a:r>
              <a:rPr lang="en-US" dirty="0" smtClean="0"/>
              <a:t>, [options]) </a:t>
            </a:r>
          </a:p>
          <a:p>
            <a:pPr algn="just"/>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153400" cy="6016752"/>
          </a:xfrm>
        </p:spPr>
        <p:txBody>
          <a:bodyPr/>
          <a:lstStyle/>
          <a:p>
            <a:pPr lvl="0" algn="just">
              <a:lnSpc>
                <a:spcPct val="150000"/>
              </a:lnSpc>
            </a:pPr>
            <a:r>
              <a:rPr lang="en-US" dirty="0" err="1" smtClean="0"/>
              <a:t>urlOfTheSite</a:t>
            </a:r>
            <a:r>
              <a:rPr lang="en-US" dirty="0" smtClean="0"/>
              <a:t> – </a:t>
            </a:r>
            <a:r>
              <a:rPr lang="en-US" dirty="0" smtClean="0">
                <a:solidFill>
                  <a:srgbClr val="FF0066"/>
                </a:solidFill>
              </a:rPr>
              <a:t>The URL to be accessed</a:t>
            </a:r>
            <a:r>
              <a:rPr lang="en-US" dirty="0" smtClean="0"/>
              <a:t>.</a:t>
            </a:r>
          </a:p>
          <a:p>
            <a:pPr lvl="0" algn="just">
              <a:lnSpc>
                <a:spcPct val="150000"/>
              </a:lnSpc>
            </a:pPr>
            <a:r>
              <a:rPr lang="en-US" dirty="0" smtClean="0"/>
              <a:t>options – optional parameters: </a:t>
            </a:r>
            <a:r>
              <a:rPr lang="en-US" dirty="0" smtClean="0">
                <a:solidFill>
                  <a:srgbClr val="0000FF"/>
                </a:solidFill>
              </a:rPr>
              <a:t>method, headers, etc.</a:t>
            </a:r>
          </a:p>
          <a:p>
            <a:pPr algn="just">
              <a:lnSpc>
                <a:spcPct val="150000"/>
              </a:lnSpc>
            </a:pPr>
            <a:r>
              <a:rPr lang="en-US" dirty="0" smtClean="0"/>
              <a:t>Without options, this is a simple/default GET request which downloads the contents from the URL. The fetch() returns a promise which needs to be resolved to obtain the response from the server or for handling the error.</a:t>
            </a:r>
          </a:p>
          <a:p>
            <a:pPr algn="just">
              <a:lnSpc>
                <a:spcPct val="150000"/>
              </a:lnSpc>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a:r>
              <a:rPr lang="en-US" sz="3600" b="1" dirty="0" smtClean="0"/>
              <a:t> Default Parameters</a:t>
            </a:r>
            <a:endParaRPr lang="en-US" sz="3600" dirty="0"/>
          </a:p>
        </p:txBody>
      </p:sp>
      <p:sp>
        <p:nvSpPr>
          <p:cNvPr id="3" name="Content Placeholder 2"/>
          <p:cNvSpPr>
            <a:spLocks noGrp="1"/>
          </p:cNvSpPr>
          <p:nvPr>
            <p:ph sz="quarter" idx="1"/>
          </p:nvPr>
        </p:nvSpPr>
        <p:spPr>
          <a:xfrm>
            <a:off x="304800" y="838200"/>
            <a:ext cx="8382000" cy="5635752"/>
          </a:xfrm>
        </p:spPr>
        <p:txBody>
          <a:bodyPr>
            <a:normAutofit fontScale="92500" lnSpcReduction="20000"/>
          </a:bodyPr>
          <a:lstStyle/>
          <a:p>
            <a:pPr algn="just">
              <a:lnSpc>
                <a:spcPct val="150000"/>
              </a:lnSpc>
            </a:pPr>
            <a:r>
              <a:rPr lang="en-US" dirty="0" smtClean="0"/>
              <a:t>JavaScript introduces an option to assign default values in functions.</a:t>
            </a:r>
          </a:p>
          <a:p>
            <a:pPr marL="1038225" indent="-273050" algn="just">
              <a:lnSpc>
                <a:spcPct val="150000"/>
              </a:lnSpc>
              <a:buNone/>
            </a:pPr>
            <a:r>
              <a:rPr lang="en-US" dirty="0" smtClean="0"/>
              <a:t>function multiply(num1, num2 = 1) {    </a:t>
            </a:r>
          </a:p>
          <a:p>
            <a:pPr marL="1038225" indent="-273050" algn="just">
              <a:lnSpc>
                <a:spcPct val="150000"/>
              </a:lnSpc>
              <a:buNone/>
            </a:pPr>
            <a:r>
              <a:rPr lang="en-US" dirty="0" smtClean="0"/>
              <a:t>return num1 * num2;</a:t>
            </a:r>
          </a:p>
          <a:p>
            <a:pPr marL="1038225" indent="-273050" algn="just">
              <a:lnSpc>
                <a:spcPct val="150000"/>
              </a:lnSpc>
              <a:buNone/>
            </a:pPr>
            <a:r>
              <a:rPr lang="en-US" dirty="0" smtClean="0"/>
              <a:t>}</a:t>
            </a:r>
          </a:p>
          <a:p>
            <a:pPr marL="1038225" indent="-273050" algn="just">
              <a:lnSpc>
                <a:spcPct val="150000"/>
              </a:lnSpc>
              <a:buNone/>
            </a:pPr>
            <a:r>
              <a:rPr lang="en-US" dirty="0" smtClean="0"/>
              <a:t>console.log(multiply(5, 5)); </a:t>
            </a:r>
            <a:r>
              <a:rPr lang="en-US" i="1" dirty="0" smtClean="0"/>
              <a:t>//25</a:t>
            </a:r>
          </a:p>
          <a:p>
            <a:pPr marL="1038225" indent="-273050" algn="just">
              <a:lnSpc>
                <a:spcPct val="150000"/>
              </a:lnSpc>
              <a:buNone/>
            </a:pPr>
            <a:r>
              <a:rPr lang="en-US" dirty="0" smtClean="0"/>
              <a:t>console.log(multiply(10)); </a:t>
            </a:r>
            <a:r>
              <a:rPr lang="en-US" i="1" dirty="0" smtClean="0"/>
              <a:t>//10</a:t>
            </a:r>
          </a:p>
          <a:p>
            <a:pPr marL="1038225" indent="-273050" algn="just">
              <a:lnSpc>
                <a:spcPct val="150000"/>
              </a:lnSpc>
              <a:buNone/>
            </a:pPr>
            <a:r>
              <a:rPr lang="en-US" dirty="0" smtClean="0"/>
              <a:t>console.log(multiply(10, undefined)); </a:t>
            </a:r>
            <a:r>
              <a:rPr lang="en-US" i="1" dirty="0" smtClean="0"/>
              <a:t>//10</a:t>
            </a:r>
            <a:r>
              <a:rPr lang="en-US" dirty="0" smtClean="0"/>
              <a:t> </a:t>
            </a:r>
          </a:p>
          <a:p>
            <a:pPr algn="just">
              <a:lnSpc>
                <a:spcPct val="150000"/>
              </a:lnSpc>
            </a:pPr>
            <a:r>
              <a:rPr lang="en-US" dirty="0" smtClean="0"/>
              <a:t>In the above example, when the function is invoked with two parameters, the default value of num2 will be overridden and considered when the value is omitted while calling.</a:t>
            </a:r>
          </a:p>
          <a:p>
            <a:pPr algn="just">
              <a:lnSpc>
                <a:spcPct val="150000"/>
              </a:lnSpc>
            </a:pP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t>fetch() Method</a:t>
            </a:r>
            <a:endParaRPr lang="en-US" dirty="0"/>
          </a:p>
        </p:txBody>
      </p:sp>
      <p:sp>
        <p:nvSpPr>
          <p:cNvPr id="3" name="Content Placeholder 2"/>
          <p:cNvSpPr>
            <a:spLocks noGrp="1"/>
          </p:cNvSpPr>
          <p:nvPr>
            <p:ph sz="quarter" idx="1"/>
          </p:nvPr>
        </p:nvSpPr>
        <p:spPr>
          <a:xfrm>
            <a:off x="228600" y="841248"/>
            <a:ext cx="8305800" cy="5711952"/>
          </a:xfrm>
        </p:spPr>
        <p:txBody>
          <a:bodyPr>
            <a:normAutofit lnSpcReduction="10000"/>
          </a:bodyPr>
          <a:lstStyle/>
          <a:p>
            <a:pPr algn="just"/>
            <a:r>
              <a:rPr lang="en-US" dirty="0" smtClean="0"/>
              <a:t>Getting a response from a fetch</a:t>
            </a:r>
            <a:r>
              <a:rPr lang="en-US" dirty="0" smtClean="0">
                <a:solidFill>
                  <a:srgbClr val="0000FF"/>
                </a:solidFill>
              </a:rPr>
              <a:t>() is a two-step process</a:t>
            </a:r>
            <a:r>
              <a:rPr lang="en-US" dirty="0" smtClean="0"/>
              <a:t>.</a:t>
            </a:r>
            <a:endParaRPr lang="en-US" sz="2800" dirty="0" smtClean="0"/>
          </a:p>
          <a:p>
            <a:pPr algn="just"/>
            <a:r>
              <a:rPr lang="en-US" dirty="0" smtClean="0"/>
              <a:t>1. The </a:t>
            </a:r>
            <a:r>
              <a:rPr lang="en-US" dirty="0" smtClean="0">
                <a:solidFill>
                  <a:srgbClr val="CC0066"/>
                </a:solidFill>
              </a:rPr>
              <a:t>promise object returned by fetch() needs to be resolved to an object after the server sends a response</a:t>
            </a:r>
            <a:r>
              <a:rPr lang="en-US" dirty="0" smtClean="0"/>
              <a:t>.</a:t>
            </a:r>
            <a:endParaRPr lang="en-US" sz="2800" dirty="0" smtClean="0"/>
          </a:p>
          <a:p>
            <a:pPr lvl="0" algn="just"/>
            <a:r>
              <a:rPr lang="en-US" dirty="0" smtClean="0"/>
              <a:t>Here, </a:t>
            </a:r>
            <a:r>
              <a:rPr lang="en-US" dirty="0" smtClean="0">
                <a:solidFill>
                  <a:srgbClr val="6600CC"/>
                </a:solidFill>
              </a:rPr>
              <a:t>HTTP status needs to be checked to see it is successful or not.</a:t>
            </a:r>
            <a:endParaRPr lang="en-US" sz="2800" dirty="0" smtClean="0">
              <a:solidFill>
                <a:srgbClr val="6600CC"/>
              </a:solidFill>
            </a:endParaRPr>
          </a:p>
          <a:p>
            <a:pPr lvl="0" algn="just"/>
            <a:r>
              <a:rPr lang="en-US" dirty="0" smtClean="0">
                <a:solidFill>
                  <a:srgbClr val="FF0066"/>
                </a:solidFill>
              </a:rPr>
              <a:t>The promise will be rejected if the fetch is unable to make a successful HTTP-request to the server </a:t>
            </a:r>
            <a:r>
              <a:rPr lang="en-US" dirty="0" smtClean="0"/>
              <a:t>e.g. may be due to network issues, or if the URL mentioned in fetch does not exist.</a:t>
            </a:r>
            <a:endParaRPr lang="en-US" sz="2800" dirty="0" smtClean="0"/>
          </a:p>
          <a:p>
            <a:pPr lvl="0" algn="just"/>
            <a:r>
              <a:rPr lang="en-US" dirty="0" smtClean="0"/>
              <a:t>HTTP-status can be seen in response properties easily by doing console.log</a:t>
            </a:r>
            <a:endParaRPr lang="en-US" sz="2800" dirty="0" smtClean="0"/>
          </a:p>
          <a:p>
            <a:pPr lvl="1" algn="just"/>
            <a:r>
              <a:rPr lang="en-US" sz="2400" dirty="0" smtClean="0"/>
              <a:t>status – HTTP status code returned from a response, e.g., 200.</a:t>
            </a:r>
            <a:endParaRPr lang="en-US" sz="2800" dirty="0" smtClean="0"/>
          </a:p>
          <a:p>
            <a:pPr algn="just"/>
            <a:r>
              <a:rPr lang="en-US" dirty="0" smtClean="0"/>
              <a:t>ok – Boolean, true if the HTTP status code returned from a response, is 200-299.</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248400"/>
          </a:xfrm>
        </p:spPr>
        <p:txBody>
          <a:bodyPr>
            <a:normAutofit fontScale="85000" lnSpcReduction="20000"/>
          </a:bodyPr>
          <a:lstStyle/>
          <a:p>
            <a:r>
              <a:rPr lang="en-US" dirty="0" smtClean="0"/>
              <a:t>2. </a:t>
            </a:r>
            <a:r>
              <a:rPr lang="en-US" dirty="0" smtClean="0">
                <a:solidFill>
                  <a:srgbClr val="FF0066"/>
                </a:solidFill>
              </a:rPr>
              <a:t>Get the response body using additional methods.</a:t>
            </a:r>
            <a:endParaRPr lang="en-US" sz="2800" dirty="0" smtClean="0">
              <a:solidFill>
                <a:srgbClr val="FF0066"/>
              </a:solidFill>
            </a:endParaRPr>
          </a:p>
          <a:p>
            <a:pPr lvl="0"/>
            <a:r>
              <a:rPr lang="en-US" dirty="0" smtClean="0"/>
              <a:t>Response object can be converted into various formats by using multiple methods to access the body/data from response object:</a:t>
            </a:r>
            <a:endParaRPr lang="en-US" sz="2800" dirty="0" smtClean="0"/>
          </a:p>
          <a:p>
            <a:pPr lvl="1"/>
            <a:r>
              <a:rPr lang="en-US" sz="2400" dirty="0" err="1" smtClean="0"/>
              <a:t>response.text</a:t>
            </a:r>
            <a:r>
              <a:rPr lang="en-US" sz="2400" dirty="0" smtClean="0"/>
              <a:t>() –read body/data from response object as a text.</a:t>
            </a:r>
            <a:endParaRPr lang="en-US" sz="2800" dirty="0" smtClean="0"/>
          </a:p>
          <a:p>
            <a:pPr lvl="1"/>
            <a:r>
              <a:rPr lang="en-US" sz="2400" dirty="0" err="1" smtClean="0"/>
              <a:t>response.json</a:t>
            </a:r>
            <a:r>
              <a:rPr lang="en-US" sz="2400" dirty="0" smtClean="0"/>
              <a:t>() – parse body/data from response object as JSON.</a:t>
            </a:r>
            <a:endParaRPr lang="en-US" sz="2800" dirty="0" smtClean="0"/>
          </a:p>
          <a:p>
            <a:pPr lvl="1"/>
            <a:r>
              <a:rPr lang="en-US" sz="2400" dirty="0" err="1" smtClean="0"/>
              <a:t>response.formData</a:t>
            </a:r>
            <a:r>
              <a:rPr lang="en-US" sz="2400" dirty="0" smtClean="0"/>
              <a:t>() – return body/data from response object as </a:t>
            </a:r>
            <a:r>
              <a:rPr lang="en-US" sz="2400" dirty="0" err="1" smtClean="0"/>
              <a:t>FormData</a:t>
            </a:r>
            <a:r>
              <a:rPr lang="en-US" sz="2400" dirty="0" smtClean="0"/>
              <a:t>. </a:t>
            </a:r>
            <a:endParaRPr lang="en-US" sz="2800" dirty="0" smtClean="0"/>
          </a:p>
          <a:p>
            <a:pPr lvl="1"/>
            <a:r>
              <a:rPr lang="en-US" sz="2400" dirty="0" err="1" smtClean="0"/>
              <a:t>response.blob</a:t>
            </a:r>
            <a:r>
              <a:rPr lang="en-US" sz="2400" dirty="0" smtClean="0"/>
              <a:t>() – return body/data from response object as Blob (binary data with its type).</a:t>
            </a:r>
            <a:endParaRPr lang="en-US" sz="2800" dirty="0" smtClean="0"/>
          </a:p>
          <a:p>
            <a:pPr lvl="0"/>
            <a:r>
              <a:rPr lang="en-US" i="1" dirty="0" smtClean="0"/>
              <a:t>//pass any </a:t>
            </a:r>
            <a:r>
              <a:rPr lang="en-US" i="1" dirty="0" err="1" smtClean="0"/>
              <a:t>url</a:t>
            </a:r>
            <a:r>
              <a:rPr lang="en-US" i="1" dirty="0" smtClean="0"/>
              <a:t> that you wish to access to fetch()    </a:t>
            </a:r>
            <a:endParaRPr lang="en-US" sz="2800" dirty="0" smtClean="0"/>
          </a:p>
          <a:p>
            <a:pPr lvl="0"/>
            <a:r>
              <a:rPr lang="en-US" dirty="0" smtClean="0"/>
              <a:t>let response = await fetch(</a:t>
            </a:r>
            <a:r>
              <a:rPr lang="en-US" dirty="0" err="1" smtClean="0"/>
              <a:t>url</a:t>
            </a:r>
            <a:r>
              <a:rPr lang="en-US" dirty="0" smtClean="0"/>
              <a:t>);</a:t>
            </a:r>
            <a:endParaRPr lang="en-US" sz="2800" dirty="0" smtClean="0"/>
          </a:p>
          <a:p>
            <a:pPr lvl="0"/>
            <a:r>
              <a:rPr lang="en-US" dirty="0" smtClean="0"/>
              <a:t>if (</a:t>
            </a:r>
            <a:r>
              <a:rPr lang="en-US" dirty="0" err="1" smtClean="0"/>
              <a:t>response.ok</a:t>
            </a:r>
            <a:r>
              <a:rPr lang="en-US" dirty="0" smtClean="0"/>
              <a:t>) { </a:t>
            </a:r>
            <a:r>
              <a:rPr lang="en-US" i="1" dirty="0" smtClean="0"/>
              <a:t>// if HTTP-status is 200-299</a:t>
            </a:r>
            <a:endParaRPr lang="en-US" sz="2800" dirty="0" smtClean="0"/>
          </a:p>
          <a:p>
            <a:pPr lvl="0"/>
            <a:r>
              <a:rPr lang="en-US" dirty="0" smtClean="0"/>
              <a:t>    </a:t>
            </a:r>
            <a:r>
              <a:rPr lang="en-US" i="1" dirty="0" smtClean="0"/>
              <a:t>// get the response body </a:t>
            </a:r>
            <a:endParaRPr lang="en-US" sz="2800" dirty="0" smtClean="0"/>
          </a:p>
          <a:p>
            <a:pPr lvl="0"/>
            <a:r>
              <a:rPr lang="en-US" dirty="0" smtClean="0"/>
              <a:t>    let </a:t>
            </a:r>
            <a:r>
              <a:rPr lang="en-US" dirty="0" err="1" smtClean="0"/>
              <a:t>json</a:t>
            </a:r>
            <a:r>
              <a:rPr lang="en-US" dirty="0" smtClean="0"/>
              <a:t> = await </a:t>
            </a:r>
            <a:r>
              <a:rPr lang="en-US" dirty="0" err="1" smtClean="0"/>
              <a:t>response.json</a:t>
            </a:r>
            <a:r>
              <a:rPr lang="en-US" dirty="0" smtClean="0"/>
              <a:t>();</a:t>
            </a:r>
            <a:endParaRPr lang="en-US" sz="2800" dirty="0" smtClean="0"/>
          </a:p>
          <a:p>
            <a:pPr lvl="0"/>
            <a:r>
              <a:rPr lang="en-US" dirty="0" smtClean="0"/>
              <a:t>    console.log(</a:t>
            </a:r>
            <a:r>
              <a:rPr lang="en-US" dirty="0" err="1" smtClean="0"/>
              <a:t>json</a:t>
            </a:r>
            <a:r>
              <a:rPr lang="en-US" dirty="0" smtClean="0"/>
              <a:t>);</a:t>
            </a:r>
            <a:endParaRPr lang="en-US" sz="2800" dirty="0" smtClean="0"/>
          </a:p>
          <a:p>
            <a:pPr lvl="0"/>
            <a:r>
              <a:rPr lang="en-US" dirty="0" smtClean="0"/>
              <a:t>}</a:t>
            </a:r>
            <a:endParaRPr lang="en-US" sz="2800" dirty="0" smtClean="0"/>
          </a:p>
          <a:p>
            <a:pPr lvl="0"/>
            <a:r>
              <a:rPr lang="en-US" dirty="0" smtClean="0"/>
              <a:t>else {</a:t>
            </a:r>
            <a:endParaRPr lang="en-US" sz="2800" dirty="0" smtClean="0"/>
          </a:p>
          <a:p>
            <a:pPr lvl="0"/>
            <a:r>
              <a:rPr lang="en-US" dirty="0" smtClean="0"/>
              <a:t>    console.log("HTTP-Error: " + </a:t>
            </a:r>
            <a:r>
              <a:rPr lang="en-US" dirty="0" err="1" smtClean="0"/>
              <a:t>response.status</a:t>
            </a:r>
            <a:r>
              <a:rPr lang="en-US" dirty="0" smtClean="0"/>
              <a:t>);</a:t>
            </a:r>
            <a:endParaRPr lang="en-US" sz="2800" dirty="0" smtClean="0"/>
          </a:p>
          <a:p>
            <a:pPr lvl="0"/>
            <a:r>
              <a:rPr lang="en-US" dirty="0" smtClean="0"/>
              <a:t>}</a:t>
            </a:r>
            <a:endParaRPr lang="en-US" sz="2800" dirty="0" smtClean="0"/>
          </a:p>
          <a:p>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t>Modular Programming</a:t>
            </a:r>
            <a:endParaRPr lang="en-US" dirty="0"/>
          </a:p>
        </p:txBody>
      </p:sp>
      <p:sp>
        <p:nvSpPr>
          <p:cNvPr id="3" name="Content Placeholder 2"/>
          <p:cNvSpPr>
            <a:spLocks noGrp="1"/>
          </p:cNvSpPr>
          <p:nvPr>
            <p:ph sz="quarter" idx="1"/>
          </p:nvPr>
        </p:nvSpPr>
        <p:spPr>
          <a:xfrm>
            <a:off x="304800" y="990600"/>
            <a:ext cx="8229600" cy="5638800"/>
          </a:xfrm>
        </p:spPr>
        <p:txBody>
          <a:bodyPr>
            <a:normAutofit/>
          </a:bodyPr>
          <a:lstStyle/>
          <a:p>
            <a:pPr algn="just">
              <a:lnSpc>
                <a:spcPct val="150000"/>
              </a:lnSpc>
            </a:pPr>
            <a:r>
              <a:rPr lang="en-US" dirty="0" smtClean="0"/>
              <a:t>Modules are one of the most important features of any programming language.</a:t>
            </a:r>
          </a:p>
          <a:p>
            <a:pPr algn="just">
              <a:lnSpc>
                <a:spcPct val="150000"/>
              </a:lnSpc>
            </a:pPr>
            <a:r>
              <a:rPr lang="en-US" dirty="0" smtClean="0"/>
              <a:t>In 2015 modules were introduced in JavaScript officially and they are </a:t>
            </a:r>
            <a:r>
              <a:rPr lang="en-US" dirty="0" smtClean="0">
                <a:solidFill>
                  <a:srgbClr val="FF0066"/>
                </a:solidFill>
              </a:rPr>
              <a:t>considered to be first-class citizens while coding the application.</a:t>
            </a:r>
          </a:p>
          <a:p>
            <a:pPr algn="just">
              <a:lnSpc>
                <a:spcPct val="150000"/>
              </a:lnSpc>
            </a:pPr>
            <a:r>
              <a:rPr lang="en-US" dirty="0" smtClean="0"/>
              <a:t>We need modules in order </a:t>
            </a:r>
            <a:r>
              <a:rPr lang="en-US" dirty="0" smtClean="0">
                <a:solidFill>
                  <a:srgbClr val="0000FF"/>
                </a:solidFill>
              </a:rPr>
              <a:t>to effectively reuse, maintain, separate, and encapsulate internal behavior from external behavior.</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229600" cy="6400800"/>
          </a:xfrm>
        </p:spPr>
        <p:txBody>
          <a:bodyPr>
            <a:normAutofit fontScale="92500" lnSpcReduction="10000"/>
          </a:bodyPr>
          <a:lstStyle/>
          <a:p>
            <a:pPr algn="just">
              <a:lnSpc>
                <a:spcPct val="150000"/>
              </a:lnSpc>
            </a:pPr>
            <a:r>
              <a:rPr lang="en-US" dirty="0" smtClean="0"/>
              <a:t>Modules </a:t>
            </a:r>
            <a:r>
              <a:rPr lang="en-US" dirty="0" smtClean="0">
                <a:solidFill>
                  <a:srgbClr val="0000FF"/>
                </a:solidFill>
              </a:rPr>
              <a:t>are always by default in strict-mode code</a:t>
            </a:r>
            <a:r>
              <a:rPr lang="en-US" dirty="0" smtClean="0"/>
              <a:t>. That is the </a:t>
            </a:r>
            <a:r>
              <a:rPr lang="en-US" dirty="0" smtClean="0">
                <a:solidFill>
                  <a:srgbClr val="CC0066"/>
                </a:solidFill>
              </a:rPr>
              <a:t>scope of the members (functions, variables, etc.) which reside inside a module is always local.</a:t>
            </a:r>
          </a:p>
          <a:p>
            <a:pPr algn="just">
              <a:lnSpc>
                <a:spcPct val="150000"/>
              </a:lnSpc>
            </a:pPr>
            <a:r>
              <a:rPr lang="en-US" dirty="0" smtClean="0"/>
              <a:t>The functions or variables defined in a module </a:t>
            </a:r>
            <a:r>
              <a:rPr lang="en-US" dirty="0" smtClean="0">
                <a:solidFill>
                  <a:srgbClr val="6600CC"/>
                </a:solidFill>
              </a:rPr>
              <a:t>are not visible outside unless they are explicitly exported.</a:t>
            </a:r>
          </a:p>
          <a:p>
            <a:pPr algn="just">
              <a:lnSpc>
                <a:spcPct val="150000"/>
              </a:lnSpc>
            </a:pPr>
            <a:r>
              <a:rPr lang="en-US" dirty="0" smtClean="0"/>
              <a:t>The developer </a:t>
            </a:r>
            <a:r>
              <a:rPr lang="en-US" dirty="0" smtClean="0">
                <a:solidFill>
                  <a:srgbClr val="FF0066"/>
                </a:solidFill>
              </a:rPr>
              <a:t>can create a module and export only those values which are required to be accessed by other parts of the application.</a:t>
            </a:r>
          </a:p>
          <a:p>
            <a:pPr lvl="0" algn="just">
              <a:lnSpc>
                <a:spcPct val="150000"/>
              </a:lnSpc>
            </a:pPr>
            <a:r>
              <a:rPr lang="en-US" dirty="0" smtClean="0"/>
              <a:t>The keyword </a:t>
            </a:r>
            <a:r>
              <a:rPr lang="en-US" dirty="0" smtClean="0">
                <a:solidFill>
                  <a:srgbClr val="0000FF"/>
                </a:solidFill>
              </a:rPr>
              <a:t>"export" is used to export any variable/method/object from a module.</a:t>
            </a:r>
          </a:p>
          <a:p>
            <a:pPr lvl="0" algn="just">
              <a:lnSpc>
                <a:spcPct val="150000"/>
              </a:lnSpc>
            </a:pPr>
            <a:r>
              <a:rPr lang="en-US" dirty="0" smtClean="0"/>
              <a:t>The keyword </a:t>
            </a:r>
            <a:r>
              <a:rPr lang="en-US" dirty="0" smtClean="0">
                <a:solidFill>
                  <a:srgbClr val="066A3A"/>
                </a:solidFill>
              </a:rPr>
              <a:t>"import" is used to consume the exported variables in a different module.</a:t>
            </a:r>
          </a:p>
          <a:p>
            <a:pPr algn="just">
              <a:lnSpc>
                <a:spcPct val="150000"/>
              </a:lnSpc>
            </a:pP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smtClean="0"/>
              <a:t>Creating Modules</a:t>
            </a:r>
            <a:endParaRPr lang="en-US" dirty="0"/>
          </a:p>
        </p:txBody>
      </p:sp>
      <p:sp>
        <p:nvSpPr>
          <p:cNvPr id="3" name="Content Placeholder 2"/>
          <p:cNvSpPr>
            <a:spLocks noGrp="1"/>
          </p:cNvSpPr>
          <p:nvPr>
            <p:ph sz="quarter" idx="1"/>
          </p:nvPr>
        </p:nvSpPr>
        <p:spPr>
          <a:xfrm>
            <a:off x="304800" y="914400"/>
            <a:ext cx="8229600" cy="5559552"/>
          </a:xfrm>
        </p:spPr>
        <p:txBody>
          <a:bodyPr/>
          <a:lstStyle/>
          <a:p>
            <a:pPr algn="just">
              <a:lnSpc>
                <a:spcPct val="150000"/>
              </a:lnSpc>
            </a:pPr>
            <a:r>
              <a:rPr lang="en-US" dirty="0" smtClean="0"/>
              <a:t>The export keyword is used to export some selected entities such as functions, objects, classes, or primitive values from the module so that they can be used by other modules using import statements.</a:t>
            </a:r>
          </a:p>
          <a:p>
            <a:pPr algn="just">
              <a:lnSpc>
                <a:spcPct val="150000"/>
              </a:lnSpc>
            </a:pPr>
            <a:r>
              <a:rPr lang="en-US" dirty="0" smtClean="0"/>
              <a:t>There are two types of exports:</a:t>
            </a:r>
          </a:p>
          <a:p>
            <a:pPr lvl="0" algn="just">
              <a:lnSpc>
                <a:spcPct val="150000"/>
              </a:lnSpc>
            </a:pPr>
            <a:r>
              <a:rPr lang="en-US" dirty="0" smtClean="0"/>
              <a:t>Named Exports (More exports per module)                 </a:t>
            </a:r>
          </a:p>
          <a:p>
            <a:pPr lvl="0" algn="just">
              <a:lnSpc>
                <a:spcPct val="150000"/>
              </a:lnSpc>
            </a:pPr>
            <a:r>
              <a:rPr lang="en-US" dirty="0" smtClean="0"/>
              <a:t>Default Exports (One export per module)</a:t>
            </a:r>
          </a:p>
          <a:p>
            <a:pPr algn="just">
              <a:lnSpc>
                <a:spcPct val="150000"/>
              </a:lnSpc>
            </a:pP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639762"/>
          </a:xfrm>
        </p:spPr>
        <p:txBody>
          <a:bodyPr/>
          <a:lstStyle/>
          <a:p>
            <a:r>
              <a:rPr lang="en-US" b="1" dirty="0" smtClean="0"/>
              <a:t>Named Exports</a:t>
            </a:r>
            <a:endParaRPr lang="en-US" dirty="0"/>
          </a:p>
        </p:txBody>
      </p:sp>
      <p:sp>
        <p:nvSpPr>
          <p:cNvPr id="3" name="Content Placeholder 2"/>
          <p:cNvSpPr>
            <a:spLocks noGrp="1"/>
          </p:cNvSpPr>
          <p:nvPr>
            <p:ph sz="quarter" idx="1"/>
          </p:nvPr>
        </p:nvSpPr>
        <p:spPr>
          <a:xfrm>
            <a:off x="304800" y="609600"/>
            <a:ext cx="8305800" cy="6096000"/>
          </a:xfrm>
        </p:spPr>
        <p:txBody>
          <a:bodyPr>
            <a:normAutofit fontScale="92500" lnSpcReduction="20000"/>
          </a:bodyPr>
          <a:lstStyle/>
          <a:p>
            <a:pPr algn="just">
              <a:lnSpc>
                <a:spcPct val="150000"/>
              </a:lnSpc>
            </a:pPr>
            <a:r>
              <a:rPr lang="en-US" dirty="0" smtClean="0"/>
              <a:t>Named exports are </a:t>
            </a:r>
            <a:r>
              <a:rPr lang="en-US" dirty="0" smtClean="0">
                <a:solidFill>
                  <a:srgbClr val="6600CC"/>
                </a:solidFill>
              </a:rPr>
              <a:t>recognized by their names. </a:t>
            </a:r>
            <a:r>
              <a:rPr lang="en-US" dirty="0" smtClean="0"/>
              <a:t>You can </a:t>
            </a:r>
            <a:r>
              <a:rPr lang="en-US" dirty="0" smtClean="0">
                <a:solidFill>
                  <a:srgbClr val="FF0066"/>
                </a:solidFill>
              </a:rPr>
              <a:t>include any number of named exports in a module.</a:t>
            </a:r>
          </a:p>
          <a:p>
            <a:pPr algn="just">
              <a:lnSpc>
                <a:spcPct val="150000"/>
              </a:lnSpc>
            </a:pPr>
            <a:r>
              <a:rPr lang="en-US" dirty="0" smtClean="0"/>
              <a:t>There are </a:t>
            </a:r>
            <a:r>
              <a:rPr lang="en-US" b="1" dirty="0" smtClean="0"/>
              <a:t>two ways to export entities from a module.</a:t>
            </a:r>
          </a:p>
          <a:p>
            <a:pPr algn="just">
              <a:lnSpc>
                <a:spcPct val="150000"/>
              </a:lnSpc>
            </a:pPr>
            <a:r>
              <a:rPr lang="en-US" dirty="0" smtClean="0"/>
              <a:t>1. Export individual features</a:t>
            </a:r>
          </a:p>
          <a:p>
            <a:pPr algn="just">
              <a:lnSpc>
                <a:spcPct val="150000"/>
              </a:lnSpc>
            </a:pPr>
            <a:r>
              <a:rPr lang="en-US" b="1" dirty="0" smtClean="0"/>
              <a:t>Syntax:</a:t>
            </a:r>
            <a:endParaRPr lang="en-US" dirty="0" smtClean="0"/>
          </a:p>
          <a:p>
            <a:pPr algn="just">
              <a:lnSpc>
                <a:spcPct val="150000"/>
              </a:lnSpc>
            </a:pPr>
            <a:r>
              <a:rPr lang="en-US" dirty="0" smtClean="0"/>
              <a:t>export let name1, name2, …, </a:t>
            </a:r>
            <a:r>
              <a:rPr lang="en-US" dirty="0" err="1" smtClean="0"/>
              <a:t>nameN</a:t>
            </a:r>
            <a:r>
              <a:rPr lang="en-US" dirty="0" smtClean="0"/>
              <a:t>; </a:t>
            </a:r>
            <a:r>
              <a:rPr lang="en-US" i="1" dirty="0" smtClean="0"/>
              <a:t>// also </a:t>
            </a:r>
            <a:r>
              <a:rPr lang="en-US" i="1" dirty="0" err="1" smtClean="0"/>
              <a:t>var</a:t>
            </a:r>
            <a:r>
              <a:rPr lang="en-US" i="1" dirty="0" smtClean="0"/>
              <a:t>, const</a:t>
            </a:r>
          </a:p>
          <a:p>
            <a:pPr algn="just">
              <a:lnSpc>
                <a:spcPct val="150000"/>
              </a:lnSpc>
            </a:pPr>
            <a:r>
              <a:rPr lang="en-US" dirty="0" smtClean="0"/>
              <a:t>export let name1 = …, name2 = …, …, </a:t>
            </a:r>
            <a:r>
              <a:rPr lang="en-US" dirty="0" err="1" smtClean="0"/>
              <a:t>nameN</a:t>
            </a:r>
            <a:r>
              <a:rPr lang="en-US" dirty="0" smtClean="0"/>
              <a:t>; </a:t>
            </a:r>
          </a:p>
          <a:p>
            <a:pPr algn="just">
              <a:lnSpc>
                <a:spcPct val="150000"/>
              </a:lnSpc>
            </a:pPr>
            <a:r>
              <a:rPr lang="en-US" dirty="0" smtClean="0"/>
              <a:t>export function </a:t>
            </a:r>
            <a:r>
              <a:rPr lang="en-US" dirty="0" err="1" smtClean="0"/>
              <a:t>functionName</a:t>
            </a:r>
            <a:r>
              <a:rPr lang="en-US" dirty="0" smtClean="0"/>
              <a:t>(){...}</a:t>
            </a:r>
          </a:p>
          <a:p>
            <a:pPr algn="just">
              <a:lnSpc>
                <a:spcPct val="150000"/>
              </a:lnSpc>
            </a:pPr>
            <a:r>
              <a:rPr lang="en-US" dirty="0" smtClean="0"/>
              <a:t>export class </a:t>
            </a:r>
            <a:r>
              <a:rPr lang="en-US" dirty="0" err="1" smtClean="0"/>
              <a:t>ClassName</a:t>
            </a:r>
            <a:r>
              <a:rPr lang="en-US" dirty="0" smtClean="0"/>
              <a:t> {...} </a:t>
            </a:r>
          </a:p>
          <a:p>
            <a:pPr algn="just">
              <a:lnSpc>
                <a:spcPct val="150000"/>
              </a:lnSpc>
            </a:pPr>
            <a:r>
              <a:rPr lang="en-US" b="1" dirty="0" smtClean="0"/>
              <a:t>Example:</a:t>
            </a:r>
            <a:endParaRPr lang="en-US" dirty="0" smtClean="0"/>
          </a:p>
          <a:p>
            <a:pPr algn="just">
              <a:lnSpc>
                <a:spcPct val="150000"/>
              </a:lnSpc>
            </a:pPr>
            <a:r>
              <a:rPr lang="en-US" dirty="0" smtClean="0"/>
              <a:t>export let var1,var2;</a:t>
            </a:r>
          </a:p>
          <a:p>
            <a:pPr algn="just">
              <a:lnSpc>
                <a:spcPct val="150000"/>
              </a:lnSpc>
            </a:pPr>
            <a:r>
              <a:rPr lang="en-US" dirty="0" smtClean="0"/>
              <a:t>export function </a:t>
            </a:r>
            <a:r>
              <a:rPr lang="en-US" dirty="0" err="1" smtClean="0"/>
              <a:t>myFunction</a:t>
            </a:r>
            <a:r>
              <a:rPr lang="en-US" dirty="0" smtClean="0"/>
              <a:t>() { ... };</a:t>
            </a:r>
          </a:p>
          <a:p>
            <a:pPr algn="just">
              <a:lnSpc>
                <a:spcPct val="150000"/>
              </a:lnSpc>
            </a:pP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7543800" cy="6016752"/>
          </a:xfrm>
        </p:spPr>
        <p:txBody>
          <a:bodyPr/>
          <a:lstStyle/>
          <a:p>
            <a:pPr>
              <a:lnSpc>
                <a:spcPct val="150000"/>
              </a:lnSpc>
            </a:pPr>
            <a:r>
              <a:rPr lang="en-US" dirty="0" smtClean="0"/>
              <a:t>2. Export List</a:t>
            </a:r>
          </a:p>
          <a:p>
            <a:pPr>
              <a:lnSpc>
                <a:spcPct val="150000"/>
              </a:lnSpc>
            </a:pPr>
            <a:r>
              <a:rPr lang="en-US" b="1" dirty="0" smtClean="0"/>
              <a:t>Syntax:</a:t>
            </a:r>
            <a:endParaRPr lang="en-US" dirty="0" smtClean="0"/>
          </a:p>
          <a:p>
            <a:pPr>
              <a:lnSpc>
                <a:spcPct val="150000"/>
              </a:lnSpc>
            </a:pPr>
            <a:r>
              <a:rPr lang="en-US" dirty="0" smtClean="0"/>
              <a:t>export { name1, name2, …, </a:t>
            </a:r>
            <a:r>
              <a:rPr lang="en-US" dirty="0" err="1" smtClean="0"/>
              <a:t>nameN</a:t>
            </a:r>
            <a:r>
              <a:rPr lang="en-US" dirty="0" smtClean="0"/>
              <a:t> }; </a:t>
            </a:r>
          </a:p>
          <a:p>
            <a:pPr>
              <a:lnSpc>
                <a:spcPct val="150000"/>
              </a:lnSpc>
            </a:pPr>
            <a:r>
              <a:rPr lang="en-US" b="1" dirty="0" smtClean="0"/>
              <a:t>Example:</a:t>
            </a:r>
            <a:endParaRPr lang="en-US" dirty="0" smtClean="0"/>
          </a:p>
          <a:p>
            <a:pPr>
              <a:lnSpc>
                <a:spcPct val="150000"/>
              </a:lnSpc>
            </a:pPr>
            <a:r>
              <a:rPr lang="en-US" dirty="0" smtClean="0"/>
              <a:t>export { </a:t>
            </a:r>
            <a:r>
              <a:rPr lang="en-US" dirty="0" err="1" smtClean="0"/>
              <a:t>myFunction</a:t>
            </a:r>
            <a:r>
              <a:rPr lang="en-US" dirty="0" smtClean="0"/>
              <a:t>, var1, var2 }; </a:t>
            </a:r>
          </a:p>
          <a:p>
            <a:pPr>
              <a:lnSpc>
                <a:spcPct val="150000"/>
              </a:lnSpc>
            </a:pP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t>Default Exports</a:t>
            </a:r>
            <a:endParaRPr lang="en-US" dirty="0"/>
          </a:p>
        </p:txBody>
      </p:sp>
      <p:sp>
        <p:nvSpPr>
          <p:cNvPr id="3" name="Content Placeholder 2"/>
          <p:cNvSpPr>
            <a:spLocks noGrp="1"/>
          </p:cNvSpPr>
          <p:nvPr>
            <p:ph sz="quarter" idx="1"/>
          </p:nvPr>
        </p:nvSpPr>
        <p:spPr>
          <a:xfrm>
            <a:off x="304800" y="990600"/>
            <a:ext cx="8229600" cy="5483352"/>
          </a:xfrm>
        </p:spPr>
        <p:txBody>
          <a:bodyPr>
            <a:normAutofit/>
          </a:bodyPr>
          <a:lstStyle/>
          <a:p>
            <a:pPr algn="just"/>
            <a:r>
              <a:rPr lang="en-US" dirty="0" smtClean="0"/>
              <a:t>The </a:t>
            </a:r>
            <a:r>
              <a:rPr lang="en-US" dirty="0" smtClean="0">
                <a:solidFill>
                  <a:srgbClr val="FF0066"/>
                </a:solidFill>
              </a:rPr>
              <a:t>most common and highly used entity is exported as default. You can use only one default export in a single file.</a:t>
            </a:r>
          </a:p>
          <a:p>
            <a:pPr algn="just"/>
            <a:r>
              <a:rPr lang="en-US" b="1" dirty="0" smtClean="0"/>
              <a:t>Syntax:</a:t>
            </a:r>
            <a:endParaRPr lang="en-US" dirty="0" smtClean="0"/>
          </a:p>
          <a:p>
            <a:pPr algn="just"/>
            <a:r>
              <a:rPr lang="en-US" dirty="0" smtClean="0"/>
              <a:t>export default </a:t>
            </a:r>
            <a:r>
              <a:rPr lang="en-US" dirty="0" err="1" smtClean="0"/>
              <a:t>entityname</a:t>
            </a:r>
            <a:r>
              <a:rPr lang="en-US" dirty="0" smtClean="0"/>
              <a:t>; </a:t>
            </a:r>
          </a:p>
          <a:p>
            <a:pPr algn="just"/>
            <a:r>
              <a:rPr lang="en-US" dirty="0" smtClean="0"/>
              <a:t>where entities may be any of the </a:t>
            </a:r>
            <a:r>
              <a:rPr lang="en-US" dirty="0" smtClean="0">
                <a:solidFill>
                  <a:srgbClr val="0000FF"/>
                </a:solidFill>
              </a:rPr>
              <a:t>JavaScript entities like classes, functions, variables, etc.</a:t>
            </a:r>
          </a:p>
          <a:p>
            <a:pPr algn="just"/>
            <a:r>
              <a:rPr lang="en-US" b="1" dirty="0" smtClean="0"/>
              <a:t>Example:</a:t>
            </a:r>
            <a:endParaRPr lang="en-US" dirty="0" smtClean="0"/>
          </a:p>
          <a:p>
            <a:pPr algn="just"/>
            <a:r>
              <a:rPr lang="en-US" dirty="0" smtClean="0"/>
              <a:t>export default function () { ... } </a:t>
            </a:r>
          </a:p>
          <a:p>
            <a:pPr algn="just"/>
            <a:r>
              <a:rPr lang="en-US" dirty="0" smtClean="0"/>
              <a:t>export default class { .. }</a:t>
            </a:r>
          </a:p>
          <a:p>
            <a:pPr algn="just"/>
            <a:r>
              <a:rPr lang="en-US" dirty="0" smtClean="0">
                <a:solidFill>
                  <a:srgbClr val="6600CC"/>
                </a:solidFill>
              </a:rPr>
              <a:t>You may have both default and named exports in a single module.</a:t>
            </a:r>
          </a:p>
          <a:p>
            <a:pPr algn="just"/>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b="1" dirty="0" smtClean="0"/>
              <a:t>Consuming Modules</a:t>
            </a:r>
            <a:endParaRPr lang="en-US" dirty="0"/>
          </a:p>
        </p:txBody>
      </p:sp>
      <p:sp>
        <p:nvSpPr>
          <p:cNvPr id="3" name="Content Placeholder 2"/>
          <p:cNvSpPr>
            <a:spLocks noGrp="1"/>
          </p:cNvSpPr>
          <p:nvPr>
            <p:ph sz="quarter" idx="1"/>
          </p:nvPr>
        </p:nvSpPr>
        <p:spPr>
          <a:xfrm>
            <a:off x="304800" y="838200"/>
            <a:ext cx="8305800" cy="5791200"/>
          </a:xfrm>
        </p:spPr>
        <p:txBody>
          <a:bodyPr/>
          <a:lstStyle/>
          <a:p>
            <a:pPr algn="just"/>
            <a:r>
              <a:rPr lang="en-US" b="1" dirty="0" smtClean="0"/>
              <a:t>How to import Named Exports:</a:t>
            </a:r>
            <a:endParaRPr lang="en-US" dirty="0" smtClean="0"/>
          </a:p>
          <a:p>
            <a:pPr algn="just"/>
            <a:r>
              <a:rPr lang="en-US" dirty="0" smtClean="0"/>
              <a:t>If you want to utilize an exported member of a module, use the import keyword. You can use many numbers of import statements.</a:t>
            </a:r>
          </a:p>
          <a:p>
            <a:pPr algn="just"/>
            <a:r>
              <a:rPr lang="en-US" b="1" dirty="0" smtClean="0"/>
              <a:t>Syntax:</a:t>
            </a:r>
            <a:endParaRPr lang="en-US" dirty="0" smtClean="0"/>
          </a:p>
          <a:p>
            <a:pPr algn="just"/>
            <a:r>
              <a:rPr lang="en-US" i="1" dirty="0" smtClean="0"/>
              <a:t>//import multiple exports from module</a:t>
            </a:r>
          </a:p>
          <a:p>
            <a:pPr algn="just"/>
            <a:r>
              <a:rPr lang="en-US" dirty="0" smtClean="0">
                <a:solidFill>
                  <a:srgbClr val="0000FF"/>
                </a:solidFill>
              </a:rPr>
              <a:t>import {entity1, entity 2... entity N} from </a:t>
            </a:r>
            <a:r>
              <a:rPr lang="en-US" dirty="0" err="1" smtClean="0">
                <a:solidFill>
                  <a:srgbClr val="0000FF"/>
                </a:solidFill>
              </a:rPr>
              <a:t>modulename</a:t>
            </a:r>
            <a:r>
              <a:rPr lang="en-US" dirty="0" smtClean="0">
                <a:solidFill>
                  <a:srgbClr val="0000FF"/>
                </a:solidFill>
              </a:rPr>
              <a:t>;</a:t>
            </a:r>
            <a:r>
              <a:rPr lang="en-US" dirty="0" smtClean="0"/>
              <a:t> </a:t>
            </a:r>
          </a:p>
          <a:p>
            <a:pPr algn="just"/>
            <a:r>
              <a:rPr lang="en-US" i="1" dirty="0" smtClean="0"/>
              <a:t>//import an entire module's contents</a:t>
            </a:r>
          </a:p>
          <a:p>
            <a:pPr algn="just"/>
            <a:r>
              <a:rPr lang="en-US" dirty="0" smtClean="0">
                <a:solidFill>
                  <a:srgbClr val="CC0066"/>
                </a:solidFill>
              </a:rPr>
              <a:t>import * as </a:t>
            </a:r>
            <a:r>
              <a:rPr lang="en-US" dirty="0" err="1" smtClean="0">
                <a:solidFill>
                  <a:srgbClr val="CC0066"/>
                </a:solidFill>
              </a:rPr>
              <a:t>variablename</a:t>
            </a:r>
            <a:r>
              <a:rPr lang="en-US" dirty="0" smtClean="0">
                <a:solidFill>
                  <a:srgbClr val="CC0066"/>
                </a:solidFill>
              </a:rPr>
              <a:t> from </a:t>
            </a:r>
            <a:r>
              <a:rPr lang="en-US" dirty="0" err="1" smtClean="0">
                <a:solidFill>
                  <a:srgbClr val="CC0066"/>
                </a:solidFill>
              </a:rPr>
              <a:t>modulename</a:t>
            </a:r>
            <a:r>
              <a:rPr lang="en-US" dirty="0" smtClean="0">
                <a:solidFill>
                  <a:srgbClr val="CC0066"/>
                </a:solidFill>
              </a:rPr>
              <a:t>; </a:t>
            </a:r>
          </a:p>
          <a:p>
            <a:pPr algn="just"/>
            <a:r>
              <a:rPr lang="en-US" i="1" dirty="0" smtClean="0"/>
              <a:t>//import an export with more convenient alias</a:t>
            </a:r>
          </a:p>
          <a:p>
            <a:pPr algn="just"/>
            <a:r>
              <a:rPr lang="en-US" dirty="0" smtClean="0">
                <a:solidFill>
                  <a:srgbClr val="0000FF"/>
                </a:solidFill>
              </a:rPr>
              <a:t>import {</a:t>
            </a:r>
            <a:r>
              <a:rPr lang="en-US" dirty="0" err="1" smtClean="0">
                <a:solidFill>
                  <a:srgbClr val="0000FF"/>
                </a:solidFill>
              </a:rPr>
              <a:t>oldentityname</a:t>
            </a:r>
            <a:r>
              <a:rPr lang="en-US" dirty="0" smtClean="0">
                <a:solidFill>
                  <a:srgbClr val="0000FF"/>
                </a:solidFill>
              </a:rPr>
              <a:t> as </a:t>
            </a:r>
            <a:r>
              <a:rPr lang="en-US" dirty="0" err="1" smtClean="0">
                <a:solidFill>
                  <a:srgbClr val="0000FF"/>
                </a:solidFill>
              </a:rPr>
              <a:t>newentityname</a:t>
            </a:r>
            <a:r>
              <a:rPr lang="en-US" dirty="0" smtClean="0">
                <a:solidFill>
                  <a:srgbClr val="0000FF"/>
                </a:solidFill>
              </a:rPr>
              <a:t> } from </a:t>
            </a:r>
            <a:r>
              <a:rPr lang="en-US" dirty="0" err="1" smtClean="0">
                <a:solidFill>
                  <a:srgbClr val="0000FF"/>
                </a:solidFill>
              </a:rPr>
              <a:t>modulename</a:t>
            </a:r>
            <a:r>
              <a:rPr lang="en-US" dirty="0" smtClean="0">
                <a:solidFill>
                  <a:srgbClr val="0000FF"/>
                </a:solidFill>
              </a:rPr>
              <a:t>; </a:t>
            </a:r>
          </a:p>
          <a:p>
            <a:pPr algn="just"/>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85800"/>
            <a:ext cx="7620000" cy="5788152"/>
          </a:xfrm>
        </p:spPr>
        <p:txBody>
          <a:bodyPr/>
          <a:lstStyle/>
          <a:p>
            <a:pPr>
              <a:lnSpc>
                <a:spcPct val="150000"/>
              </a:lnSpc>
            </a:pPr>
            <a:r>
              <a:rPr lang="en-US" b="1" dirty="0" smtClean="0"/>
              <a:t>Example:</a:t>
            </a:r>
            <a:endParaRPr lang="en-US" dirty="0" smtClean="0"/>
          </a:p>
          <a:p>
            <a:pPr>
              <a:lnSpc>
                <a:spcPct val="150000"/>
              </a:lnSpc>
            </a:pPr>
            <a:r>
              <a:rPr lang="en-US" dirty="0" smtClean="0"/>
              <a:t>import {var1,var2} from './mymodule.js';</a:t>
            </a:r>
          </a:p>
          <a:p>
            <a:pPr>
              <a:lnSpc>
                <a:spcPct val="150000"/>
              </a:lnSpc>
            </a:pPr>
            <a:r>
              <a:rPr lang="en-US" dirty="0" smtClean="0"/>
              <a:t>import * as </a:t>
            </a:r>
            <a:r>
              <a:rPr lang="en-US" dirty="0" err="1" smtClean="0"/>
              <a:t>myModule</a:t>
            </a:r>
            <a:r>
              <a:rPr lang="en-US" dirty="0" smtClean="0"/>
              <a:t> from './mymodule.js';</a:t>
            </a:r>
          </a:p>
          <a:p>
            <a:pPr>
              <a:lnSpc>
                <a:spcPct val="150000"/>
              </a:lnSpc>
            </a:pPr>
            <a:r>
              <a:rPr lang="en-US" dirty="0" smtClean="0"/>
              <a:t>import {</a:t>
            </a:r>
            <a:r>
              <a:rPr lang="en-US" dirty="0" err="1" smtClean="0"/>
              <a:t>myFunction</a:t>
            </a:r>
            <a:r>
              <a:rPr lang="en-US" dirty="0" smtClean="0"/>
              <a:t> as </a:t>
            </a:r>
            <a:r>
              <a:rPr lang="en-US" dirty="0" err="1" smtClean="0"/>
              <a:t>func</a:t>
            </a:r>
            <a:r>
              <a:rPr lang="en-US" dirty="0" smtClean="0"/>
              <a:t>} from './mymodule.js'; </a:t>
            </a:r>
          </a:p>
          <a:p>
            <a:pPr>
              <a:lnSpc>
                <a:spcPct val="15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467600" cy="639762"/>
          </a:xfrm>
        </p:spPr>
        <p:txBody>
          <a:bodyPr>
            <a:normAutofit fontScale="90000"/>
          </a:bodyPr>
          <a:lstStyle/>
          <a:p>
            <a:pPr algn="ctr"/>
            <a:r>
              <a:rPr lang="en-US" sz="3600" b="1" dirty="0" smtClean="0"/>
              <a:t>Rest Parameters</a:t>
            </a:r>
            <a:endParaRPr lang="en-US" sz="3600" dirty="0"/>
          </a:p>
        </p:txBody>
      </p:sp>
      <p:sp>
        <p:nvSpPr>
          <p:cNvPr id="3" name="Content Placeholder 2"/>
          <p:cNvSpPr>
            <a:spLocks noGrp="1"/>
          </p:cNvSpPr>
          <p:nvPr>
            <p:ph sz="quarter" idx="1"/>
          </p:nvPr>
        </p:nvSpPr>
        <p:spPr>
          <a:xfrm>
            <a:off x="381000" y="990600"/>
            <a:ext cx="8153400" cy="5483352"/>
          </a:xfrm>
        </p:spPr>
        <p:txBody>
          <a:bodyPr/>
          <a:lstStyle/>
          <a:p>
            <a:pPr algn="just">
              <a:lnSpc>
                <a:spcPct val="150000"/>
              </a:lnSpc>
            </a:pPr>
            <a:r>
              <a:rPr lang="en-US" dirty="0" smtClean="0"/>
              <a:t>Rest parameter syntax </a:t>
            </a:r>
            <a:r>
              <a:rPr lang="en-US" dirty="0" smtClean="0">
                <a:solidFill>
                  <a:srgbClr val="0000FF"/>
                </a:solidFill>
              </a:rPr>
              <a:t>allows to hold an indefinite number of arguments in the form of an array</a:t>
            </a:r>
            <a:r>
              <a:rPr lang="en-US" dirty="0" smtClean="0"/>
              <a:t>.</a:t>
            </a:r>
          </a:p>
          <a:p>
            <a:pPr algn="just">
              <a:lnSpc>
                <a:spcPct val="150000"/>
              </a:lnSpc>
              <a:buNone/>
            </a:pPr>
            <a:r>
              <a:rPr lang="en-US" b="1" dirty="0" smtClean="0"/>
              <a:t>Syntax:</a:t>
            </a:r>
            <a:endParaRPr lang="en-US" dirty="0" smtClean="0"/>
          </a:p>
          <a:p>
            <a:pPr marL="796925" indent="-273050" algn="just">
              <a:lnSpc>
                <a:spcPct val="150000"/>
              </a:lnSpc>
              <a:buNone/>
            </a:pPr>
            <a:r>
              <a:rPr lang="en-US" dirty="0" smtClean="0"/>
              <a:t>function(a, …</a:t>
            </a:r>
            <a:r>
              <a:rPr lang="en-US" dirty="0" err="1" smtClean="0"/>
              <a:t>args</a:t>
            </a:r>
            <a:r>
              <a:rPr lang="en-US" dirty="0" smtClean="0"/>
              <a:t>) {    </a:t>
            </a:r>
          </a:p>
          <a:p>
            <a:pPr marL="796925" indent="-273050" algn="just">
              <a:lnSpc>
                <a:spcPct val="150000"/>
              </a:lnSpc>
              <a:buNone/>
            </a:pPr>
            <a:r>
              <a:rPr lang="en-US" i="1" dirty="0" smtClean="0"/>
              <a:t>//…</a:t>
            </a:r>
          </a:p>
          <a:p>
            <a:pPr marL="796925" indent="-273050" algn="just">
              <a:lnSpc>
                <a:spcPct val="150000"/>
              </a:lnSpc>
              <a:buNone/>
            </a:pPr>
            <a:r>
              <a:rPr lang="en-US" dirty="0" smtClean="0"/>
              <a:t>} </a:t>
            </a:r>
          </a:p>
          <a:p>
            <a:pPr algn="just">
              <a:lnSpc>
                <a:spcPct val="150000"/>
              </a:lnSpc>
            </a:pPr>
            <a:r>
              <a:rPr lang="en-US" dirty="0" smtClean="0"/>
              <a:t>The </a:t>
            </a:r>
            <a:r>
              <a:rPr lang="en-US" dirty="0" smtClean="0">
                <a:solidFill>
                  <a:srgbClr val="0000FF"/>
                </a:solidFill>
              </a:rPr>
              <a:t>rest of the parameters can be included in the function definition </a:t>
            </a:r>
            <a:r>
              <a:rPr lang="en-US" dirty="0" smtClean="0"/>
              <a:t>by using three dots ( … ) followed by the name of the array that will hold them. </a:t>
            </a:r>
          </a:p>
          <a:p>
            <a:pPr algn="just">
              <a:lnSpc>
                <a:spcPct val="150000"/>
              </a:lnSpc>
            </a:pP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smtClean="0"/>
              <a:t>How to import Default Exports</a:t>
            </a:r>
            <a:endParaRPr lang="en-US" dirty="0"/>
          </a:p>
        </p:txBody>
      </p:sp>
      <p:sp>
        <p:nvSpPr>
          <p:cNvPr id="3" name="Content Placeholder 2"/>
          <p:cNvSpPr>
            <a:spLocks noGrp="1"/>
          </p:cNvSpPr>
          <p:nvPr>
            <p:ph sz="quarter" idx="1"/>
          </p:nvPr>
        </p:nvSpPr>
        <p:spPr>
          <a:xfrm>
            <a:off x="457200" y="1219200"/>
            <a:ext cx="7467600" cy="5254752"/>
          </a:xfrm>
        </p:spPr>
        <p:txBody>
          <a:bodyPr/>
          <a:lstStyle/>
          <a:p>
            <a:pPr>
              <a:lnSpc>
                <a:spcPct val="150000"/>
              </a:lnSpc>
            </a:pPr>
            <a:r>
              <a:rPr lang="en-US" dirty="0" smtClean="0"/>
              <a:t>You can import a default export with any name.</a:t>
            </a:r>
          </a:p>
          <a:p>
            <a:pPr>
              <a:lnSpc>
                <a:spcPct val="150000"/>
              </a:lnSpc>
            </a:pPr>
            <a:r>
              <a:rPr lang="en-US" b="1" dirty="0" smtClean="0"/>
              <a:t>Syntax:</a:t>
            </a:r>
            <a:endParaRPr lang="en-US" dirty="0" smtClean="0"/>
          </a:p>
          <a:p>
            <a:pPr>
              <a:lnSpc>
                <a:spcPct val="150000"/>
              </a:lnSpc>
            </a:pPr>
            <a:r>
              <a:rPr lang="en-US" dirty="0" smtClean="0"/>
              <a:t>import </a:t>
            </a:r>
            <a:r>
              <a:rPr lang="en-US" dirty="0" err="1" smtClean="0"/>
              <a:t>variablename</a:t>
            </a:r>
            <a:r>
              <a:rPr lang="en-US" dirty="0" smtClean="0"/>
              <a:t> from </a:t>
            </a:r>
            <a:r>
              <a:rPr lang="en-US" dirty="0" err="1" smtClean="0"/>
              <a:t>modulename</a:t>
            </a:r>
            <a:r>
              <a:rPr lang="en-US" dirty="0" smtClean="0"/>
              <a:t>; </a:t>
            </a:r>
          </a:p>
          <a:p>
            <a:pPr>
              <a:lnSpc>
                <a:spcPct val="150000"/>
              </a:lnSpc>
            </a:pPr>
            <a:r>
              <a:rPr lang="en-US" b="1" dirty="0" smtClean="0"/>
              <a:t>Example:</a:t>
            </a:r>
            <a:endParaRPr lang="en-US" dirty="0" smtClean="0"/>
          </a:p>
          <a:p>
            <a:pPr>
              <a:lnSpc>
                <a:spcPct val="150000"/>
              </a:lnSpc>
            </a:pPr>
            <a:r>
              <a:rPr lang="en-US" dirty="0" smtClean="0"/>
              <a:t>import </a:t>
            </a:r>
            <a:r>
              <a:rPr lang="en-US" dirty="0" err="1" smtClean="0"/>
              <a:t>myDefault</a:t>
            </a:r>
            <a:r>
              <a:rPr lang="en-US" dirty="0" smtClean="0"/>
              <a:t> from './mymodule.js';</a:t>
            </a:r>
          </a:p>
          <a:p>
            <a:pPr>
              <a:lnSpc>
                <a:spcPct val="150000"/>
              </a:lnSpc>
            </a:pP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6800" y="2438400"/>
            <a:ext cx="7467600" cy="1447800"/>
          </a:xfrm>
        </p:spPr>
        <p:txBody>
          <a:bodyPr>
            <a:normAutofit/>
          </a:bodyPr>
          <a:lstStyle/>
          <a:p>
            <a:pPr algn="ctr">
              <a:buNone/>
            </a:pPr>
            <a:r>
              <a:rPr lang="en-US" sz="8000" dirty="0" smtClean="0"/>
              <a:t>Thank You</a:t>
            </a:r>
            <a:endParaRPr lang="en-US" sz="8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077200" cy="6092952"/>
          </a:xfrm>
        </p:spPr>
        <p:txBody>
          <a:bodyPr/>
          <a:lstStyle/>
          <a:p>
            <a:pPr>
              <a:lnSpc>
                <a:spcPct val="150000"/>
              </a:lnSpc>
              <a:buNone/>
            </a:pPr>
            <a:r>
              <a:rPr lang="en-US" b="1" dirty="0" smtClean="0"/>
              <a:t>Example:  </a:t>
            </a:r>
            <a:r>
              <a:rPr lang="en-US" dirty="0" smtClean="0"/>
              <a:t>     </a:t>
            </a:r>
          </a:p>
          <a:p>
            <a:pPr marL="752475" indent="-273050">
              <a:lnSpc>
                <a:spcPct val="150000"/>
              </a:lnSpc>
              <a:buNone/>
            </a:pPr>
            <a:r>
              <a:rPr lang="en-US" dirty="0" smtClean="0"/>
              <a:t>function </a:t>
            </a:r>
            <a:r>
              <a:rPr lang="en-US" dirty="0" err="1" smtClean="0"/>
              <a:t>showNumbers</a:t>
            </a:r>
            <a:r>
              <a:rPr lang="en-US" dirty="0" smtClean="0"/>
              <a:t>(x, y, …z) {    </a:t>
            </a:r>
          </a:p>
          <a:p>
            <a:pPr marL="752475" indent="-273050">
              <a:lnSpc>
                <a:spcPct val="150000"/>
              </a:lnSpc>
              <a:buNone/>
            </a:pPr>
            <a:r>
              <a:rPr lang="en-US" dirty="0" smtClean="0"/>
              <a:t>return z;</a:t>
            </a:r>
          </a:p>
          <a:p>
            <a:pPr marL="752475" indent="-273050">
              <a:lnSpc>
                <a:spcPct val="150000"/>
              </a:lnSpc>
              <a:buNone/>
            </a:pPr>
            <a:r>
              <a:rPr lang="en-US" dirty="0" smtClean="0"/>
              <a:t>}</a:t>
            </a:r>
          </a:p>
          <a:p>
            <a:pPr marL="752475" indent="-273050">
              <a:lnSpc>
                <a:spcPct val="150000"/>
              </a:lnSpc>
              <a:buNone/>
            </a:pPr>
            <a:r>
              <a:rPr lang="en-US" dirty="0" smtClean="0"/>
              <a:t>console.log(</a:t>
            </a:r>
            <a:r>
              <a:rPr lang="en-US" dirty="0" err="1" smtClean="0"/>
              <a:t>showNumbers</a:t>
            </a:r>
            <a:r>
              <a:rPr lang="en-US" dirty="0" smtClean="0"/>
              <a:t>(1, 2, 3, 4, 5)); </a:t>
            </a:r>
            <a:r>
              <a:rPr lang="en-US" i="1" dirty="0" smtClean="0"/>
              <a:t>// [3,4,5]</a:t>
            </a:r>
          </a:p>
          <a:p>
            <a:pPr marL="752475" indent="-273050">
              <a:lnSpc>
                <a:spcPct val="150000"/>
              </a:lnSpc>
              <a:buNone/>
            </a:pPr>
            <a:r>
              <a:rPr lang="en-US" dirty="0" smtClean="0"/>
              <a:t>console.log(</a:t>
            </a:r>
            <a:r>
              <a:rPr lang="en-US" dirty="0" err="1" smtClean="0"/>
              <a:t>showNumbers</a:t>
            </a:r>
            <a:r>
              <a:rPr lang="en-US" dirty="0" smtClean="0"/>
              <a:t>(3, 4, 5, 6, 7, 8, 9, 10)); </a:t>
            </a:r>
          </a:p>
          <a:p>
            <a:pPr marL="752475" indent="-273050">
              <a:lnSpc>
                <a:spcPct val="150000"/>
              </a:lnSpc>
              <a:buNone/>
            </a:pPr>
            <a:r>
              <a:rPr lang="en-US" i="1" dirty="0" smtClean="0"/>
              <a:t>// [5,6,7,8,9,10]</a:t>
            </a:r>
            <a:r>
              <a:rPr lang="en-US" dirty="0" smtClean="0"/>
              <a:t> </a:t>
            </a:r>
          </a:p>
          <a:p>
            <a:pPr>
              <a:lnSpc>
                <a:spcPct val="150000"/>
              </a:lnSpc>
            </a:pPr>
            <a:r>
              <a:rPr lang="en-US" dirty="0" smtClean="0"/>
              <a:t>The rest parameter should always be the last parameter in the function definition.</a:t>
            </a:r>
          </a:p>
          <a:p>
            <a:pPr>
              <a:lnSpc>
                <a:spcPct val="150000"/>
              </a:lnSpc>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Autofit/>
          </a:bodyPr>
          <a:lstStyle/>
          <a:p>
            <a:pPr algn="ctr"/>
            <a:r>
              <a:rPr lang="en-US" sz="3600" b="1" dirty="0" smtClean="0"/>
              <a:t>Destructuring Assignment</a:t>
            </a:r>
            <a:endParaRPr lang="en-US" sz="3600" dirty="0"/>
          </a:p>
        </p:txBody>
      </p:sp>
      <p:sp>
        <p:nvSpPr>
          <p:cNvPr id="3" name="Content Placeholder 2"/>
          <p:cNvSpPr>
            <a:spLocks noGrp="1"/>
          </p:cNvSpPr>
          <p:nvPr>
            <p:ph sz="quarter" idx="1"/>
          </p:nvPr>
        </p:nvSpPr>
        <p:spPr>
          <a:xfrm>
            <a:off x="304800" y="914400"/>
            <a:ext cx="8382000" cy="5559552"/>
          </a:xfrm>
        </p:spPr>
        <p:txBody>
          <a:bodyPr>
            <a:normAutofit/>
          </a:bodyPr>
          <a:lstStyle/>
          <a:p>
            <a:pPr algn="just"/>
            <a:r>
              <a:rPr lang="en-US" dirty="0" smtClean="0"/>
              <a:t>Which makes it easy </a:t>
            </a:r>
            <a:r>
              <a:rPr lang="en-US" dirty="0" smtClean="0">
                <a:solidFill>
                  <a:srgbClr val="0000FF"/>
                </a:solidFill>
              </a:rPr>
              <a:t>to unpack values from arrays, or properties from objects, into different variables</a:t>
            </a:r>
            <a:r>
              <a:rPr lang="en-US" dirty="0" smtClean="0"/>
              <a:t>.</a:t>
            </a:r>
          </a:p>
          <a:p>
            <a:pPr algn="just"/>
            <a:r>
              <a:rPr lang="en-US" b="1" dirty="0" smtClean="0"/>
              <a:t>Array </a:t>
            </a:r>
            <a:r>
              <a:rPr lang="en-US" b="1" dirty="0" err="1" smtClean="0"/>
              <a:t>destructuring</a:t>
            </a:r>
            <a:r>
              <a:rPr lang="en-US" b="1" dirty="0" smtClean="0"/>
              <a:t> in functions</a:t>
            </a:r>
            <a:endParaRPr lang="en-US" dirty="0" smtClean="0"/>
          </a:p>
          <a:p>
            <a:pPr algn="just"/>
            <a:r>
              <a:rPr lang="en-US" b="1" dirty="0" smtClean="0"/>
              <a:t>Example:</a:t>
            </a:r>
            <a:endParaRPr lang="en-US" dirty="0" smtClean="0"/>
          </a:p>
          <a:p>
            <a:pPr marL="796925" indent="-273050" algn="just">
              <a:buNone/>
            </a:pPr>
            <a:r>
              <a:rPr lang="en-US" dirty="0" smtClean="0"/>
              <a:t>let </a:t>
            </a:r>
            <a:r>
              <a:rPr lang="en-US" dirty="0" err="1" smtClean="0"/>
              <a:t>myArray</a:t>
            </a:r>
            <a:r>
              <a:rPr lang="en-US" dirty="0" smtClean="0"/>
              <a:t> = ["Andrew", "James", "Chris"]; </a:t>
            </a:r>
          </a:p>
          <a:p>
            <a:pPr marL="796925" indent="-273050" algn="just">
              <a:buNone/>
            </a:pPr>
            <a:r>
              <a:rPr lang="en-US" dirty="0" smtClean="0"/>
              <a:t>function </a:t>
            </a:r>
            <a:r>
              <a:rPr lang="en-US" dirty="0" err="1" smtClean="0"/>
              <a:t>showDetails</a:t>
            </a:r>
            <a:r>
              <a:rPr lang="en-US" dirty="0" smtClean="0"/>
              <a:t>([arg1, arg2]) {	</a:t>
            </a:r>
          </a:p>
          <a:p>
            <a:pPr marL="796925" indent="-273050" algn="just">
              <a:buNone/>
            </a:pPr>
            <a:r>
              <a:rPr lang="en-US" dirty="0" smtClean="0"/>
              <a:t>console.log(arg1); </a:t>
            </a:r>
            <a:r>
              <a:rPr lang="en-US" i="1" dirty="0" smtClean="0"/>
              <a:t>// Andrew</a:t>
            </a:r>
            <a:r>
              <a:rPr lang="en-US" dirty="0" smtClean="0"/>
              <a:t>	</a:t>
            </a:r>
          </a:p>
          <a:p>
            <a:pPr marL="796925" indent="-273050" algn="just">
              <a:buNone/>
            </a:pPr>
            <a:r>
              <a:rPr lang="en-US" dirty="0" smtClean="0"/>
              <a:t>console.log(arg2); </a:t>
            </a:r>
            <a:r>
              <a:rPr lang="en-US" i="1" dirty="0" smtClean="0"/>
              <a:t>// James</a:t>
            </a:r>
          </a:p>
          <a:p>
            <a:pPr marL="796925" indent="-273050" algn="just">
              <a:buNone/>
            </a:pPr>
            <a:r>
              <a:rPr lang="en-US" dirty="0" smtClean="0"/>
              <a:t>} </a:t>
            </a:r>
          </a:p>
          <a:p>
            <a:pPr marL="796925" indent="-273050" algn="just">
              <a:buNone/>
            </a:pPr>
            <a:r>
              <a:rPr lang="en-US" dirty="0" err="1" smtClean="0"/>
              <a:t>showDetails</a:t>
            </a:r>
            <a:r>
              <a:rPr lang="en-US" dirty="0" smtClean="0"/>
              <a:t>(</a:t>
            </a:r>
            <a:r>
              <a:rPr lang="en-US" dirty="0" err="1" smtClean="0"/>
              <a:t>myArray</a:t>
            </a:r>
            <a:r>
              <a:rPr lang="en-US" dirty="0" smtClean="0"/>
              <a:t>); </a:t>
            </a:r>
          </a:p>
          <a:p>
            <a:pPr algn="just"/>
            <a:r>
              <a:rPr lang="en-US" dirty="0" smtClean="0"/>
              <a:t>In the above example, the first two array elements ‘Andrew’ and 'James’ have been </a:t>
            </a:r>
            <a:r>
              <a:rPr lang="en-US" dirty="0" err="1" smtClean="0"/>
              <a:t>destructured</a:t>
            </a:r>
            <a:r>
              <a:rPr lang="en-US" dirty="0" smtClean="0"/>
              <a:t> into individual function parameters arg1 and arg2.</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09600"/>
          </a:xfrm>
        </p:spPr>
        <p:txBody>
          <a:bodyPr>
            <a:normAutofit/>
          </a:bodyPr>
          <a:lstStyle/>
          <a:p>
            <a:pPr algn="ctr"/>
            <a:r>
              <a:rPr lang="en-US" sz="3200" b="1" dirty="0" smtClean="0"/>
              <a:t>Functions in JavaScript</a:t>
            </a:r>
            <a:endParaRPr lang="en-US" sz="3200" dirty="0"/>
          </a:p>
        </p:txBody>
      </p:sp>
      <p:sp>
        <p:nvSpPr>
          <p:cNvPr id="3" name="Content Placeholder 2"/>
          <p:cNvSpPr>
            <a:spLocks noGrp="1"/>
          </p:cNvSpPr>
          <p:nvPr>
            <p:ph sz="quarter" idx="1"/>
          </p:nvPr>
        </p:nvSpPr>
        <p:spPr>
          <a:xfrm>
            <a:off x="304800" y="762000"/>
            <a:ext cx="8458200" cy="5711952"/>
          </a:xfrm>
        </p:spPr>
        <p:txBody>
          <a:bodyPr>
            <a:normAutofit lnSpcReduction="10000"/>
          </a:bodyPr>
          <a:lstStyle/>
          <a:p>
            <a:pPr algn="just">
              <a:lnSpc>
                <a:spcPct val="150000"/>
              </a:lnSpc>
            </a:pPr>
            <a:r>
              <a:rPr lang="en-US" dirty="0" smtClean="0"/>
              <a:t>The JavaScript engine </a:t>
            </a:r>
            <a:r>
              <a:rPr lang="en-US" dirty="0" smtClean="0">
                <a:solidFill>
                  <a:srgbClr val="CC0066"/>
                </a:solidFill>
              </a:rPr>
              <a:t>can execute JavaScript code in two different modes:</a:t>
            </a:r>
            <a:endParaRPr lang="en-US" sz="2800" dirty="0" smtClean="0">
              <a:solidFill>
                <a:srgbClr val="CC0066"/>
              </a:solidFill>
            </a:endParaRPr>
          </a:p>
          <a:p>
            <a:pPr lvl="0" algn="just">
              <a:lnSpc>
                <a:spcPct val="150000"/>
              </a:lnSpc>
            </a:pPr>
            <a:r>
              <a:rPr lang="en-US" dirty="0" smtClean="0">
                <a:solidFill>
                  <a:srgbClr val="0000FF"/>
                </a:solidFill>
              </a:rPr>
              <a:t>Immediate mode</a:t>
            </a:r>
            <a:endParaRPr lang="en-US" sz="2800" dirty="0" smtClean="0">
              <a:solidFill>
                <a:srgbClr val="0000FF"/>
              </a:solidFill>
            </a:endParaRPr>
          </a:p>
          <a:p>
            <a:pPr lvl="1" algn="just">
              <a:lnSpc>
                <a:spcPct val="150000"/>
              </a:lnSpc>
            </a:pPr>
            <a:r>
              <a:rPr lang="en-US" sz="2400" dirty="0" smtClean="0"/>
              <a:t>As soon as the webpage loads on the browser, JavaScript </a:t>
            </a:r>
            <a:r>
              <a:rPr lang="en-US" sz="2400" b="1" dirty="0" smtClean="0">
                <a:solidFill>
                  <a:srgbClr val="00B050"/>
                </a:solidFill>
              </a:rPr>
              <a:t>code embedded inside it, executes without any delay</a:t>
            </a:r>
            <a:r>
              <a:rPr lang="en-US" sz="2400" dirty="0" smtClean="0">
                <a:solidFill>
                  <a:srgbClr val="00B050"/>
                </a:solidFill>
              </a:rPr>
              <a:t>.</a:t>
            </a:r>
            <a:endParaRPr lang="en-US" sz="2800" dirty="0" smtClean="0">
              <a:solidFill>
                <a:srgbClr val="00B050"/>
              </a:solidFill>
            </a:endParaRPr>
          </a:p>
          <a:p>
            <a:pPr lvl="0" algn="just">
              <a:lnSpc>
                <a:spcPct val="150000"/>
              </a:lnSpc>
            </a:pPr>
            <a:r>
              <a:rPr lang="en-US" dirty="0" smtClean="0">
                <a:solidFill>
                  <a:srgbClr val="0000FF"/>
                </a:solidFill>
              </a:rPr>
              <a:t>Deferred mode</a:t>
            </a:r>
            <a:endParaRPr lang="en-US" sz="2800" dirty="0" smtClean="0">
              <a:solidFill>
                <a:srgbClr val="0000FF"/>
              </a:solidFill>
            </a:endParaRPr>
          </a:p>
          <a:p>
            <a:pPr lvl="1" algn="just">
              <a:lnSpc>
                <a:spcPct val="150000"/>
              </a:lnSpc>
            </a:pPr>
            <a:r>
              <a:rPr lang="en-US" sz="2400" dirty="0" smtClean="0"/>
              <a:t>Execution of JavaScript code is deferred or </a:t>
            </a:r>
            <a:r>
              <a:rPr lang="en-US" sz="2400" b="1" dirty="0" smtClean="0">
                <a:solidFill>
                  <a:srgbClr val="6600CC"/>
                </a:solidFill>
              </a:rPr>
              <a:t>delayed until any user action like data input, button click, drop-down selection, etc. takes place</a:t>
            </a:r>
            <a:r>
              <a:rPr lang="en-US" sz="2400" b="1" dirty="0" smtClean="0"/>
              <a:t>.</a:t>
            </a:r>
            <a:endParaRPr lang="en-US" sz="2800" b="1" dirty="0" smtClean="0"/>
          </a:p>
          <a:p>
            <a:pPr algn="just">
              <a:lnSpc>
                <a:spcPct val="15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563562"/>
          </a:xfrm>
        </p:spPr>
        <p:txBody>
          <a:bodyPr>
            <a:noAutofit/>
          </a:bodyPr>
          <a:lstStyle/>
          <a:p>
            <a:pPr algn="ctr"/>
            <a:r>
              <a:rPr lang="en-US" sz="3200" b="1" dirty="0" smtClean="0"/>
              <a:t>Object restructuring in functions</a:t>
            </a:r>
            <a:endParaRPr lang="en-US" sz="3200" dirty="0"/>
          </a:p>
        </p:txBody>
      </p:sp>
      <p:sp>
        <p:nvSpPr>
          <p:cNvPr id="3" name="Content Placeholder 2"/>
          <p:cNvSpPr>
            <a:spLocks noGrp="1"/>
          </p:cNvSpPr>
          <p:nvPr>
            <p:ph sz="quarter" idx="1"/>
          </p:nvPr>
        </p:nvSpPr>
        <p:spPr>
          <a:xfrm>
            <a:off x="152400" y="990600"/>
            <a:ext cx="8991600" cy="5638800"/>
          </a:xfrm>
        </p:spPr>
        <p:txBody>
          <a:bodyPr>
            <a:normAutofit/>
          </a:bodyPr>
          <a:lstStyle/>
          <a:p>
            <a:pPr algn="just">
              <a:lnSpc>
                <a:spcPct val="150000"/>
              </a:lnSpc>
            </a:pPr>
            <a:r>
              <a:rPr lang="en-US" b="1" dirty="0" smtClean="0"/>
              <a:t>Example:   </a:t>
            </a:r>
            <a:r>
              <a:rPr lang="en-US" dirty="0" smtClean="0"/>
              <a:t>        </a:t>
            </a:r>
          </a:p>
          <a:p>
            <a:pPr marL="512763" indent="-273050">
              <a:lnSpc>
                <a:spcPct val="150000"/>
              </a:lnSpc>
              <a:buNone/>
            </a:pPr>
            <a:r>
              <a:rPr lang="en-US" dirty="0" smtClean="0"/>
              <a:t>let </a:t>
            </a:r>
            <a:r>
              <a:rPr lang="en-US" dirty="0" err="1" smtClean="0"/>
              <a:t>myObject</a:t>
            </a:r>
            <a:r>
              <a:rPr lang="en-US" dirty="0" smtClean="0"/>
              <a:t> = { name: "Mark", age: 25, country: "India" }; </a:t>
            </a:r>
          </a:p>
          <a:p>
            <a:pPr marL="512763" indent="-273050">
              <a:lnSpc>
                <a:spcPct val="150000"/>
              </a:lnSpc>
              <a:buNone/>
            </a:pPr>
            <a:r>
              <a:rPr lang="en-US" dirty="0" smtClean="0"/>
              <a:t>function </a:t>
            </a:r>
            <a:r>
              <a:rPr lang="en-US" dirty="0" err="1" smtClean="0"/>
              <a:t>showDetails</a:t>
            </a:r>
            <a:r>
              <a:rPr lang="en-US" dirty="0" smtClean="0"/>
              <a:t>({ name, country }) {	console.log(name, country); </a:t>
            </a:r>
          </a:p>
          <a:p>
            <a:pPr marL="512763" indent="-273050">
              <a:lnSpc>
                <a:spcPct val="150000"/>
              </a:lnSpc>
              <a:buNone/>
            </a:pPr>
            <a:r>
              <a:rPr lang="en-US" i="1" dirty="0" smtClean="0"/>
              <a:t>// Mark India</a:t>
            </a:r>
          </a:p>
          <a:p>
            <a:pPr marL="512763" indent="-273050">
              <a:lnSpc>
                <a:spcPct val="150000"/>
              </a:lnSpc>
              <a:buNone/>
            </a:pPr>
            <a:r>
              <a:rPr lang="en-US" dirty="0" smtClean="0"/>
              <a:t>} </a:t>
            </a:r>
          </a:p>
          <a:p>
            <a:pPr marL="512763" indent="-273050">
              <a:lnSpc>
                <a:spcPct val="150000"/>
              </a:lnSpc>
              <a:buNone/>
            </a:pPr>
            <a:r>
              <a:rPr lang="en-US" dirty="0" err="1" smtClean="0"/>
              <a:t>showDetails</a:t>
            </a:r>
            <a:r>
              <a:rPr lang="en-US" dirty="0" smtClean="0"/>
              <a:t>(</a:t>
            </a:r>
            <a:r>
              <a:rPr lang="en-US" dirty="0" err="1" smtClean="0"/>
              <a:t>myObject</a:t>
            </a:r>
            <a:r>
              <a:rPr lang="en-US" dirty="0" smtClean="0"/>
              <a:t>); </a:t>
            </a:r>
          </a:p>
          <a:p>
            <a:pPr algn="just">
              <a:lnSpc>
                <a:spcPct val="150000"/>
              </a:lnSpc>
            </a:pPr>
            <a:r>
              <a:rPr lang="en-US" dirty="0" smtClean="0"/>
              <a:t>The properties name and country of the object have </a:t>
            </a:r>
          </a:p>
          <a:p>
            <a:pPr algn="just">
              <a:lnSpc>
                <a:spcPct val="150000"/>
              </a:lnSpc>
              <a:buNone/>
            </a:pPr>
            <a:r>
              <a:rPr lang="en-US" dirty="0" smtClean="0"/>
              <a:t>	been </a:t>
            </a:r>
            <a:r>
              <a:rPr lang="en-US" dirty="0" err="1" smtClean="0"/>
              <a:t>destructured</a:t>
            </a:r>
            <a:r>
              <a:rPr lang="en-US" dirty="0" smtClean="0"/>
              <a:t> and captured as a function parameter.</a:t>
            </a:r>
          </a:p>
          <a:p>
            <a:pPr algn="just">
              <a:lnSpc>
                <a:spcPct val="150000"/>
              </a:lnSpc>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639762"/>
          </a:xfrm>
        </p:spPr>
        <p:txBody>
          <a:bodyPr>
            <a:noAutofit/>
          </a:bodyPr>
          <a:lstStyle/>
          <a:p>
            <a:pPr algn="ctr"/>
            <a:r>
              <a:rPr lang="en-US" sz="3600" b="1" dirty="0" smtClean="0"/>
              <a:t>Nested Function</a:t>
            </a:r>
            <a:endParaRPr lang="en-US" sz="3600" dirty="0"/>
          </a:p>
        </p:txBody>
      </p:sp>
      <p:sp>
        <p:nvSpPr>
          <p:cNvPr id="3" name="Content Placeholder 2"/>
          <p:cNvSpPr>
            <a:spLocks noGrp="1"/>
          </p:cNvSpPr>
          <p:nvPr>
            <p:ph sz="quarter" idx="1"/>
          </p:nvPr>
        </p:nvSpPr>
        <p:spPr>
          <a:xfrm>
            <a:off x="381000" y="762000"/>
            <a:ext cx="8229600" cy="6096000"/>
          </a:xfrm>
        </p:spPr>
        <p:txBody>
          <a:bodyPr>
            <a:normAutofit fontScale="92500" lnSpcReduction="20000"/>
          </a:bodyPr>
          <a:lstStyle/>
          <a:p>
            <a:pPr algn="just"/>
            <a:r>
              <a:rPr lang="en-US" dirty="0" smtClean="0"/>
              <a:t>The </a:t>
            </a:r>
            <a:r>
              <a:rPr lang="en-US" dirty="0" smtClean="0">
                <a:solidFill>
                  <a:srgbClr val="0000FF"/>
                </a:solidFill>
              </a:rPr>
              <a:t>function within another function body </a:t>
            </a:r>
            <a:r>
              <a:rPr lang="en-US" dirty="0" smtClean="0"/>
              <a:t>is called a nested function.</a:t>
            </a:r>
          </a:p>
          <a:p>
            <a:pPr algn="just"/>
            <a:r>
              <a:rPr lang="en-US" dirty="0" smtClean="0"/>
              <a:t>The nested function is private to the container function and cannot be invoked from outside the container function.</a:t>
            </a:r>
          </a:p>
          <a:p>
            <a:pPr>
              <a:buNone/>
            </a:pPr>
            <a:r>
              <a:rPr lang="en-US" b="1" dirty="0" smtClean="0"/>
              <a:t>Example:           </a:t>
            </a:r>
            <a:endParaRPr lang="en-US" dirty="0" smtClean="0"/>
          </a:p>
          <a:p>
            <a:pPr marL="692150" indent="-273050">
              <a:buNone/>
            </a:pPr>
            <a:r>
              <a:rPr lang="en-US" dirty="0" smtClean="0"/>
              <a:t>function </a:t>
            </a:r>
            <a:r>
              <a:rPr lang="en-US" dirty="0" err="1" smtClean="0"/>
              <a:t>giveMessage</a:t>
            </a:r>
            <a:r>
              <a:rPr lang="en-US" dirty="0" smtClean="0"/>
              <a:t>(message) {	</a:t>
            </a:r>
          </a:p>
          <a:p>
            <a:pPr marL="692150" indent="-273050">
              <a:buNone/>
            </a:pPr>
            <a:r>
              <a:rPr lang="en-US" dirty="0" smtClean="0"/>
              <a:t>let </a:t>
            </a:r>
            <a:r>
              <a:rPr lang="en-US" dirty="0" err="1" smtClean="0"/>
              <a:t>userMsg</a:t>
            </a:r>
            <a:r>
              <a:rPr lang="en-US" dirty="0" smtClean="0"/>
              <a:t> = message;	</a:t>
            </a:r>
          </a:p>
          <a:p>
            <a:pPr marL="1082675" indent="-273050">
              <a:buNone/>
            </a:pPr>
            <a:r>
              <a:rPr lang="en-US" dirty="0" smtClean="0"/>
              <a:t>function </a:t>
            </a:r>
            <a:r>
              <a:rPr lang="en-US" dirty="0" err="1" smtClean="0"/>
              <a:t>toUser</a:t>
            </a:r>
            <a:r>
              <a:rPr lang="en-US" dirty="0" smtClean="0"/>
              <a:t>(</a:t>
            </a:r>
            <a:r>
              <a:rPr lang="en-US" dirty="0" err="1" smtClean="0"/>
              <a:t>userName</a:t>
            </a:r>
            <a:r>
              <a:rPr lang="en-US" dirty="0" smtClean="0"/>
              <a:t>) {		</a:t>
            </a:r>
          </a:p>
          <a:p>
            <a:pPr marL="1082675" indent="-273050">
              <a:buNone/>
            </a:pPr>
            <a:r>
              <a:rPr lang="en-US" dirty="0" smtClean="0"/>
              <a:t>let name = </a:t>
            </a:r>
            <a:r>
              <a:rPr lang="en-US" dirty="0" err="1" smtClean="0"/>
              <a:t>userName</a:t>
            </a:r>
            <a:r>
              <a:rPr lang="en-US" dirty="0" smtClean="0"/>
              <a:t>;		</a:t>
            </a:r>
          </a:p>
          <a:p>
            <a:pPr marL="1082675" indent="-273050">
              <a:buNone/>
            </a:pPr>
            <a:r>
              <a:rPr lang="en-US" dirty="0" smtClean="0"/>
              <a:t>let greet = </a:t>
            </a:r>
            <a:r>
              <a:rPr lang="en-US" dirty="0" err="1" smtClean="0"/>
              <a:t>userMsg</a:t>
            </a:r>
            <a:r>
              <a:rPr lang="en-US" dirty="0" smtClean="0"/>
              <a:t> + " " + name;		</a:t>
            </a:r>
          </a:p>
          <a:p>
            <a:pPr marL="1082675" indent="-273050">
              <a:buNone/>
            </a:pPr>
            <a:r>
              <a:rPr lang="en-US" dirty="0" smtClean="0"/>
              <a:t>return greet;	</a:t>
            </a:r>
          </a:p>
          <a:p>
            <a:pPr marL="917575" indent="-273050">
              <a:buNone/>
            </a:pPr>
            <a:r>
              <a:rPr lang="en-US" dirty="0" smtClean="0"/>
              <a:t>}	</a:t>
            </a:r>
          </a:p>
          <a:p>
            <a:pPr marL="692150" indent="-273050">
              <a:buNone/>
            </a:pPr>
            <a:r>
              <a:rPr lang="en-US" dirty="0" err="1" smtClean="0"/>
              <a:t>userMessage</a:t>
            </a:r>
            <a:r>
              <a:rPr lang="en-US" dirty="0" smtClean="0"/>
              <a:t> = </a:t>
            </a:r>
            <a:r>
              <a:rPr lang="en-US" dirty="0" err="1" smtClean="0"/>
              <a:t>toUser</a:t>
            </a:r>
            <a:r>
              <a:rPr lang="en-US" dirty="0" smtClean="0"/>
              <a:t>("Bob");	</a:t>
            </a:r>
          </a:p>
          <a:p>
            <a:pPr marL="692150" indent="-273050">
              <a:buNone/>
            </a:pPr>
            <a:r>
              <a:rPr lang="en-US" dirty="0" smtClean="0"/>
              <a:t>return </a:t>
            </a:r>
            <a:r>
              <a:rPr lang="en-US" dirty="0" err="1" smtClean="0"/>
              <a:t>userMessage</a:t>
            </a:r>
            <a:r>
              <a:rPr lang="en-US" dirty="0" smtClean="0"/>
              <a:t>;</a:t>
            </a:r>
          </a:p>
          <a:p>
            <a:pPr marL="692150" indent="-273050">
              <a:buNone/>
            </a:pPr>
            <a:r>
              <a:rPr lang="en-US" dirty="0" smtClean="0"/>
              <a:t>} </a:t>
            </a:r>
          </a:p>
          <a:p>
            <a:pPr marL="692150" indent="-273050">
              <a:buNone/>
            </a:pPr>
            <a:r>
              <a:rPr lang="en-US" dirty="0" smtClean="0"/>
              <a:t>console.log(</a:t>
            </a:r>
            <a:r>
              <a:rPr lang="en-US" dirty="0" err="1" smtClean="0"/>
              <a:t>giveMessage</a:t>
            </a:r>
            <a:r>
              <a:rPr lang="en-US" dirty="0" smtClean="0"/>
              <a:t>("The world says hello dear: "));</a:t>
            </a:r>
          </a:p>
          <a:p>
            <a:pPr marL="692150" indent="-273050">
              <a:buNone/>
            </a:pPr>
            <a:r>
              <a:rPr lang="en-US" i="1" dirty="0" smtClean="0"/>
              <a:t>// The world says hello dear: Bob</a:t>
            </a:r>
            <a:r>
              <a:rPr lang="en-US" dirty="0" smtClean="0"/>
              <a:t> </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Autofit/>
          </a:bodyPr>
          <a:lstStyle/>
          <a:p>
            <a:pPr algn="ctr"/>
            <a:r>
              <a:rPr lang="en-US" sz="3600" b="1" dirty="0" smtClean="0"/>
              <a:t>Built - in Functions</a:t>
            </a:r>
            <a:endParaRPr lang="en-US" sz="3600" dirty="0"/>
          </a:p>
        </p:txBody>
      </p:sp>
      <p:graphicFrame>
        <p:nvGraphicFramePr>
          <p:cNvPr id="4" name="Content Placeholder 3"/>
          <p:cNvGraphicFramePr>
            <a:graphicFrameLocks noGrp="1"/>
          </p:cNvGraphicFramePr>
          <p:nvPr>
            <p:ph sz="quarter" idx="1"/>
          </p:nvPr>
        </p:nvGraphicFramePr>
        <p:xfrm>
          <a:off x="228600" y="990600"/>
          <a:ext cx="8458200" cy="5053242"/>
        </p:xfrm>
        <a:graphic>
          <a:graphicData uri="http://schemas.openxmlformats.org/drawingml/2006/table">
            <a:tbl>
              <a:tblPr/>
              <a:tblGrid>
                <a:gridCol w="1828800"/>
                <a:gridCol w="4495800"/>
                <a:gridCol w="2133600"/>
              </a:tblGrid>
              <a:tr h="245294">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Built-in functions</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Description</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Example</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920059">
                <a:tc>
                  <a:txBody>
                    <a:bodyPr/>
                    <a:lstStyle/>
                    <a:p>
                      <a:pPr marL="0" marR="0" algn="ctr">
                        <a:lnSpc>
                          <a:spcPct val="150000"/>
                        </a:lnSpc>
                        <a:spcBef>
                          <a:spcPts val="0"/>
                        </a:spcBef>
                        <a:spcAft>
                          <a:spcPts val="1000"/>
                        </a:spcAft>
                      </a:pPr>
                      <a:r>
                        <a:rPr lang="en-US" sz="2200" dirty="0">
                          <a:latin typeface="Times New Roman"/>
                          <a:ea typeface="Times New Roman"/>
                          <a:cs typeface="Times New Roman"/>
                        </a:rPr>
                        <a:t>alert()</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65100" marR="0" indent="0" algn="just">
                        <a:lnSpc>
                          <a:spcPct val="150000"/>
                        </a:lnSpc>
                        <a:spcBef>
                          <a:spcPts val="0"/>
                        </a:spcBef>
                        <a:spcAft>
                          <a:spcPts val="1000"/>
                        </a:spcAft>
                        <a:tabLst>
                          <a:tab pos="3883025" algn="l"/>
                        </a:tabLst>
                      </a:pPr>
                      <a:r>
                        <a:rPr lang="en-US" sz="2200" dirty="0">
                          <a:latin typeface="Times New Roman"/>
                          <a:ea typeface="Times New Roman"/>
                          <a:cs typeface="Times New Roman"/>
                        </a:rPr>
                        <a:t>It </a:t>
                      </a:r>
                      <a:r>
                        <a:rPr lang="en-US" sz="2200" dirty="0">
                          <a:solidFill>
                            <a:srgbClr val="0000FF"/>
                          </a:solidFill>
                          <a:latin typeface="Times New Roman"/>
                          <a:ea typeface="Times New Roman"/>
                          <a:cs typeface="Times New Roman"/>
                        </a:rPr>
                        <a:t>throws an alert box </a:t>
                      </a:r>
                      <a:r>
                        <a:rPr lang="en-US" sz="2200" dirty="0">
                          <a:latin typeface="Times New Roman"/>
                          <a:ea typeface="Times New Roman"/>
                          <a:cs typeface="Times New Roman"/>
                        </a:rPr>
                        <a:t>and is often used when user interaction is required </a:t>
                      </a:r>
                      <a:r>
                        <a:rPr lang="en-US" sz="2200" dirty="0">
                          <a:solidFill>
                            <a:srgbClr val="0000FF"/>
                          </a:solidFill>
                          <a:latin typeface="Times New Roman"/>
                          <a:ea typeface="Times New Roman"/>
                          <a:cs typeface="Times New Roman"/>
                        </a:rPr>
                        <a:t>to decide whether execution should proceed or not</a:t>
                      </a:r>
                      <a:r>
                        <a:rPr lang="en-US" sz="2200" dirty="0">
                          <a:latin typeface="Times New Roman"/>
                          <a:ea typeface="Times New Roman"/>
                          <a:cs typeface="Times New Roman"/>
                        </a:rPr>
                        <a:t>.</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200">
                          <a:latin typeface="Times New Roman"/>
                          <a:ea typeface="Times New Roman"/>
                          <a:cs typeface="Times New Roman"/>
                        </a:rPr>
                        <a:t>alert("Let us proceed");</a:t>
                      </a:r>
                      <a:endParaRPr lang="en-US" sz="220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1144980">
                <a:tc>
                  <a:txBody>
                    <a:bodyPr/>
                    <a:lstStyle/>
                    <a:p>
                      <a:pPr marL="0" marR="0" algn="ctr">
                        <a:lnSpc>
                          <a:spcPct val="150000"/>
                        </a:lnSpc>
                        <a:spcBef>
                          <a:spcPts val="0"/>
                        </a:spcBef>
                        <a:spcAft>
                          <a:spcPts val="1000"/>
                        </a:spcAft>
                      </a:pPr>
                      <a:r>
                        <a:rPr lang="en-US" sz="2200" dirty="0">
                          <a:latin typeface="Times New Roman"/>
                          <a:ea typeface="Times New Roman"/>
                          <a:cs typeface="Times New Roman"/>
                        </a:rPr>
                        <a:t>confirm()</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65100" marR="0" indent="0" algn="just">
                        <a:lnSpc>
                          <a:spcPct val="150000"/>
                        </a:lnSpc>
                        <a:spcBef>
                          <a:spcPts val="0"/>
                        </a:spcBef>
                        <a:spcAft>
                          <a:spcPts val="1000"/>
                        </a:spcAft>
                      </a:pPr>
                      <a:r>
                        <a:rPr lang="en-US" sz="2200" dirty="0">
                          <a:latin typeface="Times New Roman"/>
                          <a:ea typeface="Times New Roman"/>
                          <a:cs typeface="Times New Roman"/>
                        </a:rPr>
                        <a:t>It throws a confirm box where user </a:t>
                      </a:r>
                      <a:r>
                        <a:rPr lang="en-US" sz="2200" dirty="0">
                          <a:solidFill>
                            <a:srgbClr val="CC0066"/>
                          </a:solidFill>
                          <a:latin typeface="Times New Roman"/>
                          <a:ea typeface="Times New Roman"/>
                          <a:cs typeface="Times New Roman"/>
                        </a:rPr>
                        <a:t>can click "OK" or "Cancel". </a:t>
                      </a:r>
                      <a:r>
                        <a:rPr lang="en-US" sz="2200" dirty="0">
                          <a:latin typeface="Times New Roman"/>
                          <a:ea typeface="Times New Roman"/>
                          <a:cs typeface="Times New Roman"/>
                        </a:rPr>
                        <a:t>If "OK" is clicked, the function returns "true", else returns "false".</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200" dirty="0">
                          <a:latin typeface="Times New Roman"/>
                          <a:ea typeface="Times New Roman"/>
                          <a:cs typeface="Times New Roman"/>
                        </a:rPr>
                        <a:t>let decision = confirm("Shall we proceed?");</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304800"/>
          <a:ext cx="8458200" cy="6059082"/>
        </p:xfrm>
        <a:graphic>
          <a:graphicData uri="http://schemas.openxmlformats.org/drawingml/2006/table">
            <a:tbl>
              <a:tblPr/>
              <a:tblGrid>
                <a:gridCol w="1981200"/>
                <a:gridCol w="4038600"/>
                <a:gridCol w="2438400"/>
              </a:tblGrid>
              <a:tr h="762000">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Built-in functions</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Description</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Example</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1594825">
                <a:tc>
                  <a:txBody>
                    <a:bodyPr/>
                    <a:lstStyle/>
                    <a:p>
                      <a:pPr marL="0" marR="0" algn="ctr">
                        <a:lnSpc>
                          <a:spcPct val="150000"/>
                        </a:lnSpc>
                        <a:spcBef>
                          <a:spcPts val="0"/>
                        </a:spcBef>
                        <a:spcAft>
                          <a:spcPts val="1000"/>
                        </a:spcAft>
                      </a:pPr>
                      <a:r>
                        <a:rPr lang="en-US" sz="2200" dirty="0">
                          <a:latin typeface="Times New Roman"/>
                          <a:ea typeface="Times New Roman"/>
                          <a:cs typeface="Times New Roman"/>
                        </a:rPr>
                        <a:t>prompt()</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20650" marR="0" indent="0" algn="just">
                        <a:lnSpc>
                          <a:spcPct val="150000"/>
                        </a:lnSpc>
                        <a:spcBef>
                          <a:spcPts val="0"/>
                        </a:spcBef>
                        <a:spcAft>
                          <a:spcPts val="1000"/>
                        </a:spcAft>
                      </a:pPr>
                      <a:r>
                        <a:rPr lang="en-US" sz="2200" dirty="0">
                          <a:latin typeface="Times New Roman"/>
                          <a:ea typeface="Times New Roman"/>
                          <a:cs typeface="Times New Roman"/>
                        </a:rPr>
                        <a:t>It </a:t>
                      </a:r>
                      <a:r>
                        <a:rPr lang="en-US" sz="2200" dirty="0">
                          <a:solidFill>
                            <a:srgbClr val="CC0066"/>
                          </a:solidFill>
                          <a:latin typeface="Times New Roman"/>
                          <a:ea typeface="Times New Roman"/>
                          <a:cs typeface="Times New Roman"/>
                        </a:rPr>
                        <a:t>produces a box where user can enter an input</a:t>
                      </a:r>
                      <a:r>
                        <a:rPr lang="en-US" sz="2200" dirty="0">
                          <a:latin typeface="Times New Roman"/>
                          <a:ea typeface="Times New Roman"/>
                          <a:cs typeface="Times New Roman"/>
                        </a:rPr>
                        <a:t>. The user input may be used for some processing later. </a:t>
                      </a:r>
                      <a:r>
                        <a:rPr lang="en-US" sz="2200" dirty="0">
                          <a:solidFill>
                            <a:srgbClr val="0000FF"/>
                          </a:solidFill>
                          <a:latin typeface="Times New Roman"/>
                          <a:ea typeface="Times New Roman"/>
                          <a:cs typeface="Times New Roman"/>
                        </a:rPr>
                        <a:t>This function takes parameter of type string</a:t>
                      </a:r>
                      <a:r>
                        <a:rPr lang="en-US" sz="2200" dirty="0">
                          <a:latin typeface="Times New Roman"/>
                          <a:ea typeface="Times New Roman"/>
                          <a:cs typeface="Times New Roman"/>
                        </a:rPr>
                        <a:t> which represents the label of the box.</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20650" marR="0" indent="0" algn="l">
                        <a:lnSpc>
                          <a:spcPct val="150000"/>
                        </a:lnSpc>
                        <a:spcBef>
                          <a:spcPts val="0"/>
                        </a:spcBef>
                        <a:spcAft>
                          <a:spcPts val="1000"/>
                        </a:spcAft>
                      </a:pPr>
                      <a:r>
                        <a:rPr lang="en-US" sz="2200" dirty="0">
                          <a:latin typeface="Times New Roman"/>
                          <a:ea typeface="Times New Roman"/>
                          <a:cs typeface="Times New Roman"/>
                        </a:rPr>
                        <a:t>let </a:t>
                      </a:r>
                      <a:r>
                        <a:rPr lang="en-US" sz="2200" dirty="0" err="1">
                          <a:latin typeface="Times New Roman"/>
                          <a:ea typeface="Times New Roman"/>
                          <a:cs typeface="Times New Roman"/>
                        </a:rPr>
                        <a:t>userInput</a:t>
                      </a:r>
                      <a:r>
                        <a:rPr lang="en-US" sz="2200" dirty="0">
                          <a:latin typeface="Times New Roman"/>
                          <a:ea typeface="Times New Roman"/>
                          <a:cs typeface="Times New Roman"/>
                        </a:rPr>
                        <a:t> = prompt("Please enter your name:");</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1144980">
                <a:tc>
                  <a:txBody>
                    <a:bodyPr/>
                    <a:lstStyle/>
                    <a:p>
                      <a:pPr marL="0" marR="0" algn="ctr">
                        <a:lnSpc>
                          <a:spcPct val="150000"/>
                        </a:lnSpc>
                        <a:spcBef>
                          <a:spcPts val="0"/>
                        </a:spcBef>
                        <a:spcAft>
                          <a:spcPts val="1000"/>
                        </a:spcAft>
                      </a:pPr>
                      <a:r>
                        <a:rPr lang="en-US" sz="2200" dirty="0" err="1">
                          <a:latin typeface="Times New Roman"/>
                          <a:ea typeface="Times New Roman"/>
                          <a:cs typeface="Times New Roman"/>
                        </a:rPr>
                        <a:t>isNaN</a:t>
                      </a:r>
                      <a:r>
                        <a:rPr lang="en-US" sz="2200" dirty="0">
                          <a:latin typeface="Times New Roman"/>
                          <a:ea typeface="Times New Roman"/>
                          <a:cs typeface="Times New Roman"/>
                        </a:rPr>
                        <a:t>()</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65100" marR="0" indent="0" algn="just">
                        <a:lnSpc>
                          <a:spcPct val="150000"/>
                        </a:lnSpc>
                        <a:spcBef>
                          <a:spcPts val="0"/>
                        </a:spcBef>
                        <a:spcAft>
                          <a:spcPts val="1000"/>
                        </a:spcAft>
                      </a:pPr>
                      <a:r>
                        <a:rPr lang="en-US" sz="2200" dirty="0">
                          <a:solidFill>
                            <a:srgbClr val="CC0066"/>
                          </a:solidFill>
                          <a:latin typeface="Times New Roman"/>
                          <a:ea typeface="Times New Roman"/>
                          <a:cs typeface="Times New Roman"/>
                        </a:rPr>
                        <a:t>This function checks if the data-type of given parameter is number or not</a:t>
                      </a:r>
                      <a:r>
                        <a:rPr lang="en-US" sz="2200" dirty="0">
                          <a:latin typeface="Times New Roman"/>
                          <a:ea typeface="Times New Roman"/>
                          <a:cs typeface="Times New Roman"/>
                        </a:rPr>
                        <a:t>. If number, it returns "false", else it returns "true".</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20650" marR="0" indent="0" algn="l">
                        <a:lnSpc>
                          <a:spcPct val="150000"/>
                        </a:lnSpc>
                        <a:spcBef>
                          <a:spcPts val="0"/>
                        </a:spcBef>
                        <a:spcAft>
                          <a:spcPts val="1000"/>
                        </a:spcAft>
                      </a:pPr>
                      <a:r>
                        <a:rPr lang="en-US" sz="2200" dirty="0" err="1">
                          <a:latin typeface="Times New Roman"/>
                          <a:ea typeface="Times New Roman"/>
                          <a:cs typeface="Times New Roman"/>
                        </a:rPr>
                        <a:t>isNaN</a:t>
                      </a:r>
                      <a:r>
                        <a:rPr lang="en-US" sz="2200" dirty="0">
                          <a:latin typeface="Times New Roman"/>
                          <a:ea typeface="Times New Roman"/>
                          <a:cs typeface="Times New Roman"/>
                        </a:rPr>
                        <a:t>(30);     </a:t>
                      </a:r>
                      <a:r>
                        <a:rPr lang="en-US" sz="2200" dirty="0" smtClean="0">
                          <a:latin typeface="Times New Roman"/>
                          <a:ea typeface="Times New Roman"/>
                          <a:cs typeface="Times New Roman"/>
                        </a:rPr>
                        <a:t>//</a:t>
                      </a:r>
                      <a:r>
                        <a:rPr lang="en-US" sz="2200" dirty="0">
                          <a:latin typeface="Times New Roman"/>
                          <a:ea typeface="Times New Roman"/>
                          <a:cs typeface="Times New Roman"/>
                        </a:rPr>
                        <a:t>false</a:t>
                      </a:r>
                      <a:endParaRPr lang="en-US" sz="2200" dirty="0">
                        <a:latin typeface="Calibri"/>
                        <a:ea typeface="Calibri"/>
                        <a:cs typeface="Times New Roman"/>
                      </a:endParaRPr>
                    </a:p>
                    <a:p>
                      <a:pPr marL="120650" marR="0" indent="0" algn="l">
                        <a:lnSpc>
                          <a:spcPct val="150000"/>
                        </a:lnSpc>
                        <a:spcBef>
                          <a:spcPts val="0"/>
                        </a:spcBef>
                        <a:spcAft>
                          <a:spcPts val="1000"/>
                        </a:spcAft>
                      </a:pPr>
                      <a:r>
                        <a:rPr lang="en-US" sz="2200" dirty="0" err="1">
                          <a:latin typeface="Times New Roman"/>
                          <a:ea typeface="Times New Roman"/>
                          <a:cs typeface="Times New Roman"/>
                        </a:rPr>
                        <a:t>isNaN</a:t>
                      </a:r>
                      <a:r>
                        <a:rPr lang="en-US" sz="2200" dirty="0">
                          <a:latin typeface="Times New Roman"/>
                          <a:ea typeface="Times New Roman"/>
                          <a:cs typeface="Times New Roman"/>
                        </a:rPr>
                        <a:t>('hello</a:t>
                      </a:r>
                      <a:r>
                        <a:rPr lang="en-US" sz="2200" dirty="0" smtClean="0">
                          <a:latin typeface="Times New Roman"/>
                          <a:ea typeface="Times New Roman"/>
                          <a:cs typeface="Times New Roman"/>
                        </a:rPr>
                        <a:t>'); </a:t>
                      </a:r>
                      <a:r>
                        <a:rPr lang="en-US" sz="2200" dirty="0">
                          <a:latin typeface="Times New Roman"/>
                          <a:ea typeface="Times New Roman"/>
                          <a:cs typeface="Times New Roman"/>
                        </a:rPr>
                        <a:t>//true</a:t>
                      </a:r>
                      <a:endParaRPr lang="en-US" sz="2200"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04800"/>
          <a:ext cx="8229600" cy="5735486"/>
        </p:xfrm>
        <a:graphic>
          <a:graphicData uri="http://schemas.openxmlformats.org/drawingml/2006/table">
            <a:tbl>
              <a:tblPr firstRow="1" bandRow="1">
                <a:tableStyleId>{5940675A-B579-460E-94D1-54222C63F5DA}</a:tableStyleId>
              </a:tblPr>
              <a:tblGrid>
                <a:gridCol w="1600200"/>
                <a:gridCol w="4114800"/>
                <a:gridCol w="2514600"/>
              </a:tblGrid>
              <a:tr h="872122">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Built-in functions</a:t>
                      </a:r>
                      <a:endParaRPr lang="en-US" sz="2200" dirty="0">
                        <a:latin typeface="Calibri"/>
                        <a:ea typeface="Calibri"/>
                        <a:cs typeface="Times New Roman"/>
                      </a:endParaRPr>
                    </a:p>
                  </a:txBody>
                  <a:tcPr marL="4007" marR="4007" marT="4007" marB="4007" anchor="ctr"/>
                </a:tc>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Description</a:t>
                      </a:r>
                      <a:endParaRPr lang="en-US" sz="2200" dirty="0">
                        <a:latin typeface="Calibri"/>
                        <a:ea typeface="Calibri"/>
                        <a:cs typeface="Times New Roman"/>
                      </a:endParaRPr>
                    </a:p>
                  </a:txBody>
                  <a:tcPr marL="4007" marR="4007" marT="4007" marB="4007" anchor="ctr"/>
                </a:tc>
                <a:tc>
                  <a:txBody>
                    <a:bodyPr/>
                    <a:lstStyle/>
                    <a:p>
                      <a:pPr marL="0" marR="0" algn="ctr">
                        <a:lnSpc>
                          <a:spcPct val="150000"/>
                        </a:lnSpc>
                        <a:spcBef>
                          <a:spcPts val="0"/>
                        </a:spcBef>
                        <a:spcAft>
                          <a:spcPts val="1000"/>
                        </a:spcAft>
                      </a:pPr>
                      <a:r>
                        <a:rPr lang="en-US" sz="2200" b="1" dirty="0">
                          <a:latin typeface="Times New Roman"/>
                          <a:ea typeface="Times New Roman"/>
                          <a:cs typeface="Times New Roman"/>
                        </a:rPr>
                        <a:t>Example</a:t>
                      </a:r>
                      <a:endParaRPr lang="en-US" sz="2200" dirty="0">
                        <a:latin typeface="Calibri"/>
                        <a:ea typeface="Calibri"/>
                        <a:cs typeface="Times New Roman"/>
                      </a:endParaRPr>
                    </a:p>
                  </a:txBody>
                  <a:tcPr marL="4007" marR="4007" marT="4007" marB="4007" anchor="ctr"/>
                </a:tc>
              </a:tr>
              <a:tr h="872122">
                <a:tc>
                  <a:txBody>
                    <a:bodyPr/>
                    <a:lstStyle/>
                    <a:p>
                      <a:pPr marL="0" marR="0" algn="ctr">
                        <a:lnSpc>
                          <a:spcPct val="115000"/>
                        </a:lnSpc>
                        <a:spcBef>
                          <a:spcPts val="0"/>
                        </a:spcBef>
                        <a:spcAft>
                          <a:spcPts val="1000"/>
                        </a:spcAft>
                      </a:pPr>
                      <a:r>
                        <a:rPr lang="en-US" sz="2200" dirty="0" err="1"/>
                        <a:t>isFinite</a:t>
                      </a:r>
                      <a:r>
                        <a:rPr lang="en-US" sz="2200" dirty="0"/>
                        <a:t>()</a:t>
                      </a:r>
                      <a:endParaRPr lang="en-US" sz="2200" dirty="0">
                        <a:latin typeface="Calibri"/>
                        <a:ea typeface="Calibri"/>
                        <a:cs typeface="Times New Roman"/>
                      </a:endParaRPr>
                    </a:p>
                  </a:txBody>
                  <a:tcPr marL="4007" marR="4007" marT="4007" marB="4007" anchor="ctr"/>
                </a:tc>
                <a:tc>
                  <a:txBody>
                    <a:bodyPr/>
                    <a:lstStyle/>
                    <a:p>
                      <a:pPr marL="165100" marR="0" indent="0" algn="just">
                        <a:lnSpc>
                          <a:spcPct val="115000"/>
                        </a:lnSpc>
                        <a:spcBef>
                          <a:spcPts val="0"/>
                        </a:spcBef>
                        <a:spcAft>
                          <a:spcPts val="1000"/>
                        </a:spcAft>
                        <a:tabLst>
                          <a:tab pos="3822700" algn="l"/>
                        </a:tabLst>
                      </a:pPr>
                      <a:r>
                        <a:rPr lang="en-US" sz="2200" dirty="0">
                          <a:solidFill>
                            <a:srgbClr val="CC0066"/>
                          </a:solidFill>
                        </a:rPr>
                        <a:t>It determines if the number given as parameter is a finite number. </a:t>
                      </a:r>
                      <a:r>
                        <a:rPr lang="en-US" sz="2200" dirty="0"/>
                        <a:t>If the parameter value is </a:t>
                      </a:r>
                      <a:r>
                        <a:rPr lang="en-US" sz="2200" dirty="0" err="1"/>
                        <a:t>NaN</a:t>
                      </a:r>
                      <a:r>
                        <a:rPr lang="en-US" sz="2200" dirty="0"/>
                        <a:t>, positive infinity, or negative infinity, this method will return false, else will return true.</a:t>
                      </a:r>
                      <a:endParaRPr lang="en-US" sz="2200" dirty="0">
                        <a:latin typeface="Calibri"/>
                        <a:ea typeface="Calibri"/>
                        <a:cs typeface="Times New Roman"/>
                      </a:endParaRPr>
                    </a:p>
                  </a:txBody>
                  <a:tcPr marL="4007" marR="4007" marT="4007" marB="4007" anchor="ctr"/>
                </a:tc>
                <a:tc>
                  <a:txBody>
                    <a:bodyPr/>
                    <a:lstStyle/>
                    <a:p>
                      <a:pPr marL="225425" marR="0" indent="0" algn="l">
                        <a:lnSpc>
                          <a:spcPct val="115000"/>
                        </a:lnSpc>
                        <a:spcBef>
                          <a:spcPts val="0"/>
                        </a:spcBef>
                        <a:spcAft>
                          <a:spcPts val="1000"/>
                        </a:spcAft>
                      </a:pPr>
                      <a:r>
                        <a:rPr lang="en-US" sz="2200" dirty="0" err="1"/>
                        <a:t>isFinite</a:t>
                      </a:r>
                      <a:r>
                        <a:rPr lang="en-US" sz="2200" dirty="0"/>
                        <a:t>(30);     </a:t>
                      </a:r>
                      <a:endParaRPr lang="en-US" sz="2200" dirty="0" smtClean="0"/>
                    </a:p>
                    <a:p>
                      <a:pPr marL="225425" marR="0" indent="0" algn="l">
                        <a:lnSpc>
                          <a:spcPct val="115000"/>
                        </a:lnSpc>
                        <a:spcBef>
                          <a:spcPts val="0"/>
                        </a:spcBef>
                        <a:spcAft>
                          <a:spcPts val="1000"/>
                        </a:spcAft>
                      </a:pPr>
                      <a:r>
                        <a:rPr lang="en-US" sz="2200" dirty="0" smtClean="0"/>
                        <a:t>//</a:t>
                      </a:r>
                      <a:r>
                        <a:rPr lang="en-US" sz="2200" dirty="0"/>
                        <a:t>true</a:t>
                      </a:r>
                    </a:p>
                    <a:p>
                      <a:pPr marL="225425" marR="0" indent="0" algn="l">
                        <a:lnSpc>
                          <a:spcPct val="115000"/>
                        </a:lnSpc>
                        <a:spcBef>
                          <a:spcPts val="0"/>
                        </a:spcBef>
                        <a:spcAft>
                          <a:spcPts val="1000"/>
                        </a:spcAft>
                      </a:pPr>
                      <a:r>
                        <a:rPr lang="en-US" sz="2200" dirty="0" err="1"/>
                        <a:t>isFinite</a:t>
                      </a:r>
                      <a:r>
                        <a:rPr lang="en-US" sz="2200" dirty="0"/>
                        <a:t>('hello'); //false</a:t>
                      </a:r>
                      <a:endParaRPr lang="en-US" sz="2200" dirty="0">
                        <a:latin typeface="Calibri"/>
                        <a:ea typeface="Calibri"/>
                        <a:cs typeface="Times New Roman"/>
                      </a:endParaRPr>
                    </a:p>
                  </a:txBody>
                  <a:tcPr marL="4007" marR="4007" marT="4007" marB="4007" anchor="ctr"/>
                </a:tc>
              </a:tr>
              <a:tr h="872122">
                <a:tc>
                  <a:txBody>
                    <a:bodyPr/>
                    <a:lstStyle/>
                    <a:p>
                      <a:pPr marL="0" marR="0" algn="ctr">
                        <a:lnSpc>
                          <a:spcPct val="115000"/>
                        </a:lnSpc>
                        <a:spcBef>
                          <a:spcPts val="0"/>
                        </a:spcBef>
                        <a:spcAft>
                          <a:spcPts val="1000"/>
                        </a:spcAft>
                      </a:pPr>
                      <a:r>
                        <a:rPr lang="en-US" sz="2200" dirty="0" err="1"/>
                        <a:t>eval</a:t>
                      </a:r>
                      <a:r>
                        <a:rPr lang="en-US" sz="2200" dirty="0"/>
                        <a:t>()</a:t>
                      </a:r>
                      <a:endParaRPr lang="en-US" sz="2200" dirty="0">
                        <a:latin typeface="Calibri"/>
                        <a:ea typeface="Calibri"/>
                        <a:cs typeface="Times New Roman"/>
                      </a:endParaRPr>
                    </a:p>
                  </a:txBody>
                  <a:tcPr marL="4007" marR="4007" marT="4007" marB="4007" anchor="ctr"/>
                </a:tc>
                <a:tc>
                  <a:txBody>
                    <a:bodyPr/>
                    <a:lstStyle/>
                    <a:p>
                      <a:pPr marL="0" marR="0" algn="just">
                        <a:lnSpc>
                          <a:spcPct val="115000"/>
                        </a:lnSpc>
                        <a:spcBef>
                          <a:spcPts val="0"/>
                        </a:spcBef>
                        <a:spcAft>
                          <a:spcPts val="1000"/>
                        </a:spcAft>
                      </a:pPr>
                      <a:r>
                        <a:rPr lang="en-US" sz="2200" dirty="0"/>
                        <a:t>It takes an argument of type string which can be an expression, statement or sequence of statements and evaluates them.</a:t>
                      </a:r>
                      <a:endParaRPr lang="en-US" sz="2200" dirty="0">
                        <a:latin typeface="Calibri"/>
                        <a:ea typeface="Calibri"/>
                        <a:cs typeface="Times New Roman"/>
                      </a:endParaRPr>
                    </a:p>
                  </a:txBody>
                  <a:tcPr marL="4007" marR="4007" marT="4007" marB="4007" anchor="ctr"/>
                </a:tc>
                <a:tc>
                  <a:txBody>
                    <a:bodyPr/>
                    <a:lstStyle/>
                    <a:p>
                      <a:pPr marL="0" marR="0" algn="l">
                        <a:lnSpc>
                          <a:spcPct val="115000"/>
                        </a:lnSpc>
                        <a:spcBef>
                          <a:spcPts val="0"/>
                        </a:spcBef>
                        <a:spcAft>
                          <a:spcPts val="1000"/>
                        </a:spcAft>
                      </a:pPr>
                      <a:r>
                        <a:rPr lang="en-US" sz="2000" dirty="0" err="1"/>
                        <a:t>eval</a:t>
                      </a:r>
                      <a:r>
                        <a:rPr lang="en-US" sz="2000" dirty="0"/>
                        <a:t>("let num1=2; </a:t>
                      </a:r>
                      <a:endParaRPr lang="en-US" sz="2000" dirty="0" smtClean="0"/>
                    </a:p>
                    <a:p>
                      <a:pPr marL="0" marR="0" algn="l">
                        <a:lnSpc>
                          <a:spcPct val="115000"/>
                        </a:lnSpc>
                        <a:spcBef>
                          <a:spcPts val="0"/>
                        </a:spcBef>
                        <a:spcAft>
                          <a:spcPts val="1000"/>
                        </a:spcAft>
                      </a:pPr>
                      <a:r>
                        <a:rPr lang="en-US" sz="2000" dirty="0" smtClean="0"/>
                        <a:t>let </a:t>
                      </a:r>
                      <a:r>
                        <a:rPr lang="en-US" sz="2000" dirty="0"/>
                        <a:t>num2=3</a:t>
                      </a:r>
                      <a:r>
                        <a:rPr lang="en-US" sz="2000" dirty="0" smtClean="0"/>
                        <a:t>; let</a:t>
                      </a:r>
                      <a:r>
                        <a:rPr lang="en-US" sz="2000" dirty="0"/>
                        <a:t> result= num1 * num2</a:t>
                      </a:r>
                      <a:r>
                        <a:rPr lang="en-US" sz="2000" dirty="0" smtClean="0"/>
                        <a:t>;</a:t>
                      </a:r>
                    </a:p>
                    <a:p>
                      <a:pPr marL="0" marR="0" algn="l">
                        <a:lnSpc>
                          <a:spcPct val="115000"/>
                        </a:lnSpc>
                        <a:spcBef>
                          <a:spcPts val="0"/>
                        </a:spcBef>
                        <a:spcAft>
                          <a:spcPts val="1000"/>
                        </a:spcAft>
                      </a:pPr>
                      <a:r>
                        <a:rPr lang="en-US" sz="2000" dirty="0" smtClean="0"/>
                        <a:t>console.log(result</a:t>
                      </a:r>
                      <a:r>
                        <a:rPr lang="en-US" sz="2000" dirty="0"/>
                        <a:t>)");</a:t>
                      </a:r>
                      <a:endParaRPr lang="en-US" sz="2000" dirty="0">
                        <a:latin typeface="Calibri"/>
                        <a:ea typeface="Calibri"/>
                        <a:cs typeface="Times New Roman"/>
                      </a:endParaRPr>
                    </a:p>
                  </a:txBody>
                  <a:tcPr marL="4007" marR="4007" marT="4007" marB="4007"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sz="quarter" idx="1"/>
          </p:nvPr>
        </p:nvGraphicFramePr>
        <p:xfrm>
          <a:off x="228600" y="228600"/>
          <a:ext cx="8763001" cy="6267840"/>
        </p:xfrm>
        <a:graphic>
          <a:graphicData uri="http://schemas.openxmlformats.org/drawingml/2006/table">
            <a:tbl>
              <a:tblPr firstRow="1" bandRow="1">
                <a:tableStyleId>{5940675A-B579-460E-94D1-54222C63F5DA}</a:tableStyleId>
              </a:tblPr>
              <a:tblGrid>
                <a:gridCol w="1578919"/>
                <a:gridCol w="4593281"/>
                <a:gridCol w="2590801"/>
              </a:tblGrid>
              <a:tr h="838200">
                <a:tc>
                  <a:txBody>
                    <a:bodyPr/>
                    <a:lstStyle/>
                    <a:p>
                      <a:pPr marL="0" marR="0" algn="ctr">
                        <a:lnSpc>
                          <a:spcPct val="150000"/>
                        </a:lnSpc>
                        <a:spcBef>
                          <a:spcPts val="0"/>
                        </a:spcBef>
                        <a:spcAft>
                          <a:spcPts val="1000"/>
                        </a:spcAft>
                      </a:pPr>
                      <a:r>
                        <a:rPr lang="en-US" sz="1800" b="1" dirty="0"/>
                        <a:t>Built-in functions</a:t>
                      </a:r>
                      <a:endParaRPr lang="en-US" sz="1800" b="1" dirty="0">
                        <a:latin typeface="Calibri"/>
                        <a:ea typeface="Calibri"/>
                        <a:cs typeface="Times New Roman"/>
                      </a:endParaRPr>
                    </a:p>
                  </a:txBody>
                  <a:tcPr marL="4007" marR="4007" marT="4007" marB="4007" anchor="ctr"/>
                </a:tc>
                <a:tc>
                  <a:txBody>
                    <a:bodyPr/>
                    <a:lstStyle/>
                    <a:p>
                      <a:pPr marL="0" marR="0" algn="ctr">
                        <a:lnSpc>
                          <a:spcPct val="150000"/>
                        </a:lnSpc>
                        <a:spcBef>
                          <a:spcPts val="0"/>
                        </a:spcBef>
                        <a:spcAft>
                          <a:spcPts val="1000"/>
                        </a:spcAft>
                      </a:pPr>
                      <a:r>
                        <a:rPr lang="en-US" sz="1800" b="1" dirty="0"/>
                        <a:t>Description</a:t>
                      </a:r>
                      <a:endParaRPr lang="en-US" sz="1800" b="1" dirty="0">
                        <a:latin typeface="Calibri"/>
                        <a:ea typeface="Calibri"/>
                        <a:cs typeface="Times New Roman"/>
                      </a:endParaRPr>
                    </a:p>
                  </a:txBody>
                  <a:tcPr marL="4007" marR="4007" marT="4007" marB="4007" anchor="ctr"/>
                </a:tc>
                <a:tc>
                  <a:txBody>
                    <a:bodyPr/>
                    <a:lstStyle/>
                    <a:p>
                      <a:pPr marL="0" marR="0" algn="ctr">
                        <a:lnSpc>
                          <a:spcPct val="150000"/>
                        </a:lnSpc>
                        <a:spcBef>
                          <a:spcPts val="0"/>
                        </a:spcBef>
                        <a:spcAft>
                          <a:spcPts val="1000"/>
                        </a:spcAft>
                      </a:pPr>
                      <a:r>
                        <a:rPr lang="en-US" sz="1800" b="1" dirty="0"/>
                        <a:t>Example</a:t>
                      </a:r>
                      <a:endParaRPr lang="en-US" sz="1800" b="1" dirty="0">
                        <a:latin typeface="Calibri"/>
                        <a:ea typeface="Calibri"/>
                        <a:cs typeface="Times New Roman"/>
                      </a:endParaRPr>
                    </a:p>
                  </a:txBody>
                  <a:tcPr marL="4007" marR="4007" marT="4007" marB="4007" anchor="ctr"/>
                </a:tc>
              </a:tr>
              <a:tr h="54296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err="1" smtClean="0"/>
                        <a:t>parseInt</a:t>
                      </a:r>
                      <a:r>
                        <a:rPr lang="en-US" sz="2000" dirty="0" smtClean="0"/>
                        <a:t>()</a:t>
                      </a:r>
                    </a:p>
                    <a:p>
                      <a:pPr algn="ctr"/>
                      <a:endParaRPr lang="en-US" sz="1600" dirty="0"/>
                    </a:p>
                  </a:txBody>
                  <a:tcPr/>
                </a:tc>
                <a:tc>
                  <a:txBody>
                    <a:bodyPr/>
                    <a:lstStyle/>
                    <a:p>
                      <a:pPr marL="0" marR="0" algn="just">
                        <a:lnSpc>
                          <a:spcPct val="115000"/>
                        </a:lnSpc>
                        <a:spcBef>
                          <a:spcPts val="0"/>
                        </a:spcBef>
                        <a:spcAft>
                          <a:spcPts val="1000"/>
                        </a:spcAft>
                      </a:pPr>
                      <a:r>
                        <a:rPr lang="en-US" sz="1800" dirty="0" smtClean="0"/>
                        <a:t>This function </a:t>
                      </a:r>
                      <a:r>
                        <a:rPr lang="en-US" sz="1800" dirty="0" smtClean="0">
                          <a:solidFill>
                            <a:srgbClr val="CC0066"/>
                          </a:solidFill>
                        </a:rPr>
                        <a:t>parses string and returns an integer number</a:t>
                      </a:r>
                      <a:r>
                        <a:rPr lang="en-US" sz="1800" dirty="0" smtClean="0"/>
                        <a:t>.</a:t>
                      </a:r>
                    </a:p>
                    <a:p>
                      <a:pPr marL="0" marR="0" algn="just">
                        <a:lnSpc>
                          <a:spcPct val="115000"/>
                        </a:lnSpc>
                        <a:spcBef>
                          <a:spcPts val="0"/>
                        </a:spcBef>
                        <a:spcAft>
                          <a:spcPts val="1000"/>
                        </a:spcAft>
                      </a:pPr>
                      <a:r>
                        <a:rPr lang="en-US" sz="1800" dirty="0" smtClean="0"/>
                        <a:t>It takes two parameters. </a:t>
                      </a:r>
                      <a:r>
                        <a:rPr lang="en-US" sz="1800" dirty="0" smtClean="0">
                          <a:solidFill>
                            <a:srgbClr val="0000FF"/>
                          </a:solidFill>
                        </a:rPr>
                        <a:t>The first parameter is the string to be parsed</a:t>
                      </a:r>
                      <a:r>
                        <a:rPr lang="en-US" sz="1800" dirty="0" smtClean="0"/>
                        <a:t>. </a:t>
                      </a:r>
                      <a:r>
                        <a:rPr lang="en-US" sz="1800" dirty="0" smtClean="0">
                          <a:solidFill>
                            <a:srgbClr val="CC0066"/>
                          </a:solidFill>
                        </a:rPr>
                        <a:t>The second parameter represents radix which is an integer between 2 and 36</a:t>
                      </a:r>
                      <a:r>
                        <a:rPr lang="en-US" sz="1800" dirty="0" smtClean="0"/>
                        <a:t> that represents the numerical system to be used and is optional.</a:t>
                      </a:r>
                    </a:p>
                    <a:p>
                      <a:pPr marL="0" marR="0" algn="just">
                        <a:lnSpc>
                          <a:spcPct val="115000"/>
                        </a:lnSpc>
                        <a:spcBef>
                          <a:spcPts val="0"/>
                        </a:spcBef>
                        <a:spcAft>
                          <a:spcPts val="1000"/>
                        </a:spcAft>
                      </a:pPr>
                      <a:r>
                        <a:rPr lang="en-US" sz="1800" dirty="0" smtClean="0"/>
                        <a:t>The method </a:t>
                      </a:r>
                      <a:r>
                        <a:rPr lang="en-US" sz="1800" dirty="0" smtClean="0">
                          <a:solidFill>
                            <a:srgbClr val="0000FF"/>
                          </a:solidFill>
                        </a:rPr>
                        <a:t>stops parsing when it encounters a non-numerical characte</a:t>
                      </a:r>
                      <a:r>
                        <a:rPr lang="en-US" sz="1800" dirty="0" smtClean="0"/>
                        <a:t>r and returns the gathered number.</a:t>
                      </a:r>
                    </a:p>
                    <a:p>
                      <a:pPr marL="0" marR="0" algn="just">
                        <a:lnSpc>
                          <a:spcPct val="115000"/>
                        </a:lnSpc>
                        <a:spcBef>
                          <a:spcPts val="0"/>
                        </a:spcBef>
                        <a:spcAft>
                          <a:spcPts val="1000"/>
                        </a:spcAft>
                      </a:pPr>
                      <a:r>
                        <a:rPr lang="en-US" sz="1800" dirty="0" smtClean="0">
                          <a:solidFill>
                            <a:srgbClr val="CC0066"/>
                          </a:solidFill>
                        </a:rPr>
                        <a:t>It returns </a:t>
                      </a:r>
                      <a:r>
                        <a:rPr lang="en-US" sz="1800" dirty="0" err="1" smtClean="0">
                          <a:solidFill>
                            <a:srgbClr val="CC0066"/>
                          </a:solidFill>
                        </a:rPr>
                        <a:t>NaN</a:t>
                      </a:r>
                      <a:r>
                        <a:rPr lang="en-US" sz="1800" dirty="0" smtClean="0">
                          <a:solidFill>
                            <a:srgbClr val="CC0066"/>
                          </a:solidFill>
                        </a:rPr>
                        <a:t> when the first non-whitespace character cannot be converted to number.</a:t>
                      </a:r>
                    </a:p>
                    <a:p>
                      <a:endParaRPr lang="en-US" dirty="0"/>
                    </a:p>
                  </a:txBody>
                  <a:tcPr/>
                </a:tc>
                <a:tc>
                  <a:txBody>
                    <a:bodyPr/>
                    <a:lstStyle/>
                    <a:p>
                      <a:r>
                        <a:rPr kumimoji="0" lang="en-US" sz="1800" kern="1200" dirty="0" err="1" smtClean="0">
                          <a:solidFill>
                            <a:schemeClr val="tx1"/>
                          </a:solidFill>
                          <a:latin typeface="+mn-lt"/>
                          <a:ea typeface="+mn-ea"/>
                          <a:cs typeface="+mn-cs"/>
                        </a:rPr>
                        <a:t>parseInt</a:t>
                      </a:r>
                      <a:r>
                        <a:rPr kumimoji="0" lang="en-US" sz="1800" kern="1200" dirty="0" smtClean="0">
                          <a:solidFill>
                            <a:schemeClr val="tx1"/>
                          </a:solidFill>
                          <a:latin typeface="+mn-lt"/>
                          <a:ea typeface="+mn-ea"/>
                          <a:cs typeface="+mn-cs"/>
                        </a:rPr>
                        <a:t>("10"); //10</a:t>
                      </a:r>
                    </a:p>
                    <a:p>
                      <a:pPr>
                        <a:tabLst>
                          <a:tab pos="2293938" algn="l"/>
                        </a:tabLst>
                      </a:pPr>
                      <a:endParaRPr kumimoji="0" lang="en-US" sz="1800" kern="1200" dirty="0" smtClean="0">
                        <a:solidFill>
                          <a:schemeClr val="tx1"/>
                        </a:solidFill>
                        <a:latin typeface="+mn-lt"/>
                        <a:ea typeface="+mn-ea"/>
                        <a:cs typeface="+mn-cs"/>
                      </a:endParaRPr>
                    </a:p>
                    <a:p>
                      <a:pPr>
                        <a:tabLst>
                          <a:tab pos="2293938" algn="l"/>
                        </a:tabLst>
                      </a:pPr>
                      <a:r>
                        <a:rPr kumimoji="0" lang="en-US" sz="1800" kern="1200" dirty="0" err="1" smtClean="0">
                          <a:solidFill>
                            <a:schemeClr val="tx1"/>
                          </a:solidFill>
                          <a:latin typeface="+mn-lt"/>
                          <a:ea typeface="+mn-ea"/>
                          <a:cs typeface="+mn-cs"/>
                        </a:rPr>
                        <a:t>parseInt</a:t>
                      </a:r>
                      <a:r>
                        <a:rPr kumimoji="0" lang="en-US" sz="1800" kern="1200" dirty="0" smtClean="0">
                          <a:solidFill>
                            <a:schemeClr val="tx1"/>
                          </a:solidFill>
                          <a:latin typeface="+mn-lt"/>
                          <a:ea typeface="+mn-ea"/>
                          <a:cs typeface="+mn-cs"/>
                        </a:rPr>
                        <a:t>("10 20 30");   </a:t>
                      </a:r>
                    </a:p>
                    <a:p>
                      <a:pPr>
                        <a:tabLst>
                          <a:tab pos="2293938" algn="l"/>
                        </a:tabLst>
                      </a:pPr>
                      <a:r>
                        <a:rPr kumimoji="0" lang="en-US" sz="1800" kern="1200" dirty="0" smtClean="0">
                          <a:solidFill>
                            <a:schemeClr val="tx1"/>
                          </a:solidFill>
                          <a:latin typeface="+mn-lt"/>
                          <a:ea typeface="+mn-ea"/>
                          <a:cs typeface="+mn-cs"/>
                        </a:rPr>
                        <a:t>//10, only the integer part is returned</a:t>
                      </a:r>
                    </a:p>
                    <a:p>
                      <a:endParaRPr kumimoji="0" lang="en-US" sz="1800" kern="1200" dirty="0" smtClean="0">
                        <a:solidFill>
                          <a:schemeClr val="tx1"/>
                        </a:solidFill>
                        <a:latin typeface="+mn-lt"/>
                        <a:ea typeface="+mn-ea"/>
                        <a:cs typeface="+mn-cs"/>
                      </a:endParaRPr>
                    </a:p>
                    <a:p>
                      <a:r>
                        <a:rPr kumimoji="0" lang="en-US" sz="1800" kern="1200" dirty="0" err="1" smtClean="0">
                          <a:solidFill>
                            <a:schemeClr val="tx1"/>
                          </a:solidFill>
                          <a:latin typeface="+mn-lt"/>
                          <a:ea typeface="+mn-ea"/>
                          <a:cs typeface="+mn-cs"/>
                        </a:rPr>
                        <a:t>parseInt</a:t>
                      </a:r>
                      <a:r>
                        <a:rPr kumimoji="0" lang="en-US" sz="1800" kern="1200" dirty="0" smtClean="0">
                          <a:solidFill>
                            <a:schemeClr val="tx1"/>
                          </a:solidFill>
                          <a:latin typeface="+mn-lt"/>
                          <a:ea typeface="+mn-ea"/>
                          <a:cs typeface="+mn-cs"/>
                        </a:rPr>
                        <a:t>("10 years");   </a:t>
                      </a:r>
                    </a:p>
                    <a:p>
                      <a:r>
                        <a:rPr kumimoji="0" lang="en-US" sz="1800" kern="1200" dirty="0" smtClean="0">
                          <a:solidFill>
                            <a:schemeClr val="tx1"/>
                          </a:solidFill>
                          <a:latin typeface="+mn-lt"/>
                          <a:ea typeface="+mn-ea"/>
                          <a:cs typeface="+mn-cs"/>
                        </a:rPr>
                        <a:t>//10</a:t>
                      </a:r>
                    </a:p>
                    <a:p>
                      <a:endParaRPr kumimoji="0" lang="en-US" sz="1800" kern="1200" dirty="0" smtClean="0">
                        <a:solidFill>
                          <a:schemeClr val="tx1"/>
                        </a:solidFill>
                        <a:latin typeface="+mn-lt"/>
                        <a:ea typeface="+mn-ea"/>
                        <a:cs typeface="+mn-cs"/>
                      </a:endParaRPr>
                    </a:p>
                    <a:p>
                      <a:r>
                        <a:rPr kumimoji="0" lang="en-US" sz="1800" kern="1200" dirty="0" err="1" smtClean="0">
                          <a:solidFill>
                            <a:schemeClr val="tx1"/>
                          </a:solidFill>
                          <a:latin typeface="+mn-lt"/>
                          <a:ea typeface="+mn-ea"/>
                          <a:cs typeface="+mn-cs"/>
                        </a:rPr>
                        <a:t>parseInt</a:t>
                      </a:r>
                      <a:r>
                        <a:rPr kumimoji="0" lang="en-US" sz="1800" kern="1200" dirty="0" smtClean="0">
                          <a:solidFill>
                            <a:schemeClr val="tx1"/>
                          </a:solidFill>
                          <a:latin typeface="+mn-lt"/>
                          <a:ea typeface="+mn-ea"/>
                          <a:cs typeface="+mn-cs"/>
                        </a:rPr>
                        <a:t>("years 10");   </a:t>
                      </a:r>
                    </a:p>
                    <a:p>
                      <a:r>
                        <a:rPr kumimoji="0" lang="en-US" sz="1800" kern="1200" dirty="0" smtClean="0">
                          <a:solidFill>
                            <a:schemeClr val="tx1"/>
                          </a:solidFill>
                          <a:latin typeface="+mn-lt"/>
                          <a:ea typeface="+mn-ea"/>
                          <a:cs typeface="+mn-cs"/>
                        </a:rPr>
                        <a:t>//</a:t>
                      </a:r>
                      <a:r>
                        <a:rPr kumimoji="0" lang="en-US" sz="1800" kern="1200" dirty="0" err="1" smtClean="0">
                          <a:solidFill>
                            <a:schemeClr val="tx1"/>
                          </a:solidFill>
                          <a:latin typeface="+mn-lt"/>
                          <a:ea typeface="+mn-ea"/>
                          <a:cs typeface="+mn-cs"/>
                        </a:rPr>
                        <a:t>NaN</a:t>
                      </a:r>
                      <a:r>
                        <a:rPr kumimoji="0" lang="en-US" sz="1800" kern="1200" dirty="0" smtClean="0">
                          <a:solidFill>
                            <a:schemeClr val="tx1"/>
                          </a:solidFill>
                          <a:latin typeface="+mn-lt"/>
                          <a:ea typeface="+mn-ea"/>
                          <a:cs typeface="+mn-cs"/>
                        </a:rPr>
                        <a:t>, the first character stops the parsing</a:t>
                      </a:r>
                      <a:endParaRPr lang="en-US"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228600"/>
          <a:ext cx="8763001" cy="6352054"/>
        </p:xfrm>
        <a:graphic>
          <a:graphicData uri="http://schemas.openxmlformats.org/drawingml/2006/table">
            <a:tbl>
              <a:tblPr firstRow="1" bandRow="1">
                <a:tableStyleId>{5940675A-B579-460E-94D1-54222C63F5DA}</a:tableStyleId>
              </a:tblPr>
              <a:tblGrid>
                <a:gridCol w="1676400"/>
                <a:gridCol w="4495800"/>
                <a:gridCol w="2590801"/>
              </a:tblGrid>
              <a:tr h="838200">
                <a:tc>
                  <a:txBody>
                    <a:bodyPr/>
                    <a:lstStyle/>
                    <a:p>
                      <a:pPr marL="0" marR="0" algn="ctr">
                        <a:lnSpc>
                          <a:spcPct val="150000"/>
                        </a:lnSpc>
                        <a:spcBef>
                          <a:spcPts val="0"/>
                        </a:spcBef>
                        <a:spcAft>
                          <a:spcPts val="1000"/>
                        </a:spcAft>
                      </a:pPr>
                      <a:r>
                        <a:rPr lang="en-US" sz="2000" b="1" dirty="0"/>
                        <a:t>Built-in functions</a:t>
                      </a:r>
                      <a:endParaRPr lang="en-US" sz="2000" b="1" dirty="0">
                        <a:latin typeface="Calibri"/>
                        <a:ea typeface="Calibri"/>
                        <a:cs typeface="Times New Roman"/>
                      </a:endParaRPr>
                    </a:p>
                  </a:txBody>
                  <a:tcPr marL="4007" marR="4007" marT="4007" marB="4007" anchor="ctr"/>
                </a:tc>
                <a:tc>
                  <a:txBody>
                    <a:bodyPr/>
                    <a:lstStyle/>
                    <a:p>
                      <a:pPr marL="0" marR="0" algn="ctr">
                        <a:lnSpc>
                          <a:spcPct val="150000"/>
                        </a:lnSpc>
                        <a:spcBef>
                          <a:spcPts val="0"/>
                        </a:spcBef>
                        <a:spcAft>
                          <a:spcPts val="1000"/>
                        </a:spcAft>
                      </a:pPr>
                      <a:r>
                        <a:rPr lang="en-US" sz="2000" b="1" dirty="0"/>
                        <a:t>Description</a:t>
                      </a:r>
                      <a:endParaRPr lang="en-US" sz="2000" b="1" dirty="0">
                        <a:latin typeface="Calibri"/>
                        <a:ea typeface="Calibri"/>
                        <a:cs typeface="Times New Roman"/>
                      </a:endParaRPr>
                    </a:p>
                  </a:txBody>
                  <a:tcPr marL="4007" marR="4007" marT="4007" marB="4007" anchor="ctr"/>
                </a:tc>
                <a:tc>
                  <a:txBody>
                    <a:bodyPr/>
                    <a:lstStyle/>
                    <a:p>
                      <a:pPr marL="0" marR="0" algn="ctr">
                        <a:lnSpc>
                          <a:spcPct val="150000"/>
                        </a:lnSpc>
                        <a:spcBef>
                          <a:spcPts val="0"/>
                        </a:spcBef>
                        <a:spcAft>
                          <a:spcPts val="1000"/>
                        </a:spcAft>
                      </a:pPr>
                      <a:r>
                        <a:rPr lang="en-US" sz="2000" b="1" dirty="0"/>
                        <a:t>Example</a:t>
                      </a:r>
                      <a:endParaRPr lang="en-US" sz="2000" b="1" dirty="0">
                        <a:latin typeface="Calibri"/>
                        <a:ea typeface="Calibri"/>
                        <a:cs typeface="Times New Roman"/>
                      </a:endParaRPr>
                    </a:p>
                  </a:txBody>
                  <a:tcPr marL="4007" marR="4007" marT="4007" marB="4007" anchor="ctr"/>
                </a:tc>
              </a:tr>
              <a:tr h="5429640">
                <a:tc>
                  <a:txBody>
                    <a:bodyPr/>
                    <a:lstStyle/>
                    <a:p>
                      <a:pPr marL="0" marR="0" algn="just">
                        <a:lnSpc>
                          <a:spcPct val="115000"/>
                        </a:lnSpc>
                        <a:spcBef>
                          <a:spcPts val="0"/>
                        </a:spcBef>
                        <a:spcAft>
                          <a:spcPts val="1000"/>
                        </a:spcAft>
                      </a:pPr>
                      <a:endParaRPr lang="en-US" sz="2000" dirty="0" smtClean="0"/>
                    </a:p>
                    <a:p>
                      <a:pPr marL="0" marR="0" algn="just">
                        <a:lnSpc>
                          <a:spcPct val="115000"/>
                        </a:lnSpc>
                        <a:spcBef>
                          <a:spcPts val="0"/>
                        </a:spcBef>
                        <a:spcAft>
                          <a:spcPts val="1000"/>
                        </a:spcAft>
                      </a:pPr>
                      <a:endParaRPr lang="en-US" sz="2000" dirty="0" smtClean="0"/>
                    </a:p>
                    <a:p>
                      <a:pPr marL="0" marR="0" algn="just">
                        <a:lnSpc>
                          <a:spcPct val="115000"/>
                        </a:lnSpc>
                        <a:spcBef>
                          <a:spcPts val="0"/>
                        </a:spcBef>
                        <a:spcAft>
                          <a:spcPts val="1000"/>
                        </a:spcAft>
                      </a:pPr>
                      <a:endParaRPr lang="en-US" sz="2000" dirty="0" smtClean="0"/>
                    </a:p>
                    <a:p>
                      <a:pPr marL="0" marR="0" algn="just">
                        <a:lnSpc>
                          <a:spcPct val="115000"/>
                        </a:lnSpc>
                        <a:spcBef>
                          <a:spcPts val="0"/>
                        </a:spcBef>
                        <a:spcAft>
                          <a:spcPts val="1000"/>
                        </a:spcAft>
                      </a:pPr>
                      <a:r>
                        <a:rPr lang="en-US" sz="2000" dirty="0" err="1" smtClean="0"/>
                        <a:t>parseFloat</a:t>
                      </a:r>
                      <a:r>
                        <a:rPr lang="en-US" sz="2000" dirty="0" smtClean="0"/>
                        <a:t>()</a:t>
                      </a:r>
                      <a:endParaRPr lang="en-US" sz="2000" dirty="0" smtClean="0">
                        <a:latin typeface="Calibri"/>
                        <a:ea typeface="Calibri"/>
                        <a:cs typeface="Times New Roman"/>
                      </a:endParaRPr>
                    </a:p>
                    <a:p>
                      <a:pPr algn="ctr"/>
                      <a:endParaRPr lang="en-US" sz="1800" dirty="0"/>
                    </a:p>
                  </a:txBody>
                  <a:tcPr/>
                </a:tc>
                <a:tc>
                  <a:txBody>
                    <a:bodyPr/>
                    <a:lstStyle/>
                    <a:p>
                      <a:pPr marL="0" marR="0" algn="just">
                        <a:lnSpc>
                          <a:spcPct val="115000"/>
                        </a:lnSpc>
                        <a:spcBef>
                          <a:spcPts val="0"/>
                        </a:spcBef>
                        <a:spcAft>
                          <a:spcPts val="1000"/>
                        </a:spcAft>
                      </a:pPr>
                      <a:r>
                        <a:rPr lang="en-US" sz="2000" dirty="0" smtClean="0"/>
                        <a:t>This function parses string and returns a float number. </a:t>
                      </a:r>
                    </a:p>
                    <a:p>
                      <a:pPr marL="0" marR="0" algn="just">
                        <a:lnSpc>
                          <a:spcPct val="115000"/>
                        </a:lnSpc>
                        <a:spcBef>
                          <a:spcPts val="0"/>
                        </a:spcBef>
                        <a:spcAft>
                          <a:spcPts val="1000"/>
                        </a:spcAft>
                      </a:pPr>
                      <a:r>
                        <a:rPr lang="en-US" sz="2000" dirty="0" smtClean="0"/>
                        <a:t>The method stops parsing when it encounters a non-numerical character and further characters are ignored.</a:t>
                      </a:r>
                    </a:p>
                    <a:p>
                      <a:pPr marL="0" marR="0" algn="just">
                        <a:lnSpc>
                          <a:spcPct val="115000"/>
                        </a:lnSpc>
                        <a:spcBef>
                          <a:spcPts val="0"/>
                        </a:spcBef>
                        <a:spcAft>
                          <a:spcPts val="1000"/>
                        </a:spcAft>
                      </a:pPr>
                      <a:r>
                        <a:rPr lang="en-US" sz="2000" dirty="0" smtClean="0"/>
                        <a:t>It returns </a:t>
                      </a:r>
                      <a:r>
                        <a:rPr lang="en-US" sz="2000" dirty="0" err="1" smtClean="0"/>
                        <a:t>NaN</a:t>
                      </a:r>
                      <a:r>
                        <a:rPr lang="en-US" sz="2000" dirty="0" smtClean="0"/>
                        <a:t> when the first non-whitespace character cannot be converted to number.</a:t>
                      </a:r>
                      <a:endParaRPr lang="en-US" sz="2000" dirty="0" smtClean="0">
                        <a:latin typeface="Calibri"/>
                        <a:ea typeface="Calibri"/>
                        <a:cs typeface="Times New Roman"/>
                      </a:endParaRPr>
                    </a:p>
                    <a:p>
                      <a:endParaRPr lang="en-US" sz="2000" dirty="0"/>
                    </a:p>
                  </a:txBody>
                  <a:tcPr/>
                </a:tc>
                <a:tc>
                  <a:txBody>
                    <a:bodyPr/>
                    <a:lstStyle/>
                    <a:p>
                      <a:pPr marL="0" marR="0" algn="l">
                        <a:lnSpc>
                          <a:spcPct val="115000"/>
                        </a:lnSpc>
                        <a:spcBef>
                          <a:spcPts val="0"/>
                        </a:spcBef>
                        <a:spcAft>
                          <a:spcPts val="1000"/>
                        </a:spcAft>
                      </a:pPr>
                      <a:r>
                        <a:rPr lang="en-US" sz="2000" dirty="0" err="1" smtClean="0"/>
                        <a:t>parseFloat</a:t>
                      </a:r>
                      <a:r>
                        <a:rPr lang="en-US" sz="2000" dirty="0" smtClean="0"/>
                        <a:t>("10.34");      //10.34  </a:t>
                      </a:r>
                    </a:p>
                    <a:p>
                      <a:pPr marL="0" marR="0" algn="l">
                        <a:lnSpc>
                          <a:spcPct val="115000"/>
                        </a:lnSpc>
                        <a:spcBef>
                          <a:spcPts val="0"/>
                        </a:spcBef>
                        <a:spcAft>
                          <a:spcPts val="1000"/>
                        </a:spcAft>
                      </a:pPr>
                      <a:r>
                        <a:rPr lang="en-US" sz="2000" dirty="0" err="1" smtClean="0"/>
                        <a:t>parseFloat</a:t>
                      </a:r>
                      <a:r>
                        <a:rPr lang="en-US" sz="2000" dirty="0" smtClean="0"/>
                        <a:t>("10 20</a:t>
                      </a:r>
                      <a:r>
                        <a:rPr lang="en-US" sz="2000" baseline="0" dirty="0" smtClean="0"/>
                        <a:t> </a:t>
                      </a:r>
                      <a:r>
                        <a:rPr lang="en-US" sz="2000" dirty="0" smtClean="0"/>
                        <a:t>30");   </a:t>
                      </a:r>
                    </a:p>
                    <a:p>
                      <a:pPr marL="0" marR="0" algn="l">
                        <a:lnSpc>
                          <a:spcPct val="115000"/>
                        </a:lnSpc>
                        <a:spcBef>
                          <a:spcPts val="0"/>
                        </a:spcBef>
                        <a:spcAft>
                          <a:spcPts val="1000"/>
                        </a:spcAft>
                      </a:pPr>
                      <a:r>
                        <a:rPr lang="en-US" sz="2000" dirty="0" smtClean="0"/>
                        <a:t>//10</a:t>
                      </a:r>
                    </a:p>
                    <a:p>
                      <a:pPr marL="0" marR="0" algn="l">
                        <a:lnSpc>
                          <a:spcPct val="115000"/>
                        </a:lnSpc>
                        <a:spcBef>
                          <a:spcPts val="0"/>
                        </a:spcBef>
                        <a:spcAft>
                          <a:spcPts val="1000"/>
                        </a:spcAft>
                      </a:pPr>
                      <a:r>
                        <a:rPr lang="en-US" sz="2000" dirty="0" err="1" smtClean="0"/>
                        <a:t>parseFloat</a:t>
                      </a:r>
                      <a:r>
                        <a:rPr lang="en-US" sz="2000" dirty="0" smtClean="0"/>
                        <a:t>("10.50 years"); </a:t>
                      </a:r>
                    </a:p>
                    <a:p>
                      <a:pPr marL="0" marR="0" algn="l">
                        <a:lnSpc>
                          <a:spcPct val="115000"/>
                        </a:lnSpc>
                        <a:spcBef>
                          <a:spcPts val="0"/>
                        </a:spcBef>
                        <a:spcAft>
                          <a:spcPts val="1000"/>
                        </a:spcAft>
                      </a:pPr>
                      <a:r>
                        <a:rPr lang="en-US" sz="2000" dirty="0" smtClean="0"/>
                        <a:t>//10.50</a:t>
                      </a:r>
                      <a:endParaRPr lang="en-US" sz="2000"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11162"/>
          </a:xfrm>
        </p:spPr>
        <p:txBody>
          <a:bodyPr>
            <a:normAutofit fontScale="90000"/>
          </a:bodyPr>
          <a:lstStyle/>
          <a:p>
            <a:pPr algn="ctr"/>
            <a:r>
              <a:rPr lang="en-US" sz="2400" b="1" dirty="0" smtClean="0">
                <a:solidFill>
                  <a:srgbClr val="CC0066"/>
                </a:solidFill>
              </a:rPr>
              <a:t>JavaScript provides two-timer built-in functions.</a:t>
            </a:r>
            <a:endParaRPr lang="en-US" sz="2400" b="1" dirty="0">
              <a:solidFill>
                <a:srgbClr val="CC0066"/>
              </a:solidFill>
            </a:endParaRPr>
          </a:p>
        </p:txBody>
      </p:sp>
      <p:graphicFrame>
        <p:nvGraphicFramePr>
          <p:cNvPr id="4" name="Table 3"/>
          <p:cNvGraphicFramePr>
            <a:graphicFrameLocks noGrp="1"/>
          </p:cNvGraphicFramePr>
          <p:nvPr/>
        </p:nvGraphicFramePr>
        <p:xfrm>
          <a:off x="304800" y="762001"/>
          <a:ext cx="8382000" cy="5181599"/>
        </p:xfrm>
        <a:graphic>
          <a:graphicData uri="http://schemas.openxmlformats.org/drawingml/2006/table">
            <a:tbl>
              <a:tblPr/>
              <a:tblGrid>
                <a:gridCol w="2209800"/>
                <a:gridCol w="3378200"/>
                <a:gridCol w="2794000"/>
              </a:tblGrid>
              <a:tr h="270780">
                <a:tc>
                  <a:txBody>
                    <a:bodyPr/>
                    <a:lstStyle/>
                    <a:p>
                      <a:pPr marL="0" marR="0" algn="ctr">
                        <a:lnSpc>
                          <a:spcPct val="115000"/>
                        </a:lnSpc>
                        <a:spcBef>
                          <a:spcPts val="0"/>
                        </a:spcBef>
                        <a:spcAft>
                          <a:spcPts val="1000"/>
                        </a:spcAft>
                      </a:pPr>
                      <a:r>
                        <a:rPr lang="en-US" sz="2200" b="1" dirty="0">
                          <a:latin typeface="Times New Roman"/>
                          <a:ea typeface="Times New Roman"/>
                          <a:cs typeface="Times New Roman"/>
                        </a:rPr>
                        <a:t>Built-in functions</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200" b="1" dirty="0">
                          <a:latin typeface="Times New Roman"/>
                          <a:ea typeface="Times New Roman"/>
                          <a:cs typeface="Times New Roman"/>
                        </a:rPr>
                        <a:t>Description</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200" b="1" dirty="0">
                          <a:latin typeface="Times New Roman"/>
                          <a:ea typeface="Times New Roman"/>
                          <a:cs typeface="Times New Roman"/>
                        </a:rPr>
                        <a:t>Example</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4788823">
                <a:tc>
                  <a:txBody>
                    <a:bodyPr/>
                    <a:lstStyle/>
                    <a:p>
                      <a:pPr marL="0" marR="0" algn="ctr">
                        <a:lnSpc>
                          <a:spcPct val="115000"/>
                        </a:lnSpc>
                        <a:spcBef>
                          <a:spcPts val="0"/>
                        </a:spcBef>
                        <a:spcAft>
                          <a:spcPts val="1000"/>
                        </a:spcAft>
                      </a:pPr>
                      <a:r>
                        <a:rPr lang="en-US" sz="2200" dirty="0" err="1">
                          <a:latin typeface="Times New Roman"/>
                          <a:ea typeface="Times New Roman"/>
                          <a:cs typeface="Times New Roman"/>
                        </a:rPr>
                        <a:t>setTimeout</a:t>
                      </a:r>
                      <a:r>
                        <a:rPr lang="en-US" sz="2200" dirty="0">
                          <a:latin typeface="Times New Roman"/>
                          <a:ea typeface="Times New Roman"/>
                          <a:cs typeface="Times New Roman"/>
                        </a:rPr>
                        <a:t>()</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20650" marR="0" indent="0" algn="just">
                        <a:lnSpc>
                          <a:spcPct val="115000"/>
                        </a:lnSpc>
                        <a:spcBef>
                          <a:spcPts val="0"/>
                        </a:spcBef>
                        <a:spcAft>
                          <a:spcPts val="1000"/>
                        </a:spcAft>
                      </a:pPr>
                      <a:r>
                        <a:rPr lang="en-US" sz="2200" dirty="0">
                          <a:latin typeface="Times New Roman"/>
                          <a:ea typeface="Times New Roman"/>
                          <a:cs typeface="Times New Roman"/>
                        </a:rPr>
                        <a:t>It </a:t>
                      </a:r>
                      <a:r>
                        <a:rPr lang="en-US" sz="2200" dirty="0">
                          <a:solidFill>
                            <a:srgbClr val="CC0066"/>
                          </a:solidFill>
                          <a:latin typeface="Times New Roman"/>
                          <a:ea typeface="Times New Roman"/>
                          <a:cs typeface="Times New Roman"/>
                        </a:rPr>
                        <a:t>executes a given function after waiting for the specified number of milliseconds.</a:t>
                      </a:r>
                      <a:endParaRPr lang="en-US" sz="2200" dirty="0">
                        <a:solidFill>
                          <a:srgbClr val="CC0066"/>
                        </a:solidFill>
                        <a:latin typeface="Calibri"/>
                        <a:ea typeface="Calibri"/>
                        <a:cs typeface="Times New Roman"/>
                      </a:endParaRPr>
                    </a:p>
                    <a:p>
                      <a:pPr marL="120650" marR="0" indent="0" algn="just">
                        <a:lnSpc>
                          <a:spcPct val="115000"/>
                        </a:lnSpc>
                        <a:spcBef>
                          <a:spcPts val="0"/>
                        </a:spcBef>
                        <a:spcAft>
                          <a:spcPts val="1000"/>
                        </a:spcAft>
                      </a:pPr>
                      <a:r>
                        <a:rPr lang="en-US" sz="2200" dirty="0">
                          <a:latin typeface="Times New Roman"/>
                          <a:ea typeface="Times New Roman"/>
                          <a:cs typeface="Times New Roman"/>
                        </a:rPr>
                        <a:t>It takes 2 parameters. </a:t>
                      </a:r>
                      <a:r>
                        <a:rPr lang="en-US" sz="2200" dirty="0">
                          <a:solidFill>
                            <a:srgbClr val="0000FF"/>
                          </a:solidFill>
                          <a:latin typeface="Times New Roman"/>
                          <a:ea typeface="Times New Roman"/>
                          <a:cs typeface="Times New Roman"/>
                        </a:rPr>
                        <a:t>First is the function to be executed and the second is the number of milliseconds</a:t>
                      </a:r>
                      <a:r>
                        <a:rPr lang="en-US" sz="2200" dirty="0">
                          <a:latin typeface="Times New Roman"/>
                          <a:ea typeface="Times New Roman"/>
                          <a:cs typeface="Times New Roman"/>
                        </a:rPr>
                        <a:t> after which the given function should be executed.</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65100" marR="0" indent="0" algn="just">
                        <a:lnSpc>
                          <a:spcPct val="115000"/>
                        </a:lnSpc>
                        <a:spcBef>
                          <a:spcPts val="0"/>
                        </a:spcBef>
                        <a:spcAft>
                          <a:spcPts val="1000"/>
                        </a:spcAft>
                      </a:pPr>
                      <a:r>
                        <a:rPr lang="en-US" sz="2200" dirty="0">
                          <a:latin typeface="Times New Roman"/>
                          <a:ea typeface="Times New Roman"/>
                          <a:cs typeface="Times New Roman"/>
                        </a:rPr>
                        <a:t>function </a:t>
                      </a:r>
                      <a:r>
                        <a:rPr lang="en-US" sz="2200" dirty="0" err="1">
                          <a:latin typeface="Times New Roman"/>
                          <a:ea typeface="Times New Roman"/>
                          <a:cs typeface="Times New Roman"/>
                        </a:rPr>
                        <a:t>executeMe</a:t>
                      </a:r>
                      <a:r>
                        <a:rPr lang="en-US" sz="2200" dirty="0">
                          <a:latin typeface="Times New Roman"/>
                          <a:ea typeface="Times New Roman"/>
                          <a:cs typeface="Times New Roman"/>
                        </a:rPr>
                        <a:t>(){</a:t>
                      </a:r>
                      <a:endParaRPr lang="en-US" sz="2200" dirty="0">
                        <a:latin typeface="Calibri"/>
                        <a:ea typeface="Calibri"/>
                        <a:cs typeface="Times New Roman"/>
                      </a:endParaRPr>
                    </a:p>
                    <a:p>
                      <a:pPr marL="165100" marR="0" indent="0" algn="just">
                        <a:lnSpc>
                          <a:spcPct val="115000"/>
                        </a:lnSpc>
                        <a:spcBef>
                          <a:spcPts val="0"/>
                        </a:spcBef>
                        <a:spcAft>
                          <a:spcPts val="1000"/>
                        </a:spcAft>
                      </a:pPr>
                      <a:r>
                        <a:rPr lang="en-US" sz="2200" dirty="0">
                          <a:latin typeface="Times New Roman"/>
                          <a:ea typeface="Times New Roman"/>
                          <a:cs typeface="Times New Roman"/>
                        </a:rPr>
                        <a:t>console.log("Function says hello!")</a:t>
                      </a:r>
                      <a:endParaRPr lang="en-US" sz="2200" dirty="0">
                        <a:latin typeface="Calibri"/>
                        <a:ea typeface="Calibri"/>
                        <a:cs typeface="Times New Roman"/>
                      </a:endParaRPr>
                    </a:p>
                    <a:p>
                      <a:pPr marL="165100" marR="0" indent="0" algn="just">
                        <a:lnSpc>
                          <a:spcPct val="115000"/>
                        </a:lnSpc>
                        <a:spcBef>
                          <a:spcPts val="0"/>
                        </a:spcBef>
                        <a:spcAft>
                          <a:spcPts val="1000"/>
                        </a:spcAft>
                      </a:pPr>
                      <a:r>
                        <a:rPr lang="en-US" sz="2200" dirty="0">
                          <a:latin typeface="Times New Roman"/>
                          <a:ea typeface="Times New Roman"/>
                          <a:cs typeface="Times New Roman"/>
                        </a:rPr>
                        <a:t>}</a:t>
                      </a:r>
                      <a:endParaRPr lang="en-US" sz="2200" dirty="0">
                        <a:latin typeface="Calibri"/>
                        <a:ea typeface="Calibri"/>
                        <a:cs typeface="Times New Roman"/>
                      </a:endParaRPr>
                    </a:p>
                    <a:p>
                      <a:pPr marL="165100" marR="0" indent="0" algn="just">
                        <a:lnSpc>
                          <a:spcPct val="115000"/>
                        </a:lnSpc>
                        <a:spcBef>
                          <a:spcPts val="0"/>
                        </a:spcBef>
                        <a:spcAft>
                          <a:spcPts val="1000"/>
                        </a:spcAft>
                      </a:pPr>
                      <a:r>
                        <a:rPr lang="en-US" sz="2200" dirty="0" err="1">
                          <a:latin typeface="Times New Roman"/>
                          <a:ea typeface="Times New Roman"/>
                          <a:cs typeface="Times New Roman"/>
                        </a:rPr>
                        <a:t>setTimeout</a:t>
                      </a:r>
                      <a:r>
                        <a:rPr lang="en-US" sz="2200" dirty="0">
                          <a:latin typeface="Times New Roman"/>
                          <a:ea typeface="Times New Roman"/>
                          <a:cs typeface="Times New Roman"/>
                        </a:rPr>
                        <a:t>(</a:t>
                      </a:r>
                      <a:r>
                        <a:rPr lang="en-US" sz="2200" dirty="0" err="1">
                          <a:latin typeface="Times New Roman"/>
                          <a:ea typeface="Times New Roman"/>
                          <a:cs typeface="Times New Roman"/>
                        </a:rPr>
                        <a:t>executeMe</a:t>
                      </a:r>
                      <a:r>
                        <a:rPr lang="en-US" sz="2200" dirty="0">
                          <a:latin typeface="Times New Roman"/>
                          <a:ea typeface="Times New Roman"/>
                          <a:cs typeface="Times New Roman"/>
                        </a:rPr>
                        <a:t>, 3000);</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a:latin typeface="Times New Roman"/>
                          <a:ea typeface="Times New Roman"/>
                          <a:cs typeface="Times New Roman"/>
                        </a:rPr>
                        <a:t>//It executes </a:t>
                      </a:r>
                      <a:r>
                        <a:rPr lang="en-US" sz="2200" dirty="0" err="1">
                          <a:latin typeface="Times New Roman"/>
                          <a:ea typeface="Times New Roman"/>
                          <a:cs typeface="Times New Roman"/>
                        </a:rPr>
                        <a:t>executeMe</a:t>
                      </a:r>
                      <a:r>
                        <a:rPr lang="en-US" sz="2200" dirty="0">
                          <a:latin typeface="Times New Roman"/>
                          <a:ea typeface="Times New Roman"/>
                          <a:cs typeface="Times New Roman"/>
                        </a:rPr>
                        <a:t>() after 3 seconds.</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28601"/>
          <a:ext cx="8382000" cy="6410923"/>
        </p:xfrm>
        <a:graphic>
          <a:graphicData uri="http://schemas.openxmlformats.org/drawingml/2006/table">
            <a:tbl>
              <a:tblPr/>
              <a:tblGrid>
                <a:gridCol w="2057400"/>
                <a:gridCol w="3530600"/>
                <a:gridCol w="2794000"/>
              </a:tblGrid>
              <a:tr h="607490">
                <a:tc>
                  <a:txBody>
                    <a:bodyPr/>
                    <a:lstStyle/>
                    <a:p>
                      <a:pPr marL="0" marR="0" algn="ctr">
                        <a:lnSpc>
                          <a:spcPct val="150000"/>
                        </a:lnSpc>
                        <a:spcBef>
                          <a:spcPts val="0"/>
                        </a:spcBef>
                        <a:spcAft>
                          <a:spcPts val="1000"/>
                        </a:spcAft>
                      </a:pPr>
                      <a:r>
                        <a:rPr lang="en-US" sz="2000" b="1" dirty="0"/>
                        <a:t>Built-in functions</a:t>
                      </a:r>
                      <a:endParaRPr lang="en-US" sz="20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000" b="1" dirty="0"/>
                        <a:t>Description</a:t>
                      </a:r>
                      <a:endParaRPr lang="en-US" sz="20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000" b="1" dirty="0"/>
                        <a:t>Example</a:t>
                      </a:r>
                      <a:endParaRPr lang="en-US" sz="20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5488509">
                <a:tc>
                  <a:txBody>
                    <a:bodyPr/>
                    <a:lstStyle/>
                    <a:p>
                      <a:pPr marL="0" marR="0" algn="ctr">
                        <a:lnSpc>
                          <a:spcPct val="115000"/>
                        </a:lnSpc>
                        <a:spcBef>
                          <a:spcPts val="0"/>
                        </a:spcBef>
                        <a:spcAft>
                          <a:spcPts val="1000"/>
                        </a:spcAft>
                      </a:pPr>
                      <a:r>
                        <a:rPr lang="en-US" sz="2200" dirty="0" err="1">
                          <a:latin typeface="Times New Roman"/>
                          <a:ea typeface="Times New Roman"/>
                          <a:cs typeface="Times New Roman"/>
                        </a:rPr>
                        <a:t>clearTimeout</a:t>
                      </a:r>
                      <a:r>
                        <a:rPr lang="en-US" sz="2200" dirty="0">
                          <a:latin typeface="Times New Roman"/>
                          <a:ea typeface="Times New Roman"/>
                          <a:cs typeface="Times New Roman"/>
                        </a:rPr>
                        <a:t>()</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2200" dirty="0">
                          <a:latin typeface="Times New Roman"/>
                          <a:ea typeface="Times New Roman"/>
                          <a:cs typeface="Times New Roman"/>
                        </a:rPr>
                        <a:t>It </a:t>
                      </a:r>
                      <a:r>
                        <a:rPr lang="en-US" sz="2200" dirty="0">
                          <a:solidFill>
                            <a:srgbClr val="0000FF"/>
                          </a:solidFill>
                          <a:latin typeface="Times New Roman"/>
                          <a:ea typeface="Times New Roman"/>
                          <a:cs typeface="Times New Roman"/>
                        </a:rPr>
                        <a:t>cancels a timeout previously established by calling </a:t>
                      </a:r>
                      <a:r>
                        <a:rPr lang="en-US" sz="2200" dirty="0" err="1">
                          <a:solidFill>
                            <a:srgbClr val="0000FF"/>
                          </a:solidFill>
                          <a:latin typeface="Times New Roman"/>
                          <a:ea typeface="Times New Roman"/>
                          <a:cs typeface="Times New Roman"/>
                        </a:rPr>
                        <a:t>setTimeout</a:t>
                      </a:r>
                      <a:r>
                        <a:rPr lang="en-US" sz="2200" dirty="0">
                          <a:solidFill>
                            <a:srgbClr val="0000FF"/>
                          </a:solidFill>
                          <a:latin typeface="Times New Roman"/>
                          <a:ea typeface="Times New Roman"/>
                          <a:cs typeface="Times New Roman"/>
                        </a:rPr>
                        <a:t>().</a:t>
                      </a:r>
                      <a:endParaRPr lang="en-US" sz="2200" dirty="0">
                        <a:solidFill>
                          <a:srgbClr val="0000FF"/>
                        </a:solidFill>
                        <a:latin typeface="Calibri"/>
                        <a:ea typeface="Calibri"/>
                        <a:cs typeface="Times New Roman"/>
                      </a:endParaRPr>
                    </a:p>
                    <a:p>
                      <a:pPr marL="0" marR="0" algn="just">
                        <a:lnSpc>
                          <a:spcPct val="115000"/>
                        </a:lnSpc>
                        <a:spcBef>
                          <a:spcPts val="0"/>
                        </a:spcBef>
                        <a:spcAft>
                          <a:spcPts val="1000"/>
                        </a:spcAft>
                      </a:pPr>
                      <a:r>
                        <a:rPr lang="en-US" sz="2200" dirty="0">
                          <a:latin typeface="Times New Roman"/>
                          <a:ea typeface="Times New Roman"/>
                          <a:cs typeface="Times New Roman"/>
                        </a:rPr>
                        <a:t>It </a:t>
                      </a:r>
                      <a:r>
                        <a:rPr lang="en-US" sz="2200" dirty="0">
                          <a:solidFill>
                            <a:srgbClr val="CC0066"/>
                          </a:solidFill>
                          <a:latin typeface="Times New Roman"/>
                          <a:ea typeface="Times New Roman"/>
                          <a:cs typeface="Times New Roman"/>
                        </a:rPr>
                        <a:t>takes the parameter "</a:t>
                      </a:r>
                      <a:r>
                        <a:rPr lang="en-US" sz="2200" dirty="0" err="1">
                          <a:solidFill>
                            <a:srgbClr val="CC0066"/>
                          </a:solidFill>
                          <a:latin typeface="Times New Roman"/>
                          <a:ea typeface="Times New Roman"/>
                          <a:cs typeface="Times New Roman"/>
                        </a:rPr>
                        <a:t>timeoutID</a:t>
                      </a:r>
                      <a:r>
                        <a:rPr lang="en-US" sz="2200" dirty="0">
                          <a:solidFill>
                            <a:srgbClr val="CC0066"/>
                          </a:solidFill>
                          <a:latin typeface="Times New Roman"/>
                          <a:ea typeface="Times New Roman"/>
                          <a:cs typeface="Times New Roman"/>
                        </a:rPr>
                        <a:t>" </a:t>
                      </a:r>
                      <a:r>
                        <a:rPr lang="en-US" sz="2200" dirty="0">
                          <a:latin typeface="Times New Roman"/>
                          <a:ea typeface="Times New Roman"/>
                          <a:cs typeface="Times New Roman"/>
                        </a:rPr>
                        <a:t>which is the identifier of the timeout that can be used to cancel the execution of </a:t>
                      </a:r>
                      <a:r>
                        <a:rPr lang="en-US" sz="2200" dirty="0" err="1">
                          <a:latin typeface="Times New Roman"/>
                          <a:ea typeface="Times New Roman"/>
                          <a:cs typeface="Times New Roman"/>
                        </a:rPr>
                        <a:t>setTimeout</a:t>
                      </a:r>
                      <a:r>
                        <a:rPr lang="en-US" sz="2200" dirty="0">
                          <a:latin typeface="Times New Roman"/>
                          <a:ea typeface="Times New Roman"/>
                          <a:cs typeface="Times New Roman"/>
                        </a:rPr>
                        <a:t>(). The </a:t>
                      </a:r>
                      <a:r>
                        <a:rPr lang="en-US" sz="2200" dirty="0">
                          <a:solidFill>
                            <a:srgbClr val="0000FF"/>
                          </a:solidFill>
                          <a:latin typeface="Times New Roman"/>
                          <a:ea typeface="Times New Roman"/>
                          <a:cs typeface="Times New Roman"/>
                        </a:rPr>
                        <a:t>ID is returned by the </a:t>
                      </a:r>
                      <a:r>
                        <a:rPr lang="en-US" sz="2200" dirty="0" err="1">
                          <a:solidFill>
                            <a:srgbClr val="0000FF"/>
                          </a:solidFill>
                          <a:latin typeface="Times New Roman"/>
                          <a:ea typeface="Times New Roman"/>
                          <a:cs typeface="Times New Roman"/>
                        </a:rPr>
                        <a:t>setTimeout</a:t>
                      </a:r>
                      <a:r>
                        <a:rPr lang="en-US" sz="2200" dirty="0">
                          <a:solidFill>
                            <a:srgbClr val="0000FF"/>
                          </a:solidFill>
                          <a:latin typeface="Times New Roman"/>
                          <a:ea typeface="Times New Roman"/>
                          <a:cs typeface="Times New Roman"/>
                        </a:rPr>
                        <a:t>().</a:t>
                      </a:r>
                      <a:endParaRPr lang="en-US" sz="2200" dirty="0">
                        <a:solidFill>
                          <a:srgbClr val="0000FF"/>
                        </a:solidFill>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65100" marR="0" indent="0" algn="l">
                        <a:lnSpc>
                          <a:spcPct val="115000"/>
                        </a:lnSpc>
                        <a:spcBef>
                          <a:spcPts val="0"/>
                        </a:spcBef>
                        <a:spcAft>
                          <a:spcPts val="1000"/>
                        </a:spcAft>
                      </a:pPr>
                      <a:r>
                        <a:rPr lang="en-US" sz="2200" dirty="0">
                          <a:latin typeface="Times New Roman"/>
                          <a:ea typeface="Times New Roman"/>
                          <a:cs typeface="Times New Roman"/>
                        </a:rPr>
                        <a:t>function </a:t>
                      </a:r>
                      <a:r>
                        <a:rPr lang="en-US" sz="2200" dirty="0" err="1">
                          <a:latin typeface="Times New Roman"/>
                          <a:ea typeface="Times New Roman"/>
                          <a:cs typeface="Times New Roman"/>
                        </a:rPr>
                        <a:t>executeMe</a:t>
                      </a:r>
                      <a:r>
                        <a:rPr lang="en-US" sz="2200" dirty="0">
                          <a:latin typeface="Times New Roman"/>
                          <a:ea typeface="Times New Roman"/>
                          <a:cs typeface="Times New Roman"/>
                        </a:rPr>
                        <a:t>(){</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a:latin typeface="Times New Roman"/>
                          <a:ea typeface="Times New Roman"/>
                          <a:cs typeface="Times New Roman"/>
                        </a:rPr>
                        <a:t>console.log("Function says hello!")</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a:latin typeface="Times New Roman"/>
                          <a:ea typeface="Times New Roman"/>
                          <a:cs typeface="Times New Roman"/>
                        </a:rPr>
                        <a:t>}</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a:latin typeface="Times New Roman"/>
                          <a:ea typeface="Times New Roman"/>
                          <a:cs typeface="Times New Roman"/>
                        </a:rPr>
                        <a:t>let </a:t>
                      </a:r>
                      <a:r>
                        <a:rPr lang="en-US" sz="2200" dirty="0" err="1">
                          <a:latin typeface="Times New Roman"/>
                          <a:ea typeface="Times New Roman"/>
                          <a:cs typeface="Times New Roman"/>
                        </a:rPr>
                        <a:t>timerId</a:t>
                      </a:r>
                      <a:r>
                        <a:rPr lang="en-US" sz="2200" dirty="0">
                          <a:latin typeface="Times New Roman"/>
                          <a:ea typeface="Times New Roman"/>
                          <a:cs typeface="Times New Roman"/>
                        </a:rPr>
                        <a:t>= </a:t>
                      </a:r>
                      <a:r>
                        <a:rPr lang="en-US" sz="2200" dirty="0" err="1">
                          <a:latin typeface="Times New Roman"/>
                          <a:ea typeface="Times New Roman"/>
                          <a:cs typeface="Times New Roman"/>
                        </a:rPr>
                        <a:t>setTimeout</a:t>
                      </a:r>
                      <a:r>
                        <a:rPr lang="en-US" sz="2200" dirty="0">
                          <a:latin typeface="Times New Roman"/>
                          <a:ea typeface="Times New Roman"/>
                          <a:cs typeface="Times New Roman"/>
                        </a:rPr>
                        <a:t>(</a:t>
                      </a:r>
                      <a:r>
                        <a:rPr lang="en-US" sz="2200" dirty="0" err="1">
                          <a:latin typeface="Times New Roman"/>
                          <a:ea typeface="Times New Roman"/>
                          <a:cs typeface="Times New Roman"/>
                        </a:rPr>
                        <a:t>executeMe</a:t>
                      </a:r>
                      <a:r>
                        <a:rPr lang="en-US" sz="2200" dirty="0">
                          <a:latin typeface="Times New Roman"/>
                          <a:ea typeface="Times New Roman"/>
                          <a:cs typeface="Times New Roman"/>
                        </a:rPr>
                        <a:t>, 3000);</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err="1">
                          <a:latin typeface="Times New Roman"/>
                          <a:ea typeface="Times New Roman"/>
                          <a:cs typeface="Times New Roman"/>
                        </a:rPr>
                        <a:t>clearTimeout</a:t>
                      </a:r>
                      <a:r>
                        <a:rPr lang="en-US" sz="2200" dirty="0">
                          <a:latin typeface="Times New Roman"/>
                          <a:ea typeface="Times New Roman"/>
                          <a:cs typeface="Times New Roman"/>
                        </a:rPr>
                        <a:t>(</a:t>
                      </a:r>
                      <a:r>
                        <a:rPr lang="en-US" sz="2200" dirty="0" err="1">
                          <a:latin typeface="Times New Roman"/>
                          <a:ea typeface="Times New Roman"/>
                          <a:cs typeface="Times New Roman"/>
                        </a:rPr>
                        <a:t>timerId</a:t>
                      </a:r>
                      <a:r>
                        <a:rPr lang="en-US" sz="2200" dirty="0">
                          <a:latin typeface="Times New Roman"/>
                          <a:ea typeface="Times New Roman"/>
                          <a:cs typeface="Times New Roman"/>
                        </a:rPr>
                        <a:t>);</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28600"/>
          <a:ext cx="8229600" cy="6324601"/>
        </p:xfrm>
        <a:graphic>
          <a:graphicData uri="http://schemas.openxmlformats.org/drawingml/2006/table">
            <a:tbl>
              <a:tblPr/>
              <a:tblGrid>
                <a:gridCol w="1828800"/>
                <a:gridCol w="3657600"/>
                <a:gridCol w="2743200"/>
              </a:tblGrid>
              <a:tr h="1330817">
                <a:tc>
                  <a:txBody>
                    <a:bodyPr/>
                    <a:lstStyle/>
                    <a:p>
                      <a:pPr marL="0" marR="0" algn="ctr">
                        <a:lnSpc>
                          <a:spcPct val="150000"/>
                        </a:lnSpc>
                        <a:spcBef>
                          <a:spcPts val="0"/>
                        </a:spcBef>
                        <a:spcAft>
                          <a:spcPts val="1000"/>
                        </a:spcAft>
                      </a:pPr>
                      <a:r>
                        <a:rPr lang="en-US" sz="2000" b="1" dirty="0"/>
                        <a:t>Built-in functions</a:t>
                      </a:r>
                      <a:endParaRPr lang="en-US" sz="20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000" b="1" dirty="0"/>
                        <a:t>Description</a:t>
                      </a:r>
                      <a:endParaRPr lang="en-US" sz="20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2000" b="1" dirty="0"/>
                        <a:t>Example</a:t>
                      </a:r>
                      <a:endParaRPr lang="en-US" sz="20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4993784">
                <a:tc>
                  <a:txBody>
                    <a:bodyPr/>
                    <a:lstStyle/>
                    <a:p>
                      <a:pPr marL="0" marR="0" algn="ctr">
                        <a:lnSpc>
                          <a:spcPct val="115000"/>
                        </a:lnSpc>
                        <a:spcBef>
                          <a:spcPts val="0"/>
                        </a:spcBef>
                        <a:spcAft>
                          <a:spcPts val="1000"/>
                        </a:spcAft>
                      </a:pPr>
                      <a:r>
                        <a:rPr lang="en-US" sz="2200" dirty="0" err="1">
                          <a:latin typeface="Times New Roman"/>
                          <a:ea typeface="Times New Roman"/>
                          <a:cs typeface="Times New Roman"/>
                        </a:rPr>
                        <a:t>setInterval</a:t>
                      </a:r>
                      <a:r>
                        <a:rPr lang="en-US" sz="2200" dirty="0">
                          <a:latin typeface="Times New Roman"/>
                          <a:ea typeface="Times New Roman"/>
                          <a:cs typeface="Times New Roman"/>
                        </a:rPr>
                        <a:t>()</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65100" marR="0" indent="0" algn="just">
                        <a:lnSpc>
                          <a:spcPct val="115000"/>
                        </a:lnSpc>
                        <a:spcBef>
                          <a:spcPts val="0"/>
                        </a:spcBef>
                        <a:spcAft>
                          <a:spcPts val="1000"/>
                        </a:spcAft>
                      </a:pPr>
                      <a:r>
                        <a:rPr lang="en-US" sz="2200" dirty="0">
                          <a:latin typeface="Times New Roman"/>
                          <a:ea typeface="Times New Roman"/>
                          <a:cs typeface="Times New Roman"/>
                        </a:rPr>
                        <a:t>It </a:t>
                      </a:r>
                      <a:r>
                        <a:rPr lang="en-US" sz="2200" dirty="0">
                          <a:solidFill>
                            <a:srgbClr val="0000FF"/>
                          </a:solidFill>
                          <a:latin typeface="Times New Roman"/>
                          <a:ea typeface="Times New Roman"/>
                          <a:cs typeface="Times New Roman"/>
                        </a:rPr>
                        <a:t>executes the given function repetitively</a:t>
                      </a:r>
                      <a:r>
                        <a:rPr lang="en-US" sz="2200" dirty="0">
                          <a:latin typeface="Times New Roman"/>
                          <a:ea typeface="Times New Roman"/>
                          <a:cs typeface="Times New Roman"/>
                        </a:rPr>
                        <a:t>.</a:t>
                      </a:r>
                      <a:endParaRPr lang="en-US" sz="2200" dirty="0">
                        <a:latin typeface="Calibri"/>
                        <a:ea typeface="Calibri"/>
                        <a:cs typeface="Times New Roman"/>
                      </a:endParaRPr>
                    </a:p>
                    <a:p>
                      <a:pPr marL="165100" marR="0" indent="0" algn="just">
                        <a:lnSpc>
                          <a:spcPct val="115000"/>
                        </a:lnSpc>
                        <a:spcBef>
                          <a:spcPts val="0"/>
                        </a:spcBef>
                        <a:spcAft>
                          <a:spcPts val="1000"/>
                        </a:spcAft>
                      </a:pPr>
                      <a:r>
                        <a:rPr lang="en-US" sz="2200" dirty="0">
                          <a:latin typeface="Times New Roman"/>
                          <a:ea typeface="Times New Roman"/>
                          <a:cs typeface="Times New Roman"/>
                        </a:rPr>
                        <a:t>It takes 2 parameters, </a:t>
                      </a:r>
                      <a:r>
                        <a:rPr lang="en-US" sz="2200" dirty="0">
                          <a:solidFill>
                            <a:srgbClr val="CC0066"/>
                          </a:solidFill>
                          <a:latin typeface="Times New Roman"/>
                          <a:ea typeface="Times New Roman"/>
                          <a:cs typeface="Times New Roman"/>
                        </a:rPr>
                        <a:t>first is the function to be executed</a:t>
                      </a:r>
                      <a:r>
                        <a:rPr lang="en-US" sz="2200" dirty="0">
                          <a:latin typeface="Times New Roman"/>
                          <a:ea typeface="Times New Roman"/>
                          <a:cs typeface="Times New Roman"/>
                        </a:rPr>
                        <a:t> and </a:t>
                      </a:r>
                      <a:r>
                        <a:rPr lang="en-US" sz="2200" dirty="0">
                          <a:solidFill>
                            <a:srgbClr val="0000FF"/>
                          </a:solidFill>
                          <a:latin typeface="Times New Roman"/>
                          <a:ea typeface="Times New Roman"/>
                          <a:cs typeface="Times New Roman"/>
                        </a:rPr>
                        <a:t>second is the number of milliseconds</a:t>
                      </a:r>
                      <a:r>
                        <a:rPr lang="en-US" sz="2200" dirty="0">
                          <a:latin typeface="Times New Roman"/>
                          <a:ea typeface="Times New Roman"/>
                          <a:cs typeface="Times New Roman"/>
                        </a:rPr>
                        <a:t>. The function </a:t>
                      </a:r>
                      <a:r>
                        <a:rPr lang="en-US" sz="2200" b="1" dirty="0">
                          <a:solidFill>
                            <a:schemeClr val="accent3">
                              <a:lumMod val="75000"/>
                            </a:schemeClr>
                          </a:solidFill>
                          <a:latin typeface="Times New Roman"/>
                          <a:ea typeface="Times New Roman"/>
                          <a:cs typeface="Times New Roman"/>
                        </a:rPr>
                        <a:t>executes continuously after every given number of milliseconds.</a:t>
                      </a:r>
                      <a:endParaRPr lang="en-US" sz="2200" b="1" dirty="0">
                        <a:solidFill>
                          <a:schemeClr val="accent3">
                            <a:lumMod val="75000"/>
                          </a:schemeClr>
                        </a:solidFill>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65100" marR="0" indent="0" algn="l">
                        <a:lnSpc>
                          <a:spcPct val="115000"/>
                        </a:lnSpc>
                        <a:spcBef>
                          <a:spcPts val="0"/>
                        </a:spcBef>
                        <a:spcAft>
                          <a:spcPts val="1000"/>
                        </a:spcAft>
                      </a:pPr>
                      <a:r>
                        <a:rPr lang="en-US" sz="2200" dirty="0">
                          <a:latin typeface="Times New Roman"/>
                          <a:ea typeface="Times New Roman"/>
                          <a:cs typeface="Times New Roman"/>
                        </a:rPr>
                        <a:t>function </a:t>
                      </a:r>
                      <a:r>
                        <a:rPr lang="en-US" sz="2200" dirty="0" err="1">
                          <a:latin typeface="Times New Roman"/>
                          <a:ea typeface="Times New Roman"/>
                          <a:cs typeface="Times New Roman"/>
                        </a:rPr>
                        <a:t>executeMe</a:t>
                      </a:r>
                      <a:r>
                        <a:rPr lang="en-US" sz="2200" dirty="0">
                          <a:latin typeface="Times New Roman"/>
                          <a:ea typeface="Times New Roman"/>
                          <a:cs typeface="Times New Roman"/>
                        </a:rPr>
                        <a:t>(){</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a:latin typeface="Times New Roman"/>
                          <a:ea typeface="Times New Roman"/>
                          <a:cs typeface="Times New Roman"/>
                        </a:rPr>
                        <a:t>console.log("Function says hello!");</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a:latin typeface="Times New Roman"/>
                          <a:ea typeface="Times New Roman"/>
                          <a:cs typeface="Times New Roman"/>
                        </a:rPr>
                        <a:t>}</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err="1">
                          <a:latin typeface="Times New Roman"/>
                          <a:ea typeface="Times New Roman"/>
                          <a:cs typeface="Times New Roman"/>
                        </a:rPr>
                        <a:t>setInterval</a:t>
                      </a:r>
                      <a:r>
                        <a:rPr lang="en-US" sz="2200" dirty="0">
                          <a:latin typeface="Times New Roman"/>
                          <a:ea typeface="Times New Roman"/>
                          <a:cs typeface="Times New Roman"/>
                        </a:rPr>
                        <a:t>(executeMe,3000);</a:t>
                      </a:r>
                      <a:endParaRPr lang="en-US" sz="2200" dirty="0">
                        <a:latin typeface="Calibri"/>
                        <a:ea typeface="Calibri"/>
                        <a:cs typeface="Times New Roman"/>
                      </a:endParaRPr>
                    </a:p>
                    <a:p>
                      <a:pPr marL="165100" marR="0" indent="0" algn="l">
                        <a:lnSpc>
                          <a:spcPct val="115000"/>
                        </a:lnSpc>
                        <a:spcBef>
                          <a:spcPts val="0"/>
                        </a:spcBef>
                        <a:spcAft>
                          <a:spcPts val="1000"/>
                        </a:spcAft>
                      </a:pPr>
                      <a:r>
                        <a:rPr lang="en-US" sz="2200" dirty="0">
                          <a:latin typeface="Times New Roman"/>
                          <a:ea typeface="Times New Roman"/>
                          <a:cs typeface="Times New Roman"/>
                        </a:rPr>
                        <a:t>//It executes </a:t>
                      </a:r>
                      <a:r>
                        <a:rPr lang="en-US" sz="2200" dirty="0" err="1">
                          <a:latin typeface="Times New Roman"/>
                          <a:ea typeface="Times New Roman"/>
                          <a:cs typeface="Times New Roman"/>
                        </a:rPr>
                        <a:t>executeMe</a:t>
                      </a:r>
                      <a:r>
                        <a:rPr lang="en-US" sz="2200" dirty="0">
                          <a:latin typeface="Times New Roman"/>
                          <a:ea typeface="Times New Roman"/>
                          <a:cs typeface="Times New Roman"/>
                        </a:rPr>
                        <a:t>() every 3 seconds</a:t>
                      </a:r>
                      <a:endParaRPr lang="en-US" sz="22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229600" cy="6629400"/>
          </a:xfrm>
        </p:spPr>
        <p:txBody>
          <a:bodyPr>
            <a:normAutofit fontScale="92500"/>
          </a:bodyPr>
          <a:lstStyle/>
          <a:p>
            <a:pPr algn="just">
              <a:lnSpc>
                <a:spcPct val="150000"/>
              </a:lnSpc>
            </a:pPr>
            <a:r>
              <a:rPr lang="en-US" dirty="0" smtClean="0"/>
              <a:t>In immediate mode, As soon as the page is loaded in the browser, the script gets executed line by line without any delay.</a:t>
            </a:r>
          </a:p>
          <a:p>
            <a:pPr algn="just">
              <a:lnSpc>
                <a:spcPct val="150000"/>
              </a:lnSpc>
            </a:pPr>
            <a:r>
              <a:rPr lang="en-US" dirty="0" smtClean="0"/>
              <a:t>But </a:t>
            </a:r>
            <a:r>
              <a:rPr lang="en-US" dirty="0" smtClean="0">
                <a:solidFill>
                  <a:srgbClr val="6600CC"/>
                </a:solidFill>
              </a:rPr>
              <a:t>in real-world application development, it is not possible to wait for sequential execution of the code written for the huge applications</a:t>
            </a:r>
            <a:r>
              <a:rPr lang="en-US" dirty="0" smtClean="0"/>
              <a:t>.  </a:t>
            </a:r>
          </a:p>
          <a:p>
            <a:pPr algn="just">
              <a:lnSpc>
                <a:spcPct val="150000"/>
              </a:lnSpc>
            </a:pPr>
            <a:r>
              <a:rPr lang="en-US" dirty="0" smtClean="0"/>
              <a:t>A JavaScript </a:t>
            </a:r>
            <a:r>
              <a:rPr lang="en-US" dirty="0" smtClean="0">
                <a:solidFill>
                  <a:srgbClr val="CC0066"/>
                </a:solidFill>
              </a:rPr>
              <a:t>function is a set of statements that performs a specific task. </a:t>
            </a:r>
            <a:r>
              <a:rPr lang="en-US" dirty="0" smtClean="0"/>
              <a:t>They become a reusable unit of code.</a:t>
            </a:r>
          </a:p>
          <a:p>
            <a:pPr algn="just">
              <a:lnSpc>
                <a:spcPct val="150000"/>
              </a:lnSpc>
            </a:pPr>
            <a:r>
              <a:rPr lang="en-US" dirty="0" smtClean="0"/>
              <a:t>In JavaScript, functions are first-class objects. i.e., </a:t>
            </a:r>
            <a:r>
              <a:rPr lang="en-US" dirty="0" smtClean="0">
                <a:solidFill>
                  <a:srgbClr val="0000FF"/>
                </a:solidFill>
              </a:rPr>
              <a:t>functions can be passed as an argument to other functions,</a:t>
            </a:r>
            <a:r>
              <a:rPr lang="en-US" dirty="0" smtClean="0"/>
              <a:t> it can be a return value of another function or can be assigned as a value to a variable. </a:t>
            </a:r>
          </a:p>
          <a:p>
            <a:pPr algn="just">
              <a:lnSpc>
                <a:spcPct val="150000"/>
              </a:lnSpc>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28601"/>
          <a:ext cx="8229600" cy="6316852"/>
        </p:xfrm>
        <a:graphic>
          <a:graphicData uri="http://schemas.openxmlformats.org/drawingml/2006/table">
            <a:tbl>
              <a:tblPr/>
              <a:tblGrid>
                <a:gridCol w="1676400"/>
                <a:gridCol w="3581400"/>
                <a:gridCol w="2971800"/>
              </a:tblGrid>
              <a:tr h="762521">
                <a:tc>
                  <a:txBody>
                    <a:bodyPr/>
                    <a:lstStyle/>
                    <a:p>
                      <a:pPr marL="0" marR="0" algn="ctr">
                        <a:lnSpc>
                          <a:spcPct val="150000"/>
                        </a:lnSpc>
                        <a:spcBef>
                          <a:spcPts val="0"/>
                        </a:spcBef>
                        <a:spcAft>
                          <a:spcPts val="1000"/>
                        </a:spcAft>
                      </a:pPr>
                      <a:r>
                        <a:rPr lang="en-US" sz="1800" b="1" dirty="0"/>
                        <a:t>Built-in functions</a:t>
                      </a:r>
                      <a:endParaRPr lang="en-US" sz="18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800" b="1" dirty="0"/>
                        <a:t>Description</a:t>
                      </a:r>
                      <a:endParaRPr lang="en-US" sz="18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800" b="1" dirty="0"/>
                        <a:t>Example</a:t>
                      </a:r>
                      <a:endParaRPr lang="en-US" sz="1800" b="1" dirty="0">
                        <a:latin typeface="Calibri"/>
                        <a:ea typeface="Calibri"/>
                        <a:cs typeface="Times New Roman"/>
                      </a:endParaRPr>
                    </a:p>
                  </a:txBody>
                  <a:tcPr marL="4007" marR="4007" marT="4007" marB="4007"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5485878">
                <a:tc>
                  <a:txBody>
                    <a:bodyPr/>
                    <a:lstStyle/>
                    <a:p>
                      <a:pPr marL="0" marR="0" algn="ctr">
                        <a:lnSpc>
                          <a:spcPct val="115000"/>
                        </a:lnSpc>
                        <a:spcBef>
                          <a:spcPts val="0"/>
                        </a:spcBef>
                        <a:spcAft>
                          <a:spcPts val="1000"/>
                        </a:spcAft>
                      </a:pPr>
                      <a:r>
                        <a:rPr lang="en-US" sz="1800" dirty="0" err="1">
                          <a:latin typeface="Times New Roman"/>
                          <a:ea typeface="Times New Roman"/>
                          <a:cs typeface="Times New Roman"/>
                        </a:rPr>
                        <a:t>clearInterval</a:t>
                      </a:r>
                      <a:r>
                        <a:rPr lang="en-US" sz="1800" dirty="0">
                          <a:latin typeface="Times New Roman"/>
                          <a:ea typeface="Times New Roman"/>
                          <a:cs typeface="Times New Roman"/>
                        </a:rPr>
                        <a:t>()</a:t>
                      </a:r>
                      <a:endParaRPr lang="en-US" sz="18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dirty="0">
                          <a:latin typeface="Times New Roman"/>
                          <a:ea typeface="Times New Roman"/>
                          <a:cs typeface="Times New Roman"/>
                        </a:rPr>
                        <a:t>It </a:t>
                      </a:r>
                      <a:r>
                        <a:rPr lang="en-US" sz="1800" dirty="0">
                          <a:solidFill>
                            <a:srgbClr val="0000FF"/>
                          </a:solidFill>
                          <a:latin typeface="Times New Roman"/>
                          <a:ea typeface="Times New Roman"/>
                          <a:cs typeface="Times New Roman"/>
                        </a:rPr>
                        <a:t>cancels the timed, repeating execution which was previously established by a call to </a:t>
                      </a:r>
                      <a:r>
                        <a:rPr lang="en-US" sz="1800" dirty="0" err="1">
                          <a:solidFill>
                            <a:srgbClr val="0000FF"/>
                          </a:solidFill>
                          <a:latin typeface="Times New Roman"/>
                          <a:ea typeface="Times New Roman"/>
                          <a:cs typeface="Times New Roman"/>
                        </a:rPr>
                        <a:t>setInterval</a:t>
                      </a:r>
                      <a:r>
                        <a:rPr lang="en-US" sz="1800" dirty="0">
                          <a:solidFill>
                            <a:srgbClr val="0000FF"/>
                          </a:solidFill>
                          <a:latin typeface="Times New Roman"/>
                          <a:ea typeface="Times New Roman"/>
                          <a:cs typeface="Times New Roman"/>
                        </a:rPr>
                        <a:t>().</a:t>
                      </a:r>
                      <a:endParaRPr lang="en-US" sz="1800" dirty="0">
                        <a:solidFill>
                          <a:srgbClr val="0000FF"/>
                        </a:solidFill>
                        <a:latin typeface="Calibri"/>
                        <a:ea typeface="Calibri"/>
                        <a:cs typeface="Times New Roman"/>
                      </a:endParaRPr>
                    </a:p>
                    <a:p>
                      <a:pPr marL="0" marR="0" algn="just">
                        <a:lnSpc>
                          <a:spcPct val="115000"/>
                        </a:lnSpc>
                        <a:spcBef>
                          <a:spcPts val="0"/>
                        </a:spcBef>
                        <a:spcAft>
                          <a:spcPts val="1000"/>
                        </a:spcAft>
                      </a:pPr>
                      <a:r>
                        <a:rPr lang="en-US" sz="1800" dirty="0">
                          <a:latin typeface="Times New Roman"/>
                          <a:ea typeface="Times New Roman"/>
                          <a:cs typeface="Times New Roman"/>
                        </a:rPr>
                        <a:t>It takes the parameter “</a:t>
                      </a:r>
                      <a:r>
                        <a:rPr lang="en-US" sz="1800" dirty="0" err="1">
                          <a:latin typeface="Times New Roman"/>
                          <a:ea typeface="Times New Roman"/>
                          <a:cs typeface="Times New Roman"/>
                        </a:rPr>
                        <a:t>intervalID</a:t>
                      </a:r>
                      <a:r>
                        <a:rPr lang="en-US" sz="1800" dirty="0">
                          <a:latin typeface="Times New Roman"/>
                          <a:ea typeface="Times New Roman"/>
                          <a:cs typeface="Times New Roman"/>
                        </a:rPr>
                        <a:t>” which is the identifier of the timeout that can be used to cancel the execution of </a:t>
                      </a:r>
                      <a:r>
                        <a:rPr lang="en-US" sz="1800" dirty="0" err="1">
                          <a:latin typeface="Times New Roman"/>
                          <a:ea typeface="Times New Roman"/>
                          <a:cs typeface="Times New Roman"/>
                        </a:rPr>
                        <a:t>setInterval</a:t>
                      </a:r>
                      <a:r>
                        <a:rPr lang="en-US" sz="1800" dirty="0">
                          <a:latin typeface="Times New Roman"/>
                          <a:ea typeface="Times New Roman"/>
                          <a:cs typeface="Times New Roman"/>
                        </a:rPr>
                        <a:t>(). The ID is returned by the </a:t>
                      </a:r>
                      <a:r>
                        <a:rPr lang="en-US" sz="1800" dirty="0" err="1">
                          <a:latin typeface="Times New Roman"/>
                          <a:ea typeface="Times New Roman"/>
                          <a:cs typeface="Times New Roman"/>
                        </a:rPr>
                        <a:t>setInterval</a:t>
                      </a:r>
                      <a:r>
                        <a:rPr lang="en-US" sz="1800" dirty="0">
                          <a:latin typeface="Times New Roman"/>
                          <a:ea typeface="Times New Roman"/>
                          <a:cs typeface="Times New Roman"/>
                        </a:rPr>
                        <a:t>().</a:t>
                      </a:r>
                      <a:endParaRPr lang="en-US" sz="18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120650" marR="0" indent="0" algn="l">
                        <a:lnSpc>
                          <a:spcPct val="115000"/>
                        </a:lnSpc>
                        <a:spcBef>
                          <a:spcPts val="0"/>
                        </a:spcBef>
                        <a:spcAft>
                          <a:spcPts val="1000"/>
                        </a:spcAft>
                      </a:pPr>
                      <a:r>
                        <a:rPr lang="en-US" sz="1800" dirty="0">
                          <a:latin typeface="Times New Roman"/>
                          <a:ea typeface="Times New Roman"/>
                          <a:cs typeface="Times New Roman"/>
                        </a:rPr>
                        <a:t>function </a:t>
                      </a:r>
                      <a:r>
                        <a:rPr lang="en-US" sz="1800" dirty="0" err="1">
                          <a:latin typeface="Times New Roman"/>
                          <a:ea typeface="Times New Roman"/>
                          <a:cs typeface="Times New Roman"/>
                        </a:rPr>
                        <a:t>executeMe</a:t>
                      </a:r>
                      <a:r>
                        <a:rPr lang="en-US" sz="1800" dirty="0">
                          <a:latin typeface="Times New Roman"/>
                          <a:ea typeface="Times New Roman"/>
                          <a:cs typeface="Times New Roman"/>
                        </a:rPr>
                        <a:t>(){</a:t>
                      </a:r>
                      <a:endParaRPr lang="en-US" sz="1800" dirty="0">
                        <a:latin typeface="Calibri"/>
                        <a:ea typeface="Calibri"/>
                        <a:cs typeface="Times New Roman"/>
                      </a:endParaRPr>
                    </a:p>
                    <a:p>
                      <a:pPr marL="120650" marR="0" indent="0" algn="l">
                        <a:lnSpc>
                          <a:spcPct val="115000"/>
                        </a:lnSpc>
                        <a:spcBef>
                          <a:spcPts val="0"/>
                        </a:spcBef>
                        <a:spcAft>
                          <a:spcPts val="1000"/>
                        </a:spcAft>
                      </a:pPr>
                      <a:r>
                        <a:rPr lang="en-US" sz="1800" dirty="0">
                          <a:latin typeface="Times New Roman"/>
                          <a:ea typeface="Times New Roman"/>
                          <a:cs typeface="Times New Roman"/>
                        </a:rPr>
                        <a:t>console.log("Function says hello</a:t>
                      </a:r>
                      <a:r>
                        <a:rPr lang="en-US" sz="1800" dirty="0" smtClean="0">
                          <a:latin typeface="Times New Roman"/>
                          <a:ea typeface="Times New Roman"/>
                          <a:cs typeface="Times New Roman"/>
                        </a:rPr>
                        <a:t>!");}</a:t>
                      </a:r>
                      <a:endParaRPr lang="en-US" sz="1800" dirty="0">
                        <a:latin typeface="Calibri"/>
                        <a:ea typeface="Calibri"/>
                        <a:cs typeface="Times New Roman"/>
                      </a:endParaRPr>
                    </a:p>
                    <a:p>
                      <a:pPr marL="120650" marR="0" indent="0" algn="l">
                        <a:lnSpc>
                          <a:spcPct val="115000"/>
                        </a:lnSpc>
                        <a:spcBef>
                          <a:spcPts val="0"/>
                        </a:spcBef>
                        <a:spcAft>
                          <a:spcPts val="1000"/>
                        </a:spcAft>
                      </a:pPr>
                      <a:r>
                        <a:rPr lang="en-US" sz="1800" dirty="0">
                          <a:latin typeface="Times New Roman"/>
                          <a:ea typeface="Times New Roman"/>
                          <a:cs typeface="Times New Roman"/>
                        </a:rPr>
                        <a:t>let </a:t>
                      </a:r>
                      <a:r>
                        <a:rPr lang="en-US" sz="1800" dirty="0" err="1">
                          <a:latin typeface="Times New Roman"/>
                          <a:ea typeface="Times New Roman"/>
                          <a:cs typeface="Times New Roman"/>
                        </a:rPr>
                        <a:t>timerId</a:t>
                      </a:r>
                      <a:r>
                        <a:rPr lang="en-US" sz="1800" dirty="0" smtClean="0">
                          <a:latin typeface="Times New Roman"/>
                          <a:ea typeface="Times New Roman"/>
                          <a:cs typeface="Times New Roman"/>
                        </a:rPr>
                        <a:t>= </a:t>
                      </a:r>
                      <a:r>
                        <a:rPr lang="en-US" sz="1800" dirty="0" err="1" smtClean="0">
                          <a:latin typeface="Times New Roman"/>
                          <a:ea typeface="Times New Roman"/>
                          <a:cs typeface="Times New Roman"/>
                        </a:rPr>
                        <a:t>setInterval</a:t>
                      </a:r>
                      <a:r>
                        <a:rPr lang="en-US" sz="1800" dirty="0" smtClean="0">
                          <a:latin typeface="Times New Roman"/>
                          <a:ea typeface="Times New Roman"/>
                          <a:cs typeface="Times New Roman"/>
                        </a:rPr>
                        <a:t>(</a:t>
                      </a:r>
                      <a:r>
                        <a:rPr lang="en-US" sz="1800" dirty="0" err="1" smtClean="0">
                          <a:latin typeface="Times New Roman"/>
                          <a:ea typeface="Times New Roman"/>
                          <a:cs typeface="Times New Roman"/>
                        </a:rPr>
                        <a:t>executeMe</a:t>
                      </a:r>
                      <a:r>
                        <a:rPr lang="en-US" sz="1800" dirty="0">
                          <a:latin typeface="Times New Roman"/>
                          <a:ea typeface="Times New Roman"/>
                          <a:cs typeface="Times New Roman"/>
                        </a:rPr>
                        <a:t>, 2000);</a:t>
                      </a:r>
                      <a:endParaRPr lang="en-US" sz="1800" dirty="0">
                        <a:latin typeface="Calibri"/>
                        <a:ea typeface="Calibri"/>
                        <a:cs typeface="Times New Roman"/>
                      </a:endParaRPr>
                    </a:p>
                    <a:p>
                      <a:pPr marL="120650" marR="0" indent="0" algn="l">
                        <a:lnSpc>
                          <a:spcPct val="115000"/>
                        </a:lnSpc>
                        <a:spcBef>
                          <a:spcPts val="0"/>
                        </a:spcBef>
                        <a:spcAft>
                          <a:spcPts val="1000"/>
                        </a:spcAft>
                      </a:pPr>
                      <a:r>
                        <a:rPr lang="en-US" sz="1800" dirty="0">
                          <a:latin typeface="Times New Roman"/>
                          <a:ea typeface="Times New Roman"/>
                          <a:cs typeface="Times New Roman"/>
                        </a:rPr>
                        <a:t>function </a:t>
                      </a:r>
                      <a:r>
                        <a:rPr lang="en-US" sz="1800" dirty="0" err="1">
                          <a:latin typeface="Times New Roman"/>
                          <a:ea typeface="Times New Roman"/>
                          <a:cs typeface="Times New Roman"/>
                        </a:rPr>
                        <a:t>stopInterval</a:t>
                      </a:r>
                      <a:r>
                        <a:rPr lang="en-US" sz="1800" dirty="0">
                          <a:latin typeface="Times New Roman"/>
                          <a:ea typeface="Times New Roman"/>
                          <a:cs typeface="Times New Roman"/>
                        </a:rPr>
                        <a:t>(){</a:t>
                      </a:r>
                      <a:endParaRPr lang="en-US" sz="1800" dirty="0">
                        <a:latin typeface="Calibri"/>
                        <a:ea typeface="Calibri"/>
                        <a:cs typeface="Times New Roman"/>
                      </a:endParaRPr>
                    </a:p>
                    <a:p>
                      <a:pPr marL="120650" marR="0" indent="0" algn="l">
                        <a:lnSpc>
                          <a:spcPct val="115000"/>
                        </a:lnSpc>
                        <a:spcBef>
                          <a:spcPts val="0"/>
                        </a:spcBef>
                        <a:spcAft>
                          <a:spcPts val="1000"/>
                        </a:spcAft>
                      </a:pPr>
                      <a:r>
                        <a:rPr lang="en-US" sz="1800" dirty="0">
                          <a:latin typeface="Times New Roman"/>
                          <a:ea typeface="Times New Roman"/>
                          <a:cs typeface="Times New Roman"/>
                        </a:rPr>
                        <a:t>   </a:t>
                      </a:r>
                      <a:r>
                        <a:rPr lang="en-US" sz="1800" dirty="0" err="1" smtClean="0">
                          <a:latin typeface="Times New Roman"/>
                          <a:ea typeface="Times New Roman"/>
                          <a:cs typeface="Times New Roman"/>
                        </a:rPr>
                        <a:t>clearInterval</a:t>
                      </a:r>
                      <a:r>
                        <a:rPr lang="en-US" sz="1800" dirty="0" smtClean="0">
                          <a:latin typeface="Times New Roman"/>
                          <a:ea typeface="Times New Roman"/>
                          <a:cs typeface="Times New Roman"/>
                        </a:rPr>
                        <a:t>(</a:t>
                      </a:r>
                      <a:r>
                        <a:rPr lang="en-US" sz="1800" dirty="0" err="1" smtClean="0">
                          <a:latin typeface="Times New Roman"/>
                          <a:ea typeface="Times New Roman"/>
                          <a:cs typeface="Times New Roman"/>
                        </a:rPr>
                        <a:t>timerId</a:t>
                      </a:r>
                      <a:r>
                        <a:rPr lang="en-US" sz="1800" dirty="0">
                          <a:latin typeface="Times New Roman"/>
                          <a:ea typeface="Times New Roman"/>
                          <a:cs typeface="Times New Roman"/>
                        </a:rPr>
                        <a:t>);</a:t>
                      </a:r>
                      <a:endParaRPr lang="en-US" sz="1800" dirty="0">
                        <a:latin typeface="Calibri"/>
                        <a:ea typeface="Calibri"/>
                        <a:cs typeface="Times New Roman"/>
                      </a:endParaRPr>
                    </a:p>
                    <a:p>
                      <a:pPr marL="120650" marR="0" indent="0" algn="l">
                        <a:lnSpc>
                          <a:spcPct val="115000"/>
                        </a:lnSpc>
                        <a:spcBef>
                          <a:spcPts val="0"/>
                        </a:spcBef>
                        <a:spcAft>
                          <a:spcPts val="1000"/>
                        </a:spcAft>
                      </a:pPr>
                      <a:r>
                        <a:rPr lang="en-US" sz="1800" dirty="0">
                          <a:latin typeface="Times New Roman"/>
                          <a:ea typeface="Times New Roman"/>
                          <a:cs typeface="Times New Roman"/>
                        </a:rPr>
                        <a:t>   </a:t>
                      </a:r>
                      <a:r>
                        <a:rPr lang="en-US" sz="1800" dirty="0" smtClean="0">
                          <a:latin typeface="Times New Roman"/>
                          <a:ea typeface="Times New Roman"/>
                          <a:cs typeface="Times New Roman"/>
                        </a:rPr>
                        <a:t>console.log</a:t>
                      </a:r>
                      <a:r>
                        <a:rPr lang="en-US" sz="1800" dirty="0">
                          <a:latin typeface="Times New Roman"/>
                          <a:ea typeface="Times New Roman"/>
                          <a:cs typeface="Times New Roman"/>
                        </a:rPr>
                        <a:t>("Function says </a:t>
                      </a:r>
                      <a:r>
                        <a:rPr lang="en-US" sz="1800" dirty="0" smtClean="0">
                          <a:latin typeface="Times New Roman"/>
                          <a:ea typeface="Times New Roman"/>
                          <a:cs typeface="Times New Roman"/>
                        </a:rPr>
                        <a:t>  bye </a:t>
                      </a:r>
                      <a:r>
                        <a:rPr lang="en-US" sz="1800" dirty="0">
                          <a:latin typeface="Times New Roman"/>
                          <a:ea typeface="Times New Roman"/>
                          <a:cs typeface="Times New Roman"/>
                        </a:rPr>
                        <a:t>to </a:t>
                      </a:r>
                      <a:r>
                        <a:rPr lang="en-US" sz="1800" dirty="0" err="1">
                          <a:latin typeface="Times New Roman"/>
                          <a:ea typeface="Times New Roman"/>
                          <a:cs typeface="Times New Roman"/>
                        </a:rPr>
                        <a:t>setInterval</a:t>
                      </a:r>
                      <a:r>
                        <a:rPr lang="en-US" sz="1800" dirty="0">
                          <a:latin typeface="Times New Roman"/>
                          <a:ea typeface="Times New Roman"/>
                          <a:cs typeface="Times New Roman"/>
                        </a:rPr>
                        <a:t>()!")</a:t>
                      </a:r>
                      <a:endParaRPr lang="en-US" sz="1800" dirty="0">
                        <a:latin typeface="Calibri"/>
                        <a:ea typeface="Calibri"/>
                        <a:cs typeface="Times New Roman"/>
                      </a:endParaRPr>
                    </a:p>
                    <a:p>
                      <a:pPr marL="120650" marR="0" indent="0" algn="l">
                        <a:lnSpc>
                          <a:spcPct val="115000"/>
                        </a:lnSpc>
                        <a:spcBef>
                          <a:spcPts val="0"/>
                        </a:spcBef>
                        <a:spcAft>
                          <a:spcPts val="1000"/>
                        </a:spcAft>
                      </a:pPr>
                      <a:r>
                        <a:rPr lang="en-US" sz="1800" dirty="0" err="1">
                          <a:latin typeface="Times New Roman"/>
                          <a:ea typeface="Times New Roman"/>
                          <a:cs typeface="Times New Roman"/>
                        </a:rPr>
                        <a:t>setTimeout</a:t>
                      </a:r>
                      <a:r>
                        <a:rPr lang="en-US" sz="1800" dirty="0">
                          <a:latin typeface="Times New Roman"/>
                          <a:ea typeface="Times New Roman"/>
                          <a:cs typeface="Times New Roman"/>
                        </a:rPr>
                        <a:t>(stopInterval,5000)</a:t>
                      </a:r>
                      <a:endParaRPr lang="en-US" sz="1800" dirty="0">
                        <a:latin typeface="Calibri"/>
                        <a:ea typeface="Calibri"/>
                        <a:cs typeface="Times New Roman"/>
                      </a:endParaRPr>
                    </a:p>
                    <a:p>
                      <a:pPr marL="120650" marR="0" indent="0" algn="l">
                        <a:lnSpc>
                          <a:spcPct val="115000"/>
                        </a:lnSpc>
                        <a:spcBef>
                          <a:spcPts val="0"/>
                        </a:spcBef>
                        <a:spcAft>
                          <a:spcPts val="1000"/>
                        </a:spcAft>
                      </a:pPr>
                      <a:r>
                        <a:rPr lang="en-US" sz="1800" dirty="0">
                          <a:latin typeface="Times New Roman"/>
                          <a:ea typeface="Times New Roman"/>
                          <a:cs typeface="Times New Roman"/>
                        </a:rPr>
                        <a:t>//It executes </a:t>
                      </a:r>
                      <a:r>
                        <a:rPr lang="en-US" sz="1800" dirty="0" err="1">
                          <a:latin typeface="Times New Roman"/>
                          <a:ea typeface="Times New Roman"/>
                          <a:cs typeface="Times New Roman"/>
                        </a:rPr>
                        <a:t>executeMe</a:t>
                      </a:r>
                      <a:r>
                        <a:rPr lang="en-US" sz="1800" dirty="0">
                          <a:latin typeface="Times New Roman"/>
                          <a:ea typeface="Times New Roman"/>
                          <a:cs typeface="Times New Roman"/>
                        </a:rPr>
                        <a:t>() every 2 seconds and after 5 seconds, further calls to </a:t>
                      </a:r>
                      <a:r>
                        <a:rPr lang="en-US" sz="1800" dirty="0" err="1">
                          <a:latin typeface="Times New Roman"/>
                          <a:ea typeface="Times New Roman"/>
                          <a:cs typeface="Times New Roman"/>
                        </a:rPr>
                        <a:t>executeMe</a:t>
                      </a:r>
                      <a:r>
                        <a:rPr lang="en-US" sz="1800" dirty="0">
                          <a:latin typeface="Times New Roman"/>
                          <a:ea typeface="Times New Roman"/>
                          <a:cs typeface="Times New Roman"/>
                        </a:rPr>
                        <a:t>() is stopped.</a:t>
                      </a:r>
                      <a:endParaRPr lang="en-US" sz="1800" dirty="0">
                        <a:latin typeface="Calibri"/>
                        <a:ea typeface="Calibri"/>
                        <a:cs typeface="Times New Roman"/>
                      </a:endParaRPr>
                    </a:p>
                  </a:txBody>
                  <a:tcPr marL="3602" marR="3602" marT="3602" marB="3602"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algn="ctr"/>
            <a:r>
              <a:rPr lang="en-US" sz="3600" b="1" dirty="0" smtClean="0"/>
              <a:t>Variable Scope in Functions </a:t>
            </a:r>
            <a:endParaRPr lang="en-US" sz="3600" dirty="0"/>
          </a:p>
        </p:txBody>
      </p:sp>
      <p:sp>
        <p:nvSpPr>
          <p:cNvPr id="3" name="Content Placeholder 2"/>
          <p:cNvSpPr>
            <a:spLocks noGrp="1"/>
          </p:cNvSpPr>
          <p:nvPr>
            <p:ph sz="quarter" idx="1"/>
          </p:nvPr>
        </p:nvSpPr>
        <p:spPr>
          <a:xfrm>
            <a:off x="304800" y="990600"/>
            <a:ext cx="8305800" cy="5483352"/>
          </a:xfrm>
        </p:spPr>
        <p:txBody>
          <a:bodyPr>
            <a:normAutofit fontScale="92500" lnSpcReduction="10000"/>
          </a:bodyPr>
          <a:lstStyle/>
          <a:p>
            <a:pPr algn="just">
              <a:lnSpc>
                <a:spcPct val="150000"/>
              </a:lnSpc>
            </a:pPr>
            <a:r>
              <a:rPr lang="en-US" b="1" dirty="0" smtClean="0"/>
              <a:t>Scopes</a:t>
            </a:r>
            <a:endParaRPr lang="en-US" dirty="0" smtClean="0"/>
          </a:p>
          <a:p>
            <a:pPr algn="just">
              <a:lnSpc>
                <a:spcPct val="150000"/>
              </a:lnSpc>
            </a:pPr>
            <a:r>
              <a:rPr lang="en-US" dirty="0" smtClean="0"/>
              <a:t>Variable declaration in the JavaScript program can be done within the function or outside the function. But the </a:t>
            </a:r>
            <a:r>
              <a:rPr lang="en-US" dirty="0" smtClean="0">
                <a:solidFill>
                  <a:srgbClr val="0000FF"/>
                </a:solidFill>
              </a:rPr>
              <a:t>accessibility of the variable to other parts of the same program is decided based on the place of its declaration. </a:t>
            </a:r>
            <a:r>
              <a:rPr lang="en-US" dirty="0" smtClean="0"/>
              <a:t>This accessibility of a variable is referred to as scope.</a:t>
            </a:r>
          </a:p>
          <a:p>
            <a:pPr algn="just">
              <a:lnSpc>
                <a:spcPct val="150000"/>
              </a:lnSpc>
              <a:buNone/>
            </a:pPr>
            <a:r>
              <a:rPr lang="en-US" dirty="0" smtClean="0"/>
              <a:t>JavaScript scopes can be of three types:</a:t>
            </a:r>
          </a:p>
          <a:p>
            <a:pPr marL="796925" lvl="0" indent="-273050" algn="just">
              <a:lnSpc>
                <a:spcPct val="150000"/>
              </a:lnSpc>
            </a:pPr>
            <a:r>
              <a:rPr lang="en-US" dirty="0" smtClean="0"/>
              <a:t>Global scope</a:t>
            </a:r>
          </a:p>
          <a:p>
            <a:pPr marL="796925" lvl="0" indent="-273050" algn="just">
              <a:lnSpc>
                <a:spcPct val="150000"/>
              </a:lnSpc>
            </a:pPr>
            <a:r>
              <a:rPr lang="en-US" dirty="0" smtClean="0"/>
              <a:t>Local scope</a:t>
            </a:r>
          </a:p>
          <a:p>
            <a:pPr marL="796925" lvl="0" indent="-273050" algn="just">
              <a:lnSpc>
                <a:spcPct val="150000"/>
              </a:lnSpc>
            </a:pPr>
            <a:r>
              <a:rPr lang="en-US" dirty="0" smtClean="0"/>
              <a:t>Block scope</a:t>
            </a:r>
          </a:p>
          <a:p>
            <a:pPr algn="just">
              <a:lnSpc>
                <a:spcPct val="150000"/>
              </a:lnSpc>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noAutofit/>
          </a:bodyPr>
          <a:lstStyle/>
          <a:p>
            <a:pPr algn="ctr"/>
            <a:r>
              <a:rPr lang="en-US" sz="3600" b="1" dirty="0" smtClean="0"/>
              <a:t>Global Scope</a:t>
            </a:r>
            <a:endParaRPr lang="en-US" sz="3600" dirty="0"/>
          </a:p>
        </p:txBody>
      </p:sp>
      <p:sp>
        <p:nvSpPr>
          <p:cNvPr id="3" name="Content Placeholder 2"/>
          <p:cNvSpPr>
            <a:spLocks noGrp="1"/>
          </p:cNvSpPr>
          <p:nvPr>
            <p:ph sz="quarter" idx="1"/>
          </p:nvPr>
        </p:nvSpPr>
        <p:spPr>
          <a:xfrm>
            <a:off x="228600" y="762000"/>
            <a:ext cx="8458200" cy="6096000"/>
          </a:xfrm>
        </p:spPr>
        <p:txBody>
          <a:bodyPr>
            <a:normAutofit fontScale="92500" lnSpcReduction="10000"/>
          </a:bodyPr>
          <a:lstStyle/>
          <a:p>
            <a:pPr>
              <a:lnSpc>
                <a:spcPct val="150000"/>
              </a:lnSpc>
              <a:buNone/>
            </a:pPr>
            <a:r>
              <a:rPr lang="en-US" i="1" dirty="0" smtClean="0"/>
              <a:t>//Global variable</a:t>
            </a:r>
          </a:p>
          <a:p>
            <a:pPr>
              <a:lnSpc>
                <a:spcPct val="150000"/>
              </a:lnSpc>
              <a:buNone/>
            </a:pPr>
            <a:r>
              <a:rPr lang="en-US" dirty="0" err="1" smtClean="0"/>
              <a:t>var</a:t>
            </a:r>
            <a:r>
              <a:rPr lang="en-US" dirty="0" smtClean="0"/>
              <a:t> greet = "Hello JavaScript"; </a:t>
            </a:r>
          </a:p>
          <a:p>
            <a:pPr>
              <a:lnSpc>
                <a:spcPct val="150000"/>
              </a:lnSpc>
              <a:buNone/>
            </a:pPr>
            <a:r>
              <a:rPr lang="en-US" dirty="0" smtClean="0"/>
              <a:t>function message() {		</a:t>
            </a:r>
          </a:p>
          <a:p>
            <a:pPr>
              <a:lnSpc>
                <a:spcPct val="150000"/>
              </a:lnSpc>
              <a:buNone/>
            </a:pPr>
            <a:r>
              <a:rPr lang="en-US" i="1" dirty="0" smtClean="0"/>
              <a:t>//Global variable accessed inside the function</a:t>
            </a:r>
          </a:p>
          <a:p>
            <a:pPr>
              <a:lnSpc>
                <a:spcPct val="150000"/>
              </a:lnSpc>
              <a:buNone/>
            </a:pPr>
            <a:r>
              <a:rPr lang="en-US" dirty="0" smtClean="0"/>
              <a:t>console.log("Message from inside the function: " + greet);</a:t>
            </a:r>
          </a:p>
          <a:p>
            <a:pPr>
              <a:lnSpc>
                <a:spcPct val="150000"/>
              </a:lnSpc>
              <a:buNone/>
            </a:pPr>
            <a:r>
              <a:rPr lang="en-US" dirty="0" smtClean="0"/>
              <a:t>} </a:t>
            </a:r>
          </a:p>
          <a:p>
            <a:pPr>
              <a:lnSpc>
                <a:spcPct val="150000"/>
              </a:lnSpc>
              <a:buNone/>
            </a:pPr>
            <a:r>
              <a:rPr lang="en-US" dirty="0" smtClean="0"/>
              <a:t>message(); </a:t>
            </a:r>
          </a:p>
          <a:p>
            <a:pPr>
              <a:lnSpc>
                <a:spcPct val="150000"/>
              </a:lnSpc>
              <a:buNone/>
            </a:pPr>
            <a:r>
              <a:rPr lang="en-US" i="1" dirty="0" smtClean="0"/>
              <a:t>//Global variable accessed outside the function</a:t>
            </a:r>
          </a:p>
          <a:p>
            <a:pPr>
              <a:lnSpc>
                <a:spcPct val="150000"/>
              </a:lnSpc>
              <a:buNone/>
            </a:pPr>
            <a:r>
              <a:rPr lang="en-US" dirty="0" smtClean="0"/>
              <a:t>console.log("Message from outside the function: " + greet); </a:t>
            </a:r>
          </a:p>
          <a:p>
            <a:pPr>
              <a:lnSpc>
                <a:spcPct val="150000"/>
              </a:lnSpc>
              <a:buNone/>
            </a:pPr>
            <a:r>
              <a:rPr lang="en-US" i="1" dirty="0" smtClean="0">
                <a:solidFill>
                  <a:srgbClr val="CC0066"/>
                </a:solidFill>
              </a:rPr>
              <a:t>//Message from inside the function: Hello JavaScript</a:t>
            </a:r>
          </a:p>
          <a:p>
            <a:pPr>
              <a:lnSpc>
                <a:spcPct val="150000"/>
              </a:lnSpc>
              <a:buNone/>
            </a:pPr>
            <a:r>
              <a:rPr lang="en-US" i="1" dirty="0" smtClean="0">
                <a:solidFill>
                  <a:srgbClr val="CC0066"/>
                </a:solidFill>
              </a:rPr>
              <a:t>//Message from outside the function: Hello JavaScript</a:t>
            </a:r>
            <a:r>
              <a:rPr lang="en-US" dirty="0" smtClean="0">
                <a:solidFill>
                  <a:srgbClr val="CC0066"/>
                </a:solidFill>
              </a:rPr>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639762"/>
          </a:xfrm>
        </p:spPr>
        <p:txBody>
          <a:bodyPr>
            <a:noAutofit/>
          </a:bodyPr>
          <a:lstStyle/>
          <a:p>
            <a:pPr algn="ctr"/>
            <a:r>
              <a:rPr lang="en-US" sz="4000" b="1" dirty="0" smtClean="0"/>
              <a:t>Local Scope</a:t>
            </a:r>
            <a:endParaRPr lang="en-US" sz="4000" dirty="0"/>
          </a:p>
        </p:txBody>
      </p:sp>
      <p:sp>
        <p:nvSpPr>
          <p:cNvPr id="3" name="Content Placeholder 2"/>
          <p:cNvSpPr>
            <a:spLocks noGrp="1"/>
          </p:cNvSpPr>
          <p:nvPr>
            <p:ph sz="quarter" idx="1"/>
          </p:nvPr>
        </p:nvSpPr>
        <p:spPr>
          <a:xfrm>
            <a:off x="304800" y="685800"/>
            <a:ext cx="8305800" cy="6172200"/>
          </a:xfrm>
        </p:spPr>
        <p:txBody>
          <a:bodyPr>
            <a:normAutofit fontScale="92500"/>
          </a:bodyPr>
          <a:lstStyle/>
          <a:p>
            <a:pPr algn="just"/>
            <a:r>
              <a:rPr lang="en-US" dirty="0" smtClean="0"/>
              <a:t>Variables declared inside the function would have local scope. These variables cannot be accessed outside the declared function block.</a:t>
            </a:r>
          </a:p>
          <a:p>
            <a:pPr algn="just">
              <a:buNone/>
            </a:pPr>
            <a:r>
              <a:rPr lang="en-US" b="1" dirty="0" smtClean="0"/>
              <a:t>Example:</a:t>
            </a:r>
            <a:endParaRPr lang="en-US" dirty="0" smtClean="0"/>
          </a:p>
          <a:p>
            <a:pPr algn="just">
              <a:buNone/>
            </a:pPr>
            <a:r>
              <a:rPr lang="en-US" dirty="0" smtClean="0"/>
              <a:t>function message() {	</a:t>
            </a:r>
          </a:p>
          <a:p>
            <a:pPr algn="just">
              <a:buNone/>
            </a:pPr>
            <a:r>
              <a:rPr lang="en-US" i="1" dirty="0" smtClean="0"/>
              <a:t>//Local variable</a:t>
            </a:r>
            <a:r>
              <a:rPr lang="en-US" dirty="0" smtClean="0"/>
              <a:t>	</a:t>
            </a:r>
          </a:p>
          <a:p>
            <a:pPr algn="just">
              <a:buNone/>
            </a:pPr>
            <a:r>
              <a:rPr lang="en-US" dirty="0" err="1" smtClean="0"/>
              <a:t>var</a:t>
            </a:r>
            <a:r>
              <a:rPr lang="en-US" dirty="0" smtClean="0"/>
              <a:t> greet = "Hello JavaScript";	</a:t>
            </a:r>
          </a:p>
          <a:p>
            <a:pPr algn="just">
              <a:buNone/>
            </a:pPr>
            <a:r>
              <a:rPr lang="en-US" i="1" dirty="0" smtClean="0"/>
              <a:t>//Local variables are accessible inside the function</a:t>
            </a:r>
          </a:p>
          <a:p>
            <a:pPr algn="just">
              <a:buNone/>
            </a:pPr>
            <a:r>
              <a:rPr lang="en-US" dirty="0" smtClean="0"/>
              <a:t>console.log("Message from inside the function: " + greet);</a:t>
            </a:r>
          </a:p>
          <a:p>
            <a:pPr algn="just">
              <a:buNone/>
            </a:pPr>
            <a:r>
              <a:rPr lang="en-US" dirty="0" smtClean="0"/>
              <a:t>} </a:t>
            </a:r>
          </a:p>
          <a:p>
            <a:pPr algn="just">
              <a:buNone/>
            </a:pPr>
            <a:r>
              <a:rPr lang="en-US" dirty="0" smtClean="0"/>
              <a:t>message(); </a:t>
            </a:r>
          </a:p>
          <a:p>
            <a:pPr algn="just">
              <a:buNone/>
            </a:pPr>
            <a:r>
              <a:rPr lang="en-US" i="1" dirty="0" smtClean="0"/>
              <a:t>//Local variable cannot be accessed outside the function</a:t>
            </a:r>
          </a:p>
          <a:p>
            <a:pPr algn="just">
              <a:buNone/>
            </a:pPr>
            <a:r>
              <a:rPr lang="en-US" dirty="0" smtClean="0"/>
              <a:t>console.log("Message from outside the function: " + greet); </a:t>
            </a:r>
          </a:p>
          <a:p>
            <a:pPr algn="just">
              <a:buNone/>
            </a:pPr>
            <a:r>
              <a:rPr lang="en-US" i="1" dirty="0" smtClean="0">
                <a:solidFill>
                  <a:srgbClr val="0000FF"/>
                </a:solidFill>
              </a:rPr>
              <a:t>//Message from inside the function: Hello JavaScript</a:t>
            </a:r>
            <a:endParaRPr lang="en-US" dirty="0" smtClean="0">
              <a:solidFill>
                <a:srgbClr val="0000FF"/>
              </a:solidFill>
            </a:endParaRPr>
          </a:p>
          <a:p>
            <a:pPr algn="just">
              <a:buNone/>
            </a:pPr>
            <a:r>
              <a:rPr lang="en-US" i="1" dirty="0" smtClean="0">
                <a:solidFill>
                  <a:srgbClr val="0000FF"/>
                </a:solidFill>
              </a:rPr>
              <a:t>//Uncaught </a:t>
            </a:r>
            <a:r>
              <a:rPr lang="en-US" i="1" dirty="0" err="1" smtClean="0">
                <a:solidFill>
                  <a:srgbClr val="0000FF"/>
                </a:solidFill>
              </a:rPr>
              <a:t>ReferenceError</a:t>
            </a:r>
            <a:r>
              <a:rPr lang="en-US" i="1" dirty="0" smtClean="0">
                <a:solidFill>
                  <a:srgbClr val="0000FF"/>
                </a:solidFill>
              </a:rPr>
              <a:t>: greet is not defined</a:t>
            </a:r>
            <a:endParaRPr lang="en-US" dirty="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382000" cy="6477000"/>
          </a:xfrm>
        </p:spPr>
        <p:txBody>
          <a:bodyPr>
            <a:normAutofit lnSpcReduction="10000"/>
          </a:bodyPr>
          <a:lstStyle/>
          <a:p>
            <a:pPr algn="just"/>
            <a:r>
              <a:rPr lang="en-US" dirty="0" smtClean="0"/>
              <a:t>If a local variable is declared without the use of keyword '</a:t>
            </a:r>
            <a:r>
              <a:rPr lang="en-US" dirty="0" err="1" smtClean="0"/>
              <a:t>var</a:t>
            </a:r>
            <a:r>
              <a:rPr lang="en-US" dirty="0" smtClean="0"/>
              <a:t>', it takes a global scope.</a:t>
            </a:r>
          </a:p>
          <a:p>
            <a:pPr algn="just">
              <a:buNone/>
            </a:pPr>
            <a:r>
              <a:rPr lang="en-US" b="1" dirty="0" smtClean="0"/>
              <a:t>Example:</a:t>
            </a:r>
            <a:endParaRPr lang="en-US" dirty="0" smtClean="0"/>
          </a:p>
          <a:p>
            <a:pPr>
              <a:buNone/>
            </a:pPr>
            <a:r>
              <a:rPr lang="en-US" i="1" dirty="0" smtClean="0"/>
              <a:t>//Global variable</a:t>
            </a:r>
          </a:p>
          <a:p>
            <a:pPr>
              <a:buNone/>
            </a:pPr>
            <a:r>
              <a:rPr lang="en-US" dirty="0" err="1" smtClean="0"/>
              <a:t>var</a:t>
            </a:r>
            <a:r>
              <a:rPr lang="en-US" dirty="0" smtClean="0"/>
              <a:t> </a:t>
            </a:r>
            <a:r>
              <a:rPr lang="en-US" dirty="0" err="1" smtClean="0"/>
              <a:t>firstName</a:t>
            </a:r>
            <a:r>
              <a:rPr lang="en-US" dirty="0" smtClean="0"/>
              <a:t> = "Mark";</a:t>
            </a:r>
          </a:p>
          <a:p>
            <a:pPr>
              <a:buNone/>
            </a:pPr>
            <a:r>
              <a:rPr lang="en-US" dirty="0" smtClean="0"/>
              <a:t>function </a:t>
            </a:r>
            <a:r>
              <a:rPr lang="en-US" dirty="0" err="1" smtClean="0"/>
              <a:t>fullName</a:t>
            </a:r>
            <a:r>
              <a:rPr lang="en-US" dirty="0" smtClean="0"/>
              <a:t>() {	</a:t>
            </a:r>
          </a:p>
          <a:p>
            <a:pPr>
              <a:buNone/>
            </a:pPr>
            <a:r>
              <a:rPr lang="en-US" i="1" dirty="0" smtClean="0"/>
              <a:t>//Variable declared without </a:t>
            </a:r>
            <a:r>
              <a:rPr lang="en-US" i="1" dirty="0" err="1" smtClean="0"/>
              <a:t>var</a:t>
            </a:r>
            <a:r>
              <a:rPr lang="en-US" i="1" dirty="0" smtClean="0"/>
              <a:t> has global scope</a:t>
            </a:r>
            <a:r>
              <a:rPr lang="en-US" dirty="0" smtClean="0"/>
              <a:t>	</a:t>
            </a:r>
          </a:p>
          <a:p>
            <a:pPr>
              <a:buNone/>
            </a:pPr>
            <a:r>
              <a:rPr lang="en-US" dirty="0" err="1" smtClean="0"/>
              <a:t>lastName</a:t>
            </a:r>
            <a:r>
              <a:rPr lang="en-US" dirty="0" smtClean="0"/>
              <a:t> = "</a:t>
            </a:r>
            <a:r>
              <a:rPr lang="en-US" dirty="0" err="1" smtClean="0"/>
              <a:t>Zuckerberg</a:t>
            </a:r>
            <a:r>
              <a:rPr lang="en-US" dirty="0" smtClean="0"/>
              <a:t>";	</a:t>
            </a:r>
          </a:p>
          <a:p>
            <a:pPr>
              <a:buNone/>
            </a:pPr>
            <a:r>
              <a:rPr lang="en-US" dirty="0" smtClean="0"/>
              <a:t>console.log("Full Name from inside the function: " + </a:t>
            </a:r>
            <a:r>
              <a:rPr lang="en-US" dirty="0" err="1" smtClean="0"/>
              <a:t>firstName</a:t>
            </a:r>
            <a:r>
              <a:rPr lang="en-US" dirty="0" smtClean="0"/>
              <a:t> + " " + </a:t>
            </a:r>
            <a:r>
              <a:rPr lang="en-US" dirty="0" err="1" smtClean="0"/>
              <a:t>lastName</a:t>
            </a:r>
            <a:r>
              <a:rPr lang="en-US" dirty="0" smtClean="0"/>
              <a:t>);</a:t>
            </a:r>
          </a:p>
          <a:p>
            <a:pPr>
              <a:buNone/>
            </a:pPr>
            <a:r>
              <a:rPr lang="en-US" dirty="0" smtClean="0"/>
              <a:t>}</a:t>
            </a:r>
          </a:p>
          <a:p>
            <a:pPr>
              <a:buNone/>
            </a:pPr>
            <a:r>
              <a:rPr lang="en-US" dirty="0" err="1" smtClean="0"/>
              <a:t>fullName</a:t>
            </a:r>
            <a:r>
              <a:rPr lang="en-US" dirty="0" smtClean="0"/>
              <a:t>();</a:t>
            </a:r>
          </a:p>
          <a:p>
            <a:pPr>
              <a:buNone/>
            </a:pPr>
            <a:r>
              <a:rPr lang="en-US" dirty="0" smtClean="0"/>
              <a:t>console.log("Full Name from outside the function: " + </a:t>
            </a:r>
            <a:r>
              <a:rPr lang="en-US" dirty="0" err="1" smtClean="0"/>
              <a:t>firstName</a:t>
            </a:r>
            <a:r>
              <a:rPr lang="en-US" dirty="0" smtClean="0"/>
              <a:t> + " " + </a:t>
            </a:r>
            <a:r>
              <a:rPr lang="en-US" dirty="0" err="1" smtClean="0"/>
              <a:t>lastName</a:t>
            </a:r>
            <a:r>
              <a:rPr lang="en-US" dirty="0" smtClean="0"/>
              <a:t>);</a:t>
            </a:r>
          </a:p>
          <a:p>
            <a:pPr>
              <a:buNone/>
            </a:pPr>
            <a:r>
              <a:rPr lang="en-US" i="1" dirty="0" smtClean="0">
                <a:solidFill>
                  <a:srgbClr val="0000FF"/>
                </a:solidFill>
              </a:rPr>
              <a:t>//Full Name from inside the function: Mark </a:t>
            </a:r>
            <a:r>
              <a:rPr lang="en-US" i="1" dirty="0" err="1" smtClean="0">
                <a:solidFill>
                  <a:srgbClr val="0000FF"/>
                </a:solidFill>
              </a:rPr>
              <a:t>Zuckerberg</a:t>
            </a:r>
            <a:endParaRPr lang="en-US" i="1" dirty="0" smtClean="0">
              <a:solidFill>
                <a:srgbClr val="0000FF"/>
              </a:solidFill>
            </a:endParaRPr>
          </a:p>
          <a:p>
            <a:pPr>
              <a:buNone/>
            </a:pPr>
            <a:r>
              <a:rPr lang="en-US" i="1" dirty="0" smtClean="0">
                <a:solidFill>
                  <a:srgbClr val="0000FF"/>
                </a:solidFill>
              </a:rPr>
              <a:t>//Full Name from outside the function: Mark </a:t>
            </a:r>
            <a:r>
              <a:rPr lang="en-US" i="1" dirty="0" err="1" smtClean="0">
                <a:solidFill>
                  <a:srgbClr val="0000FF"/>
                </a:solidFill>
              </a:rPr>
              <a:t>Zuckerberg</a:t>
            </a:r>
            <a:r>
              <a:rPr lang="en-US" dirty="0" smtClean="0">
                <a:solidFill>
                  <a:srgbClr val="0000FF"/>
                </a:solidFill>
              </a:rPr>
              <a:t> </a:t>
            </a:r>
          </a:p>
          <a:p>
            <a:endParaRPr lang="en-US" dirty="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noAutofit/>
          </a:bodyPr>
          <a:lstStyle/>
          <a:p>
            <a:pPr algn="ctr"/>
            <a:r>
              <a:rPr lang="en-US" sz="4000" b="1" dirty="0" smtClean="0"/>
              <a:t>Block Scope</a:t>
            </a:r>
            <a:endParaRPr lang="en-US" sz="4000" dirty="0"/>
          </a:p>
        </p:txBody>
      </p:sp>
      <p:sp>
        <p:nvSpPr>
          <p:cNvPr id="3" name="Content Placeholder 2"/>
          <p:cNvSpPr>
            <a:spLocks noGrp="1"/>
          </p:cNvSpPr>
          <p:nvPr>
            <p:ph sz="quarter" idx="1"/>
          </p:nvPr>
        </p:nvSpPr>
        <p:spPr>
          <a:xfrm>
            <a:off x="304800" y="685800"/>
            <a:ext cx="8305800" cy="6172200"/>
          </a:xfrm>
        </p:spPr>
        <p:txBody>
          <a:bodyPr>
            <a:normAutofit fontScale="92500" lnSpcReduction="10000"/>
          </a:bodyPr>
          <a:lstStyle/>
          <a:p>
            <a:pPr algn="just"/>
            <a:r>
              <a:rPr lang="en-US" dirty="0" smtClean="0"/>
              <a:t>In 2015, JavaScript introduced two new keywords to declare variables: </a:t>
            </a:r>
            <a:r>
              <a:rPr lang="en-US" b="1" dirty="0" smtClean="0"/>
              <a:t>let and const</a:t>
            </a:r>
            <a:r>
              <a:rPr lang="en-US" dirty="0" smtClean="0"/>
              <a:t>.</a:t>
            </a:r>
          </a:p>
          <a:p>
            <a:pPr algn="just"/>
            <a:r>
              <a:rPr lang="en-US" dirty="0" smtClean="0"/>
              <a:t>Variables declared with '</a:t>
            </a:r>
            <a:r>
              <a:rPr lang="en-US" b="1" dirty="0" err="1" smtClean="0"/>
              <a:t>var</a:t>
            </a:r>
            <a:r>
              <a:rPr lang="en-US" dirty="0" smtClean="0"/>
              <a:t>' keyword are </a:t>
            </a:r>
            <a:r>
              <a:rPr lang="en-US" b="1" dirty="0" smtClean="0"/>
              <a:t>function-scoped </a:t>
            </a:r>
            <a:r>
              <a:rPr lang="en-US" dirty="0" smtClean="0"/>
              <a:t>whereas variables declared with </a:t>
            </a:r>
            <a:r>
              <a:rPr lang="en-US" b="1" dirty="0" smtClean="0"/>
              <a:t>'let' and 'const' are block-scoped </a:t>
            </a:r>
            <a:r>
              <a:rPr lang="en-US" dirty="0" smtClean="0"/>
              <a:t>and they exist only in the block in which they are defined.</a:t>
            </a:r>
          </a:p>
          <a:p>
            <a:pPr algn="just">
              <a:buNone/>
            </a:pPr>
            <a:r>
              <a:rPr lang="en-US" b="1" dirty="0" smtClean="0"/>
              <a:t>Example:</a:t>
            </a:r>
          </a:p>
          <a:p>
            <a:pPr marL="573088" indent="-273050" algn="just">
              <a:buNone/>
            </a:pPr>
            <a:r>
              <a:rPr lang="en-US" dirty="0" smtClean="0"/>
              <a:t>function </a:t>
            </a:r>
            <a:r>
              <a:rPr lang="en-US" dirty="0" err="1" smtClean="0"/>
              <a:t>testVar</a:t>
            </a:r>
            <a:r>
              <a:rPr lang="en-US" dirty="0" smtClean="0"/>
              <a:t>() {	</a:t>
            </a:r>
          </a:p>
          <a:p>
            <a:pPr marL="1262063" indent="-273050" algn="just">
              <a:buNone/>
            </a:pPr>
            <a:r>
              <a:rPr lang="en-US" dirty="0" smtClean="0"/>
              <a:t>if (10 == 10) {		</a:t>
            </a:r>
          </a:p>
          <a:p>
            <a:pPr marL="1262063" indent="-273050" algn="just">
              <a:buNone/>
            </a:pPr>
            <a:r>
              <a:rPr lang="en-US" dirty="0" err="1" smtClean="0"/>
              <a:t>var</a:t>
            </a:r>
            <a:r>
              <a:rPr lang="en-US" dirty="0" smtClean="0"/>
              <a:t> flag = "true";	</a:t>
            </a:r>
          </a:p>
          <a:p>
            <a:pPr marL="1262063" indent="-273050" algn="just">
              <a:buNone/>
            </a:pPr>
            <a:r>
              <a:rPr lang="en-US" dirty="0" smtClean="0"/>
              <a:t>}	</a:t>
            </a:r>
          </a:p>
          <a:p>
            <a:pPr marL="573088" indent="-273050" algn="just">
              <a:buNone/>
            </a:pPr>
            <a:r>
              <a:rPr lang="en-US" dirty="0" smtClean="0"/>
              <a:t>console.log(flag);   </a:t>
            </a:r>
            <a:r>
              <a:rPr lang="en-US" i="1" dirty="0" smtClean="0"/>
              <a:t>//true</a:t>
            </a:r>
          </a:p>
          <a:p>
            <a:pPr marL="573088" indent="-273050" algn="just">
              <a:buNone/>
            </a:pPr>
            <a:r>
              <a:rPr lang="en-US" dirty="0" smtClean="0"/>
              <a:t>} </a:t>
            </a:r>
          </a:p>
          <a:p>
            <a:pPr marL="573088" indent="-273050" algn="just">
              <a:buNone/>
            </a:pPr>
            <a:r>
              <a:rPr lang="en-US" dirty="0" err="1" smtClean="0"/>
              <a:t>testVar</a:t>
            </a:r>
            <a:r>
              <a:rPr lang="en-US" dirty="0" smtClean="0"/>
              <a:t>(); </a:t>
            </a:r>
          </a:p>
          <a:p>
            <a:pPr algn="just"/>
            <a:r>
              <a:rPr lang="en-US" dirty="0" smtClean="0"/>
              <a:t>In the above example, the variable flag declared inside 'if' block is accessible outside the block since it has function scope.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457200"/>
            <a:ext cx="8077200" cy="6016752"/>
          </a:xfrm>
        </p:spPr>
        <p:txBody>
          <a:bodyPr>
            <a:normAutofit/>
          </a:bodyPr>
          <a:lstStyle/>
          <a:p>
            <a:r>
              <a:rPr lang="en-US" dirty="0" smtClean="0"/>
              <a:t>Modifying the code to use 'let' variable will result in an error:</a:t>
            </a:r>
          </a:p>
          <a:p>
            <a:pPr marL="917575" indent="-273050">
              <a:buNone/>
            </a:pPr>
            <a:r>
              <a:rPr lang="en-US" dirty="0" smtClean="0"/>
              <a:t>function </a:t>
            </a:r>
            <a:r>
              <a:rPr lang="en-US" dirty="0" err="1" smtClean="0"/>
              <a:t>testVar</a:t>
            </a:r>
            <a:r>
              <a:rPr lang="en-US" dirty="0" smtClean="0"/>
              <a:t>() {    </a:t>
            </a:r>
          </a:p>
          <a:p>
            <a:pPr marL="1382713" indent="-273050">
              <a:buNone/>
            </a:pPr>
            <a:r>
              <a:rPr lang="en-US" dirty="0" smtClean="0"/>
              <a:t>if (10 == 10) {        </a:t>
            </a:r>
          </a:p>
          <a:p>
            <a:pPr marL="1382713" indent="-273050">
              <a:buNone/>
            </a:pPr>
            <a:r>
              <a:rPr lang="en-US" dirty="0" smtClean="0"/>
              <a:t>let flag = "true";    </a:t>
            </a:r>
          </a:p>
          <a:p>
            <a:pPr marL="1382713" indent="-273050">
              <a:buNone/>
            </a:pPr>
            <a:r>
              <a:rPr lang="en-US" dirty="0" smtClean="0"/>
              <a:t>}    </a:t>
            </a:r>
          </a:p>
          <a:p>
            <a:pPr marL="917575" indent="-273050">
              <a:buNone/>
            </a:pPr>
            <a:r>
              <a:rPr lang="en-US" dirty="0" smtClean="0"/>
              <a:t>console.log(flag); </a:t>
            </a:r>
          </a:p>
          <a:p>
            <a:pPr marL="917575" indent="-273050">
              <a:buNone/>
            </a:pPr>
            <a:r>
              <a:rPr lang="en-US" i="1" dirty="0" smtClean="0">
                <a:solidFill>
                  <a:srgbClr val="0000FF"/>
                </a:solidFill>
              </a:rPr>
              <a:t>//Uncaught </a:t>
            </a:r>
            <a:r>
              <a:rPr lang="en-US" i="1" dirty="0" err="1" smtClean="0">
                <a:solidFill>
                  <a:srgbClr val="0000FF"/>
                </a:solidFill>
              </a:rPr>
              <a:t>ReferenceError</a:t>
            </a:r>
            <a:r>
              <a:rPr lang="en-US" i="1" dirty="0" smtClean="0">
                <a:solidFill>
                  <a:srgbClr val="0000FF"/>
                </a:solidFill>
              </a:rPr>
              <a:t>: flag is not defined </a:t>
            </a:r>
          </a:p>
          <a:p>
            <a:pPr marL="917575" indent="-273050">
              <a:buNone/>
            </a:pPr>
            <a:r>
              <a:rPr lang="en-US" dirty="0" smtClean="0"/>
              <a:t>} </a:t>
            </a:r>
          </a:p>
          <a:p>
            <a:pPr marL="917575" indent="-273050">
              <a:buNone/>
            </a:pPr>
            <a:r>
              <a:rPr lang="en-US" dirty="0" err="1" smtClean="0"/>
              <a:t>testVar</a:t>
            </a:r>
            <a:r>
              <a:rPr lang="en-US" dirty="0" smtClean="0"/>
              <a:t>(); </a:t>
            </a:r>
          </a:p>
          <a:p>
            <a:pPr algn="just"/>
            <a:r>
              <a:rPr lang="en-US" dirty="0" smtClean="0"/>
              <a:t>The usage of 'let' in the above code snippet has restricted the variable scope only to 'if' block.</a:t>
            </a:r>
          </a:p>
          <a:p>
            <a:pPr algn="just"/>
            <a:r>
              <a:rPr lang="en-US" dirty="0" smtClean="0">
                <a:solidFill>
                  <a:srgbClr val="FF0066"/>
                </a:solidFill>
              </a:rPr>
              <a:t>'const' has the same scope as that of 'let' i.e., block scope.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noAutofit/>
          </a:bodyPr>
          <a:lstStyle/>
          <a:p>
            <a:pPr algn="ctr"/>
            <a:r>
              <a:rPr lang="en-US" sz="4000" b="1" dirty="0" smtClean="0"/>
              <a:t>Hoisting</a:t>
            </a:r>
            <a:endParaRPr lang="en-US" sz="4000" dirty="0"/>
          </a:p>
        </p:txBody>
      </p:sp>
      <p:sp>
        <p:nvSpPr>
          <p:cNvPr id="3" name="Content Placeholder 2"/>
          <p:cNvSpPr>
            <a:spLocks noGrp="1"/>
          </p:cNvSpPr>
          <p:nvPr>
            <p:ph sz="quarter" idx="1"/>
          </p:nvPr>
        </p:nvSpPr>
        <p:spPr>
          <a:xfrm>
            <a:off x="304800" y="685800"/>
            <a:ext cx="8305800" cy="6172200"/>
          </a:xfrm>
        </p:spPr>
        <p:txBody>
          <a:bodyPr>
            <a:normAutofit fontScale="92500" lnSpcReduction="20000"/>
          </a:bodyPr>
          <a:lstStyle/>
          <a:p>
            <a:pPr algn="just"/>
            <a:r>
              <a:rPr lang="en-US" dirty="0" smtClean="0"/>
              <a:t>Hoisting means </a:t>
            </a:r>
            <a:r>
              <a:rPr lang="en-US" dirty="0" smtClean="0">
                <a:solidFill>
                  <a:srgbClr val="0000FF"/>
                </a:solidFill>
              </a:rPr>
              <a:t>all the variable and function declarations wherever they are present throughout the program, gets lifted and declared to the top of the program</a:t>
            </a:r>
            <a:r>
              <a:rPr lang="en-US" dirty="0" smtClean="0"/>
              <a:t>. </a:t>
            </a:r>
          </a:p>
          <a:p>
            <a:pPr algn="just"/>
            <a:r>
              <a:rPr lang="en-US" dirty="0" smtClean="0">
                <a:solidFill>
                  <a:srgbClr val="FF0066"/>
                </a:solidFill>
              </a:rPr>
              <a:t>Only the declaration and not the initialization gets hoisted to the top.</a:t>
            </a:r>
          </a:p>
          <a:p>
            <a:pPr algn="just"/>
            <a:r>
              <a:rPr lang="en-US" dirty="0" smtClean="0"/>
              <a:t>If a variable is tried to access without declaration, the Reference Error is thrown.</a:t>
            </a:r>
          </a:p>
          <a:p>
            <a:pPr algn="just"/>
            <a:r>
              <a:rPr lang="en-US" dirty="0" smtClean="0"/>
              <a:t>Let us declare and initialize the variable in the code but after it is accessed.           </a:t>
            </a:r>
          </a:p>
          <a:p>
            <a:pPr marL="1082675" indent="-273050" algn="just">
              <a:buNone/>
            </a:pPr>
            <a:r>
              <a:rPr lang="en-US" b="1" dirty="0" smtClean="0"/>
              <a:t>console.log("First name: "+</a:t>
            </a:r>
            <a:r>
              <a:rPr lang="en-US" b="1" dirty="0" err="1" smtClean="0"/>
              <a:t>firstName</a:t>
            </a:r>
            <a:r>
              <a:rPr lang="en-US" b="1" dirty="0" smtClean="0"/>
              <a:t>); </a:t>
            </a:r>
          </a:p>
          <a:p>
            <a:pPr marL="1082675" indent="-273050" algn="just">
              <a:buNone/>
            </a:pPr>
            <a:r>
              <a:rPr lang="en-US" b="1" i="1" dirty="0" smtClean="0"/>
              <a:t>//First name: undefined</a:t>
            </a:r>
          </a:p>
          <a:p>
            <a:pPr marL="1082675" indent="-273050" algn="just">
              <a:buNone/>
            </a:pPr>
            <a:r>
              <a:rPr lang="en-US" b="1" dirty="0" err="1" smtClean="0"/>
              <a:t>var</a:t>
            </a:r>
            <a:r>
              <a:rPr lang="en-US" b="1" dirty="0" smtClean="0"/>
              <a:t> </a:t>
            </a:r>
            <a:r>
              <a:rPr lang="en-US" b="1" dirty="0" err="1" smtClean="0"/>
              <a:t>firstName</a:t>
            </a:r>
            <a:r>
              <a:rPr lang="en-US" b="1" dirty="0" smtClean="0"/>
              <a:t> = "Mark"; </a:t>
            </a:r>
          </a:p>
          <a:p>
            <a:pPr algn="just"/>
            <a:r>
              <a:rPr lang="en-US" dirty="0" smtClean="0"/>
              <a:t>Because of Hoisting, the code is interpreted as below by the interpreter:</a:t>
            </a:r>
          </a:p>
          <a:p>
            <a:pPr marL="977900" indent="-273050" algn="just">
              <a:buNone/>
            </a:pPr>
            <a:r>
              <a:rPr lang="en-US" b="1" dirty="0" err="1" smtClean="0"/>
              <a:t>var</a:t>
            </a:r>
            <a:r>
              <a:rPr lang="en-US" b="1" dirty="0" smtClean="0"/>
              <a:t> </a:t>
            </a:r>
            <a:r>
              <a:rPr lang="en-US" b="1" dirty="0" err="1" smtClean="0"/>
              <a:t>firstName</a:t>
            </a:r>
            <a:r>
              <a:rPr lang="en-US" b="1" dirty="0" smtClean="0"/>
              <a:t>;</a:t>
            </a:r>
          </a:p>
          <a:p>
            <a:pPr marL="977900" indent="-273050" algn="just">
              <a:buNone/>
            </a:pPr>
            <a:r>
              <a:rPr lang="en-US" b="1" dirty="0" smtClean="0"/>
              <a:t>console.log("First name: "+</a:t>
            </a:r>
            <a:r>
              <a:rPr lang="en-US" b="1" dirty="0" err="1" smtClean="0"/>
              <a:t>firstName</a:t>
            </a:r>
            <a:r>
              <a:rPr lang="en-US" b="1" dirty="0" smtClean="0"/>
              <a:t>); </a:t>
            </a:r>
          </a:p>
          <a:p>
            <a:pPr marL="977900" indent="-273050" algn="just">
              <a:buNone/>
            </a:pPr>
            <a:r>
              <a:rPr lang="en-US" b="1" i="1" dirty="0" smtClean="0"/>
              <a:t>// First name: undefined</a:t>
            </a:r>
          </a:p>
          <a:p>
            <a:pPr marL="977900" indent="-273050" algn="just">
              <a:buNone/>
            </a:pPr>
            <a:r>
              <a:rPr lang="en-US" b="1" dirty="0" err="1" smtClean="0"/>
              <a:t>firstName</a:t>
            </a:r>
            <a:r>
              <a:rPr lang="en-US" b="1" dirty="0" smtClean="0"/>
              <a:t> ="Mark";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924800" cy="6172200"/>
          </a:xfrm>
        </p:spPr>
        <p:txBody>
          <a:bodyPr>
            <a:normAutofit/>
          </a:bodyPr>
          <a:lstStyle/>
          <a:p>
            <a:pPr algn="just"/>
            <a:r>
              <a:rPr lang="en-US" dirty="0" smtClean="0"/>
              <a:t>Hoisting here helps interpret to find the declaration at the top of the program and thus reference error goes away. </a:t>
            </a:r>
          </a:p>
          <a:p>
            <a:pPr algn="just"/>
            <a:r>
              <a:rPr lang="en-US" dirty="0" smtClean="0"/>
              <a:t>But interpreter says that the variable is not defined. This is because hoisting only lifted the variable declaration on the top and not initialization.</a:t>
            </a:r>
          </a:p>
          <a:p>
            <a:pPr algn="just"/>
            <a:r>
              <a:rPr lang="en-US" dirty="0" smtClean="0"/>
              <a:t>Variables declared using 'let' and 'const' are not hoisted to the top of the program.</a:t>
            </a:r>
          </a:p>
          <a:p>
            <a:pPr algn="just">
              <a:buNone/>
            </a:pPr>
            <a:r>
              <a:rPr lang="en-US" b="1" dirty="0" smtClean="0"/>
              <a:t>Example: </a:t>
            </a:r>
            <a:r>
              <a:rPr lang="en-US" dirty="0" smtClean="0"/>
              <a:t>          </a:t>
            </a:r>
          </a:p>
          <a:p>
            <a:pPr algn="just"/>
            <a:r>
              <a:rPr lang="en-US" dirty="0" smtClean="0"/>
              <a:t>console.log("First name: "+</a:t>
            </a:r>
            <a:r>
              <a:rPr lang="en-US" dirty="0" err="1" smtClean="0"/>
              <a:t>firstName</a:t>
            </a:r>
            <a:r>
              <a:rPr lang="en-US" dirty="0" smtClean="0"/>
              <a:t>);</a:t>
            </a:r>
          </a:p>
          <a:p>
            <a:pPr algn="just"/>
            <a:r>
              <a:rPr lang="en-US" dirty="0" smtClean="0"/>
              <a:t>let </a:t>
            </a:r>
            <a:r>
              <a:rPr lang="en-US" dirty="0" err="1" smtClean="0"/>
              <a:t>firstName</a:t>
            </a:r>
            <a:r>
              <a:rPr lang="en-US" dirty="0" smtClean="0"/>
              <a:t> = "Mark"; </a:t>
            </a:r>
          </a:p>
          <a:p>
            <a:pPr algn="just"/>
            <a:r>
              <a:rPr lang="en-US" dirty="0" smtClean="0"/>
              <a:t>The above code throws an error as ”Uncaught </a:t>
            </a:r>
            <a:r>
              <a:rPr lang="en-US" dirty="0" err="1" smtClean="0"/>
              <a:t>ReferenceError</a:t>
            </a:r>
            <a:r>
              <a:rPr lang="en-US" dirty="0" smtClean="0"/>
              <a:t>: Cannot access '</a:t>
            </a:r>
            <a:r>
              <a:rPr lang="en-US" dirty="0" err="1" smtClean="0"/>
              <a:t>firstName</a:t>
            </a:r>
            <a:r>
              <a:rPr lang="en-US" dirty="0" smtClean="0"/>
              <a:t>' before initialization”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15962"/>
          </a:xfrm>
        </p:spPr>
        <p:txBody>
          <a:bodyPr>
            <a:normAutofit/>
          </a:bodyPr>
          <a:lstStyle/>
          <a:p>
            <a:pPr algn="ctr"/>
            <a:r>
              <a:rPr lang="en-US" sz="3600" b="1" dirty="0" smtClean="0"/>
              <a:t>Working With Classes</a:t>
            </a:r>
            <a:endParaRPr lang="en-US" sz="3600" dirty="0"/>
          </a:p>
        </p:txBody>
      </p:sp>
      <p:sp>
        <p:nvSpPr>
          <p:cNvPr id="3" name="Content Placeholder 2"/>
          <p:cNvSpPr>
            <a:spLocks noGrp="1"/>
          </p:cNvSpPr>
          <p:nvPr>
            <p:ph sz="quarter" idx="1"/>
          </p:nvPr>
        </p:nvSpPr>
        <p:spPr>
          <a:xfrm>
            <a:off x="228600" y="990600"/>
            <a:ext cx="8305800" cy="5483352"/>
          </a:xfrm>
        </p:spPr>
        <p:txBody>
          <a:bodyPr>
            <a:noAutofit/>
          </a:bodyPr>
          <a:lstStyle/>
          <a:p>
            <a:pPr algn="just"/>
            <a:r>
              <a:rPr lang="en-US" sz="2500" dirty="0" smtClean="0"/>
              <a:t>In 2015, JavaScript introduced the concept of the Class.</a:t>
            </a:r>
          </a:p>
          <a:p>
            <a:pPr lvl="0" algn="just"/>
            <a:r>
              <a:rPr lang="en-US" sz="2500" dirty="0" smtClean="0"/>
              <a:t>Classes and Objects in JavaScript coding can be created </a:t>
            </a:r>
            <a:r>
              <a:rPr lang="en-US" sz="2500" dirty="0" smtClean="0">
                <a:solidFill>
                  <a:srgbClr val="0000FF"/>
                </a:solidFill>
              </a:rPr>
              <a:t>similar to any other Object-Oriented language</a:t>
            </a:r>
            <a:r>
              <a:rPr lang="en-US" sz="2500" dirty="0" smtClean="0"/>
              <a:t>. </a:t>
            </a:r>
          </a:p>
          <a:p>
            <a:pPr lvl="0" algn="just"/>
            <a:r>
              <a:rPr lang="en-US" sz="2500" dirty="0" smtClean="0"/>
              <a:t>Classes can also </a:t>
            </a:r>
            <a:r>
              <a:rPr lang="en-US" sz="2500" dirty="0" smtClean="0">
                <a:solidFill>
                  <a:srgbClr val="FF0066"/>
                </a:solidFill>
              </a:rPr>
              <a:t>have methods performing different logic using the class properties </a:t>
            </a:r>
            <a:r>
              <a:rPr lang="en-US" sz="2500" dirty="0" smtClean="0"/>
              <a:t>respectively. </a:t>
            </a:r>
          </a:p>
          <a:p>
            <a:pPr lvl="0" algn="just"/>
            <a:r>
              <a:rPr lang="en-US" sz="2500" dirty="0" smtClean="0"/>
              <a:t>The new feature like Class and Inheritance eases the development and work with Classes in the application. </a:t>
            </a:r>
          </a:p>
          <a:p>
            <a:pPr lvl="0" algn="just"/>
            <a:r>
              <a:rPr lang="en-US" sz="2500" dirty="0" smtClean="0"/>
              <a:t>JavaScript is </a:t>
            </a:r>
            <a:r>
              <a:rPr lang="en-US" sz="2500" dirty="0" smtClean="0">
                <a:solidFill>
                  <a:srgbClr val="6600CC"/>
                </a:solidFill>
              </a:rPr>
              <a:t>an object-based language and allows to create hierarchies of objects</a:t>
            </a:r>
            <a:r>
              <a:rPr lang="en-US" sz="2500" dirty="0" smtClean="0"/>
              <a:t> and to have inheritance of properties and their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15962"/>
          </a:xfrm>
        </p:spPr>
        <p:txBody>
          <a:bodyPr>
            <a:normAutofit/>
          </a:bodyPr>
          <a:lstStyle/>
          <a:p>
            <a:pPr algn="ctr"/>
            <a:r>
              <a:rPr lang="en-US" sz="3600" b="1" dirty="0" smtClean="0"/>
              <a:t>Types of Functions</a:t>
            </a:r>
            <a:endParaRPr lang="en-US" sz="3600" dirty="0"/>
          </a:p>
        </p:txBody>
      </p:sp>
      <p:sp>
        <p:nvSpPr>
          <p:cNvPr id="3" name="Content Placeholder 2"/>
          <p:cNvSpPr>
            <a:spLocks noGrp="1"/>
          </p:cNvSpPr>
          <p:nvPr>
            <p:ph sz="quarter" idx="1"/>
          </p:nvPr>
        </p:nvSpPr>
        <p:spPr>
          <a:xfrm>
            <a:off x="304800" y="838200"/>
            <a:ext cx="8305800" cy="5791200"/>
          </a:xfrm>
        </p:spPr>
        <p:txBody>
          <a:bodyPr>
            <a:noAutofit/>
          </a:bodyPr>
          <a:lstStyle/>
          <a:p>
            <a:pPr algn="just">
              <a:lnSpc>
                <a:spcPct val="150000"/>
              </a:lnSpc>
            </a:pPr>
            <a:r>
              <a:rPr lang="en-US" dirty="0" smtClean="0"/>
              <a:t>JavaScript has two types of functions.</a:t>
            </a:r>
          </a:p>
          <a:p>
            <a:pPr algn="just">
              <a:lnSpc>
                <a:spcPct val="150000"/>
              </a:lnSpc>
              <a:buNone/>
            </a:pPr>
            <a:r>
              <a:rPr lang="en-US" dirty="0" smtClean="0"/>
              <a:t>	</a:t>
            </a:r>
            <a:r>
              <a:rPr lang="en-US" b="1" dirty="0" smtClean="0"/>
              <a:t>1. User-defined functions</a:t>
            </a:r>
          </a:p>
          <a:p>
            <a:pPr lvl="0" algn="just">
              <a:lnSpc>
                <a:spcPct val="150000"/>
              </a:lnSpc>
              <a:buNone/>
            </a:pPr>
            <a:r>
              <a:rPr lang="en-US" dirty="0" smtClean="0"/>
              <a:t>	 The user-defined functions can also be created using a much simpler syntax called arrow functions.</a:t>
            </a:r>
          </a:p>
          <a:p>
            <a:pPr algn="just">
              <a:lnSpc>
                <a:spcPct val="150000"/>
              </a:lnSpc>
              <a:buNone/>
            </a:pPr>
            <a:r>
              <a:rPr lang="en-US" dirty="0" smtClean="0"/>
              <a:t>	</a:t>
            </a:r>
            <a:r>
              <a:rPr lang="en-US" b="1" dirty="0" smtClean="0"/>
              <a:t>2. Built-in functions</a:t>
            </a:r>
          </a:p>
          <a:p>
            <a:pPr lvl="0" algn="just">
              <a:lnSpc>
                <a:spcPct val="150000"/>
              </a:lnSpc>
              <a:buNone/>
            </a:pPr>
            <a:r>
              <a:rPr lang="en-US" dirty="0" smtClean="0"/>
              <a:t>	Predefined functions that perform tasks such as displaying dialog boxes, parsing a string argument, timing-related operations, and so on.</a:t>
            </a:r>
          </a:p>
          <a:p>
            <a:pPr algn="just">
              <a:lnSpc>
                <a:spcPct val="150000"/>
              </a:lnSpc>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639762"/>
          </a:xfrm>
        </p:spPr>
        <p:txBody>
          <a:bodyPr>
            <a:normAutofit/>
          </a:bodyPr>
          <a:lstStyle/>
          <a:p>
            <a:pPr algn="ctr"/>
            <a:r>
              <a:rPr lang="en-US" sz="3200" b="1" dirty="0" smtClean="0"/>
              <a:t>Creating and Inheriting Classes</a:t>
            </a:r>
            <a:endParaRPr lang="en-US" sz="3200" dirty="0"/>
          </a:p>
        </p:txBody>
      </p:sp>
      <p:sp>
        <p:nvSpPr>
          <p:cNvPr id="3" name="Content Placeholder 2"/>
          <p:cNvSpPr>
            <a:spLocks noGrp="1"/>
          </p:cNvSpPr>
          <p:nvPr>
            <p:ph sz="quarter" idx="1"/>
          </p:nvPr>
        </p:nvSpPr>
        <p:spPr>
          <a:xfrm>
            <a:off x="304800" y="838200"/>
            <a:ext cx="8382000" cy="5635752"/>
          </a:xfrm>
        </p:spPr>
        <p:txBody>
          <a:bodyPr>
            <a:normAutofit lnSpcReduction="10000"/>
          </a:bodyPr>
          <a:lstStyle/>
          <a:p>
            <a:pPr algn="just">
              <a:lnSpc>
                <a:spcPct val="150000"/>
              </a:lnSpc>
            </a:pPr>
            <a:r>
              <a:rPr lang="en-US" b="1" dirty="0" smtClean="0"/>
              <a:t>Creating Classes:</a:t>
            </a:r>
            <a:endParaRPr lang="en-US" dirty="0" smtClean="0"/>
          </a:p>
          <a:p>
            <a:pPr lvl="0" algn="just">
              <a:lnSpc>
                <a:spcPct val="150000"/>
              </a:lnSpc>
            </a:pPr>
            <a:r>
              <a:rPr lang="en-US" dirty="0" smtClean="0"/>
              <a:t>In 2015, </a:t>
            </a:r>
            <a:r>
              <a:rPr lang="en-US" dirty="0" err="1" smtClean="0"/>
              <a:t>ECMAScript</a:t>
            </a:r>
            <a:r>
              <a:rPr lang="en-US" dirty="0" smtClean="0"/>
              <a:t> introduced the concept of classes to JavaScript.</a:t>
            </a:r>
          </a:p>
          <a:p>
            <a:pPr lvl="0" algn="just">
              <a:lnSpc>
                <a:spcPct val="150000"/>
              </a:lnSpc>
            </a:pPr>
            <a:r>
              <a:rPr lang="en-US" dirty="0" smtClean="0"/>
              <a:t>The </a:t>
            </a:r>
            <a:r>
              <a:rPr lang="en-US" dirty="0" smtClean="0">
                <a:solidFill>
                  <a:srgbClr val="6600CC"/>
                </a:solidFill>
              </a:rPr>
              <a:t>keyword class is used to create a class</a:t>
            </a:r>
            <a:r>
              <a:rPr lang="en-US" dirty="0" smtClean="0"/>
              <a:t>. </a:t>
            </a:r>
          </a:p>
          <a:p>
            <a:pPr lvl="0" algn="just">
              <a:lnSpc>
                <a:spcPct val="150000"/>
              </a:lnSpc>
            </a:pPr>
            <a:r>
              <a:rPr lang="en-US" dirty="0" smtClean="0"/>
              <a:t>The </a:t>
            </a:r>
            <a:r>
              <a:rPr lang="en-US" dirty="0" smtClean="0">
                <a:solidFill>
                  <a:srgbClr val="CC0066"/>
                </a:solidFill>
              </a:rPr>
              <a:t>constructor method is called each time the class object is created and initialized</a:t>
            </a:r>
            <a:r>
              <a:rPr lang="en-US" dirty="0" smtClean="0"/>
              <a:t>. </a:t>
            </a:r>
          </a:p>
          <a:p>
            <a:pPr lvl="0" algn="just">
              <a:lnSpc>
                <a:spcPct val="150000"/>
              </a:lnSpc>
            </a:pPr>
            <a:r>
              <a:rPr lang="en-US" dirty="0" smtClean="0"/>
              <a:t>The </a:t>
            </a:r>
            <a:r>
              <a:rPr lang="en-US" dirty="0" smtClean="0">
                <a:solidFill>
                  <a:srgbClr val="0000FF"/>
                </a:solidFill>
              </a:rPr>
              <a:t>Objects are a real-time representation of any entity.</a:t>
            </a:r>
            <a:r>
              <a:rPr lang="en-US" dirty="0" smtClean="0"/>
              <a:t> </a:t>
            </a:r>
          </a:p>
          <a:p>
            <a:pPr lvl="0" algn="just">
              <a:lnSpc>
                <a:spcPct val="150000"/>
              </a:lnSpc>
            </a:pPr>
            <a:r>
              <a:rPr lang="en-US" dirty="0" smtClean="0"/>
              <a:t>Different methods are used to communicate between various objects, to perform various operations. </a:t>
            </a:r>
          </a:p>
          <a:p>
            <a:pPr algn="just">
              <a:lnSpc>
                <a:spcPct val="150000"/>
              </a:lnSpc>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458200" cy="6629400"/>
          </a:xfrm>
        </p:spPr>
        <p:txBody>
          <a:bodyPr>
            <a:normAutofit fontScale="92500" lnSpcReduction="10000"/>
          </a:bodyPr>
          <a:lstStyle/>
          <a:p>
            <a:pPr>
              <a:buNone/>
            </a:pPr>
            <a:r>
              <a:rPr lang="en-US" b="1" dirty="0" smtClean="0"/>
              <a:t>Example: </a:t>
            </a:r>
            <a:r>
              <a:rPr lang="en-US" dirty="0" smtClean="0"/>
              <a:t>A calculator accepting two numbers to do addition and subtraction operations. </a:t>
            </a:r>
          </a:p>
          <a:p>
            <a:pPr>
              <a:buNone/>
            </a:pPr>
            <a:r>
              <a:rPr lang="en-US" dirty="0" smtClean="0"/>
              <a:t>class Calculator {	</a:t>
            </a:r>
          </a:p>
          <a:p>
            <a:pPr marL="857250" indent="-273050">
              <a:buNone/>
            </a:pPr>
            <a:r>
              <a:rPr lang="en-US" dirty="0" smtClean="0"/>
              <a:t>constructor(num1, num2){  </a:t>
            </a:r>
          </a:p>
          <a:p>
            <a:pPr marL="857250" indent="-273050">
              <a:buNone/>
            </a:pPr>
            <a:r>
              <a:rPr lang="en-US" i="1" dirty="0" smtClean="0"/>
              <a:t>// Constructor used for initializing the class instance</a:t>
            </a:r>
          </a:p>
          <a:p>
            <a:pPr marL="857250" indent="-273050">
              <a:buNone/>
            </a:pPr>
            <a:r>
              <a:rPr lang="en-US" i="1" dirty="0" smtClean="0"/>
              <a:t>/* Properties initialized in the constructor */</a:t>
            </a:r>
          </a:p>
          <a:p>
            <a:pPr marL="857250" indent="-273050">
              <a:buNone/>
            </a:pPr>
            <a:r>
              <a:rPr lang="en-US" dirty="0" smtClean="0"/>
              <a:t>this.num1 = num1;		</a:t>
            </a:r>
          </a:p>
          <a:p>
            <a:pPr marL="857250" indent="-273050">
              <a:buNone/>
            </a:pPr>
            <a:r>
              <a:rPr lang="en-US" dirty="0" smtClean="0"/>
              <a:t>this.num2 = num2;	</a:t>
            </a:r>
          </a:p>
          <a:p>
            <a:pPr marL="857250" indent="-273050">
              <a:buNone/>
            </a:pPr>
            <a:r>
              <a:rPr lang="en-US" dirty="0" smtClean="0"/>
              <a:t>} 	</a:t>
            </a:r>
          </a:p>
          <a:p>
            <a:pPr>
              <a:buNone/>
            </a:pPr>
            <a:r>
              <a:rPr lang="en-US" i="1" dirty="0" smtClean="0"/>
              <a:t>/* Methods of the class used for performing operations */</a:t>
            </a:r>
          </a:p>
          <a:p>
            <a:pPr marL="752475" indent="-273050">
              <a:buNone/>
            </a:pPr>
            <a:r>
              <a:rPr lang="en-US" dirty="0" smtClean="0"/>
              <a:t>add() {		</a:t>
            </a:r>
          </a:p>
          <a:p>
            <a:pPr marL="752475" indent="-273050">
              <a:buNone/>
            </a:pPr>
            <a:r>
              <a:rPr lang="en-US" dirty="0" smtClean="0"/>
              <a:t>return this.num1 + this.num2;	</a:t>
            </a:r>
          </a:p>
          <a:p>
            <a:pPr marL="752475" indent="-273050">
              <a:buNone/>
            </a:pPr>
            <a:r>
              <a:rPr lang="en-US" dirty="0" smtClean="0"/>
              <a:t>} 	</a:t>
            </a:r>
          </a:p>
          <a:p>
            <a:pPr marL="752475" indent="-273050">
              <a:buNone/>
            </a:pPr>
            <a:r>
              <a:rPr lang="en-US" dirty="0" smtClean="0"/>
              <a:t>subtract() {		</a:t>
            </a:r>
          </a:p>
          <a:p>
            <a:pPr marL="752475" indent="-273050">
              <a:buNone/>
            </a:pPr>
            <a:r>
              <a:rPr lang="en-US" dirty="0" smtClean="0"/>
              <a:t>return this.num1 - this.num2;	</a:t>
            </a:r>
          </a:p>
          <a:p>
            <a:pPr marL="752475" indent="-273050">
              <a:buNone/>
            </a:pPr>
            <a:r>
              <a:rPr lang="en-US" dirty="0" smtClean="0"/>
              <a:t>}</a:t>
            </a:r>
          </a:p>
          <a:p>
            <a:pPr>
              <a:buNone/>
            </a:pPr>
            <a:r>
              <a:rPr lang="en-US" dirty="0" smtClean="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57200"/>
            <a:ext cx="7848600" cy="6016752"/>
          </a:xfrm>
        </p:spPr>
        <p:txBody>
          <a:bodyPr/>
          <a:lstStyle/>
          <a:p>
            <a:pPr>
              <a:lnSpc>
                <a:spcPct val="150000"/>
              </a:lnSpc>
              <a:buNone/>
            </a:pPr>
            <a:r>
              <a:rPr lang="en-US" dirty="0" smtClean="0"/>
              <a:t>let calculator = new Calculator(300, 100); </a:t>
            </a:r>
          </a:p>
          <a:p>
            <a:pPr>
              <a:lnSpc>
                <a:spcPct val="150000"/>
              </a:lnSpc>
              <a:buNone/>
            </a:pPr>
            <a:r>
              <a:rPr lang="en-US" i="1" dirty="0" smtClean="0"/>
              <a:t>// Creating Calculator class object or instance</a:t>
            </a:r>
          </a:p>
          <a:p>
            <a:pPr>
              <a:lnSpc>
                <a:spcPct val="150000"/>
              </a:lnSpc>
              <a:buNone/>
            </a:pPr>
            <a:r>
              <a:rPr lang="en-US" dirty="0" smtClean="0"/>
              <a:t>console.log("Add method returns" + </a:t>
            </a:r>
            <a:r>
              <a:rPr lang="en-US" dirty="0" err="1" smtClean="0"/>
              <a:t>calculator.add</a:t>
            </a:r>
            <a:r>
              <a:rPr lang="en-US" dirty="0" smtClean="0"/>
              <a:t>()); </a:t>
            </a:r>
            <a:r>
              <a:rPr lang="en-US" i="1" dirty="0" smtClean="0"/>
              <a:t>// Add method returns 400. </a:t>
            </a:r>
            <a:endParaRPr lang="en-US" dirty="0" smtClean="0"/>
          </a:p>
          <a:p>
            <a:pPr>
              <a:lnSpc>
                <a:spcPct val="150000"/>
              </a:lnSpc>
              <a:buNone/>
            </a:pPr>
            <a:r>
              <a:rPr lang="en-US" dirty="0" smtClean="0"/>
              <a:t>console.log("Subtract method returns" + </a:t>
            </a:r>
            <a:r>
              <a:rPr lang="en-US" dirty="0" err="1" smtClean="0"/>
              <a:t>calculator.subtract</a:t>
            </a:r>
            <a:r>
              <a:rPr lang="en-US" dirty="0" smtClean="0"/>
              <a:t>()); </a:t>
            </a:r>
          </a:p>
          <a:p>
            <a:pPr>
              <a:lnSpc>
                <a:spcPct val="150000"/>
              </a:lnSpc>
              <a:buNone/>
            </a:pPr>
            <a:r>
              <a:rPr lang="en-US" i="1" dirty="0" smtClean="0"/>
              <a:t>// Subtract method returns 200. </a:t>
            </a:r>
            <a:r>
              <a:rPr lang="en-US" dirty="0" smtClean="0"/>
              <a:t/>
            </a:r>
            <a:br>
              <a:rPr lang="en-US" dirty="0" smtClean="0"/>
            </a:br>
            <a:endParaRPr lang="en-US" dirty="0" smtClean="0"/>
          </a:p>
          <a:p>
            <a:pPr>
              <a:lnSpc>
                <a:spcPct val="150000"/>
              </a:lnSpc>
              <a:buNone/>
            </a:pPr>
            <a:endParaRPr lang="en-US" dirty="0" smtClean="0"/>
          </a:p>
          <a:p>
            <a:pPr>
              <a:lnSpc>
                <a:spcPct val="150000"/>
              </a:lnSpc>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63562"/>
          </a:xfrm>
        </p:spPr>
        <p:txBody>
          <a:bodyPr>
            <a:noAutofit/>
          </a:bodyPr>
          <a:lstStyle/>
          <a:p>
            <a:pPr algn="ctr"/>
            <a:r>
              <a:rPr lang="en-US" sz="3200" b="1" dirty="0" smtClean="0"/>
              <a:t>Class - Static Method</a:t>
            </a:r>
            <a:endParaRPr lang="en-US" sz="3200" dirty="0"/>
          </a:p>
        </p:txBody>
      </p:sp>
      <p:sp>
        <p:nvSpPr>
          <p:cNvPr id="3" name="Content Placeholder 2"/>
          <p:cNvSpPr>
            <a:spLocks noGrp="1"/>
          </p:cNvSpPr>
          <p:nvPr>
            <p:ph sz="quarter" idx="1"/>
          </p:nvPr>
        </p:nvSpPr>
        <p:spPr>
          <a:xfrm>
            <a:off x="304800" y="685800"/>
            <a:ext cx="8305800" cy="6172200"/>
          </a:xfrm>
        </p:spPr>
        <p:txBody>
          <a:bodyPr>
            <a:normAutofit fontScale="92500" lnSpcReduction="10000"/>
          </a:bodyPr>
          <a:lstStyle/>
          <a:p>
            <a:pPr algn="just"/>
            <a:r>
              <a:rPr lang="en-US" dirty="0" smtClean="0"/>
              <a:t>Static methods can be using the </a:t>
            </a:r>
            <a:r>
              <a:rPr lang="en-US" b="1" dirty="0" smtClean="0"/>
              <a:t>static</a:t>
            </a:r>
            <a:r>
              <a:rPr lang="en-US" dirty="0" smtClean="0"/>
              <a:t> . Static values can be accessed </a:t>
            </a:r>
            <a:r>
              <a:rPr lang="en-US" i="1" dirty="0" smtClean="0"/>
              <a:t>only</a:t>
            </a:r>
            <a:r>
              <a:rPr lang="en-US" dirty="0" smtClean="0"/>
              <a:t> using the class name and not using '</a:t>
            </a:r>
            <a:r>
              <a:rPr lang="en-US" b="1" dirty="0" smtClean="0"/>
              <a:t>this</a:t>
            </a:r>
            <a:r>
              <a:rPr lang="en-US" dirty="0" smtClean="0"/>
              <a:t>'</a:t>
            </a:r>
            <a:r>
              <a:rPr lang="en-US" b="1" dirty="0" smtClean="0"/>
              <a:t> </a:t>
            </a:r>
            <a:r>
              <a:rPr lang="en-US" dirty="0" smtClean="0"/>
              <a:t>keyword. Else it will lead to an error.</a:t>
            </a:r>
          </a:p>
          <a:p>
            <a:pPr algn="just"/>
            <a:r>
              <a:rPr lang="en-US" dirty="0" smtClean="0"/>
              <a:t>Example: display() is a static method and it is accessed using the class name.</a:t>
            </a:r>
          </a:p>
          <a:p>
            <a:pPr marL="512763" indent="-273050" algn="just">
              <a:buNone/>
            </a:pPr>
            <a:r>
              <a:rPr lang="en-US" dirty="0" smtClean="0"/>
              <a:t>class Calculator {			</a:t>
            </a:r>
          </a:p>
          <a:p>
            <a:pPr marL="1038225" indent="-273050" algn="just">
              <a:buNone/>
            </a:pPr>
            <a:r>
              <a:rPr lang="en-US" dirty="0" smtClean="0"/>
              <a:t>constructor(num1, num2) {  </a:t>
            </a:r>
          </a:p>
          <a:p>
            <a:pPr marL="1038225" indent="-273050" algn="just">
              <a:buNone/>
            </a:pPr>
            <a:r>
              <a:rPr lang="en-US" i="1" dirty="0" smtClean="0"/>
              <a:t>// Constructor used for initializing the class instance</a:t>
            </a:r>
          </a:p>
          <a:p>
            <a:pPr marL="1038225" indent="-273050" algn="just">
              <a:buNone/>
            </a:pPr>
            <a:r>
              <a:rPr lang="en-US" i="1" dirty="0" smtClean="0"/>
              <a:t>/* Properties initialized in the constructor */</a:t>
            </a:r>
            <a:r>
              <a:rPr lang="en-US" dirty="0" smtClean="0"/>
              <a:t>	</a:t>
            </a:r>
          </a:p>
          <a:p>
            <a:pPr marL="1038225" indent="-273050" algn="just">
              <a:buNone/>
            </a:pPr>
            <a:r>
              <a:rPr lang="en-US" dirty="0" smtClean="0"/>
              <a:t>this.num1 = num1;				</a:t>
            </a:r>
          </a:p>
          <a:p>
            <a:pPr marL="1038225" indent="-273050" algn="just">
              <a:buNone/>
            </a:pPr>
            <a:r>
              <a:rPr lang="en-US" dirty="0" smtClean="0"/>
              <a:t>this.num2 = num2;			</a:t>
            </a:r>
          </a:p>
          <a:p>
            <a:pPr marL="1038225" indent="-273050" algn="just">
              <a:buNone/>
            </a:pPr>
            <a:r>
              <a:rPr lang="en-US" dirty="0" smtClean="0"/>
              <a:t>} 			</a:t>
            </a:r>
          </a:p>
          <a:p>
            <a:pPr marL="512763" indent="-273050" algn="just">
              <a:buNone/>
            </a:pPr>
            <a:r>
              <a:rPr lang="en-US" i="1" dirty="0" smtClean="0"/>
              <a:t>/* static method */</a:t>
            </a:r>
            <a:r>
              <a:rPr lang="en-US" dirty="0" smtClean="0"/>
              <a:t>			</a:t>
            </a:r>
          </a:p>
          <a:p>
            <a:pPr marL="512763" indent="-273050" algn="just">
              <a:buNone/>
            </a:pPr>
            <a:r>
              <a:rPr lang="en-US" dirty="0" smtClean="0"/>
              <a:t>static display() {				</a:t>
            </a:r>
          </a:p>
          <a:p>
            <a:pPr marL="512763" indent="-273050" algn="just">
              <a:buNone/>
            </a:pPr>
            <a:r>
              <a:rPr lang="en-US" dirty="0" smtClean="0"/>
              <a:t>console.log("This is a calculator app");			</a:t>
            </a:r>
          </a:p>
          <a:p>
            <a:pPr marL="512763" indent="-273050" algn="just">
              <a:buNone/>
            </a:pPr>
            <a:r>
              <a:rPr lang="en-US" dirty="0" smtClean="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229600" cy="6092952"/>
          </a:xfrm>
        </p:spPr>
        <p:txBody>
          <a:bodyPr>
            <a:normAutofit lnSpcReduction="10000"/>
          </a:bodyPr>
          <a:lstStyle/>
          <a:p>
            <a:pPr algn="just">
              <a:buNone/>
            </a:pPr>
            <a:r>
              <a:rPr lang="en-US" i="1" dirty="0" smtClean="0"/>
              <a:t>/* Methods of the class used for performing operations */</a:t>
            </a:r>
            <a:r>
              <a:rPr lang="en-US" dirty="0" smtClean="0"/>
              <a:t>			</a:t>
            </a:r>
          </a:p>
          <a:p>
            <a:pPr algn="just">
              <a:buNone/>
            </a:pPr>
            <a:r>
              <a:rPr lang="en-US" dirty="0" smtClean="0"/>
              <a:t>add() {				</a:t>
            </a:r>
          </a:p>
          <a:p>
            <a:pPr algn="just">
              <a:buNone/>
            </a:pPr>
            <a:r>
              <a:rPr lang="en-US" dirty="0" smtClean="0"/>
              <a:t>return this.num1 + this.num2;			</a:t>
            </a:r>
          </a:p>
          <a:p>
            <a:pPr algn="just">
              <a:buNone/>
            </a:pPr>
            <a:r>
              <a:rPr lang="en-US" dirty="0" smtClean="0"/>
              <a:t>} 			</a:t>
            </a:r>
          </a:p>
          <a:p>
            <a:pPr algn="just">
              <a:buNone/>
            </a:pPr>
            <a:r>
              <a:rPr lang="en-US" dirty="0" smtClean="0"/>
              <a:t>subtract() {				</a:t>
            </a:r>
          </a:p>
          <a:p>
            <a:pPr algn="just">
              <a:buNone/>
            </a:pPr>
            <a:r>
              <a:rPr lang="en-US" dirty="0" smtClean="0"/>
              <a:t>return this.num1 - this.num2;			</a:t>
            </a:r>
          </a:p>
          <a:p>
            <a:pPr algn="just">
              <a:buNone/>
            </a:pPr>
            <a:r>
              <a:rPr lang="en-US" dirty="0" smtClean="0"/>
              <a:t>}		</a:t>
            </a:r>
          </a:p>
          <a:p>
            <a:pPr algn="just">
              <a:buNone/>
            </a:pPr>
            <a:r>
              <a:rPr lang="en-US" dirty="0" smtClean="0"/>
              <a:t>} 		</a:t>
            </a:r>
          </a:p>
          <a:p>
            <a:pPr algn="just">
              <a:buNone/>
            </a:pPr>
            <a:r>
              <a:rPr lang="en-US" i="1" dirty="0" smtClean="0"/>
              <a:t>/*static method display() is invoked using class name directly. */</a:t>
            </a:r>
            <a:r>
              <a:rPr lang="en-US" dirty="0" smtClean="0"/>
              <a:t>		</a:t>
            </a:r>
          </a:p>
          <a:p>
            <a:pPr algn="just">
              <a:buNone/>
            </a:pPr>
            <a:r>
              <a:rPr lang="en-US" dirty="0" err="1" smtClean="0"/>
              <a:t>Calculator.display</a:t>
            </a:r>
            <a:r>
              <a:rPr lang="en-US" dirty="0" smtClean="0"/>
              <a:t>(); </a:t>
            </a:r>
          </a:p>
          <a:p>
            <a:pPr algn="just">
              <a:buNone/>
            </a:pPr>
            <a:r>
              <a:rPr lang="en-US" dirty="0" smtClean="0"/>
              <a:t> </a:t>
            </a:r>
          </a:p>
          <a:p>
            <a:pPr algn="just">
              <a:buNone/>
            </a:pPr>
            <a:r>
              <a:rPr lang="en-US" dirty="0" smtClean="0"/>
              <a:t>The output of the above code is :</a:t>
            </a:r>
          </a:p>
          <a:p>
            <a:pPr algn="just">
              <a:buNone/>
            </a:pPr>
            <a:r>
              <a:rPr lang="en-US" dirty="0" smtClean="0"/>
              <a:t>		</a:t>
            </a:r>
            <a:r>
              <a:rPr lang="en-US" b="1" dirty="0" smtClean="0"/>
              <a:t>This is a calculator app</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3600" b="1" dirty="0" smtClean="0"/>
              <a:t>Inheriting Classes</a:t>
            </a:r>
            <a:endParaRPr lang="en-US" sz="3600" dirty="0"/>
          </a:p>
        </p:txBody>
      </p:sp>
      <p:sp>
        <p:nvSpPr>
          <p:cNvPr id="3" name="Content Placeholder 2"/>
          <p:cNvSpPr>
            <a:spLocks noGrp="1"/>
          </p:cNvSpPr>
          <p:nvPr>
            <p:ph sz="quarter" idx="1"/>
          </p:nvPr>
        </p:nvSpPr>
        <p:spPr>
          <a:xfrm>
            <a:off x="304800" y="990600"/>
            <a:ext cx="8305800" cy="5483352"/>
          </a:xfrm>
        </p:spPr>
        <p:txBody>
          <a:bodyPr/>
          <a:lstStyle/>
          <a:p>
            <a:pPr algn="just">
              <a:lnSpc>
                <a:spcPct val="150000"/>
              </a:lnSpc>
            </a:pPr>
            <a:r>
              <a:rPr lang="en-US" dirty="0" smtClean="0"/>
              <a:t>In JavaScript, </a:t>
            </a:r>
            <a:r>
              <a:rPr lang="en-US" dirty="0" smtClean="0">
                <a:solidFill>
                  <a:srgbClr val="0000FF"/>
                </a:solidFill>
              </a:rPr>
              <a:t>one class can inherit another class using the extends keyword</a:t>
            </a:r>
            <a:r>
              <a:rPr lang="en-US" dirty="0" smtClean="0"/>
              <a:t>. </a:t>
            </a:r>
            <a:r>
              <a:rPr lang="en-US" dirty="0" smtClean="0">
                <a:solidFill>
                  <a:srgbClr val="FF0066"/>
                </a:solidFill>
              </a:rPr>
              <a:t>The subclass inherits all the methods ( both static and non-static ) of the parent class.</a:t>
            </a:r>
          </a:p>
          <a:p>
            <a:pPr algn="just">
              <a:lnSpc>
                <a:spcPct val="150000"/>
              </a:lnSpc>
            </a:pPr>
            <a:r>
              <a:rPr lang="en-US" dirty="0" smtClean="0">
                <a:solidFill>
                  <a:srgbClr val="6600CC"/>
                </a:solidFill>
              </a:rPr>
              <a:t>Inheritance enables the reusability and extensibility of a given class</a:t>
            </a:r>
            <a:r>
              <a:rPr lang="en-US" dirty="0" smtClean="0"/>
              <a:t>.</a:t>
            </a:r>
          </a:p>
          <a:p>
            <a:pPr algn="just">
              <a:lnSpc>
                <a:spcPct val="150000"/>
              </a:lnSpc>
            </a:pPr>
            <a:r>
              <a:rPr lang="en-US" dirty="0" smtClean="0">
                <a:solidFill>
                  <a:srgbClr val="00B050"/>
                </a:solidFill>
              </a:rPr>
              <a:t>Keyword super can be used to refer to base class methods/constructors from a subclass</a:t>
            </a:r>
            <a:r>
              <a:rPr lang="en-US" dirty="0" smtClean="0"/>
              <a:t>.</a:t>
            </a:r>
          </a:p>
          <a:p>
            <a:pPr algn="just">
              <a:lnSpc>
                <a:spcPct val="150000"/>
              </a:lnSpc>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400800"/>
          </a:xfrm>
        </p:spPr>
        <p:txBody>
          <a:bodyPr>
            <a:normAutofit fontScale="92500" lnSpcReduction="10000"/>
          </a:bodyPr>
          <a:lstStyle/>
          <a:p>
            <a:pPr>
              <a:buNone/>
            </a:pPr>
            <a:r>
              <a:rPr lang="en-US" b="1" dirty="0" smtClean="0"/>
              <a:t>Example:</a:t>
            </a:r>
            <a:endParaRPr lang="en-US" dirty="0" smtClean="0"/>
          </a:p>
          <a:p>
            <a:pPr>
              <a:buNone/>
            </a:pPr>
            <a:r>
              <a:rPr lang="en-US" dirty="0" smtClean="0"/>
              <a:t>class Vehicle {	</a:t>
            </a:r>
          </a:p>
          <a:p>
            <a:pPr marL="857250" indent="-273050">
              <a:buNone/>
            </a:pPr>
            <a:r>
              <a:rPr lang="en-US" dirty="0" smtClean="0"/>
              <a:t>constructor(make, model) { 		</a:t>
            </a:r>
          </a:p>
          <a:p>
            <a:pPr marL="857250" indent="-273050">
              <a:buNone/>
            </a:pPr>
            <a:r>
              <a:rPr lang="en-US" i="1" dirty="0" smtClean="0"/>
              <a:t>/* Base class Vehicle with constructor initializing two-member attributes */</a:t>
            </a:r>
            <a:r>
              <a:rPr lang="en-US" dirty="0" smtClean="0"/>
              <a:t>		</a:t>
            </a:r>
          </a:p>
          <a:p>
            <a:pPr marL="857250" indent="-273050">
              <a:buNone/>
            </a:pPr>
            <a:r>
              <a:rPr lang="en-US" dirty="0" err="1" smtClean="0"/>
              <a:t>this.make</a:t>
            </a:r>
            <a:r>
              <a:rPr lang="en-US" dirty="0" smtClean="0"/>
              <a:t> = make;		</a:t>
            </a:r>
          </a:p>
          <a:p>
            <a:pPr marL="857250" indent="-273050">
              <a:buNone/>
            </a:pPr>
            <a:r>
              <a:rPr lang="en-US" dirty="0" err="1" smtClean="0"/>
              <a:t>this.model</a:t>
            </a:r>
            <a:r>
              <a:rPr lang="en-US" dirty="0" smtClean="0"/>
              <a:t> = model;	</a:t>
            </a:r>
          </a:p>
          <a:p>
            <a:pPr marL="857250" indent="-273050">
              <a:buNone/>
            </a:pPr>
            <a:r>
              <a:rPr lang="en-US" dirty="0" smtClean="0"/>
              <a:t>}</a:t>
            </a:r>
          </a:p>
          <a:p>
            <a:pPr>
              <a:buNone/>
            </a:pPr>
            <a:r>
              <a:rPr lang="en-US" dirty="0" smtClean="0"/>
              <a:t>} </a:t>
            </a:r>
          </a:p>
          <a:p>
            <a:pPr>
              <a:buNone/>
            </a:pPr>
            <a:r>
              <a:rPr lang="en-US" dirty="0" smtClean="0"/>
              <a:t>class Car extends Vehicle {	</a:t>
            </a:r>
          </a:p>
          <a:p>
            <a:pPr marL="692150" indent="-273050">
              <a:buNone/>
            </a:pPr>
            <a:r>
              <a:rPr lang="en-US" dirty="0" smtClean="0"/>
              <a:t>constructor(make, model, </a:t>
            </a:r>
            <a:r>
              <a:rPr lang="en-US" dirty="0" err="1" smtClean="0"/>
              <a:t>regNo</a:t>
            </a:r>
            <a:r>
              <a:rPr lang="en-US" dirty="0" smtClean="0"/>
              <a:t>, </a:t>
            </a:r>
            <a:r>
              <a:rPr lang="en-US" dirty="0" err="1" smtClean="0"/>
              <a:t>fuelType</a:t>
            </a:r>
            <a:r>
              <a:rPr lang="en-US" dirty="0" smtClean="0"/>
              <a:t>) {	</a:t>
            </a:r>
          </a:p>
          <a:p>
            <a:pPr marL="692150" indent="-273050">
              <a:buNone/>
            </a:pPr>
            <a:r>
              <a:rPr lang="en-US" dirty="0" smtClean="0"/>
              <a:t>super(make, model); </a:t>
            </a:r>
          </a:p>
          <a:p>
            <a:pPr marL="692150" indent="-273050">
              <a:buNone/>
            </a:pPr>
            <a:r>
              <a:rPr lang="en-US" i="1" dirty="0" smtClean="0"/>
              <a:t>// Sub class calling Base class Constructor </a:t>
            </a:r>
            <a:r>
              <a:rPr lang="en-US" dirty="0" smtClean="0"/>
              <a:t>	</a:t>
            </a:r>
          </a:p>
          <a:p>
            <a:pPr marL="692150" indent="-273050">
              <a:buNone/>
            </a:pPr>
            <a:r>
              <a:rPr lang="en-US" dirty="0" err="1" smtClean="0"/>
              <a:t>this.regNo</a:t>
            </a:r>
            <a:r>
              <a:rPr lang="en-US" dirty="0" smtClean="0"/>
              <a:t> = </a:t>
            </a:r>
            <a:r>
              <a:rPr lang="en-US" dirty="0" err="1" smtClean="0"/>
              <a:t>regNo</a:t>
            </a:r>
            <a:r>
              <a:rPr lang="en-US" dirty="0" smtClean="0"/>
              <a:t>;		</a:t>
            </a:r>
          </a:p>
          <a:p>
            <a:pPr marL="692150" indent="-273050">
              <a:buNone/>
            </a:pPr>
            <a:r>
              <a:rPr lang="en-US" dirty="0" err="1" smtClean="0"/>
              <a:t>this.fuelType</a:t>
            </a:r>
            <a:r>
              <a:rPr lang="en-US" dirty="0" smtClean="0"/>
              <a:t> = </a:t>
            </a:r>
            <a:r>
              <a:rPr lang="en-US" dirty="0" err="1" smtClean="0"/>
              <a:t>fuelType</a:t>
            </a:r>
            <a:r>
              <a:rPr lang="en-US" dirty="0" smtClean="0"/>
              <a:t>;	</a:t>
            </a:r>
          </a:p>
          <a:p>
            <a:pPr marL="692150" indent="-273050">
              <a:buNone/>
            </a:pPr>
            <a:r>
              <a:rPr lang="en-US" dirty="0" smtClean="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092952"/>
          </a:xfrm>
        </p:spPr>
        <p:txBody>
          <a:bodyPr/>
          <a:lstStyle/>
          <a:p>
            <a:pPr>
              <a:lnSpc>
                <a:spcPct val="150000"/>
              </a:lnSpc>
              <a:buNone/>
            </a:pPr>
            <a:r>
              <a:rPr lang="en-US" dirty="0" err="1" smtClean="0"/>
              <a:t>getDetails</a:t>
            </a:r>
            <a:r>
              <a:rPr lang="en-US" dirty="0" smtClean="0"/>
              <a:t>() {		</a:t>
            </a:r>
          </a:p>
          <a:p>
            <a:pPr>
              <a:lnSpc>
                <a:spcPct val="150000"/>
              </a:lnSpc>
              <a:buNone/>
            </a:pPr>
            <a:r>
              <a:rPr lang="en-US" i="1" dirty="0" smtClean="0"/>
              <a:t>/* Template literals used for displaying details of Car. */</a:t>
            </a:r>
          </a:p>
          <a:p>
            <a:pPr>
              <a:lnSpc>
                <a:spcPct val="150000"/>
              </a:lnSpc>
              <a:buNone/>
            </a:pPr>
            <a:r>
              <a:rPr lang="en-US" dirty="0" smtClean="0"/>
              <a:t>	console.log(‘${</a:t>
            </a:r>
            <a:r>
              <a:rPr lang="en-US" dirty="0" err="1" smtClean="0"/>
              <a:t>this.make</a:t>
            </a:r>
            <a:r>
              <a:rPr lang="en-US" dirty="0" smtClean="0"/>
              <a:t>},${</a:t>
            </a:r>
            <a:r>
              <a:rPr lang="en-US" dirty="0" err="1" smtClean="0"/>
              <a:t>this.model</a:t>
            </a:r>
            <a:r>
              <a:rPr lang="en-US" dirty="0" smtClean="0"/>
              <a:t>},${</a:t>
            </a:r>
            <a:r>
              <a:rPr lang="en-US" dirty="0" err="1" smtClean="0"/>
              <a:t>this.regNo</a:t>
            </a:r>
            <a:r>
              <a:rPr lang="en-US" dirty="0" smtClean="0"/>
              <a:t>},</a:t>
            </a:r>
          </a:p>
          <a:p>
            <a:pPr>
              <a:lnSpc>
                <a:spcPct val="150000"/>
              </a:lnSpc>
              <a:buNone/>
            </a:pPr>
            <a:r>
              <a:rPr lang="en-US" dirty="0" smtClean="0"/>
              <a:t>			${</a:t>
            </a:r>
            <a:r>
              <a:rPr lang="en-US" dirty="0" err="1" smtClean="0"/>
              <a:t>this.fuelType</a:t>
            </a:r>
            <a:r>
              <a:rPr lang="en-US" dirty="0" smtClean="0"/>
              <a:t>}’);</a:t>
            </a:r>
          </a:p>
          <a:p>
            <a:pPr>
              <a:lnSpc>
                <a:spcPct val="150000"/>
              </a:lnSpc>
              <a:buNone/>
            </a:pPr>
            <a:r>
              <a:rPr lang="en-US" dirty="0" smtClean="0"/>
              <a:t>}</a:t>
            </a:r>
          </a:p>
          <a:p>
            <a:pPr>
              <a:lnSpc>
                <a:spcPct val="150000"/>
              </a:lnSpc>
              <a:buNone/>
            </a:pPr>
            <a:r>
              <a:rPr lang="en-US" dirty="0" smtClean="0"/>
              <a:t>} </a:t>
            </a:r>
          </a:p>
          <a:p>
            <a:pPr>
              <a:lnSpc>
                <a:spcPct val="150000"/>
              </a:lnSpc>
              <a:buNone/>
            </a:pPr>
            <a:r>
              <a:rPr lang="en-US" dirty="0" smtClean="0"/>
              <a:t>let c = new Car("</a:t>
            </a:r>
            <a:r>
              <a:rPr lang="en-US" dirty="0" err="1" smtClean="0"/>
              <a:t>Hundai</a:t>
            </a:r>
            <a:r>
              <a:rPr lang="en-US" dirty="0" smtClean="0"/>
              <a:t>", "i10", "KA-016447", "Petrol"); </a:t>
            </a:r>
            <a:r>
              <a:rPr lang="en-US" i="1" dirty="0" smtClean="0"/>
              <a:t>// Creating a Car object </a:t>
            </a:r>
            <a:endParaRPr lang="en-US" dirty="0" smtClean="0"/>
          </a:p>
          <a:p>
            <a:pPr>
              <a:lnSpc>
                <a:spcPct val="150000"/>
              </a:lnSpc>
              <a:buNone/>
            </a:pPr>
            <a:r>
              <a:rPr lang="en-US" dirty="0" err="1" smtClean="0"/>
              <a:t>c.getDetails</a:t>
            </a:r>
            <a:r>
              <a:rPr lang="en-US" dirty="0" smtClean="0"/>
              <a:t>(); </a:t>
            </a:r>
          </a:p>
          <a:p>
            <a:pPr>
              <a:lnSpc>
                <a:spcPct val="150000"/>
              </a:lnSpc>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639762"/>
          </a:xfrm>
        </p:spPr>
        <p:txBody>
          <a:bodyPr>
            <a:normAutofit/>
          </a:bodyPr>
          <a:lstStyle/>
          <a:p>
            <a:pPr algn="ctr"/>
            <a:r>
              <a:rPr lang="en-US" sz="3200" b="1" dirty="0" err="1" smtClean="0"/>
              <a:t>Subclassing</a:t>
            </a:r>
            <a:r>
              <a:rPr lang="en-US" sz="3200" b="1" dirty="0" smtClean="0"/>
              <a:t> Built-ins</a:t>
            </a:r>
            <a:endParaRPr lang="en-US" sz="3200" dirty="0"/>
          </a:p>
        </p:txBody>
      </p:sp>
      <p:sp>
        <p:nvSpPr>
          <p:cNvPr id="3" name="Content Placeholder 2"/>
          <p:cNvSpPr>
            <a:spLocks noGrp="1"/>
          </p:cNvSpPr>
          <p:nvPr>
            <p:ph sz="quarter" idx="1"/>
          </p:nvPr>
        </p:nvSpPr>
        <p:spPr>
          <a:xfrm>
            <a:off x="228600" y="609600"/>
            <a:ext cx="8458200" cy="6248400"/>
          </a:xfrm>
        </p:spPr>
        <p:txBody>
          <a:bodyPr>
            <a:normAutofit fontScale="92500" lnSpcReduction="20000"/>
          </a:bodyPr>
          <a:lstStyle/>
          <a:p>
            <a:pPr algn="just"/>
            <a:r>
              <a:rPr lang="en-US" dirty="0" smtClean="0">
                <a:solidFill>
                  <a:srgbClr val="0000FF"/>
                </a:solidFill>
              </a:rPr>
              <a:t>The keywords, class and extends, help developers to create classes and implement inheritance in the application where user-defined classes can be created and extended</a:t>
            </a:r>
            <a:r>
              <a:rPr lang="en-US" dirty="0" smtClean="0"/>
              <a:t>. </a:t>
            </a:r>
            <a:r>
              <a:rPr lang="en-US" dirty="0" smtClean="0">
                <a:solidFill>
                  <a:srgbClr val="CC0066"/>
                </a:solidFill>
              </a:rPr>
              <a:t>Similarly, the built-in classes can be </a:t>
            </a:r>
            <a:r>
              <a:rPr lang="en-US" dirty="0" err="1" smtClean="0">
                <a:solidFill>
                  <a:srgbClr val="CC0066"/>
                </a:solidFill>
              </a:rPr>
              <a:t>subclassed</a:t>
            </a:r>
            <a:r>
              <a:rPr lang="en-US" dirty="0" smtClean="0">
                <a:solidFill>
                  <a:srgbClr val="CC0066"/>
                </a:solidFill>
              </a:rPr>
              <a:t> to add more functionality</a:t>
            </a:r>
            <a:r>
              <a:rPr lang="en-US" dirty="0" smtClean="0"/>
              <a:t>.</a:t>
            </a:r>
          </a:p>
          <a:p>
            <a:pPr algn="just"/>
            <a:r>
              <a:rPr lang="en-US" dirty="0" smtClean="0"/>
              <a:t>To display the array items, the built-in Array class can be extended as mentioned below.</a:t>
            </a:r>
          </a:p>
          <a:p>
            <a:pPr marL="1038225" lvl="0" indent="-273050" algn="just">
              <a:buNone/>
            </a:pPr>
            <a:r>
              <a:rPr lang="en-US" dirty="0" smtClean="0"/>
              <a:t>class </a:t>
            </a:r>
            <a:r>
              <a:rPr lang="en-US" dirty="0" err="1" smtClean="0"/>
              <a:t>MyArray</a:t>
            </a:r>
            <a:r>
              <a:rPr lang="en-US" dirty="0" smtClean="0"/>
              <a:t> extends Array {</a:t>
            </a:r>
          </a:p>
          <a:p>
            <a:pPr marL="1038225" lvl="0" indent="-273050" algn="just">
              <a:buNone/>
            </a:pPr>
            <a:r>
              <a:rPr lang="en-US" dirty="0" smtClean="0"/>
              <a:t>	constructor(...</a:t>
            </a:r>
            <a:r>
              <a:rPr lang="en-US" dirty="0" err="1" smtClean="0"/>
              <a:t>args</a:t>
            </a:r>
            <a:r>
              <a:rPr lang="en-US" dirty="0" smtClean="0"/>
              <a:t>) {</a:t>
            </a:r>
          </a:p>
          <a:p>
            <a:pPr marL="1038225" lvl="0" indent="-273050" algn="just">
              <a:buNone/>
            </a:pPr>
            <a:r>
              <a:rPr lang="en-US" dirty="0" smtClean="0"/>
              <a:t>		super(...</a:t>
            </a:r>
            <a:r>
              <a:rPr lang="en-US" dirty="0" err="1" smtClean="0"/>
              <a:t>args</a:t>
            </a:r>
            <a:r>
              <a:rPr lang="en-US" dirty="0" smtClean="0"/>
              <a:t>);</a:t>
            </a:r>
          </a:p>
          <a:p>
            <a:pPr marL="1038225" lvl="0" indent="-273050" algn="just">
              <a:buNone/>
            </a:pPr>
            <a:r>
              <a:rPr lang="en-US" dirty="0" smtClean="0"/>
              <a:t>	}</a:t>
            </a:r>
          </a:p>
          <a:p>
            <a:pPr marL="1038225" lvl="0" indent="-273050" algn="just">
              <a:buNone/>
            </a:pPr>
            <a:r>
              <a:rPr lang="en-US" dirty="0" smtClean="0"/>
              <a:t>	display() {</a:t>
            </a:r>
          </a:p>
          <a:p>
            <a:pPr marL="1038225" lvl="0" indent="-273050" algn="just">
              <a:buNone/>
            </a:pPr>
            <a:r>
              <a:rPr lang="en-US" dirty="0" smtClean="0"/>
              <a:t>		let </a:t>
            </a:r>
            <a:r>
              <a:rPr lang="en-US" dirty="0" err="1" smtClean="0"/>
              <a:t>strItems</a:t>
            </a:r>
            <a:r>
              <a:rPr lang="en-US" dirty="0" smtClean="0"/>
              <a:t> = "";</a:t>
            </a:r>
          </a:p>
          <a:p>
            <a:pPr marL="1038225" lvl="0" indent="-273050" algn="just">
              <a:buNone/>
            </a:pPr>
            <a:r>
              <a:rPr lang="en-US" dirty="0" smtClean="0"/>
              <a:t>		for (let </a:t>
            </a:r>
            <a:r>
              <a:rPr lang="en-US" dirty="0" err="1" smtClean="0"/>
              <a:t>val</a:t>
            </a:r>
            <a:r>
              <a:rPr lang="en-US" dirty="0" smtClean="0"/>
              <a:t> of this) {</a:t>
            </a:r>
          </a:p>
          <a:p>
            <a:pPr marL="1038225" lvl="0" indent="-273050" algn="just">
              <a:buNone/>
            </a:pPr>
            <a:r>
              <a:rPr lang="en-US" dirty="0" smtClean="0"/>
              <a:t>			</a:t>
            </a:r>
            <a:r>
              <a:rPr lang="en-US" dirty="0" err="1" smtClean="0"/>
              <a:t>strItems</a:t>
            </a:r>
            <a:r>
              <a:rPr lang="en-US" dirty="0" smtClean="0"/>
              <a:t> += `${</a:t>
            </a:r>
            <a:r>
              <a:rPr lang="en-US" dirty="0" err="1" smtClean="0"/>
              <a:t>val</a:t>
            </a:r>
            <a:r>
              <a:rPr lang="en-US" dirty="0" smtClean="0"/>
              <a:t>} `;</a:t>
            </a:r>
          </a:p>
          <a:p>
            <a:pPr marL="1038225" lvl="0" indent="-273050" algn="just">
              <a:buNone/>
            </a:pPr>
            <a:r>
              <a:rPr lang="en-US" dirty="0" smtClean="0"/>
              <a:t>		}</a:t>
            </a:r>
          </a:p>
          <a:p>
            <a:pPr marL="1038225" lvl="0" indent="-273050" algn="just">
              <a:buNone/>
            </a:pPr>
            <a:r>
              <a:rPr lang="en-US" dirty="0" smtClean="0"/>
              <a:t>		console.log(</a:t>
            </a:r>
            <a:r>
              <a:rPr lang="en-US" dirty="0" err="1" smtClean="0"/>
              <a:t>strItems</a:t>
            </a:r>
            <a:r>
              <a:rPr lang="en-US" dirty="0" smtClean="0"/>
              <a:t>);</a:t>
            </a:r>
          </a:p>
          <a:p>
            <a:pPr marL="1038225" lvl="0" indent="-273050" algn="just">
              <a:buNone/>
            </a:pPr>
            <a:r>
              <a:rPr lang="en-US" dirty="0" smtClean="0"/>
              <a:t>	}</a:t>
            </a:r>
          </a:p>
          <a:p>
            <a:pPr marL="1038225" lvl="0" indent="-273050" algn="just">
              <a:buNone/>
            </a:pPr>
            <a:r>
              <a:rPr lang="en-US" dirty="0" smtClean="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153400" cy="5788152"/>
          </a:xfrm>
        </p:spPr>
        <p:txBody>
          <a:bodyPr/>
          <a:lstStyle/>
          <a:p>
            <a:pPr lvl="0" algn="just">
              <a:lnSpc>
                <a:spcPct val="150000"/>
              </a:lnSpc>
            </a:pPr>
            <a:r>
              <a:rPr lang="en-US" dirty="0" smtClean="0"/>
              <a:t>let letters = new </a:t>
            </a:r>
            <a:r>
              <a:rPr lang="en-US" dirty="0" err="1" smtClean="0"/>
              <a:t>MyArray</a:t>
            </a:r>
            <a:r>
              <a:rPr lang="en-US" dirty="0" smtClean="0"/>
              <a:t>("Sam", "Jack", "Tom");</a:t>
            </a:r>
          </a:p>
          <a:p>
            <a:pPr lvl="0" algn="just">
              <a:lnSpc>
                <a:spcPct val="150000"/>
              </a:lnSpc>
            </a:pPr>
            <a:r>
              <a:rPr lang="en-US" dirty="0" err="1" smtClean="0"/>
              <a:t>letters.display</a:t>
            </a:r>
            <a:r>
              <a:rPr lang="en-US" dirty="0" smtClean="0"/>
              <a:t>(); </a:t>
            </a:r>
          </a:p>
          <a:p>
            <a:pPr algn="just">
              <a:lnSpc>
                <a:spcPct val="150000"/>
              </a:lnSpc>
            </a:pPr>
            <a:r>
              <a:rPr lang="en-US" dirty="0" smtClean="0"/>
              <a:t>Note that display is not the method present in Array built-in class. The </a:t>
            </a:r>
            <a:r>
              <a:rPr lang="en-US" dirty="0" err="1" smtClean="0"/>
              <a:t>MyArray</a:t>
            </a:r>
            <a:r>
              <a:rPr lang="en-US" dirty="0" smtClean="0"/>
              <a:t> subclasses the Array and adds to it. </a:t>
            </a:r>
          </a:p>
          <a:p>
            <a:pPr algn="just">
              <a:lnSpc>
                <a:spcPct val="150000"/>
              </a:lnSpc>
            </a:pPr>
            <a:r>
              <a:rPr lang="en-US" dirty="0" smtClean="0"/>
              <a:t>The output of the above code is given below.</a:t>
            </a:r>
          </a:p>
          <a:p>
            <a:pPr algn="just">
              <a:lnSpc>
                <a:spcPct val="150000"/>
              </a:lnSpc>
            </a:pPr>
            <a:r>
              <a:rPr lang="en-US" b="1" dirty="0" smtClean="0"/>
              <a:t>Sam Jack Tom</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8610600" cy="762000"/>
          </a:xfrm>
        </p:spPr>
        <p:txBody>
          <a:bodyPr>
            <a:noAutofit/>
          </a:bodyPr>
          <a:lstStyle/>
          <a:p>
            <a:pPr algn="ctr"/>
            <a:r>
              <a:rPr lang="en-US" sz="2600" b="1" dirty="0" smtClean="0"/>
              <a:t>Function Declaration and Function Invocation</a:t>
            </a:r>
            <a:r>
              <a:rPr lang="en-US" sz="2600" dirty="0" smtClean="0"/>
              <a:t/>
            </a:r>
            <a:br>
              <a:rPr lang="en-US" sz="2600" dirty="0" smtClean="0"/>
            </a:br>
            <a:endParaRPr lang="en-US" sz="2600" dirty="0"/>
          </a:p>
        </p:txBody>
      </p:sp>
      <p:sp>
        <p:nvSpPr>
          <p:cNvPr id="3" name="Content Placeholder 2"/>
          <p:cNvSpPr>
            <a:spLocks noGrp="1"/>
          </p:cNvSpPr>
          <p:nvPr>
            <p:ph sz="quarter" idx="1"/>
          </p:nvPr>
        </p:nvSpPr>
        <p:spPr>
          <a:xfrm>
            <a:off x="381000" y="1143000"/>
            <a:ext cx="8229600" cy="5330952"/>
          </a:xfrm>
        </p:spPr>
        <p:txBody>
          <a:bodyPr>
            <a:normAutofit lnSpcReduction="10000"/>
          </a:bodyPr>
          <a:lstStyle/>
          <a:p>
            <a:pPr algn="just">
              <a:lnSpc>
                <a:spcPct val="150000"/>
              </a:lnSpc>
            </a:pPr>
            <a:r>
              <a:rPr lang="en-US" dirty="0" smtClean="0"/>
              <a:t>To use a function, it </a:t>
            </a:r>
            <a:r>
              <a:rPr lang="en-US" dirty="0" smtClean="0">
                <a:solidFill>
                  <a:srgbClr val="0000FF"/>
                </a:solidFill>
              </a:rPr>
              <a:t>must be defined or declared and then it can be invoked anywhere in the program.</a:t>
            </a:r>
          </a:p>
          <a:p>
            <a:pPr algn="just">
              <a:lnSpc>
                <a:spcPct val="150000"/>
              </a:lnSpc>
            </a:pPr>
            <a:r>
              <a:rPr lang="en-US" dirty="0" smtClean="0"/>
              <a:t>A function declaration also called a function definition, consists of the function keyword, followed by:</a:t>
            </a:r>
          </a:p>
          <a:p>
            <a:pPr algn="just">
              <a:lnSpc>
                <a:spcPct val="150000"/>
              </a:lnSpc>
              <a:buNone/>
            </a:pPr>
            <a:r>
              <a:rPr lang="en-US" b="1" dirty="0" smtClean="0"/>
              <a:t>Syntax for Function Declaration:</a:t>
            </a:r>
            <a:endParaRPr lang="en-US" dirty="0" smtClean="0"/>
          </a:p>
          <a:p>
            <a:pPr marL="468313" lvl="0" indent="-273050" algn="just">
              <a:lnSpc>
                <a:spcPct val="150000"/>
              </a:lnSpc>
              <a:buNone/>
            </a:pPr>
            <a:r>
              <a:rPr lang="en-US" dirty="0" smtClean="0"/>
              <a:t>function </a:t>
            </a:r>
            <a:r>
              <a:rPr lang="en-US" dirty="0" err="1" smtClean="0"/>
              <a:t>function_name</a:t>
            </a:r>
            <a:r>
              <a:rPr lang="en-US" dirty="0" smtClean="0"/>
              <a:t>(parameter 1, parameter 2 , …, parameter n) {</a:t>
            </a:r>
          </a:p>
          <a:p>
            <a:pPr marL="468313" lvl="0" indent="-273050" algn="just">
              <a:lnSpc>
                <a:spcPct val="150000"/>
              </a:lnSpc>
              <a:buNone/>
            </a:pPr>
            <a:r>
              <a:rPr lang="en-US" dirty="0" smtClean="0"/>
              <a:t>    </a:t>
            </a:r>
            <a:r>
              <a:rPr lang="en-US" i="1" dirty="0" smtClean="0"/>
              <a:t>//statements to be executed</a:t>
            </a:r>
            <a:endParaRPr lang="en-US" dirty="0" smtClean="0"/>
          </a:p>
          <a:p>
            <a:pPr marL="468313" lvl="0" indent="-273050" algn="just">
              <a:lnSpc>
                <a:spcPct val="150000"/>
              </a:lnSpc>
              <a:buNone/>
            </a:pPr>
            <a:r>
              <a:rPr lang="en-US" dirty="0" smtClean="0"/>
              <a:t>} </a:t>
            </a:r>
          </a:p>
          <a:p>
            <a:pPr algn="just">
              <a:lnSpc>
                <a:spcPct val="150000"/>
              </a:lnSpc>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715962"/>
          </a:xfrm>
        </p:spPr>
        <p:txBody>
          <a:bodyPr>
            <a:normAutofit/>
          </a:bodyPr>
          <a:lstStyle/>
          <a:p>
            <a:pPr algn="ctr"/>
            <a:r>
              <a:rPr lang="en-US" sz="3200" b="1" dirty="0" smtClean="0"/>
              <a:t>Working With Events</a:t>
            </a:r>
            <a:endParaRPr lang="en-US" sz="3200" dirty="0"/>
          </a:p>
        </p:txBody>
      </p:sp>
      <p:sp>
        <p:nvSpPr>
          <p:cNvPr id="3" name="Content Placeholder 2"/>
          <p:cNvSpPr>
            <a:spLocks noGrp="1"/>
          </p:cNvSpPr>
          <p:nvPr>
            <p:ph sz="quarter" idx="1"/>
          </p:nvPr>
        </p:nvSpPr>
        <p:spPr>
          <a:xfrm>
            <a:off x="304800" y="762000"/>
            <a:ext cx="8305800" cy="5711952"/>
          </a:xfrm>
        </p:spPr>
        <p:txBody>
          <a:bodyPr>
            <a:normAutofit fontScale="92500" lnSpcReduction="10000"/>
          </a:bodyPr>
          <a:lstStyle/>
          <a:p>
            <a:pPr algn="just">
              <a:lnSpc>
                <a:spcPct val="150000"/>
              </a:lnSpc>
            </a:pPr>
            <a:r>
              <a:rPr lang="en-US" dirty="0" smtClean="0"/>
              <a:t>When the interaction happens, the event triggers. JavaScript event handlers invoke the JavaScript code to be executed as a reaction to the event triggered.</a:t>
            </a:r>
          </a:p>
          <a:p>
            <a:pPr algn="just">
              <a:lnSpc>
                <a:spcPct val="150000"/>
              </a:lnSpc>
            </a:pPr>
            <a:endParaRPr lang="en-US" dirty="0" smtClean="0"/>
          </a:p>
          <a:p>
            <a:pPr algn="just">
              <a:lnSpc>
                <a:spcPct val="150000"/>
              </a:lnSpc>
            </a:pPr>
            <a:endParaRPr lang="en-US" dirty="0" smtClean="0"/>
          </a:p>
          <a:p>
            <a:pPr algn="just">
              <a:lnSpc>
                <a:spcPct val="150000"/>
              </a:lnSpc>
            </a:pPr>
            <a:endParaRPr lang="en-US" dirty="0" smtClean="0"/>
          </a:p>
          <a:p>
            <a:pPr algn="just">
              <a:lnSpc>
                <a:spcPct val="150000"/>
              </a:lnSpc>
              <a:buNone/>
            </a:pPr>
            <a:endParaRPr lang="en-US" dirty="0" smtClean="0"/>
          </a:p>
          <a:p>
            <a:pPr algn="just">
              <a:lnSpc>
                <a:spcPct val="150000"/>
              </a:lnSpc>
            </a:pPr>
            <a:r>
              <a:rPr lang="en-US" dirty="0" smtClean="0"/>
              <a:t>When execution of JavaScript code is delayed or deferred till some event occurs, the execution is called deferred mode execution. This makes JavaScript an action-oriented language. </a:t>
            </a:r>
          </a:p>
        </p:txBody>
      </p:sp>
      <p:pic>
        <p:nvPicPr>
          <p:cNvPr id="4" name="Picture 3"/>
          <p:cNvPicPr/>
          <p:nvPr/>
        </p:nvPicPr>
        <p:blipFill>
          <a:blip r:embed="rId2"/>
          <a:srcRect/>
          <a:stretch>
            <a:fillRect/>
          </a:stretch>
        </p:blipFill>
        <p:spPr bwMode="auto">
          <a:xfrm>
            <a:off x="838200" y="2362200"/>
            <a:ext cx="7239000" cy="16764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pPr algn="ctr"/>
            <a:r>
              <a:rPr lang="en-US" sz="3200" b="1" dirty="0" smtClean="0"/>
              <a:t>Inbuilt Events and Handlers</a:t>
            </a:r>
            <a:endParaRPr lang="en-US" sz="3200" dirty="0"/>
          </a:p>
        </p:txBody>
      </p:sp>
      <p:graphicFrame>
        <p:nvGraphicFramePr>
          <p:cNvPr id="4" name="Content Placeholder 3"/>
          <p:cNvGraphicFramePr>
            <a:graphicFrameLocks noGrp="1"/>
          </p:cNvGraphicFramePr>
          <p:nvPr>
            <p:ph sz="quarter" idx="1"/>
          </p:nvPr>
        </p:nvGraphicFramePr>
        <p:xfrm>
          <a:off x="304800" y="1066800"/>
          <a:ext cx="8382000" cy="5269392"/>
        </p:xfrm>
        <a:graphic>
          <a:graphicData uri="http://schemas.openxmlformats.org/drawingml/2006/table">
            <a:tbl>
              <a:tblPr>
                <a:tableStyleId>{5940675A-B579-460E-94D1-54222C63F5DA}</a:tableStyleId>
              </a:tblPr>
              <a:tblGrid>
                <a:gridCol w="1676400"/>
                <a:gridCol w="2209800"/>
                <a:gridCol w="4495800"/>
              </a:tblGrid>
              <a:tr h="609600">
                <a:tc>
                  <a:txBody>
                    <a:bodyPr/>
                    <a:lstStyle/>
                    <a:p>
                      <a:pPr marL="0" marR="0" algn="ctr">
                        <a:lnSpc>
                          <a:spcPct val="115000"/>
                        </a:lnSpc>
                        <a:spcBef>
                          <a:spcPts val="0"/>
                        </a:spcBef>
                        <a:spcAft>
                          <a:spcPts val="1000"/>
                        </a:spcAft>
                      </a:pPr>
                      <a:r>
                        <a:rPr lang="en-US" sz="2000" b="1" dirty="0"/>
                        <a:t>Event </a:t>
                      </a:r>
                      <a:endParaRPr lang="en-US" sz="2000" b="1" dirty="0">
                        <a:latin typeface="Calibri"/>
                        <a:ea typeface="Calibri"/>
                        <a:cs typeface="Times New Roman"/>
                      </a:endParaRPr>
                    </a:p>
                  </a:txBody>
                  <a:tcPr marL="18972" marR="18972" marT="18972" marB="18972" anchor="ctr"/>
                </a:tc>
                <a:tc>
                  <a:txBody>
                    <a:bodyPr/>
                    <a:lstStyle/>
                    <a:p>
                      <a:pPr marL="0" marR="0" algn="ctr">
                        <a:lnSpc>
                          <a:spcPct val="115000"/>
                        </a:lnSpc>
                        <a:spcBef>
                          <a:spcPts val="0"/>
                        </a:spcBef>
                        <a:spcAft>
                          <a:spcPts val="1000"/>
                        </a:spcAft>
                      </a:pPr>
                      <a:r>
                        <a:rPr lang="en-US" sz="2000" b="1" dirty="0"/>
                        <a:t>Event-handler </a:t>
                      </a:r>
                      <a:endParaRPr lang="en-US" sz="2000" b="1" dirty="0">
                        <a:latin typeface="Calibri"/>
                        <a:ea typeface="Calibri"/>
                        <a:cs typeface="Times New Roman"/>
                      </a:endParaRPr>
                    </a:p>
                  </a:txBody>
                  <a:tcPr marL="18972" marR="18972" marT="18972" marB="18972" anchor="ctr"/>
                </a:tc>
                <a:tc>
                  <a:txBody>
                    <a:bodyPr/>
                    <a:lstStyle/>
                    <a:p>
                      <a:pPr marL="0" marR="0">
                        <a:lnSpc>
                          <a:spcPct val="115000"/>
                        </a:lnSpc>
                        <a:spcBef>
                          <a:spcPts val="0"/>
                        </a:spcBef>
                        <a:spcAft>
                          <a:spcPts val="1000"/>
                        </a:spcAft>
                      </a:pPr>
                      <a:r>
                        <a:rPr lang="en-US" sz="2000" b="1" dirty="0"/>
                        <a:t>                   Description </a:t>
                      </a:r>
                      <a:endParaRPr lang="en-US" sz="2000" b="1" dirty="0">
                        <a:latin typeface="Calibri"/>
                        <a:ea typeface="Calibri"/>
                        <a:cs typeface="Times New Roman"/>
                      </a:endParaRPr>
                    </a:p>
                  </a:txBody>
                  <a:tcPr marL="18972" marR="18972" marT="18972" marB="18972" anchor="ctr"/>
                </a:tc>
              </a:tr>
              <a:tr h="1405913">
                <a:tc>
                  <a:txBody>
                    <a:bodyPr/>
                    <a:lstStyle/>
                    <a:p>
                      <a:pPr marL="0" marR="0" algn="ctr">
                        <a:lnSpc>
                          <a:spcPct val="115000"/>
                        </a:lnSpc>
                        <a:spcBef>
                          <a:spcPts val="0"/>
                        </a:spcBef>
                        <a:spcAft>
                          <a:spcPts val="1000"/>
                        </a:spcAft>
                      </a:pPr>
                      <a:r>
                        <a:rPr lang="en-US" sz="2000"/>
                        <a:t>click </a:t>
                      </a:r>
                      <a:endParaRPr lang="en-US" sz="2000">
                        <a:latin typeface="Calibri"/>
                        <a:ea typeface="Calibri"/>
                        <a:cs typeface="Times New Roman"/>
                      </a:endParaRPr>
                    </a:p>
                  </a:txBody>
                  <a:tcPr marL="18972" marR="18972" marT="18972" marB="18972" anchor="ctr"/>
                </a:tc>
                <a:tc>
                  <a:txBody>
                    <a:bodyPr/>
                    <a:lstStyle/>
                    <a:p>
                      <a:pPr marL="0" marR="0" algn="ctr">
                        <a:lnSpc>
                          <a:spcPct val="115000"/>
                        </a:lnSpc>
                        <a:spcBef>
                          <a:spcPts val="0"/>
                        </a:spcBef>
                        <a:spcAft>
                          <a:spcPts val="1000"/>
                        </a:spcAft>
                      </a:pPr>
                      <a:r>
                        <a:rPr lang="en-US" sz="2000" dirty="0" err="1"/>
                        <a:t>onclick</a:t>
                      </a:r>
                      <a:r>
                        <a:rPr lang="en-US" sz="2000" dirty="0"/>
                        <a:t> </a:t>
                      </a:r>
                      <a:endParaRPr lang="en-US" sz="2000" dirty="0">
                        <a:latin typeface="Calibri"/>
                        <a:ea typeface="Calibri"/>
                        <a:cs typeface="Times New Roman"/>
                      </a:endParaRPr>
                    </a:p>
                  </a:txBody>
                  <a:tcPr marL="18972" marR="18972" marT="18972" marB="18972" anchor="ctr"/>
                </a:tc>
                <a:tc>
                  <a:txBody>
                    <a:bodyPr/>
                    <a:lstStyle/>
                    <a:p>
                      <a:pPr marL="0" marR="0">
                        <a:lnSpc>
                          <a:spcPct val="115000"/>
                        </a:lnSpc>
                        <a:spcBef>
                          <a:spcPts val="0"/>
                        </a:spcBef>
                        <a:spcAft>
                          <a:spcPts val="1000"/>
                        </a:spcAft>
                      </a:pPr>
                      <a:r>
                        <a:rPr lang="en-US" sz="2000" dirty="0"/>
                        <a:t>When the user clicks on an element, the event handler </a:t>
                      </a:r>
                      <a:r>
                        <a:rPr lang="en-US" sz="2000" dirty="0" err="1"/>
                        <a:t>onclick</a:t>
                      </a:r>
                      <a:r>
                        <a:rPr lang="en-US" sz="2000" dirty="0"/>
                        <a:t> handles it. </a:t>
                      </a:r>
                      <a:endParaRPr lang="en-US" sz="2000" dirty="0">
                        <a:latin typeface="Calibri"/>
                        <a:ea typeface="Calibri"/>
                        <a:cs typeface="Times New Roman"/>
                      </a:endParaRPr>
                    </a:p>
                  </a:txBody>
                  <a:tcPr marL="18972" marR="18972" marT="18972" marB="18972" anchor="ctr"/>
                </a:tc>
              </a:tr>
              <a:tr h="1847966">
                <a:tc>
                  <a:txBody>
                    <a:bodyPr/>
                    <a:lstStyle/>
                    <a:p>
                      <a:pPr marL="0" marR="0" algn="ctr">
                        <a:lnSpc>
                          <a:spcPct val="115000"/>
                        </a:lnSpc>
                        <a:spcBef>
                          <a:spcPts val="0"/>
                        </a:spcBef>
                        <a:spcAft>
                          <a:spcPts val="1000"/>
                        </a:spcAft>
                      </a:pPr>
                      <a:r>
                        <a:rPr lang="en-US" sz="2000" dirty="0" err="1"/>
                        <a:t>keypress</a:t>
                      </a:r>
                      <a:r>
                        <a:rPr lang="en-US" sz="2000" dirty="0"/>
                        <a:t> </a:t>
                      </a:r>
                      <a:endParaRPr lang="en-US" sz="2000" dirty="0">
                        <a:latin typeface="Calibri"/>
                        <a:ea typeface="Calibri"/>
                        <a:cs typeface="Times New Roman"/>
                      </a:endParaRPr>
                    </a:p>
                  </a:txBody>
                  <a:tcPr marL="18972" marR="18972" marT="18972" marB="18972" anchor="ctr"/>
                </a:tc>
                <a:tc>
                  <a:txBody>
                    <a:bodyPr/>
                    <a:lstStyle/>
                    <a:p>
                      <a:pPr marL="0" marR="0" algn="ctr">
                        <a:lnSpc>
                          <a:spcPct val="115000"/>
                        </a:lnSpc>
                        <a:spcBef>
                          <a:spcPts val="0"/>
                        </a:spcBef>
                        <a:spcAft>
                          <a:spcPts val="1000"/>
                        </a:spcAft>
                      </a:pPr>
                      <a:r>
                        <a:rPr lang="en-US" sz="2000" dirty="0" err="1"/>
                        <a:t>onkeypress</a:t>
                      </a:r>
                      <a:r>
                        <a:rPr lang="en-US" sz="2000" dirty="0"/>
                        <a:t> </a:t>
                      </a:r>
                      <a:endParaRPr lang="en-US" sz="2000" dirty="0">
                        <a:latin typeface="Calibri"/>
                        <a:ea typeface="Calibri"/>
                        <a:cs typeface="Times New Roman"/>
                      </a:endParaRPr>
                    </a:p>
                  </a:txBody>
                  <a:tcPr marL="18972" marR="18972" marT="18972" marB="18972" anchor="ctr"/>
                </a:tc>
                <a:tc>
                  <a:txBody>
                    <a:bodyPr/>
                    <a:lstStyle/>
                    <a:p>
                      <a:pPr marL="0" marR="0">
                        <a:lnSpc>
                          <a:spcPct val="115000"/>
                        </a:lnSpc>
                        <a:spcBef>
                          <a:spcPts val="0"/>
                        </a:spcBef>
                        <a:spcAft>
                          <a:spcPts val="1000"/>
                        </a:spcAft>
                      </a:pPr>
                      <a:r>
                        <a:rPr lang="en-US" sz="2000" dirty="0"/>
                        <a:t>When the user presses the keyboard's key, </a:t>
                      </a:r>
                      <a:r>
                        <a:rPr lang="en-US" sz="2000" dirty="0" smtClean="0"/>
                        <a:t>event</a:t>
                      </a:r>
                      <a:r>
                        <a:rPr lang="en-US" sz="2000" baseline="0" dirty="0" smtClean="0"/>
                        <a:t> </a:t>
                      </a:r>
                      <a:r>
                        <a:rPr lang="en-US" sz="2000" dirty="0" smtClean="0"/>
                        <a:t>handler</a:t>
                      </a:r>
                      <a:r>
                        <a:rPr lang="en-US" sz="2000" dirty="0"/>
                        <a:t> </a:t>
                      </a:r>
                      <a:r>
                        <a:rPr lang="en-US" sz="2000" dirty="0" err="1"/>
                        <a:t>onkeypress</a:t>
                      </a:r>
                      <a:r>
                        <a:rPr lang="en-US" sz="2000" dirty="0"/>
                        <a:t> handles it. </a:t>
                      </a:r>
                      <a:endParaRPr lang="en-US" sz="2000" dirty="0">
                        <a:latin typeface="Calibri"/>
                        <a:ea typeface="Calibri"/>
                        <a:cs typeface="Times New Roman"/>
                      </a:endParaRPr>
                    </a:p>
                  </a:txBody>
                  <a:tcPr marL="18972" marR="18972" marT="18972" marB="18972" anchor="ctr"/>
                </a:tc>
              </a:tr>
              <a:tr h="1405913">
                <a:tc>
                  <a:txBody>
                    <a:bodyPr/>
                    <a:lstStyle/>
                    <a:p>
                      <a:pPr marL="0" marR="0" algn="ctr">
                        <a:lnSpc>
                          <a:spcPct val="115000"/>
                        </a:lnSpc>
                        <a:spcBef>
                          <a:spcPts val="0"/>
                        </a:spcBef>
                        <a:spcAft>
                          <a:spcPts val="1000"/>
                        </a:spcAft>
                      </a:pPr>
                      <a:r>
                        <a:rPr lang="en-US" sz="2000" dirty="0" err="1"/>
                        <a:t>keyup</a:t>
                      </a:r>
                      <a:r>
                        <a:rPr lang="en-US" sz="2000" dirty="0"/>
                        <a:t> </a:t>
                      </a:r>
                      <a:endParaRPr lang="en-US" sz="2000" dirty="0">
                        <a:latin typeface="Calibri"/>
                        <a:ea typeface="Calibri"/>
                        <a:cs typeface="Times New Roman"/>
                      </a:endParaRPr>
                    </a:p>
                  </a:txBody>
                  <a:tcPr marL="18972" marR="18972" marT="18972" marB="18972" anchor="ctr"/>
                </a:tc>
                <a:tc>
                  <a:txBody>
                    <a:bodyPr/>
                    <a:lstStyle/>
                    <a:p>
                      <a:pPr marL="0" marR="0" algn="ctr">
                        <a:lnSpc>
                          <a:spcPct val="115000"/>
                        </a:lnSpc>
                        <a:spcBef>
                          <a:spcPts val="0"/>
                        </a:spcBef>
                        <a:spcAft>
                          <a:spcPts val="1000"/>
                        </a:spcAft>
                      </a:pPr>
                      <a:r>
                        <a:rPr lang="en-US" sz="2000" dirty="0" err="1"/>
                        <a:t>onkeyup</a:t>
                      </a:r>
                      <a:r>
                        <a:rPr lang="en-US" sz="2000" dirty="0"/>
                        <a:t> </a:t>
                      </a:r>
                      <a:endParaRPr lang="en-US" sz="2000" dirty="0">
                        <a:latin typeface="Calibri"/>
                        <a:ea typeface="Calibri"/>
                        <a:cs typeface="Times New Roman"/>
                      </a:endParaRPr>
                    </a:p>
                  </a:txBody>
                  <a:tcPr marL="18972" marR="18972" marT="18972" marB="18972" anchor="ctr"/>
                </a:tc>
                <a:tc>
                  <a:txBody>
                    <a:bodyPr/>
                    <a:lstStyle/>
                    <a:p>
                      <a:pPr marL="0" marR="0">
                        <a:lnSpc>
                          <a:spcPct val="115000"/>
                        </a:lnSpc>
                        <a:spcBef>
                          <a:spcPts val="0"/>
                        </a:spcBef>
                        <a:spcAft>
                          <a:spcPts val="1000"/>
                        </a:spcAft>
                      </a:pPr>
                      <a:r>
                        <a:rPr lang="en-US" sz="2000" dirty="0"/>
                        <a:t>When the user releases the keyboard's key, the event handler </a:t>
                      </a:r>
                      <a:r>
                        <a:rPr lang="en-US" sz="2000" dirty="0" err="1"/>
                        <a:t>onkeyup</a:t>
                      </a:r>
                      <a:r>
                        <a:rPr lang="en-US" sz="2000" dirty="0"/>
                        <a:t> handles it. </a:t>
                      </a:r>
                      <a:endParaRPr lang="en-US" sz="2000" dirty="0">
                        <a:latin typeface="Calibri"/>
                        <a:ea typeface="Calibri"/>
                        <a:cs typeface="Times New Roman"/>
                      </a:endParaRPr>
                    </a:p>
                  </a:txBody>
                  <a:tcPr marL="18972" marR="18972" marT="18972" marB="18972" anchor="ct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28600" y="457201"/>
          <a:ext cx="8382000" cy="5874190"/>
        </p:xfrm>
        <a:graphic>
          <a:graphicData uri="http://schemas.openxmlformats.org/drawingml/2006/table">
            <a:tbl>
              <a:tblPr>
                <a:tableStyleId>{5940675A-B579-460E-94D1-54222C63F5DA}</a:tableStyleId>
              </a:tblPr>
              <a:tblGrid>
                <a:gridCol w="1295400"/>
                <a:gridCol w="2057400"/>
                <a:gridCol w="5029200"/>
              </a:tblGrid>
              <a:tr h="1183306">
                <a:tc>
                  <a:txBody>
                    <a:bodyPr/>
                    <a:lstStyle/>
                    <a:p>
                      <a:pPr marL="0" marR="0" algn="ctr">
                        <a:lnSpc>
                          <a:spcPct val="115000"/>
                        </a:lnSpc>
                        <a:spcBef>
                          <a:spcPts val="0"/>
                        </a:spcBef>
                        <a:spcAft>
                          <a:spcPts val="1000"/>
                        </a:spcAft>
                      </a:pPr>
                      <a:r>
                        <a:rPr lang="en-US" sz="2200" b="1" dirty="0"/>
                        <a:t>Event </a:t>
                      </a:r>
                      <a:endParaRPr lang="en-US" sz="2200" b="1" dirty="0">
                        <a:latin typeface="Calibri"/>
                        <a:ea typeface="Calibri"/>
                        <a:cs typeface="Times New Roman"/>
                      </a:endParaRPr>
                    </a:p>
                  </a:txBody>
                  <a:tcPr marL="18972" marR="18972" marT="18972" marB="18972" anchor="ctr"/>
                </a:tc>
                <a:tc>
                  <a:txBody>
                    <a:bodyPr/>
                    <a:lstStyle/>
                    <a:p>
                      <a:pPr marL="0" marR="0" algn="ctr">
                        <a:lnSpc>
                          <a:spcPct val="115000"/>
                        </a:lnSpc>
                        <a:spcBef>
                          <a:spcPts val="0"/>
                        </a:spcBef>
                        <a:spcAft>
                          <a:spcPts val="1000"/>
                        </a:spcAft>
                      </a:pPr>
                      <a:r>
                        <a:rPr lang="en-US" sz="2200" b="1"/>
                        <a:t>Event-handler </a:t>
                      </a:r>
                      <a:endParaRPr lang="en-US" sz="2200" b="1">
                        <a:latin typeface="Calibri"/>
                        <a:ea typeface="Calibri"/>
                        <a:cs typeface="Times New Roman"/>
                      </a:endParaRPr>
                    </a:p>
                  </a:txBody>
                  <a:tcPr marL="18972" marR="18972" marT="18972" marB="18972" anchor="ctr"/>
                </a:tc>
                <a:tc>
                  <a:txBody>
                    <a:bodyPr/>
                    <a:lstStyle/>
                    <a:p>
                      <a:pPr marL="0" marR="0">
                        <a:lnSpc>
                          <a:spcPct val="115000"/>
                        </a:lnSpc>
                        <a:spcBef>
                          <a:spcPts val="0"/>
                        </a:spcBef>
                        <a:spcAft>
                          <a:spcPts val="1000"/>
                        </a:spcAft>
                      </a:pPr>
                      <a:r>
                        <a:rPr lang="en-US" sz="2200" b="1" dirty="0"/>
                        <a:t>                   Description </a:t>
                      </a:r>
                      <a:endParaRPr lang="en-US" sz="2200" b="1" dirty="0">
                        <a:latin typeface="Calibri"/>
                        <a:ea typeface="Calibri"/>
                        <a:cs typeface="Times New Roman"/>
                      </a:endParaRPr>
                    </a:p>
                  </a:txBody>
                  <a:tcPr marL="18972" marR="18972" marT="18972" marB="18972" anchor="ctr"/>
                </a:tc>
              </a:tr>
              <a:tr h="1187870">
                <a:tc>
                  <a:txBody>
                    <a:bodyPr/>
                    <a:lstStyle/>
                    <a:p>
                      <a:pPr marL="0" marR="0" algn="ctr">
                        <a:lnSpc>
                          <a:spcPct val="115000"/>
                        </a:lnSpc>
                        <a:spcBef>
                          <a:spcPts val="0"/>
                        </a:spcBef>
                        <a:spcAft>
                          <a:spcPts val="1000"/>
                        </a:spcAft>
                      </a:pPr>
                      <a:r>
                        <a:rPr lang="en-US" sz="2200"/>
                        <a:t>load </a:t>
                      </a:r>
                      <a:endParaRPr lang="en-US" sz="2200">
                        <a:latin typeface="Calibri"/>
                        <a:ea typeface="Calibri"/>
                        <a:cs typeface="Times New Roman"/>
                      </a:endParaRPr>
                    </a:p>
                  </a:txBody>
                  <a:tcPr marL="18972" marR="18972" marT="18972" marB="18972" anchor="ctr"/>
                </a:tc>
                <a:tc>
                  <a:txBody>
                    <a:bodyPr/>
                    <a:lstStyle/>
                    <a:p>
                      <a:pPr marL="0" marR="0" algn="ctr">
                        <a:lnSpc>
                          <a:spcPct val="115000"/>
                        </a:lnSpc>
                        <a:spcBef>
                          <a:spcPts val="0"/>
                        </a:spcBef>
                        <a:spcAft>
                          <a:spcPts val="1000"/>
                        </a:spcAft>
                      </a:pPr>
                      <a:r>
                        <a:rPr lang="en-US" sz="2200"/>
                        <a:t>onload </a:t>
                      </a:r>
                      <a:endParaRPr lang="en-US" sz="2200">
                        <a:latin typeface="Calibri"/>
                        <a:ea typeface="Calibri"/>
                        <a:cs typeface="Times New Roman"/>
                      </a:endParaRPr>
                    </a:p>
                  </a:txBody>
                  <a:tcPr marL="18972" marR="18972" marT="18972" marB="18972" anchor="ctr"/>
                </a:tc>
                <a:tc>
                  <a:txBody>
                    <a:bodyPr/>
                    <a:lstStyle/>
                    <a:p>
                      <a:pPr marL="0" marR="0">
                        <a:lnSpc>
                          <a:spcPct val="115000"/>
                        </a:lnSpc>
                        <a:spcBef>
                          <a:spcPts val="0"/>
                        </a:spcBef>
                        <a:spcAft>
                          <a:spcPts val="1000"/>
                        </a:spcAft>
                      </a:pPr>
                      <a:r>
                        <a:rPr lang="en-US" sz="2200" dirty="0"/>
                        <a:t>When HTML document is loaded in the browser, event handler </a:t>
                      </a:r>
                      <a:r>
                        <a:rPr lang="en-US" sz="2200" dirty="0" err="1"/>
                        <a:t>onload</a:t>
                      </a:r>
                      <a:r>
                        <a:rPr lang="en-US" sz="2200" dirty="0"/>
                        <a:t> handles it </a:t>
                      </a:r>
                      <a:endParaRPr lang="en-US" sz="2200" dirty="0">
                        <a:latin typeface="Calibri"/>
                        <a:ea typeface="Calibri"/>
                        <a:cs typeface="Times New Roman"/>
                      </a:endParaRPr>
                    </a:p>
                  </a:txBody>
                  <a:tcPr marL="18972" marR="18972" marT="18972" marB="18972" anchor="ctr"/>
                </a:tc>
              </a:tr>
              <a:tr h="1187870">
                <a:tc>
                  <a:txBody>
                    <a:bodyPr/>
                    <a:lstStyle/>
                    <a:p>
                      <a:pPr marL="0" marR="0" algn="ctr">
                        <a:lnSpc>
                          <a:spcPct val="115000"/>
                        </a:lnSpc>
                        <a:spcBef>
                          <a:spcPts val="0"/>
                        </a:spcBef>
                        <a:spcAft>
                          <a:spcPts val="1000"/>
                        </a:spcAft>
                      </a:pPr>
                      <a:r>
                        <a:rPr lang="en-US" sz="2200" dirty="0"/>
                        <a:t>blur </a:t>
                      </a:r>
                      <a:endParaRPr lang="en-US" sz="2200" dirty="0">
                        <a:latin typeface="Calibri"/>
                        <a:ea typeface="Calibri"/>
                        <a:cs typeface="Times New Roman"/>
                      </a:endParaRPr>
                    </a:p>
                  </a:txBody>
                  <a:tcPr marL="18972" marR="18972" marT="18972" marB="18972" anchor="ctr"/>
                </a:tc>
                <a:tc>
                  <a:txBody>
                    <a:bodyPr/>
                    <a:lstStyle/>
                    <a:p>
                      <a:pPr marL="0" marR="0" algn="ctr">
                        <a:lnSpc>
                          <a:spcPct val="115000"/>
                        </a:lnSpc>
                        <a:spcBef>
                          <a:spcPts val="0"/>
                        </a:spcBef>
                        <a:spcAft>
                          <a:spcPts val="1000"/>
                        </a:spcAft>
                      </a:pPr>
                      <a:r>
                        <a:rPr lang="en-US" sz="2200"/>
                        <a:t>onblur </a:t>
                      </a:r>
                      <a:endParaRPr lang="en-US" sz="2200">
                        <a:latin typeface="Calibri"/>
                        <a:ea typeface="Calibri"/>
                        <a:cs typeface="Times New Roman"/>
                      </a:endParaRPr>
                    </a:p>
                  </a:txBody>
                  <a:tcPr marL="18972" marR="18972" marT="18972" marB="18972" anchor="ctr"/>
                </a:tc>
                <a:tc>
                  <a:txBody>
                    <a:bodyPr/>
                    <a:lstStyle/>
                    <a:p>
                      <a:pPr marL="0" marR="0">
                        <a:lnSpc>
                          <a:spcPct val="115000"/>
                        </a:lnSpc>
                        <a:spcBef>
                          <a:spcPts val="0"/>
                        </a:spcBef>
                        <a:spcAft>
                          <a:spcPts val="1000"/>
                        </a:spcAft>
                      </a:pPr>
                      <a:r>
                        <a:rPr lang="en-US" sz="2200" dirty="0"/>
                        <a:t>When an element loses focus, the event handler </a:t>
                      </a:r>
                      <a:r>
                        <a:rPr lang="en-US" sz="2200" dirty="0" err="1"/>
                        <a:t>onblur</a:t>
                      </a:r>
                      <a:r>
                        <a:rPr lang="en-US" sz="2200" dirty="0"/>
                        <a:t> handles it. </a:t>
                      </a:r>
                      <a:endParaRPr lang="en-US" sz="2200" dirty="0">
                        <a:latin typeface="Calibri"/>
                        <a:ea typeface="Calibri"/>
                        <a:cs typeface="Times New Roman"/>
                      </a:endParaRPr>
                    </a:p>
                  </a:txBody>
                  <a:tcPr marL="18972" marR="18972" marT="18972" marB="18972" anchor="ctr"/>
                </a:tc>
              </a:tr>
              <a:tr h="2308354">
                <a:tc>
                  <a:txBody>
                    <a:bodyPr/>
                    <a:lstStyle/>
                    <a:p>
                      <a:pPr marL="0" marR="0" algn="ctr">
                        <a:lnSpc>
                          <a:spcPct val="115000"/>
                        </a:lnSpc>
                        <a:spcBef>
                          <a:spcPts val="0"/>
                        </a:spcBef>
                        <a:spcAft>
                          <a:spcPts val="1000"/>
                        </a:spcAft>
                      </a:pPr>
                      <a:r>
                        <a:rPr lang="en-US" sz="2200" dirty="0"/>
                        <a:t>change </a:t>
                      </a:r>
                      <a:endParaRPr lang="en-US" sz="2200" dirty="0">
                        <a:latin typeface="Calibri"/>
                        <a:ea typeface="Calibri"/>
                        <a:cs typeface="Times New Roman"/>
                      </a:endParaRPr>
                    </a:p>
                  </a:txBody>
                  <a:tcPr marL="18972" marR="18972" marT="18972" marB="18972" anchor="ctr"/>
                </a:tc>
                <a:tc>
                  <a:txBody>
                    <a:bodyPr/>
                    <a:lstStyle/>
                    <a:p>
                      <a:pPr marL="0" marR="0" algn="ctr">
                        <a:lnSpc>
                          <a:spcPct val="115000"/>
                        </a:lnSpc>
                        <a:spcBef>
                          <a:spcPts val="0"/>
                        </a:spcBef>
                        <a:spcAft>
                          <a:spcPts val="1000"/>
                        </a:spcAft>
                      </a:pPr>
                      <a:r>
                        <a:rPr lang="en-US" sz="2200" dirty="0" err="1"/>
                        <a:t>onchange</a:t>
                      </a:r>
                      <a:r>
                        <a:rPr lang="en-US" sz="2200" dirty="0"/>
                        <a:t> </a:t>
                      </a:r>
                      <a:endParaRPr lang="en-US" sz="2200" dirty="0">
                        <a:latin typeface="Calibri"/>
                        <a:ea typeface="Calibri"/>
                        <a:cs typeface="Times New Roman"/>
                      </a:endParaRPr>
                    </a:p>
                  </a:txBody>
                  <a:tcPr marL="18972" marR="18972" marT="18972" marB="18972" anchor="ctr"/>
                </a:tc>
                <a:tc>
                  <a:txBody>
                    <a:bodyPr/>
                    <a:lstStyle/>
                    <a:p>
                      <a:pPr marL="0" marR="0">
                        <a:lnSpc>
                          <a:spcPct val="115000"/>
                        </a:lnSpc>
                        <a:spcBef>
                          <a:spcPts val="0"/>
                        </a:spcBef>
                        <a:spcAft>
                          <a:spcPts val="1000"/>
                        </a:spcAft>
                      </a:pPr>
                      <a:r>
                        <a:rPr lang="en-US" sz="2200" dirty="0"/>
                        <a:t>When the selection of checked state change for input, select or text-area element changes, event handler </a:t>
                      </a:r>
                      <a:r>
                        <a:rPr lang="en-US" sz="2200" dirty="0" err="1"/>
                        <a:t>onchange</a:t>
                      </a:r>
                      <a:r>
                        <a:rPr lang="en-US" sz="2200" dirty="0"/>
                        <a:t> handles it. </a:t>
                      </a:r>
                      <a:endParaRPr lang="en-US" sz="2200" dirty="0">
                        <a:latin typeface="Calibri"/>
                        <a:ea typeface="Calibri"/>
                        <a:cs typeface="Times New Roman"/>
                      </a:endParaRPr>
                    </a:p>
                  </a:txBody>
                  <a:tcPr marL="18972" marR="18972" marT="18972" marB="18972" anchor="ct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Autofit/>
          </a:bodyPr>
          <a:lstStyle/>
          <a:p>
            <a:pPr algn="ctr"/>
            <a:r>
              <a:rPr lang="en-US" sz="3200" b="1" dirty="0" smtClean="0"/>
              <a:t>Working with Objects</a:t>
            </a:r>
            <a:endParaRPr lang="en-US" sz="3200" dirty="0"/>
          </a:p>
        </p:txBody>
      </p:sp>
      <p:sp>
        <p:nvSpPr>
          <p:cNvPr id="3" name="Content Placeholder 2"/>
          <p:cNvSpPr>
            <a:spLocks noGrp="1"/>
          </p:cNvSpPr>
          <p:nvPr>
            <p:ph sz="quarter" idx="1"/>
          </p:nvPr>
        </p:nvSpPr>
        <p:spPr>
          <a:xfrm>
            <a:off x="304800" y="914400"/>
            <a:ext cx="8305800" cy="5559552"/>
          </a:xfrm>
        </p:spPr>
        <p:txBody>
          <a:bodyPr>
            <a:normAutofit/>
          </a:bodyPr>
          <a:lstStyle/>
          <a:p>
            <a:pPr algn="just">
              <a:lnSpc>
                <a:spcPct val="150000"/>
              </a:lnSpc>
            </a:pPr>
            <a:r>
              <a:rPr lang="en-US" dirty="0" smtClean="0"/>
              <a:t>Objects are the </a:t>
            </a:r>
            <a:r>
              <a:rPr lang="en-US" dirty="0" smtClean="0">
                <a:solidFill>
                  <a:srgbClr val="CC0066"/>
                </a:solidFill>
              </a:rPr>
              <a:t>real-world entities, used to hold data that represents the collection of properties </a:t>
            </a:r>
            <a:r>
              <a:rPr lang="en-US" dirty="0" smtClean="0"/>
              <a:t>is required. </a:t>
            </a:r>
          </a:p>
          <a:p>
            <a:pPr algn="just">
              <a:lnSpc>
                <a:spcPct val="150000"/>
              </a:lnSpc>
            </a:pPr>
            <a:r>
              <a:rPr lang="en-US" dirty="0" smtClean="0"/>
              <a:t>An object </a:t>
            </a:r>
            <a:r>
              <a:rPr lang="en-US" dirty="0" smtClean="0">
                <a:solidFill>
                  <a:srgbClr val="6600CC"/>
                </a:solidFill>
              </a:rPr>
              <a:t>consists of state and behavior</a:t>
            </a:r>
            <a:r>
              <a:rPr lang="en-US" dirty="0" smtClean="0"/>
              <a:t>. </a:t>
            </a:r>
          </a:p>
          <a:p>
            <a:pPr algn="just">
              <a:lnSpc>
                <a:spcPct val="150000"/>
              </a:lnSpc>
            </a:pPr>
            <a:r>
              <a:rPr lang="en-US" dirty="0" smtClean="0"/>
              <a:t>The </a:t>
            </a:r>
            <a:r>
              <a:rPr lang="en-US" dirty="0" smtClean="0">
                <a:solidFill>
                  <a:srgbClr val="FF0066"/>
                </a:solidFill>
              </a:rPr>
              <a:t>State of an entity represents properties </a:t>
            </a:r>
            <a:r>
              <a:rPr lang="en-US" dirty="0" smtClean="0"/>
              <a:t>that can be modeled as key-value pairs. </a:t>
            </a:r>
          </a:p>
          <a:p>
            <a:pPr algn="just">
              <a:lnSpc>
                <a:spcPct val="150000"/>
              </a:lnSpc>
            </a:pPr>
            <a:r>
              <a:rPr lang="en-US" dirty="0" smtClean="0"/>
              <a:t>The </a:t>
            </a:r>
            <a:r>
              <a:rPr lang="en-US" dirty="0" smtClean="0">
                <a:solidFill>
                  <a:srgbClr val="0000FF"/>
                </a:solidFill>
              </a:rPr>
              <a:t>Behavior of an entity represents the observable effect of an operation </a:t>
            </a:r>
            <a:r>
              <a:rPr lang="en-US" dirty="0" smtClean="0"/>
              <a:t>performed on it and is modeled using functions. </a:t>
            </a:r>
          </a:p>
          <a:p>
            <a:pPr algn="just">
              <a:lnSpc>
                <a:spcPct val="150000"/>
              </a:lnSpc>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82000" cy="6245352"/>
          </a:xfrm>
        </p:spPr>
        <p:txBody>
          <a:bodyPr>
            <a:normAutofit/>
          </a:bodyPr>
          <a:lstStyle/>
          <a:p>
            <a:pPr>
              <a:buNone/>
            </a:pPr>
            <a:r>
              <a:rPr lang="en-US" b="1" dirty="0" smtClean="0"/>
              <a:t>Example:</a:t>
            </a:r>
            <a:r>
              <a:rPr lang="en-US" dirty="0" smtClean="0"/>
              <a:t>  </a:t>
            </a:r>
          </a:p>
          <a:p>
            <a:r>
              <a:rPr lang="en-US" dirty="0" smtClean="0"/>
              <a:t>A Car is an object in the real world. </a:t>
            </a:r>
          </a:p>
          <a:p>
            <a:r>
              <a:rPr lang="en-US" dirty="0" smtClean="0"/>
              <a:t>State of Car object: </a:t>
            </a:r>
          </a:p>
          <a:p>
            <a:pPr marL="1082675" lvl="0" indent="-273050"/>
            <a:r>
              <a:rPr lang="en-US" dirty="0" smtClean="0"/>
              <a:t>Color=red </a:t>
            </a:r>
          </a:p>
          <a:p>
            <a:pPr marL="1082675" lvl="0" indent="-273050"/>
            <a:r>
              <a:rPr lang="en-US" dirty="0" smtClean="0"/>
              <a:t>Model = VXI </a:t>
            </a:r>
          </a:p>
          <a:p>
            <a:pPr marL="1082675" lvl="0" indent="-273050"/>
            <a:r>
              <a:rPr lang="en-US" dirty="0" smtClean="0"/>
              <a:t>Current gear = 3 </a:t>
            </a:r>
          </a:p>
          <a:p>
            <a:pPr marL="1082675" lvl="0" indent="-273050"/>
            <a:r>
              <a:rPr lang="en-US" dirty="0" smtClean="0"/>
              <a:t>Current speed = 45 km / hr </a:t>
            </a:r>
          </a:p>
          <a:p>
            <a:pPr marL="1082675" lvl="0" indent="-273050"/>
            <a:r>
              <a:rPr lang="en-US" dirty="0" smtClean="0"/>
              <a:t>Number of doors = 4 </a:t>
            </a:r>
          </a:p>
          <a:p>
            <a:pPr marL="1082675" lvl="0" indent="-273050"/>
            <a:r>
              <a:rPr lang="en-US" dirty="0" smtClean="0"/>
              <a:t>Seating Capacity = 5 </a:t>
            </a:r>
          </a:p>
          <a:p>
            <a:r>
              <a:rPr lang="en-US" dirty="0" smtClean="0"/>
              <a:t>The behavior of Car object: </a:t>
            </a:r>
          </a:p>
          <a:p>
            <a:pPr marL="1082675" lvl="0" indent="-273050"/>
            <a:r>
              <a:rPr lang="en-US" dirty="0" smtClean="0"/>
              <a:t>Accelerate </a:t>
            </a:r>
          </a:p>
          <a:p>
            <a:pPr marL="1082675" lvl="0" indent="-273050"/>
            <a:r>
              <a:rPr lang="en-US" dirty="0" smtClean="0"/>
              <a:t>Change gear </a:t>
            </a:r>
          </a:p>
          <a:p>
            <a:pPr marL="1082675" indent="-273050"/>
            <a:r>
              <a:rPr lang="en-US" dirty="0" smtClean="0"/>
              <a:t>Brake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pPr algn="ctr"/>
            <a:r>
              <a:rPr lang="en-US" sz="3600" b="1" dirty="0" smtClean="0"/>
              <a:t>Type of Objects</a:t>
            </a:r>
            <a:endParaRPr lang="en-US" sz="3600" dirty="0"/>
          </a:p>
        </p:txBody>
      </p:sp>
      <p:pic>
        <p:nvPicPr>
          <p:cNvPr id="4" name="Content Placeholder 3"/>
          <p:cNvPicPr>
            <a:picLocks noGrp="1"/>
          </p:cNvPicPr>
          <p:nvPr>
            <p:ph sz="quarter" idx="1"/>
          </p:nvPr>
        </p:nvPicPr>
        <p:blipFill>
          <a:blip r:embed="rId2"/>
          <a:srcRect/>
          <a:stretch>
            <a:fillRect/>
          </a:stretch>
        </p:blipFill>
        <p:spPr bwMode="auto">
          <a:xfrm>
            <a:off x="228600" y="1219200"/>
            <a:ext cx="8534400" cy="50292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Autofit/>
          </a:bodyPr>
          <a:lstStyle/>
          <a:p>
            <a:pPr algn="ctr"/>
            <a:r>
              <a:rPr lang="en-US" sz="3600" b="1" dirty="0" smtClean="0"/>
              <a:t>Creating Objects</a:t>
            </a:r>
            <a:endParaRPr lang="en-US" sz="3600" dirty="0"/>
          </a:p>
        </p:txBody>
      </p:sp>
      <p:sp>
        <p:nvSpPr>
          <p:cNvPr id="3" name="Content Placeholder 2"/>
          <p:cNvSpPr>
            <a:spLocks noGrp="1"/>
          </p:cNvSpPr>
          <p:nvPr>
            <p:ph sz="quarter" idx="1"/>
          </p:nvPr>
        </p:nvSpPr>
        <p:spPr>
          <a:xfrm>
            <a:off x="228600" y="914400"/>
            <a:ext cx="8382000" cy="5559552"/>
          </a:xfrm>
        </p:spPr>
        <p:txBody>
          <a:bodyPr/>
          <a:lstStyle/>
          <a:p>
            <a:pPr algn="just"/>
            <a:r>
              <a:rPr lang="en-US" dirty="0" smtClean="0"/>
              <a:t>In JavaScript objects, the state and </a:t>
            </a:r>
            <a:r>
              <a:rPr lang="en-US" dirty="0" err="1" smtClean="0"/>
              <a:t>behaviour</a:t>
            </a:r>
            <a:r>
              <a:rPr lang="en-US" dirty="0" smtClean="0"/>
              <a:t> is represented as a collection of properties.</a:t>
            </a:r>
          </a:p>
          <a:p>
            <a:pPr algn="just"/>
            <a:r>
              <a:rPr lang="en-US" dirty="0" smtClean="0"/>
              <a:t>Each </a:t>
            </a:r>
            <a:r>
              <a:rPr lang="en-US" dirty="0" smtClean="0">
                <a:solidFill>
                  <a:srgbClr val="0000FF"/>
                </a:solidFill>
              </a:rPr>
              <a:t>property is a [key-value] pair </a:t>
            </a:r>
            <a:r>
              <a:rPr lang="en-US" dirty="0" smtClean="0"/>
              <a:t>where the key is a string and the value can be any JavaScript primitive type value, an object, or even a function.</a:t>
            </a:r>
          </a:p>
          <a:p>
            <a:pPr algn="just"/>
            <a:r>
              <a:rPr lang="en-US" dirty="0" smtClean="0"/>
              <a:t>JavaScript objects can be created using two different approaches.</a:t>
            </a:r>
          </a:p>
          <a:p>
            <a:pPr algn="just"/>
            <a:endParaRPr lang="en-US" dirty="0"/>
          </a:p>
        </p:txBody>
      </p:sp>
      <p:pic>
        <p:nvPicPr>
          <p:cNvPr id="4" name="Picture 3"/>
          <p:cNvPicPr/>
          <p:nvPr/>
        </p:nvPicPr>
        <p:blipFill>
          <a:blip r:embed="rId2"/>
          <a:srcRect/>
          <a:stretch>
            <a:fillRect/>
          </a:stretch>
        </p:blipFill>
        <p:spPr bwMode="auto">
          <a:xfrm>
            <a:off x="914400" y="3810000"/>
            <a:ext cx="6629400" cy="19812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563562"/>
          </a:xfrm>
        </p:spPr>
        <p:txBody>
          <a:bodyPr/>
          <a:lstStyle/>
          <a:p>
            <a:r>
              <a:rPr lang="en-US" b="1" dirty="0" smtClean="0"/>
              <a:t>Creating Object using Literal notation</a:t>
            </a:r>
            <a:endParaRPr lang="en-US" dirty="0"/>
          </a:p>
        </p:txBody>
      </p:sp>
      <p:sp>
        <p:nvSpPr>
          <p:cNvPr id="3" name="Content Placeholder 2"/>
          <p:cNvSpPr>
            <a:spLocks noGrp="1"/>
          </p:cNvSpPr>
          <p:nvPr>
            <p:ph sz="quarter" idx="1"/>
          </p:nvPr>
        </p:nvSpPr>
        <p:spPr>
          <a:xfrm>
            <a:off x="228600" y="609600"/>
            <a:ext cx="8382000" cy="6248400"/>
          </a:xfrm>
        </p:spPr>
        <p:txBody>
          <a:bodyPr>
            <a:normAutofit fontScale="85000" lnSpcReduction="20000"/>
          </a:bodyPr>
          <a:lstStyle/>
          <a:p>
            <a:pPr algn="just"/>
            <a:r>
              <a:rPr lang="en-US" dirty="0" smtClean="0"/>
              <a:t>Object literal notation is a </a:t>
            </a:r>
            <a:r>
              <a:rPr lang="en-US" dirty="0" smtClean="0">
                <a:solidFill>
                  <a:srgbClr val="0000FF"/>
                </a:solidFill>
              </a:rPr>
              <a:t>comma-separated list of name-value pairs wrapped inside curly braces</a:t>
            </a:r>
            <a:r>
              <a:rPr lang="en-US" dirty="0" smtClean="0"/>
              <a:t>. This promotes the encapsulation of data in a tidy package. </a:t>
            </a:r>
          </a:p>
          <a:p>
            <a:pPr algn="just">
              <a:buNone/>
            </a:pPr>
            <a:r>
              <a:rPr lang="en-US" b="1" dirty="0" smtClean="0"/>
              <a:t>Syntax:</a:t>
            </a:r>
            <a:endParaRPr lang="en-US" dirty="0" smtClean="0"/>
          </a:p>
          <a:p>
            <a:pPr lvl="0" algn="just"/>
            <a:r>
              <a:rPr lang="en-US" dirty="0" err="1" smtClean="0"/>
              <a:t>objectName</a:t>
            </a:r>
            <a:r>
              <a:rPr lang="en-US" dirty="0" smtClean="0"/>
              <a:t> = {</a:t>
            </a:r>
          </a:p>
          <a:p>
            <a:pPr lvl="0" algn="just">
              <a:buNone/>
            </a:pPr>
            <a:r>
              <a:rPr lang="en-US" dirty="0" smtClean="0"/>
              <a:t>	 </a:t>
            </a:r>
            <a:r>
              <a:rPr lang="en-US" i="1" dirty="0" smtClean="0"/>
              <a:t>//-------------states of the object----------- </a:t>
            </a:r>
            <a:endParaRPr lang="en-US" dirty="0" smtClean="0"/>
          </a:p>
          <a:p>
            <a:pPr marL="1082675" lvl="0" indent="-273050" algn="just">
              <a:buNone/>
            </a:pPr>
            <a:r>
              <a:rPr lang="en-US" dirty="0" smtClean="0"/>
              <a:t>    key_1: value_1,</a:t>
            </a:r>
          </a:p>
          <a:p>
            <a:pPr marL="1082675" lvl="0" indent="-273050" algn="just">
              <a:buNone/>
            </a:pPr>
            <a:r>
              <a:rPr lang="en-US" dirty="0" smtClean="0"/>
              <a:t>    key_2: value_2,</a:t>
            </a:r>
          </a:p>
          <a:p>
            <a:pPr marL="1082675" lvl="0" indent="-273050" algn="just">
              <a:buNone/>
            </a:pPr>
            <a:r>
              <a:rPr lang="en-US" dirty="0" smtClean="0"/>
              <a:t>    ...</a:t>
            </a:r>
          </a:p>
          <a:p>
            <a:pPr marL="1082675" lvl="0" indent="-273050" algn="just">
              <a:buNone/>
            </a:pPr>
            <a:r>
              <a:rPr lang="en-US" dirty="0" smtClean="0"/>
              <a:t>    </a:t>
            </a:r>
            <a:r>
              <a:rPr lang="en-US" dirty="0" err="1" smtClean="0"/>
              <a:t>key_n</a:t>
            </a:r>
            <a:r>
              <a:rPr lang="en-US" dirty="0" smtClean="0"/>
              <a:t>: </a:t>
            </a:r>
            <a:r>
              <a:rPr lang="en-US" dirty="0" err="1" smtClean="0"/>
              <a:t>value_n</a:t>
            </a:r>
            <a:r>
              <a:rPr lang="en-US" dirty="0" smtClean="0"/>
              <a:t>,</a:t>
            </a:r>
          </a:p>
          <a:p>
            <a:pPr lvl="0" algn="just">
              <a:buNone/>
            </a:pPr>
            <a:r>
              <a:rPr lang="en-US" i="1" dirty="0" smtClean="0"/>
              <a:t>   //-------------</a:t>
            </a:r>
            <a:r>
              <a:rPr lang="en-US" i="1" dirty="0" err="1" smtClean="0"/>
              <a:t>behaviour</a:t>
            </a:r>
            <a:r>
              <a:rPr lang="en-US" i="1" dirty="0" smtClean="0"/>
              <a:t> of the object--------- </a:t>
            </a:r>
            <a:endParaRPr lang="en-US" dirty="0" smtClean="0"/>
          </a:p>
          <a:p>
            <a:pPr marL="1082675" lvl="0" indent="-273050" algn="just">
              <a:buNone/>
            </a:pPr>
            <a:r>
              <a:rPr lang="en-US" dirty="0" smtClean="0"/>
              <a:t>    key_function_name_1: function (parameter) {</a:t>
            </a:r>
          </a:p>
          <a:p>
            <a:pPr marL="1082675" lvl="0" indent="-273050" algn="just">
              <a:buNone/>
            </a:pPr>
            <a:r>
              <a:rPr lang="en-US" dirty="0" smtClean="0"/>
              <a:t>        </a:t>
            </a:r>
            <a:r>
              <a:rPr lang="en-US" i="1" dirty="0" smtClean="0"/>
              <a:t>//we can modify any of the property declared above </a:t>
            </a:r>
            <a:endParaRPr lang="en-US" dirty="0" smtClean="0"/>
          </a:p>
          <a:p>
            <a:pPr marL="1082675" lvl="0" indent="-273050" algn="just">
              <a:buNone/>
            </a:pPr>
            <a:r>
              <a:rPr lang="en-US" dirty="0" smtClean="0"/>
              <a:t>    },</a:t>
            </a:r>
          </a:p>
          <a:p>
            <a:pPr marL="1082675" lvl="0" indent="-273050" algn="just">
              <a:buNone/>
            </a:pPr>
            <a:r>
              <a:rPr lang="en-US" dirty="0" smtClean="0"/>
              <a:t>    ...</a:t>
            </a:r>
          </a:p>
          <a:p>
            <a:pPr marL="1082675" lvl="0" indent="-273050" algn="just">
              <a:buNone/>
            </a:pPr>
            <a:r>
              <a:rPr lang="en-US" dirty="0" smtClean="0"/>
              <a:t>    </a:t>
            </a:r>
            <a:r>
              <a:rPr lang="en-US" dirty="0" err="1" smtClean="0"/>
              <a:t>key_function_name_n</a:t>
            </a:r>
            <a:r>
              <a:rPr lang="en-US" dirty="0" smtClean="0"/>
              <a:t>: function(parameter) {</a:t>
            </a:r>
          </a:p>
          <a:p>
            <a:pPr marL="1082675" lvl="0" indent="-273050" algn="just">
              <a:buNone/>
            </a:pPr>
            <a:r>
              <a:rPr lang="en-US" dirty="0" smtClean="0"/>
              <a:t>        </a:t>
            </a:r>
            <a:r>
              <a:rPr lang="en-US" i="1" dirty="0" smtClean="0"/>
              <a:t>//we can modify any of the property declared above </a:t>
            </a:r>
            <a:endParaRPr lang="en-US" dirty="0" smtClean="0"/>
          </a:p>
          <a:p>
            <a:pPr marL="1082675" lvl="0" indent="-273050" algn="just">
              <a:buNone/>
            </a:pPr>
            <a:r>
              <a:rPr lang="en-US" dirty="0" smtClean="0"/>
              <a:t>    }</a:t>
            </a:r>
          </a:p>
          <a:p>
            <a:pPr lvl="0" algn="just"/>
            <a:r>
              <a:rPr lang="en-US" dirty="0" smtClean="0"/>
              <a:t>}</a:t>
            </a:r>
          </a:p>
          <a:p>
            <a:pPr algn="just"/>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229600" cy="6705600"/>
          </a:xfrm>
        </p:spPr>
        <p:txBody>
          <a:bodyPr>
            <a:normAutofit fontScale="92500" lnSpcReduction="20000"/>
          </a:bodyPr>
          <a:lstStyle/>
          <a:p>
            <a:r>
              <a:rPr lang="en-US" b="1" dirty="0" smtClean="0"/>
              <a:t>Example:</a:t>
            </a:r>
            <a:endParaRPr lang="en-US" dirty="0" smtClean="0"/>
          </a:p>
          <a:p>
            <a:pPr marL="407988" lvl="0" indent="-273050">
              <a:buNone/>
            </a:pPr>
            <a:r>
              <a:rPr lang="en-US" b="1" i="1" dirty="0" smtClean="0"/>
              <a:t>//-------------states of the object--------- </a:t>
            </a:r>
            <a:endParaRPr lang="en-US" b="1" dirty="0" smtClean="0"/>
          </a:p>
          <a:p>
            <a:pPr marL="407988" lvl="0" indent="-273050">
              <a:buNone/>
            </a:pPr>
            <a:r>
              <a:rPr lang="en-US" dirty="0" smtClean="0"/>
              <a:t>let </a:t>
            </a:r>
            <a:r>
              <a:rPr lang="en-US" dirty="0" err="1" smtClean="0"/>
              <a:t>myCar</a:t>
            </a:r>
            <a:r>
              <a:rPr lang="en-US" dirty="0" smtClean="0"/>
              <a:t> = {</a:t>
            </a:r>
          </a:p>
          <a:p>
            <a:pPr marL="407988" lvl="0" indent="-273050">
              <a:buNone/>
            </a:pPr>
            <a:r>
              <a:rPr lang="en-US" dirty="0" smtClean="0"/>
              <a:t>    name: "Fiat",</a:t>
            </a:r>
          </a:p>
          <a:p>
            <a:pPr marL="407988" lvl="0" indent="-273050">
              <a:buNone/>
            </a:pPr>
            <a:r>
              <a:rPr lang="en-US" dirty="0" smtClean="0"/>
              <a:t>    model: "VXI",</a:t>
            </a:r>
          </a:p>
          <a:p>
            <a:pPr marL="407988" lvl="0" indent="-273050">
              <a:buNone/>
            </a:pPr>
            <a:r>
              <a:rPr lang="en-US" dirty="0" smtClean="0"/>
              <a:t>    color: "red",</a:t>
            </a:r>
          </a:p>
          <a:p>
            <a:pPr marL="407988" lvl="0" indent="-273050">
              <a:buNone/>
            </a:pPr>
            <a:r>
              <a:rPr lang="en-US" dirty="0" smtClean="0"/>
              <a:t>    </a:t>
            </a:r>
            <a:r>
              <a:rPr lang="en-US" dirty="0" err="1" smtClean="0"/>
              <a:t>numberOfGears</a:t>
            </a:r>
            <a:r>
              <a:rPr lang="en-US" dirty="0" smtClean="0"/>
              <a:t>: 5,</a:t>
            </a:r>
          </a:p>
          <a:p>
            <a:pPr marL="407988" lvl="0" indent="-273050">
              <a:buNone/>
            </a:pPr>
            <a:r>
              <a:rPr lang="en-US" dirty="0" smtClean="0"/>
              <a:t>    </a:t>
            </a:r>
            <a:r>
              <a:rPr lang="en-US" dirty="0" err="1" smtClean="0"/>
              <a:t>currentGear</a:t>
            </a:r>
            <a:r>
              <a:rPr lang="en-US" dirty="0" smtClean="0"/>
              <a:t>: 3,</a:t>
            </a:r>
          </a:p>
          <a:p>
            <a:pPr marL="407988" lvl="0" indent="-273050">
              <a:buNone/>
            </a:pPr>
            <a:r>
              <a:rPr lang="en-US" dirty="0" smtClean="0"/>
              <a:t>    </a:t>
            </a:r>
            <a:r>
              <a:rPr lang="en-US" dirty="0" err="1" smtClean="0"/>
              <a:t>currentSpeed</a:t>
            </a:r>
            <a:r>
              <a:rPr lang="en-US" dirty="0" smtClean="0"/>
              <a:t>: 45,</a:t>
            </a:r>
          </a:p>
          <a:p>
            <a:pPr marL="407988" lvl="0" indent="-273050">
              <a:buNone/>
            </a:pPr>
            <a:r>
              <a:rPr lang="en-US" dirty="0" smtClean="0"/>
              <a:t>    </a:t>
            </a:r>
            <a:r>
              <a:rPr lang="en-US" b="1" i="1" dirty="0" smtClean="0"/>
              <a:t>//-------------</a:t>
            </a:r>
            <a:r>
              <a:rPr lang="en-US" b="1" i="1" dirty="0" err="1" smtClean="0"/>
              <a:t>Behaviour</a:t>
            </a:r>
            <a:r>
              <a:rPr lang="en-US" b="1" i="1" dirty="0" smtClean="0"/>
              <a:t> of the object--------- </a:t>
            </a:r>
            <a:endParaRPr lang="en-US" b="1" dirty="0" smtClean="0"/>
          </a:p>
          <a:p>
            <a:pPr marL="407988" lvl="0" indent="-273050">
              <a:buNone/>
            </a:pPr>
            <a:r>
              <a:rPr lang="en-US" dirty="0" smtClean="0"/>
              <a:t>    accelerate: function (</a:t>
            </a:r>
            <a:r>
              <a:rPr lang="en-US" dirty="0" err="1" smtClean="0"/>
              <a:t>speedCounter</a:t>
            </a:r>
            <a:r>
              <a:rPr lang="en-US" dirty="0" smtClean="0"/>
              <a:t>) {</a:t>
            </a:r>
          </a:p>
          <a:p>
            <a:pPr marL="407988" lvl="0" indent="-273050">
              <a:buNone/>
            </a:pPr>
            <a:r>
              <a:rPr lang="en-US" dirty="0" smtClean="0"/>
              <a:t>        </a:t>
            </a:r>
            <a:r>
              <a:rPr lang="en-US" dirty="0" err="1" smtClean="0"/>
              <a:t>this.currentSpeed</a:t>
            </a:r>
            <a:r>
              <a:rPr lang="en-US" dirty="0" smtClean="0"/>
              <a:t> = </a:t>
            </a:r>
            <a:r>
              <a:rPr lang="en-US" dirty="0" err="1" smtClean="0"/>
              <a:t>this.currentSpeed</a:t>
            </a:r>
            <a:r>
              <a:rPr lang="en-US" dirty="0" smtClean="0"/>
              <a:t> + </a:t>
            </a:r>
            <a:r>
              <a:rPr lang="en-US" dirty="0" err="1" smtClean="0"/>
              <a:t>speedCounter</a:t>
            </a:r>
            <a:r>
              <a:rPr lang="en-US" dirty="0" smtClean="0"/>
              <a:t>;</a:t>
            </a:r>
          </a:p>
          <a:p>
            <a:pPr marL="407988" lvl="0" indent="-273050">
              <a:buNone/>
            </a:pPr>
            <a:r>
              <a:rPr lang="en-US" dirty="0" smtClean="0"/>
              <a:t>        return </a:t>
            </a:r>
            <a:r>
              <a:rPr lang="en-US" dirty="0" err="1" smtClean="0"/>
              <a:t>this.currentSpeed</a:t>
            </a:r>
            <a:r>
              <a:rPr lang="en-US" dirty="0" smtClean="0"/>
              <a:t>;</a:t>
            </a:r>
          </a:p>
          <a:p>
            <a:pPr marL="407988" lvl="0" indent="-273050">
              <a:buNone/>
            </a:pPr>
            <a:r>
              <a:rPr lang="en-US" dirty="0" smtClean="0"/>
              <a:t>    },</a:t>
            </a:r>
          </a:p>
          <a:p>
            <a:pPr marL="407988" lvl="0" indent="-273050">
              <a:buNone/>
            </a:pPr>
            <a:r>
              <a:rPr lang="en-US" dirty="0" smtClean="0"/>
              <a:t>    brake: function (</a:t>
            </a:r>
            <a:r>
              <a:rPr lang="en-US" dirty="0" err="1" smtClean="0"/>
              <a:t>speedCounter</a:t>
            </a:r>
            <a:r>
              <a:rPr lang="en-US" dirty="0" smtClean="0"/>
              <a:t>) {</a:t>
            </a:r>
          </a:p>
          <a:p>
            <a:pPr marL="407988" lvl="0" indent="-273050">
              <a:buNone/>
            </a:pPr>
            <a:r>
              <a:rPr lang="en-US" dirty="0" smtClean="0"/>
              <a:t>        </a:t>
            </a:r>
            <a:r>
              <a:rPr lang="en-US" dirty="0" err="1" smtClean="0"/>
              <a:t>this.currentSpeed</a:t>
            </a:r>
            <a:r>
              <a:rPr lang="en-US" dirty="0" smtClean="0"/>
              <a:t> = </a:t>
            </a:r>
            <a:r>
              <a:rPr lang="en-US" dirty="0" err="1" smtClean="0"/>
              <a:t>this.currentSpeed</a:t>
            </a:r>
            <a:r>
              <a:rPr lang="en-US" dirty="0" smtClean="0"/>
              <a:t> - </a:t>
            </a:r>
            <a:r>
              <a:rPr lang="en-US" dirty="0" err="1" smtClean="0"/>
              <a:t>speedCounter</a:t>
            </a:r>
            <a:r>
              <a:rPr lang="en-US" dirty="0" smtClean="0"/>
              <a:t>;</a:t>
            </a:r>
          </a:p>
          <a:p>
            <a:pPr marL="407988" lvl="0" indent="-273050">
              <a:buNone/>
            </a:pPr>
            <a:r>
              <a:rPr lang="en-US" dirty="0" smtClean="0"/>
              <a:t>        return </a:t>
            </a:r>
            <a:r>
              <a:rPr lang="en-US" dirty="0" err="1" smtClean="0"/>
              <a:t>this.currentSpeed</a:t>
            </a:r>
            <a:r>
              <a:rPr lang="en-US" dirty="0" smtClean="0"/>
              <a:t>;</a:t>
            </a:r>
          </a:p>
          <a:p>
            <a:pPr marL="407988" lvl="0" indent="-273050">
              <a:buNone/>
            </a:pPr>
            <a:r>
              <a:rPr lang="en-US" dirty="0" smtClean="0"/>
              <a:t>    }</a:t>
            </a:r>
          </a:p>
          <a:p>
            <a:pPr marL="407988" lvl="0" indent="-273050">
              <a:buNone/>
            </a:pPr>
            <a:r>
              <a:rPr lang="en-US" dirty="0" smtClean="0"/>
              <a:t>}</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143000"/>
          </a:xfrm>
        </p:spPr>
        <p:txBody>
          <a:bodyPr>
            <a:normAutofit/>
          </a:bodyPr>
          <a:lstStyle/>
          <a:p>
            <a:pPr algn="ctr"/>
            <a:r>
              <a:rPr lang="en-US" sz="2800" b="1" dirty="0" smtClean="0"/>
              <a:t>Creating Object using Enhanced Object Literals</a:t>
            </a:r>
            <a:endParaRPr lang="en-US" sz="2800" dirty="0"/>
          </a:p>
        </p:txBody>
      </p:sp>
      <p:sp>
        <p:nvSpPr>
          <p:cNvPr id="3" name="Content Placeholder 2"/>
          <p:cNvSpPr>
            <a:spLocks noGrp="1"/>
          </p:cNvSpPr>
          <p:nvPr>
            <p:ph sz="quarter" idx="1"/>
          </p:nvPr>
        </p:nvSpPr>
        <p:spPr>
          <a:xfrm>
            <a:off x="381000" y="1143000"/>
            <a:ext cx="8305800" cy="5486400"/>
          </a:xfrm>
        </p:spPr>
        <p:txBody>
          <a:bodyPr/>
          <a:lstStyle/>
          <a:p>
            <a:r>
              <a:rPr lang="en-US" dirty="0" smtClean="0"/>
              <a:t>Below is the </a:t>
            </a:r>
            <a:r>
              <a:rPr lang="en-US" b="1" dirty="0" smtClean="0"/>
              <a:t>older syntax used to create object literals</a:t>
            </a:r>
            <a:r>
              <a:rPr lang="en-US" dirty="0" smtClean="0"/>
              <a:t>:</a:t>
            </a:r>
          </a:p>
          <a:p>
            <a:pPr marL="796925" indent="-273050">
              <a:buNone/>
            </a:pPr>
            <a:r>
              <a:rPr lang="en-US" dirty="0" smtClean="0"/>
              <a:t>let name = "Arnold";</a:t>
            </a:r>
          </a:p>
          <a:p>
            <a:pPr marL="796925" indent="-273050">
              <a:buNone/>
            </a:pPr>
            <a:r>
              <a:rPr lang="en-US" dirty="0" smtClean="0"/>
              <a:t>let age = 65;</a:t>
            </a:r>
          </a:p>
          <a:p>
            <a:pPr marL="796925" indent="-273050">
              <a:buNone/>
            </a:pPr>
            <a:r>
              <a:rPr lang="en-US" dirty="0" smtClean="0"/>
              <a:t>let country = "USA";</a:t>
            </a:r>
          </a:p>
          <a:p>
            <a:pPr>
              <a:buNone/>
            </a:pPr>
            <a:r>
              <a:rPr lang="en-US" dirty="0" smtClean="0"/>
              <a:t>let </a:t>
            </a:r>
            <a:r>
              <a:rPr lang="en-US" dirty="0" err="1" smtClean="0"/>
              <a:t>obj</a:t>
            </a:r>
            <a:r>
              <a:rPr lang="en-US" dirty="0" smtClean="0"/>
              <a:t> = {    name: name,    age: age,    country: country}; </a:t>
            </a:r>
          </a:p>
          <a:p>
            <a:r>
              <a:rPr lang="en-US" dirty="0" smtClean="0"/>
              <a:t>Below is the </a:t>
            </a:r>
            <a:r>
              <a:rPr lang="en-US" b="1" dirty="0" smtClean="0"/>
              <a:t>modern way to create objects in a simpler way: </a:t>
            </a:r>
          </a:p>
          <a:p>
            <a:pPr marL="917575" indent="-273050">
              <a:buNone/>
            </a:pPr>
            <a:r>
              <a:rPr lang="en-US" dirty="0" smtClean="0"/>
              <a:t>let name="Arnold"; </a:t>
            </a:r>
          </a:p>
          <a:p>
            <a:pPr marL="917575" indent="-273050">
              <a:buNone/>
            </a:pPr>
            <a:r>
              <a:rPr lang="en-US" dirty="0" smtClean="0"/>
              <a:t>let age=65; </a:t>
            </a:r>
          </a:p>
          <a:p>
            <a:pPr marL="917575" indent="-273050">
              <a:buNone/>
            </a:pPr>
            <a:r>
              <a:rPr lang="en-US" dirty="0" smtClean="0"/>
              <a:t>let country="USA"; </a:t>
            </a:r>
          </a:p>
          <a:p>
            <a:pPr marL="917575" indent="-273050">
              <a:buNone/>
            </a:pPr>
            <a:r>
              <a:rPr lang="en-US" dirty="0" smtClean="0"/>
              <a:t>let </a:t>
            </a:r>
            <a:r>
              <a:rPr lang="en-US" dirty="0" err="1" smtClean="0"/>
              <a:t>obj</a:t>
            </a:r>
            <a:r>
              <a:rPr lang="en-US" dirty="0" smtClean="0"/>
              <a:t>={name,age,country};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6169152"/>
          </a:xfrm>
        </p:spPr>
        <p:txBody>
          <a:bodyPr>
            <a:normAutofit lnSpcReduction="10000"/>
          </a:bodyPr>
          <a:lstStyle/>
          <a:p>
            <a:pPr algn="just">
              <a:lnSpc>
                <a:spcPct val="150000"/>
              </a:lnSpc>
              <a:buNone/>
            </a:pPr>
            <a:r>
              <a:rPr lang="en-US" b="1" dirty="0" smtClean="0"/>
              <a:t>Example:</a:t>
            </a:r>
            <a:endParaRPr lang="en-US" dirty="0" smtClean="0"/>
          </a:p>
          <a:p>
            <a:pPr marL="633413" lvl="0" indent="-273050" algn="just">
              <a:lnSpc>
                <a:spcPct val="150000"/>
              </a:lnSpc>
              <a:buNone/>
            </a:pPr>
            <a:r>
              <a:rPr lang="en-US" dirty="0" smtClean="0"/>
              <a:t>function multiply(num1, num2) {</a:t>
            </a:r>
          </a:p>
          <a:p>
            <a:pPr marL="633413" lvl="0" indent="-273050" algn="just">
              <a:lnSpc>
                <a:spcPct val="150000"/>
              </a:lnSpc>
              <a:buNone/>
            </a:pPr>
            <a:r>
              <a:rPr lang="en-US" dirty="0" smtClean="0"/>
              <a:t>    return num1 * num2;</a:t>
            </a:r>
          </a:p>
          <a:p>
            <a:pPr marL="633413" lvl="0" indent="-273050" algn="just">
              <a:lnSpc>
                <a:spcPct val="150000"/>
              </a:lnSpc>
              <a:buNone/>
            </a:pPr>
            <a:r>
              <a:rPr lang="en-US" dirty="0" smtClean="0"/>
              <a:t>} </a:t>
            </a:r>
          </a:p>
          <a:p>
            <a:pPr algn="just">
              <a:lnSpc>
                <a:spcPct val="150000"/>
              </a:lnSpc>
            </a:pPr>
            <a:r>
              <a:rPr lang="en-US" dirty="0" smtClean="0"/>
              <a:t>The code written inside the function body will be executed only when it is invoked or called.</a:t>
            </a:r>
          </a:p>
          <a:p>
            <a:pPr algn="just">
              <a:lnSpc>
                <a:spcPct val="150000"/>
              </a:lnSpc>
              <a:buNone/>
            </a:pPr>
            <a:r>
              <a:rPr lang="en-US" b="1" dirty="0" smtClean="0"/>
              <a:t>Syntax for Function Invocation:</a:t>
            </a:r>
            <a:endParaRPr lang="en-US" dirty="0" smtClean="0"/>
          </a:p>
          <a:p>
            <a:pPr lvl="0" algn="just">
              <a:lnSpc>
                <a:spcPct val="150000"/>
              </a:lnSpc>
              <a:buNone/>
            </a:pPr>
            <a:r>
              <a:rPr lang="en-US" dirty="0" err="1" smtClean="0"/>
              <a:t>function_name</a:t>
            </a:r>
            <a:r>
              <a:rPr lang="en-US" dirty="0" smtClean="0"/>
              <a:t>(argument 1, argument 2, ..., argument n);</a:t>
            </a:r>
          </a:p>
          <a:p>
            <a:pPr algn="just">
              <a:lnSpc>
                <a:spcPct val="150000"/>
              </a:lnSpc>
              <a:buNone/>
            </a:pPr>
            <a:r>
              <a:rPr lang="en-US" b="1" dirty="0" smtClean="0"/>
              <a:t>Example:</a:t>
            </a:r>
            <a:endParaRPr lang="en-US" dirty="0" smtClean="0"/>
          </a:p>
          <a:p>
            <a:pPr algn="just">
              <a:lnSpc>
                <a:spcPct val="150000"/>
              </a:lnSpc>
            </a:pPr>
            <a:r>
              <a:rPr lang="en-US" dirty="0" smtClean="0"/>
              <a:t>multiply (5,6);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066800"/>
          </a:xfrm>
        </p:spPr>
        <p:txBody>
          <a:bodyPr>
            <a:normAutofit/>
          </a:bodyPr>
          <a:lstStyle/>
          <a:p>
            <a:pPr algn="ctr"/>
            <a:r>
              <a:rPr lang="en-US" sz="2800" b="1" dirty="0" smtClean="0"/>
              <a:t>Creating Object using Enhanced Object Literals - Property Shorthand</a:t>
            </a:r>
            <a:endParaRPr lang="en-US" sz="2800" dirty="0"/>
          </a:p>
        </p:txBody>
      </p:sp>
      <p:sp>
        <p:nvSpPr>
          <p:cNvPr id="3" name="Content Placeholder 2"/>
          <p:cNvSpPr>
            <a:spLocks noGrp="1"/>
          </p:cNvSpPr>
          <p:nvPr>
            <p:ph sz="quarter" idx="1"/>
          </p:nvPr>
        </p:nvSpPr>
        <p:spPr>
          <a:xfrm>
            <a:off x="228600" y="1143000"/>
            <a:ext cx="8458200" cy="5715000"/>
          </a:xfrm>
        </p:spPr>
        <p:txBody>
          <a:bodyPr>
            <a:normAutofit fontScale="92500" lnSpcReduction="20000"/>
          </a:bodyPr>
          <a:lstStyle/>
          <a:p>
            <a:pPr>
              <a:buNone/>
            </a:pPr>
            <a:r>
              <a:rPr lang="en-US" i="1" dirty="0" smtClean="0">
                <a:solidFill>
                  <a:srgbClr val="6600CC"/>
                </a:solidFill>
              </a:rPr>
              <a:t>//Literal property without shorthand </a:t>
            </a:r>
          </a:p>
          <a:p>
            <a:pPr>
              <a:buNone/>
            </a:pPr>
            <a:r>
              <a:rPr lang="en-US" dirty="0" smtClean="0"/>
              <a:t>function </a:t>
            </a:r>
            <a:r>
              <a:rPr lang="en-US" dirty="0" err="1" smtClean="0"/>
              <a:t>createCourse</a:t>
            </a:r>
            <a:r>
              <a:rPr lang="en-US" dirty="0" smtClean="0"/>
              <a:t>(name, status) {    </a:t>
            </a:r>
          </a:p>
          <a:p>
            <a:pPr>
              <a:buNone/>
            </a:pPr>
            <a:r>
              <a:rPr lang="en-US" dirty="0" smtClean="0"/>
              <a:t>return {type: "JavaScript", name: name, status: status};</a:t>
            </a:r>
          </a:p>
          <a:p>
            <a:pPr>
              <a:buNone/>
            </a:pPr>
            <a:r>
              <a:rPr lang="en-US" dirty="0" smtClean="0"/>
              <a:t>} </a:t>
            </a:r>
          </a:p>
          <a:p>
            <a:pPr>
              <a:buNone/>
            </a:pPr>
            <a:r>
              <a:rPr lang="en-US" dirty="0" smtClean="0"/>
              <a:t>function </a:t>
            </a:r>
            <a:r>
              <a:rPr lang="en-US" dirty="0" err="1" smtClean="0"/>
              <a:t>reviewCourse</a:t>
            </a:r>
            <a:r>
              <a:rPr lang="en-US" dirty="0" smtClean="0"/>
              <a:t>(name) {    </a:t>
            </a:r>
          </a:p>
          <a:p>
            <a:pPr>
              <a:buNone/>
            </a:pPr>
            <a:r>
              <a:rPr lang="en-US" dirty="0" smtClean="0"/>
              <a:t>return {type: "JavaScript", name: name};</a:t>
            </a:r>
          </a:p>
          <a:p>
            <a:pPr>
              <a:buNone/>
            </a:pPr>
            <a:r>
              <a:rPr lang="en-US" dirty="0" smtClean="0"/>
              <a:t>}  </a:t>
            </a:r>
          </a:p>
          <a:p>
            <a:pPr>
              <a:buNone/>
            </a:pPr>
            <a:r>
              <a:rPr lang="en-US" i="1" dirty="0" smtClean="0">
                <a:solidFill>
                  <a:srgbClr val="FF0066"/>
                </a:solidFill>
              </a:rPr>
              <a:t>/*Literal property with shorthand</a:t>
            </a:r>
            <a:r>
              <a:rPr lang="en-US" i="1" dirty="0" smtClean="0"/>
              <a:t> when the property and the </a:t>
            </a:r>
          </a:p>
          <a:p>
            <a:pPr>
              <a:buNone/>
            </a:pPr>
            <a:r>
              <a:rPr lang="en-US" i="1" dirty="0" smtClean="0"/>
              <a:t>value identifiers have the same name,  the identifier can be omitted to make it implicit*/</a:t>
            </a:r>
            <a:r>
              <a:rPr lang="en-US" dirty="0" smtClean="0"/>
              <a:t> </a:t>
            </a:r>
          </a:p>
          <a:p>
            <a:pPr>
              <a:buNone/>
            </a:pPr>
            <a:r>
              <a:rPr lang="en-US" dirty="0" smtClean="0"/>
              <a:t>function </a:t>
            </a:r>
            <a:r>
              <a:rPr lang="en-US" dirty="0" err="1" smtClean="0"/>
              <a:t>createCourse</a:t>
            </a:r>
            <a:r>
              <a:rPr lang="en-US" dirty="0" smtClean="0"/>
              <a:t>(name, status) {    </a:t>
            </a:r>
          </a:p>
          <a:p>
            <a:pPr>
              <a:buNone/>
            </a:pPr>
            <a:r>
              <a:rPr lang="en-US" dirty="0" smtClean="0"/>
              <a:t>return {type: "JavaScript", name, status};</a:t>
            </a:r>
          </a:p>
          <a:p>
            <a:pPr>
              <a:buNone/>
            </a:pPr>
            <a:r>
              <a:rPr lang="en-US" dirty="0" smtClean="0"/>
              <a:t>} </a:t>
            </a:r>
          </a:p>
          <a:p>
            <a:pPr>
              <a:buNone/>
            </a:pPr>
            <a:r>
              <a:rPr lang="en-US" dirty="0" smtClean="0"/>
              <a:t>function </a:t>
            </a:r>
            <a:r>
              <a:rPr lang="en-US" dirty="0" err="1" smtClean="0"/>
              <a:t>reviewCourse</a:t>
            </a:r>
            <a:r>
              <a:rPr lang="en-US" dirty="0" smtClean="0"/>
              <a:t>(name) {    </a:t>
            </a:r>
          </a:p>
          <a:p>
            <a:pPr>
              <a:buNone/>
            </a:pPr>
            <a:r>
              <a:rPr lang="en-US" dirty="0" smtClean="0"/>
              <a:t>return {type: "JavaScript", name};</a:t>
            </a:r>
          </a:p>
          <a:p>
            <a:pPr>
              <a:buNone/>
            </a:pPr>
            <a:r>
              <a:rPr lang="en-US" dirty="0" smtClean="0"/>
              <a: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2400" b="1" dirty="0" smtClean="0"/>
              <a:t>Creating Object using Enhanced Object Literals - Computed Property</a:t>
            </a:r>
            <a:endParaRPr lang="en-US" sz="2400" dirty="0"/>
          </a:p>
        </p:txBody>
      </p:sp>
      <p:sp>
        <p:nvSpPr>
          <p:cNvPr id="3" name="Content Placeholder 2"/>
          <p:cNvSpPr>
            <a:spLocks noGrp="1"/>
          </p:cNvSpPr>
          <p:nvPr>
            <p:ph sz="quarter" idx="1"/>
          </p:nvPr>
        </p:nvSpPr>
        <p:spPr>
          <a:xfrm>
            <a:off x="457200" y="1447800"/>
            <a:ext cx="8001000" cy="5026152"/>
          </a:xfrm>
        </p:spPr>
        <p:txBody>
          <a:bodyPr>
            <a:normAutofit/>
          </a:bodyPr>
          <a:lstStyle/>
          <a:p>
            <a:pPr>
              <a:lnSpc>
                <a:spcPct val="110000"/>
              </a:lnSpc>
            </a:pPr>
            <a:r>
              <a:rPr lang="en-US" dirty="0" smtClean="0"/>
              <a:t>Earlier in JavaScript to </a:t>
            </a:r>
            <a:r>
              <a:rPr lang="en-US" dirty="0" smtClean="0">
                <a:solidFill>
                  <a:srgbClr val="0000FF"/>
                </a:solidFill>
              </a:rPr>
              <a:t>add a dynamic property to an existing object</a:t>
            </a:r>
            <a:r>
              <a:rPr lang="en-US" dirty="0" smtClean="0"/>
              <a:t>, below syntax was used. </a:t>
            </a:r>
          </a:p>
          <a:p>
            <a:pPr marL="857250" indent="-273050">
              <a:lnSpc>
                <a:spcPct val="110000"/>
              </a:lnSpc>
              <a:buNone/>
            </a:pPr>
            <a:r>
              <a:rPr lang="en-US" dirty="0" smtClean="0"/>
              <a:t>let </a:t>
            </a:r>
            <a:r>
              <a:rPr lang="en-US" dirty="0" err="1" smtClean="0"/>
              <a:t>personalDetails</a:t>
            </a:r>
            <a:r>
              <a:rPr lang="en-US" dirty="0" smtClean="0"/>
              <a:t> = {    </a:t>
            </a:r>
          </a:p>
          <a:p>
            <a:pPr marL="857250" indent="-273050">
              <a:lnSpc>
                <a:spcPct val="110000"/>
              </a:lnSpc>
              <a:buNone/>
            </a:pPr>
            <a:r>
              <a:rPr lang="en-US" dirty="0" smtClean="0"/>
              <a:t>name: "</a:t>
            </a:r>
            <a:r>
              <a:rPr lang="en-US" dirty="0" err="1" smtClean="0"/>
              <a:t>Stian</a:t>
            </a:r>
            <a:r>
              <a:rPr lang="en-US" dirty="0" smtClean="0"/>
              <a:t> </a:t>
            </a:r>
            <a:r>
              <a:rPr lang="en-US" dirty="0" err="1" smtClean="0"/>
              <a:t>Kirkeberg</a:t>
            </a:r>
            <a:r>
              <a:rPr lang="en-US" dirty="0" smtClean="0"/>
              <a:t>",    </a:t>
            </a:r>
          </a:p>
          <a:p>
            <a:pPr marL="857250" indent="-273050">
              <a:lnSpc>
                <a:spcPct val="110000"/>
              </a:lnSpc>
              <a:buNone/>
            </a:pPr>
            <a:r>
              <a:rPr lang="en-US" dirty="0" smtClean="0"/>
              <a:t>country: "Norway"    </a:t>
            </a:r>
          </a:p>
          <a:p>
            <a:pPr marL="857250" indent="-273050">
              <a:lnSpc>
                <a:spcPct val="110000"/>
              </a:lnSpc>
              <a:buNone/>
            </a:pPr>
            <a:r>
              <a:rPr lang="en-US" dirty="0" smtClean="0"/>
              <a:t>}; </a:t>
            </a:r>
          </a:p>
          <a:p>
            <a:pPr marL="857250" indent="-273050">
              <a:lnSpc>
                <a:spcPct val="110000"/>
              </a:lnSpc>
              <a:buNone/>
            </a:pPr>
            <a:r>
              <a:rPr lang="en-US" dirty="0" smtClean="0"/>
              <a:t>let </a:t>
            </a:r>
            <a:r>
              <a:rPr lang="en-US" dirty="0" err="1" smtClean="0"/>
              <a:t>dynamicProperty</a:t>
            </a:r>
            <a:r>
              <a:rPr lang="en-US" dirty="0" smtClean="0"/>
              <a:t> = "age";</a:t>
            </a:r>
          </a:p>
          <a:p>
            <a:pPr marL="857250" indent="-273050">
              <a:lnSpc>
                <a:spcPct val="110000"/>
              </a:lnSpc>
              <a:buNone/>
            </a:pPr>
            <a:r>
              <a:rPr lang="en-US" dirty="0" err="1" smtClean="0"/>
              <a:t>personalDetails</a:t>
            </a:r>
            <a:r>
              <a:rPr lang="en-US" dirty="0" smtClean="0"/>
              <a:t>[</a:t>
            </a:r>
            <a:r>
              <a:rPr lang="en-US" dirty="0" err="1" smtClean="0"/>
              <a:t>dynamicProperty</a:t>
            </a:r>
            <a:r>
              <a:rPr lang="en-US" dirty="0" smtClean="0"/>
              <a:t>] = 45;</a:t>
            </a:r>
          </a:p>
          <a:p>
            <a:pPr marL="857250" indent="-273050">
              <a:lnSpc>
                <a:spcPct val="110000"/>
              </a:lnSpc>
              <a:buNone/>
            </a:pPr>
            <a:r>
              <a:rPr lang="en-US" dirty="0" smtClean="0"/>
              <a:t>console.log(</a:t>
            </a:r>
            <a:r>
              <a:rPr lang="en-US" dirty="0" err="1" smtClean="0"/>
              <a:t>personalDetails.age</a:t>
            </a:r>
            <a:r>
              <a:rPr lang="en-US" dirty="0" smtClean="0"/>
              <a:t>);  </a:t>
            </a:r>
          </a:p>
          <a:p>
            <a:pPr marL="857250" indent="-273050">
              <a:lnSpc>
                <a:spcPct val="110000"/>
              </a:lnSpc>
              <a:buNone/>
            </a:pPr>
            <a:r>
              <a:rPr lang="en-US" i="1" dirty="0" smtClean="0"/>
              <a:t>//Output: 45 </a:t>
            </a:r>
            <a:r>
              <a:rPr lang="en-US" dirty="0" smtClean="0"/>
              <a:t> </a:t>
            </a:r>
          </a:p>
          <a:p>
            <a:pPr>
              <a:lnSpc>
                <a:spcPct val="110000"/>
              </a:lnSpc>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400800"/>
          </a:xfrm>
        </p:spPr>
        <p:txBody>
          <a:bodyPr>
            <a:normAutofit fontScale="92500"/>
          </a:bodyPr>
          <a:lstStyle/>
          <a:p>
            <a:pPr algn="just">
              <a:lnSpc>
                <a:spcPct val="150000"/>
              </a:lnSpc>
            </a:pPr>
            <a:r>
              <a:rPr lang="en-US" dirty="0" smtClean="0"/>
              <a:t>With newer updates in JavaScript after 2015, the dynamic properties can be </a:t>
            </a:r>
            <a:r>
              <a:rPr lang="en-US" dirty="0" smtClean="0">
                <a:solidFill>
                  <a:srgbClr val="CC0066"/>
                </a:solidFill>
              </a:rPr>
              <a:t>conveniently added using hash notation </a:t>
            </a:r>
            <a:r>
              <a:rPr lang="en-US" dirty="0" smtClean="0"/>
              <a:t>and the values are computed to form a key-value pair. </a:t>
            </a:r>
          </a:p>
          <a:p>
            <a:pPr marL="977900" indent="-273050" algn="just">
              <a:lnSpc>
                <a:spcPct val="150000"/>
              </a:lnSpc>
              <a:buNone/>
            </a:pPr>
            <a:r>
              <a:rPr lang="en-US" dirty="0" smtClean="0"/>
              <a:t>let </a:t>
            </a:r>
            <a:r>
              <a:rPr lang="en-US" dirty="0" err="1" smtClean="0"/>
              <a:t>dynamicProperty</a:t>
            </a:r>
            <a:r>
              <a:rPr lang="en-US" dirty="0" smtClean="0"/>
              <a:t> = "age";</a:t>
            </a:r>
          </a:p>
          <a:p>
            <a:pPr marL="977900" indent="-273050" algn="just">
              <a:lnSpc>
                <a:spcPct val="150000"/>
              </a:lnSpc>
              <a:buNone/>
            </a:pPr>
            <a:r>
              <a:rPr lang="en-US" dirty="0" smtClean="0"/>
              <a:t>let </a:t>
            </a:r>
            <a:r>
              <a:rPr lang="en-US" dirty="0" err="1" smtClean="0"/>
              <a:t>personalDetails</a:t>
            </a:r>
            <a:r>
              <a:rPr lang="en-US" dirty="0" smtClean="0"/>
              <a:t> = {    </a:t>
            </a:r>
          </a:p>
          <a:p>
            <a:pPr marL="977900" indent="-273050" algn="just">
              <a:lnSpc>
                <a:spcPct val="150000"/>
              </a:lnSpc>
              <a:buNone/>
            </a:pPr>
            <a:r>
              <a:rPr lang="en-US" dirty="0" smtClean="0"/>
              <a:t>name: "</a:t>
            </a:r>
            <a:r>
              <a:rPr lang="en-US" dirty="0" err="1" smtClean="0"/>
              <a:t>Stian</a:t>
            </a:r>
            <a:r>
              <a:rPr lang="en-US" dirty="0" smtClean="0"/>
              <a:t> </a:t>
            </a:r>
            <a:r>
              <a:rPr lang="en-US" dirty="0" err="1" smtClean="0"/>
              <a:t>Kirkeberg</a:t>
            </a:r>
            <a:r>
              <a:rPr lang="en-US" dirty="0" smtClean="0"/>
              <a:t>",    </a:t>
            </a:r>
          </a:p>
          <a:p>
            <a:pPr marL="977900" indent="-273050" algn="just">
              <a:lnSpc>
                <a:spcPct val="150000"/>
              </a:lnSpc>
              <a:buNone/>
            </a:pPr>
            <a:r>
              <a:rPr lang="en-US" dirty="0" smtClean="0"/>
              <a:t>country: "Norway",    </a:t>
            </a:r>
          </a:p>
          <a:p>
            <a:pPr marL="977900" indent="-273050" algn="just">
              <a:lnSpc>
                <a:spcPct val="150000"/>
              </a:lnSpc>
              <a:buNone/>
            </a:pPr>
            <a:r>
              <a:rPr lang="en-US" dirty="0" smtClean="0"/>
              <a:t>[</a:t>
            </a:r>
            <a:r>
              <a:rPr lang="en-US" dirty="0" err="1" smtClean="0"/>
              <a:t>dynamicProperty</a:t>
            </a:r>
            <a:r>
              <a:rPr lang="en-US" dirty="0" smtClean="0"/>
              <a:t>]: 45</a:t>
            </a:r>
          </a:p>
          <a:p>
            <a:pPr marL="977900" indent="-273050" algn="just">
              <a:lnSpc>
                <a:spcPct val="150000"/>
              </a:lnSpc>
              <a:buNone/>
            </a:pPr>
            <a:r>
              <a:rPr lang="en-US" dirty="0" smtClean="0"/>
              <a:t>}; </a:t>
            </a:r>
          </a:p>
          <a:p>
            <a:pPr marL="977900" indent="-273050" algn="just">
              <a:lnSpc>
                <a:spcPct val="150000"/>
              </a:lnSpc>
              <a:buNone/>
            </a:pPr>
            <a:r>
              <a:rPr lang="en-US" dirty="0" smtClean="0"/>
              <a:t>console.log(</a:t>
            </a:r>
            <a:r>
              <a:rPr lang="en-US" dirty="0" err="1" smtClean="0"/>
              <a:t>personalDetails.age</a:t>
            </a:r>
            <a:r>
              <a:rPr lang="en-US" dirty="0" smtClean="0"/>
              <a:t>);   </a:t>
            </a:r>
          </a:p>
          <a:p>
            <a:pPr marL="977900" indent="-273050" algn="just">
              <a:lnSpc>
                <a:spcPct val="150000"/>
              </a:lnSpc>
              <a:buNone/>
            </a:pPr>
            <a:r>
              <a:rPr lang="en-US" i="1" dirty="0" smtClean="0"/>
              <a:t>//Output: 45</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63562"/>
          </a:xfrm>
        </p:spPr>
        <p:txBody>
          <a:bodyPr>
            <a:normAutofit/>
          </a:bodyPr>
          <a:lstStyle/>
          <a:p>
            <a:pPr algn="ctr"/>
            <a:r>
              <a:rPr lang="en-US" sz="2400" b="1" dirty="0" smtClean="0"/>
              <a:t>Creating Object using Function Constructor</a:t>
            </a:r>
            <a:endParaRPr lang="en-US" sz="2400" dirty="0"/>
          </a:p>
        </p:txBody>
      </p:sp>
      <p:sp>
        <p:nvSpPr>
          <p:cNvPr id="3" name="Content Placeholder 2"/>
          <p:cNvSpPr>
            <a:spLocks noGrp="1"/>
          </p:cNvSpPr>
          <p:nvPr>
            <p:ph sz="quarter" idx="1"/>
          </p:nvPr>
        </p:nvSpPr>
        <p:spPr>
          <a:xfrm>
            <a:off x="304800" y="914400"/>
            <a:ext cx="8305800" cy="5559552"/>
          </a:xfrm>
        </p:spPr>
        <p:txBody>
          <a:bodyPr>
            <a:normAutofit lnSpcReduction="10000"/>
          </a:bodyPr>
          <a:lstStyle/>
          <a:p>
            <a:pPr algn="just"/>
            <a:r>
              <a:rPr lang="en-US" dirty="0" smtClean="0"/>
              <a:t>To construct multiple objects with the same set of properties and methods, function constructor can be used. Function constructor is like regular functions but it is invoked using a 'new' keyword. </a:t>
            </a:r>
          </a:p>
          <a:p>
            <a:pPr algn="just"/>
            <a:r>
              <a:rPr lang="en-US" b="1" dirty="0" smtClean="0"/>
              <a:t>Example: </a:t>
            </a:r>
            <a:endParaRPr lang="en-US" dirty="0" smtClean="0"/>
          </a:p>
          <a:p>
            <a:pPr algn="just"/>
            <a:r>
              <a:rPr lang="en-US" dirty="0" smtClean="0"/>
              <a:t>function Car(name, model, color, </a:t>
            </a:r>
            <a:r>
              <a:rPr lang="en-US" dirty="0" err="1" smtClean="0"/>
              <a:t>numberOfGears</a:t>
            </a:r>
            <a:r>
              <a:rPr lang="en-US" dirty="0" smtClean="0"/>
              <a:t>, </a:t>
            </a:r>
            <a:r>
              <a:rPr lang="en-US" dirty="0" err="1" smtClean="0"/>
              <a:t>currentSpeed</a:t>
            </a:r>
            <a:r>
              <a:rPr lang="en-US" dirty="0" smtClean="0"/>
              <a:t>, </a:t>
            </a:r>
            <a:r>
              <a:rPr lang="en-US" dirty="0" err="1" smtClean="0"/>
              <a:t>currentGear</a:t>
            </a:r>
            <a:r>
              <a:rPr lang="en-US" dirty="0" smtClean="0"/>
              <a:t>) {     </a:t>
            </a:r>
          </a:p>
          <a:p>
            <a:pPr marL="796925" indent="-273050" algn="just"/>
            <a:r>
              <a:rPr lang="en-US" i="1" dirty="0" smtClean="0"/>
              <a:t>//-------------States of the object--------- </a:t>
            </a:r>
            <a:r>
              <a:rPr lang="en-US" dirty="0" smtClean="0"/>
              <a:t>    </a:t>
            </a:r>
          </a:p>
          <a:p>
            <a:pPr marL="796925" indent="-273050" algn="just"/>
            <a:r>
              <a:rPr lang="en-US" dirty="0" smtClean="0"/>
              <a:t>this.name = name;     </a:t>
            </a:r>
          </a:p>
          <a:p>
            <a:pPr marL="796925" indent="-273050" algn="just"/>
            <a:r>
              <a:rPr lang="en-US" dirty="0" err="1" smtClean="0"/>
              <a:t>this.model</a:t>
            </a:r>
            <a:r>
              <a:rPr lang="en-US" dirty="0" smtClean="0"/>
              <a:t> = model;     </a:t>
            </a:r>
          </a:p>
          <a:p>
            <a:pPr marL="796925" indent="-273050" algn="just"/>
            <a:r>
              <a:rPr lang="en-US" dirty="0" err="1" smtClean="0"/>
              <a:t>this.color</a:t>
            </a:r>
            <a:r>
              <a:rPr lang="en-US" dirty="0" smtClean="0"/>
              <a:t> = color;     </a:t>
            </a:r>
          </a:p>
          <a:p>
            <a:pPr marL="796925" indent="-273050" algn="just"/>
            <a:r>
              <a:rPr lang="en-US" dirty="0" err="1" smtClean="0"/>
              <a:t>this.numberOfGears</a:t>
            </a:r>
            <a:r>
              <a:rPr lang="en-US" dirty="0" smtClean="0"/>
              <a:t> = </a:t>
            </a:r>
            <a:r>
              <a:rPr lang="en-US" dirty="0" err="1" smtClean="0"/>
              <a:t>numberOfGears</a:t>
            </a:r>
            <a:r>
              <a:rPr lang="en-US" dirty="0" smtClean="0"/>
              <a:t>;    </a:t>
            </a:r>
          </a:p>
          <a:p>
            <a:pPr marL="796925" indent="-273050" algn="just"/>
            <a:r>
              <a:rPr lang="en-US" dirty="0" err="1" smtClean="0"/>
              <a:t>this.currentSpeed</a:t>
            </a:r>
            <a:r>
              <a:rPr lang="en-US" dirty="0" smtClean="0"/>
              <a:t> = </a:t>
            </a:r>
            <a:r>
              <a:rPr lang="en-US" dirty="0" err="1" smtClean="0"/>
              <a:t>currentSpeed</a:t>
            </a:r>
            <a:r>
              <a:rPr lang="en-US" dirty="0" smtClean="0"/>
              <a:t>;     </a:t>
            </a:r>
          </a:p>
          <a:p>
            <a:pPr marL="796925" indent="-273050" algn="just"/>
            <a:r>
              <a:rPr lang="en-US" dirty="0" err="1" smtClean="0"/>
              <a:t>this.currentGear</a:t>
            </a:r>
            <a:r>
              <a:rPr lang="en-US" dirty="0" smtClean="0"/>
              <a:t> = </a:t>
            </a:r>
            <a:r>
              <a:rPr lang="en-US" dirty="0" err="1" smtClean="0"/>
              <a:t>currentGear</a:t>
            </a:r>
            <a:r>
              <a:rPr lang="en-US" dirty="0" smtClean="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382000" cy="6169152"/>
          </a:xfrm>
        </p:spPr>
        <p:txBody>
          <a:bodyPr/>
          <a:lstStyle/>
          <a:p>
            <a:pPr algn="just">
              <a:buNone/>
            </a:pPr>
            <a:r>
              <a:rPr lang="en-US" i="1" dirty="0" smtClean="0"/>
              <a:t>//-------------</a:t>
            </a:r>
            <a:r>
              <a:rPr lang="en-US" i="1" dirty="0" err="1" smtClean="0"/>
              <a:t>Behaviour</a:t>
            </a:r>
            <a:r>
              <a:rPr lang="en-US" i="1" dirty="0" smtClean="0"/>
              <a:t> of the object--------- </a:t>
            </a:r>
            <a:r>
              <a:rPr lang="en-US" dirty="0" smtClean="0"/>
              <a:t>    </a:t>
            </a:r>
            <a:r>
              <a:rPr lang="en-US" dirty="0" err="1" smtClean="0"/>
              <a:t>this.accelerate</a:t>
            </a:r>
            <a:r>
              <a:rPr lang="en-US" dirty="0" smtClean="0"/>
              <a:t> = function (</a:t>
            </a:r>
            <a:r>
              <a:rPr lang="en-US" dirty="0" err="1" smtClean="0"/>
              <a:t>speedCounter</a:t>
            </a:r>
            <a:r>
              <a:rPr lang="en-US" dirty="0" smtClean="0"/>
              <a:t>) {        </a:t>
            </a:r>
          </a:p>
          <a:p>
            <a:pPr algn="just">
              <a:buNone/>
            </a:pPr>
            <a:r>
              <a:rPr lang="en-US" dirty="0" err="1" smtClean="0"/>
              <a:t>this.currentSpeed</a:t>
            </a:r>
            <a:r>
              <a:rPr lang="en-US" dirty="0" smtClean="0"/>
              <a:t> = </a:t>
            </a:r>
            <a:r>
              <a:rPr lang="en-US" dirty="0" err="1" smtClean="0"/>
              <a:t>this.currentSpeed</a:t>
            </a:r>
            <a:r>
              <a:rPr lang="en-US" dirty="0" smtClean="0"/>
              <a:t> + </a:t>
            </a:r>
            <a:r>
              <a:rPr lang="en-US" dirty="0" err="1" smtClean="0"/>
              <a:t>speedCounter</a:t>
            </a:r>
            <a:r>
              <a:rPr lang="en-US" dirty="0" smtClean="0"/>
              <a:t>;         return </a:t>
            </a:r>
            <a:r>
              <a:rPr lang="en-US" dirty="0" err="1" smtClean="0"/>
              <a:t>this.currentSpeed</a:t>
            </a:r>
            <a:r>
              <a:rPr lang="en-US" dirty="0" smtClean="0"/>
              <a:t>;     </a:t>
            </a:r>
          </a:p>
          <a:p>
            <a:pPr algn="just">
              <a:buNone/>
            </a:pPr>
            <a:r>
              <a:rPr lang="en-US" dirty="0" smtClean="0"/>
              <a:t>}     </a:t>
            </a:r>
          </a:p>
          <a:p>
            <a:pPr algn="just">
              <a:buNone/>
            </a:pPr>
            <a:r>
              <a:rPr lang="en-US" dirty="0" err="1" smtClean="0"/>
              <a:t>this.brake</a:t>
            </a:r>
            <a:r>
              <a:rPr lang="en-US" dirty="0" smtClean="0"/>
              <a:t> = function (</a:t>
            </a:r>
            <a:r>
              <a:rPr lang="en-US" dirty="0" err="1" smtClean="0"/>
              <a:t>speedCounter</a:t>
            </a:r>
            <a:r>
              <a:rPr lang="en-US" dirty="0" smtClean="0"/>
              <a:t>) {         </a:t>
            </a:r>
          </a:p>
          <a:p>
            <a:pPr algn="just">
              <a:buNone/>
            </a:pPr>
            <a:r>
              <a:rPr lang="en-US" dirty="0" err="1" smtClean="0"/>
              <a:t>this.currentSpeed</a:t>
            </a:r>
            <a:r>
              <a:rPr lang="en-US" dirty="0" smtClean="0"/>
              <a:t> = </a:t>
            </a:r>
            <a:r>
              <a:rPr lang="en-US" dirty="0" err="1" smtClean="0"/>
              <a:t>this.currentSpeed</a:t>
            </a:r>
            <a:r>
              <a:rPr lang="en-US" dirty="0" smtClean="0"/>
              <a:t> - </a:t>
            </a:r>
            <a:r>
              <a:rPr lang="en-US" dirty="0" err="1" smtClean="0"/>
              <a:t>speedCounter</a:t>
            </a:r>
            <a:r>
              <a:rPr lang="en-US" dirty="0" smtClean="0"/>
              <a:t>;         </a:t>
            </a:r>
          </a:p>
          <a:p>
            <a:pPr algn="just">
              <a:buNone/>
            </a:pPr>
            <a:r>
              <a:rPr lang="en-US" dirty="0" smtClean="0"/>
              <a:t>return </a:t>
            </a:r>
            <a:r>
              <a:rPr lang="en-US" dirty="0" err="1" smtClean="0"/>
              <a:t>this.currentSpeed</a:t>
            </a:r>
            <a:r>
              <a:rPr lang="en-US" dirty="0" smtClean="0"/>
              <a:t>;    </a:t>
            </a:r>
          </a:p>
          <a:p>
            <a:pPr algn="just">
              <a:buNone/>
            </a:pPr>
            <a:r>
              <a:rPr lang="en-US" dirty="0" smtClean="0"/>
              <a:t> } </a:t>
            </a:r>
          </a:p>
          <a:p>
            <a:pPr algn="just">
              <a:buNone/>
            </a:pPr>
            <a:r>
              <a:rPr lang="en-US" dirty="0" smtClean="0"/>
              <a:t>} </a:t>
            </a:r>
          </a:p>
          <a:p>
            <a:r>
              <a:rPr lang="en-US" dirty="0" smtClean="0">
                <a:solidFill>
                  <a:srgbClr val="6600CC"/>
                </a:solidFill>
              </a:rPr>
              <a:t>‘this’ keyword points to an object which owns the code in the current context</a:t>
            </a:r>
            <a:r>
              <a:rPr lang="en-US" dirty="0" smtClean="0"/>
              <a:t>. </a:t>
            </a:r>
          </a:p>
          <a:p>
            <a:r>
              <a:rPr lang="en-US" dirty="0" smtClean="0"/>
              <a:t>It does not have any value of its own but is only the substitute for the object reference wherever it is used. </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534400" cy="6400800"/>
          </a:xfrm>
        </p:spPr>
        <p:txBody>
          <a:bodyPr>
            <a:normAutofit fontScale="92500" lnSpcReduction="10000"/>
          </a:bodyPr>
          <a:lstStyle/>
          <a:p>
            <a:pPr algn="just">
              <a:buNone/>
            </a:pPr>
            <a:r>
              <a:rPr lang="en-US" b="1" dirty="0" smtClean="0"/>
              <a:t>Example:</a:t>
            </a:r>
            <a:endParaRPr lang="en-US" dirty="0" smtClean="0"/>
          </a:p>
          <a:p>
            <a:pPr algn="just"/>
            <a:r>
              <a:rPr lang="en-US" dirty="0" smtClean="0">
                <a:solidFill>
                  <a:srgbClr val="0000FF"/>
                </a:solidFill>
              </a:rPr>
              <a:t>To create objects using function constructor, make use of 'new' keyword</a:t>
            </a:r>
            <a:r>
              <a:rPr lang="en-US" dirty="0" smtClean="0"/>
              <a:t>, and invoke the function. </a:t>
            </a:r>
            <a:r>
              <a:rPr lang="en-US" dirty="0" smtClean="0">
                <a:solidFill>
                  <a:srgbClr val="CC0066"/>
                </a:solidFill>
              </a:rPr>
              <a:t>This initializes a variable of type object. The properties and methods of the object can be invoked using the dot or bracket operator.</a:t>
            </a:r>
          </a:p>
          <a:p>
            <a:pPr algn="just">
              <a:buNone/>
            </a:pPr>
            <a:r>
              <a:rPr lang="en-US" b="1" dirty="0" smtClean="0"/>
              <a:t>Retrieving state using the dot operator: </a:t>
            </a:r>
          </a:p>
          <a:p>
            <a:pPr algn="just"/>
            <a:r>
              <a:rPr lang="en-US" dirty="0" smtClean="0"/>
              <a:t>myCar.name;     </a:t>
            </a:r>
            <a:r>
              <a:rPr lang="en-US" i="1" dirty="0" smtClean="0"/>
              <a:t>//return "Fiat" </a:t>
            </a:r>
          </a:p>
          <a:p>
            <a:pPr algn="just"/>
            <a:r>
              <a:rPr lang="en-US" dirty="0" err="1" smtClean="0"/>
              <a:t>myCar.currentSpeed</a:t>
            </a:r>
            <a:r>
              <a:rPr lang="en-US" dirty="0" smtClean="0"/>
              <a:t>;     </a:t>
            </a:r>
            <a:r>
              <a:rPr lang="en-US" i="1" dirty="0" smtClean="0"/>
              <a:t>//returns 45 </a:t>
            </a:r>
            <a:endParaRPr lang="en-US" dirty="0" smtClean="0"/>
          </a:p>
          <a:p>
            <a:pPr algn="just">
              <a:buNone/>
            </a:pPr>
            <a:r>
              <a:rPr lang="en-US" b="1" dirty="0" smtClean="0"/>
              <a:t>Retrieving behavior using the dot operator: </a:t>
            </a:r>
          </a:p>
          <a:p>
            <a:pPr algn="just"/>
            <a:r>
              <a:rPr lang="en-US" dirty="0" err="1" smtClean="0"/>
              <a:t>myCar.accelerate</a:t>
            </a:r>
            <a:r>
              <a:rPr lang="en-US" dirty="0" smtClean="0"/>
              <a:t>(50);</a:t>
            </a:r>
          </a:p>
          <a:p>
            <a:pPr algn="just">
              <a:buNone/>
            </a:pPr>
            <a:r>
              <a:rPr lang="en-US" i="1" dirty="0" smtClean="0"/>
              <a:t>		//invokes accelerate() with argument = 50 </a:t>
            </a:r>
            <a:endParaRPr lang="en-US" dirty="0" smtClean="0"/>
          </a:p>
          <a:p>
            <a:pPr algn="just">
              <a:buNone/>
            </a:pPr>
            <a:r>
              <a:rPr lang="en-US" b="1" dirty="0" smtClean="0"/>
              <a:t>Retrieving state using the bracket operator: </a:t>
            </a:r>
          </a:p>
          <a:p>
            <a:pPr algn="just"/>
            <a:r>
              <a:rPr lang="en-US" dirty="0" err="1" smtClean="0"/>
              <a:t>myCar</a:t>
            </a:r>
            <a:r>
              <a:rPr lang="en-US" dirty="0" smtClean="0"/>
              <a:t>["name"];     </a:t>
            </a:r>
            <a:r>
              <a:rPr lang="en-US" i="1" dirty="0" smtClean="0"/>
              <a:t>//return "Fiat" </a:t>
            </a:r>
          </a:p>
          <a:p>
            <a:pPr algn="just"/>
            <a:r>
              <a:rPr lang="en-US" dirty="0" err="1" smtClean="0"/>
              <a:t>myCar</a:t>
            </a:r>
            <a:r>
              <a:rPr lang="en-US" dirty="0" smtClean="0"/>
              <a:t>["</a:t>
            </a:r>
            <a:r>
              <a:rPr lang="en-US" dirty="0" err="1" smtClean="0"/>
              <a:t>currentSpeed</a:t>
            </a:r>
            <a:r>
              <a:rPr lang="en-US" dirty="0" smtClean="0"/>
              <a:t>"];     </a:t>
            </a:r>
            <a:r>
              <a:rPr lang="en-US" i="1" dirty="0" smtClean="0"/>
              <a:t>//returns 45 </a:t>
            </a:r>
            <a:endParaRPr lang="en-US" dirty="0" smtClean="0"/>
          </a:p>
          <a:p>
            <a:pPr algn="just">
              <a:buNone/>
            </a:pPr>
            <a:r>
              <a:rPr lang="en-US" b="1" dirty="0" smtClean="0"/>
              <a:t>Retrieving behavior using the bracket operator: </a:t>
            </a:r>
          </a:p>
          <a:p>
            <a:pPr algn="just"/>
            <a:r>
              <a:rPr lang="en-US" dirty="0" err="1" smtClean="0"/>
              <a:t>myCar</a:t>
            </a:r>
            <a:r>
              <a:rPr lang="en-US" dirty="0" smtClean="0"/>
              <a:t>["accelerate"](50);    </a:t>
            </a:r>
          </a:p>
          <a:p>
            <a:pPr algn="just">
              <a:buNone/>
            </a:pPr>
            <a:r>
              <a:rPr lang="en-US" i="1" dirty="0" smtClean="0"/>
              <a:t>		//invokes accelerate() with argument = 50 </a:t>
            </a:r>
            <a:endParaRPr lang="en-US" dirty="0" smtClean="0"/>
          </a:p>
          <a:p>
            <a:pPr algn="just"/>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63562"/>
          </a:xfrm>
        </p:spPr>
        <p:txBody>
          <a:bodyPr>
            <a:normAutofit/>
          </a:bodyPr>
          <a:lstStyle/>
          <a:p>
            <a:r>
              <a:rPr lang="en-US" sz="2800" b="1" dirty="0" smtClean="0"/>
              <a:t>Combining Objects using Spread operator</a:t>
            </a:r>
            <a:endParaRPr lang="en-US" sz="2800" dirty="0"/>
          </a:p>
        </p:txBody>
      </p:sp>
      <p:sp>
        <p:nvSpPr>
          <p:cNvPr id="3" name="Content Placeholder 2"/>
          <p:cNvSpPr>
            <a:spLocks noGrp="1"/>
          </p:cNvSpPr>
          <p:nvPr>
            <p:ph sz="quarter" idx="1"/>
          </p:nvPr>
        </p:nvSpPr>
        <p:spPr>
          <a:xfrm>
            <a:off x="228600" y="990600"/>
            <a:ext cx="8305800" cy="5867400"/>
          </a:xfrm>
        </p:spPr>
        <p:txBody>
          <a:bodyPr>
            <a:normAutofit lnSpcReduction="10000"/>
          </a:bodyPr>
          <a:lstStyle/>
          <a:p>
            <a:pPr algn="just">
              <a:lnSpc>
                <a:spcPct val="150000"/>
              </a:lnSpc>
            </a:pPr>
            <a:r>
              <a:rPr lang="en-US" dirty="0" smtClean="0"/>
              <a:t>The spread operator is used </a:t>
            </a:r>
            <a:r>
              <a:rPr lang="en-US" dirty="0" smtClean="0">
                <a:solidFill>
                  <a:srgbClr val="CC0066"/>
                </a:solidFill>
              </a:rPr>
              <a:t>to combine two or more objects.</a:t>
            </a:r>
            <a:r>
              <a:rPr lang="en-US" dirty="0" smtClean="0"/>
              <a:t> The </a:t>
            </a:r>
            <a:r>
              <a:rPr lang="en-US" dirty="0" smtClean="0">
                <a:solidFill>
                  <a:srgbClr val="0000FF"/>
                </a:solidFill>
              </a:rPr>
              <a:t>newly created object will hold all the properties of the merged objects</a:t>
            </a:r>
            <a:r>
              <a:rPr lang="en-US" dirty="0" smtClean="0"/>
              <a:t>. </a:t>
            </a:r>
          </a:p>
          <a:p>
            <a:pPr algn="just">
              <a:lnSpc>
                <a:spcPct val="150000"/>
              </a:lnSpc>
              <a:buNone/>
            </a:pPr>
            <a:r>
              <a:rPr lang="en-US" b="1" dirty="0" smtClean="0"/>
              <a:t>Syntax: </a:t>
            </a:r>
            <a:endParaRPr lang="en-US" dirty="0" smtClean="0"/>
          </a:p>
          <a:p>
            <a:pPr algn="just">
              <a:lnSpc>
                <a:spcPct val="150000"/>
              </a:lnSpc>
            </a:pPr>
            <a:r>
              <a:rPr lang="en-US" dirty="0" smtClean="0"/>
              <a:t>let object1Name = {     </a:t>
            </a:r>
            <a:r>
              <a:rPr lang="en-US" i="1" dirty="0" smtClean="0"/>
              <a:t>//properties </a:t>
            </a:r>
            <a:r>
              <a:rPr lang="en-US" dirty="0" smtClean="0"/>
              <a:t>}; </a:t>
            </a:r>
          </a:p>
          <a:p>
            <a:pPr algn="just">
              <a:lnSpc>
                <a:spcPct val="150000"/>
              </a:lnSpc>
            </a:pPr>
            <a:r>
              <a:rPr lang="en-US" dirty="0" smtClean="0"/>
              <a:t>let object2Name = {     </a:t>
            </a:r>
            <a:r>
              <a:rPr lang="en-US" i="1" dirty="0" smtClean="0"/>
              <a:t>//properties </a:t>
            </a:r>
            <a:r>
              <a:rPr lang="en-US" dirty="0" smtClean="0"/>
              <a:t>}; </a:t>
            </a:r>
          </a:p>
          <a:p>
            <a:pPr algn="just">
              <a:lnSpc>
                <a:spcPct val="150000"/>
              </a:lnSpc>
            </a:pPr>
            <a:r>
              <a:rPr lang="en-US" dirty="0" smtClean="0"/>
              <a:t>let </a:t>
            </a:r>
            <a:r>
              <a:rPr lang="en-US" dirty="0" err="1" smtClean="0"/>
              <a:t>combinedObjectName</a:t>
            </a:r>
            <a:r>
              <a:rPr lang="en-US" dirty="0" smtClean="0"/>
              <a:t> = {...object1Name, ...object2Name }; </a:t>
            </a:r>
          </a:p>
          <a:p>
            <a:pPr algn="just">
              <a:lnSpc>
                <a:spcPct val="150000"/>
              </a:lnSpc>
              <a:buNone/>
            </a:pPr>
            <a:r>
              <a:rPr lang="en-US" i="1" dirty="0" smtClean="0"/>
              <a:t>//the combined object will have all the properties of object1 and object2 </a:t>
            </a:r>
            <a:r>
              <a:rPr lang="en-US" dirty="0" smtClean="0"/>
              <a:t>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477000"/>
          </a:xfrm>
        </p:spPr>
        <p:txBody>
          <a:bodyPr>
            <a:normAutofit fontScale="92500" lnSpcReduction="20000"/>
          </a:bodyPr>
          <a:lstStyle/>
          <a:p>
            <a:pPr>
              <a:buNone/>
            </a:pPr>
            <a:r>
              <a:rPr lang="en-US" b="1" dirty="0" smtClean="0"/>
              <a:t>Example: </a:t>
            </a:r>
            <a:endParaRPr lang="en-US" dirty="0" smtClean="0"/>
          </a:p>
          <a:p>
            <a:pPr>
              <a:buNone/>
            </a:pPr>
            <a:r>
              <a:rPr lang="en-US" dirty="0" smtClean="0"/>
              <a:t>let </a:t>
            </a:r>
            <a:r>
              <a:rPr lang="en-US" dirty="0" err="1" smtClean="0"/>
              <a:t>candidateSelected</a:t>
            </a:r>
            <a:r>
              <a:rPr lang="en-US" dirty="0" smtClean="0"/>
              <a:t>={	</a:t>
            </a:r>
          </a:p>
          <a:p>
            <a:pPr>
              <a:buNone/>
            </a:pPr>
            <a:r>
              <a:rPr lang="en-US" dirty="0" err="1" smtClean="0"/>
              <a:t>Name:'Rexha</a:t>
            </a:r>
            <a:r>
              <a:rPr lang="en-US" dirty="0" smtClean="0"/>
              <a:t> </a:t>
            </a:r>
            <a:r>
              <a:rPr lang="en-US" dirty="0" err="1" smtClean="0"/>
              <a:t>Bebe</a:t>
            </a:r>
            <a:r>
              <a:rPr lang="en-US" dirty="0" smtClean="0"/>
              <a:t>',	</a:t>
            </a:r>
          </a:p>
          <a:p>
            <a:pPr>
              <a:buNone/>
            </a:pPr>
            <a:r>
              <a:rPr lang="en-US" dirty="0" err="1" smtClean="0"/>
              <a:t>Qualification:'Graduation</a:t>
            </a:r>
            <a:r>
              <a:rPr lang="en-US" dirty="0" smtClean="0"/>
              <a:t>',</a:t>
            </a:r>
          </a:p>
          <a:p>
            <a:pPr>
              <a:buNone/>
            </a:pPr>
            <a:r>
              <a:rPr lang="en-US" dirty="0" smtClean="0"/>
              <a:t>};</a:t>
            </a:r>
          </a:p>
          <a:p>
            <a:pPr>
              <a:buNone/>
            </a:pPr>
            <a:r>
              <a:rPr lang="en-US" dirty="0" smtClean="0"/>
              <a:t>let </a:t>
            </a:r>
            <a:r>
              <a:rPr lang="en-US" dirty="0" err="1" smtClean="0"/>
              <a:t>SelectedAs</a:t>
            </a:r>
            <a:r>
              <a:rPr lang="en-US" dirty="0" smtClean="0"/>
              <a:t>={	</a:t>
            </a:r>
          </a:p>
          <a:p>
            <a:pPr>
              <a:buNone/>
            </a:pPr>
            <a:r>
              <a:rPr lang="en-US" dirty="0" err="1" smtClean="0"/>
              <a:t>jobTitle:'System</a:t>
            </a:r>
            <a:r>
              <a:rPr lang="en-US" dirty="0" smtClean="0"/>
              <a:t> Engineer',	</a:t>
            </a:r>
          </a:p>
          <a:p>
            <a:pPr>
              <a:buNone/>
            </a:pPr>
            <a:r>
              <a:rPr lang="en-US" dirty="0" err="1" smtClean="0"/>
              <a:t>location:’Bangalore</a:t>
            </a:r>
            <a:r>
              <a:rPr lang="en-US" dirty="0" smtClean="0"/>
              <a:t>’</a:t>
            </a:r>
          </a:p>
          <a:p>
            <a:pPr>
              <a:buNone/>
            </a:pPr>
            <a:r>
              <a:rPr lang="en-US" dirty="0" smtClean="0"/>
              <a:t>};</a:t>
            </a:r>
          </a:p>
          <a:p>
            <a:pPr>
              <a:buNone/>
            </a:pPr>
            <a:r>
              <a:rPr lang="en-US" dirty="0" smtClean="0"/>
              <a:t>let </a:t>
            </a:r>
            <a:r>
              <a:rPr lang="en-US" dirty="0" err="1" smtClean="0"/>
              <a:t>employeeInfo</a:t>
            </a:r>
            <a:r>
              <a:rPr lang="en-US" dirty="0" smtClean="0"/>
              <a:t>={	</a:t>
            </a:r>
          </a:p>
          <a:p>
            <a:pPr>
              <a:buNone/>
            </a:pPr>
            <a:r>
              <a:rPr lang="en-US" dirty="0" smtClean="0"/>
              <a:t>...</a:t>
            </a:r>
            <a:r>
              <a:rPr lang="en-US" dirty="0" err="1" smtClean="0"/>
              <a:t>candidateSelected</a:t>
            </a:r>
            <a:r>
              <a:rPr lang="en-US" dirty="0" smtClean="0"/>
              <a:t>,	</a:t>
            </a:r>
          </a:p>
          <a:p>
            <a:pPr>
              <a:buNone/>
            </a:pPr>
            <a:r>
              <a:rPr lang="en-US" dirty="0" smtClean="0"/>
              <a:t>...</a:t>
            </a:r>
            <a:r>
              <a:rPr lang="en-US" dirty="0" err="1" smtClean="0"/>
              <a:t>SelectedAs</a:t>
            </a:r>
            <a:endParaRPr lang="en-US" dirty="0" smtClean="0"/>
          </a:p>
          <a:p>
            <a:pPr>
              <a:buNone/>
            </a:pPr>
            <a:r>
              <a:rPr lang="en-US" dirty="0" smtClean="0"/>
              <a:t>};</a:t>
            </a:r>
          </a:p>
          <a:p>
            <a:pPr>
              <a:buNone/>
            </a:pPr>
            <a:r>
              <a:rPr lang="en-US" dirty="0" smtClean="0"/>
              <a:t>console.log(</a:t>
            </a:r>
            <a:r>
              <a:rPr lang="en-US" dirty="0" err="1" smtClean="0"/>
              <a:t>employeeInfo</a:t>
            </a:r>
            <a:r>
              <a:rPr lang="en-US" dirty="0" smtClean="0"/>
              <a:t>); </a:t>
            </a:r>
          </a:p>
          <a:p>
            <a:pPr>
              <a:buNone/>
            </a:pPr>
            <a:r>
              <a:rPr lang="en-US" i="1" dirty="0" smtClean="0"/>
              <a:t>/*{  Name: '</a:t>
            </a:r>
            <a:r>
              <a:rPr lang="en-US" i="1" dirty="0" err="1" smtClean="0"/>
              <a:t>Rexha</a:t>
            </a:r>
            <a:r>
              <a:rPr lang="en-US" i="1" dirty="0" smtClean="0"/>
              <a:t> </a:t>
            </a:r>
            <a:r>
              <a:rPr lang="en-US" i="1" dirty="0" err="1" smtClean="0"/>
              <a:t>Bebe</a:t>
            </a:r>
            <a:r>
              <a:rPr lang="en-US" i="1" dirty="0" smtClean="0"/>
              <a:t>',  </a:t>
            </a:r>
          </a:p>
          <a:p>
            <a:pPr>
              <a:buNone/>
            </a:pPr>
            <a:r>
              <a:rPr lang="en-US" i="1" dirty="0" smtClean="0"/>
              <a:t>Qualification: 'Graduation',  </a:t>
            </a:r>
          </a:p>
          <a:p>
            <a:pPr>
              <a:buNone/>
            </a:pPr>
            <a:r>
              <a:rPr lang="en-US" i="1" dirty="0" err="1" smtClean="0"/>
              <a:t>jobTitle</a:t>
            </a:r>
            <a:r>
              <a:rPr lang="en-US" i="1" dirty="0" smtClean="0"/>
              <a:t>: 'System Engineer',  </a:t>
            </a:r>
          </a:p>
          <a:p>
            <a:pPr>
              <a:buNone/>
            </a:pPr>
            <a:r>
              <a:rPr lang="en-US" i="1" dirty="0" smtClean="0"/>
              <a:t>location: 'Bangalore'} */</a:t>
            </a:r>
            <a:r>
              <a:rPr lang="en-US" dirty="0" smtClean="0"/>
              <a:t>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563562"/>
          </a:xfrm>
        </p:spPr>
        <p:txBody>
          <a:bodyPr>
            <a:normAutofit/>
          </a:bodyPr>
          <a:lstStyle/>
          <a:p>
            <a:r>
              <a:rPr lang="en-US" sz="2800" b="1" dirty="0" smtClean="0"/>
              <a:t>Cloning of Objects using Spread Operator</a:t>
            </a:r>
            <a:endParaRPr lang="en-US" sz="2800" dirty="0"/>
          </a:p>
        </p:txBody>
      </p:sp>
      <p:sp>
        <p:nvSpPr>
          <p:cNvPr id="3" name="Content Placeholder 2"/>
          <p:cNvSpPr>
            <a:spLocks noGrp="1"/>
          </p:cNvSpPr>
          <p:nvPr>
            <p:ph sz="quarter" idx="1"/>
          </p:nvPr>
        </p:nvSpPr>
        <p:spPr>
          <a:xfrm>
            <a:off x="228600" y="685800"/>
            <a:ext cx="8382000" cy="6172200"/>
          </a:xfrm>
        </p:spPr>
        <p:txBody>
          <a:bodyPr>
            <a:normAutofit lnSpcReduction="10000"/>
          </a:bodyPr>
          <a:lstStyle/>
          <a:p>
            <a:r>
              <a:rPr lang="en-US" dirty="0" smtClean="0"/>
              <a:t>It is possible </a:t>
            </a:r>
            <a:r>
              <a:rPr lang="en-US" dirty="0" smtClean="0">
                <a:solidFill>
                  <a:srgbClr val="0000FF"/>
                </a:solidFill>
              </a:rPr>
              <a:t>to get a copy of an existing object with the help of the spread operator</a:t>
            </a:r>
            <a:r>
              <a:rPr lang="en-US" dirty="0" smtClean="0"/>
              <a:t>. </a:t>
            </a:r>
          </a:p>
          <a:p>
            <a:pPr>
              <a:buNone/>
            </a:pPr>
            <a:r>
              <a:rPr lang="en-US" b="1" dirty="0" smtClean="0"/>
              <a:t>Syntax: </a:t>
            </a:r>
            <a:r>
              <a:rPr lang="en-US" dirty="0" smtClean="0"/>
              <a:t> </a:t>
            </a:r>
          </a:p>
          <a:p>
            <a:r>
              <a:rPr lang="en-US" dirty="0" smtClean="0"/>
              <a:t>let </a:t>
            </a:r>
            <a:r>
              <a:rPr lang="en-US" dirty="0" err="1" smtClean="0"/>
              <a:t>copyToBeMade</a:t>
            </a:r>
            <a:r>
              <a:rPr lang="en-US" dirty="0" smtClean="0"/>
              <a:t> = { ...</a:t>
            </a:r>
            <a:r>
              <a:rPr lang="en-US" dirty="0" err="1" smtClean="0"/>
              <a:t>originalObject</a:t>
            </a:r>
            <a:r>
              <a:rPr lang="en-US" dirty="0" smtClean="0"/>
              <a:t> };   </a:t>
            </a:r>
          </a:p>
          <a:p>
            <a:pPr>
              <a:buNone/>
            </a:pPr>
            <a:endParaRPr lang="en-US" dirty="0" smtClean="0"/>
          </a:p>
          <a:p>
            <a:r>
              <a:rPr lang="en-US" dirty="0" smtClean="0"/>
              <a:t>The </a:t>
            </a:r>
            <a:r>
              <a:rPr lang="en-US" b="1" dirty="0" err="1" smtClean="0"/>
              <a:t>JSON.stringify</a:t>
            </a:r>
            <a:r>
              <a:rPr lang="en-US" b="1" dirty="0" smtClean="0"/>
              <a:t>() </a:t>
            </a:r>
            <a:r>
              <a:rPr lang="en-US" dirty="0" smtClean="0"/>
              <a:t>method </a:t>
            </a:r>
            <a:r>
              <a:rPr lang="en-US" dirty="0" smtClean="0">
                <a:solidFill>
                  <a:srgbClr val="FF0066"/>
                </a:solidFill>
              </a:rPr>
              <a:t>converts JavaScript objects into strings.</a:t>
            </a:r>
          </a:p>
          <a:p>
            <a:r>
              <a:rPr lang="en-US" dirty="0" smtClean="0">
                <a:solidFill>
                  <a:srgbClr val="6600CC"/>
                </a:solidFill>
              </a:rPr>
              <a:t>When sending data to a web server the data has to be a string.</a:t>
            </a:r>
            <a:endParaRPr lang="en-US" b="1" dirty="0" smtClean="0">
              <a:solidFill>
                <a:srgbClr val="6600CC"/>
              </a:solidFill>
            </a:endParaRPr>
          </a:p>
          <a:p>
            <a:pPr>
              <a:buNone/>
            </a:pPr>
            <a:r>
              <a:rPr lang="en-US" b="1" dirty="0" smtClean="0"/>
              <a:t>Example:  </a:t>
            </a:r>
            <a:r>
              <a:rPr lang="en-US" dirty="0" smtClean="0"/>
              <a:t> </a:t>
            </a:r>
          </a:p>
          <a:p>
            <a:r>
              <a:rPr lang="en-US" dirty="0" smtClean="0"/>
              <a:t>let </a:t>
            </a:r>
            <a:r>
              <a:rPr lang="en-US" dirty="0" err="1" smtClean="0"/>
              <a:t>originalObj</a:t>
            </a:r>
            <a:r>
              <a:rPr lang="en-US" dirty="0" smtClean="0"/>
              <a:t> = { one: 1, two: 2, three: 3 };</a:t>
            </a:r>
          </a:p>
          <a:p>
            <a:r>
              <a:rPr lang="en-US" dirty="0" smtClean="0"/>
              <a:t>let </a:t>
            </a:r>
            <a:r>
              <a:rPr lang="en-US" dirty="0" err="1" smtClean="0"/>
              <a:t>clonedObj</a:t>
            </a:r>
            <a:r>
              <a:rPr lang="en-US" dirty="0" smtClean="0"/>
              <a:t> = { ...</a:t>
            </a:r>
            <a:r>
              <a:rPr lang="en-US" dirty="0" err="1" smtClean="0"/>
              <a:t>originalObj</a:t>
            </a:r>
            <a:r>
              <a:rPr lang="en-US" dirty="0" smtClean="0"/>
              <a:t>     }; </a:t>
            </a:r>
          </a:p>
          <a:p>
            <a:pPr>
              <a:buNone/>
            </a:pPr>
            <a:r>
              <a:rPr lang="en-US" i="1" dirty="0" smtClean="0"/>
              <a:t>/*Here spreading the object into a list of parameters  happens which return the result as a new object checking whether the objects hold the same contents or not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991600" cy="6169152"/>
          </a:xfrm>
        </p:spPr>
        <p:txBody>
          <a:bodyPr>
            <a:normAutofit fontScale="92500" lnSpcReduction="20000"/>
          </a:bodyPr>
          <a:lstStyle/>
          <a:p>
            <a:pPr>
              <a:buNone/>
            </a:pPr>
            <a:r>
              <a:rPr lang="en-US" dirty="0" smtClean="0"/>
              <a:t>alert(</a:t>
            </a:r>
            <a:r>
              <a:rPr lang="en-US" dirty="0" err="1" smtClean="0"/>
              <a:t>JSON.stringify</a:t>
            </a:r>
            <a:r>
              <a:rPr lang="en-US" dirty="0" smtClean="0"/>
              <a:t>(</a:t>
            </a:r>
            <a:r>
              <a:rPr lang="en-US" dirty="0" err="1" smtClean="0"/>
              <a:t>originalObj</a:t>
            </a:r>
            <a:r>
              <a:rPr lang="en-US" dirty="0" smtClean="0"/>
              <a:t>) === </a:t>
            </a:r>
            <a:r>
              <a:rPr lang="en-US" dirty="0" err="1" smtClean="0"/>
              <a:t>JSON.stringify</a:t>
            </a:r>
            <a:r>
              <a:rPr lang="en-US" dirty="0" smtClean="0"/>
              <a:t>(</a:t>
            </a:r>
            <a:r>
              <a:rPr lang="en-US" dirty="0" err="1" smtClean="0"/>
              <a:t>clonedObj</a:t>
            </a:r>
            <a:r>
              <a:rPr lang="en-US" dirty="0" smtClean="0"/>
              <a:t>)); </a:t>
            </a:r>
          </a:p>
          <a:p>
            <a:pPr>
              <a:buNone/>
            </a:pPr>
            <a:r>
              <a:rPr lang="en-US" i="1" dirty="0" smtClean="0"/>
              <a:t>// true </a:t>
            </a:r>
            <a:r>
              <a:rPr lang="en-US" dirty="0" smtClean="0"/>
              <a:t> </a:t>
            </a:r>
          </a:p>
          <a:p>
            <a:pPr>
              <a:lnSpc>
                <a:spcPct val="150000"/>
              </a:lnSpc>
              <a:buNone/>
            </a:pPr>
            <a:r>
              <a:rPr lang="en-US" i="1" dirty="0" smtClean="0"/>
              <a:t>//checking whether both the objects are equal </a:t>
            </a:r>
            <a:r>
              <a:rPr lang="en-US" dirty="0" smtClean="0"/>
              <a:t> </a:t>
            </a:r>
          </a:p>
          <a:p>
            <a:pPr>
              <a:lnSpc>
                <a:spcPct val="150000"/>
              </a:lnSpc>
              <a:buNone/>
            </a:pPr>
            <a:r>
              <a:rPr lang="en-US" dirty="0" smtClean="0"/>
              <a:t>alert(</a:t>
            </a:r>
            <a:r>
              <a:rPr lang="en-US" dirty="0" err="1" smtClean="0"/>
              <a:t>originalObj</a:t>
            </a:r>
            <a:r>
              <a:rPr lang="en-US" dirty="0" smtClean="0"/>
              <a:t> === </a:t>
            </a:r>
            <a:r>
              <a:rPr lang="en-US" dirty="0" err="1" smtClean="0"/>
              <a:t>clonedObj</a:t>
            </a:r>
            <a:r>
              <a:rPr lang="en-US" dirty="0" smtClean="0"/>
              <a:t>); </a:t>
            </a:r>
          </a:p>
          <a:p>
            <a:pPr>
              <a:lnSpc>
                <a:spcPct val="150000"/>
              </a:lnSpc>
              <a:buNone/>
            </a:pPr>
            <a:r>
              <a:rPr lang="en-US" i="1" dirty="0" smtClean="0"/>
              <a:t>// false (not same reference) </a:t>
            </a:r>
            <a:r>
              <a:rPr lang="en-US" dirty="0" smtClean="0"/>
              <a:t> </a:t>
            </a:r>
          </a:p>
          <a:p>
            <a:pPr>
              <a:lnSpc>
                <a:spcPct val="150000"/>
              </a:lnSpc>
              <a:buNone/>
            </a:pPr>
            <a:r>
              <a:rPr lang="en-US" i="1" dirty="0" smtClean="0"/>
              <a:t>//to show that modifying the original object does not </a:t>
            </a:r>
          </a:p>
          <a:p>
            <a:pPr>
              <a:lnSpc>
                <a:spcPct val="150000"/>
              </a:lnSpc>
              <a:buNone/>
            </a:pPr>
            <a:r>
              <a:rPr lang="en-US" i="1" dirty="0" smtClean="0"/>
              <a:t>//alter the copy made </a:t>
            </a:r>
            <a:r>
              <a:rPr lang="en-US" dirty="0" smtClean="0"/>
              <a:t> </a:t>
            </a:r>
          </a:p>
          <a:p>
            <a:pPr>
              <a:lnSpc>
                <a:spcPct val="150000"/>
              </a:lnSpc>
              <a:buNone/>
            </a:pPr>
            <a:r>
              <a:rPr lang="en-US" dirty="0" err="1" smtClean="0"/>
              <a:t>originalObj.four</a:t>
            </a:r>
            <a:r>
              <a:rPr lang="en-US" dirty="0" smtClean="0"/>
              <a:t> = 4;</a:t>
            </a:r>
          </a:p>
          <a:p>
            <a:pPr>
              <a:lnSpc>
                <a:spcPct val="150000"/>
              </a:lnSpc>
              <a:buNone/>
            </a:pPr>
            <a:r>
              <a:rPr lang="en-US" dirty="0" smtClean="0"/>
              <a:t>alert(</a:t>
            </a:r>
            <a:r>
              <a:rPr lang="en-US" dirty="0" err="1" smtClean="0"/>
              <a:t>JSON.stringify</a:t>
            </a:r>
            <a:r>
              <a:rPr lang="en-US" dirty="0" smtClean="0"/>
              <a:t>(</a:t>
            </a:r>
            <a:r>
              <a:rPr lang="en-US" dirty="0" err="1" smtClean="0"/>
              <a:t>originalObj</a:t>
            </a:r>
            <a:r>
              <a:rPr lang="en-US" dirty="0" smtClean="0"/>
              <a:t>)); </a:t>
            </a:r>
          </a:p>
          <a:p>
            <a:pPr>
              <a:lnSpc>
                <a:spcPct val="150000"/>
              </a:lnSpc>
              <a:buNone/>
            </a:pPr>
            <a:r>
              <a:rPr lang="en-US" i="1" dirty="0" smtClean="0"/>
              <a:t>// {"one":1,"two":2,"three":3,"four":4} </a:t>
            </a:r>
          </a:p>
          <a:p>
            <a:pPr>
              <a:lnSpc>
                <a:spcPct val="150000"/>
              </a:lnSpc>
              <a:buNone/>
            </a:pPr>
            <a:r>
              <a:rPr lang="en-US" dirty="0" smtClean="0"/>
              <a:t>alert(</a:t>
            </a:r>
            <a:r>
              <a:rPr lang="en-US" dirty="0" err="1" smtClean="0"/>
              <a:t>JSON.stringify</a:t>
            </a:r>
            <a:r>
              <a:rPr lang="en-US" dirty="0" smtClean="0"/>
              <a:t>(</a:t>
            </a:r>
            <a:r>
              <a:rPr lang="en-US" dirty="0" err="1" smtClean="0"/>
              <a:t>clonedObj</a:t>
            </a:r>
            <a:r>
              <a:rPr lang="en-US" dirty="0" smtClean="0"/>
              <a:t>)); </a:t>
            </a:r>
          </a:p>
          <a:p>
            <a:pPr>
              <a:lnSpc>
                <a:spcPct val="150000"/>
              </a:lnSpc>
              <a:buNone/>
            </a:pPr>
            <a:r>
              <a:rPr lang="en-US" i="1" dirty="0" smtClean="0"/>
              <a:t>// {"one":1,"two":2,"three":3}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15962"/>
          </a:xfrm>
        </p:spPr>
        <p:txBody>
          <a:bodyPr>
            <a:normAutofit/>
          </a:bodyPr>
          <a:lstStyle/>
          <a:p>
            <a:pPr algn="ctr"/>
            <a:r>
              <a:rPr lang="en-US" sz="3200" b="1" dirty="0" smtClean="0"/>
              <a:t> Arrow Function</a:t>
            </a:r>
            <a:endParaRPr lang="en-US" sz="3200" dirty="0"/>
          </a:p>
        </p:txBody>
      </p:sp>
      <p:sp>
        <p:nvSpPr>
          <p:cNvPr id="3" name="Content Placeholder 2"/>
          <p:cNvSpPr>
            <a:spLocks noGrp="1"/>
          </p:cNvSpPr>
          <p:nvPr>
            <p:ph sz="quarter" idx="1"/>
          </p:nvPr>
        </p:nvSpPr>
        <p:spPr>
          <a:xfrm>
            <a:off x="304800" y="685800"/>
            <a:ext cx="8382000" cy="6172200"/>
          </a:xfrm>
        </p:spPr>
        <p:txBody>
          <a:bodyPr>
            <a:normAutofit/>
          </a:bodyPr>
          <a:lstStyle/>
          <a:p>
            <a:pPr algn="just"/>
            <a:r>
              <a:rPr lang="en-US" dirty="0" smtClean="0"/>
              <a:t>In JavaScript, </a:t>
            </a:r>
            <a:r>
              <a:rPr lang="en-US" dirty="0" smtClean="0">
                <a:solidFill>
                  <a:srgbClr val="0000FF"/>
                </a:solidFill>
              </a:rPr>
              <a:t>functions are first-class objects, </a:t>
            </a:r>
            <a:r>
              <a:rPr lang="en-US" dirty="0" err="1" smtClean="0">
                <a:solidFill>
                  <a:srgbClr val="0000FF"/>
                </a:solidFill>
              </a:rPr>
              <a:t>i.e</a:t>
            </a:r>
            <a:r>
              <a:rPr lang="en-US" dirty="0" smtClean="0"/>
              <a:t> you can </a:t>
            </a:r>
            <a:r>
              <a:rPr lang="en-US" dirty="0" smtClean="0">
                <a:solidFill>
                  <a:srgbClr val="CC0066"/>
                </a:solidFill>
              </a:rPr>
              <a:t>assign a function as a value to a variable</a:t>
            </a:r>
            <a:r>
              <a:rPr lang="en-US" dirty="0" smtClean="0"/>
              <a:t>. For example,</a:t>
            </a:r>
          </a:p>
          <a:p>
            <a:pPr marL="752475" lvl="0" indent="-273050" algn="just">
              <a:buNone/>
            </a:pPr>
            <a:r>
              <a:rPr lang="en-US" dirty="0" smtClean="0"/>
              <a:t>let </a:t>
            </a:r>
            <a:r>
              <a:rPr lang="en-US" dirty="0" err="1" smtClean="0"/>
              <a:t>sayHello</a:t>
            </a:r>
            <a:r>
              <a:rPr lang="en-US" dirty="0" smtClean="0"/>
              <a:t> = function () {</a:t>
            </a:r>
          </a:p>
          <a:p>
            <a:pPr marL="752475" lvl="0" indent="-273050" algn="just">
              <a:buNone/>
            </a:pPr>
            <a:r>
              <a:rPr lang="en-US" dirty="0" smtClean="0"/>
              <a:t>	console.log("Welcome to JavaScript");</a:t>
            </a:r>
          </a:p>
          <a:p>
            <a:pPr marL="752475" lvl="0" indent="-273050" algn="just">
              <a:buNone/>
            </a:pPr>
            <a:r>
              <a:rPr lang="en-US" dirty="0" smtClean="0"/>
              <a:t>};</a:t>
            </a:r>
          </a:p>
          <a:p>
            <a:pPr lvl="0" algn="just">
              <a:buNone/>
            </a:pPr>
            <a:r>
              <a:rPr lang="en-US" dirty="0" smtClean="0"/>
              <a:t>	  </a:t>
            </a:r>
            <a:r>
              <a:rPr lang="en-US" dirty="0" err="1" smtClean="0"/>
              <a:t>sayHello</a:t>
            </a:r>
            <a:r>
              <a:rPr lang="en-US" dirty="0" smtClean="0"/>
              <a:t>(); </a:t>
            </a:r>
          </a:p>
          <a:p>
            <a:pPr algn="just"/>
            <a:r>
              <a:rPr lang="en-US" dirty="0" smtClean="0"/>
              <a:t>Here, </a:t>
            </a:r>
            <a:r>
              <a:rPr lang="en-US" dirty="0" smtClean="0">
                <a:solidFill>
                  <a:srgbClr val="0000FF"/>
                </a:solidFill>
              </a:rPr>
              <a:t>a function without a name is called an anonymous function </a:t>
            </a:r>
            <a:r>
              <a:rPr lang="en-US" dirty="0" smtClean="0"/>
              <a:t>which is assigned to a variable </a:t>
            </a:r>
            <a:r>
              <a:rPr lang="en-US" dirty="0" err="1" smtClean="0"/>
              <a:t>sayHello</a:t>
            </a:r>
            <a:r>
              <a:rPr lang="en-US" dirty="0" smtClean="0"/>
              <a:t>.</a:t>
            </a:r>
          </a:p>
          <a:p>
            <a:pPr algn="just"/>
            <a:r>
              <a:rPr lang="en-US" dirty="0" smtClean="0"/>
              <a:t>JavaScript has introduced a new and concise way of writing functions using arrow notation. </a:t>
            </a:r>
            <a:r>
              <a:rPr lang="en-US" dirty="0" smtClean="0">
                <a:solidFill>
                  <a:srgbClr val="CC0066"/>
                </a:solidFill>
              </a:rPr>
              <a:t>The arrow function is one of the easiest ways to declare an anonymous function.</a:t>
            </a:r>
          </a:p>
          <a:p>
            <a:pPr algn="just"/>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639762"/>
          </a:xfrm>
        </p:spPr>
        <p:txBody>
          <a:bodyPr/>
          <a:lstStyle/>
          <a:p>
            <a:pPr algn="ctr"/>
            <a:r>
              <a:rPr lang="en-US" b="1" dirty="0" smtClean="0"/>
              <a:t>Destructuring objects</a:t>
            </a:r>
            <a:endParaRPr lang="en-US" dirty="0"/>
          </a:p>
        </p:txBody>
      </p:sp>
      <p:sp>
        <p:nvSpPr>
          <p:cNvPr id="3" name="Content Placeholder 2"/>
          <p:cNvSpPr>
            <a:spLocks noGrp="1"/>
          </p:cNvSpPr>
          <p:nvPr>
            <p:ph sz="quarter" idx="1"/>
          </p:nvPr>
        </p:nvSpPr>
        <p:spPr>
          <a:xfrm>
            <a:off x="304800" y="685800"/>
            <a:ext cx="8229600" cy="6019800"/>
          </a:xfrm>
        </p:spPr>
        <p:txBody>
          <a:bodyPr>
            <a:normAutofit/>
          </a:bodyPr>
          <a:lstStyle/>
          <a:p>
            <a:pPr algn="just"/>
            <a:r>
              <a:rPr lang="en-US" dirty="0" smtClean="0"/>
              <a:t>Destructuring gives a syntax that makes it easy </a:t>
            </a:r>
            <a:r>
              <a:rPr lang="en-US" dirty="0" smtClean="0">
                <a:solidFill>
                  <a:srgbClr val="0000FF"/>
                </a:solidFill>
              </a:rPr>
              <a:t>to create objects based on variables. </a:t>
            </a:r>
          </a:p>
          <a:p>
            <a:pPr algn="just"/>
            <a:r>
              <a:rPr lang="en-US" dirty="0" smtClean="0"/>
              <a:t>It </a:t>
            </a:r>
            <a:r>
              <a:rPr lang="en-US" dirty="0" smtClean="0">
                <a:solidFill>
                  <a:srgbClr val="FF0066"/>
                </a:solidFill>
              </a:rPr>
              <a:t>helps to extract data from an object</a:t>
            </a:r>
            <a:r>
              <a:rPr lang="en-US" dirty="0" smtClean="0"/>
              <a:t>. </a:t>
            </a:r>
          </a:p>
          <a:p>
            <a:pPr algn="just"/>
            <a:r>
              <a:rPr lang="en-US" dirty="0" smtClean="0"/>
              <a:t>In the below example an object is </a:t>
            </a:r>
            <a:r>
              <a:rPr lang="en-US" dirty="0" err="1" smtClean="0"/>
              <a:t>destructured</a:t>
            </a:r>
            <a:r>
              <a:rPr lang="en-US" dirty="0" smtClean="0"/>
              <a:t> into individual variables: </a:t>
            </a:r>
          </a:p>
          <a:p>
            <a:pPr marL="468313" indent="-273050" algn="just">
              <a:buNone/>
            </a:pPr>
            <a:r>
              <a:rPr lang="en-US" dirty="0" smtClean="0"/>
              <a:t>let </a:t>
            </a:r>
            <a:r>
              <a:rPr lang="en-US" dirty="0" err="1" smtClean="0"/>
              <a:t>myObject</a:t>
            </a:r>
            <a:r>
              <a:rPr lang="en-US" dirty="0" smtClean="0"/>
              <a:t> = { name: 'Arnold', age: 65, country: 'USA' };</a:t>
            </a:r>
          </a:p>
          <a:p>
            <a:pPr marL="468313" indent="-273050" algn="just">
              <a:buNone/>
            </a:pPr>
            <a:r>
              <a:rPr lang="en-US" dirty="0" smtClean="0"/>
              <a:t>let { name, </a:t>
            </a:r>
            <a:r>
              <a:rPr lang="en-US" dirty="0" err="1" smtClean="0"/>
              <a:t>age:currentAge</a:t>
            </a:r>
            <a:r>
              <a:rPr lang="en-US" dirty="0" smtClean="0"/>
              <a:t> } = </a:t>
            </a:r>
            <a:r>
              <a:rPr lang="en-US" dirty="0" err="1" smtClean="0"/>
              <a:t>myObject</a:t>
            </a:r>
            <a:r>
              <a:rPr lang="en-US" dirty="0" smtClean="0"/>
              <a:t>; </a:t>
            </a:r>
          </a:p>
          <a:p>
            <a:pPr marL="468313" indent="-273050" algn="just">
              <a:buNone/>
            </a:pPr>
            <a:r>
              <a:rPr lang="en-US" i="1" dirty="0" smtClean="0"/>
              <a:t>//alias can be used with : </a:t>
            </a:r>
          </a:p>
          <a:p>
            <a:pPr marL="468313" indent="-273050" algn="just">
              <a:buNone/>
            </a:pPr>
            <a:r>
              <a:rPr lang="en-US" dirty="0" smtClean="0"/>
              <a:t>console.log(name); </a:t>
            </a:r>
          </a:p>
          <a:p>
            <a:pPr marL="468313" indent="-273050" algn="just">
              <a:buNone/>
            </a:pPr>
            <a:r>
              <a:rPr lang="en-US" dirty="0" smtClean="0"/>
              <a:t>console.log(</a:t>
            </a:r>
            <a:r>
              <a:rPr lang="en-US" dirty="0" err="1" smtClean="0"/>
              <a:t>currentAge</a:t>
            </a:r>
            <a:r>
              <a:rPr lang="en-US" dirty="0" smtClean="0"/>
              <a:t>);  </a:t>
            </a:r>
          </a:p>
          <a:p>
            <a:pPr algn="just"/>
            <a:r>
              <a:rPr lang="en-US" i="1" dirty="0" smtClean="0"/>
              <a:t>//OUTPUT: Arnold 65 </a:t>
            </a:r>
            <a:endParaRPr lang="en-US" dirty="0" smtClean="0"/>
          </a:p>
          <a:p>
            <a:pPr algn="just"/>
            <a:r>
              <a:rPr lang="en-US" dirty="0" smtClean="0"/>
              <a:t>An alias </a:t>
            </a:r>
            <a:r>
              <a:rPr lang="en-US" dirty="0" err="1" smtClean="0"/>
              <a:t>currentAge</a:t>
            </a:r>
            <a:r>
              <a:rPr lang="en-US" dirty="0" smtClean="0"/>
              <a:t> is used for age.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pPr algn="ctr"/>
            <a:r>
              <a:rPr lang="en-US" b="1" dirty="0" smtClean="0"/>
              <a:t>Object </a:t>
            </a:r>
            <a:r>
              <a:rPr lang="en-US" b="1" dirty="0" err="1" smtClean="0"/>
              <a:t>destructuring</a:t>
            </a:r>
            <a:r>
              <a:rPr lang="en-US" b="1" dirty="0" smtClean="0"/>
              <a:t> in functions</a:t>
            </a:r>
            <a:endParaRPr lang="en-US" dirty="0"/>
          </a:p>
        </p:txBody>
      </p:sp>
      <p:sp>
        <p:nvSpPr>
          <p:cNvPr id="3" name="Content Placeholder 2"/>
          <p:cNvSpPr>
            <a:spLocks noGrp="1"/>
          </p:cNvSpPr>
          <p:nvPr>
            <p:ph sz="quarter" idx="1"/>
          </p:nvPr>
        </p:nvSpPr>
        <p:spPr>
          <a:xfrm>
            <a:off x="228600" y="1066800"/>
            <a:ext cx="8382000" cy="5791200"/>
          </a:xfrm>
        </p:spPr>
        <p:txBody>
          <a:bodyPr>
            <a:normAutofit lnSpcReduction="10000"/>
          </a:bodyPr>
          <a:lstStyle/>
          <a:p>
            <a:pPr marL="692150" indent="-273050" algn="just">
              <a:buNone/>
            </a:pPr>
            <a:r>
              <a:rPr lang="en-US" dirty="0" smtClean="0"/>
              <a:t>let </a:t>
            </a:r>
            <a:r>
              <a:rPr lang="en-US" dirty="0" err="1" smtClean="0"/>
              <a:t>myObject</a:t>
            </a:r>
            <a:r>
              <a:rPr lang="en-US" dirty="0" smtClean="0"/>
              <a:t> = { </a:t>
            </a:r>
          </a:p>
          <a:p>
            <a:pPr marL="692150" indent="-273050" algn="just">
              <a:buNone/>
            </a:pPr>
            <a:r>
              <a:rPr lang="en-US" dirty="0" smtClean="0"/>
              <a:t>name: 'Marty', </a:t>
            </a:r>
          </a:p>
          <a:p>
            <a:pPr marL="692150" indent="-273050" algn="just">
              <a:buNone/>
            </a:pPr>
            <a:r>
              <a:rPr lang="en-US" dirty="0" smtClean="0"/>
              <a:t>age: 65, </a:t>
            </a:r>
          </a:p>
          <a:p>
            <a:pPr marL="692150" indent="-273050" algn="just">
              <a:buNone/>
            </a:pPr>
            <a:r>
              <a:rPr lang="en-US" dirty="0" smtClean="0"/>
              <a:t>country: 'California' </a:t>
            </a:r>
          </a:p>
          <a:p>
            <a:pPr marL="692150" indent="-273050" algn="just">
              <a:buNone/>
            </a:pPr>
            <a:r>
              <a:rPr lang="en-US" dirty="0" smtClean="0"/>
              <a:t>}; </a:t>
            </a:r>
          </a:p>
          <a:p>
            <a:pPr marL="692150" indent="-273050" algn="just">
              <a:buNone/>
            </a:pPr>
            <a:r>
              <a:rPr lang="en-US" dirty="0" smtClean="0"/>
              <a:t>function </a:t>
            </a:r>
            <a:r>
              <a:rPr lang="en-US" dirty="0" err="1" smtClean="0"/>
              <a:t>showDetails</a:t>
            </a:r>
            <a:r>
              <a:rPr lang="en-US" dirty="0" smtClean="0"/>
              <a:t>({ country }) {    </a:t>
            </a:r>
          </a:p>
          <a:p>
            <a:pPr marL="692150" indent="-273050" algn="just">
              <a:buNone/>
            </a:pPr>
            <a:r>
              <a:rPr lang="en-US" dirty="0" smtClean="0"/>
              <a:t> console.log(country); </a:t>
            </a:r>
          </a:p>
          <a:p>
            <a:pPr marL="692150" indent="-273050" algn="just">
              <a:buNone/>
            </a:pPr>
            <a:r>
              <a:rPr lang="en-US" dirty="0" smtClean="0"/>
              <a:t>} </a:t>
            </a:r>
          </a:p>
          <a:p>
            <a:pPr marL="692150" indent="-273050" algn="just">
              <a:buNone/>
            </a:pPr>
            <a:r>
              <a:rPr lang="en-US" dirty="0" err="1" smtClean="0"/>
              <a:t>showDetails</a:t>
            </a:r>
            <a:r>
              <a:rPr lang="en-US" dirty="0" smtClean="0"/>
              <a:t>(</a:t>
            </a:r>
            <a:r>
              <a:rPr lang="en-US" dirty="0" err="1" smtClean="0"/>
              <a:t>myObject</a:t>
            </a:r>
            <a:r>
              <a:rPr lang="en-US" dirty="0" smtClean="0"/>
              <a:t>);  </a:t>
            </a:r>
          </a:p>
          <a:p>
            <a:pPr algn="just"/>
            <a:r>
              <a:rPr lang="en-US" i="1" dirty="0" smtClean="0"/>
              <a:t>//invoke the function using the object </a:t>
            </a:r>
            <a:r>
              <a:rPr lang="en-US" dirty="0" smtClean="0"/>
              <a:t> </a:t>
            </a:r>
          </a:p>
          <a:p>
            <a:pPr algn="just"/>
            <a:r>
              <a:rPr lang="en-US" i="1" dirty="0" smtClean="0"/>
              <a:t>//OUTPUT: California </a:t>
            </a:r>
            <a:r>
              <a:rPr lang="en-US" dirty="0" smtClean="0"/>
              <a:t> </a:t>
            </a:r>
          </a:p>
          <a:p>
            <a:pPr algn="just"/>
            <a:r>
              <a:rPr lang="en-US" dirty="0" smtClean="0"/>
              <a:t>The property 'country' of the object has been </a:t>
            </a:r>
            <a:r>
              <a:rPr lang="en-US" dirty="0" err="1" smtClean="0"/>
              <a:t>destructured</a:t>
            </a:r>
            <a:r>
              <a:rPr lang="en-US" dirty="0" smtClean="0"/>
              <a:t> and captured as a function parameter. </a:t>
            </a:r>
          </a:p>
          <a:p>
            <a:pPr algn="just"/>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Autofit/>
          </a:bodyPr>
          <a:lstStyle/>
          <a:p>
            <a:pPr algn="ctr"/>
            <a:r>
              <a:rPr lang="en-US" sz="3200" b="1" dirty="0" smtClean="0"/>
              <a:t>Browser Object Model</a:t>
            </a:r>
            <a:endParaRPr lang="en-US" sz="3200" dirty="0"/>
          </a:p>
        </p:txBody>
      </p:sp>
      <p:sp>
        <p:nvSpPr>
          <p:cNvPr id="3" name="Content Placeholder 2"/>
          <p:cNvSpPr>
            <a:spLocks noGrp="1"/>
          </p:cNvSpPr>
          <p:nvPr>
            <p:ph sz="quarter" idx="1"/>
          </p:nvPr>
        </p:nvSpPr>
        <p:spPr>
          <a:xfrm>
            <a:off x="457200" y="914400"/>
            <a:ext cx="8153400" cy="5559552"/>
          </a:xfrm>
        </p:spPr>
        <p:txBody>
          <a:bodyPr>
            <a:normAutofit lnSpcReduction="10000"/>
          </a:bodyPr>
          <a:lstStyle/>
          <a:p>
            <a:pPr algn="just">
              <a:lnSpc>
                <a:spcPct val="150000"/>
              </a:lnSpc>
            </a:pPr>
            <a:r>
              <a:rPr lang="en-US" dirty="0" smtClean="0"/>
              <a:t>As you know that, </a:t>
            </a:r>
            <a:r>
              <a:rPr lang="en-US" dirty="0" smtClean="0">
                <a:solidFill>
                  <a:srgbClr val="0000FF"/>
                </a:solidFill>
              </a:rPr>
              <a:t>JavaScript is capable of dynamically manipulating the content and style of HTML elements </a:t>
            </a:r>
            <a:r>
              <a:rPr lang="en-US" dirty="0" smtClean="0"/>
              <a:t>of the web page currently rendered on the browser. </a:t>
            </a:r>
          </a:p>
          <a:p>
            <a:pPr algn="just">
              <a:lnSpc>
                <a:spcPct val="150000"/>
              </a:lnSpc>
            </a:pPr>
            <a:r>
              <a:rPr lang="en-US" dirty="0" smtClean="0">
                <a:solidFill>
                  <a:srgbClr val="FF0066"/>
                </a:solidFill>
              </a:rPr>
              <a:t>This dynamic manipulation of an HTML page on the client-side itself is achieved with the help of built-in browser objects. </a:t>
            </a:r>
          </a:p>
          <a:p>
            <a:pPr algn="just">
              <a:lnSpc>
                <a:spcPct val="150000"/>
              </a:lnSpc>
            </a:pPr>
            <a:r>
              <a:rPr lang="en-US" dirty="0" smtClean="0"/>
              <a:t>They allow JavaScript code </a:t>
            </a:r>
            <a:r>
              <a:rPr lang="en-US" dirty="0" smtClean="0">
                <a:solidFill>
                  <a:srgbClr val="6600CC"/>
                </a:solidFill>
              </a:rPr>
              <a:t>to programmatically control the browser and are collectively known as Browser Object Model (BOM). </a:t>
            </a:r>
          </a:p>
          <a:p>
            <a:pPr algn="just">
              <a:lnSpc>
                <a:spcPct val="150000"/>
              </a:lnSpc>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6169152"/>
          </a:xfrm>
        </p:spPr>
        <p:txBody>
          <a:bodyPr/>
          <a:lstStyle/>
          <a:p>
            <a:pPr algn="just">
              <a:lnSpc>
                <a:spcPct val="150000"/>
              </a:lnSpc>
            </a:pPr>
            <a:r>
              <a:rPr lang="en-US" dirty="0" smtClean="0"/>
              <a:t>For programming purposes, </a:t>
            </a:r>
            <a:r>
              <a:rPr lang="en-US" dirty="0" smtClean="0">
                <a:solidFill>
                  <a:srgbClr val="0000FF"/>
                </a:solidFill>
              </a:rPr>
              <a:t>the BOM model virtually splits the browser into different parts and refers to each part as a different type of built-in object</a:t>
            </a:r>
            <a:r>
              <a:rPr lang="en-US" dirty="0" smtClean="0"/>
              <a:t>. </a:t>
            </a:r>
          </a:p>
          <a:p>
            <a:pPr algn="just">
              <a:lnSpc>
                <a:spcPct val="150000"/>
              </a:lnSpc>
            </a:pPr>
            <a:r>
              <a:rPr lang="en-US" dirty="0" smtClean="0"/>
              <a:t>BOM is a hierarchy of multiple objects. </a:t>
            </a:r>
          </a:p>
          <a:p>
            <a:pPr algn="just">
              <a:lnSpc>
                <a:spcPct val="150000"/>
              </a:lnSpc>
            </a:pPr>
            <a:r>
              <a:rPr lang="en-US" dirty="0" smtClean="0">
                <a:solidFill>
                  <a:srgbClr val="CC0066"/>
                </a:solidFill>
              </a:rPr>
              <a:t>'window' object is the root object</a:t>
            </a:r>
            <a:r>
              <a:rPr lang="en-US" dirty="0" smtClean="0"/>
              <a:t> and consists of other objects in a hierarchy.</a:t>
            </a:r>
          </a:p>
          <a:p>
            <a:pPr algn="just">
              <a:lnSpc>
                <a:spcPct val="150000"/>
              </a:lnSpc>
            </a:pPr>
            <a:endParaRPr lang="en-US" dirty="0"/>
          </a:p>
        </p:txBody>
      </p:sp>
      <p:pic>
        <p:nvPicPr>
          <p:cNvPr id="4" name="Picture 3"/>
          <p:cNvPicPr/>
          <p:nvPr/>
        </p:nvPicPr>
        <p:blipFill>
          <a:blip r:embed="rId2"/>
          <a:srcRect/>
          <a:stretch>
            <a:fillRect/>
          </a:stretch>
        </p:blipFill>
        <p:spPr bwMode="auto">
          <a:xfrm>
            <a:off x="457200" y="3810000"/>
            <a:ext cx="8229600" cy="19050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t>Document Object </a:t>
            </a:r>
            <a:endParaRPr lang="en-US" dirty="0"/>
          </a:p>
        </p:txBody>
      </p:sp>
      <p:sp>
        <p:nvSpPr>
          <p:cNvPr id="3" name="Content Placeholder 2"/>
          <p:cNvSpPr>
            <a:spLocks noGrp="1"/>
          </p:cNvSpPr>
          <p:nvPr>
            <p:ph sz="quarter" idx="1"/>
          </p:nvPr>
        </p:nvSpPr>
        <p:spPr>
          <a:xfrm>
            <a:off x="381000" y="990600"/>
            <a:ext cx="8305800" cy="5638800"/>
          </a:xfrm>
        </p:spPr>
        <p:txBody>
          <a:bodyPr>
            <a:normAutofit/>
          </a:bodyPr>
          <a:lstStyle/>
          <a:p>
            <a:pPr algn="just"/>
            <a:r>
              <a:rPr lang="en-US" dirty="0" smtClean="0"/>
              <a:t>The HTML </a:t>
            </a:r>
            <a:r>
              <a:rPr lang="en-US" dirty="0" smtClean="0">
                <a:solidFill>
                  <a:srgbClr val="CC0066"/>
                </a:solidFill>
              </a:rPr>
              <a:t>web page that gets loaded on the browser is represented using the 'document' object</a:t>
            </a:r>
            <a:r>
              <a:rPr lang="en-US" dirty="0" smtClean="0"/>
              <a:t> of the BOM model. </a:t>
            </a:r>
          </a:p>
          <a:p>
            <a:pPr algn="just"/>
            <a:r>
              <a:rPr lang="en-US" dirty="0" smtClean="0">
                <a:solidFill>
                  <a:srgbClr val="0000FF"/>
                </a:solidFill>
              </a:rPr>
              <a:t>This object considers the web page as a tree which is referred to as Document Object Model(DOM). </a:t>
            </a:r>
          </a:p>
          <a:p>
            <a:pPr algn="just"/>
            <a:r>
              <a:rPr lang="en-US" dirty="0" smtClean="0">
                <a:solidFill>
                  <a:srgbClr val="6600CC"/>
                </a:solidFill>
              </a:rPr>
              <a:t>Each node of this tree represents HTML elements in the page as 'element' object</a:t>
            </a:r>
            <a:r>
              <a:rPr lang="en-US" dirty="0" smtClean="0"/>
              <a:t> and </a:t>
            </a:r>
            <a:r>
              <a:rPr lang="en-US" dirty="0" smtClean="0">
                <a:solidFill>
                  <a:schemeClr val="accent3">
                    <a:lumMod val="75000"/>
                  </a:schemeClr>
                </a:solidFill>
              </a:rPr>
              <a:t>its attributes as properties of the 'element' object. </a:t>
            </a:r>
          </a:p>
          <a:p>
            <a:pPr algn="just"/>
            <a:r>
              <a:rPr lang="en-US" dirty="0" smtClean="0"/>
              <a:t>W3C provides </a:t>
            </a:r>
            <a:r>
              <a:rPr lang="en-US" dirty="0" smtClean="0">
                <a:solidFill>
                  <a:srgbClr val="0000FF"/>
                </a:solidFill>
              </a:rPr>
              <a:t>DOM API consisting of properties and methods that help in traversal and manipulation of the HTML page. </a:t>
            </a:r>
          </a:p>
          <a:p>
            <a:pPr algn="just"/>
            <a:r>
              <a:rPr lang="en-US" dirty="0" smtClean="0"/>
              <a:t>DOM structure that can be accessed using DOM API methods and properties: </a:t>
            </a:r>
          </a:p>
          <a:p>
            <a:pPr algn="just"/>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t>Example:</a:t>
            </a:r>
            <a:endParaRPr lang="en-US" b="1" dirty="0"/>
          </a:p>
        </p:txBody>
      </p:sp>
      <p:sp>
        <p:nvSpPr>
          <p:cNvPr id="3" name="Content Placeholder 2"/>
          <p:cNvSpPr>
            <a:spLocks noGrp="1"/>
          </p:cNvSpPr>
          <p:nvPr>
            <p:ph sz="quarter" idx="1"/>
          </p:nvPr>
        </p:nvSpPr>
        <p:spPr>
          <a:xfrm>
            <a:off x="304800" y="914400"/>
            <a:ext cx="8229600" cy="5559552"/>
          </a:xfrm>
        </p:spPr>
        <p:txBody>
          <a:bodyPr>
            <a:normAutofit lnSpcReduction="10000"/>
          </a:bodyPr>
          <a:lstStyle/>
          <a:p>
            <a:r>
              <a:rPr lang="en-US" dirty="0" smtClean="0"/>
              <a:t>&lt;html&gt; </a:t>
            </a:r>
          </a:p>
          <a:p>
            <a:r>
              <a:rPr lang="en-US" dirty="0" smtClean="0"/>
              <a:t>   &lt;head&gt;     </a:t>
            </a:r>
          </a:p>
          <a:p>
            <a:r>
              <a:rPr lang="en-US" dirty="0" smtClean="0"/>
              <a:t>      &lt;title&gt;JavaScript DOM Implementation&lt;/title&gt; </a:t>
            </a:r>
          </a:p>
          <a:p>
            <a:r>
              <a:rPr lang="en-US" dirty="0" smtClean="0"/>
              <a:t>   &lt;/head&gt; </a:t>
            </a:r>
          </a:p>
          <a:p>
            <a:r>
              <a:rPr lang="en-US" dirty="0" smtClean="0"/>
              <a:t>&lt;body&gt;     </a:t>
            </a:r>
          </a:p>
          <a:p>
            <a:r>
              <a:rPr lang="en-US" dirty="0" smtClean="0"/>
              <a:t>&lt;h3&gt;Let us see how HTML is rendered as DOM&lt;/h3&gt;     &lt;</a:t>
            </a:r>
            <a:r>
              <a:rPr lang="en-US" dirty="0" err="1" smtClean="0"/>
              <a:t>ul</a:t>
            </a:r>
            <a:r>
              <a:rPr lang="en-US" dirty="0" smtClean="0"/>
              <a:t>&gt;        </a:t>
            </a:r>
          </a:p>
          <a:p>
            <a:r>
              <a:rPr lang="en-US" dirty="0" smtClean="0"/>
              <a:t> &lt;h5&gt;Here is the list of things we will learn&lt;/h5&gt;         </a:t>
            </a:r>
          </a:p>
          <a:p>
            <a:r>
              <a:rPr lang="en-US" dirty="0" smtClean="0"/>
              <a:t>&lt;</a:t>
            </a:r>
            <a:r>
              <a:rPr lang="en-US" dirty="0" err="1" smtClean="0"/>
              <a:t>li</a:t>
            </a:r>
            <a:r>
              <a:rPr lang="en-US" dirty="0" smtClean="0"/>
              <a:t>&gt;JavaScript Object Document&lt;/</a:t>
            </a:r>
            <a:r>
              <a:rPr lang="en-US" dirty="0" err="1" smtClean="0"/>
              <a:t>li</a:t>
            </a:r>
            <a:r>
              <a:rPr lang="en-US" dirty="0" smtClean="0"/>
              <a:t>&gt;     </a:t>
            </a:r>
          </a:p>
          <a:p>
            <a:r>
              <a:rPr lang="en-US" dirty="0" smtClean="0"/>
              <a:t>&lt;/</a:t>
            </a:r>
            <a:r>
              <a:rPr lang="en-US" dirty="0" err="1" smtClean="0"/>
              <a:t>ul</a:t>
            </a:r>
            <a:r>
              <a:rPr lang="en-US" dirty="0" smtClean="0"/>
              <a:t>&gt; </a:t>
            </a:r>
          </a:p>
          <a:p>
            <a:r>
              <a:rPr lang="en-US" dirty="0" smtClean="0"/>
              <a:t> &lt;/body&gt; </a:t>
            </a:r>
          </a:p>
          <a:p>
            <a:r>
              <a:rPr lang="en-US" dirty="0" smtClean="0"/>
              <a:t>&lt;/html&gt; </a:t>
            </a:r>
            <a:br>
              <a:rPr lang="en-US" dirty="0" smtClean="0"/>
            </a:b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Autofit/>
          </a:bodyPr>
          <a:lstStyle/>
          <a:p>
            <a:pPr algn="ctr"/>
            <a:r>
              <a:rPr lang="en-US" sz="3200" b="1" dirty="0" smtClean="0"/>
              <a:t>DOM Structure</a:t>
            </a:r>
            <a:endParaRPr lang="en-US" sz="3200" dirty="0"/>
          </a:p>
        </p:txBody>
      </p:sp>
      <p:pic>
        <p:nvPicPr>
          <p:cNvPr id="4" name="Content Placeholder 3"/>
          <p:cNvPicPr>
            <a:picLocks noGrp="1"/>
          </p:cNvPicPr>
          <p:nvPr>
            <p:ph sz="quarter" idx="1"/>
          </p:nvPr>
        </p:nvPicPr>
        <p:blipFill>
          <a:blip r:embed="rId2"/>
          <a:srcRect/>
          <a:stretch>
            <a:fillRect/>
          </a:stretch>
        </p:blipFill>
        <p:spPr bwMode="auto">
          <a:xfrm>
            <a:off x="228600" y="914400"/>
            <a:ext cx="8458200" cy="55626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63562"/>
          </a:xfrm>
        </p:spPr>
        <p:txBody>
          <a:bodyPr/>
          <a:lstStyle/>
          <a:p>
            <a:pPr algn="ctr"/>
            <a:r>
              <a:rPr lang="en-US" b="1" dirty="0" smtClean="0"/>
              <a:t>Document Object  - Methods</a:t>
            </a:r>
            <a:endParaRPr lang="en-US" dirty="0"/>
          </a:p>
        </p:txBody>
      </p:sp>
      <p:sp>
        <p:nvSpPr>
          <p:cNvPr id="3" name="Content Placeholder 2"/>
          <p:cNvSpPr>
            <a:spLocks noGrp="1"/>
          </p:cNvSpPr>
          <p:nvPr>
            <p:ph sz="quarter" idx="1"/>
          </p:nvPr>
        </p:nvSpPr>
        <p:spPr>
          <a:xfrm>
            <a:off x="228600" y="685800"/>
            <a:ext cx="8382000" cy="6172200"/>
          </a:xfrm>
        </p:spPr>
        <p:txBody>
          <a:bodyPr>
            <a:normAutofit fontScale="92500"/>
          </a:bodyPr>
          <a:lstStyle/>
          <a:p>
            <a:pPr algn="just"/>
            <a:r>
              <a:rPr lang="en-US" dirty="0" smtClean="0">
                <a:solidFill>
                  <a:srgbClr val="0000FF"/>
                </a:solidFill>
              </a:rPr>
              <a:t>To access an element in the HTML page, following methods can be used on the 'document' object from DOM.</a:t>
            </a:r>
          </a:p>
          <a:p>
            <a:pPr algn="just">
              <a:buNone/>
            </a:pPr>
            <a:r>
              <a:rPr lang="en-US" b="1" dirty="0" smtClean="0"/>
              <a:t>1. </a:t>
            </a:r>
            <a:r>
              <a:rPr lang="en-US" b="1" dirty="0" err="1" smtClean="0"/>
              <a:t>getElementById</a:t>
            </a:r>
            <a:r>
              <a:rPr lang="en-US" b="1" dirty="0" smtClean="0"/>
              <a:t>(x) </a:t>
            </a:r>
            <a:r>
              <a:rPr lang="en-US" dirty="0" smtClean="0"/>
              <a:t> </a:t>
            </a:r>
          </a:p>
          <a:p>
            <a:pPr algn="just"/>
            <a:r>
              <a:rPr lang="en-US" dirty="0" smtClean="0"/>
              <a:t>Finds element with id 'x' and returns an object of type element </a:t>
            </a:r>
          </a:p>
          <a:p>
            <a:pPr algn="just"/>
            <a:r>
              <a:rPr lang="en-US" b="1" dirty="0" smtClean="0"/>
              <a:t>Example: </a:t>
            </a:r>
            <a:endParaRPr lang="en-US" dirty="0" smtClean="0"/>
          </a:p>
          <a:p>
            <a:pPr marL="796925" indent="-273050" algn="just">
              <a:buNone/>
            </a:pPr>
            <a:r>
              <a:rPr lang="en-US" dirty="0" smtClean="0"/>
              <a:t>&lt;p id="p1"&gt; Paragraph 1&lt;/p&gt; </a:t>
            </a:r>
          </a:p>
          <a:p>
            <a:pPr marL="796925" indent="-273050" algn="just">
              <a:buNone/>
            </a:pPr>
            <a:r>
              <a:rPr lang="en-US" dirty="0" smtClean="0"/>
              <a:t>&lt;p&gt; Paragraph 2&lt;/p&gt; </a:t>
            </a:r>
          </a:p>
          <a:p>
            <a:pPr marL="796925" indent="-273050" algn="just">
              <a:buNone/>
            </a:pPr>
            <a:r>
              <a:rPr lang="en-US" dirty="0" smtClean="0"/>
              <a:t>&lt;script&gt;     </a:t>
            </a:r>
          </a:p>
          <a:p>
            <a:pPr marL="796925" indent="-273050" algn="just">
              <a:buNone/>
            </a:pPr>
            <a:r>
              <a:rPr lang="en-US" i="1" dirty="0" smtClean="0"/>
              <a:t>//Selects paragraph having id 'p1'</a:t>
            </a:r>
            <a:r>
              <a:rPr lang="en-US" dirty="0" smtClean="0"/>
              <a:t>    </a:t>
            </a:r>
          </a:p>
          <a:p>
            <a:pPr marL="796925" indent="-273050" algn="just">
              <a:buNone/>
            </a:pPr>
            <a:r>
              <a:rPr lang="en-US" dirty="0" smtClean="0"/>
              <a:t>let x=</a:t>
            </a:r>
            <a:r>
              <a:rPr lang="en-US" dirty="0" err="1" smtClean="0"/>
              <a:t>document.getElementById</a:t>
            </a:r>
            <a:r>
              <a:rPr lang="en-US" dirty="0" smtClean="0"/>
              <a:t>('p1'); </a:t>
            </a:r>
          </a:p>
          <a:p>
            <a:pPr marL="796925" indent="-273050" algn="just">
              <a:buNone/>
            </a:pPr>
            <a:r>
              <a:rPr lang="en-US" dirty="0" err="1" smtClean="0"/>
              <a:t>x.style.color</a:t>
            </a:r>
            <a:r>
              <a:rPr lang="en-US" dirty="0" smtClean="0"/>
              <a:t>=“red”;</a:t>
            </a:r>
          </a:p>
          <a:p>
            <a:pPr marL="796925" indent="-273050" algn="just">
              <a:buNone/>
            </a:pPr>
            <a:r>
              <a:rPr lang="en-US" dirty="0" smtClean="0"/>
              <a:t>&lt;/script&gt;</a:t>
            </a:r>
          </a:p>
          <a:p>
            <a:pPr marL="796925" indent="-273050" algn="just">
              <a:buNone/>
            </a:pPr>
            <a:r>
              <a:rPr lang="en-US" dirty="0" smtClean="0"/>
              <a:t>//Output: </a:t>
            </a:r>
            <a:r>
              <a:rPr lang="en-US" dirty="0" smtClean="0">
                <a:solidFill>
                  <a:srgbClr val="FF0000"/>
                </a:solidFill>
              </a:rPr>
              <a:t>Paragraph 1</a:t>
            </a:r>
          </a:p>
          <a:p>
            <a:pPr marL="796925" indent="-273050" algn="just">
              <a:buNone/>
            </a:pPr>
            <a:r>
              <a:rPr lang="en-US" dirty="0" smtClean="0"/>
              <a:t>			Paragraph2</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609600"/>
            <a:ext cx="8305800" cy="6248400"/>
          </a:xfrm>
        </p:spPr>
        <p:txBody>
          <a:bodyPr>
            <a:normAutofit lnSpcReduction="10000"/>
          </a:bodyPr>
          <a:lstStyle/>
          <a:p>
            <a:pPr algn="just">
              <a:buNone/>
            </a:pPr>
            <a:r>
              <a:rPr lang="en-US" b="1" dirty="0" smtClean="0"/>
              <a:t>2. </a:t>
            </a:r>
            <a:r>
              <a:rPr lang="en-US" b="1" dirty="0" err="1" smtClean="0"/>
              <a:t>getElementsByTagName</a:t>
            </a:r>
            <a:r>
              <a:rPr lang="en-US" b="1" dirty="0" smtClean="0"/>
              <a:t>(x) </a:t>
            </a:r>
            <a:endParaRPr lang="en-US" dirty="0" smtClean="0"/>
          </a:p>
          <a:p>
            <a:pPr algn="just"/>
            <a:r>
              <a:rPr lang="en-US" dirty="0" smtClean="0">
                <a:solidFill>
                  <a:srgbClr val="0000FF"/>
                </a:solidFill>
              </a:rPr>
              <a:t>Find element(s) whose tag name is 'x' and return Node List, which is a list of element objects</a:t>
            </a:r>
            <a:r>
              <a:rPr lang="en-US" dirty="0" smtClean="0"/>
              <a:t>. </a:t>
            </a:r>
          </a:p>
          <a:p>
            <a:pPr algn="just"/>
            <a:r>
              <a:rPr lang="en-US" b="1" dirty="0" smtClean="0"/>
              <a:t>Example: </a:t>
            </a:r>
            <a:endParaRPr lang="en-US" dirty="0" smtClean="0"/>
          </a:p>
          <a:p>
            <a:pPr marL="752475" indent="-273050" algn="just">
              <a:buNone/>
            </a:pPr>
            <a:r>
              <a:rPr lang="en-US" dirty="0" smtClean="0"/>
              <a:t>&lt;p id="p1"&gt;Paragraph 1&lt;/p&gt; </a:t>
            </a:r>
          </a:p>
          <a:p>
            <a:pPr marL="752475" indent="-273050" algn="just">
              <a:buNone/>
            </a:pPr>
            <a:r>
              <a:rPr lang="en-US" dirty="0" smtClean="0"/>
              <a:t>&lt;p&gt;Paragraph 2&lt;/p&gt; </a:t>
            </a:r>
          </a:p>
          <a:p>
            <a:pPr marL="752475" indent="-273050" algn="just">
              <a:buNone/>
            </a:pPr>
            <a:r>
              <a:rPr lang="en-US" dirty="0" smtClean="0"/>
              <a:t>&lt;script&gt;     </a:t>
            </a:r>
          </a:p>
          <a:p>
            <a:pPr marL="752475" indent="-273050" algn="just">
              <a:buNone/>
            </a:pPr>
            <a:r>
              <a:rPr lang="en-US" dirty="0" err="1" smtClean="0"/>
              <a:t>document.getElementsByTagName</a:t>
            </a:r>
            <a:r>
              <a:rPr lang="en-US" dirty="0" smtClean="0"/>
              <a:t>('p')[0].</a:t>
            </a:r>
            <a:r>
              <a:rPr lang="en-US" dirty="0" err="1" smtClean="0"/>
              <a:t>style.color</a:t>
            </a:r>
            <a:r>
              <a:rPr lang="en-US" dirty="0" smtClean="0"/>
              <a:t>="green"; </a:t>
            </a:r>
          </a:p>
          <a:p>
            <a:pPr marL="752475" indent="-273050" algn="just">
              <a:buNone/>
            </a:pPr>
            <a:r>
              <a:rPr lang="en-US" dirty="0" err="1" smtClean="0"/>
              <a:t>document.getElementsByTagName</a:t>
            </a:r>
            <a:r>
              <a:rPr lang="en-US" dirty="0" smtClean="0"/>
              <a:t>('p')[1].</a:t>
            </a:r>
            <a:r>
              <a:rPr lang="en-US" dirty="0" err="1" smtClean="0"/>
              <a:t>innerHTML</a:t>
            </a:r>
            <a:r>
              <a:rPr lang="en-US" dirty="0" smtClean="0"/>
              <a:t>="Sample Paragraph2";</a:t>
            </a:r>
          </a:p>
          <a:p>
            <a:pPr marL="752475" indent="-273050" algn="just">
              <a:buNone/>
            </a:pPr>
            <a:r>
              <a:rPr lang="en-US" dirty="0" smtClean="0"/>
              <a:t>&lt;/script&gt; </a:t>
            </a:r>
          </a:p>
          <a:p>
            <a:pPr marL="752475" indent="-273050" algn="just">
              <a:buNone/>
            </a:pPr>
            <a:r>
              <a:rPr lang="en-US" dirty="0" smtClean="0"/>
              <a:t>//OUTPUT:  </a:t>
            </a:r>
          </a:p>
          <a:p>
            <a:pPr marL="752475" indent="-273050" algn="just">
              <a:buNone/>
            </a:pPr>
            <a:r>
              <a:rPr lang="en-US" dirty="0" smtClean="0"/>
              <a:t>//</a:t>
            </a:r>
            <a:r>
              <a:rPr lang="en-US" dirty="0" smtClean="0">
                <a:solidFill>
                  <a:srgbClr val="00B050"/>
                </a:solidFill>
              </a:rPr>
              <a:t>Paragraph 1 </a:t>
            </a:r>
          </a:p>
          <a:p>
            <a:pPr marL="752475" indent="-273050" algn="just">
              <a:buNone/>
            </a:pPr>
            <a:r>
              <a:rPr lang="en-US" dirty="0" smtClean="0"/>
              <a:t>//Sample Paragraph 2 </a:t>
            </a:r>
            <a:endParaRPr lang="en-US" dirty="0"/>
          </a:p>
        </p:txBody>
      </p:sp>
      <p:sp>
        <p:nvSpPr>
          <p:cNvPr id="4" name="Title 1"/>
          <p:cNvSpPr>
            <a:spLocks noGrp="1"/>
          </p:cNvSpPr>
          <p:nvPr>
            <p:ph type="title"/>
          </p:nvPr>
        </p:nvSpPr>
        <p:spPr>
          <a:xfrm>
            <a:off x="457200" y="0"/>
            <a:ext cx="7467600" cy="563562"/>
          </a:xfrm>
        </p:spPr>
        <p:txBody>
          <a:bodyPr/>
          <a:lstStyle/>
          <a:p>
            <a:pPr algn="ctr"/>
            <a:r>
              <a:rPr lang="en-US" b="1" dirty="0" smtClean="0"/>
              <a:t>Document Object  - Methods</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990600"/>
            <a:ext cx="8382000" cy="5867400"/>
          </a:xfrm>
        </p:spPr>
        <p:txBody>
          <a:bodyPr>
            <a:normAutofit fontScale="92500" lnSpcReduction="10000"/>
          </a:bodyPr>
          <a:lstStyle/>
          <a:p>
            <a:pPr>
              <a:lnSpc>
                <a:spcPct val="150000"/>
              </a:lnSpc>
              <a:buNone/>
            </a:pPr>
            <a:r>
              <a:rPr lang="en-US" b="1" dirty="0" smtClean="0"/>
              <a:t>3. </a:t>
            </a:r>
            <a:r>
              <a:rPr lang="en-US" b="1" dirty="0" err="1" smtClean="0"/>
              <a:t>getElementsByClassName</a:t>
            </a:r>
            <a:r>
              <a:rPr lang="en-US" b="1" dirty="0" smtClean="0"/>
              <a:t>() </a:t>
            </a:r>
            <a:endParaRPr lang="en-US" dirty="0" smtClean="0"/>
          </a:p>
          <a:p>
            <a:pPr>
              <a:lnSpc>
                <a:spcPct val="150000"/>
              </a:lnSpc>
            </a:pPr>
            <a:r>
              <a:rPr lang="en-US" dirty="0" smtClean="0">
                <a:solidFill>
                  <a:srgbClr val="0000FF"/>
                </a:solidFill>
              </a:rPr>
              <a:t>Find element(s) whose class attribute's values is 'x' and returns Node List, which is list of element objects. </a:t>
            </a:r>
          </a:p>
          <a:p>
            <a:pPr>
              <a:lnSpc>
                <a:spcPct val="150000"/>
              </a:lnSpc>
            </a:pPr>
            <a:r>
              <a:rPr lang="en-US" b="1" dirty="0" smtClean="0"/>
              <a:t>Example: </a:t>
            </a:r>
            <a:endParaRPr lang="en-US" dirty="0" smtClean="0"/>
          </a:p>
          <a:p>
            <a:pPr marL="407988" indent="-273050">
              <a:lnSpc>
                <a:spcPct val="120000"/>
              </a:lnSpc>
              <a:buNone/>
            </a:pPr>
            <a:r>
              <a:rPr lang="en-US" dirty="0" smtClean="0"/>
              <a:t>&lt;p class=“p1"&gt;Paragraph 1&lt;/p&gt; 			Output:</a:t>
            </a:r>
          </a:p>
          <a:p>
            <a:pPr marL="407988" indent="-273050">
              <a:lnSpc>
                <a:spcPct val="120000"/>
              </a:lnSpc>
              <a:buNone/>
            </a:pPr>
            <a:r>
              <a:rPr lang="en-US" dirty="0" smtClean="0"/>
              <a:t>&lt;p&gt;Paragraph 2&lt;/p&gt; </a:t>
            </a:r>
          </a:p>
          <a:p>
            <a:pPr marL="407988" indent="-273050">
              <a:lnSpc>
                <a:spcPct val="120000"/>
              </a:lnSpc>
              <a:buNone/>
            </a:pPr>
            <a:r>
              <a:rPr lang="en-US" dirty="0" smtClean="0"/>
              <a:t>&lt;p class=“p1"&gt;Paragraph 1&lt;/p&gt; </a:t>
            </a:r>
          </a:p>
          <a:p>
            <a:pPr marL="407988" indent="-273050">
              <a:lnSpc>
                <a:spcPct val="120000"/>
              </a:lnSpc>
              <a:buNone/>
            </a:pPr>
            <a:r>
              <a:rPr lang="en-US" dirty="0" smtClean="0"/>
              <a:t>&lt;script&gt;     </a:t>
            </a:r>
          </a:p>
          <a:p>
            <a:pPr marL="407988" indent="-273050">
              <a:lnSpc>
                <a:spcPct val="120000"/>
              </a:lnSpc>
              <a:buNone/>
            </a:pPr>
            <a:r>
              <a:rPr lang="en-US" i="1" dirty="0" smtClean="0"/>
              <a:t>//Selects paragraph having class = "</a:t>
            </a:r>
            <a:r>
              <a:rPr lang="en-US" i="1" dirty="0" err="1" smtClean="0"/>
              <a:t>myClass</a:t>
            </a:r>
            <a:r>
              <a:rPr lang="en-US" i="1" dirty="0" smtClean="0"/>
              <a:t>"</a:t>
            </a:r>
            <a:r>
              <a:rPr lang="en-US" dirty="0" smtClean="0"/>
              <a:t>    </a:t>
            </a:r>
          </a:p>
          <a:p>
            <a:pPr>
              <a:lnSpc>
                <a:spcPct val="120000"/>
              </a:lnSpc>
              <a:buNone/>
            </a:pPr>
            <a:r>
              <a:rPr lang="en-US" dirty="0" smtClean="0"/>
              <a:t>	x=</a:t>
            </a:r>
            <a:r>
              <a:rPr lang="en-US" dirty="0" err="1" smtClean="0"/>
              <a:t>document.getElementsByClassName</a:t>
            </a:r>
            <a:r>
              <a:rPr lang="en-US" dirty="0" smtClean="0"/>
              <a:t>('p1')[0];</a:t>
            </a:r>
          </a:p>
          <a:p>
            <a:pPr>
              <a:lnSpc>
                <a:spcPct val="120000"/>
              </a:lnSpc>
              <a:buNone/>
            </a:pPr>
            <a:r>
              <a:rPr lang="en-US" dirty="0" smtClean="0"/>
              <a:t>	</a:t>
            </a:r>
            <a:r>
              <a:rPr lang="en-US" dirty="0" err="1" smtClean="0"/>
              <a:t>x.style.color</a:t>
            </a:r>
            <a:r>
              <a:rPr lang="en-US" dirty="0" smtClean="0"/>
              <a:t>="yellow";</a:t>
            </a:r>
          </a:p>
          <a:p>
            <a:pPr marL="407988" indent="-273050">
              <a:lnSpc>
                <a:spcPct val="120000"/>
              </a:lnSpc>
              <a:buNone/>
            </a:pPr>
            <a:r>
              <a:rPr lang="en-US" dirty="0" smtClean="0"/>
              <a:t>&lt;/script&gt;  </a:t>
            </a:r>
            <a:endParaRPr lang="en-US" dirty="0"/>
          </a:p>
        </p:txBody>
      </p:sp>
      <p:sp>
        <p:nvSpPr>
          <p:cNvPr id="4" name="Title 1"/>
          <p:cNvSpPr>
            <a:spLocks noGrp="1"/>
          </p:cNvSpPr>
          <p:nvPr>
            <p:ph type="title"/>
          </p:nvPr>
        </p:nvSpPr>
        <p:spPr>
          <a:xfrm>
            <a:off x="457200" y="274638"/>
            <a:ext cx="7467600" cy="563562"/>
          </a:xfrm>
        </p:spPr>
        <p:txBody>
          <a:bodyPr/>
          <a:lstStyle/>
          <a:p>
            <a:pPr algn="ctr"/>
            <a:r>
              <a:rPr lang="en-US" b="1" dirty="0" smtClean="0"/>
              <a:t>Document Object  - Methods</a:t>
            </a:r>
            <a:endParaRPr lang="en-US" dirty="0"/>
          </a:p>
        </p:txBody>
      </p:sp>
      <p:pic>
        <p:nvPicPr>
          <p:cNvPr id="1026" name="Picture 2"/>
          <p:cNvPicPr>
            <a:picLocks noChangeAspect="1" noChangeArrowheads="1"/>
          </p:cNvPicPr>
          <p:nvPr/>
        </p:nvPicPr>
        <p:blipFill>
          <a:blip r:embed="rId2"/>
          <a:srcRect/>
          <a:stretch>
            <a:fillRect/>
          </a:stretch>
        </p:blipFill>
        <p:spPr bwMode="auto">
          <a:xfrm>
            <a:off x="6553200" y="3505199"/>
            <a:ext cx="1524000" cy="1457739"/>
          </a:xfrm>
          <a:prstGeom prst="rect">
            <a:avLst/>
          </a:prstGeom>
          <a:noFill/>
          <a:ln w="9525">
            <a:solidFill>
              <a:schemeClr val="accent1">
                <a:lumMod val="75000"/>
              </a:schemeClr>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229600" cy="6324600"/>
          </a:xfrm>
        </p:spPr>
        <p:txBody>
          <a:bodyPr>
            <a:normAutofit fontScale="92500" lnSpcReduction="20000"/>
          </a:bodyPr>
          <a:lstStyle/>
          <a:p>
            <a:pPr algn="just">
              <a:lnSpc>
                <a:spcPct val="150000"/>
              </a:lnSpc>
              <a:buNone/>
            </a:pPr>
            <a:r>
              <a:rPr lang="en-US" b="1" dirty="0" smtClean="0"/>
              <a:t>Example:   </a:t>
            </a:r>
            <a:r>
              <a:rPr lang="en-US" dirty="0" smtClean="0"/>
              <a:t>        </a:t>
            </a:r>
          </a:p>
          <a:p>
            <a:pPr marL="857250" lvl="0" indent="-273050" algn="just">
              <a:lnSpc>
                <a:spcPct val="150000"/>
              </a:lnSpc>
              <a:buNone/>
            </a:pPr>
            <a:r>
              <a:rPr lang="en-US" dirty="0" smtClean="0"/>
              <a:t>let </a:t>
            </a:r>
            <a:r>
              <a:rPr lang="en-US" dirty="0" err="1" smtClean="0"/>
              <a:t>sayHello</a:t>
            </a:r>
            <a:r>
              <a:rPr lang="en-US" dirty="0" smtClean="0"/>
              <a:t> = () =&gt; {</a:t>
            </a:r>
          </a:p>
          <a:p>
            <a:pPr marL="857250" lvl="0" indent="-273050" algn="just">
              <a:lnSpc>
                <a:spcPct val="150000"/>
              </a:lnSpc>
              <a:buNone/>
            </a:pPr>
            <a:r>
              <a:rPr lang="en-US" dirty="0" smtClean="0"/>
              <a:t>	console.log("Welcome to JavaScript");</a:t>
            </a:r>
          </a:p>
          <a:p>
            <a:pPr marL="857250" lvl="0" indent="-273050" algn="just">
              <a:lnSpc>
                <a:spcPct val="150000"/>
              </a:lnSpc>
              <a:buNone/>
            </a:pPr>
            <a:r>
              <a:rPr lang="en-US" dirty="0" smtClean="0"/>
              <a:t>};</a:t>
            </a:r>
          </a:p>
          <a:p>
            <a:pPr marL="857250" lvl="0" indent="-273050" algn="just">
              <a:lnSpc>
                <a:spcPct val="150000"/>
              </a:lnSpc>
              <a:buNone/>
            </a:pPr>
            <a:r>
              <a:rPr lang="en-US" dirty="0" err="1" smtClean="0"/>
              <a:t>sayHello</a:t>
            </a:r>
            <a:r>
              <a:rPr lang="en-US" dirty="0" smtClean="0"/>
              <a:t>(); </a:t>
            </a:r>
          </a:p>
          <a:p>
            <a:pPr algn="just">
              <a:lnSpc>
                <a:spcPct val="150000"/>
              </a:lnSpc>
              <a:buNone/>
            </a:pPr>
            <a:r>
              <a:rPr lang="en-US" dirty="0" smtClean="0"/>
              <a:t>There are two parts for the Arrow function syntax:</a:t>
            </a:r>
          </a:p>
          <a:p>
            <a:pPr algn="just">
              <a:lnSpc>
                <a:spcPct val="150000"/>
              </a:lnSpc>
              <a:buNone/>
            </a:pPr>
            <a:r>
              <a:rPr lang="en-US" b="1" dirty="0" smtClean="0"/>
              <a:t>1. let </a:t>
            </a:r>
            <a:r>
              <a:rPr lang="en-US" b="1" dirty="0" err="1" smtClean="0"/>
              <a:t>sayHello</a:t>
            </a:r>
            <a:r>
              <a:rPr lang="en-US" b="1" dirty="0" smtClean="0"/>
              <a:t> = ()</a:t>
            </a:r>
          </a:p>
          <a:p>
            <a:pPr lvl="0" algn="just">
              <a:lnSpc>
                <a:spcPct val="150000"/>
              </a:lnSpc>
            </a:pPr>
            <a:r>
              <a:rPr lang="en-US" dirty="0" smtClean="0"/>
              <a:t>This declares a variable </a:t>
            </a:r>
            <a:r>
              <a:rPr lang="en-US" dirty="0" err="1" smtClean="0"/>
              <a:t>sayHello</a:t>
            </a:r>
            <a:r>
              <a:rPr lang="en-US" dirty="0" smtClean="0"/>
              <a:t> and assigns a function to it using () to just say that the variable is a function.</a:t>
            </a:r>
          </a:p>
          <a:p>
            <a:pPr algn="just">
              <a:lnSpc>
                <a:spcPct val="150000"/>
              </a:lnSpc>
              <a:buNone/>
            </a:pPr>
            <a:r>
              <a:rPr lang="en-US" b="1" dirty="0" smtClean="0"/>
              <a:t>2. =&gt; { }</a:t>
            </a:r>
          </a:p>
          <a:p>
            <a:pPr lvl="0" algn="just">
              <a:lnSpc>
                <a:spcPct val="150000"/>
              </a:lnSpc>
            </a:pPr>
            <a:r>
              <a:rPr lang="en-US" dirty="0" smtClean="0"/>
              <a:t>This declares the body of the function with an arrow and the curly braces.</a:t>
            </a:r>
          </a:p>
          <a:p>
            <a:pPr algn="just">
              <a:lnSpc>
                <a:spcPct val="150000"/>
              </a:lnSpc>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914400"/>
            <a:ext cx="8305800" cy="5943600"/>
          </a:xfrm>
        </p:spPr>
        <p:txBody>
          <a:bodyPr>
            <a:normAutofit lnSpcReduction="10000"/>
          </a:bodyPr>
          <a:lstStyle/>
          <a:p>
            <a:pPr>
              <a:lnSpc>
                <a:spcPct val="150000"/>
              </a:lnSpc>
              <a:buNone/>
            </a:pPr>
            <a:r>
              <a:rPr lang="en-US" b="1" dirty="0" smtClean="0"/>
              <a:t>4. </a:t>
            </a:r>
            <a:r>
              <a:rPr lang="en-US" b="1" dirty="0" err="1" smtClean="0"/>
              <a:t>querySelectorAll</a:t>
            </a:r>
            <a:r>
              <a:rPr lang="en-US" b="1" dirty="0" smtClean="0"/>
              <a:t>() </a:t>
            </a:r>
            <a:endParaRPr lang="en-US" dirty="0" smtClean="0"/>
          </a:p>
          <a:p>
            <a:pPr>
              <a:lnSpc>
                <a:spcPct val="150000"/>
              </a:lnSpc>
            </a:pPr>
            <a:r>
              <a:rPr lang="en-US" dirty="0" smtClean="0">
                <a:solidFill>
                  <a:srgbClr val="0000FF"/>
                </a:solidFill>
              </a:rPr>
              <a:t>Find element(s) by CSS selectors and return Node List, which is a list of element objects. </a:t>
            </a:r>
          </a:p>
          <a:p>
            <a:pPr>
              <a:lnSpc>
                <a:spcPct val="150000"/>
              </a:lnSpc>
            </a:pPr>
            <a:r>
              <a:rPr lang="en-US" b="1" dirty="0" smtClean="0"/>
              <a:t>Example: 						</a:t>
            </a:r>
            <a:endParaRPr lang="en-US" dirty="0" smtClean="0"/>
          </a:p>
          <a:p>
            <a:pPr marL="573088" indent="-273050">
              <a:buNone/>
            </a:pPr>
            <a:r>
              <a:rPr lang="en-US" dirty="0" smtClean="0"/>
              <a:t>&lt;p class="p1"&gt; Paragraph 1&lt;/p&gt;</a:t>
            </a:r>
          </a:p>
          <a:p>
            <a:pPr marL="573088" indent="-273050">
              <a:buNone/>
            </a:pPr>
            <a:r>
              <a:rPr lang="en-US" dirty="0" smtClean="0"/>
              <a:t>&lt;p&gt; Paragraph 2&lt;/p&gt;</a:t>
            </a:r>
          </a:p>
          <a:p>
            <a:pPr marL="573088" indent="-273050">
              <a:buNone/>
            </a:pPr>
            <a:r>
              <a:rPr lang="en-US" dirty="0" smtClean="0"/>
              <a:t>&lt;p id="p1"&gt; Paragraph 3&lt;/p&gt;</a:t>
            </a:r>
          </a:p>
          <a:p>
            <a:pPr marL="573088" indent="-273050">
              <a:buNone/>
            </a:pPr>
            <a:r>
              <a:rPr lang="en-US" dirty="0" smtClean="0"/>
              <a:t>&lt;p class="p1"&gt;Paragraph 1&lt;/p&gt;</a:t>
            </a:r>
          </a:p>
          <a:p>
            <a:pPr marL="573088" indent="-273050">
              <a:buNone/>
            </a:pPr>
            <a:r>
              <a:rPr lang="en-US" dirty="0" smtClean="0"/>
              <a:t>&lt;script&gt;   </a:t>
            </a:r>
          </a:p>
          <a:p>
            <a:pPr marL="573088" indent="-273050">
              <a:buNone/>
            </a:pPr>
            <a:r>
              <a:rPr lang="en-US" dirty="0" smtClean="0"/>
              <a:t> </a:t>
            </a:r>
            <a:r>
              <a:rPr lang="en-US" dirty="0" err="1" smtClean="0"/>
              <a:t>var</a:t>
            </a:r>
            <a:r>
              <a:rPr lang="en-US" dirty="0" smtClean="0"/>
              <a:t> x = </a:t>
            </a:r>
            <a:r>
              <a:rPr lang="en-US" dirty="0" err="1" smtClean="0"/>
              <a:t>document.querySelectorAll</a:t>
            </a:r>
            <a:r>
              <a:rPr lang="en-US" dirty="0" smtClean="0"/>
              <a:t>("p#p1");</a:t>
            </a:r>
          </a:p>
          <a:p>
            <a:pPr marL="573088" indent="-273050">
              <a:buNone/>
            </a:pPr>
            <a:r>
              <a:rPr lang="en-US" dirty="0" smtClean="0"/>
              <a:t>x[0].</a:t>
            </a:r>
            <a:r>
              <a:rPr lang="en-US" dirty="0" err="1" smtClean="0"/>
              <a:t>innerHTML</a:t>
            </a:r>
            <a:r>
              <a:rPr lang="en-US" dirty="0" smtClean="0"/>
              <a:t>="selected element text";</a:t>
            </a:r>
          </a:p>
          <a:p>
            <a:pPr marL="573088" indent="-273050">
              <a:buNone/>
            </a:pPr>
            <a:r>
              <a:rPr lang="en-US" dirty="0" smtClean="0"/>
              <a:t>&lt;/script&gt;</a:t>
            </a:r>
          </a:p>
        </p:txBody>
      </p:sp>
      <p:sp>
        <p:nvSpPr>
          <p:cNvPr id="4" name="Title 1"/>
          <p:cNvSpPr>
            <a:spLocks noGrp="1"/>
          </p:cNvSpPr>
          <p:nvPr>
            <p:ph type="title"/>
          </p:nvPr>
        </p:nvSpPr>
        <p:spPr>
          <a:xfrm>
            <a:off x="457200" y="274638"/>
            <a:ext cx="7467600" cy="563562"/>
          </a:xfrm>
        </p:spPr>
        <p:txBody>
          <a:bodyPr/>
          <a:lstStyle/>
          <a:p>
            <a:pPr algn="ctr"/>
            <a:r>
              <a:rPr lang="en-US" b="1" dirty="0" smtClean="0"/>
              <a:t>Document Object  - Methods</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4343400"/>
            <a:ext cx="2438400" cy="2097365"/>
          </a:xfrm>
          <a:prstGeom prst="rect">
            <a:avLst/>
          </a:prstGeom>
          <a:noFill/>
          <a:ln w="9525">
            <a:solidFill>
              <a:schemeClr val="accent1">
                <a:lumMod val="75000"/>
              </a:schemeClr>
            </a:solidFill>
            <a:miter lim="800000"/>
            <a:headEnd/>
            <a:tailEnd/>
          </a:ln>
          <a:effectLst/>
        </p:spPr>
      </p:pic>
      <p:sp>
        <p:nvSpPr>
          <p:cNvPr id="7" name="Content Placeholder 6"/>
          <p:cNvSpPr>
            <a:spLocks noGrp="1"/>
          </p:cNvSpPr>
          <p:nvPr>
            <p:ph sz="quarter" idx="2"/>
          </p:nvPr>
        </p:nvSpPr>
        <p:spPr>
          <a:xfrm>
            <a:off x="228600" y="228600"/>
            <a:ext cx="4191000" cy="3886200"/>
          </a:xfrm>
          <a:ln>
            <a:solidFill>
              <a:schemeClr val="accent1">
                <a:lumMod val="75000"/>
              </a:schemeClr>
            </a:solidFill>
          </a:ln>
        </p:spPr>
        <p:txBody>
          <a:bodyPr>
            <a:normAutofit fontScale="85000" lnSpcReduction="20000"/>
          </a:bodyPr>
          <a:lstStyle/>
          <a:p>
            <a:pPr marL="573088" indent="-273050">
              <a:buNone/>
            </a:pPr>
            <a:r>
              <a:rPr lang="en-US" dirty="0" smtClean="0"/>
              <a:t>&lt;p class="p1"&gt; Paragraph 1&lt;/p&gt;</a:t>
            </a:r>
          </a:p>
          <a:p>
            <a:pPr marL="573088" indent="-273050">
              <a:buNone/>
            </a:pPr>
            <a:r>
              <a:rPr lang="en-US" dirty="0" smtClean="0"/>
              <a:t>&lt;p&gt; Paragraph 2&lt;/p&gt;</a:t>
            </a:r>
          </a:p>
          <a:p>
            <a:pPr marL="573088" indent="-273050">
              <a:buNone/>
            </a:pPr>
            <a:r>
              <a:rPr lang="en-US" dirty="0" smtClean="0"/>
              <a:t>&lt;p id="p1"&gt; Paragraph 3&lt;/p&gt;</a:t>
            </a:r>
          </a:p>
          <a:p>
            <a:pPr marL="573088" indent="-273050">
              <a:buNone/>
            </a:pPr>
            <a:r>
              <a:rPr lang="en-US" dirty="0" smtClean="0"/>
              <a:t>&lt;p class="p1"&gt;Paragraph1&lt;/p&gt;</a:t>
            </a:r>
          </a:p>
          <a:p>
            <a:pPr marL="573088" indent="-273050">
              <a:buNone/>
            </a:pPr>
            <a:r>
              <a:rPr lang="en-US" dirty="0" smtClean="0"/>
              <a:t>&lt;script&gt;   </a:t>
            </a:r>
          </a:p>
          <a:p>
            <a:pPr marL="573088" indent="-273050">
              <a:buNone/>
            </a:pPr>
            <a:r>
              <a:rPr lang="en-US" dirty="0" smtClean="0"/>
              <a:t> </a:t>
            </a:r>
            <a:r>
              <a:rPr lang="en-US" dirty="0" err="1" smtClean="0"/>
              <a:t>var</a:t>
            </a:r>
            <a:r>
              <a:rPr lang="en-US" dirty="0" smtClean="0"/>
              <a:t> x = </a:t>
            </a:r>
            <a:r>
              <a:rPr lang="en-US" dirty="0" err="1" smtClean="0"/>
              <a:t>document.querySelectorAll</a:t>
            </a:r>
            <a:r>
              <a:rPr lang="en-US" dirty="0" smtClean="0"/>
              <a:t>(</a:t>
            </a:r>
          </a:p>
          <a:p>
            <a:pPr marL="573088" indent="-273050">
              <a:buNone/>
            </a:pPr>
            <a:r>
              <a:rPr lang="en-US" dirty="0" smtClean="0"/>
              <a:t>"p#p1");</a:t>
            </a:r>
          </a:p>
          <a:p>
            <a:pPr marL="573088" indent="-273050">
              <a:buNone/>
            </a:pPr>
            <a:r>
              <a:rPr lang="en-US" dirty="0" smtClean="0"/>
              <a:t>x[0].</a:t>
            </a:r>
            <a:r>
              <a:rPr lang="en-US" dirty="0" err="1" smtClean="0"/>
              <a:t>innerHTML</a:t>
            </a:r>
            <a:r>
              <a:rPr lang="en-US" dirty="0" smtClean="0"/>
              <a:t>="selected element text";</a:t>
            </a:r>
          </a:p>
          <a:p>
            <a:pPr marL="573088" indent="-273050">
              <a:buNone/>
            </a:pPr>
            <a:r>
              <a:rPr lang="en-US" dirty="0" smtClean="0"/>
              <a:t>&lt;/script&gt;</a:t>
            </a:r>
          </a:p>
          <a:p>
            <a:endParaRPr lang="en-US" dirty="0"/>
          </a:p>
        </p:txBody>
      </p:sp>
      <p:sp>
        <p:nvSpPr>
          <p:cNvPr id="9" name="Content Placeholder 8"/>
          <p:cNvSpPr>
            <a:spLocks noGrp="1"/>
          </p:cNvSpPr>
          <p:nvPr>
            <p:ph sz="quarter" idx="4"/>
          </p:nvPr>
        </p:nvSpPr>
        <p:spPr>
          <a:xfrm>
            <a:off x="4648200" y="228600"/>
            <a:ext cx="4038600" cy="3886200"/>
          </a:xfrm>
          <a:ln>
            <a:solidFill>
              <a:schemeClr val="accent1">
                <a:lumMod val="75000"/>
              </a:schemeClr>
            </a:solidFill>
          </a:ln>
        </p:spPr>
        <p:txBody>
          <a:bodyPr>
            <a:normAutofit fontScale="77500" lnSpcReduction="20000"/>
          </a:bodyPr>
          <a:lstStyle/>
          <a:p>
            <a:pPr marL="573088" indent="-273050">
              <a:buNone/>
            </a:pPr>
            <a:r>
              <a:rPr lang="en-US" dirty="0" smtClean="0"/>
              <a:t>&lt;p class="p1"&gt; Paragraph 1&lt;/p&gt;</a:t>
            </a:r>
          </a:p>
          <a:p>
            <a:pPr marL="573088" indent="-273050">
              <a:buNone/>
            </a:pPr>
            <a:r>
              <a:rPr lang="en-US" dirty="0" smtClean="0"/>
              <a:t>&lt;p&gt; Paragraph 2&lt;/p&gt;</a:t>
            </a:r>
          </a:p>
          <a:p>
            <a:pPr marL="573088" indent="-273050">
              <a:buNone/>
            </a:pPr>
            <a:r>
              <a:rPr lang="en-US" dirty="0" smtClean="0"/>
              <a:t>&lt;p id="p1"&gt; Paragraph 3&lt;/p&gt;</a:t>
            </a:r>
          </a:p>
          <a:p>
            <a:pPr marL="573088" indent="-273050">
              <a:buNone/>
            </a:pPr>
            <a:r>
              <a:rPr lang="en-US" dirty="0" smtClean="0"/>
              <a:t>&lt;p class="p1"&gt;Paragraph1&lt;/p&gt;</a:t>
            </a:r>
          </a:p>
          <a:p>
            <a:pPr marL="573088" indent="-273050">
              <a:buNone/>
            </a:pPr>
            <a:r>
              <a:rPr lang="en-US" dirty="0" smtClean="0"/>
              <a:t>&lt;script&gt;   </a:t>
            </a:r>
          </a:p>
          <a:p>
            <a:pPr marL="573088" indent="-273050">
              <a:buNone/>
            </a:pPr>
            <a:r>
              <a:rPr lang="en-US" dirty="0" smtClean="0"/>
              <a:t> </a:t>
            </a:r>
            <a:r>
              <a:rPr lang="en-US" dirty="0" err="1" smtClean="0"/>
              <a:t>var</a:t>
            </a:r>
            <a:r>
              <a:rPr lang="en-US" dirty="0" smtClean="0"/>
              <a:t> x = </a:t>
            </a:r>
            <a:r>
              <a:rPr lang="en-US" dirty="0" err="1" smtClean="0"/>
              <a:t>document.querySelectorAll</a:t>
            </a:r>
            <a:r>
              <a:rPr lang="en-US" dirty="0" smtClean="0"/>
              <a:t>("p.p1");</a:t>
            </a:r>
          </a:p>
          <a:p>
            <a:pPr marL="573088" indent="-273050">
              <a:buNone/>
            </a:pPr>
            <a:r>
              <a:rPr lang="en-US" dirty="0" smtClean="0"/>
              <a:t>x[0].</a:t>
            </a:r>
            <a:r>
              <a:rPr lang="en-US" dirty="0" err="1" smtClean="0"/>
              <a:t>innerHTML</a:t>
            </a:r>
            <a:r>
              <a:rPr lang="en-US" dirty="0" smtClean="0"/>
              <a:t>="selected element text";</a:t>
            </a:r>
          </a:p>
          <a:p>
            <a:pPr marL="573088" indent="-273050">
              <a:buNone/>
            </a:pPr>
            <a:r>
              <a:rPr lang="en-US" dirty="0" smtClean="0"/>
              <a:t>&lt;/script&gt;</a:t>
            </a:r>
          </a:p>
          <a:p>
            <a:endParaRPr lang="en-US" dirty="0"/>
          </a:p>
        </p:txBody>
      </p:sp>
      <p:pic>
        <p:nvPicPr>
          <p:cNvPr id="3075" name="Picture 3"/>
          <p:cNvPicPr>
            <a:picLocks noChangeAspect="1" noChangeArrowheads="1"/>
          </p:cNvPicPr>
          <p:nvPr/>
        </p:nvPicPr>
        <p:blipFill>
          <a:blip r:embed="rId3"/>
          <a:srcRect/>
          <a:stretch>
            <a:fillRect/>
          </a:stretch>
        </p:blipFill>
        <p:spPr bwMode="auto">
          <a:xfrm>
            <a:off x="5410200" y="4343400"/>
            <a:ext cx="2438400" cy="2024031"/>
          </a:xfrm>
          <a:prstGeom prst="rect">
            <a:avLst/>
          </a:prstGeom>
          <a:noFill/>
          <a:ln w="9525">
            <a:solidFill>
              <a:schemeClr val="accent1">
                <a:lumMod val="75000"/>
              </a:schemeClr>
            </a:solid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pPr algn="ctr"/>
            <a:r>
              <a:rPr lang="en-US" sz="3200" b="1" dirty="0" smtClean="0"/>
              <a:t>Document Object  - Properties</a:t>
            </a:r>
            <a:endParaRPr lang="en-US" sz="3200" dirty="0"/>
          </a:p>
        </p:txBody>
      </p:sp>
      <p:sp>
        <p:nvSpPr>
          <p:cNvPr id="3" name="Content Placeholder 2"/>
          <p:cNvSpPr>
            <a:spLocks noGrp="1"/>
          </p:cNvSpPr>
          <p:nvPr>
            <p:ph sz="quarter" idx="1"/>
          </p:nvPr>
        </p:nvSpPr>
        <p:spPr>
          <a:xfrm>
            <a:off x="381000" y="1143000"/>
            <a:ext cx="8153400" cy="5330952"/>
          </a:xfrm>
        </p:spPr>
        <p:txBody>
          <a:bodyPr>
            <a:normAutofit fontScale="92500" lnSpcReduction="20000"/>
          </a:bodyPr>
          <a:lstStyle/>
          <a:p>
            <a:pPr algn="just">
              <a:lnSpc>
                <a:spcPct val="150000"/>
              </a:lnSpc>
            </a:pPr>
            <a:r>
              <a:rPr lang="en-US" dirty="0" smtClean="0"/>
              <a:t>Some of the other properties of the 'document' object to access the HTML element are: </a:t>
            </a:r>
          </a:p>
          <a:p>
            <a:pPr lvl="0">
              <a:lnSpc>
                <a:spcPct val="150000"/>
              </a:lnSpc>
            </a:pPr>
            <a:r>
              <a:rPr lang="en-US" dirty="0" smtClean="0"/>
              <a:t>the</a:t>
            </a:r>
            <a:r>
              <a:rPr lang="en-US" b="1" dirty="0" smtClean="0"/>
              <a:t> body </a:t>
            </a:r>
            <a:r>
              <a:rPr lang="en-US" dirty="0" smtClean="0"/>
              <a:t>returns body element. </a:t>
            </a:r>
          </a:p>
          <a:p>
            <a:pPr lvl="0">
              <a:lnSpc>
                <a:spcPct val="150000"/>
              </a:lnSpc>
              <a:buNone/>
            </a:pPr>
            <a:r>
              <a:rPr lang="en-US" b="1" dirty="0" smtClean="0"/>
              <a:t>			Usage</a:t>
            </a:r>
            <a:r>
              <a:rPr lang="en-US" dirty="0" smtClean="0"/>
              <a:t>: </a:t>
            </a:r>
            <a:r>
              <a:rPr lang="en-US" dirty="0" err="1" smtClean="0"/>
              <a:t>document.body</a:t>
            </a:r>
            <a:r>
              <a:rPr lang="en-US" dirty="0" smtClean="0"/>
              <a:t>; </a:t>
            </a:r>
          </a:p>
          <a:p>
            <a:pPr lvl="0">
              <a:lnSpc>
                <a:spcPct val="150000"/>
              </a:lnSpc>
            </a:pPr>
            <a:r>
              <a:rPr lang="en-US" dirty="0" smtClean="0"/>
              <a:t>the </a:t>
            </a:r>
            <a:r>
              <a:rPr lang="en-US" b="1" dirty="0" smtClean="0"/>
              <a:t>forms</a:t>
            </a:r>
            <a:r>
              <a:rPr lang="en-US" dirty="0" smtClean="0"/>
              <a:t> return all form elements. </a:t>
            </a:r>
          </a:p>
          <a:p>
            <a:pPr lvl="0">
              <a:lnSpc>
                <a:spcPct val="150000"/>
              </a:lnSpc>
              <a:buNone/>
            </a:pPr>
            <a:r>
              <a:rPr lang="en-US" b="1" dirty="0" smtClean="0"/>
              <a:t>			Usage</a:t>
            </a:r>
            <a:r>
              <a:rPr lang="en-US" dirty="0" smtClean="0"/>
              <a:t>: </a:t>
            </a:r>
            <a:r>
              <a:rPr lang="en-US" dirty="0" err="1" smtClean="0"/>
              <a:t>document.forms</a:t>
            </a:r>
            <a:r>
              <a:rPr lang="en-US" dirty="0" smtClean="0"/>
              <a:t>; </a:t>
            </a:r>
          </a:p>
          <a:p>
            <a:pPr lvl="0">
              <a:lnSpc>
                <a:spcPct val="150000"/>
              </a:lnSpc>
            </a:pPr>
            <a:r>
              <a:rPr lang="en-US" dirty="0" smtClean="0"/>
              <a:t>the </a:t>
            </a:r>
            <a:r>
              <a:rPr lang="en-US" b="1" dirty="0" smtClean="0"/>
              <a:t>head</a:t>
            </a:r>
            <a:r>
              <a:rPr lang="en-US" dirty="0" smtClean="0"/>
              <a:t> returns the head element. </a:t>
            </a:r>
          </a:p>
          <a:p>
            <a:pPr lvl="0">
              <a:lnSpc>
                <a:spcPct val="150000"/>
              </a:lnSpc>
              <a:buNone/>
            </a:pPr>
            <a:r>
              <a:rPr lang="en-US" b="1" dirty="0" smtClean="0"/>
              <a:t>			Usage</a:t>
            </a:r>
            <a:r>
              <a:rPr lang="en-US" dirty="0" smtClean="0"/>
              <a:t>: </a:t>
            </a:r>
            <a:r>
              <a:rPr lang="en-US" dirty="0" err="1" smtClean="0"/>
              <a:t>document.head</a:t>
            </a:r>
            <a:r>
              <a:rPr lang="en-US" dirty="0" smtClean="0"/>
              <a:t>; </a:t>
            </a:r>
          </a:p>
          <a:p>
            <a:pPr lvl="0">
              <a:lnSpc>
                <a:spcPct val="150000"/>
              </a:lnSpc>
            </a:pPr>
            <a:r>
              <a:rPr lang="en-US" dirty="0" smtClean="0"/>
              <a:t>the </a:t>
            </a:r>
            <a:r>
              <a:rPr lang="en-US" b="1" dirty="0" smtClean="0"/>
              <a:t>images</a:t>
            </a:r>
            <a:r>
              <a:rPr lang="en-US" dirty="0" smtClean="0"/>
              <a:t> return all image elements. </a:t>
            </a:r>
          </a:p>
          <a:p>
            <a:pPr lvl="0">
              <a:lnSpc>
                <a:spcPct val="150000"/>
              </a:lnSpc>
              <a:buNone/>
            </a:pPr>
            <a:r>
              <a:rPr lang="en-US" b="1" dirty="0" smtClean="0"/>
              <a:t>			Usage</a:t>
            </a:r>
            <a:r>
              <a:rPr lang="en-US" dirty="0" smtClean="0"/>
              <a:t>: </a:t>
            </a:r>
            <a:r>
              <a:rPr lang="en-US" dirty="0" err="1" smtClean="0"/>
              <a:t>document.images</a:t>
            </a:r>
            <a:r>
              <a:rPr lang="en-US" dirty="0" smtClean="0"/>
              <a:t>; </a:t>
            </a:r>
          </a:p>
          <a:p>
            <a:pPr algn="just">
              <a:lnSpc>
                <a:spcPct val="150000"/>
              </a:lnSpc>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324600"/>
          </a:xfrm>
        </p:spPr>
        <p:txBody>
          <a:bodyPr>
            <a:normAutofit fontScale="92500"/>
          </a:bodyPr>
          <a:lstStyle/>
          <a:p>
            <a:pPr algn="just"/>
            <a:r>
              <a:rPr lang="en-US" dirty="0" smtClean="0"/>
              <a:t>To manipulate the content of HTML page, the following properties of 'element' object given by DOM API can be used: </a:t>
            </a:r>
          </a:p>
          <a:p>
            <a:pPr algn="just"/>
            <a:r>
              <a:rPr lang="en-US" b="1" dirty="0" err="1" smtClean="0"/>
              <a:t>innerHTML</a:t>
            </a:r>
            <a:r>
              <a:rPr lang="en-US" dirty="0" smtClean="0"/>
              <a:t> </a:t>
            </a:r>
          </a:p>
          <a:p>
            <a:pPr algn="just"/>
            <a:r>
              <a:rPr lang="en-US" dirty="0" smtClean="0"/>
              <a:t>It </a:t>
            </a:r>
            <a:r>
              <a:rPr lang="en-US" dirty="0" smtClean="0">
                <a:solidFill>
                  <a:srgbClr val="0000FF"/>
                </a:solidFill>
              </a:rPr>
              <a:t>gives access to the content within HTML elements </a:t>
            </a:r>
            <a:r>
              <a:rPr lang="en-US" dirty="0" smtClean="0"/>
              <a:t>like div, p, h1, etc. </a:t>
            </a:r>
            <a:r>
              <a:rPr lang="en-US" dirty="0" smtClean="0">
                <a:solidFill>
                  <a:srgbClr val="FF0066"/>
                </a:solidFill>
              </a:rPr>
              <a:t>You can set/get a text</a:t>
            </a:r>
            <a:r>
              <a:rPr lang="en-US" dirty="0" smtClean="0"/>
              <a:t>. </a:t>
            </a:r>
          </a:p>
          <a:p>
            <a:pPr algn="just"/>
            <a:r>
              <a:rPr lang="en-US" b="1" dirty="0" smtClean="0"/>
              <a:t>Example: </a:t>
            </a:r>
            <a:endParaRPr lang="en-US" dirty="0" smtClean="0"/>
          </a:p>
          <a:p>
            <a:pPr>
              <a:buNone/>
            </a:pPr>
            <a:r>
              <a:rPr lang="en-US" dirty="0" smtClean="0"/>
              <a:t>&lt;div id="div1"&gt;     </a:t>
            </a:r>
          </a:p>
          <a:p>
            <a:pPr>
              <a:buNone/>
            </a:pPr>
            <a:r>
              <a:rPr lang="en-US" dirty="0" smtClean="0"/>
              <a:t>&lt;h1 id="heading1"&gt;Welcome to JavaScript Tutorial&lt;/h1&gt;           </a:t>
            </a:r>
          </a:p>
          <a:p>
            <a:pPr>
              <a:buNone/>
            </a:pPr>
            <a:r>
              <a:rPr lang="en-US" dirty="0" smtClean="0"/>
              <a:t>&lt;p id="para1" style="color: blue;"&gt;Let us learn DOM API&lt;/p&gt;</a:t>
            </a:r>
          </a:p>
          <a:p>
            <a:pPr>
              <a:buNone/>
            </a:pPr>
            <a:r>
              <a:rPr lang="en-US" dirty="0" smtClean="0"/>
              <a:t>&lt;/div&gt; </a:t>
            </a:r>
          </a:p>
          <a:p>
            <a:pPr>
              <a:buNone/>
            </a:pPr>
            <a:r>
              <a:rPr lang="en-US" dirty="0" smtClean="0"/>
              <a:t>&lt;script&gt;    </a:t>
            </a:r>
            <a:r>
              <a:rPr lang="en-US" i="1" dirty="0" smtClean="0"/>
              <a:t>//</a:t>
            </a:r>
            <a:r>
              <a:rPr lang="en-US" i="1" dirty="0" err="1" smtClean="0"/>
              <a:t>retieves</a:t>
            </a:r>
            <a:r>
              <a:rPr lang="en-US" i="1" dirty="0" smtClean="0"/>
              <a:t> current content </a:t>
            </a:r>
            <a:r>
              <a:rPr lang="en-US" dirty="0" smtClean="0"/>
              <a:t>    </a:t>
            </a:r>
          </a:p>
          <a:p>
            <a:pPr>
              <a:buNone/>
            </a:pPr>
            <a:r>
              <a:rPr lang="en-US" dirty="0" err="1" smtClean="0"/>
              <a:t>document.getElementById</a:t>
            </a:r>
            <a:r>
              <a:rPr lang="en-US" dirty="0" smtClean="0"/>
              <a:t>("heading1").</a:t>
            </a:r>
            <a:r>
              <a:rPr lang="en-US" dirty="0" err="1" smtClean="0"/>
              <a:t>innerHTML</a:t>
            </a:r>
            <a:r>
              <a:rPr lang="en-US" dirty="0" smtClean="0"/>
              <a:t>;    </a:t>
            </a:r>
            <a:r>
              <a:rPr lang="en-US" i="1" dirty="0" smtClean="0"/>
              <a:t>//sets new content </a:t>
            </a:r>
            <a:r>
              <a:rPr lang="en-US" dirty="0" smtClean="0"/>
              <a:t>    </a:t>
            </a:r>
          </a:p>
          <a:p>
            <a:pPr>
              <a:buNone/>
            </a:pPr>
            <a:r>
              <a:rPr lang="en-US" dirty="0" err="1" smtClean="0"/>
              <a:t>document.getElementById</a:t>
            </a:r>
            <a:r>
              <a:rPr lang="en-US" dirty="0" smtClean="0"/>
              <a:t>("heading1").</a:t>
            </a:r>
            <a:r>
              <a:rPr lang="en-US" dirty="0" err="1" smtClean="0"/>
              <a:t>innerHTML</a:t>
            </a:r>
            <a:r>
              <a:rPr lang="en-US" dirty="0" smtClean="0"/>
              <a:t> = "Heading generated dynamically" &lt;/script&gt; </a:t>
            </a:r>
          </a:p>
          <a:p>
            <a:pPr algn="just"/>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915400" cy="6629400"/>
          </a:xfrm>
        </p:spPr>
        <p:txBody>
          <a:bodyPr>
            <a:normAutofit fontScale="92500" lnSpcReduction="20000"/>
          </a:bodyPr>
          <a:lstStyle/>
          <a:p>
            <a:r>
              <a:rPr lang="en-US" b="1" dirty="0" smtClean="0">
                <a:solidFill>
                  <a:srgbClr val="FF0000"/>
                </a:solidFill>
              </a:rPr>
              <a:t>Attribute:</a:t>
            </a:r>
            <a:r>
              <a:rPr lang="en-US" dirty="0" smtClean="0">
                <a:solidFill>
                  <a:srgbClr val="FF0000"/>
                </a:solidFill>
              </a:rPr>
              <a:t> to set new values to given attributes. </a:t>
            </a:r>
          </a:p>
          <a:p>
            <a:pPr marL="468313" indent="-273050">
              <a:buNone/>
            </a:pPr>
            <a:r>
              <a:rPr lang="en-US" dirty="0" smtClean="0"/>
              <a:t>&lt;style&gt;</a:t>
            </a:r>
          </a:p>
          <a:p>
            <a:pPr marL="468313" indent="-273050">
              <a:buNone/>
            </a:pPr>
            <a:r>
              <a:rPr lang="en-US" dirty="0" smtClean="0"/>
              <a:t>.</a:t>
            </a:r>
            <a:r>
              <a:rPr lang="en-US" dirty="0" err="1" smtClean="0"/>
              <a:t>democlass</a:t>
            </a:r>
            <a:r>
              <a:rPr lang="en-US" dirty="0" smtClean="0"/>
              <a:t> {</a:t>
            </a:r>
          </a:p>
          <a:p>
            <a:pPr marL="468313" indent="-273050">
              <a:buNone/>
            </a:pPr>
            <a:r>
              <a:rPr lang="en-US" dirty="0" smtClean="0"/>
              <a:t>  color: red;</a:t>
            </a:r>
          </a:p>
          <a:p>
            <a:pPr marL="468313" indent="-273050">
              <a:buNone/>
            </a:pPr>
            <a:r>
              <a:rPr lang="en-US" dirty="0" smtClean="0"/>
              <a:t>}</a:t>
            </a:r>
          </a:p>
          <a:p>
            <a:pPr marL="468313" indent="-273050">
              <a:buNone/>
            </a:pPr>
            <a:r>
              <a:rPr lang="en-US" dirty="0" smtClean="0"/>
              <a:t>&lt;/style&gt;</a:t>
            </a:r>
          </a:p>
          <a:p>
            <a:pPr marL="468313" indent="-273050">
              <a:buNone/>
            </a:pPr>
            <a:r>
              <a:rPr lang="en-US" dirty="0" smtClean="0"/>
              <a:t>&lt;body&gt;</a:t>
            </a:r>
          </a:p>
          <a:p>
            <a:pPr marL="468313" indent="-273050">
              <a:buNone/>
            </a:pPr>
            <a:r>
              <a:rPr lang="en-US" dirty="0" smtClean="0"/>
              <a:t>&lt;h1 id="myH1"&gt;The Element Object&lt;/h1&gt;</a:t>
            </a:r>
          </a:p>
          <a:p>
            <a:pPr marL="468313" indent="-273050">
              <a:buNone/>
            </a:pPr>
            <a:r>
              <a:rPr lang="en-US" dirty="0" smtClean="0"/>
              <a:t>&lt;h2&gt;The </a:t>
            </a:r>
            <a:r>
              <a:rPr lang="en-US" dirty="0" err="1" smtClean="0"/>
              <a:t>setAttribute</a:t>
            </a:r>
            <a:r>
              <a:rPr lang="en-US" dirty="0" smtClean="0"/>
              <a:t>() Method&lt;/h2&gt;</a:t>
            </a:r>
          </a:p>
          <a:p>
            <a:pPr marL="63500" indent="11113">
              <a:buNone/>
            </a:pPr>
            <a:r>
              <a:rPr lang="en-US" dirty="0" smtClean="0"/>
              <a:t> &lt;p&gt;Click "Add Class" to add a class attribute to the h1 element:&lt;/p&gt;</a:t>
            </a:r>
          </a:p>
          <a:p>
            <a:pPr marL="468313" indent="-273050">
              <a:buNone/>
            </a:pPr>
            <a:r>
              <a:rPr lang="en-US" dirty="0" smtClean="0"/>
              <a:t>&lt;button </a:t>
            </a:r>
            <a:r>
              <a:rPr lang="en-US" dirty="0" err="1" smtClean="0"/>
              <a:t>onclick</a:t>
            </a:r>
            <a:r>
              <a:rPr lang="en-US" dirty="0" smtClean="0"/>
              <a:t>="</a:t>
            </a:r>
            <a:r>
              <a:rPr lang="en-US" dirty="0" err="1" smtClean="0"/>
              <a:t>myFunction</a:t>
            </a:r>
            <a:r>
              <a:rPr lang="en-US" dirty="0" smtClean="0"/>
              <a:t>()"&gt;Add Class&lt;/button&gt;</a:t>
            </a:r>
          </a:p>
          <a:p>
            <a:pPr marL="468313" indent="-273050">
              <a:buNone/>
            </a:pPr>
            <a:r>
              <a:rPr lang="en-US" dirty="0" smtClean="0"/>
              <a:t>&lt;script&gt;</a:t>
            </a:r>
          </a:p>
          <a:p>
            <a:pPr marL="468313" indent="-273050">
              <a:buNone/>
            </a:pPr>
            <a:r>
              <a:rPr lang="en-US" dirty="0" smtClean="0"/>
              <a:t>function </a:t>
            </a:r>
            <a:r>
              <a:rPr lang="en-US" dirty="0" err="1" smtClean="0"/>
              <a:t>myFunction</a:t>
            </a:r>
            <a:r>
              <a:rPr lang="en-US" dirty="0" smtClean="0"/>
              <a:t>() {</a:t>
            </a:r>
          </a:p>
          <a:p>
            <a:pPr marL="468313" indent="-273050">
              <a:buNone/>
            </a:pPr>
            <a:r>
              <a:rPr lang="en-US" dirty="0" smtClean="0"/>
              <a:t>  </a:t>
            </a:r>
            <a:r>
              <a:rPr lang="en-US" dirty="0" err="1" smtClean="0"/>
              <a:t>document.getElementById</a:t>
            </a:r>
            <a:r>
              <a:rPr lang="en-US" dirty="0" smtClean="0"/>
              <a:t>("myH1").</a:t>
            </a:r>
            <a:r>
              <a:rPr lang="en-US" dirty="0" err="1" smtClean="0"/>
              <a:t>setAttribute</a:t>
            </a:r>
            <a:r>
              <a:rPr lang="en-US" dirty="0" smtClean="0"/>
              <a:t>("class", "</a:t>
            </a:r>
            <a:r>
              <a:rPr lang="en-US" dirty="0" err="1" smtClean="0"/>
              <a:t>democlass</a:t>
            </a:r>
            <a:r>
              <a:rPr lang="en-US" dirty="0" smtClean="0"/>
              <a:t>"); </a:t>
            </a:r>
          </a:p>
          <a:p>
            <a:pPr marL="468313" indent="-273050">
              <a:buNone/>
            </a:pPr>
            <a:r>
              <a:rPr lang="en-US" dirty="0" smtClean="0"/>
              <a:t>}</a:t>
            </a:r>
          </a:p>
          <a:p>
            <a:pPr marL="468313" indent="-273050">
              <a:buNone/>
            </a:pPr>
            <a:r>
              <a:rPr lang="en-US" dirty="0" smtClean="0"/>
              <a:t>&lt;/script&gt;</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382000" cy="6324600"/>
          </a:xfrm>
        </p:spPr>
        <p:txBody>
          <a:bodyPr>
            <a:normAutofit lnSpcReduction="10000"/>
          </a:bodyPr>
          <a:lstStyle/>
          <a:p>
            <a:pPr algn="just">
              <a:lnSpc>
                <a:spcPct val="150000"/>
              </a:lnSpc>
            </a:pPr>
            <a:r>
              <a:rPr lang="en-US" b="1" dirty="0" smtClean="0"/>
              <a:t>Output: </a:t>
            </a:r>
            <a:endParaRPr lang="en-US" dirty="0" smtClean="0"/>
          </a:p>
          <a:p>
            <a:pPr algn="just">
              <a:lnSpc>
                <a:spcPct val="150000"/>
              </a:lnSpc>
            </a:pPr>
            <a:r>
              <a:rPr lang="en-US" dirty="0" smtClean="0"/>
              <a:t>Initially, no color was applied to the heading, later the class ‘</a:t>
            </a:r>
            <a:r>
              <a:rPr lang="en-US" dirty="0" err="1" smtClean="0"/>
              <a:t>democlass</a:t>
            </a:r>
            <a:r>
              <a:rPr lang="en-US" dirty="0" smtClean="0"/>
              <a:t>’ was added using </a:t>
            </a:r>
            <a:r>
              <a:rPr lang="en-US" dirty="0" err="1" smtClean="0"/>
              <a:t>setAttribute</a:t>
            </a:r>
            <a:r>
              <a:rPr lang="en-US" dirty="0" smtClean="0"/>
              <a:t>.</a:t>
            </a:r>
          </a:p>
          <a:p>
            <a:pPr algn="just">
              <a:lnSpc>
                <a:spcPct val="150000"/>
              </a:lnSpc>
            </a:pPr>
            <a:endParaRPr lang="en-US" dirty="0" smtClean="0"/>
          </a:p>
          <a:p>
            <a:pPr algn="just">
              <a:lnSpc>
                <a:spcPct val="150000"/>
              </a:lnSpc>
            </a:pPr>
            <a:endParaRPr lang="en-US" dirty="0" smtClean="0"/>
          </a:p>
          <a:p>
            <a:pPr algn="just">
              <a:lnSpc>
                <a:spcPct val="150000"/>
              </a:lnSpc>
            </a:pPr>
            <a:endParaRPr lang="en-US" dirty="0" smtClean="0"/>
          </a:p>
          <a:p>
            <a:pPr algn="just">
              <a:lnSpc>
                <a:spcPct val="150000"/>
              </a:lnSpc>
              <a:buNone/>
            </a:pPr>
            <a:r>
              <a:rPr lang="en-US" dirty="0" smtClean="0"/>
              <a:t> </a:t>
            </a:r>
          </a:p>
          <a:p>
            <a:pPr algn="just">
              <a:lnSpc>
                <a:spcPct val="150000"/>
              </a:lnSpc>
              <a:buNone/>
            </a:pPr>
            <a:r>
              <a:rPr lang="en-US" b="1" dirty="0" smtClean="0"/>
              <a:t>Style:</a:t>
            </a:r>
            <a:endParaRPr lang="en-US" dirty="0" smtClean="0"/>
          </a:p>
          <a:p>
            <a:pPr algn="just">
              <a:lnSpc>
                <a:spcPct val="150000"/>
              </a:lnSpc>
            </a:pPr>
            <a:r>
              <a:rPr lang="en-US" dirty="0" smtClean="0"/>
              <a:t>It gives access to the style attribute of the HTML element and allows it to manipulate the CSS modifications dynamically. </a:t>
            </a:r>
          </a:p>
          <a:p>
            <a:pPr algn="just">
              <a:lnSpc>
                <a:spcPct val="150000"/>
              </a:lnSpc>
            </a:pPr>
            <a:endParaRPr lang="en-US" dirty="0"/>
          </a:p>
        </p:txBody>
      </p:sp>
      <p:pic>
        <p:nvPicPr>
          <p:cNvPr id="4098" name="Picture 2"/>
          <p:cNvPicPr>
            <a:picLocks noChangeAspect="1" noChangeArrowheads="1"/>
          </p:cNvPicPr>
          <p:nvPr/>
        </p:nvPicPr>
        <p:blipFill>
          <a:blip r:embed="rId2"/>
          <a:srcRect/>
          <a:stretch>
            <a:fillRect/>
          </a:stretch>
        </p:blipFill>
        <p:spPr bwMode="auto">
          <a:xfrm>
            <a:off x="1295400" y="2209800"/>
            <a:ext cx="5334000" cy="2287901"/>
          </a:xfrm>
          <a:prstGeom prst="rect">
            <a:avLst/>
          </a:prstGeom>
          <a:noFill/>
          <a:ln w="9525">
            <a:solidFill>
              <a:srgbClr val="6600CC"/>
            </a:solid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81000"/>
            <a:ext cx="8686800" cy="6092952"/>
          </a:xfrm>
        </p:spPr>
        <p:txBody>
          <a:bodyPr/>
          <a:lstStyle/>
          <a:p>
            <a:pPr>
              <a:lnSpc>
                <a:spcPct val="150000"/>
              </a:lnSpc>
            </a:pPr>
            <a:r>
              <a:rPr lang="en-US" b="1" dirty="0" smtClean="0"/>
              <a:t>Example: </a:t>
            </a:r>
            <a:endParaRPr lang="en-US" dirty="0" smtClean="0"/>
          </a:p>
          <a:p>
            <a:pPr>
              <a:lnSpc>
                <a:spcPct val="150000"/>
              </a:lnSpc>
              <a:buNone/>
            </a:pPr>
            <a:r>
              <a:rPr lang="en-US" dirty="0" smtClean="0"/>
              <a:t>&lt;div id="div1"&gt;     </a:t>
            </a:r>
          </a:p>
          <a:p>
            <a:pPr>
              <a:lnSpc>
                <a:spcPct val="150000"/>
              </a:lnSpc>
              <a:buNone/>
            </a:pPr>
            <a:r>
              <a:rPr lang="en-US" dirty="0" smtClean="0"/>
              <a:t>&lt;h1 id="heading1"&gt;Welcome to JavaScript Tutorial&lt;/h1&gt;     </a:t>
            </a:r>
          </a:p>
          <a:p>
            <a:pPr>
              <a:lnSpc>
                <a:spcPct val="150000"/>
              </a:lnSpc>
              <a:buNone/>
            </a:pPr>
            <a:r>
              <a:rPr lang="en-US" dirty="0" smtClean="0"/>
              <a:t>&lt;p id="para1" style="color: blue;"&gt;Let us learn DOM API&lt;/p&gt;</a:t>
            </a:r>
          </a:p>
          <a:p>
            <a:pPr>
              <a:lnSpc>
                <a:spcPct val="150000"/>
              </a:lnSpc>
              <a:buNone/>
            </a:pPr>
            <a:r>
              <a:rPr lang="en-US" dirty="0" smtClean="0"/>
              <a:t>&lt;/div&gt;     </a:t>
            </a:r>
          </a:p>
          <a:p>
            <a:pPr>
              <a:lnSpc>
                <a:spcPct val="150000"/>
              </a:lnSpc>
              <a:buNone/>
            </a:pPr>
            <a:r>
              <a:rPr lang="en-US" dirty="0" smtClean="0"/>
              <a:t>&lt;script&gt;     </a:t>
            </a:r>
          </a:p>
          <a:p>
            <a:pPr>
              <a:lnSpc>
                <a:spcPct val="150000"/>
              </a:lnSpc>
              <a:buNone/>
            </a:pPr>
            <a:r>
              <a:rPr lang="en-US" i="1" dirty="0" smtClean="0"/>
              <a:t>//resets style property </a:t>
            </a:r>
            <a:r>
              <a:rPr lang="en-US" dirty="0" smtClean="0"/>
              <a:t>    </a:t>
            </a:r>
          </a:p>
          <a:p>
            <a:pPr>
              <a:lnSpc>
                <a:spcPct val="150000"/>
              </a:lnSpc>
              <a:buNone/>
            </a:pPr>
            <a:r>
              <a:rPr lang="en-US" dirty="0" err="1" smtClean="0"/>
              <a:t>document.getElementById</a:t>
            </a:r>
            <a:r>
              <a:rPr lang="en-US" dirty="0" smtClean="0"/>
              <a:t>("div1").</a:t>
            </a:r>
            <a:r>
              <a:rPr lang="en-US" dirty="0" err="1" smtClean="0"/>
              <a:t>style.color</a:t>
            </a:r>
            <a:r>
              <a:rPr lang="en-US" dirty="0" smtClean="0"/>
              <a:t> = "red"; </a:t>
            </a:r>
          </a:p>
          <a:p>
            <a:pPr>
              <a:lnSpc>
                <a:spcPct val="150000"/>
              </a:lnSpc>
              <a:buNone/>
            </a:pPr>
            <a:r>
              <a:rPr lang="en-US" dirty="0" smtClean="0"/>
              <a:t>&lt;/script&gt; </a:t>
            </a:r>
          </a:p>
          <a:p>
            <a:pPr>
              <a:lnSpc>
                <a:spcPct val="150000"/>
              </a:lnSpc>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639762"/>
          </a:xfrm>
        </p:spPr>
        <p:txBody>
          <a:bodyPr/>
          <a:lstStyle/>
          <a:p>
            <a:pPr algn="ctr"/>
            <a:r>
              <a:rPr lang="en-US" b="1" dirty="0" smtClean="0"/>
              <a:t>Window Object</a:t>
            </a:r>
            <a:endParaRPr lang="en-US" dirty="0"/>
          </a:p>
        </p:txBody>
      </p:sp>
      <p:sp>
        <p:nvSpPr>
          <p:cNvPr id="3" name="Content Placeholder 2"/>
          <p:cNvSpPr>
            <a:spLocks noGrp="1"/>
          </p:cNvSpPr>
          <p:nvPr>
            <p:ph sz="quarter" idx="1"/>
          </p:nvPr>
        </p:nvSpPr>
        <p:spPr>
          <a:xfrm>
            <a:off x="228600" y="762000"/>
            <a:ext cx="8382000" cy="6096000"/>
          </a:xfrm>
        </p:spPr>
        <p:txBody>
          <a:bodyPr>
            <a:normAutofit lnSpcReduction="10000"/>
          </a:bodyPr>
          <a:lstStyle/>
          <a:p>
            <a:pPr algn="just"/>
            <a:r>
              <a:rPr lang="en-US" dirty="0" smtClean="0"/>
              <a:t>So far, you know how the content and style for a given HTML page can be modified using the Browser Object model's object 'document'. </a:t>
            </a:r>
          </a:p>
          <a:p>
            <a:pPr algn="just"/>
            <a:r>
              <a:rPr lang="en-US" dirty="0" smtClean="0">
                <a:solidFill>
                  <a:srgbClr val="0000FF"/>
                </a:solidFill>
              </a:rPr>
              <a:t>Suppose it is not required to update the HTML page but only certain properties of the browser window </a:t>
            </a:r>
            <a:r>
              <a:rPr lang="en-US" dirty="0" smtClean="0"/>
              <a:t>on which it is rendered. </a:t>
            </a:r>
          </a:p>
          <a:p>
            <a:pPr algn="just"/>
            <a:r>
              <a:rPr lang="en-US" dirty="0" smtClean="0"/>
              <a:t>That is </a:t>
            </a:r>
            <a:r>
              <a:rPr lang="en-US" dirty="0" smtClean="0">
                <a:solidFill>
                  <a:srgbClr val="FF0066"/>
                </a:solidFill>
              </a:rPr>
              <a:t>to navigate to a different URL and display a new web page, or close the web page or store some data related to the web page</a:t>
            </a:r>
            <a:r>
              <a:rPr lang="en-US" dirty="0" smtClean="0"/>
              <a:t>. Well, to implement this, an </a:t>
            </a:r>
            <a:r>
              <a:rPr lang="en-US" dirty="0" smtClean="0">
                <a:solidFill>
                  <a:srgbClr val="6600CC"/>
                </a:solidFill>
              </a:rPr>
              <a:t>object that represents the entire browser window and allows us to access and manipulate the window properties</a:t>
            </a:r>
            <a:r>
              <a:rPr lang="en-US" dirty="0" smtClean="0"/>
              <a:t> is required. </a:t>
            </a:r>
          </a:p>
          <a:p>
            <a:pPr algn="just"/>
            <a:r>
              <a:rPr lang="en-US" b="1" dirty="0" smtClean="0"/>
              <a:t>Window object </a:t>
            </a:r>
            <a:r>
              <a:rPr lang="en-US" dirty="0" smtClean="0"/>
              <a:t>resides on top of the BOM hierarchy. Its methods give us </a:t>
            </a:r>
            <a:r>
              <a:rPr lang="en-US" dirty="0" smtClean="0">
                <a:solidFill>
                  <a:srgbClr val="066A3A"/>
                </a:solidFill>
              </a:rPr>
              <a:t>access to the toolbars, status bars, menus, and even the HTML web page currently displayed. </a:t>
            </a:r>
          </a:p>
          <a:p>
            <a:pPr algn="just"/>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t>Window Object - Properties</a:t>
            </a:r>
            <a:endParaRPr lang="en-US" dirty="0"/>
          </a:p>
        </p:txBody>
      </p:sp>
      <p:sp>
        <p:nvSpPr>
          <p:cNvPr id="3" name="Content Placeholder 2"/>
          <p:cNvSpPr>
            <a:spLocks noGrp="1"/>
          </p:cNvSpPr>
          <p:nvPr>
            <p:ph sz="quarter" idx="1"/>
          </p:nvPr>
        </p:nvSpPr>
        <p:spPr>
          <a:xfrm>
            <a:off x="457200" y="1143000"/>
            <a:ext cx="7924800" cy="5330952"/>
          </a:xfrm>
        </p:spPr>
        <p:txBody>
          <a:bodyPr/>
          <a:lstStyle/>
          <a:p>
            <a:pPr>
              <a:lnSpc>
                <a:spcPct val="150000"/>
              </a:lnSpc>
              <a:buNone/>
            </a:pPr>
            <a:r>
              <a:rPr lang="en-US" b="1" dirty="0" smtClean="0"/>
              <a:t>1. </a:t>
            </a:r>
            <a:r>
              <a:rPr lang="en-US" b="1" dirty="0" err="1" smtClean="0"/>
              <a:t>innerHeight</a:t>
            </a:r>
            <a:r>
              <a:rPr lang="en-US" dirty="0" smtClean="0"/>
              <a:t> </a:t>
            </a:r>
          </a:p>
          <a:p>
            <a:pPr>
              <a:lnSpc>
                <a:spcPct val="150000"/>
              </a:lnSpc>
            </a:pPr>
            <a:r>
              <a:rPr lang="en-US" dirty="0" smtClean="0"/>
              <a:t>This property holds the inner height of the window’s content area. </a:t>
            </a:r>
          </a:p>
          <a:p>
            <a:pPr>
              <a:lnSpc>
                <a:spcPct val="150000"/>
              </a:lnSpc>
            </a:pPr>
            <a:r>
              <a:rPr lang="en-US" b="1" dirty="0" smtClean="0"/>
              <a:t>Example: </a:t>
            </a:r>
            <a:endParaRPr lang="en-US" dirty="0" smtClean="0"/>
          </a:p>
          <a:p>
            <a:pPr>
              <a:lnSpc>
                <a:spcPct val="150000"/>
              </a:lnSpc>
            </a:pPr>
            <a:r>
              <a:rPr lang="en-US" dirty="0" smtClean="0"/>
              <a:t>let </a:t>
            </a:r>
            <a:r>
              <a:rPr lang="en-US" dirty="0" err="1" smtClean="0"/>
              <a:t>inHeight</a:t>
            </a:r>
            <a:r>
              <a:rPr lang="en-US" dirty="0" smtClean="0"/>
              <a:t> = </a:t>
            </a:r>
            <a:r>
              <a:rPr lang="en-US" dirty="0" err="1" smtClean="0"/>
              <a:t>window.innerHeight</a:t>
            </a:r>
            <a:r>
              <a:rPr lang="en-US" dirty="0" smtClean="0"/>
              <a:t>; </a:t>
            </a:r>
          </a:p>
          <a:p>
            <a:pPr>
              <a:lnSpc>
                <a:spcPct val="150000"/>
              </a:lnSpc>
            </a:pPr>
            <a:r>
              <a:rPr lang="en-US" dirty="0" smtClean="0"/>
              <a:t>console.log(" Inner height: " + </a:t>
            </a:r>
            <a:r>
              <a:rPr lang="en-US" dirty="0" err="1" smtClean="0"/>
              <a:t>inHeight</a:t>
            </a:r>
            <a:r>
              <a:rPr lang="en-US" dirty="0" smtClean="0"/>
              <a:t>); </a:t>
            </a:r>
          </a:p>
          <a:p>
            <a:pPr>
              <a:lnSpc>
                <a:spcPct val="150000"/>
              </a:lnSpc>
            </a:pPr>
            <a:r>
              <a:rPr lang="en-US" i="1" dirty="0" smtClean="0"/>
              <a:t>//Returns Inner height: 402 </a:t>
            </a:r>
            <a:r>
              <a:rPr lang="en-US" dirty="0" smtClean="0"/>
              <a:t> </a:t>
            </a:r>
          </a:p>
          <a:p>
            <a:pPr>
              <a:lnSpc>
                <a:spcPct val="150000"/>
              </a:lnSpc>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838200"/>
            <a:ext cx="8229600" cy="5791200"/>
          </a:xfrm>
        </p:spPr>
        <p:txBody>
          <a:bodyPr>
            <a:normAutofit lnSpcReduction="10000"/>
          </a:bodyPr>
          <a:lstStyle/>
          <a:p>
            <a:pPr algn="just">
              <a:buNone/>
            </a:pPr>
            <a:r>
              <a:rPr lang="en-US" b="1" dirty="0" smtClean="0"/>
              <a:t>2. </a:t>
            </a:r>
            <a:r>
              <a:rPr lang="en-US" b="1" dirty="0" err="1" smtClean="0"/>
              <a:t>innerWidth</a:t>
            </a:r>
            <a:r>
              <a:rPr lang="en-US" b="1" dirty="0" smtClean="0"/>
              <a:t> </a:t>
            </a:r>
            <a:endParaRPr lang="en-US" dirty="0" smtClean="0"/>
          </a:p>
          <a:p>
            <a:pPr algn="just"/>
            <a:r>
              <a:rPr lang="en-US" dirty="0" smtClean="0"/>
              <a:t>This</a:t>
            </a:r>
            <a:r>
              <a:rPr lang="en-US" b="1" dirty="0" smtClean="0"/>
              <a:t> </a:t>
            </a:r>
            <a:r>
              <a:rPr lang="en-US" dirty="0" smtClean="0"/>
              <a:t>property holds the inner width of the window’s content area. </a:t>
            </a:r>
          </a:p>
          <a:p>
            <a:pPr algn="just"/>
            <a:r>
              <a:rPr lang="en-US" b="1" dirty="0" smtClean="0"/>
              <a:t>Example: </a:t>
            </a:r>
            <a:endParaRPr lang="en-US" dirty="0" smtClean="0"/>
          </a:p>
          <a:p>
            <a:pPr marL="1038225" indent="-273050" algn="just">
              <a:buNone/>
            </a:pPr>
            <a:r>
              <a:rPr lang="en-US" dirty="0" smtClean="0"/>
              <a:t>let </a:t>
            </a:r>
            <a:r>
              <a:rPr lang="en-US" dirty="0" err="1" smtClean="0"/>
              <a:t>inWidth</a:t>
            </a:r>
            <a:r>
              <a:rPr lang="en-US" dirty="0" smtClean="0"/>
              <a:t> = </a:t>
            </a:r>
            <a:r>
              <a:rPr lang="en-US" dirty="0" err="1" smtClean="0"/>
              <a:t>window.innerWidth</a:t>
            </a:r>
            <a:r>
              <a:rPr lang="en-US" dirty="0" smtClean="0"/>
              <a:t>; </a:t>
            </a:r>
          </a:p>
          <a:p>
            <a:pPr marL="1038225" indent="-273050" algn="just">
              <a:buNone/>
            </a:pPr>
            <a:r>
              <a:rPr lang="en-US" dirty="0" smtClean="0"/>
              <a:t>console.log(" Inner width: " + </a:t>
            </a:r>
            <a:r>
              <a:rPr lang="en-US" dirty="0" err="1" smtClean="0"/>
              <a:t>inWidth</a:t>
            </a:r>
            <a:r>
              <a:rPr lang="en-US" dirty="0" smtClean="0"/>
              <a:t>); </a:t>
            </a:r>
          </a:p>
          <a:p>
            <a:pPr marL="1038225" indent="-273050" algn="just">
              <a:buNone/>
            </a:pPr>
            <a:r>
              <a:rPr lang="en-US" i="1" dirty="0" smtClean="0"/>
              <a:t>//Returns Inner width: 1366 </a:t>
            </a:r>
            <a:r>
              <a:rPr lang="en-US" dirty="0" smtClean="0"/>
              <a:t> </a:t>
            </a:r>
          </a:p>
          <a:p>
            <a:pPr algn="just">
              <a:buNone/>
            </a:pPr>
            <a:r>
              <a:rPr lang="en-US" b="1" dirty="0" smtClean="0"/>
              <a:t>3. </a:t>
            </a:r>
            <a:r>
              <a:rPr lang="en-US" b="1" dirty="0" err="1" smtClean="0"/>
              <a:t>outerHeight</a:t>
            </a:r>
            <a:r>
              <a:rPr lang="en-US" b="1" dirty="0" smtClean="0"/>
              <a:t> </a:t>
            </a:r>
            <a:endParaRPr lang="en-US" dirty="0" smtClean="0"/>
          </a:p>
          <a:p>
            <a:pPr algn="just"/>
            <a:r>
              <a:rPr lang="en-US" dirty="0" smtClean="0"/>
              <a:t>This</a:t>
            </a:r>
            <a:r>
              <a:rPr lang="en-US" b="1" dirty="0" smtClean="0"/>
              <a:t> </a:t>
            </a:r>
            <a:r>
              <a:rPr lang="en-US" dirty="0" smtClean="0"/>
              <a:t>property holds the outer height of the window including toolbars and scrollbars. </a:t>
            </a:r>
          </a:p>
          <a:p>
            <a:pPr algn="just"/>
            <a:r>
              <a:rPr lang="en-US" b="1" dirty="0" smtClean="0"/>
              <a:t>Example: </a:t>
            </a:r>
            <a:endParaRPr lang="en-US" dirty="0" smtClean="0"/>
          </a:p>
          <a:p>
            <a:pPr marL="1082675" indent="-273050" algn="just">
              <a:buNone/>
            </a:pPr>
            <a:r>
              <a:rPr lang="en-US" dirty="0" smtClean="0"/>
              <a:t>let </a:t>
            </a:r>
            <a:r>
              <a:rPr lang="en-US" dirty="0" err="1" smtClean="0"/>
              <a:t>outHeight</a:t>
            </a:r>
            <a:r>
              <a:rPr lang="en-US" dirty="0" smtClean="0"/>
              <a:t> = </a:t>
            </a:r>
            <a:r>
              <a:rPr lang="en-US" dirty="0" err="1" smtClean="0"/>
              <a:t>window.outerHeight</a:t>
            </a:r>
            <a:r>
              <a:rPr lang="en-US" dirty="0" smtClean="0"/>
              <a:t>; </a:t>
            </a:r>
          </a:p>
          <a:p>
            <a:pPr marL="1082675" indent="-273050" algn="just">
              <a:buNone/>
            </a:pPr>
            <a:r>
              <a:rPr lang="en-US" dirty="0" smtClean="0"/>
              <a:t>console.log(" Outer Height: " + </a:t>
            </a:r>
            <a:r>
              <a:rPr lang="en-US" dirty="0" err="1" smtClean="0"/>
              <a:t>outHeight</a:t>
            </a:r>
            <a:r>
              <a:rPr lang="en-US" dirty="0" smtClean="0"/>
              <a:t>);</a:t>
            </a:r>
          </a:p>
          <a:p>
            <a:pPr marL="1082675" indent="-273050" algn="just">
              <a:buNone/>
            </a:pPr>
            <a:r>
              <a:rPr lang="en-US" i="1" dirty="0" smtClean="0"/>
              <a:t>//Returns Outer height: 728</a:t>
            </a:r>
            <a:endParaRPr lang="en-US" dirty="0"/>
          </a:p>
        </p:txBody>
      </p:sp>
      <p:sp>
        <p:nvSpPr>
          <p:cNvPr id="4" name="Title 1"/>
          <p:cNvSpPr>
            <a:spLocks noGrp="1"/>
          </p:cNvSpPr>
          <p:nvPr>
            <p:ph type="title"/>
          </p:nvPr>
        </p:nvSpPr>
        <p:spPr>
          <a:xfrm>
            <a:off x="457200" y="274638"/>
            <a:ext cx="7467600" cy="563562"/>
          </a:xfrm>
        </p:spPr>
        <p:txBody>
          <a:bodyPr/>
          <a:lstStyle/>
          <a:p>
            <a:pPr algn="ctr"/>
            <a:r>
              <a:rPr lang="en-US" b="1" dirty="0" smtClean="0"/>
              <a:t>Window Object - Properties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848600" cy="6016752"/>
          </a:xfrm>
        </p:spPr>
        <p:txBody>
          <a:bodyPr/>
          <a:lstStyle/>
          <a:p>
            <a:pPr algn="just">
              <a:lnSpc>
                <a:spcPct val="150000"/>
              </a:lnSpc>
            </a:pPr>
            <a:r>
              <a:rPr lang="en-US" dirty="0" smtClean="0"/>
              <a:t>Below are a few scenarios of arrow functions.</a:t>
            </a:r>
          </a:p>
          <a:p>
            <a:pPr algn="just">
              <a:lnSpc>
                <a:spcPct val="150000"/>
              </a:lnSpc>
              <a:buNone/>
            </a:pPr>
            <a:r>
              <a:rPr lang="en-US" b="1" dirty="0" smtClean="0"/>
              <a:t>Syntax 1: Multi-parameter, multi-line code: </a:t>
            </a:r>
          </a:p>
          <a:p>
            <a:pPr algn="just">
              <a:lnSpc>
                <a:spcPct val="150000"/>
              </a:lnSpc>
            </a:pPr>
            <a:r>
              <a:rPr lang="en-US" dirty="0" smtClean="0"/>
              <a:t>If code is in </a:t>
            </a:r>
            <a:r>
              <a:rPr lang="en-US" dirty="0" smtClean="0">
                <a:solidFill>
                  <a:srgbClr val="0000FF"/>
                </a:solidFill>
              </a:rPr>
              <a:t>multiple lines, use { }.</a:t>
            </a:r>
          </a:p>
          <a:p>
            <a:pPr>
              <a:lnSpc>
                <a:spcPct val="150000"/>
              </a:lnSpc>
              <a:buNone/>
            </a:pPr>
            <a:r>
              <a:rPr lang="en-US" dirty="0" err="1" smtClean="0"/>
              <a:t>calculateCost</a:t>
            </a:r>
            <a:r>
              <a:rPr lang="en-US" dirty="0" smtClean="0"/>
              <a:t> = (</a:t>
            </a:r>
            <a:r>
              <a:rPr lang="en-US" dirty="0" err="1" smtClean="0"/>
              <a:t>ticketPrice</a:t>
            </a:r>
            <a:r>
              <a:rPr lang="en-US" dirty="0" smtClean="0"/>
              <a:t>, </a:t>
            </a:r>
            <a:r>
              <a:rPr lang="en-US" dirty="0" err="1" smtClean="0"/>
              <a:t>noOfPerson</a:t>
            </a:r>
            <a:r>
              <a:rPr lang="en-US" dirty="0" smtClean="0"/>
              <a:t>)=&gt;{       </a:t>
            </a:r>
            <a:r>
              <a:rPr lang="en-US" dirty="0" err="1" smtClean="0"/>
              <a:t>noOfPerson</a:t>
            </a:r>
            <a:r>
              <a:rPr lang="en-US" dirty="0" smtClean="0"/>
              <a:t>= </a:t>
            </a:r>
            <a:r>
              <a:rPr lang="en-US" dirty="0" err="1" smtClean="0"/>
              <a:t>ticketPrice</a:t>
            </a:r>
            <a:r>
              <a:rPr lang="en-US" dirty="0" smtClean="0"/>
              <a:t> * </a:t>
            </a:r>
            <a:r>
              <a:rPr lang="en-US" dirty="0" err="1" smtClean="0"/>
              <a:t>noOfPerson</a:t>
            </a:r>
            <a:r>
              <a:rPr lang="en-US" dirty="0" smtClean="0"/>
              <a:t>;    </a:t>
            </a:r>
          </a:p>
          <a:p>
            <a:pPr>
              <a:lnSpc>
                <a:spcPct val="150000"/>
              </a:lnSpc>
              <a:buNone/>
            </a:pPr>
            <a:r>
              <a:rPr lang="en-US" dirty="0" smtClean="0"/>
              <a:t>	return </a:t>
            </a:r>
            <a:r>
              <a:rPr lang="en-US" dirty="0" err="1" smtClean="0"/>
              <a:t>noOfPerson</a:t>
            </a:r>
            <a:r>
              <a:rPr lang="en-US" dirty="0" smtClean="0"/>
              <a:t>;</a:t>
            </a:r>
          </a:p>
          <a:p>
            <a:pPr>
              <a:lnSpc>
                <a:spcPct val="150000"/>
              </a:lnSpc>
              <a:buNone/>
            </a:pPr>
            <a:r>
              <a:rPr lang="en-US" dirty="0" smtClean="0"/>
              <a:t>}</a:t>
            </a:r>
          </a:p>
          <a:p>
            <a:pPr algn="just">
              <a:lnSpc>
                <a:spcPct val="150000"/>
              </a:lnSpc>
              <a:buNone/>
            </a:pPr>
            <a:r>
              <a:rPr lang="en-US" dirty="0" smtClean="0"/>
              <a:t>console.log(</a:t>
            </a:r>
            <a:r>
              <a:rPr lang="en-US" dirty="0" err="1" smtClean="0"/>
              <a:t>calculateCost</a:t>
            </a:r>
            <a:r>
              <a:rPr lang="en-US" dirty="0" smtClean="0"/>
              <a:t>(500, 2));</a:t>
            </a:r>
          </a:p>
          <a:p>
            <a:pPr algn="just">
              <a:lnSpc>
                <a:spcPct val="150000"/>
              </a:lnSpc>
              <a:buNone/>
            </a:pPr>
            <a:r>
              <a:rPr lang="en-US" i="1" dirty="0" smtClean="0"/>
              <a:t>// 1000</a:t>
            </a:r>
            <a:r>
              <a:rPr lang="en-US" dirty="0" smtClean="0"/>
              <a:t> </a:t>
            </a:r>
          </a:p>
          <a:p>
            <a:pPr algn="just">
              <a:lnSpc>
                <a:spcPct val="150000"/>
              </a:lnSpc>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7924800" cy="5330952"/>
          </a:xfrm>
        </p:spPr>
        <p:txBody>
          <a:bodyPr/>
          <a:lstStyle/>
          <a:p>
            <a:pPr algn="just">
              <a:lnSpc>
                <a:spcPct val="150000"/>
              </a:lnSpc>
              <a:buNone/>
            </a:pPr>
            <a:r>
              <a:rPr lang="en-US" b="1" dirty="0" smtClean="0"/>
              <a:t>4. </a:t>
            </a:r>
            <a:r>
              <a:rPr lang="en-US" b="1" dirty="0" err="1" smtClean="0"/>
              <a:t>outerWidth</a:t>
            </a:r>
            <a:endParaRPr lang="en-US" dirty="0" smtClean="0"/>
          </a:p>
          <a:p>
            <a:pPr algn="just">
              <a:lnSpc>
                <a:spcPct val="150000"/>
              </a:lnSpc>
            </a:pPr>
            <a:r>
              <a:rPr lang="en-US" dirty="0" smtClean="0"/>
              <a:t>This</a:t>
            </a:r>
            <a:r>
              <a:rPr lang="en-US" b="1" dirty="0" smtClean="0"/>
              <a:t> </a:t>
            </a:r>
            <a:r>
              <a:rPr lang="en-US" dirty="0" smtClean="0"/>
              <a:t>property holds the outer width of the window including toolbars and scrollbars. </a:t>
            </a:r>
          </a:p>
          <a:p>
            <a:pPr algn="just">
              <a:lnSpc>
                <a:spcPct val="150000"/>
              </a:lnSpc>
            </a:pPr>
            <a:r>
              <a:rPr lang="en-US" b="1" dirty="0" smtClean="0"/>
              <a:t>Example: </a:t>
            </a:r>
            <a:endParaRPr lang="en-US" dirty="0" smtClean="0"/>
          </a:p>
          <a:p>
            <a:pPr marL="692150" indent="-273050" algn="just">
              <a:lnSpc>
                <a:spcPct val="150000"/>
              </a:lnSpc>
              <a:buNone/>
            </a:pPr>
            <a:r>
              <a:rPr lang="en-US" dirty="0" smtClean="0"/>
              <a:t>let </a:t>
            </a:r>
            <a:r>
              <a:rPr lang="en-US" dirty="0" err="1" smtClean="0"/>
              <a:t>outWidth</a:t>
            </a:r>
            <a:r>
              <a:rPr lang="en-US" dirty="0" smtClean="0"/>
              <a:t> = </a:t>
            </a:r>
            <a:r>
              <a:rPr lang="en-US" dirty="0" err="1" smtClean="0"/>
              <a:t>window.outerWidth</a:t>
            </a:r>
            <a:r>
              <a:rPr lang="en-US" dirty="0" smtClean="0"/>
              <a:t>; </a:t>
            </a:r>
          </a:p>
          <a:p>
            <a:pPr marL="692150" indent="-273050" algn="just">
              <a:lnSpc>
                <a:spcPct val="150000"/>
              </a:lnSpc>
              <a:buNone/>
            </a:pPr>
            <a:r>
              <a:rPr lang="en-US" dirty="0" smtClean="0"/>
              <a:t>console.log("Outer width of window: " + </a:t>
            </a:r>
            <a:r>
              <a:rPr lang="en-US" dirty="0" err="1" smtClean="0"/>
              <a:t>outWidth</a:t>
            </a:r>
            <a:r>
              <a:rPr lang="en-US" dirty="0" smtClean="0"/>
              <a:t>); </a:t>
            </a:r>
          </a:p>
          <a:p>
            <a:pPr marL="692150" indent="-273050" algn="just">
              <a:lnSpc>
                <a:spcPct val="150000"/>
              </a:lnSpc>
              <a:buNone/>
            </a:pPr>
            <a:r>
              <a:rPr lang="en-US" i="1" dirty="0" smtClean="0"/>
              <a:t>//Returns Outer width: 1366 </a:t>
            </a:r>
            <a:r>
              <a:rPr lang="en-US" dirty="0" smtClean="0"/>
              <a:t> </a:t>
            </a:r>
          </a:p>
          <a:p>
            <a:pPr algn="just">
              <a:lnSpc>
                <a:spcPct val="150000"/>
              </a:lnSpc>
            </a:pPr>
            <a:endParaRPr lang="en-US" dirty="0"/>
          </a:p>
        </p:txBody>
      </p:sp>
      <p:sp>
        <p:nvSpPr>
          <p:cNvPr id="4" name="Title 1"/>
          <p:cNvSpPr>
            <a:spLocks noGrp="1"/>
          </p:cNvSpPr>
          <p:nvPr>
            <p:ph type="title"/>
          </p:nvPr>
        </p:nvSpPr>
        <p:spPr>
          <a:xfrm>
            <a:off x="457200" y="274638"/>
            <a:ext cx="7467600" cy="639762"/>
          </a:xfrm>
        </p:spPr>
        <p:txBody>
          <a:bodyPr/>
          <a:lstStyle/>
          <a:p>
            <a:pPr algn="ctr"/>
            <a:r>
              <a:rPr lang="en-US" b="1" dirty="0" smtClean="0"/>
              <a:t>Window Object - Properties</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563562"/>
          </a:xfrm>
        </p:spPr>
        <p:txBody>
          <a:bodyPr>
            <a:normAutofit/>
          </a:bodyPr>
          <a:lstStyle/>
          <a:p>
            <a:pPr algn="ctr"/>
            <a:r>
              <a:rPr lang="en-US" b="1" dirty="0" smtClean="0"/>
              <a:t>Window Object - Methods</a:t>
            </a:r>
            <a:endParaRPr lang="en-US" dirty="0"/>
          </a:p>
        </p:txBody>
      </p:sp>
      <p:sp>
        <p:nvSpPr>
          <p:cNvPr id="3" name="Content Placeholder 2"/>
          <p:cNvSpPr>
            <a:spLocks noGrp="1"/>
          </p:cNvSpPr>
          <p:nvPr>
            <p:ph sz="quarter" idx="1"/>
          </p:nvPr>
        </p:nvSpPr>
        <p:spPr>
          <a:xfrm>
            <a:off x="228600" y="609600"/>
            <a:ext cx="8382000" cy="6096000"/>
          </a:xfrm>
        </p:spPr>
        <p:txBody>
          <a:bodyPr>
            <a:normAutofit fontScale="92500" lnSpcReduction="10000"/>
          </a:bodyPr>
          <a:lstStyle/>
          <a:p>
            <a:pPr algn="just">
              <a:buNone/>
            </a:pPr>
            <a:r>
              <a:rPr lang="en-US" b="1" dirty="0" smtClean="0"/>
              <a:t>1. </a:t>
            </a:r>
            <a:r>
              <a:rPr lang="en-US" b="1" dirty="0" err="1" smtClean="0"/>
              <a:t>localStorage</a:t>
            </a:r>
            <a:r>
              <a:rPr lang="en-US" dirty="0" smtClean="0"/>
              <a:t> </a:t>
            </a:r>
          </a:p>
          <a:p>
            <a:pPr algn="just"/>
            <a:r>
              <a:rPr lang="en-US" dirty="0" smtClean="0"/>
              <a:t>This property allows access to objects that stores data without any expiration date.</a:t>
            </a:r>
          </a:p>
          <a:p>
            <a:pPr algn="just"/>
            <a:r>
              <a:rPr lang="en-US" b="1" dirty="0" smtClean="0"/>
              <a:t>Example:</a:t>
            </a:r>
            <a:r>
              <a:rPr lang="en-US" dirty="0" smtClean="0"/>
              <a:t> </a:t>
            </a:r>
          </a:p>
          <a:p>
            <a:pPr marL="977900" indent="-273050" algn="just">
              <a:buNone/>
            </a:pPr>
            <a:r>
              <a:rPr lang="en-US" dirty="0" err="1" smtClean="0"/>
              <a:t>localStorage.setItem</a:t>
            </a:r>
            <a:r>
              <a:rPr lang="en-US" dirty="0" smtClean="0"/>
              <a:t>('</a:t>
            </a:r>
            <a:r>
              <a:rPr lang="en-US" dirty="0" err="1" smtClean="0"/>
              <a:t>username','Bob</a:t>
            </a:r>
            <a:r>
              <a:rPr lang="en-US" dirty="0" smtClean="0"/>
              <a:t>'); </a:t>
            </a:r>
          </a:p>
          <a:p>
            <a:pPr marL="977900" indent="-273050" algn="just">
              <a:buNone/>
            </a:pPr>
            <a:r>
              <a:rPr lang="en-US" dirty="0" smtClean="0"/>
              <a:t>console.log("Item stored in </a:t>
            </a:r>
            <a:r>
              <a:rPr lang="en-US" dirty="0" err="1" smtClean="0"/>
              <a:t>localStorage</a:t>
            </a:r>
            <a:r>
              <a:rPr lang="en-US" dirty="0" smtClean="0"/>
              <a:t> is" + </a:t>
            </a:r>
          </a:p>
          <a:p>
            <a:pPr marL="977900" indent="-273050" algn="just">
              <a:buNone/>
            </a:pPr>
            <a:r>
              <a:rPr lang="en-US" dirty="0" smtClean="0"/>
              <a:t>		</a:t>
            </a:r>
            <a:r>
              <a:rPr lang="en-US" dirty="0" err="1" smtClean="0"/>
              <a:t>localStorage.getItem</a:t>
            </a:r>
            <a:r>
              <a:rPr lang="en-US" dirty="0" smtClean="0"/>
              <a:t>('username')); </a:t>
            </a:r>
          </a:p>
          <a:p>
            <a:pPr marL="977900" indent="-273050" algn="just">
              <a:buNone/>
            </a:pPr>
            <a:r>
              <a:rPr lang="en-US" i="1" dirty="0" smtClean="0"/>
              <a:t>//Returns Item stored in </a:t>
            </a:r>
            <a:r>
              <a:rPr lang="en-US" i="1" dirty="0" err="1" smtClean="0"/>
              <a:t>localStorage</a:t>
            </a:r>
            <a:r>
              <a:rPr lang="en-US" i="1" dirty="0" smtClean="0"/>
              <a:t> is Bob </a:t>
            </a:r>
            <a:r>
              <a:rPr lang="en-US" dirty="0" smtClean="0"/>
              <a:t> </a:t>
            </a:r>
          </a:p>
          <a:p>
            <a:pPr algn="just">
              <a:buNone/>
            </a:pPr>
            <a:r>
              <a:rPr lang="en-US" b="1" dirty="0" smtClean="0"/>
              <a:t>2. </a:t>
            </a:r>
            <a:r>
              <a:rPr lang="en-US" b="1" dirty="0" err="1" smtClean="0"/>
              <a:t>sessionStorage</a:t>
            </a:r>
            <a:r>
              <a:rPr lang="en-US" dirty="0" smtClean="0"/>
              <a:t> </a:t>
            </a:r>
          </a:p>
          <a:p>
            <a:pPr algn="just"/>
            <a:r>
              <a:rPr lang="en-US" dirty="0" smtClean="0"/>
              <a:t>This property allows access to objects that stores data valid only for the current session. </a:t>
            </a:r>
          </a:p>
          <a:p>
            <a:pPr algn="just"/>
            <a:r>
              <a:rPr lang="en-US" b="1" dirty="0" smtClean="0"/>
              <a:t>Example: </a:t>
            </a:r>
            <a:endParaRPr lang="en-US" dirty="0" smtClean="0"/>
          </a:p>
          <a:p>
            <a:pPr marL="796925" indent="-273050" algn="just">
              <a:buNone/>
            </a:pPr>
            <a:r>
              <a:rPr lang="en-US" dirty="0" err="1" smtClean="0"/>
              <a:t>sessionStorage.setItem</a:t>
            </a:r>
            <a:r>
              <a:rPr lang="en-US" dirty="0" smtClean="0"/>
              <a:t>('password', 'Bob@123'); </a:t>
            </a:r>
          </a:p>
          <a:p>
            <a:pPr marL="796925" indent="-273050" algn="just">
              <a:buNone/>
            </a:pPr>
            <a:r>
              <a:rPr lang="en-US" dirty="0" smtClean="0"/>
              <a:t>console.log("Item stored in </a:t>
            </a:r>
            <a:r>
              <a:rPr lang="en-US" dirty="0" err="1" smtClean="0"/>
              <a:t>sessionStorage</a:t>
            </a:r>
            <a:r>
              <a:rPr lang="en-US" dirty="0" smtClean="0"/>
              <a:t> is " + </a:t>
            </a:r>
          </a:p>
          <a:p>
            <a:pPr marL="796925" indent="-273050" algn="just">
              <a:buNone/>
            </a:pPr>
            <a:r>
              <a:rPr lang="en-US" dirty="0" err="1" smtClean="0"/>
              <a:t>sessionStorage.getItem</a:t>
            </a:r>
            <a:r>
              <a:rPr lang="en-US" dirty="0" smtClean="0"/>
              <a:t>('password')); </a:t>
            </a:r>
          </a:p>
          <a:p>
            <a:pPr marL="796925" indent="-273050" algn="just">
              <a:buNone/>
            </a:pPr>
            <a:r>
              <a:rPr lang="en-US" i="1" dirty="0" smtClean="0"/>
              <a:t>//Returns Item stored in </a:t>
            </a:r>
            <a:r>
              <a:rPr lang="en-US" i="1" dirty="0" err="1" smtClean="0"/>
              <a:t>sessionStorage</a:t>
            </a:r>
            <a:r>
              <a:rPr lang="en-US" i="1" dirty="0" smtClean="0"/>
              <a:t> is Bob@123 </a:t>
            </a:r>
            <a:endParaRPr lang="en-US" dirty="0" smtClean="0"/>
          </a:p>
          <a:p>
            <a:pPr algn="just"/>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001000" cy="5788152"/>
          </a:xfrm>
        </p:spPr>
        <p:txBody>
          <a:bodyPr/>
          <a:lstStyle/>
          <a:p>
            <a:pPr algn="just">
              <a:lnSpc>
                <a:spcPct val="150000"/>
              </a:lnSpc>
            </a:pPr>
            <a:r>
              <a:rPr lang="en-US" b="1" dirty="0" smtClean="0"/>
              <a:t>Methods</a:t>
            </a:r>
            <a:endParaRPr lang="en-US" dirty="0" smtClean="0"/>
          </a:p>
          <a:p>
            <a:pPr algn="just">
              <a:lnSpc>
                <a:spcPct val="150000"/>
              </a:lnSpc>
            </a:pPr>
            <a:r>
              <a:rPr lang="en-US" dirty="0" smtClean="0"/>
              <a:t>In addition to these methods, 'window' object gives us a few more methods that are helpful in the following way: </a:t>
            </a:r>
          </a:p>
          <a:p>
            <a:pPr algn="just">
              <a:lnSpc>
                <a:spcPct val="150000"/>
              </a:lnSpc>
            </a:pPr>
            <a:r>
              <a:rPr lang="en-US" b="1" dirty="0" smtClean="0">
                <a:solidFill>
                  <a:srgbClr val="6600CC"/>
                </a:solidFill>
              </a:rPr>
              <a:t>open()</a:t>
            </a:r>
            <a:r>
              <a:rPr lang="en-US" dirty="0" smtClean="0">
                <a:solidFill>
                  <a:srgbClr val="6600CC"/>
                </a:solidFill>
              </a:rPr>
              <a:t> method</a:t>
            </a:r>
            <a:r>
              <a:rPr lang="en-US" dirty="0" smtClean="0"/>
              <a:t>, opens a new window. Usage: </a:t>
            </a:r>
            <a:r>
              <a:rPr lang="en-US" dirty="0" err="1" smtClean="0"/>
              <a:t>window.open</a:t>
            </a:r>
            <a:r>
              <a:rPr lang="en-US" dirty="0" smtClean="0"/>
              <a:t>("http://www.xyz.com"); </a:t>
            </a:r>
          </a:p>
          <a:p>
            <a:pPr algn="just">
              <a:lnSpc>
                <a:spcPct val="150000"/>
              </a:lnSpc>
            </a:pPr>
            <a:r>
              <a:rPr lang="en-US" b="1" dirty="0" smtClean="0">
                <a:solidFill>
                  <a:srgbClr val="6600CC"/>
                </a:solidFill>
              </a:rPr>
              <a:t>close()</a:t>
            </a:r>
            <a:r>
              <a:rPr lang="en-US" dirty="0" smtClean="0">
                <a:solidFill>
                  <a:srgbClr val="6600CC"/>
                </a:solidFill>
              </a:rPr>
              <a:t> method</a:t>
            </a:r>
            <a:r>
              <a:rPr lang="en-US" dirty="0" smtClean="0"/>
              <a:t>, closes the current window. Usage: </a:t>
            </a:r>
            <a:r>
              <a:rPr lang="en-US" dirty="0" err="1" smtClean="0"/>
              <a:t>window.close</a:t>
            </a:r>
            <a:r>
              <a:rPr lang="en-US" dirty="0" smtClean="0"/>
              <a:t>(); </a:t>
            </a:r>
          </a:p>
          <a:p>
            <a:pPr algn="just">
              <a:lnSpc>
                <a:spcPct val="150000"/>
              </a:lnSpc>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63562"/>
          </a:xfrm>
        </p:spPr>
        <p:txBody>
          <a:bodyPr/>
          <a:lstStyle/>
          <a:p>
            <a:pPr algn="ctr"/>
            <a:r>
              <a:rPr lang="en-US" b="1" dirty="0" smtClean="0"/>
              <a:t>History Object</a:t>
            </a:r>
            <a:endParaRPr lang="en-US" dirty="0"/>
          </a:p>
        </p:txBody>
      </p:sp>
      <p:sp>
        <p:nvSpPr>
          <p:cNvPr id="3" name="Content Placeholder 2"/>
          <p:cNvSpPr>
            <a:spLocks noGrp="1"/>
          </p:cNvSpPr>
          <p:nvPr>
            <p:ph sz="quarter" idx="1"/>
          </p:nvPr>
        </p:nvSpPr>
        <p:spPr>
          <a:xfrm>
            <a:off x="304800" y="685800"/>
            <a:ext cx="8382000" cy="5943600"/>
          </a:xfrm>
        </p:spPr>
        <p:txBody>
          <a:bodyPr>
            <a:normAutofit/>
          </a:bodyPr>
          <a:lstStyle/>
          <a:p>
            <a:pPr algn="just"/>
            <a:r>
              <a:rPr lang="en-US" dirty="0" smtClean="0"/>
              <a:t>If the concern is about </a:t>
            </a:r>
            <a:r>
              <a:rPr lang="en-US" dirty="0" smtClean="0">
                <a:solidFill>
                  <a:srgbClr val="0000FF"/>
                </a:solidFill>
              </a:rPr>
              <a:t>the list of URLs that have been visited by the user and there is no need for any other information</a:t>
            </a:r>
            <a:r>
              <a:rPr lang="en-US" dirty="0" smtClean="0"/>
              <a:t> about the browser, BOM gives the 'history' object for this.  </a:t>
            </a:r>
          </a:p>
          <a:p>
            <a:pPr algn="just">
              <a:buNone/>
            </a:pPr>
            <a:r>
              <a:rPr lang="en-US" b="1" dirty="0" smtClean="0"/>
              <a:t>Property:</a:t>
            </a:r>
            <a:endParaRPr lang="en-US" dirty="0" smtClean="0"/>
          </a:p>
          <a:p>
            <a:pPr algn="just"/>
            <a:r>
              <a:rPr lang="en-US" b="1" dirty="0" smtClean="0"/>
              <a:t>length </a:t>
            </a:r>
            <a:r>
              <a:rPr lang="en-US" dirty="0" smtClean="0"/>
              <a:t>returns the number of elements in the History list.        </a:t>
            </a:r>
            <a:r>
              <a:rPr lang="en-US" b="1" dirty="0" smtClean="0"/>
              <a:t>Usage:</a:t>
            </a:r>
            <a:r>
              <a:rPr lang="en-US" dirty="0" smtClean="0"/>
              <a:t> </a:t>
            </a:r>
            <a:r>
              <a:rPr lang="en-US" dirty="0" err="1" smtClean="0"/>
              <a:t>history.length</a:t>
            </a:r>
            <a:r>
              <a:rPr lang="en-US" dirty="0" smtClean="0"/>
              <a:t>; </a:t>
            </a:r>
          </a:p>
          <a:p>
            <a:pPr algn="just">
              <a:buNone/>
            </a:pPr>
            <a:r>
              <a:rPr lang="en-US" b="1" dirty="0" smtClean="0"/>
              <a:t>Methods: </a:t>
            </a:r>
            <a:endParaRPr lang="en-US" dirty="0" smtClean="0"/>
          </a:p>
          <a:p>
            <a:pPr algn="just"/>
            <a:r>
              <a:rPr lang="en-US" b="1" dirty="0" smtClean="0"/>
              <a:t>back()</a:t>
            </a:r>
            <a:r>
              <a:rPr lang="en-US" dirty="0" smtClean="0"/>
              <a:t> method, loads previous URL from history list.        </a:t>
            </a:r>
            <a:r>
              <a:rPr lang="en-US" b="1" dirty="0" smtClean="0"/>
              <a:t>Usage:</a:t>
            </a:r>
            <a:r>
              <a:rPr lang="en-US" dirty="0" smtClean="0"/>
              <a:t> </a:t>
            </a:r>
            <a:r>
              <a:rPr lang="en-US" dirty="0" err="1" smtClean="0"/>
              <a:t>history.back</a:t>
            </a:r>
            <a:r>
              <a:rPr lang="en-US" dirty="0" smtClean="0"/>
              <a:t>(); </a:t>
            </a:r>
          </a:p>
          <a:p>
            <a:pPr algn="just"/>
            <a:r>
              <a:rPr lang="en-US" b="1" dirty="0" smtClean="0"/>
              <a:t>forward()</a:t>
            </a:r>
            <a:r>
              <a:rPr lang="en-US" dirty="0" smtClean="0"/>
              <a:t> method, loads next URL from history list. </a:t>
            </a:r>
            <a:r>
              <a:rPr lang="en-US" b="1" dirty="0" smtClean="0"/>
              <a:t>Usage:</a:t>
            </a:r>
            <a:r>
              <a:rPr lang="en-US" dirty="0" smtClean="0"/>
              <a:t> </a:t>
            </a:r>
            <a:r>
              <a:rPr lang="en-US" dirty="0" err="1" smtClean="0"/>
              <a:t>history.forward</a:t>
            </a:r>
            <a:r>
              <a:rPr lang="en-US" dirty="0" smtClean="0"/>
              <a:t>(); </a:t>
            </a:r>
          </a:p>
          <a:p>
            <a:pPr algn="just"/>
            <a:r>
              <a:rPr lang="en-US" b="1" dirty="0" smtClean="0"/>
              <a:t>go()</a:t>
            </a:r>
            <a:r>
              <a:rPr lang="en-US" dirty="0" smtClean="0"/>
              <a:t> method, loads previous URL present  at the  given number from the history list</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563562"/>
          </a:xfrm>
        </p:spPr>
        <p:txBody>
          <a:bodyPr/>
          <a:lstStyle/>
          <a:p>
            <a:pPr algn="ctr"/>
            <a:r>
              <a:rPr lang="en-US" b="1" dirty="0" smtClean="0"/>
              <a:t>Navigation Object</a:t>
            </a:r>
            <a:endParaRPr lang="en-US" dirty="0"/>
          </a:p>
        </p:txBody>
      </p:sp>
      <p:sp>
        <p:nvSpPr>
          <p:cNvPr id="3" name="Content Placeholder 2"/>
          <p:cNvSpPr>
            <a:spLocks noGrp="1"/>
          </p:cNvSpPr>
          <p:nvPr>
            <p:ph sz="quarter" idx="1"/>
          </p:nvPr>
        </p:nvSpPr>
        <p:spPr>
          <a:xfrm>
            <a:off x="381000" y="838200"/>
            <a:ext cx="8153400" cy="6019800"/>
          </a:xfrm>
        </p:spPr>
        <p:txBody>
          <a:bodyPr>
            <a:normAutofit lnSpcReduction="10000"/>
          </a:bodyPr>
          <a:lstStyle/>
          <a:p>
            <a:pPr algn="just"/>
            <a:r>
              <a:rPr lang="en-US" dirty="0" smtClean="0"/>
              <a:t>It contains </a:t>
            </a:r>
            <a:r>
              <a:rPr lang="en-US" dirty="0" smtClean="0">
                <a:solidFill>
                  <a:srgbClr val="0000FF"/>
                </a:solidFill>
              </a:rPr>
              <a:t>information about the client, that is, the browser on which the web page is rendered</a:t>
            </a:r>
            <a:r>
              <a:rPr lang="en-US" dirty="0" smtClean="0"/>
              <a:t>. </a:t>
            </a:r>
          </a:p>
          <a:p>
            <a:pPr algn="just">
              <a:buNone/>
            </a:pPr>
            <a:r>
              <a:rPr lang="en-US" b="1" dirty="0" smtClean="0"/>
              <a:t>1. </a:t>
            </a:r>
            <a:r>
              <a:rPr lang="en-US" b="1" dirty="0" err="1" smtClean="0"/>
              <a:t>appName</a:t>
            </a:r>
            <a:r>
              <a:rPr lang="en-US" b="1" dirty="0" smtClean="0"/>
              <a:t> </a:t>
            </a:r>
            <a:endParaRPr lang="en-US" dirty="0" smtClean="0"/>
          </a:p>
          <a:p>
            <a:pPr algn="just"/>
            <a:r>
              <a:rPr lang="en-US" dirty="0" smtClean="0"/>
              <a:t>Returns the name of the client.  </a:t>
            </a:r>
          </a:p>
          <a:p>
            <a:pPr algn="just">
              <a:buNone/>
            </a:pPr>
            <a:r>
              <a:rPr lang="en-US" b="1" dirty="0" smtClean="0"/>
              <a:t>Example:  </a:t>
            </a:r>
            <a:endParaRPr lang="en-US" dirty="0" smtClean="0"/>
          </a:p>
          <a:p>
            <a:pPr algn="just"/>
            <a:r>
              <a:rPr lang="en-US" dirty="0" err="1" smtClean="0"/>
              <a:t>navigator.appName</a:t>
            </a:r>
            <a:r>
              <a:rPr lang="en-US" dirty="0" smtClean="0"/>
              <a:t>; </a:t>
            </a:r>
            <a:r>
              <a:rPr lang="en-US" i="1" dirty="0" smtClean="0"/>
              <a:t>//Browser's name: Netscape </a:t>
            </a:r>
            <a:r>
              <a:rPr lang="en-US" dirty="0" smtClean="0"/>
              <a:t> </a:t>
            </a:r>
          </a:p>
          <a:p>
            <a:pPr algn="just">
              <a:buNone/>
            </a:pPr>
            <a:r>
              <a:rPr lang="en-US" b="1" dirty="0" smtClean="0"/>
              <a:t>2. </a:t>
            </a:r>
            <a:r>
              <a:rPr lang="en-US" b="1" dirty="0" err="1" smtClean="0"/>
              <a:t>appVersion</a:t>
            </a:r>
            <a:r>
              <a:rPr lang="en-US" b="1" dirty="0" smtClean="0"/>
              <a:t> </a:t>
            </a:r>
            <a:endParaRPr lang="en-US" dirty="0" smtClean="0"/>
          </a:p>
          <a:p>
            <a:pPr algn="just"/>
            <a:r>
              <a:rPr lang="en-US" dirty="0" smtClean="0"/>
              <a:t>Returns platform (operating system) and version of the client (browser). </a:t>
            </a:r>
          </a:p>
          <a:p>
            <a:pPr algn="just">
              <a:buNone/>
            </a:pPr>
            <a:r>
              <a:rPr lang="en-US" b="1" dirty="0" smtClean="0"/>
              <a:t>Example: </a:t>
            </a:r>
            <a:endParaRPr lang="en-US" dirty="0" smtClean="0"/>
          </a:p>
          <a:p>
            <a:pPr algn="just"/>
            <a:r>
              <a:rPr lang="en-US" dirty="0" smtClean="0"/>
              <a:t>console.log(</a:t>
            </a:r>
            <a:r>
              <a:rPr lang="en-US" dirty="0" err="1" smtClean="0"/>
              <a:t>navigator.appVersion</a:t>
            </a:r>
            <a:r>
              <a:rPr lang="en-US" dirty="0" smtClean="0"/>
              <a:t>); </a:t>
            </a:r>
          </a:p>
          <a:p>
            <a:pPr algn="just"/>
            <a:r>
              <a:rPr lang="en-US" i="1" dirty="0" smtClean="0"/>
              <a:t>//5.0 (Windows NT 10.0; Win64; x64)  </a:t>
            </a:r>
          </a:p>
          <a:p>
            <a:pPr algn="just"/>
            <a:r>
              <a:rPr lang="en-US" i="1" dirty="0" smtClean="0"/>
              <a:t>//</a:t>
            </a:r>
            <a:r>
              <a:rPr lang="en-US" i="1" dirty="0" err="1" smtClean="0"/>
              <a:t>AppleWebKit</a:t>
            </a:r>
            <a:r>
              <a:rPr lang="en-US" i="1" dirty="0" smtClean="0"/>
              <a:t>/537.36 (KHTML, like Gecko)  </a:t>
            </a:r>
          </a:p>
          <a:p>
            <a:pPr algn="just"/>
            <a:r>
              <a:rPr lang="en-US" i="1" dirty="0" smtClean="0"/>
              <a:t>//Chrome/83.0.4103.106 Safari/537.36 </a:t>
            </a:r>
            <a:endParaRPr lang="en-US" dirty="0" smtClean="0"/>
          </a:p>
          <a:p>
            <a:pPr algn="just"/>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82000" cy="6248400"/>
          </a:xfrm>
        </p:spPr>
        <p:txBody>
          <a:bodyPr>
            <a:normAutofit fontScale="92500" lnSpcReduction="10000"/>
          </a:bodyPr>
          <a:lstStyle/>
          <a:p>
            <a:pPr algn="just">
              <a:buNone/>
            </a:pPr>
            <a:r>
              <a:rPr lang="en-US" b="1" dirty="0" smtClean="0"/>
              <a:t>3. Platform </a:t>
            </a:r>
            <a:endParaRPr lang="en-US" dirty="0" smtClean="0"/>
          </a:p>
          <a:p>
            <a:pPr algn="just"/>
            <a:r>
              <a:rPr lang="en-US" dirty="0" smtClean="0"/>
              <a:t>Returns the name of the user's operating system. </a:t>
            </a:r>
          </a:p>
          <a:p>
            <a:pPr algn="just">
              <a:buNone/>
            </a:pPr>
            <a:r>
              <a:rPr lang="en-US" b="1" dirty="0" smtClean="0"/>
              <a:t>Example: </a:t>
            </a:r>
            <a:endParaRPr lang="en-US" dirty="0" smtClean="0"/>
          </a:p>
          <a:p>
            <a:pPr algn="just"/>
            <a:r>
              <a:rPr lang="en-US" dirty="0" smtClean="0"/>
              <a:t>console.log(</a:t>
            </a:r>
            <a:r>
              <a:rPr lang="en-US" dirty="0" err="1" smtClean="0"/>
              <a:t>navigator.platform</a:t>
            </a:r>
            <a:r>
              <a:rPr lang="en-US" dirty="0" smtClean="0"/>
              <a:t>); </a:t>
            </a:r>
          </a:p>
          <a:p>
            <a:pPr algn="just"/>
            <a:r>
              <a:rPr lang="en-US" i="1" dirty="0" smtClean="0"/>
              <a:t>//Browser's platform: Win 32 </a:t>
            </a:r>
            <a:r>
              <a:rPr lang="en-US" dirty="0" smtClean="0"/>
              <a:t> </a:t>
            </a:r>
          </a:p>
          <a:p>
            <a:pPr algn="just">
              <a:buNone/>
            </a:pPr>
            <a:r>
              <a:rPr lang="en-US" b="1" dirty="0" smtClean="0"/>
              <a:t>4. </a:t>
            </a:r>
            <a:r>
              <a:rPr lang="en-US" b="1" dirty="0" err="1" smtClean="0"/>
              <a:t>userAgent</a:t>
            </a:r>
            <a:r>
              <a:rPr lang="en-US" dirty="0" smtClean="0"/>
              <a:t> </a:t>
            </a:r>
          </a:p>
          <a:p>
            <a:pPr algn="just"/>
            <a:r>
              <a:rPr lang="en-US" dirty="0" smtClean="0"/>
              <a:t>Returns string equivalent to HTTP user-agent request header. </a:t>
            </a:r>
          </a:p>
          <a:p>
            <a:pPr algn="just"/>
            <a:r>
              <a:rPr lang="en-US" b="1" dirty="0" smtClean="0"/>
              <a:t>Example:</a:t>
            </a:r>
            <a:endParaRPr lang="en-US" dirty="0" smtClean="0"/>
          </a:p>
          <a:p>
            <a:pPr algn="just"/>
            <a:r>
              <a:rPr lang="en-US" dirty="0" smtClean="0"/>
              <a:t>console.log(</a:t>
            </a:r>
            <a:r>
              <a:rPr lang="en-US" dirty="0" err="1" smtClean="0"/>
              <a:t>navigator.userAgent</a:t>
            </a:r>
            <a:r>
              <a:rPr lang="en-US" dirty="0" smtClean="0"/>
              <a:t>); </a:t>
            </a:r>
          </a:p>
          <a:p>
            <a:pPr algn="just"/>
            <a:r>
              <a:rPr lang="en-US" i="1" dirty="0" smtClean="0"/>
              <a:t>//Browser's </a:t>
            </a:r>
            <a:r>
              <a:rPr lang="en-US" i="1" dirty="0" err="1" smtClean="0"/>
              <a:t>useragent</a:t>
            </a:r>
            <a:r>
              <a:rPr lang="en-US" i="1" dirty="0" smtClean="0"/>
              <a:t>: Mozilla/5.0 5.0 (Windows NT 6.1; WOW64)  </a:t>
            </a:r>
          </a:p>
          <a:p>
            <a:pPr algn="just"/>
            <a:r>
              <a:rPr lang="en-US" i="1" dirty="0" smtClean="0"/>
              <a:t>//</a:t>
            </a:r>
            <a:r>
              <a:rPr lang="en-US" i="1" dirty="0" err="1" smtClean="0"/>
              <a:t>AppleWebKit</a:t>
            </a:r>
            <a:r>
              <a:rPr lang="en-US" i="1" dirty="0" smtClean="0"/>
              <a:t>/537.36 (KHTML, like Gecko)  //Chrome/53.0.2785.116 Safari/537.36 </a:t>
            </a:r>
          </a:p>
          <a:p>
            <a:pPr algn="just"/>
            <a:r>
              <a:rPr lang="en-US" dirty="0" smtClean="0"/>
              <a:t>The output shown above is for the Chrome browser running on Windows. </a:t>
            </a:r>
          </a:p>
          <a:p>
            <a:pPr algn="just"/>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487362"/>
          </a:xfrm>
        </p:spPr>
        <p:txBody>
          <a:bodyPr>
            <a:normAutofit fontScale="90000"/>
          </a:bodyPr>
          <a:lstStyle/>
          <a:p>
            <a:pPr algn="ctr"/>
            <a:r>
              <a:rPr lang="en-US" b="1" dirty="0" smtClean="0"/>
              <a:t>Location Object</a:t>
            </a:r>
            <a:endParaRPr lang="en-US" dirty="0"/>
          </a:p>
        </p:txBody>
      </p:sp>
      <p:sp>
        <p:nvSpPr>
          <p:cNvPr id="3" name="Content Placeholder 2"/>
          <p:cNvSpPr>
            <a:spLocks noGrp="1"/>
          </p:cNvSpPr>
          <p:nvPr>
            <p:ph sz="quarter" idx="1"/>
          </p:nvPr>
        </p:nvSpPr>
        <p:spPr>
          <a:xfrm>
            <a:off x="381000" y="609600"/>
            <a:ext cx="8153400" cy="6248400"/>
          </a:xfrm>
        </p:spPr>
        <p:txBody>
          <a:bodyPr>
            <a:normAutofit fontScale="92500" lnSpcReduction="10000"/>
          </a:bodyPr>
          <a:lstStyle/>
          <a:p>
            <a:pPr algn="just">
              <a:lnSpc>
                <a:spcPct val="150000"/>
              </a:lnSpc>
            </a:pPr>
            <a:r>
              <a:rPr lang="en-US" dirty="0" smtClean="0">
                <a:solidFill>
                  <a:srgbClr val="0000FF"/>
                </a:solidFill>
              </a:rPr>
              <a:t>'location' object, contains information about the current URL in the browser window</a:t>
            </a:r>
            <a:r>
              <a:rPr lang="en-US" dirty="0" smtClean="0"/>
              <a:t>. The information can be accessed or manipulated using the following properties and methods. </a:t>
            </a:r>
          </a:p>
          <a:p>
            <a:pPr>
              <a:lnSpc>
                <a:spcPct val="150000"/>
              </a:lnSpc>
            </a:pPr>
            <a:r>
              <a:rPr lang="en-US" dirty="0" smtClean="0"/>
              <a:t>If this is the URL: http://localhost:8080/JS_Demos/myLocationFile.html, </a:t>
            </a:r>
          </a:p>
          <a:p>
            <a:pPr>
              <a:lnSpc>
                <a:spcPct val="150000"/>
              </a:lnSpc>
            </a:pPr>
            <a:r>
              <a:rPr lang="en-US" dirty="0" smtClean="0"/>
              <a:t>properties have the following interpretation: </a:t>
            </a:r>
          </a:p>
          <a:p>
            <a:pPr>
              <a:lnSpc>
                <a:spcPct val="150000"/>
              </a:lnSpc>
              <a:buNone/>
            </a:pPr>
            <a:r>
              <a:rPr lang="en-US" b="1" dirty="0" smtClean="0"/>
              <a:t>1. </a:t>
            </a:r>
            <a:r>
              <a:rPr lang="en-US" b="1" dirty="0" err="1" smtClean="0"/>
              <a:t>href</a:t>
            </a:r>
            <a:r>
              <a:rPr lang="en-US" dirty="0" smtClean="0"/>
              <a:t> </a:t>
            </a:r>
          </a:p>
          <a:p>
            <a:pPr>
              <a:lnSpc>
                <a:spcPct val="150000"/>
              </a:lnSpc>
            </a:pPr>
            <a:r>
              <a:rPr lang="en-US" dirty="0" smtClean="0"/>
              <a:t>It contains the entire URL as a string. </a:t>
            </a:r>
          </a:p>
          <a:p>
            <a:pPr>
              <a:lnSpc>
                <a:spcPct val="150000"/>
              </a:lnSpc>
              <a:buNone/>
            </a:pPr>
            <a:r>
              <a:rPr lang="en-US" b="1" dirty="0" smtClean="0"/>
              <a:t>Example: </a:t>
            </a:r>
            <a:endParaRPr lang="en-US" dirty="0" smtClean="0"/>
          </a:p>
          <a:p>
            <a:pPr>
              <a:lnSpc>
                <a:spcPct val="150000"/>
              </a:lnSpc>
            </a:pPr>
            <a:r>
              <a:rPr lang="en-US" dirty="0" smtClean="0"/>
              <a:t>console.log(</a:t>
            </a:r>
            <a:r>
              <a:rPr lang="en-US" dirty="0" err="1" smtClean="0"/>
              <a:t>location.href</a:t>
            </a:r>
            <a:r>
              <a:rPr lang="en-US" dirty="0" smtClean="0"/>
              <a:t>); </a:t>
            </a:r>
            <a:r>
              <a:rPr lang="en-US" i="1" dirty="0" smtClean="0"/>
              <a:t>//Returns http://localhost:8080/JS_Demos/myLocationFile.html </a:t>
            </a:r>
            <a:r>
              <a:rPr lang="en-US" dirty="0" smtClean="0"/>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305800" cy="6629400"/>
          </a:xfrm>
        </p:spPr>
        <p:txBody>
          <a:bodyPr>
            <a:normAutofit fontScale="92500" lnSpcReduction="10000"/>
          </a:bodyPr>
          <a:lstStyle/>
          <a:p>
            <a:pPr>
              <a:buNone/>
            </a:pPr>
            <a:r>
              <a:rPr lang="en-US" b="1" dirty="0" smtClean="0"/>
              <a:t>2. hostname</a:t>
            </a:r>
            <a:r>
              <a:rPr lang="en-US" dirty="0" smtClean="0"/>
              <a:t> </a:t>
            </a:r>
          </a:p>
          <a:p>
            <a:r>
              <a:rPr lang="en-US" dirty="0" smtClean="0"/>
              <a:t>It contains the hostname part of the URL. </a:t>
            </a:r>
          </a:p>
          <a:p>
            <a:pPr>
              <a:buNone/>
            </a:pPr>
            <a:r>
              <a:rPr lang="en-US" b="1" dirty="0" smtClean="0"/>
              <a:t>Example:</a:t>
            </a:r>
            <a:r>
              <a:rPr lang="en-US" dirty="0" smtClean="0"/>
              <a:t> </a:t>
            </a:r>
          </a:p>
          <a:p>
            <a:r>
              <a:rPr lang="en-US" dirty="0" smtClean="0"/>
              <a:t>console.log(</a:t>
            </a:r>
            <a:r>
              <a:rPr lang="en-US" dirty="0" err="1" smtClean="0"/>
              <a:t>location.hostname</a:t>
            </a:r>
            <a:r>
              <a:rPr lang="en-US" dirty="0" smtClean="0"/>
              <a:t>); </a:t>
            </a:r>
            <a:r>
              <a:rPr lang="en-US" i="1" dirty="0" smtClean="0"/>
              <a:t>//Returns </a:t>
            </a:r>
            <a:r>
              <a:rPr lang="en-US" i="1" dirty="0" err="1" smtClean="0"/>
              <a:t>localhost</a:t>
            </a:r>
            <a:r>
              <a:rPr lang="en-US" i="1" dirty="0" smtClean="0"/>
              <a:t> </a:t>
            </a:r>
            <a:endParaRPr lang="en-US" dirty="0" smtClean="0"/>
          </a:p>
          <a:p>
            <a:pPr algn="just">
              <a:lnSpc>
                <a:spcPct val="150000"/>
              </a:lnSpc>
              <a:buNone/>
            </a:pPr>
            <a:r>
              <a:rPr lang="en-US" b="1" dirty="0" smtClean="0"/>
              <a:t>3. port</a:t>
            </a:r>
            <a:r>
              <a:rPr lang="en-US" dirty="0" smtClean="0"/>
              <a:t> </a:t>
            </a:r>
          </a:p>
          <a:p>
            <a:pPr algn="just">
              <a:lnSpc>
                <a:spcPct val="150000"/>
              </a:lnSpc>
            </a:pPr>
            <a:r>
              <a:rPr lang="en-US" dirty="0" smtClean="0"/>
              <a:t>It contains a port number associated with the URL. </a:t>
            </a:r>
          </a:p>
          <a:p>
            <a:pPr algn="just">
              <a:lnSpc>
                <a:spcPct val="150000"/>
              </a:lnSpc>
              <a:buNone/>
            </a:pPr>
            <a:r>
              <a:rPr lang="en-US" b="1" dirty="0" smtClean="0"/>
              <a:t>Example:</a:t>
            </a:r>
            <a:endParaRPr lang="en-US" dirty="0" smtClean="0"/>
          </a:p>
          <a:p>
            <a:pPr algn="just">
              <a:lnSpc>
                <a:spcPct val="150000"/>
              </a:lnSpc>
            </a:pPr>
            <a:r>
              <a:rPr lang="en-US" dirty="0" smtClean="0"/>
              <a:t>console.log(</a:t>
            </a:r>
            <a:r>
              <a:rPr lang="en-US" dirty="0" err="1" smtClean="0"/>
              <a:t>location.port</a:t>
            </a:r>
            <a:r>
              <a:rPr lang="en-US" dirty="0" smtClean="0"/>
              <a:t>) </a:t>
            </a:r>
            <a:r>
              <a:rPr lang="en-US" i="1" dirty="0" smtClean="0"/>
              <a:t>//Returns 8080 </a:t>
            </a:r>
          </a:p>
          <a:p>
            <a:pPr algn="just">
              <a:lnSpc>
                <a:spcPct val="150000"/>
              </a:lnSpc>
              <a:buNone/>
            </a:pPr>
            <a:r>
              <a:rPr lang="en-US" b="1" dirty="0" smtClean="0"/>
              <a:t>4. pathname</a:t>
            </a:r>
            <a:r>
              <a:rPr lang="en-US" dirty="0" smtClean="0"/>
              <a:t> </a:t>
            </a:r>
          </a:p>
          <a:p>
            <a:pPr algn="just">
              <a:lnSpc>
                <a:spcPct val="150000"/>
              </a:lnSpc>
            </a:pPr>
            <a:r>
              <a:rPr lang="en-US" dirty="0" smtClean="0"/>
              <a:t>It contains a filename or path specified by the object. </a:t>
            </a:r>
          </a:p>
          <a:p>
            <a:pPr algn="just">
              <a:lnSpc>
                <a:spcPct val="150000"/>
              </a:lnSpc>
              <a:buNone/>
            </a:pPr>
            <a:r>
              <a:rPr lang="en-US" b="1" dirty="0" smtClean="0"/>
              <a:t>Example: </a:t>
            </a:r>
            <a:endParaRPr lang="en-US" dirty="0" smtClean="0"/>
          </a:p>
          <a:p>
            <a:pPr algn="just">
              <a:lnSpc>
                <a:spcPct val="150000"/>
              </a:lnSpc>
            </a:pPr>
            <a:r>
              <a:rPr lang="en-US" dirty="0" smtClean="0"/>
              <a:t>console.log(</a:t>
            </a:r>
            <a:r>
              <a:rPr lang="en-US" dirty="0" err="1" smtClean="0"/>
              <a:t>location.pathname</a:t>
            </a:r>
            <a:r>
              <a:rPr lang="en-US" dirty="0" smtClean="0"/>
              <a:t>); </a:t>
            </a:r>
          </a:p>
          <a:p>
            <a:pPr algn="just">
              <a:lnSpc>
                <a:spcPct val="150000"/>
              </a:lnSpc>
            </a:pPr>
            <a:r>
              <a:rPr lang="en-US" i="1" dirty="0" smtClean="0"/>
              <a:t>//Returns /</a:t>
            </a:r>
            <a:r>
              <a:rPr lang="en-US" i="1" dirty="0" err="1" smtClean="0"/>
              <a:t>JS_Demos</a:t>
            </a:r>
            <a:r>
              <a:rPr lang="en-US" i="1" dirty="0" smtClean="0"/>
              <a:t>/myLocationFile.html </a:t>
            </a:r>
            <a:r>
              <a:rPr lang="en-US" dirty="0" smtClean="0"/>
              <a:t> </a:t>
            </a:r>
          </a:p>
          <a:p>
            <a:pPr algn="just">
              <a:lnSpc>
                <a:spcPct val="150000"/>
              </a:lnSpc>
            </a:pP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305800" cy="6169152"/>
          </a:xfrm>
        </p:spPr>
        <p:txBody>
          <a:bodyPr>
            <a:normAutofit fontScale="92500" lnSpcReduction="20000"/>
          </a:bodyPr>
          <a:lstStyle/>
          <a:p>
            <a:pPr algn="just">
              <a:lnSpc>
                <a:spcPct val="150000"/>
              </a:lnSpc>
            </a:pPr>
            <a:r>
              <a:rPr lang="en-US" dirty="0" smtClean="0"/>
              <a:t>'location' object gives the following </a:t>
            </a:r>
            <a:r>
              <a:rPr lang="en-US" dirty="0" smtClean="0">
                <a:solidFill>
                  <a:srgbClr val="0000FF"/>
                </a:solidFill>
              </a:rPr>
              <a:t>methods to reload the current page or to navigate to a new page:</a:t>
            </a:r>
            <a:r>
              <a:rPr lang="en-US" dirty="0" smtClean="0"/>
              <a:t> </a:t>
            </a:r>
          </a:p>
          <a:p>
            <a:pPr algn="just">
              <a:lnSpc>
                <a:spcPct val="150000"/>
              </a:lnSpc>
              <a:buNone/>
            </a:pPr>
            <a:r>
              <a:rPr lang="en-US" b="1" dirty="0" smtClean="0"/>
              <a:t>1. assign()</a:t>
            </a:r>
            <a:endParaRPr lang="en-US" dirty="0" smtClean="0"/>
          </a:p>
          <a:p>
            <a:pPr algn="just">
              <a:lnSpc>
                <a:spcPct val="150000"/>
              </a:lnSpc>
            </a:pPr>
            <a:r>
              <a:rPr lang="en-US" dirty="0" smtClean="0"/>
              <a:t>Loads new HTML document. </a:t>
            </a:r>
          </a:p>
          <a:p>
            <a:pPr algn="just">
              <a:lnSpc>
                <a:spcPct val="150000"/>
              </a:lnSpc>
              <a:buNone/>
            </a:pPr>
            <a:r>
              <a:rPr lang="en-US" b="1" dirty="0" smtClean="0"/>
              <a:t>Example: </a:t>
            </a:r>
            <a:endParaRPr lang="en-US" dirty="0" smtClean="0"/>
          </a:p>
          <a:p>
            <a:pPr algn="just">
              <a:lnSpc>
                <a:spcPct val="150000"/>
              </a:lnSpc>
            </a:pPr>
            <a:r>
              <a:rPr lang="en-US" dirty="0" err="1" smtClean="0"/>
              <a:t>location.assign</a:t>
            </a:r>
            <a:r>
              <a:rPr lang="en-US" dirty="0" smtClean="0"/>
              <a:t>('http://www.facebook.com'); </a:t>
            </a:r>
          </a:p>
          <a:p>
            <a:pPr algn="just">
              <a:lnSpc>
                <a:spcPct val="150000"/>
              </a:lnSpc>
            </a:pPr>
            <a:r>
              <a:rPr lang="en-US" i="1" dirty="0" smtClean="0"/>
              <a:t>//Opens </a:t>
            </a:r>
            <a:r>
              <a:rPr lang="en-US" i="1" dirty="0" err="1" smtClean="0"/>
              <a:t>facebook</a:t>
            </a:r>
            <a:r>
              <a:rPr lang="en-US" i="1" dirty="0" smtClean="0"/>
              <a:t> page</a:t>
            </a:r>
            <a:endParaRPr lang="en-US" dirty="0" smtClean="0"/>
          </a:p>
          <a:p>
            <a:pPr>
              <a:lnSpc>
                <a:spcPct val="150000"/>
              </a:lnSpc>
              <a:buNone/>
            </a:pPr>
            <a:r>
              <a:rPr lang="en-US" b="1" dirty="0" smtClean="0"/>
              <a:t>2. reload()</a:t>
            </a:r>
            <a:endParaRPr lang="en-US" dirty="0" smtClean="0"/>
          </a:p>
          <a:p>
            <a:pPr>
              <a:lnSpc>
                <a:spcPct val="150000"/>
              </a:lnSpc>
            </a:pPr>
            <a:r>
              <a:rPr lang="en-US" dirty="0" smtClean="0"/>
              <a:t>Reloads current HTML. </a:t>
            </a:r>
          </a:p>
          <a:p>
            <a:pPr>
              <a:lnSpc>
                <a:spcPct val="150000"/>
              </a:lnSpc>
              <a:buNone/>
            </a:pPr>
            <a:r>
              <a:rPr lang="en-US" b="1" dirty="0" smtClean="0"/>
              <a:t>Example: </a:t>
            </a:r>
            <a:endParaRPr lang="en-US" dirty="0" smtClean="0"/>
          </a:p>
          <a:p>
            <a:pPr>
              <a:lnSpc>
                <a:spcPct val="150000"/>
              </a:lnSpc>
            </a:pPr>
            <a:r>
              <a:rPr lang="en-US" dirty="0" err="1" smtClean="0"/>
              <a:t>location.reload</a:t>
            </a:r>
            <a:r>
              <a:rPr lang="en-US" dirty="0" smtClean="0"/>
              <a:t>(); </a:t>
            </a:r>
          </a:p>
          <a:p>
            <a:pPr>
              <a:lnSpc>
                <a:spcPct val="150000"/>
              </a:lnSpc>
            </a:pPr>
            <a:r>
              <a:rPr lang="en-US" i="1" dirty="0" smtClean="0"/>
              <a:t>//Current document is reloaded </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487362"/>
          </a:xfrm>
        </p:spPr>
        <p:txBody>
          <a:bodyPr>
            <a:normAutofit fontScale="90000"/>
          </a:bodyPr>
          <a:lstStyle/>
          <a:p>
            <a:pPr algn="ctr"/>
            <a:r>
              <a:rPr lang="en-US" b="1" dirty="0" smtClean="0"/>
              <a:t>Document Object Model</a:t>
            </a:r>
            <a:endParaRPr lang="en-US" dirty="0"/>
          </a:p>
        </p:txBody>
      </p:sp>
      <p:sp>
        <p:nvSpPr>
          <p:cNvPr id="3" name="Content Placeholder 2"/>
          <p:cNvSpPr>
            <a:spLocks noGrp="1"/>
          </p:cNvSpPr>
          <p:nvPr>
            <p:ph sz="quarter" idx="1"/>
          </p:nvPr>
        </p:nvSpPr>
        <p:spPr>
          <a:xfrm>
            <a:off x="304800" y="762000"/>
            <a:ext cx="8305800" cy="5711952"/>
          </a:xfrm>
        </p:spPr>
        <p:txBody>
          <a:bodyPr>
            <a:normAutofit fontScale="92500" lnSpcReduction="20000"/>
          </a:bodyPr>
          <a:lstStyle/>
          <a:p>
            <a:pPr algn="just">
              <a:lnSpc>
                <a:spcPct val="150000"/>
              </a:lnSpc>
            </a:pPr>
            <a:r>
              <a:rPr lang="en-US" b="1" dirty="0" smtClean="0"/>
              <a:t>DOM Nodes:</a:t>
            </a:r>
            <a:endParaRPr lang="en-US" dirty="0" smtClean="0"/>
          </a:p>
          <a:p>
            <a:pPr algn="just">
              <a:lnSpc>
                <a:spcPct val="150000"/>
              </a:lnSpc>
            </a:pPr>
            <a:r>
              <a:rPr lang="en-US" dirty="0" smtClean="0"/>
              <a:t>BOM hierarchy consisting of numerous built-in objects allows </a:t>
            </a:r>
            <a:r>
              <a:rPr lang="en-US" dirty="0" smtClean="0">
                <a:solidFill>
                  <a:srgbClr val="FF0066"/>
                </a:solidFill>
              </a:rPr>
              <a:t>to dynamically manipulate the given web page on the client-side. </a:t>
            </a:r>
          </a:p>
          <a:p>
            <a:pPr algn="just">
              <a:lnSpc>
                <a:spcPct val="150000"/>
              </a:lnSpc>
            </a:pPr>
            <a:r>
              <a:rPr lang="en-US" dirty="0" smtClean="0"/>
              <a:t>There is one more kind of manipulation that can be achieved on the DOM tree. </a:t>
            </a:r>
            <a:r>
              <a:rPr lang="en-US" dirty="0" smtClean="0">
                <a:solidFill>
                  <a:srgbClr val="0000FF"/>
                </a:solidFill>
              </a:rPr>
              <a:t>HTML elements can be dynamically added or removed. </a:t>
            </a:r>
          </a:p>
          <a:p>
            <a:pPr algn="just">
              <a:lnSpc>
                <a:spcPct val="150000"/>
              </a:lnSpc>
            </a:pPr>
            <a:r>
              <a:rPr lang="en-US" dirty="0" smtClean="0"/>
              <a:t>According to the W3C DOM standard, each HTML element can be referred to as a Node. For example, </a:t>
            </a:r>
            <a:r>
              <a:rPr lang="en-US" dirty="0" smtClean="0">
                <a:solidFill>
                  <a:srgbClr val="6600CC"/>
                </a:solidFill>
              </a:rPr>
              <a:t>the entire HTML document is a 'document node', every other element inside HTML is 'element node'. The content inside these HTML elements is a 'text node'.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4859</TotalTime>
  <Words>5318</Words>
  <Application>Microsoft Office PowerPoint</Application>
  <PresentationFormat>On-screen Show (4:3)</PresentationFormat>
  <Paragraphs>1685</Paragraphs>
  <Slides>171</Slides>
  <Notes>0</Notes>
  <HiddenSlides>0</HiddenSlides>
  <MMClips>0</MMClips>
  <ScaleCrop>false</ScaleCrop>
  <HeadingPairs>
    <vt:vector size="4" baseType="variant">
      <vt:variant>
        <vt:lpstr>Theme</vt:lpstr>
      </vt:variant>
      <vt:variant>
        <vt:i4>1</vt:i4>
      </vt:variant>
      <vt:variant>
        <vt:lpstr>Slide Titles</vt:lpstr>
      </vt:variant>
      <vt:variant>
        <vt:i4>171</vt:i4>
      </vt:variant>
    </vt:vector>
  </HeadingPairs>
  <TitlesOfParts>
    <vt:vector size="172" baseType="lpstr">
      <vt:lpstr>Oriel</vt:lpstr>
      <vt:lpstr>Java Script</vt:lpstr>
      <vt:lpstr>Functions in JavaScript</vt:lpstr>
      <vt:lpstr>PowerPoint Presentation</vt:lpstr>
      <vt:lpstr>Types of Functions</vt:lpstr>
      <vt:lpstr>Function Declaration and Function Invocation </vt:lpstr>
      <vt:lpstr>PowerPoint Presentation</vt:lpstr>
      <vt:lpstr> Arrow Function</vt:lpstr>
      <vt:lpstr>PowerPoint Presentation</vt:lpstr>
      <vt:lpstr>PowerPoint Presentation</vt:lpstr>
      <vt:lpstr>PowerPoint Presentation</vt:lpstr>
      <vt:lpstr>PowerPoint Presentation</vt:lpstr>
      <vt:lpstr>'this' keyword in Arrow function</vt:lpstr>
      <vt:lpstr>PowerPoint Presentation</vt:lpstr>
      <vt:lpstr>Function Parameters</vt:lpstr>
      <vt:lpstr>PowerPoint Presentation</vt:lpstr>
      <vt:lpstr> Default Parameters</vt:lpstr>
      <vt:lpstr>Rest Parameters</vt:lpstr>
      <vt:lpstr>PowerPoint Presentation</vt:lpstr>
      <vt:lpstr>Destructuring Assignment</vt:lpstr>
      <vt:lpstr>Object restructuring in functions</vt:lpstr>
      <vt:lpstr>Nested Function</vt:lpstr>
      <vt:lpstr>Built - in Functions</vt:lpstr>
      <vt:lpstr>PowerPoint Presentation</vt:lpstr>
      <vt:lpstr>PowerPoint Presentation</vt:lpstr>
      <vt:lpstr>PowerPoint Presentation</vt:lpstr>
      <vt:lpstr>PowerPoint Presentation</vt:lpstr>
      <vt:lpstr>JavaScript provides two-timer built-in functions.</vt:lpstr>
      <vt:lpstr>PowerPoint Presentation</vt:lpstr>
      <vt:lpstr>PowerPoint Presentation</vt:lpstr>
      <vt:lpstr>PowerPoint Presentation</vt:lpstr>
      <vt:lpstr>Variable Scope in Functions </vt:lpstr>
      <vt:lpstr>Global Scope</vt:lpstr>
      <vt:lpstr>Local Scope</vt:lpstr>
      <vt:lpstr>PowerPoint Presentation</vt:lpstr>
      <vt:lpstr>Block Scope</vt:lpstr>
      <vt:lpstr>PowerPoint Presentation</vt:lpstr>
      <vt:lpstr>Hoisting</vt:lpstr>
      <vt:lpstr>PowerPoint Presentation</vt:lpstr>
      <vt:lpstr>Working With Classes</vt:lpstr>
      <vt:lpstr>Creating and Inheriting Classes</vt:lpstr>
      <vt:lpstr>PowerPoint Presentation</vt:lpstr>
      <vt:lpstr>PowerPoint Presentation</vt:lpstr>
      <vt:lpstr>Class - Static Method</vt:lpstr>
      <vt:lpstr>PowerPoint Presentation</vt:lpstr>
      <vt:lpstr>Inheriting Classes</vt:lpstr>
      <vt:lpstr>PowerPoint Presentation</vt:lpstr>
      <vt:lpstr>PowerPoint Presentation</vt:lpstr>
      <vt:lpstr>Subclassing Built-ins</vt:lpstr>
      <vt:lpstr>PowerPoint Presentation</vt:lpstr>
      <vt:lpstr>Working With Events</vt:lpstr>
      <vt:lpstr>Inbuilt Events and Handlers</vt:lpstr>
      <vt:lpstr>PowerPoint Presentation</vt:lpstr>
      <vt:lpstr>Working with Objects</vt:lpstr>
      <vt:lpstr>PowerPoint Presentation</vt:lpstr>
      <vt:lpstr>Type of Objects</vt:lpstr>
      <vt:lpstr>Creating Objects</vt:lpstr>
      <vt:lpstr>Creating Object using Literal notation</vt:lpstr>
      <vt:lpstr>PowerPoint Presentation</vt:lpstr>
      <vt:lpstr>Creating Object using Enhanced Object Literals</vt:lpstr>
      <vt:lpstr>Creating Object using Enhanced Object Literals - Property Shorthand</vt:lpstr>
      <vt:lpstr>Creating Object using Enhanced Object Literals - Computed Property</vt:lpstr>
      <vt:lpstr>PowerPoint Presentation</vt:lpstr>
      <vt:lpstr>Creating Object using Function Constructor</vt:lpstr>
      <vt:lpstr>PowerPoint Presentation</vt:lpstr>
      <vt:lpstr>PowerPoint Presentation</vt:lpstr>
      <vt:lpstr>Combining Objects using Spread operator</vt:lpstr>
      <vt:lpstr>PowerPoint Presentation</vt:lpstr>
      <vt:lpstr>Cloning of Objects using Spread Operator</vt:lpstr>
      <vt:lpstr>PowerPoint Presentation</vt:lpstr>
      <vt:lpstr>Destructuring objects</vt:lpstr>
      <vt:lpstr>Object destructuring in functions</vt:lpstr>
      <vt:lpstr>Browser Object Model</vt:lpstr>
      <vt:lpstr>PowerPoint Presentation</vt:lpstr>
      <vt:lpstr>Document Object </vt:lpstr>
      <vt:lpstr>Example:</vt:lpstr>
      <vt:lpstr>DOM Structure</vt:lpstr>
      <vt:lpstr>Document Object  - Methods</vt:lpstr>
      <vt:lpstr>Document Object  - Methods</vt:lpstr>
      <vt:lpstr>Document Object  - Methods</vt:lpstr>
      <vt:lpstr>Document Object  - Methods</vt:lpstr>
      <vt:lpstr>PowerPoint Presentation</vt:lpstr>
      <vt:lpstr>Document Object  - Properties</vt:lpstr>
      <vt:lpstr>PowerPoint Presentation</vt:lpstr>
      <vt:lpstr>PowerPoint Presentation</vt:lpstr>
      <vt:lpstr>PowerPoint Presentation</vt:lpstr>
      <vt:lpstr>PowerPoint Presentation</vt:lpstr>
      <vt:lpstr>Window Object</vt:lpstr>
      <vt:lpstr>Window Object - Properties</vt:lpstr>
      <vt:lpstr>Window Object - Properties</vt:lpstr>
      <vt:lpstr>Window Object - Properties</vt:lpstr>
      <vt:lpstr>Window Object - Methods</vt:lpstr>
      <vt:lpstr>PowerPoint Presentation</vt:lpstr>
      <vt:lpstr>History Object</vt:lpstr>
      <vt:lpstr>Navigation Object</vt:lpstr>
      <vt:lpstr>PowerPoint Presentation</vt:lpstr>
      <vt:lpstr>Location Object</vt:lpstr>
      <vt:lpstr>PowerPoint Presentation</vt:lpstr>
      <vt:lpstr>PowerPoint Presentation</vt:lpstr>
      <vt:lpstr>Document Object Model</vt:lpstr>
      <vt:lpstr>Example:</vt:lpstr>
      <vt:lpstr>DOM structure </vt:lpstr>
      <vt:lpstr>PowerPoint Presentation</vt:lpstr>
      <vt:lpstr>PowerPoint Presentation</vt:lpstr>
      <vt:lpstr>DOM API Properties</vt:lpstr>
      <vt:lpstr>DOM API Properties</vt:lpstr>
      <vt:lpstr>DOM API Properties</vt:lpstr>
      <vt:lpstr>DOM API Properties</vt:lpstr>
      <vt:lpstr>DOM API Properties</vt:lpstr>
      <vt:lpstr>DOM API Properties</vt:lpstr>
      <vt:lpstr>PowerPoint Presentation</vt:lpstr>
      <vt:lpstr>Node Manipulation</vt:lpstr>
      <vt:lpstr>Node Manipulation</vt:lpstr>
      <vt:lpstr>Node Manipulation Methods</vt:lpstr>
      <vt:lpstr>PowerPoint Presentation</vt:lpstr>
      <vt:lpstr>Arrays </vt:lpstr>
      <vt:lpstr>PowerPoint Presentation</vt:lpstr>
      <vt:lpstr>Creating Arrays</vt:lpstr>
      <vt:lpstr>Array Constructor</vt:lpstr>
      <vt:lpstr>Array Constructor</vt:lpstr>
      <vt:lpstr>Destructuring arrays</vt:lpstr>
      <vt:lpstr>PowerPoint Presentation</vt:lpstr>
      <vt:lpstr>Accessing arrays</vt:lpstr>
      <vt:lpstr>PowerPoint Presentation</vt:lpstr>
      <vt:lpstr>Array Methods</vt:lpstr>
      <vt:lpstr>Array methods to add/remove array elements</vt:lpstr>
      <vt:lpstr>PowerPoint Presentation</vt:lpstr>
      <vt:lpstr>PowerPoint Presentation</vt:lpstr>
      <vt:lpstr>PowerPoint Presentation</vt:lpstr>
      <vt:lpstr>methods to search among array elements</vt:lpstr>
      <vt:lpstr>PowerPoint Presentation</vt:lpstr>
      <vt:lpstr>PowerPoint Presentation</vt:lpstr>
      <vt:lpstr>PowerPoint Presentation</vt:lpstr>
      <vt:lpstr>methods to iterate over array elements</vt:lpstr>
      <vt:lpstr>methods to transform an array</vt:lpstr>
      <vt:lpstr>PowerPoint Presentation</vt:lpstr>
      <vt:lpstr>Introduction to Asynchronous Programming</vt:lpstr>
      <vt:lpstr>PowerPoint Presentation</vt:lpstr>
      <vt:lpstr>PowerPoint Presentation</vt:lpstr>
      <vt:lpstr>New Output</vt:lpstr>
      <vt:lpstr>Asynchronous Programming</vt:lpstr>
      <vt:lpstr>Asynchronous Programming Techniques</vt:lpstr>
      <vt:lpstr>Callbacks</vt:lpstr>
      <vt:lpstr>PowerPoint Presentation</vt:lpstr>
      <vt:lpstr>Promises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Async/Await</vt:lpstr>
      <vt:lpstr>Async/Await</vt:lpstr>
      <vt:lpstr>Using Async/Await</vt:lpstr>
      <vt:lpstr>PowerPoint Presentation</vt:lpstr>
      <vt:lpstr>PowerPoint Presentation</vt:lpstr>
      <vt:lpstr>Executing Network Requests  using Fetch API</vt:lpstr>
      <vt:lpstr>PowerPoint Presentation</vt:lpstr>
      <vt:lpstr>PowerPoint Presentation</vt:lpstr>
      <vt:lpstr>fetch() Method</vt:lpstr>
      <vt:lpstr>PowerPoint Presentation</vt:lpstr>
      <vt:lpstr>Modular Programming</vt:lpstr>
      <vt:lpstr>PowerPoint Presentation</vt:lpstr>
      <vt:lpstr>Creating Modules</vt:lpstr>
      <vt:lpstr>Named Exports</vt:lpstr>
      <vt:lpstr>PowerPoint Presentation</vt:lpstr>
      <vt:lpstr>Default Exports</vt:lpstr>
      <vt:lpstr>Consuming Modules</vt:lpstr>
      <vt:lpstr>PowerPoint Presentation</vt:lpstr>
      <vt:lpstr>How to import Default Exports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SAMSUNG</cp:lastModifiedBy>
  <cp:revision>318</cp:revision>
  <dcterms:created xsi:type="dcterms:W3CDTF">2023-02-06T06:20:57Z</dcterms:created>
  <dcterms:modified xsi:type="dcterms:W3CDTF">2025-01-25T14:35:04Z</dcterms:modified>
</cp:coreProperties>
</file>