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6"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9" r:id="rId71"/>
    <p:sldId id="330" r:id="rId72"/>
    <p:sldId id="331" r:id="rId73"/>
    <p:sldId id="332" r:id="rId74"/>
    <p:sldId id="333" r:id="rId75"/>
    <p:sldId id="383" r:id="rId76"/>
    <p:sldId id="384" r:id="rId77"/>
    <p:sldId id="385" r:id="rId78"/>
    <p:sldId id="386" r:id="rId79"/>
    <p:sldId id="387" r:id="rId80"/>
    <p:sldId id="388" r:id="rId81"/>
    <p:sldId id="389" r:id="rId82"/>
    <p:sldId id="390" r:id="rId83"/>
    <p:sldId id="391" r:id="rId84"/>
    <p:sldId id="392" r:id="rId85"/>
    <p:sldId id="393" r:id="rId86"/>
    <p:sldId id="394"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364" r:id="rId118"/>
    <p:sldId id="365" r:id="rId119"/>
    <p:sldId id="366" r:id="rId120"/>
    <p:sldId id="367" r:id="rId121"/>
    <p:sldId id="368" r:id="rId122"/>
    <p:sldId id="369" r:id="rId123"/>
    <p:sldId id="370" r:id="rId124"/>
    <p:sldId id="371" r:id="rId125"/>
    <p:sldId id="372" r:id="rId126"/>
    <p:sldId id="373" r:id="rId127"/>
    <p:sldId id="374" r:id="rId128"/>
    <p:sldId id="375" r:id="rId129"/>
    <p:sldId id="376" r:id="rId130"/>
    <p:sldId id="377" r:id="rId131"/>
    <p:sldId id="378" r:id="rId132"/>
    <p:sldId id="379" r:id="rId133"/>
    <p:sldId id="380" r:id="rId134"/>
    <p:sldId id="381" r:id="rId135"/>
    <p:sldId id="382" r:id="rId1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8000"/>
    <a:srgbClr val="CC3399"/>
    <a:srgbClr val="0000FF"/>
    <a:srgbClr val="008E47"/>
    <a:srgbClr val="22C0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E0EFE728-C27B-4EB7-9AB9-82AEEAC5802F}" type="datetimeFigureOut">
              <a:rPr lang="en-US" smtClean="0"/>
              <a:pPr/>
              <a:t>1/20/2025</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588557-314D-43C7-85DC-B90270C11450}"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0EFE728-C27B-4EB7-9AB9-82AEEAC5802F}"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88557-314D-43C7-85DC-B90270C114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0EFE728-C27B-4EB7-9AB9-82AEEAC5802F}"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88557-314D-43C7-85DC-B90270C114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0EFE728-C27B-4EB7-9AB9-82AEEAC5802F}"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88557-314D-43C7-85DC-B90270C114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0EFE728-C27B-4EB7-9AB9-82AEEAC5802F}"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88557-314D-43C7-85DC-B90270C11450}"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0EFE728-C27B-4EB7-9AB9-82AEEAC5802F}"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88557-314D-43C7-85DC-B90270C1145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EFE728-C27B-4EB7-9AB9-82AEEAC5802F}" type="datetimeFigureOut">
              <a:rPr lang="en-US" smtClean="0"/>
              <a:pPr/>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588557-314D-43C7-85DC-B90270C1145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0EFE728-C27B-4EB7-9AB9-82AEEAC5802F}" type="datetimeFigureOut">
              <a:rPr lang="en-US" smtClean="0"/>
              <a:pPr/>
              <a:t>1/20/2025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88557-314D-43C7-85DC-B90270C1145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0EFE728-C27B-4EB7-9AB9-82AEEAC5802F}" type="datetimeFigureOut">
              <a:rPr lang="en-US" smtClean="0"/>
              <a:pPr/>
              <a:t>1/20/2025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588557-314D-43C7-85DC-B90270C11450}"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0EFE728-C27B-4EB7-9AB9-82AEEAC5802F}"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88557-314D-43C7-85DC-B90270C1145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0EFE728-C27B-4EB7-9AB9-82AEEAC5802F}"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88557-314D-43C7-85DC-B90270C11450}"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0EFE728-C27B-4EB7-9AB9-82AEEAC5802F}" type="datetimeFigureOut">
              <a:rPr lang="en-US" smtClean="0"/>
              <a:pPr/>
              <a:t>1/20/2025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588557-314D-43C7-85DC-B90270C11450}"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86000"/>
            <a:ext cx="7406640" cy="1472184"/>
          </a:xfrm>
        </p:spPr>
        <p:txBody>
          <a:bodyPr>
            <a:normAutofit/>
          </a:bodyPr>
          <a:lstStyle/>
          <a:p>
            <a:pPr algn="ctr"/>
            <a:r>
              <a:rPr lang="en-US" sz="6600" dirty="0"/>
              <a:t>Java Script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629400"/>
          </a:xfrm>
        </p:spPr>
        <p:txBody>
          <a:bodyPr>
            <a:normAutofit/>
          </a:bodyPr>
          <a:lstStyle/>
          <a:p>
            <a:pPr algn="just"/>
            <a:r>
              <a:rPr lang="en-US" dirty="0"/>
              <a:t>JavaScript combined with HTML and CSS makes it dynamic.</a:t>
            </a:r>
          </a:p>
          <a:p>
            <a:pPr algn="just"/>
            <a:endParaRPr lang="en-US" dirty="0"/>
          </a:p>
          <a:p>
            <a:pPr algn="just"/>
            <a:endParaRPr lang="en-US" dirty="0"/>
          </a:p>
          <a:p>
            <a:pPr algn="just"/>
            <a:endParaRPr lang="en-US" dirty="0"/>
          </a:p>
          <a:p>
            <a:pPr algn="just"/>
            <a:endParaRPr lang="en-US" dirty="0"/>
          </a:p>
          <a:p>
            <a:pPr algn="just"/>
            <a:r>
              <a:rPr lang="en-US" dirty="0"/>
              <a:t>JavaScript was created as a scripting language in 1995 over the span of 10 days with the name '</a:t>
            </a:r>
            <a:r>
              <a:rPr lang="en-US" dirty="0" err="1"/>
              <a:t>LiveScript</a:t>
            </a:r>
            <a:r>
              <a:rPr lang="en-US" dirty="0"/>
              <a:t>'.</a:t>
            </a:r>
          </a:p>
          <a:p>
            <a:pPr algn="just"/>
            <a:r>
              <a:rPr lang="en-US" dirty="0"/>
              <a:t>Now, JavaScript is a full-fledged programming language because of its </a:t>
            </a:r>
            <a:r>
              <a:rPr lang="en-US" dirty="0">
                <a:solidFill>
                  <a:srgbClr val="00B050"/>
                </a:solidFill>
              </a:rPr>
              <a:t>huge capabilities for developing web applications</a:t>
            </a:r>
            <a:r>
              <a:rPr lang="en-US" dirty="0"/>
              <a:t>. </a:t>
            </a:r>
          </a:p>
          <a:p>
            <a:pPr algn="just"/>
            <a:endParaRPr lang="en-US" dirty="0"/>
          </a:p>
          <a:p>
            <a:pPr algn="just"/>
            <a:endParaRPr lang="en-US" dirty="0"/>
          </a:p>
        </p:txBody>
      </p:sp>
      <p:pic>
        <p:nvPicPr>
          <p:cNvPr id="4" name="Picture 3"/>
          <p:cNvPicPr/>
          <p:nvPr/>
        </p:nvPicPr>
        <p:blipFill>
          <a:blip r:embed="rId2"/>
          <a:srcRect/>
          <a:stretch>
            <a:fillRect/>
          </a:stretch>
        </p:blipFill>
        <p:spPr bwMode="auto">
          <a:xfrm>
            <a:off x="1295400" y="1295400"/>
            <a:ext cx="7848600" cy="1981200"/>
          </a:xfrm>
          <a:prstGeom prst="rect">
            <a:avLst/>
          </a:prstGeom>
          <a:noFill/>
          <a:ln w="9525">
            <a:noFill/>
            <a:miter lim="800000"/>
            <a:headEnd/>
            <a:tailEnd/>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685800"/>
          </a:xfrm>
        </p:spPr>
        <p:txBody>
          <a:bodyPr>
            <a:normAutofit fontScale="90000"/>
          </a:bodyPr>
          <a:lstStyle/>
          <a:p>
            <a:pPr algn="ctr"/>
            <a:r>
              <a:rPr lang="en-US" b="1" dirty="0" err="1"/>
              <a:t>typeof</a:t>
            </a:r>
            <a:r>
              <a:rPr lang="en-US" b="1" dirty="0"/>
              <a:t> Operator</a:t>
            </a:r>
            <a:endParaRPr lang="en-US" dirty="0"/>
          </a:p>
        </p:txBody>
      </p:sp>
      <p:sp>
        <p:nvSpPr>
          <p:cNvPr id="3" name="Content Placeholder 2"/>
          <p:cNvSpPr>
            <a:spLocks noGrp="1"/>
          </p:cNvSpPr>
          <p:nvPr>
            <p:ph idx="1"/>
          </p:nvPr>
        </p:nvSpPr>
        <p:spPr>
          <a:xfrm>
            <a:off x="1066800" y="838200"/>
            <a:ext cx="7866888" cy="6019800"/>
          </a:xfrm>
        </p:spPr>
        <p:txBody>
          <a:bodyPr>
            <a:normAutofit fontScale="92500" lnSpcReduction="10000"/>
          </a:bodyPr>
          <a:lstStyle/>
          <a:p>
            <a:pPr algn="just"/>
            <a:r>
              <a:rPr lang="en-US" dirty="0"/>
              <a:t>JavaScript is a loosely typed language i.e., the </a:t>
            </a:r>
            <a:r>
              <a:rPr lang="en-US" dirty="0">
                <a:solidFill>
                  <a:srgbClr val="0000FF"/>
                </a:solidFill>
              </a:rPr>
              <a:t>type of variable is decided at runtime based on the data assigned to it.</a:t>
            </a:r>
            <a:r>
              <a:rPr lang="en-US" dirty="0"/>
              <a:t> This is also called dynamic data binding. </a:t>
            </a:r>
          </a:p>
          <a:p>
            <a:pPr algn="just"/>
            <a:r>
              <a:rPr lang="en-US" dirty="0"/>
              <a:t>The </a:t>
            </a:r>
            <a:r>
              <a:rPr lang="en-US" dirty="0" err="1"/>
              <a:t>typeof</a:t>
            </a:r>
            <a:r>
              <a:rPr lang="en-US" dirty="0"/>
              <a:t> operator can be used to find the data type of a JavaScript variable. </a:t>
            </a:r>
          </a:p>
          <a:p>
            <a:pPr marL="858838" lvl="0" indent="-282575"/>
            <a:r>
              <a:rPr lang="en-US" dirty="0" err="1"/>
              <a:t>typeof</a:t>
            </a:r>
            <a:r>
              <a:rPr lang="en-US" dirty="0"/>
              <a:t> "JavaScript World" </a:t>
            </a:r>
            <a:r>
              <a:rPr lang="en-US" i="1" dirty="0"/>
              <a:t>//string </a:t>
            </a:r>
            <a:endParaRPr lang="en-US" dirty="0"/>
          </a:p>
          <a:p>
            <a:pPr marL="858838" lvl="0" indent="-282575"/>
            <a:r>
              <a:rPr lang="en-US" dirty="0" err="1"/>
              <a:t>typeof</a:t>
            </a:r>
            <a:r>
              <a:rPr lang="en-US" dirty="0"/>
              <a:t> 10.5 </a:t>
            </a:r>
            <a:r>
              <a:rPr lang="en-US" i="1" dirty="0"/>
              <a:t>// number </a:t>
            </a:r>
            <a:endParaRPr lang="en-US" dirty="0"/>
          </a:p>
          <a:p>
            <a:pPr marL="858838" lvl="0" indent="-282575"/>
            <a:r>
              <a:rPr lang="en-US" dirty="0" err="1"/>
              <a:t>typeof</a:t>
            </a:r>
            <a:r>
              <a:rPr lang="en-US" dirty="0"/>
              <a:t> 10 &gt; 20 </a:t>
            </a:r>
            <a:r>
              <a:rPr lang="en-US" i="1" dirty="0"/>
              <a:t>//</a:t>
            </a:r>
            <a:r>
              <a:rPr lang="en-US" i="1" dirty="0" err="1"/>
              <a:t>boolean</a:t>
            </a:r>
            <a:r>
              <a:rPr lang="en-US" i="1" dirty="0"/>
              <a:t> </a:t>
            </a:r>
            <a:endParaRPr lang="en-US" dirty="0"/>
          </a:p>
          <a:p>
            <a:pPr marL="858838" lvl="0" indent="-282575"/>
            <a:r>
              <a:rPr lang="en-US" dirty="0" err="1"/>
              <a:t>typeof</a:t>
            </a:r>
            <a:r>
              <a:rPr lang="en-US" dirty="0"/>
              <a:t> undefined </a:t>
            </a:r>
            <a:r>
              <a:rPr lang="en-US" i="1" dirty="0"/>
              <a:t>//undefined </a:t>
            </a:r>
            <a:endParaRPr lang="en-US" dirty="0"/>
          </a:p>
          <a:p>
            <a:pPr marL="858838" lvl="0" indent="-282575"/>
            <a:r>
              <a:rPr lang="en-US" dirty="0" err="1"/>
              <a:t>typeof</a:t>
            </a:r>
            <a:r>
              <a:rPr lang="en-US" dirty="0"/>
              <a:t> null </a:t>
            </a:r>
            <a:r>
              <a:rPr lang="en-US" i="1" dirty="0"/>
              <a:t>//Object </a:t>
            </a:r>
            <a:endParaRPr lang="en-US" dirty="0"/>
          </a:p>
          <a:p>
            <a:pPr marL="858838" lvl="0" indent="-282575"/>
            <a:r>
              <a:rPr lang="en-US" dirty="0" err="1"/>
              <a:t>typeof</a:t>
            </a:r>
            <a:r>
              <a:rPr lang="en-US" dirty="0"/>
              <a:t> {</a:t>
            </a:r>
            <a:r>
              <a:rPr lang="en-US" dirty="0" err="1"/>
              <a:t>itemPrice</a:t>
            </a:r>
            <a:r>
              <a:rPr lang="en-US" dirty="0"/>
              <a:t> : 500} </a:t>
            </a:r>
            <a:r>
              <a:rPr lang="en-US" i="1" dirty="0"/>
              <a:t>//Object </a:t>
            </a:r>
            <a:endParaRPr lang="en-US" dirty="0"/>
          </a:p>
          <a:p>
            <a:pPr algn="just"/>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715962"/>
          </a:xfrm>
        </p:spPr>
        <p:txBody>
          <a:bodyPr>
            <a:normAutofit fontScale="90000"/>
          </a:bodyPr>
          <a:lstStyle/>
          <a:p>
            <a:pPr algn="ctr"/>
            <a:r>
              <a:rPr lang="en-US" b="1" dirty="0"/>
              <a:t>Statements</a:t>
            </a:r>
            <a:endParaRPr lang="en-US" dirty="0"/>
          </a:p>
        </p:txBody>
      </p:sp>
      <p:sp>
        <p:nvSpPr>
          <p:cNvPr id="3" name="Content Placeholder 2"/>
          <p:cNvSpPr>
            <a:spLocks noGrp="1"/>
          </p:cNvSpPr>
          <p:nvPr>
            <p:ph idx="1"/>
          </p:nvPr>
        </p:nvSpPr>
        <p:spPr>
          <a:xfrm>
            <a:off x="1143000" y="838200"/>
            <a:ext cx="7790688" cy="5791200"/>
          </a:xfrm>
        </p:spPr>
        <p:txBody>
          <a:bodyPr>
            <a:normAutofit fontScale="92500" lnSpcReduction="20000"/>
          </a:bodyPr>
          <a:lstStyle/>
          <a:p>
            <a:pPr algn="just">
              <a:lnSpc>
                <a:spcPct val="150000"/>
              </a:lnSpc>
            </a:pPr>
            <a:r>
              <a:rPr lang="en-US" dirty="0"/>
              <a:t>Statements are </a:t>
            </a:r>
            <a:r>
              <a:rPr lang="en-US" dirty="0">
                <a:solidFill>
                  <a:srgbClr val="0000FF"/>
                </a:solidFill>
              </a:rPr>
              <a:t>instructions</a:t>
            </a:r>
            <a:r>
              <a:rPr lang="en-US" dirty="0"/>
              <a:t> in JavaScript that have </a:t>
            </a:r>
            <a:r>
              <a:rPr lang="en-US" dirty="0">
                <a:solidFill>
                  <a:srgbClr val="0000FF"/>
                </a:solidFill>
              </a:rPr>
              <a:t>to be executed by a web browser. </a:t>
            </a:r>
          </a:p>
          <a:p>
            <a:pPr algn="just">
              <a:lnSpc>
                <a:spcPct val="150000"/>
              </a:lnSpc>
            </a:pPr>
            <a:r>
              <a:rPr lang="en-US" dirty="0"/>
              <a:t>JavaScript code is made up of a sequence of statements and is </a:t>
            </a:r>
            <a:r>
              <a:rPr lang="en-US" dirty="0">
                <a:solidFill>
                  <a:srgbClr val="FF0066"/>
                </a:solidFill>
              </a:rPr>
              <a:t>executed in the same order as they are written.</a:t>
            </a:r>
          </a:p>
          <a:p>
            <a:pPr algn="just">
              <a:lnSpc>
                <a:spcPct val="150000"/>
              </a:lnSpc>
            </a:pPr>
            <a:r>
              <a:rPr lang="en-US" dirty="0"/>
              <a:t>A Variable declaration is the simplest example of a JavaScript statement.</a:t>
            </a:r>
          </a:p>
          <a:p>
            <a:pPr algn="just">
              <a:lnSpc>
                <a:spcPct val="150000"/>
              </a:lnSpc>
            </a:pPr>
            <a:r>
              <a:rPr lang="en-US" b="1" dirty="0"/>
              <a:t>Syntax: </a:t>
            </a:r>
            <a:endParaRPr lang="en-US" dirty="0"/>
          </a:p>
          <a:p>
            <a:pPr algn="just">
              <a:lnSpc>
                <a:spcPct val="150000"/>
              </a:lnSpc>
            </a:pPr>
            <a:r>
              <a:rPr lang="en-US" dirty="0" err="1"/>
              <a:t>var</a:t>
            </a:r>
            <a:r>
              <a:rPr lang="en-US" dirty="0"/>
              <a:t> </a:t>
            </a:r>
            <a:r>
              <a:rPr lang="en-US" dirty="0" err="1"/>
              <a:t>firstName</a:t>
            </a:r>
            <a:r>
              <a:rPr lang="en-US" dirty="0"/>
              <a:t> = "Newton" ; </a:t>
            </a:r>
          </a:p>
          <a:p>
            <a:pPr algn="just">
              <a:lnSpc>
                <a:spcPct val="150000"/>
              </a:lnSpc>
            </a:pP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533400"/>
            <a:ext cx="7714488" cy="5943600"/>
          </a:xfrm>
        </p:spPr>
        <p:txBody>
          <a:bodyPr>
            <a:normAutofit/>
          </a:bodyPr>
          <a:lstStyle/>
          <a:p>
            <a:pPr algn="just">
              <a:lnSpc>
                <a:spcPct val="150000"/>
              </a:lnSpc>
            </a:pPr>
            <a:r>
              <a:rPr lang="en-US" dirty="0"/>
              <a:t>Other types of JavaScript statements include </a:t>
            </a:r>
            <a:r>
              <a:rPr lang="en-US" dirty="0">
                <a:solidFill>
                  <a:srgbClr val="FF0066"/>
                </a:solidFill>
              </a:rPr>
              <a:t>conditions/decision making, loops, etc.</a:t>
            </a:r>
          </a:p>
          <a:p>
            <a:pPr algn="just">
              <a:lnSpc>
                <a:spcPct val="150000"/>
              </a:lnSpc>
            </a:pPr>
            <a:r>
              <a:rPr lang="en-US" dirty="0">
                <a:solidFill>
                  <a:srgbClr val="0000FF"/>
                </a:solidFill>
              </a:rPr>
              <a:t>White (blank) spaces in statements are ignored</a:t>
            </a:r>
            <a:r>
              <a:rPr lang="en-US" dirty="0"/>
              <a:t>.</a:t>
            </a:r>
          </a:p>
          <a:p>
            <a:pPr algn="just">
              <a:lnSpc>
                <a:spcPct val="150000"/>
              </a:lnSpc>
            </a:pPr>
            <a:r>
              <a:rPr lang="en-US" dirty="0"/>
              <a:t>It is </a:t>
            </a:r>
            <a:r>
              <a:rPr lang="en-US" dirty="0">
                <a:solidFill>
                  <a:srgbClr val="C00000"/>
                </a:solidFill>
              </a:rPr>
              <a:t>optional to end each JavaScript statement with a semicolon</a:t>
            </a:r>
            <a:r>
              <a:rPr lang="en-US" dirty="0"/>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639762"/>
          </a:xfrm>
        </p:spPr>
        <p:txBody>
          <a:bodyPr>
            <a:normAutofit fontScale="90000"/>
          </a:bodyPr>
          <a:lstStyle/>
          <a:p>
            <a:pPr algn="ctr"/>
            <a:r>
              <a:rPr lang="en-US" b="1" dirty="0"/>
              <a:t>Expressions</a:t>
            </a:r>
            <a:endParaRPr lang="en-US" dirty="0"/>
          </a:p>
        </p:txBody>
      </p:sp>
      <p:sp>
        <p:nvSpPr>
          <p:cNvPr id="3" name="Content Placeholder 2"/>
          <p:cNvSpPr>
            <a:spLocks noGrp="1"/>
          </p:cNvSpPr>
          <p:nvPr>
            <p:ph idx="1"/>
          </p:nvPr>
        </p:nvSpPr>
        <p:spPr>
          <a:xfrm>
            <a:off x="1143000" y="914400"/>
            <a:ext cx="7772400" cy="5943600"/>
          </a:xfrm>
        </p:spPr>
        <p:txBody>
          <a:bodyPr>
            <a:normAutofit fontScale="92500" lnSpcReduction="10000"/>
          </a:bodyPr>
          <a:lstStyle/>
          <a:p>
            <a:pPr algn="just"/>
            <a:r>
              <a:rPr lang="en-US" dirty="0"/>
              <a:t>While writing client-logic in JavaScript, variables and operators are often combined to do computations. This is achieved by writing expressions. </a:t>
            </a:r>
          </a:p>
          <a:p>
            <a:pPr marL="754063" indent="-282575" algn="just">
              <a:buNone/>
            </a:pPr>
            <a:r>
              <a:rPr lang="en-US" dirty="0"/>
              <a:t>		10 + 30; </a:t>
            </a:r>
            <a:r>
              <a:rPr lang="en-US" i="1" dirty="0"/>
              <a:t>//Evaluates to numeric value</a:t>
            </a:r>
          </a:p>
          <a:p>
            <a:pPr marL="754063" indent="-282575" algn="just">
              <a:buNone/>
            </a:pPr>
            <a:r>
              <a:rPr lang="en-US" dirty="0"/>
              <a:t>"Hello" + "World"; </a:t>
            </a:r>
            <a:r>
              <a:rPr lang="en-US" i="1" dirty="0"/>
              <a:t>//Evaluates to string value </a:t>
            </a:r>
          </a:p>
          <a:p>
            <a:pPr marL="754063" indent="-282575" algn="just">
              <a:buNone/>
            </a:pPr>
            <a:r>
              <a:rPr lang="en-US" dirty="0" err="1"/>
              <a:t>itemRating</a:t>
            </a:r>
            <a:r>
              <a:rPr lang="en-US" dirty="0"/>
              <a:t> &gt; 5; </a:t>
            </a:r>
            <a:r>
              <a:rPr lang="en-US" i="1" dirty="0"/>
              <a:t>//Evaluates to </a:t>
            </a:r>
            <a:r>
              <a:rPr lang="en-US" i="1" dirty="0" err="1"/>
              <a:t>boolean</a:t>
            </a:r>
            <a:r>
              <a:rPr lang="en-US" i="1" dirty="0"/>
              <a:t> value</a:t>
            </a:r>
          </a:p>
          <a:p>
            <a:pPr marL="754063" indent="-282575" algn="just">
              <a:buNone/>
            </a:pPr>
            <a:r>
              <a:rPr lang="en-US" dirty="0"/>
              <a:t>(age &gt; 60)? "Senior citizen": "Normal citizen"; </a:t>
            </a:r>
          </a:p>
          <a:p>
            <a:pPr algn="just"/>
            <a:r>
              <a:rPr lang="en-US" i="1" dirty="0"/>
              <a:t>/*Evaluates to one string value based on whether condition is true or false. If the condition evaluates to true then the first string value "Senior citizen" is assigned otherwise the second string value is assigned "Normal citizen" */</a:t>
            </a:r>
            <a:r>
              <a:rPr lang="en-US" dirty="0"/>
              <a:t> </a:t>
            </a:r>
          </a:p>
          <a:p>
            <a:pPr algn="just"/>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371600" y="1524000"/>
            <a:ext cx="7620000" cy="3581400"/>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pPr algn="ctr"/>
            <a:r>
              <a:rPr lang="en-US" b="1" dirty="0"/>
              <a:t>Types of Statements</a:t>
            </a:r>
            <a:endParaRPr lang="en-US" dirty="0"/>
          </a:p>
        </p:txBody>
      </p:sp>
      <p:sp>
        <p:nvSpPr>
          <p:cNvPr id="3" name="Content Placeholder 2"/>
          <p:cNvSpPr>
            <a:spLocks noGrp="1"/>
          </p:cNvSpPr>
          <p:nvPr>
            <p:ph idx="1"/>
          </p:nvPr>
        </p:nvSpPr>
        <p:spPr>
          <a:xfrm>
            <a:off x="1066800" y="990600"/>
            <a:ext cx="7866888" cy="5638800"/>
          </a:xfrm>
        </p:spPr>
        <p:txBody>
          <a:bodyPr>
            <a:normAutofit lnSpcReduction="10000"/>
          </a:bodyPr>
          <a:lstStyle/>
          <a:p>
            <a:pPr algn="just"/>
            <a:r>
              <a:rPr lang="en-US" b="1" dirty="0"/>
              <a:t>Conditional Statements: </a:t>
            </a:r>
            <a:r>
              <a:rPr lang="en-US" dirty="0"/>
              <a:t>help you </a:t>
            </a:r>
            <a:r>
              <a:rPr lang="en-US" dirty="0">
                <a:solidFill>
                  <a:srgbClr val="C00000"/>
                </a:solidFill>
              </a:rPr>
              <a:t>to decide based on certain conditions</a:t>
            </a:r>
            <a:r>
              <a:rPr lang="en-US" dirty="0"/>
              <a:t>.  </a:t>
            </a:r>
          </a:p>
          <a:p>
            <a:pPr algn="just"/>
            <a:r>
              <a:rPr lang="en-US" dirty="0"/>
              <a:t>These conditions are specified by a set of conditional statements having </a:t>
            </a:r>
            <a:r>
              <a:rPr lang="en-US" dirty="0" err="1"/>
              <a:t>boolean</a:t>
            </a:r>
            <a:r>
              <a:rPr lang="en-US" dirty="0"/>
              <a:t> expressions that are </a:t>
            </a:r>
            <a:r>
              <a:rPr lang="en-US" dirty="0">
                <a:solidFill>
                  <a:srgbClr val="0000FF"/>
                </a:solidFill>
              </a:rPr>
              <a:t>evaluated to a </a:t>
            </a:r>
            <a:r>
              <a:rPr lang="en-US" dirty="0" err="1">
                <a:solidFill>
                  <a:srgbClr val="0000FF"/>
                </a:solidFill>
              </a:rPr>
              <a:t>boolean</a:t>
            </a:r>
            <a:r>
              <a:rPr lang="en-US" dirty="0">
                <a:solidFill>
                  <a:srgbClr val="0000FF"/>
                </a:solidFill>
              </a:rPr>
              <a:t> value true or false</a:t>
            </a:r>
            <a:r>
              <a:rPr lang="en-US" dirty="0"/>
              <a:t>.  </a:t>
            </a:r>
          </a:p>
          <a:p>
            <a:pPr algn="just"/>
            <a:r>
              <a:rPr lang="en-US" b="1" dirty="0"/>
              <a:t>Non-Conditional Statements: </a:t>
            </a:r>
            <a:endParaRPr lang="en-US" dirty="0"/>
          </a:p>
          <a:p>
            <a:pPr algn="just"/>
            <a:r>
              <a:rPr lang="en-US" dirty="0"/>
              <a:t>Non-Conditional statements are those statements that </a:t>
            </a:r>
            <a:r>
              <a:rPr lang="en-US" dirty="0">
                <a:solidFill>
                  <a:srgbClr val="FF0066"/>
                </a:solidFill>
              </a:rPr>
              <a:t>do not need any condition to control the program execution flow.  </a:t>
            </a:r>
          </a:p>
          <a:p>
            <a:pPr algn="just"/>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866888" cy="792162"/>
          </a:xfrm>
        </p:spPr>
        <p:txBody>
          <a:bodyPr>
            <a:noAutofit/>
          </a:bodyPr>
          <a:lstStyle/>
          <a:p>
            <a:pPr algn="ctr"/>
            <a:r>
              <a:rPr lang="en-US" sz="3200" b="1" dirty="0"/>
              <a:t>Types of Non-Conditional Statements</a:t>
            </a:r>
            <a:endParaRPr lang="en-US" sz="3200" dirty="0"/>
          </a:p>
        </p:txBody>
      </p:sp>
      <p:sp>
        <p:nvSpPr>
          <p:cNvPr id="3" name="Content Placeholder 2"/>
          <p:cNvSpPr>
            <a:spLocks noGrp="1"/>
          </p:cNvSpPr>
          <p:nvPr>
            <p:ph idx="1"/>
          </p:nvPr>
        </p:nvSpPr>
        <p:spPr>
          <a:xfrm>
            <a:off x="1219200" y="990600"/>
            <a:ext cx="7714488" cy="5257800"/>
          </a:xfrm>
        </p:spPr>
        <p:txBody>
          <a:bodyPr/>
          <a:lstStyle/>
          <a:p>
            <a:pPr algn="just"/>
            <a:r>
              <a:rPr lang="en-US" dirty="0"/>
              <a:t>Non-Conditional statements are those statements that do not need any condition to control the program execution flow.  </a:t>
            </a:r>
          </a:p>
          <a:p>
            <a:pPr algn="just"/>
            <a:endParaRPr lang="en-US" dirty="0"/>
          </a:p>
        </p:txBody>
      </p:sp>
      <p:pic>
        <p:nvPicPr>
          <p:cNvPr id="4" name="Picture 3"/>
          <p:cNvPicPr/>
          <p:nvPr/>
        </p:nvPicPr>
        <p:blipFill>
          <a:blip r:embed="rId2"/>
          <a:srcRect/>
          <a:stretch>
            <a:fillRect/>
          </a:stretch>
        </p:blipFill>
        <p:spPr bwMode="auto">
          <a:xfrm>
            <a:off x="1219200" y="3352800"/>
            <a:ext cx="7696200" cy="2743200"/>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pPr algn="ctr"/>
            <a:r>
              <a:rPr lang="en-US" b="1" dirty="0"/>
              <a:t>Comments</a:t>
            </a:r>
            <a:endParaRPr lang="en-US" dirty="0"/>
          </a:p>
        </p:txBody>
      </p:sp>
      <p:sp>
        <p:nvSpPr>
          <p:cNvPr id="3" name="Content Placeholder 2"/>
          <p:cNvSpPr>
            <a:spLocks noGrp="1"/>
          </p:cNvSpPr>
          <p:nvPr>
            <p:ph idx="1"/>
          </p:nvPr>
        </p:nvSpPr>
        <p:spPr>
          <a:xfrm>
            <a:off x="1143000" y="990600"/>
            <a:ext cx="7790688" cy="5638800"/>
          </a:xfrm>
        </p:spPr>
        <p:txBody>
          <a:bodyPr/>
          <a:lstStyle/>
          <a:p>
            <a:pPr algn="just"/>
            <a:r>
              <a:rPr lang="en-US" dirty="0"/>
              <a:t>Used </a:t>
            </a:r>
            <a:r>
              <a:rPr lang="en-US" dirty="0">
                <a:solidFill>
                  <a:srgbClr val="FF0066"/>
                </a:solidFill>
              </a:rPr>
              <a:t>to prevent the execution of a certain lines of code </a:t>
            </a:r>
            <a:r>
              <a:rPr lang="en-US" dirty="0"/>
              <a:t>and </a:t>
            </a:r>
            <a:r>
              <a:rPr lang="en-US" dirty="0">
                <a:solidFill>
                  <a:srgbClr val="0000FF"/>
                </a:solidFill>
              </a:rPr>
              <a:t>to add information in the code</a:t>
            </a:r>
            <a:r>
              <a:rPr lang="en-US" dirty="0"/>
              <a:t> that explains the significance of the line of code being written. </a:t>
            </a:r>
          </a:p>
        </p:txBody>
      </p:sp>
      <p:pic>
        <p:nvPicPr>
          <p:cNvPr id="4" name="Picture 3"/>
          <p:cNvPicPr/>
          <p:nvPr/>
        </p:nvPicPr>
        <p:blipFill>
          <a:blip r:embed="rId2"/>
          <a:srcRect/>
          <a:stretch>
            <a:fillRect/>
          </a:stretch>
        </p:blipFill>
        <p:spPr bwMode="auto">
          <a:xfrm>
            <a:off x="1219200" y="3276600"/>
            <a:ext cx="7696200" cy="2971800"/>
          </a:xfrm>
          <a:prstGeom prst="rect">
            <a:avLst/>
          </a:prstGeom>
          <a:noFill/>
          <a:ln w="9525">
            <a:noFill/>
            <a:miter lim="800000"/>
            <a:headEnd/>
            <a:tailEnd/>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pPr algn="ctr"/>
            <a:r>
              <a:rPr lang="en-US" b="1" dirty="0"/>
              <a:t>Example</a:t>
            </a:r>
            <a:endParaRPr lang="en-US" dirty="0"/>
          </a:p>
        </p:txBody>
      </p:sp>
      <p:sp>
        <p:nvSpPr>
          <p:cNvPr id="3" name="Content Placeholder 2"/>
          <p:cNvSpPr>
            <a:spLocks noGrp="1"/>
          </p:cNvSpPr>
          <p:nvPr>
            <p:ph idx="1"/>
          </p:nvPr>
        </p:nvSpPr>
        <p:spPr>
          <a:xfrm>
            <a:off x="1066800" y="1066800"/>
            <a:ext cx="8077200" cy="5562600"/>
          </a:xfrm>
        </p:spPr>
        <p:txBody>
          <a:bodyPr/>
          <a:lstStyle/>
          <a:p>
            <a:pPr>
              <a:lnSpc>
                <a:spcPct val="200000"/>
              </a:lnSpc>
              <a:buNone/>
            </a:pPr>
            <a:r>
              <a:rPr lang="en-US" i="1" dirty="0"/>
              <a:t>// Formula to find the area of a circle given its radius </a:t>
            </a:r>
          </a:p>
          <a:p>
            <a:pPr>
              <a:lnSpc>
                <a:spcPct val="200000"/>
              </a:lnSpc>
            </a:pPr>
            <a:r>
              <a:rPr lang="en-US" dirty="0" err="1"/>
              <a:t>var</a:t>
            </a:r>
            <a:r>
              <a:rPr lang="en-US" dirty="0"/>
              <a:t> </a:t>
            </a:r>
            <a:r>
              <a:rPr lang="en-US" dirty="0" err="1"/>
              <a:t>areaOfCircle</a:t>
            </a:r>
            <a:r>
              <a:rPr lang="en-US" dirty="0"/>
              <a:t> = 2 * pi * radius;  </a:t>
            </a:r>
          </a:p>
          <a:p>
            <a:pPr>
              <a:lnSpc>
                <a:spcPct val="200000"/>
              </a:lnSpc>
              <a:buNone/>
            </a:pPr>
            <a:r>
              <a:rPr lang="en-US" i="1" dirty="0"/>
              <a:t>/*Formula to find the area of a circle based on    given its radius value.*/</a:t>
            </a:r>
            <a:r>
              <a:rPr lang="en-US" dirty="0"/>
              <a:t> </a:t>
            </a:r>
          </a:p>
          <a:p>
            <a:pPr>
              <a:lnSpc>
                <a:spcPct val="200000"/>
              </a:lnSpc>
            </a:pPr>
            <a:r>
              <a:rPr lang="en-US" dirty="0" err="1"/>
              <a:t>var</a:t>
            </a:r>
            <a:r>
              <a:rPr lang="en-US" dirty="0"/>
              <a:t> </a:t>
            </a:r>
            <a:r>
              <a:rPr lang="en-US" dirty="0" err="1"/>
              <a:t>areaOfCircle</a:t>
            </a:r>
            <a:r>
              <a:rPr lang="en-US" dirty="0"/>
              <a:t> = 2 * pi * radius;  </a:t>
            </a:r>
          </a:p>
          <a:p>
            <a:pPr>
              <a:lnSpc>
                <a:spcPct val="200000"/>
              </a:lnSpc>
            </a:pP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pPr algn="ctr"/>
            <a:r>
              <a:rPr lang="en-US" b="1" dirty="0"/>
              <a:t>Break Statement</a:t>
            </a:r>
            <a:endParaRPr lang="en-US" dirty="0"/>
          </a:p>
        </p:txBody>
      </p:sp>
      <p:sp>
        <p:nvSpPr>
          <p:cNvPr id="3" name="Content Placeholder 2"/>
          <p:cNvSpPr>
            <a:spLocks noGrp="1"/>
          </p:cNvSpPr>
          <p:nvPr>
            <p:ph idx="1"/>
          </p:nvPr>
        </p:nvSpPr>
        <p:spPr>
          <a:xfrm>
            <a:off x="1143000" y="1066800"/>
            <a:ext cx="7790688" cy="5181600"/>
          </a:xfrm>
        </p:spPr>
        <p:txBody>
          <a:bodyPr/>
          <a:lstStyle/>
          <a:p>
            <a:pPr algn="just"/>
            <a:r>
              <a:rPr lang="en-US" dirty="0"/>
              <a:t>While iterating over the block of code getting executed within the loop, </a:t>
            </a:r>
            <a:r>
              <a:rPr lang="en-US" dirty="0">
                <a:solidFill>
                  <a:srgbClr val="0000FF"/>
                </a:solidFill>
              </a:rPr>
              <a:t>the loop may be required to be exited if certain condition is met. </a:t>
            </a:r>
          </a:p>
          <a:p>
            <a:pPr algn="just"/>
            <a:r>
              <a:rPr lang="en-US" dirty="0"/>
              <a:t>The 'break' statement is used </a:t>
            </a:r>
            <a:r>
              <a:rPr lang="en-US" dirty="0">
                <a:solidFill>
                  <a:srgbClr val="FF0066"/>
                </a:solidFill>
              </a:rPr>
              <a:t>to terminate the loop and transfer control to the first statement following the loop. </a:t>
            </a:r>
          </a:p>
          <a:p>
            <a:pPr algn="just">
              <a:buNone/>
            </a:pPr>
            <a:r>
              <a:rPr lang="en-US" b="1" dirty="0"/>
              <a:t>Syntax: </a:t>
            </a:r>
            <a:endParaRPr lang="en-US" dirty="0"/>
          </a:p>
          <a:p>
            <a:pPr algn="just"/>
            <a:r>
              <a:rPr lang="en-US" dirty="0"/>
              <a:t>break;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400800"/>
          </a:xfrm>
        </p:spPr>
        <p:txBody>
          <a:bodyPr>
            <a:normAutofit/>
          </a:bodyPr>
          <a:lstStyle/>
          <a:p>
            <a:pPr algn="just">
              <a:lnSpc>
                <a:spcPct val="150000"/>
              </a:lnSpc>
            </a:pPr>
            <a:r>
              <a:rPr lang="en-US" sz="3000" dirty="0"/>
              <a:t>It </a:t>
            </a:r>
            <a:r>
              <a:rPr lang="en-US" sz="3000" dirty="0">
                <a:solidFill>
                  <a:srgbClr val="00B0F0"/>
                </a:solidFill>
              </a:rPr>
              <a:t>contains core language features </a:t>
            </a:r>
            <a:r>
              <a:rPr lang="en-US" sz="3000" dirty="0"/>
              <a:t>like control structures, operators, statements, objects, and functions.</a:t>
            </a:r>
          </a:p>
          <a:p>
            <a:pPr algn="just">
              <a:lnSpc>
                <a:spcPct val="150000"/>
              </a:lnSpc>
            </a:pPr>
            <a:r>
              <a:rPr lang="en-US" sz="3000" dirty="0"/>
              <a:t>JavaScript </a:t>
            </a:r>
            <a:r>
              <a:rPr lang="en-US" sz="3000" dirty="0">
                <a:solidFill>
                  <a:srgbClr val="00B050"/>
                </a:solidFill>
              </a:rPr>
              <a:t>is an interpreted language</a:t>
            </a:r>
            <a:r>
              <a:rPr lang="en-US" sz="3000" dirty="0"/>
              <a:t>. The browser </a:t>
            </a:r>
            <a:r>
              <a:rPr lang="en-US" sz="3000" dirty="0">
                <a:solidFill>
                  <a:srgbClr val="0070C0"/>
                </a:solidFill>
              </a:rPr>
              <a:t>interprets the JavaScript code embedded inside the web page</a:t>
            </a:r>
            <a:r>
              <a:rPr lang="en-US" sz="3000" dirty="0"/>
              <a:t>, </a:t>
            </a:r>
            <a:r>
              <a:rPr lang="en-US" sz="3000" dirty="0">
                <a:solidFill>
                  <a:srgbClr val="CC3399"/>
                </a:solidFill>
              </a:rPr>
              <a:t>executes it, and displays the output.</a:t>
            </a:r>
            <a:r>
              <a:rPr lang="en-US" sz="3000" dirty="0"/>
              <a:t> It is not compiled to any other form to be executed.</a:t>
            </a:r>
          </a:p>
          <a:p>
            <a:pPr algn="just">
              <a:lnSpc>
                <a:spcPct val="150000"/>
              </a:lnSpc>
            </a:pPr>
            <a:endParaRPr lang="en-US" sz="30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noAutofit/>
          </a:bodyPr>
          <a:lstStyle/>
          <a:p>
            <a:pPr algn="ctr"/>
            <a:r>
              <a:rPr lang="en-US" sz="3600" dirty="0"/>
              <a:t>Example- for loop with five iterations which increment variable "counter". </a:t>
            </a:r>
          </a:p>
        </p:txBody>
      </p:sp>
      <p:sp>
        <p:nvSpPr>
          <p:cNvPr id="3" name="Content Placeholder 2"/>
          <p:cNvSpPr>
            <a:spLocks noGrp="1"/>
          </p:cNvSpPr>
          <p:nvPr>
            <p:ph idx="1"/>
          </p:nvPr>
        </p:nvSpPr>
        <p:spPr>
          <a:xfrm>
            <a:off x="1143000" y="1447800"/>
            <a:ext cx="7790688" cy="5181600"/>
          </a:xfrm>
        </p:spPr>
        <p:txBody>
          <a:bodyPr>
            <a:normAutofit lnSpcReduction="10000"/>
          </a:bodyPr>
          <a:lstStyle/>
          <a:p>
            <a:pPr algn="just"/>
            <a:r>
              <a:rPr lang="en-US" dirty="0"/>
              <a:t>When loop counter = 3, loop terminates. </a:t>
            </a:r>
          </a:p>
          <a:p>
            <a:pPr algn="just"/>
            <a:r>
              <a:rPr lang="en-US" dirty="0"/>
              <a:t>Also, shown below is the value of the counter and </a:t>
            </a:r>
            <a:r>
              <a:rPr lang="en-US" dirty="0" err="1"/>
              <a:t>loopVar</a:t>
            </a:r>
            <a:r>
              <a:rPr lang="en-US" dirty="0"/>
              <a:t> for every iteration of the loop. </a:t>
            </a:r>
          </a:p>
          <a:p>
            <a:pPr marL="919163" indent="-282575" algn="just">
              <a:buNone/>
            </a:pPr>
            <a:r>
              <a:rPr lang="en-US" dirty="0" err="1"/>
              <a:t>var</a:t>
            </a:r>
            <a:r>
              <a:rPr lang="en-US" dirty="0"/>
              <a:t> counter = 0; </a:t>
            </a:r>
          </a:p>
          <a:p>
            <a:pPr marL="919163" indent="-282575" algn="just">
              <a:buNone/>
            </a:pPr>
            <a:r>
              <a:rPr lang="en-US" dirty="0"/>
              <a:t>for (</a:t>
            </a:r>
            <a:r>
              <a:rPr lang="en-US" dirty="0" err="1"/>
              <a:t>var</a:t>
            </a:r>
            <a:r>
              <a:rPr lang="en-US" dirty="0"/>
              <a:t> loop = 0; loop &lt; 5; loop++) {     </a:t>
            </a:r>
          </a:p>
          <a:p>
            <a:pPr marL="919163" indent="-282575" algn="just">
              <a:buNone/>
            </a:pPr>
            <a:r>
              <a:rPr lang="en-US" dirty="0"/>
              <a:t>if (loop == 3)         </a:t>
            </a:r>
          </a:p>
          <a:p>
            <a:pPr marL="919163" indent="-282575" algn="just">
              <a:buNone/>
            </a:pPr>
            <a:r>
              <a:rPr lang="en-US" dirty="0"/>
              <a:t>break;     </a:t>
            </a:r>
          </a:p>
          <a:p>
            <a:pPr marL="919163" indent="-282575" algn="just">
              <a:buNone/>
            </a:pPr>
            <a:r>
              <a:rPr lang="en-US" dirty="0"/>
              <a:t>counter++; </a:t>
            </a:r>
          </a:p>
          <a:p>
            <a:pPr marL="919163" indent="-282575" algn="just">
              <a:buNone/>
            </a:pPr>
            <a:r>
              <a:rPr lang="en-US" dirty="0"/>
              <a:t>} </a:t>
            </a:r>
          </a:p>
        </p:txBody>
      </p:sp>
      <p:pic>
        <p:nvPicPr>
          <p:cNvPr id="4" name="Picture 3"/>
          <p:cNvPicPr/>
          <p:nvPr/>
        </p:nvPicPr>
        <p:blipFill>
          <a:blip r:embed="rId2"/>
          <a:srcRect/>
          <a:stretch>
            <a:fillRect/>
          </a:stretch>
        </p:blipFill>
        <p:spPr bwMode="auto">
          <a:xfrm>
            <a:off x="4495800" y="4495800"/>
            <a:ext cx="4114800" cy="2057400"/>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algn="ctr"/>
            <a:r>
              <a:rPr lang="en-US" b="1" dirty="0"/>
              <a:t>Continue Statement</a:t>
            </a:r>
            <a:endParaRPr lang="en-US" dirty="0"/>
          </a:p>
        </p:txBody>
      </p:sp>
      <p:sp>
        <p:nvSpPr>
          <p:cNvPr id="3" name="Content Placeholder 2"/>
          <p:cNvSpPr>
            <a:spLocks noGrp="1"/>
          </p:cNvSpPr>
          <p:nvPr>
            <p:ph idx="1"/>
          </p:nvPr>
        </p:nvSpPr>
        <p:spPr>
          <a:xfrm>
            <a:off x="1143000" y="914400"/>
            <a:ext cx="7790688" cy="5638800"/>
          </a:xfrm>
        </p:spPr>
        <p:txBody>
          <a:bodyPr>
            <a:normAutofit/>
          </a:bodyPr>
          <a:lstStyle/>
          <a:p>
            <a:pPr algn="just">
              <a:lnSpc>
                <a:spcPct val="150000"/>
              </a:lnSpc>
            </a:pPr>
            <a:r>
              <a:rPr lang="en-US" dirty="0"/>
              <a:t>Continue statement is used </a:t>
            </a:r>
            <a:r>
              <a:rPr lang="en-US" dirty="0">
                <a:solidFill>
                  <a:srgbClr val="0000FF"/>
                </a:solidFill>
              </a:rPr>
              <a:t>to terminate the current iteration of the loop </a:t>
            </a:r>
            <a:r>
              <a:rPr lang="en-US" dirty="0"/>
              <a:t>and</a:t>
            </a:r>
            <a:r>
              <a:rPr lang="en-US" dirty="0">
                <a:solidFill>
                  <a:srgbClr val="0000FF"/>
                </a:solidFill>
              </a:rPr>
              <a:t> </a:t>
            </a:r>
            <a:r>
              <a:rPr lang="en-US" dirty="0">
                <a:solidFill>
                  <a:srgbClr val="FF0066"/>
                </a:solidFill>
              </a:rPr>
              <a:t>continue execution of the loop with the next iteration. </a:t>
            </a:r>
          </a:p>
          <a:p>
            <a:pPr algn="just">
              <a:lnSpc>
                <a:spcPct val="150000"/>
              </a:lnSpc>
              <a:buNone/>
            </a:pPr>
            <a:r>
              <a:rPr lang="en-US" b="1" dirty="0"/>
              <a:t>Syntax: </a:t>
            </a:r>
            <a:endParaRPr lang="en-US" dirty="0"/>
          </a:p>
          <a:p>
            <a:pPr lvl="0" algn="just">
              <a:lnSpc>
                <a:spcPct val="150000"/>
              </a:lnSpc>
            </a:pPr>
            <a:r>
              <a:rPr lang="en-US" dirty="0"/>
              <a:t>continue;  </a:t>
            </a:r>
          </a:p>
          <a:p>
            <a:pPr algn="just">
              <a:lnSpc>
                <a:spcPct val="150000"/>
              </a:lnSpc>
            </a:pP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a:t>Example- for loop with five iterations which increment variable "counter". </a:t>
            </a:r>
            <a:endParaRPr lang="en-US" sz="3600" dirty="0"/>
          </a:p>
        </p:txBody>
      </p:sp>
      <p:sp>
        <p:nvSpPr>
          <p:cNvPr id="3" name="Content Placeholder 2"/>
          <p:cNvSpPr>
            <a:spLocks noGrp="1"/>
          </p:cNvSpPr>
          <p:nvPr>
            <p:ph idx="1"/>
          </p:nvPr>
        </p:nvSpPr>
        <p:spPr>
          <a:xfrm>
            <a:off x="1219200" y="1447800"/>
            <a:ext cx="7714488" cy="5181600"/>
          </a:xfrm>
        </p:spPr>
        <p:txBody>
          <a:bodyPr>
            <a:normAutofit/>
          </a:bodyPr>
          <a:lstStyle/>
          <a:p>
            <a:r>
              <a:rPr lang="en-US" dirty="0"/>
              <a:t>When loop counter = 3, the current iteration is skipped and moved to the next iteration. </a:t>
            </a:r>
          </a:p>
          <a:p>
            <a:pPr marL="282575" lvl="0" indent="-282575">
              <a:buNone/>
            </a:pPr>
            <a:r>
              <a:rPr lang="en-US" dirty="0" err="1"/>
              <a:t>var</a:t>
            </a:r>
            <a:r>
              <a:rPr lang="en-US" dirty="0"/>
              <a:t> counter = 0; </a:t>
            </a:r>
          </a:p>
          <a:p>
            <a:pPr marL="282575" lvl="0" indent="-282575">
              <a:buNone/>
            </a:pPr>
            <a:r>
              <a:rPr lang="en-US" dirty="0"/>
              <a:t>for (</a:t>
            </a:r>
            <a:r>
              <a:rPr lang="en-US" dirty="0" err="1"/>
              <a:t>var</a:t>
            </a:r>
            <a:r>
              <a:rPr lang="en-US" dirty="0"/>
              <a:t> loop = 0; loop &lt; 5; loop++) { </a:t>
            </a:r>
          </a:p>
          <a:p>
            <a:pPr marL="282575" lvl="0" indent="-282575">
              <a:buNone/>
            </a:pPr>
            <a:r>
              <a:rPr lang="en-US" dirty="0"/>
              <a:t>    if (loop == 3)</a:t>
            </a:r>
          </a:p>
          <a:p>
            <a:pPr marL="282575" lvl="0" indent="-282575">
              <a:buNone/>
            </a:pPr>
            <a:r>
              <a:rPr lang="en-US" dirty="0"/>
              <a:t>        continue; </a:t>
            </a:r>
          </a:p>
          <a:p>
            <a:pPr marL="282575" lvl="0" indent="-282575">
              <a:buNone/>
            </a:pPr>
            <a:r>
              <a:rPr lang="en-US" dirty="0"/>
              <a:t>    counter++; </a:t>
            </a:r>
          </a:p>
          <a:p>
            <a:pPr marL="282575" indent="-282575">
              <a:buNone/>
            </a:pPr>
            <a:r>
              <a:rPr lang="en-US" dirty="0"/>
              <a:t>	}</a:t>
            </a:r>
          </a:p>
        </p:txBody>
      </p:sp>
      <p:pic>
        <p:nvPicPr>
          <p:cNvPr id="4" name="Picture 3"/>
          <p:cNvPicPr/>
          <p:nvPr/>
        </p:nvPicPr>
        <p:blipFill>
          <a:blip r:embed="rId2"/>
          <a:srcRect/>
          <a:stretch>
            <a:fillRect/>
          </a:stretch>
        </p:blipFill>
        <p:spPr bwMode="auto">
          <a:xfrm>
            <a:off x="3810000" y="4191000"/>
            <a:ext cx="5334000" cy="2133600"/>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498080" cy="639762"/>
          </a:xfrm>
        </p:spPr>
        <p:txBody>
          <a:bodyPr>
            <a:normAutofit fontScale="90000"/>
          </a:bodyPr>
          <a:lstStyle/>
          <a:p>
            <a:pPr algn="ctr"/>
            <a:r>
              <a:rPr lang="en-US" sz="3600" b="1" dirty="0"/>
              <a:t>Types of Conditional Statements</a:t>
            </a:r>
            <a:endParaRPr lang="en-US" sz="3600" dirty="0"/>
          </a:p>
        </p:txBody>
      </p:sp>
      <p:sp>
        <p:nvSpPr>
          <p:cNvPr id="3" name="Content Placeholder 2"/>
          <p:cNvSpPr>
            <a:spLocks noGrp="1"/>
          </p:cNvSpPr>
          <p:nvPr>
            <p:ph idx="1"/>
          </p:nvPr>
        </p:nvSpPr>
        <p:spPr>
          <a:xfrm>
            <a:off x="1219200" y="838200"/>
            <a:ext cx="7714488" cy="5791200"/>
          </a:xfrm>
        </p:spPr>
        <p:txBody>
          <a:bodyPr/>
          <a:lstStyle/>
          <a:p>
            <a:pPr algn="just"/>
            <a:r>
              <a:rPr lang="en-US" dirty="0"/>
              <a:t>Conditional statements help in performing different actions for different conditions. </a:t>
            </a:r>
          </a:p>
          <a:p>
            <a:pPr algn="just"/>
            <a:r>
              <a:rPr lang="en-US" dirty="0"/>
              <a:t>It is also termed as decision-making statements.</a:t>
            </a:r>
          </a:p>
          <a:p>
            <a:pPr algn="just"/>
            <a:endParaRPr lang="en-US" dirty="0"/>
          </a:p>
        </p:txBody>
      </p:sp>
      <p:pic>
        <p:nvPicPr>
          <p:cNvPr id="4" name="Picture 3"/>
          <p:cNvPicPr/>
          <p:nvPr/>
        </p:nvPicPr>
        <p:blipFill>
          <a:blip r:embed="rId2"/>
          <a:srcRect/>
          <a:stretch>
            <a:fillRect/>
          </a:stretch>
        </p:blipFill>
        <p:spPr bwMode="auto">
          <a:xfrm>
            <a:off x="1295400" y="2590800"/>
            <a:ext cx="7848600" cy="3962400"/>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1371600"/>
          </a:xfrm>
        </p:spPr>
        <p:txBody>
          <a:bodyPr>
            <a:normAutofit fontScale="90000"/>
          </a:bodyPr>
          <a:lstStyle/>
          <a:p>
            <a:r>
              <a:rPr lang="en-US" dirty="0"/>
              <a:t>JavaScript supports two decision-making statements: </a:t>
            </a:r>
            <a:br>
              <a:rPr lang="en-US" dirty="0"/>
            </a:br>
            <a:endParaRPr lang="en-US" dirty="0"/>
          </a:p>
        </p:txBody>
      </p:sp>
      <p:pic>
        <p:nvPicPr>
          <p:cNvPr id="4" name="Content Placeholder 3"/>
          <p:cNvPicPr>
            <a:picLocks noGrp="1"/>
          </p:cNvPicPr>
          <p:nvPr>
            <p:ph idx="1"/>
          </p:nvPr>
        </p:nvPicPr>
        <p:blipFill>
          <a:blip r:embed="rId2"/>
          <a:srcRect/>
          <a:stretch>
            <a:fillRect/>
          </a:stretch>
        </p:blipFill>
        <p:spPr bwMode="auto">
          <a:xfrm>
            <a:off x="1371600" y="2286000"/>
            <a:ext cx="7010399" cy="2309738"/>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639762"/>
          </a:xfrm>
        </p:spPr>
        <p:txBody>
          <a:bodyPr>
            <a:normAutofit fontScale="90000"/>
          </a:bodyPr>
          <a:lstStyle/>
          <a:p>
            <a:pPr algn="ctr"/>
            <a:r>
              <a:rPr lang="en-US" b="1" dirty="0"/>
              <a:t>Ternary operator</a:t>
            </a:r>
            <a:endParaRPr lang="en-US" dirty="0"/>
          </a:p>
        </p:txBody>
      </p:sp>
      <p:sp>
        <p:nvSpPr>
          <p:cNvPr id="3" name="Content Placeholder 2"/>
          <p:cNvSpPr>
            <a:spLocks noGrp="1"/>
          </p:cNvSpPr>
          <p:nvPr>
            <p:ph idx="1"/>
          </p:nvPr>
        </p:nvSpPr>
        <p:spPr>
          <a:xfrm>
            <a:off x="990600" y="685800"/>
            <a:ext cx="8153400" cy="5867400"/>
          </a:xfrm>
        </p:spPr>
        <p:txBody>
          <a:bodyPr>
            <a:noAutofit/>
          </a:bodyPr>
          <a:lstStyle/>
          <a:p>
            <a:pPr algn="just"/>
            <a:r>
              <a:rPr lang="en-US" sz="2800" dirty="0"/>
              <a:t>It is a conditional operator that evaluates to one of the values based on whether the condition is true or false. </a:t>
            </a:r>
          </a:p>
          <a:p>
            <a:pPr algn="just"/>
            <a:r>
              <a:rPr lang="en-US" sz="2800" dirty="0"/>
              <a:t>It is a shortcut of 'if-else' condition. </a:t>
            </a:r>
          </a:p>
          <a:p>
            <a:r>
              <a:rPr lang="en-US" sz="2800" b="1" dirty="0"/>
              <a:t>Example: </a:t>
            </a:r>
            <a:endParaRPr lang="en-US" sz="2800" dirty="0"/>
          </a:p>
          <a:p>
            <a:pPr>
              <a:buNone/>
            </a:pPr>
            <a:r>
              <a:rPr lang="en-US" sz="2800" dirty="0"/>
              <a:t>let </a:t>
            </a:r>
            <a:r>
              <a:rPr lang="en-US" sz="2800" dirty="0" err="1"/>
              <a:t>workingHours</a:t>
            </a:r>
            <a:r>
              <a:rPr lang="en-US" sz="2800" dirty="0"/>
              <a:t> = 9.20; </a:t>
            </a:r>
          </a:p>
          <a:p>
            <a:pPr>
              <a:buNone/>
            </a:pPr>
            <a:r>
              <a:rPr lang="en-US" sz="2800" dirty="0"/>
              <a:t>let </a:t>
            </a:r>
            <a:r>
              <a:rPr lang="en-US" sz="2800" dirty="0" err="1"/>
              <a:t>additionalHours</a:t>
            </a:r>
            <a:r>
              <a:rPr lang="en-US" sz="2800" dirty="0"/>
              <a:t>; </a:t>
            </a:r>
          </a:p>
          <a:p>
            <a:pPr defTabSz="1828800">
              <a:buNone/>
            </a:pPr>
            <a:r>
              <a:rPr lang="en-US" sz="2800" dirty="0"/>
              <a:t>(</a:t>
            </a:r>
            <a:r>
              <a:rPr lang="en-US" sz="2800" dirty="0" err="1"/>
              <a:t>workingHours</a:t>
            </a:r>
            <a:r>
              <a:rPr lang="en-US" sz="2800" dirty="0"/>
              <a:t> &gt; 9.15) ? </a:t>
            </a:r>
            <a:r>
              <a:rPr lang="en-US" sz="2800" dirty="0" err="1"/>
              <a:t>additionalHours</a:t>
            </a:r>
            <a:r>
              <a:rPr lang="en-US" sz="2800" dirty="0"/>
              <a:t> =“You have positive additional hours” : </a:t>
            </a:r>
            <a:r>
              <a:rPr lang="en-US" sz="2800" dirty="0" err="1"/>
              <a:t>additionalHours</a:t>
            </a:r>
            <a:r>
              <a:rPr lang="en-US" sz="2800" dirty="0"/>
              <a:t> = “You have negative additional hours”;</a:t>
            </a:r>
          </a:p>
          <a:p>
            <a:pPr defTabSz="3432175">
              <a:buNone/>
            </a:pPr>
            <a:r>
              <a:rPr lang="en-US" sz="2800" dirty="0"/>
              <a:t>console.log(</a:t>
            </a:r>
            <a:r>
              <a:rPr lang="en-US" sz="2800" dirty="0" err="1"/>
              <a:t>additionalHours</a:t>
            </a:r>
            <a:r>
              <a:rPr lang="en-US" sz="2800" dirty="0"/>
              <a:t>);  </a:t>
            </a:r>
          </a:p>
          <a:p>
            <a:pPr algn="just"/>
            <a:endParaRPr lang="en-US" sz="2800" dirty="0"/>
          </a:p>
          <a:p>
            <a:pPr algn="just"/>
            <a:endParaRPr lang="en-US" sz="28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639762"/>
          </a:xfrm>
        </p:spPr>
        <p:txBody>
          <a:bodyPr>
            <a:normAutofit fontScale="90000"/>
          </a:bodyPr>
          <a:lstStyle/>
          <a:p>
            <a:pPr algn="ctr"/>
            <a:r>
              <a:rPr lang="en-US" b="1" dirty="0"/>
              <a:t>If Statements </a:t>
            </a:r>
            <a:endParaRPr lang="en-US" dirty="0"/>
          </a:p>
        </p:txBody>
      </p:sp>
      <p:sp>
        <p:nvSpPr>
          <p:cNvPr id="3" name="Content Placeholder 2"/>
          <p:cNvSpPr>
            <a:spLocks noGrp="1"/>
          </p:cNvSpPr>
          <p:nvPr>
            <p:ph idx="1"/>
          </p:nvPr>
        </p:nvSpPr>
        <p:spPr>
          <a:xfrm>
            <a:off x="1143000" y="685800"/>
            <a:ext cx="7790688" cy="5562600"/>
          </a:xfrm>
        </p:spPr>
        <p:txBody>
          <a:bodyPr>
            <a:normAutofit fontScale="92500"/>
          </a:bodyPr>
          <a:lstStyle/>
          <a:p>
            <a:pPr algn="just"/>
            <a:r>
              <a:rPr lang="en-US" dirty="0"/>
              <a:t>The 'if' statement evaluates the expression given in its parentheses giving a </a:t>
            </a:r>
            <a:r>
              <a:rPr lang="en-US" dirty="0" err="1"/>
              <a:t>boolean</a:t>
            </a:r>
            <a:r>
              <a:rPr lang="en-US" dirty="0"/>
              <a:t> value as the result. </a:t>
            </a:r>
          </a:p>
          <a:p>
            <a:pPr algn="just"/>
            <a:r>
              <a:rPr lang="en-US" dirty="0"/>
              <a:t>You can have multiple 'if' statements for multiple choice of statements inside an 'if' statement. </a:t>
            </a:r>
          </a:p>
          <a:p>
            <a:pPr algn="just"/>
            <a:r>
              <a:rPr lang="en-US" dirty="0"/>
              <a:t>There are different flavors of if-else statement: </a:t>
            </a:r>
          </a:p>
          <a:p>
            <a:pPr marL="1203325" lvl="0" indent="-282575" algn="just"/>
            <a:r>
              <a:rPr lang="en-US" dirty="0"/>
              <a:t>Simple 'if' statement </a:t>
            </a:r>
          </a:p>
          <a:p>
            <a:pPr marL="1203325" lvl="0" indent="-282575" algn="just"/>
            <a:r>
              <a:rPr lang="en-US" dirty="0"/>
              <a:t>if -else  </a:t>
            </a:r>
          </a:p>
          <a:p>
            <a:pPr marL="1203325" lvl="0" indent="-282575" algn="just"/>
            <a:r>
              <a:rPr lang="en-US" dirty="0"/>
              <a:t>if–else–if ladder </a:t>
            </a:r>
          </a:p>
          <a:p>
            <a:pPr algn="just"/>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715962"/>
          </a:xfrm>
        </p:spPr>
        <p:txBody>
          <a:bodyPr>
            <a:normAutofit fontScale="90000"/>
          </a:bodyPr>
          <a:lstStyle/>
          <a:p>
            <a:pPr algn="ctr"/>
            <a:r>
              <a:rPr lang="en-US" b="1" dirty="0"/>
              <a:t>if statement </a:t>
            </a:r>
            <a:endParaRPr lang="en-US" dirty="0"/>
          </a:p>
        </p:txBody>
      </p:sp>
      <p:sp>
        <p:nvSpPr>
          <p:cNvPr id="3" name="Content Placeholder 2"/>
          <p:cNvSpPr>
            <a:spLocks noGrp="1"/>
          </p:cNvSpPr>
          <p:nvPr>
            <p:ph idx="1"/>
          </p:nvPr>
        </p:nvSpPr>
        <p:spPr>
          <a:xfrm>
            <a:off x="1219200" y="609600"/>
            <a:ext cx="7714488" cy="5410200"/>
          </a:xfrm>
        </p:spPr>
        <p:txBody>
          <a:bodyPr>
            <a:noAutofit/>
          </a:bodyPr>
          <a:lstStyle/>
          <a:p>
            <a:pPr algn="just">
              <a:lnSpc>
                <a:spcPct val="120000"/>
              </a:lnSpc>
            </a:pPr>
            <a:r>
              <a:rPr lang="en-US" sz="2200" dirty="0"/>
              <a:t>To execute a block of code if the given condition evaluates to true. </a:t>
            </a:r>
          </a:p>
          <a:p>
            <a:pPr algn="just">
              <a:lnSpc>
                <a:spcPct val="120000"/>
              </a:lnSpc>
            </a:pPr>
            <a:r>
              <a:rPr lang="en-US" sz="2200" b="1" dirty="0"/>
              <a:t>Syntax:  </a:t>
            </a:r>
            <a:endParaRPr lang="en-US" sz="2200" dirty="0"/>
          </a:p>
          <a:p>
            <a:pPr marL="574675" indent="-282575">
              <a:lnSpc>
                <a:spcPct val="120000"/>
              </a:lnSpc>
              <a:buNone/>
            </a:pPr>
            <a:r>
              <a:rPr lang="en-US" sz="2200" dirty="0"/>
              <a:t>if (condition) { </a:t>
            </a:r>
          </a:p>
          <a:p>
            <a:pPr marL="574675" indent="-282575">
              <a:lnSpc>
                <a:spcPct val="120000"/>
              </a:lnSpc>
              <a:buNone/>
            </a:pPr>
            <a:r>
              <a:rPr lang="en-US" sz="2200" i="1" dirty="0"/>
              <a:t>// block of code that will be executed, if the condition is true </a:t>
            </a:r>
          </a:p>
          <a:p>
            <a:pPr marL="574675" indent="-282575">
              <a:lnSpc>
                <a:spcPct val="120000"/>
              </a:lnSpc>
              <a:buNone/>
            </a:pPr>
            <a:r>
              <a:rPr lang="en-US" sz="2200" dirty="0"/>
              <a:t>}  </a:t>
            </a:r>
          </a:p>
          <a:p>
            <a:pPr algn="just">
              <a:lnSpc>
                <a:spcPct val="120000"/>
              </a:lnSpc>
            </a:pPr>
            <a:r>
              <a:rPr lang="en-US" sz="2200" b="1" dirty="0"/>
              <a:t>Example: </a:t>
            </a:r>
            <a:endParaRPr lang="en-US" sz="2200" dirty="0"/>
          </a:p>
          <a:p>
            <a:pPr marL="798513" indent="-282575" algn="just">
              <a:lnSpc>
                <a:spcPct val="120000"/>
              </a:lnSpc>
              <a:buNone/>
            </a:pPr>
            <a:r>
              <a:rPr lang="en-US" sz="2200" dirty="0"/>
              <a:t>let num1 = 12;  </a:t>
            </a:r>
          </a:p>
          <a:p>
            <a:pPr marL="798513" indent="-282575" algn="just">
              <a:lnSpc>
                <a:spcPct val="120000"/>
              </a:lnSpc>
              <a:buNone/>
            </a:pPr>
            <a:r>
              <a:rPr lang="en-US" sz="2200" dirty="0"/>
              <a:t>if (num1 % 2 == 0) {     </a:t>
            </a:r>
          </a:p>
          <a:p>
            <a:pPr marL="798513" indent="-282575" algn="just">
              <a:lnSpc>
                <a:spcPct val="120000"/>
              </a:lnSpc>
              <a:buNone/>
            </a:pPr>
            <a:r>
              <a:rPr lang="en-US" sz="2200" dirty="0"/>
              <a:t>console.log("It is an even number!!"); </a:t>
            </a:r>
          </a:p>
          <a:p>
            <a:pPr marL="798513" indent="-282575" algn="just">
              <a:lnSpc>
                <a:spcPct val="120000"/>
              </a:lnSpc>
              <a:buNone/>
            </a:pPr>
            <a:r>
              <a:rPr lang="en-US" sz="2200" dirty="0"/>
              <a:t>} </a:t>
            </a:r>
          </a:p>
          <a:p>
            <a:pPr marL="798513" indent="-282575" algn="just">
              <a:lnSpc>
                <a:spcPct val="120000"/>
              </a:lnSpc>
              <a:buNone/>
            </a:pPr>
            <a:r>
              <a:rPr lang="en-US" sz="2200" i="1" dirty="0"/>
              <a:t>// OUTPUT: It is an even number!!  Because 12%2 evaluates to true </a:t>
            </a:r>
            <a:br>
              <a:rPr lang="en-US" sz="2200" dirty="0"/>
            </a:br>
            <a:endParaRPr lang="en-US" sz="22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639762"/>
          </a:xfrm>
        </p:spPr>
        <p:txBody>
          <a:bodyPr>
            <a:normAutofit fontScale="90000"/>
          </a:bodyPr>
          <a:lstStyle/>
          <a:p>
            <a:pPr algn="ctr"/>
            <a:r>
              <a:rPr lang="en-US" b="1" dirty="0"/>
              <a:t>If-else </a:t>
            </a:r>
            <a:endParaRPr lang="en-US" dirty="0"/>
          </a:p>
        </p:txBody>
      </p:sp>
      <p:sp>
        <p:nvSpPr>
          <p:cNvPr id="3" name="Content Placeholder 2"/>
          <p:cNvSpPr>
            <a:spLocks noGrp="1"/>
          </p:cNvSpPr>
          <p:nvPr>
            <p:ph idx="1"/>
          </p:nvPr>
        </p:nvSpPr>
        <p:spPr>
          <a:xfrm>
            <a:off x="990600" y="838200"/>
            <a:ext cx="7943088" cy="6019800"/>
          </a:xfrm>
        </p:spPr>
        <p:txBody>
          <a:bodyPr>
            <a:normAutofit fontScale="92500" lnSpcReduction="20000"/>
          </a:bodyPr>
          <a:lstStyle/>
          <a:p>
            <a:pPr>
              <a:lnSpc>
                <a:spcPct val="120000"/>
              </a:lnSpc>
            </a:pPr>
            <a:r>
              <a:rPr lang="en-US" dirty="0"/>
              <a:t>The 'else' statement is used to execute a block of code if the given condition evaluates to false. </a:t>
            </a:r>
          </a:p>
          <a:p>
            <a:pPr>
              <a:lnSpc>
                <a:spcPct val="120000"/>
              </a:lnSpc>
              <a:buNone/>
            </a:pPr>
            <a:r>
              <a:rPr lang="en-US" b="1" dirty="0"/>
              <a:t>Syntax: </a:t>
            </a:r>
            <a:endParaRPr lang="en-US" dirty="0"/>
          </a:p>
          <a:p>
            <a:pPr marL="858838" indent="-282575">
              <a:lnSpc>
                <a:spcPct val="120000"/>
              </a:lnSpc>
              <a:buNone/>
            </a:pPr>
            <a:r>
              <a:rPr lang="en-US" dirty="0"/>
              <a:t>if (condition) {  </a:t>
            </a:r>
          </a:p>
          <a:p>
            <a:pPr marL="858838" indent="-282575">
              <a:lnSpc>
                <a:spcPct val="120000"/>
              </a:lnSpc>
              <a:buNone/>
            </a:pPr>
            <a:r>
              <a:rPr lang="en-US" i="1" dirty="0"/>
              <a:t>// block of code that will be executed, if the condition is true </a:t>
            </a:r>
          </a:p>
          <a:p>
            <a:pPr marL="858838" indent="-282575">
              <a:lnSpc>
                <a:spcPct val="120000"/>
              </a:lnSpc>
              <a:buNone/>
            </a:pPr>
            <a:r>
              <a:rPr lang="en-US" dirty="0"/>
              <a:t>}</a:t>
            </a:r>
          </a:p>
          <a:p>
            <a:pPr marL="858838" indent="-282575">
              <a:lnSpc>
                <a:spcPct val="120000"/>
              </a:lnSpc>
              <a:buNone/>
            </a:pPr>
            <a:r>
              <a:rPr lang="en-US" dirty="0"/>
              <a:t>else {  </a:t>
            </a:r>
            <a:r>
              <a:rPr lang="en-US" i="1" dirty="0"/>
              <a:t>// block of code that will be executed, if the condition is false </a:t>
            </a:r>
          </a:p>
          <a:p>
            <a:pPr marL="858838" indent="-282575">
              <a:lnSpc>
                <a:spcPct val="120000"/>
              </a:lnSpc>
              <a:buNone/>
            </a:pPr>
            <a:r>
              <a:rPr lang="en-US" dirty="0"/>
              <a:t>}    </a:t>
            </a:r>
            <a:br>
              <a:rPr lang="en-US" dirty="0"/>
            </a:b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pPr algn="ctr"/>
            <a:r>
              <a:rPr lang="en-US" b="1" dirty="0"/>
              <a:t>Example</a:t>
            </a:r>
            <a:endParaRPr lang="en-US" dirty="0"/>
          </a:p>
        </p:txBody>
      </p:sp>
      <p:sp>
        <p:nvSpPr>
          <p:cNvPr id="3" name="Content Placeholder 2"/>
          <p:cNvSpPr>
            <a:spLocks noGrp="1"/>
          </p:cNvSpPr>
          <p:nvPr>
            <p:ph idx="1"/>
          </p:nvPr>
        </p:nvSpPr>
        <p:spPr>
          <a:xfrm>
            <a:off x="1371600" y="1143000"/>
            <a:ext cx="7562088" cy="5486400"/>
          </a:xfrm>
        </p:spPr>
        <p:txBody>
          <a:bodyPr>
            <a:normAutofit lnSpcReduction="10000"/>
          </a:bodyPr>
          <a:lstStyle/>
          <a:p>
            <a:pPr marL="693738" indent="-282575" algn="just">
              <a:buNone/>
            </a:pPr>
            <a:r>
              <a:rPr lang="en-US" dirty="0"/>
              <a:t>let num1 = 1; </a:t>
            </a:r>
          </a:p>
          <a:p>
            <a:pPr marL="693738" indent="-282575" algn="just">
              <a:buNone/>
            </a:pPr>
            <a:r>
              <a:rPr lang="en-US" dirty="0"/>
              <a:t>if (num1 % 2 == 0) {     </a:t>
            </a:r>
          </a:p>
          <a:p>
            <a:pPr marL="693738" indent="-282575" algn="just">
              <a:buNone/>
            </a:pPr>
            <a:r>
              <a:rPr lang="en-US" dirty="0"/>
              <a:t>console.log("It is an even number!!"); </a:t>
            </a:r>
          </a:p>
          <a:p>
            <a:pPr marL="693738" indent="-282575" algn="just">
              <a:buNone/>
            </a:pPr>
            <a:r>
              <a:rPr lang="en-US" dirty="0"/>
              <a:t>} </a:t>
            </a:r>
          </a:p>
          <a:p>
            <a:pPr marL="693738" indent="-282575" algn="just">
              <a:buNone/>
            </a:pPr>
            <a:r>
              <a:rPr lang="en-US" dirty="0"/>
              <a:t>else{     </a:t>
            </a:r>
          </a:p>
          <a:p>
            <a:pPr marL="693738" indent="-282575" algn="just">
              <a:buNone/>
            </a:pPr>
            <a:r>
              <a:rPr lang="en-US" dirty="0"/>
              <a:t>console.log("It is an odd number!!");      </a:t>
            </a:r>
          </a:p>
          <a:p>
            <a:pPr marL="693738" indent="-282575" algn="just">
              <a:buNone/>
            </a:pPr>
            <a:r>
              <a:rPr lang="en-US" dirty="0"/>
              <a:t>} </a:t>
            </a:r>
          </a:p>
          <a:p>
            <a:pPr algn="just"/>
            <a:r>
              <a:rPr lang="en-US" i="1" dirty="0"/>
              <a:t>//OUTPUT: It is an odd number!! Because in if 1%2 evaluates to false and moves to else condition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639762"/>
          </a:xfrm>
        </p:spPr>
        <p:txBody>
          <a:bodyPr>
            <a:normAutofit/>
          </a:bodyPr>
          <a:lstStyle/>
          <a:p>
            <a:pPr algn="ctr"/>
            <a:r>
              <a:rPr lang="en-US" sz="3200" b="1" dirty="0"/>
              <a:t>Where to write JavaScript code?</a:t>
            </a:r>
            <a:endParaRPr lang="en-US" sz="3200" dirty="0"/>
          </a:p>
        </p:txBody>
      </p:sp>
      <p:sp>
        <p:nvSpPr>
          <p:cNvPr id="3" name="Content Placeholder 2"/>
          <p:cNvSpPr>
            <a:spLocks noGrp="1"/>
          </p:cNvSpPr>
          <p:nvPr>
            <p:ph idx="1"/>
          </p:nvPr>
        </p:nvSpPr>
        <p:spPr>
          <a:xfrm>
            <a:off x="1143000" y="914400"/>
            <a:ext cx="7790688" cy="5638800"/>
          </a:xfrm>
        </p:spPr>
        <p:txBody>
          <a:bodyPr>
            <a:normAutofit fontScale="92500" lnSpcReduction="10000"/>
          </a:bodyPr>
          <a:lstStyle/>
          <a:p>
            <a:pPr algn="just">
              <a:lnSpc>
                <a:spcPct val="150000"/>
              </a:lnSpc>
            </a:pPr>
            <a:r>
              <a:rPr lang="en-US" dirty="0"/>
              <a:t>JavaScript code can be </a:t>
            </a:r>
            <a:r>
              <a:rPr lang="en-US" dirty="0">
                <a:solidFill>
                  <a:srgbClr val="CC3399"/>
                </a:solidFill>
              </a:rPr>
              <a:t>embedded within the HTML page or can be written in an external file. </a:t>
            </a:r>
          </a:p>
          <a:p>
            <a:pPr algn="just">
              <a:lnSpc>
                <a:spcPct val="150000"/>
              </a:lnSpc>
            </a:pPr>
            <a:r>
              <a:rPr lang="en-US" dirty="0"/>
              <a:t>There are three ways of writing JavaScript depending on the platform : </a:t>
            </a:r>
          </a:p>
          <a:p>
            <a:pPr marL="919163" lvl="0" indent="-282575" algn="just">
              <a:lnSpc>
                <a:spcPct val="150000"/>
              </a:lnSpc>
            </a:pPr>
            <a:r>
              <a:rPr lang="en-US" dirty="0"/>
              <a:t>Inline Scripting</a:t>
            </a:r>
          </a:p>
          <a:p>
            <a:pPr marL="919163" lvl="0" indent="-282575" algn="just">
              <a:lnSpc>
                <a:spcPct val="150000"/>
              </a:lnSpc>
            </a:pPr>
            <a:r>
              <a:rPr lang="en-US" dirty="0"/>
              <a:t>Internal Scripting</a:t>
            </a:r>
          </a:p>
          <a:p>
            <a:pPr marL="919163" lvl="0" indent="-282575" algn="just">
              <a:lnSpc>
                <a:spcPct val="150000"/>
              </a:lnSpc>
            </a:pPr>
            <a:r>
              <a:rPr lang="en-US" dirty="0"/>
              <a:t>External Scripting</a:t>
            </a:r>
          </a:p>
          <a:p>
            <a:pPr algn="just">
              <a:lnSpc>
                <a:spcPct val="150000"/>
              </a:lnSpc>
            </a:pP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498080" cy="639762"/>
          </a:xfrm>
        </p:spPr>
        <p:txBody>
          <a:bodyPr>
            <a:normAutofit fontScale="90000"/>
          </a:bodyPr>
          <a:lstStyle/>
          <a:p>
            <a:pPr algn="ctr"/>
            <a:r>
              <a:rPr lang="en-US" b="1" dirty="0"/>
              <a:t>If-else-if Ladder</a:t>
            </a:r>
            <a:endParaRPr lang="en-US" dirty="0"/>
          </a:p>
        </p:txBody>
      </p:sp>
      <p:sp>
        <p:nvSpPr>
          <p:cNvPr id="3" name="Content Placeholder 2"/>
          <p:cNvSpPr>
            <a:spLocks noGrp="1"/>
          </p:cNvSpPr>
          <p:nvPr>
            <p:ph idx="1"/>
          </p:nvPr>
        </p:nvSpPr>
        <p:spPr>
          <a:xfrm>
            <a:off x="1219200" y="838200"/>
            <a:ext cx="7714488" cy="5791200"/>
          </a:xfrm>
        </p:spPr>
        <p:txBody>
          <a:bodyPr>
            <a:normAutofit fontScale="70000" lnSpcReduction="20000"/>
          </a:bodyPr>
          <a:lstStyle/>
          <a:p>
            <a:pPr algn="just"/>
            <a:r>
              <a:rPr lang="en-US" dirty="0"/>
              <a:t>if...else ladder is used to check for a new condition when the first condition evaluates to false. </a:t>
            </a:r>
          </a:p>
          <a:p>
            <a:pPr algn="just">
              <a:buNone/>
            </a:pPr>
            <a:r>
              <a:rPr lang="en-US" b="1" dirty="0"/>
              <a:t>Syntax: </a:t>
            </a:r>
            <a:endParaRPr lang="en-US" dirty="0"/>
          </a:p>
          <a:p>
            <a:pPr marL="514350" indent="-282575">
              <a:buNone/>
            </a:pPr>
            <a:r>
              <a:rPr lang="en-US" sz="3700" dirty="0"/>
              <a:t>if (condition1) {    </a:t>
            </a:r>
          </a:p>
          <a:p>
            <a:pPr marL="514350" indent="-282575">
              <a:buNone/>
            </a:pPr>
            <a:r>
              <a:rPr lang="en-US" sz="3700" i="1" dirty="0"/>
              <a:t>// block of code that will be executed if condition1 is true </a:t>
            </a:r>
          </a:p>
          <a:p>
            <a:pPr marL="514350" indent="-282575">
              <a:buNone/>
            </a:pPr>
            <a:r>
              <a:rPr lang="en-US" sz="3700" dirty="0"/>
              <a:t>} </a:t>
            </a:r>
          </a:p>
          <a:p>
            <a:pPr marL="514350" indent="-282575">
              <a:buNone/>
            </a:pPr>
            <a:r>
              <a:rPr lang="en-US" sz="3700" dirty="0"/>
              <a:t>else if (condition2) {    </a:t>
            </a:r>
          </a:p>
          <a:p>
            <a:pPr marL="514350" indent="-282575">
              <a:buNone/>
            </a:pPr>
            <a:r>
              <a:rPr lang="en-US" sz="3700" i="1" dirty="0"/>
              <a:t>// block of code that will be executed if the condition1 is false and condition2 is true </a:t>
            </a:r>
          </a:p>
          <a:p>
            <a:pPr marL="514350" indent="-282575">
              <a:buNone/>
            </a:pPr>
            <a:r>
              <a:rPr lang="en-US" sz="3700" dirty="0"/>
              <a:t>} </a:t>
            </a:r>
          </a:p>
          <a:p>
            <a:pPr marL="514350" indent="-282575">
              <a:buNone/>
            </a:pPr>
            <a:r>
              <a:rPr lang="en-US" sz="3700" dirty="0"/>
              <a:t>else {    </a:t>
            </a:r>
          </a:p>
          <a:p>
            <a:pPr marL="514350" indent="-282575">
              <a:buNone/>
            </a:pPr>
            <a:r>
              <a:rPr lang="en-US" sz="3700" i="1" dirty="0"/>
              <a:t>// block of code that will be executed if the condition1 is false and condition2 is false </a:t>
            </a:r>
          </a:p>
          <a:p>
            <a:pPr marL="514350" indent="-282575">
              <a:buNone/>
            </a:pPr>
            <a:r>
              <a:rPr lang="en-US" sz="3700" dirty="0"/>
              <a:t>}  </a:t>
            </a:r>
          </a:p>
          <a:p>
            <a:pPr algn="just"/>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639762"/>
          </a:xfrm>
        </p:spPr>
        <p:txBody>
          <a:bodyPr>
            <a:normAutofit fontScale="90000"/>
          </a:bodyPr>
          <a:lstStyle/>
          <a:p>
            <a:pPr algn="ctr"/>
            <a:r>
              <a:rPr lang="en-US" b="1" dirty="0"/>
              <a:t>Example</a:t>
            </a:r>
            <a:endParaRPr lang="en-US" dirty="0"/>
          </a:p>
        </p:txBody>
      </p:sp>
      <p:sp>
        <p:nvSpPr>
          <p:cNvPr id="3" name="Content Placeholder 2"/>
          <p:cNvSpPr>
            <a:spLocks noGrp="1"/>
          </p:cNvSpPr>
          <p:nvPr>
            <p:ph idx="1"/>
          </p:nvPr>
        </p:nvSpPr>
        <p:spPr>
          <a:xfrm>
            <a:off x="1066800" y="609600"/>
            <a:ext cx="7866888" cy="6248400"/>
          </a:xfrm>
        </p:spPr>
        <p:txBody>
          <a:bodyPr>
            <a:normAutofit fontScale="92500" lnSpcReduction="20000"/>
          </a:bodyPr>
          <a:lstStyle/>
          <a:p>
            <a:pPr>
              <a:buNone/>
            </a:pPr>
            <a:r>
              <a:rPr lang="en-US" dirty="0"/>
              <a:t>let marks = 46;</a:t>
            </a:r>
          </a:p>
          <a:p>
            <a:pPr>
              <a:buNone/>
            </a:pPr>
            <a:r>
              <a:rPr lang="en-US" dirty="0"/>
              <a:t>if (marks &gt;= 85) {	</a:t>
            </a:r>
          </a:p>
          <a:p>
            <a:pPr>
              <a:buNone/>
            </a:pPr>
            <a:r>
              <a:rPr lang="en-US" dirty="0"/>
              <a:t>console.log("Very Good");</a:t>
            </a:r>
          </a:p>
          <a:p>
            <a:pPr>
              <a:buNone/>
            </a:pPr>
            <a:r>
              <a:rPr lang="en-US" dirty="0"/>
              <a:t>}</a:t>
            </a:r>
          </a:p>
          <a:p>
            <a:pPr>
              <a:buNone/>
            </a:pPr>
            <a:r>
              <a:rPr lang="en-US" dirty="0"/>
              <a:t>else if (marks &lt; 85 &amp;&amp; marks &gt;= 50) </a:t>
            </a:r>
          </a:p>
          <a:p>
            <a:pPr>
              <a:buNone/>
            </a:pPr>
            <a:r>
              <a:rPr lang="en-US" dirty="0"/>
              <a:t>{	</a:t>
            </a:r>
          </a:p>
          <a:p>
            <a:pPr>
              <a:buNone/>
            </a:pPr>
            <a:r>
              <a:rPr lang="en-US" dirty="0"/>
              <a:t>console.log("Good");</a:t>
            </a:r>
          </a:p>
          <a:p>
            <a:pPr>
              <a:buNone/>
            </a:pPr>
            <a:r>
              <a:rPr lang="en-US" dirty="0"/>
              <a:t>}</a:t>
            </a:r>
          </a:p>
          <a:p>
            <a:pPr>
              <a:buNone/>
            </a:pPr>
            <a:r>
              <a:rPr lang="en-US" dirty="0"/>
              <a:t>else {	</a:t>
            </a:r>
          </a:p>
          <a:p>
            <a:pPr>
              <a:buNone/>
            </a:pPr>
            <a:r>
              <a:rPr lang="en-US" dirty="0"/>
              <a:t>console.log("Needs Improvement");</a:t>
            </a:r>
          </a:p>
          <a:p>
            <a:pPr>
              <a:buNone/>
            </a:pPr>
            <a:r>
              <a:rPr lang="en-US" dirty="0"/>
              <a:t>}</a:t>
            </a:r>
          </a:p>
          <a:p>
            <a:pPr algn="just"/>
            <a:r>
              <a:rPr lang="en-US" i="1" dirty="0"/>
              <a:t>// OUTPUT: Needs Improvement, Because the value of marks is 46 which doesn't satisfy the first two condition checks. </a:t>
            </a:r>
            <a:endParaRPr lang="en-US" dirty="0"/>
          </a:p>
          <a:p>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563562"/>
          </a:xfrm>
        </p:spPr>
        <p:txBody>
          <a:bodyPr>
            <a:normAutofit fontScale="90000"/>
          </a:bodyPr>
          <a:lstStyle/>
          <a:p>
            <a:pPr algn="ctr"/>
            <a:r>
              <a:rPr lang="en-US" b="1" dirty="0"/>
              <a:t>Switch Statement</a:t>
            </a:r>
            <a:endParaRPr lang="en-US" dirty="0"/>
          </a:p>
        </p:txBody>
      </p:sp>
      <p:sp>
        <p:nvSpPr>
          <p:cNvPr id="3" name="Content Placeholder 2"/>
          <p:cNvSpPr>
            <a:spLocks noGrp="1"/>
          </p:cNvSpPr>
          <p:nvPr>
            <p:ph idx="1"/>
          </p:nvPr>
        </p:nvSpPr>
        <p:spPr>
          <a:xfrm>
            <a:off x="1219200" y="762000"/>
            <a:ext cx="7714488" cy="6096000"/>
          </a:xfrm>
        </p:spPr>
        <p:txBody>
          <a:bodyPr>
            <a:normAutofit fontScale="77500" lnSpcReduction="20000"/>
          </a:bodyPr>
          <a:lstStyle/>
          <a:p>
            <a:pPr algn="just"/>
            <a:r>
              <a:rPr lang="en-US" dirty="0"/>
              <a:t>The Switch statement is used to select and evaluate one of the many blocks of code. </a:t>
            </a:r>
          </a:p>
          <a:p>
            <a:pPr algn="just">
              <a:buNone/>
            </a:pPr>
            <a:r>
              <a:rPr lang="en-US" b="1" dirty="0"/>
              <a:t>Syntax: </a:t>
            </a:r>
            <a:endParaRPr lang="en-US" dirty="0"/>
          </a:p>
          <a:p>
            <a:pPr marL="798513" indent="-282575" algn="just">
              <a:buNone/>
            </a:pPr>
            <a:r>
              <a:rPr lang="en-US" dirty="0"/>
              <a:t>switch (expression) {    </a:t>
            </a:r>
          </a:p>
          <a:p>
            <a:pPr marL="798513" indent="-282575" algn="just">
              <a:buNone/>
            </a:pPr>
            <a:r>
              <a:rPr lang="en-US" dirty="0"/>
              <a:t>case value 1: code block;                 </a:t>
            </a:r>
          </a:p>
          <a:p>
            <a:pPr marL="798513" indent="-282575" algn="just">
              <a:buNone/>
            </a:pPr>
            <a:r>
              <a:rPr lang="en-US" dirty="0"/>
              <a:t>break;    </a:t>
            </a:r>
          </a:p>
          <a:p>
            <a:pPr marL="798513" indent="-282575" algn="just">
              <a:buNone/>
            </a:pPr>
            <a:r>
              <a:rPr lang="en-US" dirty="0"/>
              <a:t>case value 2: code block;                 </a:t>
            </a:r>
          </a:p>
          <a:p>
            <a:pPr marL="798513" indent="-282575" algn="just">
              <a:buNone/>
            </a:pPr>
            <a:r>
              <a:rPr lang="en-US" dirty="0"/>
              <a:t>break;    </a:t>
            </a:r>
          </a:p>
          <a:p>
            <a:pPr marL="798513" indent="-282575" algn="just">
              <a:buNone/>
            </a:pPr>
            <a:r>
              <a:rPr lang="en-US" dirty="0"/>
              <a:t>case value N: code block;                 </a:t>
            </a:r>
          </a:p>
          <a:p>
            <a:pPr marL="798513" indent="-282575" algn="just">
              <a:buNone/>
            </a:pPr>
            <a:r>
              <a:rPr lang="en-US" dirty="0"/>
              <a:t>break;    </a:t>
            </a:r>
          </a:p>
          <a:p>
            <a:pPr marL="798513" indent="-282575" algn="just">
              <a:buNone/>
            </a:pPr>
            <a:r>
              <a:rPr lang="en-US" dirty="0"/>
              <a:t>default: code block;              </a:t>
            </a:r>
          </a:p>
          <a:p>
            <a:pPr marL="798513" indent="-282575" algn="just">
              <a:buNone/>
            </a:pPr>
            <a:r>
              <a:rPr lang="en-US" dirty="0"/>
              <a:t>}</a:t>
            </a:r>
          </a:p>
          <a:p>
            <a:pPr marL="349250" indent="-282575" algn="just"/>
            <a:r>
              <a:rPr lang="en-US" dirty="0"/>
              <a:t>'break' statement is used to come out of the switch and continue execution of statement(s) the following switch. </a:t>
            </a:r>
          </a:p>
          <a:p>
            <a:pPr marL="798513" indent="-282575" algn="just">
              <a:buNone/>
            </a:pPr>
            <a:r>
              <a:rPr lang="en-US" dirty="0"/>
              <a:t>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762000"/>
            <a:ext cx="7638288" cy="6096000"/>
          </a:xfrm>
        </p:spPr>
        <p:txBody>
          <a:bodyPr>
            <a:normAutofit fontScale="70000" lnSpcReduction="20000"/>
          </a:bodyPr>
          <a:lstStyle/>
          <a:p>
            <a:pPr algn="just"/>
            <a:r>
              <a:rPr lang="en-US" dirty="0"/>
              <a:t>For the given Employee performance rating (between 1 to 5), displays the appropriate performance badge. </a:t>
            </a:r>
          </a:p>
          <a:p>
            <a:pPr marL="574675" indent="-282575">
              <a:buNone/>
            </a:pPr>
            <a:r>
              <a:rPr lang="en-US" dirty="0" err="1"/>
              <a:t>var</a:t>
            </a:r>
            <a:r>
              <a:rPr lang="en-US" dirty="0"/>
              <a:t> </a:t>
            </a:r>
            <a:r>
              <a:rPr lang="en-US" dirty="0" err="1"/>
              <a:t>perfRating</a:t>
            </a:r>
            <a:r>
              <a:rPr lang="en-US" dirty="0"/>
              <a:t> = 5; </a:t>
            </a:r>
          </a:p>
          <a:p>
            <a:pPr marL="574675" indent="-282575">
              <a:buNone/>
            </a:pPr>
            <a:r>
              <a:rPr lang="en-US" dirty="0"/>
              <a:t>switch (</a:t>
            </a:r>
            <a:r>
              <a:rPr lang="en-US" dirty="0" err="1"/>
              <a:t>perfRating</a:t>
            </a:r>
            <a:r>
              <a:rPr lang="en-US" dirty="0"/>
              <a:t>) {    </a:t>
            </a:r>
          </a:p>
          <a:p>
            <a:pPr marL="574675" indent="-282575">
              <a:buNone/>
            </a:pPr>
            <a:r>
              <a:rPr lang="en-US" dirty="0"/>
              <a:t>case 5:  console.log("Very Poor");        </a:t>
            </a:r>
          </a:p>
          <a:p>
            <a:pPr marL="574675" indent="-282575">
              <a:buNone/>
            </a:pPr>
            <a:r>
              <a:rPr lang="en-US" dirty="0"/>
              <a:t>		     break;    </a:t>
            </a:r>
          </a:p>
          <a:p>
            <a:pPr marL="574675" indent="-282575">
              <a:buNone/>
            </a:pPr>
            <a:r>
              <a:rPr lang="en-US" dirty="0"/>
              <a:t>case 4:  console.log("Needs Improvement");        		     	     break;    </a:t>
            </a:r>
          </a:p>
          <a:p>
            <a:pPr marL="574675" indent="-282575">
              <a:buNone/>
            </a:pPr>
            <a:r>
              <a:rPr lang="en-US" dirty="0"/>
              <a:t>case 3:  console.log("Met Expectations");        </a:t>
            </a:r>
          </a:p>
          <a:p>
            <a:pPr marL="574675" indent="-282575">
              <a:buNone/>
            </a:pPr>
            <a:r>
              <a:rPr lang="en-US" dirty="0"/>
              <a:t>		     break;    </a:t>
            </a:r>
          </a:p>
          <a:p>
            <a:pPr marL="574675" indent="-282575">
              <a:buNone/>
            </a:pPr>
            <a:r>
              <a:rPr lang="en-US" dirty="0"/>
              <a:t>case 2:  console.log("Commendable");        </a:t>
            </a:r>
          </a:p>
          <a:p>
            <a:pPr marL="574675" indent="-282575">
              <a:buNone/>
            </a:pPr>
            <a:r>
              <a:rPr lang="en-US" dirty="0"/>
              <a:t>		     break;    </a:t>
            </a:r>
          </a:p>
          <a:p>
            <a:pPr marL="574675" indent="-282575">
              <a:buNone/>
            </a:pPr>
            <a:r>
              <a:rPr lang="en-US" dirty="0"/>
              <a:t>case 1:  console.log("Outstanding");        </a:t>
            </a:r>
          </a:p>
          <a:p>
            <a:pPr marL="574675" indent="-282575">
              <a:buNone/>
            </a:pPr>
            <a:r>
              <a:rPr lang="en-US" dirty="0"/>
              <a:t>		    break;    </a:t>
            </a:r>
          </a:p>
          <a:p>
            <a:pPr marL="574675" indent="-282575">
              <a:buNone/>
            </a:pPr>
            <a:r>
              <a:rPr lang="en-US" dirty="0"/>
              <a:t>default: console.log("Sorry!! Invalid Rating.");</a:t>
            </a:r>
          </a:p>
          <a:p>
            <a:pPr marL="574675" indent="-282575">
              <a:buNone/>
            </a:pPr>
            <a:r>
              <a:rPr lang="en-US" dirty="0"/>
              <a:t>} </a:t>
            </a:r>
          </a:p>
          <a:p>
            <a:pPr marL="574675" indent="-282575">
              <a:buNone/>
            </a:pPr>
            <a:r>
              <a:rPr lang="en-US" b="1" dirty="0"/>
              <a:t>OUTPUT:</a:t>
            </a:r>
            <a:r>
              <a:rPr lang="en-US" dirty="0"/>
              <a:t>  Very Poor</a:t>
            </a:r>
          </a:p>
          <a:p>
            <a:pPr algn="just"/>
            <a:endParaRPr lang="en-US" dirty="0"/>
          </a:p>
        </p:txBody>
      </p:sp>
      <p:sp>
        <p:nvSpPr>
          <p:cNvPr id="4" name="Title 1"/>
          <p:cNvSpPr txBox="1">
            <a:spLocks/>
          </p:cNvSpPr>
          <p:nvPr/>
        </p:nvSpPr>
        <p:spPr>
          <a:xfrm>
            <a:off x="1143000" y="0"/>
            <a:ext cx="8001000" cy="792162"/>
          </a:xfrm>
          <a:prstGeom prst="rect">
            <a:avLst/>
          </a:prstGeom>
        </p:spPr>
        <p:txBody>
          <a:bodyPr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Switch Statement - with break statement</a:t>
            </a:r>
            <a:endParaRPr kumimoji="0" lang="en-US" sz="30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8610600" cy="792162"/>
          </a:xfrm>
        </p:spPr>
        <p:txBody>
          <a:bodyPr>
            <a:noAutofit/>
          </a:bodyPr>
          <a:lstStyle/>
          <a:p>
            <a:r>
              <a:rPr lang="en-US" sz="3000" b="1" dirty="0"/>
              <a:t> Switch Statement - without break statement</a:t>
            </a:r>
            <a:endParaRPr lang="en-US" sz="3000" dirty="0"/>
          </a:p>
        </p:txBody>
      </p:sp>
      <p:sp>
        <p:nvSpPr>
          <p:cNvPr id="3" name="Content Placeholder 2"/>
          <p:cNvSpPr>
            <a:spLocks noGrp="1"/>
          </p:cNvSpPr>
          <p:nvPr>
            <p:ph idx="1"/>
          </p:nvPr>
        </p:nvSpPr>
        <p:spPr>
          <a:xfrm>
            <a:off x="1066800" y="685800"/>
            <a:ext cx="7866888" cy="6172200"/>
          </a:xfrm>
        </p:spPr>
        <p:txBody>
          <a:bodyPr>
            <a:normAutofit fontScale="92500" lnSpcReduction="20000"/>
          </a:bodyPr>
          <a:lstStyle/>
          <a:p>
            <a:pPr marL="693738" indent="-282575">
              <a:lnSpc>
                <a:spcPct val="150000"/>
              </a:lnSpc>
              <a:buNone/>
              <a:tabLst>
                <a:tab pos="688975" algn="l"/>
              </a:tabLst>
            </a:pPr>
            <a:r>
              <a:rPr lang="en-US" dirty="0" err="1"/>
              <a:t>var</a:t>
            </a:r>
            <a:r>
              <a:rPr lang="en-US" dirty="0"/>
              <a:t> </a:t>
            </a:r>
            <a:r>
              <a:rPr lang="en-US" dirty="0" err="1"/>
              <a:t>perfRating</a:t>
            </a:r>
            <a:r>
              <a:rPr lang="en-US" dirty="0"/>
              <a:t> = 5;  </a:t>
            </a:r>
          </a:p>
          <a:p>
            <a:pPr marL="693738" indent="-282575">
              <a:lnSpc>
                <a:spcPct val="150000"/>
              </a:lnSpc>
              <a:buNone/>
              <a:tabLst>
                <a:tab pos="688975" algn="l"/>
              </a:tabLst>
            </a:pPr>
            <a:r>
              <a:rPr lang="en-US" dirty="0"/>
              <a:t>switch (</a:t>
            </a:r>
            <a:r>
              <a:rPr lang="en-US" dirty="0" err="1"/>
              <a:t>perfRating</a:t>
            </a:r>
            <a:r>
              <a:rPr lang="en-US" dirty="0"/>
              <a:t>) {     </a:t>
            </a:r>
          </a:p>
          <a:p>
            <a:pPr marL="693738" indent="-282575">
              <a:lnSpc>
                <a:spcPct val="150000"/>
              </a:lnSpc>
              <a:buNone/>
              <a:tabLst>
                <a:tab pos="688975" algn="l"/>
              </a:tabLst>
            </a:pPr>
            <a:r>
              <a:rPr lang="en-US" dirty="0"/>
              <a:t>case 5: console.log("Very Poor");            </a:t>
            </a:r>
          </a:p>
          <a:p>
            <a:pPr marL="693738" indent="-282575">
              <a:lnSpc>
                <a:spcPct val="150000"/>
              </a:lnSpc>
              <a:buNone/>
              <a:tabLst>
                <a:tab pos="688975" algn="l"/>
              </a:tabLst>
            </a:pPr>
            <a:r>
              <a:rPr lang="en-US" dirty="0"/>
              <a:t>case 4: console.log("Needs Improvement");   </a:t>
            </a:r>
          </a:p>
          <a:p>
            <a:pPr marL="693738" indent="-282575">
              <a:lnSpc>
                <a:spcPct val="150000"/>
              </a:lnSpc>
              <a:buNone/>
              <a:tabLst>
                <a:tab pos="688975" algn="l"/>
              </a:tabLst>
            </a:pPr>
            <a:r>
              <a:rPr lang="en-US" dirty="0"/>
              <a:t>case 3: console.log("Met Expectations");</a:t>
            </a:r>
          </a:p>
          <a:p>
            <a:pPr marL="693738" indent="-282575">
              <a:lnSpc>
                <a:spcPct val="150000"/>
              </a:lnSpc>
              <a:buNone/>
              <a:tabLst>
                <a:tab pos="688975" algn="l"/>
              </a:tabLst>
            </a:pPr>
            <a:r>
              <a:rPr lang="en-US" dirty="0"/>
              <a:t>case 2: console.log("Commendable");           </a:t>
            </a:r>
          </a:p>
          <a:p>
            <a:pPr marL="693738" indent="-282575">
              <a:lnSpc>
                <a:spcPct val="150000"/>
              </a:lnSpc>
              <a:buNone/>
              <a:tabLst>
                <a:tab pos="688975" algn="l"/>
              </a:tabLst>
            </a:pPr>
            <a:r>
              <a:rPr lang="en-US" dirty="0"/>
              <a:t>case 1: console.log("Outstanding");           </a:t>
            </a:r>
          </a:p>
          <a:p>
            <a:pPr marL="693738" indent="-282575">
              <a:lnSpc>
                <a:spcPct val="150000"/>
              </a:lnSpc>
              <a:buNone/>
              <a:tabLst>
                <a:tab pos="688975" algn="l"/>
              </a:tabLst>
            </a:pPr>
            <a:r>
              <a:rPr lang="en-US" dirty="0"/>
              <a:t>default: console.log("Sorry!! Invalid Rating.");</a:t>
            </a:r>
          </a:p>
          <a:p>
            <a:pPr marL="693738" indent="-282575">
              <a:lnSpc>
                <a:spcPct val="150000"/>
              </a:lnSpc>
              <a:buNone/>
              <a:tabLst>
                <a:tab pos="688975" algn="l"/>
              </a:tabLst>
            </a:pPr>
            <a:r>
              <a:rPr lang="en-US" dirty="0"/>
              <a:t>}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924800" cy="6400800"/>
          </a:xfrm>
        </p:spPr>
        <p:txBody>
          <a:bodyPr>
            <a:normAutofit fontScale="92500" lnSpcReduction="20000"/>
          </a:bodyPr>
          <a:lstStyle/>
          <a:p>
            <a:pPr>
              <a:buNone/>
            </a:pPr>
            <a:r>
              <a:rPr lang="en-US" i="1" dirty="0"/>
              <a:t>/*  </a:t>
            </a:r>
          </a:p>
          <a:p>
            <a:pPr>
              <a:buNone/>
            </a:pPr>
            <a:r>
              <a:rPr lang="en-US" i="1" dirty="0"/>
              <a:t>OUTPUT:  </a:t>
            </a:r>
          </a:p>
          <a:p>
            <a:pPr>
              <a:buNone/>
            </a:pPr>
            <a:r>
              <a:rPr lang="en-US" i="1" dirty="0"/>
              <a:t>Very  Poor  </a:t>
            </a:r>
          </a:p>
          <a:p>
            <a:pPr>
              <a:buNone/>
            </a:pPr>
            <a:r>
              <a:rPr lang="en-US" i="1" dirty="0"/>
              <a:t>Needs Improvement  </a:t>
            </a:r>
          </a:p>
          <a:p>
            <a:pPr>
              <a:buNone/>
            </a:pPr>
            <a:r>
              <a:rPr lang="en-US" i="1" dirty="0"/>
              <a:t>Met Expectations  </a:t>
            </a:r>
          </a:p>
          <a:p>
            <a:pPr>
              <a:buNone/>
            </a:pPr>
            <a:r>
              <a:rPr lang="en-US" i="1" dirty="0"/>
              <a:t>Commendable  </a:t>
            </a:r>
          </a:p>
          <a:p>
            <a:pPr>
              <a:buNone/>
            </a:pPr>
            <a:r>
              <a:rPr lang="en-US" i="1" dirty="0"/>
              <a:t>Outstanding  </a:t>
            </a:r>
          </a:p>
          <a:p>
            <a:pPr>
              <a:buNone/>
            </a:pPr>
            <a:r>
              <a:rPr lang="en-US" i="1" dirty="0"/>
              <a:t>Sorry!! Invalid Rating.</a:t>
            </a:r>
          </a:p>
          <a:p>
            <a:pPr>
              <a:buNone/>
            </a:pPr>
            <a:r>
              <a:rPr lang="en-US" i="1" dirty="0"/>
              <a:t>*/</a:t>
            </a:r>
            <a:r>
              <a:rPr lang="en-US" dirty="0"/>
              <a:t> </a:t>
            </a:r>
          </a:p>
          <a:p>
            <a:pPr algn="just"/>
            <a:r>
              <a:rPr lang="en-US" dirty="0"/>
              <a:t>The reason for the above output is, initially </a:t>
            </a:r>
            <a:r>
              <a:rPr lang="en-US" dirty="0" err="1"/>
              <a:t>perfRating</a:t>
            </a:r>
            <a:r>
              <a:rPr lang="en-US" dirty="0"/>
              <a:t> is checked against case 5 and it got matched, hence ‘Very Poor’ is displayed. But as the break statement is missing, the remaining cases including default got executed.</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715962"/>
          </a:xfrm>
        </p:spPr>
        <p:txBody>
          <a:bodyPr>
            <a:noAutofit/>
          </a:bodyPr>
          <a:lstStyle/>
          <a:p>
            <a:pPr algn="ctr"/>
            <a:r>
              <a:rPr lang="en-US" sz="3200" b="1" dirty="0"/>
              <a:t>Switch Statement - default statement</a:t>
            </a:r>
            <a:br>
              <a:rPr lang="en-US" sz="3200" dirty="0"/>
            </a:br>
            <a:endParaRPr lang="en-US" sz="3200" dirty="0"/>
          </a:p>
        </p:txBody>
      </p:sp>
      <p:sp>
        <p:nvSpPr>
          <p:cNvPr id="3" name="Content Placeholder 2"/>
          <p:cNvSpPr>
            <a:spLocks noGrp="1"/>
          </p:cNvSpPr>
          <p:nvPr>
            <p:ph idx="1"/>
          </p:nvPr>
        </p:nvSpPr>
        <p:spPr>
          <a:xfrm>
            <a:off x="1219200" y="762000"/>
            <a:ext cx="7924800" cy="6096000"/>
          </a:xfrm>
        </p:spPr>
        <p:txBody>
          <a:bodyPr>
            <a:normAutofit fontScale="85000" lnSpcReduction="10000"/>
          </a:bodyPr>
          <a:lstStyle/>
          <a:p>
            <a:pPr marL="514350" indent="-282575">
              <a:buNone/>
            </a:pPr>
            <a:r>
              <a:rPr lang="en-US" dirty="0" err="1"/>
              <a:t>var</a:t>
            </a:r>
            <a:r>
              <a:rPr lang="en-US" dirty="0"/>
              <a:t> </a:t>
            </a:r>
            <a:r>
              <a:rPr lang="en-US" dirty="0" err="1"/>
              <a:t>perfRating</a:t>
            </a:r>
            <a:r>
              <a:rPr lang="en-US" dirty="0"/>
              <a:t> = 15;  </a:t>
            </a:r>
          </a:p>
          <a:p>
            <a:pPr marL="514350" indent="-282575">
              <a:buNone/>
            </a:pPr>
            <a:r>
              <a:rPr lang="en-US" dirty="0"/>
              <a:t>switch (</a:t>
            </a:r>
            <a:r>
              <a:rPr lang="en-US" dirty="0" err="1"/>
              <a:t>perfRating</a:t>
            </a:r>
            <a:r>
              <a:rPr lang="en-US" dirty="0"/>
              <a:t>) {     </a:t>
            </a:r>
          </a:p>
          <a:p>
            <a:pPr marL="514350" indent="-282575">
              <a:buNone/>
            </a:pPr>
            <a:r>
              <a:rPr lang="en-US" dirty="0"/>
              <a:t>case 5: console.log("Very Poor");      break;     </a:t>
            </a:r>
          </a:p>
          <a:p>
            <a:pPr marL="514350" indent="-282575">
              <a:buNone/>
            </a:pPr>
            <a:r>
              <a:rPr lang="en-US" dirty="0"/>
              <a:t>case 4: console.log("Needs Improvement");    break;     </a:t>
            </a:r>
          </a:p>
          <a:p>
            <a:pPr marL="514350" indent="-282575">
              <a:buNone/>
            </a:pPr>
            <a:r>
              <a:rPr lang="en-US" dirty="0"/>
              <a:t>case 3: console.log("Met Expectations");      break;    </a:t>
            </a:r>
          </a:p>
          <a:p>
            <a:pPr marL="514350" indent="-282575">
              <a:buNone/>
            </a:pPr>
            <a:r>
              <a:rPr lang="en-US" dirty="0"/>
              <a:t>case 2: console.log("Commendable");      break;     </a:t>
            </a:r>
          </a:p>
          <a:p>
            <a:pPr marL="514350" indent="-282575">
              <a:buNone/>
            </a:pPr>
            <a:r>
              <a:rPr lang="en-US" dirty="0"/>
              <a:t>case 1: console.log("Outstanding");       break;     </a:t>
            </a:r>
          </a:p>
          <a:p>
            <a:pPr marL="514350" indent="-282575">
              <a:buNone/>
            </a:pPr>
            <a:r>
              <a:rPr lang="en-US" dirty="0"/>
              <a:t>default:  console.log("Sorry!! Invalid Rating."); </a:t>
            </a:r>
          </a:p>
          <a:p>
            <a:pPr marL="514350" indent="-282575">
              <a:buNone/>
            </a:pPr>
            <a:r>
              <a:rPr lang="en-US" dirty="0"/>
              <a:t>}           </a:t>
            </a:r>
          </a:p>
          <a:p>
            <a:pPr marL="514350" indent="-282575">
              <a:buNone/>
            </a:pPr>
            <a:r>
              <a:rPr lang="en-US" i="1" dirty="0"/>
              <a:t>/*   OUTPUT:    Sorry!! Invalid Rating.   */</a:t>
            </a:r>
            <a:r>
              <a:rPr lang="en-US" dirty="0"/>
              <a:t> </a:t>
            </a:r>
          </a:p>
          <a:p>
            <a:r>
              <a:rPr lang="en-US" dirty="0"/>
              <a:t>Here </a:t>
            </a:r>
            <a:r>
              <a:rPr lang="en-US" b="1" dirty="0"/>
              <a:t> </a:t>
            </a:r>
            <a:r>
              <a:rPr lang="en-US" dirty="0" err="1"/>
              <a:t>perfRating</a:t>
            </a:r>
            <a:r>
              <a:rPr lang="en-US" dirty="0"/>
              <a:t> = 15 does not match any case values. Hence, the default statement got executed.</a:t>
            </a:r>
            <a:br>
              <a:rPr lang="en-US" dirty="0"/>
            </a:b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609600"/>
          </a:xfrm>
        </p:spPr>
        <p:txBody>
          <a:bodyPr>
            <a:normAutofit fontScale="90000"/>
          </a:bodyPr>
          <a:lstStyle/>
          <a:p>
            <a:pPr algn="ctr"/>
            <a:r>
              <a:rPr lang="en-US" b="1" dirty="0"/>
              <a:t>Loops</a:t>
            </a:r>
            <a:endParaRPr lang="en-US" dirty="0"/>
          </a:p>
        </p:txBody>
      </p:sp>
      <p:sp>
        <p:nvSpPr>
          <p:cNvPr id="3" name="Content Placeholder 2"/>
          <p:cNvSpPr>
            <a:spLocks noGrp="1"/>
          </p:cNvSpPr>
          <p:nvPr>
            <p:ph idx="1"/>
          </p:nvPr>
        </p:nvSpPr>
        <p:spPr>
          <a:xfrm>
            <a:off x="990600" y="685800"/>
            <a:ext cx="7943088" cy="6172200"/>
          </a:xfrm>
        </p:spPr>
        <p:txBody>
          <a:bodyPr>
            <a:normAutofit fontScale="77500" lnSpcReduction="20000"/>
          </a:bodyPr>
          <a:lstStyle/>
          <a:p>
            <a:pPr algn="just"/>
            <a:r>
              <a:rPr lang="en-US" dirty="0"/>
              <a:t>In JavaScript code, </a:t>
            </a:r>
            <a:r>
              <a:rPr lang="en-US" dirty="0">
                <a:solidFill>
                  <a:srgbClr val="0000FF"/>
                </a:solidFill>
              </a:rPr>
              <a:t>specific actions may have to be repeated a number of times</a:t>
            </a:r>
            <a:r>
              <a:rPr lang="en-US" dirty="0"/>
              <a:t>.</a:t>
            </a:r>
          </a:p>
          <a:p>
            <a:pPr algn="just"/>
            <a:r>
              <a:rPr lang="en-US" dirty="0"/>
              <a:t>For example, consider a variable counter which has to be incremented five times.</a:t>
            </a:r>
          </a:p>
          <a:p>
            <a:pPr algn="just"/>
            <a:r>
              <a:rPr lang="en-US" dirty="0"/>
              <a:t>To achieve this, increment statement can be written five times as shown below:</a:t>
            </a:r>
          </a:p>
          <a:p>
            <a:pPr marL="1084263" lvl="0" indent="-282575" algn="just">
              <a:buNone/>
            </a:pPr>
            <a:r>
              <a:rPr lang="en-US" dirty="0"/>
              <a:t>let counter = 0; </a:t>
            </a:r>
          </a:p>
          <a:p>
            <a:pPr marL="1084263" lvl="0" indent="-282575" algn="just">
              <a:buNone/>
            </a:pPr>
            <a:r>
              <a:rPr lang="en-US" i="1" dirty="0"/>
              <a:t>/* Same statement repeated 5 times */</a:t>
            </a:r>
            <a:r>
              <a:rPr lang="en-US" dirty="0"/>
              <a:t> </a:t>
            </a:r>
          </a:p>
          <a:p>
            <a:pPr marL="1084263" lvl="0" indent="-282575" algn="just">
              <a:buNone/>
            </a:pPr>
            <a:r>
              <a:rPr lang="en-US" dirty="0"/>
              <a:t>counter++; </a:t>
            </a:r>
          </a:p>
          <a:p>
            <a:pPr marL="1084263" lvl="0" indent="-282575" algn="just">
              <a:buNone/>
            </a:pPr>
            <a:r>
              <a:rPr lang="en-US" dirty="0"/>
              <a:t>counter++; </a:t>
            </a:r>
          </a:p>
          <a:p>
            <a:pPr marL="1084263" lvl="0" indent="-282575" algn="just">
              <a:buNone/>
            </a:pPr>
            <a:r>
              <a:rPr lang="en-US" dirty="0"/>
              <a:t>counter++; </a:t>
            </a:r>
          </a:p>
          <a:p>
            <a:pPr marL="1084263" lvl="0" indent="-282575" algn="just">
              <a:buNone/>
            </a:pPr>
            <a:r>
              <a:rPr lang="en-US" dirty="0"/>
              <a:t>counter++; </a:t>
            </a:r>
          </a:p>
          <a:p>
            <a:pPr marL="1084263" lvl="0" indent="-282575" algn="just">
              <a:buNone/>
            </a:pPr>
            <a:r>
              <a:rPr lang="en-US" dirty="0"/>
              <a:t>counter++; </a:t>
            </a:r>
          </a:p>
          <a:p>
            <a:pPr algn="just"/>
            <a:r>
              <a:rPr lang="en-US" dirty="0"/>
              <a:t>Looping statements in JavaScript helps to execute statement(s) required number of times without repeating code.</a:t>
            </a:r>
          </a:p>
          <a:p>
            <a:pPr algn="just"/>
            <a:r>
              <a:rPr lang="en-US" b="1" dirty="0"/>
              <a:t> Best Practice: </a:t>
            </a:r>
            <a:r>
              <a:rPr lang="en-US" dirty="0"/>
              <a:t>Avoid heavy nesting inside the loops. </a:t>
            </a:r>
          </a:p>
          <a:p>
            <a:pPr algn="just"/>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447800" y="1752600"/>
            <a:ext cx="7391400" cy="2524071"/>
          </a:xfrm>
          <a:prstGeom prst="rect">
            <a:avLst/>
          </a:prstGeom>
          <a:noFill/>
          <a:ln w="9525">
            <a:noFill/>
            <a:miter lim="800000"/>
            <a:headEnd/>
            <a:tailEnd/>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639762"/>
          </a:xfrm>
        </p:spPr>
        <p:txBody>
          <a:bodyPr>
            <a:normAutofit fontScale="90000"/>
          </a:bodyPr>
          <a:lstStyle/>
          <a:p>
            <a:pPr algn="ctr"/>
            <a:r>
              <a:rPr lang="en-US" b="1" dirty="0"/>
              <a:t>For Loop</a:t>
            </a:r>
            <a:endParaRPr lang="en-US" dirty="0"/>
          </a:p>
        </p:txBody>
      </p:sp>
      <p:sp>
        <p:nvSpPr>
          <p:cNvPr id="3" name="Content Placeholder 2"/>
          <p:cNvSpPr>
            <a:spLocks noGrp="1"/>
          </p:cNvSpPr>
          <p:nvPr>
            <p:ph idx="1"/>
          </p:nvPr>
        </p:nvSpPr>
        <p:spPr>
          <a:xfrm>
            <a:off x="1219200" y="685800"/>
            <a:ext cx="7714488" cy="5562600"/>
          </a:xfrm>
        </p:spPr>
        <p:txBody>
          <a:bodyPr/>
          <a:lstStyle/>
          <a:p>
            <a:pPr algn="just"/>
            <a:r>
              <a:rPr lang="en-US" dirty="0"/>
              <a:t>'for' loop is used when the block of code is expected to execute for a specific number of times. To implement it, use the following syntax.</a:t>
            </a:r>
          </a:p>
          <a:p>
            <a:pPr algn="just"/>
            <a:endParaRPr lang="en-US" dirty="0"/>
          </a:p>
        </p:txBody>
      </p:sp>
      <p:pic>
        <p:nvPicPr>
          <p:cNvPr id="4" name="Picture 3"/>
          <p:cNvPicPr/>
          <p:nvPr/>
        </p:nvPicPr>
        <p:blipFill>
          <a:blip r:embed="rId2"/>
          <a:srcRect/>
          <a:stretch>
            <a:fillRect/>
          </a:stretch>
        </p:blipFill>
        <p:spPr bwMode="auto">
          <a:xfrm>
            <a:off x="1066800" y="2819400"/>
            <a:ext cx="8077200" cy="36576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algn="ctr"/>
            <a:r>
              <a:rPr lang="en-US" b="1" dirty="0"/>
              <a:t>Internal Scripting</a:t>
            </a:r>
            <a:endParaRPr lang="en-US" dirty="0"/>
          </a:p>
        </p:txBody>
      </p:sp>
      <p:sp>
        <p:nvSpPr>
          <p:cNvPr id="3" name="Content Placeholder 2"/>
          <p:cNvSpPr>
            <a:spLocks noGrp="1"/>
          </p:cNvSpPr>
          <p:nvPr>
            <p:ph idx="1"/>
          </p:nvPr>
        </p:nvSpPr>
        <p:spPr>
          <a:xfrm>
            <a:off x="1219200" y="914400"/>
            <a:ext cx="7714488" cy="5715000"/>
          </a:xfrm>
        </p:spPr>
        <p:txBody>
          <a:bodyPr>
            <a:normAutofit/>
          </a:bodyPr>
          <a:lstStyle/>
          <a:p>
            <a:pPr algn="just">
              <a:lnSpc>
                <a:spcPct val="150000"/>
              </a:lnSpc>
            </a:pPr>
            <a:r>
              <a:rPr lang="en-US" dirty="0"/>
              <a:t>When JavaScript code are </a:t>
            </a:r>
            <a:r>
              <a:rPr lang="en-US" dirty="0">
                <a:solidFill>
                  <a:srgbClr val="CC3399"/>
                </a:solidFill>
              </a:rPr>
              <a:t>written within the HTML file itself, it is called internal scripting.</a:t>
            </a:r>
          </a:p>
          <a:p>
            <a:pPr algn="just">
              <a:lnSpc>
                <a:spcPct val="150000"/>
              </a:lnSpc>
            </a:pPr>
            <a:r>
              <a:rPr lang="en-US" dirty="0"/>
              <a:t>Internal scripting, is done with the help of HTML tag : </a:t>
            </a:r>
            <a:r>
              <a:rPr lang="en-US" b="1" dirty="0"/>
              <a:t> &lt;script&gt; &lt;/script&gt;</a:t>
            </a:r>
            <a:endParaRPr lang="en-US" dirty="0"/>
          </a:p>
          <a:p>
            <a:pPr algn="just">
              <a:lnSpc>
                <a:spcPct val="150000"/>
              </a:lnSpc>
            </a:pPr>
            <a:r>
              <a:rPr lang="en-US" dirty="0">
                <a:solidFill>
                  <a:srgbClr val="22C057"/>
                </a:solidFill>
              </a:rPr>
              <a:t>This tag can be placed either in the head tag or body tag </a:t>
            </a:r>
            <a:r>
              <a:rPr lang="en-US" dirty="0"/>
              <a:t>within the HTML file.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848600" cy="6400800"/>
          </a:xfrm>
        </p:spPr>
        <p:txBody>
          <a:bodyPr>
            <a:normAutofit fontScale="92500"/>
          </a:bodyPr>
          <a:lstStyle/>
          <a:p>
            <a:pPr algn="just"/>
            <a:r>
              <a:rPr lang="en-US" b="1" dirty="0"/>
              <a:t>Example:</a:t>
            </a:r>
            <a:r>
              <a:rPr lang="en-US" dirty="0"/>
              <a:t> incrementing variable counter five times using 'for' loop:</a:t>
            </a:r>
          </a:p>
          <a:p>
            <a:pPr lvl="0">
              <a:buNone/>
            </a:pPr>
            <a:r>
              <a:rPr lang="en-US" dirty="0"/>
              <a:t>let counter = 0;</a:t>
            </a:r>
          </a:p>
          <a:p>
            <a:pPr lvl="0">
              <a:buNone/>
            </a:pPr>
            <a:r>
              <a:rPr lang="en-US" dirty="0"/>
              <a:t>for (let </a:t>
            </a:r>
            <a:r>
              <a:rPr lang="en-US" dirty="0" err="1"/>
              <a:t>loopVar</a:t>
            </a:r>
            <a:r>
              <a:rPr lang="en-US" dirty="0"/>
              <a:t> = 0; </a:t>
            </a:r>
            <a:r>
              <a:rPr lang="en-US" dirty="0" err="1"/>
              <a:t>loopVar</a:t>
            </a:r>
            <a:r>
              <a:rPr lang="en-US" dirty="0"/>
              <a:t> &lt; 5; </a:t>
            </a:r>
            <a:r>
              <a:rPr lang="en-US" dirty="0" err="1"/>
              <a:t>loopVar</a:t>
            </a:r>
            <a:r>
              <a:rPr lang="en-US" dirty="0"/>
              <a:t>++) {</a:t>
            </a:r>
          </a:p>
          <a:p>
            <a:pPr lvl="0">
              <a:buNone/>
            </a:pPr>
            <a:r>
              <a:rPr lang="en-US" dirty="0"/>
              <a:t>	counter = counter + 1;</a:t>
            </a:r>
          </a:p>
          <a:p>
            <a:pPr lvl="0">
              <a:buNone/>
            </a:pPr>
            <a:r>
              <a:rPr lang="en-US" dirty="0"/>
              <a:t>	console.log(counter);</a:t>
            </a:r>
          </a:p>
          <a:p>
            <a:pPr lvl="0">
              <a:buNone/>
            </a:pPr>
            <a:r>
              <a:rPr lang="en-US" dirty="0"/>
              <a:t>} </a:t>
            </a:r>
          </a:p>
          <a:p>
            <a:pPr>
              <a:buNone/>
            </a:pPr>
            <a:r>
              <a:rPr lang="en-US" dirty="0"/>
              <a:t>Here, in the above loop</a:t>
            </a:r>
          </a:p>
          <a:p>
            <a:pPr>
              <a:buNone/>
            </a:pPr>
            <a:r>
              <a:rPr lang="en-US" dirty="0"/>
              <a:t>           let </a:t>
            </a:r>
            <a:r>
              <a:rPr lang="en-US" dirty="0" err="1"/>
              <a:t>loopVar</a:t>
            </a:r>
            <a:r>
              <a:rPr lang="en-US" dirty="0"/>
              <a:t>=0; // Initialization </a:t>
            </a:r>
          </a:p>
          <a:p>
            <a:pPr>
              <a:buNone/>
            </a:pPr>
            <a:r>
              <a:rPr lang="en-US" dirty="0"/>
              <a:t>           </a:t>
            </a:r>
            <a:r>
              <a:rPr lang="en-US" dirty="0" err="1"/>
              <a:t>loopVar</a:t>
            </a:r>
            <a:r>
              <a:rPr lang="en-US" dirty="0"/>
              <a:t> &lt; 5; // Condition </a:t>
            </a:r>
          </a:p>
          <a:p>
            <a:pPr>
              <a:buNone/>
            </a:pPr>
            <a:r>
              <a:rPr lang="en-US" dirty="0"/>
              <a:t>           </a:t>
            </a:r>
            <a:r>
              <a:rPr lang="en-US" dirty="0" err="1"/>
              <a:t>loopVar</a:t>
            </a:r>
            <a:r>
              <a:rPr lang="en-US" dirty="0"/>
              <a:t>++; // Update</a:t>
            </a:r>
          </a:p>
          <a:p>
            <a:pPr>
              <a:buNone/>
            </a:pPr>
            <a:r>
              <a:rPr lang="en-US" dirty="0"/>
              <a:t>           counter = counter + 1; // Action</a:t>
            </a:r>
          </a:p>
        </p:txBody>
      </p:sp>
      <p:graphicFrame>
        <p:nvGraphicFramePr>
          <p:cNvPr id="4" name="Table 3"/>
          <p:cNvGraphicFramePr>
            <a:graphicFrameLocks noGrp="1"/>
          </p:cNvGraphicFramePr>
          <p:nvPr/>
        </p:nvGraphicFramePr>
        <p:xfrm>
          <a:off x="6019800" y="2362200"/>
          <a:ext cx="2667000" cy="1885188"/>
        </p:xfrm>
        <a:graphic>
          <a:graphicData uri="http://schemas.openxmlformats.org/drawingml/2006/table">
            <a:tbl>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tblGrid>
              <a:tr h="292481">
                <a:tc>
                  <a:txBody>
                    <a:bodyPr/>
                    <a:lstStyle/>
                    <a:p>
                      <a:pPr marL="0" marR="0" algn="ctr">
                        <a:lnSpc>
                          <a:spcPct val="115000"/>
                        </a:lnSpc>
                        <a:spcBef>
                          <a:spcPts val="0"/>
                        </a:spcBef>
                        <a:spcAft>
                          <a:spcPts val="1000"/>
                        </a:spcAft>
                      </a:pPr>
                      <a:r>
                        <a:rPr lang="en-US" sz="1800" b="1">
                          <a:latin typeface="Arial"/>
                          <a:ea typeface="Times New Roman"/>
                          <a:cs typeface="Times New Roman"/>
                        </a:rPr>
                        <a:t>loopVar</a:t>
                      </a:r>
                      <a:endParaRPr lang="en-US" sz="18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1000"/>
                        </a:spcAft>
                      </a:pPr>
                      <a:r>
                        <a:rPr lang="en-US" sz="1800" b="1">
                          <a:latin typeface="Arial"/>
                          <a:ea typeface="Times New Roman"/>
                          <a:cs typeface="Times New Roman"/>
                        </a:rPr>
                        <a:t>Counter</a:t>
                      </a:r>
                      <a:endParaRPr lang="en-US" sz="18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92481">
                <a:tc>
                  <a:txBody>
                    <a:bodyPr/>
                    <a:lstStyle/>
                    <a:p>
                      <a:pPr marL="0" marR="0" algn="ctr">
                        <a:lnSpc>
                          <a:spcPct val="115000"/>
                        </a:lnSpc>
                        <a:spcBef>
                          <a:spcPts val="0"/>
                        </a:spcBef>
                        <a:spcAft>
                          <a:spcPts val="1000"/>
                        </a:spcAft>
                      </a:pPr>
                      <a:r>
                        <a:rPr lang="en-US" sz="1800">
                          <a:latin typeface="Arial"/>
                          <a:ea typeface="Times New Roman"/>
                          <a:cs typeface="Times New Roman"/>
                        </a:rPr>
                        <a:t>0</a:t>
                      </a:r>
                      <a:endParaRPr lang="en-US" sz="18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1000"/>
                        </a:spcAft>
                      </a:pPr>
                      <a:r>
                        <a:rPr lang="en-US" sz="1800">
                          <a:latin typeface="Arial"/>
                          <a:ea typeface="Times New Roman"/>
                          <a:cs typeface="Times New Roman"/>
                        </a:rPr>
                        <a:t>1</a:t>
                      </a:r>
                      <a:endParaRPr lang="en-US" sz="18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92481">
                <a:tc>
                  <a:txBody>
                    <a:bodyPr/>
                    <a:lstStyle/>
                    <a:p>
                      <a:pPr marL="0" marR="0" algn="ctr">
                        <a:lnSpc>
                          <a:spcPct val="115000"/>
                        </a:lnSpc>
                        <a:spcBef>
                          <a:spcPts val="0"/>
                        </a:spcBef>
                        <a:spcAft>
                          <a:spcPts val="1000"/>
                        </a:spcAft>
                      </a:pPr>
                      <a:r>
                        <a:rPr lang="en-US" sz="1800">
                          <a:latin typeface="Arial"/>
                          <a:ea typeface="Times New Roman"/>
                          <a:cs typeface="Times New Roman"/>
                        </a:rPr>
                        <a:t>1</a:t>
                      </a:r>
                      <a:endParaRPr lang="en-US" sz="18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1000"/>
                        </a:spcAft>
                      </a:pPr>
                      <a:r>
                        <a:rPr lang="en-US" sz="1800">
                          <a:latin typeface="Arial"/>
                          <a:ea typeface="Times New Roman"/>
                          <a:cs typeface="Times New Roman"/>
                        </a:rPr>
                        <a:t>2</a:t>
                      </a:r>
                      <a:endParaRPr lang="en-US" sz="18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92481">
                <a:tc>
                  <a:txBody>
                    <a:bodyPr/>
                    <a:lstStyle/>
                    <a:p>
                      <a:pPr marL="0" marR="0" algn="ctr">
                        <a:lnSpc>
                          <a:spcPct val="115000"/>
                        </a:lnSpc>
                        <a:spcBef>
                          <a:spcPts val="0"/>
                        </a:spcBef>
                        <a:spcAft>
                          <a:spcPts val="1000"/>
                        </a:spcAft>
                      </a:pPr>
                      <a:r>
                        <a:rPr lang="en-US" sz="1800">
                          <a:latin typeface="Arial"/>
                          <a:ea typeface="Times New Roman"/>
                          <a:cs typeface="Times New Roman"/>
                        </a:rPr>
                        <a:t>2</a:t>
                      </a:r>
                      <a:endParaRPr lang="en-US" sz="18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1000"/>
                        </a:spcAft>
                      </a:pPr>
                      <a:r>
                        <a:rPr lang="en-US" sz="1800">
                          <a:latin typeface="Arial"/>
                          <a:ea typeface="Times New Roman"/>
                          <a:cs typeface="Times New Roman"/>
                        </a:rPr>
                        <a:t>3</a:t>
                      </a:r>
                      <a:endParaRPr lang="en-US" sz="18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92481">
                <a:tc>
                  <a:txBody>
                    <a:bodyPr/>
                    <a:lstStyle/>
                    <a:p>
                      <a:pPr marL="0" marR="0" algn="ctr">
                        <a:lnSpc>
                          <a:spcPct val="115000"/>
                        </a:lnSpc>
                        <a:spcBef>
                          <a:spcPts val="0"/>
                        </a:spcBef>
                        <a:spcAft>
                          <a:spcPts val="1000"/>
                        </a:spcAft>
                      </a:pPr>
                      <a:r>
                        <a:rPr lang="en-US" sz="1800">
                          <a:latin typeface="Arial"/>
                          <a:ea typeface="Times New Roman"/>
                          <a:cs typeface="Times New Roman"/>
                        </a:rPr>
                        <a:t>3</a:t>
                      </a:r>
                      <a:endParaRPr lang="en-US" sz="18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1000"/>
                        </a:spcAft>
                      </a:pPr>
                      <a:r>
                        <a:rPr lang="en-US" sz="1800">
                          <a:latin typeface="Arial"/>
                          <a:ea typeface="Times New Roman"/>
                          <a:cs typeface="Times New Roman"/>
                        </a:rPr>
                        <a:t>4</a:t>
                      </a:r>
                      <a:endParaRPr lang="en-US" sz="18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92481">
                <a:tc>
                  <a:txBody>
                    <a:bodyPr/>
                    <a:lstStyle/>
                    <a:p>
                      <a:pPr marL="0" marR="0" algn="ctr">
                        <a:lnSpc>
                          <a:spcPct val="115000"/>
                        </a:lnSpc>
                        <a:spcBef>
                          <a:spcPts val="0"/>
                        </a:spcBef>
                        <a:spcAft>
                          <a:spcPts val="1000"/>
                        </a:spcAft>
                      </a:pPr>
                      <a:r>
                        <a:rPr lang="en-US" sz="1800">
                          <a:latin typeface="Arial"/>
                          <a:ea typeface="Times New Roman"/>
                          <a:cs typeface="Times New Roman"/>
                        </a:rPr>
                        <a:t>4</a:t>
                      </a:r>
                      <a:endParaRPr lang="en-US" sz="18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1000"/>
                        </a:spcAft>
                      </a:pPr>
                      <a:r>
                        <a:rPr lang="en-US" sz="1800" dirty="0">
                          <a:latin typeface="Arial"/>
                          <a:ea typeface="Times New Roman"/>
                          <a:cs typeface="Times New Roman"/>
                        </a:rPr>
                        <a:t>5</a:t>
                      </a:r>
                      <a:endParaRPr lang="en-US" sz="1800" dirty="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639762"/>
          </a:xfrm>
        </p:spPr>
        <p:txBody>
          <a:bodyPr>
            <a:normAutofit fontScale="90000"/>
          </a:bodyPr>
          <a:lstStyle/>
          <a:p>
            <a:pPr algn="ctr"/>
            <a:r>
              <a:rPr lang="en-US" b="1" dirty="0"/>
              <a:t>While Loop</a:t>
            </a:r>
            <a:endParaRPr lang="en-US" dirty="0"/>
          </a:p>
        </p:txBody>
      </p:sp>
      <p:sp>
        <p:nvSpPr>
          <p:cNvPr id="3" name="Content Placeholder 2"/>
          <p:cNvSpPr>
            <a:spLocks noGrp="1"/>
          </p:cNvSpPr>
          <p:nvPr>
            <p:ph idx="1"/>
          </p:nvPr>
        </p:nvSpPr>
        <p:spPr>
          <a:xfrm>
            <a:off x="1219200" y="685800"/>
            <a:ext cx="7714488" cy="5943600"/>
          </a:xfrm>
        </p:spPr>
        <p:txBody>
          <a:bodyPr>
            <a:normAutofit/>
          </a:bodyPr>
          <a:lstStyle/>
          <a:p>
            <a:pPr algn="just"/>
            <a:r>
              <a:rPr lang="en-US" sz="3000" dirty="0"/>
              <a:t>'while' loop is used when the block of code is to be executed as long as the specified condition is true. </a:t>
            </a:r>
          </a:p>
          <a:p>
            <a:pPr algn="just"/>
            <a:endParaRPr lang="en-US" sz="3000" dirty="0"/>
          </a:p>
          <a:p>
            <a:pPr algn="just"/>
            <a:endParaRPr lang="en-US" sz="3000" dirty="0"/>
          </a:p>
          <a:p>
            <a:pPr algn="just"/>
            <a:endParaRPr lang="en-US" sz="3000" dirty="0"/>
          </a:p>
          <a:p>
            <a:pPr algn="just"/>
            <a:endParaRPr lang="en-US" sz="3000" dirty="0"/>
          </a:p>
          <a:p>
            <a:pPr algn="just"/>
            <a:endParaRPr lang="en-US" sz="3000" dirty="0"/>
          </a:p>
          <a:p>
            <a:pPr algn="just"/>
            <a:r>
              <a:rPr lang="en-US" sz="3000" dirty="0"/>
              <a:t>The value for the variable used in the test condition should be updated inside the loop only.</a:t>
            </a:r>
          </a:p>
        </p:txBody>
      </p:sp>
      <p:pic>
        <p:nvPicPr>
          <p:cNvPr id="4" name="Picture 3"/>
          <p:cNvPicPr/>
          <p:nvPr/>
        </p:nvPicPr>
        <p:blipFill>
          <a:blip r:embed="rId2"/>
          <a:srcRect/>
          <a:stretch>
            <a:fillRect/>
          </a:stretch>
        </p:blipFill>
        <p:spPr bwMode="auto">
          <a:xfrm>
            <a:off x="1447800" y="2057400"/>
            <a:ext cx="7086600" cy="2895600"/>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400800"/>
          </a:xfrm>
        </p:spPr>
        <p:txBody>
          <a:bodyPr>
            <a:normAutofit fontScale="77500" lnSpcReduction="20000"/>
          </a:bodyPr>
          <a:lstStyle/>
          <a:p>
            <a:r>
              <a:rPr lang="en-US" b="1" dirty="0"/>
              <a:t>Example: </a:t>
            </a:r>
            <a:r>
              <a:rPr lang="en-US" dirty="0"/>
              <a:t> Incrementing variable counter five times using a 'while' loop.</a:t>
            </a:r>
          </a:p>
          <a:p>
            <a:pPr marL="754063" lvl="0" indent="-282575">
              <a:buNone/>
            </a:pPr>
            <a:r>
              <a:rPr lang="en-US" dirty="0"/>
              <a:t>let counter = 0;</a:t>
            </a:r>
          </a:p>
          <a:p>
            <a:pPr marL="754063" lvl="0" indent="-282575">
              <a:buNone/>
            </a:pPr>
            <a:r>
              <a:rPr lang="en-US" dirty="0"/>
              <a:t>let </a:t>
            </a:r>
            <a:r>
              <a:rPr lang="en-US" dirty="0" err="1"/>
              <a:t>loopVar</a:t>
            </a:r>
            <a:r>
              <a:rPr lang="en-US" dirty="0"/>
              <a:t> = 0;</a:t>
            </a:r>
          </a:p>
          <a:p>
            <a:pPr marL="754063" lvl="0" indent="-282575">
              <a:buNone/>
            </a:pPr>
            <a:r>
              <a:rPr lang="en-US" dirty="0"/>
              <a:t>while (</a:t>
            </a:r>
            <a:r>
              <a:rPr lang="en-US" dirty="0" err="1"/>
              <a:t>loopVar</a:t>
            </a:r>
            <a:r>
              <a:rPr lang="en-US" dirty="0"/>
              <a:t> &lt; 5) {</a:t>
            </a:r>
          </a:p>
          <a:p>
            <a:pPr marL="754063" lvl="0" indent="-282575">
              <a:buNone/>
            </a:pPr>
            <a:r>
              <a:rPr lang="en-US" dirty="0"/>
              <a:t>	console.log(</a:t>
            </a:r>
            <a:r>
              <a:rPr lang="en-US" dirty="0" err="1"/>
              <a:t>loopVar</a:t>
            </a:r>
            <a:r>
              <a:rPr lang="en-US" dirty="0"/>
              <a:t>);</a:t>
            </a:r>
          </a:p>
          <a:p>
            <a:pPr marL="754063" lvl="0" indent="-282575">
              <a:buNone/>
            </a:pPr>
            <a:r>
              <a:rPr lang="en-US" dirty="0"/>
              <a:t>	counter++;</a:t>
            </a:r>
          </a:p>
          <a:p>
            <a:pPr marL="754063" lvl="0" indent="-282575">
              <a:buNone/>
            </a:pPr>
            <a:r>
              <a:rPr lang="en-US" dirty="0"/>
              <a:t>	</a:t>
            </a:r>
            <a:r>
              <a:rPr lang="en-US" dirty="0" err="1"/>
              <a:t>loopVar</a:t>
            </a:r>
            <a:r>
              <a:rPr lang="en-US" dirty="0"/>
              <a:t>++;</a:t>
            </a:r>
          </a:p>
          <a:p>
            <a:pPr marL="754063" lvl="0" indent="-282575">
              <a:buNone/>
            </a:pPr>
            <a:r>
              <a:rPr lang="en-US" dirty="0"/>
              <a:t>	console.log(counter);</a:t>
            </a:r>
          </a:p>
          <a:p>
            <a:pPr marL="754063" lvl="0" indent="-282575">
              <a:buNone/>
            </a:pPr>
            <a:r>
              <a:rPr lang="en-US" dirty="0"/>
              <a:t>} </a:t>
            </a:r>
          </a:p>
          <a:p>
            <a:r>
              <a:rPr lang="en-US" dirty="0"/>
              <a:t>Here, in the above loop </a:t>
            </a:r>
          </a:p>
          <a:p>
            <a:pPr marL="754063" indent="-282575"/>
            <a:r>
              <a:rPr lang="en-US" dirty="0"/>
              <a:t>  let counter=0; // Initialization</a:t>
            </a:r>
          </a:p>
          <a:p>
            <a:pPr marL="754063" indent="-282575"/>
            <a:r>
              <a:rPr lang="en-US" dirty="0"/>
              <a:t>  let </a:t>
            </a:r>
            <a:r>
              <a:rPr lang="en-US" dirty="0" err="1"/>
              <a:t>loopVar</a:t>
            </a:r>
            <a:r>
              <a:rPr lang="en-US" dirty="0"/>
              <a:t>=0; // Initialization</a:t>
            </a:r>
          </a:p>
          <a:p>
            <a:pPr marL="754063" indent="-282575"/>
            <a:r>
              <a:rPr lang="en-US" dirty="0"/>
              <a:t>  </a:t>
            </a:r>
            <a:r>
              <a:rPr lang="en-US" dirty="0" err="1"/>
              <a:t>loopVar</a:t>
            </a:r>
            <a:r>
              <a:rPr lang="en-US" dirty="0"/>
              <a:t> &lt; 5; // Condition</a:t>
            </a:r>
          </a:p>
          <a:p>
            <a:pPr marL="754063" indent="-282575"/>
            <a:r>
              <a:rPr lang="en-US" dirty="0"/>
              <a:t>  </a:t>
            </a:r>
            <a:r>
              <a:rPr lang="en-US" dirty="0" err="1"/>
              <a:t>loopVar</a:t>
            </a:r>
            <a:r>
              <a:rPr lang="en-US" dirty="0"/>
              <a:t>++; // Update </a:t>
            </a:r>
          </a:p>
          <a:p>
            <a:pPr marL="754063" indent="-282575"/>
            <a:r>
              <a:rPr lang="en-US" dirty="0"/>
              <a:t>  counter++; // Action </a:t>
            </a:r>
          </a:p>
        </p:txBody>
      </p:sp>
      <p:graphicFrame>
        <p:nvGraphicFramePr>
          <p:cNvPr id="4" name="Table 3"/>
          <p:cNvGraphicFramePr>
            <a:graphicFrameLocks noGrp="1"/>
          </p:cNvGraphicFramePr>
          <p:nvPr/>
        </p:nvGraphicFramePr>
        <p:xfrm>
          <a:off x="5638800" y="1143000"/>
          <a:ext cx="2895600" cy="2590800"/>
        </p:xfrm>
        <a:graphic>
          <a:graphicData uri="http://schemas.openxmlformats.org/drawingml/2006/table">
            <a:tbl>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431800">
                <a:tc>
                  <a:txBody>
                    <a:bodyPr/>
                    <a:lstStyle/>
                    <a:p>
                      <a:pPr marL="0" marR="0" algn="ctr">
                        <a:lnSpc>
                          <a:spcPct val="115000"/>
                        </a:lnSpc>
                        <a:spcBef>
                          <a:spcPts val="0"/>
                        </a:spcBef>
                        <a:spcAft>
                          <a:spcPts val="1000"/>
                        </a:spcAft>
                      </a:pPr>
                      <a:r>
                        <a:rPr lang="en-US" sz="2400" b="1">
                          <a:latin typeface="Times New Roman"/>
                          <a:ea typeface="Times New Roman"/>
                          <a:cs typeface="Times New Roman"/>
                        </a:rPr>
                        <a:t>loopVar</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b="1">
                          <a:latin typeface="Times New Roman"/>
                          <a:ea typeface="Times New Roman"/>
                          <a:cs typeface="Times New Roman"/>
                        </a:rPr>
                        <a:t>counter</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0"/>
                  </a:ext>
                </a:extLst>
              </a:tr>
              <a:tr h="431800">
                <a:tc>
                  <a:txBody>
                    <a:bodyPr/>
                    <a:lstStyle/>
                    <a:p>
                      <a:pPr marL="0" marR="0" algn="ctr">
                        <a:lnSpc>
                          <a:spcPct val="115000"/>
                        </a:lnSpc>
                        <a:spcBef>
                          <a:spcPts val="0"/>
                        </a:spcBef>
                        <a:spcAft>
                          <a:spcPts val="1000"/>
                        </a:spcAft>
                      </a:pPr>
                      <a:r>
                        <a:rPr lang="en-US" sz="2400">
                          <a:latin typeface="Times New Roman"/>
                          <a:ea typeface="Times New Roman"/>
                          <a:cs typeface="Times New Roman"/>
                        </a:rPr>
                        <a:t>0</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Times New Roman"/>
                          <a:cs typeface="Times New Roman"/>
                        </a:rPr>
                        <a:t>1</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1"/>
                  </a:ext>
                </a:extLst>
              </a:tr>
              <a:tr h="431800">
                <a:tc>
                  <a:txBody>
                    <a:bodyPr/>
                    <a:lstStyle/>
                    <a:p>
                      <a:pPr marL="0" marR="0" algn="ctr">
                        <a:lnSpc>
                          <a:spcPct val="115000"/>
                        </a:lnSpc>
                        <a:spcBef>
                          <a:spcPts val="0"/>
                        </a:spcBef>
                        <a:spcAft>
                          <a:spcPts val="1000"/>
                        </a:spcAft>
                      </a:pPr>
                      <a:r>
                        <a:rPr lang="en-US" sz="2400">
                          <a:latin typeface="Times New Roman"/>
                          <a:ea typeface="Times New Roman"/>
                          <a:cs typeface="Times New Roman"/>
                        </a:rPr>
                        <a:t>1</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Times New Roman"/>
                          <a:cs typeface="Times New Roman"/>
                        </a:rPr>
                        <a:t>2</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2"/>
                  </a:ext>
                </a:extLst>
              </a:tr>
              <a:tr h="431800">
                <a:tc>
                  <a:txBody>
                    <a:bodyPr/>
                    <a:lstStyle/>
                    <a:p>
                      <a:pPr marL="0" marR="0" algn="ctr">
                        <a:lnSpc>
                          <a:spcPct val="115000"/>
                        </a:lnSpc>
                        <a:spcBef>
                          <a:spcPts val="0"/>
                        </a:spcBef>
                        <a:spcAft>
                          <a:spcPts val="1000"/>
                        </a:spcAft>
                      </a:pPr>
                      <a:r>
                        <a:rPr lang="en-US" sz="2400">
                          <a:latin typeface="Times New Roman"/>
                          <a:ea typeface="Times New Roman"/>
                          <a:cs typeface="Times New Roman"/>
                        </a:rPr>
                        <a:t>2</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Times New Roman"/>
                          <a:cs typeface="Times New Roman"/>
                        </a:rPr>
                        <a:t>3</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3"/>
                  </a:ext>
                </a:extLst>
              </a:tr>
              <a:tr h="431800">
                <a:tc>
                  <a:txBody>
                    <a:bodyPr/>
                    <a:lstStyle/>
                    <a:p>
                      <a:pPr marL="0" marR="0" algn="ctr">
                        <a:lnSpc>
                          <a:spcPct val="115000"/>
                        </a:lnSpc>
                        <a:spcBef>
                          <a:spcPts val="0"/>
                        </a:spcBef>
                        <a:spcAft>
                          <a:spcPts val="1000"/>
                        </a:spcAft>
                      </a:pPr>
                      <a:r>
                        <a:rPr lang="en-US" sz="2400">
                          <a:latin typeface="Times New Roman"/>
                          <a:ea typeface="Times New Roman"/>
                          <a:cs typeface="Times New Roman"/>
                        </a:rPr>
                        <a:t>3</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Times New Roman"/>
                          <a:cs typeface="Times New Roman"/>
                        </a:rPr>
                        <a:t>4</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4"/>
                  </a:ext>
                </a:extLst>
              </a:tr>
              <a:tr h="431800">
                <a:tc>
                  <a:txBody>
                    <a:bodyPr/>
                    <a:lstStyle/>
                    <a:p>
                      <a:pPr marL="0" marR="0" algn="ctr">
                        <a:lnSpc>
                          <a:spcPct val="115000"/>
                        </a:lnSpc>
                        <a:spcBef>
                          <a:spcPts val="0"/>
                        </a:spcBef>
                        <a:spcAft>
                          <a:spcPts val="1000"/>
                        </a:spcAft>
                      </a:pPr>
                      <a:r>
                        <a:rPr lang="en-US" sz="2400">
                          <a:latin typeface="Times New Roman"/>
                          <a:ea typeface="Times New Roman"/>
                          <a:cs typeface="Times New Roman"/>
                        </a:rPr>
                        <a:t>4</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dirty="0">
                          <a:latin typeface="Times New Roman"/>
                          <a:ea typeface="Times New Roman"/>
                          <a:cs typeface="Times New Roman"/>
                        </a:rPr>
                        <a:t>5</a:t>
                      </a:r>
                      <a:endParaRPr lang="en-US" sz="2400" dirty="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563562"/>
          </a:xfrm>
        </p:spPr>
        <p:txBody>
          <a:bodyPr>
            <a:normAutofit fontScale="90000"/>
          </a:bodyPr>
          <a:lstStyle/>
          <a:p>
            <a:pPr algn="ctr"/>
            <a:r>
              <a:rPr lang="en-US" b="1" dirty="0"/>
              <a:t>Do-While Loop</a:t>
            </a:r>
            <a:endParaRPr lang="en-US" dirty="0"/>
          </a:p>
        </p:txBody>
      </p:sp>
      <p:sp>
        <p:nvSpPr>
          <p:cNvPr id="3" name="Content Placeholder 2"/>
          <p:cNvSpPr>
            <a:spLocks noGrp="1"/>
          </p:cNvSpPr>
          <p:nvPr>
            <p:ph idx="1"/>
          </p:nvPr>
        </p:nvSpPr>
        <p:spPr>
          <a:xfrm>
            <a:off x="1143000" y="685800"/>
            <a:ext cx="7790688" cy="6019800"/>
          </a:xfrm>
        </p:spPr>
        <p:txBody>
          <a:bodyPr>
            <a:normAutofit/>
          </a:bodyPr>
          <a:lstStyle/>
          <a:p>
            <a:pPr algn="just"/>
            <a:r>
              <a:rPr lang="en-US" sz="2800" dirty="0"/>
              <a:t>'do-while' is a variant of 'while' loop.</a:t>
            </a:r>
          </a:p>
          <a:p>
            <a:pPr algn="just"/>
            <a:r>
              <a:rPr lang="en-US" sz="2800" dirty="0"/>
              <a:t>This will execute a block of code once before checking any condition.</a:t>
            </a:r>
          </a:p>
          <a:p>
            <a:pPr algn="just"/>
            <a:r>
              <a:rPr lang="en-US" sz="2800" dirty="0"/>
              <a:t>Then, after executing the block it will evaluate the condition given at the end of the block of code.</a:t>
            </a:r>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r>
              <a:rPr lang="en-US" sz="2800" dirty="0"/>
              <a:t>The value for the variable used in the test condition should be updated inside the loop only.</a:t>
            </a:r>
          </a:p>
        </p:txBody>
      </p:sp>
      <p:pic>
        <p:nvPicPr>
          <p:cNvPr id="4" name="Picture 3"/>
          <p:cNvPicPr/>
          <p:nvPr/>
        </p:nvPicPr>
        <p:blipFill>
          <a:blip r:embed="rId2"/>
          <a:srcRect/>
          <a:stretch>
            <a:fillRect/>
          </a:stretch>
        </p:blipFill>
        <p:spPr bwMode="auto">
          <a:xfrm>
            <a:off x="1295400" y="3048000"/>
            <a:ext cx="7543800" cy="2514600"/>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629400"/>
          </a:xfrm>
        </p:spPr>
        <p:txBody>
          <a:bodyPr>
            <a:normAutofit fontScale="77500" lnSpcReduction="20000"/>
          </a:bodyPr>
          <a:lstStyle/>
          <a:p>
            <a:r>
              <a:rPr lang="en-US" b="1" dirty="0"/>
              <a:t>Example:</a:t>
            </a:r>
            <a:r>
              <a:rPr lang="en-US" dirty="0"/>
              <a:t> incrementing variable counter five times using 'do-while' loop:</a:t>
            </a:r>
          </a:p>
          <a:p>
            <a:pPr marL="979488" lvl="0" indent="-282575">
              <a:buNone/>
            </a:pPr>
            <a:r>
              <a:rPr lang="en-US" dirty="0"/>
              <a:t>let counter = 0;</a:t>
            </a:r>
          </a:p>
          <a:p>
            <a:pPr marL="979488" lvl="0" indent="-282575">
              <a:buNone/>
            </a:pPr>
            <a:r>
              <a:rPr lang="en-US" dirty="0"/>
              <a:t>let </a:t>
            </a:r>
            <a:r>
              <a:rPr lang="en-US" dirty="0" err="1"/>
              <a:t>loopVar</a:t>
            </a:r>
            <a:r>
              <a:rPr lang="en-US" dirty="0"/>
              <a:t> = 0;</a:t>
            </a:r>
          </a:p>
          <a:p>
            <a:pPr marL="979488" lvl="0" indent="-282575">
              <a:buNone/>
            </a:pPr>
            <a:r>
              <a:rPr lang="en-US" dirty="0"/>
              <a:t>do {</a:t>
            </a:r>
          </a:p>
          <a:p>
            <a:pPr marL="979488" lvl="0" indent="-282575">
              <a:buNone/>
            </a:pPr>
            <a:r>
              <a:rPr lang="en-US" dirty="0"/>
              <a:t>	console.log(</a:t>
            </a:r>
            <a:r>
              <a:rPr lang="en-US" dirty="0" err="1"/>
              <a:t>loopVar</a:t>
            </a:r>
            <a:r>
              <a:rPr lang="en-US" dirty="0"/>
              <a:t>);</a:t>
            </a:r>
          </a:p>
          <a:p>
            <a:pPr marL="979488" lvl="0" indent="-282575">
              <a:buNone/>
            </a:pPr>
            <a:r>
              <a:rPr lang="en-US" dirty="0"/>
              <a:t>	counter++;</a:t>
            </a:r>
          </a:p>
          <a:p>
            <a:pPr marL="979488" lvl="0" indent="-282575">
              <a:buNone/>
            </a:pPr>
            <a:r>
              <a:rPr lang="en-US" dirty="0"/>
              <a:t>	</a:t>
            </a:r>
            <a:r>
              <a:rPr lang="en-US" dirty="0" err="1"/>
              <a:t>loopVar</a:t>
            </a:r>
            <a:r>
              <a:rPr lang="en-US" dirty="0"/>
              <a:t>++;</a:t>
            </a:r>
          </a:p>
          <a:p>
            <a:pPr marL="979488" lvl="0" indent="-282575">
              <a:buNone/>
            </a:pPr>
            <a:r>
              <a:rPr lang="en-US" dirty="0"/>
              <a:t>	console.log(counter);</a:t>
            </a:r>
          </a:p>
          <a:p>
            <a:pPr marL="979488" lvl="0" indent="-282575">
              <a:buNone/>
            </a:pPr>
            <a:r>
              <a:rPr lang="en-US" dirty="0"/>
              <a:t>} </a:t>
            </a:r>
          </a:p>
          <a:p>
            <a:pPr marL="979488" lvl="0" indent="-282575">
              <a:buNone/>
            </a:pPr>
            <a:r>
              <a:rPr lang="en-US" dirty="0"/>
              <a:t>while (</a:t>
            </a:r>
            <a:r>
              <a:rPr lang="en-US" dirty="0" err="1"/>
              <a:t>loopVar</a:t>
            </a:r>
            <a:r>
              <a:rPr lang="en-US" dirty="0"/>
              <a:t> &lt; 5); </a:t>
            </a:r>
          </a:p>
          <a:p>
            <a:r>
              <a:rPr lang="en-US" dirty="0"/>
              <a:t>Here, in the above loop </a:t>
            </a:r>
          </a:p>
          <a:p>
            <a:pPr marL="858838" indent="-282575">
              <a:tabLst>
                <a:tab pos="854075" algn="l"/>
              </a:tabLst>
            </a:pPr>
            <a:r>
              <a:rPr lang="en-US" dirty="0"/>
              <a:t> let counter=0; // Initialization </a:t>
            </a:r>
          </a:p>
          <a:p>
            <a:pPr marL="858838" indent="-282575">
              <a:tabLst>
                <a:tab pos="854075" algn="l"/>
              </a:tabLst>
            </a:pPr>
            <a:r>
              <a:rPr lang="en-US" dirty="0"/>
              <a:t> let </a:t>
            </a:r>
            <a:r>
              <a:rPr lang="en-US" dirty="0" err="1"/>
              <a:t>loopVar</a:t>
            </a:r>
            <a:r>
              <a:rPr lang="en-US" dirty="0"/>
              <a:t>=0; // Initialization</a:t>
            </a:r>
          </a:p>
          <a:p>
            <a:pPr marL="858838" indent="-282575">
              <a:tabLst>
                <a:tab pos="854075" algn="l"/>
              </a:tabLst>
            </a:pPr>
            <a:r>
              <a:rPr lang="en-US" dirty="0"/>
              <a:t> </a:t>
            </a:r>
            <a:r>
              <a:rPr lang="en-US" dirty="0" err="1"/>
              <a:t>loopVar</a:t>
            </a:r>
            <a:r>
              <a:rPr lang="en-US" dirty="0"/>
              <a:t> &lt; 5; // Condition </a:t>
            </a:r>
          </a:p>
          <a:p>
            <a:pPr marL="858838" indent="-282575">
              <a:tabLst>
                <a:tab pos="854075" algn="l"/>
              </a:tabLst>
            </a:pPr>
            <a:r>
              <a:rPr lang="en-US" dirty="0"/>
              <a:t> </a:t>
            </a:r>
            <a:r>
              <a:rPr lang="en-US" dirty="0" err="1"/>
              <a:t>loopVar</a:t>
            </a:r>
            <a:r>
              <a:rPr lang="en-US" dirty="0"/>
              <a:t>++; // Update </a:t>
            </a:r>
          </a:p>
          <a:p>
            <a:pPr marL="858838" indent="-282575">
              <a:tabLst>
                <a:tab pos="854075" algn="l"/>
              </a:tabLst>
            </a:pPr>
            <a:r>
              <a:rPr lang="en-US" dirty="0"/>
              <a:t> counter++; // Action </a:t>
            </a:r>
          </a:p>
        </p:txBody>
      </p:sp>
      <p:graphicFrame>
        <p:nvGraphicFramePr>
          <p:cNvPr id="4" name="Table 3"/>
          <p:cNvGraphicFramePr>
            <a:graphicFrameLocks noGrp="1"/>
          </p:cNvGraphicFramePr>
          <p:nvPr/>
        </p:nvGraphicFramePr>
        <p:xfrm>
          <a:off x="5791200" y="1752600"/>
          <a:ext cx="3124200" cy="2478408"/>
        </p:xfrm>
        <a:graphic>
          <a:graphicData uri="http://schemas.openxmlformats.org/drawingml/2006/table">
            <a:tbl>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55600">
                <a:tc>
                  <a:txBody>
                    <a:bodyPr/>
                    <a:lstStyle/>
                    <a:p>
                      <a:pPr marL="0" marR="0" algn="ctr">
                        <a:lnSpc>
                          <a:spcPct val="115000"/>
                        </a:lnSpc>
                        <a:spcBef>
                          <a:spcPts val="0"/>
                        </a:spcBef>
                        <a:spcAft>
                          <a:spcPts val="1000"/>
                        </a:spcAft>
                      </a:pPr>
                      <a:r>
                        <a:rPr lang="en-US" sz="2400" b="1">
                          <a:latin typeface="Times New Roman"/>
                          <a:ea typeface="Times New Roman"/>
                          <a:cs typeface="Times New Roman"/>
                        </a:rPr>
                        <a:t>loopVar</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b="1">
                          <a:latin typeface="Times New Roman"/>
                          <a:ea typeface="Times New Roman"/>
                          <a:cs typeface="Times New Roman"/>
                        </a:rPr>
                        <a:t>counter</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0"/>
                  </a:ext>
                </a:extLst>
              </a:tr>
              <a:tr h="355600">
                <a:tc>
                  <a:txBody>
                    <a:bodyPr/>
                    <a:lstStyle/>
                    <a:p>
                      <a:pPr marL="0" marR="0" algn="ctr">
                        <a:lnSpc>
                          <a:spcPct val="115000"/>
                        </a:lnSpc>
                        <a:spcBef>
                          <a:spcPts val="0"/>
                        </a:spcBef>
                        <a:spcAft>
                          <a:spcPts val="1000"/>
                        </a:spcAft>
                      </a:pPr>
                      <a:r>
                        <a:rPr lang="en-US" sz="2400">
                          <a:latin typeface="Times New Roman"/>
                          <a:ea typeface="Times New Roman"/>
                          <a:cs typeface="Times New Roman"/>
                        </a:rPr>
                        <a:t>0</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Times New Roman"/>
                          <a:cs typeface="Times New Roman"/>
                        </a:rPr>
                        <a:t>1</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1"/>
                  </a:ext>
                </a:extLst>
              </a:tr>
              <a:tr h="355600">
                <a:tc>
                  <a:txBody>
                    <a:bodyPr/>
                    <a:lstStyle/>
                    <a:p>
                      <a:pPr marL="0" marR="0" algn="ctr">
                        <a:lnSpc>
                          <a:spcPct val="115000"/>
                        </a:lnSpc>
                        <a:spcBef>
                          <a:spcPts val="0"/>
                        </a:spcBef>
                        <a:spcAft>
                          <a:spcPts val="1000"/>
                        </a:spcAft>
                      </a:pPr>
                      <a:r>
                        <a:rPr lang="en-US" sz="2400">
                          <a:latin typeface="Times New Roman"/>
                          <a:ea typeface="Times New Roman"/>
                          <a:cs typeface="Times New Roman"/>
                        </a:rPr>
                        <a:t>1</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Times New Roman"/>
                          <a:cs typeface="Times New Roman"/>
                        </a:rPr>
                        <a:t>2</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2"/>
                  </a:ext>
                </a:extLst>
              </a:tr>
              <a:tr h="355600">
                <a:tc>
                  <a:txBody>
                    <a:bodyPr/>
                    <a:lstStyle/>
                    <a:p>
                      <a:pPr marL="0" marR="0" algn="ctr">
                        <a:lnSpc>
                          <a:spcPct val="115000"/>
                        </a:lnSpc>
                        <a:spcBef>
                          <a:spcPts val="0"/>
                        </a:spcBef>
                        <a:spcAft>
                          <a:spcPts val="1000"/>
                        </a:spcAft>
                      </a:pPr>
                      <a:r>
                        <a:rPr lang="en-US" sz="2400">
                          <a:latin typeface="Times New Roman"/>
                          <a:ea typeface="Times New Roman"/>
                          <a:cs typeface="Times New Roman"/>
                        </a:rPr>
                        <a:t>2</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Times New Roman"/>
                          <a:cs typeface="Times New Roman"/>
                        </a:rPr>
                        <a:t>3</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3"/>
                  </a:ext>
                </a:extLst>
              </a:tr>
              <a:tr h="355600">
                <a:tc>
                  <a:txBody>
                    <a:bodyPr/>
                    <a:lstStyle/>
                    <a:p>
                      <a:pPr marL="0" marR="0" algn="ctr">
                        <a:lnSpc>
                          <a:spcPct val="115000"/>
                        </a:lnSpc>
                        <a:spcBef>
                          <a:spcPts val="0"/>
                        </a:spcBef>
                        <a:spcAft>
                          <a:spcPts val="1000"/>
                        </a:spcAft>
                      </a:pPr>
                      <a:r>
                        <a:rPr lang="en-US" sz="2400">
                          <a:latin typeface="Times New Roman"/>
                          <a:ea typeface="Times New Roman"/>
                          <a:cs typeface="Times New Roman"/>
                        </a:rPr>
                        <a:t>3</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a:latin typeface="Times New Roman"/>
                          <a:ea typeface="Times New Roman"/>
                          <a:cs typeface="Times New Roman"/>
                        </a:rPr>
                        <a:t>4</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4"/>
                  </a:ext>
                </a:extLst>
              </a:tr>
              <a:tr h="355600">
                <a:tc>
                  <a:txBody>
                    <a:bodyPr/>
                    <a:lstStyle/>
                    <a:p>
                      <a:pPr marL="0" marR="0" algn="ctr">
                        <a:lnSpc>
                          <a:spcPct val="115000"/>
                        </a:lnSpc>
                        <a:spcBef>
                          <a:spcPts val="0"/>
                        </a:spcBef>
                        <a:spcAft>
                          <a:spcPts val="1000"/>
                        </a:spcAft>
                      </a:pPr>
                      <a:r>
                        <a:rPr lang="en-US" sz="2400">
                          <a:latin typeface="Times New Roman"/>
                          <a:ea typeface="Times New Roman"/>
                          <a:cs typeface="Times New Roman"/>
                        </a:rPr>
                        <a:t>4</a:t>
                      </a:r>
                      <a:endParaRPr lang="en-US" sz="240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2400" dirty="0">
                          <a:latin typeface="Times New Roman"/>
                          <a:ea typeface="Times New Roman"/>
                          <a:cs typeface="Times New Roman"/>
                        </a:rPr>
                        <a:t>5</a:t>
                      </a:r>
                      <a:endParaRPr lang="en-US" sz="2400" dirty="0">
                        <a:latin typeface="Calibri"/>
                        <a:ea typeface="Calibri"/>
                        <a:cs typeface="Times New Roman"/>
                      </a:endParaRPr>
                    </a:p>
                  </a:txBody>
                  <a:tcPr marL="9525" marR="9525" marT="9525" marB="9525"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514600"/>
            <a:ext cx="7498080" cy="1143000"/>
          </a:xfrm>
        </p:spPr>
        <p:txBody>
          <a:bodyPr>
            <a:noAutofit/>
          </a:bodyPr>
          <a:lstStyle/>
          <a:p>
            <a:pPr algn="ctr"/>
            <a:r>
              <a:rPr lang="en-US" sz="9600" dirty="0"/>
              <a:t>Thank You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19200" y="381000"/>
            <a:ext cx="3874008" cy="6172200"/>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US" sz="2400" dirty="0"/>
              <a:t>JavaScript code written inside &lt;body&gt; element is as shown below :</a:t>
            </a:r>
          </a:p>
          <a:p>
            <a:pPr marL="365125" indent="39688" algn="just">
              <a:buNone/>
            </a:pPr>
            <a:r>
              <a:rPr lang="en-US" dirty="0"/>
              <a:t>&lt;html&gt;</a:t>
            </a:r>
          </a:p>
          <a:p>
            <a:pPr marL="365125" indent="39688" algn="just">
              <a:buNone/>
            </a:pPr>
            <a:r>
              <a:rPr lang="en-US" dirty="0"/>
              <a:t>&lt;head&gt;</a:t>
            </a:r>
          </a:p>
          <a:p>
            <a:pPr marL="365125" indent="39688" algn="just">
              <a:buNone/>
            </a:pPr>
            <a:r>
              <a:rPr lang="en-US" dirty="0"/>
              <a:t>&lt;/head&gt;</a:t>
            </a:r>
          </a:p>
          <a:p>
            <a:pPr marL="365125" indent="39688" algn="just">
              <a:buNone/>
            </a:pPr>
            <a:r>
              <a:rPr lang="en-US" dirty="0"/>
              <a:t>&lt;body&gt; </a:t>
            </a:r>
          </a:p>
          <a:p>
            <a:pPr marL="365125" indent="39688">
              <a:buNone/>
            </a:pPr>
            <a:r>
              <a:rPr lang="en-US" dirty="0"/>
              <a:t>&lt;script&gt;             </a:t>
            </a:r>
            <a:r>
              <a:rPr lang="en-US" i="1" dirty="0"/>
              <a:t>//internal script</a:t>
            </a:r>
            <a:r>
              <a:rPr lang="en-US" dirty="0"/>
              <a:t>         &lt;/script&gt;</a:t>
            </a:r>
          </a:p>
          <a:p>
            <a:pPr marL="365125" indent="39688" algn="just">
              <a:buNone/>
            </a:pPr>
            <a:r>
              <a:rPr lang="en-US" dirty="0"/>
              <a:t>&lt;/body&gt;</a:t>
            </a:r>
          </a:p>
          <a:p>
            <a:pPr marL="365125" indent="39688" algn="just">
              <a:buNone/>
            </a:pPr>
            <a:r>
              <a:rPr lang="en-US" dirty="0"/>
              <a:t>&lt;/html&gt;</a:t>
            </a:r>
          </a:p>
          <a:p>
            <a:endParaRPr lang="en-US" dirty="0"/>
          </a:p>
        </p:txBody>
      </p:sp>
      <p:sp>
        <p:nvSpPr>
          <p:cNvPr id="7" name="Content Placeholder 6"/>
          <p:cNvSpPr>
            <a:spLocks noGrp="1"/>
          </p:cNvSpPr>
          <p:nvPr>
            <p:ph sz="half" idx="2"/>
          </p:nvPr>
        </p:nvSpPr>
        <p:spPr>
          <a:xfrm>
            <a:off x="5181600" y="381000"/>
            <a:ext cx="3810000" cy="6172200"/>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US" sz="2400" dirty="0"/>
              <a:t>JavaScript code written inside &lt;head&gt; element is as shown below : </a:t>
            </a:r>
          </a:p>
          <a:p>
            <a:pPr>
              <a:buNone/>
            </a:pPr>
            <a:r>
              <a:rPr lang="en-US" dirty="0"/>
              <a:t>&lt;html&gt;</a:t>
            </a:r>
          </a:p>
          <a:p>
            <a:pPr>
              <a:buNone/>
            </a:pPr>
            <a:r>
              <a:rPr lang="en-US" dirty="0"/>
              <a:t>&lt;head&gt; </a:t>
            </a:r>
          </a:p>
          <a:p>
            <a:pPr>
              <a:buNone/>
            </a:pPr>
            <a:r>
              <a:rPr lang="en-US" dirty="0"/>
              <a:t>   &lt;script&gt;        </a:t>
            </a:r>
          </a:p>
          <a:p>
            <a:pPr>
              <a:buNone/>
            </a:pPr>
            <a:r>
              <a:rPr lang="en-US" i="1" dirty="0"/>
              <a:t>//internal script</a:t>
            </a:r>
            <a:r>
              <a:rPr lang="en-US" dirty="0"/>
              <a:t> </a:t>
            </a:r>
          </a:p>
          <a:p>
            <a:pPr>
              <a:buNone/>
            </a:pPr>
            <a:r>
              <a:rPr lang="en-US" dirty="0"/>
              <a:t>&lt;/script&gt;</a:t>
            </a:r>
          </a:p>
          <a:p>
            <a:pPr>
              <a:buNone/>
            </a:pPr>
            <a:r>
              <a:rPr lang="en-US" dirty="0"/>
              <a:t>&lt;/head&gt;</a:t>
            </a:r>
          </a:p>
          <a:p>
            <a:pPr>
              <a:buNone/>
            </a:pPr>
            <a:r>
              <a:rPr lang="en-US" dirty="0"/>
              <a:t>&lt;body&gt;</a:t>
            </a:r>
          </a:p>
          <a:p>
            <a:pPr>
              <a:buNone/>
            </a:pPr>
            <a:r>
              <a:rPr lang="en-US" dirty="0"/>
              <a:t>&lt;/body&gt;</a:t>
            </a:r>
          </a:p>
          <a:p>
            <a:pPr>
              <a:buNone/>
            </a:pPr>
            <a:r>
              <a:rPr lang="en-US" dirty="0"/>
              <a:t>&lt;/html&gt;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498080" cy="487362"/>
          </a:xfrm>
        </p:spPr>
        <p:txBody>
          <a:bodyPr>
            <a:normAutofit fontScale="90000"/>
          </a:bodyPr>
          <a:lstStyle/>
          <a:p>
            <a:pPr algn="ctr"/>
            <a:r>
              <a:rPr lang="en-US" b="1" dirty="0"/>
              <a:t>External Scripting</a:t>
            </a:r>
            <a:endParaRPr lang="en-US" dirty="0"/>
          </a:p>
        </p:txBody>
      </p:sp>
      <p:sp>
        <p:nvSpPr>
          <p:cNvPr id="3" name="Content Placeholder 2"/>
          <p:cNvSpPr>
            <a:spLocks noGrp="1"/>
          </p:cNvSpPr>
          <p:nvPr>
            <p:ph idx="1"/>
          </p:nvPr>
        </p:nvSpPr>
        <p:spPr>
          <a:xfrm>
            <a:off x="1143000" y="762000"/>
            <a:ext cx="7790688" cy="6096000"/>
          </a:xfrm>
        </p:spPr>
        <p:txBody>
          <a:bodyPr>
            <a:normAutofit/>
          </a:bodyPr>
          <a:lstStyle/>
          <a:p>
            <a:pPr algn="just"/>
            <a:r>
              <a:rPr lang="en-US" dirty="0"/>
              <a:t>JavaScript code can be </a:t>
            </a:r>
            <a:r>
              <a:rPr lang="en-US" dirty="0">
                <a:solidFill>
                  <a:srgbClr val="CC3399"/>
                </a:solidFill>
              </a:rPr>
              <a:t>written in an external file </a:t>
            </a:r>
            <a:r>
              <a:rPr lang="en-US" dirty="0"/>
              <a:t>also and is </a:t>
            </a:r>
            <a:r>
              <a:rPr lang="en-US" dirty="0">
                <a:solidFill>
                  <a:srgbClr val="00B0F0"/>
                </a:solidFill>
              </a:rPr>
              <a:t>saved with the extension *.js (e.g. fileName.js)</a:t>
            </a:r>
          </a:p>
          <a:p>
            <a:pPr algn="just"/>
            <a:r>
              <a:rPr lang="en-US" dirty="0">
                <a:solidFill>
                  <a:srgbClr val="22C057"/>
                </a:solidFill>
              </a:rPr>
              <a:t>To include the external JavaScript file, the script tag is used with attribute '</a:t>
            </a:r>
            <a:r>
              <a:rPr lang="en-US" dirty="0" err="1">
                <a:solidFill>
                  <a:srgbClr val="22C057"/>
                </a:solidFill>
              </a:rPr>
              <a:t>src</a:t>
            </a:r>
            <a:r>
              <a:rPr lang="en-US" dirty="0">
                <a:solidFill>
                  <a:srgbClr val="22C057"/>
                </a:solidFill>
              </a:rPr>
              <a:t>‘. </a:t>
            </a:r>
            <a:endParaRPr lang="en-US" dirty="0"/>
          </a:p>
          <a:p>
            <a:pPr marL="365125" indent="-20638" algn="just">
              <a:buNone/>
            </a:pPr>
            <a:r>
              <a:rPr lang="en-US" dirty="0"/>
              <a:t>&lt;html&gt;</a:t>
            </a:r>
          </a:p>
          <a:p>
            <a:pPr marL="365125" indent="-20638" algn="just">
              <a:buNone/>
            </a:pPr>
            <a:r>
              <a:rPr lang="en-US" dirty="0"/>
              <a:t>&lt;head&gt;    </a:t>
            </a:r>
          </a:p>
          <a:p>
            <a:pPr marL="365125" indent="-20638" algn="just">
              <a:buNone/>
            </a:pPr>
            <a:r>
              <a:rPr lang="en-US" i="1" dirty="0"/>
              <a:t>&lt;!-- *.js file contain the JavaScript code --&gt;</a:t>
            </a:r>
            <a:r>
              <a:rPr lang="en-US" dirty="0"/>
              <a:t>    &lt;script </a:t>
            </a:r>
            <a:r>
              <a:rPr lang="en-US" dirty="0" err="1"/>
              <a:t>src</a:t>
            </a:r>
            <a:r>
              <a:rPr lang="en-US" dirty="0"/>
              <a:t>="*.js"&gt; </a:t>
            </a:r>
          </a:p>
          <a:p>
            <a:pPr marL="365125" indent="-20638" algn="just">
              <a:buNone/>
            </a:pPr>
            <a:r>
              <a:rPr lang="en-US" dirty="0"/>
              <a:t>&lt;/script&gt;&lt;/head&gt;</a:t>
            </a:r>
          </a:p>
          <a:p>
            <a:pPr marL="365125" indent="-20638" algn="just">
              <a:buNone/>
            </a:pPr>
            <a:r>
              <a:rPr lang="en-US" dirty="0"/>
              <a:t>&lt;body&gt;&lt;/body&gt;&lt;/html&gt;</a:t>
            </a:r>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563562"/>
          </a:xfrm>
        </p:spPr>
        <p:txBody>
          <a:bodyPr>
            <a:normAutofit fontScale="90000"/>
          </a:bodyPr>
          <a:lstStyle/>
          <a:p>
            <a:pPr algn="ctr"/>
            <a:r>
              <a:rPr lang="en-US" b="1" dirty="0"/>
              <a:t>Example</a:t>
            </a:r>
            <a:endParaRPr lang="en-US" dirty="0"/>
          </a:p>
        </p:txBody>
      </p:sp>
      <p:sp>
        <p:nvSpPr>
          <p:cNvPr id="3" name="Content Placeholder 2"/>
          <p:cNvSpPr>
            <a:spLocks noGrp="1"/>
          </p:cNvSpPr>
          <p:nvPr>
            <p:ph idx="1"/>
          </p:nvPr>
        </p:nvSpPr>
        <p:spPr>
          <a:xfrm>
            <a:off x="1143000" y="609600"/>
            <a:ext cx="8001000" cy="6248400"/>
          </a:xfrm>
        </p:spPr>
        <p:txBody>
          <a:bodyPr>
            <a:normAutofit/>
          </a:bodyPr>
          <a:lstStyle/>
          <a:p>
            <a:r>
              <a:rPr lang="en-US" b="1" dirty="0"/>
              <a:t>Demo.js </a:t>
            </a:r>
            <a:r>
              <a:rPr lang="en-US" dirty="0"/>
              <a:t>:-</a:t>
            </a:r>
          </a:p>
          <a:p>
            <a:pPr marL="365125" indent="-20638">
              <a:buNone/>
            </a:pPr>
            <a:r>
              <a:rPr lang="en-US" dirty="0"/>
              <a:t>let </a:t>
            </a:r>
            <a:r>
              <a:rPr lang="en-US" dirty="0" err="1"/>
              <a:t>firstName</a:t>
            </a:r>
            <a:r>
              <a:rPr lang="en-US" dirty="0"/>
              <a:t>="</a:t>
            </a:r>
            <a:r>
              <a:rPr lang="en-US" dirty="0" err="1"/>
              <a:t>Rexha</a:t>
            </a:r>
            <a:r>
              <a:rPr lang="en-US" dirty="0"/>
              <a:t>";</a:t>
            </a:r>
          </a:p>
          <a:p>
            <a:pPr marL="365125" indent="-20638">
              <a:buNone/>
            </a:pPr>
            <a:r>
              <a:rPr lang="en-US" dirty="0"/>
              <a:t>let </a:t>
            </a:r>
            <a:r>
              <a:rPr lang="en-US" dirty="0" err="1"/>
              <a:t>lastName</a:t>
            </a:r>
            <a:r>
              <a:rPr lang="en-US" dirty="0"/>
              <a:t>="</a:t>
            </a:r>
            <a:r>
              <a:rPr lang="en-US" dirty="0" err="1"/>
              <a:t>Bebe</a:t>
            </a:r>
            <a:r>
              <a:rPr lang="en-US" dirty="0"/>
              <a:t>";</a:t>
            </a:r>
          </a:p>
          <a:p>
            <a:pPr marL="365125" indent="-20638">
              <a:buNone/>
            </a:pPr>
            <a:r>
              <a:rPr lang="en-US" dirty="0"/>
              <a:t>console.log(</a:t>
            </a:r>
            <a:r>
              <a:rPr lang="en-US" dirty="0" err="1"/>
              <a:t>firstName</a:t>
            </a:r>
            <a:r>
              <a:rPr lang="en-US" dirty="0"/>
              <a:t>+" "+</a:t>
            </a:r>
            <a:r>
              <a:rPr lang="en-US" dirty="0" err="1"/>
              <a:t>lastName</a:t>
            </a:r>
            <a:r>
              <a:rPr lang="en-US" dirty="0"/>
              <a:t>);</a:t>
            </a:r>
          </a:p>
          <a:p>
            <a:r>
              <a:rPr lang="en-US" b="1" dirty="0"/>
              <a:t>Demo.html </a:t>
            </a:r>
            <a:r>
              <a:rPr lang="en-US" dirty="0"/>
              <a:t>:-</a:t>
            </a:r>
          </a:p>
          <a:p>
            <a:pPr marL="365125" indent="-20638">
              <a:buNone/>
            </a:pPr>
            <a:r>
              <a:rPr lang="en-US" dirty="0"/>
              <a:t>&lt;html&gt;&lt;head&gt;    </a:t>
            </a:r>
          </a:p>
          <a:p>
            <a:pPr marL="365125" indent="-20638">
              <a:buNone/>
            </a:pPr>
            <a:r>
              <a:rPr lang="en-US" dirty="0"/>
              <a:t>&lt;script </a:t>
            </a:r>
            <a:r>
              <a:rPr lang="en-US" dirty="0" err="1"/>
              <a:t>src</a:t>
            </a:r>
            <a:r>
              <a:rPr lang="en-US" dirty="0"/>
              <a:t>="Demo.js"&gt;&lt;/script&gt;</a:t>
            </a:r>
          </a:p>
          <a:p>
            <a:pPr marL="365125" indent="-20638">
              <a:buNone/>
            </a:pPr>
            <a:r>
              <a:rPr lang="en-US" dirty="0"/>
              <a:t>&lt;/head&gt;</a:t>
            </a:r>
          </a:p>
          <a:p>
            <a:pPr marL="365125" indent="-20638">
              <a:buNone/>
            </a:pPr>
            <a:r>
              <a:rPr lang="en-US" dirty="0"/>
              <a:t>&lt;body&gt;&lt;/body&gt;&lt;/html&gt;</a:t>
            </a:r>
          </a:p>
          <a:p>
            <a:r>
              <a:rPr lang="en-US" dirty="0"/>
              <a:t>NOTE: </a:t>
            </a:r>
            <a:r>
              <a:rPr lang="en-US" dirty="0">
                <a:solidFill>
                  <a:srgbClr val="FF0066"/>
                </a:solidFill>
              </a:rPr>
              <a:t>In external file, JavaScript code is not written inside &lt;script&gt; &lt;/script&gt; tag.</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639762"/>
          </a:xfrm>
        </p:spPr>
        <p:txBody>
          <a:bodyPr>
            <a:normAutofit fontScale="90000"/>
          </a:bodyPr>
          <a:lstStyle/>
          <a:p>
            <a:pPr algn="ctr"/>
            <a:r>
              <a:rPr lang="en-US" b="1" dirty="0"/>
              <a:t>Environmental Setup - Internal </a:t>
            </a:r>
            <a:endParaRPr lang="en-US" dirty="0"/>
          </a:p>
        </p:txBody>
      </p:sp>
      <p:sp>
        <p:nvSpPr>
          <p:cNvPr id="3" name="Content Placeholder 2"/>
          <p:cNvSpPr>
            <a:spLocks noGrp="1"/>
          </p:cNvSpPr>
          <p:nvPr>
            <p:ph idx="1"/>
          </p:nvPr>
        </p:nvSpPr>
        <p:spPr>
          <a:xfrm>
            <a:off x="1143000" y="914400"/>
            <a:ext cx="7790688" cy="5334000"/>
          </a:xfrm>
        </p:spPr>
        <p:txBody>
          <a:bodyPr/>
          <a:lstStyle/>
          <a:p>
            <a:pPr>
              <a:lnSpc>
                <a:spcPct val="150000"/>
              </a:lnSpc>
            </a:pPr>
            <a:r>
              <a:rPr lang="en-US" dirty="0"/>
              <a:t>To work with JavaScript, you can use </a:t>
            </a:r>
          </a:p>
          <a:p>
            <a:pPr lvl="0">
              <a:lnSpc>
                <a:spcPct val="150000"/>
              </a:lnSpc>
            </a:pPr>
            <a:r>
              <a:rPr lang="en-US" dirty="0"/>
              <a:t>Editor </a:t>
            </a:r>
          </a:p>
          <a:p>
            <a:pPr lvl="0">
              <a:lnSpc>
                <a:spcPct val="150000"/>
              </a:lnSpc>
              <a:buNone/>
            </a:pPr>
            <a:r>
              <a:rPr lang="en-US" dirty="0"/>
              <a:t>     (Notepad,  Visual Studio Code IDE etc.)</a:t>
            </a:r>
          </a:p>
          <a:p>
            <a:pPr lvl="0">
              <a:lnSpc>
                <a:spcPct val="150000"/>
              </a:lnSpc>
            </a:pPr>
            <a:r>
              <a:rPr lang="en-US" dirty="0"/>
              <a:t>Browser </a:t>
            </a:r>
          </a:p>
          <a:p>
            <a:pPr lvl="0">
              <a:lnSpc>
                <a:spcPct val="150000"/>
              </a:lnSpc>
              <a:buNone/>
            </a:pPr>
            <a:r>
              <a:rPr lang="en-US" dirty="0"/>
              <a:t>     (Google Chrome, Microsoft Edge etc.)</a:t>
            </a:r>
          </a:p>
          <a:p>
            <a:pPr>
              <a:lnSpc>
                <a:spcPct val="150000"/>
              </a:lnSpc>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7790688" cy="563562"/>
          </a:xfrm>
        </p:spPr>
        <p:txBody>
          <a:bodyPr>
            <a:normAutofit fontScale="90000"/>
          </a:bodyPr>
          <a:lstStyle/>
          <a:p>
            <a:r>
              <a:rPr lang="en-US" b="1" dirty="0"/>
              <a:t>Steps to execute JavaScript code</a:t>
            </a:r>
            <a:endParaRPr lang="en-US" dirty="0"/>
          </a:p>
        </p:txBody>
      </p:sp>
      <p:sp>
        <p:nvSpPr>
          <p:cNvPr id="3" name="Content Placeholder 2"/>
          <p:cNvSpPr>
            <a:spLocks noGrp="1"/>
          </p:cNvSpPr>
          <p:nvPr>
            <p:ph idx="1"/>
          </p:nvPr>
        </p:nvSpPr>
        <p:spPr>
          <a:xfrm>
            <a:off x="1219200" y="685800"/>
            <a:ext cx="7620000" cy="6172200"/>
          </a:xfrm>
        </p:spPr>
        <p:txBody>
          <a:bodyPr/>
          <a:lstStyle/>
          <a:p>
            <a:pPr lvl="0"/>
            <a:r>
              <a:rPr lang="en-US" dirty="0"/>
              <a:t>Open Visual Studio Code from your </a:t>
            </a:r>
            <a:r>
              <a:rPr lang="en-US" b="1" dirty="0"/>
              <a:t>start </a:t>
            </a:r>
            <a:r>
              <a:rPr lang="en-US" dirty="0"/>
              <a:t>menu.</a:t>
            </a:r>
          </a:p>
          <a:p>
            <a:endParaRPr lang="en-US" dirty="0"/>
          </a:p>
        </p:txBody>
      </p:sp>
      <p:pic>
        <p:nvPicPr>
          <p:cNvPr id="4" name="Picture 3"/>
          <p:cNvPicPr/>
          <p:nvPr/>
        </p:nvPicPr>
        <p:blipFill>
          <a:blip r:embed="rId2"/>
          <a:srcRect/>
          <a:stretch>
            <a:fillRect/>
          </a:stretch>
        </p:blipFill>
        <p:spPr bwMode="auto">
          <a:xfrm>
            <a:off x="2819400" y="1752600"/>
            <a:ext cx="3733800" cy="5105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498080" cy="563562"/>
          </a:xfrm>
        </p:spPr>
        <p:txBody>
          <a:bodyPr>
            <a:normAutofit fontScale="90000"/>
          </a:bodyPr>
          <a:lstStyle/>
          <a:p>
            <a:r>
              <a:rPr lang="en-US" b="1" dirty="0"/>
              <a:t>Why we need JavaScript?</a:t>
            </a:r>
            <a:endParaRPr lang="en-US" dirty="0"/>
          </a:p>
        </p:txBody>
      </p:sp>
      <p:sp>
        <p:nvSpPr>
          <p:cNvPr id="3" name="Content Placeholder 2"/>
          <p:cNvSpPr>
            <a:spLocks noGrp="1"/>
          </p:cNvSpPr>
          <p:nvPr>
            <p:ph idx="1"/>
          </p:nvPr>
        </p:nvSpPr>
        <p:spPr>
          <a:xfrm>
            <a:off x="1143000" y="838200"/>
            <a:ext cx="7498080" cy="4800600"/>
          </a:xfrm>
        </p:spPr>
        <p:txBody>
          <a:bodyPr/>
          <a:lstStyle/>
          <a:p>
            <a:pPr algn="just"/>
            <a:r>
              <a:rPr lang="en-US" dirty="0"/>
              <a:t>When an application is loaded on the browser, there is a '</a:t>
            </a:r>
            <a:r>
              <a:rPr lang="en-US" dirty="0" err="1"/>
              <a:t>SignUp</a:t>
            </a:r>
            <a:r>
              <a:rPr lang="en-US" dirty="0"/>
              <a:t>' link on the top right corner.</a:t>
            </a:r>
          </a:p>
          <a:p>
            <a:pPr algn="just"/>
            <a:endParaRPr lang="en-US" dirty="0"/>
          </a:p>
        </p:txBody>
      </p:sp>
      <p:pic>
        <p:nvPicPr>
          <p:cNvPr id="4" name="Picture 3"/>
          <p:cNvPicPr/>
          <p:nvPr/>
        </p:nvPicPr>
        <p:blipFill>
          <a:blip r:embed="rId2"/>
          <a:srcRect/>
          <a:stretch>
            <a:fillRect/>
          </a:stretch>
        </p:blipFill>
        <p:spPr bwMode="auto">
          <a:xfrm>
            <a:off x="1219200" y="2362200"/>
            <a:ext cx="7924800" cy="44958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0"/>
            <a:ext cx="8077200" cy="4800600"/>
          </a:xfrm>
        </p:spPr>
        <p:txBody>
          <a:bodyPr>
            <a:normAutofit/>
          </a:bodyPr>
          <a:lstStyle/>
          <a:p>
            <a:pPr lvl="0" algn="just"/>
            <a:r>
              <a:rPr lang="en-US" sz="3000" dirty="0"/>
              <a:t>Once Visual Studio Code is launched, Go to the File menu in the Menu bar, select the </a:t>
            </a:r>
            <a:r>
              <a:rPr lang="en-US" sz="3000" b="1" dirty="0"/>
              <a:t>New File</a:t>
            </a:r>
            <a:r>
              <a:rPr lang="en-US" sz="3000" dirty="0"/>
              <a:t> option.</a:t>
            </a:r>
          </a:p>
          <a:p>
            <a:pPr algn="just"/>
            <a:endParaRPr lang="en-US" sz="3000" dirty="0"/>
          </a:p>
        </p:txBody>
      </p:sp>
      <p:pic>
        <p:nvPicPr>
          <p:cNvPr id="4" name="Picture 3"/>
          <p:cNvPicPr/>
          <p:nvPr/>
        </p:nvPicPr>
        <p:blipFill>
          <a:blip r:embed="rId2"/>
          <a:srcRect/>
          <a:stretch>
            <a:fillRect/>
          </a:stretch>
        </p:blipFill>
        <p:spPr bwMode="auto">
          <a:xfrm>
            <a:off x="1143000" y="1371600"/>
            <a:ext cx="8001000" cy="51816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
            <a:ext cx="7866888" cy="6705600"/>
          </a:xfrm>
        </p:spPr>
        <p:txBody>
          <a:bodyPr>
            <a:normAutofit fontScale="77500" lnSpcReduction="20000"/>
          </a:bodyPr>
          <a:lstStyle/>
          <a:p>
            <a:pPr lvl="0"/>
            <a:r>
              <a:rPr lang="en-US" dirty="0"/>
              <a:t>Create the below-mentioned two files (index.js and index.html) and type the below-given code.</a:t>
            </a:r>
          </a:p>
          <a:p>
            <a:pPr>
              <a:buNone/>
            </a:pPr>
            <a:r>
              <a:rPr lang="en-US" b="1" dirty="0"/>
              <a:t>index.js file:</a:t>
            </a:r>
            <a:endParaRPr lang="en-US" dirty="0"/>
          </a:p>
          <a:p>
            <a:pPr lvl="0">
              <a:buNone/>
            </a:pPr>
            <a:r>
              <a:rPr lang="en-US" dirty="0"/>
              <a:t>console.log("This content is from external JavaScript file");</a:t>
            </a:r>
          </a:p>
          <a:p>
            <a:pPr>
              <a:buNone/>
            </a:pPr>
            <a:r>
              <a:rPr lang="en-US" b="1" dirty="0"/>
              <a:t>index.html</a:t>
            </a:r>
            <a:endParaRPr lang="en-US" dirty="0"/>
          </a:p>
          <a:p>
            <a:pPr lvl="0">
              <a:buNone/>
            </a:pPr>
            <a:r>
              <a:rPr lang="en-US" dirty="0"/>
              <a:t>&lt;html&gt;</a:t>
            </a:r>
          </a:p>
          <a:p>
            <a:pPr lvl="0">
              <a:buNone/>
            </a:pPr>
            <a:r>
              <a:rPr lang="en-US" dirty="0"/>
              <a:t>&lt;head&gt;</a:t>
            </a:r>
          </a:p>
          <a:p>
            <a:pPr lvl="0">
              <a:buNone/>
            </a:pPr>
            <a:r>
              <a:rPr lang="en-US" dirty="0"/>
              <a:t>    &lt;title&gt;JavaScript Introduction&lt;/title&gt;</a:t>
            </a:r>
          </a:p>
          <a:p>
            <a:pPr lvl="0">
              <a:buNone/>
            </a:pPr>
            <a:r>
              <a:rPr lang="en-US" dirty="0"/>
              <a:t>    &lt;script&gt;</a:t>
            </a:r>
          </a:p>
          <a:p>
            <a:pPr lvl="0">
              <a:buNone/>
            </a:pPr>
            <a:r>
              <a:rPr lang="en-US" dirty="0"/>
              <a:t> alert("This content is from script tag within &lt;head&gt; tag");</a:t>
            </a:r>
          </a:p>
          <a:p>
            <a:pPr lvl="0">
              <a:buNone/>
            </a:pPr>
            <a:r>
              <a:rPr lang="en-US" dirty="0"/>
              <a:t>    &lt;/script&gt;</a:t>
            </a:r>
          </a:p>
          <a:p>
            <a:pPr lvl="0">
              <a:buNone/>
            </a:pPr>
            <a:r>
              <a:rPr lang="en-US" dirty="0"/>
              <a:t>&lt;/head&gt;</a:t>
            </a:r>
          </a:p>
          <a:p>
            <a:pPr lvl="0">
              <a:buNone/>
            </a:pPr>
            <a:r>
              <a:rPr lang="en-US" dirty="0"/>
              <a:t>&lt;script </a:t>
            </a:r>
            <a:r>
              <a:rPr lang="en-US" dirty="0" err="1"/>
              <a:t>src</a:t>
            </a:r>
            <a:r>
              <a:rPr lang="en-US" dirty="0"/>
              <a:t>="index.js"&gt;&lt;/script&gt;</a:t>
            </a:r>
          </a:p>
          <a:p>
            <a:pPr lvl="0">
              <a:buNone/>
            </a:pPr>
            <a:r>
              <a:rPr lang="en-US" dirty="0"/>
              <a:t>&lt;body&gt;</a:t>
            </a:r>
          </a:p>
          <a:p>
            <a:pPr lvl="0">
              <a:buNone/>
            </a:pPr>
            <a:r>
              <a:rPr lang="en-US" dirty="0"/>
              <a:t>&lt;/body&gt;</a:t>
            </a:r>
          </a:p>
          <a:p>
            <a:pPr lvl="0">
              <a:buNone/>
            </a:pPr>
            <a:r>
              <a:rPr lang="en-US" dirty="0"/>
              <a:t>&lt;/html&gt;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533400"/>
          </a:xfrm>
        </p:spPr>
        <p:txBody>
          <a:bodyPr>
            <a:normAutofit fontScale="90000"/>
          </a:bodyPr>
          <a:lstStyle/>
          <a:p>
            <a:r>
              <a:rPr lang="en-US" b="1" dirty="0"/>
              <a:t>Output:</a:t>
            </a:r>
            <a:endParaRPr lang="en-US" dirty="0"/>
          </a:p>
        </p:txBody>
      </p:sp>
      <p:sp>
        <p:nvSpPr>
          <p:cNvPr id="3" name="Content Placeholder 2"/>
          <p:cNvSpPr>
            <a:spLocks noGrp="1"/>
          </p:cNvSpPr>
          <p:nvPr>
            <p:ph idx="1"/>
          </p:nvPr>
        </p:nvSpPr>
        <p:spPr>
          <a:xfrm>
            <a:off x="1435608" y="762000"/>
            <a:ext cx="7498080" cy="5486400"/>
          </a:xfrm>
        </p:spPr>
        <p:txBody>
          <a:bodyPr/>
          <a:lstStyle/>
          <a:p>
            <a:pPr algn="just"/>
            <a:r>
              <a:rPr lang="en-US" dirty="0"/>
              <a:t>For the output, copy the index.html file path into the browser. Go to the developer tool in the browser, there in the console option, the output is as shown below:</a:t>
            </a:r>
          </a:p>
          <a:p>
            <a:pPr algn="just"/>
            <a:endParaRPr lang="en-US" dirty="0"/>
          </a:p>
        </p:txBody>
      </p:sp>
      <p:pic>
        <p:nvPicPr>
          <p:cNvPr id="4" name="Picture 3"/>
          <p:cNvPicPr/>
          <p:nvPr/>
        </p:nvPicPr>
        <p:blipFill>
          <a:blip r:embed="rId2"/>
          <a:srcRect/>
          <a:stretch>
            <a:fillRect/>
          </a:stretch>
        </p:blipFill>
        <p:spPr bwMode="auto">
          <a:xfrm>
            <a:off x="1447800" y="3429000"/>
            <a:ext cx="6934200" cy="25146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638288" cy="6019800"/>
          </a:xfrm>
        </p:spPr>
        <p:txBody>
          <a:bodyPr>
            <a:normAutofit fontScale="92500"/>
          </a:bodyPr>
          <a:lstStyle/>
          <a:p>
            <a:pPr algn="just">
              <a:lnSpc>
                <a:spcPct val="150000"/>
              </a:lnSpc>
            </a:pPr>
            <a:r>
              <a:rPr lang="en-US" dirty="0"/>
              <a:t>In the above example, </a:t>
            </a:r>
            <a:r>
              <a:rPr lang="en-US" dirty="0">
                <a:solidFill>
                  <a:srgbClr val="22C057"/>
                </a:solidFill>
              </a:rPr>
              <a:t>to render the HTML file, the path of the HTML file is copied into the browser.</a:t>
            </a:r>
            <a:r>
              <a:rPr lang="en-US" dirty="0"/>
              <a:t> But in this case, </a:t>
            </a:r>
            <a:r>
              <a:rPr lang="en-US" dirty="0">
                <a:solidFill>
                  <a:srgbClr val="0000FF"/>
                </a:solidFill>
              </a:rPr>
              <a:t>each time any changes are done in the code the page must be refreshed</a:t>
            </a:r>
            <a:r>
              <a:rPr lang="en-US" dirty="0"/>
              <a:t> for the changes to reflect.</a:t>
            </a:r>
          </a:p>
          <a:p>
            <a:pPr algn="just">
              <a:lnSpc>
                <a:spcPct val="150000"/>
              </a:lnSpc>
            </a:pPr>
            <a:r>
              <a:rPr lang="en-US" dirty="0"/>
              <a:t>The Visual Studio Code provides an option to add extensions to render the code in a server.</a:t>
            </a:r>
          </a:p>
          <a:p>
            <a:pPr algn="just">
              <a:lnSpc>
                <a:spcPct val="150000"/>
              </a:lnSpc>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7498080" cy="563562"/>
          </a:xfrm>
        </p:spPr>
        <p:txBody>
          <a:bodyPr>
            <a:normAutofit fontScale="90000"/>
          </a:bodyPr>
          <a:lstStyle/>
          <a:p>
            <a:pPr algn="ctr"/>
            <a:r>
              <a:rPr lang="en-US" b="1" dirty="0"/>
              <a:t>Adding Live Server</a:t>
            </a:r>
            <a:br>
              <a:rPr lang="en-US" dirty="0"/>
            </a:br>
            <a:endParaRPr lang="en-US" dirty="0"/>
          </a:p>
        </p:txBody>
      </p:sp>
      <p:sp>
        <p:nvSpPr>
          <p:cNvPr id="3" name="Content Placeholder 2"/>
          <p:cNvSpPr>
            <a:spLocks noGrp="1"/>
          </p:cNvSpPr>
          <p:nvPr>
            <p:ph idx="1"/>
          </p:nvPr>
        </p:nvSpPr>
        <p:spPr>
          <a:xfrm>
            <a:off x="1435608" y="838200"/>
            <a:ext cx="7498080" cy="5410200"/>
          </a:xfrm>
        </p:spPr>
        <p:txBody>
          <a:bodyPr/>
          <a:lstStyle/>
          <a:p>
            <a:pPr algn="just">
              <a:lnSpc>
                <a:spcPct val="150000"/>
              </a:lnSpc>
            </a:pPr>
            <a:r>
              <a:rPr lang="en-US" dirty="0">
                <a:solidFill>
                  <a:srgbClr val="0000FF"/>
                </a:solidFill>
              </a:rPr>
              <a:t>Any changes that developers make further will be automatically detected and rendered properly</a:t>
            </a:r>
            <a:r>
              <a:rPr lang="en-US" dirty="0"/>
              <a:t>.</a:t>
            </a:r>
          </a:p>
          <a:p>
            <a:pPr algn="just">
              <a:lnSpc>
                <a:spcPct val="150000"/>
              </a:lnSpc>
            </a:pPr>
            <a:r>
              <a:rPr lang="en-US" b="1" dirty="0"/>
              <a:t>Adding Live Server:</a:t>
            </a:r>
            <a:endParaRPr lang="en-US" dirty="0"/>
          </a:p>
          <a:p>
            <a:pPr algn="just">
              <a:lnSpc>
                <a:spcPct val="150000"/>
              </a:lnSpc>
            </a:pPr>
            <a:r>
              <a:rPr lang="en-US" dirty="0"/>
              <a:t>1. Go to the extension tab in Visual Studio Code and search for Live Server and click on the install button that is visible in.</a:t>
            </a:r>
          </a:p>
          <a:p>
            <a:pPr algn="just">
              <a:lnSpc>
                <a:spcPct val="150000"/>
              </a:lnSpc>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8001000" cy="6477000"/>
          </a:xfrm>
        </p:spPr>
        <p:txBody>
          <a:bodyPr>
            <a:normAutofit/>
          </a:bodyPr>
          <a:lstStyle/>
          <a:p>
            <a:pPr lvl="0" algn="just"/>
            <a:r>
              <a:rPr lang="en-US" sz="3000" dirty="0"/>
              <a:t>Once it gets installed, there will be a screen with an uninstall button option as shown below and the Live Server is ready to render the HTML pages.</a:t>
            </a:r>
          </a:p>
          <a:p>
            <a:pPr algn="just"/>
            <a:endParaRPr lang="en-US" sz="3000" dirty="0"/>
          </a:p>
        </p:txBody>
      </p:sp>
      <p:pic>
        <p:nvPicPr>
          <p:cNvPr id="33794" name="Picture 2"/>
          <p:cNvPicPr>
            <a:picLocks noChangeAspect="1" noChangeArrowheads="1"/>
          </p:cNvPicPr>
          <p:nvPr/>
        </p:nvPicPr>
        <p:blipFill>
          <a:blip r:embed="rId2"/>
          <a:srcRect/>
          <a:stretch>
            <a:fillRect/>
          </a:stretch>
        </p:blipFill>
        <p:spPr bwMode="auto">
          <a:xfrm>
            <a:off x="1066800" y="2133600"/>
            <a:ext cx="8077200" cy="38100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90688" cy="6096000"/>
          </a:xfrm>
        </p:spPr>
        <p:txBody>
          <a:bodyPr/>
          <a:lstStyle/>
          <a:p>
            <a:pPr algn="just"/>
            <a:r>
              <a:rPr lang="en-US" dirty="0"/>
              <a:t>To render an HTML page, right-click on the intended HTML page in the Explore tab and select the ‘Open with Live Server’ option.</a:t>
            </a:r>
          </a:p>
          <a:p>
            <a:pPr algn="just"/>
            <a:endParaRPr lang="en-US" dirty="0"/>
          </a:p>
        </p:txBody>
      </p:sp>
      <p:pic>
        <p:nvPicPr>
          <p:cNvPr id="4" name="Picture 3"/>
          <p:cNvPicPr/>
          <p:nvPr/>
        </p:nvPicPr>
        <p:blipFill>
          <a:blip r:embed="rId2"/>
          <a:srcRect/>
          <a:stretch>
            <a:fillRect/>
          </a:stretch>
        </p:blipFill>
        <p:spPr bwMode="auto">
          <a:xfrm>
            <a:off x="1295400" y="1752600"/>
            <a:ext cx="7848600" cy="51054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algn="ctr"/>
            <a:r>
              <a:rPr lang="en-US" b="1" dirty="0"/>
              <a:t>Need for </a:t>
            </a:r>
            <a:r>
              <a:rPr lang="en-US" b="1" dirty="0" err="1"/>
              <a:t>Linting</a:t>
            </a:r>
            <a:endParaRPr lang="en-US" dirty="0"/>
          </a:p>
        </p:txBody>
      </p:sp>
      <p:sp>
        <p:nvSpPr>
          <p:cNvPr id="3" name="Content Placeholder 2"/>
          <p:cNvSpPr>
            <a:spLocks noGrp="1"/>
          </p:cNvSpPr>
          <p:nvPr>
            <p:ph idx="1"/>
          </p:nvPr>
        </p:nvSpPr>
        <p:spPr>
          <a:xfrm>
            <a:off x="1435608" y="914400"/>
            <a:ext cx="7498080" cy="5638800"/>
          </a:xfrm>
        </p:spPr>
        <p:txBody>
          <a:bodyPr>
            <a:normAutofit fontScale="92500" lnSpcReduction="10000"/>
          </a:bodyPr>
          <a:lstStyle/>
          <a:p>
            <a:pPr algn="just">
              <a:lnSpc>
                <a:spcPct val="150000"/>
              </a:lnSpc>
            </a:pPr>
            <a:r>
              <a:rPr lang="en-US" dirty="0" err="1"/>
              <a:t>Linting</a:t>
            </a:r>
            <a:r>
              <a:rPr lang="en-US" dirty="0"/>
              <a:t> is the </a:t>
            </a:r>
            <a:r>
              <a:rPr lang="en-US" dirty="0">
                <a:solidFill>
                  <a:srgbClr val="FF0066"/>
                </a:solidFill>
              </a:rPr>
              <a:t>process of analyzing the code during development stage to notify the issues or errors in the code. </a:t>
            </a:r>
          </a:p>
          <a:p>
            <a:pPr algn="just">
              <a:lnSpc>
                <a:spcPct val="150000"/>
              </a:lnSpc>
            </a:pPr>
            <a:r>
              <a:rPr lang="en-US" dirty="0">
                <a:solidFill>
                  <a:srgbClr val="0000FF"/>
                </a:solidFill>
              </a:rPr>
              <a:t>This helps </a:t>
            </a:r>
            <a:r>
              <a:rPr lang="en-US" dirty="0"/>
              <a:t>developer </a:t>
            </a:r>
            <a:r>
              <a:rPr lang="en-US" dirty="0">
                <a:solidFill>
                  <a:srgbClr val="0000FF"/>
                </a:solidFill>
              </a:rPr>
              <a:t>to quickly fix the issues </a:t>
            </a:r>
            <a:r>
              <a:rPr lang="en-US" dirty="0"/>
              <a:t>during development and thereby </a:t>
            </a:r>
            <a:r>
              <a:rPr lang="en-US" dirty="0">
                <a:solidFill>
                  <a:srgbClr val="0000FF"/>
                </a:solidFill>
              </a:rPr>
              <a:t>improving the code quality.</a:t>
            </a:r>
          </a:p>
          <a:p>
            <a:pPr algn="just">
              <a:lnSpc>
                <a:spcPct val="150000"/>
              </a:lnSpc>
            </a:pPr>
            <a:r>
              <a:rPr lang="en-US" dirty="0" err="1"/>
              <a:t>ESLint</a:t>
            </a:r>
            <a:r>
              <a:rPr lang="en-US" dirty="0"/>
              <a:t> is one of the </a:t>
            </a:r>
            <a:r>
              <a:rPr lang="en-US" dirty="0" err="1"/>
              <a:t>linting</a:t>
            </a:r>
            <a:r>
              <a:rPr lang="en-US" dirty="0"/>
              <a:t> tool used for JavaScript. </a:t>
            </a:r>
          </a:p>
          <a:p>
            <a:pPr algn="just">
              <a:lnSpc>
                <a:spcPct val="150000"/>
              </a:lnSpc>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715962"/>
          </a:xfrm>
        </p:spPr>
        <p:txBody>
          <a:bodyPr>
            <a:noAutofit/>
          </a:bodyPr>
          <a:lstStyle/>
          <a:p>
            <a:r>
              <a:rPr lang="en-US" sz="3200" b="1" dirty="0"/>
              <a:t>Adding </a:t>
            </a:r>
            <a:r>
              <a:rPr lang="en-US" sz="3200" b="1" dirty="0" err="1"/>
              <a:t>ESLint</a:t>
            </a:r>
            <a:r>
              <a:rPr lang="en-US" sz="3200" b="1" dirty="0"/>
              <a:t> </a:t>
            </a:r>
            <a:r>
              <a:rPr lang="en-US" sz="3200" b="1" dirty="0" err="1"/>
              <a:t>plugin</a:t>
            </a:r>
            <a:r>
              <a:rPr lang="en-US" sz="3200" b="1" dirty="0"/>
              <a:t> in VS Code IDE:</a:t>
            </a:r>
            <a:br>
              <a:rPr lang="en-US" sz="3200" dirty="0"/>
            </a:br>
            <a:endParaRPr lang="en-US" sz="3200" dirty="0"/>
          </a:p>
        </p:txBody>
      </p:sp>
      <p:sp>
        <p:nvSpPr>
          <p:cNvPr id="3" name="Content Placeholder 2"/>
          <p:cNvSpPr>
            <a:spLocks noGrp="1"/>
          </p:cNvSpPr>
          <p:nvPr>
            <p:ph idx="1"/>
          </p:nvPr>
        </p:nvSpPr>
        <p:spPr>
          <a:xfrm>
            <a:off x="1143000" y="685800"/>
            <a:ext cx="7790688" cy="5562600"/>
          </a:xfrm>
        </p:spPr>
        <p:txBody>
          <a:bodyPr/>
          <a:lstStyle/>
          <a:p>
            <a:pPr lvl="0" algn="just"/>
            <a:r>
              <a:rPr lang="en-US" dirty="0"/>
              <a:t>Open Visual Studio Code, go to the extension, search for “</a:t>
            </a:r>
            <a:r>
              <a:rPr lang="en-US" dirty="0" err="1"/>
              <a:t>ESLint</a:t>
            </a:r>
            <a:r>
              <a:rPr lang="en-US" dirty="0"/>
              <a:t>”.</a:t>
            </a:r>
          </a:p>
          <a:p>
            <a:pPr lvl="0" algn="just"/>
            <a:r>
              <a:rPr lang="en-US" dirty="0"/>
              <a:t>Once the </a:t>
            </a:r>
            <a:r>
              <a:rPr lang="en-US" dirty="0" err="1"/>
              <a:t>ESLint</a:t>
            </a:r>
            <a:r>
              <a:rPr lang="en-US" dirty="0"/>
              <a:t> extension appears, hit the “Install” button as shown below:</a:t>
            </a:r>
          </a:p>
          <a:p>
            <a:pPr algn="just"/>
            <a:endParaRPr lang="en-US" dirty="0"/>
          </a:p>
        </p:txBody>
      </p:sp>
      <p:pic>
        <p:nvPicPr>
          <p:cNvPr id="34818" name="Picture 2"/>
          <p:cNvPicPr>
            <a:picLocks noChangeAspect="1" noChangeArrowheads="1"/>
          </p:cNvPicPr>
          <p:nvPr/>
        </p:nvPicPr>
        <p:blipFill>
          <a:blip r:embed="rId2"/>
          <a:srcRect/>
          <a:stretch>
            <a:fillRect/>
          </a:stretch>
        </p:blipFill>
        <p:spPr bwMode="auto">
          <a:xfrm>
            <a:off x="1219200" y="2895600"/>
            <a:ext cx="7696200" cy="29718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72400" cy="4800600"/>
          </a:xfrm>
        </p:spPr>
        <p:txBody>
          <a:bodyPr/>
          <a:lstStyle/>
          <a:p>
            <a:pPr algn="just"/>
            <a:r>
              <a:rPr lang="en-US" dirty="0"/>
              <a:t>When this link is clicked, the '</a:t>
            </a:r>
            <a:r>
              <a:rPr lang="en-US" dirty="0" err="1"/>
              <a:t>SignUp</a:t>
            </a:r>
            <a:r>
              <a:rPr lang="en-US" dirty="0"/>
              <a:t>' form is displayed. It contains three fields - 'Username', 'Email', and 'Password' and in some cases a 'Submit' button as well.</a:t>
            </a:r>
          </a:p>
          <a:p>
            <a:pPr algn="just"/>
            <a:endParaRPr lang="en-US" dirty="0"/>
          </a:p>
        </p:txBody>
      </p:sp>
      <p:pic>
        <p:nvPicPr>
          <p:cNvPr id="4" name="Picture 3"/>
          <p:cNvPicPr/>
          <p:nvPr/>
        </p:nvPicPr>
        <p:blipFill>
          <a:blip r:embed="rId2"/>
          <a:srcRect/>
          <a:stretch>
            <a:fillRect/>
          </a:stretch>
        </p:blipFill>
        <p:spPr bwMode="auto">
          <a:xfrm>
            <a:off x="1295400" y="2209800"/>
            <a:ext cx="7848600" cy="46482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5943600"/>
          </a:xfrm>
        </p:spPr>
        <p:txBody>
          <a:bodyPr/>
          <a:lstStyle/>
          <a:p>
            <a:pPr lvl="0"/>
            <a:r>
              <a:rPr lang="en-US" dirty="0"/>
              <a:t>After the installation of </a:t>
            </a:r>
            <a:r>
              <a:rPr lang="en-US" dirty="0" err="1"/>
              <a:t>ESLint</a:t>
            </a:r>
            <a:r>
              <a:rPr lang="en-US" dirty="0"/>
              <a:t>, below screen will be visible:</a:t>
            </a:r>
          </a:p>
          <a:p>
            <a:endParaRPr lang="en-US" dirty="0"/>
          </a:p>
        </p:txBody>
      </p:sp>
      <p:pic>
        <p:nvPicPr>
          <p:cNvPr id="4" name="Picture 3"/>
          <p:cNvPicPr/>
          <p:nvPr/>
        </p:nvPicPr>
        <p:blipFill>
          <a:blip r:embed="rId2"/>
          <a:srcRect/>
          <a:stretch>
            <a:fillRect/>
          </a:stretch>
        </p:blipFill>
        <p:spPr bwMode="auto">
          <a:xfrm>
            <a:off x="1371600" y="1447800"/>
            <a:ext cx="7772400" cy="4953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498080" cy="487362"/>
          </a:xfrm>
        </p:spPr>
        <p:txBody>
          <a:bodyPr>
            <a:normAutofit fontScale="90000"/>
          </a:bodyPr>
          <a:lstStyle/>
          <a:p>
            <a:pPr algn="ctr"/>
            <a:r>
              <a:rPr lang="en-US" dirty="0"/>
              <a:t>Adding </a:t>
            </a:r>
            <a:r>
              <a:rPr lang="en-US" dirty="0" err="1"/>
              <a:t>ESLint</a:t>
            </a:r>
            <a:r>
              <a:rPr lang="en-US" dirty="0"/>
              <a:t> using NPM</a:t>
            </a:r>
          </a:p>
        </p:txBody>
      </p:sp>
      <p:sp>
        <p:nvSpPr>
          <p:cNvPr id="3" name="Content Placeholder 2"/>
          <p:cNvSpPr>
            <a:spLocks noGrp="1"/>
          </p:cNvSpPr>
          <p:nvPr>
            <p:ph idx="1"/>
          </p:nvPr>
        </p:nvSpPr>
        <p:spPr>
          <a:xfrm>
            <a:off x="1066800" y="990600"/>
            <a:ext cx="7866888" cy="5867400"/>
          </a:xfrm>
        </p:spPr>
        <p:txBody>
          <a:bodyPr>
            <a:normAutofit/>
          </a:bodyPr>
          <a:lstStyle/>
          <a:p>
            <a:pPr algn="just"/>
            <a:r>
              <a:rPr lang="en-US" dirty="0"/>
              <a:t>In order </a:t>
            </a:r>
            <a:r>
              <a:rPr lang="en-US" dirty="0">
                <a:solidFill>
                  <a:srgbClr val="FF0066"/>
                </a:solidFill>
              </a:rPr>
              <a:t>to display the code issues dynamically in the console, we need to install </a:t>
            </a:r>
            <a:r>
              <a:rPr lang="en-US" dirty="0" err="1">
                <a:solidFill>
                  <a:srgbClr val="FF0066"/>
                </a:solidFill>
              </a:rPr>
              <a:t>eslint</a:t>
            </a:r>
            <a:r>
              <a:rPr lang="en-US" dirty="0">
                <a:solidFill>
                  <a:srgbClr val="FF0066"/>
                </a:solidFill>
              </a:rPr>
              <a:t> node module from </a:t>
            </a:r>
            <a:r>
              <a:rPr lang="en-US" dirty="0" err="1">
                <a:solidFill>
                  <a:srgbClr val="FF0066"/>
                </a:solidFill>
              </a:rPr>
              <a:t>npm</a:t>
            </a:r>
            <a:r>
              <a:rPr lang="en-US" dirty="0">
                <a:solidFill>
                  <a:srgbClr val="FF0066"/>
                </a:solidFill>
              </a:rPr>
              <a:t> repository.</a:t>
            </a:r>
          </a:p>
          <a:p>
            <a:pPr algn="just"/>
            <a:r>
              <a:rPr lang="en-US" dirty="0"/>
              <a:t>Node.js software needs to be installed in system in order to use </a:t>
            </a:r>
            <a:r>
              <a:rPr lang="en-US" dirty="0" err="1"/>
              <a:t>npm</a:t>
            </a:r>
            <a:r>
              <a:rPr lang="en-US" dirty="0"/>
              <a:t>. </a:t>
            </a:r>
          </a:p>
          <a:p>
            <a:pPr algn="just">
              <a:lnSpc>
                <a:spcPct val="150000"/>
              </a:lnSpc>
            </a:pPr>
            <a:r>
              <a:rPr lang="en-US" dirty="0"/>
              <a:t>Node.js is a </a:t>
            </a:r>
            <a:r>
              <a:rPr lang="en-US" dirty="0">
                <a:solidFill>
                  <a:srgbClr val="C00000"/>
                </a:solidFill>
              </a:rPr>
              <a:t>JavaScript runtime environment that executes the JavaScript code outside a web browser. </a:t>
            </a:r>
          </a:p>
          <a:p>
            <a:pPr algn="just"/>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85800"/>
            <a:ext cx="7638288" cy="5562600"/>
          </a:xfrm>
        </p:spPr>
        <p:txBody>
          <a:bodyPr/>
          <a:lstStyle/>
          <a:p>
            <a:pPr algn="just">
              <a:lnSpc>
                <a:spcPct val="150000"/>
              </a:lnSpc>
            </a:pPr>
            <a:r>
              <a:rPr lang="en-US" dirty="0"/>
              <a:t>It has a default package manager called </a:t>
            </a:r>
            <a:r>
              <a:rPr lang="en-US" dirty="0">
                <a:solidFill>
                  <a:srgbClr val="C00000"/>
                </a:solidFill>
              </a:rPr>
              <a:t>Node Package Manager (</a:t>
            </a:r>
            <a:r>
              <a:rPr lang="en-US" dirty="0" err="1">
                <a:solidFill>
                  <a:srgbClr val="C00000"/>
                </a:solidFill>
              </a:rPr>
              <a:t>npm</a:t>
            </a:r>
            <a:r>
              <a:rPr lang="en-US" dirty="0">
                <a:solidFill>
                  <a:srgbClr val="C00000"/>
                </a:solidFill>
              </a:rPr>
              <a:t>) which gets installed automatically along with Node.js installation. </a:t>
            </a:r>
          </a:p>
          <a:p>
            <a:pPr algn="just">
              <a:lnSpc>
                <a:spcPct val="150000"/>
              </a:lnSpc>
            </a:pPr>
            <a:r>
              <a:rPr lang="en-US" dirty="0" err="1"/>
              <a:t>npm</a:t>
            </a:r>
            <a:r>
              <a:rPr lang="en-US" dirty="0"/>
              <a:t> can be </a:t>
            </a:r>
            <a:r>
              <a:rPr lang="en-US" dirty="0">
                <a:solidFill>
                  <a:srgbClr val="0000FF"/>
                </a:solidFill>
              </a:rPr>
              <a:t>used to install any third-party JavaScript libraries</a:t>
            </a:r>
            <a:r>
              <a:rPr lang="en-US" dirty="0"/>
              <a:t>. Here, we are using </a:t>
            </a:r>
            <a:r>
              <a:rPr lang="en-US" dirty="0" err="1"/>
              <a:t>npm</a:t>
            </a:r>
            <a:r>
              <a:rPr lang="en-US" dirty="0"/>
              <a:t> to install </a:t>
            </a:r>
            <a:r>
              <a:rPr lang="en-US" dirty="0" err="1"/>
              <a:t>eslint</a:t>
            </a:r>
            <a:r>
              <a:rPr lang="en-US" dirty="0"/>
              <a:t> for </a:t>
            </a:r>
            <a:r>
              <a:rPr lang="en-US" dirty="0" err="1"/>
              <a:t>linting</a:t>
            </a:r>
            <a:r>
              <a:rPr lang="en-US" dirty="0"/>
              <a:t> purpose.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638288" cy="6629400"/>
          </a:xfrm>
        </p:spPr>
        <p:txBody>
          <a:bodyPr>
            <a:normAutofit fontScale="92500" lnSpcReduction="10000"/>
          </a:bodyPr>
          <a:lstStyle/>
          <a:p>
            <a:pPr>
              <a:lnSpc>
                <a:spcPct val="150000"/>
              </a:lnSpc>
            </a:pPr>
            <a:r>
              <a:rPr lang="en-US" dirty="0"/>
              <a:t>Following are the steps to configure </a:t>
            </a:r>
            <a:r>
              <a:rPr lang="en-US" dirty="0" err="1"/>
              <a:t>ESLint</a:t>
            </a:r>
            <a:r>
              <a:rPr lang="en-US" dirty="0"/>
              <a:t> with JavaScript.</a:t>
            </a:r>
          </a:p>
          <a:p>
            <a:pPr lvl="0">
              <a:lnSpc>
                <a:spcPct val="150000"/>
              </a:lnSpc>
            </a:pPr>
            <a:r>
              <a:rPr lang="en-US" dirty="0"/>
              <a:t>Create a JavaScript demo.js file with below sample code</a:t>
            </a:r>
          </a:p>
          <a:p>
            <a:pPr marL="574675" lvl="0" indent="-20638">
              <a:lnSpc>
                <a:spcPct val="150000"/>
              </a:lnSpc>
              <a:buNone/>
            </a:pPr>
            <a:r>
              <a:rPr lang="en-US" dirty="0"/>
              <a:t>let </a:t>
            </a:r>
            <a:r>
              <a:rPr lang="en-US" dirty="0" err="1"/>
              <a:t>firstName</a:t>
            </a:r>
            <a:r>
              <a:rPr lang="en-US" dirty="0"/>
              <a:t>="</a:t>
            </a:r>
            <a:r>
              <a:rPr lang="en-US" dirty="0" err="1"/>
              <a:t>Rexha</a:t>
            </a:r>
            <a:r>
              <a:rPr lang="en-US" dirty="0"/>
              <a:t>"</a:t>
            </a:r>
          </a:p>
          <a:p>
            <a:pPr marL="574675" lvl="0" indent="-20638">
              <a:lnSpc>
                <a:spcPct val="150000"/>
              </a:lnSpc>
              <a:buNone/>
            </a:pPr>
            <a:r>
              <a:rPr lang="en-US" dirty="0"/>
              <a:t>let </a:t>
            </a:r>
            <a:r>
              <a:rPr lang="en-US" dirty="0" err="1"/>
              <a:t>lastName</a:t>
            </a:r>
            <a:r>
              <a:rPr lang="en-US" dirty="0"/>
              <a:t> ="</a:t>
            </a:r>
            <a:r>
              <a:rPr lang="en-US" dirty="0" err="1"/>
              <a:t>Bebe</a:t>
            </a:r>
            <a:r>
              <a:rPr lang="en-US" dirty="0"/>
              <a:t>";</a:t>
            </a:r>
          </a:p>
          <a:p>
            <a:pPr marL="574675" lvl="0" indent="-20638">
              <a:lnSpc>
                <a:spcPct val="150000"/>
              </a:lnSpc>
              <a:buNone/>
            </a:pPr>
            <a:r>
              <a:rPr lang="en-US" dirty="0"/>
              <a:t>for( let </a:t>
            </a:r>
            <a:r>
              <a:rPr lang="en-US" dirty="0" err="1"/>
              <a:t>i</a:t>
            </a:r>
            <a:r>
              <a:rPr lang="en-US" dirty="0"/>
              <a:t>=0;i&lt;=5;i--){</a:t>
            </a:r>
          </a:p>
          <a:p>
            <a:pPr marL="574675" lvl="0" indent="-20638">
              <a:lnSpc>
                <a:spcPct val="150000"/>
              </a:lnSpc>
              <a:buNone/>
            </a:pPr>
            <a:r>
              <a:rPr lang="en-US" dirty="0"/>
              <a:t>    console.log(</a:t>
            </a:r>
            <a:r>
              <a:rPr lang="en-US" dirty="0" err="1"/>
              <a:t>i</a:t>
            </a:r>
            <a:r>
              <a:rPr lang="en-US" dirty="0"/>
              <a:t>);    </a:t>
            </a:r>
          </a:p>
          <a:p>
            <a:pPr marL="574675" lvl="0" indent="-20638">
              <a:lnSpc>
                <a:spcPct val="150000"/>
              </a:lnSpc>
              <a:buNone/>
            </a:pPr>
            <a:r>
              <a:rPr lang="en-US" dirty="0"/>
              <a:t>}</a:t>
            </a:r>
          </a:p>
          <a:p>
            <a:pPr>
              <a:lnSpc>
                <a:spcPct val="150000"/>
              </a:lnSpc>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81000"/>
            <a:ext cx="7562088" cy="6019800"/>
          </a:xfrm>
        </p:spPr>
        <p:txBody>
          <a:bodyPr>
            <a:normAutofit fontScale="92500" lnSpcReduction="20000"/>
          </a:bodyPr>
          <a:lstStyle/>
          <a:p>
            <a:pPr lvl="0" algn="just">
              <a:lnSpc>
                <a:spcPct val="150000"/>
              </a:lnSpc>
            </a:pPr>
            <a:r>
              <a:rPr lang="en-US" dirty="0"/>
              <a:t>Go to the Terminal in the VS code IDE, be in project folder (where the demo.js file is present) path.</a:t>
            </a:r>
          </a:p>
          <a:p>
            <a:pPr lvl="0" algn="just">
              <a:lnSpc>
                <a:spcPct val="150000"/>
              </a:lnSpc>
            </a:pPr>
            <a:r>
              <a:rPr lang="en-US" dirty="0"/>
              <a:t>Run the below command</a:t>
            </a:r>
          </a:p>
          <a:p>
            <a:pPr lvl="0" algn="just">
              <a:lnSpc>
                <a:spcPct val="150000"/>
              </a:lnSpc>
              <a:buNone/>
            </a:pPr>
            <a:r>
              <a:rPr lang="en-US" dirty="0"/>
              <a:t>			</a:t>
            </a:r>
            <a:r>
              <a:rPr lang="en-US" dirty="0" err="1"/>
              <a:t>npm</a:t>
            </a:r>
            <a:r>
              <a:rPr lang="en-US" dirty="0"/>
              <a:t> init</a:t>
            </a:r>
          </a:p>
          <a:p>
            <a:pPr algn="just">
              <a:lnSpc>
                <a:spcPct val="150000"/>
              </a:lnSpc>
            </a:pPr>
            <a:r>
              <a:rPr lang="en-US" dirty="0"/>
              <a:t>The above command creates a </a:t>
            </a:r>
            <a:r>
              <a:rPr lang="en-US" b="1" dirty="0" err="1"/>
              <a:t>package.json</a:t>
            </a:r>
            <a:r>
              <a:rPr lang="en-US" dirty="0"/>
              <a:t> file which will have the metadata and package dependencies for the project.</a:t>
            </a:r>
          </a:p>
          <a:p>
            <a:pPr algn="just">
              <a:lnSpc>
                <a:spcPct val="150000"/>
              </a:lnSpc>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714488" cy="5867400"/>
          </a:xfrm>
        </p:spPr>
        <p:txBody>
          <a:bodyPr>
            <a:normAutofit/>
          </a:bodyPr>
          <a:lstStyle/>
          <a:p>
            <a:pPr lvl="0" algn="just"/>
            <a:r>
              <a:rPr lang="en-US" dirty="0"/>
              <a:t>Now install </a:t>
            </a:r>
            <a:r>
              <a:rPr lang="en-US" dirty="0" err="1"/>
              <a:t>ESLint</a:t>
            </a:r>
            <a:r>
              <a:rPr lang="en-US" dirty="0"/>
              <a:t> using the following command:</a:t>
            </a:r>
          </a:p>
          <a:p>
            <a:pPr lvl="0" algn="just">
              <a:buNone/>
            </a:pPr>
            <a:r>
              <a:rPr lang="en-US" dirty="0"/>
              <a:t>		</a:t>
            </a:r>
            <a:r>
              <a:rPr lang="en-US" dirty="0" err="1"/>
              <a:t>npm</a:t>
            </a:r>
            <a:r>
              <a:rPr lang="en-US" dirty="0"/>
              <a:t> install </a:t>
            </a:r>
            <a:r>
              <a:rPr lang="en-US" dirty="0" err="1"/>
              <a:t>eslint</a:t>
            </a:r>
            <a:r>
              <a:rPr lang="en-US" dirty="0"/>
              <a:t> --save-dev</a:t>
            </a:r>
          </a:p>
          <a:p>
            <a:pPr lvl="0" algn="just"/>
            <a:r>
              <a:rPr lang="en-US" dirty="0"/>
              <a:t>Next, is to create the configuration file: “.</a:t>
            </a:r>
            <a:r>
              <a:rPr lang="en-US" dirty="0" err="1"/>
              <a:t>eslintrc.js</a:t>
            </a:r>
            <a:r>
              <a:rPr lang="en-US" dirty="0"/>
              <a:t>”, using one of the below-given command:            </a:t>
            </a:r>
          </a:p>
          <a:p>
            <a:pPr marL="365125" lvl="0" indent="609600" algn="just">
              <a:buNone/>
            </a:pPr>
            <a:r>
              <a:rPr lang="en-US" dirty="0"/>
              <a:t>./</a:t>
            </a:r>
            <a:r>
              <a:rPr lang="en-US" dirty="0" err="1"/>
              <a:t>node_modules</a:t>
            </a:r>
            <a:r>
              <a:rPr lang="en-US" dirty="0"/>
              <a:t>/.bin/</a:t>
            </a:r>
            <a:r>
              <a:rPr lang="en-US" dirty="0" err="1"/>
              <a:t>eslint</a:t>
            </a:r>
            <a:r>
              <a:rPr lang="en-US" dirty="0"/>
              <a:t> --init</a:t>
            </a:r>
          </a:p>
          <a:p>
            <a:pPr marL="365125" lvl="0" indent="609600" algn="just">
              <a:buNone/>
            </a:pPr>
            <a:r>
              <a:rPr lang="en-US" dirty="0"/>
              <a:t>		OR </a:t>
            </a:r>
          </a:p>
          <a:p>
            <a:pPr marL="365125" lvl="0" indent="609600" algn="just">
              <a:buNone/>
            </a:pPr>
            <a:r>
              <a:rPr lang="en-US" dirty="0" err="1"/>
              <a:t>npm</a:t>
            </a:r>
            <a:r>
              <a:rPr lang="en-US" dirty="0"/>
              <a:t> init @</a:t>
            </a:r>
            <a:r>
              <a:rPr lang="en-US" dirty="0" err="1"/>
              <a:t>eslint</a:t>
            </a:r>
            <a:r>
              <a:rPr lang="en-US" dirty="0"/>
              <a:t>/</a:t>
            </a:r>
            <a:r>
              <a:rPr lang="en-US" dirty="0" err="1"/>
              <a:t>config</a:t>
            </a:r>
            <a:endParaRPr lang="en-US" dirty="0"/>
          </a:p>
          <a:p>
            <a:pPr algn="just"/>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28600"/>
            <a:ext cx="7562088" cy="6019800"/>
          </a:xfrm>
        </p:spPr>
        <p:txBody>
          <a:bodyPr/>
          <a:lstStyle/>
          <a:p>
            <a:pPr algn="just"/>
            <a:r>
              <a:rPr lang="en-US" dirty="0"/>
              <a:t>This command will prompt questions on </a:t>
            </a:r>
            <a:r>
              <a:rPr lang="en-US" dirty="0">
                <a:solidFill>
                  <a:srgbClr val="0000FF"/>
                </a:solidFill>
              </a:rPr>
              <a:t>how </a:t>
            </a:r>
            <a:r>
              <a:rPr lang="en-US" dirty="0" err="1">
                <a:solidFill>
                  <a:srgbClr val="0000FF"/>
                </a:solidFill>
              </a:rPr>
              <a:t>ESLint</a:t>
            </a:r>
            <a:r>
              <a:rPr lang="en-US" dirty="0">
                <a:solidFill>
                  <a:srgbClr val="0000FF"/>
                </a:solidFill>
              </a:rPr>
              <a:t> is to be used and completes the creation of a configuration file for </a:t>
            </a:r>
            <a:r>
              <a:rPr lang="en-US" dirty="0" err="1">
                <a:solidFill>
                  <a:srgbClr val="0000FF"/>
                </a:solidFill>
              </a:rPr>
              <a:t>ESLint</a:t>
            </a:r>
            <a:r>
              <a:rPr lang="en-US" dirty="0">
                <a:solidFill>
                  <a:srgbClr val="0000FF"/>
                </a:solidFill>
              </a:rPr>
              <a:t>. </a:t>
            </a:r>
          </a:p>
          <a:p>
            <a:pPr algn="just"/>
            <a:endParaRPr lang="en-US" dirty="0"/>
          </a:p>
        </p:txBody>
      </p:sp>
      <p:pic>
        <p:nvPicPr>
          <p:cNvPr id="4" name="Picture 3"/>
          <p:cNvPicPr/>
          <p:nvPr/>
        </p:nvPicPr>
        <p:blipFill>
          <a:blip r:embed="rId2"/>
          <a:srcRect/>
          <a:stretch>
            <a:fillRect/>
          </a:stretch>
        </p:blipFill>
        <p:spPr bwMode="auto">
          <a:xfrm>
            <a:off x="1143000" y="2286000"/>
            <a:ext cx="7848600" cy="42672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638288" cy="6019800"/>
          </a:xfrm>
        </p:spPr>
        <p:txBody>
          <a:bodyPr/>
          <a:lstStyle/>
          <a:p>
            <a:pPr algn="just"/>
            <a:r>
              <a:rPr lang="en-US" dirty="0"/>
              <a:t>If any </a:t>
            </a:r>
            <a:r>
              <a:rPr lang="en-US" dirty="0" err="1"/>
              <a:t>linting</a:t>
            </a:r>
            <a:r>
              <a:rPr lang="en-US" dirty="0"/>
              <a:t> issue occurs in code, all the issues will be highlighted and more details will be provided in the console as shown below.</a:t>
            </a:r>
          </a:p>
          <a:p>
            <a:pPr algn="just"/>
            <a:endParaRPr lang="en-US" dirty="0"/>
          </a:p>
        </p:txBody>
      </p:sp>
      <p:pic>
        <p:nvPicPr>
          <p:cNvPr id="4" name="Picture 3"/>
          <p:cNvPicPr/>
          <p:nvPr/>
        </p:nvPicPr>
        <p:blipFill>
          <a:blip r:embed="rId2"/>
          <a:srcRect/>
          <a:stretch>
            <a:fillRect/>
          </a:stretch>
        </p:blipFill>
        <p:spPr bwMode="auto">
          <a:xfrm>
            <a:off x="1219200" y="2286000"/>
            <a:ext cx="7696200" cy="42672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0" y="1219200"/>
            <a:ext cx="9144000" cy="38100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8080" cy="563562"/>
          </a:xfrm>
        </p:spPr>
        <p:txBody>
          <a:bodyPr>
            <a:normAutofit fontScale="90000"/>
          </a:bodyPr>
          <a:lstStyle/>
          <a:p>
            <a:pPr algn="ctr"/>
            <a:r>
              <a:rPr lang="en-US" b="1" dirty="0"/>
              <a:t>Identifiers</a:t>
            </a:r>
            <a:endParaRPr lang="en-US" dirty="0"/>
          </a:p>
        </p:txBody>
      </p:sp>
      <p:sp>
        <p:nvSpPr>
          <p:cNvPr id="3" name="Content Placeholder 2"/>
          <p:cNvSpPr>
            <a:spLocks noGrp="1"/>
          </p:cNvSpPr>
          <p:nvPr>
            <p:ph idx="1"/>
          </p:nvPr>
        </p:nvSpPr>
        <p:spPr>
          <a:xfrm>
            <a:off x="1143000" y="685800"/>
            <a:ext cx="7790688" cy="6172200"/>
          </a:xfrm>
        </p:spPr>
        <p:txBody>
          <a:bodyPr>
            <a:normAutofit fontScale="92500" lnSpcReduction="20000"/>
          </a:bodyPr>
          <a:lstStyle/>
          <a:p>
            <a:pPr algn="just">
              <a:buNone/>
            </a:pPr>
            <a:r>
              <a:rPr lang="en-US" dirty="0"/>
              <a:t>Identifiers are those names that </a:t>
            </a:r>
            <a:r>
              <a:rPr lang="en-US" dirty="0">
                <a:solidFill>
                  <a:srgbClr val="0000FF"/>
                </a:solidFill>
              </a:rPr>
              <a:t>help in naming the elements</a:t>
            </a:r>
            <a:r>
              <a:rPr lang="en-US" dirty="0"/>
              <a:t> in JavaScript.</a:t>
            </a:r>
          </a:p>
          <a:p>
            <a:pPr marL="798513" indent="-288925" algn="just"/>
            <a:r>
              <a:rPr lang="en-US" sz="3000" b="1" dirty="0"/>
              <a:t>Examples:  </a:t>
            </a:r>
            <a:r>
              <a:rPr lang="en-US" sz="3000" dirty="0" err="1"/>
              <a:t>firstName</a:t>
            </a:r>
            <a:r>
              <a:rPr lang="en-US" sz="3000" dirty="0"/>
              <a:t>;   </a:t>
            </a:r>
            <a:r>
              <a:rPr lang="en-US" sz="3000" dirty="0" err="1"/>
              <a:t>placeOfVisit</a:t>
            </a:r>
            <a:r>
              <a:rPr lang="en-US" sz="3000" dirty="0"/>
              <a:t>;</a:t>
            </a:r>
            <a:r>
              <a:rPr lang="en-US" dirty="0"/>
              <a:t> </a:t>
            </a:r>
          </a:p>
          <a:p>
            <a:pPr algn="just">
              <a:buNone/>
            </a:pPr>
            <a:r>
              <a:rPr lang="en-US" dirty="0"/>
              <a:t>Identifiers should follow below rules:</a:t>
            </a:r>
          </a:p>
          <a:p>
            <a:pPr lvl="0" algn="just"/>
            <a:r>
              <a:rPr lang="en-US" dirty="0"/>
              <a:t>The </a:t>
            </a:r>
            <a:r>
              <a:rPr lang="en-US" dirty="0">
                <a:solidFill>
                  <a:srgbClr val="FF0066"/>
                </a:solidFill>
              </a:rPr>
              <a:t>first character </a:t>
            </a:r>
            <a:r>
              <a:rPr lang="en-US" dirty="0"/>
              <a:t>of an identifier should be </a:t>
            </a:r>
            <a:r>
              <a:rPr lang="en-US" dirty="0">
                <a:solidFill>
                  <a:srgbClr val="0000FF"/>
                </a:solidFill>
              </a:rPr>
              <a:t>letters of the alphabet or an underscore (_) or dollar sign ($)</a:t>
            </a:r>
            <a:r>
              <a:rPr lang="en-US" dirty="0"/>
              <a:t>.</a:t>
            </a:r>
          </a:p>
          <a:p>
            <a:pPr lvl="0" algn="just"/>
            <a:r>
              <a:rPr lang="en-US" dirty="0"/>
              <a:t>Subsequent characters can be letters of alphabets or digits or underscores (_) or a dollar sign ($).</a:t>
            </a:r>
          </a:p>
          <a:p>
            <a:pPr lvl="0" algn="just"/>
            <a:r>
              <a:rPr lang="en-US" dirty="0"/>
              <a:t>Identifiers are </a:t>
            </a:r>
            <a:r>
              <a:rPr lang="en-US" dirty="0">
                <a:solidFill>
                  <a:srgbClr val="0000FF"/>
                </a:solidFill>
              </a:rPr>
              <a:t>case-sensitive</a:t>
            </a:r>
            <a:r>
              <a:rPr lang="en-US" dirty="0"/>
              <a:t>. Hence, </a:t>
            </a:r>
            <a:r>
              <a:rPr lang="en-US" dirty="0" err="1"/>
              <a:t>firstName</a:t>
            </a:r>
            <a:r>
              <a:rPr lang="en-US" dirty="0"/>
              <a:t> and </a:t>
            </a:r>
            <a:r>
              <a:rPr lang="en-US" dirty="0" err="1"/>
              <a:t>FirstName</a:t>
            </a:r>
            <a:r>
              <a:rPr lang="en-US" dirty="0"/>
              <a:t> are not the same.</a:t>
            </a:r>
          </a:p>
          <a:p>
            <a:pPr algn="just"/>
            <a:r>
              <a:rPr lang="en-US" dirty="0">
                <a:solidFill>
                  <a:srgbClr val="0000FF"/>
                </a:solidFill>
              </a:rPr>
              <a:t>Reserved keywor</a:t>
            </a:r>
            <a:r>
              <a:rPr lang="en-US" dirty="0"/>
              <a:t>ds are part of programming language syntax and </a:t>
            </a:r>
            <a:r>
              <a:rPr lang="en-US" dirty="0">
                <a:solidFill>
                  <a:srgbClr val="0000FF"/>
                </a:solidFill>
              </a:rPr>
              <a:t>cannot be used as identifiers.</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8001000" cy="4800600"/>
          </a:xfrm>
        </p:spPr>
        <p:txBody>
          <a:bodyPr/>
          <a:lstStyle/>
          <a:p>
            <a:pPr algn="just"/>
            <a:r>
              <a:rPr lang="en-US" dirty="0">
                <a:solidFill>
                  <a:srgbClr val="00B050"/>
                </a:solidFill>
              </a:rPr>
              <a:t>When data is entered</a:t>
            </a:r>
            <a:r>
              <a:rPr lang="en-US" dirty="0"/>
              <a:t> in the fields and the button is clicked, then data entered in the </a:t>
            </a:r>
            <a:r>
              <a:rPr lang="en-US" dirty="0">
                <a:solidFill>
                  <a:srgbClr val="0070C0"/>
                </a:solidFill>
              </a:rPr>
              <a:t>fields will be validated </a:t>
            </a:r>
            <a:r>
              <a:rPr lang="en-US" dirty="0"/>
              <a:t>and </a:t>
            </a:r>
            <a:r>
              <a:rPr lang="en-US" dirty="0">
                <a:solidFill>
                  <a:srgbClr val="CC3399"/>
                </a:solidFill>
              </a:rPr>
              <a:t>accordingly, next view page loaded</a:t>
            </a:r>
            <a:r>
              <a:rPr lang="en-US" dirty="0"/>
              <a:t>. </a:t>
            </a:r>
            <a:r>
              <a:rPr lang="en-US" dirty="0">
                <a:solidFill>
                  <a:srgbClr val="0000FF"/>
                </a:solidFill>
              </a:rPr>
              <a:t>If data is invalid, an error message is displayed</a:t>
            </a:r>
            <a:r>
              <a:rPr lang="en-US" dirty="0"/>
              <a:t>, if valid, the application navigates to homepage.</a:t>
            </a:r>
          </a:p>
          <a:p>
            <a:pPr algn="just"/>
            <a:endParaRPr lang="en-US" dirty="0"/>
          </a:p>
        </p:txBody>
      </p:sp>
      <p:pic>
        <p:nvPicPr>
          <p:cNvPr id="1026" name="Picture 2"/>
          <p:cNvPicPr>
            <a:picLocks noChangeAspect="1" noChangeArrowheads="1"/>
          </p:cNvPicPr>
          <p:nvPr/>
        </p:nvPicPr>
        <p:blipFill>
          <a:blip r:embed="rId2"/>
          <a:srcRect/>
          <a:stretch>
            <a:fillRect/>
          </a:stretch>
        </p:blipFill>
        <p:spPr bwMode="auto">
          <a:xfrm>
            <a:off x="1752600" y="3047999"/>
            <a:ext cx="6553200" cy="3639419"/>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609600"/>
          </a:xfrm>
        </p:spPr>
        <p:txBody>
          <a:bodyPr>
            <a:normAutofit fontScale="90000"/>
          </a:bodyPr>
          <a:lstStyle/>
          <a:p>
            <a:pPr algn="ctr"/>
            <a:r>
              <a:rPr lang="en-US" b="1" dirty="0"/>
              <a:t>Type of Identifiers</a:t>
            </a:r>
            <a:endParaRPr lang="en-US" dirty="0"/>
          </a:p>
        </p:txBody>
      </p:sp>
      <p:sp>
        <p:nvSpPr>
          <p:cNvPr id="3" name="Content Placeholder 2"/>
          <p:cNvSpPr>
            <a:spLocks noGrp="1"/>
          </p:cNvSpPr>
          <p:nvPr>
            <p:ph idx="1"/>
          </p:nvPr>
        </p:nvSpPr>
        <p:spPr>
          <a:xfrm>
            <a:off x="1143000" y="609600"/>
            <a:ext cx="7790688" cy="5638800"/>
          </a:xfrm>
        </p:spPr>
        <p:txBody>
          <a:bodyPr/>
          <a:lstStyle/>
          <a:p>
            <a:pPr algn="just"/>
            <a:r>
              <a:rPr lang="en-US" dirty="0"/>
              <a:t>The specific type is based on:</a:t>
            </a:r>
          </a:p>
          <a:p>
            <a:pPr lvl="0" algn="just"/>
            <a:r>
              <a:rPr lang="en-US" dirty="0"/>
              <a:t>The data which an identifier will hold and</a:t>
            </a:r>
          </a:p>
          <a:p>
            <a:pPr lvl="0" algn="just"/>
            <a:r>
              <a:rPr lang="en-US" dirty="0"/>
              <a:t>The scope of the identifier</a:t>
            </a:r>
          </a:p>
          <a:p>
            <a:pPr algn="just"/>
            <a:endParaRPr lang="en-US" dirty="0"/>
          </a:p>
        </p:txBody>
      </p:sp>
      <p:pic>
        <p:nvPicPr>
          <p:cNvPr id="5" name="Picture 4"/>
          <p:cNvPicPr/>
          <p:nvPr/>
        </p:nvPicPr>
        <p:blipFill>
          <a:blip r:embed="rId2"/>
          <a:srcRect/>
          <a:stretch>
            <a:fillRect/>
          </a:stretch>
        </p:blipFill>
        <p:spPr bwMode="auto">
          <a:xfrm>
            <a:off x="2209800" y="2934447"/>
            <a:ext cx="5638800" cy="2932953"/>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638288" cy="639762"/>
          </a:xfrm>
        </p:spPr>
        <p:txBody>
          <a:bodyPr>
            <a:normAutofit fontScale="90000"/>
          </a:bodyPr>
          <a:lstStyle/>
          <a:p>
            <a:pPr algn="ctr"/>
            <a:r>
              <a:rPr lang="en-US" b="1" dirty="0"/>
              <a:t>Let</a:t>
            </a:r>
            <a:endParaRPr lang="en-US" dirty="0"/>
          </a:p>
        </p:txBody>
      </p:sp>
      <p:sp>
        <p:nvSpPr>
          <p:cNvPr id="3" name="Content Placeholder 2"/>
          <p:cNvSpPr>
            <a:spLocks noGrp="1"/>
          </p:cNvSpPr>
          <p:nvPr>
            <p:ph idx="1"/>
          </p:nvPr>
        </p:nvSpPr>
        <p:spPr>
          <a:xfrm>
            <a:off x="1295400" y="1143000"/>
            <a:ext cx="7638288" cy="5715000"/>
          </a:xfrm>
        </p:spPr>
        <p:txBody>
          <a:bodyPr>
            <a:normAutofit/>
          </a:bodyPr>
          <a:lstStyle/>
          <a:p>
            <a:pPr algn="just">
              <a:lnSpc>
                <a:spcPct val="150000"/>
              </a:lnSpc>
            </a:pPr>
            <a:r>
              <a:rPr lang="en-US" dirty="0"/>
              <a:t>An identifier declared using ‘let’ keyword </a:t>
            </a:r>
            <a:r>
              <a:rPr lang="en-US" dirty="0">
                <a:solidFill>
                  <a:srgbClr val="0000FF"/>
                </a:solidFill>
              </a:rPr>
              <a:t>has a block scope </a:t>
            </a:r>
            <a:r>
              <a:rPr lang="en-US" dirty="0"/>
              <a:t>i.e., it is </a:t>
            </a:r>
            <a:r>
              <a:rPr lang="en-US" dirty="0">
                <a:solidFill>
                  <a:srgbClr val="CC3399"/>
                </a:solidFill>
              </a:rPr>
              <a:t>available only within the block </a:t>
            </a:r>
            <a:r>
              <a:rPr lang="en-US" dirty="0"/>
              <a:t>in which it is defined.  </a:t>
            </a:r>
          </a:p>
          <a:p>
            <a:pPr algn="just">
              <a:lnSpc>
                <a:spcPct val="150000"/>
              </a:lnSpc>
            </a:pPr>
            <a:r>
              <a:rPr lang="en-US" dirty="0"/>
              <a:t>The </a:t>
            </a:r>
            <a:r>
              <a:rPr lang="en-US" dirty="0">
                <a:solidFill>
                  <a:srgbClr val="0000FF"/>
                </a:solidFill>
              </a:rPr>
              <a:t>value assigned to the identifier can be done either at the time of declaration or later in the code </a:t>
            </a:r>
            <a:r>
              <a:rPr lang="en-US" dirty="0"/>
              <a:t>and can </a:t>
            </a:r>
            <a:r>
              <a:rPr lang="en-US" dirty="0">
                <a:solidFill>
                  <a:srgbClr val="FF0066"/>
                </a:solidFill>
              </a:rPr>
              <a:t>also be altered </a:t>
            </a:r>
            <a:r>
              <a:rPr lang="en-US" dirty="0"/>
              <a:t>further.  </a:t>
            </a:r>
          </a:p>
          <a:p>
            <a:pPr algn="just">
              <a:lnSpc>
                <a:spcPct val="150000"/>
              </a:lnSpc>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295400"/>
            <a:ext cx="7498080" cy="4953000"/>
          </a:xfrm>
        </p:spPr>
        <p:txBody>
          <a:bodyPr>
            <a:normAutofit fontScale="92500" lnSpcReduction="20000"/>
          </a:bodyPr>
          <a:lstStyle/>
          <a:p>
            <a:pPr algn="just">
              <a:lnSpc>
                <a:spcPct val="160000"/>
              </a:lnSpc>
            </a:pPr>
            <a:r>
              <a:rPr lang="en-US" dirty="0"/>
              <a:t>As a best practice, </a:t>
            </a:r>
            <a:r>
              <a:rPr lang="en-US" dirty="0">
                <a:solidFill>
                  <a:srgbClr val="FF0066"/>
                </a:solidFill>
              </a:rPr>
              <a:t>use the </a:t>
            </a:r>
            <a:r>
              <a:rPr lang="en-US" b="1" dirty="0">
                <a:solidFill>
                  <a:srgbClr val="FF0066"/>
                </a:solidFill>
              </a:rPr>
              <a:t>let</a:t>
            </a:r>
            <a:r>
              <a:rPr lang="en-US" dirty="0">
                <a:solidFill>
                  <a:srgbClr val="FF0066"/>
                </a:solidFill>
              </a:rPr>
              <a:t> keyword for identifier declarations </a:t>
            </a:r>
            <a:r>
              <a:rPr lang="en-US" dirty="0"/>
              <a:t>that will change their value over time or when the variable need not be accessed outside the code block. </a:t>
            </a:r>
          </a:p>
          <a:p>
            <a:pPr algn="just">
              <a:lnSpc>
                <a:spcPct val="160000"/>
              </a:lnSpc>
            </a:pPr>
            <a:r>
              <a:rPr lang="en-US" dirty="0"/>
              <a:t>For example, in loops, </a:t>
            </a:r>
            <a:r>
              <a:rPr lang="en-US" dirty="0">
                <a:solidFill>
                  <a:srgbClr val="0000FF"/>
                </a:solidFill>
              </a:rPr>
              <a:t>looping variables can be declared using let as they are never used outside the block.</a:t>
            </a:r>
          </a:p>
          <a:p>
            <a:pPr algn="just">
              <a:lnSpc>
                <a:spcPct val="160000"/>
              </a:lnSpc>
            </a:pPr>
            <a:endParaRPr lang="en-US" dirty="0"/>
          </a:p>
        </p:txBody>
      </p:sp>
      <p:sp>
        <p:nvSpPr>
          <p:cNvPr id="4" name="Title 1"/>
          <p:cNvSpPr>
            <a:spLocks noGrp="1"/>
          </p:cNvSpPr>
          <p:nvPr>
            <p:ph type="title"/>
          </p:nvPr>
        </p:nvSpPr>
        <p:spPr>
          <a:xfrm>
            <a:off x="1219200" y="304800"/>
            <a:ext cx="7638288" cy="639762"/>
          </a:xfrm>
        </p:spPr>
        <p:txBody>
          <a:bodyPr>
            <a:normAutofit fontScale="90000"/>
          </a:bodyPr>
          <a:lstStyle/>
          <a:p>
            <a:pPr algn="ctr"/>
            <a:r>
              <a:rPr lang="en-US" b="1" dirty="0"/>
              <a:t>Let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pPr algn="ctr"/>
            <a:r>
              <a:rPr lang="en-US" b="1" dirty="0"/>
              <a:t>Example</a:t>
            </a:r>
            <a:endParaRPr lang="en-US" dirty="0"/>
          </a:p>
        </p:txBody>
      </p:sp>
      <p:sp>
        <p:nvSpPr>
          <p:cNvPr id="3" name="Content Placeholder 2"/>
          <p:cNvSpPr>
            <a:spLocks noGrp="1"/>
          </p:cNvSpPr>
          <p:nvPr>
            <p:ph idx="1"/>
          </p:nvPr>
        </p:nvSpPr>
        <p:spPr>
          <a:xfrm>
            <a:off x="990600" y="1066800"/>
            <a:ext cx="8153400" cy="5562600"/>
          </a:xfrm>
        </p:spPr>
        <p:txBody>
          <a:bodyPr>
            <a:normAutofit/>
          </a:bodyPr>
          <a:lstStyle/>
          <a:p>
            <a:pPr lvl="0"/>
            <a:r>
              <a:rPr lang="en-US" sz="3000" dirty="0"/>
              <a:t>let name="William";  </a:t>
            </a:r>
          </a:p>
          <a:p>
            <a:pPr lvl="0"/>
            <a:r>
              <a:rPr lang="en-US" sz="3000" dirty="0"/>
              <a:t>console.log("Welcome to JS course, Mr."+ name);  </a:t>
            </a:r>
          </a:p>
          <a:p>
            <a:pPr lvl="0">
              <a:buNone/>
            </a:pPr>
            <a:endParaRPr lang="en-US" sz="3000" dirty="0"/>
          </a:p>
          <a:p>
            <a:pPr lvl="0"/>
            <a:r>
              <a:rPr lang="en-US" sz="3000" dirty="0"/>
              <a:t>let name = "Goth"; </a:t>
            </a:r>
          </a:p>
          <a:p>
            <a:pPr lvl="0" algn="just">
              <a:buNone/>
            </a:pPr>
            <a:r>
              <a:rPr lang="en-US" sz="3000" i="1" dirty="0"/>
              <a:t>	/* This will throw an error because the identifier  'name' has been already declared and we are </a:t>
            </a:r>
            <a:r>
              <a:rPr lang="en-US" sz="3000" i="1" dirty="0" err="1"/>
              <a:t>redeclaring</a:t>
            </a:r>
            <a:r>
              <a:rPr lang="en-US" sz="3000" i="1" dirty="0"/>
              <a:t> the variable, which is not allowed using the 'let' keyword. */</a:t>
            </a:r>
            <a:r>
              <a:rPr lang="en-US" sz="3000" dirty="0"/>
              <a:t> </a:t>
            </a:r>
          </a:p>
          <a:p>
            <a:pPr lvl="0"/>
            <a:r>
              <a:rPr lang="en-US" sz="3000" dirty="0"/>
              <a:t>console.log("Welcome to JS course, Mr."+name); </a:t>
            </a:r>
          </a:p>
          <a:p>
            <a:endParaRPr lang="en-US" sz="3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pPr algn="ctr"/>
            <a:r>
              <a:rPr lang="en-US" b="1" dirty="0"/>
              <a:t>Const</a:t>
            </a:r>
            <a:endParaRPr lang="en-US" dirty="0"/>
          </a:p>
        </p:txBody>
      </p:sp>
      <p:sp>
        <p:nvSpPr>
          <p:cNvPr id="3" name="Content Placeholder 2"/>
          <p:cNvSpPr>
            <a:spLocks noGrp="1"/>
          </p:cNvSpPr>
          <p:nvPr>
            <p:ph idx="1"/>
          </p:nvPr>
        </p:nvSpPr>
        <p:spPr>
          <a:xfrm>
            <a:off x="1219200" y="990600"/>
            <a:ext cx="7714488" cy="5410200"/>
          </a:xfrm>
        </p:spPr>
        <p:txBody>
          <a:bodyPr>
            <a:normAutofit/>
          </a:bodyPr>
          <a:lstStyle/>
          <a:p>
            <a:pPr algn="just"/>
            <a:r>
              <a:rPr lang="en-US" dirty="0"/>
              <a:t>The identifier </a:t>
            </a:r>
            <a:r>
              <a:rPr lang="en-US" dirty="0">
                <a:solidFill>
                  <a:srgbClr val="0000FF"/>
                </a:solidFill>
              </a:rPr>
              <a:t>to hold data that does not vary </a:t>
            </a:r>
            <a:r>
              <a:rPr lang="en-US" dirty="0"/>
              <a:t>is called 'Constant' and to declare a constant, </a:t>
            </a:r>
            <a:r>
              <a:rPr lang="en-US" dirty="0">
                <a:solidFill>
                  <a:srgbClr val="FF0066"/>
                </a:solidFill>
              </a:rPr>
              <a:t>'const' keyword is used</a:t>
            </a:r>
            <a:r>
              <a:rPr lang="en-US" dirty="0"/>
              <a:t>, followed by an identifier. The </a:t>
            </a:r>
            <a:r>
              <a:rPr lang="en-US" dirty="0">
                <a:solidFill>
                  <a:srgbClr val="00B050"/>
                </a:solidFill>
              </a:rPr>
              <a:t>value is initialized during the declaration itself and cannot be altered later. </a:t>
            </a:r>
          </a:p>
          <a:p>
            <a:pPr algn="just"/>
            <a:r>
              <a:rPr lang="en-US" dirty="0"/>
              <a:t>The identifiers declared using 'const' keyword </a:t>
            </a:r>
            <a:r>
              <a:rPr lang="en-US" dirty="0">
                <a:solidFill>
                  <a:srgbClr val="0000FF"/>
                </a:solidFill>
              </a:rPr>
              <a:t>have block scope </a:t>
            </a:r>
            <a:r>
              <a:rPr lang="en-US" dirty="0"/>
              <a:t>i.e., they exist only in the block of code within which they are defined.  </a:t>
            </a:r>
          </a:p>
          <a:p>
            <a:pPr algn="just"/>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pPr algn="ctr"/>
            <a:r>
              <a:rPr lang="en-US" b="1" dirty="0"/>
              <a:t>Example</a:t>
            </a:r>
            <a:endParaRPr lang="en-US" dirty="0"/>
          </a:p>
        </p:txBody>
      </p:sp>
      <p:sp>
        <p:nvSpPr>
          <p:cNvPr id="3" name="Content Placeholder 2"/>
          <p:cNvSpPr>
            <a:spLocks noGrp="1"/>
          </p:cNvSpPr>
          <p:nvPr>
            <p:ph idx="1"/>
          </p:nvPr>
        </p:nvSpPr>
        <p:spPr>
          <a:xfrm>
            <a:off x="1371600" y="990600"/>
            <a:ext cx="7562088" cy="5486400"/>
          </a:xfrm>
        </p:spPr>
        <p:txBody>
          <a:bodyPr/>
          <a:lstStyle/>
          <a:p>
            <a:pPr lvl="0"/>
            <a:r>
              <a:rPr lang="en-US" dirty="0"/>
              <a:t>const pi = 3.14;  </a:t>
            </a:r>
          </a:p>
          <a:p>
            <a:pPr lvl="0"/>
            <a:r>
              <a:rPr lang="en-US" dirty="0"/>
              <a:t>console.log("The value of Pi is: "+pi);  </a:t>
            </a:r>
          </a:p>
          <a:p>
            <a:pPr lvl="0">
              <a:buNone/>
            </a:pPr>
            <a:r>
              <a:rPr lang="en-US" dirty="0"/>
              <a:t> </a:t>
            </a:r>
          </a:p>
          <a:p>
            <a:pPr lvl="0"/>
            <a:r>
              <a:rPr lang="en-US" dirty="0"/>
              <a:t>pi = 3.141592; </a:t>
            </a:r>
          </a:p>
          <a:p>
            <a:pPr lvl="0" algn="just">
              <a:buNone/>
            </a:pPr>
            <a:r>
              <a:rPr lang="en-US" i="1" dirty="0"/>
              <a:t>	/* This will throw an error because the assignment to a const needs to be done at the time of declaration and it cannot be re-initialized. */</a:t>
            </a:r>
            <a:r>
              <a:rPr lang="en-US" dirty="0"/>
              <a:t> </a:t>
            </a:r>
          </a:p>
          <a:p>
            <a:pPr lvl="0"/>
            <a:r>
              <a:rPr lang="en-US" dirty="0"/>
              <a:t>console.log("The value of Pi is: "+pi); </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639762"/>
          </a:xfrm>
        </p:spPr>
        <p:txBody>
          <a:bodyPr>
            <a:normAutofit fontScale="90000"/>
          </a:bodyPr>
          <a:lstStyle/>
          <a:p>
            <a:pPr algn="ctr"/>
            <a:r>
              <a:rPr lang="en-US" b="1" dirty="0" err="1"/>
              <a:t>Var</a:t>
            </a:r>
            <a:endParaRPr lang="en-US" dirty="0"/>
          </a:p>
        </p:txBody>
      </p:sp>
      <p:sp>
        <p:nvSpPr>
          <p:cNvPr id="3" name="Content Placeholder 2"/>
          <p:cNvSpPr>
            <a:spLocks noGrp="1"/>
          </p:cNvSpPr>
          <p:nvPr>
            <p:ph idx="1"/>
          </p:nvPr>
        </p:nvSpPr>
        <p:spPr>
          <a:xfrm>
            <a:off x="1295400" y="762000"/>
            <a:ext cx="7638288" cy="5715000"/>
          </a:xfrm>
        </p:spPr>
        <p:txBody>
          <a:bodyPr>
            <a:normAutofit fontScale="92500" lnSpcReduction="10000"/>
          </a:bodyPr>
          <a:lstStyle/>
          <a:p>
            <a:pPr algn="just"/>
            <a:r>
              <a:rPr lang="en-US" dirty="0"/>
              <a:t>The identifiers declared </a:t>
            </a:r>
            <a:r>
              <a:rPr lang="en-US" dirty="0">
                <a:solidFill>
                  <a:srgbClr val="0000FF"/>
                </a:solidFill>
              </a:rPr>
              <a:t>to hold data that vary </a:t>
            </a:r>
            <a:r>
              <a:rPr lang="en-US" dirty="0"/>
              <a:t>are called 'Variables' and to declare a variable, </a:t>
            </a:r>
            <a:r>
              <a:rPr lang="en-US" dirty="0">
                <a:solidFill>
                  <a:srgbClr val="FF0066"/>
                </a:solidFill>
              </a:rPr>
              <a:t>the '</a:t>
            </a:r>
            <a:r>
              <a:rPr lang="en-US" dirty="0" err="1">
                <a:solidFill>
                  <a:srgbClr val="FF0066"/>
                </a:solidFill>
              </a:rPr>
              <a:t>var</a:t>
            </a:r>
            <a:r>
              <a:rPr lang="en-US" dirty="0">
                <a:solidFill>
                  <a:srgbClr val="FF0066"/>
                </a:solidFill>
              </a:rPr>
              <a:t>' keyword is optionally used.  </a:t>
            </a:r>
          </a:p>
          <a:p>
            <a:pPr algn="just"/>
            <a:r>
              <a:rPr lang="en-US" dirty="0">
                <a:solidFill>
                  <a:srgbClr val="0000FF"/>
                </a:solidFill>
              </a:rPr>
              <a:t>Once the value is initialized, it can be modified any number of times</a:t>
            </a:r>
            <a:r>
              <a:rPr lang="en-US" dirty="0"/>
              <a:t> later in the program. </a:t>
            </a:r>
          </a:p>
          <a:p>
            <a:pPr algn="just"/>
            <a:r>
              <a:rPr lang="en-US" dirty="0"/>
              <a:t>It takes the </a:t>
            </a:r>
            <a:r>
              <a:rPr lang="en-US" dirty="0">
                <a:solidFill>
                  <a:srgbClr val="FF0066"/>
                </a:solidFill>
              </a:rPr>
              <a:t>Function scope </a:t>
            </a:r>
            <a:r>
              <a:rPr lang="en-US" dirty="0"/>
              <a:t>i.e., it is </a:t>
            </a:r>
            <a:r>
              <a:rPr lang="en-US" dirty="0">
                <a:solidFill>
                  <a:srgbClr val="0000FF"/>
                </a:solidFill>
              </a:rPr>
              <a:t>globally available to the Function within which it has been declared</a:t>
            </a:r>
            <a:r>
              <a:rPr lang="en-US" dirty="0"/>
              <a:t> and it is </a:t>
            </a:r>
            <a:r>
              <a:rPr lang="en-US" dirty="0">
                <a:solidFill>
                  <a:srgbClr val="FF0066"/>
                </a:solidFill>
              </a:rPr>
              <a:t>possible to declare the identifier name a second time in the same function. </a:t>
            </a:r>
          </a:p>
          <a:p>
            <a:pPr algn="just"/>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lstStyle/>
          <a:p>
            <a:pPr algn="ctr"/>
            <a:r>
              <a:rPr lang="en-US" b="1" dirty="0"/>
              <a:t>Example</a:t>
            </a:r>
          </a:p>
        </p:txBody>
      </p:sp>
      <p:sp>
        <p:nvSpPr>
          <p:cNvPr id="3" name="Content Placeholder 2"/>
          <p:cNvSpPr>
            <a:spLocks noGrp="1"/>
          </p:cNvSpPr>
          <p:nvPr>
            <p:ph idx="1"/>
          </p:nvPr>
        </p:nvSpPr>
        <p:spPr>
          <a:xfrm>
            <a:off x="914400" y="1066800"/>
            <a:ext cx="8229600" cy="5334000"/>
          </a:xfrm>
        </p:spPr>
        <p:txBody>
          <a:bodyPr>
            <a:normAutofit/>
          </a:bodyPr>
          <a:lstStyle/>
          <a:p>
            <a:pPr lvl="0">
              <a:lnSpc>
                <a:spcPct val="150000"/>
              </a:lnSpc>
            </a:pPr>
            <a:r>
              <a:rPr lang="en-US" sz="3000" dirty="0" err="1"/>
              <a:t>var</a:t>
            </a:r>
            <a:r>
              <a:rPr lang="en-US" sz="3000" dirty="0"/>
              <a:t> name = "William";  </a:t>
            </a:r>
          </a:p>
          <a:p>
            <a:pPr lvl="0">
              <a:lnSpc>
                <a:spcPct val="150000"/>
              </a:lnSpc>
            </a:pPr>
            <a:r>
              <a:rPr lang="en-US" sz="3000" dirty="0"/>
              <a:t>console.log("Welcome to JS course, Mr." + name);  </a:t>
            </a:r>
          </a:p>
          <a:p>
            <a:pPr lvl="0">
              <a:lnSpc>
                <a:spcPct val="150000"/>
              </a:lnSpc>
            </a:pPr>
            <a:r>
              <a:rPr lang="en-US" sz="3000" dirty="0" err="1"/>
              <a:t>var</a:t>
            </a:r>
            <a:r>
              <a:rPr lang="en-US" sz="3000" dirty="0"/>
              <a:t> name = "Goth"; </a:t>
            </a:r>
          </a:p>
          <a:p>
            <a:pPr lvl="0">
              <a:lnSpc>
                <a:spcPct val="150000"/>
              </a:lnSpc>
              <a:buNone/>
            </a:pPr>
            <a:r>
              <a:rPr lang="en-US" sz="3000" i="1" dirty="0"/>
              <a:t>	/* Here, even though we have </a:t>
            </a:r>
            <a:r>
              <a:rPr lang="en-US" sz="3000" i="1" dirty="0" err="1"/>
              <a:t>redeclared</a:t>
            </a:r>
            <a:r>
              <a:rPr lang="en-US" sz="3000" i="1" dirty="0"/>
              <a:t> the same identifier, it will not throw any error.*/</a:t>
            </a:r>
            <a:r>
              <a:rPr lang="en-US" sz="3000" dirty="0"/>
              <a:t> </a:t>
            </a:r>
          </a:p>
          <a:p>
            <a:pPr lvl="0">
              <a:lnSpc>
                <a:spcPct val="150000"/>
              </a:lnSpc>
            </a:pPr>
            <a:r>
              <a:rPr lang="en-US" sz="3000" dirty="0"/>
              <a:t>console.log("Welcome to JS course, Mr." + name); </a:t>
            </a:r>
          </a:p>
          <a:p>
            <a:pPr>
              <a:lnSpc>
                <a:spcPct val="150000"/>
              </a:lnSpc>
            </a:pPr>
            <a:endParaRPr lang="en-US" sz="3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let vs. const vs. </a:t>
            </a:r>
            <a:r>
              <a:rPr lang="en-US" b="1" dirty="0" err="1"/>
              <a:t>var</a:t>
            </a:r>
            <a:endParaRPr lang="en-US" dirty="0"/>
          </a:p>
        </p:txBody>
      </p:sp>
      <p:pic>
        <p:nvPicPr>
          <p:cNvPr id="4" name="Content Placeholder 3"/>
          <p:cNvPicPr>
            <a:picLocks noGrp="1"/>
          </p:cNvPicPr>
          <p:nvPr>
            <p:ph idx="1"/>
          </p:nvPr>
        </p:nvPicPr>
        <p:blipFill>
          <a:blip r:embed="rId2"/>
          <a:srcRect/>
          <a:stretch>
            <a:fillRect/>
          </a:stretch>
        </p:blipFill>
        <p:spPr bwMode="auto">
          <a:xfrm>
            <a:off x="1066800" y="1828801"/>
            <a:ext cx="8077199" cy="26670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8080" cy="792162"/>
          </a:xfrm>
        </p:spPr>
        <p:txBody>
          <a:bodyPr/>
          <a:lstStyle/>
          <a:p>
            <a:pPr algn="ctr"/>
            <a:r>
              <a:rPr lang="en-US" b="1" dirty="0"/>
              <a:t>Data types</a:t>
            </a:r>
            <a:endParaRPr lang="en-US" dirty="0"/>
          </a:p>
        </p:txBody>
      </p:sp>
      <p:sp>
        <p:nvSpPr>
          <p:cNvPr id="3" name="Content Placeholder 2"/>
          <p:cNvSpPr>
            <a:spLocks noGrp="1"/>
          </p:cNvSpPr>
          <p:nvPr>
            <p:ph idx="1"/>
          </p:nvPr>
        </p:nvSpPr>
        <p:spPr>
          <a:xfrm>
            <a:off x="1219200" y="838200"/>
            <a:ext cx="7714488" cy="6019800"/>
          </a:xfrm>
        </p:spPr>
        <p:txBody>
          <a:bodyPr>
            <a:normAutofit fontScale="92500" lnSpcReduction="10000"/>
          </a:bodyPr>
          <a:lstStyle/>
          <a:p>
            <a:pPr algn="just">
              <a:lnSpc>
                <a:spcPct val="150000"/>
              </a:lnSpc>
            </a:pPr>
            <a:r>
              <a:rPr lang="en-US" dirty="0"/>
              <a:t>It is mandatory for a programming language </a:t>
            </a:r>
            <a:r>
              <a:rPr lang="en-US" dirty="0">
                <a:solidFill>
                  <a:srgbClr val="FF0066"/>
                </a:solidFill>
              </a:rPr>
              <a:t>to know the type of value or the type of data that the variable holds.</a:t>
            </a:r>
          </a:p>
          <a:p>
            <a:pPr algn="just">
              <a:lnSpc>
                <a:spcPct val="150000"/>
              </a:lnSpc>
            </a:pPr>
            <a:r>
              <a:rPr lang="en-US" dirty="0"/>
              <a:t>The operations or manipulations that must be applied on a variable will be specific to the type of data that a variable will hold. </a:t>
            </a:r>
          </a:p>
          <a:p>
            <a:pPr algn="just">
              <a:lnSpc>
                <a:spcPct val="150000"/>
              </a:lnSpc>
            </a:pPr>
            <a:r>
              <a:rPr lang="en-US" dirty="0"/>
              <a:t>For example, the result of add operation on two variables will vary based on the data types i.e. numeric or textual.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498080" cy="1782762"/>
          </a:xfrm>
        </p:spPr>
        <p:txBody>
          <a:bodyPr>
            <a:normAutofit fontScale="90000"/>
          </a:bodyPr>
          <a:lstStyle/>
          <a:p>
            <a:pPr algn="just"/>
            <a:r>
              <a:rPr lang="en-US" b="1" dirty="0"/>
              <a:t>How to handle the user click, validate the user data, and display the corresponding view?</a:t>
            </a:r>
            <a:br>
              <a:rPr lang="en-US" dirty="0"/>
            </a:br>
            <a:endParaRPr lang="en-US" dirty="0"/>
          </a:p>
        </p:txBody>
      </p:sp>
      <p:sp>
        <p:nvSpPr>
          <p:cNvPr id="3" name="Content Placeholder 2"/>
          <p:cNvSpPr>
            <a:spLocks noGrp="1"/>
          </p:cNvSpPr>
          <p:nvPr>
            <p:ph idx="1"/>
          </p:nvPr>
        </p:nvSpPr>
        <p:spPr>
          <a:xfrm>
            <a:off x="1295400" y="2438400"/>
            <a:ext cx="7498080" cy="4419600"/>
          </a:xfrm>
        </p:spPr>
        <p:txBody>
          <a:bodyPr/>
          <a:lstStyle/>
          <a:p>
            <a:pPr algn="just">
              <a:lnSpc>
                <a:spcPct val="150000"/>
              </a:lnSpc>
            </a:pPr>
            <a:r>
              <a:rPr lang="en-US" dirty="0"/>
              <a:t>To implement the requirement of </a:t>
            </a:r>
            <a:r>
              <a:rPr lang="en-US" dirty="0">
                <a:solidFill>
                  <a:srgbClr val="0070C0"/>
                </a:solidFill>
              </a:rPr>
              <a:t>handling user action like a click of a button or link and to respond to these requests </a:t>
            </a:r>
            <a:r>
              <a:rPr lang="en-US" dirty="0"/>
              <a:t>by </a:t>
            </a:r>
            <a:r>
              <a:rPr lang="en-US" dirty="0">
                <a:solidFill>
                  <a:srgbClr val="00B050"/>
                </a:solidFill>
              </a:rPr>
              <a:t>displaying the expected output</a:t>
            </a:r>
            <a:r>
              <a:rPr lang="en-US" dirty="0"/>
              <a:t>, server-side languages like Java/JSP can be used.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914400"/>
            <a:ext cx="7562088" cy="5334000"/>
          </a:xfrm>
        </p:spPr>
        <p:txBody>
          <a:bodyPr>
            <a:normAutofit fontScale="85000" lnSpcReduction="10000"/>
          </a:bodyPr>
          <a:lstStyle/>
          <a:p>
            <a:pPr algn="just">
              <a:lnSpc>
                <a:spcPct val="160000"/>
              </a:lnSpc>
            </a:pPr>
            <a:r>
              <a:rPr lang="en-US" dirty="0"/>
              <a:t>Data type mentions the type of value assigned to a variable. </a:t>
            </a:r>
          </a:p>
          <a:p>
            <a:pPr algn="just">
              <a:lnSpc>
                <a:spcPct val="160000"/>
              </a:lnSpc>
            </a:pPr>
            <a:r>
              <a:rPr lang="en-US" dirty="0">
                <a:solidFill>
                  <a:srgbClr val="0000FF"/>
                </a:solidFill>
              </a:rPr>
              <a:t>In JavaScript, the type is not defined during variable declaration. Instead, it is determined at run-time based on the value it is initialized with</a:t>
            </a:r>
            <a:r>
              <a:rPr lang="en-US" dirty="0"/>
              <a:t>. </a:t>
            </a:r>
          </a:p>
          <a:p>
            <a:pPr algn="just">
              <a:lnSpc>
                <a:spcPct val="160000"/>
              </a:lnSpc>
            </a:pPr>
            <a:r>
              <a:rPr lang="en-US" dirty="0"/>
              <a:t>Hence, JavaScript language is a </a:t>
            </a:r>
            <a:r>
              <a:rPr lang="en-US" dirty="0">
                <a:solidFill>
                  <a:srgbClr val="FF0066"/>
                </a:solidFill>
              </a:rPr>
              <a:t>loosely typed or dynamically typed language. </a:t>
            </a:r>
          </a:p>
          <a:p>
            <a:pPr algn="just">
              <a:lnSpc>
                <a:spcPct val="160000"/>
              </a:lnSpc>
            </a:pPr>
            <a:endParaRPr lang="en-US" dirty="0"/>
          </a:p>
        </p:txBody>
      </p:sp>
      <p:sp>
        <p:nvSpPr>
          <p:cNvPr id="4" name="Title 1"/>
          <p:cNvSpPr>
            <a:spLocks noGrp="1"/>
          </p:cNvSpPr>
          <p:nvPr>
            <p:ph type="title"/>
          </p:nvPr>
        </p:nvSpPr>
        <p:spPr>
          <a:xfrm>
            <a:off x="1295400" y="0"/>
            <a:ext cx="7498080" cy="792162"/>
          </a:xfrm>
        </p:spPr>
        <p:txBody>
          <a:bodyPr/>
          <a:lstStyle/>
          <a:p>
            <a:pPr algn="ctr"/>
            <a:r>
              <a:rPr lang="en-US" b="1" dirty="0"/>
              <a:t>Data types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7772400" cy="6248400"/>
          </a:xfrm>
        </p:spPr>
        <p:txBody>
          <a:bodyPr/>
          <a:lstStyle/>
          <a:p>
            <a:pPr algn="just"/>
            <a:r>
              <a:rPr lang="en-US" dirty="0"/>
              <a:t>Also, </a:t>
            </a:r>
            <a:r>
              <a:rPr lang="en-US" dirty="0">
                <a:solidFill>
                  <a:srgbClr val="FF0066"/>
                </a:solidFill>
              </a:rPr>
              <a:t>there can be same variable of different types in JavaScript code based on the value that is assigned to it</a:t>
            </a:r>
            <a:r>
              <a:rPr lang="en-US" dirty="0"/>
              <a:t>. </a:t>
            </a:r>
          </a:p>
          <a:p>
            <a:pPr algn="just"/>
            <a:r>
              <a:rPr lang="en-US" dirty="0"/>
              <a:t>For example, if let age = 24, the variable 'age' is of </a:t>
            </a:r>
            <a:r>
              <a:rPr lang="en-US" dirty="0">
                <a:solidFill>
                  <a:srgbClr val="0000FF"/>
                </a:solidFill>
              </a:rPr>
              <a:t>type number</a:t>
            </a:r>
            <a:r>
              <a:rPr lang="en-US" dirty="0"/>
              <a:t>. </a:t>
            </a:r>
          </a:p>
          <a:p>
            <a:pPr algn="just"/>
            <a:r>
              <a:rPr lang="en-US" dirty="0"/>
              <a:t>But if, let age = "Twenty-Four", variable 'age' is of </a:t>
            </a:r>
            <a:r>
              <a:rPr lang="en-US" dirty="0">
                <a:solidFill>
                  <a:srgbClr val="0000FF"/>
                </a:solidFill>
              </a:rPr>
              <a:t>type string</a:t>
            </a:r>
            <a:r>
              <a:rPr lang="en-US" dirty="0"/>
              <a:t>. </a:t>
            </a:r>
          </a:p>
          <a:p>
            <a:pPr algn="just"/>
            <a:r>
              <a:rPr lang="en-US" dirty="0"/>
              <a:t>Example:</a:t>
            </a:r>
          </a:p>
          <a:p>
            <a:pPr marL="979488" indent="-282575" algn="just"/>
            <a:r>
              <a:rPr lang="en-US" dirty="0"/>
              <a:t>let age = 24; </a:t>
            </a:r>
            <a:r>
              <a:rPr lang="en-US" i="1" dirty="0"/>
              <a:t>//number  </a:t>
            </a:r>
          </a:p>
          <a:p>
            <a:pPr marL="979488" indent="-282575" algn="just"/>
            <a:r>
              <a:rPr lang="en-US" dirty="0"/>
              <a:t>let name = “Tom” </a:t>
            </a:r>
            <a:r>
              <a:rPr lang="en-US" i="1" dirty="0"/>
              <a:t>//string  </a:t>
            </a:r>
          </a:p>
          <a:p>
            <a:pPr marL="979488" indent="-282575" algn="just"/>
            <a:r>
              <a:rPr lang="en-US" dirty="0"/>
              <a:t>let qualified = true; </a:t>
            </a:r>
            <a:r>
              <a:rPr lang="en-US" i="1" dirty="0"/>
              <a:t>//</a:t>
            </a:r>
            <a:r>
              <a:rPr lang="en-US" i="1" dirty="0" err="1"/>
              <a:t>boolean</a:t>
            </a:r>
            <a:r>
              <a:rPr lang="en-US" i="1" dirty="0"/>
              <a:t> </a:t>
            </a:r>
            <a:endParaRPr lang="en-US" dirty="0"/>
          </a:p>
          <a:p>
            <a:pPr algn="just"/>
            <a:endParaRPr lang="en-US" dirty="0"/>
          </a:p>
          <a:p>
            <a:pPr algn="just"/>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066800" y="1676400"/>
            <a:ext cx="8077200" cy="3119319"/>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639762"/>
          </a:xfrm>
        </p:spPr>
        <p:txBody>
          <a:bodyPr>
            <a:normAutofit fontScale="90000"/>
          </a:bodyPr>
          <a:lstStyle/>
          <a:p>
            <a:pPr algn="ctr"/>
            <a:r>
              <a:rPr lang="en-US" b="1" dirty="0"/>
              <a:t>Primitive Data types</a:t>
            </a:r>
            <a:endParaRPr lang="en-US" dirty="0"/>
          </a:p>
        </p:txBody>
      </p:sp>
      <p:sp>
        <p:nvSpPr>
          <p:cNvPr id="3" name="Content Placeholder 2"/>
          <p:cNvSpPr>
            <a:spLocks noGrp="1"/>
          </p:cNvSpPr>
          <p:nvPr>
            <p:ph idx="1"/>
          </p:nvPr>
        </p:nvSpPr>
        <p:spPr>
          <a:xfrm>
            <a:off x="1219200" y="685800"/>
            <a:ext cx="7714488" cy="6172200"/>
          </a:xfrm>
        </p:spPr>
        <p:txBody>
          <a:bodyPr>
            <a:normAutofit/>
          </a:bodyPr>
          <a:lstStyle/>
          <a:p>
            <a:pPr algn="just"/>
            <a:r>
              <a:rPr lang="en-US" sz="3000" dirty="0"/>
              <a:t>The data is said to be primitive </a:t>
            </a:r>
            <a:r>
              <a:rPr lang="en-US" sz="3000" dirty="0">
                <a:solidFill>
                  <a:srgbClr val="0000FF"/>
                </a:solidFill>
              </a:rPr>
              <a:t>if it contains an individual value. </a:t>
            </a:r>
          </a:p>
          <a:p>
            <a:pPr algn="just">
              <a:buNone/>
            </a:pPr>
            <a:r>
              <a:rPr lang="en-US" sz="3000" b="1" dirty="0">
                <a:solidFill>
                  <a:srgbClr val="0070C0"/>
                </a:solidFill>
              </a:rPr>
              <a:t>1. Number: </a:t>
            </a:r>
            <a:endParaRPr lang="en-US" sz="3000" dirty="0">
              <a:solidFill>
                <a:srgbClr val="0070C0"/>
              </a:solidFill>
            </a:endParaRPr>
          </a:p>
          <a:p>
            <a:pPr algn="just"/>
            <a:r>
              <a:rPr lang="en-US" sz="3000" dirty="0"/>
              <a:t>To store a variable that </a:t>
            </a:r>
            <a:r>
              <a:rPr lang="en-US" sz="3000" dirty="0">
                <a:solidFill>
                  <a:srgbClr val="FF0066"/>
                </a:solidFill>
              </a:rPr>
              <a:t>holds a numeric value</a:t>
            </a:r>
            <a:r>
              <a:rPr lang="en-US" sz="3000" dirty="0"/>
              <a:t>, the primitive data type  number is used.</a:t>
            </a:r>
          </a:p>
          <a:p>
            <a:pPr algn="just"/>
            <a:r>
              <a:rPr lang="en-US" sz="3000" dirty="0"/>
              <a:t>A number data type gets classified as shown below: </a:t>
            </a:r>
          </a:p>
          <a:p>
            <a:pPr algn="just"/>
            <a:endParaRPr lang="en-US" sz="3000" dirty="0"/>
          </a:p>
          <a:p>
            <a:pPr algn="just"/>
            <a:endParaRPr lang="en-US" sz="3000" dirty="0"/>
          </a:p>
        </p:txBody>
      </p:sp>
      <p:pic>
        <p:nvPicPr>
          <p:cNvPr id="4" name="Picture 3"/>
          <p:cNvPicPr/>
          <p:nvPr/>
        </p:nvPicPr>
        <p:blipFill>
          <a:blip r:embed="rId2"/>
          <a:srcRect/>
          <a:stretch>
            <a:fillRect/>
          </a:stretch>
        </p:blipFill>
        <p:spPr bwMode="auto">
          <a:xfrm>
            <a:off x="1219200" y="4343400"/>
            <a:ext cx="7696200" cy="22098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792162"/>
          </a:xfrm>
        </p:spPr>
        <p:txBody>
          <a:bodyPr/>
          <a:lstStyle/>
          <a:p>
            <a:pPr algn="ctr"/>
            <a:r>
              <a:rPr lang="en-US" b="1" dirty="0"/>
              <a:t>Number</a:t>
            </a:r>
          </a:p>
        </p:txBody>
      </p:sp>
      <p:sp>
        <p:nvSpPr>
          <p:cNvPr id="3" name="Content Placeholder 2"/>
          <p:cNvSpPr>
            <a:spLocks noGrp="1"/>
          </p:cNvSpPr>
          <p:nvPr>
            <p:ph idx="1"/>
          </p:nvPr>
        </p:nvSpPr>
        <p:spPr>
          <a:xfrm>
            <a:off x="1143000" y="762000"/>
            <a:ext cx="7790688" cy="5791200"/>
          </a:xfrm>
        </p:spPr>
        <p:txBody>
          <a:bodyPr>
            <a:normAutofit/>
          </a:bodyPr>
          <a:lstStyle/>
          <a:p>
            <a:pPr algn="just"/>
            <a:r>
              <a:rPr lang="en-US" dirty="0"/>
              <a:t>But in JavaScript, the data </a:t>
            </a:r>
            <a:r>
              <a:rPr lang="en-US" dirty="0">
                <a:solidFill>
                  <a:srgbClr val="FF0066"/>
                </a:solidFill>
              </a:rPr>
              <a:t>type number is assigned to the values of type integer, long, float, and double. </a:t>
            </a:r>
          </a:p>
          <a:p>
            <a:pPr algn="just"/>
            <a:r>
              <a:rPr lang="en-US" dirty="0"/>
              <a:t>For example, the variable with number data type can hold values such as 300, 20.50, 10001, and 13456.89.</a:t>
            </a:r>
          </a:p>
          <a:p>
            <a:pPr algn="just"/>
            <a:r>
              <a:rPr lang="en-US" b="1" dirty="0"/>
              <a:t>Example: </a:t>
            </a:r>
            <a:r>
              <a:rPr lang="en-US" dirty="0"/>
              <a:t> </a:t>
            </a:r>
          </a:p>
          <a:p>
            <a:pPr algn="just"/>
            <a:r>
              <a:rPr lang="en-US" dirty="0"/>
              <a:t>const pi = 3.14; </a:t>
            </a:r>
            <a:r>
              <a:rPr lang="en-US" i="1" dirty="0"/>
              <a:t>// its value is 3.14  </a:t>
            </a:r>
          </a:p>
          <a:p>
            <a:pPr algn="just"/>
            <a:r>
              <a:rPr lang="en-US" dirty="0"/>
              <a:t>const </a:t>
            </a:r>
            <a:r>
              <a:rPr lang="en-US" dirty="0" err="1"/>
              <a:t>smallestNaturalNumber</a:t>
            </a:r>
            <a:r>
              <a:rPr lang="en-US" dirty="0"/>
              <a:t> = 0; </a:t>
            </a:r>
          </a:p>
          <a:p>
            <a:pPr algn="just">
              <a:buNone/>
            </a:pPr>
            <a:r>
              <a:rPr lang="en-US" i="1" dirty="0"/>
              <a:t>    // its value is 0 </a:t>
            </a:r>
            <a:endParaRPr lang="en-US" dirty="0"/>
          </a:p>
          <a:p>
            <a:pPr algn="just"/>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72400" cy="6324600"/>
          </a:xfrm>
        </p:spPr>
        <p:txBody>
          <a:bodyPr>
            <a:normAutofit/>
          </a:bodyPr>
          <a:lstStyle/>
          <a:p>
            <a:pPr algn="just">
              <a:lnSpc>
                <a:spcPct val="150000"/>
              </a:lnSpc>
            </a:pPr>
            <a:r>
              <a:rPr lang="en-US" dirty="0"/>
              <a:t>In JavaScript, </a:t>
            </a:r>
            <a:r>
              <a:rPr lang="en-US" dirty="0">
                <a:solidFill>
                  <a:srgbClr val="0000FF"/>
                </a:solidFill>
              </a:rPr>
              <a:t>any other value that does not belong to the above-mentioned types is not considered as a legal number. </a:t>
            </a:r>
          </a:p>
          <a:p>
            <a:pPr algn="just">
              <a:lnSpc>
                <a:spcPct val="150000"/>
              </a:lnSpc>
            </a:pPr>
            <a:r>
              <a:rPr lang="en-US" dirty="0"/>
              <a:t>Such values are represented as </a:t>
            </a:r>
            <a:r>
              <a:rPr lang="en-US" dirty="0" err="1">
                <a:solidFill>
                  <a:srgbClr val="FF0066"/>
                </a:solidFill>
              </a:rPr>
              <a:t>NaN</a:t>
            </a:r>
            <a:r>
              <a:rPr lang="en-US" dirty="0">
                <a:solidFill>
                  <a:srgbClr val="FF0066"/>
                </a:solidFill>
              </a:rPr>
              <a:t> (Not-a-Number). </a:t>
            </a:r>
          </a:p>
          <a:p>
            <a:pPr algn="just">
              <a:lnSpc>
                <a:spcPct val="150000"/>
              </a:lnSpc>
              <a:buNone/>
            </a:pPr>
            <a:r>
              <a:rPr lang="en-US" b="1" dirty="0"/>
              <a:t>Example:  </a:t>
            </a:r>
            <a:endParaRPr lang="en-US" dirty="0"/>
          </a:p>
          <a:p>
            <a:pPr algn="just">
              <a:lnSpc>
                <a:spcPct val="150000"/>
              </a:lnSpc>
            </a:pPr>
            <a:r>
              <a:rPr lang="en-US" dirty="0"/>
              <a:t>let result = 0/0; </a:t>
            </a:r>
            <a:r>
              <a:rPr lang="en-US" i="1" dirty="0"/>
              <a:t>// its value is </a:t>
            </a:r>
            <a:r>
              <a:rPr lang="en-US" i="1" dirty="0" err="1"/>
              <a:t>NaN</a:t>
            </a:r>
            <a:r>
              <a:rPr lang="en-US" i="1" dirty="0"/>
              <a:t>  </a:t>
            </a:r>
          </a:p>
          <a:p>
            <a:pPr algn="just">
              <a:lnSpc>
                <a:spcPct val="150000"/>
              </a:lnSpc>
            </a:pPr>
            <a:r>
              <a:rPr lang="en-US" dirty="0"/>
              <a:t>let result = "Ten" * 5; </a:t>
            </a:r>
            <a:r>
              <a:rPr lang="en-US" i="1" dirty="0"/>
              <a:t>//its value is </a:t>
            </a:r>
            <a:r>
              <a:rPr lang="en-US" i="1" dirty="0" err="1"/>
              <a:t>NaN</a:t>
            </a:r>
            <a:r>
              <a:rPr lang="en-US" i="1" dirty="0"/>
              <a:t> </a:t>
            </a:r>
            <a:r>
              <a:rPr lang="en-US" dirty="0"/>
              <a:t> </a:t>
            </a:r>
          </a:p>
          <a:p>
            <a:pPr algn="just">
              <a:lnSpc>
                <a:spcPct val="150000"/>
              </a:lnSpc>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685800"/>
          </a:xfrm>
        </p:spPr>
        <p:txBody>
          <a:bodyPr>
            <a:normAutofit fontScale="90000"/>
          </a:bodyPr>
          <a:lstStyle/>
          <a:p>
            <a:pPr algn="ctr"/>
            <a:r>
              <a:rPr lang="en-US" b="1" dirty="0"/>
              <a:t>String</a:t>
            </a:r>
            <a:endParaRPr lang="en-US" dirty="0"/>
          </a:p>
        </p:txBody>
      </p:sp>
      <p:sp>
        <p:nvSpPr>
          <p:cNvPr id="3" name="Content Placeholder 2"/>
          <p:cNvSpPr>
            <a:spLocks noGrp="1"/>
          </p:cNvSpPr>
          <p:nvPr>
            <p:ph idx="1"/>
          </p:nvPr>
        </p:nvSpPr>
        <p:spPr>
          <a:xfrm>
            <a:off x="1143000" y="685800"/>
            <a:ext cx="7790688" cy="6172200"/>
          </a:xfrm>
        </p:spPr>
        <p:txBody>
          <a:bodyPr>
            <a:normAutofit fontScale="92500"/>
          </a:bodyPr>
          <a:lstStyle/>
          <a:p>
            <a:pPr>
              <a:lnSpc>
                <a:spcPct val="150000"/>
              </a:lnSpc>
            </a:pPr>
            <a:r>
              <a:rPr lang="en-US" dirty="0"/>
              <a:t>When a variable is used </a:t>
            </a:r>
            <a:r>
              <a:rPr lang="en-US" dirty="0">
                <a:solidFill>
                  <a:srgbClr val="FF0066"/>
                </a:solidFill>
              </a:rPr>
              <a:t>to store textual value</a:t>
            </a:r>
            <a:r>
              <a:rPr lang="en-US" dirty="0"/>
              <a:t>.</a:t>
            </a:r>
          </a:p>
          <a:p>
            <a:pPr>
              <a:lnSpc>
                <a:spcPct val="150000"/>
              </a:lnSpc>
            </a:pPr>
            <a:r>
              <a:rPr lang="en-US" dirty="0"/>
              <a:t>String values are </a:t>
            </a:r>
            <a:r>
              <a:rPr lang="en-US" dirty="0">
                <a:solidFill>
                  <a:srgbClr val="0000FF"/>
                </a:solidFill>
              </a:rPr>
              <a:t>written in quotes, either single or double</a:t>
            </a:r>
            <a:r>
              <a:rPr lang="en-US" dirty="0"/>
              <a:t>.</a:t>
            </a:r>
          </a:p>
          <a:p>
            <a:pPr>
              <a:lnSpc>
                <a:spcPct val="150000"/>
              </a:lnSpc>
            </a:pPr>
            <a:r>
              <a:rPr lang="en-US" b="1" dirty="0"/>
              <a:t>Example: </a:t>
            </a:r>
            <a:endParaRPr lang="en-US" dirty="0"/>
          </a:p>
          <a:p>
            <a:pPr>
              <a:lnSpc>
                <a:spcPct val="150000"/>
              </a:lnSpc>
            </a:pPr>
            <a:r>
              <a:rPr lang="en-US" dirty="0"/>
              <a:t>let </a:t>
            </a:r>
            <a:r>
              <a:rPr lang="en-US" dirty="0" err="1"/>
              <a:t>personName</a:t>
            </a:r>
            <a:r>
              <a:rPr lang="en-US" dirty="0"/>
              <a:t>= “</a:t>
            </a:r>
            <a:r>
              <a:rPr lang="en-US" dirty="0" err="1"/>
              <a:t>Rexha</a:t>
            </a:r>
            <a:r>
              <a:rPr lang="en-US" dirty="0"/>
              <a:t>”;  </a:t>
            </a:r>
          </a:p>
          <a:p>
            <a:pPr>
              <a:lnSpc>
                <a:spcPct val="150000"/>
              </a:lnSpc>
            </a:pPr>
            <a:r>
              <a:rPr lang="en-US" dirty="0"/>
              <a:t>  </a:t>
            </a:r>
            <a:r>
              <a:rPr lang="en-US" i="1" dirty="0"/>
              <a:t>//OR </a:t>
            </a:r>
          </a:p>
          <a:p>
            <a:pPr>
              <a:lnSpc>
                <a:spcPct val="150000"/>
              </a:lnSpc>
            </a:pPr>
            <a:r>
              <a:rPr lang="en-US" dirty="0"/>
              <a:t>let </a:t>
            </a:r>
            <a:r>
              <a:rPr lang="en-US" dirty="0" err="1"/>
              <a:t>personName</a:t>
            </a:r>
            <a:r>
              <a:rPr lang="en-US" dirty="0"/>
              <a:t> = ‘</a:t>
            </a:r>
            <a:r>
              <a:rPr lang="en-US" dirty="0" err="1"/>
              <a:t>Rexha</a:t>
            </a:r>
            <a:r>
              <a:rPr lang="en-US" dirty="0"/>
              <a:t>’;    </a:t>
            </a:r>
            <a:r>
              <a:rPr lang="en-US" i="1" dirty="0"/>
              <a:t>// both will have its value as </a:t>
            </a:r>
            <a:r>
              <a:rPr lang="en-US" i="1" dirty="0" err="1"/>
              <a:t>Rexha</a:t>
            </a:r>
            <a:r>
              <a:rPr lang="en-US" i="1" dirty="0"/>
              <a:t> </a:t>
            </a:r>
            <a:r>
              <a:rPr lang="en-US" dirty="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762000"/>
            <a:ext cx="7790688" cy="5791200"/>
          </a:xfrm>
        </p:spPr>
        <p:txBody>
          <a:bodyPr>
            <a:normAutofit/>
          </a:bodyPr>
          <a:lstStyle/>
          <a:p>
            <a:pPr algn="just"/>
            <a:r>
              <a:rPr lang="en-US" dirty="0"/>
              <a:t>Strings </a:t>
            </a:r>
            <a:r>
              <a:rPr lang="en-US" dirty="0">
                <a:solidFill>
                  <a:srgbClr val="0000FF"/>
                </a:solidFill>
              </a:rPr>
              <a:t>containing single quotes must be enclosed within double quotes and vice versa.</a:t>
            </a:r>
          </a:p>
          <a:p>
            <a:r>
              <a:rPr lang="en-US" b="1" dirty="0"/>
              <a:t>Example:</a:t>
            </a:r>
            <a:r>
              <a:rPr lang="en-US" dirty="0"/>
              <a:t>  </a:t>
            </a:r>
          </a:p>
          <a:p>
            <a:r>
              <a:rPr lang="en-US" dirty="0"/>
              <a:t>let ownership= "</a:t>
            </a:r>
            <a:r>
              <a:rPr lang="en-US" dirty="0" err="1"/>
              <a:t>Rexha's</a:t>
            </a:r>
            <a:r>
              <a:rPr lang="en-US" dirty="0"/>
              <a:t>";    </a:t>
            </a:r>
            <a:r>
              <a:rPr lang="en-US" i="1" dirty="0"/>
              <a:t>//OR     </a:t>
            </a:r>
          </a:p>
          <a:p>
            <a:r>
              <a:rPr lang="en-US" dirty="0"/>
              <a:t>let ownership = '</a:t>
            </a:r>
            <a:r>
              <a:rPr lang="en-US" dirty="0" err="1"/>
              <a:t>Rexha"s</a:t>
            </a:r>
            <a:r>
              <a:rPr lang="en-US" dirty="0"/>
              <a:t>'; </a:t>
            </a:r>
          </a:p>
          <a:p>
            <a:pPr algn="just"/>
            <a:r>
              <a:rPr lang="en-US" dirty="0"/>
              <a:t>This will be interpreted as </a:t>
            </a:r>
            <a:r>
              <a:rPr lang="en-US" dirty="0" err="1"/>
              <a:t>Rexha's</a:t>
            </a:r>
            <a:r>
              <a:rPr lang="en-US" dirty="0"/>
              <a:t> and </a:t>
            </a:r>
            <a:r>
              <a:rPr lang="en-US" dirty="0" err="1"/>
              <a:t>Rexha"s</a:t>
            </a:r>
            <a:r>
              <a:rPr lang="en-US" dirty="0"/>
              <a:t>  respectively. Thus, </a:t>
            </a:r>
            <a:r>
              <a:rPr lang="en-US" dirty="0">
                <a:solidFill>
                  <a:srgbClr val="FF0066"/>
                </a:solidFill>
              </a:rPr>
              <a:t>use opposite quotes inside and outside </a:t>
            </a:r>
            <a:r>
              <a:rPr lang="en-US" dirty="0"/>
              <a:t>of JavaScript single and double quotes.</a:t>
            </a:r>
          </a:p>
          <a:p>
            <a:pPr algn="just"/>
            <a:endParaRPr lang="en-US" dirty="0"/>
          </a:p>
        </p:txBody>
      </p:sp>
      <p:sp>
        <p:nvSpPr>
          <p:cNvPr id="4" name="Title 1"/>
          <p:cNvSpPr>
            <a:spLocks noGrp="1"/>
          </p:cNvSpPr>
          <p:nvPr>
            <p:ph type="title"/>
          </p:nvPr>
        </p:nvSpPr>
        <p:spPr>
          <a:xfrm>
            <a:off x="1371600" y="0"/>
            <a:ext cx="7498080" cy="685800"/>
          </a:xfrm>
        </p:spPr>
        <p:txBody>
          <a:bodyPr>
            <a:normAutofit fontScale="90000"/>
          </a:bodyPr>
          <a:lstStyle/>
          <a:p>
            <a:pPr algn="ctr"/>
            <a:r>
              <a:rPr lang="en-US" b="1" dirty="0"/>
              <a:t>String</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638288" cy="5867400"/>
          </a:xfrm>
        </p:spPr>
        <p:txBody>
          <a:bodyPr>
            <a:normAutofit/>
          </a:bodyPr>
          <a:lstStyle/>
          <a:p>
            <a:pPr algn="just"/>
            <a:r>
              <a:rPr lang="en-US" dirty="0"/>
              <a:t>But if you use the same quotes inside a string and to enclose the string: </a:t>
            </a:r>
          </a:p>
          <a:p>
            <a:pPr algn="just"/>
            <a:r>
              <a:rPr lang="en-US" b="1" dirty="0"/>
              <a:t>Example:</a:t>
            </a:r>
            <a:r>
              <a:rPr lang="en-US" dirty="0"/>
              <a:t>  </a:t>
            </a:r>
          </a:p>
          <a:p>
            <a:pPr algn="just"/>
            <a:r>
              <a:rPr lang="en-US" dirty="0"/>
              <a:t>let ownership= "</a:t>
            </a:r>
            <a:r>
              <a:rPr lang="en-US" dirty="0" err="1"/>
              <a:t>Rexha"s</a:t>
            </a:r>
            <a:r>
              <a:rPr lang="en-US" dirty="0"/>
              <a:t>";    //OR</a:t>
            </a:r>
          </a:p>
          <a:p>
            <a:pPr algn="just"/>
            <a:r>
              <a:rPr lang="en-US" dirty="0"/>
              <a:t>let ownership = '</a:t>
            </a:r>
            <a:r>
              <a:rPr lang="en-US" dirty="0" err="1"/>
              <a:t>Rexha's</a:t>
            </a:r>
            <a:r>
              <a:rPr lang="en-US" dirty="0"/>
              <a:t>';    </a:t>
            </a:r>
          </a:p>
          <a:p>
            <a:pPr algn="just"/>
            <a:r>
              <a:rPr lang="en-US" dirty="0">
                <a:solidFill>
                  <a:srgbClr val="0070C0"/>
                </a:solidFill>
              </a:rPr>
              <a:t>It is a syntax error.  </a:t>
            </a:r>
          </a:p>
          <a:p>
            <a:pPr algn="just"/>
            <a:r>
              <a:rPr lang="en-US" dirty="0"/>
              <a:t>Thus, remember, strings containing single quotes must be </a:t>
            </a:r>
            <a:r>
              <a:rPr lang="en-US" dirty="0" err="1"/>
              <a:t>enlosed</a:t>
            </a:r>
            <a:r>
              <a:rPr lang="en-US" dirty="0"/>
              <a:t> within double quotes and strings containing double quotes must be enclosed within single quotes. </a:t>
            </a:r>
          </a:p>
          <a:p>
            <a:pPr algn="just"/>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790688" cy="5867400"/>
          </a:xfrm>
        </p:spPr>
        <p:txBody>
          <a:bodyPr/>
          <a:lstStyle/>
          <a:p>
            <a:pPr algn="just"/>
            <a:r>
              <a:rPr lang="en-US" dirty="0">
                <a:solidFill>
                  <a:srgbClr val="FF0066"/>
                </a:solidFill>
              </a:rPr>
              <a:t>To access any character within the string,</a:t>
            </a:r>
            <a:r>
              <a:rPr lang="en-US" dirty="0"/>
              <a:t> it is important to be </a:t>
            </a:r>
            <a:r>
              <a:rPr lang="en-US" dirty="0">
                <a:solidFill>
                  <a:srgbClr val="FF0066"/>
                </a:solidFill>
              </a:rPr>
              <a:t>aware of its position </a:t>
            </a:r>
            <a:r>
              <a:rPr lang="en-US" dirty="0"/>
              <a:t>in the string.</a:t>
            </a:r>
          </a:p>
          <a:p>
            <a:pPr algn="just"/>
            <a:r>
              <a:rPr lang="en-US" dirty="0">
                <a:solidFill>
                  <a:srgbClr val="0000FF"/>
                </a:solidFill>
              </a:rPr>
              <a:t>The first character exists at index 0, next at index 1</a:t>
            </a:r>
            <a:r>
              <a:rPr lang="en-US" dirty="0"/>
              <a:t>, and so on. </a:t>
            </a:r>
          </a:p>
          <a:p>
            <a:pPr algn="just"/>
            <a:endParaRPr lang="en-US" dirty="0"/>
          </a:p>
        </p:txBody>
      </p:sp>
      <p:pic>
        <p:nvPicPr>
          <p:cNvPr id="4" name="Picture 3"/>
          <p:cNvPicPr/>
          <p:nvPr/>
        </p:nvPicPr>
        <p:blipFill>
          <a:blip r:embed="rId2"/>
          <a:srcRect/>
          <a:stretch>
            <a:fillRect/>
          </a:stretch>
        </p:blipFill>
        <p:spPr bwMode="auto">
          <a:xfrm>
            <a:off x="2133600" y="3276600"/>
            <a:ext cx="4876800" cy="23907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200400"/>
            <a:ext cx="8153400" cy="3657600"/>
          </a:xfrm>
        </p:spPr>
        <p:txBody>
          <a:bodyPr>
            <a:noAutofit/>
          </a:bodyPr>
          <a:lstStyle/>
          <a:p>
            <a:pPr algn="just">
              <a:buNone/>
            </a:pPr>
            <a:r>
              <a:rPr lang="en-US" sz="2800" dirty="0"/>
              <a:t>Server-side languages have certain </a:t>
            </a:r>
            <a:r>
              <a:rPr lang="en-US" sz="2800" dirty="0">
                <a:solidFill>
                  <a:srgbClr val="00B050"/>
                </a:solidFill>
              </a:rPr>
              <a:t>limitations</a:t>
            </a:r>
            <a:r>
              <a:rPr lang="en-US" sz="2800" dirty="0"/>
              <a:t> :-</a:t>
            </a:r>
          </a:p>
          <a:p>
            <a:pPr lvl="0" algn="just"/>
            <a:r>
              <a:rPr lang="en-US" sz="2800" dirty="0"/>
              <a:t>Multiple request-response cycles to handle multiple user requests</a:t>
            </a:r>
          </a:p>
          <a:p>
            <a:pPr lvl="0" algn="just"/>
            <a:r>
              <a:rPr lang="en-US" sz="2800" dirty="0"/>
              <a:t>More network bandwidth consumption</a:t>
            </a:r>
          </a:p>
          <a:p>
            <a:pPr lvl="0" algn="just"/>
            <a:r>
              <a:rPr lang="en-US" sz="2800" dirty="0"/>
              <a:t>Increased response time</a:t>
            </a:r>
          </a:p>
          <a:p>
            <a:pPr algn="just"/>
            <a:r>
              <a:rPr lang="en-US" sz="2800" dirty="0">
                <a:solidFill>
                  <a:srgbClr val="0000FF"/>
                </a:solidFill>
              </a:rPr>
              <a:t>If client-side scripting language JavaScript is used then, this can be done without consulting the server. </a:t>
            </a:r>
          </a:p>
        </p:txBody>
      </p:sp>
      <p:pic>
        <p:nvPicPr>
          <p:cNvPr id="6" name="Picture 5"/>
          <p:cNvPicPr/>
          <p:nvPr/>
        </p:nvPicPr>
        <p:blipFill>
          <a:blip r:embed="rId2"/>
          <a:srcRect/>
          <a:stretch>
            <a:fillRect/>
          </a:stretch>
        </p:blipFill>
        <p:spPr bwMode="auto">
          <a:xfrm>
            <a:off x="1447800" y="228600"/>
            <a:ext cx="7391400" cy="297180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639762"/>
          </a:xfrm>
        </p:spPr>
        <p:txBody>
          <a:bodyPr>
            <a:normAutofit fontScale="90000"/>
          </a:bodyPr>
          <a:lstStyle/>
          <a:p>
            <a:pPr algn="ctr"/>
            <a:r>
              <a:rPr lang="en-US" b="1" dirty="0"/>
              <a:t>Literals</a:t>
            </a:r>
            <a:endParaRPr lang="en-US" dirty="0"/>
          </a:p>
        </p:txBody>
      </p:sp>
      <p:sp>
        <p:nvSpPr>
          <p:cNvPr id="3" name="Content Placeholder 2"/>
          <p:cNvSpPr>
            <a:spLocks noGrp="1"/>
          </p:cNvSpPr>
          <p:nvPr>
            <p:ph idx="1"/>
          </p:nvPr>
        </p:nvSpPr>
        <p:spPr>
          <a:xfrm>
            <a:off x="1143000" y="685800"/>
            <a:ext cx="7790688" cy="5943600"/>
          </a:xfrm>
        </p:spPr>
        <p:txBody>
          <a:bodyPr>
            <a:normAutofit/>
          </a:bodyPr>
          <a:lstStyle/>
          <a:p>
            <a:pPr marL="798513" indent="-282575" algn="just">
              <a:buNone/>
            </a:pPr>
            <a:r>
              <a:rPr lang="en-US" dirty="0"/>
              <a:t>let </a:t>
            </a:r>
            <a:r>
              <a:rPr lang="en-US" dirty="0" err="1"/>
              <a:t>firstName</a:t>
            </a:r>
            <a:r>
              <a:rPr lang="en-US" dirty="0"/>
              <a:t>="Kevin"; </a:t>
            </a:r>
          </a:p>
          <a:p>
            <a:pPr marL="798513" indent="-282575" algn="just">
              <a:buNone/>
            </a:pPr>
            <a:r>
              <a:rPr lang="en-US" dirty="0"/>
              <a:t>let </a:t>
            </a:r>
            <a:r>
              <a:rPr lang="en-US" dirty="0" err="1"/>
              <a:t>lastName</a:t>
            </a:r>
            <a:r>
              <a:rPr lang="en-US" dirty="0"/>
              <a:t>="Patrick";</a:t>
            </a:r>
          </a:p>
          <a:p>
            <a:pPr marL="798513" indent="-282575" algn="just">
              <a:buNone/>
            </a:pPr>
            <a:r>
              <a:rPr lang="en-US" dirty="0"/>
              <a:t>console.log("Name:"+</a:t>
            </a:r>
            <a:r>
              <a:rPr lang="en-US" dirty="0" err="1"/>
              <a:t>firstName</a:t>
            </a:r>
            <a:r>
              <a:rPr lang="en-US" dirty="0"/>
              <a:t>+” ”+ </a:t>
            </a:r>
            <a:r>
              <a:rPr lang="en-US" dirty="0" err="1"/>
              <a:t>lastName</a:t>
            </a:r>
            <a:r>
              <a:rPr lang="en-US" dirty="0"/>
              <a:t>+”\</a:t>
            </a:r>
            <a:r>
              <a:rPr lang="en-US" dirty="0" err="1"/>
              <a:t>nEmail</a:t>
            </a:r>
            <a:r>
              <a:rPr lang="en-US" dirty="0"/>
              <a:t>:”+</a:t>
            </a:r>
            <a:r>
              <a:rPr lang="en-US" dirty="0" err="1"/>
              <a:t>firstName</a:t>
            </a:r>
            <a:r>
              <a:rPr lang="en-US" dirty="0"/>
              <a:t>+"_"+ </a:t>
            </a:r>
            <a:r>
              <a:rPr lang="en-US" dirty="0" err="1"/>
              <a:t>lastName</a:t>
            </a:r>
            <a:r>
              <a:rPr lang="en-US" dirty="0"/>
              <a:t>+ "@</a:t>
            </a:r>
            <a:r>
              <a:rPr lang="en-US" dirty="0" err="1"/>
              <a:t>abc.com</a:t>
            </a:r>
            <a:r>
              <a:rPr lang="en-US" dirty="0"/>
              <a:t>"); </a:t>
            </a:r>
          </a:p>
          <a:p>
            <a:pPr marL="1263650" indent="-282575">
              <a:buNone/>
            </a:pPr>
            <a:r>
              <a:rPr lang="en-US" i="1" dirty="0"/>
              <a:t>   /*</a:t>
            </a:r>
            <a:r>
              <a:rPr lang="en-US" i="1" dirty="0" err="1"/>
              <a:t>OUTPUT:Name</a:t>
            </a:r>
            <a:r>
              <a:rPr lang="en-US" i="1" dirty="0"/>
              <a:t>: Kevin Patrick </a:t>
            </a:r>
            <a:r>
              <a:rPr lang="en-US" i="1" dirty="0" err="1"/>
              <a:t>Email:Kevin_Patrick@abc.com</a:t>
            </a:r>
            <a:r>
              <a:rPr lang="en-US" i="1" dirty="0"/>
              <a:t> */</a:t>
            </a:r>
            <a:r>
              <a:rPr lang="en-US" dirty="0"/>
              <a:t> </a:t>
            </a:r>
          </a:p>
          <a:p>
            <a:pPr algn="just"/>
            <a:r>
              <a:rPr lang="en-US" dirty="0"/>
              <a:t>Here, '+' is used for concatenation of identifiers and static content, and '\n' for a new line.</a:t>
            </a:r>
          </a:p>
          <a:p>
            <a:pPr algn="just"/>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fontScale="92500" lnSpcReduction="10000"/>
          </a:bodyPr>
          <a:lstStyle/>
          <a:p>
            <a:pPr algn="just"/>
            <a:r>
              <a:rPr lang="en-US" dirty="0"/>
              <a:t>To get the same output, literals can be used as shown below:</a:t>
            </a:r>
          </a:p>
          <a:p>
            <a:pPr algn="just"/>
            <a:r>
              <a:rPr lang="en-US" dirty="0"/>
              <a:t>let </a:t>
            </a:r>
            <a:r>
              <a:rPr lang="en-US" dirty="0" err="1"/>
              <a:t>firstName</a:t>
            </a:r>
            <a:r>
              <a:rPr lang="en-US" dirty="0"/>
              <a:t>="Kevin"; </a:t>
            </a:r>
          </a:p>
          <a:p>
            <a:pPr algn="just"/>
            <a:r>
              <a:rPr lang="en-US" dirty="0"/>
              <a:t>let </a:t>
            </a:r>
            <a:r>
              <a:rPr lang="en-US" dirty="0" err="1"/>
              <a:t>lastName</a:t>
            </a:r>
            <a:r>
              <a:rPr lang="en-US" dirty="0"/>
              <a:t>="Patrick";</a:t>
            </a:r>
          </a:p>
          <a:p>
            <a:pPr algn="just"/>
            <a:r>
              <a:rPr lang="en-US" dirty="0">
                <a:solidFill>
                  <a:srgbClr val="0000FF"/>
                </a:solidFill>
              </a:rPr>
              <a:t>console.log(`Name:${</a:t>
            </a:r>
            <a:r>
              <a:rPr lang="en-US" dirty="0" err="1">
                <a:solidFill>
                  <a:srgbClr val="0000FF"/>
                </a:solidFill>
              </a:rPr>
              <a:t>firstName</a:t>
            </a:r>
            <a:r>
              <a:rPr lang="en-US" dirty="0">
                <a:solidFill>
                  <a:srgbClr val="0000FF"/>
                </a:solidFill>
              </a:rPr>
              <a:t>} ${</a:t>
            </a:r>
            <a:r>
              <a:rPr lang="en-US" dirty="0" err="1">
                <a:solidFill>
                  <a:srgbClr val="0000FF"/>
                </a:solidFill>
              </a:rPr>
              <a:t>lastName</a:t>
            </a:r>
            <a:r>
              <a:rPr lang="en-US" dirty="0">
                <a:solidFill>
                  <a:srgbClr val="0000FF"/>
                </a:solidFill>
              </a:rPr>
              <a:t>}Email: ${</a:t>
            </a:r>
            <a:r>
              <a:rPr lang="en-US" dirty="0" err="1">
                <a:solidFill>
                  <a:srgbClr val="0000FF"/>
                </a:solidFill>
              </a:rPr>
              <a:t>firstName</a:t>
            </a:r>
            <a:r>
              <a:rPr lang="en-US" dirty="0">
                <a:solidFill>
                  <a:srgbClr val="0000FF"/>
                </a:solidFill>
              </a:rPr>
              <a:t>}_${</a:t>
            </a:r>
            <a:r>
              <a:rPr lang="en-US" dirty="0" err="1">
                <a:solidFill>
                  <a:srgbClr val="0000FF"/>
                </a:solidFill>
              </a:rPr>
              <a:t>lastName</a:t>
            </a:r>
            <a:r>
              <a:rPr lang="en-US" dirty="0">
                <a:solidFill>
                  <a:srgbClr val="0000FF"/>
                </a:solidFill>
              </a:rPr>
              <a:t>}@</a:t>
            </a:r>
            <a:r>
              <a:rPr lang="en-US" dirty="0" err="1">
                <a:solidFill>
                  <a:srgbClr val="0000FF"/>
                </a:solidFill>
              </a:rPr>
              <a:t>abc.com</a:t>
            </a:r>
            <a:r>
              <a:rPr lang="en-US" dirty="0">
                <a:solidFill>
                  <a:srgbClr val="0000FF"/>
                </a:solidFill>
              </a:rPr>
              <a:t>`);</a:t>
            </a:r>
            <a:r>
              <a:rPr lang="en-US" dirty="0"/>
              <a:t>  </a:t>
            </a:r>
            <a:r>
              <a:rPr lang="en-US" i="1" dirty="0"/>
              <a:t>/*</a:t>
            </a:r>
            <a:r>
              <a:rPr lang="en-US" i="1" dirty="0" err="1"/>
              <a:t>OUTPUT:Name</a:t>
            </a:r>
            <a:r>
              <a:rPr lang="en-US" i="1" dirty="0"/>
              <a:t>: Kevin Patrick</a:t>
            </a:r>
          </a:p>
          <a:p>
            <a:pPr algn="just">
              <a:buNone/>
            </a:pPr>
            <a:r>
              <a:rPr lang="en-US" i="1" dirty="0"/>
              <a:t>    </a:t>
            </a:r>
            <a:r>
              <a:rPr lang="en-US" i="1" dirty="0" err="1"/>
              <a:t>Email:Kevin_Patrick@abc.com</a:t>
            </a:r>
            <a:r>
              <a:rPr lang="en-US" i="1" dirty="0"/>
              <a:t> */</a:t>
            </a:r>
            <a:r>
              <a:rPr lang="en-US" dirty="0"/>
              <a:t> </a:t>
            </a:r>
          </a:p>
          <a:p>
            <a:pPr algn="just"/>
            <a:r>
              <a:rPr lang="en-US" dirty="0">
                <a:solidFill>
                  <a:srgbClr val="FF0066"/>
                </a:solidFill>
              </a:rPr>
              <a:t>Using template literal, multiple lines can be written in the console.log() in one go.</a:t>
            </a:r>
          </a:p>
          <a:p>
            <a:pPr algn="just"/>
            <a:r>
              <a:rPr lang="en-US" dirty="0"/>
              <a:t>So, the template literal notation </a:t>
            </a:r>
            <a:r>
              <a:rPr lang="en-US" dirty="0">
                <a:solidFill>
                  <a:srgbClr val="00B050"/>
                </a:solidFill>
              </a:rPr>
              <a:t>enclosed in ``(</a:t>
            </a:r>
            <a:r>
              <a:rPr lang="en-US" dirty="0" err="1">
                <a:solidFill>
                  <a:srgbClr val="00B050"/>
                </a:solidFill>
              </a:rPr>
              <a:t>backticks</a:t>
            </a:r>
            <a:r>
              <a:rPr lang="en-US" dirty="0">
                <a:solidFill>
                  <a:srgbClr val="00B050"/>
                </a:solidFill>
              </a:rPr>
              <a:t>) makes it convenient to have multiline statements </a:t>
            </a:r>
            <a:r>
              <a:rPr lang="en-US" dirty="0"/>
              <a:t>with expressions and the variables are accessed using ${} notation.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pPr algn="ctr"/>
            <a:r>
              <a:rPr lang="en-US" b="1" dirty="0"/>
              <a:t>Boolean</a:t>
            </a:r>
            <a:endParaRPr lang="en-US" dirty="0"/>
          </a:p>
        </p:txBody>
      </p:sp>
      <p:sp>
        <p:nvSpPr>
          <p:cNvPr id="3" name="Content Placeholder 2"/>
          <p:cNvSpPr>
            <a:spLocks noGrp="1"/>
          </p:cNvSpPr>
          <p:nvPr>
            <p:ph idx="1"/>
          </p:nvPr>
        </p:nvSpPr>
        <p:spPr/>
        <p:txBody>
          <a:bodyPr>
            <a:normAutofit lnSpcReduction="10000"/>
          </a:bodyPr>
          <a:lstStyle/>
          <a:p>
            <a:pPr algn="just">
              <a:lnSpc>
                <a:spcPct val="160000"/>
              </a:lnSpc>
            </a:pPr>
            <a:r>
              <a:rPr lang="en-US" dirty="0"/>
              <a:t>Boolean is a data type which </a:t>
            </a:r>
            <a:r>
              <a:rPr lang="en-US" dirty="0">
                <a:solidFill>
                  <a:srgbClr val="00B050"/>
                </a:solidFill>
              </a:rPr>
              <a:t>represents only two values: true and false.  </a:t>
            </a:r>
          </a:p>
          <a:p>
            <a:pPr algn="just">
              <a:lnSpc>
                <a:spcPct val="160000"/>
              </a:lnSpc>
            </a:pPr>
            <a:r>
              <a:rPr lang="en-US" dirty="0"/>
              <a:t>Values such as 100, -5, “Cat”, 10&lt;20, 1, 10*20+30, etc. evaluates to true whereas 0, “”, </a:t>
            </a:r>
            <a:r>
              <a:rPr lang="en-US" dirty="0" err="1"/>
              <a:t>NaN</a:t>
            </a:r>
            <a:r>
              <a:rPr lang="en-US" dirty="0"/>
              <a:t>, undefined, null, etc. evaluates to false.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0"/>
            <a:ext cx="7498080" cy="838200"/>
          </a:xfrm>
        </p:spPr>
        <p:txBody>
          <a:bodyPr/>
          <a:lstStyle/>
          <a:p>
            <a:pPr algn="ctr"/>
            <a:r>
              <a:rPr lang="en-US" b="1" dirty="0"/>
              <a:t>Undefined </a:t>
            </a:r>
            <a:endParaRPr lang="en-US" dirty="0"/>
          </a:p>
        </p:txBody>
      </p:sp>
      <p:sp>
        <p:nvSpPr>
          <p:cNvPr id="3" name="Content Placeholder 2"/>
          <p:cNvSpPr>
            <a:spLocks noGrp="1"/>
          </p:cNvSpPr>
          <p:nvPr>
            <p:ph idx="1"/>
          </p:nvPr>
        </p:nvSpPr>
        <p:spPr>
          <a:xfrm>
            <a:off x="1143000" y="762000"/>
            <a:ext cx="7848600" cy="5867400"/>
          </a:xfrm>
        </p:spPr>
        <p:txBody>
          <a:bodyPr>
            <a:normAutofit fontScale="92500" lnSpcReduction="20000"/>
          </a:bodyPr>
          <a:lstStyle/>
          <a:p>
            <a:pPr algn="just"/>
            <a:r>
              <a:rPr lang="en-US" dirty="0"/>
              <a:t>When the variable is used </a:t>
            </a:r>
            <a:r>
              <a:rPr lang="en-US" dirty="0">
                <a:solidFill>
                  <a:srgbClr val="0000FF"/>
                </a:solidFill>
              </a:rPr>
              <a:t>to store "no value", </a:t>
            </a:r>
            <a:r>
              <a:rPr lang="en-US" dirty="0"/>
              <a:t>primitive data type undefined is used.</a:t>
            </a:r>
          </a:p>
          <a:p>
            <a:pPr algn="just">
              <a:buNone/>
            </a:pPr>
            <a:r>
              <a:rPr lang="en-US" b="1" dirty="0"/>
              <a:t>Example 1: </a:t>
            </a:r>
            <a:endParaRPr lang="en-US" dirty="0"/>
          </a:p>
          <a:p>
            <a:pPr algn="just"/>
            <a:r>
              <a:rPr lang="en-US" dirty="0"/>
              <a:t>let </a:t>
            </a:r>
            <a:r>
              <a:rPr lang="en-US" dirty="0" err="1"/>
              <a:t>custName</a:t>
            </a:r>
            <a:r>
              <a:rPr lang="en-US" dirty="0"/>
              <a:t>; </a:t>
            </a:r>
          </a:p>
          <a:p>
            <a:pPr algn="just">
              <a:buNone/>
            </a:pPr>
            <a:r>
              <a:rPr lang="en-US" i="1" dirty="0"/>
              <a:t>// here value and the data type are undefined </a:t>
            </a:r>
            <a:r>
              <a:rPr lang="en-US" dirty="0"/>
              <a:t> </a:t>
            </a:r>
          </a:p>
          <a:p>
            <a:pPr algn="just"/>
            <a:r>
              <a:rPr lang="en-US" dirty="0"/>
              <a:t>The JavaScript variable can be made empty by assigning the value undefined. </a:t>
            </a:r>
          </a:p>
          <a:p>
            <a:pPr algn="just">
              <a:buNone/>
            </a:pPr>
            <a:r>
              <a:rPr lang="en-US" b="1" dirty="0"/>
              <a:t>Example 2:</a:t>
            </a:r>
            <a:r>
              <a:rPr lang="en-US" dirty="0"/>
              <a:t> </a:t>
            </a:r>
          </a:p>
          <a:p>
            <a:pPr algn="just"/>
            <a:r>
              <a:rPr lang="en-US" dirty="0"/>
              <a:t>let </a:t>
            </a:r>
            <a:r>
              <a:rPr lang="en-US" dirty="0" err="1"/>
              <a:t>custName</a:t>
            </a:r>
            <a:r>
              <a:rPr lang="en-US" dirty="0"/>
              <a:t> = "John"; </a:t>
            </a:r>
          </a:p>
          <a:p>
            <a:pPr algn="just">
              <a:buNone/>
            </a:pPr>
            <a:r>
              <a:rPr lang="en-US" i="1" dirty="0"/>
              <a:t>// here value is John and the data type is String </a:t>
            </a:r>
            <a:endParaRPr lang="en-US" dirty="0"/>
          </a:p>
          <a:p>
            <a:pPr algn="just"/>
            <a:r>
              <a:rPr lang="en-US" dirty="0" err="1"/>
              <a:t>custName</a:t>
            </a:r>
            <a:r>
              <a:rPr lang="en-US" dirty="0"/>
              <a:t> = undefined; </a:t>
            </a:r>
          </a:p>
          <a:p>
            <a:pPr algn="just">
              <a:buNone/>
            </a:pPr>
            <a:r>
              <a:rPr lang="en-US" i="1" dirty="0"/>
              <a:t>// here value and the data type are undefined </a:t>
            </a:r>
            <a:br>
              <a:rPr lang="en-US" dirty="0"/>
            </a:b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85888" cy="990600"/>
          </a:xfrm>
        </p:spPr>
        <p:txBody>
          <a:bodyPr>
            <a:normAutofit/>
          </a:bodyPr>
          <a:lstStyle/>
          <a:p>
            <a:pPr algn="ctr"/>
            <a:r>
              <a:rPr lang="en-US" b="1" dirty="0"/>
              <a:t>null</a:t>
            </a:r>
            <a:endParaRPr lang="en-US" dirty="0"/>
          </a:p>
        </p:txBody>
      </p:sp>
      <p:sp>
        <p:nvSpPr>
          <p:cNvPr id="3" name="Content Placeholder 2"/>
          <p:cNvSpPr>
            <a:spLocks noGrp="1"/>
          </p:cNvSpPr>
          <p:nvPr>
            <p:ph idx="1"/>
          </p:nvPr>
        </p:nvSpPr>
        <p:spPr>
          <a:xfrm>
            <a:off x="1219200" y="1066800"/>
            <a:ext cx="7714488" cy="5410200"/>
          </a:xfrm>
        </p:spPr>
        <p:txBody>
          <a:bodyPr/>
          <a:lstStyle/>
          <a:p>
            <a:pPr algn="just"/>
            <a:r>
              <a:rPr lang="en-US" dirty="0"/>
              <a:t>The null value </a:t>
            </a:r>
            <a:r>
              <a:rPr lang="en-US" dirty="0">
                <a:solidFill>
                  <a:srgbClr val="0000FF"/>
                </a:solidFill>
              </a:rPr>
              <a:t>represents "no object".</a:t>
            </a:r>
          </a:p>
          <a:p>
            <a:pPr algn="just"/>
            <a:r>
              <a:rPr lang="en-US" b="1" dirty="0"/>
              <a:t>Example: </a:t>
            </a:r>
            <a:endParaRPr lang="en-US" dirty="0"/>
          </a:p>
          <a:p>
            <a:pPr lvl="0" algn="just"/>
            <a:r>
              <a:rPr lang="en-US" dirty="0"/>
              <a:t>let item = null;  </a:t>
            </a:r>
          </a:p>
          <a:p>
            <a:pPr lvl="0" algn="just"/>
            <a:r>
              <a:rPr lang="en-US" i="1" dirty="0"/>
              <a:t>// </a:t>
            </a:r>
            <a:r>
              <a:rPr lang="en-US" i="1" dirty="0">
                <a:solidFill>
                  <a:srgbClr val="C00000"/>
                </a:solidFill>
              </a:rPr>
              <a:t>variable item is intended to be assigned with object later. </a:t>
            </a:r>
            <a:r>
              <a:rPr lang="en-US" i="1" dirty="0"/>
              <a:t>Hence null is assigned during variable declaration. </a:t>
            </a:r>
            <a:r>
              <a:rPr lang="en-US" dirty="0"/>
              <a:t> </a:t>
            </a:r>
          </a:p>
          <a:p>
            <a:pPr algn="just"/>
            <a:r>
              <a:rPr lang="en-US" dirty="0"/>
              <a:t>If required, the JavaScript variable can also be checked if it is pointing to a valid object or null. </a:t>
            </a:r>
          </a:p>
          <a:p>
            <a:pPr algn="just"/>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685800"/>
          </a:xfrm>
        </p:spPr>
        <p:txBody>
          <a:bodyPr>
            <a:normAutofit fontScale="90000"/>
          </a:bodyPr>
          <a:lstStyle/>
          <a:p>
            <a:pPr algn="ctr"/>
            <a:r>
              <a:rPr lang="en-US" b="1" dirty="0" err="1"/>
              <a:t>BigInt</a:t>
            </a:r>
            <a:endParaRPr lang="en-US" dirty="0"/>
          </a:p>
        </p:txBody>
      </p:sp>
      <p:sp>
        <p:nvSpPr>
          <p:cNvPr id="3" name="Content Placeholder 2"/>
          <p:cNvSpPr>
            <a:spLocks noGrp="1"/>
          </p:cNvSpPr>
          <p:nvPr>
            <p:ph idx="1"/>
          </p:nvPr>
        </p:nvSpPr>
        <p:spPr>
          <a:xfrm>
            <a:off x="1066800" y="685800"/>
            <a:ext cx="8077200" cy="6172200"/>
          </a:xfrm>
        </p:spPr>
        <p:txBody>
          <a:bodyPr>
            <a:normAutofit fontScale="92500" lnSpcReduction="20000"/>
          </a:bodyPr>
          <a:lstStyle/>
          <a:p>
            <a:pPr algn="just"/>
            <a:r>
              <a:rPr lang="en-US" dirty="0" err="1"/>
              <a:t>BigInt</a:t>
            </a:r>
            <a:r>
              <a:rPr lang="en-US" dirty="0"/>
              <a:t> is a special numeric type </a:t>
            </a:r>
            <a:r>
              <a:rPr lang="en-US" dirty="0">
                <a:solidFill>
                  <a:srgbClr val="C00000"/>
                </a:solidFill>
              </a:rPr>
              <a:t>that provides support for integers of random length</a:t>
            </a:r>
            <a:r>
              <a:rPr lang="en-US" dirty="0"/>
              <a:t>.</a:t>
            </a:r>
          </a:p>
          <a:p>
            <a:pPr algn="just"/>
            <a:r>
              <a:rPr lang="en-US" dirty="0"/>
              <a:t>A </a:t>
            </a:r>
            <a:r>
              <a:rPr lang="en-US" dirty="0" err="1"/>
              <a:t>BigInt</a:t>
            </a:r>
            <a:r>
              <a:rPr lang="en-US" dirty="0"/>
              <a:t> is generated </a:t>
            </a:r>
            <a:r>
              <a:rPr lang="en-US" dirty="0">
                <a:solidFill>
                  <a:srgbClr val="0000FF"/>
                </a:solidFill>
              </a:rPr>
              <a:t>by appending n to the end of an integer</a:t>
            </a:r>
            <a:r>
              <a:rPr lang="en-US" dirty="0"/>
              <a:t> literal or </a:t>
            </a:r>
            <a:r>
              <a:rPr lang="en-US" dirty="0">
                <a:solidFill>
                  <a:srgbClr val="CC3399"/>
                </a:solidFill>
              </a:rPr>
              <a:t>by calling the function </a:t>
            </a:r>
            <a:r>
              <a:rPr lang="en-US" dirty="0" err="1">
                <a:solidFill>
                  <a:srgbClr val="CC3399"/>
                </a:solidFill>
              </a:rPr>
              <a:t>BigInt</a:t>
            </a:r>
            <a:r>
              <a:rPr lang="en-US" dirty="0"/>
              <a:t> that generates </a:t>
            </a:r>
            <a:r>
              <a:rPr lang="en-US" dirty="0" err="1"/>
              <a:t>BigInt</a:t>
            </a:r>
            <a:r>
              <a:rPr lang="en-US" dirty="0"/>
              <a:t> from strings, numbers, etc.</a:t>
            </a:r>
          </a:p>
          <a:p>
            <a:pPr algn="just"/>
            <a:r>
              <a:rPr lang="en-US" b="1" dirty="0"/>
              <a:t>Example:</a:t>
            </a:r>
            <a:endParaRPr lang="en-US" dirty="0"/>
          </a:p>
          <a:p>
            <a:pPr>
              <a:buNone/>
            </a:pPr>
            <a:r>
              <a:rPr lang="en-US" dirty="0"/>
              <a:t>   const </a:t>
            </a:r>
            <a:r>
              <a:rPr lang="en-US" dirty="0" err="1"/>
              <a:t>bigintvar</a:t>
            </a:r>
            <a:r>
              <a:rPr lang="en-US" dirty="0"/>
              <a:t> = 67423478234689887894747472389477823647n; OR </a:t>
            </a:r>
          </a:p>
          <a:p>
            <a:pPr>
              <a:buNone/>
            </a:pPr>
            <a:r>
              <a:rPr lang="en-US" dirty="0"/>
              <a:t>   const </a:t>
            </a:r>
            <a:r>
              <a:rPr lang="en-US" dirty="0" err="1"/>
              <a:t>bigintvar</a:t>
            </a:r>
            <a:r>
              <a:rPr lang="en-US" dirty="0"/>
              <a:t> = </a:t>
            </a:r>
            <a:r>
              <a:rPr lang="en-US" dirty="0" err="1"/>
              <a:t>BigInt</a:t>
            </a:r>
            <a:r>
              <a:rPr lang="en-US" dirty="0"/>
              <a:t>("67423478234689887894747472389477823647"); </a:t>
            </a:r>
          </a:p>
          <a:p>
            <a:pPr>
              <a:buNone/>
            </a:pPr>
            <a:r>
              <a:rPr lang="en-US" dirty="0"/>
              <a:t>   const </a:t>
            </a:r>
            <a:r>
              <a:rPr lang="en-US" dirty="0" err="1"/>
              <a:t>bigintFromNumber</a:t>
            </a:r>
            <a:r>
              <a:rPr lang="en-US" dirty="0"/>
              <a:t> = </a:t>
            </a:r>
            <a:r>
              <a:rPr lang="en-US" dirty="0" err="1"/>
              <a:t>BigInt</a:t>
            </a:r>
            <a:r>
              <a:rPr lang="en-US" dirty="0"/>
              <a:t>(10); </a:t>
            </a:r>
          </a:p>
          <a:p>
            <a:pPr>
              <a:buNone/>
            </a:pPr>
            <a:r>
              <a:rPr lang="en-US" i="1" dirty="0"/>
              <a:t>	// same as 10n</a:t>
            </a:r>
            <a:r>
              <a:rPr lang="en-US" dirty="0"/>
              <a:t> </a:t>
            </a:r>
          </a:p>
          <a:p>
            <a:pPr algn="just"/>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400800"/>
          </a:xfrm>
        </p:spPr>
        <p:txBody>
          <a:bodyPr>
            <a:normAutofit lnSpcReduction="10000"/>
          </a:bodyPr>
          <a:lstStyle/>
          <a:p>
            <a:pPr algn="just"/>
            <a:r>
              <a:rPr lang="en-US" dirty="0">
                <a:solidFill>
                  <a:srgbClr val="CC3399"/>
                </a:solidFill>
              </a:rPr>
              <a:t>common math operations can be done on </a:t>
            </a:r>
            <a:r>
              <a:rPr lang="en-US" dirty="0" err="1">
                <a:solidFill>
                  <a:srgbClr val="CC3399"/>
                </a:solidFill>
              </a:rPr>
              <a:t>BigInt</a:t>
            </a:r>
            <a:r>
              <a:rPr lang="en-US" dirty="0">
                <a:solidFill>
                  <a:srgbClr val="CC3399"/>
                </a:solidFill>
              </a:rPr>
              <a:t> as regular numbers</a:t>
            </a:r>
            <a:r>
              <a:rPr lang="en-US" dirty="0"/>
              <a:t>. </a:t>
            </a:r>
            <a:r>
              <a:rPr lang="en-US" dirty="0">
                <a:solidFill>
                  <a:srgbClr val="0000FF"/>
                </a:solidFill>
              </a:rPr>
              <a:t>But </a:t>
            </a:r>
            <a:r>
              <a:rPr lang="en-US" dirty="0" err="1">
                <a:solidFill>
                  <a:srgbClr val="0000FF"/>
                </a:solidFill>
              </a:rPr>
              <a:t>BigInt</a:t>
            </a:r>
            <a:r>
              <a:rPr lang="en-US" dirty="0">
                <a:solidFill>
                  <a:srgbClr val="0000FF"/>
                </a:solidFill>
              </a:rPr>
              <a:t> and regular numbers cannot be mixed in the expression.</a:t>
            </a:r>
          </a:p>
          <a:p>
            <a:pPr algn="just"/>
            <a:r>
              <a:rPr lang="en-US" b="1" dirty="0"/>
              <a:t>Example:</a:t>
            </a:r>
            <a:endParaRPr lang="en-US" dirty="0"/>
          </a:p>
          <a:p>
            <a:pPr algn="just"/>
            <a:r>
              <a:rPr lang="en-US" dirty="0"/>
              <a:t>alert(3n + 2n); </a:t>
            </a:r>
            <a:r>
              <a:rPr lang="en-US" i="1" dirty="0"/>
              <a:t>// 5</a:t>
            </a:r>
            <a:r>
              <a:rPr lang="en-US" dirty="0"/>
              <a:t> </a:t>
            </a:r>
          </a:p>
          <a:p>
            <a:pPr algn="just"/>
            <a:r>
              <a:rPr lang="en-US" dirty="0"/>
              <a:t>alert(7n / 2n); </a:t>
            </a:r>
            <a:r>
              <a:rPr lang="en-US" i="1" dirty="0"/>
              <a:t>// 3</a:t>
            </a:r>
            <a:r>
              <a:rPr lang="en-US" dirty="0"/>
              <a:t> </a:t>
            </a:r>
          </a:p>
          <a:p>
            <a:pPr algn="just"/>
            <a:r>
              <a:rPr lang="en-US" dirty="0"/>
              <a:t>alert(8n + 2); </a:t>
            </a:r>
            <a:r>
              <a:rPr lang="en-US" i="1" dirty="0"/>
              <a:t>// Error: Cannot mix </a:t>
            </a:r>
            <a:r>
              <a:rPr lang="en-US" i="1" dirty="0" err="1"/>
              <a:t>BigInt</a:t>
            </a:r>
            <a:r>
              <a:rPr lang="en-US" i="1" dirty="0"/>
              <a:t> and other types</a:t>
            </a:r>
            <a:r>
              <a:rPr lang="en-US" dirty="0"/>
              <a:t> </a:t>
            </a:r>
          </a:p>
          <a:p>
            <a:pPr algn="just"/>
            <a:r>
              <a:rPr lang="en-US" dirty="0"/>
              <a:t>Here the division returns the result rounded towards zero, without the decimal part. Thus, </a:t>
            </a:r>
            <a:r>
              <a:rPr lang="en-US" dirty="0">
                <a:solidFill>
                  <a:srgbClr val="FF0066"/>
                </a:solidFill>
              </a:rPr>
              <a:t>all operations on </a:t>
            </a:r>
            <a:r>
              <a:rPr lang="en-US" dirty="0" err="1">
                <a:solidFill>
                  <a:srgbClr val="FF0066"/>
                </a:solidFill>
              </a:rPr>
              <a:t>BigInt</a:t>
            </a:r>
            <a:r>
              <a:rPr lang="en-US" dirty="0">
                <a:solidFill>
                  <a:srgbClr val="FF0066"/>
                </a:solidFill>
              </a:rPr>
              <a:t> return </a:t>
            </a:r>
            <a:r>
              <a:rPr lang="en-US" dirty="0" err="1">
                <a:solidFill>
                  <a:srgbClr val="FF0066"/>
                </a:solidFill>
              </a:rPr>
              <a:t>BigInt</a:t>
            </a:r>
            <a:r>
              <a:rPr lang="en-US" dirty="0">
                <a:solidFill>
                  <a:srgbClr val="FF0066"/>
                </a:solidFill>
              </a:rPr>
              <a:t>.</a:t>
            </a:r>
          </a:p>
          <a:p>
            <a:pPr algn="just"/>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714488" cy="6248400"/>
          </a:xfrm>
        </p:spPr>
        <p:txBody>
          <a:bodyPr>
            <a:normAutofit fontScale="92500"/>
          </a:bodyPr>
          <a:lstStyle/>
          <a:p>
            <a:pPr algn="just"/>
            <a:r>
              <a:rPr lang="en-US" dirty="0" err="1">
                <a:solidFill>
                  <a:srgbClr val="FF0066"/>
                </a:solidFill>
              </a:rPr>
              <a:t>BigInt</a:t>
            </a:r>
            <a:r>
              <a:rPr lang="en-US" dirty="0">
                <a:solidFill>
                  <a:srgbClr val="FF0066"/>
                </a:solidFill>
              </a:rPr>
              <a:t> and regular numbers must be explicitly converted using either </a:t>
            </a:r>
            <a:r>
              <a:rPr lang="en-US" dirty="0" err="1">
                <a:solidFill>
                  <a:srgbClr val="FF0066"/>
                </a:solidFill>
              </a:rPr>
              <a:t>BigInt</a:t>
            </a:r>
            <a:r>
              <a:rPr lang="en-US" dirty="0">
                <a:solidFill>
                  <a:srgbClr val="FF0066"/>
                </a:solidFill>
              </a:rPr>
              <a:t>() or Number().</a:t>
            </a:r>
            <a:r>
              <a:rPr lang="en-US" dirty="0"/>
              <a:t> </a:t>
            </a:r>
          </a:p>
          <a:p>
            <a:pPr algn="just"/>
            <a:r>
              <a:rPr lang="en-US" b="1" dirty="0"/>
              <a:t>Example:</a:t>
            </a:r>
            <a:endParaRPr lang="en-US" dirty="0"/>
          </a:p>
          <a:p>
            <a:pPr algn="just"/>
            <a:r>
              <a:rPr lang="en-US" dirty="0"/>
              <a:t>let </a:t>
            </a:r>
            <a:r>
              <a:rPr lang="en-US" dirty="0" err="1"/>
              <a:t>bigintvar</a:t>
            </a:r>
            <a:r>
              <a:rPr lang="en-US" dirty="0"/>
              <a:t> = 6n;</a:t>
            </a:r>
          </a:p>
          <a:p>
            <a:pPr algn="just"/>
            <a:r>
              <a:rPr lang="en-US" dirty="0"/>
              <a:t>let </a:t>
            </a:r>
            <a:r>
              <a:rPr lang="en-US" dirty="0" err="1"/>
              <a:t>numvar</a:t>
            </a:r>
            <a:r>
              <a:rPr lang="en-US" dirty="0"/>
              <a:t> = 3; </a:t>
            </a:r>
          </a:p>
          <a:p>
            <a:pPr algn="just"/>
            <a:r>
              <a:rPr lang="en-US" i="1" dirty="0"/>
              <a:t>// number to </a:t>
            </a:r>
            <a:r>
              <a:rPr lang="en-US" i="1" dirty="0" err="1"/>
              <a:t>bigint</a:t>
            </a:r>
            <a:endParaRPr lang="en-US" i="1" dirty="0"/>
          </a:p>
          <a:p>
            <a:pPr algn="just"/>
            <a:r>
              <a:rPr lang="en-US" dirty="0"/>
              <a:t>alert(</a:t>
            </a:r>
            <a:r>
              <a:rPr lang="en-US" dirty="0" err="1"/>
              <a:t>bigintvar</a:t>
            </a:r>
            <a:r>
              <a:rPr lang="en-US" dirty="0"/>
              <a:t> + </a:t>
            </a:r>
            <a:r>
              <a:rPr lang="en-US" dirty="0" err="1"/>
              <a:t>BigInt</a:t>
            </a:r>
            <a:r>
              <a:rPr lang="en-US" dirty="0"/>
              <a:t>(</a:t>
            </a:r>
            <a:r>
              <a:rPr lang="en-US" dirty="0" err="1"/>
              <a:t>numvar</a:t>
            </a:r>
            <a:r>
              <a:rPr lang="en-US" dirty="0"/>
              <a:t>)); </a:t>
            </a:r>
            <a:r>
              <a:rPr lang="en-US" i="1" dirty="0"/>
              <a:t>// 9</a:t>
            </a:r>
            <a:r>
              <a:rPr lang="en-US" dirty="0"/>
              <a:t> </a:t>
            </a:r>
          </a:p>
          <a:p>
            <a:pPr algn="just"/>
            <a:r>
              <a:rPr lang="en-US" i="1" dirty="0"/>
              <a:t>// </a:t>
            </a:r>
            <a:r>
              <a:rPr lang="en-US" i="1" dirty="0" err="1"/>
              <a:t>bigint</a:t>
            </a:r>
            <a:r>
              <a:rPr lang="en-US" i="1" dirty="0"/>
              <a:t> to number</a:t>
            </a:r>
          </a:p>
          <a:p>
            <a:pPr algn="just"/>
            <a:r>
              <a:rPr lang="en-US" dirty="0"/>
              <a:t>alert(Number(</a:t>
            </a:r>
            <a:r>
              <a:rPr lang="en-US" dirty="0" err="1"/>
              <a:t>bigintvar</a:t>
            </a:r>
            <a:r>
              <a:rPr lang="en-US" dirty="0"/>
              <a:t> ) + </a:t>
            </a:r>
            <a:r>
              <a:rPr lang="en-US" dirty="0" err="1"/>
              <a:t>numvar</a:t>
            </a:r>
            <a:r>
              <a:rPr lang="en-US" dirty="0"/>
              <a:t>); </a:t>
            </a:r>
            <a:r>
              <a:rPr lang="en-US" i="1" dirty="0"/>
              <a:t>// 9</a:t>
            </a:r>
            <a:r>
              <a:rPr lang="en-US" dirty="0"/>
              <a:t> </a:t>
            </a:r>
          </a:p>
          <a:p>
            <a:pPr algn="just"/>
            <a:r>
              <a:rPr lang="en-US" dirty="0"/>
              <a:t>In the above example, </a:t>
            </a:r>
            <a:r>
              <a:rPr lang="en-US" dirty="0">
                <a:solidFill>
                  <a:srgbClr val="0000FF"/>
                </a:solidFill>
              </a:rPr>
              <a:t>if the </a:t>
            </a:r>
            <a:r>
              <a:rPr lang="en-US" dirty="0" err="1">
                <a:solidFill>
                  <a:srgbClr val="0000FF"/>
                </a:solidFill>
              </a:rPr>
              <a:t>bigintvar</a:t>
            </a:r>
            <a:r>
              <a:rPr lang="en-US" dirty="0">
                <a:solidFill>
                  <a:srgbClr val="0000FF"/>
                </a:solidFill>
              </a:rPr>
              <a:t> is too large that it won’t fit the number type, then extra bits will be cut off.</a:t>
            </a:r>
          </a:p>
          <a:p>
            <a:pPr algn="just"/>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638288" cy="6324600"/>
          </a:xfrm>
        </p:spPr>
        <p:txBody>
          <a:bodyPr>
            <a:normAutofit/>
          </a:bodyPr>
          <a:lstStyle/>
          <a:p>
            <a:pPr algn="just"/>
            <a:r>
              <a:rPr lang="en-US" dirty="0"/>
              <a:t>Talking about comparison and </a:t>
            </a:r>
            <a:r>
              <a:rPr lang="en-US" dirty="0" err="1"/>
              <a:t>boolean</a:t>
            </a:r>
            <a:r>
              <a:rPr lang="en-US" dirty="0"/>
              <a:t> operations on </a:t>
            </a:r>
            <a:r>
              <a:rPr lang="en-US" dirty="0" err="1"/>
              <a:t>BigInt</a:t>
            </a:r>
            <a:r>
              <a:rPr lang="en-US" dirty="0"/>
              <a:t>, it works fine.</a:t>
            </a:r>
          </a:p>
          <a:p>
            <a:pPr algn="just">
              <a:buNone/>
            </a:pPr>
            <a:r>
              <a:rPr lang="en-US" b="1" dirty="0"/>
              <a:t>Example:</a:t>
            </a:r>
            <a:endParaRPr lang="en-US" dirty="0"/>
          </a:p>
          <a:p>
            <a:pPr algn="just"/>
            <a:r>
              <a:rPr lang="en-US" dirty="0"/>
              <a:t>alert( 8n &gt; 2n ); </a:t>
            </a:r>
            <a:r>
              <a:rPr lang="en-US" i="1" dirty="0"/>
              <a:t>// true</a:t>
            </a:r>
            <a:r>
              <a:rPr lang="en-US" dirty="0"/>
              <a:t> </a:t>
            </a:r>
          </a:p>
          <a:p>
            <a:pPr algn="just"/>
            <a:r>
              <a:rPr lang="en-US" dirty="0"/>
              <a:t>alert( 4n &gt; 2 ); </a:t>
            </a:r>
            <a:r>
              <a:rPr lang="en-US" i="1" dirty="0"/>
              <a:t>// true</a:t>
            </a:r>
            <a:r>
              <a:rPr lang="en-US" dirty="0"/>
              <a:t> </a:t>
            </a:r>
          </a:p>
          <a:p>
            <a:pPr algn="just"/>
            <a:r>
              <a:rPr lang="en-US" dirty="0"/>
              <a:t>Even though numbers and </a:t>
            </a:r>
            <a:r>
              <a:rPr lang="en-US" dirty="0" err="1"/>
              <a:t>BigInts</a:t>
            </a:r>
            <a:r>
              <a:rPr lang="en-US" dirty="0"/>
              <a:t> belong to different types, they can be equal ==, but not strictly equal ===.</a:t>
            </a:r>
          </a:p>
          <a:p>
            <a:pPr algn="just">
              <a:buNone/>
            </a:pPr>
            <a:r>
              <a:rPr lang="en-US" b="1" dirty="0"/>
              <a:t>Example:</a:t>
            </a:r>
            <a:endParaRPr lang="en-US" dirty="0"/>
          </a:p>
          <a:p>
            <a:pPr algn="just"/>
            <a:r>
              <a:rPr lang="en-US" dirty="0"/>
              <a:t>alert( 5 == 5n ); </a:t>
            </a:r>
            <a:r>
              <a:rPr lang="en-US" i="1" dirty="0"/>
              <a:t>// true</a:t>
            </a:r>
            <a:r>
              <a:rPr lang="en-US" dirty="0"/>
              <a:t> </a:t>
            </a:r>
          </a:p>
          <a:p>
            <a:pPr algn="just"/>
            <a:r>
              <a:rPr lang="en-US" dirty="0"/>
              <a:t>alert( 5 === 5n ); </a:t>
            </a:r>
            <a:r>
              <a:rPr lang="en-US" i="1" dirty="0"/>
              <a:t>// false</a:t>
            </a:r>
            <a:endParaRPr lang="en-US" dirty="0"/>
          </a:p>
          <a:p>
            <a:pPr algn="just"/>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324600"/>
          </a:xfrm>
        </p:spPr>
        <p:txBody>
          <a:bodyPr>
            <a:normAutofit fontScale="92500"/>
          </a:bodyPr>
          <a:lstStyle/>
          <a:p>
            <a:pPr algn="just"/>
            <a:r>
              <a:rPr lang="en-US" dirty="0"/>
              <a:t>When inside if or other </a:t>
            </a:r>
            <a:r>
              <a:rPr lang="en-US" dirty="0" err="1"/>
              <a:t>boolean</a:t>
            </a:r>
            <a:r>
              <a:rPr lang="en-US" dirty="0"/>
              <a:t> operations, </a:t>
            </a:r>
            <a:r>
              <a:rPr lang="en-US" dirty="0" err="1"/>
              <a:t>BigInts</a:t>
            </a:r>
            <a:r>
              <a:rPr lang="en-US" dirty="0"/>
              <a:t> behave like numbers.</a:t>
            </a:r>
          </a:p>
          <a:p>
            <a:pPr algn="just">
              <a:buNone/>
            </a:pPr>
            <a:r>
              <a:rPr lang="en-US" b="1" dirty="0"/>
              <a:t>Example:</a:t>
            </a:r>
            <a:endParaRPr lang="en-US" dirty="0"/>
          </a:p>
          <a:p>
            <a:pPr algn="just"/>
            <a:r>
              <a:rPr lang="en-US" dirty="0"/>
              <a:t>if (0n) {  </a:t>
            </a:r>
            <a:r>
              <a:rPr lang="en-US" i="1" dirty="0"/>
              <a:t>// never executes</a:t>
            </a:r>
            <a:r>
              <a:rPr lang="en-US" dirty="0"/>
              <a:t>} </a:t>
            </a:r>
          </a:p>
          <a:p>
            <a:pPr algn="just"/>
            <a:r>
              <a:rPr lang="en-US" dirty="0"/>
              <a:t> </a:t>
            </a:r>
            <a:r>
              <a:rPr lang="en-US" dirty="0" err="1"/>
              <a:t>BigInt</a:t>
            </a:r>
            <a:r>
              <a:rPr lang="en-US" dirty="0"/>
              <a:t> 0n is </a:t>
            </a:r>
            <a:r>
              <a:rPr lang="en-US" dirty="0" err="1"/>
              <a:t>falsy</a:t>
            </a:r>
            <a:r>
              <a:rPr lang="en-US" dirty="0"/>
              <a:t>, other values are considered to be </a:t>
            </a:r>
            <a:r>
              <a:rPr lang="en-US" dirty="0" err="1"/>
              <a:t>truthy</a:t>
            </a:r>
            <a:r>
              <a:rPr lang="en-US" dirty="0"/>
              <a:t>.</a:t>
            </a:r>
          </a:p>
          <a:p>
            <a:pPr algn="just"/>
            <a:r>
              <a:rPr lang="en-US" dirty="0"/>
              <a:t>Boolean operators, such as ||, &amp;&amp; and others also work perfectly with </a:t>
            </a:r>
            <a:r>
              <a:rPr lang="en-US" dirty="0" err="1"/>
              <a:t>Bigint’s</a:t>
            </a:r>
            <a:r>
              <a:rPr lang="en-US" dirty="0"/>
              <a:t> similar to numbers.</a:t>
            </a:r>
          </a:p>
          <a:p>
            <a:pPr algn="just"/>
            <a:r>
              <a:rPr lang="en-US" b="1" dirty="0"/>
              <a:t>Example:</a:t>
            </a:r>
            <a:endParaRPr lang="en-US" dirty="0"/>
          </a:p>
          <a:p>
            <a:pPr algn="just"/>
            <a:r>
              <a:rPr lang="en-US" dirty="0">
                <a:solidFill>
                  <a:srgbClr val="FF0000"/>
                </a:solidFill>
              </a:rPr>
              <a:t>alert( 1n || 2 ); </a:t>
            </a:r>
            <a:r>
              <a:rPr lang="en-US" i="1" dirty="0">
                <a:solidFill>
                  <a:srgbClr val="FF0000"/>
                </a:solidFill>
              </a:rPr>
              <a:t>// 1, here 1n is considered </a:t>
            </a:r>
            <a:r>
              <a:rPr lang="en-US" i="1" dirty="0" err="1">
                <a:solidFill>
                  <a:srgbClr val="FF0000"/>
                </a:solidFill>
              </a:rPr>
              <a:t>truthy</a:t>
            </a:r>
            <a:r>
              <a:rPr lang="en-US" dirty="0">
                <a:solidFill>
                  <a:srgbClr val="FF0000"/>
                </a:solidFill>
              </a:rPr>
              <a:t> </a:t>
            </a:r>
          </a:p>
          <a:p>
            <a:pPr algn="just"/>
            <a:r>
              <a:rPr lang="en-US" dirty="0">
                <a:solidFill>
                  <a:srgbClr val="FF0000"/>
                </a:solidFill>
              </a:rPr>
              <a:t>alert( 0n || 2 ); </a:t>
            </a:r>
            <a:r>
              <a:rPr lang="en-US" i="1" dirty="0">
                <a:solidFill>
                  <a:srgbClr val="FF0000"/>
                </a:solidFill>
              </a:rPr>
              <a:t>// 2, here 0n is considered </a:t>
            </a:r>
            <a:r>
              <a:rPr lang="en-US" i="1" dirty="0" err="1">
                <a:solidFill>
                  <a:srgbClr val="FF0000"/>
                </a:solidFill>
              </a:rPr>
              <a:t>falsy</a:t>
            </a:r>
            <a:endParaRPr lang="en-US" dirty="0">
              <a:solidFill>
                <a:srgbClr val="FF0000"/>
              </a:solidFill>
            </a:endParaRPr>
          </a:p>
          <a:p>
            <a:pPr algn="just"/>
            <a:endParaRPr 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066800" y="228600"/>
            <a:ext cx="7620000" cy="3581400"/>
          </a:xfrm>
          <a:prstGeom prst="rect">
            <a:avLst/>
          </a:prstGeom>
          <a:noFill/>
          <a:ln w="9525">
            <a:noFill/>
            <a:miter lim="800000"/>
            <a:headEnd/>
            <a:tailEnd/>
          </a:ln>
        </p:spPr>
      </p:pic>
      <p:sp>
        <p:nvSpPr>
          <p:cNvPr id="6" name="Content Placeholder 2"/>
          <p:cNvSpPr txBox="1">
            <a:spLocks/>
          </p:cNvSpPr>
          <p:nvPr/>
        </p:nvSpPr>
        <p:spPr>
          <a:xfrm>
            <a:off x="990600" y="3810000"/>
            <a:ext cx="7924800" cy="2819400"/>
          </a:xfrm>
          <a:prstGeom prst="rect">
            <a:avLst/>
          </a:prstGeom>
        </p:spPr>
        <p:txBody>
          <a:bodyPr>
            <a:no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700" b="0" i="0" u="none" strike="noStrike" kern="1200" cap="none" spc="0" normalizeH="0" baseline="0" noProof="0" dirty="0">
                <a:ln>
                  <a:noFill/>
                </a:ln>
                <a:solidFill>
                  <a:schemeClr val="tx1"/>
                </a:solidFill>
                <a:effectLst/>
                <a:uLnTx/>
                <a:uFillTx/>
                <a:latin typeface="+mn-lt"/>
                <a:ea typeface="+mn-ea"/>
                <a:cs typeface="+mn-cs"/>
              </a:rPr>
              <a:t>The home page of MyMovie.com contains the </a:t>
            </a:r>
            <a:r>
              <a:rPr kumimoji="0" lang="en-US" sz="2700" b="0" i="0" u="none" strike="noStrike" kern="1200" cap="none" spc="0" normalizeH="0" baseline="0" noProof="0" dirty="0" err="1">
                <a:ln>
                  <a:noFill/>
                </a:ln>
                <a:solidFill>
                  <a:schemeClr val="tx1"/>
                </a:solidFill>
                <a:effectLst/>
                <a:uLnTx/>
                <a:uFillTx/>
                <a:latin typeface="+mn-lt"/>
                <a:ea typeface="+mn-ea"/>
                <a:cs typeface="+mn-cs"/>
              </a:rPr>
              <a:t>SignUp</a:t>
            </a:r>
            <a:r>
              <a:rPr kumimoji="0" lang="en-US" sz="2700" b="0" i="0" u="none" strike="noStrike" kern="1200" cap="none" spc="0" normalizeH="0" baseline="0" noProof="0" dirty="0">
                <a:ln>
                  <a:noFill/>
                </a:ln>
                <a:solidFill>
                  <a:schemeClr val="tx1"/>
                </a:solidFill>
                <a:effectLst/>
                <a:uLnTx/>
                <a:uFillTx/>
                <a:latin typeface="+mn-lt"/>
                <a:ea typeface="+mn-ea"/>
                <a:cs typeface="+mn-cs"/>
              </a:rPr>
              <a:t> link. The user performs click action on this link. </a:t>
            </a:r>
          </a:p>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700" b="0" i="0" u="none" strike="noStrike" kern="1200" cap="none" spc="0" normalizeH="0" baseline="0" noProof="0" dirty="0">
                <a:ln>
                  <a:noFill/>
                </a:ln>
                <a:solidFill>
                  <a:schemeClr val="tx1"/>
                </a:solidFill>
                <a:effectLst/>
                <a:uLnTx/>
                <a:uFillTx/>
                <a:latin typeface="+mn-lt"/>
                <a:ea typeface="+mn-ea"/>
                <a:cs typeface="+mn-cs"/>
              </a:rPr>
              <a:t>The </a:t>
            </a:r>
            <a:r>
              <a:rPr kumimoji="0" lang="en-US" sz="2700" b="0" i="0" u="none" strike="noStrike" kern="1200" cap="none" spc="0" normalizeH="0" baseline="0" noProof="0" dirty="0">
                <a:ln>
                  <a:noFill/>
                </a:ln>
                <a:solidFill>
                  <a:srgbClr val="0000FF"/>
                </a:solidFill>
                <a:effectLst/>
                <a:uLnTx/>
                <a:uFillTx/>
                <a:latin typeface="+mn-lt"/>
                <a:ea typeface="+mn-ea"/>
                <a:cs typeface="+mn-cs"/>
              </a:rPr>
              <a:t>user action is handled on the client side itself </a:t>
            </a:r>
            <a:r>
              <a:rPr kumimoji="0" lang="en-US" sz="2700" b="0" i="0" u="none" strike="noStrike" kern="1200" cap="none" spc="0" normalizeH="0" baseline="0" noProof="0" dirty="0">
                <a:ln>
                  <a:noFill/>
                </a:ln>
                <a:solidFill>
                  <a:schemeClr val="tx1"/>
                </a:solidFill>
                <a:effectLst/>
                <a:uLnTx/>
                <a:uFillTx/>
                <a:latin typeface="+mn-lt"/>
                <a:ea typeface="+mn-ea"/>
                <a:cs typeface="+mn-cs"/>
              </a:rPr>
              <a:t>with the help of the JavaScript code. This code arrives on the client along with the home page of the application.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498080" cy="639762"/>
          </a:xfrm>
        </p:spPr>
        <p:txBody>
          <a:bodyPr>
            <a:normAutofit fontScale="90000"/>
          </a:bodyPr>
          <a:lstStyle/>
          <a:p>
            <a:pPr algn="ctr"/>
            <a:r>
              <a:rPr lang="en-US" b="1" dirty="0"/>
              <a:t>Non-Primitive data types</a:t>
            </a:r>
            <a:endParaRPr lang="en-US" dirty="0"/>
          </a:p>
        </p:txBody>
      </p:sp>
      <p:sp>
        <p:nvSpPr>
          <p:cNvPr id="3" name="Content Placeholder 2"/>
          <p:cNvSpPr>
            <a:spLocks noGrp="1"/>
          </p:cNvSpPr>
          <p:nvPr>
            <p:ph idx="1"/>
          </p:nvPr>
        </p:nvSpPr>
        <p:spPr>
          <a:xfrm>
            <a:off x="1371600" y="990600"/>
            <a:ext cx="7562088" cy="5638800"/>
          </a:xfrm>
        </p:spPr>
        <p:txBody>
          <a:bodyPr>
            <a:normAutofit fontScale="92500" lnSpcReduction="10000"/>
          </a:bodyPr>
          <a:lstStyle/>
          <a:p>
            <a:pPr algn="just">
              <a:lnSpc>
                <a:spcPct val="150000"/>
              </a:lnSpc>
            </a:pPr>
            <a:r>
              <a:rPr lang="en-US" dirty="0"/>
              <a:t>The data type is said to be non-primitive if </a:t>
            </a:r>
            <a:r>
              <a:rPr lang="en-US" dirty="0">
                <a:solidFill>
                  <a:srgbClr val="0000FF"/>
                </a:solidFill>
              </a:rPr>
              <a:t>it is a collection of multiple values. </a:t>
            </a:r>
          </a:p>
          <a:p>
            <a:pPr algn="just">
              <a:lnSpc>
                <a:spcPct val="150000"/>
              </a:lnSpc>
            </a:pPr>
            <a:r>
              <a:rPr lang="en-US" dirty="0"/>
              <a:t>The variables in JavaScript may not always hold only individual values, there are times a </a:t>
            </a:r>
            <a:r>
              <a:rPr lang="en-US" dirty="0">
                <a:solidFill>
                  <a:srgbClr val="FF0066"/>
                </a:solidFill>
              </a:rPr>
              <a:t>group of values are stored inside a variable.</a:t>
            </a:r>
            <a:r>
              <a:rPr lang="en-US" dirty="0"/>
              <a:t> </a:t>
            </a:r>
          </a:p>
          <a:p>
            <a:pPr algn="just">
              <a:lnSpc>
                <a:spcPct val="150000"/>
              </a:lnSpc>
            </a:pPr>
            <a:r>
              <a:rPr lang="en-US" dirty="0"/>
              <a:t>JavaScript gives non-primitive data types named </a:t>
            </a:r>
            <a:r>
              <a:rPr lang="en-US" b="1" dirty="0">
                <a:solidFill>
                  <a:srgbClr val="00B050"/>
                </a:solidFill>
              </a:rPr>
              <a:t>Object and Array</a:t>
            </a:r>
            <a:r>
              <a:rPr lang="en-US" dirty="0"/>
              <a:t>, to implement this. </a:t>
            </a:r>
          </a:p>
          <a:p>
            <a:pPr algn="just">
              <a:lnSpc>
                <a:spcPct val="150000"/>
              </a:lnSpc>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639762"/>
          </a:xfrm>
        </p:spPr>
        <p:txBody>
          <a:bodyPr>
            <a:normAutofit fontScale="90000"/>
          </a:bodyPr>
          <a:lstStyle/>
          <a:p>
            <a:pPr algn="ctr"/>
            <a:r>
              <a:rPr lang="en-US" b="1" dirty="0"/>
              <a:t>Objects</a:t>
            </a:r>
            <a:endParaRPr lang="en-US" dirty="0"/>
          </a:p>
        </p:txBody>
      </p:sp>
      <p:sp>
        <p:nvSpPr>
          <p:cNvPr id="3" name="Content Placeholder 2"/>
          <p:cNvSpPr>
            <a:spLocks noGrp="1"/>
          </p:cNvSpPr>
          <p:nvPr>
            <p:ph idx="1"/>
          </p:nvPr>
        </p:nvSpPr>
        <p:spPr>
          <a:xfrm>
            <a:off x="1143000" y="685800"/>
            <a:ext cx="7772400" cy="5943600"/>
          </a:xfrm>
        </p:spPr>
        <p:txBody>
          <a:bodyPr>
            <a:normAutofit/>
          </a:bodyPr>
          <a:lstStyle/>
          <a:p>
            <a:pPr algn="just"/>
            <a:r>
              <a:rPr lang="en-US" dirty="0"/>
              <a:t>Objects in JavaScript are a </a:t>
            </a:r>
            <a:r>
              <a:rPr lang="en-US" dirty="0">
                <a:solidFill>
                  <a:srgbClr val="0000FF"/>
                </a:solidFill>
              </a:rPr>
              <a:t>collection of properties and are represented in the form of [key-value pairs]. </a:t>
            </a:r>
          </a:p>
          <a:p>
            <a:pPr algn="just"/>
            <a:r>
              <a:rPr lang="en-US" dirty="0"/>
              <a:t>The 'key' is a string or a symbol and should be a legal identifier. </a:t>
            </a:r>
          </a:p>
          <a:p>
            <a:pPr algn="just"/>
            <a:r>
              <a:rPr lang="en-US" dirty="0"/>
              <a:t>The 'value‘ can be any JavaScript value like Number, String, Boolean, or another object. </a:t>
            </a:r>
          </a:p>
          <a:p>
            <a:pPr algn="just"/>
            <a:r>
              <a:rPr lang="en-US" dirty="0"/>
              <a:t>JavaScript </a:t>
            </a:r>
            <a:r>
              <a:rPr lang="en-US" dirty="0">
                <a:solidFill>
                  <a:srgbClr val="FF0066"/>
                </a:solidFill>
              </a:rPr>
              <a:t>provides the number of built-in objects </a:t>
            </a:r>
            <a:r>
              <a:rPr lang="en-US" dirty="0"/>
              <a:t>as a part of the language and </a:t>
            </a:r>
            <a:r>
              <a:rPr lang="en-US" dirty="0">
                <a:solidFill>
                  <a:srgbClr val="008000"/>
                </a:solidFill>
              </a:rPr>
              <a:t>user-defined JavaScript objects can be created using object literals. </a:t>
            </a:r>
          </a:p>
          <a:p>
            <a:pPr algn="just"/>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324600"/>
          </a:xfrm>
        </p:spPr>
        <p:txBody>
          <a:bodyPr>
            <a:normAutofit lnSpcReduction="10000"/>
          </a:bodyPr>
          <a:lstStyle/>
          <a:p>
            <a:r>
              <a:rPr lang="en-US" b="1" dirty="0"/>
              <a:t>Syntax: </a:t>
            </a:r>
            <a:endParaRPr lang="en-US" dirty="0"/>
          </a:p>
          <a:p>
            <a:pPr>
              <a:buNone/>
            </a:pPr>
            <a:r>
              <a:rPr lang="en-US" dirty="0"/>
              <a:t>		{   </a:t>
            </a:r>
          </a:p>
          <a:p>
            <a:pPr>
              <a:buNone/>
            </a:pPr>
            <a:r>
              <a:rPr lang="en-US" dirty="0"/>
              <a:t>		key1 : value1,    </a:t>
            </a:r>
          </a:p>
          <a:p>
            <a:pPr>
              <a:buNone/>
            </a:pPr>
            <a:r>
              <a:rPr lang="en-US" dirty="0"/>
              <a:t>		key2 : value2,   </a:t>
            </a:r>
          </a:p>
          <a:p>
            <a:pPr>
              <a:buNone/>
            </a:pPr>
            <a:r>
              <a:rPr lang="en-US" dirty="0"/>
              <a:t>		key3 : value3  </a:t>
            </a:r>
          </a:p>
          <a:p>
            <a:pPr>
              <a:buNone/>
            </a:pPr>
            <a:r>
              <a:rPr lang="en-US" dirty="0"/>
              <a:t>		};</a:t>
            </a:r>
          </a:p>
          <a:p>
            <a:r>
              <a:rPr lang="en-US" dirty="0"/>
              <a:t>  </a:t>
            </a:r>
            <a:r>
              <a:rPr lang="en-US" b="1" dirty="0"/>
              <a:t>Example:   </a:t>
            </a:r>
            <a:endParaRPr lang="en-US" dirty="0"/>
          </a:p>
          <a:p>
            <a:pPr marL="1144588" indent="-282575">
              <a:buNone/>
              <a:tabLst>
                <a:tab pos="404813" algn="l"/>
              </a:tabLst>
            </a:pPr>
            <a:r>
              <a:rPr lang="en-US" dirty="0"/>
              <a:t>let </a:t>
            </a:r>
            <a:r>
              <a:rPr lang="en-US" dirty="0" err="1"/>
              <a:t>mySmartPhone</a:t>
            </a:r>
            <a:r>
              <a:rPr lang="en-US" dirty="0"/>
              <a:t> ={     </a:t>
            </a:r>
          </a:p>
          <a:p>
            <a:pPr marL="1144588" indent="-282575">
              <a:buNone/>
              <a:tabLst>
                <a:tab pos="404813" algn="l"/>
              </a:tabLst>
            </a:pPr>
            <a:r>
              <a:rPr lang="en-US" dirty="0"/>
              <a:t>name: "</a:t>
            </a:r>
            <a:r>
              <a:rPr lang="en-US" dirty="0" err="1"/>
              <a:t>iPhone</a:t>
            </a:r>
            <a:r>
              <a:rPr lang="en-US" dirty="0"/>
              <a:t>",     </a:t>
            </a:r>
          </a:p>
          <a:p>
            <a:pPr marL="1144588" indent="-282575">
              <a:buNone/>
              <a:tabLst>
                <a:tab pos="404813" algn="l"/>
              </a:tabLst>
            </a:pPr>
            <a:r>
              <a:rPr lang="en-US" dirty="0"/>
              <a:t>brand: "Apple",     </a:t>
            </a:r>
          </a:p>
          <a:p>
            <a:pPr marL="1144588" indent="-282575">
              <a:buNone/>
              <a:tabLst>
                <a:tab pos="404813" algn="l"/>
              </a:tabLst>
            </a:pPr>
            <a:r>
              <a:rPr lang="en-US" dirty="0"/>
              <a:t>platform: "</a:t>
            </a:r>
            <a:r>
              <a:rPr lang="en-US" dirty="0" err="1"/>
              <a:t>iOS</a:t>
            </a:r>
            <a:r>
              <a:rPr lang="en-US" dirty="0"/>
              <a:t>",     </a:t>
            </a:r>
          </a:p>
          <a:p>
            <a:pPr marL="1144588" indent="-282575">
              <a:buNone/>
              <a:tabLst>
                <a:tab pos="404813" algn="l"/>
              </a:tabLst>
            </a:pPr>
            <a:r>
              <a:rPr lang="en-US" dirty="0"/>
              <a:t>price: 50000 }; </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pPr algn="ctr"/>
            <a:r>
              <a:rPr lang="en-US" b="1" dirty="0"/>
              <a:t>Array</a:t>
            </a:r>
            <a:endParaRPr lang="en-US" dirty="0"/>
          </a:p>
        </p:txBody>
      </p:sp>
      <p:sp>
        <p:nvSpPr>
          <p:cNvPr id="3" name="Content Placeholder 2"/>
          <p:cNvSpPr>
            <a:spLocks noGrp="1"/>
          </p:cNvSpPr>
          <p:nvPr>
            <p:ph idx="1"/>
          </p:nvPr>
        </p:nvSpPr>
        <p:spPr>
          <a:xfrm>
            <a:off x="1295400" y="1066800"/>
            <a:ext cx="7638288" cy="5181600"/>
          </a:xfrm>
        </p:spPr>
        <p:txBody>
          <a:bodyPr/>
          <a:lstStyle/>
          <a:p>
            <a:pPr algn="just">
              <a:lnSpc>
                <a:spcPct val="150000"/>
              </a:lnSpc>
            </a:pPr>
            <a:r>
              <a:rPr lang="en-US" dirty="0">
                <a:solidFill>
                  <a:srgbClr val="0000FF"/>
                </a:solidFill>
              </a:rPr>
              <a:t>To store an ordered collection,</a:t>
            </a:r>
            <a:r>
              <a:rPr lang="en-US" dirty="0"/>
              <a:t> which cannot be achieved using the objects.  </a:t>
            </a:r>
          </a:p>
          <a:p>
            <a:pPr algn="just">
              <a:lnSpc>
                <a:spcPct val="150000"/>
              </a:lnSpc>
            </a:pPr>
            <a:r>
              <a:rPr lang="en-US" dirty="0"/>
              <a:t>There are two ways of creating an array: </a:t>
            </a:r>
          </a:p>
          <a:p>
            <a:pPr algn="just">
              <a:lnSpc>
                <a:spcPct val="150000"/>
              </a:lnSpc>
              <a:buNone/>
            </a:pPr>
            <a:r>
              <a:rPr lang="en-US" dirty="0"/>
              <a:t>		let </a:t>
            </a:r>
            <a:r>
              <a:rPr lang="en-US" dirty="0" err="1"/>
              <a:t>dummyArr</a:t>
            </a:r>
            <a:r>
              <a:rPr lang="en-US" dirty="0"/>
              <a:t> = new Array();     </a:t>
            </a:r>
          </a:p>
          <a:p>
            <a:pPr algn="just">
              <a:lnSpc>
                <a:spcPct val="150000"/>
              </a:lnSpc>
              <a:buNone/>
            </a:pPr>
            <a:r>
              <a:rPr lang="en-US" i="1" dirty="0"/>
              <a:t>			//OR </a:t>
            </a:r>
          </a:p>
          <a:p>
            <a:pPr algn="just">
              <a:lnSpc>
                <a:spcPct val="150000"/>
              </a:lnSpc>
              <a:buNone/>
            </a:pPr>
            <a:r>
              <a:rPr lang="en-US" dirty="0"/>
              <a:t>		let </a:t>
            </a:r>
            <a:r>
              <a:rPr lang="en-US" dirty="0" err="1"/>
              <a:t>dummyArr</a:t>
            </a:r>
            <a:r>
              <a:rPr lang="en-US" dirty="0"/>
              <a:t> = []; </a:t>
            </a:r>
          </a:p>
          <a:p>
            <a:pPr algn="just">
              <a:lnSpc>
                <a:spcPct val="150000"/>
              </a:lnSpc>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762000"/>
            <a:ext cx="7714488" cy="5791200"/>
          </a:xfrm>
        </p:spPr>
        <p:txBody>
          <a:bodyPr>
            <a:normAutofit lnSpcReduction="10000"/>
          </a:bodyPr>
          <a:lstStyle/>
          <a:p>
            <a:pPr algn="just">
              <a:lnSpc>
                <a:spcPct val="150000"/>
              </a:lnSpc>
            </a:pPr>
            <a:r>
              <a:rPr lang="en-US" dirty="0"/>
              <a:t>Either </a:t>
            </a:r>
            <a:r>
              <a:rPr lang="en-US" dirty="0">
                <a:solidFill>
                  <a:srgbClr val="0000FF"/>
                </a:solidFill>
              </a:rPr>
              <a:t>array can be declared as empty and can be assigned with value later</a:t>
            </a:r>
            <a:r>
              <a:rPr lang="en-US" dirty="0"/>
              <a:t>, or </a:t>
            </a:r>
            <a:r>
              <a:rPr lang="en-US" dirty="0">
                <a:solidFill>
                  <a:srgbClr val="FF0066"/>
                </a:solidFill>
              </a:rPr>
              <a:t>can have the value assigned during the declaration. </a:t>
            </a:r>
          </a:p>
          <a:p>
            <a:pPr algn="just">
              <a:lnSpc>
                <a:spcPct val="150000"/>
              </a:lnSpc>
            </a:pPr>
            <a:r>
              <a:rPr lang="en-US" b="1" dirty="0"/>
              <a:t>Example:</a:t>
            </a:r>
            <a:endParaRPr lang="en-US" dirty="0"/>
          </a:p>
          <a:p>
            <a:pPr algn="just">
              <a:lnSpc>
                <a:spcPct val="150000"/>
              </a:lnSpc>
            </a:pPr>
            <a:r>
              <a:rPr lang="en-US" dirty="0"/>
              <a:t>digits =[1,2,3,"four"]; </a:t>
            </a:r>
          </a:p>
          <a:p>
            <a:pPr algn="just">
              <a:lnSpc>
                <a:spcPct val="150000"/>
              </a:lnSpc>
            </a:pPr>
            <a:r>
              <a:rPr lang="en-US" dirty="0"/>
              <a:t>A single array </a:t>
            </a:r>
            <a:r>
              <a:rPr lang="en-US" dirty="0">
                <a:solidFill>
                  <a:srgbClr val="008000"/>
                </a:solidFill>
              </a:rPr>
              <a:t>can hold multiple values of different data types</a:t>
            </a:r>
            <a:r>
              <a:rPr lang="en-US" dirty="0"/>
              <a:t>. </a:t>
            </a:r>
          </a:p>
          <a:p>
            <a:pPr algn="just">
              <a:lnSpc>
                <a:spcPct val="150000"/>
              </a:lnSpc>
            </a:pPr>
            <a:endParaRPr lang="en-US" dirty="0"/>
          </a:p>
        </p:txBody>
      </p:sp>
      <p:sp>
        <p:nvSpPr>
          <p:cNvPr id="4" name="Title 1"/>
          <p:cNvSpPr>
            <a:spLocks noGrp="1"/>
          </p:cNvSpPr>
          <p:nvPr>
            <p:ph type="title"/>
          </p:nvPr>
        </p:nvSpPr>
        <p:spPr>
          <a:xfrm>
            <a:off x="1371600" y="0"/>
            <a:ext cx="7498080" cy="715962"/>
          </a:xfrm>
        </p:spPr>
        <p:txBody>
          <a:bodyPr>
            <a:normAutofit fontScale="90000"/>
          </a:bodyPr>
          <a:lstStyle/>
          <a:p>
            <a:pPr algn="ctr"/>
            <a:r>
              <a:rPr lang="en-US" b="1" dirty="0"/>
              <a:t>Array</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8077200" cy="533400"/>
          </a:xfrm>
        </p:spPr>
        <p:txBody>
          <a:bodyPr>
            <a:noAutofit/>
          </a:bodyPr>
          <a:lstStyle/>
          <a:p>
            <a:pPr algn="ctr"/>
            <a:r>
              <a:rPr lang="en-US" sz="3100" b="1" u="heavy" dirty="0">
                <a:solidFill>
                  <a:srgbClr val="E71D74"/>
                </a:solidFill>
              </a:rPr>
              <a:t>SCREEN OUTPUT AND KEYBOARD INPUT</a:t>
            </a:r>
            <a:endParaRPr lang="en-US" sz="3100" dirty="0">
              <a:solidFill>
                <a:srgbClr val="E71D74"/>
              </a:solidFill>
            </a:endParaRPr>
          </a:p>
        </p:txBody>
      </p:sp>
      <p:sp>
        <p:nvSpPr>
          <p:cNvPr id="3" name="Content Placeholder 2"/>
          <p:cNvSpPr>
            <a:spLocks noGrp="1"/>
          </p:cNvSpPr>
          <p:nvPr>
            <p:ph idx="1"/>
          </p:nvPr>
        </p:nvSpPr>
        <p:spPr>
          <a:xfrm>
            <a:off x="1143000" y="914400"/>
            <a:ext cx="7696200" cy="5562600"/>
          </a:xfrm>
        </p:spPr>
        <p:txBody>
          <a:bodyPr>
            <a:normAutofit fontScale="85000" lnSpcReduction="20000"/>
          </a:bodyPr>
          <a:lstStyle/>
          <a:p>
            <a:pPr algn="just">
              <a:lnSpc>
                <a:spcPct val="150000"/>
              </a:lnSpc>
              <a:buNone/>
            </a:pPr>
            <a:r>
              <a:rPr lang="en-US" b="1" dirty="0">
                <a:solidFill>
                  <a:srgbClr val="00B050"/>
                </a:solidFill>
              </a:rPr>
              <a:t>ALERT BOX: </a:t>
            </a:r>
            <a:endParaRPr lang="en-US" dirty="0">
              <a:solidFill>
                <a:srgbClr val="00B050"/>
              </a:solidFill>
            </a:endParaRPr>
          </a:p>
          <a:p>
            <a:pPr algn="just">
              <a:lnSpc>
                <a:spcPct val="150000"/>
              </a:lnSpc>
            </a:pPr>
            <a:r>
              <a:rPr lang="en-US" dirty="0"/>
              <a:t>Alert box is a very frequently useful </a:t>
            </a:r>
            <a:r>
              <a:rPr lang="en-US" dirty="0">
                <a:solidFill>
                  <a:srgbClr val="0099FF"/>
                </a:solidFill>
              </a:rPr>
              <a:t>to send or write cautionary messages</a:t>
            </a:r>
            <a:r>
              <a:rPr lang="en-US" dirty="0"/>
              <a:t> to end user screen.</a:t>
            </a:r>
          </a:p>
          <a:p>
            <a:pPr algn="just">
              <a:lnSpc>
                <a:spcPct val="150000"/>
              </a:lnSpc>
            </a:pPr>
            <a:r>
              <a:rPr lang="en-US" dirty="0"/>
              <a:t>Alert box is </a:t>
            </a:r>
            <a:r>
              <a:rPr lang="en-US" dirty="0">
                <a:solidFill>
                  <a:srgbClr val="FF0000"/>
                </a:solidFill>
              </a:rPr>
              <a:t>created by alert method of window object</a:t>
            </a:r>
            <a:r>
              <a:rPr lang="en-US" dirty="0"/>
              <a:t> as shown below.</a:t>
            </a:r>
          </a:p>
          <a:p>
            <a:pPr algn="just">
              <a:lnSpc>
                <a:spcPct val="150000"/>
              </a:lnSpc>
              <a:buNone/>
            </a:pPr>
            <a:r>
              <a:rPr lang="en-US" b="1" dirty="0"/>
              <a:t>		Syntax:  window. alert (“message”);</a:t>
            </a:r>
            <a:endParaRPr lang="en-US" dirty="0"/>
          </a:p>
          <a:p>
            <a:pPr algn="just">
              <a:lnSpc>
                <a:spcPct val="150000"/>
              </a:lnSpc>
            </a:pPr>
            <a:r>
              <a:rPr lang="en-US" dirty="0"/>
              <a:t>When alert box is popup, </a:t>
            </a:r>
            <a:r>
              <a:rPr lang="en-US" dirty="0">
                <a:solidFill>
                  <a:srgbClr val="0000FF"/>
                </a:solidFill>
              </a:rPr>
              <a:t>the user has to click ok to continue </a:t>
            </a:r>
            <a:r>
              <a:rPr lang="en-US" dirty="0"/>
              <a:t>browsing or to perform any further operations.</a:t>
            </a:r>
          </a:p>
          <a:p>
            <a:pPr algn="just">
              <a:lnSpc>
                <a:spcPct val="150000"/>
              </a:lnSpc>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924800" cy="6629400"/>
          </a:xfrm>
        </p:spPr>
        <p:txBody>
          <a:bodyPr>
            <a:normAutofit fontScale="92500" lnSpcReduction="20000"/>
          </a:bodyPr>
          <a:lstStyle/>
          <a:p>
            <a:pPr>
              <a:buNone/>
            </a:pPr>
            <a:r>
              <a:rPr lang="en-US" dirty="0"/>
              <a:t>&lt;head&gt;</a:t>
            </a:r>
          </a:p>
          <a:p>
            <a:pPr>
              <a:buNone/>
            </a:pPr>
            <a:r>
              <a:rPr lang="en-US" dirty="0"/>
              <a:t>&lt;script language="JavaScript"&gt; </a:t>
            </a:r>
          </a:p>
          <a:p>
            <a:pPr>
              <a:buNone/>
            </a:pPr>
            <a:r>
              <a:rPr lang="en-US" dirty="0"/>
              <a:t>function add( )</a:t>
            </a:r>
          </a:p>
          <a:p>
            <a:pPr>
              <a:buNone/>
            </a:pPr>
            <a:r>
              <a:rPr lang="en-US" dirty="0"/>
              <a:t>{</a:t>
            </a:r>
          </a:p>
          <a:p>
            <a:pPr marL="754063" indent="-255588">
              <a:buNone/>
            </a:pPr>
            <a:r>
              <a:rPr lang="en-US" dirty="0"/>
              <a:t>a=20; </a:t>
            </a:r>
          </a:p>
          <a:p>
            <a:pPr marL="754063" indent="-255588">
              <a:buNone/>
            </a:pPr>
            <a:r>
              <a:rPr lang="en-US" dirty="0"/>
              <a:t>b=40;</a:t>
            </a:r>
          </a:p>
          <a:p>
            <a:pPr marL="754063" indent="-255588">
              <a:buNone/>
            </a:pPr>
            <a:r>
              <a:rPr lang="en-US" dirty="0"/>
              <a:t>c=</a:t>
            </a:r>
            <a:r>
              <a:rPr lang="en-US" dirty="0" err="1"/>
              <a:t>a+b</a:t>
            </a:r>
            <a:r>
              <a:rPr lang="en-US" dirty="0"/>
              <a:t>;</a:t>
            </a:r>
          </a:p>
          <a:p>
            <a:pPr marL="754063" indent="-255588">
              <a:buNone/>
            </a:pPr>
            <a:r>
              <a:rPr lang="en-US" dirty="0" err="1">
                <a:solidFill>
                  <a:srgbClr val="0000FF"/>
                </a:solidFill>
              </a:rPr>
              <a:t>window.alert</a:t>
            </a:r>
            <a:r>
              <a:rPr lang="en-US" dirty="0">
                <a:solidFill>
                  <a:srgbClr val="0000FF"/>
                </a:solidFill>
              </a:rPr>
              <a:t>("This is for addition of 2 no's"); </a:t>
            </a:r>
          </a:p>
          <a:p>
            <a:pPr marL="754063" indent="-255588">
              <a:buNone/>
            </a:pPr>
            <a:r>
              <a:rPr lang="en-US" dirty="0" err="1"/>
              <a:t>document.write</a:t>
            </a:r>
            <a:r>
              <a:rPr lang="en-US" dirty="0"/>
              <a:t>("Result is: "+c);</a:t>
            </a:r>
          </a:p>
          <a:p>
            <a:pPr>
              <a:buNone/>
            </a:pPr>
            <a:r>
              <a:rPr lang="en-US" dirty="0"/>
              <a:t>}</a:t>
            </a:r>
          </a:p>
          <a:p>
            <a:pPr>
              <a:buNone/>
            </a:pPr>
            <a:r>
              <a:rPr lang="en-US" dirty="0"/>
              <a:t>&lt;/script&gt;</a:t>
            </a:r>
          </a:p>
          <a:p>
            <a:pPr>
              <a:buNone/>
            </a:pPr>
            <a:r>
              <a:rPr lang="en-US" dirty="0"/>
              <a:t>&lt;/head&gt;</a:t>
            </a:r>
          </a:p>
          <a:p>
            <a:pPr>
              <a:buNone/>
            </a:pPr>
            <a:r>
              <a:rPr lang="en-US" dirty="0"/>
              <a:t>&lt;body </a:t>
            </a:r>
            <a:r>
              <a:rPr lang="en-US" dirty="0" err="1"/>
              <a:t>onload</a:t>
            </a:r>
            <a:r>
              <a:rPr lang="en-US" dirty="0"/>
              <a:t>="add( )"&gt;</a:t>
            </a:r>
          </a:p>
          <a:p>
            <a:pPr>
              <a:buNone/>
            </a:pPr>
            <a:r>
              <a:rPr lang="en-US" dirty="0"/>
              <a:t>&lt;/body&gt;</a:t>
            </a:r>
          </a:p>
          <a:p>
            <a:pPr>
              <a:buNone/>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038600"/>
            <a:ext cx="7848600" cy="1066800"/>
          </a:xfrm>
        </p:spPr>
        <p:txBody>
          <a:bodyPr>
            <a:noAutofit/>
          </a:bodyPr>
          <a:lstStyle/>
          <a:p>
            <a:r>
              <a:rPr lang="en-US" sz="3600" dirty="0"/>
              <a:t>If you press OK, then prints output as:</a:t>
            </a:r>
            <a:br>
              <a:rPr lang="en-US" sz="3600" dirty="0"/>
            </a:br>
            <a:r>
              <a:rPr lang="en-US" sz="3600" dirty="0"/>
              <a:t>			Result is 60.</a:t>
            </a:r>
          </a:p>
        </p:txBody>
      </p:sp>
      <p:pic>
        <p:nvPicPr>
          <p:cNvPr id="4" name="image1.jpeg"/>
          <p:cNvPicPr>
            <a:picLocks noGrp="1"/>
          </p:cNvPicPr>
          <p:nvPr>
            <p:ph idx="1"/>
          </p:nvPr>
        </p:nvPicPr>
        <p:blipFill>
          <a:blip r:embed="rId2" cstate="print"/>
          <a:stretch>
            <a:fillRect/>
          </a:stretch>
        </p:blipFill>
        <p:spPr>
          <a:xfrm>
            <a:off x="2057400" y="762000"/>
            <a:ext cx="5562600" cy="26670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391400" cy="6193536"/>
          </a:xfrm>
          <a:ln>
            <a:solidFill>
              <a:srgbClr val="FF33CC"/>
            </a:solidFill>
          </a:ln>
          <a:effectLst>
            <a:glow rad="1016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a:normAutofit fontScale="85000" lnSpcReduction="10000"/>
          </a:bodyPr>
          <a:lstStyle/>
          <a:p>
            <a:pPr algn="just">
              <a:lnSpc>
                <a:spcPct val="150000"/>
              </a:lnSpc>
              <a:buNone/>
            </a:pPr>
            <a:r>
              <a:rPr lang="en-US" b="1" dirty="0">
                <a:solidFill>
                  <a:srgbClr val="00B050"/>
                </a:solidFill>
              </a:rPr>
              <a:t>CONFIRM POPUP BOX</a:t>
            </a:r>
          </a:p>
          <a:p>
            <a:pPr algn="just">
              <a:lnSpc>
                <a:spcPct val="150000"/>
              </a:lnSpc>
            </a:pPr>
            <a:r>
              <a:rPr lang="en-US" dirty="0"/>
              <a:t>This is useful </a:t>
            </a:r>
            <a:r>
              <a:rPr lang="en-US" dirty="0">
                <a:solidFill>
                  <a:srgbClr val="0099FF"/>
                </a:solidFill>
              </a:rPr>
              <a:t>to verify or accept something from user.</a:t>
            </a:r>
            <a:r>
              <a:rPr lang="en-US" dirty="0"/>
              <a:t> It is created by confirm method of window object as shown below.</a:t>
            </a:r>
          </a:p>
          <a:p>
            <a:pPr algn="just">
              <a:lnSpc>
                <a:spcPct val="150000"/>
              </a:lnSpc>
              <a:buNone/>
            </a:pPr>
            <a:r>
              <a:rPr lang="en-US" b="1" dirty="0"/>
              <a:t>       Syntax:- </a:t>
            </a:r>
            <a:r>
              <a:rPr lang="en-US" b="1" dirty="0" err="1"/>
              <a:t>window.confirm</a:t>
            </a:r>
            <a:r>
              <a:rPr lang="en-US" b="1" dirty="0"/>
              <a:t> (“message?”);</a:t>
            </a:r>
            <a:endParaRPr lang="en-US" dirty="0"/>
          </a:p>
          <a:p>
            <a:pPr algn="just">
              <a:lnSpc>
                <a:spcPct val="150000"/>
              </a:lnSpc>
            </a:pPr>
            <a:r>
              <a:rPr lang="en-US" dirty="0"/>
              <a:t>When the confirm box pop’s up, </a:t>
            </a:r>
            <a:r>
              <a:rPr lang="en-US" dirty="0">
                <a:solidFill>
                  <a:srgbClr val="E71D74"/>
                </a:solidFill>
              </a:rPr>
              <a:t>user must click either ok or cancel buttons to proceed.</a:t>
            </a:r>
            <a:r>
              <a:rPr lang="en-US" dirty="0"/>
              <a:t> If user clicks ok button it returns the </a:t>
            </a:r>
            <a:r>
              <a:rPr lang="en-US" dirty="0" err="1"/>
              <a:t>boolean</a:t>
            </a:r>
            <a:r>
              <a:rPr lang="en-US" dirty="0"/>
              <a:t> value true. If user clicks cancel button, it returns the </a:t>
            </a:r>
            <a:r>
              <a:rPr lang="en-US" dirty="0" err="1"/>
              <a:t>boolean</a:t>
            </a:r>
            <a:r>
              <a:rPr lang="en-US" dirty="0"/>
              <a:t> value false.</a:t>
            </a:r>
          </a:p>
          <a:p>
            <a:pPr algn="just">
              <a:lnSpc>
                <a:spcPct val="150000"/>
              </a:lnSpc>
            </a:pP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0"/>
            <a:ext cx="7467600" cy="6858000"/>
          </a:xfrm>
        </p:spPr>
        <p:txBody>
          <a:bodyPr>
            <a:normAutofit fontScale="62500" lnSpcReduction="20000"/>
          </a:bodyPr>
          <a:lstStyle/>
          <a:p>
            <a:pPr>
              <a:lnSpc>
                <a:spcPct val="120000"/>
              </a:lnSpc>
              <a:buNone/>
            </a:pPr>
            <a:r>
              <a:rPr lang="en-US" dirty="0"/>
              <a:t>&lt;head&gt;</a:t>
            </a:r>
          </a:p>
          <a:p>
            <a:pPr>
              <a:lnSpc>
                <a:spcPct val="120000"/>
              </a:lnSpc>
              <a:buNone/>
            </a:pPr>
            <a:r>
              <a:rPr lang="en-US" dirty="0"/>
              <a:t>&lt;script&gt; </a:t>
            </a:r>
          </a:p>
          <a:p>
            <a:pPr>
              <a:lnSpc>
                <a:spcPct val="120000"/>
              </a:lnSpc>
              <a:buNone/>
            </a:pPr>
            <a:r>
              <a:rPr lang="en-US" dirty="0"/>
              <a:t>a=50; b=45;</a:t>
            </a:r>
          </a:p>
          <a:p>
            <a:pPr>
              <a:lnSpc>
                <a:spcPct val="120000"/>
              </a:lnSpc>
              <a:buNone/>
            </a:pPr>
            <a:r>
              <a:rPr lang="en-US" dirty="0"/>
              <a:t>c=a-b;</a:t>
            </a:r>
          </a:p>
          <a:p>
            <a:pPr>
              <a:lnSpc>
                <a:spcPct val="120000"/>
              </a:lnSpc>
              <a:buNone/>
            </a:pPr>
            <a:r>
              <a:rPr lang="en-US" dirty="0"/>
              <a:t>x=</a:t>
            </a:r>
            <a:r>
              <a:rPr lang="en-US" dirty="0" err="1"/>
              <a:t>window.confirm</a:t>
            </a:r>
            <a:r>
              <a:rPr lang="en-US" dirty="0"/>
              <a:t>("Do you want to see subtraction of numbers"); </a:t>
            </a:r>
          </a:p>
          <a:p>
            <a:pPr>
              <a:lnSpc>
                <a:spcPct val="120000"/>
              </a:lnSpc>
              <a:buNone/>
            </a:pPr>
            <a:r>
              <a:rPr lang="en-US" dirty="0"/>
              <a:t>if(x==true)   {</a:t>
            </a:r>
          </a:p>
          <a:p>
            <a:pPr>
              <a:lnSpc>
                <a:spcPct val="120000"/>
              </a:lnSpc>
              <a:buNone/>
            </a:pPr>
            <a:r>
              <a:rPr lang="en-US" dirty="0" err="1"/>
              <a:t>document.write</a:t>
            </a:r>
            <a:r>
              <a:rPr lang="en-US" dirty="0"/>
              <a:t>("result is :"+c);  </a:t>
            </a:r>
          </a:p>
          <a:p>
            <a:pPr>
              <a:lnSpc>
                <a:spcPct val="120000"/>
              </a:lnSpc>
              <a:buNone/>
            </a:pPr>
            <a:r>
              <a:rPr lang="en-US" dirty="0"/>
              <a:t>}</a:t>
            </a:r>
          </a:p>
          <a:p>
            <a:pPr>
              <a:lnSpc>
                <a:spcPct val="120000"/>
              </a:lnSpc>
              <a:buNone/>
            </a:pPr>
            <a:r>
              <a:rPr lang="en-US" dirty="0"/>
              <a:t>else  {</a:t>
            </a:r>
          </a:p>
          <a:p>
            <a:pPr>
              <a:lnSpc>
                <a:spcPct val="120000"/>
              </a:lnSpc>
              <a:buNone/>
            </a:pPr>
            <a:r>
              <a:rPr lang="en-US" dirty="0" err="1"/>
              <a:t>document.write</a:t>
            </a:r>
            <a:r>
              <a:rPr lang="en-US" dirty="0"/>
              <a:t>("you clicked cancel button");  </a:t>
            </a:r>
          </a:p>
          <a:p>
            <a:pPr>
              <a:lnSpc>
                <a:spcPct val="120000"/>
              </a:lnSpc>
              <a:buNone/>
            </a:pPr>
            <a:r>
              <a:rPr lang="en-US" dirty="0"/>
              <a:t>}</a:t>
            </a:r>
          </a:p>
          <a:p>
            <a:pPr>
              <a:lnSpc>
                <a:spcPct val="120000"/>
              </a:lnSpc>
              <a:buNone/>
            </a:pPr>
            <a:endParaRPr lang="en-US" dirty="0"/>
          </a:p>
          <a:p>
            <a:pPr>
              <a:lnSpc>
                <a:spcPct val="120000"/>
              </a:lnSpc>
              <a:buNone/>
            </a:pPr>
            <a:r>
              <a:rPr lang="en-US" dirty="0"/>
              <a:t>&lt;/script&gt;</a:t>
            </a:r>
          </a:p>
          <a:p>
            <a:pPr>
              <a:lnSpc>
                <a:spcPct val="120000"/>
              </a:lnSpc>
              <a:buNone/>
            </a:pPr>
            <a:r>
              <a:rPr lang="en-US" dirty="0"/>
              <a:t>&lt;/HEAD&gt;</a:t>
            </a:r>
          </a:p>
          <a:p>
            <a:pPr>
              <a:lnSpc>
                <a:spcPct val="120000"/>
              </a:lnSpc>
              <a:buNone/>
            </a:pPr>
            <a:r>
              <a:rPr lang="en-US" dirty="0"/>
              <a:t>&lt;BODY &gt; To see the o/p in pop up box:</a:t>
            </a:r>
          </a:p>
          <a:p>
            <a:pPr>
              <a:lnSpc>
                <a:spcPct val="120000"/>
              </a:lnSpc>
              <a:buNone/>
            </a:pPr>
            <a:r>
              <a:rPr lang="en-US" dirty="0"/>
              <a:t>&lt;/BODY&gt;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using JavaScript</a:t>
            </a:r>
          </a:p>
        </p:txBody>
      </p:sp>
      <p:sp>
        <p:nvSpPr>
          <p:cNvPr id="3" name="Content Placeholder 2"/>
          <p:cNvSpPr>
            <a:spLocks noGrp="1"/>
          </p:cNvSpPr>
          <p:nvPr>
            <p:ph idx="1"/>
          </p:nvPr>
        </p:nvSpPr>
        <p:spPr>
          <a:xfrm>
            <a:off x="1435608" y="1447800"/>
            <a:ext cx="7498080" cy="4953000"/>
          </a:xfrm>
        </p:spPr>
        <p:txBody>
          <a:bodyPr>
            <a:normAutofit/>
          </a:bodyPr>
          <a:lstStyle/>
          <a:p>
            <a:pPr lvl="0" algn="just">
              <a:lnSpc>
                <a:spcPct val="150000"/>
              </a:lnSpc>
            </a:pPr>
            <a:r>
              <a:rPr lang="en-US" dirty="0"/>
              <a:t>No need for back and forth request-response cycles</a:t>
            </a:r>
          </a:p>
          <a:p>
            <a:pPr lvl="0" algn="just">
              <a:lnSpc>
                <a:spcPct val="150000"/>
              </a:lnSpc>
            </a:pPr>
            <a:r>
              <a:rPr lang="en-US" dirty="0"/>
              <a:t>Less network bandwidth consumption</a:t>
            </a:r>
          </a:p>
          <a:p>
            <a:pPr lvl="0" algn="just">
              <a:lnSpc>
                <a:spcPct val="150000"/>
              </a:lnSpc>
            </a:pPr>
            <a:r>
              <a:rPr lang="en-US" dirty="0"/>
              <a:t>In comparison to Java: JavaScript provides a 35% decrease in average response time and Pages being served 200ms faster.</a:t>
            </a:r>
          </a:p>
          <a:p>
            <a:pPr algn="just">
              <a:lnSpc>
                <a:spcPct val="150000"/>
              </a:lnSpc>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343400"/>
            <a:ext cx="7391400" cy="762000"/>
          </a:xfrm>
        </p:spPr>
        <p:txBody>
          <a:bodyPr>
            <a:noAutofit/>
          </a:bodyPr>
          <a:lstStyle/>
          <a:p>
            <a:pPr>
              <a:lnSpc>
                <a:spcPct val="150000"/>
              </a:lnSpc>
            </a:pPr>
            <a:r>
              <a:rPr lang="en-US" sz="3300" dirty="0"/>
              <a:t>When you click on OK button, it will display result as: </a:t>
            </a:r>
            <a:r>
              <a:rPr lang="en-US" sz="3300" dirty="0">
                <a:solidFill>
                  <a:srgbClr val="FF33CC"/>
                </a:solidFill>
              </a:rPr>
              <a:t>Result is: 5</a:t>
            </a:r>
            <a:br>
              <a:rPr lang="en-US" sz="3300" dirty="0">
                <a:solidFill>
                  <a:srgbClr val="FF33CC"/>
                </a:solidFill>
              </a:rPr>
            </a:br>
            <a:r>
              <a:rPr lang="en-US" sz="3300" dirty="0">
                <a:solidFill>
                  <a:schemeClr val="tx1"/>
                </a:solidFill>
              </a:rPr>
              <a:t>When you click on Cancel button, the control is returned to the browser.</a:t>
            </a:r>
            <a:endParaRPr lang="en-US" sz="3300" dirty="0">
              <a:solidFill>
                <a:srgbClr val="FF33CC"/>
              </a:solidFill>
            </a:endParaRPr>
          </a:p>
        </p:txBody>
      </p:sp>
      <p:pic>
        <p:nvPicPr>
          <p:cNvPr id="4" name="image2.jpeg"/>
          <p:cNvPicPr>
            <a:picLocks noGrp="1"/>
          </p:cNvPicPr>
          <p:nvPr>
            <p:ph idx="1"/>
          </p:nvPr>
        </p:nvPicPr>
        <p:blipFill>
          <a:blip r:embed="rId2" cstate="print"/>
          <a:stretch>
            <a:fillRect/>
          </a:stretch>
        </p:blipFill>
        <p:spPr>
          <a:xfrm>
            <a:off x="1219200" y="685800"/>
            <a:ext cx="6781800" cy="25146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620000" cy="6269736"/>
          </a:xfrm>
        </p:spPr>
        <p:txBody>
          <a:bodyPr>
            <a:normAutofit fontScale="77500" lnSpcReduction="20000"/>
          </a:bodyPr>
          <a:lstStyle/>
          <a:p>
            <a:pPr algn="just">
              <a:lnSpc>
                <a:spcPct val="150000"/>
              </a:lnSpc>
              <a:buNone/>
            </a:pPr>
            <a:r>
              <a:rPr lang="en-US" b="1" dirty="0">
                <a:solidFill>
                  <a:srgbClr val="00B050"/>
                </a:solidFill>
              </a:rPr>
              <a:t>PROMPT POPUP BOX</a:t>
            </a:r>
          </a:p>
          <a:p>
            <a:pPr algn="just">
              <a:lnSpc>
                <a:spcPct val="150000"/>
              </a:lnSpc>
            </a:pPr>
            <a:r>
              <a:rPr lang="en-US" dirty="0">
                <a:solidFill>
                  <a:srgbClr val="FF33CC"/>
                </a:solidFill>
              </a:rPr>
              <a:t>To accept data from keyboard at runtime</a:t>
            </a:r>
            <a:r>
              <a:rPr lang="en-US" dirty="0"/>
              <a:t>. Prompt box is created by prompt method of window object.</a:t>
            </a:r>
          </a:p>
          <a:p>
            <a:pPr algn="ctr">
              <a:lnSpc>
                <a:spcPct val="150000"/>
              </a:lnSpc>
              <a:buNone/>
            </a:pPr>
            <a:r>
              <a:rPr lang="en-US" sz="3600" b="1" dirty="0">
                <a:solidFill>
                  <a:srgbClr val="0070C0"/>
                </a:solidFill>
              </a:rPr>
              <a:t>Syntax: </a:t>
            </a:r>
            <a:r>
              <a:rPr lang="en-US" sz="3600" b="1" dirty="0" err="1">
                <a:solidFill>
                  <a:srgbClr val="0070C0"/>
                </a:solidFill>
              </a:rPr>
              <a:t>window.prompt</a:t>
            </a:r>
            <a:r>
              <a:rPr lang="en-US" sz="3600" b="1" dirty="0">
                <a:solidFill>
                  <a:srgbClr val="0070C0"/>
                </a:solidFill>
              </a:rPr>
              <a:t> (“message”, “default text”);</a:t>
            </a:r>
          </a:p>
          <a:p>
            <a:pPr>
              <a:lnSpc>
                <a:spcPct val="150000"/>
              </a:lnSpc>
              <a:buNone/>
            </a:pPr>
            <a:endParaRPr lang="en-US" sz="2100" b="1" dirty="0">
              <a:solidFill>
                <a:srgbClr val="0070C0"/>
              </a:solidFill>
            </a:endParaRPr>
          </a:p>
          <a:p>
            <a:pPr algn="just">
              <a:lnSpc>
                <a:spcPct val="150000"/>
              </a:lnSpc>
            </a:pPr>
            <a:r>
              <a:rPr lang="en-US" dirty="0"/>
              <a:t>When prompt dialog box arises user will have to click either ok button or cancel button after entering input data to proceed. If user click </a:t>
            </a:r>
            <a:r>
              <a:rPr lang="en-US" dirty="0">
                <a:solidFill>
                  <a:srgbClr val="0099FF"/>
                </a:solidFill>
              </a:rPr>
              <a:t>ok button it will return input value</a:t>
            </a:r>
            <a:r>
              <a:rPr lang="en-US" dirty="0"/>
              <a:t>. If user click </a:t>
            </a:r>
            <a:r>
              <a:rPr lang="en-US" dirty="0">
                <a:solidFill>
                  <a:srgbClr val="CC0099"/>
                </a:solidFill>
              </a:rPr>
              <a:t>cancel button the value ―null will be returned.</a:t>
            </a:r>
          </a:p>
          <a:p>
            <a:pPr algn="just">
              <a:lnSpc>
                <a:spcPct val="150000"/>
              </a:lnSpc>
            </a:pP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7467600" cy="6422136"/>
          </a:xfrm>
        </p:spPr>
        <p:txBody>
          <a:bodyPr>
            <a:normAutofit fontScale="77500" lnSpcReduction="20000"/>
          </a:bodyPr>
          <a:lstStyle/>
          <a:p>
            <a:pPr>
              <a:buNone/>
            </a:pPr>
            <a:r>
              <a:rPr lang="en-US" dirty="0"/>
              <a:t>&lt;script&gt; </a:t>
            </a:r>
          </a:p>
          <a:p>
            <a:pPr>
              <a:buNone/>
            </a:pPr>
            <a:r>
              <a:rPr lang="en-US" dirty="0"/>
              <a:t>function fact( )</a:t>
            </a:r>
          </a:p>
          <a:p>
            <a:pPr>
              <a:buNone/>
            </a:pPr>
            <a:r>
              <a:rPr lang="en-US" dirty="0"/>
              <a:t>{</a:t>
            </a:r>
          </a:p>
          <a:p>
            <a:pPr marL="798513" indent="-255588">
              <a:buNone/>
            </a:pPr>
            <a:r>
              <a:rPr lang="en-US" dirty="0" err="1"/>
              <a:t>var</a:t>
            </a:r>
            <a:r>
              <a:rPr lang="en-US" dirty="0"/>
              <a:t> b=</a:t>
            </a:r>
            <a:r>
              <a:rPr lang="en-US" dirty="0" err="1"/>
              <a:t>window.prompt</a:t>
            </a:r>
            <a:r>
              <a:rPr lang="en-US" dirty="0"/>
              <a:t>("enter +</a:t>
            </a:r>
            <a:r>
              <a:rPr lang="en-US" dirty="0" err="1"/>
              <a:t>ve</a:t>
            </a:r>
            <a:r>
              <a:rPr lang="en-US" dirty="0"/>
              <a:t> integer :","enter here"); </a:t>
            </a:r>
          </a:p>
          <a:p>
            <a:pPr marL="798513" indent="-255588">
              <a:buNone/>
            </a:pPr>
            <a:r>
              <a:rPr lang="en-US" dirty="0" err="1"/>
              <a:t>var</a:t>
            </a:r>
            <a:r>
              <a:rPr lang="en-US" dirty="0"/>
              <a:t> c=</a:t>
            </a:r>
            <a:r>
              <a:rPr lang="en-US" dirty="0" err="1"/>
              <a:t>parseInt</a:t>
            </a:r>
            <a:r>
              <a:rPr lang="en-US" dirty="0"/>
              <a:t>(b);</a:t>
            </a:r>
          </a:p>
          <a:p>
            <a:pPr marL="798513" indent="-255588">
              <a:buNone/>
            </a:pPr>
            <a:r>
              <a:rPr lang="en-US" dirty="0"/>
              <a:t>a=1;</a:t>
            </a:r>
          </a:p>
          <a:p>
            <a:pPr marL="798513" indent="-255588">
              <a:buNone/>
            </a:pPr>
            <a:r>
              <a:rPr lang="en-US" dirty="0"/>
              <a:t>for(</a:t>
            </a:r>
            <a:r>
              <a:rPr lang="en-US" dirty="0" err="1"/>
              <a:t>i</a:t>
            </a:r>
            <a:r>
              <a:rPr lang="en-US" dirty="0"/>
              <a:t>=</a:t>
            </a:r>
            <a:r>
              <a:rPr lang="en-US" dirty="0" err="1"/>
              <a:t>c;i</a:t>
            </a:r>
            <a:r>
              <a:rPr lang="en-US" dirty="0"/>
              <a:t>&gt;=1;i--)</a:t>
            </a:r>
          </a:p>
          <a:p>
            <a:pPr marL="798513" indent="-255588">
              <a:buNone/>
            </a:pPr>
            <a:r>
              <a:rPr lang="en-US" dirty="0"/>
              <a:t>{</a:t>
            </a:r>
          </a:p>
          <a:p>
            <a:pPr marL="798513" indent="-255588">
              <a:buNone/>
            </a:pPr>
            <a:r>
              <a:rPr lang="en-US" dirty="0"/>
              <a:t>a=a*</a:t>
            </a:r>
            <a:r>
              <a:rPr lang="en-US" dirty="0" err="1"/>
              <a:t>i</a:t>
            </a:r>
            <a:r>
              <a:rPr lang="en-US" dirty="0"/>
              <a:t>;</a:t>
            </a:r>
          </a:p>
          <a:p>
            <a:pPr>
              <a:buNone/>
            </a:pPr>
            <a:r>
              <a:rPr lang="en-US" dirty="0"/>
              <a:t>	   }</a:t>
            </a:r>
          </a:p>
          <a:p>
            <a:pPr>
              <a:buNone/>
            </a:pPr>
            <a:r>
              <a:rPr lang="en-US" dirty="0" err="1"/>
              <a:t>window.alert</a:t>
            </a:r>
            <a:r>
              <a:rPr lang="en-US" dirty="0"/>
              <a:t>("factorial value :"+a);</a:t>
            </a:r>
          </a:p>
          <a:p>
            <a:pPr>
              <a:buNone/>
            </a:pPr>
            <a:r>
              <a:rPr lang="en-US" dirty="0"/>
              <a:t>}</a:t>
            </a:r>
          </a:p>
          <a:p>
            <a:pPr>
              <a:buNone/>
            </a:pPr>
            <a:r>
              <a:rPr lang="en-US" dirty="0"/>
              <a:t>&lt;/script&gt;</a:t>
            </a:r>
          </a:p>
          <a:p>
            <a:pPr>
              <a:buNone/>
            </a:pPr>
            <a:r>
              <a:rPr lang="en-US" dirty="0"/>
              <a:t>&lt;/HEAD&gt;</a:t>
            </a:r>
          </a:p>
          <a:p>
            <a:pPr>
              <a:buNone/>
            </a:pPr>
            <a:r>
              <a:rPr lang="en-US" dirty="0"/>
              <a:t>&lt;BODY </a:t>
            </a:r>
            <a:r>
              <a:rPr lang="en-US" dirty="0" err="1"/>
              <a:t>onload</a:t>
            </a:r>
            <a:r>
              <a:rPr lang="en-US" dirty="0"/>
              <a:t>="fact( )"&gt;</a:t>
            </a:r>
          </a:p>
          <a:p>
            <a:pPr>
              <a:buNone/>
            </a:pPr>
            <a:r>
              <a:rPr lang="en-US" dirty="0"/>
              <a:t>&lt;/BODY&gt;</a:t>
            </a:r>
          </a:p>
          <a:p>
            <a:pPr>
              <a:buNone/>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png"/>
          <p:cNvPicPr>
            <a:picLocks noGrp="1"/>
          </p:cNvPicPr>
          <p:nvPr>
            <p:ph idx="1"/>
          </p:nvPr>
        </p:nvPicPr>
        <p:blipFill>
          <a:blip r:embed="rId2" cstate="print"/>
          <a:stretch>
            <a:fillRect/>
          </a:stretch>
        </p:blipFill>
        <p:spPr>
          <a:xfrm>
            <a:off x="1219200" y="1066800"/>
            <a:ext cx="7620000" cy="2286000"/>
          </a:xfrm>
          <a:prstGeom prst="rect">
            <a:avLst/>
          </a:prstGeom>
        </p:spPr>
      </p:pic>
      <p:pic>
        <p:nvPicPr>
          <p:cNvPr id="5" name="image4.png"/>
          <p:cNvPicPr/>
          <p:nvPr/>
        </p:nvPicPr>
        <p:blipFill>
          <a:blip r:embed="rId3" cstate="print"/>
          <a:stretch>
            <a:fillRect/>
          </a:stretch>
        </p:blipFill>
        <p:spPr>
          <a:xfrm>
            <a:off x="2209800" y="3733800"/>
            <a:ext cx="4724400" cy="228600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467600" cy="6629400"/>
          </a:xfrm>
        </p:spPr>
        <p:txBody>
          <a:bodyPr>
            <a:normAutofit fontScale="85000" lnSpcReduction="10000"/>
          </a:bodyPr>
          <a:lstStyle/>
          <a:p>
            <a:pPr algn="just">
              <a:lnSpc>
                <a:spcPct val="150000"/>
              </a:lnSpc>
              <a:buNone/>
            </a:pPr>
            <a:r>
              <a:rPr lang="en-US" b="1" dirty="0">
                <a:solidFill>
                  <a:srgbClr val="6600FF"/>
                </a:solidFill>
              </a:rPr>
              <a:t>Write ( ) Method:</a:t>
            </a:r>
            <a:endParaRPr lang="en-US" dirty="0">
              <a:solidFill>
                <a:srgbClr val="6600FF"/>
              </a:solidFill>
            </a:endParaRPr>
          </a:p>
          <a:p>
            <a:pPr algn="just">
              <a:lnSpc>
                <a:spcPct val="150000"/>
              </a:lnSpc>
            </a:pPr>
            <a:r>
              <a:rPr lang="en-US" dirty="0">
                <a:solidFill>
                  <a:srgbClr val="CC0099"/>
                </a:solidFill>
              </a:rPr>
              <a:t>To write some content </a:t>
            </a:r>
            <a:r>
              <a:rPr lang="en-US" dirty="0"/>
              <a:t>or JavaScript code </a:t>
            </a:r>
            <a:r>
              <a:rPr lang="en-US" dirty="0">
                <a:solidFill>
                  <a:srgbClr val="1FE1A0"/>
                </a:solidFill>
              </a:rPr>
              <a:t>in a Document.</a:t>
            </a:r>
          </a:p>
          <a:p>
            <a:pPr algn="just">
              <a:lnSpc>
                <a:spcPct val="150000"/>
              </a:lnSpc>
              <a:buNone/>
            </a:pPr>
            <a:r>
              <a:rPr lang="en-US" b="1" dirty="0"/>
              <a:t>Syntax:	</a:t>
            </a:r>
            <a:r>
              <a:rPr lang="en-US" dirty="0"/>
              <a:t>document. write (exp1, exp2, exp3, ...);</a:t>
            </a:r>
          </a:p>
          <a:p>
            <a:pPr algn="just">
              <a:lnSpc>
                <a:spcPct val="150000"/>
              </a:lnSpc>
            </a:pPr>
            <a:r>
              <a:rPr lang="en-US" dirty="0"/>
              <a:t>Here, exp1, exp2, exp3 ….. are all optional arguments.</a:t>
            </a:r>
          </a:p>
          <a:p>
            <a:pPr algn="just">
              <a:lnSpc>
                <a:spcPct val="150000"/>
              </a:lnSpc>
            </a:pPr>
            <a:r>
              <a:rPr lang="en-US" dirty="0"/>
              <a:t>The </a:t>
            </a:r>
            <a:r>
              <a:rPr lang="en-US" dirty="0" err="1">
                <a:solidFill>
                  <a:srgbClr val="6600FF"/>
                </a:solidFill>
              </a:rPr>
              <a:t>writeln</a:t>
            </a:r>
            <a:r>
              <a:rPr lang="en-US" dirty="0">
                <a:solidFill>
                  <a:srgbClr val="6600FF"/>
                </a:solidFill>
              </a:rPr>
              <a:t>() method is identical to </a:t>
            </a:r>
            <a:r>
              <a:rPr lang="en-US" dirty="0"/>
              <a:t>the </a:t>
            </a:r>
            <a:r>
              <a:rPr lang="en-US" dirty="0" err="1"/>
              <a:t>document.write</a:t>
            </a:r>
            <a:r>
              <a:rPr lang="en-US" dirty="0"/>
              <a:t>() method, with the addition of writing </a:t>
            </a:r>
            <a:r>
              <a:rPr lang="en-US" dirty="0">
                <a:solidFill>
                  <a:srgbClr val="E71D74"/>
                </a:solidFill>
              </a:rPr>
              <a:t>a newline character after each statement</a:t>
            </a:r>
            <a:r>
              <a:rPr lang="en-US" dirty="0"/>
              <a:t>.</a:t>
            </a:r>
          </a:p>
          <a:p>
            <a:pPr algn="just">
              <a:lnSpc>
                <a:spcPct val="150000"/>
              </a:lnSpc>
            </a:pP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467600" cy="6400800"/>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a:buNone/>
            </a:pPr>
            <a:r>
              <a:rPr lang="en-US" dirty="0"/>
              <a:t>&lt;body&gt;</a:t>
            </a:r>
          </a:p>
          <a:p>
            <a:pPr>
              <a:buNone/>
            </a:pPr>
            <a:r>
              <a:rPr lang="en-US" dirty="0"/>
              <a:t>&lt;p&gt;Note that write() does NOT add a new line after each statement:&lt;/p&gt;</a:t>
            </a:r>
          </a:p>
          <a:p>
            <a:pPr>
              <a:buNone/>
            </a:pPr>
            <a:r>
              <a:rPr lang="en-US" dirty="0"/>
              <a:t>&lt;script&gt;</a:t>
            </a:r>
          </a:p>
          <a:p>
            <a:pPr>
              <a:buNone/>
            </a:pPr>
            <a:r>
              <a:rPr lang="en-US" dirty="0"/>
              <a:t>    </a:t>
            </a:r>
            <a:r>
              <a:rPr lang="en-US" dirty="0" err="1"/>
              <a:t>document.write</a:t>
            </a:r>
            <a:r>
              <a:rPr lang="en-US" dirty="0"/>
              <a:t>("Hello World!");     </a:t>
            </a:r>
            <a:r>
              <a:rPr lang="en-US" dirty="0" err="1"/>
              <a:t>document.write</a:t>
            </a:r>
            <a:r>
              <a:rPr lang="en-US" dirty="0"/>
              <a:t>("Have a nice day!");</a:t>
            </a:r>
          </a:p>
          <a:p>
            <a:pPr>
              <a:buNone/>
            </a:pPr>
            <a:r>
              <a:rPr lang="en-US" dirty="0"/>
              <a:t>&lt;/script&gt;</a:t>
            </a:r>
          </a:p>
          <a:p>
            <a:pPr>
              <a:buNone/>
            </a:pPr>
            <a:r>
              <a:rPr lang="en-US" dirty="0"/>
              <a:t>&lt;p&gt;Note that </a:t>
            </a:r>
            <a:r>
              <a:rPr lang="en-US" dirty="0" err="1"/>
              <a:t>writeln</a:t>
            </a:r>
            <a:r>
              <a:rPr lang="en-US" dirty="0"/>
              <a:t>() add a new line after each statement:&lt;/p&gt;</a:t>
            </a:r>
          </a:p>
          <a:p>
            <a:pPr>
              <a:buNone/>
            </a:pPr>
            <a:r>
              <a:rPr lang="en-US" dirty="0"/>
              <a:t>&lt;script&gt;</a:t>
            </a:r>
          </a:p>
          <a:p>
            <a:pPr>
              <a:buNone/>
            </a:pPr>
            <a:r>
              <a:rPr lang="en-US" dirty="0"/>
              <a:t>   </a:t>
            </a:r>
            <a:r>
              <a:rPr lang="en-US" dirty="0" err="1"/>
              <a:t>document.writeln</a:t>
            </a:r>
            <a:r>
              <a:rPr lang="en-US" dirty="0"/>
              <a:t>("Hello World!"); </a:t>
            </a:r>
            <a:r>
              <a:rPr lang="en-US" dirty="0" err="1"/>
              <a:t>document.writeln</a:t>
            </a:r>
            <a:r>
              <a:rPr lang="en-US" dirty="0"/>
              <a:t>("Have a nice day!");</a:t>
            </a:r>
          </a:p>
          <a:p>
            <a:pPr>
              <a:buNone/>
            </a:pPr>
            <a:r>
              <a:rPr lang="en-US" dirty="0"/>
              <a:t>&lt;/script&gt;</a:t>
            </a:r>
          </a:p>
          <a:p>
            <a:pPr>
              <a:buNone/>
            </a:pPr>
            <a:r>
              <a:rPr lang="en-US" dirty="0"/>
              <a:t>&lt;/body&gt;</a:t>
            </a:r>
          </a:p>
          <a:p>
            <a:pPr>
              <a:buNone/>
            </a:pP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457200"/>
            <a:ext cx="7467600" cy="6117336"/>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nSpc>
                <a:spcPct val="150000"/>
              </a:lnSpc>
            </a:pPr>
            <a:r>
              <a:rPr lang="en-US" b="1" dirty="0"/>
              <a:t>Output: </a:t>
            </a:r>
            <a:endParaRPr lang="en-US" dirty="0"/>
          </a:p>
          <a:p>
            <a:pPr>
              <a:lnSpc>
                <a:spcPct val="150000"/>
              </a:lnSpc>
            </a:pPr>
            <a:r>
              <a:rPr lang="en-US" dirty="0"/>
              <a:t>Note that write() does NOT add a new line after each statement: </a:t>
            </a:r>
          </a:p>
          <a:p>
            <a:pPr>
              <a:lnSpc>
                <a:spcPct val="150000"/>
              </a:lnSpc>
              <a:buNone/>
            </a:pPr>
            <a:r>
              <a:rPr lang="en-US" dirty="0">
                <a:solidFill>
                  <a:srgbClr val="C00000"/>
                </a:solidFill>
              </a:rPr>
              <a:t>			Hello </a:t>
            </a:r>
            <a:r>
              <a:rPr lang="en-US" dirty="0" err="1">
                <a:solidFill>
                  <a:srgbClr val="C00000"/>
                </a:solidFill>
              </a:rPr>
              <a:t>World!Have</a:t>
            </a:r>
            <a:r>
              <a:rPr lang="en-US" dirty="0">
                <a:solidFill>
                  <a:srgbClr val="C00000"/>
                </a:solidFill>
              </a:rPr>
              <a:t> a nice day!</a:t>
            </a:r>
          </a:p>
          <a:p>
            <a:pPr>
              <a:lnSpc>
                <a:spcPct val="150000"/>
              </a:lnSpc>
            </a:pPr>
            <a:r>
              <a:rPr lang="en-US" dirty="0"/>
              <a:t>Note that </a:t>
            </a:r>
            <a:r>
              <a:rPr lang="en-US" dirty="0" err="1"/>
              <a:t>writeln</a:t>
            </a:r>
            <a:r>
              <a:rPr lang="en-US" dirty="0"/>
              <a:t>() add a new line after each statement:</a:t>
            </a:r>
          </a:p>
          <a:p>
            <a:pPr marL="1998663" indent="-255588">
              <a:lnSpc>
                <a:spcPct val="150000"/>
              </a:lnSpc>
              <a:buNone/>
            </a:pPr>
            <a:r>
              <a:rPr lang="en-US" dirty="0">
                <a:solidFill>
                  <a:srgbClr val="C00000"/>
                </a:solidFill>
              </a:rPr>
              <a:t>Hello World!</a:t>
            </a:r>
          </a:p>
          <a:p>
            <a:pPr marL="1998663" indent="-255588">
              <a:lnSpc>
                <a:spcPct val="150000"/>
              </a:lnSpc>
              <a:buNone/>
            </a:pPr>
            <a:r>
              <a:rPr lang="en-US" dirty="0">
                <a:solidFill>
                  <a:srgbClr val="C00000"/>
                </a:solidFill>
              </a:rPr>
              <a:t>Have a nice day!</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639762"/>
          </a:xfrm>
        </p:spPr>
        <p:txBody>
          <a:bodyPr>
            <a:normAutofit fontScale="90000"/>
          </a:bodyPr>
          <a:lstStyle/>
          <a:p>
            <a:pPr algn="ctr"/>
            <a:r>
              <a:rPr lang="en-US" b="1" dirty="0"/>
              <a:t>Operators</a:t>
            </a:r>
            <a:endParaRPr lang="en-US" dirty="0"/>
          </a:p>
        </p:txBody>
      </p:sp>
      <p:sp>
        <p:nvSpPr>
          <p:cNvPr id="3" name="Content Placeholder 2"/>
          <p:cNvSpPr>
            <a:spLocks noGrp="1"/>
          </p:cNvSpPr>
          <p:nvPr>
            <p:ph idx="1"/>
          </p:nvPr>
        </p:nvSpPr>
        <p:spPr>
          <a:xfrm>
            <a:off x="1143000" y="762000"/>
            <a:ext cx="7790688" cy="5943600"/>
          </a:xfrm>
        </p:spPr>
        <p:txBody>
          <a:bodyPr>
            <a:normAutofit fontScale="92500" lnSpcReduction="10000"/>
          </a:bodyPr>
          <a:lstStyle/>
          <a:p>
            <a:pPr algn="just"/>
            <a:r>
              <a:rPr lang="en-US" dirty="0"/>
              <a:t>The symbols used </a:t>
            </a:r>
            <a:r>
              <a:rPr lang="en-US" dirty="0">
                <a:solidFill>
                  <a:srgbClr val="0000FF"/>
                </a:solidFill>
              </a:rPr>
              <a:t>to perform operations on the values. </a:t>
            </a:r>
          </a:p>
          <a:p>
            <a:pPr algn="just"/>
            <a:r>
              <a:rPr lang="en-US" b="1" dirty="0"/>
              <a:t>Operands:</a:t>
            </a:r>
            <a:r>
              <a:rPr lang="en-US" dirty="0"/>
              <a:t> Represents the data. </a:t>
            </a:r>
          </a:p>
          <a:p>
            <a:pPr algn="just"/>
            <a:r>
              <a:rPr lang="en-US" b="1" dirty="0"/>
              <a:t>Operator</a:t>
            </a:r>
            <a:r>
              <a:rPr lang="en-US" dirty="0"/>
              <a:t>: Performs certain operations on the operands. </a:t>
            </a:r>
          </a:p>
          <a:p>
            <a:pPr algn="just"/>
            <a:r>
              <a:rPr lang="en-US" dirty="0"/>
              <a:t>let sum = 5 + 10; </a:t>
            </a:r>
          </a:p>
          <a:p>
            <a:pPr algn="just"/>
            <a:r>
              <a:rPr lang="en-US" dirty="0">
                <a:solidFill>
                  <a:srgbClr val="FF0066"/>
                </a:solidFill>
              </a:rPr>
              <a:t>The statement formed using the operator and the operands are called Expression. </a:t>
            </a:r>
          </a:p>
          <a:p>
            <a:pPr algn="just"/>
            <a:r>
              <a:rPr lang="en-US" dirty="0"/>
              <a:t>In the above example, </a:t>
            </a:r>
            <a:r>
              <a:rPr lang="en-US" dirty="0">
                <a:solidFill>
                  <a:srgbClr val="00B050"/>
                </a:solidFill>
              </a:rPr>
              <a:t>5+10 is an expression</a:t>
            </a:r>
            <a:r>
              <a:rPr lang="en-US" dirty="0"/>
              <a:t>. </a:t>
            </a:r>
          </a:p>
          <a:p>
            <a:pPr algn="just"/>
            <a:r>
              <a:rPr lang="en-US" dirty="0"/>
              <a:t>The values are termed as operands. </a:t>
            </a:r>
          </a:p>
          <a:p>
            <a:pPr algn="just"/>
            <a:r>
              <a:rPr lang="en-US" dirty="0"/>
              <a:t>The symbol ‘+’ is the operator which indicates which operation needs to be performed.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498080" cy="563562"/>
          </a:xfrm>
        </p:spPr>
        <p:txBody>
          <a:bodyPr>
            <a:normAutofit fontScale="90000"/>
          </a:bodyPr>
          <a:lstStyle/>
          <a:p>
            <a:pPr algn="ctr"/>
            <a:r>
              <a:rPr lang="en-US" b="1" dirty="0"/>
              <a:t>Types of Operators</a:t>
            </a:r>
            <a:endParaRPr lang="en-US" dirty="0"/>
          </a:p>
        </p:txBody>
      </p:sp>
      <p:sp>
        <p:nvSpPr>
          <p:cNvPr id="3" name="Content Placeholder 2"/>
          <p:cNvSpPr>
            <a:spLocks noGrp="1"/>
          </p:cNvSpPr>
          <p:nvPr>
            <p:ph idx="1"/>
          </p:nvPr>
        </p:nvSpPr>
        <p:spPr>
          <a:xfrm>
            <a:off x="1143000" y="1143000"/>
            <a:ext cx="7790688" cy="5486400"/>
          </a:xfrm>
        </p:spPr>
        <p:txBody>
          <a:bodyPr/>
          <a:lstStyle/>
          <a:p>
            <a:pPr algn="just"/>
            <a:r>
              <a:rPr lang="en-US" dirty="0"/>
              <a:t>Operators are categorized into unary, binary, and ternary based on the number of operands on which they operate in an expression. </a:t>
            </a:r>
          </a:p>
          <a:p>
            <a:pPr algn="just"/>
            <a:endParaRPr lang="en-US" dirty="0"/>
          </a:p>
        </p:txBody>
      </p:sp>
      <p:pic>
        <p:nvPicPr>
          <p:cNvPr id="4" name="Picture 3"/>
          <p:cNvPicPr/>
          <p:nvPr/>
        </p:nvPicPr>
        <p:blipFill>
          <a:blip r:embed="rId2"/>
          <a:srcRect/>
          <a:stretch>
            <a:fillRect/>
          </a:stretch>
        </p:blipFill>
        <p:spPr bwMode="auto">
          <a:xfrm>
            <a:off x="1143000" y="3429000"/>
            <a:ext cx="7772400" cy="2362200"/>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81000"/>
            <a:ext cx="7498080" cy="639762"/>
          </a:xfrm>
        </p:spPr>
        <p:txBody>
          <a:bodyPr>
            <a:normAutofit fontScale="90000"/>
          </a:bodyPr>
          <a:lstStyle/>
          <a:p>
            <a:pPr algn="ctr"/>
            <a:r>
              <a:rPr lang="en-US" b="1" dirty="0"/>
              <a:t>Arithmetic Operators</a:t>
            </a:r>
            <a:endParaRPr lang="en-US" dirty="0"/>
          </a:p>
        </p:txBody>
      </p:sp>
      <p:sp>
        <p:nvSpPr>
          <p:cNvPr id="3" name="Content Placeholder 2"/>
          <p:cNvSpPr>
            <a:spLocks noGrp="1"/>
          </p:cNvSpPr>
          <p:nvPr>
            <p:ph idx="1"/>
          </p:nvPr>
        </p:nvSpPr>
        <p:spPr>
          <a:xfrm>
            <a:off x="1295400" y="1447800"/>
            <a:ext cx="7638288" cy="4800600"/>
          </a:xfrm>
        </p:spPr>
        <p:txBody>
          <a:bodyPr/>
          <a:lstStyle/>
          <a:p>
            <a:pPr algn="just"/>
            <a:r>
              <a:rPr lang="en-US" dirty="0"/>
              <a:t>Arithmetic operators are used for performing arithmetic operations.</a:t>
            </a:r>
          </a:p>
          <a:p>
            <a:pPr algn="just"/>
            <a:endParaRPr lang="en-US" dirty="0"/>
          </a:p>
          <a:p>
            <a:pPr algn="just"/>
            <a:endParaRPr lang="en-US" dirty="0"/>
          </a:p>
        </p:txBody>
      </p:sp>
      <p:pic>
        <p:nvPicPr>
          <p:cNvPr id="4" name="Picture 3"/>
          <p:cNvPicPr/>
          <p:nvPr/>
        </p:nvPicPr>
        <p:blipFill>
          <a:blip r:embed="rId2"/>
          <a:srcRect/>
          <a:stretch>
            <a:fillRect/>
          </a:stretch>
        </p:blipFill>
        <p:spPr bwMode="auto">
          <a:xfrm>
            <a:off x="1143000" y="2743200"/>
            <a:ext cx="8001000" cy="1981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639762"/>
          </a:xfrm>
        </p:spPr>
        <p:txBody>
          <a:bodyPr>
            <a:normAutofit fontScale="90000"/>
          </a:bodyPr>
          <a:lstStyle/>
          <a:p>
            <a:pPr algn="ctr"/>
            <a:r>
              <a:rPr lang="en-US" b="1" dirty="0"/>
              <a:t>What is JavaScript?</a:t>
            </a:r>
            <a:endParaRPr lang="en-US" dirty="0"/>
          </a:p>
        </p:txBody>
      </p:sp>
      <p:sp>
        <p:nvSpPr>
          <p:cNvPr id="3" name="Content Placeholder 2"/>
          <p:cNvSpPr>
            <a:spLocks noGrp="1"/>
          </p:cNvSpPr>
          <p:nvPr>
            <p:ph idx="1"/>
          </p:nvPr>
        </p:nvSpPr>
        <p:spPr>
          <a:xfrm>
            <a:off x="1143000" y="762000"/>
            <a:ext cx="7790688" cy="5486400"/>
          </a:xfrm>
        </p:spPr>
        <p:txBody>
          <a:bodyPr/>
          <a:lstStyle/>
          <a:p>
            <a:pPr algn="just"/>
            <a:r>
              <a:rPr lang="en-US" dirty="0"/>
              <a:t>JavaScript is the programming language for web users </a:t>
            </a:r>
            <a:r>
              <a:rPr lang="en-US" dirty="0">
                <a:solidFill>
                  <a:srgbClr val="CC3399"/>
                </a:solidFill>
              </a:rPr>
              <a:t>to convert static web pages to dynamic web pages</a:t>
            </a:r>
            <a:r>
              <a:rPr lang="en-US" dirty="0"/>
              <a:t>.</a:t>
            </a:r>
          </a:p>
          <a:p>
            <a:pPr algn="just"/>
            <a:r>
              <a:rPr lang="en-US" dirty="0"/>
              <a:t>Web page designed using HTML and CSS is static.</a:t>
            </a:r>
          </a:p>
          <a:p>
            <a:pPr algn="just"/>
            <a:endParaRPr lang="en-US" dirty="0"/>
          </a:p>
          <a:p>
            <a:pPr algn="just"/>
            <a:endParaRPr lang="en-US" dirty="0"/>
          </a:p>
          <a:p>
            <a:pPr algn="just"/>
            <a:endParaRPr lang="en-US" dirty="0"/>
          </a:p>
        </p:txBody>
      </p:sp>
      <p:pic>
        <p:nvPicPr>
          <p:cNvPr id="4" name="Picture 3"/>
          <p:cNvPicPr/>
          <p:nvPr/>
        </p:nvPicPr>
        <p:blipFill>
          <a:blip r:embed="rId2"/>
          <a:srcRect/>
          <a:stretch>
            <a:fillRect/>
          </a:stretch>
        </p:blipFill>
        <p:spPr bwMode="auto">
          <a:xfrm>
            <a:off x="1905000" y="3657600"/>
            <a:ext cx="6781800" cy="1676400"/>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638288" cy="6096000"/>
          </a:xfrm>
        </p:spPr>
        <p:txBody>
          <a:bodyPr>
            <a:normAutofit fontScale="92500" lnSpcReduction="20000"/>
          </a:bodyPr>
          <a:lstStyle/>
          <a:p>
            <a:pPr lvl="0">
              <a:lnSpc>
                <a:spcPct val="150000"/>
              </a:lnSpc>
            </a:pPr>
            <a:r>
              <a:rPr lang="en-US" dirty="0"/>
              <a:t>let sum = 5 + 3; </a:t>
            </a:r>
            <a:r>
              <a:rPr lang="en-US" i="1" dirty="0"/>
              <a:t>// sum=8 </a:t>
            </a:r>
            <a:endParaRPr lang="en-US" dirty="0"/>
          </a:p>
          <a:p>
            <a:pPr lvl="0">
              <a:lnSpc>
                <a:spcPct val="150000"/>
              </a:lnSpc>
            </a:pPr>
            <a:r>
              <a:rPr lang="en-US" dirty="0"/>
              <a:t>let difference = 5 – 3; </a:t>
            </a:r>
            <a:r>
              <a:rPr lang="en-US" i="1" dirty="0"/>
              <a:t>// difference=2 </a:t>
            </a:r>
            <a:endParaRPr lang="en-US" dirty="0"/>
          </a:p>
          <a:p>
            <a:pPr lvl="0">
              <a:lnSpc>
                <a:spcPct val="150000"/>
              </a:lnSpc>
            </a:pPr>
            <a:r>
              <a:rPr lang="en-US" dirty="0"/>
              <a:t>let product = 5 * 3; </a:t>
            </a:r>
            <a:r>
              <a:rPr lang="en-US" i="1" dirty="0"/>
              <a:t>// product=15 </a:t>
            </a:r>
            <a:endParaRPr lang="en-US" dirty="0"/>
          </a:p>
          <a:p>
            <a:pPr lvl="0">
              <a:lnSpc>
                <a:spcPct val="150000"/>
              </a:lnSpc>
            </a:pPr>
            <a:r>
              <a:rPr lang="en-US" dirty="0"/>
              <a:t>let division = 5/3; </a:t>
            </a:r>
            <a:r>
              <a:rPr lang="en-US" i="1" dirty="0"/>
              <a:t>// division=1 </a:t>
            </a:r>
            <a:endParaRPr lang="en-US" dirty="0"/>
          </a:p>
          <a:p>
            <a:pPr lvl="0">
              <a:lnSpc>
                <a:spcPct val="150000"/>
              </a:lnSpc>
            </a:pPr>
            <a:r>
              <a:rPr lang="en-US" dirty="0"/>
              <a:t>let mod = 5%3; </a:t>
            </a:r>
            <a:r>
              <a:rPr lang="en-US" i="1" dirty="0"/>
              <a:t>// mod=2 </a:t>
            </a:r>
            <a:endParaRPr lang="en-US" dirty="0"/>
          </a:p>
          <a:p>
            <a:pPr lvl="0">
              <a:lnSpc>
                <a:spcPct val="150000"/>
              </a:lnSpc>
            </a:pPr>
            <a:r>
              <a:rPr lang="en-US" dirty="0"/>
              <a:t>let value = 5;</a:t>
            </a:r>
          </a:p>
          <a:p>
            <a:pPr lvl="0">
              <a:lnSpc>
                <a:spcPct val="150000"/>
              </a:lnSpc>
            </a:pPr>
            <a:r>
              <a:rPr lang="en-US" dirty="0"/>
              <a:t>value++; </a:t>
            </a:r>
            <a:r>
              <a:rPr lang="en-US" i="1" dirty="0"/>
              <a:t>// increment by 1, value=6</a:t>
            </a:r>
            <a:endParaRPr lang="en-US" dirty="0"/>
          </a:p>
          <a:p>
            <a:pPr lvl="0">
              <a:lnSpc>
                <a:spcPct val="150000"/>
              </a:lnSpc>
            </a:pPr>
            <a:r>
              <a:rPr lang="en-US" dirty="0"/>
              <a:t>let value = 10;</a:t>
            </a:r>
          </a:p>
          <a:p>
            <a:pPr>
              <a:lnSpc>
                <a:spcPct val="150000"/>
              </a:lnSpc>
            </a:pPr>
            <a:r>
              <a:rPr lang="en-US" dirty="0"/>
              <a:t>value--; </a:t>
            </a:r>
            <a:r>
              <a:rPr lang="en-US" i="1" dirty="0"/>
              <a:t>// decrement by 1, value=9</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912" y="609600"/>
            <a:ext cx="7181088" cy="715962"/>
          </a:xfrm>
        </p:spPr>
        <p:txBody>
          <a:bodyPr>
            <a:normAutofit fontScale="90000"/>
          </a:bodyPr>
          <a:lstStyle/>
          <a:p>
            <a:pPr algn="ctr"/>
            <a:r>
              <a:rPr lang="en-US" b="1" dirty="0"/>
              <a:t>Arithmetic Operators – </a:t>
            </a:r>
            <a:br>
              <a:rPr lang="en-US" b="1" dirty="0"/>
            </a:br>
            <a:r>
              <a:rPr lang="en-US" b="1" dirty="0"/>
              <a:t>String Type Operands</a:t>
            </a:r>
            <a:br>
              <a:rPr lang="en-US" dirty="0"/>
            </a:br>
            <a:endParaRPr lang="en-US" dirty="0"/>
          </a:p>
        </p:txBody>
      </p:sp>
      <p:sp>
        <p:nvSpPr>
          <p:cNvPr id="3" name="Content Placeholder 2"/>
          <p:cNvSpPr>
            <a:spLocks noGrp="1"/>
          </p:cNvSpPr>
          <p:nvPr>
            <p:ph idx="1"/>
          </p:nvPr>
        </p:nvSpPr>
        <p:spPr>
          <a:xfrm>
            <a:off x="1219200" y="1524000"/>
            <a:ext cx="7714488" cy="4724400"/>
          </a:xfrm>
        </p:spPr>
        <p:txBody>
          <a:bodyPr>
            <a:normAutofit lnSpcReduction="10000"/>
          </a:bodyPr>
          <a:lstStyle/>
          <a:p>
            <a:pPr algn="just">
              <a:lnSpc>
                <a:spcPct val="150000"/>
              </a:lnSpc>
            </a:pPr>
            <a:r>
              <a:rPr lang="en-US" dirty="0"/>
              <a:t>Arithmetic operator '+' when used with string type results in the concatenation. </a:t>
            </a:r>
          </a:p>
          <a:p>
            <a:pPr marL="858838" indent="-282575" algn="just">
              <a:lnSpc>
                <a:spcPct val="150000"/>
              </a:lnSpc>
              <a:buNone/>
            </a:pPr>
            <a:r>
              <a:rPr lang="en-US" dirty="0"/>
              <a:t>let </a:t>
            </a:r>
            <a:r>
              <a:rPr lang="en-US" dirty="0" err="1"/>
              <a:t>firstName</a:t>
            </a:r>
            <a:r>
              <a:rPr lang="en-US" dirty="0"/>
              <a:t> = "James"; </a:t>
            </a:r>
          </a:p>
          <a:p>
            <a:pPr marL="858838" indent="-282575" algn="just">
              <a:lnSpc>
                <a:spcPct val="150000"/>
              </a:lnSpc>
              <a:buNone/>
            </a:pPr>
            <a:r>
              <a:rPr lang="en-US" dirty="0"/>
              <a:t>let </a:t>
            </a:r>
            <a:r>
              <a:rPr lang="en-US" dirty="0" err="1"/>
              <a:t>lastName</a:t>
            </a:r>
            <a:r>
              <a:rPr lang="en-US" dirty="0"/>
              <a:t> = "Roche"; </a:t>
            </a:r>
          </a:p>
          <a:p>
            <a:pPr marL="858838" indent="-282575" algn="just">
              <a:lnSpc>
                <a:spcPct val="150000"/>
              </a:lnSpc>
              <a:buNone/>
            </a:pPr>
            <a:r>
              <a:rPr lang="en-US" dirty="0"/>
              <a:t>let name = </a:t>
            </a:r>
            <a:r>
              <a:rPr lang="en-US" dirty="0" err="1"/>
              <a:t>firstName</a:t>
            </a:r>
            <a:r>
              <a:rPr lang="en-US" dirty="0"/>
              <a:t> + " " + </a:t>
            </a:r>
            <a:r>
              <a:rPr lang="en-US" dirty="0" err="1"/>
              <a:t>lastName</a:t>
            </a:r>
            <a:r>
              <a:rPr lang="en-US" dirty="0"/>
              <a:t>;  </a:t>
            </a:r>
          </a:p>
          <a:p>
            <a:pPr marL="858838" indent="-282575" algn="just">
              <a:lnSpc>
                <a:spcPct val="150000"/>
              </a:lnSpc>
              <a:buNone/>
            </a:pPr>
            <a:r>
              <a:rPr lang="en-US" i="1" dirty="0"/>
              <a:t>// name = James Roche </a:t>
            </a:r>
            <a:endParaRPr lang="en-US" dirty="0"/>
          </a:p>
          <a:p>
            <a:pPr algn="just">
              <a:lnSpc>
                <a:spcPct val="150000"/>
              </a:lnSpc>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609600"/>
            <a:ext cx="7714488" cy="5638800"/>
          </a:xfrm>
        </p:spPr>
        <p:txBody>
          <a:bodyPr>
            <a:normAutofit fontScale="92500" lnSpcReduction="10000"/>
          </a:bodyPr>
          <a:lstStyle/>
          <a:p>
            <a:pPr algn="just">
              <a:lnSpc>
                <a:spcPct val="150000"/>
              </a:lnSpc>
            </a:pPr>
            <a:r>
              <a:rPr lang="en-US" dirty="0"/>
              <a:t>Arithmetic operator ‘+’ when used with a </a:t>
            </a:r>
            <a:r>
              <a:rPr lang="en-US" dirty="0">
                <a:solidFill>
                  <a:srgbClr val="FF0066"/>
                </a:solidFill>
              </a:rPr>
              <a:t>string value and a numeric value, it results in a new string value</a:t>
            </a:r>
            <a:r>
              <a:rPr lang="en-US" dirty="0"/>
              <a:t>.  </a:t>
            </a:r>
          </a:p>
          <a:p>
            <a:pPr marL="754063" indent="-282575" algn="just">
              <a:lnSpc>
                <a:spcPct val="150000"/>
              </a:lnSpc>
              <a:buNone/>
            </a:pPr>
            <a:r>
              <a:rPr lang="en-US" dirty="0"/>
              <a:t>let </a:t>
            </a:r>
            <a:r>
              <a:rPr lang="en-US" dirty="0" err="1"/>
              <a:t>strValue</a:t>
            </a:r>
            <a:r>
              <a:rPr lang="en-US" dirty="0"/>
              <a:t>="James"; </a:t>
            </a:r>
          </a:p>
          <a:p>
            <a:pPr marL="754063" indent="-282575" algn="just">
              <a:lnSpc>
                <a:spcPct val="150000"/>
              </a:lnSpc>
              <a:buNone/>
            </a:pPr>
            <a:r>
              <a:rPr lang="en-US" dirty="0"/>
              <a:t>let </a:t>
            </a:r>
            <a:r>
              <a:rPr lang="en-US" dirty="0" err="1"/>
              <a:t>numValue</a:t>
            </a:r>
            <a:r>
              <a:rPr lang="en-US" dirty="0"/>
              <a:t>=10; </a:t>
            </a:r>
          </a:p>
          <a:p>
            <a:pPr marL="754063" indent="-282575" algn="just">
              <a:lnSpc>
                <a:spcPct val="150000"/>
              </a:lnSpc>
              <a:buNone/>
            </a:pPr>
            <a:r>
              <a:rPr lang="en-US" dirty="0"/>
              <a:t>let </a:t>
            </a:r>
            <a:r>
              <a:rPr lang="en-US" dirty="0" err="1"/>
              <a:t>newStrValue</a:t>
            </a:r>
            <a:r>
              <a:rPr lang="en-US" dirty="0"/>
              <a:t>= </a:t>
            </a:r>
            <a:r>
              <a:rPr lang="en-US" dirty="0" err="1"/>
              <a:t>strValue</a:t>
            </a:r>
            <a:r>
              <a:rPr lang="en-US" dirty="0"/>
              <a:t> + " " + </a:t>
            </a:r>
            <a:r>
              <a:rPr lang="en-US" dirty="0" err="1"/>
              <a:t>numValue</a:t>
            </a:r>
            <a:r>
              <a:rPr lang="en-US" dirty="0"/>
              <a:t>;  </a:t>
            </a:r>
            <a:r>
              <a:rPr lang="en-US" i="1" dirty="0"/>
              <a:t>//</a:t>
            </a:r>
            <a:r>
              <a:rPr lang="en-US" i="1" dirty="0" err="1"/>
              <a:t>newStrValue</a:t>
            </a:r>
            <a:r>
              <a:rPr lang="en-US" i="1" dirty="0"/>
              <a:t>=James10 </a:t>
            </a:r>
            <a:br>
              <a:rPr lang="en-US" dirty="0"/>
            </a:b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498080" cy="563562"/>
          </a:xfrm>
        </p:spPr>
        <p:txBody>
          <a:bodyPr>
            <a:normAutofit fontScale="90000"/>
          </a:bodyPr>
          <a:lstStyle/>
          <a:p>
            <a:pPr algn="ctr"/>
            <a:r>
              <a:rPr lang="en-US" b="1" dirty="0"/>
              <a:t>Assignment Operators</a:t>
            </a:r>
            <a:endParaRPr lang="en-US" dirty="0"/>
          </a:p>
        </p:txBody>
      </p:sp>
      <p:sp>
        <p:nvSpPr>
          <p:cNvPr id="3" name="Content Placeholder 2"/>
          <p:cNvSpPr>
            <a:spLocks noGrp="1"/>
          </p:cNvSpPr>
          <p:nvPr>
            <p:ph idx="1"/>
          </p:nvPr>
        </p:nvSpPr>
        <p:spPr>
          <a:xfrm>
            <a:off x="1219200" y="762000"/>
            <a:ext cx="7714488" cy="6096000"/>
          </a:xfrm>
        </p:spPr>
        <p:txBody>
          <a:bodyPr>
            <a:normAutofit fontScale="92500" lnSpcReduction="10000"/>
          </a:bodyPr>
          <a:lstStyle/>
          <a:p>
            <a:pPr algn="just"/>
            <a:r>
              <a:rPr lang="en-US" dirty="0"/>
              <a:t>Assignment operators are used for assigning values to the variables.</a:t>
            </a:r>
          </a:p>
          <a:p>
            <a:pPr algn="just"/>
            <a:endParaRPr lang="en-US" dirty="0"/>
          </a:p>
          <a:p>
            <a:pPr algn="just"/>
            <a:endParaRPr lang="en-US" dirty="0"/>
          </a:p>
          <a:p>
            <a:pPr algn="just"/>
            <a:endParaRPr lang="en-US" dirty="0"/>
          </a:p>
          <a:p>
            <a:pPr algn="just"/>
            <a:endParaRPr lang="en-US" dirty="0"/>
          </a:p>
          <a:p>
            <a:pPr algn="just"/>
            <a:r>
              <a:rPr lang="en-US" dirty="0"/>
              <a:t>let num = 30; </a:t>
            </a:r>
            <a:r>
              <a:rPr lang="en-US" i="1" dirty="0"/>
              <a:t>// num=30 </a:t>
            </a:r>
          </a:p>
          <a:p>
            <a:pPr algn="just"/>
            <a:r>
              <a:rPr lang="en-US" dirty="0"/>
              <a:t>let num += 10; </a:t>
            </a:r>
            <a:r>
              <a:rPr lang="en-US" i="1" dirty="0"/>
              <a:t>// num=num+10 =&gt; num=40</a:t>
            </a:r>
          </a:p>
          <a:p>
            <a:pPr algn="just"/>
            <a:r>
              <a:rPr lang="en-US" dirty="0"/>
              <a:t>let num -= 10; </a:t>
            </a:r>
            <a:r>
              <a:rPr lang="en-US" i="1" dirty="0"/>
              <a:t>// num=num-10 =&gt; num=20 </a:t>
            </a:r>
          </a:p>
          <a:p>
            <a:pPr algn="just"/>
            <a:r>
              <a:rPr lang="en-US" dirty="0"/>
              <a:t>let num *= 30; </a:t>
            </a:r>
            <a:r>
              <a:rPr lang="en-US" i="1" dirty="0"/>
              <a:t>// num=num*30 =&gt; num=900</a:t>
            </a:r>
          </a:p>
          <a:p>
            <a:pPr algn="just"/>
            <a:r>
              <a:rPr lang="en-US" dirty="0"/>
              <a:t>let num /= 10; </a:t>
            </a:r>
            <a:r>
              <a:rPr lang="en-US" i="1" dirty="0"/>
              <a:t>// num=num/10 =&gt; num=3 </a:t>
            </a:r>
          </a:p>
          <a:p>
            <a:pPr algn="just"/>
            <a:r>
              <a:rPr lang="en-US" dirty="0"/>
              <a:t>let num %= 10; </a:t>
            </a:r>
            <a:r>
              <a:rPr lang="en-US" i="1" dirty="0"/>
              <a:t>// num=num%10 =&gt; num=0 </a:t>
            </a:r>
            <a:endParaRPr lang="en-US" dirty="0"/>
          </a:p>
          <a:p>
            <a:pPr algn="just"/>
            <a:endParaRPr lang="en-US" dirty="0"/>
          </a:p>
          <a:p>
            <a:pPr algn="just"/>
            <a:endParaRPr lang="en-US" dirty="0"/>
          </a:p>
        </p:txBody>
      </p:sp>
      <p:pic>
        <p:nvPicPr>
          <p:cNvPr id="4" name="Picture 3"/>
          <p:cNvPicPr/>
          <p:nvPr/>
        </p:nvPicPr>
        <p:blipFill>
          <a:blip r:embed="rId2"/>
          <a:srcRect/>
          <a:stretch>
            <a:fillRect/>
          </a:stretch>
        </p:blipFill>
        <p:spPr bwMode="auto">
          <a:xfrm>
            <a:off x="1447800" y="1600200"/>
            <a:ext cx="7391400" cy="1828800"/>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8153400" cy="715962"/>
          </a:xfrm>
        </p:spPr>
        <p:txBody>
          <a:bodyPr>
            <a:noAutofit/>
          </a:bodyPr>
          <a:lstStyle/>
          <a:p>
            <a:pPr algn="ctr"/>
            <a:r>
              <a:rPr lang="en-US" sz="3600" b="1" dirty="0"/>
              <a:t>Relational or Comparison Operators</a:t>
            </a:r>
            <a:endParaRPr lang="en-US" sz="3600" dirty="0"/>
          </a:p>
        </p:txBody>
      </p:sp>
      <p:sp>
        <p:nvSpPr>
          <p:cNvPr id="3" name="Content Placeholder 2"/>
          <p:cNvSpPr>
            <a:spLocks noGrp="1"/>
          </p:cNvSpPr>
          <p:nvPr>
            <p:ph idx="1"/>
          </p:nvPr>
        </p:nvSpPr>
        <p:spPr>
          <a:xfrm>
            <a:off x="1143000" y="990600"/>
            <a:ext cx="7790688" cy="5257800"/>
          </a:xfrm>
        </p:spPr>
        <p:txBody>
          <a:bodyPr/>
          <a:lstStyle/>
          <a:p>
            <a:pPr algn="just"/>
            <a:r>
              <a:rPr lang="en-US" dirty="0"/>
              <a:t>Used for comparing values and the result of comparison is always either true or false.</a:t>
            </a:r>
          </a:p>
          <a:p>
            <a:pPr algn="just"/>
            <a:r>
              <a:rPr lang="en-US" dirty="0"/>
              <a:t>Relational operators shown below </a:t>
            </a:r>
            <a:r>
              <a:rPr lang="en-US" dirty="0">
                <a:solidFill>
                  <a:srgbClr val="FF0066"/>
                </a:solidFill>
              </a:rPr>
              <a:t>do implicit data type conversion of one of the operands before comparison.</a:t>
            </a:r>
          </a:p>
          <a:p>
            <a:pPr algn="just"/>
            <a:endParaRPr lang="en-US" dirty="0"/>
          </a:p>
        </p:txBody>
      </p:sp>
      <p:pic>
        <p:nvPicPr>
          <p:cNvPr id="4" name="Picture 3"/>
          <p:cNvPicPr/>
          <p:nvPr/>
        </p:nvPicPr>
        <p:blipFill>
          <a:blip r:embed="rId2"/>
          <a:srcRect/>
          <a:stretch>
            <a:fillRect/>
          </a:stretch>
        </p:blipFill>
        <p:spPr bwMode="auto">
          <a:xfrm>
            <a:off x="1143000" y="3962400"/>
            <a:ext cx="8001000" cy="2133600"/>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400800"/>
          </a:xfrm>
        </p:spPr>
        <p:txBody>
          <a:bodyPr>
            <a:normAutofit fontScale="92500" lnSpcReduction="10000"/>
          </a:bodyPr>
          <a:lstStyle/>
          <a:p>
            <a:pPr algn="just">
              <a:lnSpc>
                <a:spcPct val="150000"/>
              </a:lnSpc>
            </a:pPr>
            <a:r>
              <a:rPr lang="en-US" dirty="0"/>
              <a:t>10 &gt; 10; </a:t>
            </a:r>
            <a:r>
              <a:rPr lang="en-US" i="1" dirty="0"/>
              <a:t>//false </a:t>
            </a:r>
          </a:p>
          <a:p>
            <a:pPr algn="just">
              <a:lnSpc>
                <a:spcPct val="150000"/>
              </a:lnSpc>
            </a:pPr>
            <a:r>
              <a:rPr lang="en-US" dirty="0"/>
              <a:t>10 &gt;= 10; </a:t>
            </a:r>
            <a:r>
              <a:rPr lang="en-US" i="1" dirty="0"/>
              <a:t>//true </a:t>
            </a:r>
          </a:p>
          <a:p>
            <a:pPr algn="just">
              <a:lnSpc>
                <a:spcPct val="150000"/>
              </a:lnSpc>
            </a:pPr>
            <a:r>
              <a:rPr lang="en-US" dirty="0"/>
              <a:t>10 &lt; 10; </a:t>
            </a:r>
            <a:r>
              <a:rPr lang="en-US" i="1" dirty="0"/>
              <a:t>//false </a:t>
            </a:r>
          </a:p>
          <a:p>
            <a:pPr algn="just">
              <a:lnSpc>
                <a:spcPct val="150000"/>
              </a:lnSpc>
            </a:pPr>
            <a:r>
              <a:rPr lang="en-US" dirty="0"/>
              <a:t>10 &lt;= 10; </a:t>
            </a:r>
            <a:r>
              <a:rPr lang="en-US" i="1" dirty="0"/>
              <a:t>//true </a:t>
            </a:r>
          </a:p>
          <a:p>
            <a:pPr algn="just">
              <a:lnSpc>
                <a:spcPct val="150000"/>
              </a:lnSpc>
            </a:pPr>
            <a:r>
              <a:rPr lang="en-US" dirty="0"/>
              <a:t>10 == 10; </a:t>
            </a:r>
            <a:r>
              <a:rPr lang="en-US" i="1" dirty="0"/>
              <a:t>//true </a:t>
            </a:r>
          </a:p>
          <a:p>
            <a:pPr algn="just">
              <a:lnSpc>
                <a:spcPct val="150000"/>
              </a:lnSpc>
            </a:pPr>
            <a:r>
              <a:rPr lang="en-US" dirty="0"/>
              <a:t>10 != 10; </a:t>
            </a:r>
            <a:r>
              <a:rPr lang="en-US" i="1" dirty="0"/>
              <a:t>//false </a:t>
            </a:r>
          </a:p>
          <a:p>
            <a:pPr algn="just">
              <a:lnSpc>
                <a:spcPct val="150000"/>
              </a:lnSpc>
            </a:pPr>
            <a:r>
              <a:rPr lang="en-US" dirty="0"/>
              <a:t>Relational operators shown below compares both the values and the value types without any implicit type conversion.</a:t>
            </a:r>
          </a:p>
          <a:p>
            <a:pPr algn="just">
              <a:lnSpc>
                <a:spcPct val="150000"/>
              </a:lnSpc>
            </a:pPr>
            <a:endParaRPr lang="en-US" dirty="0"/>
          </a:p>
          <a:p>
            <a:pPr algn="just">
              <a:lnSpc>
                <a:spcPct val="150000"/>
              </a:lnSpc>
            </a:pP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066800" y="304800"/>
            <a:ext cx="8077199" cy="5715000"/>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714488" cy="6248400"/>
          </a:xfrm>
        </p:spPr>
        <p:txBody>
          <a:bodyPr>
            <a:normAutofit/>
          </a:bodyPr>
          <a:lstStyle/>
          <a:p>
            <a:pPr algn="just"/>
            <a:r>
              <a:rPr lang="en-US" dirty="0"/>
              <a:t>Strict equality (===) and strict inequality (!==) operators </a:t>
            </a:r>
            <a:r>
              <a:rPr lang="en-US" dirty="0">
                <a:solidFill>
                  <a:srgbClr val="FF0066"/>
                </a:solidFill>
              </a:rPr>
              <a:t>consider only values of the same type to be equal</a:t>
            </a:r>
            <a:r>
              <a:rPr lang="en-US" dirty="0"/>
              <a:t>.</a:t>
            </a:r>
          </a:p>
          <a:p>
            <a:pPr algn="just"/>
            <a:r>
              <a:rPr lang="en-US" dirty="0"/>
              <a:t>Hence, strict equality and strict inequality operators are </a:t>
            </a:r>
            <a:r>
              <a:rPr lang="en-US" dirty="0">
                <a:solidFill>
                  <a:srgbClr val="0000FF"/>
                </a:solidFill>
              </a:rPr>
              <a:t>highly recommended to determine whether two given values are equal or not.</a:t>
            </a:r>
          </a:p>
          <a:p>
            <a:pPr algn="just"/>
            <a:r>
              <a:rPr lang="en-US" dirty="0"/>
              <a:t>As a best practice, you should use === comparison operator when you </a:t>
            </a:r>
            <a:r>
              <a:rPr lang="en-US" b="1" dirty="0">
                <a:solidFill>
                  <a:srgbClr val="008E47"/>
                </a:solidFill>
              </a:rPr>
              <a:t>want to compare value and type</a:t>
            </a:r>
            <a:r>
              <a:rPr lang="en-US" dirty="0"/>
              <a:t>, and the rest of the places for value comparison == operator can be used. </a:t>
            </a:r>
          </a:p>
          <a:p>
            <a:pPr algn="just"/>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pPr algn="ctr"/>
            <a:r>
              <a:rPr lang="en-US" b="1" dirty="0"/>
              <a:t>Logical Operators</a:t>
            </a:r>
            <a:endParaRPr lang="en-US" dirty="0"/>
          </a:p>
        </p:txBody>
      </p:sp>
      <p:sp>
        <p:nvSpPr>
          <p:cNvPr id="3" name="Content Placeholder 2"/>
          <p:cNvSpPr>
            <a:spLocks noGrp="1"/>
          </p:cNvSpPr>
          <p:nvPr>
            <p:ph idx="1"/>
          </p:nvPr>
        </p:nvSpPr>
        <p:spPr>
          <a:xfrm>
            <a:off x="1143000" y="1143000"/>
            <a:ext cx="7790688" cy="5334000"/>
          </a:xfrm>
        </p:spPr>
        <p:txBody>
          <a:bodyPr/>
          <a:lstStyle/>
          <a:p>
            <a:pPr algn="just"/>
            <a:r>
              <a:rPr lang="en-US" dirty="0"/>
              <a:t>To make a decision based on multiple conditions. Each operand is considered a condition that can be evaluated to true or false. </a:t>
            </a:r>
          </a:p>
        </p:txBody>
      </p:sp>
      <p:pic>
        <p:nvPicPr>
          <p:cNvPr id="4" name="Picture 3"/>
          <p:cNvPicPr/>
          <p:nvPr/>
        </p:nvPicPr>
        <p:blipFill>
          <a:blip r:embed="rId2"/>
          <a:srcRect/>
          <a:stretch>
            <a:fillRect/>
          </a:stretch>
        </p:blipFill>
        <p:spPr bwMode="auto">
          <a:xfrm>
            <a:off x="1600200" y="3276600"/>
            <a:ext cx="7162800" cy="3352800"/>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828800"/>
            <a:ext cx="7498080" cy="4419600"/>
          </a:xfrm>
        </p:spPr>
        <p:txBody>
          <a:bodyPr/>
          <a:lstStyle/>
          <a:p>
            <a:pPr>
              <a:lnSpc>
                <a:spcPct val="200000"/>
              </a:lnSpc>
            </a:pPr>
            <a:r>
              <a:rPr lang="en-US" dirty="0"/>
              <a:t>!(10 &gt; 20); </a:t>
            </a:r>
            <a:r>
              <a:rPr lang="en-US" i="1" dirty="0"/>
              <a:t>//true </a:t>
            </a:r>
          </a:p>
          <a:p>
            <a:pPr>
              <a:lnSpc>
                <a:spcPct val="200000"/>
              </a:lnSpc>
            </a:pPr>
            <a:r>
              <a:rPr lang="en-US" dirty="0"/>
              <a:t>(10 &gt; 5) &amp;&amp; (20 &gt; 20); </a:t>
            </a:r>
            <a:r>
              <a:rPr lang="en-US" i="1" dirty="0"/>
              <a:t>//false </a:t>
            </a:r>
          </a:p>
          <a:p>
            <a:pPr>
              <a:lnSpc>
                <a:spcPct val="200000"/>
              </a:lnSpc>
            </a:pPr>
            <a:r>
              <a:rPr lang="en-US" dirty="0"/>
              <a:t>(10 &gt; 5) || (20 &gt; 20); </a:t>
            </a:r>
            <a:r>
              <a:rPr lang="en-US" i="1" dirty="0"/>
              <a:t>//true </a:t>
            </a:r>
            <a:endParaRPr lang="en-US" dirty="0"/>
          </a:p>
          <a:p>
            <a:pPr>
              <a:lnSpc>
                <a:spcPct val="200000"/>
              </a:lnSpc>
            </a:pPr>
            <a:endParaRPr lang="en-US" dirty="0"/>
          </a:p>
        </p:txBody>
      </p:sp>
      <p:sp>
        <p:nvSpPr>
          <p:cNvPr id="4" name="Title 1"/>
          <p:cNvSpPr>
            <a:spLocks noGrp="1"/>
          </p:cNvSpPr>
          <p:nvPr>
            <p:ph type="title"/>
          </p:nvPr>
        </p:nvSpPr>
        <p:spPr>
          <a:xfrm>
            <a:off x="1371600" y="457200"/>
            <a:ext cx="7498080" cy="639762"/>
          </a:xfrm>
        </p:spPr>
        <p:txBody>
          <a:bodyPr>
            <a:normAutofit fontScale="90000"/>
          </a:bodyPr>
          <a:lstStyle/>
          <a:p>
            <a:pPr algn="ctr"/>
            <a:r>
              <a:rPr lang="en-US" b="1" dirty="0"/>
              <a:t>Logical Operators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6181</TotalTime>
  <Words>7184</Words>
  <Application>Microsoft Office PowerPoint</Application>
  <PresentationFormat>On-screen Show (4:3)</PresentationFormat>
  <Paragraphs>807</Paragraphs>
  <Slides>135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135</vt:i4>
      </vt:variant>
    </vt:vector>
  </HeadingPairs>
  <TitlesOfParts>
    <vt:vector size="142" baseType="lpstr">
      <vt:lpstr>Arial</vt:lpstr>
      <vt:lpstr>Calibri</vt:lpstr>
      <vt:lpstr>Gill Sans MT</vt:lpstr>
      <vt:lpstr>Times New Roman</vt:lpstr>
      <vt:lpstr>Verdana</vt:lpstr>
      <vt:lpstr>Wingdings 2</vt:lpstr>
      <vt:lpstr>Solstice</vt:lpstr>
      <vt:lpstr>Java Script</vt:lpstr>
      <vt:lpstr>Why we need JavaScript?</vt:lpstr>
      <vt:lpstr>PowerPoint Presentation</vt:lpstr>
      <vt:lpstr>PowerPoint Presentation</vt:lpstr>
      <vt:lpstr>How to handle the user click, validate the user data, and display the corresponding view? </vt:lpstr>
      <vt:lpstr>PowerPoint Presentation</vt:lpstr>
      <vt:lpstr>PowerPoint Presentation</vt:lpstr>
      <vt:lpstr>Advantages of using JavaScript</vt:lpstr>
      <vt:lpstr>What is JavaScript?</vt:lpstr>
      <vt:lpstr>PowerPoint Presentation</vt:lpstr>
      <vt:lpstr>PowerPoint Presentation</vt:lpstr>
      <vt:lpstr>Where to write JavaScript code?</vt:lpstr>
      <vt:lpstr>Internal Scripting</vt:lpstr>
      <vt:lpstr>PowerPoint Presentation</vt:lpstr>
      <vt:lpstr>External Scripting</vt:lpstr>
      <vt:lpstr>Example</vt:lpstr>
      <vt:lpstr>PowerPoint Presentation</vt:lpstr>
      <vt:lpstr>Environmental Setup - Internal </vt:lpstr>
      <vt:lpstr>Steps to execute JavaScript code</vt:lpstr>
      <vt:lpstr>PowerPoint Presentation</vt:lpstr>
      <vt:lpstr>PowerPoint Presentation</vt:lpstr>
      <vt:lpstr>Output:</vt:lpstr>
      <vt:lpstr>PowerPoint Presentation</vt:lpstr>
      <vt:lpstr>Adding Live Server </vt:lpstr>
      <vt:lpstr>PowerPoint Presentation</vt:lpstr>
      <vt:lpstr>PowerPoint Presentation</vt:lpstr>
      <vt:lpstr>PowerPoint Presentation</vt:lpstr>
      <vt:lpstr>Need for Linting</vt:lpstr>
      <vt:lpstr>Adding ESLint plugin in VS Code IDE: </vt:lpstr>
      <vt:lpstr>PowerPoint Presentation</vt:lpstr>
      <vt:lpstr>Adding ESLint using NPM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Identifiers</vt:lpstr>
      <vt:lpstr>Type of Identifiers</vt:lpstr>
      <vt:lpstr>Let</vt:lpstr>
      <vt:lpstr>Let</vt:lpstr>
      <vt:lpstr>Example</vt:lpstr>
      <vt:lpstr>Const</vt:lpstr>
      <vt:lpstr>Example</vt:lpstr>
      <vt:lpstr>Var</vt:lpstr>
      <vt:lpstr>Example</vt:lpstr>
      <vt:lpstr>let vs. const vs. var</vt:lpstr>
      <vt:lpstr>Data types</vt:lpstr>
      <vt:lpstr>Data types</vt:lpstr>
      <vt:lpstr>PowerPoint Presentation</vt:lpstr>
      <vt:lpstr>PowerPoint Presentation</vt:lpstr>
      <vt:lpstr>Primitive Data types</vt:lpstr>
      <vt:lpstr>Number</vt:lpstr>
      <vt:lpstr>PowerPoint Presentation</vt:lpstr>
      <vt:lpstr>String</vt:lpstr>
      <vt:lpstr>String</vt:lpstr>
      <vt:lpstr>PowerPoint Presentation</vt:lpstr>
      <vt:lpstr>PowerPoint Presentation</vt:lpstr>
      <vt:lpstr>Literals</vt:lpstr>
      <vt:lpstr>PowerPoint Presentation</vt:lpstr>
      <vt:lpstr>Boolean</vt:lpstr>
      <vt:lpstr>Undefined </vt:lpstr>
      <vt:lpstr>null</vt:lpstr>
      <vt:lpstr>BigInt</vt:lpstr>
      <vt:lpstr>PowerPoint Presentation</vt:lpstr>
      <vt:lpstr>PowerPoint Presentation</vt:lpstr>
      <vt:lpstr>PowerPoint Presentation</vt:lpstr>
      <vt:lpstr>PowerPoint Presentation</vt:lpstr>
      <vt:lpstr>Non-Primitive data types</vt:lpstr>
      <vt:lpstr>Objects</vt:lpstr>
      <vt:lpstr>PowerPoint Presentation</vt:lpstr>
      <vt:lpstr>Array</vt:lpstr>
      <vt:lpstr>Array</vt:lpstr>
      <vt:lpstr>SCREEN OUTPUT AND KEYBOARD INPUT</vt:lpstr>
      <vt:lpstr>PowerPoint Presentation</vt:lpstr>
      <vt:lpstr>If you press OK, then prints output as:    Result is 60.</vt:lpstr>
      <vt:lpstr>PowerPoint Presentation</vt:lpstr>
      <vt:lpstr>PowerPoint Presentation</vt:lpstr>
      <vt:lpstr>When you click on OK button, it will display result as: Result is: 5 When you click on Cancel button, the control is returned to the browser.</vt:lpstr>
      <vt:lpstr>PowerPoint Presentation</vt:lpstr>
      <vt:lpstr>PowerPoint Presentation</vt:lpstr>
      <vt:lpstr>PowerPoint Presentation</vt:lpstr>
      <vt:lpstr>PowerPoint Presentation</vt:lpstr>
      <vt:lpstr>PowerPoint Presentation</vt:lpstr>
      <vt:lpstr>PowerPoint Presentation</vt:lpstr>
      <vt:lpstr>Operators</vt:lpstr>
      <vt:lpstr>Types of Operators</vt:lpstr>
      <vt:lpstr>Arithmetic Operators</vt:lpstr>
      <vt:lpstr>PowerPoint Presentation</vt:lpstr>
      <vt:lpstr>Arithmetic Operators –  String Type Operands </vt:lpstr>
      <vt:lpstr>PowerPoint Presentation</vt:lpstr>
      <vt:lpstr>Assignment Operators</vt:lpstr>
      <vt:lpstr>Relational or Comparison Operators</vt:lpstr>
      <vt:lpstr>PowerPoint Presentation</vt:lpstr>
      <vt:lpstr>PowerPoint Presentation</vt:lpstr>
      <vt:lpstr>PowerPoint Presentation</vt:lpstr>
      <vt:lpstr>Logical Operators</vt:lpstr>
      <vt:lpstr>Logical Operators</vt:lpstr>
      <vt:lpstr>typeof Operator</vt:lpstr>
      <vt:lpstr>Statements</vt:lpstr>
      <vt:lpstr>PowerPoint Presentation</vt:lpstr>
      <vt:lpstr>Expressions</vt:lpstr>
      <vt:lpstr>PowerPoint Presentation</vt:lpstr>
      <vt:lpstr>Types of Statements</vt:lpstr>
      <vt:lpstr>Types of Non-Conditional Statements</vt:lpstr>
      <vt:lpstr>Comments</vt:lpstr>
      <vt:lpstr>Example</vt:lpstr>
      <vt:lpstr>Break Statement</vt:lpstr>
      <vt:lpstr>Example- for loop with five iterations which increment variable "counter". </vt:lpstr>
      <vt:lpstr>Continue Statement</vt:lpstr>
      <vt:lpstr>Example- for loop with five iterations which increment variable "counter". </vt:lpstr>
      <vt:lpstr>Types of Conditional Statements</vt:lpstr>
      <vt:lpstr>JavaScript supports two decision-making statements:  </vt:lpstr>
      <vt:lpstr>Ternary operator</vt:lpstr>
      <vt:lpstr>If Statements </vt:lpstr>
      <vt:lpstr>if statement </vt:lpstr>
      <vt:lpstr>If-else </vt:lpstr>
      <vt:lpstr>Example</vt:lpstr>
      <vt:lpstr>If-else-if Ladder</vt:lpstr>
      <vt:lpstr>Example</vt:lpstr>
      <vt:lpstr>Switch Statement</vt:lpstr>
      <vt:lpstr>PowerPoint Presentation</vt:lpstr>
      <vt:lpstr> Switch Statement - without break statement</vt:lpstr>
      <vt:lpstr>PowerPoint Presentation</vt:lpstr>
      <vt:lpstr>Switch Statement - default statement </vt:lpstr>
      <vt:lpstr>Loops</vt:lpstr>
      <vt:lpstr>PowerPoint Presentation</vt:lpstr>
      <vt:lpstr>For Loop</vt:lpstr>
      <vt:lpstr>PowerPoint Presentation</vt:lpstr>
      <vt:lpstr>While Loop</vt:lpstr>
      <vt:lpstr>PowerPoint Presentation</vt:lpstr>
      <vt:lpstr>Do-While Loop</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Windows User</dc:creator>
  <cp:lastModifiedBy>lenovo</cp:lastModifiedBy>
  <cp:revision>220</cp:revision>
  <dcterms:created xsi:type="dcterms:W3CDTF">2023-01-31T06:08:41Z</dcterms:created>
  <dcterms:modified xsi:type="dcterms:W3CDTF">2025-01-22T07:07:57Z</dcterms:modified>
</cp:coreProperties>
</file>