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337"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6"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9ECA56B-3AB5-4FA5-AAFC-D12BA9C7066D}" type="datetimeFigureOut">
              <a:rPr lang="en-US" smtClean="0"/>
              <a:pPr/>
              <a:t>3/7/2025</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0C1CCA53-287B-4E5B-A011-A7BFF011856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9ECA56B-3AB5-4FA5-AAFC-D12BA9C7066D}" type="datetimeFigureOut">
              <a:rPr lang="en-US" smtClean="0"/>
              <a:pPr/>
              <a:t>3/7/2025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C1CCA53-287B-4E5B-A011-A7BFF011856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9ECA56B-3AB5-4FA5-AAFC-D12BA9C7066D}" type="datetimeFigureOut">
              <a:rPr lang="en-US" smtClean="0"/>
              <a:pPr/>
              <a:t>3/7/2025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C1CCA53-287B-4E5B-A011-A7BFF011856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9ECA56B-3AB5-4FA5-AAFC-D12BA9C7066D}" type="datetimeFigureOut">
              <a:rPr lang="en-US" smtClean="0"/>
              <a:pPr/>
              <a:t>3/7/2025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C1CCA53-287B-4E5B-A011-A7BFF011856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9ECA56B-3AB5-4FA5-AAFC-D12BA9C7066D}" type="datetimeFigureOut">
              <a:rPr lang="en-US" smtClean="0"/>
              <a:pPr/>
              <a:t>3/7/2025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C1CCA53-287B-4E5B-A011-A7BFF011856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9ECA56B-3AB5-4FA5-AAFC-D12BA9C7066D}" type="datetimeFigureOut">
              <a:rPr lang="en-US" smtClean="0"/>
              <a:pPr/>
              <a:t>3/7/2025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C1CCA53-287B-4E5B-A011-A7BFF011856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9ECA56B-3AB5-4FA5-AAFC-D12BA9C7066D}" type="datetimeFigureOut">
              <a:rPr lang="en-US" smtClean="0"/>
              <a:pPr/>
              <a:t>3/7/2025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C1CCA53-287B-4E5B-A011-A7BFF011856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59ECA56B-3AB5-4FA5-AAFC-D12BA9C7066D}" type="datetimeFigureOut">
              <a:rPr lang="en-US" smtClean="0"/>
              <a:pPr/>
              <a:t>3/7/2025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C1CCA53-287B-4E5B-A011-A7BFF011856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59ECA56B-3AB5-4FA5-AAFC-D12BA9C7066D}" type="datetimeFigureOut">
              <a:rPr lang="en-US" smtClean="0"/>
              <a:pPr/>
              <a:t>3/7/2025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C1CCA53-287B-4E5B-A011-A7BFF011856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9ECA56B-3AB5-4FA5-AAFC-D12BA9C7066D}" type="datetimeFigureOut">
              <a:rPr lang="en-US" smtClean="0"/>
              <a:pPr/>
              <a:t>3/7/2025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C1CCA53-287B-4E5B-A011-A7BFF011856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59ECA56B-3AB5-4FA5-AAFC-D12BA9C7066D}" type="datetimeFigureOut">
              <a:rPr lang="en-US" smtClean="0"/>
              <a:pPr/>
              <a:t>3/7/2025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C1CCA53-287B-4E5B-A011-A7BFF011856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59ECA56B-3AB5-4FA5-AAFC-D12BA9C7066D}" type="datetimeFigureOut">
              <a:rPr lang="en-US" smtClean="0"/>
              <a:pPr/>
              <a:t>3/7/2025</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0C1CCA53-287B-4E5B-A011-A7BFF011856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s://infyspringboard.onwingspan.com/common-content-store/Shared/Shared/Public/lex_24299316914857090000_shared/web-hosted/assets/TestApp.zip"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infyspringboard.onwingspan.com/common-content-store/Shared/Shared/Public/lex_905413034723449100_shared/web-hosted/assets/TestApp.zip"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2362200"/>
            <a:ext cx="7406640" cy="1472184"/>
          </a:xfrm>
        </p:spPr>
        <p:txBody>
          <a:bodyPr/>
          <a:lstStyle/>
          <a:p>
            <a:pPr algn="ctr"/>
            <a:r>
              <a:rPr lang="en-US" sz="8000" dirty="0" smtClean="0"/>
              <a:t>Express</a:t>
            </a:r>
            <a:r>
              <a:rPr lang="en-US" sz="8000" b="1" dirty="0" smtClean="0"/>
              <a:t> JS</a:t>
            </a:r>
            <a:endParaRPr lang="en-US" b="1" dirty="0"/>
          </a:p>
        </p:txBody>
      </p:sp>
      <p:sp>
        <p:nvSpPr>
          <p:cNvPr id="3" name="Subtitle 2"/>
          <p:cNvSpPr>
            <a:spLocks noGrp="1"/>
          </p:cNvSpPr>
          <p:nvPr>
            <p:ph type="subTitle" idx="1"/>
          </p:nvPr>
        </p:nvSpPr>
        <p:spPr>
          <a:xfrm>
            <a:off x="5715000" y="5181600"/>
            <a:ext cx="3429000" cy="1371600"/>
          </a:xfrm>
        </p:spPr>
        <p:txBody>
          <a:bodyPr>
            <a:normAutofit/>
          </a:bodyPr>
          <a:lstStyle/>
          <a:p>
            <a:r>
              <a:rPr lang="en-US" sz="5400" dirty="0" smtClean="0"/>
              <a:t>Cont..</a:t>
            </a:r>
            <a:endParaRPr lang="en-US" sz="5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639762"/>
          </a:xfrm>
        </p:spPr>
        <p:txBody>
          <a:bodyPr>
            <a:normAutofit fontScale="90000"/>
          </a:bodyPr>
          <a:lstStyle/>
          <a:p>
            <a:r>
              <a:rPr lang="en-US" b="1" dirty="0" smtClean="0"/>
              <a:t>Read document(s)</a:t>
            </a:r>
            <a:endParaRPr lang="en-US" dirty="0"/>
          </a:p>
        </p:txBody>
      </p:sp>
      <p:sp>
        <p:nvSpPr>
          <p:cNvPr id="3" name="Content Placeholder 2"/>
          <p:cNvSpPr>
            <a:spLocks noGrp="1"/>
          </p:cNvSpPr>
          <p:nvPr>
            <p:ph idx="1"/>
          </p:nvPr>
        </p:nvSpPr>
        <p:spPr>
          <a:xfrm>
            <a:off x="1143000" y="685800"/>
            <a:ext cx="7790688" cy="5943600"/>
          </a:xfrm>
        </p:spPr>
        <p:txBody>
          <a:bodyPr>
            <a:normAutofit fontScale="85000" lnSpcReduction="20000"/>
          </a:bodyPr>
          <a:lstStyle/>
          <a:p>
            <a:pPr algn="just"/>
            <a:r>
              <a:rPr lang="en-US" dirty="0" smtClean="0">
                <a:solidFill>
                  <a:srgbClr val="0000FF"/>
                </a:solidFill>
              </a:rPr>
              <a:t>Documents can be retrieved through find, </a:t>
            </a:r>
            <a:r>
              <a:rPr lang="en-US" dirty="0" err="1" smtClean="0">
                <a:solidFill>
                  <a:srgbClr val="0000FF"/>
                </a:solidFill>
              </a:rPr>
              <a:t>findOne</a:t>
            </a:r>
            <a:r>
              <a:rPr lang="en-US" dirty="0" smtClean="0">
                <a:solidFill>
                  <a:srgbClr val="0000FF"/>
                </a:solidFill>
              </a:rPr>
              <a:t>, and </a:t>
            </a:r>
            <a:r>
              <a:rPr lang="en-US" dirty="0" err="1" smtClean="0">
                <a:solidFill>
                  <a:srgbClr val="0000FF"/>
                </a:solidFill>
              </a:rPr>
              <a:t>findById</a:t>
            </a:r>
            <a:r>
              <a:rPr lang="en-US" dirty="0" smtClean="0">
                <a:solidFill>
                  <a:srgbClr val="0000FF"/>
                </a:solidFill>
              </a:rPr>
              <a:t> methods</a:t>
            </a:r>
            <a:r>
              <a:rPr lang="en-US" dirty="0" smtClean="0"/>
              <a:t>.</a:t>
            </a:r>
          </a:p>
          <a:p>
            <a:pPr algn="just"/>
            <a:r>
              <a:rPr lang="en-US" dirty="0" smtClean="0"/>
              <a:t>Let us now retrieve all the documents that we have inserted into our </a:t>
            </a:r>
            <a:r>
              <a:rPr lang="en-US" dirty="0" err="1" smtClean="0"/>
              <a:t>myNotes</a:t>
            </a:r>
            <a:r>
              <a:rPr lang="en-US" dirty="0" smtClean="0"/>
              <a:t> Collection.</a:t>
            </a:r>
          </a:p>
          <a:p>
            <a:pPr marL="693738" indent="-282575" algn="just">
              <a:buNone/>
            </a:pPr>
            <a:r>
              <a:rPr lang="en-US" dirty="0" err="1" smtClean="0"/>
              <a:t>exports.getNotes</a:t>
            </a:r>
            <a:r>
              <a:rPr lang="en-US" dirty="0" smtClean="0"/>
              <a:t> = </a:t>
            </a:r>
            <a:r>
              <a:rPr lang="en-US" dirty="0" err="1" smtClean="0"/>
              <a:t>async</a:t>
            </a:r>
            <a:r>
              <a:rPr lang="en-US" dirty="0" smtClean="0"/>
              <a:t> (</a:t>
            </a:r>
            <a:r>
              <a:rPr lang="en-US" dirty="0" err="1" smtClean="0"/>
              <a:t>req</a:t>
            </a:r>
            <a:r>
              <a:rPr lang="en-US" dirty="0" smtClean="0"/>
              <a:t>, res) =&gt; {  try {    </a:t>
            </a:r>
          </a:p>
          <a:p>
            <a:pPr marL="693738" indent="-282575" algn="just">
              <a:buNone/>
            </a:pPr>
            <a:r>
              <a:rPr lang="en-US" dirty="0" smtClean="0"/>
              <a:t>const notes = await </a:t>
            </a:r>
            <a:r>
              <a:rPr lang="en-US" dirty="0" err="1" smtClean="0"/>
              <a:t>NotesModel.find</a:t>
            </a:r>
            <a:r>
              <a:rPr lang="en-US" dirty="0" smtClean="0"/>
              <a:t>({}, </a:t>
            </a:r>
          </a:p>
          <a:p>
            <a:pPr marL="693738" indent="-282575" algn="just">
              <a:buNone/>
            </a:pPr>
            <a:r>
              <a:rPr lang="en-US" dirty="0" smtClean="0"/>
              <a:t>{ _id: 0, __v: 0 });    </a:t>
            </a:r>
          </a:p>
          <a:p>
            <a:pPr marL="693738" indent="-282575" algn="just">
              <a:buNone/>
            </a:pPr>
            <a:r>
              <a:rPr lang="en-US" dirty="0" smtClean="0"/>
              <a:t>if(</a:t>
            </a:r>
            <a:r>
              <a:rPr lang="en-US" dirty="0" err="1" smtClean="0"/>
              <a:t>notes.length</a:t>
            </a:r>
            <a:r>
              <a:rPr lang="en-US" dirty="0" smtClean="0"/>
              <a:t> &gt; 0) {      </a:t>
            </a:r>
          </a:p>
          <a:p>
            <a:pPr marL="693738" indent="-282575" algn="just">
              <a:buNone/>
            </a:pPr>
            <a:r>
              <a:rPr lang="en-US" dirty="0" smtClean="0"/>
              <a:t>console.log(notes);    </a:t>
            </a:r>
          </a:p>
          <a:p>
            <a:pPr marL="693738" indent="-282575" algn="just">
              <a:buNone/>
            </a:pPr>
            <a:r>
              <a:rPr lang="en-US" dirty="0" smtClean="0"/>
              <a:t>}  </a:t>
            </a:r>
          </a:p>
          <a:p>
            <a:pPr marL="693738" indent="-282575" algn="just">
              <a:buNone/>
            </a:pPr>
            <a:r>
              <a:rPr lang="en-US" dirty="0" smtClean="0"/>
              <a:t>} </a:t>
            </a:r>
          </a:p>
          <a:p>
            <a:pPr marL="693738" indent="-282575" algn="just">
              <a:buNone/>
            </a:pPr>
            <a:r>
              <a:rPr lang="en-US" dirty="0" smtClean="0"/>
              <a:t>catch (err) {    </a:t>
            </a:r>
          </a:p>
          <a:p>
            <a:pPr marL="693738" indent="-282575" algn="just">
              <a:buNone/>
            </a:pPr>
            <a:r>
              <a:rPr lang="en-US" dirty="0" smtClean="0"/>
              <a:t>console.log(</a:t>
            </a:r>
            <a:r>
              <a:rPr lang="en-US" dirty="0" err="1" smtClean="0"/>
              <a:t>err.errmsg</a:t>
            </a:r>
            <a:r>
              <a:rPr lang="en-US" dirty="0" smtClean="0"/>
              <a:t>);  </a:t>
            </a:r>
          </a:p>
          <a:p>
            <a:pPr marL="693738" indent="-282575" algn="just">
              <a:buNone/>
            </a:pPr>
            <a:r>
              <a:rPr lang="en-US" dirty="0" smtClean="0"/>
              <a:t>}</a:t>
            </a:r>
          </a:p>
          <a:p>
            <a:pPr marL="693738" indent="-282575" algn="just">
              <a:buNone/>
            </a:pPr>
            <a:r>
              <a:rPr lang="en-US" dirty="0" smtClean="0"/>
              <a:t>};</a:t>
            </a:r>
          </a:p>
          <a:p>
            <a:pPr algn="just"/>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2400"/>
            <a:ext cx="7790688" cy="6553200"/>
          </a:xfrm>
        </p:spPr>
        <p:txBody>
          <a:bodyPr>
            <a:normAutofit lnSpcReduction="10000"/>
          </a:bodyPr>
          <a:lstStyle/>
          <a:p>
            <a:pPr algn="just"/>
            <a:r>
              <a:rPr lang="en-US" dirty="0" smtClean="0"/>
              <a:t>In line 1, a new </a:t>
            </a:r>
            <a:r>
              <a:rPr lang="en-US" dirty="0" err="1" smtClean="0"/>
              <a:t>async</a:t>
            </a:r>
            <a:r>
              <a:rPr lang="en-US" dirty="0" smtClean="0"/>
              <a:t> function </a:t>
            </a:r>
            <a:r>
              <a:rPr lang="en-US" dirty="0" err="1" smtClean="0"/>
              <a:t>getNotes</a:t>
            </a:r>
            <a:r>
              <a:rPr lang="en-US" dirty="0" smtClean="0"/>
              <a:t> is created with request and response objects as parameters.</a:t>
            </a:r>
          </a:p>
          <a:p>
            <a:pPr algn="just"/>
            <a:r>
              <a:rPr lang="en-US" dirty="0" smtClean="0"/>
              <a:t>In line 3, we are referring to the same </a:t>
            </a:r>
            <a:r>
              <a:rPr lang="en-US" dirty="0" err="1" smtClean="0"/>
              <a:t>NotesModel</a:t>
            </a:r>
            <a:r>
              <a:rPr lang="en-US" dirty="0" smtClean="0"/>
              <a:t> which we had created earlier and made use of the </a:t>
            </a:r>
            <a:r>
              <a:rPr lang="en-US" dirty="0" smtClean="0">
                <a:solidFill>
                  <a:srgbClr val="C00000"/>
                </a:solidFill>
              </a:rPr>
              <a:t>find() method to fetch the document(s) from the collection</a:t>
            </a:r>
            <a:r>
              <a:rPr lang="en-US" dirty="0" smtClean="0"/>
              <a:t>. The retrieved documents will be available in the const notes.</a:t>
            </a:r>
          </a:p>
          <a:p>
            <a:pPr algn="just"/>
            <a:r>
              <a:rPr lang="en-US" dirty="0" smtClean="0"/>
              <a:t>In line 4, we are ensuring the data by checking the length and displaying the returned data in the console.</a:t>
            </a:r>
          </a:p>
          <a:p>
            <a:pPr algn="just"/>
            <a:r>
              <a:rPr lang="en-US" dirty="0" smtClean="0"/>
              <a:t>Try catch block will ensure all the exceptions are handled in the code.</a:t>
            </a:r>
          </a:p>
          <a:p>
            <a:pPr algn="just"/>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019800"/>
          </a:xfrm>
        </p:spPr>
        <p:txBody>
          <a:bodyPr>
            <a:normAutofit/>
          </a:bodyPr>
          <a:lstStyle/>
          <a:p>
            <a:pPr algn="just"/>
            <a:r>
              <a:rPr lang="en-US" sz="2800" dirty="0" smtClean="0"/>
              <a:t>On successful retrieval of the documents, you will get the following output in the console:</a:t>
            </a:r>
          </a:p>
          <a:p>
            <a:pPr algn="just"/>
            <a:endParaRPr lang="en-US" sz="2800" dirty="0"/>
          </a:p>
        </p:txBody>
      </p:sp>
      <p:pic>
        <p:nvPicPr>
          <p:cNvPr id="4" name="Picture 3"/>
          <p:cNvPicPr/>
          <p:nvPr/>
        </p:nvPicPr>
        <p:blipFill>
          <a:blip r:embed="rId2"/>
          <a:srcRect/>
          <a:stretch>
            <a:fillRect/>
          </a:stretch>
        </p:blipFill>
        <p:spPr bwMode="auto">
          <a:xfrm>
            <a:off x="1066800" y="1143000"/>
            <a:ext cx="8077200" cy="5715001"/>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790688" cy="639762"/>
          </a:xfrm>
        </p:spPr>
        <p:txBody>
          <a:bodyPr>
            <a:normAutofit/>
          </a:bodyPr>
          <a:lstStyle/>
          <a:p>
            <a:r>
              <a:rPr lang="en-US" sz="3200" b="1" dirty="0" smtClean="0"/>
              <a:t>Retrieving data based on the condition</a:t>
            </a:r>
            <a:endParaRPr lang="en-US" sz="3200" dirty="0"/>
          </a:p>
        </p:txBody>
      </p:sp>
      <p:sp>
        <p:nvSpPr>
          <p:cNvPr id="3" name="Content Placeholder 2"/>
          <p:cNvSpPr>
            <a:spLocks noGrp="1"/>
          </p:cNvSpPr>
          <p:nvPr>
            <p:ph idx="1"/>
          </p:nvPr>
        </p:nvSpPr>
        <p:spPr>
          <a:xfrm>
            <a:off x="1219200" y="914400"/>
            <a:ext cx="7714488" cy="5791200"/>
          </a:xfrm>
        </p:spPr>
        <p:txBody>
          <a:bodyPr>
            <a:normAutofit fontScale="85000" lnSpcReduction="10000"/>
          </a:bodyPr>
          <a:lstStyle/>
          <a:p>
            <a:pPr algn="just"/>
            <a:r>
              <a:rPr lang="en-US" dirty="0" smtClean="0"/>
              <a:t>Let us try to retrieve notes details based on </a:t>
            </a:r>
            <a:r>
              <a:rPr lang="en-US" dirty="0" err="1" smtClean="0"/>
              <a:t>notesID</a:t>
            </a:r>
            <a:r>
              <a:rPr lang="en-US" dirty="0" smtClean="0"/>
              <a:t> from the </a:t>
            </a:r>
            <a:r>
              <a:rPr lang="en-US" dirty="0" err="1" smtClean="0"/>
              <a:t>myNotes</a:t>
            </a:r>
            <a:r>
              <a:rPr lang="en-US" dirty="0" smtClean="0"/>
              <a:t> Collection using the below code:</a:t>
            </a:r>
          </a:p>
          <a:p>
            <a:pPr algn="just"/>
            <a:r>
              <a:rPr lang="en-US" dirty="0" err="1" smtClean="0"/>
              <a:t>exports.getNotes</a:t>
            </a:r>
            <a:r>
              <a:rPr lang="en-US" dirty="0" smtClean="0"/>
              <a:t> = </a:t>
            </a:r>
            <a:r>
              <a:rPr lang="en-US" dirty="0" err="1" smtClean="0"/>
              <a:t>async</a:t>
            </a:r>
            <a:r>
              <a:rPr lang="en-US" dirty="0" smtClean="0"/>
              <a:t> (</a:t>
            </a:r>
            <a:r>
              <a:rPr lang="en-US" dirty="0" err="1" smtClean="0"/>
              <a:t>req</a:t>
            </a:r>
            <a:r>
              <a:rPr lang="en-US" dirty="0" smtClean="0"/>
              <a:t>, res) =&gt; {  try {    </a:t>
            </a:r>
          </a:p>
          <a:p>
            <a:pPr algn="just"/>
            <a:r>
              <a:rPr lang="en-US" dirty="0" smtClean="0"/>
              <a:t>const notes = await </a:t>
            </a:r>
            <a:r>
              <a:rPr lang="en-US" dirty="0" err="1" smtClean="0"/>
              <a:t>NotesModel.find</a:t>
            </a:r>
            <a:r>
              <a:rPr lang="en-US" dirty="0" smtClean="0"/>
              <a:t>({ </a:t>
            </a:r>
            <a:r>
              <a:rPr lang="en-US" dirty="0" err="1" smtClean="0"/>
              <a:t>notesID</a:t>
            </a:r>
            <a:r>
              <a:rPr lang="en-US" dirty="0" smtClean="0"/>
              <a:t>: 7555 }, </a:t>
            </a:r>
          </a:p>
          <a:p>
            <a:pPr algn="just"/>
            <a:r>
              <a:rPr lang="en-US" dirty="0" smtClean="0"/>
              <a:t>{ _id: 0, __v: 0 });    </a:t>
            </a:r>
          </a:p>
          <a:p>
            <a:pPr algn="just"/>
            <a:r>
              <a:rPr lang="en-US" dirty="0" smtClean="0"/>
              <a:t>if (</a:t>
            </a:r>
            <a:r>
              <a:rPr lang="en-US" dirty="0" err="1" smtClean="0"/>
              <a:t>notes.length</a:t>
            </a:r>
            <a:r>
              <a:rPr lang="en-US" dirty="0" smtClean="0"/>
              <a:t> &gt; 0) </a:t>
            </a:r>
          </a:p>
          <a:p>
            <a:pPr algn="just"/>
            <a:r>
              <a:rPr lang="en-US" dirty="0" smtClean="0"/>
              <a:t>{      console.log(notes);    }  </a:t>
            </a:r>
          </a:p>
          <a:p>
            <a:pPr algn="just"/>
            <a:r>
              <a:rPr lang="en-US" dirty="0" smtClean="0"/>
              <a:t>} </a:t>
            </a:r>
          </a:p>
          <a:p>
            <a:pPr algn="just"/>
            <a:r>
              <a:rPr lang="en-US" dirty="0" smtClean="0"/>
              <a:t>catch (err) {    </a:t>
            </a:r>
          </a:p>
          <a:p>
            <a:pPr algn="just"/>
            <a:r>
              <a:rPr lang="en-US" dirty="0" smtClean="0"/>
              <a:t>console.log(</a:t>
            </a:r>
            <a:r>
              <a:rPr lang="en-US" dirty="0" err="1" smtClean="0"/>
              <a:t>err.errmsg</a:t>
            </a:r>
            <a:r>
              <a:rPr lang="en-US" dirty="0" smtClean="0"/>
              <a:t>);  }</a:t>
            </a:r>
          </a:p>
          <a:p>
            <a:pPr algn="just"/>
            <a:r>
              <a:rPr lang="en-US" dirty="0" smtClean="0"/>
              <a:t>};</a:t>
            </a:r>
          </a:p>
          <a:p>
            <a:pPr algn="just"/>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019800"/>
          </a:xfrm>
        </p:spPr>
        <p:txBody>
          <a:bodyPr>
            <a:normAutofit fontScale="92500" lnSpcReduction="20000"/>
          </a:bodyPr>
          <a:lstStyle/>
          <a:p>
            <a:pPr algn="just"/>
            <a:r>
              <a:rPr lang="en-US" dirty="0" smtClean="0"/>
              <a:t>In line 1, a new </a:t>
            </a:r>
            <a:r>
              <a:rPr lang="en-US" dirty="0" err="1" smtClean="0"/>
              <a:t>async</a:t>
            </a:r>
            <a:r>
              <a:rPr lang="en-US" dirty="0" smtClean="0"/>
              <a:t> function </a:t>
            </a:r>
            <a:r>
              <a:rPr lang="en-US" dirty="0" err="1" smtClean="0"/>
              <a:t>getNotes</a:t>
            </a:r>
            <a:r>
              <a:rPr lang="en-US" dirty="0" smtClean="0"/>
              <a:t> is created with request and response objects as parameters.</a:t>
            </a:r>
          </a:p>
          <a:p>
            <a:pPr algn="just"/>
            <a:r>
              <a:rPr lang="en-US" dirty="0" smtClean="0"/>
              <a:t>In line 3, we are referring to the same </a:t>
            </a:r>
            <a:r>
              <a:rPr lang="en-US" dirty="0" err="1" smtClean="0"/>
              <a:t>NotesModel</a:t>
            </a:r>
            <a:r>
              <a:rPr lang="en-US" dirty="0" smtClean="0"/>
              <a:t> which we had created earlier and made use of the </a:t>
            </a:r>
            <a:r>
              <a:rPr lang="en-US" dirty="0" smtClean="0">
                <a:solidFill>
                  <a:srgbClr val="C00000"/>
                </a:solidFill>
              </a:rPr>
              <a:t>find() method to fetch the document(s) from the collection by providing the condition(s) based on which documents should be retrieved. </a:t>
            </a:r>
            <a:r>
              <a:rPr lang="en-US" dirty="0" smtClean="0"/>
              <a:t>The retrieved documents will be available in the const notes.</a:t>
            </a:r>
          </a:p>
          <a:p>
            <a:pPr algn="just"/>
            <a:r>
              <a:rPr lang="en-US" dirty="0" smtClean="0"/>
              <a:t>In line 4, we are ensuring the data by checking the length and displaying the returned data in the console.</a:t>
            </a:r>
          </a:p>
          <a:p>
            <a:pPr algn="just"/>
            <a:r>
              <a:rPr lang="en-US" dirty="0" smtClean="0"/>
              <a:t>Try catch block will ensure all the exceptions are handled in the code.</a:t>
            </a:r>
          </a:p>
          <a:p>
            <a:pPr algn="just"/>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5257800"/>
          </a:xfrm>
        </p:spPr>
        <p:txBody>
          <a:bodyPr/>
          <a:lstStyle/>
          <a:p>
            <a:pPr algn="just"/>
            <a:r>
              <a:rPr lang="en-US" dirty="0" smtClean="0"/>
              <a:t>On successful retrieving of the document, you will get the following output in the console:</a:t>
            </a:r>
          </a:p>
          <a:p>
            <a:pPr algn="just"/>
            <a:endParaRPr lang="en-US" dirty="0"/>
          </a:p>
        </p:txBody>
      </p:sp>
      <p:pic>
        <p:nvPicPr>
          <p:cNvPr id="4" name="Picture 3"/>
          <p:cNvPicPr/>
          <p:nvPr/>
        </p:nvPicPr>
        <p:blipFill>
          <a:blip r:embed="rId2"/>
          <a:srcRect/>
          <a:stretch>
            <a:fillRect/>
          </a:stretch>
        </p:blipFill>
        <p:spPr bwMode="auto">
          <a:xfrm>
            <a:off x="1143000" y="1905000"/>
            <a:ext cx="8001000" cy="281368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7345680" cy="533400"/>
          </a:xfrm>
        </p:spPr>
        <p:txBody>
          <a:bodyPr>
            <a:noAutofit/>
          </a:bodyPr>
          <a:lstStyle/>
          <a:p>
            <a:r>
              <a:rPr lang="en-US" sz="3400" b="1" dirty="0" smtClean="0"/>
              <a:t>Update document(s)</a:t>
            </a:r>
            <a:endParaRPr lang="en-US" sz="3400" dirty="0"/>
          </a:p>
        </p:txBody>
      </p:sp>
      <p:sp>
        <p:nvSpPr>
          <p:cNvPr id="3" name="Content Placeholder 2"/>
          <p:cNvSpPr>
            <a:spLocks noGrp="1"/>
          </p:cNvSpPr>
          <p:nvPr>
            <p:ph idx="1"/>
          </p:nvPr>
        </p:nvSpPr>
        <p:spPr>
          <a:xfrm>
            <a:off x="1143000" y="609600"/>
            <a:ext cx="7790688" cy="6324600"/>
          </a:xfrm>
        </p:spPr>
        <p:txBody>
          <a:bodyPr>
            <a:normAutofit fontScale="70000" lnSpcReduction="20000"/>
          </a:bodyPr>
          <a:lstStyle/>
          <a:p>
            <a:pPr algn="just"/>
            <a:r>
              <a:rPr lang="en-US" dirty="0" smtClean="0"/>
              <a:t>We will update the details of the </a:t>
            </a:r>
            <a:r>
              <a:rPr lang="en-US" dirty="0" err="1" smtClean="0"/>
              <a:t>myNotes</a:t>
            </a:r>
            <a:r>
              <a:rPr lang="en-US" dirty="0" smtClean="0"/>
              <a:t> collection using the below code:</a:t>
            </a:r>
          </a:p>
          <a:p>
            <a:pPr algn="just"/>
            <a:r>
              <a:rPr lang="en-US" dirty="0" err="1" smtClean="0"/>
              <a:t>exports.updateNotes</a:t>
            </a:r>
            <a:r>
              <a:rPr lang="en-US" dirty="0" smtClean="0"/>
              <a:t> = </a:t>
            </a:r>
            <a:r>
              <a:rPr lang="en-US" dirty="0" err="1" smtClean="0"/>
              <a:t>async</a:t>
            </a:r>
            <a:r>
              <a:rPr lang="en-US" dirty="0" smtClean="0"/>
              <a:t> (</a:t>
            </a:r>
            <a:r>
              <a:rPr lang="en-US" dirty="0" err="1" smtClean="0"/>
              <a:t>req</a:t>
            </a:r>
            <a:r>
              <a:rPr lang="en-US" dirty="0" smtClean="0"/>
              <a:t>, res) =&gt; {  </a:t>
            </a:r>
          </a:p>
          <a:p>
            <a:pPr algn="just"/>
            <a:r>
              <a:rPr lang="en-US" dirty="0" smtClean="0"/>
              <a:t>try {    </a:t>
            </a:r>
          </a:p>
          <a:p>
            <a:pPr algn="just"/>
            <a:r>
              <a:rPr lang="en-US" dirty="0" smtClean="0"/>
              <a:t>const </a:t>
            </a:r>
            <a:r>
              <a:rPr lang="en-US" dirty="0" err="1" smtClean="0"/>
              <a:t>noteObj</a:t>
            </a:r>
            <a:r>
              <a:rPr lang="en-US" dirty="0" smtClean="0"/>
              <a:t> = {</a:t>
            </a:r>
          </a:p>
          <a:p>
            <a:pPr algn="just"/>
            <a:r>
              <a:rPr lang="en-US" dirty="0" smtClean="0"/>
              <a:t>name: '</a:t>
            </a:r>
            <a:r>
              <a:rPr lang="en-US" dirty="0" err="1" smtClean="0"/>
              <a:t>Mathan</a:t>
            </a:r>
            <a:r>
              <a:rPr lang="en-US" dirty="0" smtClean="0"/>
              <a:t>',      </a:t>
            </a:r>
          </a:p>
          <a:p>
            <a:pPr algn="just"/>
            <a:r>
              <a:rPr lang="en-US" dirty="0" smtClean="0"/>
              <a:t>data: 'Updated notes',    </a:t>
            </a:r>
          </a:p>
          <a:p>
            <a:pPr algn="just"/>
            <a:r>
              <a:rPr lang="en-US" dirty="0" smtClean="0"/>
              <a:t>};     </a:t>
            </a:r>
          </a:p>
          <a:p>
            <a:pPr algn="just"/>
            <a:r>
              <a:rPr lang="en-US" dirty="0" smtClean="0"/>
              <a:t>const notes = await </a:t>
            </a:r>
            <a:r>
              <a:rPr lang="en-US" dirty="0" err="1" smtClean="0"/>
              <a:t>NotesModel.findOneAndUpdate</a:t>
            </a:r>
            <a:r>
              <a:rPr lang="en-US" dirty="0" smtClean="0"/>
              <a:t>(      </a:t>
            </a:r>
          </a:p>
          <a:p>
            <a:pPr algn="just"/>
            <a:r>
              <a:rPr lang="en-US" dirty="0" smtClean="0"/>
              <a:t>{ </a:t>
            </a:r>
            <a:r>
              <a:rPr lang="en-US" dirty="0" err="1" smtClean="0"/>
              <a:t>notesID</a:t>
            </a:r>
            <a:r>
              <a:rPr lang="en-US" dirty="0" smtClean="0"/>
              <a:t>: 7555 },      </a:t>
            </a:r>
          </a:p>
          <a:p>
            <a:pPr algn="just"/>
            <a:r>
              <a:rPr lang="en-US" dirty="0" err="1" smtClean="0"/>
              <a:t>noteObj</a:t>
            </a:r>
            <a:r>
              <a:rPr lang="en-US" dirty="0" smtClean="0"/>
              <a:t>,      </a:t>
            </a:r>
          </a:p>
          <a:p>
            <a:pPr algn="just"/>
            <a:r>
              <a:rPr lang="en-US" dirty="0" smtClean="0"/>
              <a:t>{       </a:t>
            </a:r>
          </a:p>
          <a:p>
            <a:pPr algn="just"/>
            <a:r>
              <a:rPr lang="en-US" dirty="0" smtClean="0"/>
              <a:t> new: true, </a:t>
            </a:r>
            <a:r>
              <a:rPr lang="en-US" i="1" dirty="0" smtClean="0"/>
              <a:t>//to return new doc back</a:t>
            </a:r>
            <a:r>
              <a:rPr lang="en-US" dirty="0" smtClean="0"/>
              <a:t>        </a:t>
            </a:r>
          </a:p>
          <a:p>
            <a:pPr algn="just"/>
            <a:r>
              <a:rPr lang="en-US" dirty="0" err="1" smtClean="0"/>
              <a:t>runValidators</a:t>
            </a:r>
            <a:r>
              <a:rPr lang="en-US" dirty="0" smtClean="0"/>
              <a:t>: true, </a:t>
            </a:r>
            <a:r>
              <a:rPr lang="en-US" i="1" dirty="0" smtClean="0"/>
              <a:t>//to run the </a:t>
            </a:r>
            <a:r>
              <a:rPr lang="en-US" i="1" dirty="0" err="1" smtClean="0"/>
              <a:t>validators</a:t>
            </a:r>
            <a:r>
              <a:rPr lang="en-US" i="1" dirty="0" smtClean="0"/>
              <a:t> which specified in the model</a:t>
            </a:r>
            <a:r>
              <a:rPr lang="en-US" dirty="0" smtClean="0"/>
              <a:t>    </a:t>
            </a:r>
          </a:p>
          <a:p>
            <a:pPr algn="just"/>
            <a:r>
              <a:rPr lang="en-US" dirty="0" smtClean="0"/>
              <a:t>  }    </a:t>
            </a:r>
          </a:p>
          <a:p>
            <a:pPr algn="just"/>
            <a:r>
              <a:rPr lang="en-US" dirty="0" smtClean="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457200"/>
            <a:ext cx="7714488" cy="5791200"/>
          </a:xfrm>
        </p:spPr>
        <p:txBody>
          <a:bodyPr/>
          <a:lstStyle/>
          <a:p>
            <a:pPr algn="just"/>
            <a:r>
              <a:rPr lang="en-US" dirty="0" smtClean="0"/>
              <a:t>if (notes != null) {      </a:t>
            </a:r>
          </a:p>
          <a:p>
            <a:pPr algn="just"/>
            <a:r>
              <a:rPr lang="en-US" dirty="0" smtClean="0"/>
              <a:t>console.log(notes);    </a:t>
            </a:r>
          </a:p>
          <a:p>
            <a:pPr algn="just"/>
            <a:r>
              <a:rPr lang="en-US" dirty="0" smtClean="0"/>
              <a:t>}  </a:t>
            </a:r>
          </a:p>
          <a:p>
            <a:pPr algn="just"/>
            <a:r>
              <a:rPr lang="en-US" dirty="0" smtClean="0"/>
              <a:t>} </a:t>
            </a:r>
          </a:p>
          <a:p>
            <a:pPr algn="just"/>
            <a:r>
              <a:rPr lang="en-US" dirty="0" smtClean="0"/>
              <a:t>catch (err) {    </a:t>
            </a:r>
          </a:p>
          <a:p>
            <a:pPr algn="just"/>
            <a:r>
              <a:rPr lang="en-US" dirty="0" smtClean="0"/>
              <a:t>console.log(</a:t>
            </a:r>
            <a:r>
              <a:rPr lang="en-US" dirty="0" err="1" smtClean="0"/>
              <a:t>err.errmsg</a:t>
            </a:r>
            <a:r>
              <a:rPr lang="en-US" dirty="0" smtClean="0"/>
              <a:t>);  </a:t>
            </a:r>
          </a:p>
          <a:p>
            <a:pPr algn="just"/>
            <a:r>
              <a:rPr lang="en-US" dirty="0" smtClean="0"/>
              <a:t>}</a:t>
            </a:r>
          </a:p>
          <a:p>
            <a:pPr algn="just"/>
            <a:r>
              <a:rPr lang="en-US" dirty="0" smtClean="0"/>
              <a:t>};</a:t>
            </a:r>
          </a:p>
          <a:p>
            <a:pPr algn="just"/>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52400"/>
            <a:ext cx="7714488" cy="6477000"/>
          </a:xfrm>
        </p:spPr>
        <p:txBody>
          <a:bodyPr>
            <a:normAutofit fontScale="92500" lnSpcReduction="10000"/>
          </a:bodyPr>
          <a:lstStyle/>
          <a:p>
            <a:pPr algn="just"/>
            <a:r>
              <a:rPr lang="en-US" dirty="0" smtClean="0"/>
              <a:t>In line 1, a new </a:t>
            </a:r>
            <a:r>
              <a:rPr lang="en-US" dirty="0" err="1" smtClean="0"/>
              <a:t>async</a:t>
            </a:r>
            <a:r>
              <a:rPr lang="en-US" dirty="0" smtClean="0"/>
              <a:t> function </a:t>
            </a:r>
            <a:r>
              <a:rPr lang="en-US" dirty="0" err="1" smtClean="0"/>
              <a:t>updateNotes</a:t>
            </a:r>
            <a:r>
              <a:rPr lang="en-US" dirty="0" smtClean="0"/>
              <a:t> is created with request and response objects as parameters.</a:t>
            </a:r>
          </a:p>
          <a:p>
            <a:pPr algn="just"/>
            <a:r>
              <a:rPr lang="en-US" dirty="0" smtClean="0"/>
              <a:t>In line 3, a new array of objects is created with the name </a:t>
            </a:r>
            <a:r>
              <a:rPr lang="en-US" dirty="0" err="1" smtClean="0"/>
              <a:t>noteObj</a:t>
            </a:r>
            <a:r>
              <a:rPr lang="en-US" dirty="0" smtClean="0"/>
              <a:t> with all the necessary keys that need to be updated.</a:t>
            </a:r>
          </a:p>
          <a:p>
            <a:pPr algn="just"/>
            <a:r>
              <a:rPr lang="en-US" dirty="0" smtClean="0"/>
              <a:t>In line 8, we are referring to the same </a:t>
            </a:r>
            <a:r>
              <a:rPr lang="en-US" dirty="0" err="1" smtClean="0"/>
              <a:t>NotesModel</a:t>
            </a:r>
            <a:r>
              <a:rPr lang="en-US" dirty="0" smtClean="0"/>
              <a:t> which we had created earlier and made use of the </a:t>
            </a:r>
            <a:r>
              <a:rPr lang="en-US" b="1" dirty="0" err="1" smtClean="0"/>
              <a:t>findOneAndUpdate</a:t>
            </a:r>
            <a:r>
              <a:rPr lang="en-US" b="1" dirty="0" smtClean="0"/>
              <a:t>()</a:t>
            </a:r>
            <a:r>
              <a:rPr lang="en-US" dirty="0" smtClean="0"/>
              <a:t> method to find and update one document in the collection. It will update the document in the collection based on the schema and will return the document which got updated to the const notes.</a:t>
            </a:r>
          </a:p>
          <a:p>
            <a:pPr algn="just"/>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04800"/>
            <a:ext cx="7638288" cy="6248400"/>
          </a:xfrm>
        </p:spPr>
        <p:txBody>
          <a:bodyPr>
            <a:normAutofit/>
          </a:bodyPr>
          <a:lstStyle/>
          <a:p>
            <a:pPr algn="just"/>
            <a:r>
              <a:rPr lang="en-US" dirty="0" smtClean="0"/>
              <a:t>The parameters of </a:t>
            </a:r>
            <a:r>
              <a:rPr lang="en-US" dirty="0" err="1" smtClean="0"/>
              <a:t>findOneAndUpdate</a:t>
            </a:r>
            <a:r>
              <a:rPr lang="en-US" dirty="0" smtClean="0"/>
              <a:t>() method are:</a:t>
            </a:r>
          </a:p>
          <a:p>
            <a:pPr lvl="0" algn="just"/>
            <a:r>
              <a:rPr lang="en-US" dirty="0" smtClean="0"/>
              <a:t>The condition based on which the document should be updated.</a:t>
            </a:r>
          </a:p>
          <a:p>
            <a:pPr lvl="0" algn="just"/>
            <a:r>
              <a:rPr lang="en-US" dirty="0" smtClean="0"/>
              <a:t>The new values to be updated.</a:t>
            </a:r>
          </a:p>
          <a:p>
            <a:pPr lvl="0" algn="just"/>
            <a:r>
              <a:rPr lang="en-US" dirty="0" smtClean="0"/>
              <a:t>Additional options to return the updated document and to validate the values based on the schema definition.</a:t>
            </a:r>
          </a:p>
          <a:p>
            <a:pPr algn="just"/>
            <a:r>
              <a:rPr lang="en-US" dirty="0" smtClean="0"/>
              <a:t>Try catch block will ensure all the exceptions are handled in the code.</a:t>
            </a:r>
          </a:p>
          <a:p>
            <a:pPr algn="just"/>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fontScale="90000"/>
          </a:bodyPr>
          <a:lstStyle/>
          <a:p>
            <a:r>
              <a:rPr lang="en-US" b="1" dirty="0" smtClean="0"/>
              <a:t>CRUD Operations</a:t>
            </a:r>
            <a:endParaRPr lang="en-US" dirty="0"/>
          </a:p>
        </p:txBody>
      </p:sp>
      <p:sp>
        <p:nvSpPr>
          <p:cNvPr id="3" name="Content Placeholder 2"/>
          <p:cNvSpPr>
            <a:spLocks noGrp="1"/>
          </p:cNvSpPr>
          <p:nvPr>
            <p:ph idx="1"/>
          </p:nvPr>
        </p:nvSpPr>
        <p:spPr>
          <a:xfrm>
            <a:off x="1143000" y="990600"/>
            <a:ext cx="7790688" cy="5638800"/>
          </a:xfrm>
        </p:spPr>
        <p:txBody>
          <a:bodyPr>
            <a:normAutofit fontScale="92500" lnSpcReduction="10000"/>
          </a:bodyPr>
          <a:lstStyle/>
          <a:p>
            <a:pPr algn="just"/>
            <a:r>
              <a:rPr lang="en-US" b="1" dirty="0" smtClean="0"/>
              <a:t>Create:</a:t>
            </a:r>
            <a:endParaRPr lang="en-US" dirty="0" smtClean="0"/>
          </a:p>
          <a:p>
            <a:pPr algn="just"/>
            <a:r>
              <a:rPr lang="en-US" b="1" dirty="0" smtClean="0"/>
              <a:t>Insert Document – Demo</a:t>
            </a:r>
            <a:endParaRPr lang="en-US" dirty="0" smtClean="0"/>
          </a:p>
          <a:p>
            <a:pPr algn="just"/>
            <a:r>
              <a:rPr lang="en-US" dirty="0" smtClean="0"/>
              <a:t>Mongoose library offers several functions to perform various CRUD (Create-Read-Update-Delete) operations.</a:t>
            </a:r>
          </a:p>
          <a:p>
            <a:pPr algn="just"/>
            <a:r>
              <a:rPr lang="en-US" b="1" dirty="0" smtClean="0"/>
              <a:t>Inserting a document into the collection</a:t>
            </a:r>
            <a:endParaRPr lang="en-US" dirty="0" smtClean="0"/>
          </a:p>
          <a:p>
            <a:pPr algn="just"/>
            <a:r>
              <a:rPr lang="en-US" dirty="0" smtClean="0">
                <a:solidFill>
                  <a:srgbClr val="0000FF"/>
                </a:solidFill>
              </a:rPr>
              <a:t>To insert a single document to </a:t>
            </a:r>
            <a:r>
              <a:rPr lang="en-US" dirty="0" err="1" smtClean="0">
                <a:solidFill>
                  <a:srgbClr val="0000FF"/>
                </a:solidFill>
              </a:rPr>
              <a:t>MongoDB</a:t>
            </a:r>
            <a:r>
              <a:rPr lang="en-US" dirty="0" smtClean="0">
                <a:solidFill>
                  <a:srgbClr val="0000FF"/>
                </a:solidFill>
              </a:rPr>
              <a:t>, use the create() method</a:t>
            </a:r>
            <a:r>
              <a:rPr lang="en-US" dirty="0" smtClean="0"/>
              <a:t>. It will take the document instance as a parameter. Insertion happens asynchronously and any operations dependent on the inserted document must happen by unwrapping the promise response.</a:t>
            </a:r>
          </a:p>
          <a:p>
            <a:pPr algn="just"/>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019800"/>
          </a:xfrm>
        </p:spPr>
        <p:txBody>
          <a:bodyPr/>
          <a:lstStyle/>
          <a:p>
            <a:pPr algn="just"/>
            <a:r>
              <a:rPr lang="en-US" dirty="0" smtClean="0"/>
              <a:t>In line 18. On successful updating of the document, you will get the following output in the console.</a:t>
            </a:r>
          </a:p>
          <a:p>
            <a:pPr algn="just"/>
            <a:endParaRPr lang="en-US" dirty="0"/>
          </a:p>
        </p:txBody>
      </p:sp>
      <p:pic>
        <p:nvPicPr>
          <p:cNvPr id="4" name="Picture 3"/>
          <p:cNvPicPr/>
          <p:nvPr/>
        </p:nvPicPr>
        <p:blipFill>
          <a:blip r:embed="rId2"/>
          <a:srcRect/>
          <a:stretch>
            <a:fillRect/>
          </a:stretch>
        </p:blipFill>
        <p:spPr bwMode="auto">
          <a:xfrm>
            <a:off x="1219200" y="1752600"/>
            <a:ext cx="7620000" cy="41910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fontScale="90000"/>
          </a:bodyPr>
          <a:lstStyle/>
          <a:p>
            <a:pPr algn="ctr"/>
            <a:r>
              <a:rPr lang="en-US" b="1" dirty="0" smtClean="0"/>
              <a:t>Delete document(s)</a:t>
            </a:r>
            <a:endParaRPr lang="en-US" dirty="0"/>
          </a:p>
        </p:txBody>
      </p:sp>
      <p:sp>
        <p:nvSpPr>
          <p:cNvPr id="3" name="Content Placeholder 2"/>
          <p:cNvSpPr>
            <a:spLocks noGrp="1"/>
          </p:cNvSpPr>
          <p:nvPr>
            <p:ph idx="1"/>
          </p:nvPr>
        </p:nvSpPr>
        <p:spPr>
          <a:xfrm>
            <a:off x="1219200" y="914400"/>
            <a:ext cx="7714488" cy="5715000"/>
          </a:xfrm>
        </p:spPr>
        <p:txBody>
          <a:bodyPr>
            <a:normAutofit lnSpcReduction="10000"/>
          </a:bodyPr>
          <a:lstStyle/>
          <a:p>
            <a:pPr algn="just"/>
            <a:r>
              <a:rPr lang="en-US" dirty="0" smtClean="0"/>
              <a:t>The below code shows how to delete the contents of </a:t>
            </a:r>
            <a:r>
              <a:rPr lang="en-US" dirty="0" err="1" smtClean="0"/>
              <a:t>myNotes</a:t>
            </a:r>
            <a:r>
              <a:rPr lang="en-US" dirty="0" smtClean="0"/>
              <a:t> collection:</a:t>
            </a:r>
          </a:p>
          <a:p>
            <a:r>
              <a:rPr lang="en-US" dirty="0" err="1" smtClean="0"/>
              <a:t>exports.deleteNotes</a:t>
            </a:r>
            <a:r>
              <a:rPr lang="en-US" dirty="0" smtClean="0"/>
              <a:t> = </a:t>
            </a:r>
            <a:r>
              <a:rPr lang="en-US" dirty="0" err="1" smtClean="0"/>
              <a:t>async</a:t>
            </a:r>
            <a:r>
              <a:rPr lang="en-US" dirty="0" smtClean="0"/>
              <a:t> (</a:t>
            </a:r>
            <a:r>
              <a:rPr lang="en-US" dirty="0" err="1" smtClean="0"/>
              <a:t>req</a:t>
            </a:r>
            <a:r>
              <a:rPr lang="en-US" dirty="0" smtClean="0"/>
              <a:t>, res, err) =&gt; {  </a:t>
            </a:r>
          </a:p>
          <a:p>
            <a:r>
              <a:rPr lang="en-US" dirty="0" smtClean="0"/>
              <a:t>const </a:t>
            </a:r>
            <a:r>
              <a:rPr lang="en-US" dirty="0" err="1" smtClean="0"/>
              <a:t>delDet</a:t>
            </a:r>
            <a:r>
              <a:rPr lang="en-US" dirty="0" smtClean="0"/>
              <a:t> = await </a:t>
            </a:r>
            <a:r>
              <a:rPr lang="en-US" dirty="0" err="1" smtClean="0"/>
              <a:t>NotesModel.deleteOne</a:t>
            </a:r>
            <a:r>
              <a:rPr lang="en-US" dirty="0" smtClean="0"/>
              <a:t>({ </a:t>
            </a:r>
          </a:p>
          <a:p>
            <a:r>
              <a:rPr lang="en-US" dirty="0" err="1" smtClean="0"/>
              <a:t>notesID</a:t>
            </a:r>
            <a:r>
              <a:rPr lang="en-US" dirty="0" smtClean="0"/>
              <a:t>: 7555 });  </a:t>
            </a:r>
          </a:p>
          <a:p>
            <a:r>
              <a:rPr lang="en-US" dirty="0" smtClean="0"/>
              <a:t>console.log(</a:t>
            </a:r>
            <a:r>
              <a:rPr lang="en-US" dirty="0" err="1" smtClean="0"/>
              <a:t>delDet</a:t>
            </a:r>
            <a:r>
              <a:rPr lang="en-US" dirty="0" smtClean="0"/>
              <a:t>);}; </a:t>
            </a:r>
          </a:p>
          <a:p>
            <a:pPr algn="just"/>
            <a:r>
              <a:rPr lang="en-US" dirty="0" smtClean="0"/>
              <a:t>In line 1, a new </a:t>
            </a:r>
            <a:r>
              <a:rPr lang="en-US" dirty="0" err="1" smtClean="0"/>
              <a:t>async</a:t>
            </a:r>
            <a:r>
              <a:rPr lang="en-US" dirty="0" smtClean="0"/>
              <a:t> function </a:t>
            </a:r>
            <a:r>
              <a:rPr lang="en-US" dirty="0" err="1" smtClean="0"/>
              <a:t>deleteNotes</a:t>
            </a:r>
            <a:r>
              <a:rPr lang="en-US" dirty="0" smtClean="0"/>
              <a:t> is created with the request, response, and error objects as parameters.</a:t>
            </a:r>
          </a:p>
          <a:p>
            <a:pPr algn="just"/>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228600"/>
            <a:ext cx="7638288" cy="6400800"/>
          </a:xfrm>
        </p:spPr>
        <p:txBody>
          <a:bodyPr>
            <a:normAutofit/>
          </a:bodyPr>
          <a:lstStyle/>
          <a:p>
            <a:pPr algn="just"/>
            <a:r>
              <a:rPr lang="en-US" dirty="0" smtClean="0"/>
              <a:t>In line 2, we are referring to the same </a:t>
            </a:r>
            <a:r>
              <a:rPr lang="en-US" dirty="0" err="1" smtClean="0"/>
              <a:t>NotesModel</a:t>
            </a:r>
            <a:r>
              <a:rPr lang="en-US" dirty="0" smtClean="0"/>
              <a:t> which we had created earlier and made use of </a:t>
            </a:r>
            <a:r>
              <a:rPr lang="en-US" b="1" dirty="0" err="1" smtClean="0"/>
              <a:t>deleteOne</a:t>
            </a:r>
            <a:r>
              <a:rPr lang="en-US" b="1" dirty="0" smtClean="0"/>
              <a:t>() </a:t>
            </a:r>
            <a:r>
              <a:rPr lang="en-US" dirty="0" smtClean="0"/>
              <a:t>method to delete the document from the collection based on the condition and will return the details about the delete operation performed, which is initialized to the const </a:t>
            </a:r>
            <a:r>
              <a:rPr lang="en-US" dirty="0" err="1" smtClean="0"/>
              <a:t>delDet</a:t>
            </a:r>
            <a:r>
              <a:rPr lang="en-US" dirty="0" smtClean="0"/>
              <a:t>.</a:t>
            </a:r>
          </a:p>
          <a:p>
            <a:pPr algn="just"/>
            <a:r>
              <a:rPr lang="en-US" dirty="0" smtClean="0"/>
              <a:t>In line 3, on the successful deletion of the document, you will get the following output in the console.</a:t>
            </a:r>
          </a:p>
          <a:p>
            <a:pPr algn="just"/>
            <a:endParaRPr lang="en-US" dirty="0"/>
          </a:p>
        </p:txBody>
      </p:sp>
      <p:pic>
        <p:nvPicPr>
          <p:cNvPr id="4" name="Picture 3"/>
          <p:cNvPicPr/>
          <p:nvPr/>
        </p:nvPicPr>
        <p:blipFill>
          <a:blip r:embed="rId2"/>
          <a:srcRect/>
          <a:stretch>
            <a:fillRect/>
          </a:stretch>
        </p:blipFill>
        <p:spPr bwMode="auto">
          <a:xfrm>
            <a:off x="2286000" y="5715000"/>
            <a:ext cx="4572000" cy="8382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fontScale="90000"/>
          </a:bodyPr>
          <a:lstStyle/>
          <a:p>
            <a:pPr algn="ctr"/>
            <a:r>
              <a:rPr lang="en-US" b="1" dirty="0" smtClean="0"/>
              <a:t>API Development</a:t>
            </a:r>
            <a:endParaRPr lang="en-US" dirty="0"/>
          </a:p>
        </p:txBody>
      </p:sp>
      <p:sp>
        <p:nvSpPr>
          <p:cNvPr id="3" name="Content Placeholder 2"/>
          <p:cNvSpPr>
            <a:spLocks noGrp="1"/>
          </p:cNvSpPr>
          <p:nvPr>
            <p:ph idx="1"/>
          </p:nvPr>
        </p:nvSpPr>
        <p:spPr>
          <a:xfrm>
            <a:off x="1143000" y="838200"/>
            <a:ext cx="7790688" cy="5867400"/>
          </a:xfrm>
        </p:spPr>
        <p:txBody>
          <a:bodyPr>
            <a:normAutofit/>
          </a:bodyPr>
          <a:lstStyle/>
          <a:p>
            <a:pPr algn="just"/>
            <a:r>
              <a:rPr lang="en-US" b="1" dirty="0" smtClean="0"/>
              <a:t>Introduction</a:t>
            </a:r>
            <a:endParaRPr lang="en-US" dirty="0" smtClean="0"/>
          </a:p>
          <a:p>
            <a:pPr algn="just"/>
            <a:r>
              <a:rPr lang="en-US" dirty="0" smtClean="0"/>
              <a:t>We are going to learn how to create a set of APIs with all CRUD operations.</a:t>
            </a:r>
          </a:p>
          <a:p>
            <a:pPr algn="just"/>
            <a:r>
              <a:rPr lang="en-US" dirty="0" smtClean="0"/>
              <a:t>This project covers the following:</a:t>
            </a:r>
          </a:p>
          <a:p>
            <a:pPr lvl="0" algn="just"/>
            <a:r>
              <a:rPr lang="en-US" dirty="0" smtClean="0"/>
              <a:t>Create a web server</a:t>
            </a:r>
          </a:p>
          <a:p>
            <a:pPr lvl="0" algn="just"/>
            <a:r>
              <a:rPr lang="en-US" dirty="0" smtClean="0"/>
              <a:t>Routing</a:t>
            </a:r>
          </a:p>
          <a:p>
            <a:pPr lvl="0" algn="just"/>
            <a:r>
              <a:rPr lang="en-US" dirty="0" smtClean="0"/>
              <a:t>Middleware</a:t>
            </a:r>
          </a:p>
          <a:p>
            <a:pPr lvl="0" algn="just"/>
            <a:r>
              <a:rPr lang="en-US" dirty="0" smtClean="0"/>
              <a:t>Database connectivity to </a:t>
            </a:r>
            <a:r>
              <a:rPr lang="en-US" dirty="0" err="1" smtClean="0"/>
              <a:t>MongoDB</a:t>
            </a:r>
            <a:r>
              <a:rPr lang="en-US" dirty="0" smtClean="0"/>
              <a:t> using mongoose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152400"/>
            <a:ext cx="7638288" cy="6096000"/>
          </a:xfrm>
        </p:spPr>
        <p:txBody>
          <a:bodyPr/>
          <a:lstStyle/>
          <a:p>
            <a:pPr algn="just"/>
            <a:r>
              <a:rPr lang="en-US" dirty="0" smtClean="0"/>
              <a:t>A typical folder structure with all the necessary folders will look like the below image:</a:t>
            </a:r>
          </a:p>
          <a:p>
            <a:pPr algn="just"/>
            <a:endParaRPr lang="en-US" dirty="0"/>
          </a:p>
        </p:txBody>
      </p:sp>
      <p:pic>
        <p:nvPicPr>
          <p:cNvPr id="4" name="Picture 3"/>
          <p:cNvPicPr/>
          <p:nvPr/>
        </p:nvPicPr>
        <p:blipFill>
          <a:blip r:embed="rId2"/>
          <a:srcRect/>
          <a:stretch>
            <a:fillRect/>
          </a:stretch>
        </p:blipFill>
        <p:spPr bwMode="auto">
          <a:xfrm>
            <a:off x="2590800" y="1752600"/>
            <a:ext cx="3581399" cy="4648199"/>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400800"/>
          </a:xfrm>
        </p:spPr>
        <p:txBody>
          <a:bodyPr>
            <a:normAutofit/>
          </a:bodyPr>
          <a:lstStyle/>
          <a:p>
            <a:pPr algn="just"/>
            <a:r>
              <a:rPr lang="en-US" dirty="0" smtClean="0"/>
              <a:t>The following describes the folder structure of the project:</a:t>
            </a:r>
          </a:p>
          <a:p>
            <a:pPr lvl="0" algn="just"/>
            <a:r>
              <a:rPr lang="en-US" dirty="0" smtClean="0"/>
              <a:t>Controller – Business logic and Database operations of the application.</a:t>
            </a:r>
          </a:p>
          <a:p>
            <a:pPr lvl="0" algn="just"/>
            <a:r>
              <a:rPr lang="en-US" dirty="0" smtClean="0"/>
              <a:t>Model – </a:t>
            </a:r>
            <a:r>
              <a:rPr lang="en-US" dirty="0" err="1" smtClean="0"/>
              <a:t>MongoDB</a:t>
            </a:r>
            <a:r>
              <a:rPr lang="en-US" dirty="0" smtClean="0"/>
              <a:t> schema and model.</a:t>
            </a:r>
          </a:p>
          <a:p>
            <a:pPr lvl="0" algn="just"/>
            <a:r>
              <a:rPr lang="en-US" dirty="0" smtClean="0"/>
              <a:t>Routes - All the routes that are created for the application.</a:t>
            </a:r>
          </a:p>
          <a:p>
            <a:pPr lvl="0" algn="just"/>
            <a:r>
              <a:rPr lang="en-US" dirty="0" smtClean="0"/>
              <a:t>Utilities – Helper files for the application. E.g. Custom </a:t>
            </a:r>
            <a:r>
              <a:rPr lang="en-US" dirty="0" err="1" smtClean="0"/>
              <a:t>validators</a:t>
            </a:r>
            <a:r>
              <a:rPr lang="en-US" dirty="0" smtClean="0"/>
              <a:t>, loggers, etc.</a:t>
            </a:r>
          </a:p>
          <a:p>
            <a:pPr lvl="0" algn="just"/>
            <a:r>
              <a:rPr lang="en-US" dirty="0" smtClean="0"/>
              <a:t>app.js – The starting point of the application.</a:t>
            </a:r>
          </a:p>
          <a:p>
            <a:pPr algn="just"/>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52400"/>
            <a:ext cx="7790688" cy="6705600"/>
          </a:xfrm>
        </p:spPr>
        <p:txBody>
          <a:bodyPr>
            <a:normAutofit fontScale="77500" lnSpcReduction="20000"/>
          </a:bodyPr>
          <a:lstStyle/>
          <a:p>
            <a:pPr algn="just"/>
            <a:r>
              <a:rPr lang="en-US" b="1" dirty="0" smtClean="0"/>
              <a:t>app.js file</a:t>
            </a:r>
            <a:endParaRPr lang="en-US" dirty="0" smtClean="0"/>
          </a:p>
          <a:p>
            <a:pPr algn="just"/>
            <a:r>
              <a:rPr lang="en-US" dirty="0" smtClean="0"/>
              <a:t>Application execution will start from the app.js file. </a:t>
            </a:r>
          </a:p>
          <a:p>
            <a:pPr algn="just"/>
            <a:r>
              <a:rPr lang="en-US" dirty="0" smtClean="0"/>
              <a:t>All the necessary imports and </a:t>
            </a:r>
            <a:r>
              <a:rPr lang="en-US" dirty="0" err="1" smtClean="0"/>
              <a:t>middlewares</a:t>
            </a:r>
            <a:r>
              <a:rPr lang="en-US" dirty="0" smtClean="0"/>
              <a:t> need to be configured in this file.</a:t>
            </a:r>
          </a:p>
          <a:p>
            <a:pPr algn="just"/>
            <a:r>
              <a:rPr lang="en-US" dirty="0" smtClean="0"/>
              <a:t>In the app.js, include the following code: </a:t>
            </a:r>
          </a:p>
          <a:p>
            <a:pPr algn="just"/>
            <a:r>
              <a:rPr lang="en-US" dirty="0" smtClean="0"/>
              <a:t>const express = require('express');</a:t>
            </a:r>
          </a:p>
          <a:p>
            <a:pPr algn="just"/>
            <a:r>
              <a:rPr lang="en-US" dirty="0" smtClean="0"/>
              <a:t>const </a:t>
            </a:r>
            <a:r>
              <a:rPr lang="en-US" dirty="0" err="1" smtClean="0"/>
              <a:t>bodyparser</a:t>
            </a:r>
            <a:r>
              <a:rPr lang="en-US" dirty="0" smtClean="0"/>
              <a:t> = require('body-parser');</a:t>
            </a:r>
          </a:p>
          <a:p>
            <a:pPr algn="just"/>
            <a:r>
              <a:rPr lang="en-US" dirty="0" smtClean="0"/>
              <a:t>const </a:t>
            </a:r>
            <a:r>
              <a:rPr lang="en-US" dirty="0" err="1" smtClean="0"/>
              <a:t>myReqLogger</a:t>
            </a:r>
            <a:r>
              <a:rPr lang="en-US" dirty="0" smtClean="0"/>
              <a:t> = require('./Utilities/</a:t>
            </a:r>
            <a:r>
              <a:rPr lang="en-US" dirty="0" err="1" smtClean="0"/>
              <a:t>requestLogger</a:t>
            </a:r>
            <a:r>
              <a:rPr lang="en-US" dirty="0" smtClean="0"/>
              <a:t>');</a:t>
            </a:r>
          </a:p>
          <a:p>
            <a:pPr algn="just"/>
            <a:r>
              <a:rPr lang="en-US" dirty="0" smtClean="0"/>
              <a:t>const route = require('./Routes/routing'); </a:t>
            </a:r>
          </a:p>
          <a:p>
            <a:pPr algn="just"/>
            <a:r>
              <a:rPr lang="en-US" dirty="0" smtClean="0"/>
              <a:t>const app = express();</a:t>
            </a:r>
          </a:p>
          <a:p>
            <a:pPr algn="just"/>
            <a:r>
              <a:rPr lang="en-US" dirty="0" err="1" smtClean="0"/>
              <a:t>app.use</a:t>
            </a:r>
            <a:r>
              <a:rPr lang="en-US" dirty="0" smtClean="0"/>
              <a:t>(</a:t>
            </a:r>
            <a:r>
              <a:rPr lang="en-US" dirty="0" err="1" smtClean="0"/>
              <a:t>bodyparser.json</a:t>
            </a:r>
            <a:r>
              <a:rPr lang="en-US" dirty="0" smtClean="0"/>
              <a:t>());</a:t>
            </a:r>
          </a:p>
          <a:p>
            <a:pPr algn="just"/>
            <a:r>
              <a:rPr lang="en-US" dirty="0" err="1" smtClean="0"/>
              <a:t>app.use</a:t>
            </a:r>
            <a:r>
              <a:rPr lang="en-US" dirty="0" smtClean="0"/>
              <a:t>(</a:t>
            </a:r>
            <a:r>
              <a:rPr lang="en-US" dirty="0" err="1" smtClean="0"/>
              <a:t>myReqLogger</a:t>
            </a:r>
            <a:r>
              <a:rPr lang="en-US" dirty="0" smtClean="0"/>
              <a:t>);</a:t>
            </a:r>
          </a:p>
          <a:p>
            <a:pPr algn="just"/>
            <a:r>
              <a:rPr lang="en-US" dirty="0" err="1" smtClean="0"/>
              <a:t>app.use</a:t>
            </a:r>
            <a:r>
              <a:rPr lang="en-US" dirty="0" smtClean="0"/>
              <a:t>('/', route); </a:t>
            </a:r>
          </a:p>
          <a:p>
            <a:pPr algn="just"/>
            <a:r>
              <a:rPr lang="en-US" dirty="0" smtClean="0"/>
              <a:t>const port = </a:t>
            </a:r>
            <a:r>
              <a:rPr lang="en-US" dirty="0" err="1" smtClean="0"/>
              <a:t>process.env.PORT</a:t>
            </a:r>
            <a:r>
              <a:rPr lang="en-US" dirty="0" smtClean="0"/>
              <a:t> || 3000;</a:t>
            </a:r>
          </a:p>
          <a:p>
            <a:pPr algn="just"/>
            <a:r>
              <a:rPr lang="en-US" dirty="0" err="1" smtClean="0"/>
              <a:t>app.listen</a:t>
            </a:r>
            <a:r>
              <a:rPr lang="en-US" dirty="0" smtClean="0"/>
              <a:t>(port, () =&gt; {  console.log(`App running on port ${port}...`);</a:t>
            </a:r>
          </a:p>
          <a:p>
            <a:pPr algn="just"/>
            <a:r>
              <a:rPr lang="en-US" dirty="0" smtClean="0"/>
              <a:t>});</a:t>
            </a:r>
          </a:p>
          <a:p>
            <a:pPr algn="just"/>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639762"/>
          </a:xfrm>
        </p:spPr>
        <p:txBody>
          <a:bodyPr>
            <a:normAutofit fontScale="90000"/>
          </a:bodyPr>
          <a:lstStyle/>
          <a:p>
            <a:r>
              <a:rPr lang="en-US" b="1" dirty="0" smtClean="0"/>
              <a:t> API Routes</a:t>
            </a:r>
            <a:endParaRPr lang="en-US" dirty="0"/>
          </a:p>
        </p:txBody>
      </p:sp>
      <p:sp>
        <p:nvSpPr>
          <p:cNvPr id="3" name="Content Placeholder 2"/>
          <p:cNvSpPr>
            <a:spLocks noGrp="1"/>
          </p:cNvSpPr>
          <p:nvPr>
            <p:ph idx="1"/>
          </p:nvPr>
        </p:nvSpPr>
        <p:spPr>
          <a:xfrm>
            <a:off x="1066800" y="838200"/>
            <a:ext cx="7866888" cy="6019800"/>
          </a:xfrm>
        </p:spPr>
        <p:txBody>
          <a:bodyPr>
            <a:normAutofit fontScale="77500" lnSpcReduction="20000"/>
          </a:bodyPr>
          <a:lstStyle/>
          <a:p>
            <a:pPr algn="just"/>
            <a:r>
              <a:rPr lang="en-US" dirty="0" smtClean="0"/>
              <a:t>In the Routes folder, create a file with the name "</a:t>
            </a:r>
            <a:r>
              <a:rPr lang="en-US" b="1" dirty="0" smtClean="0"/>
              <a:t>routing.js"</a:t>
            </a:r>
            <a:r>
              <a:rPr lang="en-US" dirty="0" smtClean="0"/>
              <a:t>.</a:t>
            </a:r>
          </a:p>
          <a:p>
            <a:pPr algn="just"/>
            <a:r>
              <a:rPr lang="en-US" dirty="0" smtClean="0"/>
              <a:t>This file contains route definitions for all the APIs of the application.</a:t>
            </a:r>
          </a:p>
          <a:p>
            <a:pPr algn="just"/>
            <a:r>
              <a:rPr lang="en-US" dirty="0" smtClean="0"/>
              <a:t>const express = require('express'); </a:t>
            </a:r>
          </a:p>
          <a:p>
            <a:pPr algn="just"/>
            <a:r>
              <a:rPr lang="en-US" dirty="0" smtClean="0"/>
              <a:t>const routing = </a:t>
            </a:r>
            <a:r>
              <a:rPr lang="en-US" dirty="0" err="1" smtClean="0"/>
              <a:t>express.Router</a:t>
            </a:r>
            <a:r>
              <a:rPr lang="en-US" dirty="0" smtClean="0"/>
              <a:t>();</a:t>
            </a:r>
          </a:p>
          <a:p>
            <a:pPr algn="just"/>
            <a:r>
              <a:rPr lang="en-US" dirty="0" smtClean="0"/>
              <a:t>const </a:t>
            </a:r>
            <a:r>
              <a:rPr lang="en-US" dirty="0" err="1" smtClean="0"/>
              <a:t>notesController</a:t>
            </a:r>
            <a:r>
              <a:rPr lang="en-US" dirty="0" smtClean="0"/>
              <a:t> = require('../Controller/</a:t>
            </a:r>
            <a:r>
              <a:rPr lang="en-US" dirty="0" err="1" smtClean="0"/>
              <a:t>myNotes</a:t>
            </a:r>
            <a:r>
              <a:rPr lang="en-US" dirty="0" smtClean="0"/>
              <a:t>'); </a:t>
            </a:r>
          </a:p>
          <a:p>
            <a:pPr algn="just"/>
            <a:r>
              <a:rPr lang="en-US" dirty="0" err="1" smtClean="0"/>
              <a:t>routing.get</a:t>
            </a:r>
            <a:r>
              <a:rPr lang="en-US" dirty="0" smtClean="0"/>
              <a:t>('/notes', </a:t>
            </a:r>
            <a:r>
              <a:rPr lang="en-US" dirty="0" err="1" smtClean="0"/>
              <a:t>notesController.getNotes</a:t>
            </a:r>
            <a:r>
              <a:rPr lang="en-US" dirty="0" smtClean="0"/>
              <a:t>); </a:t>
            </a:r>
          </a:p>
          <a:p>
            <a:pPr algn="just"/>
            <a:r>
              <a:rPr lang="en-US" dirty="0" smtClean="0"/>
              <a:t>routing.post('/notes', </a:t>
            </a:r>
            <a:r>
              <a:rPr lang="en-US" dirty="0" err="1" smtClean="0"/>
              <a:t>notesController.newNotes</a:t>
            </a:r>
            <a:r>
              <a:rPr lang="en-US" dirty="0" smtClean="0"/>
              <a:t>); </a:t>
            </a:r>
          </a:p>
          <a:p>
            <a:pPr algn="just"/>
            <a:r>
              <a:rPr lang="en-US" dirty="0" err="1" smtClean="0"/>
              <a:t>routing.put</a:t>
            </a:r>
            <a:r>
              <a:rPr lang="en-US" dirty="0" smtClean="0"/>
              <a:t>('/notes/:id', </a:t>
            </a:r>
            <a:r>
              <a:rPr lang="en-US" dirty="0" err="1" smtClean="0"/>
              <a:t>notesController.updateNotes</a:t>
            </a:r>
            <a:r>
              <a:rPr lang="en-US" dirty="0" smtClean="0"/>
              <a:t>); </a:t>
            </a:r>
          </a:p>
          <a:p>
            <a:pPr algn="just"/>
            <a:r>
              <a:rPr lang="en-US" dirty="0" err="1" smtClean="0"/>
              <a:t>routing.delete</a:t>
            </a:r>
            <a:r>
              <a:rPr lang="en-US" dirty="0" smtClean="0"/>
              <a:t>('/notes/:id', </a:t>
            </a:r>
            <a:r>
              <a:rPr lang="en-US" dirty="0" err="1" smtClean="0"/>
              <a:t>notesController.deleteNotes</a:t>
            </a:r>
            <a:r>
              <a:rPr lang="en-US" dirty="0" smtClean="0"/>
              <a:t>); </a:t>
            </a:r>
          </a:p>
          <a:p>
            <a:pPr algn="just"/>
            <a:r>
              <a:rPr lang="en-US" dirty="0" err="1" smtClean="0"/>
              <a:t>routing.all</a:t>
            </a:r>
            <a:r>
              <a:rPr lang="en-US" dirty="0" smtClean="0"/>
              <a:t>('*', </a:t>
            </a:r>
            <a:r>
              <a:rPr lang="en-US" dirty="0" err="1" smtClean="0"/>
              <a:t>notesController.invalid</a:t>
            </a:r>
            <a:r>
              <a:rPr lang="en-US" dirty="0" smtClean="0"/>
              <a:t>); </a:t>
            </a:r>
            <a:r>
              <a:rPr lang="en-US" dirty="0" err="1" smtClean="0"/>
              <a:t>module.exports</a:t>
            </a:r>
            <a:r>
              <a:rPr lang="en-US" dirty="0" smtClean="0"/>
              <a:t> = routing;</a:t>
            </a:r>
          </a:p>
          <a:p>
            <a:pPr algn="just"/>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r>
              <a:rPr lang="en-US" b="1" dirty="0" smtClean="0"/>
              <a:t>Model</a:t>
            </a:r>
            <a:endParaRPr lang="en-US" dirty="0"/>
          </a:p>
        </p:txBody>
      </p:sp>
      <p:sp>
        <p:nvSpPr>
          <p:cNvPr id="3" name="Content Placeholder 2"/>
          <p:cNvSpPr>
            <a:spLocks noGrp="1"/>
          </p:cNvSpPr>
          <p:nvPr>
            <p:ph idx="1"/>
          </p:nvPr>
        </p:nvSpPr>
        <p:spPr>
          <a:xfrm>
            <a:off x="990600" y="914400"/>
            <a:ext cx="7943088" cy="5791200"/>
          </a:xfrm>
        </p:spPr>
        <p:txBody>
          <a:bodyPr>
            <a:normAutofit fontScale="62500" lnSpcReduction="20000"/>
          </a:bodyPr>
          <a:lstStyle/>
          <a:p>
            <a:pPr algn="just"/>
            <a:r>
              <a:rPr lang="en-US" dirty="0" smtClean="0"/>
              <a:t>In the Model folder, create a file with the name "</a:t>
            </a:r>
            <a:r>
              <a:rPr lang="en-US" b="1" dirty="0" smtClean="0"/>
              <a:t>myNotesSchema.js"</a:t>
            </a:r>
            <a:r>
              <a:rPr lang="en-US" dirty="0" smtClean="0"/>
              <a:t>.</a:t>
            </a:r>
          </a:p>
          <a:p>
            <a:pPr algn="just"/>
            <a:r>
              <a:rPr lang="en-US" dirty="0" smtClean="0"/>
              <a:t>Logic to connect to </a:t>
            </a:r>
            <a:r>
              <a:rPr lang="en-US" dirty="0" err="1" smtClean="0"/>
              <a:t>MongoDB</a:t>
            </a:r>
            <a:r>
              <a:rPr lang="en-US" dirty="0" smtClean="0"/>
              <a:t> using mongoose, schema, and the model creation logic will be included in this file.</a:t>
            </a:r>
          </a:p>
          <a:p>
            <a:pPr algn="just"/>
            <a:r>
              <a:rPr lang="en-US" dirty="0" smtClean="0"/>
              <a:t>const mongoose = require('mongoose'); </a:t>
            </a:r>
          </a:p>
          <a:p>
            <a:pPr algn="just"/>
            <a:r>
              <a:rPr lang="en-US" dirty="0" smtClean="0"/>
              <a:t>mongoose  .connect('mongodb://localhost:27017/IntellectNotes', </a:t>
            </a:r>
          </a:p>
          <a:p>
            <a:pPr algn="just"/>
            <a:r>
              <a:rPr lang="en-US" dirty="0" smtClean="0"/>
              <a:t>{    </a:t>
            </a:r>
            <a:r>
              <a:rPr lang="en-US" dirty="0" err="1" smtClean="0"/>
              <a:t>useNewUrlParser</a:t>
            </a:r>
            <a:r>
              <a:rPr lang="en-US" dirty="0" smtClean="0"/>
              <a:t>: true,    </a:t>
            </a:r>
            <a:r>
              <a:rPr lang="en-US" dirty="0" err="1" smtClean="0"/>
              <a:t>useCreateIndex</a:t>
            </a:r>
            <a:r>
              <a:rPr lang="en-US" dirty="0" smtClean="0"/>
              <a:t>: true,    </a:t>
            </a:r>
            <a:r>
              <a:rPr lang="en-US" dirty="0" err="1" smtClean="0"/>
              <a:t>useFindAndModify</a:t>
            </a:r>
            <a:r>
              <a:rPr lang="en-US" dirty="0" smtClean="0"/>
              <a:t>: false,    </a:t>
            </a:r>
            <a:r>
              <a:rPr lang="en-US" dirty="0" err="1" smtClean="0"/>
              <a:t>useUnifiedTopology</a:t>
            </a:r>
            <a:r>
              <a:rPr lang="en-US" dirty="0" smtClean="0"/>
              <a:t>: true,  })  </a:t>
            </a:r>
          </a:p>
          <a:p>
            <a:pPr algn="just"/>
            <a:r>
              <a:rPr lang="en-US" dirty="0" smtClean="0"/>
              <a:t>.then(() =&gt; console.log('DB connection successful!')); </a:t>
            </a:r>
          </a:p>
          <a:p>
            <a:pPr algn="just"/>
            <a:r>
              <a:rPr lang="en-US" i="1" dirty="0" smtClean="0"/>
              <a:t>//Schema</a:t>
            </a:r>
          </a:p>
          <a:p>
            <a:pPr algn="just"/>
            <a:r>
              <a:rPr lang="en-US" dirty="0" smtClean="0"/>
              <a:t>const </a:t>
            </a:r>
            <a:r>
              <a:rPr lang="en-US" dirty="0" err="1" smtClean="0"/>
              <a:t>myNotesSchema</a:t>
            </a:r>
            <a:r>
              <a:rPr lang="en-US" dirty="0" smtClean="0"/>
              <a:t> = new </a:t>
            </a:r>
            <a:r>
              <a:rPr lang="en-US" dirty="0" err="1" smtClean="0"/>
              <a:t>mongoose.Schema</a:t>
            </a:r>
            <a:r>
              <a:rPr lang="en-US" dirty="0" smtClean="0"/>
              <a:t>(  </a:t>
            </a:r>
          </a:p>
          <a:p>
            <a:pPr algn="just"/>
            <a:r>
              <a:rPr lang="en-US" dirty="0" smtClean="0"/>
              <a:t>{    </a:t>
            </a:r>
            <a:r>
              <a:rPr lang="en-US" dirty="0" err="1" smtClean="0"/>
              <a:t>notesID</a:t>
            </a:r>
            <a:r>
              <a:rPr lang="en-US" dirty="0" smtClean="0"/>
              <a:t>: {      type: Number,      unique: true,      required: [true, 'Required field'],    },    </a:t>
            </a:r>
          </a:p>
          <a:p>
            <a:pPr algn="just"/>
            <a:r>
              <a:rPr lang="en-US" dirty="0" smtClean="0"/>
              <a:t>name: {      type: String,      required: [true, 'Required field'],    },    data: {      type: String,    },  </a:t>
            </a:r>
          </a:p>
          <a:p>
            <a:pPr algn="just"/>
            <a:r>
              <a:rPr lang="en-US" dirty="0" smtClean="0"/>
              <a:t>},  </a:t>
            </a:r>
          </a:p>
          <a:p>
            <a:pPr algn="just"/>
            <a:r>
              <a:rPr lang="en-US" dirty="0" smtClean="0"/>
              <a:t>{    timestamps: {      </a:t>
            </a:r>
            <a:r>
              <a:rPr lang="en-US" dirty="0" err="1" smtClean="0"/>
              <a:t>createdAt</a:t>
            </a:r>
            <a:r>
              <a:rPr lang="en-US" dirty="0" smtClean="0"/>
              <a:t>: true,      </a:t>
            </a:r>
            <a:r>
              <a:rPr lang="en-US" dirty="0" err="1" smtClean="0"/>
              <a:t>updatedAt</a:t>
            </a:r>
            <a:r>
              <a:rPr lang="en-US" dirty="0" smtClean="0"/>
              <a:t>: true,    },  }); </a:t>
            </a:r>
            <a:r>
              <a:rPr lang="en-US" i="1" dirty="0" smtClean="0"/>
              <a:t>//Model</a:t>
            </a:r>
          </a:p>
          <a:p>
            <a:pPr algn="just"/>
            <a:r>
              <a:rPr lang="en-US" dirty="0" smtClean="0"/>
              <a:t>const </a:t>
            </a:r>
            <a:r>
              <a:rPr lang="en-US" dirty="0" err="1" smtClean="0"/>
              <a:t>NotesModel</a:t>
            </a:r>
            <a:r>
              <a:rPr lang="en-US" dirty="0" smtClean="0"/>
              <a:t> = </a:t>
            </a:r>
            <a:r>
              <a:rPr lang="en-US" dirty="0" err="1" smtClean="0"/>
              <a:t>mongoose.model</a:t>
            </a:r>
            <a:r>
              <a:rPr lang="en-US" dirty="0" smtClean="0"/>
              <a:t>('</a:t>
            </a:r>
            <a:r>
              <a:rPr lang="en-US" dirty="0" err="1" smtClean="0"/>
              <a:t>mynotes</a:t>
            </a:r>
            <a:r>
              <a:rPr lang="en-US" dirty="0" smtClean="0"/>
              <a:t>', </a:t>
            </a:r>
            <a:r>
              <a:rPr lang="en-US" dirty="0" err="1" smtClean="0"/>
              <a:t>myNotesSchema</a:t>
            </a:r>
            <a:r>
              <a:rPr lang="en-US" dirty="0" smtClean="0"/>
              <a:t>); </a:t>
            </a:r>
          </a:p>
          <a:p>
            <a:pPr algn="just"/>
            <a:r>
              <a:rPr lang="en-US" dirty="0" err="1" smtClean="0"/>
              <a:t>module.exports</a:t>
            </a:r>
            <a:r>
              <a:rPr lang="en-US" dirty="0" smtClean="0"/>
              <a:t> = </a:t>
            </a:r>
            <a:r>
              <a:rPr lang="en-US" dirty="0" err="1" smtClean="0"/>
              <a:t>NotesModel</a:t>
            </a:r>
            <a:r>
              <a:rPr lang="en-US" dirty="0" smtClean="0"/>
              <a:t>;</a:t>
            </a:r>
          </a:p>
          <a:p>
            <a:pPr algn="just"/>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7498080" cy="563562"/>
          </a:xfrm>
        </p:spPr>
        <p:txBody>
          <a:bodyPr>
            <a:normAutofit fontScale="90000"/>
          </a:bodyPr>
          <a:lstStyle/>
          <a:p>
            <a:r>
              <a:rPr lang="en-US" b="1" dirty="0" smtClean="0"/>
              <a:t>Controllers</a:t>
            </a:r>
            <a:endParaRPr lang="en-US" dirty="0"/>
          </a:p>
        </p:txBody>
      </p:sp>
      <p:sp>
        <p:nvSpPr>
          <p:cNvPr id="3" name="Content Placeholder 2"/>
          <p:cNvSpPr>
            <a:spLocks noGrp="1"/>
          </p:cNvSpPr>
          <p:nvPr>
            <p:ph idx="1"/>
          </p:nvPr>
        </p:nvSpPr>
        <p:spPr>
          <a:xfrm>
            <a:off x="1066800" y="533400"/>
            <a:ext cx="7866888" cy="6324600"/>
          </a:xfrm>
        </p:spPr>
        <p:txBody>
          <a:bodyPr>
            <a:normAutofit fontScale="62500" lnSpcReduction="20000"/>
          </a:bodyPr>
          <a:lstStyle/>
          <a:p>
            <a:pPr algn="just"/>
            <a:r>
              <a:rPr lang="en-US" dirty="0" smtClean="0"/>
              <a:t>In the Controller folder, create a file with the name "</a:t>
            </a:r>
            <a:r>
              <a:rPr lang="en-US" b="1" dirty="0" smtClean="0"/>
              <a:t>myNotes.js"</a:t>
            </a:r>
            <a:r>
              <a:rPr lang="en-US" dirty="0" smtClean="0"/>
              <a:t>.</a:t>
            </a:r>
          </a:p>
          <a:p>
            <a:pPr algn="just"/>
            <a:r>
              <a:rPr lang="en-US" dirty="0" smtClean="0"/>
              <a:t>This file contains business logic for all the APIs of the application.</a:t>
            </a:r>
          </a:p>
          <a:p>
            <a:pPr algn="just"/>
            <a:r>
              <a:rPr lang="en-US" dirty="0" smtClean="0"/>
              <a:t>Custom </a:t>
            </a:r>
            <a:r>
              <a:rPr lang="en-US" dirty="0" err="1" smtClean="0"/>
              <a:t>validators</a:t>
            </a:r>
            <a:r>
              <a:rPr lang="en-US" dirty="0" smtClean="0"/>
              <a:t> will be imported and accessed based on the requirement.</a:t>
            </a:r>
          </a:p>
          <a:p>
            <a:pPr algn="just"/>
            <a:r>
              <a:rPr lang="en-US" dirty="0" smtClean="0"/>
              <a:t>All the controllers will send the response back to the client based on the request received. Error handling also is taken care of accordingly.</a:t>
            </a:r>
          </a:p>
          <a:p>
            <a:pPr algn="just"/>
            <a:r>
              <a:rPr lang="en-US" dirty="0" smtClean="0"/>
              <a:t>const </a:t>
            </a:r>
            <a:r>
              <a:rPr lang="en-US" dirty="0" err="1" smtClean="0"/>
              <a:t>NotesModel</a:t>
            </a:r>
            <a:r>
              <a:rPr lang="en-US" dirty="0" smtClean="0"/>
              <a:t> = require('../Model/</a:t>
            </a:r>
            <a:r>
              <a:rPr lang="en-US" dirty="0" err="1" smtClean="0"/>
              <a:t>myNotesSchema</a:t>
            </a:r>
            <a:r>
              <a:rPr lang="en-US" dirty="0" smtClean="0"/>
              <a:t>');</a:t>
            </a:r>
          </a:p>
          <a:p>
            <a:pPr algn="just"/>
            <a:r>
              <a:rPr lang="en-US" dirty="0" smtClean="0"/>
              <a:t>const </a:t>
            </a:r>
            <a:r>
              <a:rPr lang="en-US" dirty="0" err="1" smtClean="0"/>
              <a:t>validators</a:t>
            </a:r>
            <a:r>
              <a:rPr lang="en-US" dirty="0" smtClean="0"/>
              <a:t> = require('../Utilities/</a:t>
            </a:r>
            <a:r>
              <a:rPr lang="en-US" dirty="0" err="1" smtClean="0"/>
              <a:t>validator</a:t>
            </a:r>
            <a:r>
              <a:rPr lang="en-US" dirty="0" smtClean="0"/>
              <a:t>'); </a:t>
            </a:r>
          </a:p>
          <a:p>
            <a:pPr algn="just"/>
            <a:r>
              <a:rPr lang="en-US" dirty="0" err="1" smtClean="0"/>
              <a:t>exports.getNotes</a:t>
            </a:r>
            <a:r>
              <a:rPr lang="en-US" dirty="0" smtClean="0"/>
              <a:t> = </a:t>
            </a:r>
            <a:r>
              <a:rPr lang="en-US" dirty="0" err="1" smtClean="0"/>
              <a:t>async</a:t>
            </a:r>
            <a:r>
              <a:rPr lang="en-US" dirty="0" smtClean="0"/>
              <a:t> (</a:t>
            </a:r>
            <a:r>
              <a:rPr lang="en-US" dirty="0" err="1" smtClean="0"/>
              <a:t>req</a:t>
            </a:r>
            <a:r>
              <a:rPr lang="en-US" dirty="0" smtClean="0"/>
              <a:t>, res) =&gt; {  </a:t>
            </a:r>
          </a:p>
          <a:p>
            <a:pPr algn="just"/>
            <a:r>
              <a:rPr lang="en-US" dirty="0" smtClean="0"/>
              <a:t>try {    const notes = await </a:t>
            </a:r>
            <a:r>
              <a:rPr lang="en-US" dirty="0" err="1" smtClean="0"/>
              <a:t>NotesModel.find</a:t>
            </a:r>
            <a:r>
              <a:rPr lang="en-US" dirty="0" smtClean="0"/>
              <a:t>({}, { _id: 0, __v: 0 });    </a:t>
            </a:r>
          </a:p>
          <a:p>
            <a:pPr algn="just"/>
            <a:r>
              <a:rPr lang="en-US" dirty="0" smtClean="0"/>
              <a:t>if (</a:t>
            </a:r>
            <a:r>
              <a:rPr lang="en-US" dirty="0" err="1" smtClean="0"/>
              <a:t>notes.length</a:t>
            </a:r>
            <a:r>
              <a:rPr lang="en-US" dirty="0" smtClean="0"/>
              <a:t> &gt; 0) {      </a:t>
            </a:r>
          </a:p>
          <a:p>
            <a:pPr algn="just"/>
            <a:r>
              <a:rPr lang="en-US" dirty="0" err="1" smtClean="0"/>
              <a:t>res.status</a:t>
            </a:r>
            <a:r>
              <a:rPr lang="en-US" dirty="0" smtClean="0"/>
              <a:t>(200).</a:t>
            </a:r>
            <a:r>
              <a:rPr lang="en-US" dirty="0" err="1" smtClean="0"/>
              <a:t>json</a:t>
            </a:r>
            <a:r>
              <a:rPr lang="en-US" dirty="0" smtClean="0"/>
              <a:t>({        status: 'success',        results: </a:t>
            </a:r>
            <a:r>
              <a:rPr lang="en-US" dirty="0" err="1" smtClean="0"/>
              <a:t>notes.length</a:t>
            </a:r>
            <a:r>
              <a:rPr lang="en-US" dirty="0" smtClean="0"/>
              <a:t>,        data: {          notes,        },     </a:t>
            </a:r>
          </a:p>
          <a:p>
            <a:pPr algn="just"/>
            <a:r>
              <a:rPr lang="en-US" dirty="0" smtClean="0"/>
              <a:t> });    } </a:t>
            </a:r>
          </a:p>
          <a:p>
            <a:pPr algn="just"/>
            <a:r>
              <a:rPr lang="en-US" dirty="0" smtClean="0"/>
              <a:t>else {      </a:t>
            </a:r>
            <a:r>
              <a:rPr lang="en-US" dirty="0" err="1" smtClean="0"/>
              <a:t>res.status</a:t>
            </a:r>
            <a:r>
              <a:rPr lang="en-US" dirty="0" smtClean="0"/>
              <a:t>(400).</a:t>
            </a:r>
            <a:r>
              <a:rPr lang="en-US" dirty="0" err="1" smtClean="0"/>
              <a:t>json</a:t>
            </a:r>
            <a:r>
              <a:rPr lang="en-US" dirty="0" smtClean="0"/>
              <a:t>({        status: 'success',        data: {          message: 'No notes available in the repo',        },     </a:t>
            </a:r>
          </a:p>
          <a:p>
            <a:pPr algn="just"/>
            <a:r>
              <a:rPr lang="en-US" dirty="0" smtClean="0"/>
              <a:t> });    }  }</a:t>
            </a:r>
          </a:p>
          <a:p>
            <a:pPr algn="just"/>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629400"/>
          </a:xfrm>
        </p:spPr>
        <p:txBody>
          <a:bodyPr>
            <a:normAutofit fontScale="85000" lnSpcReduction="20000"/>
          </a:bodyPr>
          <a:lstStyle/>
          <a:p>
            <a:pPr algn="just"/>
            <a:r>
              <a:rPr lang="en-US" dirty="0" smtClean="0"/>
              <a:t>We can insert a new document into our </a:t>
            </a:r>
            <a:r>
              <a:rPr lang="en-US" dirty="0" err="1" smtClean="0"/>
              <a:t>myNotes</a:t>
            </a:r>
            <a:r>
              <a:rPr lang="en-US" dirty="0" smtClean="0"/>
              <a:t> Collection using the below code:</a:t>
            </a:r>
          </a:p>
          <a:p>
            <a:pPr marL="798513" indent="-282575">
              <a:buNone/>
            </a:pPr>
            <a:r>
              <a:rPr lang="en-US" dirty="0" err="1" smtClean="0"/>
              <a:t>exports.newNotes</a:t>
            </a:r>
            <a:r>
              <a:rPr lang="en-US" dirty="0" smtClean="0"/>
              <a:t> = </a:t>
            </a:r>
            <a:r>
              <a:rPr lang="en-US" dirty="0" err="1" smtClean="0"/>
              <a:t>async</a:t>
            </a:r>
            <a:r>
              <a:rPr lang="en-US" dirty="0" smtClean="0"/>
              <a:t> (</a:t>
            </a:r>
            <a:r>
              <a:rPr lang="en-US" dirty="0" err="1" smtClean="0"/>
              <a:t>req</a:t>
            </a:r>
            <a:r>
              <a:rPr lang="en-US" dirty="0" smtClean="0"/>
              <a:t>, res) =&gt; {  </a:t>
            </a:r>
          </a:p>
          <a:p>
            <a:pPr marL="798513" indent="-282575">
              <a:buNone/>
            </a:pPr>
            <a:r>
              <a:rPr lang="en-US" dirty="0" smtClean="0"/>
              <a:t>try {    </a:t>
            </a:r>
          </a:p>
          <a:p>
            <a:pPr marL="798513" indent="-282575">
              <a:buNone/>
            </a:pPr>
            <a:r>
              <a:rPr lang="en-US" dirty="0" smtClean="0"/>
              <a:t>const </a:t>
            </a:r>
            <a:r>
              <a:rPr lang="en-US" dirty="0" err="1" smtClean="0"/>
              <a:t>noteObj</a:t>
            </a:r>
            <a:r>
              <a:rPr lang="en-US" dirty="0" smtClean="0"/>
              <a:t> = {      </a:t>
            </a:r>
          </a:p>
          <a:p>
            <a:pPr marL="798513" indent="-282575">
              <a:buNone/>
            </a:pPr>
            <a:r>
              <a:rPr lang="en-US" dirty="0" err="1" smtClean="0"/>
              <a:t>notesID</a:t>
            </a:r>
            <a:r>
              <a:rPr lang="en-US" dirty="0" smtClean="0"/>
              <a:t>: 7558,      name: '</a:t>
            </a:r>
            <a:r>
              <a:rPr lang="en-US" dirty="0" err="1" smtClean="0"/>
              <a:t>Mathan</a:t>
            </a:r>
            <a:r>
              <a:rPr lang="en-US" dirty="0" smtClean="0"/>
              <a:t>',      data: 'Mongo Atlas is very easy to configure and use.',    </a:t>
            </a:r>
          </a:p>
          <a:p>
            <a:pPr marL="798513" indent="-282575">
              <a:buNone/>
            </a:pPr>
            <a:r>
              <a:rPr lang="en-US" dirty="0" smtClean="0"/>
              <a:t>};    </a:t>
            </a:r>
          </a:p>
          <a:p>
            <a:pPr marL="798513" indent="-282575">
              <a:buNone/>
            </a:pPr>
            <a:r>
              <a:rPr lang="en-US" dirty="0" smtClean="0"/>
              <a:t>const </a:t>
            </a:r>
            <a:r>
              <a:rPr lang="en-US" dirty="0" err="1" smtClean="0"/>
              <a:t>newNotes</a:t>
            </a:r>
            <a:r>
              <a:rPr lang="en-US" dirty="0" smtClean="0"/>
              <a:t> = await </a:t>
            </a:r>
            <a:r>
              <a:rPr lang="en-US" dirty="0" err="1" smtClean="0"/>
              <a:t>NotesModel.create</a:t>
            </a:r>
            <a:r>
              <a:rPr lang="en-US" dirty="0" smtClean="0"/>
              <a:t>(</a:t>
            </a:r>
            <a:r>
              <a:rPr lang="en-US" dirty="0" err="1" smtClean="0"/>
              <a:t>noteObj</a:t>
            </a:r>
            <a:r>
              <a:rPr lang="en-US" dirty="0" smtClean="0"/>
              <a:t>);    console.log(</a:t>
            </a:r>
            <a:r>
              <a:rPr lang="en-US" dirty="0" err="1" smtClean="0"/>
              <a:t>newNotes</a:t>
            </a:r>
            <a:r>
              <a:rPr lang="en-US" dirty="0" smtClean="0"/>
              <a:t>);  </a:t>
            </a:r>
          </a:p>
          <a:p>
            <a:pPr marL="798513" indent="-282575">
              <a:buNone/>
            </a:pPr>
            <a:r>
              <a:rPr lang="en-US" dirty="0" smtClean="0"/>
              <a:t>}</a:t>
            </a:r>
          </a:p>
          <a:p>
            <a:pPr marL="798513" indent="-282575">
              <a:buNone/>
            </a:pPr>
            <a:r>
              <a:rPr lang="en-US" dirty="0" smtClean="0"/>
              <a:t> catch (err) {    </a:t>
            </a:r>
          </a:p>
          <a:p>
            <a:pPr marL="798513" indent="-282575">
              <a:buNone/>
            </a:pPr>
            <a:r>
              <a:rPr lang="en-US" dirty="0" smtClean="0"/>
              <a:t>console.log(</a:t>
            </a:r>
            <a:r>
              <a:rPr lang="en-US" dirty="0" err="1" smtClean="0"/>
              <a:t>err.errmsg</a:t>
            </a:r>
            <a:r>
              <a:rPr lang="en-US" dirty="0" smtClean="0"/>
              <a:t>);  </a:t>
            </a:r>
          </a:p>
          <a:p>
            <a:pPr marL="798513" indent="-282575">
              <a:buNone/>
            </a:pPr>
            <a:r>
              <a:rPr lang="en-US" dirty="0" smtClean="0"/>
              <a:t>}</a:t>
            </a:r>
          </a:p>
          <a:p>
            <a:pPr marL="798513" indent="-282575">
              <a:buNone/>
            </a:pPr>
            <a:r>
              <a:rPr lang="en-US" dirty="0" smtClean="0"/>
              <a:t>}; </a:t>
            </a:r>
          </a:p>
          <a:p>
            <a:pPr algn="just"/>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477000"/>
          </a:xfrm>
        </p:spPr>
        <p:txBody>
          <a:bodyPr>
            <a:normAutofit fontScale="77500" lnSpcReduction="20000"/>
          </a:bodyPr>
          <a:lstStyle/>
          <a:p>
            <a:r>
              <a:rPr lang="en-US" dirty="0" smtClean="0"/>
              <a:t>catch (err) {    </a:t>
            </a:r>
          </a:p>
          <a:p>
            <a:r>
              <a:rPr lang="en-US" dirty="0" err="1" smtClean="0"/>
              <a:t>res.status</a:t>
            </a:r>
            <a:r>
              <a:rPr lang="en-US" dirty="0" smtClean="0"/>
              <a:t>(404).</a:t>
            </a:r>
            <a:r>
              <a:rPr lang="en-US" dirty="0" err="1" smtClean="0"/>
              <a:t>json</a:t>
            </a:r>
            <a:r>
              <a:rPr lang="en-US" dirty="0" smtClean="0"/>
              <a:t>({      status: 'fail',      message: err,    });  }}; </a:t>
            </a:r>
          </a:p>
          <a:p>
            <a:r>
              <a:rPr lang="en-US" dirty="0" err="1" smtClean="0"/>
              <a:t>exports.newNotes</a:t>
            </a:r>
            <a:r>
              <a:rPr lang="en-US" dirty="0" smtClean="0"/>
              <a:t> = </a:t>
            </a:r>
            <a:r>
              <a:rPr lang="en-US" dirty="0" err="1" smtClean="0"/>
              <a:t>async</a:t>
            </a:r>
            <a:r>
              <a:rPr lang="en-US" dirty="0" smtClean="0"/>
              <a:t> (</a:t>
            </a:r>
            <a:r>
              <a:rPr lang="en-US" dirty="0" err="1" smtClean="0"/>
              <a:t>req</a:t>
            </a:r>
            <a:r>
              <a:rPr lang="en-US" dirty="0" smtClean="0"/>
              <a:t>, res) =&gt; {  </a:t>
            </a:r>
          </a:p>
          <a:p>
            <a:r>
              <a:rPr lang="en-US" dirty="0" smtClean="0"/>
              <a:t>try {   </a:t>
            </a:r>
          </a:p>
          <a:p>
            <a:r>
              <a:rPr lang="en-US" dirty="0" smtClean="0"/>
              <a:t> if (</a:t>
            </a:r>
            <a:r>
              <a:rPr lang="en-US" dirty="0" err="1" smtClean="0"/>
              <a:t>validators.ValidateName</a:t>
            </a:r>
            <a:r>
              <a:rPr lang="en-US" dirty="0" smtClean="0"/>
              <a:t>(req.body.name)) {      </a:t>
            </a:r>
          </a:p>
          <a:p>
            <a:r>
              <a:rPr lang="en-US" dirty="0" smtClean="0"/>
              <a:t>const </a:t>
            </a:r>
            <a:r>
              <a:rPr lang="en-US" dirty="0" err="1" smtClean="0"/>
              <a:t>newNotes</a:t>
            </a:r>
            <a:r>
              <a:rPr lang="en-US" dirty="0" smtClean="0"/>
              <a:t> = await </a:t>
            </a:r>
            <a:r>
              <a:rPr lang="en-US" dirty="0" err="1" smtClean="0"/>
              <a:t>NotesModel.create</a:t>
            </a:r>
            <a:r>
              <a:rPr lang="en-US" dirty="0" smtClean="0"/>
              <a:t>(</a:t>
            </a:r>
            <a:r>
              <a:rPr lang="en-US" dirty="0" err="1" smtClean="0"/>
              <a:t>req.body</a:t>
            </a:r>
            <a:r>
              <a:rPr lang="en-US" dirty="0" smtClean="0"/>
              <a:t>);      </a:t>
            </a:r>
            <a:r>
              <a:rPr lang="en-US" dirty="0" err="1" smtClean="0"/>
              <a:t>res.status</a:t>
            </a:r>
            <a:r>
              <a:rPr lang="en-US" dirty="0" smtClean="0"/>
              <a:t>(201).</a:t>
            </a:r>
            <a:r>
              <a:rPr lang="en-US" dirty="0" err="1" smtClean="0"/>
              <a:t>json</a:t>
            </a:r>
            <a:r>
              <a:rPr lang="en-US" dirty="0" smtClean="0"/>
              <a:t>({        status: 'success',        data: {          </a:t>
            </a:r>
            <a:r>
              <a:rPr lang="en-US" dirty="0" err="1" smtClean="0"/>
              <a:t>newNotes</a:t>
            </a:r>
            <a:r>
              <a:rPr lang="en-US" dirty="0" smtClean="0"/>
              <a:t>,        },      </a:t>
            </a:r>
          </a:p>
          <a:p>
            <a:r>
              <a:rPr lang="en-US" dirty="0" smtClean="0"/>
              <a:t>});    } </a:t>
            </a:r>
          </a:p>
          <a:p>
            <a:r>
              <a:rPr lang="en-US" dirty="0" smtClean="0"/>
              <a:t>else {      </a:t>
            </a:r>
            <a:r>
              <a:rPr lang="en-US" dirty="0" err="1" smtClean="0"/>
              <a:t>res.status</a:t>
            </a:r>
            <a:r>
              <a:rPr lang="en-US" dirty="0" smtClean="0"/>
              <a:t>(400).</a:t>
            </a:r>
            <a:r>
              <a:rPr lang="en-US" dirty="0" err="1" smtClean="0"/>
              <a:t>json</a:t>
            </a:r>
            <a:r>
              <a:rPr lang="en-US" dirty="0" smtClean="0"/>
              <a:t>({        status: 'error',        results: 'Enter valid name',      });    }  } catch (err) {    </a:t>
            </a:r>
            <a:r>
              <a:rPr lang="en-US" dirty="0" err="1" smtClean="0"/>
              <a:t>res.status</a:t>
            </a:r>
            <a:r>
              <a:rPr lang="en-US" dirty="0" smtClean="0"/>
              <a:t>(404).</a:t>
            </a:r>
            <a:r>
              <a:rPr lang="en-US" dirty="0" err="1" smtClean="0"/>
              <a:t>json</a:t>
            </a:r>
            <a:r>
              <a:rPr lang="en-US" dirty="0" smtClean="0"/>
              <a:t>({      status: 'fail',      message: </a:t>
            </a:r>
            <a:r>
              <a:rPr lang="en-US" dirty="0" err="1" smtClean="0"/>
              <a:t>err.errmsg</a:t>
            </a:r>
            <a:r>
              <a:rPr lang="en-US" dirty="0" smtClean="0"/>
              <a:t>,    });  }}; </a:t>
            </a:r>
            <a:r>
              <a:rPr lang="en-US" dirty="0" err="1" smtClean="0"/>
              <a:t>exports.updateNotes</a:t>
            </a:r>
            <a:r>
              <a:rPr lang="en-US" dirty="0" smtClean="0"/>
              <a:t> = </a:t>
            </a:r>
            <a:r>
              <a:rPr lang="en-US" dirty="0" err="1" smtClean="0"/>
              <a:t>async</a:t>
            </a:r>
            <a:r>
              <a:rPr lang="en-US" dirty="0" smtClean="0"/>
              <a:t> (</a:t>
            </a:r>
            <a:r>
              <a:rPr lang="en-US" dirty="0" err="1" smtClean="0"/>
              <a:t>req</a:t>
            </a:r>
            <a:r>
              <a:rPr lang="en-US" dirty="0" smtClean="0"/>
              <a:t>, res) =&gt; {  try {    const notes = await </a:t>
            </a:r>
            <a:r>
              <a:rPr lang="en-US" dirty="0" err="1" smtClean="0"/>
              <a:t>NotesModel.findOneAndUpdate</a:t>
            </a:r>
            <a:r>
              <a:rPr lang="en-US" dirty="0" smtClean="0"/>
              <a:t>(      { </a:t>
            </a:r>
            <a:r>
              <a:rPr lang="en-US" dirty="0" err="1" smtClean="0"/>
              <a:t>notesID</a:t>
            </a:r>
            <a:r>
              <a:rPr lang="en-US" dirty="0" smtClean="0"/>
              <a:t>: req.params.id },      </a:t>
            </a:r>
            <a:r>
              <a:rPr lang="en-US" dirty="0" err="1" smtClean="0"/>
              <a:t>req.body</a:t>
            </a:r>
            <a:r>
              <a:rPr lang="en-US" dirty="0" smtClean="0"/>
              <a:t>,      {        new: true, </a:t>
            </a:r>
            <a:r>
              <a:rPr lang="en-US" i="1" dirty="0" smtClean="0"/>
              <a:t>//to return new doc back</a:t>
            </a:r>
            <a:r>
              <a:rPr lang="en-US" dirty="0" smtClean="0"/>
              <a:t>        </a:t>
            </a:r>
            <a:r>
              <a:rPr lang="en-US" dirty="0" err="1" smtClean="0"/>
              <a:t>runValidators</a:t>
            </a:r>
            <a:r>
              <a:rPr lang="en-US" dirty="0" smtClean="0"/>
              <a:t>: true, </a:t>
            </a:r>
            <a:r>
              <a:rPr lang="en-US" i="1" dirty="0" smtClean="0"/>
              <a:t>//to run the </a:t>
            </a:r>
            <a:r>
              <a:rPr lang="en-US" i="1" dirty="0" err="1" smtClean="0"/>
              <a:t>validators</a:t>
            </a:r>
            <a:r>
              <a:rPr lang="en-US" i="1" dirty="0" smtClean="0"/>
              <a:t> which specified in the model</a:t>
            </a:r>
            <a:r>
              <a:rPr lang="en-US" dirty="0" smtClean="0"/>
              <a:t>      }    );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400800"/>
          </a:xfrm>
        </p:spPr>
        <p:txBody>
          <a:bodyPr>
            <a:normAutofit fontScale="85000" lnSpcReduction="10000"/>
          </a:bodyPr>
          <a:lstStyle/>
          <a:p>
            <a:r>
              <a:rPr lang="en-US" dirty="0" smtClean="0"/>
              <a:t> if (notes != null) {      </a:t>
            </a:r>
            <a:r>
              <a:rPr lang="en-US" dirty="0" err="1" smtClean="0"/>
              <a:t>res.status</a:t>
            </a:r>
            <a:r>
              <a:rPr lang="en-US" dirty="0" smtClean="0"/>
              <a:t>(200).</a:t>
            </a:r>
            <a:r>
              <a:rPr lang="en-US" dirty="0" err="1" smtClean="0"/>
              <a:t>json</a:t>
            </a:r>
            <a:r>
              <a:rPr lang="en-US" dirty="0" smtClean="0"/>
              <a:t>({        status: 'success',        data: {          notes,        },      });    } else {      </a:t>
            </a:r>
            <a:r>
              <a:rPr lang="en-US" dirty="0" err="1" smtClean="0"/>
              <a:t>res.status</a:t>
            </a:r>
            <a:r>
              <a:rPr lang="en-US" dirty="0" smtClean="0"/>
              <a:t>(400).</a:t>
            </a:r>
            <a:r>
              <a:rPr lang="en-US" dirty="0" err="1" smtClean="0"/>
              <a:t>json</a:t>
            </a:r>
            <a:r>
              <a:rPr lang="en-US" dirty="0" smtClean="0"/>
              <a:t>({        status: 'success',        data: {          message: `No notes available with ID ${req.params.id} `,        },      });    }  } catch (err) {    </a:t>
            </a:r>
            <a:r>
              <a:rPr lang="en-US" dirty="0" err="1" smtClean="0"/>
              <a:t>res.status</a:t>
            </a:r>
            <a:r>
              <a:rPr lang="en-US" dirty="0" smtClean="0"/>
              <a:t>(404).</a:t>
            </a:r>
            <a:r>
              <a:rPr lang="en-US" dirty="0" err="1" smtClean="0"/>
              <a:t>json</a:t>
            </a:r>
            <a:r>
              <a:rPr lang="en-US" dirty="0" smtClean="0"/>
              <a:t>({      status: 'fail',      message: err,    });  }}; </a:t>
            </a:r>
            <a:r>
              <a:rPr lang="en-US" dirty="0" err="1" smtClean="0"/>
              <a:t>exports.deleteNotes</a:t>
            </a:r>
            <a:r>
              <a:rPr lang="en-US" dirty="0" smtClean="0"/>
              <a:t> = </a:t>
            </a:r>
            <a:r>
              <a:rPr lang="en-US" dirty="0" err="1" smtClean="0"/>
              <a:t>async</a:t>
            </a:r>
            <a:r>
              <a:rPr lang="en-US" dirty="0" smtClean="0"/>
              <a:t> (</a:t>
            </a:r>
            <a:r>
              <a:rPr lang="en-US" dirty="0" err="1" smtClean="0"/>
              <a:t>req</a:t>
            </a:r>
            <a:r>
              <a:rPr lang="en-US" dirty="0" smtClean="0"/>
              <a:t>, res) =&gt; {  const </a:t>
            </a:r>
            <a:r>
              <a:rPr lang="en-US" dirty="0" err="1" smtClean="0"/>
              <a:t>delDet</a:t>
            </a:r>
            <a:r>
              <a:rPr lang="en-US" dirty="0" smtClean="0"/>
              <a:t> = await </a:t>
            </a:r>
            <a:r>
              <a:rPr lang="en-US" dirty="0" err="1" smtClean="0"/>
              <a:t>NotesModel.deleteOne</a:t>
            </a:r>
            <a:r>
              <a:rPr lang="en-US" dirty="0" smtClean="0"/>
              <a:t>({ </a:t>
            </a:r>
            <a:r>
              <a:rPr lang="en-US" dirty="0" err="1" smtClean="0"/>
              <a:t>notesID</a:t>
            </a:r>
            <a:r>
              <a:rPr lang="en-US" dirty="0" smtClean="0"/>
              <a:t>: req.params.id });  if (</a:t>
            </a:r>
            <a:r>
              <a:rPr lang="en-US" dirty="0" err="1" smtClean="0"/>
              <a:t>delDet.deletedCount</a:t>
            </a:r>
            <a:r>
              <a:rPr lang="en-US" dirty="0" smtClean="0"/>
              <a:t> === 0) {    </a:t>
            </a:r>
            <a:r>
              <a:rPr lang="en-US" dirty="0" err="1" smtClean="0"/>
              <a:t>res.status</a:t>
            </a:r>
            <a:r>
              <a:rPr lang="en-US" dirty="0" smtClean="0"/>
              <a:t>(404).</a:t>
            </a:r>
            <a:r>
              <a:rPr lang="en-US" dirty="0" err="1" smtClean="0"/>
              <a:t>json</a:t>
            </a:r>
            <a:r>
              <a:rPr lang="en-US" dirty="0" smtClean="0"/>
              <a:t>({      status: 'fail',      message: 'No notes available for this ID',    });  } else {    </a:t>
            </a:r>
            <a:r>
              <a:rPr lang="en-US" dirty="0" err="1" smtClean="0"/>
              <a:t>res.status</a:t>
            </a:r>
            <a:r>
              <a:rPr lang="en-US" dirty="0" smtClean="0"/>
              <a:t>(200).</a:t>
            </a:r>
            <a:r>
              <a:rPr lang="en-US" dirty="0" err="1" smtClean="0"/>
              <a:t>json</a:t>
            </a:r>
            <a:r>
              <a:rPr lang="en-US" dirty="0" smtClean="0"/>
              <a:t>({      status: 'success',      message: `Notes with ${req.params.id} ID deleted`,    });  }}; </a:t>
            </a:r>
            <a:r>
              <a:rPr lang="en-US" dirty="0" err="1" smtClean="0"/>
              <a:t>exports.invalid</a:t>
            </a:r>
            <a:r>
              <a:rPr lang="en-US" dirty="0" smtClean="0"/>
              <a:t> = </a:t>
            </a:r>
            <a:r>
              <a:rPr lang="en-US" dirty="0" err="1" smtClean="0"/>
              <a:t>async</a:t>
            </a:r>
            <a:r>
              <a:rPr lang="en-US" dirty="0" smtClean="0"/>
              <a:t> (</a:t>
            </a:r>
            <a:r>
              <a:rPr lang="en-US" dirty="0" err="1" smtClean="0"/>
              <a:t>req</a:t>
            </a:r>
            <a:r>
              <a:rPr lang="en-US" dirty="0" smtClean="0"/>
              <a:t>, res) =&gt; {  </a:t>
            </a:r>
            <a:r>
              <a:rPr lang="en-US" dirty="0" err="1" smtClean="0"/>
              <a:t>res.status</a:t>
            </a:r>
            <a:r>
              <a:rPr lang="en-US" dirty="0" smtClean="0"/>
              <a:t>(404).</a:t>
            </a:r>
            <a:r>
              <a:rPr lang="en-US" dirty="0" err="1" smtClean="0"/>
              <a:t>json</a:t>
            </a:r>
            <a:r>
              <a:rPr lang="en-US" dirty="0" smtClean="0"/>
              <a:t>({    status: 'fail',    message: 'Invalid path',  });};  </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fontScale="90000"/>
          </a:bodyPr>
          <a:lstStyle/>
          <a:p>
            <a:r>
              <a:rPr lang="en-US" b="1" dirty="0" smtClean="0"/>
              <a:t>Utilities</a:t>
            </a:r>
            <a:endParaRPr lang="en-US" dirty="0"/>
          </a:p>
        </p:txBody>
      </p:sp>
      <p:sp>
        <p:nvSpPr>
          <p:cNvPr id="3" name="Content Placeholder 2"/>
          <p:cNvSpPr>
            <a:spLocks noGrp="1"/>
          </p:cNvSpPr>
          <p:nvPr>
            <p:ph idx="1"/>
          </p:nvPr>
        </p:nvSpPr>
        <p:spPr>
          <a:xfrm>
            <a:off x="1066800" y="914400"/>
            <a:ext cx="7866888" cy="5715000"/>
          </a:xfrm>
        </p:spPr>
        <p:txBody>
          <a:bodyPr>
            <a:normAutofit fontScale="77500" lnSpcReduction="20000"/>
          </a:bodyPr>
          <a:lstStyle/>
          <a:p>
            <a:pPr algn="just"/>
            <a:r>
              <a:rPr lang="en-US" dirty="0" smtClean="0"/>
              <a:t>In the application, we will need specific helper files. For instance, we need to have a logger that should keep track of all the requests that comes into the application or some custom </a:t>
            </a:r>
            <a:r>
              <a:rPr lang="en-US" dirty="0" err="1" smtClean="0"/>
              <a:t>validators</a:t>
            </a:r>
            <a:r>
              <a:rPr lang="en-US" dirty="0" smtClean="0"/>
              <a:t> which we can make use in the controller.</a:t>
            </a:r>
          </a:p>
          <a:p>
            <a:pPr algn="just"/>
            <a:r>
              <a:rPr lang="en-US" dirty="0" smtClean="0"/>
              <a:t>Inside the Utilities folder create the following files with the content.</a:t>
            </a:r>
          </a:p>
          <a:p>
            <a:pPr algn="just"/>
            <a:r>
              <a:rPr lang="en-US" b="1" dirty="0" smtClean="0"/>
              <a:t>requestLogger.js</a:t>
            </a:r>
            <a:endParaRPr lang="en-US" dirty="0" smtClean="0"/>
          </a:p>
          <a:p>
            <a:pPr algn="just"/>
            <a:r>
              <a:rPr lang="en-US" dirty="0" smtClean="0"/>
              <a:t>const </a:t>
            </a:r>
            <a:r>
              <a:rPr lang="en-US" dirty="0" err="1" smtClean="0"/>
              <a:t>fs</a:t>
            </a:r>
            <a:r>
              <a:rPr lang="en-US" dirty="0" smtClean="0"/>
              <a:t> = require('</a:t>
            </a:r>
            <a:r>
              <a:rPr lang="en-US" dirty="0" err="1" smtClean="0"/>
              <a:t>fs'</a:t>
            </a:r>
            <a:r>
              <a:rPr lang="en-US" dirty="0" smtClean="0"/>
              <a:t>);const { </a:t>
            </a:r>
            <a:r>
              <a:rPr lang="en-US" dirty="0" err="1" smtClean="0"/>
              <a:t>promisify</a:t>
            </a:r>
            <a:r>
              <a:rPr lang="en-US" dirty="0" smtClean="0"/>
              <a:t> } = require('</a:t>
            </a:r>
            <a:r>
              <a:rPr lang="en-US" dirty="0" err="1" smtClean="0"/>
              <a:t>util</a:t>
            </a:r>
            <a:r>
              <a:rPr lang="en-US" dirty="0" smtClean="0"/>
              <a:t>'); const </a:t>
            </a:r>
            <a:r>
              <a:rPr lang="en-US" dirty="0" err="1" smtClean="0"/>
              <a:t>appendFile</a:t>
            </a:r>
            <a:r>
              <a:rPr lang="en-US" dirty="0" smtClean="0"/>
              <a:t> = </a:t>
            </a:r>
            <a:r>
              <a:rPr lang="en-US" dirty="0" err="1" smtClean="0"/>
              <a:t>promisify</a:t>
            </a:r>
            <a:r>
              <a:rPr lang="en-US" dirty="0" smtClean="0"/>
              <a:t>(</a:t>
            </a:r>
            <a:r>
              <a:rPr lang="en-US" dirty="0" err="1" smtClean="0"/>
              <a:t>fs.appendFile</a:t>
            </a:r>
            <a:r>
              <a:rPr lang="en-US" dirty="0" smtClean="0"/>
              <a:t>); </a:t>
            </a:r>
            <a:r>
              <a:rPr lang="en-US" dirty="0" err="1" smtClean="0"/>
              <a:t>async</a:t>
            </a:r>
            <a:r>
              <a:rPr lang="en-US" dirty="0" smtClean="0"/>
              <a:t> function </a:t>
            </a:r>
            <a:r>
              <a:rPr lang="en-US" dirty="0" err="1" smtClean="0"/>
              <a:t>requestLogger</a:t>
            </a:r>
            <a:r>
              <a:rPr lang="en-US" dirty="0" smtClean="0"/>
              <a:t>(</a:t>
            </a:r>
            <a:r>
              <a:rPr lang="en-US" dirty="0" err="1" smtClean="0"/>
              <a:t>req</a:t>
            </a:r>
            <a:r>
              <a:rPr lang="en-US" dirty="0" smtClean="0"/>
              <a:t>, res, next) {  try {    const </a:t>
            </a:r>
            <a:r>
              <a:rPr lang="en-US" dirty="0" err="1" smtClean="0"/>
              <a:t>logMessage</a:t>
            </a:r>
            <a:r>
              <a:rPr lang="en-US" dirty="0" smtClean="0"/>
              <a:t> = `${new Date()} - ${</a:t>
            </a:r>
            <a:r>
              <a:rPr lang="en-US" dirty="0" err="1" smtClean="0"/>
              <a:t>req.method</a:t>
            </a:r>
            <a:r>
              <a:rPr lang="en-US" dirty="0" smtClean="0"/>
              <a:t>} - ${req.url} \n`;    await </a:t>
            </a:r>
            <a:r>
              <a:rPr lang="en-US" dirty="0" err="1" smtClean="0"/>
              <a:t>appendFile</a:t>
            </a:r>
            <a:r>
              <a:rPr lang="en-US" dirty="0" smtClean="0"/>
              <a:t>('RequestLogger.log', </a:t>
            </a:r>
            <a:r>
              <a:rPr lang="en-US" dirty="0" err="1" smtClean="0"/>
              <a:t>logMessage</a:t>
            </a:r>
            <a:r>
              <a:rPr lang="en-US" dirty="0" smtClean="0"/>
              <a:t>);    next();  } catch (err) {    next(err);  }} </a:t>
            </a:r>
            <a:r>
              <a:rPr lang="en-US" dirty="0" err="1" smtClean="0"/>
              <a:t>module.exports</a:t>
            </a:r>
            <a:r>
              <a:rPr lang="en-US" dirty="0" smtClean="0"/>
              <a:t> = </a:t>
            </a:r>
            <a:r>
              <a:rPr lang="en-US" dirty="0" err="1" smtClean="0"/>
              <a:t>requestLogger</a:t>
            </a:r>
            <a:r>
              <a:rPr lang="en-US" dirty="0" smtClean="0"/>
              <a:t>;</a:t>
            </a:r>
          </a:p>
          <a:p>
            <a:pPr algn="just"/>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714488" cy="5943600"/>
          </a:xfrm>
        </p:spPr>
        <p:txBody>
          <a:bodyPr/>
          <a:lstStyle/>
          <a:p>
            <a:pPr algn="just"/>
            <a:r>
              <a:rPr lang="en-US" b="1" dirty="0" smtClean="0"/>
              <a:t>validator.js</a:t>
            </a:r>
            <a:endParaRPr lang="en-US" dirty="0" smtClean="0"/>
          </a:p>
          <a:p>
            <a:pPr algn="just"/>
            <a:r>
              <a:rPr lang="en-US" dirty="0" err="1" smtClean="0"/>
              <a:t>exports.ValidateName</a:t>
            </a:r>
            <a:r>
              <a:rPr lang="en-US" dirty="0" smtClean="0"/>
              <a:t> = function (name) {  if (</a:t>
            </a:r>
            <a:r>
              <a:rPr lang="en-US" dirty="0" err="1" smtClean="0"/>
              <a:t>name.trim</a:t>
            </a:r>
            <a:r>
              <a:rPr lang="en-US" dirty="0" smtClean="0"/>
              <a:t>().length &gt; 0) {    return true;  }  return false;}; </a:t>
            </a:r>
          </a:p>
          <a:p>
            <a:pPr algn="just"/>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r>
              <a:rPr lang="en-US" b="1" dirty="0" smtClean="0"/>
              <a:t>Project flow</a:t>
            </a:r>
            <a:endParaRPr lang="en-US" dirty="0"/>
          </a:p>
        </p:txBody>
      </p:sp>
      <p:sp>
        <p:nvSpPr>
          <p:cNvPr id="3" name="Content Placeholder 2"/>
          <p:cNvSpPr>
            <a:spLocks noGrp="1"/>
          </p:cNvSpPr>
          <p:nvPr>
            <p:ph idx="1"/>
          </p:nvPr>
        </p:nvSpPr>
        <p:spPr>
          <a:xfrm>
            <a:off x="1295400" y="914400"/>
            <a:ext cx="7638288" cy="5334000"/>
          </a:xfrm>
        </p:spPr>
        <p:txBody>
          <a:bodyPr/>
          <a:lstStyle/>
          <a:p>
            <a:r>
              <a:rPr lang="en-US" dirty="0" smtClean="0"/>
              <a:t>The following figure visually explains the application data flow.</a:t>
            </a:r>
          </a:p>
          <a:p>
            <a:endParaRPr lang="en-US" dirty="0"/>
          </a:p>
        </p:txBody>
      </p:sp>
      <p:pic>
        <p:nvPicPr>
          <p:cNvPr id="4" name="Picture 3"/>
          <p:cNvPicPr/>
          <p:nvPr/>
        </p:nvPicPr>
        <p:blipFill>
          <a:blip r:embed="rId2"/>
          <a:srcRect/>
          <a:stretch>
            <a:fillRect/>
          </a:stretch>
        </p:blipFill>
        <p:spPr bwMode="auto">
          <a:xfrm>
            <a:off x="1143000" y="2514600"/>
            <a:ext cx="8001000" cy="334835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0"/>
            <a:ext cx="7498080" cy="487362"/>
          </a:xfrm>
        </p:spPr>
        <p:txBody>
          <a:bodyPr>
            <a:normAutofit fontScale="90000"/>
          </a:bodyPr>
          <a:lstStyle/>
          <a:p>
            <a:r>
              <a:rPr lang="en-US" b="1" dirty="0" smtClean="0"/>
              <a:t>Project Execution</a:t>
            </a:r>
            <a:endParaRPr lang="en-US" dirty="0"/>
          </a:p>
        </p:txBody>
      </p:sp>
      <p:sp>
        <p:nvSpPr>
          <p:cNvPr id="3" name="Content Placeholder 2"/>
          <p:cNvSpPr>
            <a:spLocks noGrp="1"/>
          </p:cNvSpPr>
          <p:nvPr>
            <p:ph idx="1"/>
          </p:nvPr>
        </p:nvSpPr>
        <p:spPr>
          <a:xfrm>
            <a:off x="1219200" y="533400"/>
            <a:ext cx="7714488" cy="5715000"/>
          </a:xfrm>
        </p:spPr>
        <p:txBody>
          <a:bodyPr>
            <a:normAutofit/>
          </a:bodyPr>
          <a:lstStyle/>
          <a:p>
            <a:r>
              <a:rPr lang="en-US" sz="2400" b="1" dirty="0" smtClean="0"/>
              <a:t>API – 1</a:t>
            </a:r>
            <a:endParaRPr lang="en-US" sz="2400" dirty="0" smtClean="0"/>
          </a:p>
          <a:p>
            <a:r>
              <a:rPr lang="en-US" sz="2400" dirty="0" smtClean="0"/>
              <a:t>URL – http://localhost:3000/notes</a:t>
            </a:r>
          </a:p>
          <a:p>
            <a:r>
              <a:rPr lang="en-US" sz="2400" dirty="0" smtClean="0"/>
              <a:t>Method - GET</a:t>
            </a:r>
          </a:p>
          <a:p>
            <a:r>
              <a:rPr lang="en-US" sz="2400" dirty="0" smtClean="0"/>
              <a:t>Description – API to fetch all the notes.</a:t>
            </a:r>
          </a:p>
          <a:p>
            <a:endParaRPr lang="en-US" sz="2400" dirty="0"/>
          </a:p>
        </p:txBody>
      </p:sp>
      <p:pic>
        <p:nvPicPr>
          <p:cNvPr id="4" name="Picture 3"/>
          <p:cNvPicPr/>
          <p:nvPr/>
        </p:nvPicPr>
        <p:blipFill>
          <a:blip r:embed="rId2"/>
          <a:srcRect/>
          <a:stretch>
            <a:fillRect/>
          </a:stretch>
        </p:blipFill>
        <p:spPr bwMode="auto">
          <a:xfrm>
            <a:off x="990600" y="2209800"/>
            <a:ext cx="8153400" cy="4648201"/>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019800"/>
          </a:xfrm>
        </p:spPr>
        <p:txBody>
          <a:bodyPr>
            <a:normAutofit/>
          </a:bodyPr>
          <a:lstStyle/>
          <a:p>
            <a:r>
              <a:rPr lang="en-US" sz="2400" b="1" dirty="0" smtClean="0"/>
              <a:t>API – 2</a:t>
            </a:r>
            <a:endParaRPr lang="en-US" sz="2400" dirty="0" smtClean="0"/>
          </a:p>
          <a:p>
            <a:r>
              <a:rPr lang="en-US" sz="2400" dirty="0" smtClean="0"/>
              <a:t>URL – http://localhost:3000/notes</a:t>
            </a:r>
          </a:p>
          <a:p>
            <a:r>
              <a:rPr lang="en-US" sz="2400" dirty="0" smtClean="0"/>
              <a:t>Method - POST</a:t>
            </a:r>
          </a:p>
          <a:p>
            <a:r>
              <a:rPr lang="en-US" sz="2400" dirty="0" smtClean="0"/>
              <a:t>Description – API to add new notes.</a:t>
            </a:r>
          </a:p>
          <a:p>
            <a:endParaRPr lang="en-US" sz="2400" dirty="0"/>
          </a:p>
        </p:txBody>
      </p:sp>
      <p:pic>
        <p:nvPicPr>
          <p:cNvPr id="4" name="Picture 3"/>
          <p:cNvPicPr/>
          <p:nvPr/>
        </p:nvPicPr>
        <p:blipFill>
          <a:blip r:embed="rId2"/>
          <a:srcRect/>
          <a:stretch>
            <a:fillRect/>
          </a:stretch>
        </p:blipFill>
        <p:spPr bwMode="auto">
          <a:xfrm>
            <a:off x="1143000" y="1981200"/>
            <a:ext cx="8001000" cy="48768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228600"/>
            <a:ext cx="7790688" cy="6019800"/>
          </a:xfrm>
        </p:spPr>
        <p:txBody>
          <a:bodyPr>
            <a:normAutofit/>
          </a:bodyPr>
          <a:lstStyle/>
          <a:p>
            <a:pPr algn="just"/>
            <a:r>
              <a:rPr lang="en-US" sz="2500" b="1" dirty="0" smtClean="0"/>
              <a:t>API – 3</a:t>
            </a:r>
            <a:endParaRPr lang="en-US" sz="2500" dirty="0" smtClean="0"/>
          </a:p>
          <a:p>
            <a:pPr algn="just"/>
            <a:r>
              <a:rPr lang="en-US" sz="2500" dirty="0" smtClean="0"/>
              <a:t>URL – http://localhost:3000/notes/7558</a:t>
            </a:r>
          </a:p>
          <a:p>
            <a:pPr algn="just"/>
            <a:r>
              <a:rPr lang="en-US" sz="2500" dirty="0" smtClean="0"/>
              <a:t>Method - PUT</a:t>
            </a:r>
          </a:p>
          <a:p>
            <a:pPr algn="just"/>
            <a:r>
              <a:rPr lang="en-US" sz="2500" dirty="0" smtClean="0"/>
              <a:t>Description – API to update existing notes.</a:t>
            </a:r>
          </a:p>
          <a:p>
            <a:pPr algn="just"/>
            <a:endParaRPr lang="en-US" sz="2500" dirty="0"/>
          </a:p>
        </p:txBody>
      </p:sp>
      <p:pic>
        <p:nvPicPr>
          <p:cNvPr id="4" name="Picture 3"/>
          <p:cNvPicPr/>
          <p:nvPr/>
        </p:nvPicPr>
        <p:blipFill>
          <a:blip r:embed="rId2"/>
          <a:srcRect/>
          <a:stretch>
            <a:fillRect/>
          </a:stretch>
        </p:blipFill>
        <p:spPr bwMode="auto">
          <a:xfrm>
            <a:off x="1066800" y="1981201"/>
            <a:ext cx="8077200" cy="48768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019800"/>
          </a:xfrm>
        </p:spPr>
        <p:txBody>
          <a:bodyPr>
            <a:normAutofit/>
          </a:bodyPr>
          <a:lstStyle/>
          <a:p>
            <a:r>
              <a:rPr lang="en-US" sz="2400" b="1" dirty="0" smtClean="0"/>
              <a:t>API – 4</a:t>
            </a:r>
            <a:endParaRPr lang="en-US" sz="2400" dirty="0" smtClean="0"/>
          </a:p>
          <a:p>
            <a:r>
              <a:rPr lang="en-US" sz="2400" dirty="0" smtClean="0"/>
              <a:t>URL – http://localhost:3000/notes/7558</a:t>
            </a:r>
          </a:p>
          <a:p>
            <a:r>
              <a:rPr lang="en-US" sz="2400" dirty="0" smtClean="0"/>
              <a:t>Method - DELETE</a:t>
            </a:r>
          </a:p>
          <a:p>
            <a:r>
              <a:rPr lang="en-US" sz="2400" dirty="0" smtClean="0"/>
              <a:t>Description – API to delete existing notes.</a:t>
            </a:r>
          </a:p>
          <a:p>
            <a:endParaRPr lang="en-US" sz="2400" dirty="0"/>
          </a:p>
        </p:txBody>
      </p:sp>
      <p:pic>
        <p:nvPicPr>
          <p:cNvPr id="4" name="Picture 3"/>
          <p:cNvPicPr/>
          <p:nvPr/>
        </p:nvPicPr>
        <p:blipFill>
          <a:blip r:embed="rId2"/>
          <a:srcRect/>
          <a:stretch>
            <a:fillRect/>
          </a:stretch>
        </p:blipFill>
        <p:spPr bwMode="auto">
          <a:xfrm>
            <a:off x="1066800" y="2057400"/>
            <a:ext cx="8077200" cy="48006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0"/>
            <a:ext cx="7866888" cy="6248400"/>
          </a:xfrm>
        </p:spPr>
        <p:txBody>
          <a:bodyPr>
            <a:normAutofit/>
          </a:bodyPr>
          <a:lstStyle/>
          <a:p>
            <a:r>
              <a:rPr lang="en-US" sz="2400" b="1" dirty="0" smtClean="0"/>
              <a:t>API – 5</a:t>
            </a:r>
            <a:endParaRPr lang="en-US" sz="2400" dirty="0" smtClean="0"/>
          </a:p>
          <a:p>
            <a:r>
              <a:rPr lang="en-US" sz="2400" dirty="0" smtClean="0"/>
              <a:t>URL – http://localhost:3000/mynotes</a:t>
            </a:r>
          </a:p>
          <a:p>
            <a:r>
              <a:rPr lang="en-US" sz="2400" dirty="0" smtClean="0"/>
              <a:t>Method - ALL</a:t>
            </a:r>
          </a:p>
          <a:p>
            <a:r>
              <a:rPr lang="en-US" sz="2400" dirty="0" smtClean="0"/>
              <a:t>Description – default API to handle invalid routes.</a:t>
            </a:r>
          </a:p>
          <a:p>
            <a:endParaRPr lang="en-US" sz="2400" dirty="0"/>
          </a:p>
        </p:txBody>
      </p:sp>
      <p:pic>
        <p:nvPicPr>
          <p:cNvPr id="4" name="Picture 3"/>
          <p:cNvPicPr/>
          <p:nvPr/>
        </p:nvPicPr>
        <p:blipFill>
          <a:blip r:embed="rId2"/>
          <a:srcRect/>
          <a:stretch>
            <a:fillRect/>
          </a:stretch>
        </p:blipFill>
        <p:spPr bwMode="auto">
          <a:xfrm>
            <a:off x="990600" y="1752600"/>
            <a:ext cx="8153400" cy="51054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400800"/>
          </a:xfrm>
        </p:spPr>
        <p:txBody>
          <a:bodyPr>
            <a:normAutofit fontScale="92500" lnSpcReduction="10000"/>
          </a:bodyPr>
          <a:lstStyle/>
          <a:p>
            <a:pPr algn="just"/>
            <a:r>
              <a:rPr lang="en-US" dirty="0" smtClean="0"/>
              <a:t>In line 1, a new </a:t>
            </a:r>
            <a:r>
              <a:rPr lang="en-US" dirty="0" err="1" smtClean="0"/>
              <a:t>async</a:t>
            </a:r>
            <a:r>
              <a:rPr lang="en-US" dirty="0" smtClean="0"/>
              <a:t> function </a:t>
            </a:r>
            <a:r>
              <a:rPr lang="en-US" dirty="0" err="1" smtClean="0"/>
              <a:t>newNotes</a:t>
            </a:r>
            <a:r>
              <a:rPr lang="en-US" dirty="0" smtClean="0"/>
              <a:t> is created with request and response objects as parameters.</a:t>
            </a:r>
          </a:p>
          <a:p>
            <a:pPr algn="just"/>
            <a:r>
              <a:rPr lang="en-US" dirty="0" smtClean="0"/>
              <a:t>In line 3, a new object is created with the name </a:t>
            </a:r>
            <a:r>
              <a:rPr lang="en-US" dirty="0" err="1" smtClean="0"/>
              <a:t>noteObj</a:t>
            </a:r>
            <a:r>
              <a:rPr lang="en-US" dirty="0" smtClean="0"/>
              <a:t> with all the necessary keys that need to be inserted.</a:t>
            </a:r>
          </a:p>
          <a:p>
            <a:pPr algn="just"/>
            <a:r>
              <a:rPr lang="en-US" dirty="0" smtClean="0"/>
              <a:t>In line 8, we are referring to the </a:t>
            </a:r>
            <a:r>
              <a:rPr lang="en-US" dirty="0" err="1" smtClean="0"/>
              <a:t>NotesModel</a:t>
            </a:r>
            <a:r>
              <a:rPr lang="en-US" dirty="0" smtClean="0"/>
              <a:t> which we had created previously, and then making use of the </a:t>
            </a:r>
            <a:r>
              <a:rPr lang="en-US" dirty="0" smtClean="0">
                <a:solidFill>
                  <a:srgbClr val="C00000"/>
                </a:solidFill>
              </a:rPr>
              <a:t>create() method to insert the document into the collection</a:t>
            </a:r>
            <a:r>
              <a:rPr lang="en-US" dirty="0" smtClean="0"/>
              <a:t>. This will insert the documents into the collection </a:t>
            </a:r>
            <a:r>
              <a:rPr lang="en-US" dirty="0" smtClean="0">
                <a:solidFill>
                  <a:srgbClr val="C00000"/>
                </a:solidFill>
              </a:rPr>
              <a:t>based on the schema</a:t>
            </a:r>
            <a:r>
              <a:rPr lang="en-US" dirty="0" smtClean="0"/>
              <a:t> and will return the documents which got inserted to the const </a:t>
            </a:r>
            <a:r>
              <a:rPr lang="en-US" dirty="0" err="1" smtClean="0"/>
              <a:t>newNotes</a:t>
            </a:r>
            <a:r>
              <a:rPr lang="en-US" dirty="0" smtClean="0"/>
              <a:t>.</a:t>
            </a:r>
          </a:p>
          <a:p>
            <a:pPr algn="just"/>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74638"/>
            <a:ext cx="7485888" cy="411162"/>
          </a:xfrm>
        </p:spPr>
        <p:txBody>
          <a:bodyPr>
            <a:normAutofit fontScale="90000"/>
          </a:bodyPr>
          <a:lstStyle/>
          <a:p>
            <a:r>
              <a:rPr lang="en-US" b="1" dirty="0" smtClean="0"/>
              <a:t>Why Session management?</a:t>
            </a:r>
            <a:endParaRPr lang="en-US" dirty="0"/>
          </a:p>
        </p:txBody>
      </p:sp>
      <p:sp>
        <p:nvSpPr>
          <p:cNvPr id="3" name="Content Placeholder 2"/>
          <p:cNvSpPr>
            <a:spLocks noGrp="1"/>
          </p:cNvSpPr>
          <p:nvPr>
            <p:ph idx="1"/>
          </p:nvPr>
        </p:nvSpPr>
        <p:spPr>
          <a:xfrm>
            <a:off x="1143000" y="838200"/>
            <a:ext cx="7772400" cy="5791200"/>
          </a:xfrm>
        </p:spPr>
        <p:txBody>
          <a:bodyPr>
            <a:normAutofit fontScale="85000" lnSpcReduction="20000"/>
          </a:bodyPr>
          <a:lstStyle/>
          <a:p>
            <a:pPr algn="just"/>
            <a:r>
              <a:rPr lang="en-US" dirty="0" smtClean="0"/>
              <a:t>Every user interaction with an application is an individual request and response. The need to persist information between requests is important for maintaining the ultimate experience for the user for any web application.</a:t>
            </a:r>
          </a:p>
          <a:p>
            <a:pPr algn="just"/>
            <a:r>
              <a:rPr lang="en-US" dirty="0" smtClean="0"/>
              <a:t>Session management is useful in the scenarios mentioned below:</a:t>
            </a:r>
          </a:p>
          <a:p>
            <a:pPr lvl="0" algn="just"/>
            <a:r>
              <a:rPr lang="en-US" dirty="0" smtClean="0"/>
              <a:t>We need to maintain that a user has already been authenticated with the application. </a:t>
            </a:r>
          </a:p>
          <a:p>
            <a:pPr lvl="0" algn="just"/>
            <a:r>
              <a:rPr lang="en-US" dirty="0" smtClean="0"/>
              <a:t>To retain various personalized user information that is associated with a session.</a:t>
            </a:r>
          </a:p>
          <a:p>
            <a:pPr algn="just"/>
            <a:r>
              <a:rPr lang="en-US" dirty="0" smtClean="0"/>
              <a:t> </a:t>
            </a:r>
          </a:p>
          <a:p>
            <a:pPr algn="just"/>
            <a:r>
              <a:rPr lang="en-US" dirty="0" smtClean="0"/>
              <a:t>Let us now understand how we can set up sessions securely in our application to lessen risks like session hijacking. </a:t>
            </a:r>
          </a:p>
          <a:p>
            <a:pPr algn="just"/>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324600"/>
          </a:xfrm>
        </p:spPr>
        <p:txBody>
          <a:bodyPr>
            <a:normAutofit fontScale="92500"/>
          </a:bodyPr>
          <a:lstStyle/>
          <a:p>
            <a:pPr algn="just">
              <a:lnSpc>
                <a:spcPct val="150000"/>
              </a:lnSpc>
            </a:pPr>
            <a:r>
              <a:rPr lang="en-US" dirty="0" smtClean="0"/>
              <a:t>Session Management is a </a:t>
            </a:r>
            <a:r>
              <a:rPr lang="en-US" dirty="0" smtClean="0">
                <a:solidFill>
                  <a:srgbClr val="0000FF"/>
                </a:solidFill>
              </a:rPr>
              <a:t>technique used by the </a:t>
            </a:r>
            <a:r>
              <a:rPr lang="en-US" dirty="0" err="1" smtClean="0">
                <a:solidFill>
                  <a:srgbClr val="0000FF"/>
                </a:solidFill>
              </a:rPr>
              <a:t>webserver</a:t>
            </a:r>
            <a:r>
              <a:rPr lang="en-US" dirty="0" smtClean="0">
                <a:solidFill>
                  <a:srgbClr val="0000FF"/>
                </a:solidFill>
              </a:rPr>
              <a:t> to store a particular user's session information.</a:t>
            </a:r>
            <a:r>
              <a:rPr lang="en-US" dirty="0" smtClean="0"/>
              <a:t> The Express framework provides a consistent interface to work with the session-related data. The framework provides </a:t>
            </a:r>
            <a:r>
              <a:rPr lang="en-US" dirty="0" smtClean="0">
                <a:solidFill>
                  <a:srgbClr val="FF0066"/>
                </a:solidFill>
              </a:rPr>
              <a:t>two ways of implementing sessions:</a:t>
            </a:r>
          </a:p>
          <a:p>
            <a:pPr lvl="0" algn="just">
              <a:lnSpc>
                <a:spcPct val="150000"/>
              </a:lnSpc>
            </a:pPr>
            <a:r>
              <a:rPr lang="en-US" dirty="0" smtClean="0"/>
              <a:t>By using cookies </a:t>
            </a:r>
          </a:p>
          <a:p>
            <a:pPr lvl="0" algn="just">
              <a:lnSpc>
                <a:spcPct val="150000"/>
              </a:lnSpc>
            </a:pPr>
            <a:r>
              <a:rPr lang="en-US" dirty="0" smtClean="0"/>
              <a:t>By using the session store</a:t>
            </a:r>
          </a:p>
          <a:p>
            <a:pPr algn="just">
              <a:lnSpc>
                <a:spcPct val="150000"/>
              </a:lnSpc>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7498080" cy="563562"/>
          </a:xfrm>
        </p:spPr>
        <p:txBody>
          <a:bodyPr>
            <a:normAutofit fontScale="90000"/>
          </a:bodyPr>
          <a:lstStyle/>
          <a:p>
            <a:r>
              <a:rPr lang="en-US" b="1" dirty="0" smtClean="0"/>
              <a:t> Introduction to cookies</a:t>
            </a:r>
            <a:endParaRPr lang="en-US" dirty="0"/>
          </a:p>
        </p:txBody>
      </p:sp>
      <p:sp>
        <p:nvSpPr>
          <p:cNvPr id="3" name="Content Placeholder 2"/>
          <p:cNvSpPr>
            <a:spLocks noGrp="1"/>
          </p:cNvSpPr>
          <p:nvPr>
            <p:ph idx="1"/>
          </p:nvPr>
        </p:nvSpPr>
        <p:spPr>
          <a:xfrm>
            <a:off x="1143000" y="838200"/>
            <a:ext cx="7790688" cy="5791200"/>
          </a:xfrm>
        </p:spPr>
        <p:txBody>
          <a:bodyPr/>
          <a:lstStyle/>
          <a:p>
            <a:pPr algn="just"/>
            <a:r>
              <a:rPr lang="en-US" dirty="0" smtClean="0"/>
              <a:t>Cookies are a </a:t>
            </a:r>
            <a:r>
              <a:rPr lang="en-US" dirty="0" smtClean="0">
                <a:solidFill>
                  <a:srgbClr val="FF0066"/>
                </a:solidFill>
              </a:rPr>
              <a:t>piece of information sent from a website server and stored in the user's web browser</a:t>
            </a:r>
            <a:r>
              <a:rPr lang="en-US" dirty="0" smtClean="0"/>
              <a:t> when the user browses that website. </a:t>
            </a:r>
            <a:r>
              <a:rPr lang="en-US" dirty="0" smtClean="0">
                <a:solidFill>
                  <a:srgbClr val="0000FF"/>
                </a:solidFill>
              </a:rPr>
              <a:t>Every time the user loads that website back, the browser sends that stored data back to the website server, to recognize the user.</a:t>
            </a:r>
          </a:p>
          <a:p>
            <a:pPr algn="just">
              <a:buNone/>
            </a:pPr>
            <a:endParaRPr lang="en-US" dirty="0" smtClean="0"/>
          </a:p>
          <a:p>
            <a:pPr algn="just"/>
            <a:endParaRPr lang="en-US" dirty="0"/>
          </a:p>
        </p:txBody>
      </p:sp>
      <p:pic>
        <p:nvPicPr>
          <p:cNvPr id="4" name="Picture 3"/>
          <p:cNvPicPr/>
          <p:nvPr/>
        </p:nvPicPr>
        <p:blipFill>
          <a:blip r:embed="rId2"/>
          <a:srcRect/>
          <a:stretch>
            <a:fillRect/>
          </a:stretch>
        </p:blipFill>
        <p:spPr bwMode="auto">
          <a:xfrm>
            <a:off x="1219200" y="4419600"/>
            <a:ext cx="7924800" cy="20574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563562"/>
          </a:xfrm>
        </p:spPr>
        <p:txBody>
          <a:bodyPr>
            <a:normAutofit fontScale="90000"/>
          </a:bodyPr>
          <a:lstStyle/>
          <a:p>
            <a:r>
              <a:rPr lang="en-US" b="1" dirty="0" smtClean="0"/>
              <a:t>Configuration</a:t>
            </a:r>
            <a:endParaRPr lang="en-US" dirty="0"/>
          </a:p>
        </p:txBody>
      </p:sp>
      <p:sp>
        <p:nvSpPr>
          <p:cNvPr id="3" name="Content Placeholder 2"/>
          <p:cNvSpPr>
            <a:spLocks noGrp="1"/>
          </p:cNvSpPr>
          <p:nvPr>
            <p:ph idx="1"/>
          </p:nvPr>
        </p:nvSpPr>
        <p:spPr>
          <a:xfrm>
            <a:off x="1143000" y="609600"/>
            <a:ext cx="7790688" cy="6248400"/>
          </a:xfrm>
        </p:spPr>
        <p:txBody>
          <a:bodyPr>
            <a:normAutofit fontScale="85000" lnSpcReduction="20000"/>
          </a:bodyPr>
          <a:lstStyle/>
          <a:p>
            <a:pPr algn="just"/>
            <a:r>
              <a:rPr lang="en-US" dirty="0" smtClean="0"/>
              <a:t>The Express framework provides a </a:t>
            </a:r>
            <a:r>
              <a:rPr lang="en-US" b="1" dirty="0" smtClean="0"/>
              <a:t>cookie API</a:t>
            </a:r>
            <a:r>
              <a:rPr lang="en-US" dirty="0" smtClean="0"/>
              <a:t> using </a:t>
            </a:r>
            <a:r>
              <a:rPr lang="en-US" b="1" dirty="0" err="1" smtClean="0"/>
              <a:t>cookieParser</a:t>
            </a:r>
            <a:r>
              <a:rPr lang="en-US" dirty="0" smtClean="0"/>
              <a:t> middleware. </a:t>
            </a:r>
            <a:r>
              <a:rPr lang="en-US" dirty="0" smtClean="0">
                <a:solidFill>
                  <a:srgbClr val="0000FF"/>
                </a:solidFill>
              </a:rPr>
              <a:t>The middleware </a:t>
            </a:r>
            <a:r>
              <a:rPr lang="en-US" b="1" dirty="0" err="1" smtClean="0">
                <a:solidFill>
                  <a:srgbClr val="0000FF"/>
                </a:solidFill>
              </a:rPr>
              <a:t>cookieParser</a:t>
            </a:r>
            <a:r>
              <a:rPr lang="en-US" b="1" dirty="0" smtClean="0">
                <a:solidFill>
                  <a:srgbClr val="0000FF"/>
                </a:solidFill>
              </a:rPr>
              <a:t> </a:t>
            </a:r>
            <a:r>
              <a:rPr lang="en-US" dirty="0" smtClean="0">
                <a:solidFill>
                  <a:srgbClr val="0000FF"/>
                </a:solidFill>
              </a:rPr>
              <a:t>parses the cookies which are attached to the request object. </a:t>
            </a:r>
          </a:p>
          <a:p>
            <a:pPr algn="just"/>
            <a:r>
              <a:rPr lang="en-US" dirty="0" smtClean="0"/>
              <a:t>To install the </a:t>
            </a:r>
            <a:r>
              <a:rPr lang="en-US" dirty="0" err="1" smtClean="0"/>
              <a:t>cookieParser</a:t>
            </a:r>
            <a:r>
              <a:rPr lang="en-US" dirty="0" smtClean="0"/>
              <a:t> middleware, issue the below command in the Node command prompt.</a:t>
            </a:r>
          </a:p>
          <a:p>
            <a:pPr lvl="0" algn="just">
              <a:buNone/>
            </a:pPr>
            <a:r>
              <a:rPr lang="en-US" dirty="0" smtClean="0"/>
              <a:t>			</a:t>
            </a:r>
            <a:r>
              <a:rPr lang="en-US" dirty="0" err="1" smtClean="0"/>
              <a:t>npm</a:t>
            </a:r>
            <a:r>
              <a:rPr lang="en-US" dirty="0" smtClean="0"/>
              <a:t> install cookie-parser </a:t>
            </a:r>
          </a:p>
          <a:p>
            <a:pPr algn="just"/>
            <a:r>
              <a:rPr lang="en-US" dirty="0" smtClean="0"/>
              <a:t>The above middleware can be configured in Express application as shown below:</a:t>
            </a:r>
          </a:p>
          <a:p>
            <a:pPr lvl="0" algn="just"/>
            <a:r>
              <a:rPr lang="en-US" dirty="0" smtClean="0"/>
              <a:t>const express = require('express');</a:t>
            </a:r>
          </a:p>
          <a:p>
            <a:pPr lvl="0" algn="just"/>
            <a:r>
              <a:rPr lang="en-US" dirty="0" smtClean="0"/>
              <a:t>const </a:t>
            </a:r>
            <a:r>
              <a:rPr lang="en-US" dirty="0" err="1" smtClean="0"/>
              <a:t>cookieParser</a:t>
            </a:r>
            <a:r>
              <a:rPr lang="en-US" dirty="0" smtClean="0"/>
              <a:t> = require('cookie-parser');</a:t>
            </a:r>
          </a:p>
          <a:p>
            <a:pPr lvl="0" algn="just"/>
            <a:r>
              <a:rPr lang="en-US" dirty="0" smtClean="0"/>
              <a:t>const app = express();</a:t>
            </a:r>
          </a:p>
          <a:p>
            <a:pPr lvl="0" algn="just"/>
            <a:r>
              <a:rPr lang="en-US" dirty="0" err="1" smtClean="0"/>
              <a:t>app.use</a:t>
            </a:r>
            <a:r>
              <a:rPr lang="en-US" dirty="0" smtClean="0"/>
              <a:t>(</a:t>
            </a:r>
            <a:r>
              <a:rPr lang="en-US" dirty="0" err="1" smtClean="0"/>
              <a:t>cookieParser</a:t>
            </a:r>
            <a:r>
              <a:rPr lang="en-US" dirty="0" smtClean="0"/>
              <a:t>());</a:t>
            </a:r>
          </a:p>
          <a:p>
            <a:pPr algn="just"/>
            <a:r>
              <a:rPr lang="en-US" dirty="0" smtClean="0"/>
              <a:t>The cookie-parser middleware is imported and then associated with the application object using the </a:t>
            </a:r>
            <a:r>
              <a:rPr lang="en-US" dirty="0" err="1" smtClean="0"/>
              <a:t>app.use</a:t>
            </a:r>
            <a:r>
              <a:rPr lang="en-US" dirty="0" smtClean="0"/>
              <a:t>() method.</a:t>
            </a:r>
          </a:p>
          <a:p>
            <a:pPr lvl="0" algn="just"/>
            <a:endParaRPr lang="en-US" dirty="0" smtClean="0"/>
          </a:p>
          <a:p>
            <a:pPr algn="just"/>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87362"/>
          </a:xfrm>
        </p:spPr>
        <p:txBody>
          <a:bodyPr>
            <a:normAutofit fontScale="90000"/>
          </a:bodyPr>
          <a:lstStyle/>
          <a:p>
            <a:r>
              <a:rPr lang="en-US" b="1" dirty="0" smtClean="0"/>
              <a:t> Setting and reading cookies</a:t>
            </a:r>
            <a:endParaRPr lang="en-US" dirty="0"/>
          </a:p>
        </p:txBody>
      </p:sp>
      <p:sp>
        <p:nvSpPr>
          <p:cNvPr id="3" name="Content Placeholder 2"/>
          <p:cNvSpPr>
            <a:spLocks noGrp="1"/>
          </p:cNvSpPr>
          <p:nvPr>
            <p:ph idx="1"/>
          </p:nvPr>
        </p:nvSpPr>
        <p:spPr>
          <a:xfrm>
            <a:off x="1219200" y="838200"/>
            <a:ext cx="7714488" cy="6019800"/>
          </a:xfrm>
        </p:spPr>
        <p:txBody>
          <a:bodyPr>
            <a:normAutofit/>
          </a:bodyPr>
          <a:lstStyle/>
          <a:p>
            <a:pPr algn="just"/>
            <a:r>
              <a:rPr lang="en-US" b="1" dirty="0" smtClean="0"/>
              <a:t>Setting cookies:</a:t>
            </a:r>
            <a:endParaRPr lang="en-US" dirty="0" smtClean="0"/>
          </a:p>
          <a:p>
            <a:pPr lvl="0" algn="just">
              <a:lnSpc>
                <a:spcPct val="150000"/>
              </a:lnSpc>
            </a:pPr>
            <a:r>
              <a:rPr lang="en-US" dirty="0" err="1" smtClean="0"/>
              <a:t>routing.get</a:t>
            </a:r>
            <a:r>
              <a:rPr lang="en-US" dirty="0" smtClean="0"/>
              <a:t>('/user/:name', notesController.user1);</a:t>
            </a:r>
          </a:p>
          <a:p>
            <a:pPr lvl="0" algn="just"/>
            <a:r>
              <a:rPr lang="en-US" dirty="0" smtClean="0"/>
              <a:t>exports.user1 = </a:t>
            </a:r>
            <a:r>
              <a:rPr lang="en-US" dirty="0" err="1" smtClean="0"/>
              <a:t>async</a:t>
            </a:r>
            <a:r>
              <a:rPr lang="en-US" dirty="0" smtClean="0"/>
              <a:t> (</a:t>
            </a:r>
            <a:r>
              <a:rPr lang="en-US" dirty="0" err="1" smtClean="0"/>
              <a:t>req</a:t>
            </a:r>
            <a:r>
              <a:rPr lang="en-US" dirty="0" smtClean="0"/>
              <a:t>, res) =&gt; {</a:t>
            </a:r>
          </a:p>
          <a:p>
            <a:pPr lvl="0" algn="just"/>
            <a:r>
              <a:rPr lang="en-US" dirty="0" smtClean="0"/>
              <a:t>  </a:t>
            </a:r>
            <a:r>
              <a:rPr lang="en-US" dirty="0" err="1" smtClean="0"/>
              <a:t>res.cookie</a:t>
            </a:r>
            <a:r>
              <a:rPr lang="en-US" dirty="0" smtClean="0"/>
              <a:t>('name', req.params.name);</a:t>
            </a:r>
          </a:p>
          <a:p>
            <a:pPr lvl="0" algn="just"/>
            <a:r>
              <a:rPr lang="en-US" dirty="0" smtClean="0"/>
              <a:t>  </a:t>
            </a:r>
            <a:r>
              <a:rPr lang="en-US" dirty="0" err="1" smtClean="0"/>
              <a:t>res.send</a:t>
            </a:r>
            <a:r>
              <a:rPr lang="en-US" dirty="0" smtClean="0"/>
              <a:t>('&lt;p&gt;Cookie set:&lt;a </a:t>
            </a:r>
            <a:r>
              <a:rPr lang="en-US" dirty="0" err="1" smtClean="0"/>
              <a:t>href</a:t>
            </a:r>
            <a:r>
              <a:rPr lang="en-US" dirty="0" smtClean="0"/>
              <a:t>="/user"&gt; View here &lt;/a&gt;');</a:t>
            </a:r>
          </a:p>
          <a:p>
            <a:pPr lvl="0" algn="just"/>
            <a:r>
              <a:rPr lang="en-US" dirty="0" smtClean="0"/>
              <a:t>};</a:t>
            </a:r>
          </a:p>
          <a:p>
            <a:pPr algn="just"/>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019800"/>
          </a:xfrm>
        </p:spPr>
        <p:txBody>
          <a:bodyPr>
            <a:normAutofit fontScale="92500" lnSpcReduction="10000"/>
          </a:bodyPr>
          <a:lstStyle/>
          <a:p>
            <a:pPr algn="just"/>
            <a:r>
              <a:rPr lang="en-US" dirty="0" smtClean="0"/>
              <a:t>When the user navigates to URL " /user/&lt;username&gt;", the cookie is set with the name </a:t>
            </a:r>
            <a:r>
              <a:rPr lang="en-US" b="1" dirty="0" smtClean="0"/>
              <a:t>username</a:t>
            </a:r>
            <a:r>
              <a:rPr lang="en-US" dirty="0" smtClean="0"/>
              <a:t> and the value is retrieved using the </a:t>
            </a:r>
            <a:r>
              <a:rPr lang="en-US" b="1" dirty="0" err="1" smtClean="0"/>
              <a:t>params</a:t>
            </a:r>
            <a:r>
              <a:rPr lang="en-US" dirty="0" smtClean="0"/>
              <a:t> property of the request object. Thus for setting cookies, the general syntax is as shown below:</a:t>
            </a:r>
          </a:p>
          <a:p>
            <a:pPr lvl="0" algn="just"/>
            <a:r>
              <a:rPr lang="en-US" dirty="0" err="1" smtClean="0"/>
              <a:t>res.cookie</a:t>
            </a:r>
            <a:r>
              <a:rPr lang="en-US" dirty="0" smtClean="0"/>
              <a:t>('</a:t>
            </a:r>
            <a:r>
              <a:rPr lang="en-US" dirty="0" err="1" smtClean="0"/>
              <a:t>cookieName</a:t>
            </a:r>
            <a:r>
              <a:rPr lang="en-US" dirty="0" smtClean="0"/>
              <a:t>', value, { expires: new Date(), </a:t>
            </a:r>
            <a:r>
              <a:rPr lang="en-US" dirty="0" err="1" smtClean="0"/>
              <a:t>maxAge</a:t>
            </a:r>
            <a:r>
              <a:rPr lang="en-US" dirty="0" smtClean="0"/>
              <a:t>: 99999 }); </a:t>
            </a:r>
          </a:p>
          <a:p>
            <a:pPr algn="just"/>
            <a:r>
              <a:rPr lang="en-US" dirty="0" smtClean="0"/>
              <a:t>The arguments of the above method are </a:t>
            </a:r>
          </a:p>
          <a:p>
            <a:pPr lvl="0" algn="just"/>
            <a:r>
              <a:rPr lang="en-US" dirty="0" smtClean="0"/>
              <a:t>the name of the cookie</a:t>
            </a:r>
          </a:p>
          <a:p>
            <a:pPr lvl="0" algn="just"/>
            <a:r>
              <a:rPr lang="en-US" dirty="0" smtClean="0"/>
              <a:t>cookie value</a:t>
            </a:r>
          </a:p>
          <a:p>
            <a:pPr lvl="0" algn="just"/>
            <a:r>
              <a:rPr lang="en-US" dirty="0" smtClean="0"/>
              <a:t>the options to be used while configuring cookie, an optional object.</a:t>
            </a:r>
          </a:p>
          <a:p>
            <a:pPr algn="just"/>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81000"/>
            <a:ext cx="7498080" cy="5867400"/>
          </a:xfrm>
        </p:spPr>
        <p:txBody>
          <a:bodyPr/>
          <a:lstStyle/>
          <a:p>
            <a:pPr algn="just"/>
            <a:r>
              <a:rPr lang="en-US" dirty="0" smtClean="0"/>
              <a:t>Some of the options that can be specified while configuring a cookie are shown below:</a:t>
            </a:r>
          </a:p>
          <a:p>
            <a:pPr algn="just"/>
            <a:endParaRPr lang="en-US" dirty="0" smtClean="0"/>
          </a:p>
          <a:p>
            <a:pPr algn="just"/>
            <a:endParaRPr lang="en-US" dirty="0"/>
          </a:p>
        </p:txBody>
      </p:sp>
      <p:pic>
        <p:nvPicPr>
          <p:cNvPr id="5" name="Picture 2"/>
          <p:cNvPicPr>
            <a:picLocks noChangeAspect="1" noChangeArrowheads="1"/>
          </p:cNvPicPr>
          <p:nvPr/>
        </p:nvPicPr>
        <p:blipFill>
          <a:blip r:embed="rId2"/>
          <a:srcRect/>
          <a:stretch>
            <a:fillRect/>
          </a:stretch>
        </p:blipFill>
        <p:spPr bwMode="auto">
          <a:xfrm>
            <a:off x="1066800" y="2590800"/>
            <a:ext cx="8077200" cy="266700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143000" y="304800"/>
            <a:ext cx="7790688" cy="6248400"/>
          </a:xfrm>
        </p:spPr>
        <p:txBody>
          <a:bodyPr>
            <a:normAutofit/>
          </a:bodyPr>
          <a:lstStyle/>
          <a:p>
            <a:pPr algn="just"/>
            <a:r>
              <a:rPr lang="en-US" b="1" dirty="0" smtClean="0"/>
              <a:t>Reading cookies:</a:t>
            </a:r>
            <a:endParaRPr lang="en-US" dirty="0" smtClean="0"/>
          </a:p>
          <a:p>
            <a:pPr algn="just"/>
            <a:r>
              <a:rPr lang="en-US" dirty="0" smtClean="0"/>
              <a:t>To access a particular cookie, use the </a:t>
            </a:r>
            <a:r>
              <a:rPr lang="en-US" b="1" dirty="0" smtClean="0"/>
              <a:t>cookies </a:t>
            </a:r>
            <a:r>
              <a:rPr lang="en-US" dirty="0" smtClean="0"/>
              <a:t>property of the </a:t>
            </a:r>
            <a:r>
              <a:rPr lang="en-US" b="1" dirty="0" smtClean="0"/>
              <a:t>request</a:t>
            </a:r>
            <a:r>
              <a:rPr lang="en-US" dirty="0" smtClean="0"/>
              <a:t> object.</a:t>
            </a:r>
          </a:p>
          <a:p>
            <a:pPr lvl="0" algn="just"/>
            <a:r>
              <a:rPr lang="en-US" dirty="0" smtClean="0"/>
              <a:t>exports.user2 = </a:t>
            </a:r>
            <a:r>
              <a:rPr lang="en-US" dirty="0" err="1" smtClean="0"/>
              <a:t>async</a:t>
            </a:r>
            <a:r>
              <a:rPr lang="en-US" dirty="0" smtClean="0"/>
              <a:t> (</a:t>
            </a:r>
            <a:r>
              <a:rPr lang="en-US" dirty="0" err="1" smtClean="0"/>
              <a:t>req</a:t>
            </a:r>
            <a:r>
              <a:rPr lang="en-US" dirty="0" smtClean="0"/>
              <a:t>, res) =&gt; {</a:t>
            </a:r>
          </a:p>
          <a:p>
            <a:pPr lvl="0" algn="just"/>
            <a:r>
              <a:rPr lang="en-US" dirty="0" err="1" smtClean="0"/>
              <a:t>res.send</a:t>
            </a:r>
            <a:r>
              <a:rPr lang="en-US" dirty="0" smtClean="0"/>
              <a:t>(req.cookies.name);</a:t>
            </a:r>
          </a:p>
          <a:p>
            <a:pPr lvl="0" algn="just"/>
            <a:r>
              <a:rPr lang="en-US" dirty="0" smtClean="0"/>
              <a:t>};</a:t>
            </a:r>
          </a:p>
          <a:p>
            <a:pPr algn="just"/>
            <a:r>
              <a:rPr lang="en-US" dirty="0" smtClean="0"/>
              <a:t>Whenever the user visits the "/user" route, the value of the cookie is fetched using </a:t>
            </a:r>
            <a:r>
              <a:rPr lang="en-US" b="1" dirty="0" err="1" smtClean="0"/>
              <a:t>request.cookies</a:t>
            </a:r>
            <a:r>
              <a:rPr lang="en-US" dirty="0" smtClean="0"/>
              <a:t> property and displayed to the user.</a:t>
            </a:r>
          </a:p>
          <a:p>
            <a:pPr algn="just"/>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7498080" cy="411162"/>
          </a:xfrm>
        </p:spPr>
        <p:txBody>
          <a:bodyPr>
            <a:normAutofit fontScale="90000"/>
          </a:bodyPr>
          <a:lstStyle/>
          <a:p>
            <a:r>
              <a:rPr lang="en-US" b="1" dirty="0" smtClean="0"/>
              <a:t>Updating and deleting cookies</a:t>
            </a:r>
            <a:endParaRPr lang="en-US" dirty="0"/>
          </a:p>
        </p:txBody>
      </p:sp>
      <p:sp>
        <p:nvSpPr>
          <p:cNvPr id="3" name="Content Placeholder 2"/>
          <p:cNvSpPr>
            <a:spLocks noGrp="1"/>
          </p:cNvSpPr>
          <p:nvPr>
            <p:ph idx="1"/>
          </p:nvPr>
        </p:nvSpPr>
        <p:spPr>
          <a:xfrm>
            <a:off x="1219200" y="838200"/>
            <a:ext cx="7714488" cy="6019800"/>
          </a:xfrm>
        </p:spPr>
        <p:txBody>
          <a:bodyPr>
            <a:normAutofit fontScale="85000" lnSpcReduction="20000"/>
          </a:bodyPr>
          <a:lstStyle/>
          <a:p>
            <a:pPr algn="just"/>
            <a:r>
              <a:rPr lang="en-US" b="1" dirty="0" smtClean="0"/>
              <a:t>Updating cookies:</a:t>
            </a:r>
            <a:endParaRPr lang="en-US" dirty="0" smtClean="0"/>
          </a:p>
          <a:p>
            <a:pPr algn="just"/>
            <a:r>
              <a:rPr lang="en-US" dirty="0" smtClean="0"/>
              <a:t>A cookie can be updated by </a:t>
            </a:r>
            <a:r>
              <a:rPr lang="en-US" dirty="0" smtClean="0">
                <a:solidFill>
                  <a:srgbClr val="0000FF"/>
                </a:solidFill>
              </a:rPr>
              <a:t>re-creating it with new properties. </a:t>
            </a:r>
            <a:r>
              <a:rPr lang="en-US" dirty="0" smtClean="0"/>
              <a:t>For example, if we need to update a cookie named </a:t>
            </a:r>
            <a:r>
              <a:rPr lang="en-US" b="1" dirty="0" smtClean="0"/>
              <a:t>username</a:t>
            </a:r>
            <a:r>
              <a:rPr lang="en-US" dirty="0" smtClean="0"/>
              <a:t>:</a:t>
            </a:r>
          </a:p>
          <a:p>
            <a:pPr algn="just"/>
            <a:r>
              <a:rPr lang="en-US" dirty="0" err="1" smtClean="0"/>
              <a:t>res.cookie</a:t>
            </a:r>
            <a:r>
              <a:rPr lang="en-US" dirty="0" smtClean="0"/>
              <a:t>('username', </a:t>
            </a:r>
            <a:r>
              <a:rPr lang="en-US" dirty="0" err="1" smtClean="0"/>
              <a:t>new_value</a:t>
            </a:r>
            <a:r>
              <a:rPr lang="en-US" dirty="0" smtClean="0"/>
              <a:t>) </a:t>
            </a:r>
          </a:p>
          <a:p>
            <a:pPr algn="just"/>
            <a:r>
              <a:rPr lang="en-US" b="1" dirty="0" smtClean="0"/>
              <a:t>Deleting cookies:</a:t>
            </a:r>
            <a:endParaRPr lang="en-US" dirty="0" smtClean="0"/>
          </a:p>
          <a:p>
            <a:pPr algn="just"/>
            <a:r>
              <a:rPr lang="en-US" dirty="0" smtClean="0"/>
              <a:t>It is possible to remove a cookie with the response object's </a:t>
            </a:r>
            <a:r>
              <a:rPr lang="en-US" b="1" dirty="0" err="1" smtClean="0"/>
              <a:t>clearCookie</a:t>
            </a:r>
            <a:r>
              <a:rPr lang="en-US" b="1" dirty="0" smtClean="0"/>
              <a:t>() </a:t>
            </a:r>
            <a:r>
              <a:rPr lang="en-US" dirty="0" smtClean="0"/>
              <a:t>method. </a:t>
            </a:r>
            <a:r>
              <a:rPr lang="en-US" dirty="0" smtClean="0">
                <a:solidFill>
                  <a:srgbClr val="0000FF"/>
                </a:solidFill>
              </a:rPr>
              <a:t>This method accepts the name of the cookie which we want to delete. </a:t>
            </a:r>
            <a:endParaRPr lang="en-US" dirty="0" smtClean="0"/>
          </a:p>
          <a:p>
            <a:pPr algn="just"/>
            <a:r>
              <a:rPr lang="en-US" dirty="0" err="1" smtClean="0"/>
              <a:t>app.get</a:t>
            </a:r>
            <a:r>
              <a:rPr lang="en-US" dirty="0" smtClean="0"/>
              <a:t>('/user', </a:t>
            </a:r>
            <a:r>
              <a:rPr lang="en-US" dirty="0" err="1" smtClean="0"/>
              <a:t>myController.myMethod</a:t>
            </a:r>
            <a:r>
              <a:rPr lang="en-US" dirty="0" smtClean="0"/>
              <a:t>); </a:t>
            </a:r>
          </a:p>
          <a:p>
            <a:pPr algn="just"/>
            <a:r>
              <a:rPr lang="en-US" dirty="0" err="1" smtClean="0"/>
              <a:t>exports.myMethod</a:t>
            </a:r>
            <a:r>
              <a:rPr lang="en-US" dirty="0" smtClean="0"/>
              <a:t> = </a:t>
            </a:r>
            <a:r>
              <a:rPr lang="en-US" dirty="0" err="1" smtClean="0"/>
              <a:t>async</a:t>
            </a:r>
            <a:r>
              <a:rPr lang="en-US" dirty="0" smtClean="0"/>
              <a:t> (</a:t>
            </a:r>
            <a:r>
              <a:rPr lang="en-US" dirty="0" err="1" smtClean="0"/>
              <a:t>req</a:t>
            </a:r>
            <a:r>
              <a:rPr lang="en-US" dirty="0" smtClean="0"/>
              <a:t>, res) =&gt; {</a:t>
            </a:r>
          </a:p>
          <a:p>
            <a:pPr algn="just"/>
            <a:r>
              <a:rPr lang="en-US" dirty="0" err="1" smtClean="0"/>
              <a:t>res.clearCookie</a:t>
            </a:r>
            <a:r>
              <a:rPr lang="en-US" dirty="0" smtClean="0"/>
              <a:t>('username');  </a:t>
            </a:r>
            <a:r>
              <a:rPr lang="en-US" dirty="0" err="1" smtClean="0"/>
              <a:t>res.send</a:t>
            </a:r>
            <a:r>
              <a:rPr lang="en-US" dirty="0" smtClean="0"/>
              <a:t>(</a:t>
            </a:r>
            <a:r>
              <a:rPr lang="en-US" dirty="0" err="1" smtClean="0"/>
              <a:t>req.cookies.username</a:t>
            </a:r>
            <a:r>
              <a:rPr lang="en-US" dirty="0" smtClean="0"/>
              <a:t>);</a:t>
            </a:r>
          </a:p>
          <a:p>
            <a:pPr algn="just"/>
            <a:r>
              <a:rPr lang="en-US" dirty="0" smtClean="0"/>
              <a:t>};</a:t>
            </a:r>
          </a:p>
          <a:p>
            <a:pPr algn="just"/>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0"/>
            <a:ext cx="7498080" cy="487362"/>
          </a:xfrm>
        </p:spPr>
        <p:txBody>
          <a:bodyPr>
            <a:normAutofit fontScale="90000"/>
          </a:bodyPr>
          <a:lstStyle/>
          <a:p>
            <a:r>
              <a:rPr lang="en-US" b="1" dirty="0" smtClean="0"/>
              <a:t>Types of cookies </a:t>
            </a:r>
            <a:endParaRPr lang="en-US" dirty="0"/>
          </a:p>
        </p:txBody>
      </p:sp>
      <p:sp>
        <p:nvSpPr>
          <p:cNvPr id="3" name="Content Placeholder 2"/>
          <p:cNvSpPr>
            <a:spLocks noGrp="1"/>
          </p:cNvSpPr>
          <p:nvPr>
            <p:ph idx="1"/>
          </p:nvPr>
        </p:nvSpPr>
        <p:spPr>
          <a:xfrm>
            <a:off x="1219200" y="609600"/>
            <a:ext cx="7714488" cy="6248400"/>
          </a:xfrm>
        </p:spPr>
        <p:txBody>
          <a:bodyPr>
            <a:normAutofit fontScale="92500" lnSpcReduction="10000"/>
          </a:bodyPr>
          <a:lstStyle/>
          <a:p>
            <a:pPr algn="just"/>
            <a:r>
              <a:rPr lang="en-US" b="1" dirty="0" smtClean="0"/>
              <a:t>Session cookies</a:t>
            </a:r>
          </a:p>
          <a:p>
            <a:pPr algn="just"/>
            <a:r>
              <a:rPr lang="en-US" dirty="0" smtClean="0">
                <a:solidFill>
                  <a:srgbClr val="0000FF"/>
                </a:solidFill>
              </a:rPr>
              <a:t>The cookies which exist for a browser session </a:t>
            </a:r>
            <a:r>
              <a:rPr lang="en-US" dirty="0" smtClean="0"/>
              <a:t>are defined as Session cookies and </a:t>
            </a:r>
            <a:r>
              <a:rPr lang="en-US" dirty="0" smtClean="0">
                <a:solidFill>
                  <a:srgbClr val="FF0066"/>
                </a:solidFill>
              </a:rPr>
              <a:t>they are rejected whenever the browser is closed.</a:t>
            </a:r>
          </a:p>
          <a:p>
            <a:pPr algn="just"/>
            <a:r>
              <a:rPr lang="en-US" dirty="0" smtClean="0"/>
              <a:t>While configuring a cookie, </a:t>
            </a:r>
            <a:r>
              <a:rPr lang="en-US" dirty="0" smtClean="0">
                <a:solidFill>
                  <a:srgbClr val="00B050"/>
                </a:solidFill>
              </a:rPr>
              <a:t>if the 'expires' option is not specified with any value, then a session cookie is created by default</a:t>
            </a:r>
            <a:r>
              <a:rPr lang="en-US" dirty="0" smtClean="0"/>
              <a:t>.</a:t>
            </a:r>
          </a:p>
          <a:p>
            <a:pPr algn="just"/>
            <a:r>
              <a:rPr lang="en-US" dirty="0" err="1" smtClean="0"/>
              <a:t>res.cookie</a:t>
            </a:r>
            <a:r>
              <a:rPr lang="en-US" dirty="0" smtClean="0"/>
              <a:t>('name', 'John') </a:t>
            </a:r>
          </a:p>
          <a:p>
            <a:pPr algn="just">
              <a:buNone/>
            </a:pPr>
            <a:endParaRPr lang="en-US" dirty="0" smtClean="0"/>
          </a:p>
          <a:p>
            <a:pPr algn="just"/>
            <a:r>
              <a:rPr lang="en-US" dirty="0" smtClean="0"/>
              <a:t>A session cookie is also created on setting value as "0" for the "expires" option.</a:t>
            </a:r>
          </a:p>
          <a:p>
            <a:pPr algn="just"/>
            <a:r>
              <a:rPr lang="en-US" dirty="0" err="1" smtClean="0"/>
              <a:t>res.cookie</a:t>
            </a:r>
            <a:r>
              <a:rPr lang="en-US" dirty="0" smtClean="0"/>
              <a:t>('name', 'John', { expires: 0 })</a:t>
            </a:r>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304800"/>
            <a:ext cx="7562088" cy="5943600"/>
          </a:xfrm>
        </p:spPr>
        <p:txBody>
          <a:bodyPr/>
          <a:lstStyle/>
          <a:p>
            <a:pPr algn="just"/>
            <a:r>
              <a:rPr lang="en-US" dirty="0" smtClean="0"/>
              <a:t>Try catch block will ensure all the exceptions are handled in the code.</a:t>
            </a:r>
          </a:p>
          <a:p>
            <a:pPr algn="just"/>
            <a:r>
              <a:rPr lang="en-US" dirty="0" smtClean="0"/>
              <a:t>In line 9, after successful insertion, you will get the following output in the console:</a:t>
            </a:r>
          </a:p>
          <a:p>
            <a:pPr algn="just"/>
            <a:endParaRPr lang="en-US" dirty="0"/>
          </a:p>
        </p:txBody>
      </p:sp>
      <p:pic>
        <p:nvPicPr>
          <p:cNvPr id="4" name="Picture 3"/>
          <p:cNvPicPr/>
          <p:nvPr/>
        </p:nvPicPr>
        <p:blipFill>
          <a:blip r:embed="rId2"/>
          <a:srcRect/>
          <a:stretch>
            <a:fillRect/>
          </a:stretch>
        </p:blipFill>
        <p:spPr bwMode="auto">
          <a:xfrm>
            <a:off x="1143000" y="2819400"/>
            <a:ext cx="8001000" cy="320040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477000"/>
          </a:xfrm>
        </p:spPr>
        <p:txBody>
          <a:bodyPr>
            <a:normAutofit fontScale="85000" lnSpcReduction="20000"/>
          </a:bodyPr>
          <a:lstStyle/>
          <a:p>
            <a:pPr algn="just"/>
            <a:r>
              <a:rPr lang="en-US" b="1" dirty="0" smtClean="0"/>
              <a:t>Signed cookies</a:t>
            </a:r>
          </a:p>
          <a:p>
            <a:pPr algn="just"/>
            <a:r>
              <a:rPr lang="en-US" dirty="0" smtClean="0"/>
              <a:t>The cookies </a:t>
            </a:r>
            <a:r>
              <a:rPr lang="en-US" dirty="0" smtClean="0">
                <a:solidFill>
                  <a:srgbClr val="00B050"/>
                </a:solidFill>
              </a:rPr>
              <a:t>which have a signature attached to its value</a:t>
            </a:r>
            <a:r>
              <a:rPr lang="en-US" dirty="0" smtClean="0"/>
              <a:t> are considered as Signed cookies. To generate this signature, any secret string value can be used while adding the cookie middleware into the application object.</a:t>
            </a:r>
          </a:p>
          <a:p>
            <a:pPr algn="just"/>
            <a:r>
              <a:rPr lang="en-US" dirty="0" smtClean="0"/>
              <a:t>A signed cookie can be created as shown below, </a:t>
            </a:r>
            <a:r>
              <a:rPr lang="en-US" dirty="0" smtClean="0">
                <a:solidFill>
                  <a:srgbClr val="FF0066"/>
                </a:solidFill>
              </a:rPr>
              <a:t>by passing a string value while instantiating </a:t>
            </a:r>
            <a:r>
              <a:rPr lang="en-US" dirty="0" smtClean="0"/>
              <a:t>it:</a:t>
            </a:r>
          </a:p>
          <a:p>
            <a:pPr algn="just"/>
            <a:r>
              <a:rPr lang="en-US" dirty="0" err="1" smtClean="0"/>
              <a:t>app.use</a:t>
            </a:r>
            <a:r>
              <a:rPr lang="en-US" dirty="0" smtClean="0"/>
              <a:t>(</a:t>
            </a:r>
            <a:r>
              <a:rPr lang="en-US" dirty="0" err="1" smtClean="0"/>
              <a:t>cookieParser</a:t>
            </a:r>
            <a:r>
              <a:rPr lang="en-US" dirty="0" smtClean="0"/>
              <a:t>('S3CRE7')) </a:t>
            </a:r>
          </a:p>
          <a:p>
            <a:pPr algn="just"/>
            <a:r>
              <a:rPr lang="en-US" dirty="0" smtClean="0"/>
              <a:t>To access the signed cookies, use the property called </a:t>
            </a:r>
            <a:r>
              <a:rPr lang="en-US" b="1" dirty="0" err="1" smtClean="0"/>
              <a:t>signedCookies</a:t>
            </a:r>
            <a:r>
              <a:rPr lang="en-US" b="1" dirty="0" smtClean="0"/>
              <a:t> </a:t>
            </a:r>
            <a:r>
              <a:rPr lang="en-US" dirty="0" smtClean="0"/>
              <a:t>of the </a:t>
            </a:r>
            <a:r>
              <a:rPr lang="en-US" b="1" dirty="0" smtClean="0"/>
              <a:t>request</a:t>
            </a:r>
            <a:r>
              <a:rPr lang="en-US" dirty="0" smtClean="0"/>
              <a:t> object. For example, if we need to  access the value of a signed cookie:</a:t>
            </a:r>
          </a:p>
          <a:p>
            <a:pPr algn="just"/>
            <a:r>
              <a:rPr lang="en-US" dirty="0" err="1" smtClean="0"/>
              <a:t>request.signedCookies.username</a:t>
            </a:r>
            <a:endParaRPr lang="en-US" dirty="0" smtClean="0"/>
          </a:p>
          <a:p>
            <a:pPr algn="just"/>
            <a:r>
              <a:rPr lang="en-US" dirty="0" smtClean="0"/>
              <a:t>Session cookies are deleted on closing the browser. The other cookies are deleted on reaching the expiry date.</a:t>
            </a:r>
          </a:p>
          <a:p>
            <a:pPr algn="just"/>
            <a:endParaRPr lang="en-US" dirty="0" smtClean="0"/>
          </a:p>
          <a:p>
            <a:pPr algn="just"/>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fontScale="90000"/>
          </a:bodyPr>
          <a:lstStyle/>
          <a:p>
            <a:r>
              <a:rPr lang="en-US" b="1" dirty="0" smtClean="0"/>
              <a:t>Demo of Using Cookies:</a:t>
            </a:r>
            <a:endParaRPr lang="en-US" dirty="0"/>
          </a:p>
        </p:txBody>
      </p:sp>
      <p:sp>
        <p:nvSpPr>
          <p:cNvPr id="3" name="Content Placeholder 2"/>
          <p:cNvSpPr>
            <a:spLocks noGrp="1"/>
          </p:cNvSpPr>
          <p:nvPr>
            <p:ph idx="1"/>
          </p:nvPr>
        </p:nvSpPr>
        <p:spPr>
          <a:xfrm>
            <a:off x="1353312" y="990600"/>
            <a:ext cx="7638288" cy="5715000"/>
          </a:xfrm>
        </p:spPr>
        <p:txBody>
          <a:bodyPr>
            <a:normAutofit fontScale="85000" lnSpcReduction="10000"/>
          </a:bodyPr>
          <a:lstStyle/>
          <a:p>
            <a:pPr algn="just"/>
            <a:r>
              <a:rPr lang="en-US" b="1" dirty="0" smtClean="0"/>
              <a:t>Highlights:</a:t>
            </a:r>
            <a:endParaRPr lang="en-US" dirty="0" smtClean="0"/>
          </a:p>
          <a:p>
            <a:pPr lvl="0" algn="just"/>
            <a:r>
              <a:rPr lang="en-US" dirty="0" smtClean="0"/>
              <a:t>Session management</a:t>
            </a:r>
          </a:p>
          <a:p>
            <a:pPr lvl="0" algn="just"/>
            <a:r>
              <a:rPr lang="en-US" dirty="0" smtClean="0"/>
              <a:t>Use of Cookies</a:t>
            </a:r>
          </a:p>
          <a:p>
            <a:pPr algn="just"/>
            <a:r>
              <a:rPr lang="en-US" dirty="0" smtClean="0"/>
              <a:t>Download the source code for the demo </a:t>
            </a:r>
            <a:r>
              <a:rPr lang="en-US" u="sng" dirty="0" smtClean="0">
                <a:hlinkClick r:id="rId2"/>
              </a:rPr>
              <a:t>here</a:t>
            </a:r>
            <a:r>
              <a:rPr lang="en-US" dirty="0" smtClean="0"/>
              <a:t>.  </a:t>
            </a:r>
          </a:p>
          <a:p>
            <a:pPr algn="just"/>
            <a:r>
              <a:rPr lang="en-US" b="1" dirty="0" smtClean="0"/>
              <a:t>Demo steps:</a:t>
            </a:r>
            <a:endParaRPr lang="en-US" dirty="0" smtClean="0"/>
          </a:p>
          <a:p>
            <a:pPr algn="just"/>
            <a:r>
              <a:rPr lang="en-US" dirty="0" smtClean="0"/>
              <a:t>1. Modify the app.js file in </a:t>
            </a:r>
            <a:r>
              <a:rPr lang="en-US" dirty="0" err="1" smtClean="0"/>
              <a:t>TestApp</a:t>
            </a:r>
            <a:r>
              <a:rPr lang="en-US" dirty="0" smtClean="0"/>
              <a:t> as shown below:</a:t>
            </a:r>
          </a:p>
          <a:p>
            <a:pPr algn="just"/>
            <a:r>
              <a:rPr lang="en-US" dirty="0" smtClean="0"/>
              <a:t>const express = require('express');const </a:t>
            </a:r>
            <a:r>
              <a:rPr lang="en-US" dirty="0" err="1" smtClean="0"/>
              <a:t>cookieParser</a:t>
            </a:r>
            <a:r>
              <a:rPr lang="en-US" dirty="0" smtClean="0"/>
              <a:t> = require('cookie-parser');const router = require('./Routes/routing'); const app = express();</a:t>
            </a:r>
            <a:r>
              <a:rPr lang="en-US" dirty="0" err="1" smtClean="0"/>
              <a:t>app.use</a:t>
            </a:r>
            <a:r>
              <a:rPr lang="en-US" dirty="0" smtClean="0"/>
              <a:t>(</a:t>
            </a:r>
            <a:r>
              <a:rPr lang="en-US" dirty="0" err="1" smtClean="0"/>
              <a:t>cookieParser</a:t>
            </a:r>
            <a:r>
              <a:rPr lang="en-US" dirty="0" smtClean="0"/>
              <a:t>());</a:t>
            </a:r>
            <a:r>
              <a:rPr lang="en-US" dirty="0" err="1" smtClean="0"/>
              <a:t>app.use</a:t>
            </a:r>
            <a:r>
              <a:rPr lang="en-US" dirty="0" smtClean="0"/>
              <a:t>('/', router);</a:t>
            </a:r>
            <a:r>
              <a:rPr lang="en-US" dirty="0" err="1" smtClean="0"/>
              <a:t>app.listen</a:t>
            </a:r>
            <a:r>
              <a:rPr lang="en-US" dirty="0" smtClean="0"/>
              <a:t>(3000);</a:t>
            </a:r>
          </a:p>
          <a:p>
            <a:pPr algn="just"/>
            <a:r>
              <a:rPr lang="en-US" dirty="0" smtClean="0"/>
              <a:t>console.log('Server listening in port 3000');</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81000"/>
            <a:ext cx="7790688" cy="6172200"/>
          </a:xfrm>
        </p:spPr>
        <p:txBody>
          <a:bodyPr>
            <a:normAutofit/>
          </a:bodyPr>
          <a:lstStyle/>
          <a:p>
            <a:r>
              <a:rPr lang="en-US" dirty="0" smtClean="0"/>
              <a:t>2. Modify the routing.js file in </a:t>
            </a:r>
            <a:r>
              <a:rPr lang="en-US" dirty="0" err="1" smtClean="0"/>
              <a:t>TestApp</a:t>
            </a:r>
            <a:r>
              <a:rPr lang="en-US" dirty="0" smtClean="0"/>
              <a:t> as shown below:</a:t>
            </a:r>
          </a:p>
          <a:p>
            <a:r>
              <a:rPr lang="en-US" dirty="0" smtClean="0"/>
              <a:t>const express = require('express');</a:t>
            </a:r>
          </a:p>
          <a:p>
            <a:r>
              <a:rPr lang="en-US" dirty="0" smtClean="0"/>
              <a:t>const </a:t>
            </a:r>
            <a:r>
              <a:rPr lang="en-US" dirty="0" err="1" smtClean="0"/>
              <a:t>myController</a:t>
            </a:r>
            <a:r>
              <a:rPr lang="en-US" dirty="0" smtClean="0"/>
              <a:t> = require('../Controller/</a:t>
            </a:r>
            <a:r>
              <a:rPr lang="en-US" dirty="0" err="1" smtClean="0"/>
              <a:t>myController</a:t>
            </a:r>
            <a:r>
              <a:rPr lang="en-US" dirty="0" smtClean="0"/>
              <a:t>'); </a:t>
            </a:r>
          </a:p>
          <a:p>
            <a:r>
              <a:rPr lang="en-US" dirty="0" smtClean="0"/>
              <a:t>const router = </a:t>
            </a:r>
            <a:r>
              <a:rPr lang="en-US" dirty="0" err="1" smtClean="0"/>
              <a:t>express.Router</a:t>
            </a:r>
            <a:r>
              <a:rPr lang="en-US" dirty="0" smtClean="0"/>
              <a:t>(); </a:t>
            </a:r>
          </a:p>
          <a:p>
            <a:r>
              <a:rPr lang="en-US" dirty="0" err="1" smtClean="0"/>
              <a:t>router.get</a:t>
            </a:r>
            <a:r>
              <a:rPr lang="en-US" dirty="0" smtClean="0"/>
              <a:t>('/user/:name', myController.user1);</a:t>
            </a:r>
          </a:p>
          <a:p>
            <a:r>
              <a:rPr lang="en-US" dirty="0" err="1" smtClean="0"/>
              <a:t>router.get</a:t>
            </a:r>
            <a:r>
              <a:rPr lang="en-US" dirty="0" smtClean="0"/>
              <a:t>('/user', myController.user2); </a:t>
            </a:r>
          </a:p>
          <a:p>
            <a:r>
              <a:rPr lang="en-US" dirty="0" err="1" smtClean="0"/>
              <a:t>module.exports</a:t>
            </a:r>
            <a:r>
              <a:rPr lang="en-US" dirty="0" smtClean="0"/>
              <a:t> = router;</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04800"/>
            <a:ext cx="7790688" cy="6172200"/>
          </a:xfrm>
        </p:spPr>
        <p:txBody>
          <a:bodyPr/>
          <a:lstStyle/>
          <a:p>
            <a:pPr>
              <a:lnSpc>
                <a:spcPct val="150000"/>
              </a:lnSpc>
            </a:pPr>
            <a:r>
              <a:rPr lang="en-US" dirty="0" smtClean="0"/>
              <a:t>3. In Controller, add the below code:</a:t>
            </a:r>
          </a:p>
          <a:p>
            <a:pPr>
              <a:lnSpc>
                <a:spcPct val="150000"/>
              </a:lnSpc>
            </a:pPr>
            <a:r>
              <a:rPr lang="en-US" dirty="0" smtClean="0"/>
              <a:t>exports.user1 = </a:t>
            </a:r>
            <a:r>
              <a:rPr lang="en-US" dirty="0" err="1" smtClean="0"/>
              <a:t>async</a:t>
            </a:r>
            <a:r>
              <a:rPr lang="en-US" dirty="0" smtClean="0"/>
              <a:t> (</a:t>
            </a:r>
            <a:r>
              <a:rPr lang="en-US" dirty="0" err="1" smtClean="0"/>
              <a:t>req</a:t>
            </a:r>
            <a:r>
              <a:rPr lang="en-US" dirty="0" smtClean="0"/>
              <a:t>, res) =&gt; {  </a:t>
            </a:r>
            <a:r>
              <a:rPr lang="en-US" dirty="0" err="1" smtClean="0"/>
              <a:t>res.cookie</a:t>
            </a:r>
            <a:r>
              <a:rPr lang="en-US" dirty="0" smtClean="0"/>
              <a:t>('name', req.params.name);  </a:t>
            </a:r>
            <a:r>
              <a:rPr lang="en-US" dirty="0" err="1" smtClean="0"/>
              <a:t>res.send</a:t>
            </a:r>
            <a:r>
              <a:rPr lang="en-US" dirty="0" smtClean="0"/>
              <a:t>('&lt;p&gt;Cookie set:&lt;a </a:t>
            </a:r>
            <a:r>
              <a:rPr lang="en-US" dirty="0" err="1" smtClean="0"/>
              <a:t>href</a:t>
            </a:r>
            <a:r>
              <a:rPr lang="en-US" dirty="0" smtClean="0"/>
              <a:t>="/user"&gt; View here &lt;/a&gt;');</a:t>
            </a:r>
          </a:p>
          <a:p>
            <a:pPr>
              <a:lnSpc>
                <a:spcPct val="150000"/>
              </a:lnSpc>
            </a:pPr>
            <a:r>
              <a:rPr lang="en-US" dirty="0" smtClean="0"/>
              <a:t>}; </a:t>
            </a:r>
          </a:p>
          <a:p>
            <a:pPr>
              <a:lnSpc>
                <a:spcPct val="150000"/>
              </a:lnSpc>
            </a:pPr>
            <a:r>
              <a:rPr lang="en-US" dirty="0" smtClean="0"/>
              <a:t>exports.user2 = </a:t>
            </a:r>
            <a:r>
              <a:rPr lang="en-US" dirty="0" err="1" smtClean="0"/>
              <a:t>async</a:t>
            </a:r>
            <a:r>
              <a:rPr lang="en-US" dirty="0" smtClean="0"/>
              <a:t> (</a:t>
            </a:r>
            <a:r>
              <a:rPr lang="en-US" dirty="0" err="1" smtClean="0"/>
              <a:t>req</a:t>
            </a:r>
            <a:r>
              <a:rPr lang="en-US" dirty="0" smtClean="0"/>
              <a:t>, res) =&gt; {  </a:t>
            </a:r>
            <a:r>
              <a:rPr lang="en-US" dirty="0" err="1" smtClean="0"/>
              <a:t>res.send</a:t>
            </a:r>
            <a:r>
              <a:rPr lang="en-US" dirty="0" smtClean="0"/>
              <a:t>(req.cookies.name);};</a:t>
            </a:r>
          </a:p>
          <a:p>
            <a:pPr>
              <a:lnSpc>
                <a:spcPct val="150000"/>
              </a:lnSpc>
            </a:pP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304800"/>
            <a:ext cx="7638288" cy="5943600"/>
          </a:xfrm>
        </p:spPr>
        <p:txBody>
          <a:bodyPr/>
          <a:lstStyle/>
          <a:p>
            <a:pPr algn="just"/>
            <a:r>
              <a:rPr lang="en-US" dirty="0" smtClean="0"/>
              <a:t>4. Save the files. Start the server.</a:t>
            </a:r>
          </a:p>
          <a:p>
            <a:pPr algn="just"/>
            <a:endParaRPr lang="en-US" dirty="0" smtClean="0"/>
          </a:p>
          <a:p>
            <a:pPr algn="just"/>
            <a:endParaRPr lang="en-US" dirty="0" smtClean="0"/>
          </a:p>
          <a:p>
            <a:pPr algn="just"/>
            <a:r>
              <a:rPr lang="en-US" dirty="0" smtClean="0"/>
              <a:t>Access the URL "http://localhost:3000/user/&lt;username&gt;" and observe the output.</a:t>
            </a:r>
          </a:p>
          <a:p>
            <a:pPr algn="just"/>
            <a:endParaRPr lang="en-US" dirty="0"/>
          </a:p>
        </p:txBody>
      </p:sp>
      <p:pic>
        <p:nvPicPr>
          <p:cNvPr id="4" name="Picture 3"/>
          <p:cNvPicPr/>
          <p:nvPr/>
        </p:nvPicPr>
        <p:blipFill>
          <a:blip r:embed="rId2"/>
          <a:srcRect/>
          <a:stretch>
            <a:fillRect/>
          </a:stretch>
        </p:blipFill>
        <p:spPr bwMode="auto">
          <a:xfrm>
            <a:off x="2743200" y="838200"/>
            <a:ext cx="4953000" cy="1066800"/>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1447800" y="3505200"/>
            <a:ext cx="6934200" cy="2438400"/>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714488" cy="5943600"/>
          </a:xfrm>
        </p:spPr>
        <p:txBody>
          <a:bodyPr/>
          <a:lstStyle/>
          <a:p>
            <a:pPr algn="just"/>
            <a:r>
              <a:rPr lang="en-US" dirty="0" smtClean="0"/>
              <a:t>5. Open the developer tools in the browser window and click on the Console tab and type </a:t>
            </a:r>
            <a:r>
              <a:rPr lang="en-US" b="1" dirty="0" err="1" smtClean="0"/>
              <a:t>document.cookie</a:t>
            </a:r>
            <a:r>
              <a:rPr lang="en-US" dirty="0" smtClean="0"/>
              <a:t> and verify the value displayed.</a:t>
            </a:r>
          </a:p>
          <a:p>
            <a:pPr algn="just"/>
            <a:endParaRPr lang="en-US" dirty="0"/>
          </a:p>
        </p:txBody>
      </p:sp>
      <p:pic>
        <p:nvPicPr>
          <p:cNvPr id="4" name="Picture 3"/>
          <p:cNvPicPr/>
          <p:nvPr/>
        </p:nvPicPr>
        <p:blipFill>
          <a:blip r:embed="rId2"/>
          <a:srcRect/>
          <a:stretch>
            <a:fillRect/>
          </a:stretch>
        </p:blipFill>
        <p:spPr bwMode="auto">
          <a:xfrm>
            <a:off x="1219200" y="2590800"/>
            <a:ext cx="7620000" cy="1981200"/>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81000"/>
            <a:ext cx="7790688" cy="5867400"/>
          </a:xfrm>
        </p:spPr>
        <p:txBody>
          <a:bodyPr>
            <a:normAutofit/>
          </a:bodyPr>
          <a:lstStyle/>
          <a:p>
            <a:pPr algn="just"/>
            <a:r>
              <a:rPr lang="en-US" dirty="0" smtClean="0"/>
              <a:t>6. On click of the "View here" link, the cookie is retrieved and displayed as below:</a:t>
            </a:r>
          </a:p>
          <a:p>
            <a:pPr algn="just"/>
            <a:endParaRPr lang="en-US" dirty="0" smtClean="0"/>
          </a:p>
          <a:p>
            <a:pPr algn="just"/>
            <a:endParaRPr lang="en-US" dirty="0" smtClean="0"/>
          </a:p>
          <a:p>
            <a:pPr algn="just">
              <a:buNone/>
            </a:pPr>
            <a:endParaRPr lang="en-US" dirty="0" smtClean="0"/>
          </a:p>
          <a:p>
            <a:pPr algn="just">
              <a:buNone/>
            </a:pPr>
            <a:endParaRPr lang="en-US" dirty="0" smtClean="0"/>
          </a:p>
          <a:p>
            <a:pPr algn="just"/>
            <a:r>
              <a:rPr lang="en-US" dirty="0" smtClean="0"/>
              <a:t>7. Open the developer tools in the browser window and click on the Console tab and type </a:t>
            </a:r>
            <a:r>
              <a:rPr lang="en-US" b="1" dirty="0" err="1" smtClean="0"/>
              <a:t>document.cookie</a:t>
            </a:r>
            <a:r>
              <a:rPr lang="en-US" dirty="0" smtClean="0"/>
              <a:t> and verify the value displayed.</a:t>
            </a:r>
          </a:p>
          <a:p>
            <a:pPr algn="just"/>
            <a:endParaRPr lang="en-US" dirty="0"/>
          </a:p>
        </p:txBody>
      </p:sp>
      <p:pic>
        <p:nvPicPr>
          <p:cNvPr id="4" name="Picture 3"/>
          <p:cNvPicPr/>
          <p:nvPr/>
        </p:nvPicPr>
        <p:blipFill>
          <a:blip r:embed="rId2"/>
          <a:srcRect/>
          <a:stretch>
            <a:fillRect/>
          </a:stretch>
        </p:blipFill>
        <p:spPr bwMode="auto">
          <a:xfrm>
            <a:off x="1905000" y="1600200"/>
            <a:ext cx="4724400" cy="1600200"/>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563562"/>
          </a:xfrm>
        </p:spPr>
        <p:txBody>
          <a:bodyPr>
            <a:normAutofit fontScale="90000"/>
          </a:bodyPr>
          <a:lstStyle/>
          <a:p>
            <a:r>
              <a:rPr lang="en-US" b="1" dirty="0" smtClean="0"/>
              <a:t>Sessions</a:t>
            </a:r>
            <a:endParaRPr lang="en-US" dirty="0"/>
          </a:p>
        </p:txBody>
      </p:sp>
      <p:sp>
        <p:nvSpPr>
          <p:cNvPr id="3" name="Content Placeholder 2"/>
          <p:cNvSpPr>
            <a:spLocks noGrp="1"/>
          </p:cNvSpPr>
          <p:nvPr>
            <p:ph idx="1"/>
          </p:nvPr>
        </p:nvSpPr>
        <p:spPr>
          <a:xfrm>
            <a:off x="1143000" y="838200"/>
            <a:ext cx="7790688" cy="5791200"/>
          </a:xfrm>
        </p:spPr>
        <p:txBody>
          <a:bodyPr>
            <a:normAutofit fontScale="92500" lnSpcReduction="20000"/>
          </a:bodyPr>
          <a:lstStyle/>
          <a:p>
            <a:pPr algn="just"/>
            <a:r>
              <a:rPr lang="en-US" b="1" dirty="0" smtClean="0"/>
              <a:t>Session store for session management</a:t>
            </a:r>
            <a:endParaRPr lang="en-US" dirty="0" smtClean="0"/>
          </a:p>
          <a:p>
            <a:pPr algn="just"/>
            <a:r>
              <a:rPr lang="en-US" dirty="0" smtClean="0"/>
              <a:t>A session store can be used </a:t>
            </a:r>
            <a:r>
              <a:rPr lang="en-US" dirty="0" smtClean="0">
                <a:solidFill>
                  <a:srgbClr val="FF0066"/>
                </a:solidFill>
              </a:rPr>
              <a:t>to store the session data in the back-end</a:t>
            </a:r>
            <a:r>
              <a:rPr lang="en-US" dirty="0" smtClean="0"/>
              <a:t>. Using this approach, </a:t>
            </a:r>
            <a:r>
              <a:rPr lang="en-US" dirty="0" smtClean="0">
                <a:solidFill>
                  <a:srgbClr val="0000FF"/>
                </a:solidFill>
              </a:rPr>
              <a:t>a large amount of data can be stored, and also the data will be hidden from the user</a:t>
            </a:r>
            <a:r>
              <a:rPr lang="en-US" dirty="0" smtClean="0"/>
              <a:t>, unlike a cookie.</a:t>
            </a:r>
          </a:p>
          <a:p>
            <a:pPr algn="just"/>
            <a:r>
              <a:rPr lang="en-US" b="1" dirty="0" smtClean="0"/>
              <a:t>Configuration</a:t>
            </a:r>
          </a:p>
          <a:p>
            <a:pPr algn="just"/>
            <a:r>
              <a:rPr lang="en-US" dirty="0" smtClean="0"/>
              <a:t>Express provides a middleware called </a:t>
            </a:r>
            <a:r>
              <a:rPr lang="en-US" b="1" dirty="0" smtClean="0"/>
              <a:t>express-session</a:t>
            </a:r>
            <a:r>
              <a:rPr lang="en-US" dirty="0" smtClean="0"/>
              <a:t> for storing session data on the server-side.</a:t>
            </a:r>
          </a:p>
          <a:p>
            <a:pPr algn="just"/>
            <a:r>
              <a:rPr lang="en-US" dirty="0" smtClean="0"/>
              <a:t>To install </a:t>
            </a:r>
            <a:r>
              <a:rPr lang="en-US" b="1" dirty="0" smtClean="0"/>
              <a:t>express-session</a:t>
            </a:r>
            <a:r>
              <a:rPr lang="en-US" dirty="0" smtClean="0"/>
              <a:t> middleware, use </a:t>
            </a:r>
            <a:r>
              <a:rPr lang="en-US" dirty="0" err="1" smtClean="0"/>
              <a:t>npm</a:t>
            </a:r>
            <a:r>
              <a:rPr lang="en-US" dirty="0" smtClean="0"/>
              <a:t>.</a:t>
            </a:r>
          </a:p>
          <a:p>
            <a:pPr algn="just">
              <a:buNone/>
            </a:pPr>
            <a:r>
              <a:rPr lang="en-US" dirty="0" smtClean="0"/>
              <a:t>			</a:t>
            </a:r>
            <a:r>
              <a:rPr lang="en-US" b="1" dirty="0" err="1" smtClean="0"/>
              <a:t>npm</a:t>
            </a:r>
            <a:r>
              <a:rPr lang="en-US" b="1" dirty="0" smtClean="0"/>
              <a:t> install express-session </a:t>
            </a:r>
          </a:p>
          <a:p>
            <a:pPr algn="just"/>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714488" cy="6553200"/>
          </a:xfrm>
        </p:spPr>
        <p:txBody>
          <a:bodyPr>
            <a:normAutofit fontScale="85000" lnSpcReduction="20000"/>
          </a:bodyPr>
          <a:lstStyle/>
          <a:p>
            <a:pPr algn="just"/>
            <a:r>
              <a:rPr lang="en-US" dirty="0" smtClean="0"/>
              <a:t>To use this module in the Express application, first, import it as shown below:</a:t>
            </a:r>
          </a:p>
          <a:p>
            <a:pPr algn="just"/>
            <a:r>
              <a:rPr lang="en-US" dirty="0" smtClean="0">
                <a:solidFill>
                  <a:srgbClr val="0000FF"/>
                </a:solidFill>
              </a:rPr>
              <a:t>const session = require('express-session'); </a:t>
            </a:r>
          </a:p>
          <a:p>
            <a:pPr algn="just"/>
            <a:r>
              <a:rPr lang="en-US" dirty="0" smtClean="0"/>
              <a:t>Then the session is to be initialized as follows:</a:t>
            </a:r>
          </a:p>
          <a:p>
            <a:pPr algn="just"/>
            <a:r>
              <a:rPr lang="en-US" dirty="0" err="1" smtClean="0">
                <a:solidFill>
                  <a:srgbClr val="0000FF"/>
                </a:solidFill>
              </a:rPr>
              <a:t>app.use</a:t>
            </a:r>
            <a:r>
              <a:rPr lang="en-US" dirty="0" smtClean="0">
                <a:solidFill>
                  <a:srgbClr val="0000FF"/>
                </a:solidFill>
              </a:rPr>
              <a:t>(session());</a:t>
            </a:r>
          </a:p>
          <a:p>
            <a:pPr algn="just">
              <a:buNone/>
            </a:pPr>
            <a:r>
              <a:rPr lang="en-US" dirty="0" smtClean="0"/>
              <a:t> </a:t>
            </a:r>
          </a:p>
          <a:p>
            <a:pPr algn="just"/>
            <a:r>
              <a:rPr lang="en-US" dirty="0" smtClean="0"/>
              <a:t>The session middleware also accepts an object '</a:t>
            </a:r>
            <a:r>
              <a:rPr lang="en-US" b="1" dirty="0" smtClean="0"/>
              <a:t>options'</a:t>
            </a:r>
            <a:r>
              <a:rPr lang="en-US" dirty="0" smtClean="0"/>
              <a:t> for defining different configuration options.</a:t>
            </a:r>
          </a:p>
          <a:p>
            <a:pPr algn="just"/>
            <a:r>
              <a:rPr lang="en-US" dirty="0" err="1" smtClean="0"/>
              <a:t>app.use</a:t>
            </a:r>
            <a:r>
              <a:rPr lang="en-US" dirty="0" smtClean="0"/>
              <a:t>(session({  </a:t>
            </a:r>
          </a:p>
          <a:p>
            <a:pPr algn="just"/>
            <a:r>
              <a:rPr lang="en-US" dirty="0" smtClean="0"/>
              <a:t>secret: 'keyboard',  </a:t>
            </a:r>
          </a:p>
          <a:p>
            <a:pPr algn="just"/>
            <a:r>
              <a:rPr lang="en-US" dirty="0" smtClean="0"/>
              <a:t>resave: false,  </a:t>
            </a:r>
          </a:p>
          <a:p>
            <a:pPr algn="just"/>
            <a:r>
              <a:rPr lang="en-US" dirty="0" err="1" smtClean="0"/>
              <a:t>saveUninitialized</a:t>
            </a:r>
            <a:r>
              <a:rPr lang="en-US" dirty="0" smtClean="0"/>
              <a:t>: true,  </a:t>
            </a:r>
          </a:p>
          <a:p>
            <a:pPr algn="just"/>
            <a:r>
              <a:rPr lang="en-US" dirty="0" smtClean="0"/>
              <a:t>cookie: { secure: true }</a:t>
            </a:r>
          </a:p>
          <a:p>
            <a:pPr algn="just"/>
            <a:r>
              <a:rPr lang="en-US" dirty="0" smtClean="0"/>
              <a:t>})</a:t>
            </a:r>
          </a:p>
          <a:p>
            <a:pPr algn="just"/>
            <a:r>
              <a:rPr lang="en-US" dirty="0" smtClean="0"/>
              <a:t>);</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228600"/>
            <a:ext cx="7714488" cy="6324600"/>
          </a:xfrm>
        </p:spPr>
        <p:txBody>
          <a:bodyPr>
            <a:normAutofit fontScale="92500" lnSpcReduction="20000"/>
          </a:bodyPr>
          <a:lstStyle/>
          <a:p>
            <a:pPr algn="just"/>
            <a:r>
              <a:rPr lang="en-US" dirty="0" smtClean="0"/>
              <a:t>secret - used for signing</a:t>
            </a:r>
          </a:p>
          <a:p>
            <a:pPr lvl="0" algn="just"/>
            <a:r>
              <a:rPr lang="en-US" dirty="0" smtClean="0"/>
              <a:t>resave - a </a:t>
            </a:r>
            <a:r>
              <a:rPr lang="en-US" dirty="0" err="1" smtClean="0"/>
              <a:t>boolean</a:t>
            </a:r>
            <a:r>
              <a:rPr lang="en-US" dirty="0" smtClean="0"/>
              <a:t> value which makes the session to be saved when not modified as well</a:t>
            </a:r>
          </a:p>
          <a:p>
            <a:pPr lvl="0" algn="just"/>
            <a:r>
              <a:rPr lang="en-US" dirty="0" err="1" smtClean="0"/>
              <a:t>saveUninitialized</a:t>
            </a:r>
            <a:r>
              <a:rPr lang="en-US" dirty="0" smtClean="0"/>
              <a:t> - a </a:t>
            </a:r>
            <a:r>
              <a:rPr lang="en-US" dirty="0" err="1" smtClean="0"/>
              <a:t>boolean</a:t>
            </a:r>
            <a:r>
              <a:rPr lang="en-US" dirty="0" smtClean="0"/>
              <a:t> value which makes the session which is uninitialized to be saved to the store</a:t>
            </a:r>
          </a:p>
          <a:p>
            <a:pPr lvl="0" algn="just"/>
            <a:r>
              <a:rPr lang="en-US" dirty="0" smtClean="0"/>
              <a:t>cookie - configurations for a session cookie</a:t>
            </a:r>
          </a:p>
          <a:p>
            <a:pPr algn="just"/>
            <a:r>
              <a:rPr lang="en-US" dirty="0" smtClean="0">
                <a:solidFill>
                  <a:srgbClr val="0000FF"/>
                </a:solidFill>
              </a:rPr>
              <a:t>The built-in session store called </a:t>
            </a:r>
            <a:r>
              <a:rPr lang="en-US" dirty="0" err="1" smtClean="0">
                <a:solidFill>
                  <a:srgbClr val="0000FF"/>
                </a:solidFill>
              </a:rPr>
              <a:t>MemoryStore</a:t>
            </a:r>
            <a:r>
              <a:rPr lang="en-US" dirty="0" smtClean="0">
                <a:solidFill>
                  <a:srgbClr val="0000FF"/>
                </a:solidFill>
              </a:rPr>
              <a:t> is used in Express by default.</a:t>
            </a:r>
            <a:r>
              <a:rPr lang="en-US" dirty="0" smtClean="0"/>
              <a:t> But it is not suggested for use in a production environment due to memory leakage.</a:t>
            </a:r>
          </a:p>
          <a:p>
            <a:pPr algn="just"/>
            <a:r>
              <a:rPr lang="en-US" dirty="0" smtClean="0"/>
              <a:t>Express also supports the usage of any third-party module like </a:t>
            </a:r>
            <a:r>
              <a:rPr lang="en-US" dirty="0" err="1" smtClean="0"/>
              <a:t>RedisStore</a:t>
            </a:r>
            <a:r>
              <a:rPr lang="en-US" dirty="0" smtClean="0"/>
              <a:t> which stores session data in </a:t>
            </a:r>
            <a:r>
              <a:rPr lang="en-US" dirty="0" err="1" smtClean="0"/>
              <a:t>Redis</a:t>
            </a:r>
            <a:r>
              <a:rPr lang="en-US" dirty="0" smtClean="0"/>
              <a:t>, which is an in-memory data store.</a:t>
            </a:r>
          </a:p>
          <a:p>
            <a:pPr algn="just"/>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8001000" cy="715962"/>
          </a:xfrm>
        </p:spPr>
        <p:txBody>
          <a:bodyPr>
            <a:normAutofit/>
          </a:bodyPr>
          <a:lstStyle/>
          <a:p>
            <a:pPr algn="ctr"/>
            <a:r>
              <a:rPr lang="en-US" sz="3500" b="1" dirty="0" smtClean="0"/>
              <a:t>Insert multiple documents – Demo</a:t>
            </a:r>
            <a:endParaRPr lang="en-US" sz="3500" dirty="0"/>
          </a:p>
        </p:txBody>
      </p:sp>
      <p:sp>
        <p:nvSpPr>
          <p:cNvPr id="3" name="Content Placeholder 2"/>
          <p:cNvSpPr>
            <a:spLocks noGrp="1"/>
          </p:cNvSpPr>
          <p:nvPr>
            <p:ph idx="1"/>
          </p:nvPr>
        </p:nvSpPr>
        <p:spPr>
          <a:xfrm>
            <a:off x="1219200" y="1066800"/>
            <a:ext cx="7714488" cy="5562600"/>
          </a:xfrm>
        </p:spPr>
        <p:txBody>
          <a:bodyPr>
            <a:normAutofit fontScale="92500" lnSpcReduction="10000"/>
          </a:bodyPr>
          <a:lstStyle/>
          <a:p>
            <a:pPr algn="just">
              <a:lnSpc>
                <a:spcPct val="150000"/>
              </a:lnSpc>
            </a:pPr>
            <a:r>
              <a:rPr lang="en-US" dirty="0" smtClean="0"/>
              <a:t>In order to insert multiple documents into a collection, we can </a:t>
            </a:r>
            <a:r>
              <a:rPr lang="en-US" dirty="0" smtClean="0">
                <a:solidFill>
                  <a:srgbClr val="FF0066"/>
                </a:solidFill>
              </a:rPr>
              <a:t>use any one of the following two methods: insert() or </a:t>
            </a:r>
            <a:r>
              <a:rPr lang="en-US" dirty="0" err="1" smtClean="0">
                <a:solidFill>
                  <a:srgbClr val="FF0066"/>
                </a:solidFill>
              </a:rPr>
              <a:t>insertMany</a:t>
            </a:r>
            <a:r>
              <a:rPr lang="en-US" dirty="0" smtClean="0">
                <a:solidFill>
                  <a:srgbClr val="FF0066"/>
                </a:solidFill>
              </a:rPr>
              <a:t>(). </a:t>
            </a:r>
            <a:r>
              <a:rPr lang="en-US" dirty="0" smtClean="0"/>
              <a:t>The syntax for inserting multiple documents into a collection is:</a:t>
            </a:r>
          </a:p>
          <a:p>
            <a:pPr algn="just">
              <a:lnSpc>
                <a:spcPct val="150000"/>
              </a:lnSpc>
            </a:pPr>
            <a:r>
              <a:rPr lang="en-US" dirty="0" err="1" smtClean="0"/>
              <a:t>Model.insert</a:t>
            </a:r>
            <a:r>
              <a:rPr lang="en-US" dirty="0" smtClean="0"/>
              <a:t>([document1, document2]); </a:t>
            </a:r>
          </a:p>
          <a:p>
            <a:pPr algn="just">
              <a:lnSpc>
                <a:spcPct val="150000"/>
              </a:lnSpc>
              <a:buNone/>
            </a:pPr>
            <a:r>
              <a:rPr lang="en-US" dirty="0" smtClean="0"/>
              <a:t>			or </a:t>
            </a:r>
          </a:p>
          <a:p>
            <a:pPr algn="just">
              <a:lnSpc>
                <a:spcPct val="150000"/>
              </a:lnSpc>
            </a:pPr>
            <a:r>
              <a:rPr lang="en-US" dirty="0" err="1" smtClean="0"/>
              <a:t>Model.insertMany</a:t>
            </a:r>
            <a:r>
              <a:rPr lang="en-US" dirty="0" smtClean="0"/>
              <a:t>([document1, document2]);</a:t>
            </a:r>
          </a:p>
          <a:p>
            <a:pPr algn="just">
              <a:lnSpc>
                <a:spcPct val="150000"/>
              </a:lnSpc>
            </a:pP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411162"/>
          </a:xfrm>
        </p:spPr>
        <p:txBody>
          <a:bodyPr>
            <a:normAutofit fontScale="90000"/>
          </a:bodyPr>
          <a:lstStyle/>
          <a:p>
            <a:r>
              <a:rPr lang="en-US" b="1" dirty="0" smtClean="0"/>
              <a:t>Session Variables </a:t>
            </a:r>
            <a:endParaRPr lang="en-US" dirty="0"/>
          </a:p>
        </p:txBody>
      </p:sp>
      <p:sp>
        <p:nvSpPr>
          <p:cNvPr id="3" name="Content Placeholder 2"/>
          <p:cNvSpPr>
            <a:spLocks noGrp="1"/>
          </p:cNvSpPr>
          <p:nvPr>
            <p:ph idx="1"/>
          </p:nvPr>
        </p:nvSpPr>
        <p:spPr>
          <a:xfrm>
            <a:off x="1219200" y="914400"/>
            <a:ext cx="7714488" cy="5334000"/>
          </a:xfrm>
        </p:spPr>
        <p:txBody>
          <a:bodyPr>
            <a:normAutofit fontScale="92500" lnSpcReduction="10000"/>
          </a:bodyPr>
          <a:lstStyle/>
          <a:p>
            <a:r>
              <a:rPr lang="en-US" dirty="0" smtClean="0"/>
              <a:t>Session variables are the variables that are associated with a user's session. </a:t>
            </a:r>
          </a:p>
          <a:p>
            <a:r>
              <a:rPr lang="en-US" dirty="0" smtClean="0"/>
              <a:t>Consider the example code below which uses a session variable called </a:t>
            </a:r>
            <a:r>
              <a:rPr lang="en-US" b="1" dirty="0" err="1" smtClean="0"/>
              <a:t>page_views</a:t>
            </a:r>
            <a:r>
              <a:rPr lang="en-US" b="1" dirty="0" smtClean="0"/>
              <a:t>.</a:t>
            </a:r>
            <a:endParaRPr lang="en-US" dirty="0" smtClean="0"/>
          </a:p>
          <a:p>
            <a:r>
              <a:rPr lang="en-US" dirty="0" err="1" smtClean="0"/>
              <a:t>exports.myMethod</a:t>
            </a:r>
            <a:r>
              <a:rPr lang="en-US" dirty="0" smtClean="0"/>
              <a:t> = </a:t>
            </a:r>
            <a:r>
              <a:rPr lang="en-US" dirty="0" err="1" smtClean="0"/>
              <a:t>async</a:t>
            </a:r>
            <a:r>
              <a:rPr lang="en-US" dirty="0" smtClean="0"/>
              <a:t> (request, response) =&gt; {  if (</a:t>
            </a:r>
            <a:r>
              <a:rPr lang="en-US" dirty="0" err="1" smtClean="0"/>
              <a:t>request.session.views</a:t>
            </a:r>
            <a:r>
              <a:rPr lang="en-US" dirty="0" smtClean="0"/>
              <a:t>) {    </a:t>
            </a:r>
            <a:r>
              <a:rPr lang="en-US" dirty="0" err="1" smtClean="0"/>
              <a:t>request.session.views</a:t>
            </a:r>
            <a:r>
              <a:rPr lang="en-US" dirty="0" smtClean="0"/>
              <a:t>++;    </a:t>
            </a:r>
            <a:r>
              <a:rPr lang="en-US" dirty="0" err="1" smtClean="0"/>
              <a:t>response.send</a:t>
            </a:r>
            <a:r>
              <a:rPr lang="en-US" dirty="0" smtClean="0"/>
              <a:t>(`You visited this page ${</a:t>
            </a:r>
            <a:r>
              <a:rPr lang="en-US" dirty="0" err="1" smtClean="0"/>
              <a:t>request.session.views</a:t>
            </a:r>
            <a:r>
              <a:rPr lang="en-US" dirty="0" smtClean="0"/>
              <a:t>} times`);  } else {    </a:t>
            </a:r>
            <a:r>
              <a:rPr lang="en-US" dirty="0" err="1" smtClean="0"/>
              <a:t>request.session.views</a:t>
            </a:r>
            <a:r>
              <a:rPr lang="en-US" dirty="0" smtClean="0"/>
              <a:t> = 1;    </a:t>
            </a:r>
            <a:r>
              <a:rPr lang="en-US" dirty="0" err="1" smtClean="0"/>
              <a:t>response.send</a:t>
            </a:r>
            <a:r>
              <a:rPr lang="en-US" dirty="0" smtClean="0"/>
              <a:t>('Welcome to this page for the first time!');  }};</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According to the above code snippet, a session variable called </a:t>
            </a:r>
            <a:r>
              <a:rPr lang="en-US" b="1" dirty="0" smtClean="0"/>
              <a:t>views </a:t>
            </a:r>
            <a:r>
              <a:rPr lang="en-US" dirty="0" smtClean="0"/>
              <a:t>is created when the user visits the website. The session variable is updated accordingly, whenever the user comes next time.</a:t>
            </a:r>
          </a:p>
          <a:p>
            <a:r>
              <a:rPr lang="en-US" dirty="0" smtClean="0"/>
              <a:t>The session variables are set independently for each user and it can be accessed using the </a:t>
            </a:r>
            <a:r>
              <a:rPr lang="en-US" b="1" dirty="0" smtClean="0"/>
              <a:t>session </a:t>
            </a:r>
            <a:r>
              <a:rPr lang="en-US" dirty="0" smtClean="0"/>
              <a:t>property of the request object as shown below:</a:t>
            </a:r>
          </a:p>
          <a:p>
            <a:r>
              <a:rPr lang="en-US" dirty="0" err="1" smtClean="0"/>
              <a:t>request.session</a:t>
            </a:r>
            <a:r>
              <a:rPr lang="en-US" dirty="0" smtClean="0"/>
              <a:t> </a:t>
            </a:r>
          </a:p>
          <a:p>
            <a:r>
              <a:rPr lang="en-US" dirty="0" smtClean="0"/>
              <a:t> </a:t>
            </a:r>
          </a:p>
          <a:p>
            <a:r>
              <a:rPr lang="en-US" b="1" dirty="0" smtClean="0"/>
              <a:t>Setting session variables</a:t>
            </a:r>
            <a:endParaRPr lang="en-US" dirty="0" smtClean="0"/>
          </a:p>
          <a:p>
            <a:r>
              <a:rPr lang="en-US" dirty="0" smtClean="0"/>
              <a:t>A session variable can be set by attaching it to the request object either using the dot notation or the substring syntax. </a:t>
            </a:r>
          </a:p>
          <a:p>
            <a:r>
              <a:rPr lang="en-US" dirty="0" err="1" smtClean="0"/>
              <a:t>request.session.username</a:t>
            </a:r>
            <a:r>
              <a:rPr lang="en-US" dirty="0" smtClean="0"/>
              <a:t> = '</a:t>
            </a:r>
            <a:r>
              <a:rPr lang="en-US" dirty="0" err="1" smtClean="0"/>
              <a:t>John';request.session</a:t>
            </a:r>
            <a:r>
              <a:rPr lang="en-US" dirty="0" smtClean="0"/>
              <a:t>['username'] = 'John';</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smtClean="0"/>
              <a:t>Reading session variables</a:t>
            </a:r>
            <a:endParaRPr lang="en-US" dirty="0" smtClean="0"/>
          </a:p>
          <a:p>
            <a:r>
              <a:rPr lang="en-US" dirty="0" smtClean="0"/>
              <a:t>To read a session variable, use the request object as shown below:</a:t>
            </a:r>
          </a:p>
          <a:p>
            <a:r>
              <a:rPr lang="en-US" dirty="0" smtClean="0"/>
              <a:t>const username = </a:t>
            </a:r>
            <a:r>
              <a:rPr lang="en-US" dirty="0" err="1" smtClean="0"/>
              <a:t>request.session.usernameconst</a:t>
            </a:r>
            <a:r>
              <a:rPr lang="en-US" dirty="0" smtClean="0"/>
              <a:t> username = </a:t>
            </a:r>
            <a:r>
              <a:rPr lang="en-US" dirty="0" err="1" smtClean="0"/>
              <a:t>request.session</a:t>
            </a:r>
            <a:r>
              <a:rPr lang="en-US" dirty="0" smtClean="0"/>
              <a:t>['username'] </a:t>
            </a:r>
          </a:p>
          <a:p>
            <a:r>
              <a:rPr lang="en-US" dirty="0" smtClean="0"/>
              <a:t> </a:t>
            </a:r>
          </a:p>
          <a:p>
            <a:r>
              <a:rPr lang="en-US" b="1" dirty="0" smtClean="0"/>
              <a:t>Updating session variables</a:t>
            </a:r>
            <a:endParaRPr lang="en-US" dirty="0" smtClean="0"/>
          </a:p>
          <a:p>
            <a:r>
              <a:rPr lang="en-US" dirty="0" smtClean="0"/>
              <a:t>A session variable can be updated using the </a:t>
            </a:r>
            <a:r>
              <a:rPr lang="en-US" dirty="0" err="1" smtClean="0"/>
              <a:t>req.session</a:t>
            </a:r>
            <a:r>
              <a:rPr lang="en-US" dirty="0" smtClean="0"/>
              <a:t> object or use a new value to overwrite the existing one.</a:t>
            </a:r>
          </a:p>
          <a:p>
            <a:r>
              <a:rPr lang="en-US" dirty="0" err="1" smtClean="0"/>
              <a:t>request.session.username.push</a:t>
            </a:r>
            <a:r>
              <a:rPr lang="en-US" dirty="0" smtClean="0"/>
              <a:t>('value');</a:t>
            </a:r>
            <a:r>
              <a:rPr lang="en-US" dirty="0" err="1" smtClean="0"/>
              <a:t>request.session.username</a:t>
            </a:r>
            <a:r>
              <a:rPr lang="en-US" dirty="0" smtClean="0"/>
              <a:t> = 'John';</a:t>
            </a: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Demo- Using Session store</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Highlights:</a:t>
            </a:r>
            <a:endParaRPr lang="en-US" dirty="0" smtClean="0"/>
          </a:p>
          <a:p>
            <a:pPr lvl="0"/>
            <a:r>
              <a:rPr lang="en-US" dirty="0" smtClean="0"/>
              <a:t>Session management</a:t>
            </a:r>
          </a:p>
          <a:p>
            <a:pPr lvl="0"/>
            <a:r>
              <a:rPr lang="en-US" dirty="0" smtClean="0"/>
              <a:t>Usage of the Session store</a:t>
            </a:r>
          </a:p>
          <a:p>
            <a:r>
              <a:rPr lang="en-US" dirty="0" smtClean="0"/>
              <a:t>Download the source code for the demo </a:t>
            </a:r>
            <a:r>
              <a:rPr lang="en-US" u="sng" dirty="0" smtClean="0">
                <a:hlinkClick r:id="rId2"/>
              </a:rPr>
              <a:t>here.</a:t>
            </a:r>
            <a:endParaRPr lang="en-US" dirty="0" smtClean="0"/>
          </a:p>
          <a:p>
            <a:r>
              <a:rPr lang="en-US" dirty="0" smtClean="0"/>
              <a:t> </a:t>
            </a:r>
          </a:p>
          <a:p>
            <a:r>
              <a:rPr lang="en-US" b="1" dirty="0" smtClean="0"/>
              <a:t>Demo steps:</a:t>
            </a:r>
            <a:endParaRPr lang="en-US" dirty="0" smtClean="0"/>
          </a:p>
          <a:p>
            <a:r>
              <a:rPr lang="en-US" dirty="0" smtClean="0"/>
              <a:t>1. Open the </a:t>
            </a:r>
            <a:r>
              <a:rPr lang="en-US" dirty="0" err="1" smtClean="0"/>
              <a:t>TestApp</a:t>
            </a:r>
            <a:r>
              <a:rPr lang="en-US" dirty="0" smtClean="0"/>
              <a:t> folder in the command prompt and run the command "</a:t>
            </a:r>
            <a:r>
              <a:rPr lang="en-US" dirty="0" err="1" smtClean="0"/>
              <a:t>npm</a:t>
            </a:r>
            <a:r>
              <a:rPr lang="en-US" dirty="0" smtClean="0"/>
              <a:t> install" for installing the dependencies mentioned in the </a:t>
            </a:r>
            <a:r>
              <a:rPr lang="en-US" dirty="0" err="1" smtClean="0"/>
              <a:t>package.json</a:t>
            </a:r>
            <a:r>
              <a:rPr lang="en-US" dirty="0" smtClean="0"/>
              <a:t> file. </a:t>
            </a:r>
          </a:p>
          <a:p>
            <a:r>
              <a:rPr lang="en-US" dirty="0" smtClean="0"/>
              <a:t>2. In the file server-session.js, use the below code:</a:t>
            </a:r>
          </a:p>
          <a:p>
            <a:r>
              <a:rPr lang="en-US" dirty="0" smtClean="0"/>
              <a:t>const express = require('express'); const app = express();const session = require('express-session'); </a:t>
            </a:r>
            <a:r>
              <a:rPr lang="en-US" dirty="0" err="1" smtClean="0"/>
              <a:t>app.use</a:t>
            </a:r>
            <a:r>
              <a:rPr lang="en-US" dirty="0" smtClean="0"/>
              <a:t>(  session({    name: 'my-session',    cookie: {      </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i="1" dirty="0" smtClean="0"/>
              <a:t>//Current Server time + </a:t>
            </a:r>
            <a:r>
              <a:rPr lang="en-US" i="1" dirty="0" err="1" smtClean="0"/>
              <a:t>maxAge</a:t>
            </a:r>
            <a:r>
              <a:rPr lang="en-US" i="1" dirty="0" smtClean="0"/>
              <a:t> = expire </a:t>
            </a:r>
            <a:r>
              <a:rPr lang="en-US" i="1" dirty="0" err="1" smtClean="0"/>
              <a:t>datetime</a:t>
            </a:r>
            <a:r>
              <a:rPr lang="en-US" dirty="0" smtClean="0"/>
              <a:t>      </a:t>
            </a:r>
            <a:r>
              <a:rPr lang="en-US" dirty="0" err="1" smtClean="0"/>
              <a:t>maxAge</a:t>
            </a:r>
            <a:r>
              <a:rPr lang="en-US" dirty="0" smtClean="0"/>
              <a:t>: 1000 * 60,       </a:t>
            </a:r>
            <a:r>
              <a:rPr lang="en-US" i="1" dirty="0" smtClean="0"/>
              <a:t>//Allows for the cookie to be read only by a server (no JS)</a:t>
            </a:r>
            <a:r>
              <a:rPr lang="en-US" dirty="0" smtClean="0"/>
              <a:t>      </a:t>
            </a:r>
            <a:r>
              <a:rPr lang="en-US" dirty="0" err="1" smtClean="0"/>
              <a:t>httpOnly</a:t>
            </a:r>
            <a:r>
              <a:rPr lang="en-US" dirty="0" smtClean="0"/>
              <a:t>: true,       </a:t>
            </a:r>
            <a:r>
              <a:rPr lang="en-US" i="1" dirty="0" smtClean="0"/>
              <a:t>//Set for the root of the domain.</a:t>
            </a:r>
            <a:r>
              <a:rPr lang="en-US" dirty="0" smtClean="0"/>
              <a:t>      path: '/',    },    secret: '</a:t>
            </a:r>
            <a:r>
              <a:rPr lang="en-US" dirty="0" err="1" smtClean="0"/>
              <a:t>mypasswordinfy</a:t>
            </a:r>
            <a:r>
              <a:rPr lang="en-US" dirty="0" smtClean="0"/>
              <a:t>',  })); </a:t>
            </a:r>
            <a:r>
              <a:rPr lang="en-US" dirty="0" err="1" smtClean="0"/>
              <a:t>app.use</a:t>
            </a:r>
            <a:r>
              <a:rPr lang="en-US" dirty="0" smtClean="0"/>
              <a:t>((</a:t>
            </a:r>
            <a:r>
              <a:rPr lang="en-US" dirty="0" err="1" smtClean="0"/>
              <a:t>req</a:t>
            </a:r>
            <a:r>
              <a:rPr lang="en-US" dirty="0" smtClean="0"/>
              <a:t>, res, next) =&gt; {  let { visit } = </a:t>
            </a:r>
            <a:r>
              <a:rPr lang="en-US" dirty="0" err="1" smtClean="0"/>
              <a:t>req.session</a:t>
            </a:r>
            <a:r>
              <a:rPr lang="en-US" dirty="0" smtClean="0"/>
              <a:t>; </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if (!visit) {    visit = </a:t>
            </a:r>
            <a:r>
              <a:rPr lang="en-US" dirty="0" err="1" smtClean="0"/>
              <a:t>req.session.visit</a:t>
            </a:r>
            <a:r>
              <a:rPr lang="en-US" dirty="0" smtClean="0"/>
              <a:t> = {      count: 1,    };  } else {    </a:t>
            </a:r>
            <a:r>
              <a:rPr lang="en-US" dirty="0" err="1" smtClean="0"/>
              <a:t>visit.count</a:t>
            </a:r>
            <a:r>
              <a:rPr lang="en-US" dirty="0" smtClean="0"/>
              <a:t>++;  }  next();}); </a:t>
            </a:r>
            <a:r>
              <a:rPr lang="en-US" dirty="0" err="1" smtClean="0"/>
              <a:t>app.get</a:t>
            </a:r>
            <a:r>
              <a:rPr lang="en-US" dirty="0" smtClean="0"/>
              <a:t>('/', (</a:t>
            </a:r>
            <a:r>
              <a:rPr lang="en-US" dirty="0" err="1" smtClean="0"/>
              <a:t>req</a:t>
            </a:r>
            <a:r>
              <a:rPr lang="en-US" dirty="0" smtClean="0"/>
              <a:t>, res) =&gt; {  </a:t>
            </a:r>
            <a:r>
              <a:rPr lang="en-US" dirty="0" err="1" smtClean="0"/>
              <a:t>res.send</a:t>
            </a:r>
            <a:r>
              <a:rPr lang="en-US" dirty="0" smtClean="0"/>
              <a:t>(`you viewed this page ${</a:t>
            </a:r>
            <a:r>
              <a:rPr lang="en-US" dirty="0" err="1" smtClean="0"/>
              <a:t>req.session.visit.count</a:t>
            </a:r>
            <a:r>
              <a:rPr lang="en-US" dirty="0" smtClean="0"/>
              <a:t>} times`);}); </a:t>
            </a:r>
            <a:r>
              <a:rPr lang="en-US" dirty="0" err="1" smtClean="0"/>
              <a:t>app.listen</a:t>
            </a:r>
            <a:r>
              <a:rPr lang="en-US" dirty="0" smtClean="0"/>
              <a:t>(3000);console.log('Server started...running with port 3000');</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28600"/>
            <a:ext cx="7498080" cy="6019800"/>
          </a:xfrm>
        </p:spPr>
        <p:txBody>
          <a:bodyPr/>
          <a:lstStyle/>
          <a:p>
            <a:r>
              <a:rPr lang="en-US" dirty="0" smtClean="0"/>
              <a:t>2. Start the Server.</a:t>
            </a:r>
          </a:p>
          <a:p>
            <a:endParaRPr lang="en-US" dirty="0" smtClean="0"/>
          </a:p>
          <a:p>
            <a:r>
              <a:rPr lang="en-US" dirty="0" smtClean="0"/>
              <a:t>3. Observe the below output:</a:t>
            </a:r>
          </a:p>
          <a:p>
            <a:endParaRPr lang="en-US" dirty="0" smtClean="0"/>
          </a:p>
          <a:p>
            <a:endParaRPr lang="en-US" dirty="0"/>
          </a:p>
        </p:txBody>
      </p:sp>
      <p:pic>
        <p:nvPicPr>
          <p:cNvPr id="4" name="Picture 3"/>
          <p:cNvPicPr/>
          <p:nvPr/>
        </p:nvPicPr>
        <p:blipFill>
          <a:blip r:embed="rId2"/>
          <a:srcRect/>
          <a:stretch>
            <a:fillRect/>
          </a:stretch>
        </p:blipFill>
        <p:spPr bwMode="auto">
          <a:xfrm>
            <a:off x="2286000" y="685800"/>
            <a:ext cx="4462145" cy="804545"/>
          </a:xfrm>
          <a:prstGeom prst="rect">
            <a:avLst/>
          </a:prstGeom>
          <a:noFill/>
          <a:ln w="9525">
            <a:noFill/>
            <a:miter lim="800000"/>
            <a:headEnd/>
            <a:tailEnd/>
          </a:ln>
        </p:spPr>
      </p:pic>
      <p:pic>
        <p:nvPicPr>
          <p:cNvPr id="5" name="Picture 4"/>
          <p:cNvPicPr/>
          <p:nvPr/>
        </p:nvPicPr>
        <p:blipFill>
          <a:blip r:embed="rId3"/>
          <a:srcRect/>
          <a:stretch>
            <a:fillRect/>
          </a:stretch>
        </p:blipFill>
        <p:spPr bwMode="auto">
          <a:xfrm>
            <a:off x="3205797" y="2349500"/>
            <a:ext cx="2732405" cy="2159000"/>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Securing Express applications</a:t>
            </a:r>
            <a:endParaRPr lang="en-US" dirty="0"/>
          </a:p>
        </p:txBody>
      </p:sp>
      <p:sp>
        <p:nvSpPr>
          <p:cNvPr id="3" name="Content Placeholder 2"/>
          <p:cNvSpPr>
            <a:spLocks noGrp="1"/>
          </p:cNvSpPr>
          <p:nvPr>
            <p:ph idx="1"/>
          </p:nvPr>
        </p:nvSpPr>
        <p:spPr/>
        <p:txBody>
          <a:bodyPr>
            <a:normAutofit lnSpcReduction="10000"/>
          </a:bodyPr>
          <a:lstStyle/>
          <a:p>
            <a:r>
              <a:rPr lang="en-US" b="1" dirty="0" smtClean="0"/>
              <a:t>Why Security?</a:t>
            </a:r>
            <a:endParaRPr lang="en-US" dirty="0" smtClean="0"/>
          </a:p>
          <a:p>
            <a:r>
              <a:rPr lang="en-US" dirty="0" smtClean="0"/>
              <a:t>Attackers may attempt to exploit security vulnerabilities present in web applications in various ways. They may plan attacks like </a:t>
            </a:r>
            <a:r>
              <a:rPr lang="en-US" dirty="0" err="1" smtClean="0"/>
              <a:t>clickjacking</a:t>
            </a:r>
            <a:r>
              <a:rPr lang="en-US" dirty="0" smtClean="0"/>
              <a:t>, cross-site scripting, placing insecure requests and identifying web application frameworks etc.</a:t>
            </a:r>
          </a:p>
          <a:p>
            <a:r>
              <a:rPr lang="en-US" dirty="0" smtClean="0"/>
              <a:t>It is important to follow secure coding techniques for developing secure, robust and hack-resilient applications. </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r>
              <a:rPr lang="en-US" b="1" dirty="0" smtClean="0"/>
              <a:t>What is Security?</a:t>
            </a:r>
            <a:endParaRPr lang="en-US" dirty="0" smtClean="0"/>
          </a:p>
          <a:p>
            <a:r>
              <a:rPr lang="en-US" dirty="0" smtClean="0"/>
              <a:t>Security is basically about protecting the application assets like the web page, the database, and so on. </a:t>
            </a:r>
          </a:p>
          <a:p>
            <a:r>
              <a:rPr lang="en-US" dirty="0" smtClean="0"/>
              <a:t>Security depends on the following elements:</a:t>
            </a:r>
          </a:p>
          <a:p>
            <a:pPr lvl="0"/>
            <a:r>
              <a:rPr lang="en-US" b="1" dirty="0" smtClean="0"/>
              <a:t>Authentication</a:t>
            </a:r>
            <a:r>
              <a:rPr lang="en-US" dirty="0" smtClean="0"/>
              <a:t>: the process of exclusively identifying the clients of your applications and services.</a:t>
            </a:r>
          </a:p>
          <a:p>
            <a:pPr lvl="0"/>
            <a:r>
              <a:rPr lang="en-US" b="1" dirty="0" smtClean="0"/>
              <a:t>Authorization</a:t>
            </a:r>
            <a:r>
              <a:rPr lang="en-US" dirty="0" smtClean="0"/>
              <a:t>: a process that manages the resources and operations that the authenticated user is permitted to access.</a:t>
            </a:r>
          </a:p>
          <a:p>
            <a:pPr lvl="0"/>
            <a:r>
              <a:rPr lang="en-US" b="1" dirty="0" smtClean="0"/>
              <a:t>Auditing</a:t>
            </a:r>
            <a:r>
              <a:rPr lang="en-US" dirty="0" smtClean="0"/>
              <a:t>: process to assure that a user cannot deny performing an operation or initiating a transaction.</a:t>
            </a:r>
          </a:p>
          <a:p>
            <a:pPr lvl="0"/>
            <a:r>
              <a:rPr lang="en-US" b="1" dirty="0" smtClean="0"/>
              <a:t>Confidentiality</a:t>
            </a:r>
            <a:r>
              <a:rPr lang="en-US" dirty="0" smtClean="0"/>
              <a:t>: the process of making sure that data remains private and confidential.</a:t>
            </a:r>
          </a:p>
          <a:p>
            <a:pPr lvl="0"/>
            <a:r>
              <a:rPr lang="en-US" b="1" dirty="0" smtClean="0"/>
              <a:t>Integrity</a:t>
            </a:r>
            <a:r>
              <a:rPr lang="en-US" dirty="0" smtClean="0"/>
              <a:t>: the promise that data is protected from malicious modification.</a:t>
            </a:r>
          </a:p>
          <a:p>
            <a:pPr lvl="0"/>
            <a:r>
              <a:rPr lang="en-US" b="1" dirty="0" smtClean="0"/>
              <a:t>Availability</a:t>
            </a:r>
            <a:r>
              <a:rPr lang="en-US" dirty="0" smtClean="0"/>
              <a:t>: means that systems remain available for legitimate users.</a:t>
            </a:r>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Use of Helmet Middleware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Express applications can be secured by using a middleware called </a:t>
            </a:r>
            <a:r>
              <a:rPr lang="en-US" b="1" dirty="0" smtClean="0"/>
              <a:t>helmet</a:t>
            </a:r>
            <a:r>
              <a:rPr lang="en-US" dirty="0" smtClean="0"/>
              <a:t>. </a:t>
            </a:r>
          </a:p>
          <a:p>
            <a:r>
              <a:rPr lang="en-US" dirty="0" smtClean="0"/>
              <a:t>The helmet middleware is a set of 14 small middleware functions that help in setting up security-related HTTP headers with default values and also removes unnecessary headers which expose the application related information.</a:t>
            </a:r>
          </a:p>
          <a:p>
            <a:r>
              <a:rPr lang="en-US" dirty="0" smtClean="0"/>
              <a:t>Below are the set of middleware functions that helmet provides to protect an Express application:</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04800"/>
            <a:ext cx="7790688" cy="6553200"/>
          </a:xfrm>
        </p:spPr>
        <p:txBody>
          <a:bodyPr>
            <a:normAutofit fontScale="70000" lnSpcReduction="20000"/>
          </a:bodyPr>
          <a:lstStyle/>
          <a:p>
            <a:pPr algn="just"/>
            <a:r>
              <a:rPr lang="en-US" dirty="0" smtClean="0"/>
              <a:t>Let us now insert more documents into our </a:t>
            </a:r>
            <a:r>
              <a:rPr lang="en-US" dirty="0" err="1" smtClean="0"/>
              <a:t>myNotes</a:t>
            </a:r>
            <a:r>
              <a:rPr lang="en-US" dirty="0" smtClean="0"/>
              <a:t> collection using the below code:</a:t>
            </a:r>
          </a:p>
          <a:p>
            <a:pPr algn="just"/>
            <a:r>
              <a:rPr lang="en-US" dirty="0" err="1" smtClean="0"/>
              <a:t>exports.newNotes</a:t>
            </a:r>
            <a:r>
              <a:rPr lang="en-US" dirty="0" smtClean="0"/>
              <a:t> = </a:t>
            </a:r>
            <a:r>
              <a:rPr lang="en-US" dirty="0" err="1" smtClean="0"/>
              <a:t>async</a:t>
            </a:r>
            <a:r>
              <a:rPr lang="en-US" dirty="0" smtClean="0"/>
              <a:t> (</a:t>
            </a:r>
            <a:r>
              <a:rPr lang="en-US" dirty="0" err="1" smtClean="0"/>
              <a:t>req</a:t>
            </a:r>
            <a:r>
              <a:rPr lang="en-US" dirty="0" smtClean="0"/>
              <a:t>, res) =&gt; {  </a:t>
            </a:r>
          </a:p>
          <a:p>
            <a:pPr algn="just"/>
            <a:r>
              <a:rPr lang="en-US" dirty="0" smtClean="0"/>
              <a:t>try {    </a:t>
            </a:r>
          </a:p>
          <a:p>
            <a:pPr algn="just"/>
            <a:r>
              <a:rPr lang="en-US" dirty="0" smtClean="0"/>
              <a:t>const </a:t>
            </a:r>
            <a:r>
              <a:rPr lang="en-US" dirty="0" err="1" smtClean="0"/>
              <a:t>noteObj</a:t>
            </a:r>
            <a:r>
              <a:rPr lang="en-US" dirty="0" smtClean="0"/>
              <a:t> = [      </a:t>
            </a:r>
          </a:p>
          <a:p>
            <a:pPr algn="just"/>
            <a:r>
              <a:rPr lang="en-US" dirty="0" smtClean="0"/>
              <a:t>{</a:t>
            </a:r>
            <a:r>
              <a:rPr lang="en-US" dirty="0" err="1" smtClean="0"/>
              <a:t>notesID</a:t>
            </a:r>
            <a:r>
              <a:rPr lang="en-US" dirty="0" smtClean="0"/>
              <a:t>: 7555,        name: '</a:t>
            </a:r>
            <a:r>
              <a:rPr lang="en-US" dirty="0" err="1" smtClean="0"/>
              <a:t>Mathan</a:t>
            </a:r>
            <a:r>
              <a:rPr lang="en-US" dirty="0" smtClean="0"/>
              <a:t>',        data:          'This includes </a:t>
            </a:r>
            <a:r>
              <a:rPr lang="en-US" dirty="0" err="1" smtClean="0"/>
              <a:t>macOS</a:t>
            </a:r>
            <a:r>
              <a:rPr lang="en-US" dirty="0" smtClean="0"/>
              <a:t> package notarization and a change in configuration... ', },      </a:t>
            </a:r>
          </a:p>
          <a:p>
            <a:pPr algn="just"/>
            <a:r>
              <a:rPr lang="en-US" dirty="0" smtClean="0"/>
              <a:t>{</a:t>
            </a:r>
            <a:r>
              <a:rPr lang="en-US" dirty="0" err="1" smtClean="0"/>
              <a:t>notesID</a:t>
            </a:r>
            <a:r>
              <a:rPr lang="en-US" dirty="0" smtClean="0"/>
              <a:t>: 7556,        name: 'Sam',        data: 'AMD processor support in android studio.',      },      </a:t>
            </a:r>
          </a:p>
          <a:p>
            <a:pPr algn="just"/>
            <a:r>
              <a:rPr lang="en-US" dirty="0" smtClean="0"/>
              <a:t>{</a:t>
            </a:r>
            <a:r>
              <a:rPr lang="en-US" dirty="0" err="1" smtClean="0"/>
              <a:t>notesID</a:t>
            </a:r>
            <a:r>
              <a:rPr lang="en-US" dirty="0" smtClean="0"/>
              <a:t>: 7557,        name: '</a:t>
            </a:r>
            <a:r>
              <a:rPr lang="en-US" dirty="0" err="1" smtClean="0"/>
              <a:t>Mathan</a:t>
            </a:r>
            <a:r>
              <a:rPr lang="en-US" dirty="0" smtClean="0"/>
              <a:t>',        data: 'MERN',      },    </a:t>
            </a:r>
          </a:p>
          <a:p>
            <a:pPr algn="just"/>
            <a:r>
              <a:rPr lang="en-US" dirty="0" smtClean="0"/>
              <a:t>];    </a:t>
            </a:r>
          </a:p>
          <a:p>
            <a:pPr algn="just"/>
            <a:r>
              <a:rPr lang="en-US" dirty="0" smtClean="0"/>
              <a:t>const </a:t>
            </a:r>
            <a:r>
              <a:rPr lang="en-US" dirty="0" err="1" smtClean="0"/>
              <a:t>newNotes</a:t>
            </a:r>
            <a:r>
              <a:rPr lang="en-US" dirty="0" smtClean="0"/>
              <a:t> = await </a:t>
            </a:r>
            <a:r>
              <a:rPr lang="en-US" dirty="0" err="1" smtClean="0"/>
              <a:t>NotesModel.create</a:t>
            </a:r>
            <a:r>
              <a:rPr lang="en-US" dirty="0" smtClean="0"/>
              <a:t>(</a:t>
            </a:r>
            <a:r>
              <a:rPr lang="en-US" dirty="0" err="1" smtClean="0"/>
              <a:t>noteObj</a:t>
            </a:r>
            <a:r>
              <a:rPr lang="en-US" dirty="0" smtClean="0"/>
              <a:t>);    console.log(</a:t>
            </a:r>
            <a:r>
              <a:rPr lang="en-US" dirty="0" err="1" smtClean="0"/>
              <a:t>newNotes</a:t>
            </a:r>
            <a:r>
              <a:rPr lang="en-US" dirty="0" smtClean="0"/>
              <a:t>);  </a:t>
            </a:r>
          </a:p>
          <a:p>
            <a:pPr algn="just"/>
            <a:r>
              <a:rPr lang="en-US" dirty="0" smtClean="0"/>
              <a:t>} </a:t>
            </a:r>
          </a:p>
          <a:p>
            <a:pPr algn="just"/>
            <a:r>
              <a:rPr lang="en-US" dirty="0" smtClean="0"/>
              <a:t>catch (err) {    </a:t>
            </a:r>
          </a:p>
          <a:p>
            <a:pPr algn="just"/>
            <a:r>
              <a:rPr lang="en-US" dirty="0" smtClean="0"/>
              <a:t>console.log(</a:t>
            </a:r>
            <a:r>
              <a:rPr lang="en-US" dirty="0" err="1" smtClean="0"/>
              <a:t>err.errmsg</a:t>
            </a:r>
            <a:r>
              <a:rPr lang="en-US" dirty="0" smtClean="0"/>
              <a:t>);  </a:t>
            </a:r>
          </a:p>
          <a:p>
            <a:pPr algn="just"/>
            <a:r>
              <a:rPr lang="en-US" dirty="0" smtClean="0"/>
              <a:t>}</a:t>
            </a:r>
          </a:p>
          <a:p>
            <a:pPr algn="just"/>
            <a:r>
              <a:rPr lang="en-US" dirty="0" smtClean="0"/>
              <a:t>};</a:t>
            </a:r>
          </a:p>
          <a:p>
            <a:pPr algn="just"/>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979792" y="1828800"/>
            <a:ext cx="8011808" cy="4724400"/>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b="1" dirty="0" smtClean="0"/>
          </a:p>
          <a:p>
            <a:endParaRPr lang="en-US" b="1" dirty="0" smtClean="0"/>
          </a:p>
          <a:p>
            <a:endParaRPr lang="en-US" b="1" dirty="0" smtClean="0"/>
          </a:p>
          <a:p>
            <a:r>
              <a:rPr lang="en-US" b="1" dirty="0" smtClean="0"/>
              <a:t>Best Practices Tip</a:t>
            </a:r>
            <a:r>
              <a:rPr lang="en-US" dirty="0" smtClean="0"/>
              <a:t>: Use Helmet if you’re writing a web app</a:t>
            </a:r>
          </a:p>
          <a:p>
            <a:r>
              <a:rPr lang="en-US" dirty="0" smtClean="0"/>
              <a:t>If you’re writing a web application, there are a lot of common best practices that you should follow to secure your application as mentioned in the above list. </a:t>
            </a:r>
          </a:p>
          <a:p>
            <a:endParaRPr lang="en-US" dirty="0"/>
          </a:p>
        </p:txBody>
      </p:sp>
      <p:pic>
        <p:nvPicPr>
          <p:cNvPr id="4098" name="Picture 2"/>
          <p:cNvPicPr>
            <a:picLocks noChangeAspect="1" noChangeArrowheads="1"/>
          </p:cNvPicPr>
          <p:nvPr/>
        </p:nvPicPr>
        <p:blipFill>
          <a:blip r:embed="rId2"/>
          <a:srcRect/>
          <a:stretch>
            <a:fillRect/>
          </a:stretch>
        </p:blipFill>
        <p:spPr bwMode="auto">
          <a:xfrm>
            <a:off x="1752600" y="457200"/>
            <a:ext cx="5286375" cy="1895475"/>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Helmet configuration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To install helmet in any Express application, use node package manager and run the below command.</a:t>
            </a:r>
          </a:p>
          <a:p>
            <a:r>
              <a:rPr lang="en-US" dirty="0" err="1" smtClean="0"/>
              <a:t>npm</a:t>
            </a:r>
            <a:r>
              <a:rPr lang="en-US" dirty="0" smtClean="0"/>
              <a:t> install helmet </a:t>
            </a:r>
          </a:p>
          <a:p>
            <a:r>
              <a:rPr lang="en-US" dirty="0" smtClean="0"/>
              <a:t> </a:t>
            </a:r>
          </a:p>
          <a:p>
            <a:r>
              <a:rPr lang="en-US" dirty="0" smtClean="0"/>
              <a:t>Once helmet is installed, it is to be associated with the Express application object.     </a:t>
            </a:r>
          </a:p>
          <a:p>
            <a:r>
              <a:rPr lang="en-US" dirty="0" err="1" smtClean="0"/>
              <a:t>var</a:t>
            </a:r>
            <a:r>
              <a:rPr lang="en-US" dirty="0" smtClean="0"/>
              <a:t> helmet = require('helmet');</a:t>
            </a:r>
          </a:p>
          <a:p>
            <a:r>
              <a:rPr lang="en-US" dirty="0" err="1" smtClean="0"/>
              <a:t>app.use</a:t>
            </a:r>
            <a:r>
              <a:rPr lang="en-US" dirty="0" smtClean="0"/>
              <a:t>(helmet());</a:t>
            </a:r>
          </a:p>
          <a:p>
            <a:r>
              <a:rPr lang="en-US" dirty="0" smtClean="0"/>
              <a:t> </a:t>
            </a:r>
          </a:p>
          <a:p>
            <a:r>
              <a:rPr lang="en-US" dirty="0" smtClean="0"/>
              <a:t>Express also provides the option of enabling pieces of helmet middleware individually as shown below.</a:t>
            </a:r>
          </a:p>
          <a:p>
            <a:r>
              <a:rPr lang="en-US" dirty="0" err="1" smtClean="0"/>
              <a:t>app.use</a:t>
            </a:r>
            <a:r>
              <a:rPr lang="en-US" dirty="0" smtClean="0"/>
              <a:t>(</a:t>
            </a:r>
            <a:r>
              <a:rPr lang="en-US" dirty="0" err="1" smtClean="0"/>
              <a:t>helmet.noCache</a:t>
            </a:r>
            <a:r>
              <a:rPr lang="en-US" dirty="0" smtClean="0"/>
              <a:t>());</a:t>
            </a:r>
            <a:r>
              <a:rPr lang="en-US" dirty="0" err="1" smtClean="0"/>
              <a:t>app.use</a:t>
            </a:r>
            <a:r>
              <a:rPr lang="en-US" dirty="0" smtClean="0"/>
              <a:t>(</a:t>
            </a:r>
            <a:r>
              <a:rPr lang="en-US" dirty="0" err="1" smtClean="0"/>
              <a:t>helmet.frameguard</a:t>
            </a:r>
            <a:r>
              <a:rPr lang="en-US" dirty="0" smtClean="0"/>
              <a:t>());</a:t>
            </a:r>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It also provides the functionality of disabling a middleware that's normally enabled by default based on the application requirement.</a:t>
            </a:r>
          </a:p>
          <a:p>
            <a:r>
              <a:rPr lang="en-US" dirty="0" smtClean="0"/>
              <a:t>For example, </a:t>
            </a:r>
            <a:r>
              <a:rPr lang="en-US" b="1" dirty="0" err="1" smtClean="0"/>
              <a:t>frameguard</a:t>
            </a:r>
            <a:r>
              <a:rPr lang="en-US" b="1" dirty="0" smtClean="0"/>
              <a:t> </a:t>
            </a:r>
            <a:r>
              <a:rPr lang="en-US" dirty="0" smtClean="0"/>
              <a:t>middleware mitigates </a:t>
            </a:r>
            <a:r>
              <a:rPr lang="en-US" dirty="0" err="1" smtClean="0"/>
              <a:t>clickjacking</a:t>
            </a:r>
            <a:r>
              <a:rPr lang="en-US" dirty="0" smtClean="0"/>
              <a:t> attacks by setting a header 'X-Frame-Options'. For disabling this middleware in the helmet stack, modify the code as shown below.</a:t>
            </a:r>
          </a:p>
          <a:p>
            <a:r>
              <a:rPr lang="en-US" dirty="0" err="1" smtClean="0"/>
              <a:t>app.use</a:t>
            </a:r>
            <a:r>
              <a:rPr lang="en-US" dirty="0" smtClean="0"/>
              <a:t>(helmet({  </a:t>
            </a:r>
            <a:r>
              <a:rPr lang="en-US" dirty="0" err="1" smtClean="0"/>
              <a:t>frameguard</a:t>
            </a:r>
            <a:r>
              <a:rPr lang="en-US" dirty="0" smtClean="0"/>
              <a:t>: false})); </a:t>
            </a:r>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Benefit of using Helmet Middleware </a:t>
            </a:r>
            <a:endParaRPr lang="en-US" dirty="0"/>
          </a:p>
        </p:txBody>
      </p:sp>
      <p:sp>
        <p:nvSpPr>
          <p:cNvPr id="3" name="Content Placeholder 2"/>
          <p:cNvSpPr>
            <a:spLocks noGrp="1"/>
          </p:cNvSpPr>
          <p:nvPr>
            <p:ph idx="1"/>
          </p:nvPr>
        </p:nvSpPr>
        <p:spPr/>
        <p:txBody>
          <a:bodyPr/>
          <a:lstStyle/>
          <a:p>
            <a:r>
              <a:rPr lang="en-US" dirty="0" smtClean="0"/>
              <a:t>Consider an Express application server code that does not have helmet middleware added. </a:t>
            </a:r>
          </a:p>
          <a:p>
            <a:r>
              <a:rPr lang="en-US" dirty="0" smtClean="0"/>
              <a:t>Once the server is started and when the client sends a request to the server, have a look at the headers generated as part of the response.</a:t>
            </a:r>
          </a:p>
          <a:p>
            <a:endParaRPr lang="en-US" dirty="0"/>
          </a:p>
        </p:txBody>
      </p:sp>
      <p:pic>
        <p:nvPicPr>
          <p:cNvPr id="4" name="Picture 3"/>
          <p:cNvPicPr/>
          <p:nvPr/>
        </p:nvPicPr>
        <p:blipFill>
          <a:blip r:embed="rId2"/>
          <a:srcRect/>
          <a:stretch>
            <a:fillRect/>
          </a:stretch>
        </p:blipFill>
        <p:spPr bwMode="auto">
          <a:xfrm>
            <a:off x="4419600" y="4419600"/>
            <a:ext cx="2864485" cy="2280285"/>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When any request is sent to the server from a client, the server will process the request and sends the response back to the client without any protections that the helmet middleware could have possibly provided, if it was used.</a:t>
            </a:r>
          </a:p>
          <a:p>
            <a:r>
              <a:rPr lang="en-US" dirty="0" smtClean="0"/>
              <a:t>In the above response headers, we can see a header "X-Powered-By" with the value as "Express". From this, we can understand that the application is running on an Express server. We can also see that there are no </a:t>
            </a:r>
            <a:r>
              <a:rPr lang="en-US" dirty="0" err="1" smtClean="0"/>
              <a:t>clickjacking</a:t>
            </a:r>
            <a:r>
              <a:rPr lang="en-US" dirty="0" smtClean="0"/>
              <a:t> protections available and no cache control headers are set for the application.</a:t>
            </a:r>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Now if the helmet middleware was used, here's what the response headers would look like:</a:t>
            </a:r>
          </a:p>
          <a:p>
            <a:endParaRPr lang="en-US" dirty="0"/>
          </a:p>
        </p:txBody>
      </p:sp>
      <p:pic>
        <p:nvPicPr>
          <p:cNvPr id="4" name="Picture 3"/>
          <p:cNvPicPr/>
          <p:nvPr/>
        </p:nvPicPr>
        <p:blipFill>
          <a:blip r:embed="rId2"/>
          <a:srcRect/>
          <a:stretch>
            <a:fillRect/>
          </a:stretch>
        </p:blipFill>
        <p:spPr bwMode="auto">
          <a:xfrm>
            <a:off x="3352800" y="3124200"/>
            <a:ext cx="2864485" cy="2633345"/>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We can see that some extra headers get set.</a:t>
            </a:r>
          </a:p>
          <a:p>
            <a:pPr lvl="0"/>
            <a:r>
              <a:rPr lang="en-US" dirty="0" smtClean="0"/>
              <a:t>The </a:t>
            </a:r>
            <a:r>
              <a:rPr lang="en-US" b="1" dirty="0" smtClean="0"/>
              <a:t>X-Content-Type-Options</a:t>
            </a:r>
            <a:r>
              <a:rPr lang="en-US" dirty="0" smtClean="0"/>
              <a:t> header is set to value </a:t>
            </a:r>
            <a:r>
              <a:rPr lang="en-US" b="1" dirty="0" err="1" smtClean="0"/>
              <a:t>nosniff</a:t>
            </a:r>
            <a:r>
              <a:rPr lang="en-US" dirty="0" smtClean="0"/>
              <a:t>. This does not allow the browser to guess the MIME type of a file.</a:t>
            </a:r>
          </a:p>
          <a:p>
            <a:pPr lvl="0"/>
            <a:r>
              <a:rPr lang="en-US" dirty="0" smtClean="0"/>
              <a:t>The </a:t>
            </a:r>
            <a:r>
              <a:rPr lang="en-US" b="1" dirty="0" smtClean="0"/>
              <a:t>X-Download-Options</a:t>
            </a:r>
            <a:r>
              <a:rPr lang="en-US" dirty="0" smtClean="0"/>
              <a:t> header is set to value </a:t>
            </a:r>
            <a:r>
              <a:rPr lang="en-US" b="1" dirty="0" err="1" smtClean="0"/>
              <a:t>noopen</a:t>
            </a:r>
            <a:r>
              <a:rPr lang="en-US" dirty="0" smtClean="0"/>
              <a:t>. This disables the option to open a file directly on download.</a:t>
            </a:r>
          </a:p>
          <a:p>
            <a:pPr lvl="0"/>
            <a:r>
              <a:rPr lang="en-US" dirty="0" smtClean="0"/>
              <a:t>The </a:t>
            </a:r>
            <a:r>
              <a:rPr lang="en-US" b="1" dirty="0" smtClean="0"/>
              <a:t>X-Frame-Options</a:t>
            </a:r>
            <a:r>
              <a:rPr lang="en-US" dirty="0" smtClean="0"/>
              <a:t> header is set to value </a:t>
            </a:r>
            <a:r>
              <a:rPr lang="en-US" b="1" dirty="0" smtClean="0"/>
              <a:t>SAMEORIGIN</a:t>
            </a:r>
            <a:r>
              <a:rPr lang="en-US" dirty="0" smtClean="0"/>
              <a:t>. This is used to indicate whether a browser should be allowed to render a page within a &lt;frame&gt; or &lt;</a:t>
            </a:r>
            <a:r>
              <a:rPr lang="en-US" dirty="0" err="1" smtClean="0"/>
              <a:t>iframe</a:t>
            </a:r>
            <a:r>
              <a:rPr lang="en-US" dirty="0" smtClean="0"/>
              <a:t>&gt;, but only from the originating host.</a:t>
            </a:r>
          </a:p>
          <a:p>
            <a:pPr lvl="0"/>
            <a:r>
              <a:rPr lang="en-US" dirty="0" smtClean="0"/>
              <a:t>The </a:t>
            </a:r>
            <a:r>
              <a:rPr lang="en-US" b="1" dirty="0" smtClean="0"/>
              <a:t>X-XSS-Protection</a:t>
            </a:r>
            <a:r>
              <a:rPr lang="en-US" dirty="0" smtClean="0"/>
              <a:t> header is set to value </a:t>
            </a:r>
            <a:r>
              <a:rPr lang="en-US" b="1" dirty="0" smtClean="0"/>
              <a:t>1; mode=block</a:t>
            </a:r>
            <a:r>
              <a:rPr lang="en-US" dirty="0" smtClean="0"/>
              <a:t>. This instructs Internet Explorer to enable the anti-cross-site scripting filter.</a:t>
            </a:r>
          </a:p>
          <a:p>
            <a:pPr lvl="0"/>
            <a:r>
              <a:rPr lang="en-US" dirty="0" smtClean="0"/>
              <a:t>The </a:t>
            </a:r>
            <a:r>
              <a:rPr lang="en-US" b="1" dirty="0" smtClean="0"/>
              <a:t>X-Powered-By</a:t>
            </a:r>
            <a:r>
              <a:rPr lang="en-US" dirty="0" smtClean="0"/>
              <a:t> header is removed so that the attackers cannot see which server is used for running the application.</a:t>
            </a:r>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590800"/>
            <a:ext cx="7498080" cy="3657600"/>
          </a:xfrm>
        </p:spPr>
        <p:txBody>
          <a:bodyPr>
            <a:normAutofit/>
          </a:bodyPr>
          <a:lstStyle/>
          <a:p>
            <a:pPr algn="ctr">
              <a:buNone/>
            </a:pPr>
            <a:r>
              <a:rPr lang="en-US" sz="9600" dirty="0" smtClean="0"/>
              <a:t>Thank You</a:t>
            </a:r>
            <a:endParaRPr lang="en-US" sz="9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714488" cy="6553200"/>
          </a:xfrm>
        </p:spPr>
        <p:txBody>
          <a:bodyPr>
            <a:normAutofit fontScale="92500" lnSpcReduction="20000"/>
          </a:bodyPr>
          <a:lstStyle/>
          <a:p>
            <a:pPr algn="just"/>
            <a:r>
              <a:rPr lang="en-US" dirty="0" smtClean="0"/>
              <a:t>In line 1, a new </a:t>
            </a:r>
            <a:r>
              <a:rPr lang="en-US" dirty="0" err="1" smtClean="0"/>
              <a:t>async</a:t>
            </a:r>
            <a:r>
              <a:rPr lang="en-US" dirty="0" smtClean="0"/>
              <a:t> function </a:t>
            </a:r>
            <a:r>
              <a:rPr lang="en-US" dirty="0" err="1" smtClean="0"/>
              <a:t>newNotes</a:t>
            </a:r>
            <a:r>
              <a:rPr lang="en-US" dirty="0" smtClean="0"/>
              <a:t> is created with request and response objects as parameters.</a:t>
            </a:r>
          </a:p>
          <a:p>
            <a:pPr algn="just"/>
            <a:r>
              <a:rPr lang="en-US" dirty="0" smtClean="0"/>
              <a:t>In line 3, a new array of objects is created with the name </a:t>
            </a:r>
            <a:r>
              <a:rPr lang="en-US" dirty="0" err="1" smtClean="0"/>
              <a:t>noteObj</a:t>
            </a:r>
            <a:r>
              <a:rPr lang="en-US" dirty="0" smtClean="0"/>
              <a:t> with all the necessary keys that need to be inserted.</a:t>
            </a:r>
          </a:p>
          <a:p>
            <a:pPr algn="just"/>
            <a:r>
              <a:rPr lang="en-US" dirty="0" smtClean="0"/>
              <a:t>In line 16, we are referring to the same </a:t>
            </a:r>
            <a:r>
              <a:rPr lang="en-US" dirty="0" err="1" smtClean="0"/>
              <a:t>NotesModel</a:t>
            </a:r>
            <a:r>
              <a:rPr lang="en-US" dirty="0" smtClean="0"/>
              <a:t> which we had created earlier. We can now make use of the create() method to insert the documents into the collection. It will insert the documents into the collection based on the schema and will return the documents which got inserted to the const </a:t>
            </a:r>
            <a:r>
              <a:rPr lang="en-US" dirty="0" err="1" smtClean="0"/>
              <a:t>newNotes</a:t>
            </a:r>
            <a:r>
              <a:rPr lang="en-US" dirty="0" smtClean="0"/>
              <a:t>.</a:t>
            </a:r>
          </a:p>
          <a:p>
            <a:pPr algn="just"/>
            <a:r>
              <a:rPr lang="en-US" dirty="0" smtClean="0"/>
              <a:t>Try catch block will ensure all the exceptions are handled in the code.</a:t>
            </a:r>
          </a:p>
          <a:p>
            <a:pPr algn="just"/>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0"/>
            <a:ext cx="7790688" cy="6248400"/>
          </a:xfrm>
        </p:spPr>
        <p:txBody>
          <a:bodyPr/>
          <a:lstStyle/>
          <a:p>
            <a:r>
              <a:rPr lang="en-US" dirty="0" smtClean="0"/>
              <a:t>In line 17, after successful insertion, you will get the following output in the console:</a:t>
            </a:r>
            <a:endParaRPr lang="en-US" dirty="0"/>
          </a:p>
        </p:txBody>
      </p:sp>
      <p:pic>
        <p:nvPicPr>
          <p:cNvPr id="4" name="Picture 3"/>
          <p:cNvPicPr/>
          <p:nvPr/>
        </p:nvPicPr>
        <p:blipFill>
          <a:blip r:embed="rId2"/>
          <a:srcRect/>
          <a:stretch>
            <a:fillRect/>
          </a:stretch>
        </p:blipFill>
        <p:spPr bwMode="auto">
          <a:xfrm>
            <a:off x="1219200" y="1066800"/>
            <a:ext cx="7924800" cy="57912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317</TotalTime>
  <Words>1942</Words>
  <Application>Microsoft Office PowerPoint</Application>
  <PresentationFormat>On-screen Show (4:3)</PresentationFormat>
  <Paragraphs>440</Paragraphs>
  <Slides>78</Slides>
  <Notes>0</Notes>
  <HiddenSlides>0</HiddenSlides>
  <MMClips>0</MMClips>
  <ScaleCrop>false</ScaleCrop>
  <HeadingPairs>
    <vt:vector size="4" baseType="variant">
      <vt:variant>
        <vt:lpstr>Theme</vt:lpstr>
      </vt:variant>
      <vt:variant>
        <vt:i4>1</vt:i4>
      </vt:variant>
      <vt:variant>
        <vt:lpstr>Slide Titles</vt:lpstr>
      </vt:variant>
      <vt:variant>
        <vt:i4>78</vt:i4>
      </vt:variant>
    </vt:vector>
  </HeadingPairs>
  <TitlesOfParts>
    <vt:vector size="79" baseType="lpstr">
      <vt:lpstr>Solstice</vt:lpstr>
      <vt:lpstr>Express JS</vt:lpstr>
      <vt:lpstr>CRUD Operations</vt:lpstr>
      <vt:lpstr>PowerPoint Presentation</vt:lpstr>
      <vt:lpstr>PowerPoint Presentation</vt:lpstr>
      <vt:lpstr>PowerPoint Presentation</vt:lpstr>
      <vt:lpstr>Insert multiple documents – Demo</vt:lpstr>
      <vt:lpstr>PowerPoint Presentation</vt:lpstr>
      <vt:lpstr>PowerPoint Presentation</vt:lpstr>
      <vt:lpstr>PowerPoint Presentation</vt:lpstr>
      <vt:lpstr>Read document(s)</vt:lpstr>
      <vt:lpstr>PowerPoint Presentation</vt:lpstr>
      <vt:lpstr>PowerPoint Presentation</vt:lpstr>
      <vt:lpstr>Retrieving data based on the condition</vt:lpstr>
      <vt:lpstr>PowerPoint Presentation</vt:lpstr>
      <vt:lpstr>PowerPoint Presentation</vt:lpstr>
      <vt:lpstr>Update document(s)</vt:lpstr>
      <vt:lpstr>PowerPoint Presentation</vt:lpstr>
      <vt:lpstr>PowerPoint Presentation</vt:lpstr>
      <vt:lpstr>PowerPoint Presentation</vt:lpstr>
      <vt:lpstr>PowerPoint Presentation</vt:lpstr>
      <vt:lpstr>Delete document(s)</vt:lpstr>
      <vt:lpstr>PowerPoint Presentation</vt:lpstr>
      <vt:lpstr>API Development</vt:lpstr>
      <vt:lpstr>PowerPoint Presentation</vt:lpstr>
      <vt:lpstr>PowerPoint Presentation</vt:lpstr>
      <vt:lpstr>PowerPoint Presentation</vt:lpstr>
      <vt:lpstr> API Routes</vt:lpstr>
      <vt:lpstr>Model</vt:lpstr>
      <vt:lpstr>Controllers</vt:lpstr>
      <vt:lpstr>PowerPoint Presentation</vt:lpstr>
      <vt:lpstr>PowerPoint Presentation</vt:lpstr>
      <vt:lpstr>Utilities</vt:lpstr>
      <vt:lpstr>PowerPoint Presentation</vt:lpstr>
      <vt:lpstr>Project flow</vt:lpstr>
      <vt:lpstr>Project Execution</vt:lpstr>
      <vt:lpstr>PowerPoint Presentation</vt:lpstr>
      <vt:lpstr>PowerPoint Presentation</vt:lpstr>
      <vt:lpstr>PowerPoint Presentation</vt:lpstr>
      <vt:lpstr>PowerPoint Presentation</vt:lpstr>
      <vt:lpstr>Why Session management?</vt:lpstr>
      <vt:lpstr>PowerPoint Presentation</vt:lpstr>
      <vt:lpstr> Introduction to cookies</vt:lpstr>
      <vt:lpstr>Configuration</vt:lpstr>
      <vt:lpstr> Setting and reading cookies</vt:lpstr>
      <vt:lpstr>PowerPoint Presentation</vt:lpstr>
      <vt:lpstr>PowerPoint Presentation</vt:lpstr>
      <vt:lpstr>PowerPoint Presentation</vt:lpstr>
      <vt:lpstr>Updating and deleting cookies</vt:lpstr>
      <vt:lpstr>Types of cookies </vt:lpstr>
      <vt:lpstr>PowerPoint Presentation</vt:lpstr>
      <vt:lpstr>Demo of Using Cookies:</vt:lpstr>
      <vt:lpstr>PowerPoint Presentation</vt:lpstr>
      <vt:lpstr>PowerPoint Presentation</vt:lpstr>
      <vt:lpstr>PowerPoint Presentation</vt:lpstr>
      <vt:lpstr>PowerPoint Presentation</vt:lpstr>
      <vt:lpstr>PowerPoint Presentation</vt:lpstr>
      <vt:lpstr>Sessions</vt:lpstr>
      <vt:lpstr>PowerPoint Presentation</vt:lpstr>
      <vt:lpstr>PowerPoint Presentation</vt:lpstr>
      <vt:lpstr>Session Variables </vt:lpstr>
      <vt:lpstr>PowerPoint Presentation</vt:lpstr>
      <vt:lpstr>PowerPoint Presentation</vt:lpstr>
      <vt:lpstr>Demo- Using Session store</vt:lpstr>
      <vt:lpstr>PowerPoint Presentation</vt:lpstr>
      <vt:lpstr>PowerPoint Presentation</vt:lpstr>
      <vt:lpstr>PowerPoint Presentation</vt:lpstr>
      <vt:lpstr>Securing Express applications</vt:lpstr>
      <vt:lpstr>PowerPoint Presentation</vt:lpstr>
      <vt:lpstr>Use of Helmet Middleware</vt:lpstr>
      <vt:lpstr>PowerPoint Presentation</vt:lpstr>
      <vt:lpstr>PowerPoint Presentation</vt:lpstr>
      <vt:lpstr>Helmet configuration</vt:lpstr>
      <vt:lpstr>PowerPoint Presentation</vt:lpstr>
      <vt:lpstr>Benefit of using Helmet Middleware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SAMSUNG</cp:lastModifiedBy>
  <cp:revision>34</cp:revision>
  <dcterms:created xsi:type="dcterms:W3CDTF">2023-03-13T05:21:47Z</dcterms:created>
  <dcterms:modified xsi:type="dcterms:W3CDTF">2025-03-07T03:57:59Z</dcterms:modified>
</cp:coreProperties>
</file>