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339" r:id="rId6"/>
    <p:sldId id="262" r:id="rId7"/>
    <p:sldId id="340" r:id="rId8"/>
    <p:sldId id="263" r:id="rId9"/>
    <p:sldId id="264" r:id="rId10"/>
    <p:sldId id="265" r:id="rId11"/>
    <p:sldId id="266" r:id="rId12"/>
    <p:sldId id="267" r:id="rId13"/>
    <p:sldId id="268" r:id="rId14"/>
    <p:sldId id="269" r:id="rId15"/>
    <p:sldId id="341"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42" r:id="rId47"/>
    <p:sldId id="300" r:id="rId48"/>
    <p:sldId id="301" r:id="rId49"/>
    <p:sldId id="302" r:id="rId50"/>
    <p:sldId id="303" r:id="rId51"/>
    <p:sldId id="304" r:id="rId52"/>
    <p:sldId id="305" r:id="rId53"/>
    <p:sldId id="306" r:id="rId54"/>
    <p:sldId id="307" r:id="rId55"/>
    <p:sldId id="308" r:id="rId56"/>
    <p:sldId id="309" r:id="rId57"/>
    <p:sldId id="310" r:id="rId58"/>
    <p:sldId id="343"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44" r:id="rId75"/>
    <p:sldId id="326" r:id="rId76"/>
    <p:sldId id="327" r:id="rId77"/>
    <p:sldId id="328" r:id="rId78"/>
    <p:sldId id="345" r:id="rId79"/>
    <p:sldId id="329" r:id="rId80"/>
    <p:sldId id="330" r:id="rId81"/>
    <p:sldId id="331" r:id="rId82"/>
    <p:sldId id="332" r:id="rId83"/>
    <p:sldId id="333" r:id="rId84"/>
    <p:sldId id="334" r:id="rId85"/>
    <p:sldId id="346" r:id="rId86"/>
    <p:sldId id="335" r:id="rId87"/>
    <p:sldId id="336" r:id="rId88"/>
    <p:sldId id="337" r:id="rId89"/>
    <p:sldId id="338"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3399"/>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EE3B5FB-6AEF-49EA-AB88-79AB729C7DDB}" type="datetimeFigureOut">
              <a:rPr lang="en-US" smtClean="0"/>
              <a:pPr/>
              <a:t>3/27/2023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D2F7E9E-BCEA-41F7-AB15-0888875B5B8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E3B5FB-6AEF-49EA-AB88-79AB729C7DDB}"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F7E9E-BCEA-41F7-AB15-0888875B5B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E3B5FB-6AEF-49EA-AB88-79AB729C7DDB}"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F7E9E-BCEA-41F7-AB15-0888875B5B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EE3B5FB-6AEF-49EA-AB88-79AB729C7DDB}"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F7E9E-BCEA-41F7-AB15-0888875B5B8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E3B5FB-6AEF-49EA-AB88-79AB729C7DDB}" type="datetimeFigureOut">
              <a:rPr lang="en-US" smtClean="0"/>
              <a:pPr/>
              <a:t>3/27/2023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D2F7E9E-BCEA-41F7-AB15-0888875B5B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EE3B5FB-6AEF-49EA-AB88-79AB729C7DDB}"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F7E9E-BCEA-41F7-AB15-0888875B5B8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EE3B5FB-6AEF-49EA-AB88-79AB729C7DDB}" type="datetimeFigureOut">
              <a:rPr lang="en-US" smtClean="0"/>
              <a:pPr/>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F7E9E-BCEA-41F7-AB15-0888875B5B8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E3B5FB-6AEF-49EA-AB88-79AB729C7DDB}" type="datetimeFigureOut">
              <a:rPr lang="en-US" smtClean="0"/>
              <a:pPr/>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F7E9E-BCEA-41F7-AB15-0888875B5B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3B5FB-6AEF-49EA-AB88-79AB729C7DDB}" type="datetimeFigureOut">
              <a:rPr lang="en-US" smtClean="0"/>
              <a:pPr/>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F7E9E-BCEA-41F7-AB15-0888875B5B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E3B5FB-6AEF-49EA-AB88-79AB729C7DDB}"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F7E9E-BCEA-41F7-AB15-0888875B5B8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E3B5FB-6AEF-49EA-AB88-79AB729C7DDB}" type="datetimeFigureOut">
              <a:rPr lang="en-US" smtClean="0"/>
              <a:pPr/>
              <a:t>3/27/2023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D2F7E9E-BCEA-41F7-AB15-0888875B5B8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EE3B5FB-6AEF-49EA-AB88-79AB729C7DDB}" type="datetimeFigureOut">
              <a:rPr lang="en-US" smtClean="0"/>
              <a:pPr/>
              <a:t>3/27/2023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D2F7E9E-BCEA-41F7-AB15-0888875B5B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Node JS</a:t>
            </a:r>
            <a:endParaRPr lang="en-US" sz="6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b="1" dirty="0" smtClean="0"/>
              <a:t>Organizations using Node.js</a:t>
            </a:r>
            <a:endParaRPr lang="en-US" dirty="0"/>
          </a:p>
        </p:txBody>
      </p:sp>
      <p:sp>
        <p:nvSpPr>
          <p:cNvPr id="3" name="Content Placeholder 2"/>
          <p:cNvSpPr>
            <a:spLocks noGrp="1"/>
          </p:cNvSpPr>
          <p:nvPr>
            <p:ph sz="quarter" idx="1"/>
          </p:nvPr>
        </p:nvSpPr>
        <p:spPr>
          <a:xfrm>
            <a:off x="304800" y="838200"/>
            <a:ext cx="8610600" cy="5638800"/>
          </a:xfrm>
        </p:spPr>
        <p:txBody>
          <a:bodyPr>
            <a:normAutofit lnSpcReduction="10000"/>
          </a:bodyPr>
          <a:lstStyle/>
          <a:p>
            <a:pPr algn="just">
              <a:lnSpc>
                <a:spcPct val="150000"/>
              </a:lnSpc>
            </a:pPr>
            <a:r>
              <a:rPr lang="en-US" dirty="0" smtClean="0"/>
              <a:t>Node.js is used in applications developed for a wide range of domains. </a:t>
            </a:r>
          </a:p>
          <a:p>
            <a:pPr algn="just">
              <a:lnSpc>
                <a:spcPct val="150000"/>
              </a:lnSpc>
            </a:pPr>
            <a:endParaRPr lang="en-US" dirty="0" smtClean="0"/>
          </a:p>
          <a:p>
            <a:pPr algn="just">
              <a:lnSpc>
                <a:spcPct val="150000"/>
              </a:lnSpc>
            </a:pPr>
            <a:endParaRPr lang="en-US" dirty="0" smtClean="0"/>
          </a:p>
          <a:p>
            <a:pPr algn="just">
              <a:lnSpc>
                <a:spcPct val="150000"/>
              </a:lnSpc>
            </a:pPr>
            <a:endParaRPr lang="en-US" dirty="0" smtClean="0"/>
          </a:p>
          <a:p>
            <a:pPr algn="just">
              <a:lnSpc>
                <a:spcPct val="150000"/>
              </a:lnSpc>
            </a:pPr>
            <a:r>
              <a:rPr lang="en-US" dirty="0" smtClean="0">
                <a:solidFill>
                  <a:srgbClr val="990033"/>
                </a:solidFill>
              </a:rPr>
              <a:t>All these organizations were using different technologies like Java, Rails, etc. for developing the server-side of their applications</a:t>
            </a:r>
            <a:r>
              <a:rPr lang="en-US" dirty="0" smtClean="0"/>
              <a:t>. But later, they migrated to Node.js because of the features provided by it.</a:t>
            </a:r>
          </a:p>
          <a:p>
            <a:pPr algn="just">
              <a:lnSpc>
                <a:spcPct val="150000"/>
              </a:lnSpc>
            </a:pPr>
            <a:endParaRPr lang="en-US" dirty="0"/>
          </a:p>
        </p:txBody>
      </p:sp>
      <p:pic>
        <p:nvPicPr>
          <p:cNvPr id="4" name="Picture 3"/>
          <p:cNvPicPr/>
          <p:nvPr/>
        </p:nvPicPr>
        <p:blipFill>
          <a:blip r:embed="rId2"/>
          <a:srcRect/>
          <a:stretch>
            <a:fillRect/>
          </a:stretch>
        </p:blipFill>
        <p:spPr bwMode="auto">
          <a:xfrm>
            <a:off x="533400" y="1905000"/>
            <a:ext cx="8229600" cy="1981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09600"/>
          </a:xfrm>
        </p:spPr>
        <p:txBody>
          <a:bodyPr>
            <a:normAutofit fontScale="90000"/>
          </a:bodyPr>
          <a:lstStyle/>
          <a:p>
            <a:r>
              <a:rPr lang="en-US" sz="2800" dirty="0" smtClean="0"/>
              <a:t>The below table lists the reasons why they migrated to Node.js.</a:t>
            </a:r>
            <a:endParaRPr lang="en-US" sz="2800" dirty="0"/>
          </a:p>
        </p:txBody>
      </p:sp>
      <p:pic>
        <p:nvPicPr>
          <p:cNvPr id="4" name="Content Placeholder 3"/>
          <p:cNvPicPr>
            <a:picLocks noGrp="1"/>
          </p:cNvPicPr>
          <p:nvPr>
            <p:ph sz="quarter" idx="1"/>
          </p:nvPr>
        </p:nvPicPr>
        <p:blipFill>
          <a:blip r:embed="rId2"/>
          <a:srcRect/>
          <a:stretch>
            <a:fillRect/>
          </a:stretch>
        </p:blipFill>
        <p:spPr bwMode="auto">
          <a:xfrm>
            <a:off x="152400" y="685800"/>
            <a:ext cx="8763000" cy="5715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39762"/>
          </a:xfrm>
        </p:spPr>
        <p:txBody>
          <a:bodyPr>
            <a:normAutofit fontScale="90000"/>
          </a:bodyPr>
          <a:lstStyle/>
          <a:p>
            <a:pPr algn="ctr"/>
            <a:r>
              <a:rPr lang="en-US" b="1" dirty="0" smtClean="0"/>
              <a:t>What is Node.js?</a:t>
            </a:r>
            <a:endParaRPr lang="en-US" dirty="0"/>
          </a:p>
        </p:txBody>
      </p:sp>
      <p:sp>
        <p:nvSpPr>
          <p:cNvPr id="3" name="Content Placeholder 2"/>
          <p:cNvSpPr>
            <a:spLocks noGrp="1"/>
          </p:cNvSpPr>
          <p:nvPr>
            <p:ph sz="quarter" idx="1"/>
          </p:nvPr>
        </p:nvSpPr>
        <p:spPr>
          <a:xfrm>
            <a:off x="228600" y="762000"/>
            <a:ext cx="8686800" cy="5867400"/>
          </a:xfrm>
        </p:spPr>
        <p:txBody>
          <a:bodyPr>
            <a:normAutofit lnSpcReduction="10000"/>
          </a:bodyPr>
          <a:lstStyle/>
          <a:p>
            <a:pPr algn="just">
              <a:lnSpc>
                <a:spcPct val="120000"/>
              </a:lnSpc>
            </a:pPr>
            <a:r>
              <a:rPr lang="en-US" dirty="0" smtClean="0"/>
              <a:t>Node.js is an </a:t>
            </a:r>
            <a:r>
              <a:rPr lang="en-US" dirty="0" smtClean="0">
                <a:solidFill>
                  <a:srgbClr val="990033"/>
                </a:solidFill>
              </a:rPr>
              <a:t>open-source JavaScript run-time environment used for building scalable network applications. </a:t>
            </a:r>
          </a:p>
          <a:p>
            <a:pPr algn="just">
              <a:lnSpc>
                <a:spcPct val="120000"/>
              </a:lnSpc>
            </a:pPr>
            <a:r>
              <a:rPr lang="en-US" dirty="0" smtClean="0"/>
              <a:t>It helps in </a:t>
            </a:r>
            <a:r>
              <a:rPr lang="en-US" dirty="0" smtClean="0">
                <a:solidFill>
                  <a:srgbClr val="3366FF"/>
                </a:solidFill>
              </a:rPr>
              <a:t>developing the server-side of the application using JavaScript language</a:t>
            </a:r>
            <a:r>
              <a:rPr lang="en-US" dirty="0" smtClean="0"/>
              <a:t>. It is used for </a:t>
            </a:r>
            <a:r>
              <a:rPr lang="en-US" dirty="0" smtClean="0">
                <a:solidFill>
                  <a:srgbClr val="FF3399"/>
                </a:solidFill>
              </a:rPr>
              <a:t>building data-intensive real-time applications.</a:t>
            </a:r>
          </a:p>
          <a:p>
            <a:pPr>
              <a:lnSpc>
                <a:spcPct val="120000"/>
              </a:lnSpc>
            </a:pPr>
            <a:r>
              <a:rPr lang="en-US" b="1" dirty="0" smtClean="0"/>
              <a:t>What can we build using Node.js?</a:t>
            </a:r>
            <a:r>
              <a:rPr lang="en-US" dirty="0" smtClean="0"/>
              <a:t/>
            </a:r>
            <a:br>
              <a:rPr lang="en-US" dirty="0" smtClean="0"/>
            </a:br>
            <a:r>
              <a:rPr lang="en-US" dirty="0" smtClean="0"/>
              <a:t>1. Complex SPA(Single Page Applications)</a:t>
            </a:r>
            <a:br>
              <a:rPr lang="en-US" dirty="0" smtClean="0"/>
            </a:br>
            <a:r>
              <a:rPr lang="en-US" dirty="0" smtClean="0"/>
              <a:t>2. Real-time applications like Chat rooms</a:t>
            </a:r>
            <a:br>
              <a:rPr lang="en-US" dirty="0" smtClean="0"/>
            </a:br>
            <a:r>
              <a:rPr lang="en-US" dirty="0" smtClean="0"/>
              <a:t>3. Data streaming applications</a:t>
            </a:r>
            <a:br>
              <a:rPr lang="en-US" dirty="0" smtClean="0"/>
            </a:br>
            <a:r>
              <a:rPr lang="en-US" dirty="0" smtClean="0"/>
              <a:t>4. REST APIs</a:t>
            </a:r>
            <a:br>
              <a:rPr lang="en-US" dirty="0" smtClean="0"/>
            </a:br>
            <a:r>
              <a:rPr lang="en-US" dirty="0" smtClean="0"/>
              <a:t>5. Server-side web applications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639762"/>
          </a:xfrm>
        </p:spPr>
        <p:txBody>
          <a:bodyPr>
            <a:normAutofit fontScale="90000"/>
          </a:bodyPr>
          <a:lstStyle/>
          <a:p>
            <a:r>
              <a:rPr lang="en-US" b="1" dirty="0" smtClean="0"/>
              <a:t>Features of Node.js</a:t>
            </a:r>
            <a:endParaRPr lang="en-US" dirty="0"/>
          </a:p>
        </p:txBody>
      </p:sp>
      <p:sp>
        <p:nvSpPr>
          <p:cNvPr id="3" name="Content Placeholder 2"/>
          <p:cNvSpPr>
            <a:spLocks noGrp="1"/>
          </p:cNvSpPr>
          <p:nvPr>
            <p:ph sz="quarter" idx="1"/>
          </p:nvPr>
        </p:nvSpPr>
        <p:spPr>
          <a:xfrm>
            <a:off x="304800" y="990600"/>
            <a:ext cx="8382000" cy="5867400"/>
          </a:xfrm>
        </p:spPr>
        <p:txBody>
          <a:bodyPr>
            <a:normAutofit/>
          </a:bodyPr>
          <a:lstStyle/>
          <a:p>
            <a:pPr algn="just"/>
            <a:r>
              <a:rPr lang="en-US" b="1" dirty="0" smtClean="0"/>
              <a:t>1. V8 engine</a:t>
            </a:r>
            <a:endParaRPr lang="en-US" dirty="0" smtClean="0"/>
          </a:p>
          <a:p>
            <a:pPr algn="just"/>
            <a:r>
              <a:rPr lang="en-US" dirty="0" smtClean="0"/>
              <a:t>As application development in Node uses JavaScript language, the Node.js platform </a:t>
            </a:r>
            <a:r>
              <a:rPr lang="en-US" dirty="0" smtClean="0">
                <a:solidFill>
                  <a:srgbClr val="990033"/>
                </a:solidFill>
              </a:rPr>
              <a:t>needs an engine for executing JavaScript. </a:t>
            </a:r>
          </a:p>
          <a:p>
            <a:pPr algn="just"/>
            <a:r>
              <a:rPr lang="en-US" dirty="0" smtClean="0"/>
              <a:t>The engine used in the platform is </a:t>
            </a:r>
            <a:r>
              <a:rPr lang="en-US" b="1" dirty="0" smtClean="0">
                <a:solidFill>
                  <a:srgbClr val="FF3399"/>
                </a:solidFill>
              </a:rPr>
              <a:t>V8</a:t>
            </a:r>
            <a:r>
              <a:rPr lang="en-US" dirty="0" smtClean="0">
                <a:solidFill>
                  <a:srgbClr val="FF3399"/>
                </a:solidFill>
              </a:rPr>
              <a:t> which is an open-source high-performance engine. </a:t>
            </a:r>
          </a:p>
          <a:p>
            <a:pPr algn="just"/>
            <a:r>
              <a:rPr lang="en-US" dirty="0" smtClean="0"/>
              <a:t>It is </a:t>
            </a:r>
            <a:r>
              <a:rPr lang="en-US" dirty="0" smtClean="0">
                <a:solidFill>
                  <a:srgbClr val="3366FF"/>
                </a:solidFill>
              </a:rPr>
              <a:t>developed by Google and written in C++</a:t>
            </a:r>
            <a:r>
              <a:rPr lang="en-US" dirty="0" smtClean="0"/>
              <a:t>. </a:t>
            </a:r>
          </a:p>
          <a:p>
            <a:pPr algn="just"/>
            <a:r>
              <a:rPr lang="en-US" dirty="0" smtClean="0">
                <a:solidFill>
                  <a:srgbClr val="FF0000"/>
                </a:solidFill>
              </a:rPr>
              <a:t>V8 compiles JavaScript source code into native machine code. </a:t>
            </a:r>
          </a:p>
          <a:p>
            <a:pPr algn="just"/>
            <a:r>
              <a:rPr lang="en-US" dirty="0" smtClean="0"/>
              <a:t>The performance of the Node.js application is </a:t>
            </a:r>
            <a:r>
              <a:rPr lang="en-US" dirty="0" smtClean="0">
                <a:solidFill>
                  <a:srgbClr val="990033"/>
                </a:solidFill>
              </a:rPr>
              <a:t>faster due to this ultra-fast engine used in the platform.</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686800" cy="6248400"/>
          </a:xfrm>
        </p:spPr>
        <p:txBody>
          <a:bodyPr>
            <a:normAutofit lnSpcReduction="10000"/>
          </a:bodyPr>
          <a:lstStyle/>
          <a:p>
            <a:pPr algn="just">
              <a:lnSpc>
                <a:spcPct val="150000"/>
              </a:lnSpc>
            </a:pPr>
            <a:r>
              <a:rPr lang="en-US" b="1" dirty="0" smtClean="0"/>
              <a:t>2. Single codebase</a:t>
            </a:r>
            <a:endParaRPr lang="en-US" dirty="0" smtClean="0"/>
          </a:p>
          <a:p>
            <a:pPr algn="just">
              <a:lnSpc>
                <a:spcPct val="150000"/>
              </a:lnSpc>
            </a:pPr>
            <a:r>
              <a:rPr lang="en-US" dirty="0" smtClean="0"/>
              <a:t>Since coding in Node is based on JavaScript, </a:t>
            </a:r>
            <a:r>
              <a:rPr lang="en-US" dirty="0" smtClean="0">
                <a:solidFill>
                  <a:srgbClr val="990033"/>
                </a:solidFill>
              </a:rPr>
              <a:t>both the client and the server-side code can be written using the same JavaScript language</a:t>
            </a:r>
            <a:r>
              <a:rPr lang="en-US" dirty="0" smtClean="0"/>
              <a:t>. </a:t>
            </a:r>
          </a:p>
          <a:p>
            <a:pPr algn="just">
              <a:lnSpc>
                <a:spcPct val="150000"/>
              </a:lnSpc>
            </a:pPr>
            <a:r>
              <a:rPr lang="en-US" dirty="0" smtClean="0"/>
              <a:t>It allows the front-end and back-end teams to be combined into a single unit.  </a:t>
            </a:r>
          </a:p>
          <a:p>
            <a:pPr algn="just">
              <a:lnSpc>
                <a:spcPct val="150000"/>
              </a:lnSpc>
            </a:pPr>
            <a:r>
              <a:rPr lang="en-US" dirty="0" smtClean="0"/>
              <a:t>Also since Node.js uses JavaScript, we can </a:t>
            </a:r>
            <a:r>
              <a:rPr lang="en-US" dirty="0" smtClean="0">
                <a:solidFill>
                  <a:srgbClr val="3366FF"/>
                </a:solidFill>
              </a:rPr>
              <a:t>quickly manipulate the JSON data retrieved from external web API sources like </a:t>
            </a:r>
            <a:r>
              <a:rPr lang="en-US" dirty="0" err="1" smtClean="0">
                <a:solidFill>
                  <a:srgbClr val="3366FF"/>
                </a:solidFill>
              </a:rPr>
              <a:t>MongoDB</a:t>
            </a:r>
            <a:r>
              <a:rPr lang="en-US" dirty="0" smtClean="0">
                <a:solidFill>
                  <a:srgbClr val="3366FF"/>
                </a:solidFill>
              </a:rPr>
              <a:t>, hence reducing the processing time needed per request.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324600"/>
          </a:xfrm>
        </p:spPr>
        <p:txBody>
          <a:bodyPr/>
          <a:lstStyle/>
          <a:p>
            <a:pPr algn="just">
              <a:lnSpc>
                <a:spcPct val="150000"/>
              </a:lnSpc>
            </a:pPr>
            <a:r>
              <a:rPr lang="en-US" b="1" dirty="0" smtClean="0"/>
              <a:t>3. Asynchronous and event-driven</a:t>
            </a:r>
            <a:endParaRPr lang="en-US" dirty="0" smtClean="0"/>
          </a:p>
          <a:p>
            <a:pPr algn="just">
              <a:lnSpc>
                <a:spcPct val="150000"/>
              </a:lnSpc>
            </a:pPr>
            <a:r>
              <a:rPr lang="en-US" dirty="0" smtClean="0"/>
              <a:t>All the APIs in Node are asynchronous i.e. </a:t>
            </a:r>
            <a:r>
              <a:rPr lang="en-US" dirty="0" smtClean="0">
                <a:solidFill>
                  <a:srgbClr val="3366FF"/>
                </a:solidFill>
              </a:rPr>
              <a:t>non-blocking, which means Node-based server will never wait for an API to return data or to complete the request, it will move to the next request process.</a:t>
            </a:r>
            <a:r>
              <a:rPr lang="en-US" dirty="0" smtClean="0"/>
              <a:t> </a:t>
            </a:r>
          </a:p>
          <a:p>
            <a:pPr algn="just">
              <a:lnSpc>
                <a:spcPct val="150000"/>
              </a:lnSpc>
            </a:pPr>
            <a:r>
              <a:rPr lang="en-US" dirty="0" smtClean="0"/>
              <a:t>The </a:t>
            </a:r>
            <a:r>
              <a:rPr lang="en-US" dirty="0" smtClean="0">
                <a:solidFill>
                  <a:srgbClr val="990033"/>
                </a:solidFill>
              </a:rPr>
              <a:t>notification mechanism</a:t>
            </a:r>
            <a:r>
              <a:rPr lang="en-US" dirty="0" smtClean="0"/>
              <a:t> </a:t>
            </a:r>
            <a:r>
              <a:rPr lang="en-US" dirty="0" smtClean="0">
                <a:solidFill>
                  <a:srgbClr val="990033"/>
                </a:solidFill>
              </a:rPr>
              <a:t>of Node.js helps in getting the response from the previous requests after its completion</a:t>
            </a:r>
            <a:r>
              <a:rPr lang="en-US" dirty="0" smtClean="0"/>
              <a:t>.</a:t>
            </a:r>
          </a:p>
          <a:p>
            <a:pPr algn="just">
              <a:lnSpc>
                <a:spcPct val="150000"/>
              </a:lnSpc>
            </a:pPr>
            <a:r>
              <a:rPr lang="en-US" dirty="0" smtClean="0">
                <a:solidFill>
                  <a:srgbClr val="FF3399"/>
                </a:solidFill>
              </a:rPr>
              <a:t>Executing JavaScript code can happen in a Synchronous or Asynchronous way.</a:t>
            </a:r>
          </a:p>
          <a:p>
            <a:pPr>
              <a:lnSpc>
                <a:spcPct val="150000"/>
              </a:lnSpc>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534400" cy="6172200"/>
          </a:xfrm>
        </p:spPr>
        <p:txBody>
          <a:bodyPr>
            <a:normAutofit/>
          </a:bodyPr>
          <a:lstStyle/>
          <a:p>
            <a:pPr lvl="0" algn="just"/>
            <a:r>
              <a:rPr lang="en-US" b="1" dirty="0" smtClean="0"/>
              <a:t>Synchronous programming</a:t>
            </a:r>
            <a:endParaRPr lang="en-US" dirty="0" smtClean="0"/>
          </a:p>
          <a:p>
            <a:pPr algn="just"/>
            <a:r>
              <a:rPr lang="en-US" dirty="0" smtClean="0"/>
              <a:t>In Synchronous programming, the code execution happens synchronously. This </a:t>
            </a:r>
            <a:r>
              <a:rPr lang="en-US" dirty="0" smtClean="0">
                <a:solidFill>
                  <a:srgbClr val="FF3399"/>
                </a:solidFill>
              </a:rPr>
              <a:t>allows only one task to execute at a time.</a:t>
            </a:r>
          </a:p>
          <a:p>
            <a:pPr algn="just"/>
            <a:r>
              <a:rPr lang="en-US" dirty="0" smtClean="0"/>
              <a:t>Suppose, we need </a:t>
            </a:r>
            <a:r>
              <a:rPr lang="en-US" dirty="0" smtClean="0">
                <a:solidFill>
                  <a:srgbClr val="FF3399"/>
                </a:solidFill>
              </a:rPr>
              <a:t>to read the content of a file </a:t>
            </a:r>
            <a:r>
              <a:rPr lang="en-US" dirty="0" smtClean="0"/>
              <a:t>and </a:t>
            </a:r>
            <a:r>
              <a:rPr lang="en-US" dirty="0" smtClean="0">
                <a:solidFill>
                  <a:srgbClr val="3366FF"/>
                </a:solidFill>
              </a:rPr>
              <a:t>then database operation is to be executed</a:t>
            </a:r>
            <a:r>
              <a:rPr lang="en-US" dirty="0" smtClean="0"/>
              <a:t>. When the file read operation is started, the rest of the code in the program gets blocked until the file reading operation is finished. Once the file reading is done, then it continues to execute the remaining code. Though the database operation code is not dependent on the file read operation, it is getting blocked. This kind of code is considered as blocking code or synchronous code.</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305800" cy="6096000"/>
          </a:xfrm>
        </p:spPr>
        <p:txBody>
          <a:bodyPr>
            <a:normAutofit/>
          </a:bodyPr>
          <a:lstStyle/>
          <a:p>
            <a:pPr lvl="0" algn="just"/>
            <a:r>
              <a:rPr lang="en-US" b="1" dirty="0" smtClean="0"/>
              <a:t>Asynchronous programming</a:t>
            </a:r>
            <a:endParaRPr lang="en-US" dirty="0" smtClean="0"/>
          </a:p>
          <a:p>
            <a:pPr algn="just"/>
            <a:r>
              <a:rPr lang="en-US" dirty="0" smtClean="0"/>
              <a:t>The asynchronous </a:t>
            </a:r>
            <a:r>
              <a:rPr lang="en-US" dirty="0" smtClean="0">
                <a:solidFill>
                  <a:srgbClr val="3366FF"/>
                </a:solidFill>
              </a:rPr>
              <a:t>code will get executed without affecting other code execution</a:t>
            </a:r>
            <a:r>
              <a:rPr lang="en-US" dirty="0" smtClean="0"/>
              <a:t>. This </a:t>
            </a:r>
            <a:r>
              <a:rPr lang="en-US" dirty="0" smtClean="0">
                <a:solidFill>
                  <a:srgbClr val="FF3399"/>
                </a:solidFill>
              </a:rPr>
              <a:t>allows multiple tasks to happen at the same time.</a:t>
            </a:r>
          </a:p>
          <a:p>
            <a:pPr algn="just"/>
            <a:r>
              <a:rPr lang="en-US" dirty="0" smtClean="0"/>
              <a:t>Consider the same scenario of reading a file and then database operation is to be executed. </a:t>
            </a:r>
          </a:p>
          <a:p>
            <a:pPr algn="just"/>
            <a:r>
              <a:rPr lang="en-US" dirty="0" smtClean="0"/>
              <a:t>On asynchronously implementing this, when the file read operation is started, it will not wait for the read operation to complete, it will just continue execution of the rest of the code. </a:t>
            </a:r>
          </a:p>
          <a:p>
            <a:pPr algn="just"/>
            <a:r>
              <a:rPr lang="en-US" dirty="0" smtClean="0"/>
              <a:t>Once the file reading is done, it will be informed and the corresponding function gets called. This provides a non-blocking way of executing the code.</a:t>
            </a:r>
          </a:p>
          <a:p>
            <a:pPr algn="just"/>
            <a:r>
              <a:rPr lang="en-US" dirty="0" smtClean="0"/>
              <a:t>This </a:t>
            </a:r>
            <a:r>
              <a:rPr lang="en-US" dirty="0" smtClean="0">
                <a:solidFill>
                  <a:srgbClr val="FF3399"/>
                </a:solidFill>
              </a:rPr>
              <a:t>improves system efficiency and throughput.</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534400" cy="6248400"/>
          </a:xfrm>
        </p:spPr>
        <p:txBody>
          <a:bodyPr>
            <a:normAutofit fontScale="92500"/>
          </a:bodyPr>
          <a:lstStyle/>
          <a:p>
            <a:pPr algn="just"/>
            <a:r>
              <a:rPr lang="en-US" dirty="0" smtClean="0"/>
              <a:t>In Node.js, </a:t>
            </a:r>
            <a:r>
              <a:rPr lang="en-US" dirty="0" smtClean="0">
                <a:solidFill>
                  <a:srgbClr val="FF3399"/>
                </a:solidFill>
              </a:rPr>
              <a:t>asynchronous programming is implemented using the callback functions</a:t>
            </a:r>
            <a:r>
              <a:rPr lang="en-US" dirty="0" smtClean="0"/>
              <a:t>.</a:t>
            </a:r>
          </a:p>
          <a:p>
            <a:pPr algn="just"/>
            <a:r>
              <a:rPr lang="en-US" b="1" dirty="0" smtClean="0"/>
              <a:t>Callback function:</a:t>
            </a:r>
            <a:r>
              <a:rPr lang="en-US" dirty="0" smtClean="0"/>
              <a:t> </a:t>
            </a:r>
            <a:r>
              <a:rPr lang="en-US" dirty="0" smtClean="0">
                <a:solidFill>
                  <a:srgbClr val="3366FF"/>
                </a:solidFill>
              </a:rPr>
              <a:t>A callback is a function passed as an argument to another function and it will be executed after the task gets completed.</a:t>
            </a:r>
            <a:r>
              <a:rPr lang="en-US" dirty="0" smtClean="0"/>
              <a:t> It helps in non-blocking code execution.</a:t>
            </a:r>
          </a:p>
          <a:p>
            <a:pPr lvl="0" algn="just"/>
            <a:r>
              <a:rPr lang="en-US" dirty="0" err="1" smtClean="0"/>
              <a:t>setTimeout</a:t>
            </a:r>
            <a:r>
              <a:rPr lang="en-US" dirty="0" smtClean="0"/>
              <a:t>(() =&gt; {</a:t>
            </a:r>
          </a:p>
          <a:p>
            <a:pPr lvl="0" algn="just"/>
            <a:r>
              <a:rPr lang="en-US" dirty="0" smtClean="0"/>
              <a:t>  console.log("after 20 seconds");</a:t>
            </a:r>
          </a:p>
          <a:p>
            <a:pPr lvl="0" algn="just"/>
            <a:r>
              <a:rPr lang="en-US" dirty="0" smtClean="0"/>
              <a:t>}, 20000); </a:t>
            </a:r>
          </a:p>
          <a:p>
            <a:pPr algn="just"/>
            <a:r>
              <a:rPr lang="en-US" dirty="0" err="1" smtClean="0"/>
              <a:t>setTimeout</a:t>
            </a:r>
            <a:r>
              <a:rPr lang="en-US" dirty="0" smtClean="0"/>
              <a:t>() takes two arguments. The </a:t>
            </a:r>
            <a:r>
              <a:rPr lang="en-US" dirty="0" smtClean="0">
                <a:solidFill>
                  <a:srgbClr val="990033"/>
                </a:solidFill>
              </a:rPr>
              <a:t>first argument </a:t>
            </a:r>
            <a:r>
              <a:rPr lang="en-US" dirty="0" smtClean="0"/>
              <a:t>is the callback function and the </a:t>
            </a:r>
            <a:r>
              <a:rPr lang="en-US" dirty="0" smtClean="0">
                <a:solidFill>
                  <a:srgbClr val="990033"/>
                </a:solidFill>
              </a:rPr>
              <a:t>second argument </a:t>
            </a:r>
            <a:r>
              <a:rPr lang="en-US" dirty="0" smtClean="0"/>
              <a:t>is the delay in milliseconds. The callback function is called after 20 seconds.</a:t>
            </a:r>
          </a:p>
          <a:p>
            <a:pPr algn="just"/>
            <a:r>
              <a:rPr lang="en-US" dirty="0" smtClean="0"/>
              <a:t>In Node.js, at the completion of each task, the respective callbacks written gets invoked.  This makes Node.js </a:t>
            </a:r>
            <a:r>
              <a:rPr lang="en-US" dirty="0" smtClean="0">
                <a:solidFill>
                  <a:srgbClr val="FF3399"/>
                </a:solidFill>
              </a:rPr>
              <a:t>highly scalable as it can handle a large number of requests in a non-blocking way</a:t>
            </a:r>
            <a:r>
              <a:rPr lang="en-US" dirty="0" smtClean="0"/>
              <a:t>.</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5562600"/>
          </a:xfrm>
        </p:spPr>
        <p:txBody>
          <a:bodyPr/>
          <a:lstStyle/>
          <a:p>
            <a:pPr algn="just">
              <a:lnSpc>
                <a:spcPct val="150000"/>
              </a:lnSpc>
            </a:pPr>
            <a:r>
              <a:rPr lang="en-US" b="1" dirty="0" smtClean="0"/>
              <a:t>4. Single-threaded event loop model </a:t>
            </a:r>
            <a:endParaRPr lang="en-US" dirty="0" smtClean="0"/>
          </a:p>
          <a:p>
            <a:pPr algn="just">
              <a:lnSpc>
                <a:spcPct val="150000"/>
              </a:lnSpc>
            </a:pPr>
            <a:r>
              <a:rPr lang="en-US" dirty="0" smtClean="0"/>
              <a:t>Node.js is said to be </a:t>
            </a:r>
            <a:r>
              <a:rPr lang="en-US" dirty="0" smtClean="0">
                <a:solidFill>
                  <a:srgbClr val="FF3399"/>
                </a:solidFill>
              </a:rPr>
              <a:t>highly scalable because it handles the client request using the Single-threaded model with an event loop</a:t>
            </a:r>
            <a:r>
              <a:rPr lang="en-US" dirty="0" smtClean="0"/>
              <a:t>. Node environment follows the </a:t>
            </a:r>
            <a:r>
              <a:rPr lang="en-US" b="1" dirty="0" smtClean="0"/>
              <a:t>Single Threaded Event Loop Model</a:t>
            </a:r>
            <a:r>
              <a:rPr lang="en-US" dirty="0" smtClean="0"/>
              <a:t> which is based on JavaScript's callback mechanism.</a:t>
            </a:r>
          </a:p>
          <a:p>
            <a:pPr algn="just">
              <a:lnSpc>
                <a:spcPct val="15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172200"/>
          </a:xfrm>
        </p:spPr>
        <p:txBody>
          <a:bodyPr>
            <a:normAutofit fontScale="92500"/>
          </a:bodyPr>
          <a:lstStyle/>
          <a:p>
            <a:pPr algn="just">
              <a:lnSpc>
                <a:spcPct val="200000"/>
              </a:lnSpc>
            </a:pPr>
            <a:r>
              <a:rPr lang="en-US" sz="3200" dirty="0" smtClean="0"/>
              <a:t>Node.js is a JavaScript runtime </a:t>
            </a:r>
            <a:r>
              <a:rPr lang="en-US" sz="3200" dirty="0" smtClean="0">
                <a:solidFill>
                  <a:srgbClr val="0070C0"/>
                </a:solidFill>
              </a:rPr>
              <a:t>to build fast, scalable network applications. </a:t>
            </a:r>
          </a:p>
          <a:p>
            <a:pPr algn="just">
              <a:lnSpc>
                <a:spcPct val="200000"/>
              </a:lnSpc>
            </a:pPr>
            <a:r>
              <a:rPr lang="en-US" sz="3200" dirty="0" smtClean="0"/>
              <a:t>It helps us </a:t>
            </a:r>
            <a:r>
              <a:rPr lang="en-US" sz="3200" dirty="0" smtClean="0">
                <a:solidFill>
                  <a:srgbClr val="C00000"/>
                </a:solidFill>
              </a:rPr>
              <a:t>to use JavaScript in server-side coding. </a:t>
            </a:r>
          </a:p>
          <a:p>
            <a:pPr algn="just">
              <a:lnSpc>
                <a:spcPct val="200000"/>
              </a:lnSpc>
            </a:pPr>
            <a:r>
              <a:rPr lang="en-US" sz="3200" dirty="0" smtClean="0"/>
              <a:t>JavaScript is </a:t>
            </a:r>
            <a:r>
              <a:rPr lang="en-US" sz="3200" dirty="0" smtClean="0">
                <a:solidFill>
                  <a:srgbClr val="FF3399"/>
                </a:solidFill>
              </a:rPr>
              <a:t>responsible for most of the client-side processing </a:t>
            </a:r>
            <a:r>
              <a:rPr lang="en-US" sz="3200" dirty="0" smtClean="0"/>
              <a:t>in web applications today. </a:t>
            </a:r>
          </a:p>
          <a:p>
            <a:pPr algn="just">
              <a:lnSpc>
                <a:spcPct val="200000"/>
              </a:lnSpc>
            </a:pP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a:bodyPr>
          <a:lstStyle/>
          <a:p>
            <a:r>
              <a:rPr lang="en-US" sz="3200" dirty="0" smtClean="0"/>
              <a:t>Single-threaded model with the event loop of Node.js</a:t>
            </a:r>
            <a:endParaRPr lang="en-US" sz="3200" dirty="0"/>
          </a:p>
        </p:txBody>
      </p:sp>
      <p:pic>
        <p:nvPicPr>
          <p:cNvPr id="4" name="Content Placeholder 3"/>
          <p:cNvPicPr>
            <a:picLocks noGrp="1"/>
          </p:cNvPicPr>
          <p:nvPr>
            <p:ph sz="quarter" idx="1"/>
          </p:nvPr>
        </p:nvPicPr>
        <p:blipFill>
          <a:blip r:embed="rId2"/>
          <a:srcRect/>
          <a:stretch>
            <a:fillRect/>
          </a:stretch>
        </p:blipFill>
        <p:spPr bwMode="auto">
          <a:xfrm>
            <a:off x="228600" y="914400"/>
            <a:ext cx="8686800" cy="5562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a:bodyPr>
          <a:lstStyle/>
          <a:p>
            <a:r>
              <a:rPr lang="en-US" sz="3200" b="1" dirty="0" smtClean="0"/>
              <a:t>Single-threaded event loop model processing steps:</a:t>
            </a:r>
            <a:endParaRPr lang="en-US" sz="3200" dirty="0"/>
          </a:p>
        </p:txBody>
      </p:sp>
      <p:sp>
        <p:nvSpPr>
          <p:cNvPr id="3" name="Content Placeholder 2"/>
          <p:cNvSpPr>
            <a:spLocks noGrp="1"/>
          </p:cNvSpPr>
          <p:nvPr>
            <p:ph sz="quarter" idx="1"/>
          </p:nvPr>
        </p:nvSpPr>
        <p:spPr>
          <a:xfrm>
            <a:off x="228600" y="1295400"/>
            <a:ext cx="8610600" cy="5334000"/>
          </a:xfrm>
        </p:spPr>
        <p:txBody>
          <a:bodyPr>
            <a:normAutofit lnSpcReduction="10000"/>
          </a:bodyPr>
          <a:lstStyle/>
          <a:p>
            <a:pPr algn="just"/>
            <a:r>
              <a:rPr lang="en-US" b="1" dirty="0" smtClean="0"/>
              <a:t>Step 1:</a:t>
            </a:r>
            <a:r>
              <a:rPr lang="en-US" dirty="0" smtClean="0"/>
              <a:t>   Assume </a:t>
            </a:r>
            <a:r>
              <a:rPr lang="en-US" b="1" dirty="0" smtClean="0"/>
              <a:t>'n'</a:t>
            </a:r>
            <a:r>
              <a:rPr lang="en-US" dirty="0" smtClean="0"/>
              <a:t> number of clients, send requests to the </a:t>
            </a:r>
            <a:r>
              <a:rPr lang="en-US" dirty="0" err="1" smtClean="0"/>
              <a:t>webserver</a:t>
            </a:r>
            <a:r>
              <a:rPr lang="en-US" dirty="0" smtClean="0"/>
              <a:t> to access the web application </a:t>
            </a:r>
            <a:r>
              <a:rPr lang="en-US" b="1" dirty="0" smtClean="0"/>
              <a:t>concurrently</a:t>
            </a:r>
            <a:r>
              <a:rPr lang="en-US" dirty="0" smtClean="0"/>
              <a:t>.</a:t>
            </a:r>
          </a:p>
          <a:p>
            <a:pPr algn="just"/>
            <a:r>
              <a:rPr lang="en-US" dirty="0" smtClean="0"/>
              <a:t>Node web server receives those requests and places them into a queue known as </a:t>
            </a:r>
            <a:r>
              <a:rPr lang="en-US" b="1" dirty="0" smtClean="0"/>
              <a:t>"Event Queue"</a:t>
            </a:r>
            <a:r>
              <a:rPr lang="en-US" dirty="0" smtClean="0"/>
              <a:t>. </a:t>
            </a:r>
          </a:p>
          <a:p>
            <a:pPr algn="just"/>
            <a:r>
              <a:rPr lang="en-US" dirty="0" smtClean="0"/>
              <a:t>The Node web server internally maintains a </a:t>
            </a:r>
            <a:r>
              <a:rPr lang="en-US" b="1" dirty="0" smtClean="0"/>
              <a:t>limited thread pool</a:t>
            </a:r>
            <a:r>
              <a:rPr lang="en-US" dirty="0" smtClean="0"/>
              <a:t> to provide service to the client. Let us assume that 'm</a:t>
            </a:r>
            <a:r>
              <a:rPr lang="en-US" b="1" dirty="0" smtClean="0"/>
              <a:t>'</a:t>
            </a:r>
            <a:r>
              <a:rPr lang="en-US" dirty="0" smtClean="0"/>
              <a:t> number of threads can be created and maintained.</a:t>
            </a:r>
          </a:p>
          <a:p>
            <a:pPr algn="just"/>
            <a:r>
              <a:rPr lang="en-US" b="1" dirty="0" smtClean="0"/>
              <a:t>Step 2:</a:t>
            </a:r>
            <a:r>
              <a:rPr lang="en-US" dirty="0" smtClean="0"/>
              <a:t>   The Node web server internally has a component, known as </a:t>
            </a:r>
            <a:r>
              <a:rPr lang="en-US" b="1" dirty="0" smtClean="0"/>
              <a:t>"Event Loop"</a:t>
            </a:r>
            <a:r>
              <a:rPr lang="en-US" dirty="0" smtClean="0"/>
              <a:t>. It uses the indefinite loop to receive requests and process them. But the Event loop component uses a </a:t>
            </a:r>
            <a:r>
              <a:rPr lang="en-US" b="1" dirty="0" smtClean="0"/>
              <a:t>"Single Thread"</a:t>
            </a:r>
            <a:r>
              <a:rPr lang="en-US" dirty="0" smtClean="0"/>
              <a:t> to process the requests.</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305800" cy="5791200"/>
          </a:xfrm>
        </p:spPr>
        <p:txBody>
          <a:bodyPr>
            <a:normAutofit lnSpcReduction="10000"/>
          </a:bodyPr>
          <a:lstStyle/>
          <a:p>
            <a:pPr algn="just">
              <a:lnSpc>
                <a:spcPct val="150000"/>
              </a:lnSpc>
            </a:pPr>
            <a:r>
              <a:rPr lang="en-US" b="1" dirty="0" smtClean="0"/>
              <a:t>Step 3:  </a:t>
            </a:r>
            <a:r>
              <a:rPr lang="en-US" dirty="0" smtClean="0"/>
              <a:t>The event Loop component checks for any client request that is placed in the Event Queue. If no requests are present, then it waits for incoming requests. If the requests are present, then it picks up one client request from the Event Queue and starts processing that request.</a:t>
            </a:r>
          </a:p>
          <a:p>
            <a:pPr algn="just">
              <a:lnSpc>
                <a:spcPct val="150000"/>
              </a:lnSpc>
            </a:pPr>
            <a:r>
              <a:rPr lang="en-US" b="1" dirty="0" smtClean="0"/>
              <a:t>Step 4:</a:t>
            </a:r>
            <a:r>
              <a:rPr lang="en-US" dirty="0" smtClean="0"/>
              <a:t>  If that client request does not require any blocking I/O operations, then the request is processed till completion and the response is sent back to the client.</a:t>
            </a:r>
          </a:p>
          <a:p>
            <a:pPr algn="just">
              <a:lnSpc>
                <a:spcPct val="150000"/>
              </a:lnSpc>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305800" cy="6400800"/>
          </a:xfrm>
        </p:spPr>
        <p:txBody>
          <a:bodyPr>
            <a:normAutofit lnSpcReduction="10000"/>
          </a:bodyPr>
          <a:lstStyle/>
          <a:p>
            <a:pPr algn="just">
              <a:lnSpc>
                <a:spcPct val="150000"/>
              </a:lnSpc>
            </a:pPr>
            <a:r>
              <a:rPr lang="en-US" b="1" dirty="0" smtClean="0"/>
              <a:t>Step 5.1:</a:t>
            </a:r>
            <a:r>
              <a:rPr lang="en-US" dirty="0" smtClean="0"/>
              <a:t>  If the client request requires some blocking I/O operations like file operations, database interactions, any external services then it checks the availability of threads from the internal thread pool.</a:t>
            </a:r>
          </a:p>
          <a:p>
            <a:pPr algn="just">
              <a:lnSpc>
                <a:spcPct val="150000"/>
              </a:lnSpc>
            </a:pPr>
            <a:r>
              <a:rPr lang="en-US" b="1" dirty="0" smtClean="0"/>
              <a:t>Step 5.2:</a:t>
            </a:r>
            <a:r>
              <a:rPr lang="en-US" dirty="0" smtClean="0"/>
              <a:t>  One thread is assigned from the internal pool of threads and assigned to the client request. That thread is responsible for taking that request, processing it, and performing blocking I/O operations.</a:t>
            </a:r>
          </a:p>
          <a:p>
            <a:pPr algn="just">
              <a:lnSpc>
                <a:spcPct val="150000"/>
              </a:lnSpc>
            </a:pPr>
            <a:r>
              <a:rPr lang="en-US" b="1" dirty="0" smtClean="0"/>
              <a:t>Step 6:</a:t>
            </a:r>
            <a:r>
              <a:rPr lang="en-US" dirty="0" smtClean="0"/>
              <a:t> After processing the request, the response is prepared and sends back to the Event Loop. Event Loop then sends that response back to the requested client.</a:t>
            </a:r>
          </a:p>
          <a:p>
            <a:pPr algn="just">
              <a:lnSpc>
                <a:spcPct val="150000"/>
              </a:lnSpc>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324600"/>
          </a:xfrm>
        </p:spPr>
        <p:txBody>
          <a:bodyPr>
            <a:normAutofit fontScale="92500"/>
          </a:bodyPr>
          <a:lstStyle/>
          <a:p>
            <a:pPr algn="just"/>
            <a:r>
              <a:rPr lang="en-US" b="1" dirty="0" smtClean="0"/>
              <a:t>5. Scalability</a:t>
            </a:r>
            <a:endParaRPr lang="en-US" dirty="0" smtClean="0"/>
          </a:p>
          <a:p>
            <a:pPr algn="just"/>
            <a:r>
              <a:rPr lang="en-US" dirty="0" smtClean="0"/>
              <a:t>Scalability is that it </a:t>
            </a:r>
            <a:r>
              <a:rPr lang="en-US" dirty="0" smtClean="0">
                <a:solidFill>
                  <a:srgbClr val="FF3399"/>
                </a:solidFill>
              </a:rPr>
              <a:t>makes use of event-driven programming with the Single Threaded Event Loop Mechanism.</a:t>
            </a:r>
            <a:r>
              <a:rPr lang="en-US" dirty="0" smtClean="0"/>
              <a:t> This enables the Node application </a:t>
            </a:r>
            <a:r>
              <a:rPr lang="en-US" dirty="0" smtClean="0">
                <a:solidFill>
                  <a:srgbClr val="3366FF"/>
                </a:solidFill>
              </a:rPr>
              <a:t>to serve a huge number of incoming requests concurrently and it scales up automatically to serve those requests efficiently.</a:t>
            </a:r>
          </a:p>
          <a:p>
            <a:pPr algn="just"/>
            <a:r>
              <a:rPr lang="en-US" b="1" dirty="0" smtClean="0"/>
              <a:t>6. I/O bound operations</a:t>
            </a:r>
            <a:endParaRPr lang="en-US" dirty="0" smtClean="0"/>
          </a:p>
          <a:p>
            <a:pPr algn="just"/>
            <a:r>
              <a:rPr lang="en-US" dirty="0" smtClean="0"/>
              <a:t>Due to its </a:t>
            </a:r>
            <a:r>
              <a:rPr lang="en-US" dirty="0" smtClean="0">
                <a:solidFill>
                  <a:srgbClr val="990033"/>
                </a:solidFill>
              </a:rPr>
              <a:t>asynchronous/non-blocking nature, Node.js can be used to create I/O bound applications that involve huge input-output operations</a:t>
            </a:r>
            <a:r>
              <a:rPr lang="en-US" dirty="0" smtClean="0"/>
              <a:t>, such as creating real-time applications that have real-time data flowing in. Applications like </a:t>
            </a:r>
            <a:r>
              <a:rPr lang="en-US" dirty="0" err="1" smtClean="0">
                <a:solidFill>
                  <a:srgbClr val="FF3399"/>
                </a:solidFill>
              </a:rPr>
              <a:t>Facebook</a:t>
            </a:r>
            <a:r>
              <a:rPr lang="en-US" dirty="0" smtClean="0">
                <a:solidFill>
                  <a:srgbClr val="FF3399"/>
                </a:solidFill>
              </a:rPr>
              <a:t>, online chat applications, and Twitter </a:t>
            </a:r>
            <a:r>
              <a:rPr lang="en-US" dirty="0" smtClean="0"/>
              <a:t>are a few examples.</a:t>
            </a:r>
          </a:p>
          <a:p>
            <a:pPr algn="just"/>
            <a:r>
              <a:rPr lang="en-US" dirty="0" smtClean="0"/>
              <a:t>An online marketing company like </a:t>
            </a:r>
            <a:r>
              <a:rPr lang="en-US" b="1" dirty="0" smtClean="0"/>
              <a:t>eBay </a:t>
            </a:r>
            <a:r>
              <a:rPr lang="en-US" dirty="0" smtClean="0"/>
              <a:t>makes use of Node.js to handle lots of I/O-bound operations to handle eBay-specific services that display information on the page.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248400"/>
          </a:xfrm>
        </p:spPr>
        <p:txBody>
          <a:bodyPr>
            <a:normAutofit/>
          </a:bodyPr>
          <a:lstStyle/>
          <a:p>
            <a:pPr algn="just"/>
            <a:r>
              <a:rPr lang="en-US" b="1" dirty="0" smtClean="0"/>
              <a:t>7. Streaming of data</a:t>
            </a:r>
            <a:endParaRPr lang="en-US" dirty="0" smtClean="0"/>
          </a:p>
          <a:p>
            <a:pPr algn="just"/>
            <a:r>
              <a:rPr lang="en-US" dirty="0" smtClean="0"/>
              <a:t>Node.js </a:t>
            </a:r>
            <a:r>
              <a:rPr lang="en-US" dirty="0" smtClean="0">
                <a:solidFill>
                  <a:srgbClr val="FF3399"/>
                </a:solidFill>
              </a:rPr>
              <a:t>has a built-in Stream API available, using which we can stream the data very fast</a:t>
            </a:r>
            <a:r>
              <a:rPr lang="en-US" dirty="0" smtClean="0"/>
              <a:t>. Applications like the Twitter stream, video stream, etc. use this feature.</a:t>
            </a:r>
          </a:p>
          <a:p>
            <a:pPr algn="just"/>
            <a:r>
              <a:rPr lang="en-US" dirty="0" smtClean="0"/>
              <a:t>Media companies like </a:t>
            </a:r>
            <a:r>
              <a:rPr lang="en-US" b="1" dirty="0" smtClean="0"/>
              <a:t>National Public Radio, Direct TV, HBO</a:t>
            </a:r>
            <a:r>
              <a:rPr lang="en-US" dirty="0" smtClean="0"/>
              <a:t> makes use of Node.js to stream the data to their viewers.</a:t>
            </a:r>
          </a:p>
          <a:p>
            <a:pPr algn="just"/>
            <a:r>
              <a:rPr lang="en-US" b="1" dirty="0" smtClean="0"/>
              <a:t>8. Modularity</a:t>
            </a:r>
            <a:endParaRPr lang="en-US" dirty="0" smtClean="0"/>
          </a:p>
          <a:p>
            <a:pPr algn="just"/>
            <a:r>
              <a:rPr lang="en-US" dirty="0" smtClean="0"/>
              <a:t>Node.js supports modular JavaScript. </a:t>
            </a:r>
            <a:r>
              <a:rPr lang="en-US" dirty="0" smtClean="0">
                <a:solidFill>
                  <a:srgbClr val="990033"/>
                </a:solidFill>
              </a:rPr>
              <a:t>Instead of writing code in a single JavaScript file, the code can be written in modules which can then be accessed at multiple places in the application</a:t>
            </a:r>
            <a:r>
              <a:rPr lang="en-US" dirty="0" smtClean="0"/>
              <a:t>. This </a:t>
            </a:r>
            <a:r>
              <a:rPr lang="en-US" dirty="0" smtClean="0">
                <a:solidFill>
                  <a:srgbClr val="3366FF"/>
                </a:solidFill>
              </a:rPr>
              <a:t>helps in easy maintenance and reusability of the code.  </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b="1" dirty="0" smtClean="0"/>
              <a:t>Where to use Node.js and where not to?</a:t>
            </a:r>
            <a:endParaRPr lang="en-US" dirty="0"/>
          </a:p>
        </p:txBody>
      </p:sp>
      <p:sp>
        <p:nvSpPr>
          <p:cNvPr id="3" name="Content Placeholder 2"/>
          <p:cNvSpPr>
            <a:spLocks noGrp="1"/>
          </p:cNvSpPr>
          <p:nvPr>
            <p:ph sz="quarter" idx="1"/>
          </p:nvPr>
        </p:nvSpPr>
        <p:spPr>
          <a:xfrm>
            <a:off x="762000" y="1524000"/>
            <a:ext cx="7772400" cy="4572000"/>
          </a:xfrm>
        </p:spPr>
        <p:txBody>
          <a:bodyPr/>
          <a:lstStyle/>
          <a:p>
            <a:pPr algn="just">
              <a:lnSpc>
                <a:spcPct val="200000"/>
              </a:lnSpc>
            </a:pPr>
            <a:r>
              <a:rPr lang="en-US" dirty="0" smtClean="0"/>
              <a:t>If an </a:t>
            </a:r>
            <a:r>
              <a:rPr lang="en-US" dirty="0" smtClean="0">
                <a:solidFill>
                  <a:srgbClr val="FF3399"/>
                </a:solidFill>
              </a:rPr>
              <a:t>application involves a lot of calculations that require CPU for processing, is not fit for Node.js</a:t>
            </a:r>
            <a:r>
              <a:rPr lang="en-US" dirty="0" smtClean="0"/>
              <a:t>.</a:t>
            </a:r>
          </a:p>
          <a:p>
            <a:pPr algn="just">
              <a:lnSpc>
                <a:spcPct val="150000"/>
              </a:lnSpc>
            </a:pPr>
            <a:r>
              <a:rPr lang="en-US" dirty="0" smtClean="0"/>
              <a:t>Node.js shines </a:t>
            </a:r>
            <a:r>
              <a:rPr lang="en-US" dirty="0" smtClean="0">
                <a:solidFill>
                  <a:srgbClr val="3366FF"/>
                </a:solidFill>
              </a:rPr>
              <a:t>well for applications that involve lots of I/O bound operations.</a:t>
            </a:r>
          </a:p>
          <a:p>
            <a:pPr algn="just">
              <a:lnSpc>
                <a:spcPct val="150000"/>
              </a:lnSpc>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t>Node.js in the web application stack </a:t>
            </a:r>
            <a:endParaRPr lang="en-US" dirty="0"/>
          </a:p>
        </p:txBody>
      </p:sp>
      <p:sp>
        <p:nvSpPr>
          <p:cNvPr id="3" name="Content Placeholder 2"/>
          <p:cNvSpPr>
            <a:spLocks noGrp="1"/>
          </p:cNvSpPr>
          <p:nvPr>
            <p:ph sz="quarter" idx="1"/>
          </p:nvPr>
        </p:nvSpPr>
        <p:spPr>
          <a:xfrm>
            <a:off x="533400" y="1143000"/>
            <a:ext cx="8153400" cy="5257800"/>
          </a:xfrm>
        </p:spPr>
        <p:txBody>
          <a:bodyPr>
            <a:normAutofit/>
          </a:bodyPr>
          <a:lstStyle/>
          <a:p>
            <a:pPr algn="just">
              <a:lnSpc>
                <a:spcPct val="150000"/>
              </a:lnSpc>
            </a:pPr>
            <a:r>
              <a:rPr lang="en-US" dirty="0" smtClean="0"/>
              <a:t>Now let us take a look at </a:t>
            </a:r>
            <a:r>
              <a:rPr lang="en-US" dirty="0" smtClean="0">
                <a:solidFill>
                  <a:srgbClr val="3366FF"/>
                </a:solidFill>
              </a:rPr>
              <a:t>the position of Node.js in the web application stack.</a:t>
            </a:r>
          </a:p>
          <a:p>
            <a:pPr algn="just">
              <a:lnSpc>
                <a:spcPct val="150000"/>
              </a:lnSpc>
            </a:pPr>
            <a:r>
              <a:rPr lang="en-US" dirty="0" smtClean="0"/>
              <a:t>Node.js </a:t>
            </a:r>
            <a:r>
              <a:rPr lang="en-US" dirty="0" smtClean="0">
                <a:solidFill>
                  <a:srgbClr val="FF3399"/>
                </a:solidFill>
              </a:rPr>
              <a:t>places itself in the server-side in the complete web application stack </a:t>
            </a:r>
            <a:r>
              <a:rPr lang="en-US" dirty="0" smtClean="0"/>
              <a:t>and provides a complete server-side solution for application development. </a:t>
            </a:r>
          </a:p>
          <a:p>
            <a:pPr algn="just">
              <a:lnSpc>
                <a:spcPct val="150000"/>
              </a:lnSpc>
            </a:pPr>
            <a:r>
              <a:rPr lang="en-US" dirty="0" smtClean="0"/>
              <a:t>Node.js </a:t>
            </a:r>
            <a:r>
              <a:rPr lang="en-US" dirty="0" smtClean="0">
                <a:solidFill>
                  <a:srgbClr val="990033"/>
                </a:solidFill>
              </a:rPr>
              <a:t>works well with any client-side technology like Angular, React, </a:t>
            </a:r>
            <a:r>
              <a:rPr lang="en-US" dirty="0" smtClean="0"/>
              <a:t>etc. and </a:t>
            </a:r>
            <a:r>
              <a:rPr lang="en-US" dirty="0" smtClean="0">
                <a:solidFill>
                  <a:srgbClr val="FF3399"/>
                </a:solidFill>
              </a:rPr>
              <a:t>any database like </a:t>
            </a:r>
            <a:r>
              <a:rPr lang="en-US" dirty="0" err="1" smtClean="0">
                <a:solidFill>
                  <a:srgbClr val="FF3399"/>
                </a:solidFill>
              </a:rPr>
              <a:t>MongoDB</a:t>
            </a:r>
            <a:r>
              <a:rPr lang="en-US" dirty="0" smtClean="0">
                <a:solidFill>
                  <a:srgbClr val="FF3399"/>
                </a:solidFill>
              </a:rPr>
              <a:t>, </a:t>
            </a:r>
            <a:r>
              <a:rPr lang="en-US" dirty="0" err="1" smtClean="0">
                <a:solidFill>
                  <a:srgbClr val="FF3399"/>
                </a:solidFill>
              </a:rPr>
              <a:t>MySQL</a:t>
            </a:r>
            <a:r>
              <a:rPr lang="en-US" dirty="0" smtClean="0">
                <a:solidFill>
                  <a:srgbClr val="FF3399"/>
                </a:solidFill>
              </a:rPr>
              <a:t>, etc. can be used for data storage.</a:t>
            </a:r>
          </a:p>
          <a:p>
            <a:pPr algn="just">
              <a:lnSpc>
                <a:spcPct val="150000"/>
              </a:lnSpc>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a:stretch>
            <a:fillRect/>
          </a:stretch>
        </p:blipFill>
        <p:spPr bwMode="auto">
          <a:xfrm>
            <a:off x="228600" y="304800"/>
            <a:ext cx="8686800" cy="5715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639762"/>
          </a:xfrm>
        </p:spPr>
        <p:txBody>
          <a:bodyPr>
            <a:normAutofit fontScale="90000"/>
          </a:bodyPr>
          <a:lstStyle/>
          <a:p>
            <a:pPr algn="ctr"/>
            <a:r>
              <a:rPr lang="en-US" b="1" dirty="0" smtClean="0"/>
              <a:t>How to use Node.js</a:t>
            </a:r>
            <a:endParaRPr lang="en-US" dirty="0"/>
          </a:p>
        </p:txBody>
      </p:sp>
      <p:sp>
        <p:nvSpPr>
          <p:cNvPr id="3" name="Content Placeholder 2"/>
          <p:cNvSpPr>
            <a:spLocks noGrp="1"/>
          </p:cNvSpPr>
          <p:nvPr>
            <p:ph sz="quarter" idx="1"/>
          </p:nvPr>
        </p:nvSpPr>
        <p:spPr>
          <a:xfrm>
            <a:off x="228600" y="990600"/>
            <a:ext cx="8686800" cy="5715000"/>
          </a:xfrm>
        </p:spPr>
        <p:txBody>
          <a:bodyPr>
            <a:normAutofit/>
          </a:bodyPr>
          <a:lstStyle/>
          <a:p>
            <a:pPr algn="just">
              <a:lnSpc>
                <a:spcPct val="150000"/>
              </a:lnSpc>
            </a:pPr>
            <a:r>
              <a:rPr lang="en-US" dirty="0" smtClean="0"/>
              <a:t>Download </a:t>
            </a:r>
            <a:r>
              <a:rPr lang="en-US" b="1" dirty="0" smtClean="0"/>
              <a:t>Node.js</a:t>
            </a:r>
            <a:r>
              <a:rPr lang="en-US" dirty="0" smtClean="0"/>
              <a:t> from the official site. </a:t>
            </a:r>
          </a:p>
          <a:p>
            <a:pPr algn="just">
              <a:lnSpc>
                <a:spcPct val="150000"/>
              </a:lnSpc>
            </a:pPr>
            <a:r>
              <a:rPr lang="en-US" dirty="0" smtClean="0"/>
              <a:t>It is important to download the stable version while installing, as the Node.js team keeps upgrading the version by adding new features and enhancements. </a:t>
            </a:r>
          </a:p>
          <a:p>
            <a:pPr algn="just">
              <a:lnSpc>
                <a:spcPct val="150000"/>
              </a:lnSpc>
            </a:pPr>
            <a:r>
              <a:rPr lang="en-US" dirty="0" smtClean="0"/>
              <a:t>To check whether Node.js is installed or not in your machine, open the </a:t>
            </a:r>
            <a:r>
              <a:rPr lang="en-US" b="1" dirty="0" smtClean="0"/>
              <a:t>Node command prompt</a:t>
            </a:r>
            <a:r>
              <a:rPr lang="en-US" dirty="0" smtClean="0"/>
              <a:t> and check the Node.js version by typing the following command.</a:t>
            </a:r>
          </a:p>
          <a:p>
            <a:pPr algn="just">
              <a:lnSpc>
                <a:spcPct val="150000"/>
              </a:lnSpc>
            </a:pPr>
            <a:r>
              <a:rPr lang="en-US" sz="3200" b="1" dirty="0" smtClean="0"/>
              <a:t>node -v </a:t>
            </a:r>
          </a:p>
          <a:p>
            <a:pPr algn="just">
              <a:lnSpc>
                <a:spcPct val="15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pPr algn="ctr"/>
            <a:r>
              <a:rPr lang="en-US" sz="4800" b="1" dirty="0" smtClean="0"/>
              <a:t>Need of Node.js</a:t>
            </a:r>
            <a:endParaRPr lang="en-US" sz="4800" b="1" dirty="0"/>
          </a:p>
        </p:txBody>
      </p:sp>
      <p:sp>
        <p:nvSpPr>
          <p:cNvPr id="3" name="Content Placeholder 2"/>
          <p:cNvSpPr>
            <a:spLocks noGrp="1"/>
          </p:cNvSpPr>
          <p:nvPr>
            <p:ph sz="quarter" idx="1"/>
          </p:nvPr>
        </p:nvSpPr>
        <p:spPr>
          <a:xfrm>
            <a:off x="228600" y="762000"/>
            <a:ext cx="8610600" cy="5867400"/>
          </a:xfrm>
        </p:spPr>
        <p:txBody>
          <a:bodyPr>
            <a:normAutofit lnSpcReduction="10000"/>
          </a:bodyPr>
          <a:lstStyle/>
          <a:p>
            <a:pPr algn="just">
              <a:lnSpc>
                <a:spcPct val="150000"/>
              </a:lnSpc>
            </a:pPr>
            <a:r>
              <a:rPr lang="en-US" dirty="0" smtClean="0"/>
              <a:t>Let us look at the below scenarios for understanding the need for Node.js:</a:t>
            </a:r>
          </a:p>
          <a:p>
            <a:pPr algn="just">
              <a:lnSpc>
                <a:spcPct val="150000"/>
              </a:lnSpc>
            </a:pPr>
            <a:r>
              <a:rPr lang="en-US" b="1" dirty="0" smtClean="0"/>
              <a:t>Scenario 1</a:t>
            </a:r>
            <a:r>
              <a:rPr lang="en-US" dirty="0" smtClean="0"/>
              <a:t>: JavaScript has been the </a:t>
            </a:r>
            <a:r>
              <a:rPr lang="en-US" dirty="0" smtClean="0">
                <a:solidFill>
                  <a:schemeClr val="bg2">
                    <a:lumMod val="50000"/>
                  </a:schemeClr>
                </a:solidFill>
              </a:rPr>
              <a:t>most used language for creating dynamic web pages</a:t>
            </a:r>
            <a:r>
              <a:rPr lang="en-US" dirty="0" smtClean="0"/>
              <a:t>. JavaScript has </a:t>
            </a:r>
            <a:r>
              <a:rPr lang="en-US" dirty="0" smtClean="0">
                <a:solidFill>
                  <a:srgbClr val="FF3399"/>
                </a:solidFill>
              </a:rPr>
              <a:t>moved to the server-side too</a:t>
            </a:r>
            <a:r>
              <a:rPr lang="en-US" dirty="0" smtClean="0"/>
              <a:t>, establishing itself on the web servers as well. </a:t>
            </a:r>
          </a:p>
          <a:p>
            <a:pPr algn="just">
              <a:lnSpc>
                <a:spcPct val="150000"/>
              </a:lnSpc>
            </a:pPr>
            <a:r>
              <a:rPr lang="en-US" dirty="0" smtClean="0"/>
              <a:t>Node.js also represents the "</a:t>
            </a:r>
            <a:r>
              <a:rPr lang="en-US" dirty="0" smtClean="0">
                <a:solidFill>
                  <a:srgbClr val="0070C0"/>
                </a:solidFill>
              </a:rPr>
              <a:t>JavaScript everywhere</a:t>
            </a:r>
            <a:r>
              <a:rPr lang="en-US" dirty="0" smtClean="0"/>
              <a:t>" paradigm, by unifying </a:t>
            </a:r>
            <a:r>
              <a:rPr lang="en-US" dirty="0" smtClean="0">
                <a:solidFill>
                  <a:srgbClr val="FF3399"/>
                </a:solidFill>
              </a:rPr>
              <a:t>web application development around a single language, rather than using different languages for server-side and client-side</a:t>
            </a:r>
            <a:r>
              <a:rPr lang="en-US" dirty="0" smtClean="0"/>
              <a:t>.</a:t>
            </a:r>
          </a:p>
          <a:p>
            <a:pPr algn="just">
              <a:lnSpc>
                <a:spcPct val="150000"/>
              </a:lnSpc>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096000"/>
          </a:xfrm>
        </p:spPr>
        <p:txBody>
          <a:bodyPr>
            <a:normAutofit fontScale="92500" lnSpcReduction="20000"/>
          </a:bodyPr>
          <a:lstStyle/>
          <a:p>
            <a:pPr algn="just">
              <a:lnSpc>
                <a:spcPct val="150000"/>
              </a:lnSpc>
            </a:pPr>
            <a:r>
              <a:rPr lang="en-US" dirty="0" smtClean="0"/>
              <a:t>The flag </a:t>
            </a:r>
            <a:r>
              <a:rPr lang="en-US" b="1" dirty="0" smtClean="0"/>
              <a:t>-v</a:t>
            </a:r>
            <a:r>
              <a:rPr lang="en-US" dirty="0" smtClean="0"/>
              <a:t> will display the version of Node.js installed in the machine.</a:t>
            </a:r>
          </a:p>
          <a:p>
            <a:pPr algn="just">
              <a:lnSpc>
                <a:spcPct val="150000"/>
              </a:lnSpc>
            </a:pPr>
            <a:endParaRPr lang="en-US" dirty="0" smtClean="0"/>
          </a:p>
          <a:p>
            <a:pPr algn="just">
              <a:lnSpc>
                <a:spcPct val="150000"/>
              </a:lnSpc>
            </a:pPr>
            <a:endParaRPr lang="en-US" dirty="0" smtClean="0"/>
          </a:p>
          <a:p>
            <a:pPr algn="just">
              <a:lnSpc>
                <a:spcPct val="150000"/>
              </a:lnSpc>
            </a:pPr>
            <a:endParaRPr lang="en-US" dirty="0" smtClean="0"/>
          </a:p>
          <a:p>
            <a:pPr algn="just">
              <a:lnSpc>
                <a:spcPct val="150000"/>
              </a:lnSpc>
            </a:pPr>
            <a:r>
              <a:rPr lang="en-US" dirty="0" smtClean="0"/>
              <a:t>Node.js also provides a package manager called </a:t>
            </a:r>
            <a:r>
              <a:rPr lang="en-US" b="1" dirty="0" smtClean="0"/>
              <a:t>NPM(Node Package Manager)</a:t>
            </a:r>
            <a:r>
              <a:rPr lang="en-US" dirty="0" smtClean="0"/>
              <a:t> which is a collection of all open-source JavaScript libraries. It helps in installing any library or module into your machine.</a:t>
            </a:r>
          </a:p>
          <a:p>
            <a:pPr algn="just">
              <a:lnSpc>
                <a:spcPct val="150000"/>
              </a:lnSpc>
            </a:pPr>
            <a:r>
              <a:rPr lang="en-US" dirty="0" smtClean="0"/>
              <a:t>Thus we have successfully installed Node.js in the machine and we can start the application development using Node.js.</a:t>
            </a:r>
          </a:p>
          <a:p>
            <a:pPr algn="just">
              <a:lnSpc>
                <a:spcPct val="150000"/>
              </a:lnSpc>
            </a:pPr>
            <a:endParaRPr lang="en-US" dirty="0"/>
          </a:p>
        </p:txBody>
      </p:sp>
      <p:pic>
        <p:nvPicPr>
          <p:cNvPr id="4" name="Picture 3"/>
          <p:cNvPicPr/>
          <p:nvPr/>
        </p:nvPicPr>
        <p:blipFill>
          <a:blip r:embed="rId2"/>
          <a:srcRect/>
          <a:stretch>
            <a:fillRect/>
          </a:stretch>
        </p:blipFill>
        <p:spPr bwMode="auto">
          <a:xfrm>
            <a:off x="2133600" y="1447800"/>
            <a:ext cx="3429000" cy="1447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458200" cy="6172200"/>
          </a:xfrm>
        </p:spPr>
        <p:txBody>
          <a:bodyPr>
            <a:normAutofit lnSpcReduction="10000"/>
          </a:bodyPr>
          <a:lstStyle/>
          <a:p>
            <a:pPr algn="just">
              <a:lnSpc>
                <a:spcPct val="150000"/>
              </a:lnSpc>
            </a:pPr>
            <a:r>
              <a:rPr lang="en-US" b="1" dirty="0" smtClean="0"/>
              <a:t>Highlights:</a:t>
            </a:r>
            <a:endParaRPr lang="en-US" dirty="0" smtClean="0"/>
          </a:p>
          <a:p>
            <a:pPr lvl="0" algn="just">
              <a:lnSpc>
                <a:spcPct val="150000"/>
              </a:lnSpc>
            </a:pPr>
            <a:r>
              <a:rPr lang="en-US" dirty="0" smtClean="0"/>
              <a:t>Creating a JavaScript file</a:t>
            </a:r>
          </a:p>
          <a:p>
            <a:pPr lvl="0" algn="just">
              <a:lnSpc>
                <a:spcPct val="150000"/>
              </a:lnSpc>
            </a:pPr>
            <a:r>
              <a:rPr lang="en-US" dirty="0" smtClean="0"/>
              <a:t>Executing the JavaScript file using Node.js</a:t>
            </a:r>
          </a:p>
          <a:p>
            <a:pPr algn="just">
              <a:lnSpc>
                <a:spcPct val="150000"/>
              </a:lnSpc>
            </a:pPr>
            <a:r>
              <a:rPr lang="en-US" b="1" dirty="0" smtClean="0"/>
              <a:t>Demo steps:</a:t>
            </a:r>
            <a:endParaRPr lang="en-US" dirty="0" smtClean="0"/>
          </a:p>
          <a:p>
            <a:pPr algn="just">
              <a:lnSpc>
                <a:spcPct val="150000"/>
              </a:lnSpc>
            </a:pPr>
            <a:r>
              <a:rPr lang="en-US" dirty="0" smtClean="0"/>
              <a:t>Now that we know how to install the Node.js platform in our machine, let us create our first Node.js program.</a:t>
            </a:r>
          </a:p>
          <a:p>
            <a:pPr algn="just">
              <a:lnSpc>
                <a:spcPct val="150000"/>
              </a:lnSpc>
            </a:pPr>
            <a:r>
              <a:rPr lang="en-US" dirty="0" smtClean="0"/>
              <a:t> </a:t>
            </a:r>
            <a:r>
              <a:rPr lang="en-US" b="1" dirty="0" smtClean="0"/>
              <a:t>Step 1:</a:t>
            </a:r>
            <a:r>
              <a:rPr lang="en-US" dirty="0" smtClean="0"/>
              <a:t> Create a folder </a:t>
            </a:r>
            <a:r>
              <a:rPr lang="en-US" dirty="0" err="1" smtClean="0"/>
              <a:t>NodeJS</a:t>
            </a:r>
            <a:r>
              <a:rPr lang="en-US" dirty="0" smtClean="0"/>
              <a:t> in D drive and create a new JavaScript file, </a:t>
            </a:r>
            <a:r>
              <a:rPr lang="en-US" b="1" dirty="0" smtClean="0"/>
              <a:t>first.js </a:t>
            </a:r>
            <a:r>
              <a:rPr lang="en-US" dirty="0" smtClean="0"/>
              <a:t>inside the folder.</a:t>
            </a:r>
            <a:r>
              <a:rPr lang="en-US" b="1" dirty="0" smtClean="0"/>
              <a:t> </a:t>
            </a:r>
            <a:r>
              <a:rPr lang="en-US" dirty="0" smtClean="0"/>
              <a:t>Type the below code inside the JavaScript file.</a:t>
            </a:r>
          </a:p>
          <a:p>
            <a:pPr algn="just">
              <a:lnSpc>
                <a:spcPct val="150000"/>
              </a:lnSpc>
            </a:pPr>
            <a:r>
              <a:rPr lang="en-US" dirty="0" smtClean="0"/>
              <a:t>console.log("My First Node.js program");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4572000"/>
          </a:xfrm>
        </p:spPr>
        <p:txBody>
          <a:bodyPr/>
          <a:lstStyle/>
          <a:p>
            <a:pPr algn="just"/>
            <a:r>
              <a:rPr lang="en-US" b="1" dirty="0" smtClean="0"/>
              <a:t>Step 2:</a:t>
            </a:r>
            <a:r>
              <a:rPr lang="en-US" dirty="0" smtClean="0"/>
              <a:t> Navigate to the created </a:t>
            </a:r>
            <a:r>
              <a:rPr lang="en-US" dirty="0" err="1" smtClean="0"/>
              <a:t>NodeJS</a:t>
            </a:r>
            <a:r>
              <a:rPr lang="en-US" dirty="0" smtClean="0"/>
              <a:t> folder in the </a:t>
            </a:r>
            <a:r>
              <a:rPr lang="en-US" dirty="0" err="1" smtClean="0"/>
              <a:t>NodeJS</a:t>
            </a:r>
            <a:r>
              <a:rPr lang="en-US" dirty="0" smtClean="0"/>
              <a:t> command prompt and execute the JavaScript file, first.js using the </a:t>
            </a:r>
            <a:r>
              <a:rPr lang="en-US" b="1" dirty="0" smtClean="0"/>
              <a:t>node</a:t>
            </a:r>
            <a:r>
              <a:rPr lang="en-US" dirty="0" smtClean="0"/>
              <a:t> command. </a:t>
            </a:r>
          </a:p>
          <a:p>
            <a:pPr algn="just">
              <a:buNone/>
            </a:pPr>
            <a:r>
              <a:rPr lang="en-US" dirty="0" smtClean="0"/>
              <a:t>				</a:t>
            </a:r>
            <a:r>
              <a:rPr lang="en-US" b="1" dirty="0" smtClean="0"/>
              <a:t>node first.js </a:t>
            </a:r>
          </a:p>
          <a:p>
            <a:pPr algn="just"/>
            <a:r>
              <a:rPr lang="en-US" b="1" dirty="0" smtClean="0"/>
              <a:t>Step 3:</a:t>
            </a:r>
            <a:r>
              <a:rPr lang="en-US" dirty="0" smtClean="0"/>
              <a:t> After the successful interpretation of the code, we can see the output in the Node.js command prompt.</a:t>
            </a:r>
          </a:p>
        </p:txBody>
      </p:sp>
      <p:pic>
        <p:nvPicPr>
          <p:cNvPr id="4" name="Picture 3"/>
          <p:cNvPicPr/>
          <p:nvPr/>
        </p:nvPicPr>
        <p:blipFill>
          <a:blip r:embed="rId2"/>
          <a:srcRect/>
          <a:stretch>
            <a:fillRect/>
          </a:stretch>
        </p:blipFill>
        <p:spPr bwMode="auto">
          <a:xfrm>
            <a:off x="228600" y="2819400"/>
            <a:ext cx="8686800" cy="37338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smtClean="0"/>
              <a:t>Visual Studio Code IDE</a:t>
            </a:r>
            <a:endParaRPr lang="en-US" dirty="0"/>
          </a:p>
        </p:txBody>
      </p:sp>
      <p:sp>
        <p:nvSpPr>
          <p:cNvPr id="3" name="Content Placeholder 2"/>
          <p:cNvSpPr>
            <a:spLocks noGrp="1"/>
          </p:cNvSpPr>
          <p:nvPr>
            <p:ph sz="quarter" idx="1"/>
          </p:nvPr>
        </p:nvSpPr>
        <p:spPr>
          <a:xfrm>
            <a:off x="228600" y="914400"/>
            <a:ext cx="8763000" cy="5638800"/>
          </a:xfrm>
        </p:spPr>
        <p:txBody>
          <a:bodyPr>
            <a:normAutofit/>
          </a:bodyPr>
          <a:lstStyle/>
          <a:p>
            <a:pPr algn="just"/>
            <a:r>
              <a:rPr lang="en-US" dirty="0" smtClean="0"/>
              <a:t>You can also open the </a:t>
            </a:r>
            <a:r>
              <a:rPr lang="en-US" dirty="0" err="1" smtClean="0"/>
              <a:t>NodeJS</a:t>
            </a:r>
            <a:r>
              <a:rPr lang="en-US" dirty="0" smtClean="0"/>
              <a:t> folder, in Visual Studio Code IDE. To execute the first.js file, open the integrated terminal and issue the command for executing the file. You will get the output as shown below:</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Let us now see how to execute a JavaScript file that contains code for browser interaction through Node.js. </a:t>
            </a:r>
          </a:p>
          <a:p>
            <a:pPr algn="just"/>
            <a:endParaRPr lang="en-US" dirty="0"/>
          </a:p>
        </p:txBody>
      </p:sp>
      <p:pic>
        <p:nvPicPr>
          <p:cNvPr id="4" name="Picture 3"/>
          <p:cNvPicPr/>
          <p:nvPr/>
        </p:nvPicPr>
        <p:blipFill>
          <a:blip r:embed="rId2"/>
          <a:srcRect/>
          <a:stretch>
            <a:fillRect/>
          </a:stretch>
        </p:blipFill>
        <p:spPr bwMode="auto">
          <a:xfrm>
            <a:off x="304800" y="2667000"/>
            <a:ext cx="8534400" cy="2590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t>JavaScript code executable in Node.js</a:t>
            </a:r>
            <a:endParaRPr lang="en-US" dirty="0"/>
          </a:p>
        </p:txBody>
      </p:sp>
      <p:sp>
        <p:nvSpPr>
          <p:cNvPr id="3" name="Content Placeholder 2"/>
          <p:cNvSpPr>
            <a:spLocks noGrp="1"/>
          </p:cNvSpPr>
          <p:nvPr>
            <p:ph sz="quarter" idx="1"/>
          </p:nvPr>
        </p:nvSpPr>
        <p:spPr>
          <a:xfrm>
            <a:off x="228600" y="1143000"/>
            <a:ext cx="8686800" cy="5410200"/>
          </a:xfrm>
        </p:spPr>
        <p:txBody>
          <a:bodyPr>
            <a:normAutofit/>
          </a:bodyPr>
          <a:lstStyle/>
          <a:p>
            <a:pPr algn="just">
              <a:lnSpc>
                <a:spcPct val="150000"/>
              </a:lnSpc>
            </a:pPr>
            <a:r>
              <a:rPr lang="en-US" dirty="0" smtClean="0"/>
              <a:t>Let us make a small modification to the code written in the first.js created earlier.</a:t>
            </a:r>
          </a:p>
          <a:p>
            <a:pPr algn="just">
              <a:lnSpc>
                <a:spcPct val="150000"/>
              </a:lnSpc>
            </a:pPr>
            <a:r>
              <a:rPr lang="en-US" dirty="0" err="1" smtClean="0"/>
              <a:t>document.write</a:t>
            </a:r>
            <a:r>
              <a:rPr lang="en-US" dirty="0" smtClean="0"/>
              <a:t>("My first Node.js program!"); </a:t>
            </a:r>
          </a:p>
          <a:p>
            <a:pPr algn="just">
              <a:lnSpc>
                <a:spcPct val="150000"/>
              </a:lnSpc>
            </a:pPr>
            <a:r>
              <a:rPr lang="en-US" dirty="0" smtClean="0"/>
              <a:t>We </a:t>
            </a:r>
            <a:r>
              <a:rPr lang="en-US" dirty="0" smtClean="0">
                <a:solidFill>
                  <a:srgbClr val="3366FF"/>
                </a:solidFill>
              </a:rPr>
              <a:t>have replaced console.log() with </a:t>
            </a:r>
            <a:r>
              <a:rPr lang="en-US" dirty="0" err="1" smtClean="0">
                <a:solidFill>
                  <a:srgbClr val="3366FF"/>
                </a:solidFill>
              </a:rPr>
              <a:t>document.write</a:t>
            </a:r>
            <a:r>
              <a:rPr lang="en-US" dirty="0" smtClean="0">
                <a:solidFill>
                  <a:srgbClr val="3366FF"/>
                </a:solidFill>
              </a:rPr>
              <a:t>(). </a:t>
            </a:r>
          </a:p>
          <a:p>
            <a:pPr algn="just">
              <a:lnSpc>
                <a:spcPct val="150000"/>
              </a:lnSpc>
            </a:pPr>
            <a:r>
              <a:rPr lang="en-US" dirty="0" smtClean="0"/>
              <a:t>The </a:t>
            </a:r>
            <a:r>
              <a:rPr lang="en-US" dirty="0" err="1" smtClean="0"/>
              <a:t>document.write</a:t>
            </a:r>
            <a:r>
              <a:rPr lang="en-US" dirty="0" smtClean="0"/>
              <a:t>() function displays output on the browser screen. While </a:t>
            </a:r>
            <a:r>
              <a:rPr lang="en-US" dirty="0" smtClean="0">
                <a:solidFill>
                  <a:srgbClr val="FF3399"/>
                </a:solidFill>
              </a:rPr>
              <a:t>interpreting the first.js using Node.js now, we will encounter an error</a:t>
            </a:r>
            <a:r>
              <a:rPr lang="en-US" dirty="0" smtClean="0"/>
              <a:t> as shown below:</a:t>
            </a:r>
          </a:p>
          <a:p>
            <a:pPr algn="just">
              <a:lnSpc>
                <a:spcPct val="150000"/>
              </a:lnSpc>
            </a:pPr>
            <a:endParaRPr lang="en-US" dirty="0" smtClean="0"/>
          </a:p>
          <a:p>
            <a:pPr algn="just">
              <a:lnSpc>
                <a:spcPct val="150000"/>
              </a:lnSpc>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133600"/>
            <a:ext cx="8763000" cy="4495800"/>
          </a:xfrm>
        </p:spPr>
        <p:txBody>
          <a:bodyPr>
            <a:normAutofit/>
          </a:bodyPr>
          <a:lstStyle/>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So, we can now conclude that any JavaScript file which doesn't contain codes for browser interactions will execute successfully using the Node platform. </a:t>
            </a:r>
          </a:p>
          <a:p>
            <a:pPr algn="just"/>
            <a:endParaRPr lang="en-US" dirty="0"/>
          </a:p>
        </p:txBody>
      </p:sp>
      <p:pic>
        <p:nvPicPr>
          <p:cNvPr id="4" name="Picture 3"/>
          <p:cNvPicPr/>
          <p:nvPr/>
        </p:nvPicPr>
        <p:blipFill>
          <a:blip r:embed="rId2"/>
          <a:srcRect/>
          <a:stretch>
            <a:fillRect/>
          </a:stretch>
        </p:blipFill>
        <p:spPr bwMode="auto">
          <a:xfrm>
            <a:off x="304800" y="304800"/>
            <a:ext cx="8610600" cy="4724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rmAutofit fontScale="90000"/>
          </a:bodyPr>
          <a:lstStyle/>
          <a:p>
            <a:r>
              <a:rPr lang="en-US" b="1" dirty="0" smtClean="0"/>
              <a:t>Create web server in Node.js – Demo</a:t>
            </a:r>
            <a:endParaRPr lang="en-US" dirty="0"/>
          </a:p>
        </p:txBody>
      </p:sp>
      <p:sp>
        <p:nvSpPr>
          <p:cNvPr id="3" name="Content Placeholder 2"/>
          <p:cNvSpPr>
            <a:spLocks noGrp="1"/>
          </p:cNvSpPr>
          <p:nvPr>
            <p:ph sz="quarter" idx="1"/>
          </p:nvPr>
        </p:nvSpPr>
        <p:spPr>
          <a:xfrm>
            <a:off x="304800" y="685800"/>
            <a:ext cx="8610600" cy="5943600"/>
          </a:xfrm>
        </p:spPr>
        <p:txBody>
          <a:bodyPr>
            <a:normAutofit fontScale="92500" lnSpcReduction="10000"/>
          </a:bodyPr>
          <a:lstStyle/>
          <a:p>
            <a:r>
              <a:rPr lang="en-US" b="1" dirty="0" smtClean="0"/>
              <a:t>Highlights:</a:t>
            </a:r>
            <a:endParaRPr lang="en-US" dirty="0" smtClean="0"/>
          </a:p>
          <a:p>
            <a:pPr lvl="0"/>
            <a:r>
              <a:rPr lang="en-US" dirty="0" smtClean="0"/>
              <a:t>Using require() and </a:t>
            </a:r>
            <a:r>
              <a:rPr lang="en-US" dirty="0" err="1" smtClean="0"/>
              <a:t>createServer</a:t>
            </a:r>
            <a:r>
              <a:rPr lang="en-US" dirty="0" smtClean="0"/>
              <a:t>() method</a:t>
            </a:r>
          </a:p>
          <a:p>
            <a:pPr lvl="0"/>
            <a:r>
              <a:rPr lang="en-US" dirty="0" smtClean="0"/>
              <a:t>Running a web server in Node.js</a:t>
            </a:r>
          </a:p>
          <a:p>
            <a:pPr>
              <a:buNone/>
            </a:pPr>
            <a:r>
              <a:rPr lang="en-US" b="1" dirty="0" err="1" smtClean="0"/>
              <a:t>Demosteps</a:t>
            </a:r>
            <a:r>
              <a:rPr lang="en-US" b="1" dirty="0" smtClean="0"/>
              <a:t>:</a:t>
            </a:r>
            <a:endParaRPr lang="en-US" dirty="0" smtClean="0"/>
          </a:p>
          <a:p>
            <a:r>
              <a:rPr lang="en-US" b="1" dirty="0" smtClean="0"/>
              <a:t>Step 1:</a:t>
            </a:r>
            <a:r>
              <a:rPr lang="en-US" dirty="0" smtClean="0"/>
              <a:t> Create a new JavaScript file </a:t>
            </a:r>
            <a:r>
              <a:rPr lang="en-US" b="1" dirty="0" smtClean="0"/>
              <a:t>httpserver.js</a:t>
            </a:r>
            <a:r>
              <a:rPr lang="en-US" dirty="0" smtClean="0"/>
              <a:t> and include the HTTP module.</a:t>
            </a:r>
          </a:p>
          <a:p>
            <a:pPr lvl="0">
              <a:buNone/>
            </a:pPr>
            <a:r>
              <a:rPr lang="en-US" dirty="0" smtClean="0"/>
              <a:t>			const http = require("http");</a:t>
            </a:r>
          </a:p>
          <a:p>
            <a:r>
              <a:rPr lang="en-US" b="1" dirty="0" smtClean="0"/>
              <a:t>Step 2:</a:t>
            </a:r>
            <a:r>
              <a:rPr lang="en-US" dirty="0" smtClean="0"/>
              <a:t> Use the </a:t>
            </a:r>
            <a:r>
              <a:rPr lang="en-US" dirty="0" err="1" smtClean="0"/>
              <a:t>createServer</a:t>
            </a:r>
            <a:r>
              <a:rPr lang="en-US" dirty="0" smtClean="0"/>
              <a:t>() method of the HTTP module to create a web server. </a:t>
            </a:r>
          </a:p>
          <a:p>
            <a:pPr lvl="0"/>
            <a:r>
              <a:rPr lang="en-US" dirty="0" err="1" smtClean="0"/>
              <a:t>var</a:t>
            </a:r>
            <a:r>
              <a:rPr lang="en-US" dirty="0" smtClean="0"/>
              <a:t> server = </a:t>
            </a:r>
            <a:r>
              <a:rPr lang="en-US" dirty="0" err="1" smtClean="0"/>
              <a:t>http.createServer</a:t>
            </a:r>
            <a:r>
              <a:rPr lang="en-US" dirty="0" smtClean="0"/>
              <a:t>((</a:t>
            </a:r>
            <a:r>
              <a:rPr lang="en-US" dirty="0" err="1" smtClean="0"/>
              <a:t>req</a:t>
            </a:r>
            <a:r>
              <a:rPr lang="en-US" dirty="0" smtClean="0"/>
              <a:t>, res) =&gt; {</a:t>
            </a:r>
          </a:p>
          <a:p>
            <a:pPr lvl="0"/>
            <a:r>
              <a:rPr lang="en-US" dirty="0" smtClean="0"/>
              <a:t>  </a:t>
            </a:r>
            <a:r>
              <a:rPr lang="en-US" dirty="0" err="1" smtClean="0"/>
              <a:t>res.write</a:t>
            </a:r>
            <a:r>
              <a:rPr lang="en-US" dirty="0" smtClean="0"/>
              <a:t>("Hello World! I have created my first server!");</a:t>
            </a:r>
          </a:p>
          <a:p>
            <a:pPr lvl="0"/>
            <a:r>
              <a:rPr lang="en-US" dirty="0" smtClean="0"/>
              <a:t>  </a:t>
            </a:r>
            <a:r>
              <a:rPr lang="en-US" dirty="0" err="1" smtClean="0"/>
              <a:t>res.end</a:t>
            </a:r>
            <a:r>
              <a:rPr lang="en-US" dirty="0" smtClean="0"/>
              <a:t>();</a:t>
            </a:r>
          </a:p>
          <a:p>
            <a:pPr lvl="0"/>
            <a:r>
              <a:rPr lang="en-US" dirty="0" smtClean="0"/>
              <a:t>});</a:t>
            </a:r>
          </a:p>
          <a:p>
            <a:pPr lvl="0"/>
            <a:r>
              <a:rPr lang="en-US" dirty="0" err="1" smtClean="0"/>
              <a:t>server.listen</a:t>
            </a:r>
            <a:r>
              <a:rPr lang="en-US" dirty="0" smtClean="0"/>
              <a:t>(3000);</a:t>
            </a:r>
          </a:p>
          <a:p>
            <a:r>
              <a:rPr lang="en-US" dirty="0" smtClean="0"/>
              <a:t>console.log("Server started... Running on localhost:3000");</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324600"/>
          </a:xfrm>
        </p:spPr>
        <p:txBody>
          <a:bodyPr>
            <a:normAutofit/>
          </a:bodyPr>
          <a:lstStyle/>
          <a:p>
            <a:pPr algn="just"/>
            <a:r>
              <a:rPr lang="en-US" b="1" dirty="0" smtClean="0"/>
              <a:t>Step 3:</a:t>
            </a:r>
            <a:r>
              <a:rPr lang="en-US" dirty="0" smtClean="0"/>
              <a:t> Save the file and start the server using the </a:t>
            </a:r>
            <a:r>
              <a:rPr lang="en-US" b="1" dirty="0" smtClean="0"/>
              <a:t>node </a:t>
            </a:r>
            <a:r>
              <a:rPr lang="en-US" dirty="0" smtClean="0"/>
              <a:t>command. When the file executes successfully, we can observe the following output in the console.</a:t>
            </a:r>
          </a:p>
          <a:p>
            <a:pPr algn="just">
              <a:buNone/>
            </a:pPr>
            <a:endParaRPr lang="en-US" b="1" dirty="0" smtClean="0"/>
          </a:p>
          <a:p>
            <a:pPr algn="just">
              <a:buNone/>
            </a:pPr>
            <a:endParaRPr lang="en-US" b="1" dirty="0" smtClean="0"/>
          </a:p>
          <a:p>
            <a:pPr algn="just">
              <a:buNone/>
            </a:pPr>
            <a:endParaRPr lang="en-US" b="1" dirty="0" smtClean="0"/>
          </a:p>
          <a:p>
            <a:pPr algn="just"/>
            <a:r>
              <a:rPr lang="en-US" b="1" dirty="0" smtClean="0"/>
              <a:t>Step 4:</a:t>
            </a:r>
            <a:r>
              <a:rPr lang="en-US" dirty="0" smtClean="0"/>
              <a:t> We will observe the following in the browser.</a:t>
            </a:r>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Thus we have created a Node server and sent the response from the server to the client.</a:t>
            </a:r>
          </a:p>
          <a:p>
            <a:pPr algn="just"/>
            <a:endParaRPr lang="en-US" dirty="0" smtClean="0"/>
          </a:p>
          <a:p>
            <a:pPr algn="just"/>
            <a:endParaRPr lang="en-US" dirty="0"/>
          </a:p>
        </p:txBody>
      </p:sp>
      <p:pic>
        <p:nvPicPr>
          <p:cNvPr id="4" name="Picture 3"/>
          <p:cNvPicPr/>
          <p:nvPr/>
        </p:nvPicPr>
        <p:blipFill>
          <a:blip r:embed="rId2"/>
          <a:srcRect/>
          <a:stretch>
            <a:fillRect/>
          </a:stretch>
        </p:blipFill>
        <p:spPr bwMode="auto">
          <a:xfrm>
            <a:off x="990600" y="1600200"/>
            <a:ext cx="6629400" cy="13716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066800" y="3505200"/>
            <a:ext cx="6477000" cy="17526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r>
              <a:rPr lang="en-US" b="1" dirty="0" smtClean="0"/>
              <a:t>Introduction to Node Package Manager</a:t>
            </a:r>
            <a:endParaRPr lang="en-US" dirty="0"/>
          </a:p>
        </p:txBody>
      </p:sp>
      <p:sp>
        <p:nvSpPr>
          <p:cNvPr id="3" name="Content Placeholder 2"/>
          <p:cNvSpPr>
            <a:spLocks noGrp="1"/>
          </p:cNvSpPr>
          <p:nvPr>
            <p:ph sz="quarter" idx="1"/>
          </p:nvPr>
        </p:nvSpPr>
        <p:spPr>
          <a:xfrm>
            <a:off x="228600" y="685800"/>
            <a:ext cx="8686800" cy="5867400"/>
          </a:xfrm>
        </p:spPr>
        <p:txBody>
          <a:bodyPr>
            <a:normAutofit/>
          </a:bodyPr>
          <a:lstStyle/>
          <a:p>
            <a:pPr algn="just"/>
            <a:r>
              <a:rPr lang="en-US" dirty="0" smtClean="0"/>
              <a:t>We saw the usage of one of the built-in modules in Node.js: </a:t>
            </a:r>
            <a:r>
              <a:rPr lang="en-US" dirty="0" smtClean="0">
                <a:solidFill>
                  <a:srgbClr val="3366FF"/>
                </a:solidFill>
              </a:rPr>
              <a:t>HTTP module. There are many other built-in modules as well</a:t>
            </a:r>
            <a:r>
              <a:rPr lang="en-US" dirty="0" smtClean="0"/>
              <a:t>, provided by Node.js for implementing various functionalities. </a:t>
            </a:r>
          </a:p>
          <a:p>
            <a:pPr algn="just"/>
            <a:r>
              <a:rPr lang="en-US" dirty="0" smtClean="0"/>
              <a:t>It is also </a:t>
            </a:r>
            <a:r>
              <a:rPr lang="en-US" dirty="0" smtClean="0">
                <a:solidFill>
                  <a:srgbClr val="990033"/>
                </a:solidFill>
              </a:rPr>
              <a:t>possible to import an external module into a Node application, using NPM </a:t>
            </a:r>
            <a:r>
              <a:rPr lang="en-US" dirty="0" smtClean="0"/>
              <a:t>(Node Package Manager).</a:t>
            </a:r>
          </a:p>
          <a:p>
            <a:pPr algn="just"/>
            <a:r>
              <a:rPr lang="en-US" b="1" dirty="0" smtClean="0"/>
              <a:t>What is NPM?</a:t>
            </a:r>
            <a:endParaRPr lang="en-US" dirty="0" smtClean="0"/>
          </a:p>
          <a:p>
            <a:pPr algn="just"/>
            <a:r>
              <a:rPr lang="en-US" dirty="0" smtClean="0"/>
              <a:t>NPM stands for Node Package Manager which is </a:t>
            </a:r>
            <a:r>
              <a:rPr lang="en-US" dirty="0" smtClean="0">
                <a:solidFill>
                  <a:srgbClr val="FF3399"/>
                </a:solidFill>
              </a:rPr>
              <a:t>a collection of all the open-source JavaScript libraries available in this world</a:t>
            </a:r>
            <a:r>
              <a:rPr lang="en-US" dirty="0" smtClean="0"/>
              <a:t>. It is the </a:t>
            </a:r>
            <a:r>
              <a:rPr lang="en-US" dirty="0" smtClean="0">
                <a:solidFill>
                  <a:srgbClr val="3366FF"/>
                </a:solidFill>
              </a:rPr>
              <a:t>world’s largest software registry maintained by the Node.js team</a:t>
            </a:r>
            <a:r>
              <a:rPr lang="en-US" dirty="0" smtClean="0"/>
              <a:t>. There are many packages available on NPM which can be used in our application development.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400800"/>
          </a:xfrm>
        </p:spPr>
        <p:txBody>
          <a:bodyPr>
            <a:normAutofit fontScale="92500" lnSpcReduction="20000"/>
          </a:bodyPr>
          <a:lstStyle/>
          <a:p>
            <a:pPr algn="just"/>
            <a:r>
              <a:rPr lang="en-US" b="1" dirty="0" smtClean="0"/>
              <a:t>The </a:t>
            </a:r>
            <a:r>
              <a:rPr lang="en-US" b="1" dirty="0" err="1" smtClean="0"/>
              <a:t>npm</a:t>
            </a:r>
            <a:r>
              <a:rPr lang="en-US" b="1" dirty="0" smtClean="0"/>
              <a:t> CLI</a:t>
            </a:r>
            <a:endParaRPr lang="en-US" dirty="0" smtClean="0"/>
          </a:p>
          <a:p>
            <a:pPr algn="just"/>
            <a:r>
              <a:rPr lang="en-US" dirty="0" smtClean="0"/>
              <a:t>NPM provides a </a:t>
            </a:r>
            <a:r>
              <a:rPr lang="en-US" dirty="0" smtClean="0">
                <a:solidFill>
                  <a:srgbClr val="3366FF"/>
                </a:solidFill>
              </a:rPr>
              <a:t>command-line interface "</a:t>
            </a:r>
            <a:r>
              <a:rPr lang="en-US" b="1" dirty="0" err="1" smtClean="0">
                <a:solidFill>
                  <a:srgbClr val="3366FF"/>
                </a:solidFill>
              </a:rPr>
              <a:t>npm</a:t>
            </a:r>
            <a:r>
              <a:rPr lang="en-US" b="1" dirty="0" smtClean="0">
                <a:solidFill>
                  <a:srgbClr val="3366FF"/>
                </a:solidFill>
              </a:rPr>
              <a:t>"</a:t>
            </a:r>
            <a:r>
              <a:rPr lang="en-US" dirty="0" smtClean="0">
                <a:solidFill>
                  <a:srgbClr val="3366FF"/>
                </a:solidFill>
              </a:rPr>
              <a:t> to work with the NPM repository, which comes bundled with Node. This tool can be used to install, update, or uninstall any package </a:t>
            </a:r>
            <a:r>
              <a:rPr lang="en-US" dirty="0" smtClean="0"/>
              <a:t>through NPM.</a:t>
            </a:r>
          </a:p>
          <a:p>
            <a:pPr algn="just"/>
            <a:r>
              <a:rPr lang="en-US" b="1" dirty="0" smtClean="0"/>
              <a:t>How to get the packages to be installed in our application?</a:t>
            </a:r>
            <a:endParaRPr lang="en-US" dirty="0" smtClean="0"/>
          </a:p>
          <a:p>
            <a:pPr algn="just"/>
            <a:r>
              <a:rPr lang="en-US" dirty="0" smtClean="0"/>
              <a:t>To install any NPM package use the below code in the command prompt:</a:t>
            </a:r>
          </a:p>
          <a:p>
            <a:pPr lvl="0" algn="just">
              <a:buNone/>
            </a:pPr>
            <a:r>
              <a:rPr lang="en-US" dirty="0" smtClean="0"/>
              <a:t>			</a:t>
            </a:r>
            <a:r>
              <a:rPr lang="en-US" b="1" dirty="0" err="1" smtClean="0"/>
              <a:t>npm</a:t>
            </a:r>
            <a:r>
              <a:rPr lang="en-US" b="1" dirty="0" smtClean="0"/>
              <a:t> install &lt;</a:t>
            </a:r>
            <a:r>
              <a:rPr lang="en-US" b="1" dirty="0" err="1" smtClean="0"/>
              <a:t>package_name</a:t>
            </a:r>
            <a:r>
              <a:rPr lang="en-US" b="1" dirty="0" smtClean="0"/>
              <a:t>&gt;[@&lt;version&gt;] </a:t>
            </a:r>
          </a:p>
          <a:p>
            <a:pPr algn="just"/>
            <a:r>
              <a:rPr lang="en-US" dirty="0" smtClean="0"/>
              <a:t>This will create a folder </a:t>
            </a:r>
            <a:r>
              <a:rPr lang="en-US" dirty="0" err="1" smtClean="0"/>
              <a:t>node_modules</a:t>
            </a:r>
            <a:r>
              <a:rPr lang="en-US" dirty="0" smtClean="0"/>
              <a:t> in the current directory and put all the packages related files inside it. Here @version is optional if you don't specify the version, the latest version of the module will be downloaded.</a:t>
            </a:r>
          </a:p>
          <a:p>
            <a:pPr algn="just"/>
            <a:r>
              <a:rPr lang="en-US" dirty="0" smtClean="0"/>
              <a:t>You can even get tools from NPM like @angular/</a:t>
            </a:r>
            <a:r>
              <a:rPr lang="en-US" dirty="0" err="1" smtClean="0"/>
              <a:t>cli</a:t>
            </a:r>
            <a:r>
              <a:rPr lang="en-US" dirty="0" smtClean="0"/>
              <a:t>, typescript (compiler), etc.</a:t>
            </a:r>
          </a:p>
          <a:p>
            <a:pPr algn="just"/>
            <a:r>
              <a:rPr lang="en-US" dirty="0" smtClean="0"/>
              <a:t>There are two modes of installation through NPM</a:t>
            </a:r>
          </a:p>
          <a:p>
            <a:pPr lvl="0" algn="just"/>
            <a:r>
              <a:rPr lang="en-US" dirty="0" smtClean="0"/>
              <a:t>Global</a:t>
            </a:r>
          </a:p>
          <a:p>
            <a:pPr lvl="0" algn="just"/>
            <a:r>
              <a:rPr lang="en-US" dirty="0" smtClean="0"/>
              <a:t>Local</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6248400"/>
          </a:xfrm>
        </p:spPr>
        <p:txBody>
          <a:bodyPr>
            <a:normAutofit/>
          </a:bodyPr>
          <a:lstStyle/>
          <a:p>
            <a:pPr algn="just">
              <a:lnSpc>
                <a:spcPct val="150000"/>
              </a:lnSpc>
            </a:pPr>
            <a:r>
              <a:rPr lang="en-US" b="1" dirty="0" smtClean="0"/>
              <a:t>Scenario 2</a:t>
            </a:r>
            <a:r>
              <a:rPr lang="en-US" dirty="0" smtClean="0"/>
              <a:t>: Consider a scenario </a:t>
            </a:r>
            <a:r>
              <a:rPr lang="en-US" dirty="0" smtClean="0">
                <a:solidFill>
                  <a:srgbClr val="FF3399"/>
                </a:solidFill>
              </a:rPr>
              <a:t>where you are trying to upload videos to a social media website.</a:t>
            </a:r>
            <a:r>
              <a:rPr lang="en-US" dirty="0" smtClean="0"/>
              <a:t> You may observe that </a:t>
            </a:r>
            <a:r>
              <a:rPr lang="en-US" dirty="0" smtClean="0">
                <a:solidFill>
                  <a:srgbClr val="0070C0"/>
                </a:solidFill>
              </a:rPr>
              <a:t>lot of time is taken for getting your request processed. </a:t>
            </a:r>
          </a:p>
          <a:p>
            <a:pPr algn="just">
              <a:lnSpc>
                <a:spcPct val="150000"/>
              </a:lnSpc>
            </a:pPr>
            <a:r>
              <a:rPr lang="en-US" dirty="0" smtClean="0"/>
              <a:t>This may be </a:t>
            </a:r>
            <a:r>
              <a:rPr lang="en-US" dirty="0" smtClean="0">
                <a:solidFill>
                  <a:srgbClr val="FF3399"/>
                </a:solidFill>
              </a:rPr>
              <a:t>because the preceding requests need to be completed first by the web server of the application before executing this new request. </a:t>
            </a:r>
          </a:p>
          <a:p>
            <a:pPr algn="just">
              <a:lnSpc>
                <a:spcPct val="150000"/>
              </a:lnSpc>
            </a:pPr>
            <a:r>
              <a:rPr lang="en-US" dirty="0" smtClean="0"/>
              <a:t>In order </a:t>
            </a:r>
            <a:r>
              <a:rPr lang="en-US" dirty="0" smtClean="0">
                <a:solidFill>
                  <a:srgbClr val="3366FF"/>
                </a:solidFill>
              </a:rPr>
              <a:t>to ensure the requests get served concurrently, </a:t>
            </a:r>
            <a:r>
              <a:rPr lang="en-US" dirty="0" smtClean="0"/>
              <a:t>multiple approaches have been proposed. This is where </a:t>
            </a:r>
            <a:r>
              <a:rPr lang="en-US" dirty="0" smtClean="0">
                <a:solidFill>
                  <a:srgbClr val="FF3399"/>
                </a:solidFill>
              </a:rPr>
              <a:t>Node.js comes in</a:t>
            </a:r>
            <a:r>
              <a:rPr lang="en-US" dirty="0" smtClean="0"/>
              <a:t>. </a:t>
            </a:r>
          </a:p>
          <a:p>
            <a:pPr algn="just">
              <a:lnSpc>
                <a:spcPct val="150000"/>
              </a:lnSpc>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324600"/>
          </a:xfrm>
        </p:spPr>
        <p:txBody>
          <a:bodyPr>
            <a:normAutofit/>
          </a:bodyPr>
          <a:lstStyle/>
          <a:p>
            <a:pPr algn="just"/>
            <a:r>
              <a:rPr lang="en-US" b="1" dirty="0" smtClean="0"/>
              <a:t>Global installation</a:t>
            </a:r>
            <a:endParaRPr lang="en-US" dirty="0" smtClean="0"/>
          </a:p>
          <a:p>
            <a:pPr algn="just"/>
            <a:r>
              <a:rPr lang="en-US" dirty="0" smtClean="0"/>
              <a:t>If we want to globally install any package or tool </a:t>
            </a:r>
            <a:r>
              <a:rPr lang="en-US" dirty="0" smtClean="0">
                <a:solidFill>
                  <a:srgbClr val="3366FF"/>
                </a:solidFill>
              </a:rPr>
              <a:t>add -g to the command. </a:t>
            </a:r>
            <a:r>
              <a:rPr lang="en-US" dirty="0" smtClean="0"/>
              <a:t>On installing any package globally, that package gets added to the PATH </a:t>
            </a:r>
            <a:r>
              <a:rPr lang="en-US" dirty="0" smtClean="0">
                <a:solidFill>
                  <a:srgbClr val="FF3399"/>
                </a:solidFill>
              </a:rPr>
              <a:t>so that we can run it from any location on the computer.</a:t>
            </a:r>
          </a:p>
          <a:p>
            <a:pPr lvl="0" algn="just">
              <a:buNone/>
            </a:pPr>
            <a:r>
              <a:rPr lang="en-US" dirty="0" smtClean="0"/>
              <a:t>			</a:t>
            </a:r>
            <a:r>
              <a:rPr lang="en-US" b="1" dirty="0" err="1" smtClean="0"/>
              <a:t>npm</a:t>
            </a:r>
            <a:r>
              <a:rPr lang="en-US" b="1" dirty="0" smtClean="0"/>
              <a:t> install -g &lt;</a:t>
            </a:r>
            <a:r>
              <a:rPr lang="en-US" b="1" dirty="0" err="1" smtClean="0"/>
              <a:t>package_name</a:t>
            </a:r>
            <a:r>
              <a:rPr lang="en-US" b="1" dirty="0" smtClean="0"/>
              <a:t>&gt; </a:t>
            </a:r>
            <a:endParaRPr lang="en-US" dirty="0" smtClean="0"/>
          </a:p>
          <a:p>
            <a:pPr algn="just"/>
            <a:r>
              <a:rPr lang="en-US" dirty="0" smtClean="0"/>
              <a:t>Consider the scenario where "express" which is the most popular framework of Node to be used in our application. Then it can be installed using NPM as below.</a:t>
            </a:r>
          </a:p>
          <a:p>
            <a:pPr lvl="0" algn="just">
              <a:buNone/>
            </a:pPr>
            <a:r>
              <a:rPr lang="en-US" dirty="0" smtClean="0"/>
              <a:t>			</a:t>
            </a:r>
            <a:r>
              <a:rPr lang="en-US" b="1" dirty="0" err="1" smtClean="0"/>
              <a:t>npm</a:t>
            </a:r>
            <a:r>
              <a:rPr lang="en-US" b="1" dirty="0" smtClean="0"/>
              <a:t> install -g express </a:t>
            </a:r>
          </a:p>
          <a:p>
            <a:pPr algn="just"/>
            <a:r>
              <a:rPr lang="en-US" dirty="0" smtClean="0"/>
              <a:t>To install </a:t>
            </a:r>
            <a:r>
              <a:rPr lang="en-US" dirty="0" smtClean="0">
                <a:solidFill>
                  <a:srgbClr val="3366FF"/>
                </a:solidFill>
              </a:rPr>
              <a:t>any package that is to be available from anywhere on the computer</a:t>
            </a:r>
            <a:r>
              <a:rPr lang="en-US" dirty="0" smtClean="0"/>
              <a:t>, then better to go for global installation.</a:t>
            </a:r>
          </a:p>
          <a:p>
            <a:pPr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534400" cy="6172200"/>
          </a:xfrm>
        </p:spPr>
        <p:txBody>
          <a:bodyPr>
            <a:normAutofit fontScale="92500" lnSpcReduction="10000"/>
          </a:bodyPr>
          <a:lstStyle/>
          <a:p>
            <a:pPr algn="just">
              <a:lnSpc>
                <a:spcPct val="150000"/>
              </a:lnSpc>
            </a:pPr>
            <a:r>
              <a:rPr lang="en-US" b="1" dirty="0" smtClean="0"/>
              <a:t>Local installation</a:t>
            </a:r>
            <a:endParaRPr lang="en-US" dirty="0" smtClean="0"/>
          </a:p>
          <a:p>
            <a:pPr algn="just">
              <a:lnSpc>
                <a:spcPct val="150000"/>
              </a:lnSpc>
            </a:pPr>
            <a:r>
              <a:rPr lang="en-US" dirty="0" smtClean="0"/>
              <a:t>If </a:t>
            </a:r>
            <a:r>
              <a:rPr lang="en-US" dirty="0" smtClean="0">
                <a:solidFill>
                  <a:srgbClr val="FF3399"/>
                </a:solidFill>
              </a:rPr>
              <a:t>we do not add </a:t>
            </a:r>
            <a:r>
              <a:rPr lang="en-US" b="1" dirty="0" smtClean="0">
                <a:solidFill>
                  <a:srgbClr val="FF3399"/>
                </a:solidFill>
              </a:rPr>
              <a:t>-g</a:t>
            </a:r>
            <a:r>
              <a:rPr lang="en-US" dirty="0" smtClean="0">
                <a:solidFill>
                  <a:srgbClr val="FF3399"/>
                </a:solidFill>
              </a:rPr>
              <a:t> to your command for installation, the modules get installed locally,</a:t>
            </a:r>
            <a:r>
              <a:rPr lang="en-US" dirty="0" smtClean="0"/>
              <a:t> within a </a:t>
            </a:r>
            <a:r>
              <a:rPr lang="en-US" dirty="0" err="1" smtClean="0"/>
              <a:t>node_modules</a:t>
            </a:r>
            <a:r>
              <a:rPr lang="en-US" dirty="0" smtClean="0"/>
              <a:t> folder under the root directory. This is the default mode, as well.</a:t>
            </a:r>
          </a:p>
          <a:p>
            <a:pPr lvl="0" algn="just">
              <a:lnSpc>
                <a:spcPct val="150000"/>
              </a:lnSpc>
              <a:buNone/>
            </a:pPr>
            <a:r>
              <a:rPr lang="en-US" dirty="0" smtClean="0"/>
              <a:t>				</a:t>
            </a:r>
            <a:r>
              <a:rPr lang="en-US" b="1" dirty="0" err="1" smtClean="0"/>
              <a:t>npm</a:t>
            </a:r>
            <a:r>
              <a:rPr lang="en-US" b="1" dirty="0" smtClean="0"/>
              <a:t> install express</a:t>
            </a:r>
          </a:p>
          <a:p>
            <a:pPr algn="just">
              <a:lnSpc>
                <a:spcPct val="150000"/>
              </a:lnSpc>
            </a:pPr>
            <a:r>
              <a:rPr lang="en-US" dirty="0" smtClean="0"/>
              <a:t>To install </a:t>
            </a:r>
            <a:r>
              <a:rPr lang="en-US" dirty="0" smtClean="0">
                <a:solidFill>
                  <a:srgbClr val="3366FF"/>
                </a:solidFill>
              </a:rPr>
              <a:t>any application-specific package, get it installed locally.</a:t>
            </a:r>
          </a:p>
          <a:p>
            <a:pPr algn="just">
              <a:lnSpc>
                <a:spcPct val="150000"/>
              </a:lnSpc>
            </a:pPr>
            <a:r>
              <a:rPr lang="en-US" b="1" dirty="0" smtClean="0"/>
              <a:t>Best Practice Tip</a:t>
            </a:r>
            <a:r>
              <a:rPr lang="en-US" dirty="0" smtClean="0"/>
              <a:t>: Start all projects with </a:t>
            </a:r>
            <a:r>
              <a:rPr lang="en-US" dirty="0" err="1" smtClean="0"/>
              <a:t>npm</a:t>
            </a:r>
            <a:r>
              <a:rPr lang="en-US" dirty="0" smtClean="0"/>
              <a:t> </a:t>
            </a:r>
            <a:r>
              <a:rPr lang="en-US" dirty="0" err="1" smtClean="0"/>
              <a:t>init.</a:t>
            </a:r>
            <a:r>
              <a:rPr lang="en-US" dirty="0" smtClean="0"/>
              <a:t> This will create a new </a:t>
            </a:r>
            <a:r>
              <a:rPr lang="en-US" dirty="0" err="1" smtClean="0"/>
              <a:t>package.json</a:t>
            </a:r>
            <a:r>
              <a:rPr lang="en-US" dirty="0" smtClean="0"/>
              <a:t> for you which allows you to add a bunch of metadata to help others working on the project have the same setup as you.</a:t>
            </a:r>
          </a:p>
          <a:p>
            <a:pPr algn="just">
              <a:lnSpc>
                <a:spcPct val="150000"/>
              </a:lnSpc>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563562"/>
          </a:xfrm>
        </p:spPr>
        <p:txBody>
          <a:bodyPr>
            <a:normAutofit fontScale="90000"/>
          </a:bodyPr>
          <a:lstStyle/>
          <a:p>
            <a:pPr algn="ctr"/>
            <a:r>
              <a:rPr lang="en-US" sz="3200" b="1" dirty="0" smtClean="0"/>
              <a:t>How to update the packages in our application?</a:t>
            </a:r>
            <a:endParaRPr lang="en-US" sz="3200" dirty="0"/>
          </a:p>
        </p:txBody>
      </p:sp>
      <p:sp>
        <p:nvSpPr>
          <p:cNvPr id="3" name="Content Placeholder 2"/>
          <p:cNvSpPr>
            <a:spLocks noGrp="1"/>
          </p:cNvSpPr>
          <p:nvPr>
            <p:ph sz="quarter" idx="1"/>
          </p:nvPr>
        </p:nvSpPr>
        <p:spPr>
          <a:xfrm>
            <a:off x="304800" y="838200"/>
            <a:ext cx="8534400" cy="5638800"/>
          </a:xfrm>
        </p:spPr>
        <p:txBody>
          <a:bodyPr>
            <a:normAutofit lnSpcReduction="10000"/>
          </a:bodyPr>
          <a:lstStyle/>
          <a:p>
            <a:pPr algn="just">
              <a:lnSpc>
                <a:spcPct val="150000"/>
              </a:lnSpc>
            </a:pPr>
            <a:r>
              <a:rPr lang="en-US" dirty="0" smtClean="0"/>
              <a:t>We can also </a:t>
            </a:r>
            <a:r>
              <a:rPr lang="en-US" dirty="0" smtClean="0">
                <a:solidFill>
                  <a:srgbClr val="3366FF"/>
                </a:solidFill>
              </a:rPr>
              <a:t>update the packages downloaded from the registry to keep the code more secure and stable</a:t>
            </a:r>
            <a:r>
              <a:rPr lang="en-US" dirty="0" smtClean="0"/>
              <a:t>. </a:t>
            </a:r>
          </a:p>
          <a:p>
            <a:pPr algn="just">
              <a:lnSpc>
                <a:spcPct val="150000"/>
              </a:lnSpc>
            </a:pPr>
            <a:r>
              <a:rPr lang="en-US" dirty="0" smtClean="0"/>
              <a:t>To update a locally installed package, navigate to the folder the package is installed and run the below command. </a:t>
            </a:r>
          </a:p>
          <a:p>
            <a:pPr algn="just">
              <a:lnSpc>
                <a:spcPct val="150000"/>
              </a:lnSpc>
            </a:pPr>
            <a:r>
              <a:rPr lang="en-US" dirty="0" err="1" smtClean="0"/>
              <a:t>npm</a:t>
            </a:r>
            <a:r>
              <a:rPr lang="en-US" dirty="0" smtClean="0"/>
              <a:t> update</a:t>
            </a:r>
          </a:p>
          <a:p>
            <a:pPr algn="just">
              <a:lnSpc>
                <a:spcPct val="150000"/>
              </a:lnSpc>
            </a:pPr>
            <a:r>
              <a:rPr lang="en-US" dirty="0" smtClean="0"/>
              <a:t>Any update for a global package can be done using the following command.</a:t>
            </a:r>
          </a:p>
          <a:p>
            <a:pPr algn="just">
              <a:lnSpc>
                <a:spcPct val="150000"/>
              </a:lnSpc>
            </a:pPr>
            <a:r>
              <a:rPr lang="en-US" b="1" dirty="0" err="1" smtClean="0"/>
              <a:t>npm</a:t>
            </a:r>
            <a:r>
              <a:rPr lang="en-US" b="1" dirty="0" smtClean="0"/>
              <a:t> update -g &lt;</a:t>
            </a:r>
            <a:r>
              <a:rPr lang="en-US" b="1" dirty="0" err="1" smtClean="0"/>
              <a:t>package_name</a:t>
            </a:r>
            <a:r>
              <a:rPr lang="en-US" b="1" dirty="0" smtClean="0"/>
              <a:t>&gt;</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639762"/>
          </a:xfrm>
        </p:spPr>
        <p:txBody>
          <a:bodyPr>
            <a:normAutofit/>
          </a:bodyPr>
          <a:lstStyle/>
          <a:p>
            <a:r>
              <a:rPr lang="en-US" sz="3200" b="1" dirty="0" smtClean="0"/>
              <a:t>How to uninstall the packages in our application?</a:t>
            </a:r>
            <a:endParaRPr lang="en-US" sz="3200" dirty="0"/>
          </a:p>
        </p:txBody>
      </p:sp>
      <p:sp>
        <p:nvSpPr>
          <p:cNvPr id="3" name="Content Placeholder 2"/>
          <p:cNvSpPr>
            <a:spLocks noGrp="1"/>
          </p:cNvSpPr>
          <p:nvPr>
            <p:ph sz="quarter" idx="1"/>
          </p:nvPr>
        </p:nvSpPr>
        <p:spPr>
          <a:xfrm>
            <a:off x="304800" y="990600"/>
            <a:ext cx="8610600" cy="5562600"/>
          </a:xfrm>
        </p:spPr>
        <p:txBody>
          <a:bodyPr>
            <a:normAutofit/>
          </a:bodyPr>
          <a:lstStyle/>
          <a:p>
            <a:pPr algn="just">
              <a:lnSpc>
                <a:spcPct val="150000"/>
              </a:lnSpc>
            </a:pPr>
            <a:r>
              <a:rPr lang="en-US" dirty="0" smtClean="0"/>
              <a:t>We can uninstall the package or module, which we downloaded using the following command.</a:t>
            </a:r>
          </a:p>
          <a:p>
            <a:pPr algn="just">
              <a:lnSpc>
                <a:spcPct val="150000"/>
              </a:lnSpc>
            </a:pPr>
            <a:r>
              <a:rPr lang="en-US" dirty="0" err="1" smtClean="0"/>
              <a:t>npm</a:t>
            </a:r>
            <a:r>
              <a:rPr lang="en-US" dirty="0" smtClean="0"/>
              <a:t> uninstall &lt;</a:t>
            </a:r>
            <a:r>
              <a:rPr lang="en-US" dirty="0" err="1" smtClean="0"/>
              <a:t>package_name</a:t>
            </a:r>
            <a:r>
              <a:rPr lang="en-US" dirty="0" smtClean="0"/>
              <a:t>&gt;[@&lt;version&gt;] </a:t>
            </a:r>
          </a:p>
          <a:p>
            <a:pPr algn="just">
              <a:lnSpc>
                <a:spcPct val="150000"/>
              </a:lnSpc>
            </a:pPr>
            <a:r>
              <a:rPr lang="en-US" dirty="0" err="1" smtClean="0"/>
              <a:t>npm</a:t>
            </a:r>
            <a:r>
              <a:rPr lang="en-US" dirty="0" smtClean="0"/>
              <a:t> uninstall express@2.1.0</a:t>
            </a:r>
          </a:p>
          <a:p>
            <a:pPr algn="just">
              <a:lnSpc>
                <a:spcPct val="150000"/>
              </a:lnSpc>
            </a:pPr>
            <a:r>
              <a:rPr lang="en-US" b="1" dirty="0" smtClean="0"/>
              <a:t>NPM Alternatives</a:t>
            </a:r>
            <a:endParaRPr lang="en-US" dirty="0" smtClean="0"/>
          </a:p>
          <a:p>
            <a:pPr algn="just">
              <a:lnSpc>
                <a:spcPct val="150000"/>
              </a:lnSpc>
            </a:pPr>
            <a:r>
              <a:rPr lang="en-US" dirty="0" smtClean="0"/>
              <a:t>NPM is one of the oldest package managers for Node.js. There are other replacements like </a:t>
            </a:r>
            <a:r>
              <a:rPr lang="en-US" b="1" dirty="0" smtClean="0"/>
              <a:t>YARN </a:t>
            </a:r>
            <a:r>
              <a:rPr lang="en-US" dirty="0" smtClean="0"/>
              <a:t>that works with the NPM registry.</a:t>
            </a:r>
          </a:p>
          <a:p>
            <a:pPr algn="just">
              <a:lnSpc>
                <a:spcPct val="150000"/>
              </a:lnSpc>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t>What is </a:t>
            </a:r>
            <a:r>
              <a:rPr lang="en-US" b="1" dirty="0" err="1" smtClean="0"/>
              <a:t>package.json</a:t>
            </a:r>
            <a:r>
              <a:rPr lang="en-US" b="1" dirty="0" smtClean="0"/>
              <a:t> file?</a:t>
            </a:r>
            <a:endParaRPr lang="en-US" dirty="0"/>
          </a:p>
        </p:txBody>
      </p:sp>
      <p:sp>
        <p:nvSpPr>
          <p:cNvPr id="3" name="Content Placeholder 2"/>
          <p:cNvSpPr>
            <a:spLocks noGrp="1"/>
          </p:cNvSpPr>
          <p:nvPr>
            <p:ph sz="quarter" idx="1"/>
          </p:nvPr>
        </p:nvSpPr>
        <p:spPr>
          <a:xfrm>
            <a:off x="228600" y="914400"/>
            <a:ext cx="8610600" cy="5562600"/>
          </a:xfrm>
        </p:spPr>
        <p:txBody>
          <a:bodyPr/>
          <a:lstStyle/>
          <a:p>
            <a:pPr algn="just">
              <a:lnSpc>
                <a:spcPct val="150000"/>
              </a:lnSpc>
            </a:pPr>
            <a:r>
              <a:rPr lang="en-US" dirty="0" smtClean="0"/>
              <a:t>A Node project </a:t>
            </a:r>
            <a:r>
              <a:rPr lang="en-US" dirty="0" smtClean="0">
                <a:solidFill>
                  <a:srgbClr val="3366FF"/>
                </a:solidFill>
              </a:rPr>
              <a:t>needs a configuration file named "</a:t>
            </a:r>
            <a:r>
              <a:rPr lang="en-US" dirty="0" err="1" smtClean="0">
                <a:solidFill>
                  <a:srgbClr val="3366FF"/>
                </a:solidFill>
              </a:rPr>
              <a:t>package.json</a:t>
            </a:r>
            <a:r>
              <a:rPr lang="en-US" dirty="0" smtClean="0">
                <a:solidFill>
                  <a:srgbClr val="3366FF"/>
                </a:solidFill>
              </a:rPr>
              <a:t>"</a:t>
            </a:r>
            <a:r>
              <a:rPr lang="en-US" dirty="0" smtClean="0"/>
              <a:t>. It is a file that </a:t>
            </a:r>
            <a:r>
              <a:rPr lang="en-US" dirty="0" smtClean="0">
                <a:solidFill>
                  <a:srgbClr val="FF3399"/>
                </a:solidFill>
              </a:rPr>
              <a:t>contains basic information about the project like the package name, version as well as more information like dependencies which specifies the additional packages required for the project</a:t>
            </a:r>
            <a:r>
              <a:rPr lang="en-US" dirty="0" smtClean="0"/>
              <a:t>.</a:t>
            </a:r>
          </a:p>
          <a:p>
            <a:pPr algn="just">
              <a:lnSpc>
                <a:spcPct val="150000"/>
              </a:lnSpc>
            </a:pPr>
            <a:r>
              <a:rPr lang="en-US" dirty="0" smtClean="0"/>
              <a:t>To create a </a:t>
            </a:r>
            <a:r>
              <a:rPr lang="en-US" dirty="0" err="1" smtClean="0"/>
              <a:t>package.json</a:t>
            </a:r>
            <a:r>
              <a:rPr lang="en-US" dirty="0" smtClean="0"/>
              <a:t> file, open the Node command prompt and type the below command.</a:t>
            </a:r>
          </a:p>
          <a:p>
            <a:pPr algn="just">
              <a:lnSpc>
                <a:spcPct val="150000"/>
              </a:lnSpc>
            </a:pPr>
            <a:r>
              <a:rPr lang="en-US" dirty="0" err="1" smtClean="0"/>
              <a:t>npm</a:t>
            </a:r>
            <a:r>
              <a:rPr lang="en-US" dirty="0" smtClean="0"/>
              <a:t> init</a:t>
            </a:r>
          </a:p>
          <a:p>
            <a:pPr algn="just">
              <a:lnSpc>
                <a:spcPct val="150000"/>
              </a:lnSpc>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lnSpcReduction="10000"/>
          </a:bodyPr>
          <a:lstStyle/>
          <a:p>
            <a:r>
              <a:rPr lang="en-US" dirty="0" smtClean="0"/>
              <a:t>Enter values for package name, version, description, and so on. This will generate a </a:t>
            </a:r>
            <a:r>
              <a:rPr lang="en-US" dirty="0" err="1" smtClean="0"/>
              <a:t>package.json</a:t>
            </a:r>
            <a:r>
              <a:rPr lang="en-US" dirty="0" smtClean="0"/>
              <a:t> file similar to the one shown below:</a:t>
            </a:r>
          </a:p>
          <a:p>
            <a:r>
              <a:rPr lang="en-US" dirty="0" smtClean="0"/>
              <a:t>{  "name": "</a:t>
            </a:r>
            <a:r>
              <a:rPr lang="en-US" dirty="0" err="1" smtClean="0"/>
              <a:t>mypackage</a:t>
            </a:r>
            <a:r>
              <a:rPr lang="en-US" dirty="0" smtClean="0"/>
              <a:t>",  </a:t>
            </a:r>
          </a:p>
          <a:p>
            <a:pPr>
              <a:buNone/>
            </a:pPr>
            <a:r>
              <a:rPr lang="en-US" dirty="0" smtClean="0"/>
              <a:t>	    "version": "1.0.0",  </a:t>
            </a:r>
          </a:p>
          <a:p>
            <a:pPr>
              <a:buNone/>
            </a:pPr>
            <a:r>
              <a:rPr lang="en-US" dirty="0" smtClean="0"/>
              <a:t>	    "description": "\"Testing publishing\"",  </a:t>
            </a:r>
          </a:p>
          <a:p>
            <a:pPr>
              <a:buNone/>
            </a:pPr>
            <a:r>
              <a:rPr lang="en-US" dirty="0" smtClean="0"/>
              <a:t>	    "main": "index.js",  </a:t>
            </a:r>
          </a:p>
          <a:p>
            <a:pPr>
              <a:buNone/>
            </a:pPr>
            <a:r>
              <a:rPr lang="en-US" dirty="0" smtClean="0"/>
              <a:t>	    "scripts": {    </a:t>
            </a:r>
          </a:p>
          <a:p>
            <a:pPr>
              <a:buNone/>
            </a:pPr>
            <a:r>
              <a:rPr lang="en-US" dirty="0" smtClean="0"/>
              <a:t>		"test": "echo \</a:t>
            </a:r>
          </a:p>
          <a:p>
            <a:pPr>
              <a:buNone/>
            </a:pPr>
            <a:r>
              <a:rPr lang="en-US" dirty="0" smtClean="0"/>
              <a:t>		"Error: no test specified\" &amp;&amp; exit 1"  </a:t>
            </a:r>
          </a:p>
          <a:p>
            <a:pPr>
              <a:buNone/>
            </a:pPr>
            <a:r>
              <a:rPr lang="en-US" dirty="0" smtClean="0"/>
              <a:t>     }, </a:t>
            </a:r>
          </a:p>
          <a:p>
            <a:pPr>
              <a:buNone/>
            </a:pPr>
            <a:r>
              <a:rPr lang="en-US" dirty="0" smtClean="0"/>
              <a:t>	     "author": "",  </a:t>
            </a:r>
          </a:p>
          <a:p>
            <a:pPr>
              <a:buNone/>
            </a:pPr>
            <a:r>
              <a:rPr lang="en-US" dirty="0" smtClean="0"/>
              <a:t>	     "license": "ISC“</a:t>
            </a:r>
          </a:p>
          <a:p>
            <a:pPr>
              <a:buNone/>
            </a:pPr>
            <a:r>
              <a:rPr lang="en-US" dirty="0" smtClean="0"/>
              <a:t>    }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96000"/>
          </a:xfrm>
        </p:spPr>
        <p:txBody>
          <a:bodyPr>
            <a:normAutofit/>
          </a:bodyPr>
          <a:lstStyle/>
          <a:p>
            <a:pPr algn="just">
              <a:lnSpc>
                <a:spcPct val="150000"/>
              </a:lnSpc>
            </a:pPr>
            <a:r>
              <a:rPr lang="en-US" dirty="0" smtClean="0"/>
              <a:t>The name and version represent the </a:t>
            </a:r>
            <a:r>
              <a:rPr lang="en-US" dirty="0" smtClean="0">
                <a:solidFill>
                  <a:srgbClr val="FF3399"/>
                </a:solidFill>
              </a:rPr>
              <a:t>module name and the version to be used </a:t>
            </a:r>
            <a:r>
              <a:rPr lang="en-US" dirty="0" smtClean="0"/>
              <a:t>while publishing.</a:t>
            </a:r>
          </a:p>
          <a:p>
            <a:pPr algn="just">
              <a:lnSpc>
                <a:spcPct val="150000"/>
              </a:lnSpc>
            </a:pPr>
            <a:r>
              <a:rPr lang="en-US" dirty="0" smtClean="0"/>
              <a:t>The description represents a </a:t>
            </a:r>
            <a:r>
              <a:rPr lang="en-US" dirty="0" smtClean="0">
                <a:solidFill>
                  <a:srgbClr val="3366FF"/>
                </a:solidFill>
              </a:rPr>
              <a:t>brief description of the module.</a:t>
            </a:r>
          </a:p>
          <a:p>
            <a:pPr algn="just">
              <a:lnSpc>
                <a:spcPct val="150000"/>
              </a:lnSpc>
            </a:pPr>
            <a:r>
              <a:rPr lang="en-US" dirty="0" smtClean="0"/>
              <a:t>The property main represents the </a:t>
            </a:r>
            <a:r>
              <a:rPr lang="en-US" dirty="0" smtClean="0">
                <a:solidFill>
                  <a:srgbClr val="00B050"/>
                </a:solidFill>
              </a:rPr>
              <a:t>entry point of the application. </a:t>
            </a:r>
          </a:p>
          <a:p>
            <a:pPr algn="just">
              <a:lnSpc>
                <a:spcPct val="150000"/>
              </a:lnSpc>
            </a:pPr>
            <a:r>
              <a:rPr lang="en-US" dirty="0" smtClean="0"/>
              <a:t>The test represents all the </a:t>
            </a:r>
            <a:r>
              <a:rPr lang="en-US" dirty="0" smtClean="0">
                <a:solidFill>
                  <a:srgbClr val="990033"/>
                </a:solidFill>
              </a:rPr>
              <a:t>test scripts to run</a:t>
            </a:r>
            <a:r>
              <a:rPr lang="en-US" dirty="0" smtClean="0"/>
              <a:t>.</a:t>
            </a:r>
          </a:p>
          <a:p>
            <a:pPr algn="just">
              <a:lnSpc>
                <a:spcPct val="150000"/>
              </a:lnSpc>
            </a:pPr>
            <a:r>
              <a:rPr lang="en-US" dirty="0" smtClean="0"/>
              <a:t>The author represents the </a:t>
            </a:r>
            <a:r>
              <a:rPr lang="en-US" dirty="0" smtClean="0">
                <a:solidFill>
                  <a:srgbClr val="3366FF"/>
                </a:solidFill>
              </a:rPr>
              <a:t>author's name and the license represents the license type of the module</a:t>
            </a:r>
            <a:r>
              <a:rPr lang="en-US" dirty="0" smtClean="0"/>
              <a:t>.</a:t>
            </a:r>
          </a:p>
          <a:p>
            <a:pPr algn="just">
              <a:lnSpc>
                <a:spcPct val="150000"/>
              </a:lnSpc>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t>Publish custom module to NPM-Demo</a:t>
            </a:r>
            <a:endParaRPr lang="en-US" dirty="0"/>
          </a:p>
        </p:txBody>
      </p:sp>
      <p:sp>
        <p:nvSpPr>
          <p:cNvPr id="3" name="Content Placeholder 2"/>
          <p:cNvSpPr>
            <a:spLocks noGrp="1"/>
          </p:cNvSpPr>
          <p:nvPr>
            <p:ph sz="quarter" idx="1"/>
          </p:nvPr>
        </p:nvSpPr>
        <p:spPr>
          <a:xfrm>
            <a:off x="381000" y="838200"/>
            <a:ext cx="8534400" cy="5715000"/>
          </a:xfrm>
        </p:spPr>
        <p:txBody>
          <a:bodyPr>
            <a:normAutofit/>
          </a:bodyPr>
          <a:lstStyle/>
          <a:p>
            <a:pPr algn="just"/>
            <a:r>
              <a:rPr lang="en-US" dirty="0" smtClean="0"/>
              <a:t>The NPM repository has a collection of modules that we can download and use in our application. </a:t>
            </a:r>
          </a:p>
          <a:p>
            <a:pPr algn="just"/>
            <a:r>
              <a:rPr lang="en-US" dirty="0" smtClean="0">
                <a:solidFill>
                  <a:srgbClr val="FF3399"/>
                </a:solidFill>
              </a:rPr>
              <a:t>It is also possible to publish the custom modules that we created to NPM so that we can make our modules to be available for others to download.</a:t>
            </a:r>
          </a:p>
          <a:p>
            <a:pPr algn="just"/>
            <a:r>
              <a:rPr lang="en-US" dirty="0" smtClean="0"/>
              <a:t>Let us understand how to publish a custom module to the NPM repository.</a:t>
            </a:r>
          </a:p>
          <a:p>
            <a:pPr algn="just"/>
            <a:r>
              <a:rPr lang="en-US" b="1" dirty="0" smtClean="0"/>
              <a:t>Steps to publish a custom module to NPM: </a:t>
            </a:r>
            <a:endParaRPr lang="en-US" dirty="0" smtClean="0"/>
          </a:p>
          <a:p>
            <a:pPr algn="just"/>
            <a:r>
              <a:rPr lang="en-US" dirty="0" smtClean="0"/>
              <a:t>Step 1: Create a user account using the signup option in </a:t>
            </a:r>
            <a:r>
              <a:rPr lang="en-US" b="1" dirty="0" smtClean="0"/>
              <a:t>npmjs.com</a:t>
            </a:r>
            <a:r>
              <a:rPr lang="en-US" dirty="0" smtClean="0"/>
              <a:t> or using </a:t>
            </a:r>
            <a:r>
              <a:rPr lang="en-US" b="1" dirty="0" err="1" smtClean="0"/>
              <a:t>npm</a:t>
            </a:r>
            <a:r>
              <a:rPr lang="en-US" b="1" dirty="0" smtClean="0"/>
              <a:t> </a:t>
            </a:r>
            <a:r>
              <a:rPr lang="en-US" b="1" dirty="0" err="1" smtClean="0"/>
              <a:t>adduser</a:t>
            </a:r>
            <a:r>
              <a:rPr lang="en-US" b="1" dirty="0" smtClean="0"/>
              <a:t> </a:t>
            </a:r>
            <a:r>
              <a:rPr lang="en-US" dirty="0" smtClean="0"/>
              <a:t>command</a:t>
            </a:r>
            <a:r>
              <a:rPr lang="en-US" b="1" dirty="0" smtClean="0"/>
              <a:t> </a:t>
            </a:r>
            <a:r>
              <a:rPr lang="en-US" dirty="0" smtClean="0"/>
              <a:t>from the command prompt as below:</a:t>
            </a:r>
          </a:p>
          <a:p>
            <a:pPr algn="just"/>
            <a:r>
              <a:rPr lang="en-US" dirty="0" smtClean="0"/>
              <a:t>D:\&gt;</a:t>
            </a:r>
            <a:r>
              <a:rPr lang="en-US" dirty="0" err="1" smtClean="0"/>
              <a:t>npm</a:t>
            </a:r>
            <a:r>
              <a:rPr lang="en-US" dirty="0" smtClean="0"/>
              <a:t> </a:t>
            </a:r>
            <a:r>
              <a:rPr lang="en-US" dirty="0" err="1" smtClean="0"/>
              <a:t>adduser</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610600" cy="6248400"/>
          </a:xfrm>
        </p:spPr>
        <p:txBody>
          <a:bodyPr/>
          <a:lstStyle/>
          <a:p>
            <a:r>
              <a:rPr lang="en-US" dirty="0" smtClean="0"/>
              <a:t>Step 2: Create a </a:t>
            </a:r>
            <a:r>
              <a:rPr lang="en-US" dirty="0" err="1" smtClean="0"/>
              <a:t>package.json</a:t>
            </a:r>
            <a:r>
              <a:rPr lang="en-US" dirty="0" smtClean="0"/>
              <a:t> file in a folder named </a:t>
            </a:r>
            <a:r>
              <a:rPr lang="en-US" dirty="0" err="1" smtClean="0"/>
              <a:t>mypackage</a:t>
            </a:r>
            <a:r>
              <a:rPr lang="en-US" dirty="0" smtClean="0"/>
              <a:t>. </a:t>
            </a:r>
          </a:p>
          <a:p>
            <a:r>
              <a:rPr lang="en-US" dirty="0" smtClean="0"/>
              <a:t>Specify application configurations in this file.</a:t>
            </a:r>
          </a:p>
          <a:p>
            <a:r>
              <a:rPr lang="en-US" dirty="0" smtClean="0"/>
              <a:t>{ 	 "name": "</a:t>
            </a:r>
            <a:r>
              <a:rPr lang="en-US" dirty="0" err="1" smtClean="0"/>
              <a:t>mypackage</a:t>
            </a:r>
            <a:r>
              <a:rPr lang="en-US" dirty="0" smtClean="0"/>
              <a:t>",  </a:t>
            </a:r>
          </a:p>
          <a:p>
            <a:pPr>
              <a:buNone/>
            </a:pPr>
            <a:r>
              <a:rPr lang="en-US" dirty="0" smtClean="0"/>
              <a:t>		"version": "1.0.0",  </a:t>
            </a:r>
          </a:p>
          <a:p>
            <a:pPr>
              <a:buNone/>
            </a:pPr>
            <a:r>
              <a:rPr lang="en-US" dirty="0" smtClean="0"/>
              <a:t>		"description": "Testing publishing",  </a:t>
            </a:r>
          </a:p>
          <a:p>
            <a:pPr>
              <a:buNone/>
            </a:pPr>
            <a:r>
              <a:rPr lang="en-US" dirty="0" smtClean="0"/>
              <a:t>		"main": "webServer.js",  </a:t>
            </a:r>
          </a:p>
          <a:p>
            <a:pPr>
              <a:buNone/>
            </a:pPr>
            <a:r>
              <a:rPr lang="en-US" dirty="0" smtClean="0"/>
              <a:t>		"scripts": {	    </a:t>
            </a:r>
          </a:p>
          <a:p>
            <a:pPr>
              <a:buNone/>
            </a:pPr>
            <a:r>
              <a:rPr lang="en-US" dirty="0" smtClean="0"/>
              <a:t>		"test": "echo \"Error: no test specified\" &amp;&amp; exit 1"	  	},  </a:t>
            </a:r>
          </a:p>
          <a:p>
            <a:pPr>
              <a:buNone/>
            </a:pPr>
            <a:r>
              <a:rPr lang="en-US" dirty="0" smtClean="0"/>
              <a:t>		"keywords": ["node” ],   </a:t>
            </a:r>
          </a:p>
          <a:p>
            <a:pPr>
              <a:buNone/>
            </a:pPr>
            <a:r>
              <a:rPr lang="en-US" dirty="0" smtClean="0"/>
              <a:t>		"author": "",  </a:t>
            </a:r>
          </a:p>
          <a:p>
            <a:pPr>
              <a:buNone/>
            </a:pPr>
            <a:r>
              <a:rPr lang="en-US" dirty="0" smtClean="0"/>
              <a:t>		"license": "ISC"}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686800" cy="6324600"/>
          </a:xfrm>
        </p:spPr>
        <p:txBody>
          <a:bodyPr>
            <a:normAutofit/>
          </a:bodyPr>
          <a:lstStyle/>
          <a:p>
            <a:pPr algn="just"/>
            <a:r>
              <a:rPr lang="en-US" b="1" dirty="0" smtClean="0"/>
              <a:t>Step 3:</a:t>
            </a:r>
            <a:r>
              <a:rPr lang="en-US" dirty="0" smtClean="0"/>
              <a:t> Create a module in the same folder inside which the </a:t>
            </a:r>
            <a:r>
              <a:rPr lang="en-US" dirty="0" err="1" smtClean="0"/>
              <a:t>package.json</a:t>
            </a:r>
            <a:r>
              <a:rPr lang="en-US" dirty="0" smtClean="0"/>
              <a:t> file resides. </a:t>
            </a:r>
          </a:p>
          <a:p>
            <a:pPr algn="just"/>
            <a:r>
              <a:rPr lang="en-US" b="1" dirty="0" smtClean="0"/>
              <a:t>MyModule.js</a:t>
            </a:r>
            <a:endParaRPr lang="en-US" dirty="0" smtClean="0"/>
          </a:p>
          <a:p>
            <a:pPr algn="just"/>
            <a:r>
              <a:rPr lang="en-US" dirty="0" err="1" smtClean="0"/>
              <a:t>exports.myMethod</a:t>
            </a:r>
            <a:r>
              <a:rPr lang="en-US" dirty="0" smtClean="0"/>
              <a:t> = function () {  </a:t>
            </a:r>
          </a:p>
          <a:p>
            <a:pPr algn="just"/>
            <a:r>
              <a:rPr lang="en-US" dirty="0" smtClean="0"/>
              <a:t>console.log('Method invoked from a module');</a:t>
            </a:r>
          </a:p>
          <a:p>
            <a:pPr algn="just"/>
            <a:r>
              <a:rPr lang="en-US" dirty="0" smtClean="0"/>
              <a:t>}; </a:t>
            </a:r>
          </a:p>
          <a:p>
            <a:pPr algn="just"/>
            <a:r>
              <a:rPr lang="en-US" dirty="0" smtClean="0"/>
              <a:t>Create another file where </a:t>
            </a:r>
            <a:r>
              <a:rPr lang="en-US" dirty="0" err="1" smtClean="0"/>
              <a:t>MyModule</a:t>
            </a:r>
            <a:r>
              <a:rPr lang="en-US" dirty="0" smtClean="0"/>
              <a:t> is to be imported and invoke the </a:t>
            </a:r>
            <a:r>
              <a:rPr lang="en-US" dirty="0" err="1" smtClean="0"/>
              <a:t>myMethod</a:t>
            </a:r>
            <a:r>
              <a:rPr lang="en-US" dirty="0" smtClean="0"/>
              <a:t>() function.</a:t>
            </a:r>
          </a:p>
          <a:p>
            <a:pPr algn="just"/>
            <a:r>
              <a:rPr lang="en-US" b="1" dirty="0" smtClean="0"/>
              <a:t>TestModule.js</a:t>
            </a:r>
          </a:p>
          <a:p>
            <a:pPr algn="just"/>
            <a:r>
              <a:rPr lang="en-US" dirty="0" smtClean="0"/>
              <a:t>const </a:t>
            </a:r>
            <a:r>
              <a:rPr lang="en-US" dirty="0" err="1" smtClean="0"/>
              <a:t>myModule</a:t>
            </a:r>
            <a:r>
              <a:rPr lang="en-US" dirty="0" smtClean="0"/>
              <a:t> = require('./</a:t>
            </a:r>
            <a:r>
              <a:rPr lang="en-US" dirty="0" err="1" smtClean="0"/>
              <a:t>MyModule</a:t>
            </a:r>
            <a:r>
              <a:rPr lang="en-US" dirty="0" smtClean="0"/>
              <a:t>');</a:t>
            </a:r>
          </a:p>
          <a:p>
            <a:pPr algn="just"/>
            <a:r>
              <a:rPr lang="en-US" dirty="0" err="1" smtClean="0"/>
              <a:t>myModule.myMethod</a:t>
            </a:r>
            <a:r>
              <a:rPr lang="en-US" dirty="0" smtClean="0"/>
              <a:t>();</a:t>
            </a:r>
          </a:p>
          <a:p>
            <a:pPr algn="just"/>
            <a:r>
              <a:rPr lang="en-US" b="1" dirty="0" smtClean="0"/>
              <a:t>Step 4:</a:t>
            </a:r>
            <a:r>
              <a:rPr lang="en-US" dirty="0" smtClean="0"/>
              <a:t> Run the code using the Node command and test it.</a:t>
            </a:r>
          </a:p>
          <a:p>
            <a:pPr algn="just"/>
            <a:r>
              <a:rPr lang="en-US" dirty="0" smtClean="0"/>
              <a:t>D:\mypackage\&gt;node TestModule.js</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562600"/>
          </a:xfrm>
        </p:spPr>
        <p:txBody>
          <a:bodyPr/>
          <a:lstStyle/>
          <a:p>
            <a:pPr algn="just">
              <a:lnSpc>
                <a:spcPct val="200000"/>
              </a:lnSpc>
            </a:pPr>
            <a:r>
              <a:rPr lang="en-US" dirty="0" smtClean="0"/>
              <a:t>Since </a:t>
            </a:r>
            <a:r>
              <a:rPr lang="en-US" dirty="0" smtClean="0">
                <a:solidFill>
                  <a:srgbClr val="FF3399"/>
                </a:solidFill>
              </a:rPr>
              <a:t>Node.js uses an event looping mechanism, a Node.js web server is capable of sending responses in a non-blocking way. </a:t>
            </a:r>
          </a:p>
          <a:p>
            <a:pPr algn="just">
              <a:lnSpc>
                <a:spcPct val="200000"/>
              </a:lnSpc>
            </a:pPr>
            <a:r>
              <a:rPr lang="en-US" dirty="0" smtClean="0"/>
              <a:t>This eventually means, a Node.js server </a:t>
            </a:r>
            <a:r>
              <a:rPr lang="en-US" dirty="0" smtClean="0">
                <a:solidFill>
                  <a:srgbClr val="3366FF"/>
                </a:solidFill>
              </a:rPr>
              <a:t>can handle a large number of requests </a:t>
            </a:r>
            <a:r>
              <a:rPr lang="en-US" dirty="0" smtClean="0"/>
              <a:t>than the commonly used traditional web servers.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562600"/>
          </a:xfrm>
        </p:spPr>
        <p:txBody>
          <a:bodyPr/>
          <a:lstStyle/>
          <a:p>
            <a:pPr algn="just">
              <a:lnSpc>
                <a:spcPct val="150000"/>
              </a:lnSpc>
            </a:pPr>
            <a:r>
              <a:rPr lang="en-US" dirty="0" smtClean="0"/>
              <a:t>Step 5:  Use </a:t>
            </a:r>
            <a:r>
              <a:rPr lang="en-US" dirty="0" err="1" smtClean="0"/>
              <a:t>npm</a:t>
            </a:r>
            <a:r>
              <a:rPr lang="en-US" dirty="0" smtClean="0"/>
              <a:t> publish command from the command prompt to publish the module to </a:t>
            </a:r>
            <a:r>
              <a:rPr lang="en-US" dirty="0" err="1" smtClean="0"/>
              <a:t>npm</a:t>
            </a:r>
            <a:r>
              <a:rPr lang="en-US" dirty="0" smtClean="0"/>
              <a:t>:</a:t>
            </a:r>
          </a:p>
          <a:p>
            <a:pPr algn="just">
              <a:lnSpc>
                <a:spcPct val="150000"/>
              </a:lnSpc>
            </a:pPr>
            <a:r>
              <a:rPr lang="en-US" dirty="0" smtClean="0"/>
              <a:t>D:\mypackage\&gt;</a:t>
            </a:r>
            <a:r>
              <a:rPr lang="en-US" dirty="0" err="1" smtClean="0"/>
              <a:t>npm</a:t>
            </a:r>
            <a:r>
              <a:rPr lang="en-US" dirty="0" smtClean="0"/>
              <a:t> publish + mypackage@1.0.1 </a:t>
            </a:r>
          </a:p>
          <a:p>
            <a:pPr algn="just">
              <a:lnSpc>
                <a:spcPct val="150000"/>
              </a:lnSpc>
            </a:pPr>
            <a:r>
              <a:rPr lang="en-US" dirty="0" smtClean="0"/>
              <a:t>The package will be published successfully. To use this module from </a:t>
            </a:r>
            <a:r>
              <a:rPr lang="en-US" dirty="0" err="1" smtClean="0"/>
              <a:t>npm</a:t>
            </a:r>
            <a:r>
              <a:rPr lang="en-US" dirty="0" smtClean="0"/>
              <a:t>, just use the "</a:t>
            </a:r>
            <a:r>
              <a:rPr lang="en-US" dirty="0" err="1" smtClean="0"/>
              <a:t>npm</a:t>
            </a:r>
            <a:r>
              <a:rPr lang="en-US" dirty="0" smtClean="0"/>
              <a:t> install </a:t>
            </a:r>
            <a:r>
              <a:rPr lang="en-US" dirty="0" err="1" smtClean="0"/>
              <a:t>mypackage</a:t>
            </a:r>
            <a:r>
              <a:rPr lang="en-US" dirty="0" smtClean="0"/>
              <a:t>" command from the command line and it will get installed.</a:t>
            </a:r>
          </a:p>
          <a:p>
            <a:pPr algn="just">
              <a:lnSpc>
                <a:spcPct val="150000"/>
              </a:lnSpc>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b="1" dirty="0" smtClean="0"/>
              <a:t>Node Package Manager</a:t>
            </a:r>
            <a:endParaRPr lang="en-US" dirty="0"/>
          </a:p>
        </p:txBody>
      </p:sp>
      <p:sp>
        <p:nvSpPr>
          <p:cNvPr id="3" name="Content Placeholder 2"/>
          <p:cNvSpPr>
            <a:spLocks noGrp="1"/>
          </p:cNvSpPr>
          <p:nvPr>
            <p:ph sz="quarter" idx="1"/>
          </p:nvPr>
        </p:nvSpPr>
        <p:spPr>
          <a:xfrm>
            <a:off x="304800" y="838200"/>
            <a:ext cx="8534400" cy="5715000"/>
          </a:xfrm>
        </p:spPr>
        <p:txBody>
          <a:bodyPr>
            <a:normAutofit fontScale="92500" lnSpcReduction="20000"/>
          </a:bodyPr>
          <a:lstStyle/>
          <a:p>
            <a:pPr algn="just"/>
            <a:r>
              <a:rPr lang="en-US" b="1" dirty="0" smtClean="0"/>
              <a:t>Highlights:</a:t>
            </a:r>
            <a:endParaRPr lang="en-US" dirty="0" smtClean="0"/>
          </a:p>
          <a:p>
            <a:pPr lvl="0" algn="just"/>
            <a:r>
              <a:rPr lang="en-US" dirty="0" smtClean="0"/>
              <a:t>Usage of NPM</a:t>
            </a:r>
          </a:p>
          <a:p>
            <a:pPr lvl="0" algn="just"/>
            <a:r>
              <a:rPr lang="en-US" dirty="0" smtClean="0"/>
              <a:t>Installing a module using NPM</a:t>
            </a:r>
          </a:p>
          <a:p>
            <a:pPr algn="just"/>
            <a:r>
              <a:rPr lang="en-US" b="1" dirty="0" smtClean="0"/>
              <a:t>Demo steps:</a:t>
            </a:r>
            <a:endParaRPr lang="en-US" dirty="0" smtClean="0"/>
          </a:p>
          <a:p>
            <a:pPr algn="just"/>
            <a:r>
              <a:rPr lang="en-US" b="1" dirty="0" smtClean="0"/>
              <a:t>Step 1:</a:t>
            </a:r>
            <a:r>
              <a:rPr lang="en-US" dirty="0" smtClean="0"/>
              <a:t> Write the following statement in your terminal in order to install the </a:t>
            </a:r>
            <a:r>
              <a:rPr lang="en-US" b="1" dirty="0" smtClean="0"/>
              <a:t>express </a:t>
            </a:r>
            <a:r>
              <a:rPr lang="en-US" dirty="0" smtClean="0"/>
              <a:t>module using </a:t>
            </a:r>
            <a:r>
              <a:rPr lang="en-US" dirty="0" err="1" smtClean="0"/>
              <a:t>npm</a:t>
            </a:r>
            <a:r>
              <a:rPr lang="en-US" dirty="0" smtClean="0"/>
              <a:t>.</a:t>
            </a:r>
          </a:p>
          <a:p>
            <a:pPr lvl="0" algn="just">
              <a:buNone/>
            </a:pPr>
            <a:r>
              <a:rPr lang="en-US" dirty="0" smtClean="0"/>
              <a:t>			</a:t>
            </a:r>
            <a:r>
              <a:rPr lang="en-US" dirty="0" err="1" smtClean="0"/>
              <a:t>npm</a:t>
            </a:r>
            <a:r>
              <a:rPr lang="en-US" dirty="0" smtClean="0"/>
              <a:t> install -g express </a:t>
            </a:r>
          </a:p>
          <a:p>
            <a:pPr algn="just"/>
            <a:r>
              <a:rPr lang="en-US" b="1" dirty="0" smtClean="0"/>
              <a:t>Step 2:</a:t>
            </a:r>
            <a:r>
              <a:rPr lang="en-US" dirty="0" smtClean="0"/>
              <a:t> You can observe the following in your integrated terminal.</a:t>
            </a:r>
          </a:p>
          <a:p>
            <a:pPr algn="just"/>
            <a:endParaRPr lang="en-US" dirty="0" smtClean="0"/>
          </a:p>
          <a:p>
            <a:pPr algn="just">
              <a:buNone/>
            </a:pPr>
            <a:endParaRPr lang="en-US" dirty="0" smtClean="0"/>
          </a:p>
          <a:p>
            <a:pPr algn="just">
              <a:buNone/>
            </a:pPr>
            <a:endParaRPr lang="en-US" dirty="0" smtClean="0"/>
          </a:p>
          <a:p>
            <a:pPr algn="just"/>
            <a:r>
              <a:rPr lang="en-US" dirty="0" smtClean="0"/>
              <a:t>Thus </a:t>
            </a:r>
            <a:r>
              <a:rPr lang="en-US" b="1" dirty="0" smtClean="0"/>
              <a:t>express </a:t>
            </a:r>
            <a:r>
              <a:rPr lang="en-US" dirty="0" smtClean="0"/>
              <a:t>module will be installed in the machine. Similarly, any other module can be installed through the </a:t>
            </a:r>
            <a:r>
              <a:rPr lang="en-US" dirty="0" err="1" smtClean="0"/>
              <a:t>npm</a:t>
            </a:r>
            <a:r>
              <a:rPr lang="en-US" dirty="0" smtClean="0"/>
              <a:t> repository.</a:t>
            </a:r>
          </a:p>
          <a:p>
            <a:pPr algn="just"/>
            <a:endParaRPr lang="en-US" dirty="0"/>
          </a:p>
        </p:txBody>
      </p:sp>
      <p:pic>
        <p:nvPicPr>
          <p:cNvPr id="4" name="Picture 3"/>
          <p:cNvPicPr/>
          <p:nvPr/>
        </p:nvPicPr>
        <p:blipFill>
          <a:blip r:embed="rId2"/>
          <a:srcRect/>
          <a:stretch>
            <a:fillRect/>
          </a:stretch>
        </p:blipFill>
        <p:spPr bwMode="auto">
          <a:xfrm>
            <a:off x="609600" y="4038600"/>
            <a:ext cx="8001000" cy="9144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smtClean="0"/>
              <a:t>NPM audit</a:t>
            </a:r>
            <a:endParaRPr lang="en-US" dirty="0"/>
          </a:p>
        </p:txBody>
      </p:sp>
      <p:sp>
        <p:nvSpPr>
          <p:cNvPr id="3" name="Content Placeholder 2"/>
          <p:cNvSpPr>
            <a:spLocks noGrp="1"/>
          </p:cNvSpPr>
          <p:nvPr>
            <p:ph sz="quarter" idx="1"/>
          </p:nvPr>
        </p:nvSpPr>
        <p:spPr>
          <a:xfrm>
            <a:off x="228600" y="990600"/>
            <a:ext cx="8763000" cy="5638800"/>
          </a:xfrm>
        </p:spPr>
        <p:txBody>
          <a:bodyPr>
            <a:normAutofit/>
          </a:bodyPr>
          <a:lstStyle/>
          <a:p>
            <a:pPr algn="just"/>
            <a:r>
              <a:rPr lang="en-US" dirty="0" smtClean="0">
                <a:solidFill>
                  <a:srgbClr val="FF3399"/>
                </a:solidFill>
              </a:rPr>
              <a:t>To perform a quick security check know, as a moment-in-time review of your application</a:t>
            </a:r>
            <a:r>
              <a:rPr lang="en-US" dirty="0" smtClean="0"/>
              <a:t>, we can make use of </a:t>
            </a:r>
            <a:r>
              <a:rPr lang="en-US" dirty="0" err="1" smtClean="0"/>
              <a:t>npm</a:t>
            </a:r>
            <a:r>
              <a:rPr lang="en-US" dirty="0" smtClean="0"/>
              <a:t> audit </a:t>
            </a:r>
            <a:r>
              <a:rPr lang="en-US" dirty="0" smtClean="0">
                <a:solidFill>
                  <a:srgbClr val="3366FF"/>
                </a:solidFill>
              </a:rPr>
              <a:t>which generates a report on the dependencies of your application</a:t>
            </a:r>
            <a:r>
              <a:rPr lang="en-US" dirty="0" smtClean="0"/>
              <a:t>. This </a:t>
            </a:r>
            <a:r>
              <a:rPr lang="en-US" dirty="0" smtClean="0">
                <a:solidFill>
                  <a:srgbClr val="990033"/>
                </a:solidFill>
              </a:rPr>
              <a:t>report consists of security threats to your application and can help you fix vulnerabilities by providing </a:t>
            </a:r>
            <a:r>
              <a:rPr lang="en-US" dirty="0" err="1" smtClean="0">
                <a:solidFill>
                  <a:srgbClr val="990033"/>
                </a:solidFill>
              </a:rPr>
              <a:t>npm</a:t>
            </a:r>
            <a:r>
              <a:rPr lang="en-US" dirty="0" smtClean="0">
                <a:solidFill>
                  <a:srgbClr val="990033"/>
                </a:solidFill>
              </a:rPr>
              <a:t> commands and recommendations </a:t>
            </a:r>
            <a:r>
              <a:rPr lang="en-US" dirty="0" smtClean="0"/>
              <a:t>for further troubleshooting</a:t>
            </a:r>
            <a:r>
              <a:rPr lang="en-US" dirty="0" smtClean="0"/>
              <a:t>.</a:t>
            </a:r>
            <a:endParaRPr lang="en-US" b="1" dirty="0" smtClean="0"/>
          </a:p>
          <a:p>
            <a:pPr algn="just"/>
            <a:r>
              <a:rPr lang="en-US" dirty="0" smtClean="0"/>
              <a:t>Example:-</a:t>
            </a:r>
          </a:p>
          <a:p>
            <a:pPr algn="just"/>
            <a:r>
              <a:rPr lang="en-US" dirty="0" smtClean="0"/>
              <a:t>running </a:t>
            </a:r>
            <a:r>
              <a:rPr lang="en-US" dirty="0" err="1" smtClean="0"/>
              <a:t>npm</a:t>
            </a:r>
            <a:r>
              <a:rPr lang="en-US" dirty="0" smtClean="0"/>
              <a:t> audit against </a:t>
            </a:r>
            <a:r>
              <a:rPr lang="en-US" dirty="0" err="1" smtClean="0"/>
              <a:t>myApp</a:t>
            </a:r>
            <a:r>
              <a:rPr lang="en-US" dirty="0" smtClean="0"/>
              <a:t>:</a:t>
            </a:r>
          </a:p>
          <a:p>
            <a:pPr algn="just">
              <a:buNone/>
            </a:pPr>
            <a:r>
              <a:rPr lang="en-US" dirty="0" smtClean="0"/>
              <a:t>		</a:t>
            </a:r>
            <a:r>
              <a:rPr lang="en-US" b="1" dirty="0" err="1" smtClean="0"/>
              <a:t>cd</a:t>
            </a:r>
            <a:r>
              <a:rPr lang="en-US" b="1" dirty="0" smtClean="0"/>
              <a:t> </a:t>
            </a:r>
            <a:r>
              <a:rPr lang="en-US" b="1" dirty="0" err="1" smtClean="0"/>
              <a:t>myApp</a:t>
            </a:r>
            <a:endParaRPr lang="en-US" b="1" dirty="0" smtClean="0"/>
          </a:p>
          <a:p>
            <a:pPr algn="just">
              <a:buNone/>
            </a:pPr>
            <a:r>
              <a:rPr lang="en-US" b="1" dirty="0" smtClean="0"/>
              <a:t>		</a:t>
            </a:r>
            <a:r>
              <a:rPr lang="en-US" b="1" dirty="0" err="1" smtClean="0"/>
              <a:t>npm</a:t>
            </a:r>
            <a:r>
              <a:rPr lang="en-US" b="1" dirty="0" smtClean="0"/>
              <a:t> audit</a:t>
            </a:r>
          </a:p>
          <a:p>
            <a:pPr algn="just"/>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b="1" dirty="0" smtClean="0"/>
              <a:t>Modularizing Node application</a:t>
            </a:r>
            <a:endParaRPr lang="en-US" dirty="0"/>
          </a:p>
        </p:txBody>
      </p:sp>
      <p:sp>
        <p:nvSpPr>
          <p:cNvPr id="3" name="Content Placeholder 2"/>
          <p:cNvSpPr>
            <a:spLocks noGrp="1"/>
          </p:cNvSpPr>
          <p:nvPr>
            <p:ph sz="quarter" idx="1"/>
          </p:nvPr>
        </p:nvSpPr>
        <p:spPr>
          <a:xfrm>
            <a:off x="228600" y="838200"/>
            <a:ext cx="8686800" cy="5791200"/>
          </a:xfrm>
        </p:spPr>
        <p:txBody>
          <a:bodyPr>
            <a:normAutofit/>
          </a:bodyPr>
          <a:lstStyle/>
          <a:p>
            <a:pPr algn="just"/>
            <a:r>
              <a:rPr lang="en-US" dirty="0" smtClean="0"/>
              <a:t>In an Enterprise application, it is not possible to have all the logic written in a single file. </a:t>
            </a:r>
          </a:p>
          <a:p>
            <a:pPr algn="just"/>
            <a:r>
              <a:rPr lang="en-US" dirty="0" smtClean="0"/>
              <a:t>As the complexity of the program increases, it reduces the </a:t>
            </a:r>
            <a:r>
              <a:rPr lang="en-US" b="1" dirty="0" smtClean="0"/>
              <a:t>readability</a:t>
            </a:r>
            <a:r>
              <a:rPr lang="en-US" dirty="0" smtClean="0"/>
              <a:t> and </a:t>
            </a:r>
            <a:r>
              <a:rPr lang="en-US" b="1" dirty="0" smtClean="0"/>
              <a:t>maintainability </a:t>
            </a:r>
            <a:r>
              <a:rPr lang="en-US" dirty="0" smtClean="0"/>
              <a:t>of the application. </a:t>
            </a:r>
          </a:p>
          <a:p>
            <a:pPr algn="just"/>
            <a:r>
              <a:rPr lang="en-US" dirty="0" smtClean="0"/>
              <a:t>In this kind of environment, it is easy to lose track of what a particular code does or to produce reusable code. </a:t>
            </a:r>
          </a:p>
          <a:p>
            <a:pPr algn="just"/>
            <a:r>
              <a:rPr lang="en-US" dirty="0" smtClean="0"/>
              <a:t>So the application needs to be created in a </a:t>
            </a:r>
            <a:r>
              <a:rPr lang="en-US" b="1" dirty="0" smtClean="0"/>
              <a:t>modularized</a:t>
            </a:r>
            <a:r>
              <a:rPr lang="en-US" dirty="0" smtClean="0"/>
              <a:t> fashion.</a:t>
            </a:r>
          </a:p>
          <a:p>
            <a:pPr algn="just"/>
            <a:r>
              <a:rPr lang="en-US" b="1" dirty="0" smtClean="0"/>
              <a:t>What is modularization?</a:t>
            </a:r>
            <a:endParaRPr lang="en-US" dirty="0" smtClean="0"/>
          </a:p>
          <a:p>
            <a:pPr algn="just"/>
            <a:r>
              <a:rPr lang="en-US" dirty="0" smtClean="0"/>
              <a:t>Modularization is a software design technique </a:t>
            </a:r>
            <a:r>
              <a:rPr lang="en-US" dirty="0" smtClean="0">
                <a:solidFill>
                  <a:srgbClr val="3366FF"/>
                </a:solidFill>
              </a:rPr>
              <a:t>in which the functionality of a program is separated into independent modules, such that each module contains the desired functionality.</a:t>
            </a:r>
            <a:endParaRPr lang="en-US" dirty="0">
              <a:solidFill>
                <a:srgbClr val="3366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b="1" dirty="0" smtClean="0"/>
              <a:t>Advantages of Modularization</a:t>
            </a:r>
            <a:endParaRPr lang="en-US" b="1" dirty="0"/>
          </a:p>
        </p:txBody>
      </p:sp>
      <p:sp>
        <p:nvSpPr>
          <p:cNvPr id="3" name="Content Placeholder 2"/>
          <p:cNvSpPr>
            <a:spLocks noGrp="1"/>
          </p:cNvSpPr>
          <p:nvPr>
            <p:ph sz="quarter" idx="1"/>
          </p:nvPr>
        </p:nvSpPr>
        <p:spPr>
          <a:xfrm>
            <a:off x="304800" y="838200"/>
            <a:ext cx="8610600" cy="5715000"/>
          </a:xfrm>
        </p:spPr>
        <p:txBody>
          <a:bodyPr>
            <a:normAutofit/>
          </a:bodyPr>
          <a:lstStyle/>
          <a:p>
            <a:pPr lvl="0" algn="just"/>
            <a:r>
              <a:rPr lang="en-US" b="1" dirty="0" smtClean="0"/>
              <a:t>Readability: </a:t>
            </a:r>
            <a:r>
              <a:rPr lang="en-US" dirty="0" smtClean="0"/>
              <a:t>Modular code </a:t>
            </a:r>
            <a:r>
              <a:rPr lang="en-US" dirty="0" smtClean="0">
                <a:solidFill>
                  <a:srgbClr val="990033"/>
                </a:solidFill>
              </a:rPr>
              <a:t>highly organizes the program based on its functionality.</a:t>
            </a:r>
            <a:r>
              <a:rPr lang="en-US" dirty="0" smtClean="0"/>
              <a:t> This allows the developers to </a:t>
            </a:r>
            <a:r>
              <a:rPr lang="en-US" dirty="0" smtClean="0">
                <a:solidFill>
                  <a:srgbClr val="3366FF"/>
                </a:solidFill>
              </a:rPr>
              <a:t>understand what each piece of code does in the application</a:t>
            </a:r>
            <a:r>
              <a:rPr lang="en-US" dirty="0" smtClean="0"/>
              <a:t>.</a:t>
            </a:r>
          </a:p>
          <a:p>
            <a:pPr lvl="0" algn="just"/>
            <a:r>
              <a:rPr lang="en-US" b="1" dirty="0" smtClean="0"/>
              <a:t>Easier to debug:</a:t>
            </a:r>
            <a:r>
              <a:rPr lang="en-US" dirty="0" smtClean="0"/>
              <a:t> When debugging large programs, it is difficult to detect bugs. If a program is modular, then </a:t>
            </a:r>
            <a:r>
              <a:rPr lang="en-US" dirty="0" smtClean="0">
                <a:solidFill>
                  <a:srgbClr val="FF3399"/>
                </a:solidFill>
              </a:rPr>
              <a:t>each module can be debugged easily by the programmer.</a:t>
            </a:r>
          </a:p>
          <a:p>
            <a:pPr lvl="0" algn="just"/>
            <a:r>
              <a:rPr lang="en-US" b="1" dirty="0" smtClean="0"/>
              <a:t>Reusable Code: </a:t>
            </a:r>
            <a:r>
              <a:rPr lang="en-US" dirty="0" smtClean="0"/>
              <a:t>Modular code allows programmers </a:t>
            </a:r>
            <a:r>
              <a:rPr lang="en-US" dirty="0" smtClean="0">
                <a:solidFill>
                  <a:srgbClr val="990033"/>
                </a:solidFill>
              </a:rPr>
              <a:t>to easily reuse code to implement the same functionality in a different program. </a:t>
            </a:r>
          </a:p>
          <a:p>
            <a:pPr lvl="0" algn="just"/>
            <a:r>
              <a:rPr lang="en-US" b="1" dirty="0" smtClean="0"/>
              <a:t>Reliability: </a:t>
            </a:r>
            <a:r>
              <a:rPr lang="en-US" dirty="0" smtClean="0"/>
              <a:t>Modular code will be </a:t>
            </a:r>
            <a:r>
              <a:rPr lang="en-US" dirty="0" smtClean="0">
                <a:solidFill>
                  <a:srgbClr val="3366FF"/>
                </a:solidFill>
              </a:rPr>
              <a:t>easier to read</a:t>
            </a:r>
            <a:r>
              <a:rPr lang="en-US" dirty="0" smtClean="0"/>
              <a:t>. Hence it will be </a:t>
            </a:r>
            <a:r>
              <a:rPr lang="en-US" dirty="0" smtClean="0">
                <a:solidFill>
                  <a:srgbClr val="3366FF"/>
                </a:solidFill>
              </a:rPr>
              <a:t>easier to debug and maintain the code which ensures smoother execution with minimum errors</a:t>
            </a:r>
            <a:r>
              <a:rPr lang="en-US" dirty="0" smtClean="0"/>
              <a:t>.</a:t>
            </a:r>
          </a:p>
          <a:p>
            <a:pPr algn="just"/>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534400" cy="6248400"/>
          </a:xfrm>
        </p:spPr>
        <p:txBody>
          <a:bodyPr>
            <a:normAutofit lnSpcReduction="10000"/>
          </a:bodyPr>
          <a:lstStyle/>
          <a:p>
            <a:pPr algn="just"/>
            <a:r>
              <a:rPr lang="en-US" dirty="0" smtClean="0"/>
              <a:t>Node environment provides many built-in modules that can be used in application development. </a:t>
            </a:r>
          </a:p>
          <a:p>
            <a:pPr algn="just"/>
            <a:r>
              <a:rPr lang="en-US" dirty="0" smtClean="0"/>
              <a:t>We have already seen the usage of the "HTTP" module, which is a built-in module in Node.js for creating a web server. </a:t>
            </a:r>
          </a:p>
          <a:p>
            <a:pPr algn="just"/>
            <a:r>
              <a:rPr lang="en-US" dirty="0" smtClean="0"/>
              <a:t>Node.js also </a:t>
            </a:r>
            <a:r>
              <a:rPr lang="en-US" dirty="0" smtClean="0">
                <a:solidFill>
                  <a:srgbClr val="3366FF"/>
                </a:solidFill>
              </a:rPr>
              <a:t>provides many other useful modules like </a:t>
            </a:r>
            <a:r>
              <a:rPr lang="en-US" dirty="0" err="1" smtClean="0">
                <a:solidFill>
                  <a:srgbClr val="3366FF"/>
                </a:solidFill>
              </a:rPr>
              <a:t>fs</a:t>
            </a:r>
            <a:r>
              <a:rPr lang="en-US" dirty="0" smtClean="0">
                <a:solidFill>
                  <a:srgbClr val="3366FF"/>
                </a:solidFill>
              </a:rPr>
              <a:t> module (used for file-related operations), </a:t>
            </a:r>
            <a:r>
              <a:rPr lang="en-US" dirty="0" err="1" smtClean="0">
                <a:solidFill>
                  <a:srgbClr val="3366FF"/>
                </a:solidFill>
              </a:rPr>
              <a:t>os</a:t>
            </a:r>
            <a:r>
              <a:rPr lang="en-US" dirty="0" smtClean="0">
                <a:solidFill>
                  <a:srgbClr val="3366FF"/>
                </a:solidFill>
              </a:rPr>
              <a:t> module(used for operating system-related functions), net module( used for socket programming), etc. for server-side application development</a:t>
            </a:r>
            <a:r>
              <a:rPr lang="en-US" dirty="0" smtClean="0"/>
              <a:t>.</a:t>
            </a:r>
          </a:p>
          <a:p>
            <a:pPr algn="just"/>
            <a:r>
              <a:rPr lang="en-US" dirty="0" smtClean="0"/>
              <a:t>Let us explore how to </a:t>
            </a:r>
            <a:r>
              <a:rPr lang="en-US" b="1" dirty="0" smtClean="0"/>
              <a:t>modularize</a:t>
            </a:r>
            <a:r>
              <a:rPr lang="en-US" dirty="0" smtClean="0"/>
              <a:t> an application in Node.</a:t>
            </a:r>
          </a:p>
          <a:p>
            <a:pPr algn="just"/>
            <a:r>
              <a:rPr lang="en-US" b="1" dirty="0" smtClean="0"/>
              <a:t>How to modularize code?</a:t>
            </a:r>
            <a:endParaRPr lang="en-US" dirty="0" smtClean="0"/>
          </a:p>
          <a:p>
            <a:pPr algn="just"/>
            <a:r>
              <a:rPr lang="en-US" dirty="0" smtClean="0"/>
              <a:t>Consider a simple Node.js application with a </a:t>
            </a:r>
            <a:r>
              <a:rPr lang="en-US" dirty="0" err="1" smtClean="0"/>
              <a:t>Javascript</a:t>
            </a:r>
            <a:r>
              <a:rPr lang="en-US" dirty="0" smtClean="0"/>
              <a:t> file </a:t>
            </a:r>
            <a:r>
              <a:rPr lang="en-US" b="1" dirty="0" smtClean="0"/>
              <a:t>calculator.js</a:t>
            </a:r>
            <a:r>
              <a:rPr lang="en-US" dirty="0" smtClean="0"/>
              <a:t> with the below code:</a:t>
            </a:r>
          </a:p>
          <a:p>
            <a:pPr algn="just"/>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39762"/>
          </a:xfrm>
        </p:spPr>
        <p:txBody>
          <a:bodyPr>
            <a:normAutofit fontScale="90000"/>
          </a:bodyPr>
          <a:lstStyle/>
          <a:p>
            <a:pPr algn="ctr"/>
            <a:r>
              <a:rPr lang="en-US" b="1" dirty="0" smtClean="0"/>
              <a:t>calculator.js</a:t>
            </a:r>
            <a:endParaRPr lang="en-US" b="1" dirty="0"/>
          </a:p>
        </p:txBody>
      </p:sp>
      <p:sp>
        <p:nvSpPr>
          <p:cNvPr id="3" name="Content Placeholder 2"/>
          <p:cNvSpPr>
            <a:spLocks noGrp="1"/>
          </p:cNvSpPr>
          <p:nvPr>
            <p:ph sz="quarter" idx="1"/>
          </p:nvPr>
        </p:nvSpPr>
        <p:spPr>
          <a:xfrm>
            <a:off x="304800" y="609600"/>
            <a:ext cx="8610600" cy="6019800"/>
          </a:xfrm>
        </p:spPr>
        <p:txBody>
          <a:bodyPr>
            <a:normAutofit fontScale="92500" lnSpcReduction="20000"/>
          </a:bodyPr>
          <a:lstStyle/>
          <a:p>
            <a:r>
              <a:rPr lang="en-US" dirty="0" err="1" smtClean="0"/>
              <a:t>async</a:t>
            </a:r>
            <a:r>
              <a:rPr lang="en-US" dirty="0" smtClean="0"/>
              <a:t> function add(operator1, operator2) </a:t>
            </a:r>
          </a:p>
          <a:p>
            <a:r>
              <a:rPr lang="en-US" dirty="0" smtClean="0"/>
              <a:t>{ </a:t>
            </a:r>
          </a:p>
          <a:p>
            <a:r>
              <a:rPr lang="en-US" dirty="0" smtClean="0"/>
              <a:t> return 'Result: ', operator1 + operator2;</a:t>
            </a:r>
          </a:p>
          <a:p>
            <a:r>
              <a:rPr lang="en-US" dirty="0" smtClean="0"/>
              <a:t>}</a:t>
            </a:r>
          </a:p>
          <a:p>
            <a:r>
              <a:rPr lang="en-US" dirty="0" err="1" smtClean="0"/>
              <a:t>async</a:t>
            </a:r>
            <a:r>
              <a:rPr lang="en-US" dirty="0" smtClean="0"/>
              <a:t> function </a:t>
            </a:r>
            <a:r>
              <a:rPr lang="en-US" dirty="0" err="1" smtClean="0"/>
              <a:t>substract</a:t>
            </a:r>
            <a:r>
              <a:rPr lang="en-US" dirty="0" smtClean="0"/>
              <a:t>(operator1, operator2) </a:t>
            </a:r>
          </a:p>
          <a:p>
            <a:r>
              <a:rPr lang="en-US" dirty="0" smtClean="0"/>
              <a:t>{  </a:t>
            </a:r>
          </a:p>
          <a:p>
            <a:r>
              <a:rPr lang="en-US" dirty="0" smtClean="0"/>
              <a:t>return 'Result: ', operator1 - operator2;</a:t>
            </a:r>
          </a:p>
          <a:p>
            <a:r>
              <a:rPr lang="en-US" dirty="0" smtClean="0"/>
              <a:t>}</a:t>
            </a:r>
          </a:p>
          <a:p>
            <a:r>
              <a:rPr lang="en-US" dirty="0" smtClean="0"/>
              <a:t> </a:t>
            </a:r>
            <a:r>
              <a:rPr lang="en-US" dirty="0" err="1" smtClean="0"/>
              <a:t>async</a:t>
            </a:r>
            <a:r>
              <a:rPr lang="en-US" dirty="0" smtClean="0"/>
              <a:t> function </a:t>
            </a:r>
            <a:r>
              <a:rPr lang="en-US" dirty="0" err="1" smtClean="0"/>
              <a:t>asyncCall</a:t>
            </a:r>
            <a:r>
              <a:rPr lang="en-US" dirty="0" smtClean="0"/>
              <a:t>() </a:t>
            </a:r>
          </a:p>
          <a:p>
            <a:r>
              <a:rPr lang="en-US" dirty="0" smtClean="0"/>
              <a:t>{ </a:t>
            </a:r>
          </a:p>
          <a:p>
            <a:r>
              <a:rPr lang="en-US" dirty="0" smtClean="0"/>
              <a:t> console.log('calling');  </a:t>
            </a:r>
          </a:p>
          <a:p>
            <a:r>
              <a:rPr lang="en-US" dirty="0" smtClean="0"/>
              <a:t>const result = await add(2, 3);  </a:t>
            </a:r>
          </a:p>
          <a:p>
            <a:r>
              <a:rPr lang="en-US" dirty="0" smtClean="0"/>
              <a:t>console.log(result);</a:t>
            </a:r>
          </a:p>
          <a:p>
            <a:r>
              <a:rPr lang="en-US" dirty="0" smtClean="0"/>
              <a:t>} </a:t>
            </a:r>
          </a:p>
          <a:p>
            <a:r>
              <a:rPr lang="en-US" dirty="0" err="1" smtClean="0"/>
              <a:t>asyncCall</a:t>
            </a:r>
            <a:r>
              <a:rPr lang="en-US" dirty="0" smtClean="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lgn="just">
              <a:lnSpc>
                <a:spcPct val="150000"/>
              </a:lnSpc>
            </a:pPr>
            <a:r>
              <a:rPr lang="en-US" dirty="0" smtClean="0"/>
              <a:t>By default the functions declared in one module are visible only in that specific module. </a:t>
            </a:r>
          </a:p>
          <a:p>
            <a:pPr algn="just">
              <a:lnSpc>
                <a:spcPct val="150000"/>
              </a:lnSpc>
            </a:pPr>
            <a:r>
              <a:rPr lang="en-US" dirty="0" smtClean="0">
                <a:solidFill>
                  <a:srgbClr val="3366FF"/>
                </a:solidFill>
              </a:rPr>
              <a:t>In order to export the functionalities of one module into another, Node.js has provided an object called "</a:t>
            </a:r>
            <a:r>
              <a:rPr lang="en-US" b="1" dirty="0" smtClean="0">
                <a:solidFill>
                  <a:srgbClr val="3366FF"/>
                </a:solidFill>
              </a:rPr>
              <a:t>exports</a:t>
            </a:r>
            <a:r>
              <a:rPr lang="en-US" dirty="0" smtClean="0">
                <a:solidFill>
                  <a:srgbClr val="3366FF"/>
                </a:solidFill>
              </a:rPr>
              <a:t>". </a:t>
            </a:r>
          </a:p>
          <a:p>
            <a:pPr algn="just">
              <a:lnSpc>
                <a:spcPct val="150000"/>
              </a:lnSpc>
            </a:pPr>
            <a:r>
              <a:rPr lang="en-US" dirty="0" smtClean="0"/>
              <a:t>This object is a built-in object of Node.js to which all the functionalities are to be attached.</a:t>
            </a:r>
          </a:p>
          <a:p>
            <a:pPr algn="just">
              <a:lnSpc>
                <a:spcPct val="150000"/>
              </a:lnSpc>
            </a:pPr>
            <a:r>
              <a:rPr lang="en-US" dirty="0" smtClean="0"/>
              <a:t>We can </a:t>
            </a:r>
            <a:r>
              <a:rPr lang="en-US" dirty="0" smtClean="0">
                <a:solidFill>
                  <a:srgbClr val="FF3399"/>
                </a:solidFill>
              </a:rPr>
              <a:t>assign the function reference to the </a:t>
            </a:r>
            <a:r>
              <a:rPr lang="en-US" b="1" dirty="0" smtClean="0">
                <a:solidFill>
                  <a:srgbClr val="FF3399"/>
                </a:solidFill>
              </a:rPr>
              <a:t>exports</a:t>
            </a:r>
            <a:r>
              <a:rPr lang="en-US" dirty="0" smtClean="0">
                <a:solidFill>
                  <a:srgbClr val="FF3399"/>
                </a:solidFill>
              </a:rPr>
              <a:t> object</a:t>
            </a:r>
            <a:r>
              <a:rPr lang="en-US" dirty="0" smtClean="0"/>
              <a:t>, which can be written as: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6248400"/>
          </a:xfrm>
        </p:spPr>
        <p:txBody>
          <a:bodyPr/>
          <a:lstStyle/>
          <a:p>
            <a:pPr algn="just">
              <a:lnSpc>
                <a:spcPct val="150000"/>
              </a:lnSpc>
            </a:pPr>
            <a:r>
              <a:rPr lang="en-US" dirty="0" err="1" smtClean="0"/>
              <a:t>exports.add</a:t>
            </a:r>
            <a:r>
              <a:rPr lang="en-US" dirty="0" smtClean="0"/>
              <a:t> = </a:t>
            </a:r>
            <a:r>
              <a:rPr lang="en-US" dirty="0" err="1" smtClean="0"/>
              <a:t>async</a:t>
            </a:r>
            <a:r>
              <a:rPr lang="en-US" dirty="0" smtClean="0"/>
              <a:t> (operator1, operator2) =&gt; {</a:t>
            </a:r>
          </a:p>
          <a:p>
            <a:pPr algn="just">
              <a:lnSpc>
                <a:spcPct val="150000"/>
              </a:lnSpc>
            </a:pPr>
            <a:r>
              <a:rPr lang="en-US" dirty="0" smtClean="0"/>
              <a:t>  console.log("Result:", operator1 + operator2);</a:t>
            </a:r>
          </a:p>
          <a:p>
            <a:pPr algn="just">
              <a:lnSpc>
                <a:spcPct val="150000"/>
              </a:lnSpc>
            </a:pPr>
            <a:r>
              <a:rPr lang="en-US" dirty="0" smtClean="0"/>
              <a:t>};</a:t>
            </a:r>
          </a:p>
          <a:p>
            <a:pPr algn="just">
              <a:lnSpc>
                <a:spcPct val="150000"/>
              </a:lnSpc>
            </a:pPr>
            <a:r>
              <a:rPr lang="en-US" dirty="0" err="1" smtClean="0"/>
              <a:t>exports.subtract</a:t>
            </a:r>
            <a:r>
              <a:rPr lang="en-US" dirty="0" smtClean="0"/>
              <a:t> = </a:t>
            </a:r>
            <a:r>
              <a:rPr lang="en-US" dirty="0" err="1" smtClean="0"/>
              <a:t>async</a:t>
            </a:r>
            <a:r>
              <a:rPr lang="en-US" dirty="0" smtClean="0"/>
              <a:t> (operator1, operator2) =&gt; {</a:t>
            </a:r>
          </a:p>
          <a:p>
            <a:pPr algn="just">
              <a:lnSpc>
                <a:spcPct val="150000"/>
              </a:lnSpc>
            </a:pPr>
            <a:r>
              <a:rPr lang="en-US" dirty="0" smtClean="0"/>
              <a:t>  console.log("Result:", operator1 - operator2);</a:t>
            </a:r>
          </a:p>
          <a:p>
            <a:pPr algn="just">
              <a:lnSpc>
                <a:spcPct val="150000"/>
              </a:lnSpc>
            </a:pPr>
            <a:r>
              <a:rPr lang="en-US" dirty="0" smtClean="0"/>
              <a:t>};  </a:t>
            </a:r>
          </a:p>
          <a:p>
            <a:pPr algn="just">
              <a:lnSpc>
                <a:spcPct val="150000"/>
              </a:lnSpc>
            </a:pPr>
            <a:r>
              <a:rPr lang="en-US" dirty="0" smtClean="0"/>
              <a:t>Now we have exported the functions in the calculator.js file, let us see how to import it in another file.</a:t>
            </a:r>
          </a:p>
          <a:p>
            <a:pPr>
              <a:lnSpc>
                <a:spcPct val="150000"/>
              </a:lnSpc>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b="1" dirty="0" smtClean="0"/>
              <a:t>Importing a module</a:t>
            </a:r>
            <a:endParaRPr lang="en-US" dirty="0"/>
          </a:p>
        </p:txBody>
      </p:sp>
      <p:sp>
        <p:nvSpPr>
          <p:cNvPr id="3" name="Content Placeholder 2"/>
          <p:cNvSpPr>
            <a:spLocks noGrp="1"/>
          </p:cNvSpPr>
          <p:nvPr>
            <p:ph sz="quarter" idx="1"/>
          </p:nvPr>
        </p:nvSpPr>
        <p:spPr>
          <a:xfrm>
            <a:off x="304800" y="914400"/>
            <a:ext cx="8610600" cy="5715000"/>
          </a:xfrm>
        </p:spPr>
        <p:txBody>
          <a:bodyPr>
            <a:normAutofit/>
          </a:bodyPr>
          <a:lstStyle/>
          <a:p>
            <a:pPr algn="just"/>
            <a:r>
              <a:rPr lang="en-US" dirty="0" smtClean="0"/>
              <a:t>Let us now understand how to import the </a:t>
            </a:r>
            <a:r>
              <a:rPr lang="en-US" b="1" dirty="0" smtClean="0"/>
              <a:t>calculator.js</a:t>
            </a:r>
            <a:r>
              <a:rPr lang="en-US" dirty="0" smtClean="0"/>
              <a:t> file into another file.</a:t>
            </a:r>
          </a:p>
          <a:p>
            <a:pPr algn="just"/>
            <a:r>
              <a:rPr lang="en-US" dirty="0" smtClean="0"/>
              <a:t>Consider another file </a:t>
            </a:r>
            <a:r>
              <a:rPr lang="en-US" b="1" dirty="0" smtClean="0"/>
              <a:t>tester.js</a:t>
            </a:r>
            <a:r>
              <a:rPr lang="en-US" dirty="0" smtClean="0"/>
              <a:t>, where we need to import and use the functions in the </a:t>
            </a:r>
            <a:r>
              <a:rPr lang="en-US" b="1" dirty="0" smtClean="0"/>
              <a:t>calculator.js</a:t>
            </a:r>
            <a:r>
              <a:rPr lang="en-US" dirty="0" smtClean="0"/>
              <a:t> file. Use </a:t>
            </a:r>
            <a:r>
              <a:rPr lang="en-US" b="1" dirty="0" smtClean="0"/>
              <a:t>require()</a:t>
            </a:r>
            <a:r>
              <a:rPr lang="en-US" dirty="0" smtClean="0"/>
              <a:t> function and specify the module name to be imported as shown below:</a:t>
            </a:r>
          </a:p>
          <a:p>
            <a:pPr algn="just">
              <a:buNone/>
            </a:pPr>
            <a:r>
              <a:rPr lang="en-US" b="1" dirty="0" smtClean="0"/>
              <a:t>		const </a:t>
            </a:r>
            <a:r>
              <a:rPr lang="en-US" b="1" dirty="0" err="1" smtClean="0"/>
              <a:t>myCalculator</a:t>
            </a:r>
            <a:r>
              <a:rPr lang="en-US" b="1" dirty="0" smtClean="0"/>
              <a:t> = require("./Calculator"); </a:t>
            </a:r>
          </a:p>
          <a:p>
            <a:pPr algn="just"/>
            <a:r>
              <a:rPr lang="en-US" dirty="0" smtClean="0">
                <a:solidFill>
                  <a:srgbClr val="FF3399"/>
                </a:solidFill>
              </a:rPr>
              <a:t>The </a:t>
            </a:r>
            <a:r>
              <a:rPr lang="en-US" b="1" dirty="0" smtClean="0">
                <a:solidFill>
                  <a:srgbClr val="FF3399"/>
                </a:solidFill>
              </a:rPr>
              <a:t>require()</a:t>
            </a:r>
            <a:r>
              <a:rPr lang="en-US" dirty="0" smtClean="0">
                <a:solidFill>
                  <a:srgbClr val="FF3399"/>
                </a:solidFill>
              </a:rPr>
              <a:t> function takes the path of the file</a:t>
            </a:r>
            <a:r>
              <a:rPr lang="en-US" dirty="0" smtClean="0"/>
              <a:t> as a parameter and </a:t>
            </a:r>
            <a:r>
              <a:rPr lang="en-US" dirty="0" smtClean="0">
                <a:solidFill>
                  <a:srgbClr val="FF3399"/>
                </a:solidFill>
              </a:rPr>
              <a:t>returns an </a:t>
            </a:r>
            <a:r>
              <a:rPr lang="en-US" b="1" dirty="0" smtClean="0">
                <a:solidFill>
                  <a:srgbClr val="FF3399"/>
                </a:solidFill>
              </a:rPr>
              <a:t>exports</a:t>
            </a:r>
            <a:r>
              <a:rPr lang="en-US" dirty="0" smtClean="0">
                <a:solidFill>
                  <a:srgbClr val="FF3399"/>
                </a:solidFill>
              </a:rPr>
              <a:t> object</a:t>
            </a:r>
            <a:r>
              <a:rPr lang="en-US" dirty="0" smtClean="0"/>
              <a:t>. Now in order to use the methods of </a:t>
            </a:r>
            <a:r>
              <a:rPr lang="en-US" b="1" dirty="0" smtClean="0"/>
              <a:t>calculator.js</a:t>
            </a:r>
            <a:r>
              <a:rPr lang="en-US" dirty="0" smtClean="0"/>
              <a:t> add the below code in the </a:t>
            </a:r>
            <a:r>
              <a:rPr lang="en-US" b="1" dirty="0" smtClean="0"/>
              <a:t>tester.js</a:t>
            </a:r>
            <a:r>
              <a:rPr lang="en-US" dirty="0" smtClean="0"/>
              <a:t> file:</a:t>
            </a:r>
          </a:p>
          <a:p>
            <a:pPr algn="just">
              <a:buNone/>
            </a:pPr>
            <a:r>
              <a:rPr lang="en-US" b="1" dirty="0" smtClean="0"/>
              <a:t>		</a:t>
            </a:r>
            <a:r>
              <a:rPr lang="en-US" b="1" dirty="0" err="1" smtClean="0"/>
              <a:t>myCalculator.add</a:t>
            </a:r>
            <a:r>
              <a:rPr lang="en-US" b="1" dirty="0" smtClean="0"/>
              <a:t>(10, 30);</a:t>
            </a:r>
          </a:p>
          <a:p>
            <a:pPr algn="just">
              <a:buNone/>
            </a:pPr>
            <a:r>
              <a:rPr lang="en-US" b="1" dirty="0" smtClean="0"/>
              <a:t>		</a:t>
            </a:r>
            <a:r>
              <a:rPr lang="en-US" b="1" dirty="0" err="1" smtClean="0"/>
              <a:t>myCalculator.substract</a:t>
            </a:r>
            <a:r>
              <a:rPr lang="en-US" b="1" dirty="0" smtClean="0"/>
              <a:t>(30, 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715962"/>
          </a:xfrm>
        </p:spPr>
        <p:txBody>
          <a:bodyPr>
            <a:noAutofit/>
          </a:bodyPr>
          <a:lstStyle/>
          <a:p>
            <a:pPr algn="ctr"/>
            <a:r>
              <a:rPr lang="en-US" b="1" dirty="0" smtClean="0"/>
              <a:t>Node.js and its Benefits</a:t>
            </a:r>
            <a:endParaRPr lang="en-US" dirty="0"/>
          </a:p>
        </p:txBody>
      </p:sp>
      <p:sp>
        <p:nvSpPr>
          <p:cNvPr id="3" name="Content Placeholder 2"/>
          <p:cNvSpPr>
            <a:spLocks noGrp="1"/>
          </p:cNvSpPr>
          <p:nvPr>
            <p:ph sz="quarter" idx="1"/>
          </p:nvPr>
        </p:nvSpPr>
        <p:spPr>
          <a:xfrm>
            <a:off x="304800" y="914400"/>
            <a:ext cx="8610600" cy="5715000"/>
          </a:xfrm>
        </p:spPr>
        <p:txBody>
          <a:bodyPr>
            <a:noAutofit/>
          </a:bodyPr>
          <a:lstStyle/>
          <a:p>
            <a:pPr algn="just">
              <a:lnSpc>
                <a:spcPct val="150000"/>
              </a:lnSpc>
            </a:pPr>
            <a:r>
              <a:rPr lang="en-US" sz="2400" dirty="0" smtClean="0"/>
              <a:t>1. </a:t>
            </a:r>
            <a:r>
              <a:rPr lang="en-US" sz="2400" b="1" dirty="0" smtClean="0"/>
              <a:t>Node is popular</a:t>
            </a:r>
            <a:r>
              <a:rPr lang="en-US" sz="2400" dirty="0" smtClean="0"/>
              <a:t>: Node.js </a:t>
            </a:r>
            <a:r>
              <a:rPr lang="en-US" sz="2400" dirty="0" smtClean="0">
                <a:solidFill>
                  <a:srgbClr val="3366FF"/>
                </a:solidFill>
              </a:rPr>
              <a:t>uses JavaScript for application development</a:t>
            </a:r>
            <a:r>
              <a:rPr lang="en-US" sz="2400" dirty="0" smtClean="0"/>
              <a:t>.  JavaScript is a powerful programming language </a:t>
            </a:r>
            <a:r>
              <a:rPr lang="en-US" sz="2400" dirty="0" smtClean="0">
                <a:solidFill>
                  <a:srgbClr val="FF3399"/>
                </a:solidFill>
              </a:rPr>
              <a:t>as it provides good flexibility to developers</a:t>
            </a:r>
            <a:r>
              <a:rPr lang="en-US" sz="2400" dirty="0" smtClean="0"/>
              <a:t>.</a:t>
            </a:r>
          </a:p>
          <a:p>
            <a:pPr algn="just">
              <a:lnSpc>
                <a:spcPct val="150000"/>
              </a:lnSpc>
            </a:pPr>
            <a:r>
              <a:rPr lang="en-US" sz="2400" dirty="0" smtClean="0"/>
              <a:t>2. </a:t>
            </a:r>
            <a:r>
              <a:rPr lang="en-US" sz="2400" b="1" dirty="0" smtClean="0"/>
              <a:t>Full-stack JavaScript development</a:t>
            </a:r>
            <a:r>
              <a:rPr lang="en-US" sz="2400" dirty="0" smtClean="0"/>
              <a:t>: Node.js has paved the way for JavaScript to be on the server-side as well. Hence </a:t>
            </a:r>
            <a:r>
              <a:rPr lang="en-US" sz="2400" dirty="0" smtClean="0">
                <a:solidFill>
                  <a:srgbClr val="FF3399"/>
                </a:solidFill>
              </a:rPr>
              <a:t>applications can now have both back-end and front-end developed with the same JavaScript language</a:t>
            </a:r>
            <a:r>
              <a:rPr lang="en-US" sz="2400" dirty="0" smtClean="0"/>
              <a:t>. We now have two popular JavaScript software stacks for building full-stack web applications: </a:t>
            </a:r>
            <a:r>
              <a:rPr lang="en-US" sz="2400" b="1" dirty="0" smtClean="0"/>
              <a:t>MEAN and MERN</a:t>
            </a:r>
            <a:r>
              <a:rPr lang="en-US" sz="2400" dirty="0" smtClean="0"/>
              <a:t>.</a:t>
            </a:r>
          </a:p>
          <a:p>
            <a:pPr algn="just">
              <a:lnSpc>
                <a:spcPct val="150000"/>
              </a:lnSpc>
            </a:pPr>
            <a:endParaRPr 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458200" cy="5943600"/>
          </a:xfrm>
        </p:spPr>
        <p:txBody>
          <a:bodyPr/>
          <a:lstStyle/>
          <a:p>
            <a:pPr algn="just"/>
            <a:r>
              <a:rPr lang="en-US" dirty="0" smtClean="0"/>
              <a:t>On executing the </a:t>
            </a:r>
            <a:r>
              <a:rPr lang="en-US" b="1" dirty="0" smtClean="0"/>
              <a:t>tester.js file,</a:t>
            </a:r>
            <a:r>
              <a:rPr lang="en-US" dirty="0" smtClean="0"/>
              <a:t> we will get the following output:</a:t>
            </a:r>
          </a:p>
          <a:p>
            <a:pPr algn="just"/>
            <a:endParaRPr lang="en-US" dirty="0"/>
          </a:p>
        </p:txBody>
      </p:sp>
      <p:pic>
        <p:nvPicPr>
          <p:cNvPr id="4" name="Picture 3"/>
          <p:cNvPicPr/>
          <p:nvPr/>
        </p:nvPicPr>
        <p:blipFill>
          <a:blip r:embed="rId2"/>
          <a:srcRect/>
          <a:stretch>
            <a:fillRect/>
          </a:stretch>
        </p:blipFill>
        <p:spPr bwMode="auto">
          <a:xfrm>
            <a:off x="838200" y="1524000"/>
            <a:ext cx="7543799" cy="3276600"/>
          </a:xfrm>
          <a:prstGeom prst="rect">
            <a:avLst/>
          </a:prstGeom>
          <a:noFill/>
          <a:ln w="3175">
            <a:solidFill>
              <a:schemeClr val="tx1"/>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772400" cy="381000"/>
          </a:xfrm>
        </p:spPr>
        <p:txBody>
          <a:bodyPr>
            <a:normAutofit fontScale="90000"/>
          </a:bodyPr>
          <a:lstStyle/>
          <a:p>
            <a:pPr algn="ctr"/>
            <a:r>
              <a:rPr lang="en-US" b="1" dirty="0" smtClean="0"/>
              <a:t>Creating a module in Node</a:t>
            </a:r>
            <a:endParaRPr lang="en-US" dirty="0"/>
          </a:p>
        </p:txBody>
      </p:sp>
      <p:sp>
        <p:nvSpPr>
          <p:cNvPr id="3" name="Content Placeholder 2"/>
          <p:cNvSpPr>
            <a:spLocks noGrp="1"/>
          </p:cNvSpPr>
          <p:nvPr>
            <p:ph sz="quarter" idx="1"/>
          </p:nvPr>
        </p:nvSpPr>
        <p:spPr>
          <a:xfrm>
            <a:off x="304800" y="685800"/>
            <a:ext cx="8610600" cy="6019800"/>
          </a:xfrm>
        </p:spPr>
        <p:txBody>
          <a:bodyPr>
            <a:normAutofit/>
          </a:bodyPr>
          <a:lstStyle/>
          <a:p>
            <a:pPr algn="just"/>
            <a:r>
              <a:rPr lang="en-US" b="1" dirty="0" smtClean="0"/>
              <a:t>Highlights:</a:t>
            </a:r>
            <a:endParaRPr lang="en-US" dirty="0" smtClean="0"/>
          </a:p>
          <a:p>
            <a:pPr lvl="0" algn="just"/>
            <a:r>
              <a:rPr lang="en-US" dirty="0" smtClean="0"/>
              <a:t>Creating a module </a:t>
            </a:r>
          </a:p>
          <a:p>
            <a:pPr lvl="0" algn="just"/>
            <a:r>
              <a:rPr lang="en-US" dirty="0" smtClean="0"/>
              <a:t>Loading the module</a:t>
            </a:r>
          </a:p>
          <a:p>
            <a:pPr algn="just"/>
            <a:r>
              <a:rPr lang="en-US" b="1" dirty="0" err="1" smtClean="0"/>
              <a:t>Demosteps</a:t>
            </a:r>
            <a:r>
              <a:rPr lang="en-US" b="1" dirty="0" smtClean="0"/>
              <a:t>:</a:t>
            </a:r>
            <a:endParaRPr lang="en-US" dirty="0" smtClean="0"/>
          </a:p>
          <a:p>
            <a:pPr algn="just"/>
            <a:r>
              <a:rPr lang="en-US" b="1" dirty="0" smtClean="0"/>
              <a:t>Step 1:  </a:t>
            </a:r>
            <a:r>
              <a:rPr lang="en-US" dirty="0" smtClean="0"/>
              <a:t> Create a file </a:t>
            </a:r>
            <a:r>
              <a:rPr lang="en-US" b="1" dirty="0" smtClean="0"/>
              <a:t>DBModule.js</a:t>
            </a:r>
            <a:r>
              <a:rPr lang="en-US" dirty="0" smtClean="0"/>
              <a:t> within the </a:t>
            </a:r>
            <a:r>
              <a:rPr lang="en-US" dirty="0" err="1" smtClean="0"/>
              <a:t>NodeJS</a:t>
            </a:r>
            <a:r>
              <a:rPr lang="en-US" dirty="0" smtClean="0"/>
              <a:t> folder created earlier. </a:t>
            </a:r>
          </a:p>
          <a:p>
            <a:pPr algn="just"/>
            <a:r>
              <a:rPr lang="en-US" dirty="0" err="1" smtClean="0"/>
              <a:t>exports.authenticateUser</a:t>
            </a:r>
            <a:r>
              <a:rPr lang="en-US" dirty="0" smtClean="0"/>
              <a:t> = (username, password) =&gt; {  </a:t>
            </a:r>
          </a:p>
          <a:p>
            <a:pPr algn="just"/>
            <a:r>
              <a:rPr lang="en-US" dirty="0" smtClean="0"/>
              <a:t>if (username === "admin" &amp;&amp; password === "admin") {    return "Valid User";  </a:t>
            </a:r>
          </a:p>
          <a:p>
            <a:pPr algn="just"/>
            <a:r>
              <a:rPr lang="en-US" dirty="0" smtClean="0"/>
              <a:t>} </a:t>
            </a:r>
          </a:p>
          <a:p>
            <a:pPr algn="just"/>
            <a:r>
              <a:rPr lang="en-US" dirty="0" smtClean="0"/>
              <a:t>else return "Invalid User";</a:t>
            </a:r>
          </a:p>
          <a:p>
            <a:pPr algn="just"/>
            <a:r>
              <a:rPr lang="en-US" dirty="0" smtClean="0"/>
              <a:t>};</a:t>
            </a:r>
          </a:p>
          <a:p>
            <a:pPr algn="just"/>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86800" cy="6400800"/>
          </a:xfrm>
        </p:spPr>
        <p:txBody>
          <a:bodyPr>
            <a:normAutofit fontScale="92500"/>
          </a:bodyPr>
          <a:lstStyle/>
          <a:p>
            <a:r>
              <a:rPr lang="en-US" b="1" dirty="0" smtClean="0"/>
              <a:t>Step 2:  </a:t>
            </a:r>
            <a:r>
              <a:rPr lang="en-US" dirty="0" smtClean="0"/>
              <a:t>Modify the file </a:t>
            </a:r>
            <a:r>
              <a:rPr lang="en-US" b="1" dirty="0" smtClean="0"/>
              <a:t>httpserver.js</a:t>
            </a:r>
            <a:r>
              <a:rPr lang="en-US" dirty="0" smtClean="0"/>
              <a:t> file created earlier as below.</a:t>
            </a:r>
          </a:p>
          <a:p>
            <a:r>
              <a:rPr lang="en-US" b="1" dirty="0" smtClean="0"/>
              <a:t>app.js</a:t>
            </a:r>
            <a:endParaRPr lang="en-US" dirty="0" smtClean="0"/>
          </a:p>
          <a:p>
            <a:r>
              <a:rPr lang="en-US" dirty="0" smtClean="0"/>
              <a:t>const http = require("http");</a:t>
            </a:r>
          </a:p>
          <a:p>
            <a:r>
              <a:rPr lang="en-US" dirty="0" err="1" smtClean="0"/>
              <a:t>var</a:t>
            </a:r>
            <a:r>
              <a:rPr lang="en-US" dirty="0" smtClean="0"/>
              <a:t> </a:t>
            </a:r>
            <a:r>
              <a:rPr lang="en-US" dirty="0" err="1" smtClean="0"/>
              <a:t>dbmodule</a:t>
            </a:r>
            <a:r>
              <a:rPr lang="en-US" dirty="0" smtClean="0"/>
              <a:t> = require("./</a:t>
            </a:r>
            <a:r>
              <a:rPr lang="en-US" dirty="0" err="1" smtClean="0"/>
              <a:t>DBModule</a:t>
            </a:r>
            <a:r>
              <a:rPr lang="en-US" dirty="0" smtClean="0"/>
              <a:t>");</a:t>
            </a:r>
          </a:p>
          <a:p>
            <a:r>
              <a:rPr lang="en-US" dirty="0" err="1" smtClean="0"/>
              <a:t>var</a:t>
            </a:r>
            <a:r>
              <a:rPr lang="en-US" dirty="0" smtClean="0"/>
              <a:t> server = </a:t>
            </a:r>
            <a:r>
              <a:rPr lang="en-US" dirty="0" err="1" smtClean="0"/>
              <a:t>http.createServer</a:t>
            </a:r>
            <a:r>
              <a:rPr lang="en-US" dirty="0" smtClean="0"/>
              <a:t>((request, response) =&gt; {  </a:t>
            </a:r>
          </a:p>
          <a:p>
            <a:r>
              <a:rPr lang="en-US" dirty="0" smtClean="0"/>
              <a:t>result = </a:t>
            </a:r>
            <a:r>
              <a:rPr lang="en-US" dirty="0" err="1" smtClean="0"/>
              <a:t>dbmodule.authenticateUser</a:t>
            </a:r>
            <a:r>
              <a:rPr lang="en-US" dirty="0" smtClean="0"/>
              <a:t>("admin", "admin");  </a:t>
            </a:r>
            <a:r>
              <a:rPr lang="en-US" dirty="0" err="1" smtClean="0"/>
              <a:t>response.writeHead</a:t>
            </a:r>
            <a:r>
              <a:rPr lang="en-US" dirty="0" smtClean="0"/>
              <a:t>(200, { "Content-Type": "text/html" });  </a:t>
            </a:r>
          </a:p>
          <a:p>
            <a:r>
              <a:rPr lang="en-US" dirty="0" err="1" smtClean="0"/>
              <a:t>response.end</a:t>
            </a:r>
            <a:r>
              <a:rPr lang="en-US" dirty="0" smtClean="0"/>
              <a:t>("&lt;html&gt;&lt;body&gt;&lt;h1&gt;" + result + "&lt;/h1&gt;&lt;/body&gt;&lt;/html&gt;");  </a:t>
            </a:r>
          </a:p>
          <a:p>
            <a:r>
              <a:rPr lang="en-US" dirty="0" smtClean="0"/>
              <a:t>console.log("Request received");});</a:t>
            </a:r>
          </a:p>
          <a:p>
            <a:r>
              <a:rPr lang="en-US" dirty="0" err="1" smtClean="0"/>
              <a:t>server.listen</a:t>
            </a:r>
            <a:r>
              <a:rPr lang="en-US" dirty="0" smtClean="0"/>
              <a:t>(3000);</a:t>
            </a:r>
          </a:p>
          <a:p>
            <a:r>
              <a:rPr lang="en-US" dirty="0" smtClean="0"/>
              <a:t>console.log("Server is running at port 3000"); </a:t>
            </a:r>
          </a:p>
          <a:p>
            <a:r>
              <a:rPr lang="en-US" dirty="0" smtClean="0"/>
              <a:t>In the httpserver.js file, we are loading the module "</a:t>
            </a:r>
            <a:r>
              <a:rPr lang="en-US" dirty="0" err="1" smtClean="0"/>
              <a:t>DBModule</a:t>
            </a:r>
            <a:r>
              <a:rPr lang="en-US" dirty="0" smtClean="0"/>
              <a:t>" and then invoking the function named "</a:t>
            </a:r>
            <a:r>
              <a:rPr lang="en-US" dirty="0" err="1" smtClean="0"/>
              <a:t>authenticateUser</a:t>
            </a:r>
            <a:r>
              <a:rPr lang="en-US" dirty="0" smtClean="0"/>
              <a:t>()".</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686800" cy="6324600"/>
          </a:xfrm>
        </p:spPr>
        <p:txBody>
          <a:bodyPr/>
          <a:lstStyle/>
          <a:p>
            <a:r>
              <a:rPr lang="en-US" b="1" dirty="0" smtClean="0"/>
              <a:t>Step 3: </a:t>
            </a:r>
            <a:r>
              <a:rPr lang="en-US" dirty="0" smtClean="0"/>
              <a:t>Run the httpserver.js using the </a:t>
            </a:r>
            <a:r>
              <a:rPr lang="en-US" b="1" dirty="0" smtClean="0"/>
              <a:t>node</a:t>
            </a:r>
            <a:r>
              <a:rPr lang="en-US" dirty="0" smtClean="0"/>
              <a:t> command.</a:t>
            </a:r>
          </a:p>
          <a:p>
            <a:endParaRPr lang="en-US" dirty="0" smtClean="0"/>
          </a:p>
          <a:p>
            <a:endParaRPr lang="en-US" dirty="0" smtClean="0"/>
          </a:p>
          <a:p>
            <a:endParaRPr lang="en-US" dirty="0" smtClean="0"/>
          </a:p>
          <a:p>
            <a:r>
              <a:rPr lang="en-US" dirty="0" smtClean="0"/>
              <a:t>Open a browser and navigate to URL "http://localhost:3000" and observe the output.</a:t>
            </a:r>
          </a:p>
          <a:p>
            <a:endParaRPr lang="en-US" dirty="0" smtClean="0"/>
          </a:p>
          <a:p>
            <a:endParaRPr lang="en-US" dirty="0"/>
          </a:p>
        </p:txBody>
      </p:sp>
      <p:pic>
        <p:nvPicPr>
          <p:cNvPr id="4" name="Picture 3"/>
          <p:cNvPicPr/>
          <p:nvPr/>
        </p:nvPicPr>
        <p:blipFill>
          <a:blip r:embed="rId2"/>
          <a:srcRect/>
          <a:stretch>
            <a:fillRect/>
          </a:stretch>
        </p:blipFill>
        <p:spPr bwMode="auto">
          <a:xfrm>
            <a:off x="1828800" y="838200"/>
            <a:ext cx="5410200" cy="13716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914400" y="3200400"/>
            <a:ext cx="6934200" cy="32766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b="1" dirty="0" smtClean="0"/>
              <a:t>Restarting Node Application</a:t>
            </a:r>
            <a:endParaRPr lang="en-US" dirty="0"/>
          </a:p>
        </p:txBody>
      </p:sp>
      <p:sp>
        <p:nvSpPr>
          <p:cNvPr id="3" name="Content Placeholder 2"/>
          <p:cNvSpPr>
            <a:spLocks noGrp="1"/>
          </p:cNvSpPr>
          <p:nvPr>
            <p:ph sz="quarter" idx="1"/>
          </p:nvPr>
        </p:nvSpPr>
        <p:spPr>
          <a:xfrm>
            <a:off x="228600" y="838200"/>
            <a:ext cx="8686800" cy="5715000"/>
          </a:xfrm>
        </p:spPr>
        <p:txBody>
          <a:bodyPr>
            <a:normAutofit/>
          </a:bodyPr>
          <a:lstStyle/>
          <a:p>
            <a:pPr algn="just"/>
            <a:r>
              <a:rPr lang="en-US" dirty="0" smtClean="0"/>
              <a:t>Whenever we are working on a Node.js application and we </a:t>
            </a:r>
            <a:r>
              <a:rPr lang="en-US" dirty="0" smtClean="0">
                <a:solidFill>
                  <a:srgbClr val="FF3399"/>
                </a:solidFill>
              </a:rPr>
              <a:t>do any change in code after the application is started, we will be required to restart the Node process for changes to reflect. </a:t>
            </a:r>
          </a:p>
          <a:p>
            <a:pPr algn="just"/>
            <a:r>
              <a:rPr lang="en-US" dirty="0" smtClean="0">
                <a:solidFill>
                  <a:srgbClr val="990033"/>
                </a:solidFill>
              </a:rPr>
              <a:t>In order to restart the server and to watch for any code changes automatically, we can </a:t>
            </a:r>
            <a:r>
              <a:rPr lang="en-US" b="1" dirty="0" smtClean="0">
                <a:solidFill>
                  <a:srgbClr val="990033"/>
                </a:solidFill>
              </a:rPr>
              <a:t>use the </a:t>
            </a:r>
            <a:r>
              <a:rPr lang="en-US" b="1" dirty="0" err="1" smtClean="0">
                <a:solidFill>
                  <a:srgbClr val="990033"/>
                </a:solidFill>
              </a:rPr>
              <a:t>Nodemon</a:t>
            </a:r>
            <a:r>
              <a:rPr lang="en-US" b="1" dirty="0" smtClean="0">
                <a:solidFill>
                  <a:srgbClr val="990033"/>
                </a:solidFill>
              </a:rPr>
              <a:t> tool</a:t>
            </a:r>
            <a:r>
              <a:rPr lang="en-US" dirty="0" smtClean="0">
                <a:solidFill>
                  <a:srgbClr val="990033"/>
                </a:solidFill>
              </a:rPr>
              <a:t>.</a:t>
            </a:r>
          </a:p>
          <a:p>
            <a:pPr algn="just"/>
            <a:r>
              <a:rPr lang="en-US" b="1" dirty="0" err="1" smtClean="0"/>
              <a:t>Nodemon</a:t>
            </a:r>
            <a:r>
              <a:rPr lang="en-US" b="1" dirty="0" smtClean="0"/>
              <a:t>:</a:t>
            </a:r>
            <a:r>
              <a:rPr lang="en-US" dirty="0" smtClean="0"/>
              <a:t> is a </a:t>
            </a:r>
            <a:r>
              <a:rPr lang="en-US" dirty="0" smtClean="0">
                <a:solidFill>
                  <a:srgbClr val="3366FF"/>
                </a:solidFill>
              </a:rPr>
              <a:t>command-line utility that can be executed from the terminal.</a:t>
            </a:r>
            <a:r>
              <a:rPr lang="en-US" dirty="0" smtClean="0"/>
              <a:t> </a:t>
            </a:r>
          </a:p>
          <a:p>
            <a:pPr algn="just"/>
            <a:r>
              <a:rPr lang="en-US" dirty="0" smtClean="0"/>
              <a:t>It watches the application and whenever any change is detected, it restarts the application.</a:t>
            </a:r>
          </a:p>
          <a:p>
            <a:pPr algn="just"/>
            <a:r>
              <a:rPr lang="en-US" dirty="0" smtClean="0"/>
              <a:t>To install it in the application, run the below command.</a:t>
            </a:r>
          </a:p>
          <a:p>
            <a:pPr algn="just">
              <a:buNone/>
            </a:pPr>
            <a:r>
              <a:rPr lang="en-US" dirty="0" smtClean="0"/>
              <a:t>			</a:t>
            </a:r>
            <a:r>
              <a:rPr lang="en-US" b="1" dirty="0" err="1" smtClean="0"/>
              <a:t>npm</a:t>
            </a:r>
            <a:r>
              <a:rPr lang="en-US" b="1" dirty="0" smtClean="0"/>
              <a:t> install </a:t>
            </a:r>
            <a:r>
              <a:rPr lang="en-US" b="1" dirty="0" err="1" smtClean="0"/>
              <a:t>nodemon</a:t>
            </a:r>
            <a:r>
              <a:rPr lang="en-US" b="1" dirty="0" smtClean="0"/>
              <a:t> -g</a:t>
            </a:r>
            <a:endParaRPr 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305800" cy="5486400"/>
          </a:xfrm>
        </p:spPr>
        <p:txBody>
          <a:bodyPr/>
          <a:lstStyle/>
          <a:p>
            <a:pPr algn="just">
              <a:lnSpc>
                <a:spcPct val="150000"/>
              </a:lnSpc>
            </a:pPr>
            <a:r>
              <a:rPr lang="en-US" dirty="0" smtClean="0"/>
              <a:t>Once the '</a:t>
            </a:r>
            <a:r>
              <a:rPr lang="en-US" dirty="0" err="1" smtClean="0"/>
              <a:t>nodemon</a:t>
            </a:r>
            <a:r>
              <a:rPr lang="en-US" dirty="0" smtClean="0"/>
              <a:t>' is installed in the machine, the </a:t>
            </a:r>
            <a:r>
              <a:rPr lang="en-US" dirty="0" smtClean="0">
                <a:solidFill>
                  <a:srgbClr val="FF3399"/>
                </a:solidFill>
              </a:rPr>
              <a:t>Node.js server code can be executed by replacing the command "node" with "</a:t>
            </a:r>
            <a:r>
              <a:rPr lang="en-US" dirty="0" err="1" smtClean="0">
                <a:solidFill>
                  <a:srgbClr val="FF3399"/>
                </a:solidFill>
              </a:rPr>
              <a:t>nodemon</a:t>
            </a:r>
            <a:r>
              <a:rPr lang="en-US" dirty="0" smtClean="0">
                <a:solidFill>
                  <a:srgbClr val="FF3399"/>
                </a:solidFill>
              </a:rPr>
              <a:t>".</a:t>
            </a:r>
          </a:p>
          <a:p>
            <a:pPr algn="just">
              <a:lnSpc>
                <a:spcPct val="150000"/>
              </a:lnSpc>
              <a:buNone/>
            </a:pPr>
            <a:r>
              <a:rPr lang="en-US" dirty="0" smtClean="0"/>
              <a:t>			</a:t>
            </a:r>
            <a:r>
              <a:rPr lang="en-US" b="1" dirty="0" err="1" smtClean="0"/>
              <a:t>nodemon</a:t>
            </a:r>
            <a:r>
              <a:rPr lang="en-US" b="1" dirty="0" smtClean="0"/>
              <a:t> app.js </a:t>
            </a:r>
          </a:p>
          <a:p>
            <a:pPr algn="just">
              <a:lnSpc>
                <a:spcPct val="150000"/>
              </a:lnSpc>
            </a:pPr>
            <a:r>
              <a:rPr lang="en-US" dirty="0" smtClean="0"/>
              <a:t>Thus the '</a:t>
            </a:r>
            <a:r>
              <a:rPr lang="en-US" dirty="0" err="1" smtClean="0"/>
              <a:t>nodemon</a:t>
            </a:r>
            <a:r>
              <a:rPr lang="en-US" dirty="0" smtClean="0"/>
              <a:t>' starts the application in watch mode and restart the application when any change is detected.</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3886200"/>
          </a:xfrm>
        </p:spPr>
        <p:txBody>
          <a:bodyPr>
            <a:normAutofit lnSpcReduction="10000"/>
          </a:bodyPr>
          <a:lstStyle/>
          <a:p>
            <a:r>
              <a:rPr lang="en-US" dirty="0" smtClean="0"/>
              <a:t>const http = require("http"); </a:t>
            </a:r>
          </a:p>
          <a:p>
            <a:r>
              <a:rPr lang="en-US" dirty="0" err="1" smtClean="0"/>
              <a:t>var</a:t>
            </a:r>
            <a:r>
              <a:rPr lang="en-US" dirty="0" smtClean="0"/>
              <a:t> server = </a:t>
            </a:r>
            <a:r>
              <a:rPr lang="en-US" dirty="0" err="1" smtClean="0"/>
              <a:t>http.createServer</a:t>
            </a:r>
            <a:r>
              <a:rPr lang="en-US" dirty="0" smtClean="0"/>
              <a:t>((</a:t>
            </a:r>
            <a:r>
              <a:rPr lang="en-US" dirty="0" err="1" smtClean="0"/>
              <a:t>req</a:t>
            </a:r>
            <a:r>
              <a:rPr lang="en-US" dirty="0" smtClean="0"/>
              <a:t>, res) =&gt; {  </a:t>
            </a:r>
            <a:r>
              <a:rPr lang="en-US" dirty="0" err="1" smtClean="0"/>
              <a:t>res.write</a:t>
            </a:r>
            <a:r>
              <a:rPr lang="en-US" dirty="0" smtClean="0"/>
              <a:t>("Hello World! I have created my first server!");  </a:t>
            </a:r>
            <a:r>
              <a:rPr lang="en-US" dirty="0" err="1" smtClean="0"/>
              <a:t>res.end</a:t>
            </a:r>
            <a:r>
              <a:rPr lang="en-US" dirty="0" smtClean="0"/>
              <a:t>();</a:t>
            </a:r>
          </a:p>
          <a:p>
            <a:r>
              <a:rPr lang="en-US" dirty="0" smtClean="0"/>
              <a:t>});</a:t>
            </a:r>
          </a:p>
          <a:p>
            <a:r>
              <a:rPr lang="en-US" dirty="0" err="1" smtClean="0"/>
              <a:t>server.listen</a:t>
            </a:r>
            <a:r>
              <a:rPr lang="en-US" dirty="0" smtClean="0"/>
              <a:t>(3000);</a:t>
            </a:r>
          </a:p>
          <a:p>
            <a:r>
              <a:rPr lang="en-US" dirty="0" smtClean="0"/>
              <a:t>console.log("Server started... Running on localhost:3000"); </a:t>
            </a:r>
          </a:p>
          <a:p>
            <a:r>
              <a:rPr lang="en-US" dirty="0" smtClean="0"/>
              <a:t>Observe the console on starting the </a:t>
            </a:r>
            <a:r>
              <a:rPr lang="en-US" dirty="0" err="1" smtClean="0"/>
              <a:t>nodemon</a:t>
            </a:r>
            <a:r>
              <a:rPr lang="en-US" dirty="0" smtClean="0"/>
              <a:t> in a command prompt window.</a:t>
            </a:r>
          </a:p>
          <a:p>
            <a:endParaRPr lang="en-US" dirty="0" smtClean="0"/>
          </a:p>
          <a:p>
            <a:endParaRPr lang="en-US" dirty="0"/>
          </a:p>
        </p:txBody>
      </p:sp>
      <p:pic>
        <p:nvPicPr>
          <p:cNvPr id="4" name="Picture 3"/>
          <p:cNvPicPr/>
          <p:nvPr/>
        </p:nvPicPr>
        <p:blipFill>
          <a:blip r:embed="rId2"/>
          <a:srcRect/>
          <a:stretch>
            <a:fillRect/>
          </a:stretch>
        </p:blipFill>
        <p:spPr bwMode="auto">
          <a:xfrm>
            <a:off x="381000" y="3962400"/>
            <a:ext cx="8153400" cy="27432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686800" cy="6172200"/>
          </a:xfrm>
        </p:spPr>
        <p:txBody>
          <a:bodyPr/>
          <a:lstStyle/>
          <a:p>
            <a:r>
              <a:rPr lang="en-US" dirty="0" smtClean="0"/>
              <a:t>Now open the application code and do changes in the code as below.</a:t>
            </a:r>
          </a:p>
          <a:p>
            <a:r>
              <a:rPr lang="en-US" dirty="0" smtClean="0"/>
              <a:t>const http = require("http");</a:t>
            </a:r>
          </a:p>
          <a:p>
            <a:r>
              <a:rPr lang="en-US" dirty="0" err="1" smtClean="0"/>
              <a:t>var</a:t>
            </a:r>
            <a:r>
              <a:rPr lang="en-US" dirty="0" smtClean="0"/>
              <a:t> server = </a:t>
            </a:r>
            <a:r>
              <a:rPr lang="en-US" dirty="0" err="1" smtClean="0"/>
              <a:t>http.createServer</a:t>
            </a:r>
            <a:r>
              <a:rPr lang="en-US" dirty="0" smtClean="0"/>
              <a:t>((</a:t>
            </a:r>
            <a:r>
              <a:rPr lang="en-US" dirty="0" err="1" smtClean="0"/>
              <a:t>req</a:t>
            </a:r>
            <a:r>
              <a:rPr lang="en-US" dirty="0" smtClean="0"/>
              <a:t>, res) =&gt; {  console.log("Request URL is " + req.url);  </a:t>
            </a:r>
          </a:p>
          <a:p>
            <a:r>
              <a:rPr lang="en-US" dirty="0" err="1" smtClean="0"/>
              <a:t>res.write</a:t>
            </a:r>
            <a:r>
              <a:rPr lang="en-US" dirty="0" smtClean="0"/>
              <a:t>("Hello World! I have created my first server!");  </a:t>
            </a:r>
            <a:r>
              <a:rPr lang="en-US" dirty="0" err="1" smtClean="0"/>
              <a:t>res.end</a:t>
            </a:r>
            <a:r>
              <a:rPr lang="en-US" dirty="0" smtClean="0"/>
              <a:t>();</a:t>
            </a:r>
          </a:p>
          <a:p>
            <a:r>
              <a:rPr lang="en-US" dirty="0" smtClean="0"/>
              <a:t>});</a:t>
            </a:r>
          </a:p>
          <a:p>
            <a:r>
              <a:rPr lang="en-US" dirty="0" err="1" smtClean="0"/>
              <a:t>server.listen</a:t>
            </a:r>
            <a:r>
              <a:rPr lang="en-US" dirty="0" smtClean="0"/>
              <a:t>(3000);</a:t>
            </a:r>
          </a:p>
          <a:p>
            <a:r>
              <a:rPr lang="en-US" dirty="0" smtClean="0"/>
              <a:t>console.log("Server started... Running on localhost:3000");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763000" cy="6324600"/>
          </a:xfrm>
        </p:spPr>
        <p:txBody>
          <a:bodyPr>
            <a:normAutofit/>
          </a:bodyPr>
          <a:lstStyle/>
          <a:p>
            <a:pPr algn="just"/>
            <a:r>
              <a:rPr lang="en-US" dirty="0" smtClean="0"/>
              <a:t>Observe the console message in the command prompt. </a:t>
            </a:r>
            <a:r>
              <a:rPr lang="en-US" dirty="0" err="1" smtClean="0"/>
              <a:t>Nodemon</a:t>
            </a:r>
            <a:r>
              <a:rPr lang="en-US" dirty="0" smtClean="0"/>
              <a:t> automatically restarted the server on observing changes in the code.</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b="1" dirty="0" smtClean="0"/>
          </a:p>
          <a:p>
            <a:pPr algn="just"/>
            <a:endParaRPr lang="en-US" b="1" dirty="0" smtClean="0"/>
          </a:p>
          <a:p>
            <a:pPr algn="just"/>
            <a:r>
              <a:rPr lang="en-US" b="1" dirty="0" smtClean="0"/>
              <a:t>Best Practices Tip: </a:t>
            </a:r>
            <a:r>
              <a:rPr lang="en-US" dirty="0" smtClean="0"/>
              <a:t>To avoid over and over restarting of server for small changes to reflect. It is important to have an automatic restart of the server of your application. Use </a:t>
            </a:r>
            <a:r>
              <a:rPr lang="en-US" dirty="0" err="1" smtClean="0"/>
              <a:t>nodemon</a:t>
            </a:r>
            <a:r>
              <a:rPr lang="en-US" dirty="0" smtClean="0"/>
              <a:t> for this purpose.</a:t>
            </a:r>
          </a:p>
          <a:p>
            <a:pPr algn="just"/>
            <a:endParaRPr lang="en-US" dirty="0"/>
          </a:p>
        </p:txBody>
      </p:sp>
      <p:pic>
        <p:nvPicPr>
          <p:cNvPr id="4" name="Picture 3"/>
          <p:cNvPicPr/>
          <p:nvPr/>
        </p:nvPicPr>
        <p:blipFill>
          <a:blip r:embed="rId2"/>
          <a:srcRect/>
          <a:stretch>
            <a:fillRect/>
          </a:stretch>
        </p:blipFill>
        <p:spPr bwMode="auto">
          <a:xfrm>
            <a:off x="685800" y="1600200"/>
            <a:ext cx="7620000" cy="32766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b="1" dirty="0" smtClean="0"/>
              <a:t>Need for File system module</a:t>
            </a:r>
            <a:endParaRPr lang="en-US" dirty="0"/>
          </a:p>
        </p:txBody>
      </p:sp>
      <p:sp>
        <p:nvSpPr>
          <p:cNvPr id="3" name="Content Placeholder 2"/>
          <p:cNvSpPr>
            <a:spLocks noGrp="1"/>
          </p:cNvSpPr>
          <p:nvPr>
            <p:ph sz="quarter" idx="1"/>
          </p:nvPr>
        </p:nvSpPr>
        <p:spPr>
          <a:xfrm>
            <a:off x="228600" y="838200"/>
            <a:ext cx="8686800" cy="5715000"/>
          </a:xfrm>
        </p:spPr>
        <p:txBody>
          <a:bodyPr>
            <a:normAutofit lnSpcReduction="10000"/>
          </a:bodyPr>
          <a:lstStyle/>
          <a:p>
            <a:pPr algn="just"/>
            <a:r>
              <a:rPr lang="en-US" dirty="0" smtClean="0"/>
              <a:t>The user wants </a:t>
            </a:r>
            <a:r>
              <a:rPr lang="en-US" dirty="0" smtClean="0">
                <a:solidFill>
                  <a:srgbClr val="FF3399"/>
                </a:solidFill>
              </a:rPr>
              <a:t>to store the information about the requested URLs to the application/errors that occurred in the application. </a:t>
            </a:r>
          </a:p>
          <a:p>
            <a:pPr algn="just"/>
            <a:r>
              <a:rPr lang="en-US" dirty="0" smtClean="0"/>
              <a:t>To store this information, the user can choose any of the following methodologies:</a:t>
            </a:r>
          </a:p>
          <a:p>
            <a:pPr marL="857250" lvl="0" indent="-273050" algn="just"/>
            <a:r>
              <a:rPr lang="en-US" dirty="0" smtClean="0"/>
              <a:t>File</a:t>
            </a:r>
          </a:p>
          <a:p>
            <a:pPr marL="857250" lvl="0" indent="-273050" algn="just"/>
            <a:r>
              <a:rPr lang="en-US" dirty="0" smtClean="0"/>
              <a:t>Database</a:t>
            </a:r>
          </a:p>
          <a:p>
            <a:pPr algn="just"/>
            <a:r>
              <a:rPr lang="en-US" dirty="0" smtClean="0"/>
              <a:t>Storing log details in the Database is not an optimal solution because it may increase the number of API calls for DB interaction. This will impact the performance of the application.</a:t>
            </a:r>
          </a:p>
          <a:p>
            <a:pPr algn="just"/>
            <a:r>
              <a:rPr lang="en-US" dirty="0" smtClean="0"/>
              <a:t>The best solution to use the file system, here. The information will be stored locally in the application without impacting the performance of the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6248400"/>
          </a:xfrm>
        </p:spPr>
        <p:txBody>
          <a:bodyPr>
            <a:normAutofit lnSpcReduction="10000"/>
          </a:bodyPr>
          <a:lstStyle/>
          <a:p>
            <a:pPr algn="just">
              <a:lnSpc>
                <a:spcPct val="110000"/>
              </a:lnSpc>
            </a:pPr>
            <a:r>
              <a:rPr lang="en-US" sz="2800" dirty="0" smtClean="0"/>
              <a:t>Node is the </a:t>
            </a:r>
            <a:r>
              <a:rPr lang="en-US" sz="2800" b="1" dirty="0" smtClean="0"/>
              <a:t>N</a:t>
            </a:r>
            <a:r>
              <a:rPr lang="en-US" sz="2800" dirty="0" smtClean="0"/>
              <a:t> in the </a:t>
            </a:r>
            <a:r>
              <a:rPr lang="en-US" sz="2800" b="1" dirty="0" smtClean="0"/>
              <a:t>MEAN</a:t>
            </a:r>
            <a:r>
              <a:rPr lang="en-US" sz="2800" dirty="0" smtClean="0"/>
              <a:t> stack. In this stack, </a:t>
            </a:r>
            <a:r>
              <a:rPr lang="en-US" sz="2800" b="1" dirty="0" smtClean="0"/>
              <a:t>Node</a:t>
            </a:r>
            <a:r>
              <a:rPr lang="en-US" sz="2800" dirty="0" smtClean="0"/>
              <a:t> is used along with the </a:t>
            </a:r>
            <a:r>
              <a:rPr lang="en-US" sz="2800" b="1" dirty="0" err="1" smtClean="0"/>
              <a:t>MongoDB</a:t>
            </a:r>
            <a:r>
              <a:rPr lang="en-US" sz="2800" dirty="0" smtClean="0"/>
              <a:t> database and </a:t>
            </a:r>
            <a:r>
              <a:rPr lang="en-US" sz="2800" b="1" dirty="0" smtClean="0"/>
              <a:t>Express, </a:t>
            </a:r>
            <a:r>
              <a:rPr lang="en-US" sz="2800" dirty="0" smtClean="0"/>
              <a:t>which is a Node framework for </a:t>
            </a:r>
            <a:r>
              <a:rPr lang="en-US" sz="2800" dirty="0" smtClean="0">
                <a:solidFill>
                  <a:srgbClr val="FF3399"/>
                </a:solidFill>
              </a:rPr>
              <a:t>back-end application development. </a:t>
            </a:r>
          </a:p>
          <a:p>
            <a:pPr algn="just">
              <a:lnSpc>
                <a:spcPct val="110000"/>
              </a:lnSpc>
            </a:pPr>
            <a:r>
              <a:rPr lang="en-US" sz="2800" b="1" dirty="0" smtClean="0"/>
              <a:t>Angular</a:t>
            </a:r>
            <a:r>
              <a:rPr lang="en-US" sz="2800" dirty="0" smtClean="0"/>
              <a:t> framework is used for </a:t>
            </a:r>
            <a:r>
              <a:rPr lang="en-US" sz="2800" dirty="0" smtClean="0">
                <a:solidFill>
                  <a:srgbClr val="3366FF"/>
                </a:solidFill>
              </a:rPr>
              <a:t>front-end application development.</a:t>
            </a:r>
          </a:p>
          <a:p>
            <a:pPr algn="just">
              <a:lnSpc>
                <a:spcPct val="110000"/>
              </a:lnSpc>
            </a:pPr>
            <a:r>
              <a:rPr lang="en-US" sz="2800" dirty="0" smtClean="0"/>
              <a:t>Node is the </a:t>
            </a:r>
            <a:r>
              <a:rPr lang="en-US" sz="2800" b="1" dirty="0" smtClean="0"/>
              <a:t>N</a:t>
            </a:r>
            <a:r>
              <a:rPr lang="en-US" sz="2800" dirty="0" smtClean="0"/>
              <a:t> in the </a:t>
            </a:r>
            <a:r>
              <a:rPr lang="en-US" sz="2800" b="1" dirty="0" smtClean="0"/>
              <a:t>MERN</a:t>
            </a:r>
            <a:r>
              <a:rPr lang="en-US" sz="2800" dirty="0" smtClean="0"/>
              <a:t> stack as well. Here, Node is used along with </a:t>
            </a:r>
            <a:r>
              <a:rPr lang="en-US" sz="2800" b="1" dirty="0" err="1" smtClean="0"/>
              <a:t>MongoDB</a:t>
            </a:r>
            <a:r>
              <a:rPr lang="en-US" sz="2800" dirty="0" smtClean="0"/>
              <a:t> database and </a:t>
            </a:r>
            <a:r>
              <a:rPr lang="en-US" sz="2800" b="1" dirty="0" smtClean="0"/>
              <a:t>Express</a:t>
            </a:r>
            <a:r>
              <a:rPr lang="en-US" sz="2800" dirty="0" smtClean="0"/>
              <a:t> for </a:t>
            </a:r>
            <a:r>
              <a:rPr lang="en-US" sz="2800" dirty="0" smtClean="0">
                <a:solidFill>
                  <a:srgbClr val="FF3399"/>
                </a:solidFill>
              </a:rPr>
              <a:t>back-end application development. </a:t>
            </a:r>
          </a:p>
          <a:p>
            <a:pPr algn="just">
              <a:lnSpc>
                <a:spcPct val="110000"/>
              </a:lnSpc>
            </a:pPr>
            <a:r>
              <a:rPr lang="en-US" sz="2800" b="1" dirty="0" smtClean="0"/>
              <a:t>React</a:t>
            </a:r>
            <a:r>
              <a:rPr lang="en-US" sz="2800" dirty="0" smtClean="0"/>
              <a:t> is used for </a:t>
            </a:r>
            <a:r>
              <a:rPr lang="en-US" sz="2800" dirty="0" smtClean="0">
                <a:solidFill>
                  <a:srgbClr val="3366FF"/>
                </a:solidFill>
              </a:rPr>
              <a:t>front-end application development in this stack.</a:t>
            </a:r>
          </a:p>
          <a:p>
            <a:pPr algn="just">
              <a:lnSpc>
                <a:spcPct val="110000"/>
              </a:lnSpc>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err="1" smtClean="0"/>
              <a:t>fs</a:t>
            </a:r>
            <a:r>
              <a:rPr lang="en-US" b="1" dirty="0" smtClean="0"/>
              <a:t> Module</a:t>
            </a:r>
            <a:endParaRPr lang="en-US" dirty="0"/>
          </a:p>
        </p:txBody>
      </p:sp>
      <p:sp>
        <p:nvSpPr>
          <p:cNvPr id="3" name="Content Placeholder 2"/>
          <p:cNvSpPr>
            <a:spLocks noGrp="1"/>
          </p:cNvSpPr>
          <p:nvPr>
            <p:ph sz="quarter" idx="1"/>
          </p:nvPr>
        </p:nvSpPr>
        <p:spPr>
          <a:xfrm>
            <a:off x="381000" y="990600"/>
            <a:ext cx="8534400" cy="5638800"/>
          </a:xfrm>
        </p:spPr>
        <p:txBody>
          <a:bodyPr>
            <a:normAutofit lnSpcReduction="10000"/>
          </a:bodyPr>
          <a:lstStyle/>
          <a:p>
            <a:pPr algn="just"/>
            <a:r>
              <a:rPr lang="en-US" dirty="0" smtClean="0"/>
              <a:t>One of the important operations in server-side programming is to be </a:t>
            </a:r>
            <a:r>
              <a:rPr lang="en-US" dirty="0" smtClean="0">
                <a:solidFill>
                  <a:srgbClr val="FF3399"/>
                </a:solidFill>
              </a:rPr>
              <a:t>able to read or write the content of a file. </a:t>
            </a:r>
          </a:p>
          <a:p>
            <a:pPr algn="just"/>
            <a:r>
              <a:rPr lang="en-US" dirty="0" smtClean="0"/>
              <a:t>Node.js comes with the </a:t>
            </a:r>
            <a:r>
              <a:rPr lang="en-US" dirty="0" smtClean="0">
                <a:solidFill>
                  <a:srgbClr val="3366FF"/>
                </a:solidFill>
              </a:rPr>
              <a:t>file system (</a:t>
            </a:r>
            <a:r>
              <a:rPr lang="en-US" dirty="0" err="1" smtClean="0">
                <a:solidFill>
                  <a:srgbClr val="3366FF"/>
                </a:solidFill>
              </a:rPr>
              <a:t>fs</a:t>
            </a:r>
            <a:r>
              <a:rPr lang="en-US" dirty="0" smtClean="0">
                <a:solidFill>
                  <a:srgbClr val="3366FF"/>
                </a:solidFill>
              </a:rPr>
              <a:t>) module </a:t>
            </a:r>
            <a:r>
              <a:rPr lang="en-US" dirty="0" err="1" smtClean="0">
                <a:solidFill>
                  <a:srgbClr val="3366FF"/>
                </a:solidFill>
              </a:rPr>
              <a:t>fs</a:t>
            </a:r>
            <a:r>
              <a:rPr lang="en-US" dirty="0" smtClean="0">
                <a:solidFill>
                  <a:srgbClr val="3366FF"/>
                </a:solidFill>
              </a:rPr>
              <a:t> to perform file operations. </a:t>
            </a:r>
          </a:p>
          <a:p>
            <a:pPr algn="just"/>
            <a:r>
              <a:rPr lang="en-US" dirty="0" smtClean="0"/>
              <a:t>It provides many useful functionalities to interact with the file system. </a:t>
            </a:r>
          </a:p>
          <a:p>
            <a:pPr algn="just"/>
            <a:r>
              <a:rPr lang="en-US" b="1" dirty="0" smtClean="0"/>
              <a:t>How to use </a:t>
            </a:r>
            <a:r>
              <a:rPr lang="en-US" b="1" dirty="0" err="1" smtClean="0"/>
              <a:t>fs</a:t>
            </a:r>
            <a:r>
              <a:rPr lang="en-US" b="1" dirty="0" smtClean="0"/>
              <a:t> module?</a:t>
            </a:r>
            <a:endParaRPr lang="en-US" dirty="0" smtClean="0"/>
          </a:p>
          <a:p>
            <a:pPr algn="just"/>
            <a:r>
              <a:rPr lang="en-US" dirty="0" smtClean="0"/>
              <a:t>To include the File System module, use the require() method:</a:t>
            </a:r>
          </a:p>
          <a:p>
            <a:pPr algn="just">
              <a:buNone/>
            </a:pPr>
            <a:r>
              <a:rPr lang="en-US" dirty="0" smtClean="0"/>
              <a:t>			</a:t>
            </a:r>
            <a:r>
              <a:rPr lang="en-US" b="1" dirty="0" smtClean="0"/>
              <a:t>const </a:t>
            </a:r>
            <a:r>
              <a:rPr lang="en-US" b="1" dirty="0" err="1" smtClean="0"/>
              <a:t>fs</a:t>
            </a:r>
            <a:r>
              <a:rPr lang="en-US" b="1" dirty="0" smtClean="0"/>
              <a:t> = require('</a:t>
            </a:r>
            <a:r>
              <a:rPr lang="en-US" b="1" dirty="0" err="1" smtClean="0"/>
              <a:t>fs'</a:t>
            </a:r>
            <a:r>
              <a:rPr lang="en-US" b="1" dirty="0" smtClean="0"/>
              <a:t>); </a:t>
            </a:r>
          </a:p>
          <a:p>
            <a:pPr algn="just"/>
            <a:r>
              <a:rPr lang="en-US" dirty="0" smtClean="0"/>
              <a:t>Once imported, we can use different methods provided by this module for doing any file manipulations.</a:t>
            </a:r>
          </a:p>
          <a:p>
            <a:pPr algn="just"/>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b="1" dirty="0" err="1" smtClean="0"/>
              <a:t>fs</a:t>
            </a:r>
            <a:r>
              <a:rPr lang="en-US" b="1" dirty="0" smtClean="0"/>
              <a:t> module – Operations</a:t>
            </a:r>
            <a:endParaRPr lang="en-US" dirty="0"/>
          </a:p>
        </p:txBody>
      </p:sp>
      <p:sp>
        <p:nvSpPr>
          <p:cNvPr id="3" name="Content Placeholder 2"/>
          <p:cNvSpPr>
            <a:spLocks noGrp="1"/>
          </p:cNvSpPr>
          <p:nvPr>
            <p:ph sz="quarter" idx="1"/>
          </p:nvPr>
        </p:nvSpPr>
        <p:spPr>
          <a:xfrm>
            <a:off x="304800" y="838200"/>
            <a:ext cx="8610600" cy="5791200"/>
          </a:xfrm>
        </p:spPr>
        <p:txBody>
          <a:bodyPr>
            <a:normAutofit/>
          </a:bodyPr>
          <a:lstStyle/>
          <a:p>
            <a:pPr algn="just"/>
            <a:r>
              <a:rPr lang="en-US" dirty="0" smtClean="0"/>
              <a:t>Some of the file operations are:</a:t>
            </a:r>
          </a:p>
          <a:p>
            <a:pPr marL="917575" lvl="0" indent="-273050" algn="just"/>
            <a:r>
              <a:rPr lang="en-US" dirty="0" smtClean="0"/>
              <a:t>Writing data to a file</a:t>
            </a:r>
          </a:p>
          <a:p>
            <a:pPr marL="917575" lvl="0" indent="-273050" algn="just"/>
            <a:r>
              <a:rPr lang="en-US" dirty="0" smtClean="0"/>
              <a:t>Reading data from a file</a:t>
            </a:r>
          </a:p>
          <a:p>
            <a:pPr marL="917575" lvl="0" indent="-273050" algn="just"/>
            <a:r>
              <a:rPr lang="en-US" dirty="0" smtClean="0"/>
              <a:t>Updating content in a file</a:t>
            </a:r>
          </a:p>
          <a:p>
            <a:pPr algn="just"/>
            <a:r>
              <a:rPr lang="en-US" b="1" dirty="0" smtClean="0"/>
              <a:t>Writing data to a file:</a:t>
            </a:r>
            <a:endParaRPr lang="en-US" dirty="0" smtClean="0"/>
          </a:p>
          <a:p>
            <a:pPr algn="just"/>
            <a:r>
              <a:rPr lang="en-US" dirty="0" smtClean="0"/>
              <a:t>The File System module has the following methods for creating a new file and writing data to that file:</a:t>
            </a:r>
          </a:p>
          <a:p>
            <a:pPr marL="977900" lvl="0" indent="-273050" algn="just"/>
            <a:r>
              <a:rPr lang="en-US" dirty="0" err="1" smtClean="0"/>
              <a:t>writeFile</a:t>
            </a:r>
            <a:r>
              <a:rPr lang="en-US" dirty="0" smtClean="0"/>
              <a:t>()</a:t>
            </a:r>
          </a:p>
          <a:p>
            <a:pPr marL="977900" lvl="0" indent="-273050" algn="just"/>
            <a:r>
              <a:rPr lang="en-US" dirty="0" err="1" smtClean="0"/>
              <a:t>appendFile</a:t>
            </a:r>
            <a:r>
              <a:rPr lang="en-US" dirty="0" smtClean="0"/>
              <a:t>()</a:t>
            </a:r>
          </a:p>
          <a:p>
            <a:pPr algn="just"/>
            <a:r>
              <a:rPr lang="en-US" dirty="0" smtClean="0"/>
              <a:t>The </a:t>
            </a:r>
            <a:r>
              <a:rPr lang="en-US" dirty="0" err="1" smtClean="0"/>
              <a:t>fs.writeFile</a:t>
            </a:r>
            <a:r>
              <a:rPr lang="en-US" dirty="0" smtClean="0"/>
              <a:t>() method will </a:t>
            </a:r>
            <a:r>
              <a:rPr lang="en-US" dirty="0" smtClean="0">
                <a:solidFill>
                  <a:srgbClr val="3366FF"/>
                </a:solidFill>
              </a:rPr>
              <a:t>overwrite the content if the content already exists. </a:t>
            </a:r>
          </a:p>
          <a:p>
            <a:pPr algn="just"/>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10600" cy="6400800"/>
          </a:xfrm>
        </p:spPr>
        <p:txBody>
          <a:bodyPr>
            <a:normAutofit lnSpcReduction="10000"/>
          </a:bodyPr>
          <a:lstStyle/>
          <a:p>
            <a:pPr algn="just">
              <a:lnSpc>
                <a:spcPct val="150000"/>
              </a:lnSpc>
            </a:pPr>
            <a:r>
              <a:rPr lang="en-US" dirty="0" smtClean="0">
                <a:solidFill>
                  <a:srgbClr val="3366FF"/>
                </a:solidFill>
              </a:rPr>
              <a:t>If the file does not exist, then a new file will be created with the specified name and content.</a:t>
            </a:r>
          </a:p>
          <a:p>
            <a:pPr algn="just">
              <a:lnSpc>
                <a:spcPct val="150000"/>
              </a:lnSpc>
            </a:pPr>
            <a:r>
              <a:rPr lang="en-US" b="1" dirty="0" smtClean="0"/>
              <a:t>Syntax:</a:t>
            </a:r>
            <a:endParaRPr lang="en-US" dirty="0" smtClean="0"/>
          </a:p>
          <a:p>
            <a:pPr lvl="0" algn="just">
              <a:lnSpc>
                <a:spcPct val="150000"/>
              </a:lnSpc>
              <a:buNone/>
            </a:pPr>
            <a:r>
              <a:rPr lang="en-US" dirty="0" smtClean="0"/>
              <a:t>			</a:t>
            </a:r>
            <a:r>
              <a:rPr lang="en-US" b="1" dirty="0" err="1" smtClean="0"/>
              <a:t>fs.writeFile</a:t>
            </a:r>
            <a:r>
              <a:rPr lang="en-US" b="1" dirty="0" smtClean="0"/>
              <a:t>(file, data, callback); </a:t>
            </a:r>
          </a:p>
          <a:p>
            <a:pPr lvl="0" algn="just">
              <a:lnSpc>
                <a:spcPct val="150000"/>
              </a:lnSpc>
            </a:pPr>
            <a:r>
              <a:rPr lang="en-US" b="1" dirty="0" smtClean="0"/>
              <a:t>file: </a:t>
            </a:r>
            <a:r>
              <a:rPr lang="en-US" dirty="0" smtClean="0"/>
              <a:t>Placeholder to give the </a:t>
            </a:r>
            <a:r>
              <a:rPr lang="en-US" dirty="0" smtClean="0">
                <a:solidFill>
                  <a:srgbClr val="990033"/>
                </a:solidFill>
              </a:rPr>
              <a:t>file name in which you are going to write the data.</a:t>
            </a:r>
          </a:p>
          <a:p>
            <a:pPr lvl="0" algn="just">
              <a:lnSpc>
                <a:spcPct val="150000"/>
              </a:lnSpc>
            </a:pPr>
            <a:r>
              <a:rPr lang="en-US" b="1" dirty="0" smtClean="0"/>
              <a:t>data: </a:t>
            </a:r>
            <a:r>
              <a:rPr lang="en-US" dirty="0" smtClean="0"/>
              <a:t>The </a:t>
            </a:r>
            <a:r>
              <a:rPr lang="en-US" dirty="0" smtClean="0">
                <a:solidFill>
                  <a:srgbClr val="FF3399"/>
                </a:solidFill>
              </a:rPr>
              <a:t>data/content must be written to the file.</a:t>
            </a:r>
          </a:p>
          <a:p>
            <a:pPr lvl="0" algn="just">
              <a:lnSpc>
                <a:spcPct val="150000"/>
              </a:lnSpc>
            </a:pPr>
            <a:r>
              <a:rPr lang="en-US" b="1" dirty="0" smtClean="0"/>
              <a:t>callback</a:t>
            </a:r>
            <a:r>
              <a:rPr lang="en-US" dirty="0" smtClean="0"/>
              <a:t>: The callback method, that </a:t>
            </a:r>
            <a:r>
              <a:rPr lang="en-US" dirty="0" smtClean="0">
                <a:solidFill>
                  <a:srgbClr val="3366FF"/>
                </a:solidFill>
              </a:rPr>
              <a:t>will be executed, when '</a:t>
            </a:r>
            <a:r>
              <a:rPr lang="en-US" dirty="0" err="1" smtClean="0">
                <a:solidFill>
                  <a:srgbClr val="3366FF"/>
                </a:solidFill>
              </a:rPr>
              <a:t>writeFile</a:t>
            </a:r>
            <a:r>
              <a:rPr lang="en-US" dirty="0" smtClean="0">
                <a:solidFill>
                  <a:srgbClr val="3366FF"/>
                </a:solidFill>
              </a:rPr>
              <a:t>()' function is executed. </a:t>
            </a:r>
            <a:r>
              <a:rPr lang="en-US" dirty="0" smtClean="0"/>
              <a:t>This callback will be executed in both success as well as failure scenarios.</a:t>
            </a:r>
          </a:p>
          <a:p>
            <a:pPr algn="just">
              <a:lnSpc>
                <a:spcPct val="150000"/>
              </a:lnSpc>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b="1" dirty="0" smtClean="0"/>
              <a:t>Writing data to a file – </a:t>
            </a:r>
            <a:r>
              <a:rPr lang="en-US" b="1" dirty="0" err="1" smtClean="0"/>
              <a:t>Async</a:t>
            </a:r>
            <a:r>
              <a:rPr lang="en-US" b="1" dirty="0" smtClean="0"/>
              <a:t>/Await</a:t>
            </a:r>
            <a:endParaRPr lang="en-US" dirty="0"/>
          </a:p>
        </p:txBody>
      </p:sp>
      <p:sp>
        <p:nvSpPr>
          <p:cNvPr id="3" name="Content Placeholder 2"/>
          <p:cNvSpPr>
            <a:spLocks noGrp="1"/>
          </p:cNvSpPr>
          <p:nvPr>
            <p:ph sz="quarter" idx="1"/>
          </p:nvPr>
        </p:nvSpPr>
        <p:spPr>
          <a:xfrm>
            <a:off x="228600" y="838200"/>
            <a:ext cx="8686800" cy="5715000"/>
          </a:xfrm>
        </p:spPr>
        <p:txBody>
          <a:bodyPr>
            <a:normAutofit fontScale="92500" lnSpcReduction="10000"/>
          </a:bodyPr>
          <a:lstStyle/>
          <a:p>
            <a:r>
              <a:rPr lang="en-US" b="1" dirty="0" smtClean="0"/>
              <a:t>Method 1:</a:t>
            </a:r>
            <a:endParaRPr lang="en-US" dirty="0" smtClean="0"/>
          </a:p>
          <a:p>
            <a:r>
              <a:rPr lang="en-US" dirty="0" smtClean="0"/>
              <a:t>Before Node.js v8, If we want to avoid callbacks, we have to manually </a:t>
            </a:r>
            <a:r>
              <a:rPr lang="en-US" dirty="0" err="1" smtClean="0"/>
              <a:t>promisify</a:t>
            </a:r>
            <a:r>
              <a:rPr lang="en-US" dirty="0" smtClean="0"/>
              <a:t> the </a:t>
            </a:r>
            <a:r>
              <a:rPr lang="en-US" dirty="0" err="1" smtClean="0"/>
              <a:t>fs.writeFile</a:t>
            </a:r>
            <a:r>
              <a:rPr lang="en-US" dirty="0" smtClean="0"/>
              <a:t> function.</a:t>
            </a:r>
          </a:p>
          <a:p>
            <a:r>
              <a:rPr lang="en-US" dirty="0" smtClean="0"/>
              <a:t>Let's manually </a:t>
            </a:r>
            <a:r>
              <a:rPr lang="en-US" dirty="0" err="1" smtClean="0"/>
              <a:t>promisify</a:t>
            </a:r>
            <a:r>
              <a:rPr lang="en-US" dirty="0" smtClean="0"/>
              <a:t> and wrap it in a function:</a:t>
            </a:r>
          </a:p>
          <a:p>
            <a:r>
              <a:rPr lang="en-US" i="1" dirty="0" smtClean="0"/>
              <a:t>//Method 1</a:t>
            </a:r>
            <a:r>
              <a:rPr lang="en-US" dirty="0" smtClean="0"/>
              <a:t> </a:t>
            </a:r>
            <a:r>
              <a:rPr lang="en-US" i="1" dirty="0" smtClean="0"/>
              <a:t>// </a:t>
            </a:r>
            <a:r>
              <a:rPr lang="en-US" i="1" dirty="0" err="1" smtClean="0"/>
              <a:t>promisifing</a:t>
            </a:r>
            <a:r>
              <a:rPr lang="en-US" i="1" dirty="0" smtClean="0"/>
              <a:t> </a:t>
            </a:r>
            <a:r>
              <a:rPr lang="en-US" i="1" dirty="0" err="1" smtClean="0"/>
              <a:t>writeFile</a:t>
            </a:r>
            <a:r>
              <a:rPr lang="en-US" i="1" dirty="0" smtClean="0"/>
              <a:t> method</a:t>
            </a:r>
          </a:p>
          <a:p>
            <a:r>
              <a:rPr lang="en-US" dirty="0" smtClean="0"/>
              <a:t>const </a:t>
            </a:r>
            <a:r>
              <a:rPr lang="en-US" dirty="0" err="1" smtClean="0"/>
              <a:t>fs</a:t>
            </a:r>
            <a:r>
              <a:rPr lang="en-US" dirty="0" smtClean="0"/>
              <a:t> = require('</a:t>
            </a:r>
            <a:r>
              <a:rPr lang="en-US" dirty="0" err="1" smtClean="0"/>
              <a:t>fs'</a:t>
            </a:r>
            <a:r>
              <a:rPr lang="en-US" dirty="0" smtClean="0"/>
              <a:t>); </a:t>
            </a:r>
          </a:p>
          <a:p>
            <a:r>
              <a:rPr lang="en-US" dirty="0" smtClean="0"/>
              <a:t>const </a:t>
            </a:r>
            <a:r>
              <a:rPr lang="en-US" dirty="0" err="1" smtClean="0"/>
              <a:t>writeFilePromise</a:t>
            </a:r>
            <a:r>
              <a:rPr lang="en-US" dirty="0" smtClean="0"/>
              <a:t> = (file, data) =&gt; { </a:t>
            </a:r>
          </a:p>
          <a:p>
            <a:r>
              <a:rPr lang="en-US" dirty="0" smtClean="0"/>
              <a:t> return new Promise((resolve, reject) =&gt; {    </a:t>
            </a:r>
          </a:p>
          <a:p>
            <a:r>
              <a:rPr lang="en-US" dirty="0" err="1" smtClean="0"/>
              <a:t>fs.writeFile</a:t>
            </a:r>
            <a:r>
              <a:rPr lang="en-US" dirty="0" smtClean="0"/>
              <a:t>(file, data, (err) =&gt; {      </a:t>
            </a:r>
          </a:p>
          <a:p>
            <a:r>
              <a:rPr lang="en-US" dirty="0" smtClean="0"/>
              <a:t>if (err) </a:t>
            </a:r>
          </a:p>
          <a:p>
            <a:r>
              <a:rPr lang="en-US" dirty="0" smtClean="0"/>
              <a:t>reject('Could not write file');     </a:t>
            </a:r>
          </a:p>
          <a:p>
            <a:r>
              <a:rPr lang="en-US" dirty="0" smtClean="0"/>
              <a:t>resolve('success');    });  </a:t>
            </a:r>
          </a:p>
          <a:p>
            <a:r>
              <a:rPr lang="en-US" dirty="0" smtClean="0"/>
              <a:t>});</a:t>
            </a:r>
          </a:p>
          <a:p>
            <a:r>
              <a:rPr lang="en-US" dirty="0" smtClean="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172200"/>
          </a:xfrm>
        </p:spPr>
        <p:txBody>
          <a:bodyPr/>
          <a:lstStyle/>
          <a:p>
            <a:r>
              <a:rPr lang="en-US" i="1" dirty="0" smtClean="0"/>
              <a:t>//Invoking the promise which we have created. </a:t>
            </a:r>
          </a:p>
          <a:p>
            <a:r>
              <a:rPr lang="en-US" i="1" dirty="0" smtClean="0"/>
              <a:t>Self-invocation </a:t>
            </a:r>
          </a:p>
          <a:p>
            <a:r>
              <a:rPr lang="en-US" i="1" dirty="0" smtClean="0"/>
              <a:t>function</a:t>
            </a:r>
            <a:r>
              <a:rPr lang="en-US" dirty="0" smtClean="0"/>
              <a:t>(</a:t>
            </a:r>
            <a:r>
              <a:rPr lang="en-US" dirty="0" err="1" smtClean="0"/>
              <a:t>async</a:t>
            </a:r>
            <a:r>
              <a:rPr lang="en-US" dirty="0" smtClean="0"/>
              <a:t> () =&gt; {  </a:t>
            </a:r>
          </a:p>
          <a:p>
            <a:r>
              <a:rPr lang="en-US" dirty="0" smtClean="0"/>
              <a:t>try {    </a:t>
            </a:r>
          </a:p>
          <a:p>
            <a:r>
              <a:rPr lang="en-US" dirty="0" smtClean="0"/>
              <a:t>await </a:t>
            </a:r>
            <a:r>
              <a:rPr lang="en-US" dirty="0" err="1" smtClean="0"/>
              <a:t>writeFilePromise</a:t>
            </a:r>
            <a:r>
              <a:rPr lang="en-US" dirty="0" smtClean="0"/>
              <a:t>('myData.txt', `Hey @ ${new Date()}`);    </a:t>
            </a:r>
          </a:p>
          <a:p>
            <a:r>
              <a:rPr lang="en-US" dirty="0" smtClean="0"/>
              <a:t>console.log('File created successfully with </a:t>
            </a:r>
            <a:r>
              <a:rPr lang="en-US" dirty="0" err="1" smtClean="0"/>
              <a:t>promisify</a:t>
            </a:r>
            <a:r>
              <a:rPr lang="en-US" dirty="0" smtClean="0"/>
              <a:t> and </a:t>
            </a:r>
            <a:r>
              <a:rPr lang="en-US" dirty="0" err="1" smtClean="0"/>
              <a:t>async</a:t>
            </a:r>
            <a:r>
              <a:rPr lang="en-US" dirty="0" smtClean="0"/>
              <a:t>/await!');  </a:t>
            </a:r>
          </a:p>
          <a:p>
            <a:r>
              <a:rPr lang="en-US" dirty="0" smtClean="0"/>
              <a:t>} </a:t>
            </a:r>
          </a:p>
          <a:p>
            <a:r>
              <a:rPr lang="en-US" dirty="0" smtClean="0"/>
              <a:t>catch (err) {    </a:t>
            </a:r>
          </a:p>
          <a:p>
            <a:r>
              <a:rPr lang="en-US" dirty="0" smtClean="0"/>
              <a:t>console.log(err);  </a:t>
            </a:r>
          </a:p>
          <a:p>
            <a:r>
              <a:rPr lang="en-US" dirty="0" smtClean="0"/>
              <a:t>}</a:t>
            </a:r>
          </a:p>
          <a:p>
            <a:r>
              <a:rPr lang="en-US" dirty="0" smtClean="0"/>
              <a:t>})();</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324600"/>
          </a:xfrm>
        </p:spPr>
        <p:txBody>
          <a:bodyPr>
            <a:normAutofit fontScale="92500" lnSpcReduction="10000"/>
          </a:bodyPr>
          <a:lstStyle/>
          <a:p>
            <a:pPr algn="just"/>
            <a:r>
              <a:rPr lang="en-US" b="1" dirty="0" smtClean="0"/>
              <a:t>Method 2:</a:t>
            </a:r>
            <a:endParaRPr lang="en-US" dirty="0" smtClean="0"/>
          </a:p>
          <a:p>
            <a:pPr algn="just"/>
            <a:r>
              <a:rPr lang="en-US" dirty="0" smtClean="0"/>
              <a:t>In the latest versions of Node.js, '</a:t>
            </a:r>
            <a:r>
              <a:rPr lang="en-US" dirty="0" err="1" smtClean="0"/>
              <a:t>util.promisify</a:t>
            </a:r>
            <a:r>
              <a:rPr lang="en-US" dirty="0" smtClean="0"/>
              <a:t>()' will allow us to convert I/O functions that return callbacks into I/O functions that return promises.</a:t>
            </a:r>
          </a:p>
          <a:p>
            <a:pPr algn="just"/>
            <a:r>
              <a:rPr lang="en-US" i="1" dirty="0" smtClean="0"/>
              <a:t>// Method 2</a:t>
            </a:r>
            <a:r>
              <a:rPr lang="en-US" dirty="0" smtClean="0"/>
              <a:t> </a:t>
            </a:r>
          </a:p>
          <a:p>
            <a:pPr algn="just"/>
            <a:r>
              <a:rPr lang="en-US" dirty="0" smtClean="0"/>
              <a:t>const </a:t>
            </a:r>
            <a:r>
              <a:rPr lang="en-US" dirty="0" err="1" smtClean="0"/>
              <a:t>fs</a:t>
            </a:r>
            <a:r>
              <a:rPr lang="en-US" dirty="0" smtClean="0"/>
              <a:t> = require('</a:t>
            </a:r>
            <a:r>
              <a:rPr lang="en-US" dirty="0" err="1" smtClean="0"/>
              <a:t>fs'</a:t>
            </a:r>
            <a:r>
              <a:rPr lang="en-US" dirty="0" smtClean="0"/>
              <a:t>); </a:t>
            </a:r>
          </a:p>
          <a:p>
            <a:pPr algn="just"/>
            <a:r>
              <a:rPr lang="en-US" dirty="0" smtClean="0"/>
              <a:t>const { </a:t>
            </a:r>
            <a:r>
              <a:rPr lang="en-US" dirty="0" err="1" smtClean="0"/>
              <a:t>promisify</a:t>
            </a:r>
            <a:r>
              <a:rPr lang="en-US" dirty="0" smtClean="0"/>
              <a:t> } = require('</a:t>
            </a:r>
            <a:r>
              <a:rPr lang="en-US" dirty="0" err="1" smtClean="0"/>
              <a:t>util</a:t>
            </a:r>
            <a:r>
              <a:rPr lang="en-US" dirty="0" smtClean="0"/>
              <a:t>'); </a:t>
            </a:r>
          </a:p>
          <a:p>
            <a:pPr algn="just"/>
            <a:r>
              <a:rPr lang="en-US" dirty="0" smtClean="0"/>
              <a:t>const </a:t>
            </a:r>
            <a:r>
              <a:rPr lang="en-US" dirty="0" err="1" smtClean="0"/>
              <a:t>writeFile</a:t>
            </a:r>
            <a:r>
              <a:rPr lang="en-US" dirty="0" smtClean="0"/>
              <a:t> = </a:t>
            </a:r>
            <a:r>
              <a:rPr lang="en-US" dirty="0" err="1" smtClean="0"/>
              <a:t>promisify</a:t>
            </a:r>
            <a:r>
              <a:rPr lang="en-US" dirty="0" smtClean="0"/>
              <a:t>(</a:t>
            </a:r>
            <a:r>
              <a:rPr lang="en-US" dirty="0" err="1" smtClean="0"/>
              <a:t>fs.writeFile</a:t>
            </a:r>
            <a:r>
              <a:rPr lang="en-US" dirty="0" smtClean="0"/>
              <a:t>); </a:t>
            </a:r>
          </a:p>
          <a:p>
            <a:pPr algn="just"/>
            <a:r>
              <a:rPr lang="en-US" dirty="0" smtClean="0"/>
              <a:t>(</a:t>
            </a:r>
            <a:r>
              <a:rPr lang="en-US" dirty="0" err="1" smtClean="0"/>
              <a:t>async</a:t>
            </a:r>
            <a:r>
              <a:rPr lang="en-US" dirty="0" smtClean="0"/>
              <a:t> () =&gt; {   </a:t>
            </a:r>
          </a:p>
          <a:p>
            <a:pPr algn="just"/>
            <a:r>
              <a:rPr lang="en-US" dirty="0" smtClean="0"/>
              <a:t>try {    </a:t>
            </a:r>
          </a:p>
          <a:p>
            <a:pPr algn="just"/>
            <a:r>
              <a:rPr lang="en-US" dirty="0" smtClean="0"/>
              <a:t>await </a:t>
            </a:r>
            <a:r>
              <a:rPr lang="en-US" dirty="0" err="1" smtClean="0"/>
              <a:t>writeFile</a:t>
            </a:r>
            <a:r>
              <a:rPr lang="en-US" dirty="0" smtClean="0"/>
              <a:t>('myData.txt', `Hey @ ${new Date()}`);    </a:t>
            </a:r>
          </a:p>
          <a:p>
            <a:pPr algn="just"/>
            <a:r>
              <a:rPr lang="en-US" dirty="0" smtClean="0"/>
              <a:t>console.log('File created successfully with </a:t>
            </a:r>
            <a:r>
              <a:rPr lang="en-US" dirty="0" err="1" smtClean="0"/>
              <a:t>promisify</a:t>
            </a:r>
            <a:r>
              <a:rPr lang="en-US" dirty="0" smtClean="0"/>
              <a:t> and </a:t>
            </a:r>
            <a:r>
              <a:rPr lang="en-US" dirty="0" err="1" smtClean="0"/>
              <a:t>async</a:t>
            </a:r>
            <a:r>
              <a:rPr lang="en-US" dirty="0" smtClean="0"/>
              <a:t>/await!');  </a:t>
            </a:r>
          </a:p>
          <a:p>
            <a:pPr algn="just"/>
            <a:r>
              <a:rPr lang="en-US" dirty="0" smtClean="0"/>
              <a:t>} </a:t>
            </a:r>
          </a:p>
          <a:p>
            <a:pPr algn="just"/>
            <a:r>
              <a:rPr lang="en-US" dirty="0" smtClean="0"/>
              <a:t>catch (err) {    console.log(err);  } </a:t>
            </a:r>
          </a:p>
          <a:p>
            <a:pPr algn="just"/>
            <a:r>
              <a:rPr lang="en-US" dirty="0" smtClean="0"/>
              <a: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b="1" dirty="0" smtClean="0"/>
              <a:t>Appending data to a file </a:t>
            </a:r>
            <a:endParaRPr lang="en-US" dirty="0"/>
          </a:p>
        </p:txBody>
      </p:sp>
      <p:sp>
        <p:nvSpPr>
          <p:cNvPr id="3" name="Content Placeholder 2"/>
          <p:cNvSpPr>
            <a:spLocks noGrp="1"/>
          </p:cNvSpPr>
          <p:nvPr>
            <p:ph sz="quarter" idx="1"/>
          </p:nvPr>
        </p:nvSpPr>
        <p:spPr>
          <a:xfrm>
            <a:off x="228600" y="762000"/>
            <a:ext cx="8763000" cy="5791200"/>
          </a:xfrm>
        </p:spPr>
        <p:txBody>
          <a:bodyPr>
            <a:normAutofit/>
          </a:bodyPr>
          <a:lstStyle/>
          <a:p>
            <a:pPr algn="just"/>
            <a:r>
              <a:rPr lang="en-US" dirty="0" smtClean="0"/>
              <a:t>The </a:t>
            </a:r>
            <a:r>
              <a:rPr lang="en-US" dirty="0" err="1" smtClean="0"/>
              <a:t>appendFile</a:t>
            </a:r>
            <a:r>
              <a:rPr lang="en-US" dirty="0" smtClean="0"/>
              <a:t>() method first checks if the file exists or not. If the file does not exist, then it creates a new file with the content, else it appends the given content to the existing file.</a:t>
            </a:r>
          </a:p>
          <a:p>
            <a:pPr algn="just"/>
            <a:r>
              <a:rPr lang="en-US" b="1" dirty="0" smtClean="0"/>
              <a:t>Syntax:</a:t>
            </a:r>
            <a:endParaRPr lang="en-US" dirty="0" smtClean="0"/>
          </a:p>
          <a:p>
            <a:pPr lvl="0" algn="just">
              <a:buNone/>
            </a:pPr>
            <a:r>
              <a:rPr lang="en-US" dirty="0" smtClean="0"/>
              <a:t>			</a:t>
            </a:r>
            <a:r>
              <a:rPr lang="en-US" b="1" dirty="0" err="1" smtClean="0"/>
              <a:t>fs.appendFile</a:t>
            </a:r>
            <a:r>
              <a:rPr lang="en-US" b="1" dirty="0" smtClean="0"/>
              <a:t>(path, data, callback) </a:t>
            </a:r>
          </a:p>
          <a:p>
            <a:pPr lvl="0" algn="just"/>
            <a:r>
              <a:rPr lang="en-US" b="1" dirty="0" smtClean="0"/>
              <a:t>path:</a:t>
            </a:r>
            <a:r>
              <a:rPr lang="en-US" dirty="0" smtClean="0"/>
              <a:t> Placeholder to give the file name in which you are going to append the data.</a:t>
            </a:r>
          </a:p>
          <a:p>
            <a:pPr lvl="0" algn="just"/>
            <a:r>
              <a:rPr lang="en-US" b="1" dirty="0" smtClean="0"/>
              <a:t>data:</a:t>
            </a:r>
            <a:r>
              <a:rPr lang="en-US" dirty="0" smtClean="0"/>
              <a:t> The data/content which must be appended to the file.</a:t>
            </a:r>
          </a:p>
          <a:p>
            <a:pPr lvl="0" algn="just"/>
            <a:r>
              <a:rPr lang="en-US" b="1" dirty="0" smtClean="0"/>
              <a:t>callback:</a:t>
            </a:r>
            <a:r>
              <a:rPr lang="en-US" dirty="0" smtClean="0"/>
              <a:t> The callback method, that will be executed, when '</a:t>
            </a:r>
            <a:r>
              <a:rPr lang="en-US" dirty="0" err="1" smtClean="0"/>
              <a:t>appendFile</a:t>
            </a:r>
            <a:r>
              <a:rPr lang="en-US" dirty="0" smtClean="0"/>
              <a:t>()' function is executed. This callback will be executed in both success as well as failure scenarios.</a:t>
            </a:r>
          </a:p>
          <a:p>
            <a:pPr algn="just"/>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Autofit/>
          </a:bodyPr>
          <a:lstStyle/>
          <a:p>
            <a:r>
              <a:rPr lang="en-US" sz="2200" dirty="0" smtClean="0"/>
              <a:t>You might have an existing file from the previous demo, paste the below code in that file.</a:t>
            </a:r>
          </a:p>
          <a:p>
            <a:pPr lvl="0"/>
            <a:r>
              <a:rPr lang="en-US" sz="2200" dirty="0" smtClean="0"/>
              <a:t>const </a:t>
            </a:r>
            <a:r>
              <a:rPr lang="en-US" sz="2200" dirty="0" err="1" smtClean="0"/>
              <a:t>fs</a:t>
            </a:r>
            <a:r>
              <a:rPr lang="en-US" sz="2200" dirty="0" smtClean="0"/>
              <a:t> = require('</a:t>
            </a:r>
            <a:r>
              <a:rPr lang="en-US" sz="2200" dirty="0" err="1" smtClean="0"/>
              <a:t>fs'</a:t>
            </a:r>
            <a:r>
              <a:rPr lang="en-US" sz="2200" dirty="0" smtClean="0"/>
              <a:t>);</a:t>
            </a:r>
          </a:p>
          <a:p>
            <a:pPr lvl="0"/>
            <a:r>
              <a:rPr lang="en-US" sz="2200" dirty="0" smtClean="0"/>
              <a:t>const { </a:t>
            </a:r>
            <a:r>
              <a:rPr lang="en-US" sz="2200" dirty="0" err="1" smtClean="0"/>
              <a:t>promisify</a:t>
            </a:r>
            <a:r>
              <a:rPr lang="en-US" sz="2200" dirty="0" smtClean="0"/>
              <a:t> } = require('</a:t>
            </a:r>
            <a:r>
              <a:rPr lang="en-US" sz="2200" dirty="0" err="1" smtClean="0"/>
              <a:t>util</a:t>
            </a:r>
            <a:r>
              <a:rPr lang="en-US" sz="2200" dirty="0" smtClean="0"/>
              <a:t>');</a:t>
            </a:r>
          </a:p>
          <a:p>
            <a:pPr lvl="0"/>
            <a:r>
              <a:rPr lang="en-US" sz="2200" dirty="0" smtClean="0"/>
              <a:t>const </a:t>
            </a:r>
            <a:r>
              <a:rPr lang="en-US" sz="2200" dirty="0" err="1" smtClean="0"/>
              <a:t>appendFile</a:t>
            </a:r>
            <a:r>
              <a:rPr lang="en-US" sz="2200" dirty="0" smtClean="0"/>
              <a:t> = </a:t>
            </a:r>
            <a:r>
              <a:rPr lang="en-US" sz="2200" dirty="0" err="1" smtClean="0"/>
              <a:t>promisify</a:t>
            </a:r>
            <a:r>
              <a:rPr lang="en-US" sz="2200" dirty="0" smtClean="0"/>
              <a:t>(</a:t>
            </a:r>
            <a:r>
              <a:rPr lang="en-US" sz="2200" dirty="0" err="1" smtClean="0"/>
              <a:t>fs.appendFile</a:t>
            </a:r>
            <a:r>
              <a:rPr lang="en-US" sz="2200" dirty="0" smtClean="0"/>
              <a:t>);</a:t>
            </a:r>
          </a:p>
          <a:p>
            <a:pPr lvl="0"/>
            <a:r>
              <a:rPr lang="en-US" sz="2200" dirty="0" smtClean="0"/>
              <a:t>(</a:t>
            </a:r>
            <a:r>
              <a:rPr lang="en-US" sz="2200" dirty="0" err="1" smtClean="0"/>
              <a:t>async</a:t>
            </a:r>
            <a:r>
              <a:rPr lang="en-US" sz="2200" dirty="0" smtClean="0"/>
              <a:t> () =&gt; {</a:t>
            </a:r>
          </a:p>
          <a:p>
            <a:pPr lvl="0"/>
            <a:r>
              <a:rPr lang="en-US" sz="2200" dirty="0" smtClean="0"/>
              <a:t>  try {</a:t>
            </a:r>
          </a:p>
          <a:p>
            <a:pPr lvl="0"/>
            <a:r>
              <a:rPr lang="en-US" sz="2200" dirty="0" smtClean="0"/>
              <a:t>    await </a:t>
            </a:r>
            <a:r>
              <a:rPr lang="en-US" sz="2200" dirty="0" err="1" smtClean="0"/>
              <a:t>appendFile</a:t>
            </a:r>
            <a:r>
              <a:rPr lang="en-US" sz="2200" dirty="0" smtClean="0"/>
              <a:t>('myData.txt', `\</a:t>
            </a:r>
            <a:r>
              <a:rPr lang="en-US" sz="2200" dirty="0" err="1" smtClean="0"/>
              <a:t>nHey</a:t>
            </a:r>
            <a:r>
              <a:rPr lang="en-US" sz="2200" dirty="0" smtClean="0"/>
              <a:t> @ ${new Date()}`);</a:t>
            </a:r>
          </a:p>
          <a:p>
            <a:pPr lvl="0"/>
            <a:r>
              <a:rPr lang="en-US" sz="2200" dirty="0" smtClean="0"/>
              <a:t>    console.log(</a:t>
            </a:r>
          </a:p>
          <a:p>
            <a:pPr lvl="0"/>
            <a:r>
              <a:rPr lang="en-US" sz="2200" dirty="0" smtClean="0"/>
              <a:t>      'File content appended successfully with </a:t>
            </a:r>
            <a:r>
              <a:rPr lang="en-US" sz="2200" dirty="0" err="1" smtClean="0"/>
              <a:t>promisify</a:t>
            </a:r>
            <a:r>
              <a:rPr lang="en-US" sz="2200" dirty="0" smtClean="0"/>
              <a:t> and </a:t>
            </a:r>
            <a:r>
              <a:rPr lang="en-US" sz="2200" dirty="0" err="1" smtClean="0"/>
              <a:t>async</a:t>
            </a:r>
            <a:r>
              <a:rPr lang="en-US" sz="2200" dirty="0" smtClean="0"/>
              <a:t>/await!'</a:t>
            </a:r>
          </a:p>
          <a:p>
            <a:pPr lvl="0"/>
            <a:r>
              <a:rPr lang="en-US" sz="2200" dirty="0" smtClean="0"/>
              <a:t>    );</a:t>
            </a:r>
          </a:p>
          <a:p>
            <a:pPr lvl="0"/>
            <a:r>
              <a:rPr lang="en-US" sz="2200" dirty="0" smtClean="0"/>
              <a:t>  } catch (err) {</a:t>
            </a:r>
          </a:p>
          <a:p>
            <a:pPr lvl="0"/>
            <a:r>
              <a:rPr lang="en-US" sz="2200" dirty="0" smtClean="0"/>
              <a:t>    console.log(err);</a:t>
            </a:r>
          </a:p>
          <a:p>
            <a:pPr lvl="0"/>
            <a:r>
              <a:rPr lang="en-US" sz="2200" dirty="0" smtClean="0"/>
              <a:t>  }</a:t>
            </a:r>
          </a:p>
          <a:p>
            <a:pPr lvl="0"/>
            <a:r>
              <a:rPr lang="en-US" sz="2200" dirty="0" smtClean="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14400"/>
            <a:ext cx="8153400" cy="5105400"/>
          </a:xfrm>
        </p:spPr>
        <p:txBody>
          <a:bodyPr/>
          <a:lstStyle/>
          <a:p>
            <a:pPr algn="just">
              <a:lnSpc>
                <a:spcPct val="150000"/>
              </a:lnSpc>
            </a:pPr>
            <a:r>
              <a:rPr lang="en-US" sz="2800" dirty="0" smtClean="0"/>
              <a:t>Save the file and run the code using the node command. Open the myData.txt file, we can observe that the new log information has been appended to the file.</a:t>
            </a:r>
          </a:p>
          <a:p>
            <a:pPr algn="just">
              <a:lnSpc>
                <a:spcPct val="150000"/>
              </a:lnSpc>
            </a:pPr>
            <a:r>
              <a:rPr lang="en-US" sz="2800" b="1" dirty="0" smtClean="0"/>
              <a:t>Try out some more: </a:t>
            </a:r>
            <a:r>
              <a:rPr lang="en-US" sz="2800" dirty="0" smtClean="0"/>
              <a:t>Delete the myData.txt file and re-run the code multiple times with various different inputs and observe.</a:t>
            </a:r>
          </a:p>
          <a:p>
            <a:pPr algn="just">
              <a:lnSpc>
                <a:spcPct val="150000"/>
              </a:lnSpc>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b="1" dirty="0" smtClean="0"/>
              <a:t>Reading data from a file</a:t>
            </a:r>
            <a:endParaRPr lang="en-US" dirty="0"/>
          </a:p>
        </p:txBody>
      </p:sp>
      <p:sp>
        <p:nvSpPr>
          <p:cNvPr id="3" name="Content Placeholder 2"/>
          <p:cNvSpPr>
            <a:spLocks noGrp="1"/>
          </p:cNvSpPr>
          <p:nvPr>
            <p:ph sz="quarter" idx="1"/>
          </p:nvPr>
        </p:nvSpPr>
        <p:spPr>
          <a:xfrm>
            <a:off x="228600" y="762000"/>
            <a:ext cx="8686800" cy="5791200"/>
          </a:xfrm>
        </p:spPr>
        <p:txBody>
          <a:bodyPr>
            <a:normAutofit/>
          </a:bodyPr>
          <a:lstStyle/>
          <a:p>
            <a:pPr algn="just"/>
            <a:r>
              <a:rPr lang="en-US" dirty="0" smtClean="0"/>
              <a:t>The </a:t>
            </a:r>
            <a:r>
              <a:rPr lang="en-US" dirty="0" err="1" smtClean="0"/>
              <a:t>fs.readFile</a:t>
            </a:r>
            <a:r>
              <a:rPr lang="en-US" dirty="0" smtClean="0"/>
              <a:t>() method is used to read the content from a given file.</a:t>
            </a:r>
          </a:p>
          <a:p>
            <a:pPr algn="just"/>
            <a:r>
              <a:rPr lang="en-US" dirty="0" smtClean="0"/>
              <a:t>Syntax:</a:t>
            </a:r>
          </a:p>
          <a:p>
            <a:pPr algn="just">
              <a:buNone/>
            </a:pPr>
            <a:r>
              <a:rPr lang="en-US" dirty="0" smtClean="0"/>
              <a:t>			</a:t>
            </a:r>
            <a:r>
              <a:rPr lang="en-US" b="1" dirty="0" err="1" smtClean="0"/>
              <a:t>fs.readFile</a:t>
            </a:r>
            <a:r>
              <a:rPr lang="en-US" b="1" dirty="0" smtClean="0"/>
              <a:t>(path, encoding, callback); </a:t>
            </a:r>
          </a:p>
          <a:p>
            <a:pPr lvl="0" algn="just"/>
            <a:r>
              <a:rPr lang="en-US" b="1" dirty="0" smtClean="0"/>
              <a:t>path:</a:t>
            </a:r>
            <a:r>
              <a:rPr lang="en-US" dirty="0" smtClean="0"/>
              <a:t> Path where the file with data/content resides, with respect to the root folder.</a:t>
            </a:r>
          </a:p>
          <a:p>
            <a:pPr lvl="0" algn="just"/>
            <a:r>
              <a:rPr lang="en-US" b="1" dirty="0" smtClean="0"/>
              <a:t>encoding:</a:t>
            </a:r>
            <a:r>
              <a:rPr lang="en-US" dirty="0" smtClean="0"/>
              <a:t> an optional parameter that specifies the type of encoding to read the file. Possible encodings are '</a:t>
            </a:r>
            <a:r>
              <a:rPr lang="en-US" dirty="0" err="1" smtClean="0"/>
              <a:t>ascii</a:t>
            </a:r>
            <a:r>
              <a:rPr lang="en-US" dirty="0" smtClean="0"/>
              <a:t>', 'utf8', and 'base64'. If no encoding is provided, the default is utf8.</a:t>
            </a:r>
          </a:p>
          <a:p>
            <a:pPr algn="just"/>
            <a:r>
              <a:rPr lang="en-US" b="1" dirty="0" smtClean="0"/>
              <a:t>callback:</a:t>
            </a:r>
            <a:r>
              <a:rPr lang="en-US" dirty="0" smtClean="0"/>
              <a:t> The callback method, that will be executed, when </a:t>
            </a:r>
            <a:r>
              <a:rPr lang="en-US" dirty="0" err="1" smtClean="0"/>
              <a:t>readFile</a:t>
            </a:r>
            <a:r>
              <a:rPr lang="en-US" dirty="0" smtClean="0"/>
              <a:t>() function is executed.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458200" cy="6248400"/>
          </a:xfrm>
        </p:spPr>
        <p:txBody>
          <a:bodyPr>
            <a:normAutofit fontScale="92500" lnSpcReduction="10000"/>
          </a:bodyPr>
          <a:lstStyle/>
          <a:p>
            <a:pPr algn="just">
              <a:lnSpc>
                <a:spcPct val="150000"/>
              </a:lnSpc>
            </a:pPr>
            <a:r>
              <a:rPr lang="en-US" dirty="0" smtClean="0"/>
              <a:t>3. </a:t>
            </a:r>
            <a:r>
              <a:rPr lang="en-US" b="1" dirty="0" smtClean="0"/>
              <a:t>Very fast</a:t>
            </a:r>
            <a:r>
              <a:rPr lang="en-US" dirty="0" smtClean="0"/>
              <a:t>: Node applications have better performance than applications developed using other technologies </a:t>
            </a:r>
            <a:r>
              <a:rPr lang="en-US" dirty="0" smtClean="0">
                <a:solidFill>
                  <a:srgbClr val="3366FF"/>
                </a:solidFill>
              </a:rPr>
              <a:t>due to the JavaScript engine used internally in Node</a:t>
            </a:r>
            <a:r>
              <a:rPr lang="en-US" dirty="0" smtClean="0"/>
              <a:t>. The </a:t>
            </a:r>
            <a:r>
              <a:rPr lang="en-US" dirty="0" smtClean="0">
                <a:solidFill>
                  <a:srgbClr val="FF3399"/>
                </a:solidFill>
              </a:rPr>
              <a:t>engine converts JavaScript code into machine code and provides extremely fast execution</a:t>
            </a:r>
            <a:r>
              <a:rPr lang="en-US" dirty="0" smtClean="0"/>
              <a:t>.</a:t>
            </a:r>
          </a:p>
          <a:p>
            <a:pPr algn="just">
              <a:lnSpc>
                <a:spcPct val="150000"/>
              </a:lnSpc>
            </a:pPr>
            <a:r>
              <a:rPr lang="en-US" dirty="0" smtClean="0"/>
              <a:t>4. </a:t>
            </a:r>
            <a:r>
              <a:rPr lang="en-US" b="1" dirty="0" smtClean="0"/>
              <a:t>Node is powerful</a:t>
            </a:r>
            <a:r>
              <a:rPr lang="en-US" dirty="0" smtClean="0"/>
              <a:t>: Node </a:t>
            </a:r>
            <a:r>
              <a:rPr lang="en-US" dirty="0" smtClean="0">
                <a:solidFill>
                  <a:srgbClr val="3366FF"/>
                </a:solidFill>
              </a:rPr>
              <a:t>uses a non-blocking I/O model and asynchronous programming paradigm, which helps in processing requests in a non-blocking way.</a:t>
            </a:r>
          </a:p>
          <a:p>
            <a:pPr algn="just">
              <a:lnSpc>
                <a:spcPct val="150000"/>
              </a:lnSpc>
            </a:pPr>
            <a:r>
              <a:rPr lang="en-US" dirty="0" smtClean="0"/>
              <a:t>5. </a:t>
            </a:r>
            <a:r>
              <a:rPr lang="en-US" b="1" dirty="0" smtClean="0"/>
              <a:t>Data Streaming</a:t>
            </a:r>
            <a:r>
              <a:rPr lang="en-US" dirty="0" smtClean="0"/>
              <a:t>: Node has a built-in Streams API that </a:t>
            </a:r>
            <a:r>
              <a:rPr lang="en-US" dirty="0" smtClean="0">
                <a:solidFill>
                  <a:srgbClr val="FF3399"/>
                </a:solidFill>
              </a:rPr>
              <a:t>helps in creating applications where data streaming(reading and writing) is required</a:t>
            </a:r>
            <a:r>
              <a:rPr lang="en-US" dirty="0" smtClean="0"/>
              <a:t>. </a:t>
            </a:r>
          </a:p>
          <a:p>
            <a:pPr algn="just">
              <a:lnSpc>
                <a:spcPct val="150000"/>
              </a:lnSpc>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6324600"/>
          </a:xfrm>
        </p:spPr>
        <p:txBody>
          <a:bodyPr>
            <a:normAutofit lnSpcReduction="10000"/>
          </a:bodyPr>
          <a:lstStyle/>
          <a:p>
            <a:r>
              <a:rPr lang="en-US" dirty="0" smtClean="0"/>
              <a:t>Consider the below sample code for reading data from a file "myData.txt".</a:t>
            </a:r>
          </a:p>
          <a:p>
            <a:r>
              <a:rPr lang="en-US" dirty="0" smtClean="0"/>
              <a:t>const </a:t>
            </a:r>
            <a:r>
              <a:rPr lang="en-US" dirty="0" err="1" smtClean="0"/>
              <a:t>fs</a:t>
            </a:r>
            <a:r>
              <a:rPr lang="en-US" dirty="0" smtClean="0"/>
              <a:t> = require('</a:t>
            </a:r>
            <a:r>
              <a:rPr lang="en-US" dirty="0" err="1" smtClean="0"/>
              <a:t>fs'</a:t>
            </a:r>
            <a:r>
              <a:rPr lang="en-US" dirty="0" smtClean="0"/>
              <a:t>);</a:t>
            </a:r>
          </a:p>
          <a:p>
            <a:r>
              <a:rPr lang="en-US" dirty="0" smtClean="0"/>
              <a:t>const { </a:t>
            </a:r>
            <a:r>
              <a:rPr lang="en-US" dirty="0" err="1" smtClean="0"/>
              <a:t>promisify</a:t>
            </a:r>
            <a:r>
              <a:rPr lang="en-US" dirty="0" smtClean="0"/>
              <a:t> } = require('</a:t>
            </a:r>
            <a:r>
              <a:rPr lang="en-US" dirty="0" err="1" smtClean="0"/>
              <a:t>util</a:t>
            </a:r>
            <a:r>
              <a:rPr lang="en-US" dirty="0" smtClean="0"/>
              <a:t>'); </a:t>
            </a:r>
          </a:p>
          <a:p>
            <a:r>
              <a:rPr lang="en-US" dirty="0" smtClean="0"/>
              <a:t>const </a:t>
            </a:r>
            <a:r>
              <a:rPr lang="en-US" dirty="0" err="1" smtClean="0"/>
              <a:t>readFile</a:t>
            </a:r>
            <a:r>
              <a:rPr lang="en-US" dirty="0" smtClean="0"/>
              <a:t> = </a:t>
            </a:r>
            <a:r>
              <a:rPr lang="en-US" dirty="0" err="1" smtClean="0"/>
              <a:t>promisify</a:t>
            </a:r>
            <a:r>
              <a:rPr lang="en-US" dirty="0" smtClean="0"/>
              <a:t>(</a:t>
            </a:r>
            <a:r>
              <a:rPr lang="en-US" dirty="0" err="1" smtClean="0"/>
              <a:t>fs.readFile</a:t>
            </a:r>
            <a:r>
              <a:rPr lang="en-US" dirty="0" smtClean="0"/>
              <a:t>); </a:t>
            </a:r>
          </a:p>
          <a:p>
            <a:r>
              <a:rPr lang="en-US" dirty="0" smtClean="0"/>
              <a:t>(</a:t>
            </a:r>
            <a:r>
              <a:rPr lang="en-US" dirty="0" err="1" smtClean="0"/>
              <a:t>async</a:t>
            </a:r>
            <a:r>
              <a:rPr lang="en-US" dirty="0" smtClean="0"/>
              <a:t> () =&gt; {  </a:t>
            </a:r>
          </a:p>
          <a:p>
            <a:r>
              <a:rPr lang="en-US" dirty="0" smtClean="0"/>
              <a:t>try {    </a:t>
            </a:r>
          </a:p>
          <a:p>
            <a:r>
              <a:rPr lang="en-US" dirty="0" smtClean="0"/>
              <a:t>const </a:t>
            </a:r>
            <a:r>
              <a:rPr lang="en-US" dirty="0" err="1" smtClean="0"/>
              <a:t>fileData</a:t>
            </a:r>
            <a:r>
              <a:rPr lang="en-US" dirty="0" smtClean="0"/>
              <a:t> = await </a:t>
            </a:r>
            <a:r>
              <a:rPr lang="en-US" dirty="0" err="1" smtClean="0"/>
              <a:t>readFile</a:t>
            </a:r>
            <a:r>
              <a:rPr lang="en-US" dirty="0" smtClean="0"/>
              <a:t>('myData.txt', 'utf8');    console.log(</a:t>
            </a:r>
            <a:r>
              <a:rPr lang="en-US" dirty="0" err="1" smtClean="0"/>
              <a:t>fileData</a:t>
            </a:r>
            <a:r>
              <a:rPr lang="en-US" dirty="0" smtClean="0"/>
              <a:t>);  </a:t>
            </a:r>
          </a:p>
          <a:p>
            <a:r>
              <a:rPr lang="en-US" dirty="0" smtClean="0"/>
              <a:t>}</a:t>
            </a:r>
          </a:p>
          <a:p>
            <a:r>
              <a:rPr lang="en-US" dirty="0" smtClean="0"/>
              <a:t>catch (err) {    </a:t>
            </a:r>
          </a:p>
          <a:p>
            <a:r>
              <a:rPr lang="en-US" dirty="0" smtClean="0"/>
              <a:t>console.log(err);  </a:t>
            </a:r>
          </a:p>
          <a:p>
            <a:r>
              <a:rPr lang="en-US" dirty="0" smtClean="0"/>
              <a:t>}</a:t>
            </a:r>
          </a:p>
          <a:p>
            <a:r>
              <a:rPr lang="en-US" dirty="0" smtClean="0"/>
              <a:t>})();</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pPr algn="ctr"/>
            <a:r>
              <a:rPr lang="en-US" b="1" u="sng" dirty="0" smtClean="0"/>
              <a:t>Demo: Writing data to a file</a:t>
            </a:r>
            <a:endParaRPr lang="en-US" dirty="0"/>
          </a:p>
        </p:txBody>
      </p:sp>
      <p:sp>
        <p:nvSpPr>
          <p:cNvPr id="3" name="Content Placeholder 2"/>
          <p:cNvSpPr>
            <a:spLocks noGrp="1"/>
          </p:cNvSpPr>
          <p:nvPr>
            <p:ph sz="quarter" idx="1"/>
          </p:nvPr>
        </p:nvSpPr>
        <p:spPr>
          <a:xfrm>
            <a:off x="228600" y="609600"/>
            <a:ext cx="8686800" cy="6019800"/>
          </a:xfrm>
        </p:spPr>
        <p:txBody>
          <a:bodyPr>
            <a:normAutofit fontScale="92500" lnSpcReduction="20000"/>
          </a:bodyPr>
          <a:lstStyle/>
          <a:p>
            <a:pPr algn="just"/>
            <a:r>
              <a:rPr lang="en-US" dirty="0" smtClean="0"/>
              <a:t>Highlights:</a:t>
            </a:r>
          </a:p>
          <a:p>
            <a:pPr lvl="0" algn="just"/>
            <a:r>
              <a:rPr lang="en-US" dirty="0" smtClean="0"/>
              <a:t>Usage of </a:t>
            </a:r>
            <a:r>
              <a:rPr lang="en-US" dirty="0" err="1" smtClean="0"/>
              <a:t>fs.writeFile</a:t>
            </a:r>
            <a:r>
              <a:rPr lang="en-US" dirty="0" smtClean="0"/>
              <a:t>() method</a:t>
            </a:r>
          </a:p>
          <a:p>
            <a:pPr lvl="0" algn="just"/>
            <a:r>
              <a:rPr lang="en-US" dirty="0" smtClean="0"/>
              <a:t>To 'write' data to a file</a:t>
            </a:r>
          </a:p>
          <a:p>
            <a:pPr algn="just"/>
            <a:r>
              <a:rPr lang="en-US" b="1" dirty="0" smtClean="0"/>
              <a:t>Step 1</a:t>
            </a:r>
            <a:r>
              <a:rPr lang="en-US" dirty="0" smtClean="0"/>
              <a:t>: Create a file </a:t>
            </a:r>
            <a:r>
              <a:rPr lang="en-US" b="1" dirty="0" smtClean="0"/>
              <a:t>fileSystem.js</a:t>
            </a:r>
            <a:r>
              <a:rPr lang="en-US" dirty="0" smtClean="0"/>
              <a:t> and paste the below code in the file.</a:t>
            </a:r>
          </a:p>
          <a:p>
            <a:pPr algn="just"/>
            <a:r>
              <a:rPr lang="en-US" dirty="0" smtClean="0"/>
              <a:t>const </a:t>
            </a:r>
            <a:r>
              <a:rPr lang="en-US" dirty="0" err="1" smtClean="0"/>
              <a:t>fs</a:t>
            </a:r>
            <a:r>
              <a:rPr lang="en-US" dirty="0" smtClean="0"/>
              <a:t> = require('</a:t>
            </a:r>
            <a:r>
              <a:rPr lang="en-US" dirty="0" err="1" smtClean="0"/>
              <a:t>fs'</a:t>
            </a:r>
            <a:r>
              <a:rPr lang="en-US" dirty="0" smtClean="0"/>
              <a:t>);</a:t>
            </a:r>
          </a:p>
          <a:p>
            <a:pPr algn="just"/>
            <a:r>
              <a:rPr lang="en-US" dirty="0" smtClean="0"/>
              <a:t>const { </a:t>
            </a:r>
            <a:r>
              <a:rPr lang="en-US" dirty="0" err="1" smtClean="0"/>
              <a:t>promisify</a:t>
            </a:r>
            <a:r>
              <a:rPr lang="en-US" dirty="0" smtClean="0"/>
              <a:t> } = require('</a:t>
            </a:r>
            <a:r>
              <a:rPr lang="en-US" dirty="0" err="1" smtClean="0"/>
              <a:t>util</a:t>
            </a:r>
            <a:r>
              <a:rPr lang="en-US" dirty="0" smtClean="0"/>
              <a:t>'); </a:t>
            </a:r>
          </a:p>
          <a:p>
            <a:pPr algn="just"/>
            <a:r>
              <a:rPr lang="en-US" dirty="0" smtClean="0"/>
              <a:t>const </a:t>
            </a:r>
            <a:r>
              <a:rPr lang="en-US" dirty="0" err="1" smtClean="0"/>
              <a:t>writeFile</a:t>
            </a:r>
            <a:r>
              <a:rPr lang="en-US" dirty="0" smtClean="0"/>
              <a:t> = </a:t>
            </a:r>
            <a:r>
              <a:rPr lang="en-US" dirty="0" err="1" smtClean="0"/>
              <a:t>promisify</a:t>
            </a:r>
            <a:r>
              <a:rPr lang="en-US" dirty="0" smtClean="0"/>
              <a:t>(</a:t>
            </a:r>
            <a:r>
              <a:rPr lang="en-US" dirty="0" err="1" smtClean="0"/>
              <a:t>fs.writeFile</a:t>
            </a:r>
            <a:r>
              <a:rPr lang="en-US" dirty="0" smtClean="0"/>
              <a:t>); </a:t>
            </a:r>
          </a:p>
          <a:p>
            <a:pPr algn="just"/>
            <a:r>
              <a:rPr lang="en-US" dirty="0" smtClean="0"/>
              <a:t>(</a:t>
            </a:r>
            <a:r>
              <a:rPr lang="en-US" dirty="0" err="1" smtClean="0"/>
              <a:t>async</a:t>
            </a:r>
            <a:r>
              <a:rPr lang="en-US" dirty="0" smtClean="0"/>
              <a:t> () =&gt; {  </a:t>
            </a:r>
          </a:p>
          <a:p>
            <a:pPr algn="just"/>
            <a:r>
              <a:rPr lang="en-US" dirty="0" smtClean="0"/>
              <a:t>try {   </a:t>
            </a:r>
          </a:p>
          <a:p>
            <a:pPr algn="just"/>
            <a:r>
              <a:rPr lang="en-US" dirty="0" smtClean="0"/>
              <a:t> await </a:t>
            </a:r>
            <a:r>
              <a:rPr lang="en-US" dirty="0" err="1" smtClean="0"/>
              <a:t>writeFile</a:t>
            </a:r>
            <a:r>
              <a:rPr lang="en-US" dirty="0" smtClean="0"/>
              <a:t>('myData.txt', `Hey @ ${new Date()}`);</a:t>
            </a:r>
          </a:p>
          <a:p>
            <a:pPr algn="just"/>
            <a:r>
              <a:rPr lang="en-US" dirty="0" smtClean="0"/>
              <a:t>console.log('File created successfully with </a:t>
            </a:r>
            <a:r>
              <a:rPr lang="en-US" dirty="0" err="1" smtClean="0"/>
              <a:t>promisify</a:t>
            </a:r>
            <a:r>
              <a:rPr lang="en-US" dirty="0" smtClean="0"/>
              <a:t> and </a:t>
            </a:r>
            <a:r>
              <a:rPr lang="en-US" dirty="0" err="1" smtClean="0"/>
              <a:t>async</a:t>
            </a:r>
            <a:r>
              <a:rPr lang="en-US" dirty="0" smtClean="0"/>
              <a:t>/await!');  </a:t>
            </a:r>
          </a:p>
          <a:p>
            <a:pPr algn="just"/>
            <a:r>
              <a:rPr lang="en-US" dirty="0" smtClean="0"/>
              <a:t>} </a:t>
            </a:r>
          </a:p>
          <a:p>
            <a:pPr algn="just"/>
            <a:r>
              <a:rPr lang="en-US" dirty="0" smtClean="0"/>
              <a:t>catch (err) {    console.log(err);  }</a:t>
            </a:r>
          </a:p>
          <a:p>
            <a:pPr algn="just"/>
            <a:r>
              <a:rPr lang="en-US" dirty="0" smtClean="0"/>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10600" cy="6324600"/>
          </a:xfrm>
        </p:spPr>
        <p:txBody>
          <a:bodyPr>
            <a:normAutofit/>
          </a:bodyPr>
          <a:lstStyle/>
          <a:p>
            <a:pPr algn="just"/>
            <a:r>
              <a:rPr lang="en-US" b="1" dirty="0" smtClean="0"/>
              <a:t>Step 2: </a:t>
            </a:r>
            <a:r>
              <a:rPr lang="en-US" dirty="0" smtClean="0"/>
              <a:t>Run the above code using node command 'node fileSystem.js' to see the output.</a:t>
            </a:r>
          </a:p>
          <a:p>
            <a:pPr algn="just"/>
            <a:endParaRPr lang="en-US" dirty="0" smtClean="0"/>
          </a:p>
          <a:p>
            <a:pPr algn="just"/>
            <a:endParaRPr lang="en-US" b="1" dirty="0" smtClean="0"/>
          </a:p>
          <a:p>
            <a:pPr algn="just"/>
            <a:r>
              <a:rPr lang="en-US" b="1" dirty="0" smtClean="0"/>
              <a:t>Step 3: </a:t>
            </a:r>
            <a:r>
              <a:rPr lang="en-US" dirty="0" smtClean="0"/>
              <a:t>Check in the folder in which "</a:t>
            </a:r>
            <a:r>
              <a:rPr lang="en-US" dirty="0" err="1" smtClean="0"/>
              <a:t>fileSystem</a:t>
            </a:r>
            <a:r>
              <a:rPr lang="en-US" dirty="0" smtClean="0"/>
              <a:t>" file resides.  You can observe that a new file named myData.txt has been automatically created logging the string content and date.</a:t>
            </a:r>
          </a:p>
          <a:p>
            <a:pPr algn="just"/>
            <a:endParaRPr lang="en-US" dirty="0" smtClean="0"/>
          </a:p>
          <a:p>
            <a:pPr algn="just"/>
            <a:endParaRPr lang="en-US" dirty="0" smtClean="0"/>
          </a:p>
          <a:p>
            <a:pPr algn="just"/>
            <a:endParaRPr lang="en-US" b="1" dirty="0" smtClean="0"/>
          </a:p>
          <a:p>
            <a:pPr algn="just"/>
            <a:r>
              <a:rPr lang="en-US" b="1" dirty="0" smtClean="0"/>
              <a:t>Step 4:</a:t>
            </a:r>
            <a:r>
              <a:rPr lang="en-US" dirty="0" smtClean="0"/>
              <a:t> Provide different values in the data/content part of the </a:t>
            </a:r>
            <a:r>
              <a:rPr lang="en-US" dirty="0" err="1" smtClean="0"/>
              <a:t>writeFile</a:t>
            </a:r>
            <a:r>
              <a:rPr lang="en-US" dirty="0" smtClean="0"/>
              <a:t>() function and observe the ‘myData.txt' file.</a:t>
            </a:r>
          </a:p>
          <a:p>
            <a:pPr algn="just"/>
            <a:endParaRPr lang="en-US" dirty="0"/>
          </a:p>
        </p:txBody>
      </p:sp>
      <p:pic>
        <p:nvPicPr>
          <p:cNvPr id="4" name="Picture 3"/>
          <p:cNvPicPr/>
          <p:nvPr/>
        </p:nvPicPr>
        <p:blipFill>
          <a:blip r:embed="rId2"/>
          <a:srcRect/>
          <a:stretch>
            <a:fillRect/>
          </a:stretch>
        </p:blipFill>
        <p:spPr bwMode="auto">
          <a:xfrm>
            <a:off x="609600" y="1066800"/>
            <a:ext cx="7543800" cy="9906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09600" y="3733800"/>
            <a:ext cx="7848600" cy="13716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09600"/>
            <a:ext cx="8382000" cy="5410200"/>
          </a:xfrm>
        </p:spPr>
        <p:txBody>
          <a:bodyPr/>
          <a:lstStyle/>
          <a:p>
            <a:pPr algn="just">
              <a:lnSpc>
                <a:spcPct val="150000"/>
              </a:lnSpc>
            </a:pPr>
            <a:r>
              <a:rPr lang="en-US" b="1" dirty="0" smtClean="0"/>
              <a:t>Step 5:</a:t>
            </a:r>
            <a:r>
              <a:rPr lang="en-US" dirty="0" smtClean="0"/>
              <a:t> You might have observed that the file content is getting replaced with the latest data, whenever you run this code.</a:t>
            </a:r>
          </a:p>
          <a:p>
            <a:pPr algn="just">
              <a:lnSpc>
                <a:spcPct val="150000"/>
              </a:lnSpc>
            </a:pPr>
            <a:r>
              <a:rPr lang="en-US" dirty="0" smtClean="0"/>
              <a:t>The </a:t>
            </a:r>
            <a:r>
              <a:rPr lang="en-US" dirty="0" err="1" smtClean="0"/>
              <a:t>writeFile</a:t>
            </a:r>
            <a:r>
              <a:rPr lang="en-US" dirty="0" smtClean="0"/>
              <a:t>() method has overwritten the previous content. To resolve this, we will use </a:t>
            </a:r>
            <a:r>
              <a:rPr lang="en-US" b="1" dirty="0" err="1" smtClean="0"/>
              <a:t>appendFile</a:t>
            </a:r>
            <a:r>
              <a:rPr lang="en-US" b="1" dirty="0" smtClean="0"/>
              <a:t>()</a:t>
            </a:r>
            <a:r>
              <a:rPr lang="en-US" dirty="0" smtClean="0"/>
              <a:t> method.</a:t>
            </a:r>
          </a:p>
          <a:p>
            <a:pPr algn="just">
              <a:lnSpc>
                <a:spcPct val="150000"/>
              </a:lnSpc>
            </a:pP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pPr algn="ctr"/>
            <a:r>
              <a:rPr lang="en-US" b="1" dirty="0" smtClean="0"/>
              <a:t>Demo - Appending data to a file</a:t>
            </a:r>
            <a:endParaRPr lang="en-US" dirty="0"/>
          </a:p>
        </p:txBody>
      </p:sp>
      <p:sp>
        <p:nvSpPr>
          <p:cNvPr id="3" name="Content Placeholder 2"/>
          <p:cNvSpPr>
            <a:spLocks noGrp="1"/>
          </p:cNvSpPr>
          <p:nvPr>
            <p:ph sz="quarter" idx="1"/>
          </p:nvPr>
        </p:nvSpPr>
        <p:spPr>
          <a:xfrm>
            <a:off x="228600" y="914400"/>
            <a:ext cx="8686800" cy="5715000"/>
          </a:xfrm>
        </p:spPr>
        <p:txBody>
          <a:bodyPr>
            <a:normAutofit fontScale="92500"/>
          </a:bodyPr>
          <a:lstStyle/>
          <a:p>
            <a:pPr algn="just">
              <a:lnSpc>
                <a:spcPct val="150000"/>
              </a:lnSpc>
            </a:pPr>
            <a:r>
              <a:rPr lang="en-US" b="1" dirty="0" smtClean="0"/>
              <a:t>Highlights:</a:t>
            </a:r>
            <a:endParaRPr lang="en-US" dirty="0" smtClean="0"/>
          </a:p>
          <a:p>
            <a:pPr lvl="0" algn="just">
              <a:lnSpc>
                <a:spcPct val="150000"/>
              </a:lnSpc>
            </a:pPr>
            <a:r>
              <a:rPr lang="en-US" dirty="0" smtClean="0"/>
              <a:t>Usage of </a:t>
            </a:r>
            <a:r>
              <a:rPr lang="en-US" dirty="0" err="1" smtClean="0"/>
              <a:t>fs.appendFile</a:t>
            </a:r>
            <a:r>
              <a:rPr lang="en-US" dirty="0" smtClean="0"/>
              <a:t>() method</a:t>
            </a:r>
          </a:p>
          <a:p>
            <a:pPr lvl="0" algn="just">
              <a:lnSpc>
                <a:spcPct val="150000"/>
              </a:lnSpc>
            </a:pPr>
            <a:r>
              <a:rPr lang="en-US" dirty="0" smtClean="0"/>
              <a:t>To append data to a file</a:t>
            </a:r>
          </a:p>
          <a:p>
            <a:pPr algn="just">
              <a:lnSpc>
                <a:spcPct val="150000"/>
              </a:lnSpc>
            </a:pPr>
            <a:r>
              <a:rPr lang="en-US" b="1" dirty="0" err="1" smtClean="0"/>
              <a:t>Demosteps</a:t>
            </a:r>
            <a:r>
              <a:rPr lang="en-US" b="1" dirty="0" smtClean="0"/>
              <a:t>:</a:t>
            </a:r>
            <a:endParaRPr lang="en-US" dirty="0" smtClean="0"/>
          </a:p>
          <a:p>
            <a:pPr algn="just">
              <a:lnSpc>
                <a:spcPct val="150000"/>
              </a:lnSpc>
            </a:pPr>
            <a:r>
              <a:rPr lang="en-US" b="1" dirty="0" smtClean="0"/>
              <a:t>Step 1</a:t>
            </a:r>
            <a:r>
              <a:rPr lang="en-US" dirty="0" smtClean="0"/>
              <a:t>: Create a file log.js and paste the below code in the file.</a:t>
            </a:r>
          </a:p>
          <a:p>
            <a:pPr algn="just">
              <a:lnSpc>
                <a:spcPct val="150000"/>
              </a:lnSpc>
            </a:pPr>
            <a:r>
              <a:rPr lang="en-US" dirty="0" smtClean="0"/>
              <a:t>The </a:t>
            </a:r>
            <a:r>
              <a:rPr lang="en-US" dirty="0" err="1" smtClean="0"/>
              <a:t>appendFile</a:t>
            </a:r>
            <a:r>
              <a:rPr lang="en-US" dirty="0" smtClean="0"/>
              <a:t>() method first checks if the file exists or not. If the file does not exist, then it creates a new file with the content, else it appends the given content to the existing file.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6248400"/>
          </a:xfrm>
        </p:spPr>
        <p:txBody>
          <a:bodyPr/>
          <a:lstStyle/>
          <a:p>
            <a:pPr algn="just"/>
            <a:r>
              <a:rPr lang="en-US" dirty="0" smtClean="0"/>
              <a:t>const </a:t>
            </a:r>
            <a:r>
              <a:rPr lang="en-US" dirty="0" err="1" smtClean="0"/>
              <a:t>fs</a:t>
            </a:r>
            <a:r>
              <a:rPr lang="en-US" dirty="0" smtClean="0"/>
              <a:t> = require('</a:t>
            </a:r>
            <a:r>
              <a:rPr lang="en-US" dirty="0" err="1" smtClean="0"/>
              <a:t>fs'</a:t>
            </a:r>
            <a:r>
              <a:rPr lang="en-US" dirty="0" smtClean="0"/>
              <a:t>);</a:t>
            </a:r>
          </a:p>
          <a:p>
            <a:pPr algn="just"/>
            <a:r>
              <a:rPr lang="en-US" dirty="0" smtClean="0"/>
              <a:t>const { </a:t>
            </a:r>
            <a:r>
              <a:rPr lang="en-US" dirty="0" err="1" smtClean="0"/>
              <a:t>promisify</a:t>
            </a:r>
            <a:r>
              <a:rPr lang="en-US" dirty="0" smtClean="0"/>
              <a:t> } = require('</a:t>
            </a:r>
            <a:r>
              <a:rPr lang="en-US" dirty="0" err="1" smtClean="0"/>
              <a:t>util</a:t>
            </a:r>
            <a:r>
              <a:rPr lang="en-US" dirty="0" smtClean="0"/>
              <a:t>'); </a:t>
            </a:r>
          </a:p>
          <a:p>
            <a:pPr algn="just"/>
            <a:r>
              <a:rPr lang="en-US" dirty="0" smtClean="0"/>
              <a:t>const </a:t>
            </a:r>
            <a:r>
              <a:rPr lang="en-US" dirty="0" err="1" smtClean="0"/>
              <a:t>appendFile</a:t>
            </a:r>
            <a:r>
              <a:rPr lang="en-US" dirty="0" smtClean="0"/>
              <a:t> = </a:t>
            </a:r>
            <a:r>
              <a:rPr lang="en-US" dirty="0" err="1" smtClean="0"/>
              <a:t>promisify</a:t>
            </a:r>
            <a:r>
              <a:rPr lang="en-US" dirty="0" smtClean="0"/>
              <a:t>(</a:t>
            </a:r>
            <a:r>
              <a:rPr lang="en-US" dirty="0" err="1" smtClean="0"/>
              <a:t>fs.appendFile</a:t>
            </a:r>
            <a:r>
              <a:rPr lang="en-US" dirty="0" smtClean="0"/>
              <a:t>); </a:t>
            </a:r>
          </a:p>
          <a:p>
            <a:pPr algn="just"/>
            <a:r>
              <a:rPr lang="en-US" dirty="0" smtClean="0"/>
              <a:t>(</a:t>
            </a:r>
            <a:r>
              <a:rPr lang="en-US" dirty="0" err="1" smtClean="0"/>
              <a:t>async</a:t>
            </a:r>
            <a:r>
              <a:rPr lang="en-US" dirty="0" smtClean="0"/>
              <a:t> () =&gt; {  </a:t>
            </a:r>
          </a:p>
          <a:p>
            <a:pPr algn="just"/>
            <a:r>
              <a:rPr lang="en-US" dirty="0" smtClean="0"/>
              <a:t>try {</a:t>
            </a:r>
          </a:p>
          <a:p>
            <a:pPr algn="just"/>
            <a:r>
              <a:rPr lang="en-US" dirty="0" smtClean="0"/>
              <a:t>await </a:t>
            </a:r>
            <a:r>
              <a:rPr lang="en-US" dirty="0" err="1" smtClean="0"/>
              <a:t>appendFile</a:t>
            </a:r>
            <a:r>
              <a:rPr lang="en-US" dirty="0" smtClean="0"/>
              <a:t>('myLogger.txt', `Request received @ ${Date()} \n`);    </a:t>
            </a:r>
          </a:p>
          <a:p>
            <a:pPr algn="just"/>
            <a:r>
              <a:rPr lang="en-US" dirty="0" smtClean="0"/>
              <a:t>console.log('File content appended successfully');  </a:t>
            </a:r>
          </a:p>
          <a:p>
            <a:pPr algn="just"/>
            <a:r>
              <a:rPr lang="en-US" dirty="0" smtClean="0"/>
              <a:t>} </a:t>
            </a:r>
          </a:p>
          <a:p>
            <a:pPr algn="just"/>
            <a:r>
              <a:rPr lang="en-US" dirty="0" smtClean="0"/>
              <a:t>catch (err) {    console.log(err);  </a:t>
            </a:r>
          </a:p>
          <a:p>
            <a:pPr algn="just"/>
            <a:r>
              <a:rPr lang="en-US" dirty="0" smtClean="0"/>
              <a:t>}</a:t>
            </a:r>
          </a:p>
          <a:p>
            <a:pPr algn="just"/>
            <a:r>
              <a:rPr lang="en-US" dirty="0" smtClean="0"/>
              <a:t>})();</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5638800"/>
          </a:xfrm>
        </p:spPr>
        <p:txBody>
          <a:bodyPr/>
          <a:lstStyle/>
          <a:p>
            <a:pPr algn="just"/>
            <a:r>
              <a:rPr lang="en-US" b="1" dirty="0" smtClean="0"/>
              <a:t>Step 2: </a:t>
            </a:r>
            <a:r>
              <a:rPr lang="en-US" dirty="0" smtClean="0"/>
              <a:t>Run the above code using node command 'node log.js' to see the output.</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Now that we have learned about writing and appending data to a file, let us learn about reading data from a file.</a:t>
            </a:r>
          </a:p>
          <a:p>
            <a:pPr algn="just"/>
            <a:endParaRPr lang="en-US" dirty="0"/>
          </a:p>
        </p:txBody>
      </p:sp>
      <p:pic>
        <p:nvPicPr>
          <p:cNvPr id="4" name="Picture 3"/>
          <p:cNvPicPr/>
          <p:nvPr/>
        </p:nvPicPr>
        <p:blipFill>
          <a:blip r:embed="rId2"/>
          <a:srcRect/>
          <a:stretch>
            <a:fillRect/>
          </a:stretch>
        </p:blipFill>
        <p:spPr bwMode="auto">
          <a:xfrm>
            <a:off x="381000" y="1447800"/>
            <a:ext cx="8534400" cy="297180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b="1" dirty="0" smtClean="0"/>
              <a:t>Demo - Reading data from a file</a:t>
            </a:r>
            <a:endParaRPr lang="en-US" dirty="0"/>
          </a:p>
        </p:txBody>
      </p:sp>
      <p:sp>
        <p:nvSpPr>
          <p:cNvPr id="3" name="Content Placeholder 2"/>
          <p:cNvSpPr>
            <a:spLocks noGrp="1"/>
          </p:cNvSpPr>
          <p:nvPr>
            <p:ph sz="quarter" idx="1"/>
          </p:nvPr>
        </p:nvSpPr>
        <p:spPr>
          <a:xfrm>
            <a:off x="304800" y="838200"/>
            <a:ext cx="8610600" cy="5715000"/>
          </a:xfrm>
        </p:spPr>
        <p:txBody>
          <a:bodyPr>
            <a:normAutofit fontScale="92500" lnSpcReduction="20000"/>
          </a:bodyPr>
          <a:lstStyle/>
          <a:p>
            <a:r>
              <a:rPr lang="en-US" b="1" dirty="0" smtClean="0"/>
              <a:t>Highlights</a:t>
            </a:r>
            <a:r>
              <a:rPr lang="en-US" dirty="0" smtClean="0"/>
              <a:t>:</a:t>
            </a:r>
          </a:p>
          <a:p>
            <a:pPr lvl="0"/>
            <a:r>
              <a:rPr lang="en-US" dirty="0" smtClean="0"/>
              <a:t>Usage of </a:t>
            </a:r>
            <a:r>
              <a:rPr lang="en-US" dirty="0" err="1" smtClean="0"/>
              <a:t>fs.readFile</a:t>
            </a:r>
            <a:r>
              <a:rPr lang="en-US" dirty="0" smtClean="0"/>
              <a:t>() method to read the content of file.</a:t>
            </a:r>
          </a:p>
          <a:p>
            <a:r>
              <a:rPr lang="en-US" b="1" dirty="0" err="1" smtClean="0"/>
              <a:t>Demosteps</a:t>
            </a:r>
            <a:r>
              <a:rPr lang="en-US" dirty="0" smtClean="0"/>
              <a:t>:</a:t>
            </a:r>
          </a:p>
          <a:p>
            <a:r>
              <a:rPr lang="en-US" b="1" dirty="0" smtClean="0"/>
              <a:t>Step 1</a:t>
            </a:r>
            <a:r>
              <a:rPr lang="en-US" dirty="0" smtClean="0"/>
              <a:t>: Create a JavaScript file 'fileSystem.js' and add the below code:</a:t>
            </a:r>
          </a:p>
          <a:p>
            <a:r>
              <a:rPr lang="en-US" dirty="0" smtClean="0"/>
              <a:t>const </a:t>
            </a:r>
            <a:r>
              <a:rPr lang="en-US" dirty="0" err="1" smtClean="0"/>
              <a:t>fs</a:t>
            </a:r>
            <a:r>
              <a:rPr lang="en-US" dirty="0" smtClean="0"/>
              <a:t> = require('</a:t>
            </a:r>
            <a:r>
              <a:rPr lang="en-US" dirty="0" err="1" smtClean="0"/>
              <a:t>fs'</a:t>
            </a:r>
            <a:r>
              <a:rPr lang="en-US" dirty="0" smtClean="0"/>
              <a:t>);</a:t>
            </a:r>
          </a:p>
          <a:p>
            <a:r>
              <a:rPr lang="en-US" dirty="0" smtClean="0"/>
              <a:t>const { </a:t>
            </a:r>
            <a:r>
              <a:rPr lang="en-US" dirty="0" err="1" smtClean="0"/>
              <a:t>promisify</a:t>
            </a:r>
            <a:r>
              <a:rPr lang="en-US" dirty="0" smtClean="0"/>
              <a:t> } = require('</a:t>
            </a:r>
            <a:r>
              <a:rPr lang="en-US" dirty="0" err="1" smtClean="0"/>
              <a:t>util</a:t>
            </a:r>
            <a:r>
              <a:rPr lang="en-US" dirty="0" smtClean="0"/>
              <a:t>'); </a:t>
            </a:r>
          </a:p>
          <a:p>
            <a:r>
              <a:rPr lang="en-US" dirty="0" smtClean="0"/>
              <a:t>const </a:t>
            </a:r>
            <a:r>
              <a:rPr lang="en-US" dirty="0" err="1" smtClean="0"/>
              <a:t>readFile</a:t>
            </a:r>
            <a:r>
              <a:rPr lang="en-US" dirty="0" smtClean="0"/>
              <a:t> = </a:t>
            </a:r>
            <a:r>
              <a:rPr lang="en-US" dirty="0" err="1" smtClean="0"/>
              <a:t>promisify</a:t>
            </a:r>
            <a:r>
              <a:rPr lang="en-US" dirty="0" smtClean="0"/>
              <a:t>(</a:t>
            </a:r>
            <a:r>
              <a:rPr lang="en-US" dirty="0" err="1" smtClean="0"/>
              <a:t>fs.readFile</a:t>
            </a:r>
            <a:r>
              <a:rPr lang="en-US" dirty="0" smtClean="0"/>
              <a:t>);</a:t>
            </a:r>
          </a:p>
          <a:p>
            <a:r>
              <a:rPr lang="en-US" dirty="0" smtClean="0"/>
              <a:t>(</a:t>
            </a:r>
            <a:r>
              <a:rPr lang="en-US" dirty="0" err="1" smtClean="0"/>
              <a:t>async</a:t>
            </a:r>
            <a:r>
              <a:rPr lang="en-US" dirty="0" smtClean="0"/>
              <a:t> () =&gt; {    </a:t>
            </a:r>
          </a:p>
          <a:p>
            <a:r>
              <a:rPr lang="en-US" dirty="0" smtClean="0"/>
              <a:t>try {        </a:t>
            </a:r>
          </a:p>
          <a:p>
            <a:r>
              <a:rPr lang="en-US" dirty="0" smtClean="0"/>
              <a:t>const </a:t>
            </a:r>
            <a:r>
              <a:rPr lang="en-US" dirty="0" err="1" smtClean="0"/>
              <a:t>fileData</a:t>
            </a:r>
            <a:r>
              <a:rPr lang="en-US" dirty="0" smtClean="0"/>
              <a:t> = await </a:t>
            </a:r>
            <a:r>
              <a:rPr lang="en-US" dirty="0" err="1" smtClean="0"/>
              <a:t>readFile</a:t>
            </a:r>
            <a:r>
              <a:rPr lang="en-US" dirty="0" smtClean="0"/>
              <a:t>('demo.txt', 'utf8');        console.log(</a:t>
            </a:r>
            <a:r>
              <a:rPr lang="en-US" dirty="0" err="1" smtClean="0"/>
              <a:t>fileData</a:t>
            </a:r>
            <a:r>
              <a:rPr lang="en-US" dirty="0" smtClean="0"/>
              <a:t>);    </a:t>
            </a:r>
          </a:p>
          <a:p>
            <a:r>
              <a:rPr lang="en-US" dirty="0" smtClean="0"/>
              <a:t>}</a:t>
            </a:r>
          </a:p>
          <a:p>
            <a:r>
              <a:rPr lang="en-US" dirty="0" smtClean="0"/>
              <a:t> catch (err) {        console.log(err);    }</a:t>
            </a:r>
          </a:p>
          <a:p>
            <a:r>
              <a:rPr lang="en-US" dirty="0" smtClean="0"/>
              <a: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610600" cy="5638800"/>
          </a:xfrm>
        </p:spPr>
        <p:txBody>
          <a:bodyPr/>
          <a:lstStyle/>
          <a:p>
            <a:pPr algn="just"/>
            <a:r>
              <a:rPr lang="en-US" b="1" dirty="0" smtClean="0"/>
              <a:t>Step 2</a:t>
            </a:r>
            <a:r>
              <a:rPr lang="en-US" dirty="0" smtClean="0"/>
              <a:t>: Create a file </a:t>
            </a:r>
            <a:r>
              <a:rPr lang="en-US" b="1" dirty="0" smtClean="0"/>
              <a:t>demo.txt</a:t>
            </a:r>
            <a:r>
              <a:rPr lang="en-US" dirty="0" smtClean="0"/>
              <a:t> and add the following text.</a:t>
            </a:r>
          </a:p>
          <a:p>
            <a:pPr algn="just"/>
            <a:r>
              <a:rPr lang="en-US" dirty="0" smtClean="0"/>
              <a:t>Node.js is an open-source JavaScript run time environment which helps the developers to build fast, scalable network applications. Express is a very popular framework for Node.js, which simplifies the Node application development. </a:t>
            </a:r>
          </a:p>
          <a:p>
            <a:pPr algn="just"/>
            <a:r>
              <a:rPr lang="en-US" b="1" dirty="0" smtClean="0"/>
              <a:t>Step 3</a:t>
            </a:r>
            <a:r>
              <a:rPr lang="en-US" dirty="0" smtClean="0"/>
              <a:t>: Run the file 'fileSystem.js' and observe the output in the console.</a:t>
            </a:r>
          </a:p>
          <a:p>
            <a:pPr algn="just"/>
            <a:endParaRPr lang="en-US" dirty="0"/>
          </a:p>
        </p:txBody>
      </p:sp>
      <p:pic>
        <p:nvPicPr>
          <p:cNvPr id="4" name="Picture 3"/>
          <p:cNvPicPr/>
          <p:nvPr/>
        </p:nvPicPr>
        <p:blipFill>
          <a:blip r:embed="rId2"/>
          <a:srcRect/>
          <a:stretch>
            <a:fillRect/>
          </a:stretch>
        </p:blipFill>
        <p:spPr bwMode="auto">
          <a:xfrm>
            <a:off x="228600" y="3962400"/>
            <a:ext cx="8686800" cy="20574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143000"/>
          </a:xfrm>
        </p:spPr>
        <p:txBody>
          <a:bodyPr>
            <a:noAutofit/>
          </a:bodyPr>
          <a:lstStyle/>
          <a:p>
            <a:pPr algn="ctr"/>
            <a:r>
              <a:rPr lang="en-US" sz="8800" b="1" dirty="0" smtClean="0">
                <a:latin typeface="Bodoni MT Black" pitchFamily="18" charset="0"/>
              </a:rPr>
              <a:t>THANK YOU</a:t>
            </a:r>
            <a:endParaRPr lang="en-US" sz="8800" b="1" dirty="0">
              <a:latin typeface="Bodoni MT Black"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458200" cy="6248400"/>
          </a:xfrm>
        </p:spPr>
        <p:txBody>
          <a:bodyPr>
            <a:normAutofit fontScale="92500" lnSpcReduction="10000"/>
          </a:bodyPr>
          <a:lstStyle/>
          <a:p>
            <a:pPr algn="just">
              <a:lnSpc>
                <a:spcPct val="150000"/>
              </a:lnSpc>
            </a:pPr>
            <a:r>
              <a:rPr lang="en-US" dirty="0" smtClean="0"/>
              <a:t>6. </a:t>
            </a:r>
            <a:r>
              <a:rPr lang="en-US" b="1" dirty="0" smtClean="0"/>
              <a:t>Rich Ecosystem</a:t>
            </a:r>
            <a:r>
              <a:rPr lang="en-US" dirty="0" smtClean="0"/>
              <a:t>: Node.js provides a package manager called </a:t>
            </a:r>
            <a:r>
              <a:rPr lang="en-US" dirty="0" smtClean="0">
                <a:solidFill>
                  <a:srgbClr val="FF3399"/>
                </a:solidFill>
              </a:rPr>
              <a:t>NPM (Node Package Manager) which is the world's largest software registry that helps open source developers to share and use packages </a:t>
            </a:r>
            <a:r>
              <a:rPr lang="en-US" dirty="0" smtClean="0"/>
              <a:t>using NPM.</a:t>
            </a:r>
          </a:p>
          <a:p>
            <a:pPr algn="just">
              <a:lnSpc>
                <a:spcPct val="150000"/>
              </a:lnSpc>
            </a:pPr>
            <a:r>
              <a:rPr lang="en-US" dirty="0" smtClean="0"/>
              <a:t>7. </a:t>
            </a:r>
            <a:r>
              <a:rPr lang="en-US" b="1" dirty="0" smtClean="0"/>
              <a:t>Modularity</a:t>
            </a:r>
            <a:r>
              <a:rPr lang="en-US" dirty="0" smtClean="0"/>
              <a:t>: Node </a:t>
            </a:r>
            <a:r>
              <a:rPr lang="en-US" dirty="0" smtClean="0">
                <a:solidFill>
                  <a:srgbClr val="3366FF"/>
                </a:solidFill>
              </a:rPr>
              <a:t>applications can be developed as modules which helps in dividing the application into a reusable set of code.</a:t>
            </a:r>
          </a:p>
          <a:p>
            <a:pPr algn="just">
              <a:lnSpc>
                <a:spcPct val="150000"/>
              </a:lnSpc>
            </a:pPr>
            <a:r>
              <a:rPr lang="en-US" dirty="0" smtClean="0"/>
              <a:t>8. </a:t>
            </a:r>
            <a:r>
              <a:rPr lang="en-US" b="1" dirty="0" smtClean="0"/>
              <a:t>Wide client-side and database connectivity</a:t>
            </a:r>
            <a:r>
              <a:rPr lang="en-US" dirty="0" smtClean="0"/>
              <a:t>: Node.js has absolutely no dependencies and also </a:t>
            </a:r>
            <a:r>
              <a:rPr lang="en-US" dirty="0" smtClean="0">
                <a:solidFill>
                  <a:srgbClr val="990033"/>
                </a:solidFill>
              </a:rPr>
              <a:t>goes perfectly with any possible client-side technologies like Angular, React, etc., and any database like </a:t>
            </a:r>
            <a:r>
              <a:rPr lang="en-US" dirty="0" err="1" smtClean="0">
                <a:solidFill>
                  <a:srgbClr val="990033"/>
                </a:solidFill>
              </a:rPr>
              <a:t>MySQL</a:t>
            </a:r>
            <a:r>
              <a:rPr lang="en-US" dirty="0" smtClean="0">
                <a:solidFill>
                  <a:srgbClr val="990033"/>
                </a:solidFill>
              </a:rPr>
              <a:t> or </a:t>
            </a:r>
            <a:r>
              <a:rPr lang="en-US" dirty="0" err="1" smtClean="0">
                <a:solidFill>
                  <a:srgbClr val="990033"/>
                </a:solidFill>
              </a:rPr>
              <a:t>MongoDB</a:t>
            </a:r>
            <a:r>
              <a:rPr lang="en-US" dirty="0" smtClean="0">
                <a:solidFill>
                  <a:srgbClr val="990033"/>
                </a:solidFill>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971</TotalTime>
  <Words>1348</Words>
  <Application>Microsoft Office PowerPoint</Application>
  <PresentationFormat>On-screen Show (4:3)</PresentationFormat>
  <Paragraphs>566</Paragraphs>
  <Slides>89</Slides>
  <Notes>0</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Equity</vt:lpstr>
      <vt:lpstr>Node JS</vt:lpstr>
      <vt:lpstr>Slide 2</vt:lpstr>
      <vt:lpstr>Need of Node.js</vt:lpstr>
      <vt:lpstr>Slide 4</vt:lpstr>
      <vt:lpstr>Slide 5</vt:lpstr>
      <vt:lpstr>Node.js and its Benefits</vt:lpstr>
      <vt:lpstr>Slide 7</vt:lpstr>
      <vt:lpstr>Slide 8</vt:lpstr>
      <vt:lpstr>Slide 9</vt:lpstr>
      <vt:lpstr>Organizations using Node.js</vt:lpstr>
      <vt:lpstr>The below table lists the reasons why they migrated to Node.js.</vt:lpstr>
      <vt:lpstr>What is Node.js?</vt:lpstr>
      <vt:lpstr>Features of Node.js</vt:lpstr>
      <vt:lpstr>Slide 14</vt:lpstr>
      <vt:lpstr>Slide 15</vt:lpstr>
      <vt:lpstr>Slide 16</vt:lpstr>
      <vt:lpstr>Slide 17</vt:lpstr>
      <vt:lpstr>Slide 18</vt:lpstr>
      <vt:lpstr>Slide 19</vt:lpstr>
      <vt:lpstr>Single-threaded model with the event loop of Node.js</vt:lpstr>
      <vt:lpstr>Single-threaded event loop model processing steps:</vt:lpstr>
      <vt:lpstr>Slide 22</vt:lpstr>
      <vt:lpstr>Slide 23</vt:lpstr>
      <vt:lpstr>Slide 24</vt:lpstr>
      <vt:lpstr>Slide 25</vt:lpstr>
      <vt:lpstr>Where to use Node.js and where not to?</vt:lpstr>
      <vt:lpstr>Node.js in the web application stack </vt:lpstr>
      <vt:lpstr>Slide 28</vt:lpstr>
      <vt:lpstr>How to use Node.js</vt:lpstr>
      <vt:lpstr>Slide 30</vt:lpstr>
      <vt:lpstr>Slide 31</vt:lpstr>
      <vt:lpstr>Slide 32</vt:lpstr>
      <vt:lpstr>Visual Studio Code IDE</vt:lpstr>
      <vt:lpstr>JavaScript code executable in Node.js</vt:lpstr>
      <vt:lpstr>Slide 35</vt:lpstr>
      <vt:lpstr>Create web server in Node.js – Demo</vt:lpstr>
      <vt:lpstr>Slide 37</vt:lpstr>
      <vt:lpstr>Introduction to Node Package Manager</vt:lpstr>
      <vt:lpstr>Slide 39</vt:lpstr>
      <vt:lpstr>Slide 40</vt:lpstr>
      <vt:lpstr>Slide 41</vt:lpstr>
      <vt:lpstr>How to update the packages in our application?</vt:lpstr>
      <vt:lpstr>How to uninstall the packages in our application?</vt:lpstr>
      <vt:lpstr>What is package.json file?</vt:lpstr>
      <vt:lpstr>Slide 45</vt:lpstr>
      <vt:lpstr>Slide 46</vt:lpstr>
      <vt:lpstr>Publish custom module to NPM-Demo</vt:lpstr>
      <vt:lpstr>Slide 48</vt:lpstr>
      <vt:lpstr>Slide 49</vt:lpstr>
      <vt:lpstr>Slide 50</vt:lpstr>
      <vt:lpstr>Node Package Manager</vt:lpstr>
      <vt:lpstr>NPM audit</vt:lpstr>
      <vt:lpstr>Modularizing Node application</vt:lpstr>
      <vt:lpstr>Advantages of Modularization</vt:lpstr>
      <vt:lpstr>Slide 55</vt:lpstr>
      <vt:lpstr>calculator.js</vt:lpstr>
      <vt:lpstr>Slide 57</vt:lpstr>
      <vt:lpstr>Slide 58</vt:lpstr>
      <vt:lpstr>Importing a module</vt:lpstr>
      <vt:lpstr>Slide 60</vt:lpstr>
      <vt:lpstr>Creating a module in Node</vt:lpstr>
      <vt:lpstr>Slide 62</vt:lpstr>
      <vt:lpstr>Slide 63</vt:lpstr>
      <vt:lpstr>Restarting Node Application</vt:lpstr>
      <vt:lpstr>Slide 65</vt:lpstr>
      <vt:lpstr>Slide 66</vt:lpstr>
      <vt:lpstr>Slide 67</vt:lpstr>
      <vt:lpstr>Slide 68</vt:lpstr>
      <vt:lpstr>Need for File system module</vt:lpstr>
      <vt:lpstr>fs Module</vt:lpstr>
      <vt:lpstr>fs module – Operations</vt:lpstr>
      <vt:lpstr>Slide 72</vt:lpstr>
      <vt:lpstr>Writing data to a file – Async/Await</vt:lpstr>
      <vt:lpstr>Slide 74</vt:lpstr>
      <vt:lpstr>Slide 75</vt:lpstr>
      <vt:lpstr>Appending data to a file </vt:lpstr>
      <vt:lpstr>Slide 77</vt:lpstr>
      <vt:lpstr>Slide 78</vt:lpstr>
      <vt:lpstr>Reading data from a file</vt:lpstr>
      <vt:lpstr>Slide 80</vt:lpstr>
      <vt:lpstr>Demo: Writing data to a file</vt:lpstr>
      <vt:lpstr>Slide 82</vt:lpstr>
      <vt:lpstr>Slide 83</vt:lpstr>
      <vt:lpstr>Demo - Appending data to a file</vt:lpstr>
      <vt:lpstr>Slide 85</vt:lpstr>
      <vt:lpstr>Slide 86</vt:lpstr>
      <vt:lpstr>Demo - Reading data from a file</vt:lpstr>
      <vt:lpstr>Slide 88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Windows User</dc:creator>
  <cp:lastModifiedBy>Windows User</cp:lastModifiedBy>
  <cp:revision>76</cp:revision>
  <dcterms:created xsi:type="dcterms:W3CDTF">2023-03-01T14:41:08Z</dcterms:created>
  <dcterms:modified xsi:type="dcterms:W3CDTF">2023-03-27T15:46:32Z</dcterms:modified>
</cp:coreProperties>
</file>