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2EA0-3335-3634-4AA5-0A73D74A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4DAEC-47E9-A87B-72B5-49C6654FE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8138-F724-2CE8-CB8B-770B33E3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38D8-F878-7252-BC67-5EC55E12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0EA4-48E6-B50E-D634-6AF0A232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4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7A0-3BEA-DB04-AFF1-34E4299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B7A14-FDE7-5C0B-7944-6AA94EBA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24B9-3987-FAF9-3948-8536F3CE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4C97-B4F4-AEC0-E73E-A4D4A264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324A-0B16-DD87-5C6A-D51373AE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2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1238C-196F-A790-A276-983FE46EB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9D789-DC47-5AF4-053F-687D813D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7A03-F321-1721-BC34-4EAC2E86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E928-7E3B-7B26-42C5-31CE6298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8B73-88A9-E37F-F81E-FB87F2A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5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F72A-2A4C-340E-4C99-7E35C587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2D8C-9FD3-2C80-FA70-30C2D915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6AEE-2C42-A09E-21B8-1E1448D9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A4F5-EE26-AB99-BBCC-DCDA47DC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EABB-7337-136D-FDF6-C27B7B8A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35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F600-8A88-493D-161F-789367E1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F286-72DA-7587-DAD0-5F36FA2E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9B75-9E9A-F86D-5A93-1C536F8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15BC-5C21-E36E-AFDD-C9413C4A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16B8-AF34-8B83-FABF-260052C6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3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95D1-5BB4-0C1B-3423-9816CFAE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A399-FE28-4315-94F3-BA538BCF1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AB049-0B1A-7D42-E0AB-730B41F3E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BD00-4043-FBDD-9EDD-455D95DF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EBB0B-D6C8-0C18-B7B5-7F5FB63C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C82CE-A3A6-CE17-6C83-F5FD0392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2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ED39-67C5-0216-46C8-4690E5F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2E5FE-88DA-85D3-3365-3FA8BF219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2FD6-05FD-A890-7D0E-C08B3785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E341E-4AAC-96F6-335B-CB6A4BEDB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9A826-93B8-9E17-9949-F8AF4A138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35D83-868E-FB36-47A1-3779638D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FD8FB-12E1-3C4D-B5D4-EAC59BB7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42052-9A90-C275-6D61-589540AA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6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AA6C-1B7B-2408-06DF-07882830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B8136-38BF-7565-1DB3-B6C1290D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DD9FF-F8FA-0C7C-7A3E-D2E588EB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CCF8A-7387-E0EF-CA94-B6206C67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8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093DF-3F4A-808C-7307-E324476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86302-7D97-1ADE-942B-EDCE42CF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87EC-B239-125A-B1F5-BB2B829D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35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3BC0-8B9B-F4E0-B592-49DD34B7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9B1B-FF4B-94DD-3F70-D2275FE3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DD3F8-8CEC-9324-130E-B0CA28B2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1CDE9-AED4-F84F-BCAE-B852A3F7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CFCE-2C86-FAC9-B34B-D873AB9C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9253-95AB-D6E5-04EF-2D2C086F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EA7A-2295-5687-A134-6DB511B5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67B3-8335-42C9-85F7-5B144B79A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58F23-0A1F-E14E-88D7-059CB2524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F6D7D-5707-1E52-D4B3-8CF50D45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8DC3-0FE6-DC15-D2EA-2BE064D7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5612-ACAB-56AA-BA84-CD04CAD1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F1681-AD58-320C-7141-4A507CAA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D5607-DE24-EDA7-E81F-8931B2F7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E4CFA-A950-958B-FB94-B79BA3AD0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E6012-686E-46BF-B3EB-9F70FF44862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2583-B7D2-D128-14D2-1FE2D093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7505-D658-BC23-7C46-A414BDA7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F3D8-5111-4CFE-A7F0-AE85AD2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372C-CEA7-3F91-1EE6-D0033655B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Neural Network Implementation for Iris Flower Classification</a:t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BD203-E627-16C6-AAB3-9813778E1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Author :Sanjeev Kumar Pandey</a:t>
            </a:r>
          </a:p>
          <a:p>
            <a:r>
              <a:rPr lang="en-IN" dirty="0"/>
              <a:t>MTech. In Applied AI, VNIT, Nagpur</a:t>
            </a:r>
          </a:p>
          <a:p>
            <a:endParaRPr lang="en-IN" dirty="0"/>
          </a:p>
          <a:p>
            <a:r>
              <a:rPr lang="en-GB" sz="1800" dirty="0"/>
              <a:t>A brief overview of the program's purpose and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2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ECCF-EAD4-0413-D4B1-2CA1AD60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F190-71B8-36DB-79F8-6B476330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 with different architectures (e.g., more hidden layers or neurons).</a:t>
            </a:r>
          </a:p>
          <a:p>
            <a:r>
              <a:rPr lang="en-GB" dirty="0"/>
              <a:t>Optimize hyperparameters like learning rate and number of epochs.</a:t>
            </a:r>
          </a:p>
          <a:p>
            <a:r>
              <a:rPr lang="en-GB" dirty="0"/>
              <a:t>Test model robustness on noisy or imbalanced data.</a:t>
            </a:r>
          </a:p>
          <a:p>
            <a:r>
              <a:rPr lang="en-GB" dirty="0"/>
              <a:t>Research work for predicting Air Pollution </a:t>
            </a:r>
            <a:r>
              <a:rPr lang="en-GB" dirty="0" err="1"/>
              <a:t>desnsity</a:t>
            </a:r>
            <a:r>
              <a:rPr lang="en-GB" dirty="0"/>
              <a:t> in near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13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28CE-FE21-AC8D-2F5C-7DEA9EF3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2323-0751-4450-E18C-FD04BFE5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Tools:</a:t>
            </a:r>
            <a:r>
              <a:rPr lang="en-IN" dirty="0"/>
              <a:t> </a:t>
            </a:r>
            <a:r>
              <a:rPr lang="en-IN" dirty="0" err="1"/>
              <a:t>PyTorch</a:t>
            </a:r>
            <a:r>
              <a:rPr lang="en-IN" dirty="0"/>
              <a:t>, pandas, Matplotlib, scikit-learn.</a:t>
            </a:r>
          </a:p>
          <a:p>
            <a:r>
              <a:rPr lang="en-IN" b="1" dirty="0"/>
              <a:t>Dataset Source:</a:t>
            </a:r>
            <a:r>
              <a:rPr lang="en-IN" dirty="0"/>
              <a:t> UCI Machine Learning Repository.</a:t>
            </a:r>
          </a:p>
        </p:txBody>
      </p:sp>
    </p:spTree>
    <p:extLst>
      <p:ext uri="{BB962C8B-B14F-4D97-AF65-F5344CB8AC3E}">
        <p14:creationId xmlns:p14="http://schemas.microsoft.com/office/powerpoint/2010/main" val="17774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C837-8850-A442-3025-E8C72BC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044F-9ABF-B49B-883A-890DE0D8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Goal of the Program:</a:t>
            </a:r>
            <a:endParaRPr lang="en-IN" dirty="0"/>
          </a:p>
          <a:p>
            <a:pPr lvl="1"/>
            <a:r>
              <a:rPr lang="en-IN" dirty="0"/>
              <a:t> Train a neural network to classify Iris flowers into three species:</a:t>
            </a:r>
          </a:p>
          <a:p>
            <a:pPr lvl="2"/>
            <a:r>
              <a:rPr lang="en-IN" b="1" dirty="0"/>
              <a:t>Iris-</a:t>
            </a:r>
            <a:r>
              <a:rPr lang="en-IN" b="1" dirty="0" err="1"/>
              <a:t>setosa</a:t>
            </a:r>
            <a:endParaRPr lang="en-IN" b="1" dirty="0"/>
          </a:p>
          <a:p>
            <a:pPr lvl="2"/>
            <a:r>
              <a:rPr lang="en-IN" b="1" dirty="0"/>
              <a:t>Iris-versicolor</a:t>
            </a:r>
          </a:p>
          <a:p>
            <a:pPr lvl="2"/>
            <a:r>
              <a:rPr lang="en-IN" b="1" dirty="0"/>
              <a:t>Iris-virginica</a:t>
            </a:r>
          </a:p>
          <a:p>
            <a:r>
              <a:rPr lang="en-GB" b="1" dirty="0"/>
              <a:t>Dataset Used:</a:t>
            </a:r>
            <a:endParaRPr lang="en-GB" dirty="0"/>
          </a:p>
          <a:p>
            <a:pPr lvl="1"/>
            <a:r>
              <a:rPr lang="en-GB" b="1" dirty="0"/>
              <a:t>Iris Dataset</a:t>
            </a:r>
            <a:r>
              <a:rPr lang="en-GB" dirty="0"/>
              <a:t> with 150 samples and four features:</a:t>
            </a:r>
          </a:p>
          <a:p>
            <a:pPr lvl="2"/>
            <a:r>
              <a:rPr lang="en-GB" dirty="0"/>
              <a:t>Sepal Length</a:t>
            </a:r>
          </a:p>
          <a:p>
            <a:pPr lvl="2"/>
            <a:r>
              <a:rPr lang="en-GB" dirty="0"/>
              <a:t>Sepal Width</a:t>
            </a:r>
          </a:p>
          <a:p>
            <a:pPr lvl="2"/>
            <a:r>
              <a:rPr lang="en-GB" dirty="0"/>
              <a:t>Petal Length</a:t>
            </a:r>
          </a:p>
          <a:p>
            <a:pPr lvl="2"/>
            <a:r>
              <a:rPr lang="en-GB" dirty="0"/>
              <a:t>Petal Width</a:t>
            </a:r>
          </a:p>
          <a:p>
            <a:pPr lvl="1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53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93EF-B95D-0F50-D608-2E8581B9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0111-F94C-E827-29D7-9143D858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Model Design:</a:t>
            </a:r>
            <a:endParaRPr lang="en-IN" dirty="0"/>
          </a:p>
          <a:p>
            <a:pPr lvl="1"/>
            <a:r>
              <a:rPr lang="en-GB" dirty="0"/>
              <a:t>Input Features: </a:t>
            </a:r>
            <a:r>
              <a:rPr lang="en-GB" b="1" dirty="0"/>
              <a:t>4</a:t>
            </a:r>
            <a:r>
              <a:rPr lang="en-GB" dirty="0"/>
              <a:t> (flower measurements)</a:t>
            </a:r>
          </a:p>
          <a:p>
            <a:pPr lvl="1"/>
            <a:r>
              <a:rPr lang="en-GB" dirty="0"/>
              <a:t>Hidden Layers:</a:t>
            </a:r>
          </a:p>
          <a:p>
            <a:pPr marL="1200150" lvl="2" indent="-285750"/>
            <a:r>
              <a:rPr lang="en-GB" b="1" dirty="0"/>
              <a:t>Layer 1:</a:t>
            </a:r>
            <a:r>
              <a:rPr lang="en-GB" dirty="0"/>
              <a:t> 8 neurons</a:t>
            </a:r>
          </a:p>
          <a:p>
            <a:pPr marL="1200150" lvl="2" indent="-285750"/>
            <a:r>
              <a:rPr lang="en-GB" b="1" dirty="0"/>
              <a:t>Layer 2:</a:t>
            </a:r>
            <a:r>
              <a:rPr lang="en-GB" dirty="0"/>
              <a:t> 9 neurons</a:t>
            </a:r>
          </a:p>
          <a:p>
            <a:pPr lvl="1"/>
            <a:r>
              <a:rPr lang="en-GB" dirty="0"/>
              <a:t>Output Layer: </a:t>
            </a:r>
            <a:r>
              <a:rPr lang="en-GB" b="1" dirty="0"/>
              <a:t>3 neurons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(one per flower class)</a:t>
            </a:r>
          </a:p>
          <a:p>
            <a:r>
              <a:rPr lang="en-GB" b="1" dirty="0"/>
              <a:t>Activation Function:</a:t>
            </a:r>
            <a:endParaRPr lang="en-GB" dirty="0"/>
          </a:p>
          <a:p>
            <a:pPr lvl="1"/>
            <a:r>
              <a:rPr lang="en-GB" b="1" dirty="0" err="1"/>
              <a:t>ReLU</a:t>
            </a:r>
            <a:r>
              <a:rPr lang="en-GB" dirty="0"/>
              <a:t> (Rectified Linear Unit) for hidden layers.</a:t>
            </a:r>
          </a:p>
          <a:p>
            <a:pPr lvl="2"/>
            <a:r>
              <a:rPr lang="en-GB" dirty="0" err="1"/>
              <a:t>ReLU</a:t>
            </a:r>
            <a:r>
              <a:rPr lang="en-GB"/>
              <a:t>(x)=max(0,x)</a:t>
            </a:r>
            <a:endParaRPr lang="en-GB" dirty="0"/>
          </a:p>
          <a:p>
            <a:pPr lvl="1"/>
            <a:r>
              <a:rPr lang="en-GB" dirty="0"/>
              <a:t>Final layer directly outputs class scores.</a:t>
            </a:r>
          </a:p>
          <a:p>
            <a:endParaRPr lang="en-IN" dirty="0"/>
          </a:p>
        </p:txBody>
      </p:sp>
      <p:pic>
        <p:nvPicPr>
          <p:cNvPr id="6147" name="Picture 3" descr="Architecture of Artificial Neural Network">
            <a:extLst>
              <a:ext uri="{FF2B5EF4-FFF2-40B4-BE49-F238E27FC236}">
                <a16:creationId xmlns:a16="http://schemas.microsoft.com/office/drawing/2014/main" id="{7DB6B224-8F08-07B9-1A84-D9FFF44C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11" y="2144486"/>
            <a:ext cx="4589689" cy="26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69FE-53A8-44E9-5969-B55D4FA9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A760-A9BD-56F5-850F-95CD8244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Steps Performed: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Loaded the Iris dataset using pandas.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Encoded species labels as numeric values:</a:t>
            </a:r>
          </a:p>
          <a:p>
            <a:pPr lvl="2"/>
            <a:r>
              <a:rPr lang="en-IN" dirty="0"/>
              <a:t>Iris-</a:t>
            </a:r>
            <a:r>
              <a:rPr lang="en-IN" dirty="0" err="1"/>
              <a:t>setosa</a:t>
            </a:r>
            <a:r>
              <a:rPr lang="en-IN" dirty="0"/>
              <a:t> → 0.0</a:t>
            </a:r>
          </a:p>
          <a:p>
            <a:pPr lvl="2"/>
            <a:r>
              <a:rPr lang="en-IN" dirty="0"/>
              <a:t>Iris-versicolor → 1.0</a:t>
            </a:r>
          </a:p>
          <a:p>
            <a:pPr lvl="2"/>
            <a:r>
              <a:rPr lang="en-IN" dirty="0"/>
              <a:t>Iris-virginica → 2.0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Split dataset into training and testing sets using an 80:20 ratio.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Converted features and labels into </a:t>
            </a:r>
            <a:r>
              <a:rPr lang="en-IN" dirty="0" err="1"/>
              <a:t>PyTorch</a:t>
            </a:r>
            <a:r>
              <a:rPr lang="en-IN" dirty="0"/>
              <a:t> tensors:</a:t>
            </a:r>
          </a:p>
          <a:p>
            <a:pPr lvl="2"/>
            <a:r>
              <a:rPr lang="en-IN" b="1" dirty="0"/>
              <a:t>Features</a:t>
            </a:r>
            <a:r>
              <a:rPr lang="en-IN" dirty="0"/>
              <a:t>: </a:t>
            </a:r>
            <a:r>
              <a:rPr lang="en-IN" dirty="0" err="1"/>
              <a:t>FloatTensor</a:t>
            </a:r>
            <a:endParaRPr lang="en-IN" dirty="0"/>
          </a:p>
          <a:p>
            <a:pPr lvl="2"/>
            <a:r>
              <a:rPr lang="en-IN" b="1" dirty="0"/>
              <a:t>Labels</a:t>
            </a:r>
            <a:r>
              <a:rPr lang="en-IN" dirty="0"/>
              <a:t>: </a:t>
            </a:r>
            <a:r>
              <a:rPr lang="en-IN" dirty="0" err="1"/>
              <a:t>LongTensor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Features</a:t>
            </a:r>
            <a:r>
              <a:rPr lang="en-IN" dirty="0"/>
              <a:t>: Use </a:t>
            </a:r>
            <a:r>
              <a:rPr lang="en-IN" dirty="0" err="1"/>
              <a:t>FloatTensor</a:t>
            </a:r>
            <a:r>
              <a:rPr lang="en-IN" dirty="0"/>
              <a:t> because:</a:t>
            </a:r>
          </a:p>
          <a:p>
            <a:pPr lvl="2"/>
            <a:r>
              <a:rPr lang="en-IN" dirty="0"/>
              <a:t>Continuous numerical values require floating-point precision.</a:t>
            </a:r>
          </a:p>
          <a:p>
            <a:pPr lvl="2"/>
            <a:r>
              <a:rPr lang="en-IN" dirty="0"/>
              <a:t>Neural network computations rely on floating-point operations.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Labels</a:t>
            </a:r>
            <a:r>
              <a:rPr lang="en-IN" dirty="0"/>
              <a:t>: Use </a:t>
            </a:r>
            <a:r>
              <a:rPr lang="en-IN" dirty="0" err="1"/>
              <a:t>LongTensor</a:t>
            </a:r>
            <a:r>
              <a:rPr lang="en-IN" dirty="0"/>
              <a:t> because:</a:t>
            </a:r>
          </a:p>
          <a:p>
            <a:pPr lvl="2"/>
            <a:r>
              <a:rPr lang="en-IN" dirty="0"/>
              <a:t>Labels represent discrete class indices.</a:t>
            </a:r>
          </a:p>
          <a:p>
            <a:pPr lvl="2"/>
            <a:r>
              <a:rPr lang="en-IN" dirty="0"/>
              <a:t>Loss functions in classification tasks expect integer-based labels.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99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5CD7-4D5C-E9FD-4DDE-B9146FA6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4092-EF4E-8FDF-A671-2A6A9E57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Key Details:</a:t>
            </a:r>
          </a:p>
          <a:p>
            <a:r>
              <a:rPr lang="en-IN" b="1" dirty="0"/>
              <a:t>Loss Function:</a:t>
            </a:r>
            <a:r>
              <a:rPr lang="en-IN" dirty="0"/>
              <a:t> </a:t>
            </a:r>
            <a:r>
              <a:rPr lang="en-IN" dirty="0" err="1"/>
              <a:t>CrossEntropyLoss</a:t>
            </a:r>
            <a:r>
              <a:rPr lang="en-IN" dirty="0"/>
              <a:t> (handles multi-class classification).</a:t>
            </a:r>
          </a:p>
          <a:p>
            <a:r>
              <a:rPr lang="en-IN" b="1" dirty="0"/>
              <a:t>Optimizer:</a:t>
            </a:r>
            <a:r>
              <a:rPr lang="en-IN" dirty="0"/>
              <a:t> Adam Optimizer with a learning rate of 0.01.</a:t>
            </a:r>
          </a:p>
          <a:p>
            <a:r>
              <a:rPr lang="en-IN" b="1" dirty="0"/>
              <a:t>Epochs: </a:t>
            </a:r>
            <a:r>
              <a:rPr lang="en-IN" dirty="0"/>
              <a:t>100 iterations over the training dataset.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Training Workflow: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Forward pass to predict labels.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Calculate loss between predictions and ground truth labels.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Backward pass to compute gradients.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Update model parameters using gradients.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74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49F4-6885-5735-B5C2-7187DC0F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Loss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E790-4791-0373-A502-DA6674CE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Graph:</a:t>
            </a:r>
            <a:r>
              <a:rPr lang="en-GB" dirty="0"/>
              <a:t> Loss vs. Epochs</a:t>
            </a:r>
          </a:p>
          <a:p>
            <a:r>
              <a:rPr lang="en-GB" dirty="0"/>
              <a:t>Highlights a decreasing </a:t>
            </a:r>
          </a:p>
          <a:p>
            <a:pPr marL="457200" lvl="1" indent="0">
              <a:buNone/>
            </a:pPr>
            <a:r>
              <a:rPr lang="en-GB" dirty="0"/>
              <a:t>loss trend, indicating </a:t>
            </a:r>
          </a:p>
          <a:p>
            <a:pPr marL="457200" lvl="1" indent="0">
              <a:buNone/>
            </a:pPr>
            <a:r>
              <a:rPr lang="en-GB" dirty="0"/>
              <a:t>successful training of </a:t>
            </a:r>
          </a:p>
          <a:p>
            <a:pPr marL="457200" lvl="1" indent="0">
              <a:buNone/>
            </a:pPr>
            <a:r>
              <a:rPr lang="en-GB" dirty="0"/>
              <a:t>the model.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CFB7F-C94A-C2B9-BA6D-5908CB8E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67" y="1566829"/>
            <a:ext cx="6038894" cy="4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C33B-66BF-AECC-E9DD-6EA38B3A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370A-9092-77B5-2B23-9C32E7BD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Workflow:</a:t>
            </a:r>
          </a:p>
          <a:p>
            <a:pPr lvl="1"/>
            <a:r>
              <a:rPr lang="en-GB" dirty="0"/>
              <a:t>Evaluation Mode: Disabled gradient computation.</a:t>
            </a:r>
          </a:p>
          <a:p>
            <a:pPr lvl="1"/>
            <a:r>
              <a:rPr lang="en-GB" dirty="0"/>
              <a:t>Predicted the class of each test sample.</a:t>
            </a:r>
          </a:p>
          <a:p>
            <a:pPr lvl="1"/>
            <a:r>
              <a:rPr lang="en-GB" dirty="0"/>
              <a:t>Compared predictions with ground truth labels to compute accuracy.</a:t>
            </a:r>
          </a:p>
          <a:p>
            <a:r>
              <a:rPr lang="en-GB" dirty="0"/>
              <a:t>Accuracy Achieved:</a:t>
            </a:r>
          </a:p>
          <a:p>
            <a:pPr lvl="1"/>
            <a:r>
              <a:rPr lang="en-GB" dirty="0"/>
              <a:t>Test Accuracy: 93.33%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44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D350-1DB9-E700-1C15-562AF491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1719-5FF6-5E1B-497A-C923097A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Neural networks effectively classify small datasets like Iris when well-structured.</a:t>
            </a:r>
          </a:p>
          <a:p>
            <a:r>
              <a:rPr lang="en-GB" dirty="0" err="1"/>
              <a:t>CrossEntropyLoss</a:t>
            </a:r>
            <a:r>
              <a:rPr lang="en-GB" dirty="0"/>
              <a:t> is suitable for multi-class classification problems.</a:t>
            </a:r>
          </a:p>
          <a:p>
            <a:r>
              <a:rPr lang="en-GB" dirty="0"/>
              <a:t>Proper preprocessing and training data splits are critical for robust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5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6125-6DE3-CE1A-8C45-D85E06C4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A317-B428-C6D8-33A6-E04589AE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Highlights:</a:t>
            </a:r>
            <a:endParaRPr lang="en-GB" dirty="0"/>
          </a:p>
          <a:p>
            <a:r>
              <a:rPr lang="en-GB" dirty="0"/>
              <a:t>Modular and reusable model architecture using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dirty="0" err="1"/>
              <a:t>nn.Module</a:t>
            </a:r>
            <a:r>
              <a:rPr lang="en-GB" dirty="0"/>
              <a:t>.</a:t>
            </a:r>
          </a:p>
          <a:p>
            <a:r>
              <a:rPr lang="en-GB" dirty="0"/>
              <a:t>Clean and structured preprocessing with pandas.</a:t>
            </a:r>
          </a:p>
          <a:p>
            <a:r>
              <a:rPr lang="en-GB" dirty="0"/>
              <a:t>Effective visualization of training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27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Neural Network Implementation for Iris Flower Classification </vt:lpstr>
      <vt:lpstr>Objective</vt:lpstr>
      <vt:lpstr>Model Architecture</vt:lpstr>
      <vt:lpstr>Data Preprocessing</vt:lpstr>
      <vt:lpstr>Training Process</vt:lpstr>
      <vt:lpstr>Training Loss Visualization</vt:lpstr>
      <vt:lpstr>Model Evaluation</vt:lpstr>
      <vt:lpstr>Key Learnings</vt:lpstr>
      <vt:lpstr>Code Insights</vt:lpstr>
      <vt:lpstr>Future Work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Pandey</dc:creator>
  <cp:lastModifiedBy>Sanjeev Pandey</cp:lastModifiedBy>
  <cp:revision>22</cp:revision>
  <dcterms:created xsi:type="dcterms:W3CDTF">2024-11-22T05:18:51Z</dcterms:created>
  <dcterms:modified xsi:type="dcterms:W3CDTF">2024-11-25T13:07:30Z</dcterms:modified>
</cp:coreProperties>
</file>