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A1E2-3E0A-34EF-6FA3-BEEC38445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2989D-6BE9-1AA9-A6BF-E7426AB5F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EFD29-CF86-7EAE-957C-D8C3C149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EB13-CDE0-4246-8188-FAEC88A5C7C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DF283-A1E8-A830-24E5-E585D449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54B3-AFCD-31E1-C252-0B1F1534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735-F0A3-4F40-B9C8-5ABA9FD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03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D191-A419-A4BF-55F6-76039A13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89C31-2944-FA3C-4B49-8B866C4E4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1FD5F-1A90-D7B1-BDA2-F7C30D92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EB13-CDE0-4246-8188-FAEC88A5C7C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27D3C-569C-2262-50CE-F91CA1BC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779A-D957-5A6C-AB9F-B7C24D9EE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735-F0A3-4F40-B9C8-5ABA9FD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10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02D6D-79F4-A217-7F11-DB7671356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848C3-1892-04F7-B1C5-873F82244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A9F4F-18AD-185E-0FD8-4655A9AC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EB13-CDE0-4246-8188-FAEC88A5C7C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8CC27-2446-98BE-A5E4-9EC26172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6B68-4FFE-1A21-3705-CDDD56F4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735-F0A3-4F40-B9C8-5ABA9FD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02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FC59-4F96-498B-6D77-4C2A4770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47C56-2AC4-0CAA-B55B-CE17D10DD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6B34-2576-27FA-D315-E2A793AA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EB13-CDE0-4246-8188-FAEC88A5C7C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A15FA-2BF1-3C61-C61D-CEFE0940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A4EAB-6131-19A9-CD74-7335BA20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735-F0A3-4F40-B9C8-5ABA9FD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0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18F7-5CF8-456E-D179-A077EAC75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965DE-A71B-5C77-A7D3-D057B0480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84F6F-A0FA-14E4-ADAA-0FEC6ACB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EB13-CDE0-4246-8188-FAEC88A5C7C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80EC7-E965-E49E-8DB5-95700256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A67C-6418-B452-08AC-4CF41BAA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735-F0A3-4F40-B9C8-5ABA9FD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92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00C7-3103-6A7C-A279-6B321869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B1BF-79A0-258D-2347-093B6BC9C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3A342-25EA-9E9B-5FFC-6F2B5FFA7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7CEF5-BA1A-CC3D-0A2A-744F5063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EB13-CDE0-4246-8188-FAEC88A5C7C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9007-8469-2346-2A28-EFA61C2A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80780-7083-DDCD-2F20-51667FFF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735-F0A3-4F40-B9C8-5ABA9FD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8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5598-7EF6-1054-95F8-91941EC1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70E2D-DC9D-60E3-94CA-9C98C8BFA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51F78-6E2D-BAF4-B8CC-D7D97383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C5622-AE98-2822-3BE1-14C04B3B8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CBA0AD-EC4A-996A-27FA-E06F761AA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DD62B-03B7-CD7D-ACD6-8513F153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EB13-CDE0-4246-8188-FAEC88A5C7C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BB043-427F-C4A0-D565-8731C8CD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151B3-C207-5A56-148D-A996F12B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735-F0A3-4F40-B9C8-5ABA9FD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81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EF09-3837-B255-3AF2-3A19F8F6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B9567-BB8C-A86A-B8C4-8EC6BE30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EB13-CDE0-4246-8188-FAEC88A5C7C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BC780-F5A1-FCE5-6CE8-69E3C998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F6335-52CA-61AC-D18C-7AE9B8E9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735-F0A3-4F40-B9C8-5ABA9FD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72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EF917-4076-AD45-8247-01B6056C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EB13-CDE0-4246-8188-FAEC88A5C7C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A8C42-2E80-68CD-BD6C-BECE8879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EDAC9-C826-D873-0791-399030CF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735-F0A3-4F40-B9C8-5ABA9FD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62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066D-51D7-12FD-26CA-2DD7FDA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CA6E-15DF-17A8-C04A-4A29867C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8C7A3-19F1-16A7-C406-D975BFCB4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E0D02-6B00-5BC8-D6F5-910F2299C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EB13-CDE0-4246-8188-FAEC88A5C7C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51F79-46A5-0921-8A02-F2C8C171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9FE9F-3788-5FD5-0EC8-E5A6629C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735-F0A3-4F40-B9C8-5ABA9FD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9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B15A-BF04-1D43-B2E3-207D19B8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1D29-2600-A86D-784D-CB5891452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A4532-052A-6880-71D2-398080AEE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9121E-794C-7637-19CD-2B4DB01F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EB13-CDE0-4246-8188-FAEC88A5C7C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76CA5-C39E-E600-669A-502E6B64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1CA63-810D-3065-F8C4-A155B36D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6735-F0A3-4F40-B9C8-5ABA9FD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91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900CB-B03F-0F35-048E-547332A9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78D30-00D7-377C-015D-91BEB85B0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B59E-EB1A-CD70-CF5F-543CE2269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DEB13-CDE0-4246-8188-FAEC88A5C7CE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68343-9A31-E4BC-D6C6-9B722CDD3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5D2FE-36FC-8D4D-D961-C0D4067B6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6735-F0A3-4F40-B9C8-5ABA9FDC5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70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12C3-320A-7887-4D4B-1B0AA621A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641"/>
            <a:ext cx="10515600" cy="57583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b="1" u="sng" dirty="0"/>
              <a:t>Technical and Delivery Expertise in Payment Solutions &amp; Application Support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pPr marL="0" indent="0">
              <a:buNone/>
            </a:pPr>
            <a:endParaRPr lang="en-GB" sz="2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EA5B9-C366-A571-7A05-0E78A4EBBA39}"/>
              </a:ext>
            </a:extLst>
          </p:cNvPr>
          <p:cNvSpPr txBox="1"/>
          <p:nvPr/>
        </p:nvSpPr>
        <p:spPr>
          <a:xfrm>
            <a:off x="6803834" y="769182"/>
            <a:ext cx="4549966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400" b="1" u="sng" dirty="0"/>
              <a:t>Education</a:t>
            </a:r>
          </a:p>
          <a:p>
            <a:pPr marL="0" indent="0">
              <a:buNone/>
            </a:pPr>
            <a:endParaRPr lang="en-IN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err="1"/>
              <a:t>M.Tech</a:t>
            </a:r>
            <a:r>
              <a:rPr lang="en-IN" sz="1400" b="1" dirty="0"/>
              <a:t>, Applied AI</a:t>
            </a:r>
            <a:r>
              <a:rPr lang="en-IN" sz="1400" dirty="0"/>
              <a:t> – VNIT Nagpur (Pursuing, 2026)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MCA</a:t>
            </a:r>
            <a:r>
              <a:rPr lang="en-IN" sz="1400" dirty="0"/>
              <a:t> – Indira Gandhi National Open University (2009)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BCA </a:t>
            </a:r>
            <a:r>
              <a:rPr lang="en-IN" sz="1400" dirty="0"/>
              <a:t>– Indira Gandhi National Open University (2002)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PGDCA</a:t>
            </a:r>
            <a:r>
              <a:rPr lang="en-IN" sz="1400" dirty="0"/>
              <a:t> – C-DAC, ACTS Hyderabad</a:t>
            </a:r>
          </a:p>
          <a:p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CEDAD5-3D38-8FA4-56B4-85A91E1D3A0E}"/>
              </a:ext>
            </a:extLst>
          </p:cNvPr>
          <p:cNvSpPr txBox="1"/>
          <p:nvPr/>
        </p:nvSpPr>
        <p:spPr>
          <a:xfrm>
            <a:off x="6814851" y="2559663"/>
            <a:ext cx="454996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400" b="1" u="sng" dirty="0"/>
              <a:t>Skills and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/>
              <a:t>Programming</a:t>
            </a:r>
            <a:r>
              <a:rPr lang="en-IN" sz="1400" b="1" dirty="0"/>
              <a:t>: </a:t>
            </a:r>
            <a:r>
              <a:rPr lang="en-IN" sz="1400" dirty="0"/>
              <a:t>Java (up to Java 17), Angular, J2EE, Python (Pandas/</a:t>
            </a:r>
            <a:r>
              <a:rPr lang="en-IN" sz="1400" dirty="0" err="1"/>
              <a:t>Numpy</a:t>
            </a:r>
            <a:r>
              <a:rPr lang="en-IN" sz="14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Integration: </a:t>
            </a:r>
            <a:r>
              <a:rPr lang="en-IN" sz="1400" dirty="0"/>
              <a:t>Microservices, Kafka, Active MQ, IBM MQ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Cloud Platforms:</a:t>
            </a:r>
            <a:r>
              <a:rPr lang="en-IN" sz="1400" dirty="0"/>
              <a:t> AWS, Kubernetes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Build &amp; Deployment : </a:t>
            </a:r>
            <a:r>
              <a:rPr lang="en-IN" sz="1400" dirty="0"/>
              <a:t>Jenkin / Git / Build Pipeline / Ruby</a:t>
            </a:r>
            <a:endParaRPr lang="en-IN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Database &amp; Server Administration: </a:t>
            </a:r>
            <a:r>
              <a:rPr lang="en-IN" sz="1400" dirty="0"/>
              <a:t>Oracle Database, AIX, WebSphere, Kubernetes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Standard Payment Formats: </a:t>
            </a:r>
            <a:r>
              <a:rPr lang="en-IN" sz="1400" dirty="0"/>
              <a:t>SWIFT, ISO 20022, EDIFACT, CNAB240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Project Management: </a:t>
            </a:r>
            <a:r>
              <a:rPr lang="en-IN" sz="1400" dirty="0"/>
              <a:t>SLA compliance, AMC/</a:t>
            </a:r>
            <a:r>
              <a:rPr lang="en-IN" sz="1400" dirty="0" err="1"/>
              <a:t>TnM</a:t>
            </a:r>
            <a:r>
              <a:rPr lang="en-IN" sz="1400" dirty="0"/>
              <a:t> Contract Execution, Disaster Recovery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992D5-02CB-5ACC-C2DF-78CF397AD0A0}"/>
              </a:ext>
            </a:extLst>
          </p:cNvPr>
          <p:cNvSpPr txBox="1"/>
          <p:nvPr/>
        </p:nvSpPr>
        <p:spPr>
          <a:xfrm>
            <a:off x="978665" y="769182"/>
            <a:ext cx="5695721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Key Roles Held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Service Delivery / Technical Manager for LMS-S IDFC</a:t>
            </a:r>
            <a:r>
              <a:rPr lang="en-GB" sz="1400" dirty="0"/>
              <a:t> (since Feb 2024)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Sr Analyst for Cash Management &amp; Payments (MAN Investments)</a:t>
            </a:r>
            <a:r>
              <a:rPr lang="en-GB" sz="1400" dirty="0"/>
              <a:t> (Jan 2018 – Jan 2024)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Technical Delivery Manager for Payments Hub (Santander)</a:t>
            </a:r>
            <a:r>
              <a:rPr lang="en-GB" sz="1400" dirty="0"/>
              <a:t> (Apr 2008 – Dec 2017, Top Role: Technical Delivery Manager; Started as Project Lead)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Developer for </a:t>
            </a:r>
            <a:r>
              <a:rPr lang="en-GB" sz="1400" b="1" dirty="0" err="1"/>
              <a:t>CitiCards</a:t>
            </a:r>
            <a:r>
              <a:rPr lang="en-GB" sz="1400" dirty="0"/>
              <a:t> (Sep 2006 – Apr 2008)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Team Lead for Sanctions Check AML (Citi)</a:t>
            </a:r>
            <a:r>
              <a:rPr lang="en-GB" sz="1400" dirty="0"/>
              <a:t> (Sep 2004 – Aug 2006)</a:t>
            </a:r>
            <a:endParaRPr lang="en-IN" sz="1400" dirty="0"/>
          </a:p>
          <a:p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03A42-1035-AB4B-0B68-2BCB47CF4B0B}"/>
              </a:ext>
            </a:extLst>
          </p:cNvPr>
          <p:cNvSpPr txBox="1"/>
          <p:nvPr/>
        </p:nvSpPr>
        <p:spPr>
          <a:xfrm>
            <a:off x="872585" y="2815268"/>
            <a:ext cx="5695721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u="sng" dirty="0"/>
              <a:t>Notable Projects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300" b="1" dirty="0"/>
              <a:t>Liquidity Management System (LMS)</a:t>
            </a:r>
          </a:p>
          <a:p>
            <a:pPr lvl="1"/>
            <a:r>
              <a:rPr lang="en-GB" sz="1300" b="1" dirty="0"/>
              <a:t>Client: </a:t>
            </a:r>
            <a:r>
              <a:rPr lang="en-GB" sz="1300" dirty="0"/>
              <a:t>IDFC First Bank</a:t>
            </a:r>
          </a:p>
          <a:p>
            <a:pPr lvl="1"/>
            <a:r>
              <a:rPr lang="en-GB" sz="1300" b="1" dirty="0"/>
              <a:t>Duration: </a:t>
            </a:r>
            <a:r>
              <a:rPr lang="en-GB" sz="1300" dirty="0"/>
              <a:t>Since February 2024</a:t>
            </a:r>
          </a:p>
          <a:p>
            <a:pPr lvl="1"/>
            <a:r>
              <a:rPr lang="en-GB" sz="1300" b="1" dirty="0"/>
              <a:t>Key Contributions: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Designed and implemented cutting-edge microservices architecture.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Leveraged Kubernetes for deployment and orchestration.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Integrated Kafka, Active MQ, and JMS for seamless communication.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Delivered scalable and high-performing solutions to manage real-time liquidity needs.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300" b="1" dirty="0"/>
              <a:t>Santander Payment Hub Implementation</a:t>
            </a:r>
          </a:p>
          <a:p>
            <a:pPr lvl="1"/>
            <a:r>
              <a:rPr lang="en-GB" sz="1300" b="1" dirty="0"/>
              <a:t>Client: Banco Santander, Spain</a:t>
            </a:r>
          </a:p>
          <a:p>
            <a:pPr lvl="1"/>
            <a:r>
              <a:rPr lang="en-GB" sz="1300" b="1" dirty="0"/>
              <a:t>Duration: Apr 2008 – Dec 2017</a:t>
            </a:r>
          </a:p>
          <a:p>
            <a:pPr lvl="1"/>
            <a:r>
              <a:rPr lang="en-GB" sz="1300" b="1" dirty="0"/>
              <a:t>Key Contributions: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Led a 12-member team across development and testing.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Delivered real-time payment status reporting with high availability.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Optimized systems for processing international payment formats having files of 100k Payment Instructions.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232441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339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Sanjeev Pandey</dc:creator>
  <cp:lastModifiedBy>Sanjeev Pandey</cp:lastModifiedBy>
  <cp:revision>4</cp:revision>
  <dcterms:created xsi:type="dcterms:W3CDTF">2024-11-25T13:39:05Z</dcterms:created>
  <dcterms:modified xsi:type="dcterms:W3CDTF">2024-11-25T15:28:37Z</dcterms:modified>
</cp:coreProperties>
</file>