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335" r:id="rId2"/>
    <p:sldId id="337" r:id="rId3"/>
    <p:sldId id="320" r:id="rId4"/>
    <p:sldId id="323" r:id="rId5"/>
    <p:sldId id="324" r:id="rId6"/>
    <p:sldId id="330" r:id="rId7"/>
    <p:sldId id="331" r:id="rId8"/>
    <p:sldId id="332" r:id="rId9"/>
    <p:sldId id="333" r:id="rId10"/>
    <p:sldId id="334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E178-622F-F715-08F1-B8DEBDABA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541E-E67E-3344-24BE-C9BAFF7C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A34C-0A45-70A8-3A8D-4BA14F35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5B53-7F6F-5871-2156-C95F9FED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BEAC-21E9-BE89-33AE-0EB44A5F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9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1F9B-DA79-27A8-7547-4E2A3F7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51E5A-BD31-5577-D0C8-9B2935585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06E1-D974-A86D-4030-E5DBD4FE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DE99-E8CE-263E-6269-B16D0C41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F2B9-4177-281A-D28B-16D39003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0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4AC7D-509A-4F21-3B90-39AAAC7F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796F8-29AD-9B2D-D3EB-282595C0F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85B6-A118-76E2-E66E-2A3F11AC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9C16-D2E1-4F8D-9464-D2317352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6BA5-8153-1C14-281F-D0BC9D0B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8EA6-590B-550E-E323-43F756D1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EA7F-0CB5-5615-577A-C1B31971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7D86-ECB0-3911-65C6-D8A3535F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BD87-810D-CEB3-2891-E9E92C82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5AFC-50DC-3E0D-398B-5D41F16C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3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023-97A9-BA1A-C733-9AB9656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0F53-3129-6891-3725-29C6E5A3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87B3-E12C-CABA-E2FB-656EB478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168A-29FB-E742-2248-A9BBBEE2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3F85-D1B7-76E2-3D6D-A17A066F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75BF-A332-8D5D-88A1-A3242C7B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67A0-F597-8C57-5673-361E869B7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42D2B-0EEC-647A-556C-798CA534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BF81C-1C49-C515-E31F-47839C89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69DF3-135F-6A5B-0698-DA103F7D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091B-898D-3AE1-8AC5-37988B02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6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3C18-13C2-3E02-824A-29D34C9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B4EB-A466-BB60-BBC3-15F2E7F4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248EF-6FBB-A65C-E91C-980A032E7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2BBBB-2899-4B08-78C8-282F3BB49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0B965-06A2-355D-B0EA-0DC497EC4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6244F-D07A-A238-F14D-9F07FC6E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B87E3-ABF4-A848-37B3-3F67577C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ABC35-4620-9E99-7891-645D0A58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1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B207-72C4-53FB-990D-E00994D8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99370-A7B2-CF0D-1948-D75D118B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D3ED4-7D1D-D139-FD19-E29F1CD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73B31-DDED-4164-5072-CB574EEB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A6A01-DC07-F0BF-4AA5-A5BA8589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DE026-F42A-EA1F-A345-393D1FF1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FF30-21AF-4CC6-7E9B-C0907D76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2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9781-07F3-843D-20A5-1C52AE0F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289F-AF9A-7B7D-C4A0-1F342FF0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92DE5-532F-2A1D-D40F-7B6BF985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B483-94CB-CDD6-BEB6-FBE963FE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E15DE-B228-1BE3-641A-07616582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BEF7-F544-BFA0-5466-7BEB2DDE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5A11-F59D-38C2-7EB4-8F170ADF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A188B-5570-76E5-1CAF-007E8F42E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C634-9B75-A841-3EDB-203F5441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BEEBE-99D3-0176-6011-20E358FE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B2F6-C536-D067-9EBF-C8E050D7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4A548-AEC4-E8B1-2253-02B5E465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BF6E7-6458-4557-0523-0E2D73A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41D0-1DBE-B270-7FE5-30B78C2D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3152-E05C-7DF9-F803-0453EC153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C8F8-7021-4B40-88AC-B1A1917680D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EA68-0B67-FD09-2C65-F95B6B9CC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19E1-2FFB-2921-D9D6-65848B6B7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84729-2EDD-4856-9128-F609F0C7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0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sion_tree_learn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4C9C-650F-7FF3-82F0-C728D9532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Decision Tree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0002-39D8-68F8-4681-324358A72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Presented by: Sanjeev Kumar Pandey	</a:t>
            </a:r>
          </a:p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Enrolment No: MT23AAI001</a:t>
            </a:r>
          </a:p>
          <a:p>
            <a:r>
              <a:rPr lang="en-US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Faculty: Dr. Arvind Choudhary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5CFCF-7EA2-0369-9396-9D9C7ECF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18" y="177800"/>
            <a:ext cx="1571625" cy="17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D47BF-BE35-87E5-C194-51FD5199BCB4}"/>
              </a:ext>
            </a:extLst>
          </p:cNvPr>
          <p:cNvSpPr txBox="1"/>
          <p:nvPr/>
        </p:nvSpPr>
        <p:spPr>
          <a:xfrm>
            <a:off x="3047134" y="5301872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GB" dirty="0"/>
              <a:t>ML Algo : Teacher’s Assessment</a:t>
            </a:r>
            <a:endParaRPr lang="en-GB" b="0" dirty="0">
              <a:effectLst/>
            </a:endParaRPr>
          </a:p>
          <a:p>
            <a:br>
              <a:rPr lang="en-GB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5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When to stop growing the tree?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Stop expanding a node further (i.e., make it a leaf node) 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It consist of all training examples having the same label (the node becomes “pure”)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We run out of features to test along the path to that node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The DT starts to overfit (can be checked by monitoring </a:t>
            </a:r>
          </a:p>
          <a:p>
            <a:pPr marL="457200" lvl="1" indent="0">
              <a:buNone/>
            </a:pPr>
            <a:r>
              <a:rPr lang="en-GB" dirty="0"/>
              <a:t>   the validation set accuracy)</a:t>
            </a:r>
          </a:p>
          <a:p>
            <a:pPr marL="457200" lvl="1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</a:rPr>
              <a:t>Important:</a:t>
            </a:r>
            <a:r>
              <a:rPr lang="en-GB" sz="2400" dirty="0"/>
              <a:t> 100 % Purity is not </a:t>
            </a:r>
            <a:r>
              <a:rPr lang="en-GB" sz="2400" dirty="0" err="1"/>
              <a:t>madatory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It is okay to have a leaf node that is not fully pure, e.g., this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At test inputs that reach an impure leaf, can predict probability of belonging to each class (in above example, p(red) = 3/8, p(green) = 5/8), or simply predict the majority label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4F3EE1-D456-4A68-8126-DF13DCE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18" y="863061"/>
            <a:ext cx="6236497" cy="19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7EA791-3C2A-4FCC-B5B2-91DD633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3" y="3573721"/>
            <a:ext cx="2717090" cy="17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607D0-89B0-4CD1-A007-E4A18977F6E7}"/>
              </a:ext>
            </a:extLst>
          </p:cNvPr>
          <p:cNvSpPr/>
          <p:nvPr/>
        </p:nvSpPr>
        <p:spPr>
          <a:xfrm>
            <a:off x="8265237" y="5323489"/>
            <a:ext cx="1172378" cy="5759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B6F03-96D3-4915-8EEB-F5B72D061B7E}"/>
              </a:ext>
            </a:extLst>
          </p:cNvPr>
          <p:cNvSpPr/>
          <p:nvPr/>
        </p:nvSpPr>
        <p:spPr>
          <a:xfrm>
            <a:off x="8343843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AEBE10-4694-4721-97F7-104B1339853D}"/>
              </a:ext>
            </a:extLst>
          </p:cNvPr>
          <p:cNvSpPr/>
          <p:nvPr/>
        </p:nvSpPr>
        <p:spPr>
          <a:xfrm>
            <a:off x="8610210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43113F-6AEF-4747-B5CC-7FA3D0F40CC2}"/>
              </a:ext>
            </a:extLst>
          </p:cNvPr>
          <p:cNvSpPr/>
          <p:nvPr/>
        </p:nvSpPr>
        <p:spPr>
          <a:xfrm>
            <a:off x="8876577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30CF34-7031-477D-844D-B3D77BDC7F9B}"/>
              </a:ext>
            </a:extLst>
          </p:cNvPr>
          <p:cNvSpPr/>
          <p:nvPr/>
        </p:nvSpPr>
        <p:spPr>
          <a:xfrm>
            <a:off x="9156040" y="5387519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C6700-F3D8-497A-864C-CA376638A952}"/>
              </a:ext>
            </a:extLst>
          </p:cNvPr>
          <p:cNvSpPr/>
          <p:nvPr/>
        </p:nvSpPr>
        <p:spPr>
          <a:xfrm>
            <a:off x="8343843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0A51F1-776B-4ED2-934C-9C2CCA9B3917}"/>
              </a:ext>
            </a:extLst>
          </p:cNvPr>
          <p:cNvSpPr/>
          <p:nvPr/>
        </p:nvSpPr>
        <p:spPr>
          <a:xfrm>
            <a:off x="8610210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9573A-1277-439F-B2D5-4604A05BA6B8}"/>
              </a:ext>
            </a:extLst>
          </p:cNvPr>
          <p:cNvSpPr/>
          <p:nvPr/>
        </p:nvSpPr>
        <p:spPr>
          <a:xfrm>
            <a:off x="8876577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434E4-4A00-45C2-801C-996697EDE9C1}"/>
              </a:ext>
            </a:extLst>
          </p:cNvPr>
          <p:cNvSpPr/>
          <p:nvPr/>
        </p:nvSpPr>
        <p:spPr>
          <a:xfrm>
            <a:off x="9156040" y="5658575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D42B27-D2EF-4252-A0A2-3D7C9DA743FB}"/>
              </a:ext>
            </a:extLst>
          </p:cNvPr>
          <p:cNvSpPr/>
          <p:nvPr/>
        </p:nvSpPr>
        <p:spPr>
          <a:xfrm>
            <a:off x="9625004" y="5523047"/>
            <a:ext cx="755793" cy="27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EB220-0BE1-43A7-83F7-6A7E4E7CEF69}"/>
              </a:ext>
            </a:extLst>
          </p:cNvPr>
          <p:cNvSpPr/>
          <p:nvPr/>
        </p:nvSpPr>
        <p:spPr>
          <a:xfrm>
            <a:off x="10568186" y="55664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8D4B0-2B0F-40B4-8653-98B5661DC724}"/>
              </a:ext>
            </a:extLst>
          </p:cNvPr>
          <p:cNvSpPr/>
          <p:nvPr/>
        </p:nvSpPr>
        <p:spPr>
          <a:xfrm>
            <a:off x="10835924" y="53797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A18AC-17F0-45E0-8DE3-86712CC95D9E}"/>
              </a:ext>
            </a:extLst>
          </p:cNvPr>
          <p:cNvCxnSpPr>
            <a:cxnSpLocks/>
          </p:cNvCxnSpPr>
          <p:nvPr/>
        </p:nvCxnSpPr>
        <p:spPr>
          <a:xfrm>
            <a:off x="10484186" y="5841494"/>
            <a:ext cx="555976" cy="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5C5C0D2-00FB-4B21-9A6E-41A6AAFCAAC2}"/>
              </a:ext>
            </a:extLst>
          </p:cNvPr>
          <p:cNvSpPr/>
          <p:nvPr/>
        </p:nvSpPr>
        <p:spPr>
          <a:xfrm>
            <a:off x="11763524" y="5525878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DE242-7347-4128-88E3-B45419358CF6}"/>
              </a:ext>
            </a:extLst>
          </p:cNvPr>
          <p:cNvSpPr txBox="1"/>
          <p:nvPr/>
        </p:nvSpPr>
        <p:spPr>
          <a:xfrm>
            <a:off x="11170850" y="5466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65"/>
    </mc:Choice>
    <mc:Fallback xmlns="">
      <p:transition spd="slow" advTm="41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" grpId="0" animBg="1"/>
      <p:bldP spid="6" grpId="0" animBg="1"/>
      <p:bldP spid="36" grpId="0" animBg="1"/>
      <p:bldP spid="40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00F8-48BE-48D1-B507-FBE2D45B0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A779-FB71-E697-7901-EDEBB8B8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Use Cases of Decision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7B1B043-AE25-D364-E03B-22242916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D18BCAA9-FD9F-6027-A868-CA4EAE04ED45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58C77-E71C-DC1E-8797-164070556029}"/>
              </a:ext>
            </a:extLst>
          </p:cNvPr>
          <p:cNvSpPr txBox="1"/>
          <p:nvPr/>
        </p:nvSpPr>
        <p:spPr>
          <a:xfrm>
            <a:off x="685091" y="779718"/>
            <a:ext cx="1073405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Decision Trees in Healthcare</a:t>
            </a:r>
          </a:p>
          <a:p>
            <a:r>
              <a:rPr lang="en-IN" sz="2400" dirty="0"/>
              <a:t>In the healthcare sector, decision trees have been used to develop predictive models for a wide range of outcomes, from predicting patient readmissions to identifying risk factors for serious diseases. </a:t>
            </a:r>
          </a:p>
          <a:p>
            <a:endParaRPr lang="en-IN" sz="2400" dirty="0"/>
          </a:p>
          <a:p>
            <a:r>
              <a:rPr lang="en-IN" sz="2400" b="1" dirty="0"/>
              <a:t>Decision Trees in Finance</a:t>
            </a:r>
          </a:p>
          <a:p>
            <a:r>
              <a:rPr lang="en-IN" sz="2400" dirty="0"/>
              <a:t>In the finance sector, decision trees are used in a variety of ways, from predicting stock market trends to assessing the risk of lending to a particular individual or company. </a:t>
            </a:r>
          </a:p>
          <a:p>
            <a:endParaRPr lang="en-IN" sz="2400" dirty="0"/>
          </a:p>
          <a:p>
            <a:r>
              <a:rPr lang="en-IN" sz="2400" b="1" dirty="0"/>
              <a:t>Decision Trees in Marketing</a:t>
            </a:r>
          </a:p>
          <a:p>
            <a:r>
              <a:rPr lang="en-IN" sz="2400" dirty="0"/>
              <a:t>In the field of marketing, decision trees are used to predict customer behaviour and to develop targeted marketing campaigns. </a:t>
            </a:r>
          </a:p>
          <a:p>
            <a:endParaRPr lang="en-IN" sz="2400" dirty="0"/>
          </a:p>
          <a:p>
            <a:r>
              <a:rPr lang="en-IN" sz="2400" dirty="0"/>
              <a:t>Decision Tree offer a visual and intuitive way to make predictions based on historical data, making them a popular choice for both classification and regression tasks.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2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34020-F640-FBC2-08EB-8B3DE94C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61ED-99EB-CE3B-E93D-B527AAAA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B1E4985-F915-444B-B997-371EE098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D5952223-3770-4B9C-F47E-02B225324C8B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63EE0-3D5D-4B7C-AC7F-FDB32B035EF2}"/>
              </a:ext>
            </a:extLst>
          </p:cNvPr>
          <p:cNvSpPr txBox="1"/>
          <p:nvPr/>
        </p:nvSpPr>
        <p:spPr>
          <a:xfrm>
            <a:off x="685091" y="1092292"/>
            <a:ext cx="107340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Decision Trees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Splitting Internal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Decision Tree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Entropy and Information Gain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Growth Control of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Use Cases of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Code Example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 Decision Tree (DT) defines a hierarchy of rules to make a prediction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Root and internal nodes test rules. Leaf nodes make predictions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Decision Tree (DT) learning is about learning such a tree from labeled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0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9"/>
    </mc:Choice>
    <mc:Fallback xmlns="">
      <p:transition spd="slow" advTm="13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Regardless of the criterion, the split should result in as “pure”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 pure group means that the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For classification problems (discrete outputs), entropy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Splits that give the largest reduction (before split vs after split) in entropy are preferred (this reduction is also known as “information gain”)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 to Split at Internal Nodes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Each internal node decides which outgoing branch an input should be sent 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This decision/split can be done using various ways,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Testing the value of a single feature at a time (such internal node called “Decision Stump”)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See here for more </a:t>
            </a:r>
            <a:r>
              <a:rPr lang="en-US" dirty="0">
                <a:hlinkClick r:id="rId3"/>
              </a:rPr>
              <a:t>details</a:t>
            </a:r>
            <a:endParaRPr lang="en-GB" dirty="0"/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a classifier (e.g.,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or some more sophisticated classifier)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986E47-A897-4158-B57A-58520321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6" y="3094040"/>
            <a:ext cx="5220412" cy="16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BB9665-2DFF-4CB7-8E93-7D49B3C1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3" y="5371469"/>
            <a:ext cx="5667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C0B134F-8D51-499E-812F-DA32D4DCA807}"/>
              </a:ext>
            </a:extLst>
          </p:cNvPr>
          <p:cNvSpPr/>
          <p:nvPr/>
        </p:nvSpPr>
        <p:spPr>
          <a:xfrm>
            <a:off x="9246429" y="2711718"/>
            <a:ext cx="1827001" cy="184785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testing a single feature at each internal node are faster and more popular (e.g., ID3, C4.5 algos)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213A027-7B28-48C8-978B-885AC8AC08EF}"/>
              </a:ext>
            </a:extLst>
          </p:cNvPr>
          <p:cNvSpPr/>
          <p:nvPr/>
        </p:nvSpPr>
        <p:spPr>
          <a:xfrm>
            <a:off x="7982053" y="5371469"/>
            <a:ext cx="3091377" cy="1443717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learning and using a separate classifier at each internal node are less common. But this approach can be very powerful and are sometimes used in some advanced DT methods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1C16A68-4EB1-4F15-A619-2B80206E1A83}"/>
              </a:ext>
            </a:extLst>
          </p:cNvPr>
          <p:cNvSpPr/>
          <p:nvPr/>
        </p:nvSpPr>
        <p:spPr>
          <a:xfrm>
            <a:off x="123947" y="3231572"/>
            <a:ext cx="2937786" cy="1468041"/>
          </a:xfrm>
          <a:prstGeom prst="wedgeRectCallout">
            <a:avLst>
              <a:gd name="adj1" fmla="val 58508"/>
              <a:gd name="adj2" fmla="val -310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this approach, all features and all possible values of each feature need to be evaluated in selecting the feature to be tested at each internal node</a:t>
            </a:r>
          </a:p>
          <a:p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4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6"/>
    </mc:Choice>
    <mc:Fallback xmlns="">
      <p:transition spd="slow" advTm="275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Construction: An Example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A binary classification problem (play vs no-play on a Saturday). Assume each internal node will test the value of one of the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Abadi Extra Light" panose="020B0204020104020204" pitchFamily="34" charset="0"/>
              </a:rPr>
              <a:t>“outlook” </a:t>
            </a:r>
            <a:r>
              <a:rPr lang="en-GB" sz="2400" dirty="0"/>
              <a:t>is at root node as out of all the 4 features, “outlook” is the most informative as it has the highest </a:t>
            </a:r>
            <a:r>
              <a:rPr lang="en-GB" sz="2400" dirty="0">
                <a:solidFill>
                  <a:srgbClr val="0000FF"/>
                </a:solidFill>
              </a:rPr>
              <a:t>information gain </a:t>
            </a:r>
            <a:r>
              <a:rPr lang="en-GB" sz="2400" dirty="0"/>
              <a:t>as the root node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CF3704-B39B-4AF5-9727-5E6E094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12" y="2380707"/>
            <a:ext cx="8889022" cy="30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98"/>
    </mc:Choice>
    <mc:Fallback xmlns="">
      <p:transition spd="slow" advTm="165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Assume a set of labelled inputs </a:t>
                </a:r>
                <a14:m>
                  <m:oMath xmlns:m="http://schemas.openxmlformats.org/officeDocument/2006/math">
                    <m:r>
                      <a:rPr lang="en-IN" sz="2400" b="1" i="1" smtClean="0"/>
                      <m:t>𝑺</m:t>
                    </m:r>
                  </m:oMath>
                </a14:m>
                <a:r>
                  <a:rPr lang="en-GB" sz="2400" b="1" i="1" dirty="0"/>
                  <a:t> </a:t>
                </a:r>
                <a:r>
                  <a:rPr lang="en-GB" sz="2400" b="1" dirty="0"/>
                  <a:t>from </a:t>
                </a:r>
                <a:r>
                  <a:rPr lang="en-GB" sz="2400" b="1" i="1" dirty="0"/>
                  <a:t>C</a:t>
                </a:r>
                <a:r>
                  <a:rPr lang="en-GB" sz="2400" b="1" dirty="0"/>
                  <a:t>  </a:t>
                </a:r>
                <a:r>
                  <a:rPr lang="en-GB" sz="2400" dirty="0"/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IN" sz="2400" i="1"/>
                          <m:t>𝑝</m:t>
                        </m:r>
                      </m:e>
                      <m:sub>
                        <m:r>
                          <a:rPr lang="en-IN" sz="2400" i="1"/>
                          <m:t>𝑐</m:t>
                        </m:r>
                      </m:sub>
                    </m:sSub>
                  </m:oMath>
                </a14:m>
                <a:r>
                  <a:rPr lang="en-GB" sz="2400" i="1" dirty="0"/>
                  <a:t> </a:t>
                </a:r>
                <a:r>
                  <a:rPr lang="en-GB" sz="2400" dirty="0"/>
                  <a:t>as fraction of class c inputs</a:t>
                </a:r>
                <a:endParaRPr lang="en-GB" sz="2400" i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b="1" u="sng" dirty="0"/>
                  <a:t>Entropy</a:t>
                </a:r>
                <a:r>
                  <a:rPr lang="en-GB" sz="2400" u="sng" dirty="0"/>
                  <a:t> </a:t>
                </a:r>
                <a:r>
                  <a:rPr lang="en-GB" sz="2400" dirty="0"/>
                  <a:t>of the set </a:t>
                </a:r>
                <a14:m>
                  <m:oMath xmlns:m="http://schemas.openxmlformats.org/officeDocument/2006/math">
                    <m:r>
                      <a:rPr lang="en-IN" sz="2400" b="1" i="1"/>
                      <m:t>𝑺</m:t>
                    </m:r>
                  </m:oMath>
                </a14:m>
                <a:r>
                  <a:rPr lang="en-GB" sz="2400" i="1" dirty="0"/>
                  <a:t> </a:t>
                </a:r>
                <a:r>
                  <a:rPr lang="en-GB" sz="2400" dirty="0"/>
                  <a:t>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dirty="0" smtClean="0"/>
                      <m:t>H</m:t>
                    </m:r>
                    <m:r>
                      <a:rPr lang="en-IN" sz="2400" b="0" i="1" dirty="0" smtClean="0"/>
                      <m:t>(</m:t>
                    </m:r>
                    <m:r>
                      <a:rPr lang="en-IN" sz="2400" b="1" i="1" dirty="0" smtClean="0"/>
                      <m:t>𝑺</m:t>
                    </m:r>
                    <m:r>
                      <a:rPr lang="en-IN" sz="2400" b="0" i="1" dirty="0" smtClean="0"/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dirty="0" smtClean="0"/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dirty="0" smtClean="0"/>
                          <m:t>𝑐</m:t>
                        </m:r>
                        <m:r>
                          <a:rPr lang="en-IN" sz="2400" b="0" i="1" dirty="0" smtClean="0"/>
                          <m:t>∈</m:t>
                        </m:r>
                        <m:r>
                          <a:rPr lang="en-IN" sz="2400" b="0" i="1" dirty="0" smtClean="0"/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i="1" dirty="0"/>
                            </m:ctrlPr>
                          </m:sSubPr>
                          <m:e>
                            <m:r>
                              <a:rPr lang="en-IN" sz="2400" i="1" dirty="0"/>
                              <m:t>𝑝</m:t>
                            </m:r>
                          </m:e>
                          <m:sub>
                            <m:r>
                              <a:rPr lang="en-IN" sz="2400" i="1" dirty="0"/>
                              <m:t>𝑐</m:t>
                            </m:r>
                          </m:sub>
                        </m:sSub>
                        <m:r>
                          <a:rPr lang="en-IN" sz="2400" i="1" dirty="0"/>
                          <m:t> </m:t>
                        </m:r>
                        <m:r>
                          <m:rPr>
                            <m:sty m:val="p"/>
                          </m:rPr>
                          <a:rPr lang="en-IN" sz="2400" i="1" dirty="0"/>
                          <m:t>log</m:t>
                        </m:r>
                        <m:r>
                          <a:rPr lang="en-IN" sz="2400" i="1" dirty="0"/>
                          <m:t> </m:t>
                        </m:r>
                        <m:sSub>
                          <m:sSubPr>
                            <m:ctrlPr>
                              <a:rPr lang="en-IN" sz="2400" i="1" dirty="0"/>
                            </m:ctrlPr>
                          </m:sSubPr>
                          <m:e>
                            <m:r>
                              <a:rPr lang="en-IN" sz="2400" i="1" dirty="0"/>
                              <m:t>𝑝</m:t>
                            </m:r>
                          </m:e>
                          <m:sub>
                            <m:r>
                              <a:rPr lang="en-IN" sz="2400" i="1" dirty="0"/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IN" sz="2400" b="0" i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Suppose a rule splits </a:t>
                </a:r>
                <a14:m>
                  <m:oMath xmlns:m="http://schemas.openxmlformats.org/officeDocument/2006/math">
                    <m:r>
                      <a:rPr lang="en-IN" sz="2400" b="1" i="1"/>
                      <m:t>𝑺</m:t>
                    </m:r>
                  </m:oMath>
                </a14:m>
                <a:r>
                  <a:rPr lang="en-GB" sz="2400" dirty="0"/>
                  <a:t> into two smaller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/>
                        </m:ctrlPr>
                      </m:sSubPr>
                      <m:e>
                        <m:r>
                          <a:rPr lang="en-IN" sz="2400" b="1" i="1" smtClean="0"/>
                          <m:t>𝑺</m:t>
                        </m:r>
                      </m:e>
                      <m:sub>
                        <m:r>
                          <a:rPr lang="en-IN" sz="2400" b="0" i="1" smtClean="0"/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IN" sz="2400" b="1" i="1"/>
                          <m:t>𝑺</m:t>
                        </m:r>
                      </m:e>
                      <m:sub>
                        <m:r>
                          <a:rPr lang="en-IN" sz="2400" b="0" i="1" smtClean="0"/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Reduction in entropy after the split is called </a:t>
                </a:r>
                <a:r>
                  <a:rPr lang="en-GB" sz="2400" u="sng" dirty="0"/>
                  <a:t>information gain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3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/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002209-529D-482F-A7AE-2E1CE0D1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D93084-3252-4F02-8D8F-7F2D418A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7" y="4010292"/>
            <a:ext cx="6132919" cy="24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1BAFB2B-82C4-4422-AD68-C3A4863245A7}"/>
              </a:ext>
            </a:extLst>
          </p:cNvPr>
          <p:cNvSpPr/>
          <p:nvPr/>
        </p:nvSpPr>
        <p:spPr>
          <a:xfrm>
            <a:off x="2486025" y="521237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5F118-88F8-4617-9617-9195299D96E7}"/>
              </a:ext>
            </a:extLst>
          </p:cNvPr>
          <p:cNvSpPr txBox="1"/>
          <p:nvPr/>
        </p:nvSpPr>
        <p:spPr>
          <a:xfrm>
            <a:off x="358412" y="5007171"/>
            <a:ext cx="224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split has a low IG </a:t>
            </a:r>
          </a:p>
          <a:p>
            <a:r>
              <a:rPr lang="en-IN" dirty="0"/>
              <a:t>    (in fact zero IG)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A5F20F-465D-429C-8344-9DE6C06E657F}"/>
              </a:ext>
            </a:extLst>
          </p:cNvPr>
          <p:cNvSpPr/>
          <p:nvPr/>
        </p:nvSpPr>
        <p:spPr>
          <a:xfrm rot="10800000">
            <a:off x="9201718" y="523362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F8C2A-2ABD-41F8-8612-3AFC7C046895}"/>
              </a:ext>
            </a:extLst>
          </p:cNvPr>
          <p:cNvSpPr txBox="1"/>
          <p:nvPr/>
        </p:nvSpPr>
        <p:spPr>
          <a:xfrm>
            <a:off x="9825088" y="5125134"/>
            <a:ext cx="2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higher IG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6"/>
    </mc:Choice>
    <mc:Fallback xmlns="">
      <p:transition spd="slow" advTm="31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3" grpId="0" animBg="1"/>
      <p:bldP spid="4" grpId="0" animBg="1"/>
      <p:bldP spid="5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Let’s use IG based criterion to construct a DT for the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At root node, let’s compute IG of each of the 4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Consider feature “wind”. Root contains </a:t>
            </a:r>
            <a:r>
              <a:rPr lang="en-IN" sz="2400" u="sng" dirty="0"/>
              <a:t>all</a:t>
            </a:r>
            <a:r>
              <a:rPr lang="en-IN" sz="2400" dirty="0"/>
              <a:t> examples </a:t>
            </a:r>
            <a:r>
              <a:rPr lang="en-IN" sz="2400" b="1" i="1" dirty="0"/>
              <a:t>S</a:t>
            </a:r>
            <a:r>
              <a:rPr lang="en-IN" sz="2400" dirty="0"/>
              <a:t> = [9+,5-]</a:t>
            </a:r>
            <a:endParaRPr lang="en-GB" sz="2400" dirty="0"/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b="1" i="1" dirty="0">
                <a:latin typeface="Abadi Extra Light" panose="020B0204020104020204" pitchFamily="34" charset="0"/>
              </a:rPr>
              <a:t>    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[6+, 2−]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 = 0.811</a:t>
            </a:r>
          </a:p>
          <a:p>
            <a:pPr marL="0" indent="0">
              <a:buNone/>
            </a:pP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[3+, 3−]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Likewise, at root: </a:t>
            </a:r>
            <a:r>
              <a:rPr lang="en-GB" sz="2400" dirty="0"/>
              <a:t>IG(S, outlook) = 0.246, IG(S, humidity) = 0.151, IG(</a:t>
            </a:r>
            <a:r>
              <a:rPr lang="en-GB" sz="2400" dirty="0" err="1"/>
              <a:t>S,temp</a:t>
            </a:r>
            <a:r>
              <a:rPr lang="en-GB" sz="2400" dirty="0"/>
              <a:t>) = 0.029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Thus we choose “outlook” feature to be tested at the root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Now how to grow the DT, i.e., what to do at the next level? Which feature to test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Rule: Iterate - for each child node, select the feature with the highest IG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CCDC94-C1D1-464E-A8A0-113A262B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7" y="1502306"/>
            <a:ext cx="32480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/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−(9/14)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(9/14) − (5/14) 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IN" sz="2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(5/14) = 0.94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E44FB6-EDE6-434C-AEA2-9BAEB6DD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blipFill>
                <a:blip r:embed="rId4" cstate="print"/>
                <a:stretch>
                  <a:fillRect l="-489" r="-489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/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weak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= 0.94 − 8/14 ∗ 0.811 − 6/14 ∗ 1 =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0.048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E00B1EC-9565-438F-9E65-E65CC3657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  <a:blipFill>
                <a:blip r:embed="rId5" cstate="print"/>
                <a:stretch>
                  <a:fillRect r="-375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4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53"/>
    </mc:Choice>
    <mc:Fallback xmlns="">
      <p:transition spd="slow" advTm="21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Growing the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Proceeding as before, for level 2, left node, we can verify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IG(</a:t>
            </a:r>
            <a:r>
              <a:rPr lang="en-IN" dirty="0" err="1"/>
              <a:t>S,temp</a:t>
            </a:r>
            <a:r>
              <a:rPr lang="en-IN" dirty="0"/>
              <a:t>) = 0.570, IG(S, humidity) = 0.970, IG(S, wind) = 0.019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Thus humidity chosen as the feature to be tested at level 2, left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No need to expand the middle node (already “pure” - all “yes” training examples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Can also verify that wind has the largest IG for the right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Note: If a feature has already been tested along a path earlier, we don’t consider it again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FE9A6-C7F5-4627-82C9-F48922BC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04" y="1130786"/>
            <a:ext cx="7886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6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949"/>
    </mc:Choice>
    <mc:Fallback xmlns="">
      <p:transition spd="slow" advTm="196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4|4.9|16.4|55.8|37.1|21.8|48|3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9|8.5|34.8|21.4|5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6.4|20.9|19.3|21.6|45.2|52.5|53|4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.9|19.9|20.7|8.1|29.8|20.9|19|11.7|13|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1|33.2|7.8|33.7|1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9.5|31|37.8|53.5|25.6|61.4|20.9|1.7|31.1|74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1160</Words>
  <Application>Microsoft Office PowerPoint</Application>
  <PresentationFormat>Widescreen</PresentationFormat>
  <Paragraphs>209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 Extra Light</vt:lpstr>
      <vt:lpstr>Arial</vt:lpstr>
      <vt:lpstr>Calibri</vt:lpstr>
      <vt:lpstr>Calibri Light</vt:lpstr>
      <vt:lpstr>Cambria Math</vt:lpstr>
      <vt:lpstr>Wingdings</vt:lpstr>
      <vt:lpstr>Office Theme</vt:lpstr>
      <vt:lpstr>Decision Tree Concepts</vt:lpstr>
      <vt:lpstr>Agenda</vt:lpstr>
      <vt:lpstr>Decision Trees</vt:lpstr>
      <vt:lpstr>How to Split at Internal Nodes?</vt:lpstr>
      <vt:lpstr>Techniques to Split at Internal Nodes</vt:lpstr>
      <vt:lpstr>Decision Tree Construction: An Example</vt:lpstr>
      <vt:lpstr>Entropy and Information Gain</vt:lpstr>
      <vt:lpstr>Entropy and Information Gain</vt:lpstr>
      <vt:lpstr>Growing the tree</vt:lpstr>
      <vt:lpstr>When to stop growing the tree?</vt:lpstr>
      <vt:lpstr>Use Cases of Decision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3</cp:revision>
  <dcterms:created xsi:type="dcterms:W3CDTF">2025-01-18T19:19:35Z</dcterms:created>
  <dcterms:modified xsi:type="dcterms:W3CDTF">2025-01-19T04:27:26Z</dcterms:modified>
</cp:coreProperties>
</file>