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47BE-40D9-1D5D-E0EA-FB4B49AF2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3A00F-97A9-2CCF-26B8-9CDEF6219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F950-B9EE-644E-8D02-365333B6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B7BC-A7E8-9D90-DBAE-413A7F2A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929B-E818-DDD6-D65A-C81699E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57E-1C13-1878-B184-4E2017BE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E9073-080F-E107-3916-7409FED0F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6EEF-F05C-D839-4841-8ACEFA7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E4CB2-72EC-560C-DA7E-674946F7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D92C-6628-9494-AF91-F8AFE52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8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D8BBE-8162-C7C6-968E-A0E9F7EFA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DD513-FB77-86A3-C531-E44AC476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2480-894C-0044-243B-2E2CB93D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745B-BAB5-4CE2-D447-FC1DC0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DBDF-3E62-B089-CDB2-A796ACC3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547F-BC4F-7021-A5F1-CE63DCEE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2DDF-0659-A478-538D-1F727F92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2034-77DA-298E-1C8F-74486E51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A259-D8F2-577D-7467-6BC1B106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B9B2-7271-5E0E-C5EF-97F605CB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1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386E-F8BA-8248-B0D0-416842C3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87A91-9BC6-FED3-B6A5-36A01B56B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D826-0674-8EDB-BD90-053BBC0B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2FE9-9194-DC9B-FCDB-CC53355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42C5-25FC-3E1A-31C6-6EE75592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8762-FFEC-56EF-264C-A4F77ACC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B4D2-BA43-4C6F-3C33-0CAAA5C76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53116-5536-5E4E-F085-F92E1D4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D0AE-0FAB-859A-F45A-C82C85AA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02A52-F6F1-0C31-1C39-FD32DD6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3834-80F4-147B-7086-B40C9C8A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B94-4D9B-2676-4BD4-51B97484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D64FA-A81D-097A-2ECF-269317179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F05F9-0BDC-7F2F-D9F6-1427C2F5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BB250-274A-35F2-7C25-AB65616D1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C2A6-7779-89E6-AAF7-2B6BBC53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DA527-C265-5F17-BFC3-1731DC60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B31C8-8EC5-A086-45A9-441EE59D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65C7A-45C0-E519-F92A-6B01592A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8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49D6-DD84-43FD-FAA8-1CB9FAFE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82ED7-B696-DBE3-9E84-3D6C42B0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6435-01DA-5682-D7D3-A4029D9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C2529-F265-B4D0-8857-80F0CE6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1F1B-4273-4426-22E3-5288FBE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E09A0-7960-8122-D7F6-E720DA72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7D77F-60E1-B241-4EF9-1270FC96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3734-CF12-3A0A-26BE-83F1B66F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6998-4FE7-A50B-AD82-94935171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4FC1D-7D9F-3F53-898D-A8868D317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F1C6E-12FA-598F-8C53-AFCDE139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F6BF1-189E-BD1E-15B5-A4D3B6A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7CCDC-CAC0-4F9A-DB53-69918481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D133-0AF4-161A-44BB-66C371CE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A0B9B-B0A0-FEF4-5C8B-93512AF03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1C6EE-00BA-C022-03D0-4258FC72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18202-B29B-FE05-0600-66C16BDF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9512B-63F2-A72B-B4D5-E8BE3634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39061-41F2-D93D-BFCD-2EE8A0B4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4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B2794-5CC4-83E3-CDBE-8E86CCC8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DF6D-7EB6-FA16-F418-8541AD184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8230-4762-E348-7D5C-6495D113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5CFC-D397-B246-7E47-4CA238B90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E93B-893D-57FE-0465-37998E6CD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1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4C9C-650F-7FF3-82F0-C728D9532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PM2.5 Concentration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0002-39D8-68F8-4681-324358A72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Presented by: Sanjeev Kumar Pandey	</a:t>
            </a:r>
          </a:p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Enrolment No: MT23AAI001</a:t>
            </a:r>
          </a:p>
          <a:p>
            <a:r>
              <a:rPr lang="en-US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Project Guide: Dr. Amit Agrawal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5CFCF-7EA2-0369-9396-9D9C7ECF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18" y="177800"/>
            <a:ext cx="15716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12C3-320A-7887-4D4B-1B0AA621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41"/>
            <a:ext cx="10515600" cy="5758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u="sng" dirty="0"/>
              <a:t>Technical and Delivery Expertise in Payment Solutions &amp; Application Support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pPr marL="0" indent="0">
              <a:buNone/>
            </a:pPr>
            <a:endParaRPr lang="en-GB" sz="2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EA5B9-C366-A571-7A05-0E78A4EBBA39}"/>
              </a:ext>
            </a:extLst>
          </p:cNvPr>
          <p:cNvSpPr txBox="1"/>
          <p:nvPr/>
        </p:nvSpPr>
        <p:spPr>
          <a:xfrm>
            <a:off x="6803834" y="769182"/>
            <a:ext cx="4549966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u="sng" dirty="0"/>
              <a:t>Education</a:t>
            </a:r>
          </a:p>
          <a:p>
            <a:pPr marL="0" indent="0">
              <a:buNone/>
            </a:pPr>
            <a:endParaRPr lang="en-IN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M.Tech</a:t>
            </a:r>
            <a:r>
              <a:rPr lang="en-IN" sz="1400" b="1" dirty="0"/>
              <a:t>, Applied AI</a:t>
            </a:r>
            <a:r>
              <a:rPr lang="en-IN" sz="1400" dirty="0"/>
              <a:t> – VNIT Nagpur (Pursuing, 2026)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MCA</a:t>
            </a:r>
            <a:r>
              <a:rPr lang="en-IN" sz="1400" dirty="0"/>
              <a:t> – Indira Gandhi National Open University (2009)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BCA </a:t>
            </a:r>
            <a:r>
              <a:rPr lang="en-IN" sz="1400" dirty="0"/>
              <a:t>– Indira Gandhi National Open University (2002)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PGDCA</a:t>
            </a:r>
            <a:r>
              <a:rPr lang="en-IN" sz="1400" dirty="0"/>
              <a:t> – C-DAC, ACTS Hyderabad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EDAD5-3D38-8FA4-56B4-85A91E1D3A0E}"/>
              </a:ext>
            </a:extLst>
          </p:cNvPr>
          <p:cNvSpPr txBox="1"/>
          <p:nvPr/>
        </p:nvSpPr>
        <p:spPr>
          <a:xfrm>
            <a:off x="6814851" y="2559663"/>
            <a:ext cx="454996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u="sng" dirty="0"/>
              <a:t>Skills and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/>
              <a:t>Programming</a:t>
            </a:r>
            <a:r>
              <a:rPr lang="en-IN" sz="1400" b="1" dirty="0"/>
              <a:t>: </a:t>
            </a:r>
            <a:r>
              <a:rPr lang="en-IN" sz="1400" dirty="0"/>
              <a:t>Java (up to Java 17), Angular, J2EE, Python (Pandas/</a:t>
            </a:r>
            <a:r>
              <a:rPr lang="en-IN" sz="1400" dirty="0" err="1"/>
              <a:t>Numpy</a:t>
            </a:r>
            <a:r>
              <a:rPr lang="en-IN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Integration: </a:t>
            </a:r>
            <a:r>
              <a:rPr lang="en-IN" sz="1400" dirty="0"/>
              <a:t>Microservices, Kafka, Active MQ, IBM MQ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Cloud Platforms:</a:t>
            </a:r>
            <a:r>
              <a:rPr lang="en-IN" sz="1400" dirty="0"/>
              <a:t> AWS,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Build &amp; Deployment : </a:t>
            </a:r>
            <a:r>
              <a:rPr lang="en-IN" sz="1400" dirty="0"/>
              <a:t>Jenkin / Git / Build Pipeline / Ruby</a:t>
            </a:r>
            <a:endParaRPr lang="en-IN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Database &amp; Server Administration: </a:t>
            </a:r>
            <a:r>
              <a:rPr lang="en-IN" sz="1400" dirty="0"/>
              <a:t>Oracle Database, AIX, WebSphere,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Standard Payment Formats: </a:t>
            </a:r>
            <a:r>
              <a:rPr lang="en-IN" sz="1400" dirty="0"/>
              <a:t>SWIFT, ISO 20022, EDIFACT, CNAB240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Project Management: </a:t>
            </a:r>
            <a:r>
              <a:rPr lang="en-IN" sz="1400" dirty="0"/>
              <a:t>SLA compliance, AMC/</a:t>
            </a:r>
            <a:r>
              <a:rPr lang="en-IN" sz="1400" dirty="0" err="1"/>
              <a:t>TnM</a:t>
            </a:r>
            <a:r>
              <a:rPr lang="en-IN" sz="1400" dirty="0"/>
              <a:t> Contract Execution, Disaster Recovery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992D5-02CB-5ACC-C2DF-78CF397AD0A0}"/>
              </a:ext>
            </a:extLst>
          </p:cNvPr>
          <p:cNvSpPr txBox="1"/>
          <p:nvPr/>
        </p:nvSpPr>
        <p:spPr>
          <a:xfrm>
            <a:off x="978665" y="769182"/>
            <a:ext cx="569572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Key Roles Held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Service Delivery / Technical Manager for LMS-S IDFC</a:t>
            </a:r>
            <a:r>
              <a:rPr lang="en-GB" sz="1400" dirty="0"/>
              <a:t> (since Feb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Sr Analyst for Cash Management &amp; Payments (MAN Investments)</a:t>
            </a:r>
            <a:r>
              <a:rPr lang="en-GB" sz="1400" dirty="0"/>
              <a:t> (Jan 2018 – Jan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Technical Delivery Manager for Payments Hub (Santander)</a:t>
            </a:r>
            <a:r>
              <a:rPr lang="en-GB" sz="1400" dirty="0"/>
              <a:t> (Apr 2008 – Dec 2017, Top Role: Technical Delivery Manager; Started as Project Lead)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Developer for </a:t>
            </a:r>
            <a:r>
              <a:rPr lang="en-GB" sz="1400" b="1" dirty="0" err="1"/>
              <a:t>CitiCards</a:t>
            </a:r>
            <a:r>
              <a:rPr lang="en-GB" sz="1400" dirty="0"/>
              <a:t> (Sep 2006 – Apr 2008)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Team Lead for Sanctions Check AML (Citi)</a:t>
            </a:r>
            <a:r>
              <a:rPr lang="en-GB" sz="1400" dirty="0"/>
              <a:t> (Sep 2004 – Aug 2006)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03A42-1035-AB4B-0B68-2BCB47CF4B0B}"/>
              </a:ext>
            </a:extLst>
          </p:cNvPr>
          <p:cNvSpPr txBox="1"/>
          <p:nvPr/>
        </p:nvSpPr>
        <p:spPr>
          <a:xfrm>
            <a:off x="872585" y="2815268"/>
            <a:ext cx="5695721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u="sng" dirty="0"/>
              <a:t>Notable Projects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300" b="1" dirty="0"/>
              <a:t>Liquidity Management System (LMS)</a:t>
            </a:r>
          </a:p>
          <a:p>
            <a:pPr lvl="1"/>
            <a:r>
              <a:rPr lang="en-GB" sz="1300" b="1" dirty="0"/>
              <a:t>Client: </a:t>
            </a:r>
            <a:r>
              <a:rPr lang="en-GB" sz="1300" dirty="0"/>
              <a:t>IDFC First Bank</a:t>
            </a:r>
          </a:p>
          <a:p>
            <a:pPr lvl="1"/>
            <a:r>
              <a:rPr lang="en-GB" sz="1300" b="1" dirty="0"/>
              <a:t>Duration: </a:t>
            </a:r>
            <a:r>
              <a:rPr lang="en-GB" sz="1300" dirty="0"/>
              <a:t>Since February 2024</a:t>
            </a:r>
          </a:p>
          <a:p>
            <a:pPr lvl="1"/>
            <a:r>
              <a:rPr lang="en-GB" sz="1300" b="1" dirty="0"/>
              <a:t>Key Contributions: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Designed and implemented cutting-edge microservices architecture.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Leveraged Kubernetes for deployment and orchestration.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Integrated Kafka, Active MQ, and JMS for seamless communication.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Delivered scalable and high-performing solutions to manage real-time liquidity needs.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300" b="1" dirty="0"/>
              <a:t>Santander Payment Hub Implementation</a:t>
            </a:r>
          </a:p>
          <a:p>
            <a:pPr lvl="1"/>
            <a:r>
              <a:rPr lang="en-GB" sz="1300" b="1" dirty="0"/>
              <a:t>Client: Banco Santander, Spain</a:t>
            </a:r>
          </a:p>
          <a:p>
            <a:pPr lvl="1"/>
            <a:r>
              <a:rPr lang="en-GB" sz="1300" b="1" dirty="0"/>
              <a:t>Duration: Apr 2008 – Dec 2017</a:t>
            </a:r>
          </a:p>
          <a:p>
            <a:pPr lvl="1"/>
            <a:r>
              <a:rPr lang="en-GB" sz="1300" b="1" dirty="0"/>
              <a:t>Key Contributions: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Led a 12-member team across development and testing.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Delivered real-time payment status reporting with high availability.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Optimized systems for processing international payment formats having files of 100k Payment Instructions.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23244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083A-4925-DEC4-39AA-CE6A5CF7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D348-24E4-4B40-BE46-19DAFA09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an advanced prediction model for PM2.5 concentration.</a:t>
            </a:r>
          </a:p>
          <a:p>
            <a:r>
              <a:rPr lang="en-IN" dirty="0"/>
              <a:t>Utilize </a:t>
            </a:r>
            <a:r>
              <a:rPr lang="en-IN" dirty="0" err="1"/>
              <a:t>Spatio</a:t>
            </a:r>
            <a:r>
              <a:rPr lang="en-IN" dirty="0"/>
              <a:t>-Temporal Graph Neural Networks (ST-GNNs) for </a:t>
            </a:r>
            <a:r>
              <a:rPr lang="en-IN" dirty="0" err="1"/>
              <a:t>modeling</a:t>
            </a:r>
            <a:r>
              <a:rPr lang="en-IN" dirty="0"/>
              <a:t> spatial and temporal dependencies.</a:t>
            </a:r>
          </a:p>
          <a:p>
            <a:r>
              <a:rPr lang="en-IN" dirty="0"/>
              <a:t>Integrate remote-sensing hyperspectral indices to enhance prediction accuracy.</a:t>
            </a:r>
          </a:p>
          <a:p>
            <a:r>
              <a:rPr lang="en-IN" dirty="0"/>
              <a:t>Incorporate meteorological variables such as temperature, humidity, wind speed, and direction.</a:t>
            </a:r>
          </a:p>
          <a:p>
            <a:r>
              <a:rPr lang="en-IN" dirty="0"/>
              <a:t>Leverage pollutant concentration data as key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416421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587-7067-556E-A690-A61FD784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r>
              <a:rPr lang="en-IN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8AE5-AD74-D7FC-E7B2-A75A9D80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1473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project is based on prior work conducted at WITS University, South Africa, using </a:t>
            </a:r>
            <a:r>
              <a:rPr lang="en-GB" dirty="0" err="1"/>
              <a:t>Spatio</a:t>
            </a:r>
            <a:r>
              <a:rPr lang="en-GB" dirty="0"/>
              <a:t>-Temporal Graph Neural Networks (ST-GNNs) for PM2.5 concentration forecasting.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E72A15-9A93-DC3D-9998-7544B605AE81}"/>
              </a:ext>
            </a:extLst>
          </p:cNvPr>
          <p:cNvSpPr txBox="1">
            <a:spLocks/>
          </p:cNvSpPr>
          <p:nvPr/>
        </p:nvSpPr>
        <p:spPr>
          <a:xfrm>
            <a:off x="838200" y="2763670"/>
            <a:ext cx="10515600" cy="992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My Contribution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8001C4-F1E1-FE3A-E537-B7F95E5B30CE}"/>
              </a:ext>
            </a:extLst>
          </p:cNvPr>
          <p:cNvSpPr txBox="1">
            <a:spLocks/>
          </p:cNvSpPr>
          <p:nvPr/>
        </p:nvSpPr>
        <p:spPr>
          <a:xfrm>
            <a:off x="837600" y="3756500"/>
            <a:ext cx="10515600" cy="242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Future Work: </a:t>
            </a:r>
            <a:r>
              <a:rPr lang="en-GB" dirty="0"/>
              <a:t>Building on this foundation for expanded datasets and advanced methods.</a:t>
            </a:r>
          </a:p>
          <a:p>
            <a:r>
              <a:rPr lang="en-GB" dirty="0"/>
              <a:t>Collaborate with WITS University as part of MTech mini-project for Study Areas </a:t>
            </a:r>
          </a:p>
          <a:p>
            <a:pPr lvl="1"/>
            <a:r>
              <a:rPr lang="en-GB" dirty="0"/>
              <a:t>Switzerland (9 stations, 2016–2021).</a:t>
            </a:r>
          </a:p>
          <a:p>
            <a:pPr lvl="1"/>
            <a:r>
              <a:rPr lang="en-GB" dirty="0"/>
              <a:t>Gauteng, South Africa (8 stations, 2016–2022).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4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3C971A-8449-9086-11F3-673AC8D2F7AF}"/>
              </a:ext>
            </a:extLst>
          </p:cNvPr>
          <p:cNvSpPr txBox="1">
            <a:spLocks/>
          </p:cNvSpPr>
          <p:nvPr/>
        </p:nvSpPr>
        <p:spPr>
          <a:xfrm>
            <a:off x="8388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Data and Methodology …        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D344B7-38FD-B71C-9D1A-2E5CF793613C}"/>
              </a:ext>
            </a:extLst>
          </p:cNvPr>
          <p:cNvSpPr txBox="1">
            <a:spLocks/>
          </p:cNvSpPr>
          <p:nvPr/>
        </p:nvSpPr>
        <p:spPr>
          <a:xfrm>
            <a:off x="8388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/>
              <a:t>Prior Work (WITS University):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Data Sources</a:t>
            </a:r>
          </a:p>
          <a:p>
            <a:pPr lvl="1"/>
            <a:r>
              <a:rPr lang="en-IN" b="1" dirty="0"/>
              <a:t>Meteorological data:</a:t>
            </a:r>
            <a:r>
              <a:rPr lang="en-IN" dirty="0"/>
              <a:t> Temperature, humidity, wind speed, wind direction.</a:t>
            </a:r>
          </a:p>
          <a:p>
            <a:pPr lvl="1"/>
            <a:r>
              <a:rPr lang="en-IN" b="1" dirty="0"/>
              <a:t>Air quality data:</a:t>
            </a:r>
            <a:r>
              <a:rPr lang="en-IN" dirty="0"/>
              <a:t> PM2.5 concentrations.</a:t>
            </a:r>
          </a:p>
          <a:p>
            <a:pPr lvl="1"/>
            <a:r>
              <a:rPr lang="en-IN" b="1" dirty="0"/>
              <a:t>Remote-sensing data:</a:t>
            </a:r>
            <a:r>
              <a:rPr lang="en-IN" dirty="0"/>
              <a:t> Hyperspectral indices (NDVI, AFRI2100, GARI).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Model Architecture:</a:t>
            </a:r>
            <a:r>
              <a:rPr lang="en-IN" dirty="0"/>
              <a:t> PM2.5-GNN: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/>
              <a:t>Graph Neural Network (GNN):</a:t>
            </a:r>
            <a:r>
              <a:rPr lang="en-IN" dirty="0"/>
              <a:t> Models spatial interactions among monitoring stations.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/>
              <a:t>Gated Recurrent Unit (GRU):</a:t>
            </a:r>
            <a:r>
              <a:rPr lang="en-IN" dirty="0"/>
              <a:t> Captures temporal dependencies for sequential data.</a:t>
            </a:r>
          </a:p>
        </p:txBody>
      </p:sp>
    </p:spTree>
    <p:extLst>
      <p:ext uri="{BB962C8B-B14F-4D97-AF65-F5344CB8AC3E}">
        <p14:creationId xmlns:p14="http://schemas.microsoft.com/office/powerpoint/2010/main" val="267358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662C-4BFA-7AC1-D0C1-8FAB04B6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CBBCA1-D7D0-FDF7-D26A-F80D0B1146DE}"/>
              </a:ext>
            </a:extLst>
          </p:cNvPr>
          <p:cNvSpPr txBox="1">
            <a:spLocks/>
          </p:cNvSpPr>
          <p:nvPr/>
        </p:nvSpPr>
        <p:spPr>
          <a:xfrm>
            <a:off x="8388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Data and Methodology         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CB6A65-E715-736D-AF79-8EC199ADF5DA}"/>
              </a:ext>
            </a:extLst>
          </p:cNvPr>
          <p:cNvSpPr txBox="1">
            <a:spLocks/>
          </p:cNvSpPr>
          <p:nvPr/>
        </p:nvSpPr>
        <p:spPr>
          <a:xfrm>
            <a:off x="8388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/>
              <a:t>Planned Future Work:</a:t>
            </a:r>
          </a:p>
          <a:p>
            <a:r>
              <a:rPr lang="en-GB" dirty="0"/>
              <a:t>Extend datasets to include diverse geographical regions and additional features (e.g., terrain, boundary layer height).</a:t>
            </a:r>
          </a:p>
          <a:p>
            <a:endParaRPr lang="en-GB" dirty="0"/>
          </a:p>
          <a:p>
            <a:r>
              <a:rPr lang="en-GB" dirty="0"/>
              <a:t>Incorporate advanced techniques like Reinforcement Learning (RL) for adaptive interventions and LSTMs for long-term temporal dependency </a:t>
            </a:r>
            <a:r>
              <a:rPr lang="en-GB" dirty="0" err="1"/>
              <a:t>modeling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8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E16F-57D2-1518-B2AB-6634024E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from 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7126-D5E7-1A38-FC0A-49F8BD2C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Performance Metrics (WITS University):</a:t>
            </a:r>
          </a:p>
          <a:p>
            <a:pPr lvl="1"/>
            <a:r>
              <a:rPr lang="en-IN" b="1" dirty="0"/>
              <a:t>Switzerland:</a:t>
            </a:r>
          </a:p>
          <a:p>
            <a:pPr lvl="2"/>
            <a:r>
              <a:rPr lang="en-IN" dirty="0"/>
              <a:t>RMSE improved from </a:t>
            </a:r>
            <a:r>
              <a:rPr lang="en-IN" b="1" dirty="0"/>
              <a:t>1.4660</a:t>
            </a:r>
            <a:r>
              <a:rPr lang="en-IN" dirty="0"/>
              <a:t> to </a:t>
            </a:r>
            <a:r>
              <a:rPr lang="en-IN" b="1" dirty="0"/>
              <a:t>1.4591</a:t>
            </a:r>
            <a:r>
              <a:rPr lang="en-IN" dirty="0"/>
              <a:t> with hyperspectral indices.</a:t>
            </a:r>
          </a:p>
          <a:p>
            <a:pPr lvl="2"/>
            <a:r>
              <a:rPr lang="en-IN" dirty="0"/>
              <a:t>MAE reduced from </a:t>
            </a:r>
            <a:r>
              <a:rPr lang="en-IN" b="1" dirty="0"/>
              <a:t>1.1147</a:t>
            </a:r>
            <a:r>
              <a:rPr lang="en-IN" dirty="0"/>
              <a:t> to </a:t>
            </a:r>
            <a:r>
              <a:rPr lang="en-IN" b="1" dirty="0"/>
              <a:t>1.1053</a:t>
            </a:r>
          </a:p>
          <a:p>
            <a:pPr lvl="2"/>
            <a:r>
              <a:rPr lang="en-IN" dirty="0"/>
              <a:t>CSI and POD improved, FAR decreased.</a:t>
            </a:r>
          </a:p>
          <a:p>
            <a:pPr lvl="1"/>
            <a:r>
              <a:rPr lang="en-IN" b="1" dirty="0"/>
              <a:t>Gauteng:</a:t>
            </a:r>
          </a:p>
          <a:p>
            <a:pPr lvl="2"/>
            <a:r>
              <a:rPr lang="en-IN" dirty="0"/>
              <a:t>RMSE reduced from </a:t>
            </a:r>
            <a:r>
              <a:rPr lang="en-IN" b="1" dirty="0"/>
              <a:t>6.3486</a:t>
            </a:r>
            <a:r>
              <a:rPr lang="en-IN" dirty="0"/>
              <a:t> to </a:t>
            </a:r>
            <a:r>
              <a:rPr lang="en-IN" b="1" dirty="0"/>
              <a:t>6.2319</a:t>
            </a:r>
          </a:p>
          <a:p>
            <a:pPr lvl="2"/>
            <a:r>
              <a:rPr lang="en-IN" dirty="0"/>
              <a:t>MAE improved from </a:t>
            </a:r>
            <a:r>
              <a:rPr lang="en-IN" b="1" dirty="0"/>
              <a:t>4.4891</a:t>
            </a:r>
            <a:r>
              <a:rPr lang="en-IN" dirty="0"/>
              <a:t> to </a:t>
            </a:r>
            <a:r>
              <a:rPr lang="en-IN" b="1" dirty="0"/>
              <a:t>4.4066</a:t>
            </a:r>
          </a:p>
          <a:p>
            <a:pPr lvl="2"/>
            <a:r>
              <a:rPr lang="en-IN" dirty="0"/>
              <a:t>CSI and POD increased, slight rise in FAR.</a:t>
            </a:r>
          </a:p>
          <a:p>
            <a:r>
              <a:rPr lang="en-IN" b="1" dirty="0"/>
              <a:t>Key Findings</a:t>
            </a:r>
          </a:p>
          <a:p>
            <a:pPr lvl="1"/>
            <a:r>
              <a:rPr lang="en-IN" dirty="0"/>
              <a:t>Spectral indices improved prediction accuracy, especially for forecasts beyond 2 days.</a:t>
            </a:r>
          </a:p>
          <a:p>
            <a:pPr lvl="1"/>
            <a:r>
              <a:rPr lang="en-IN" dirty="0"/>
              <a:t>Error stabilized over longer periods (e.g., Switzerland datasets).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A24F-9635-1705-85F3-72299633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My Contribution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5065-1B79-02F2-07B2-80136E16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Role in Future Work:</a:t>
            </a:r>
          </a:p>
          <a:p>
            <a:pPr lvl="1"/>
            <a:r>
              <a:rPr lang="en-GB" dirty="0"/>
              <a:t>Collaborate with WITS University to expand and enhance the existing methodology.</a:t>
            </a:r>
          </a:p>
          <a:p>
            <a:pPr lvl="1"/>
            <a:r>
              <a:rPr lang="en-GB" dirty="0"/>
              <a:t>Use the existing findings as a baseline to explore new techniques.</a:t>
            </a:r>
          </a:p>
          <a:p>
            <a:r>
              <a:rPr lang="en-GB" b="1" dirty="0"/>
              <a:t>Tentative Additions:</a:t>
            </a:r>
          </a:p>
          <a:p>
            <a:pPr lvl="1"/>
            <a:r>
              <a:rPr lang="en-GB" dirty="0"/>
              <a:t>Integrate Reinforcement Learning for dynamic air quality interventions.</a:t>
            </a:r>
          </a:p>
          <a:p>
            <a:pPr lvl="1"/>
            <a:r>
              <a:rPr lang="en-GB" dirty="0"/>
              <a:t>Incorporate LSTMs for advanced temporal pattern analysis.</a:t>
            </a:r>
          </a:p>
          <a:p>
            <a:pPr lvl="1"/>
            <a:r>
              <a:rPr lang="en-GB" dirty="0"/>
              <a:t>Develop datasets covering new regions (e.g., USA, Brazil, India) for robust testing.</a:t>
            </a:r>
          </a:p>
          <a:p>
            <a:pPr lvl="1"/>
            <a:r>
              <a:rPr lang="en-GB" dirty="0"/>
              <a:t>Address limitations like missing terrain and environmental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02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D27A-3563-20D7-2B0C-EF47C4E1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E00C-37BB-73E0-2963-C346D189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LSTM Module: </a:t>
            </a:r>
            <a:r>
              <a:rPr lang="en-IN" dirty="0"/>
              <a:t>Processes sequential time-series data (e.g., hourly air pollution levels, meteorological variables). </a:t>
            </a:r>
          </a:p>
          <a:p>
            <a:r>
              <a:rPr lang="en-IN" b="1" dirty="0"/>
              <a:t>CNN Module: </a:t>
            </a:r>
            <a:r>
              <a:rPr lang="en-IN" dirty="0"/>
              <a:t>Captures spatial patterns from data like grid-based pollutant concentration maps or satellite imagery.</a:t>
            </a:r>
          </a:p>
          <a:p>
            <a:r>
              <a:rPr lang="en-IN" b="1" dirty="0"/>
              <a:t>Reinforcement Learning Agent: </a:t>
            </a:r>
            <a:r>
              <a:rPr lang="en-IN" dirty="0"/>
              <a:t>Makes decisions or predictions based on outputs from the hybrid model, optimizing a reward function.</a:t>
            </a:r>
          </a:p>
          <a:p>
            <a:r>
              <a:rPr lang="en-IN" b="1" dirty="0" err="1"/>
              <a:t>PyTorch</a:t>
            </a:r>
            <a:r>
              <a:rPr lang="en-IN" b="1" dirty="0"/>
              <a:t> or TensorFlow </a:t>
            </a:r>
            <a:r>
              <a:rPr lang="en-IN" dirty="0"/>
              <a:t>will be used to implement Deep Learning Frameworks, i.e. Fusion of LSTM and CNN Module.</a:t>
            </a:r>
          </a:p>
        </p:txBody>
      </p:sp>
    </p:spTree>
    <p:extLst>
      <p:ext uri="{BB962C8B-B14F-4D97-AF65-F5344CB8AC3E}">
        <p14:creationId xmlns:p14="http://schemas.microsoft.com/office/powerpoint/2010/main" val="153415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AC0C-8DF5-05F6-09F7-1CFD8FCB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AD40-64C8-CC01-597A-99DC7F48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Preprocessing:</a:t>
            </a:r>
          </a:p>
          <a:p>
            <a:pPr lvl="1"/>
            <a:r>
              <a:rPr lang="en-IN" b="1" dirty="0"/>
              <a:t>Temporal Data:</a:t>
            </a:r>
            <a:r>
              <a:rPr lang="en-IN" dirty="0"/>
              <a:t> Normalize and structure sequences for LSTM.</a:t>
            </a:r>
          </a:p>
          <a:p>
            <a:pPr lvl="1"/>
            <a:r>
              <a:rPr lang="en-IN" b="1" dirty="0"/>
              <a:t>Spatial Data:</a:t>
            </a:r>
            <a:r>
              <a:rPr lang="en-IN" dirty="0"/>
              <a:t> Convert grids/images to tensors for CNN.</a:t>
            </a:r>
          </a:p>
          <a:p>
            <a:pPr lvl="1"/>
            <a:r>
              <a:rPr lang="en-IN" b="1" dirty="0"/>
              <a:t>Environment:</a:t>
            </a:r>
            <a:r>
              <a:rPr lang="en-IN" dirty="0"/>
              <a:t> Set up an RL environment where the hybrid model predicts and improves iteratively.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Model Training:</a:t>
            </a:r>
          </a:p>
          <a:p>
            <a:pPr lvl="1"/>
            <a:r>
              <a:rPr lang="en-IN" dirty="0"/>
              <a:t>Train the CNN-LSTM hybrid model on spatial-temporal data first.</a:t>
            </a:r>
          </a:p>
          <a:p>
            <a:pPr lvl="1"/>
            <a:r>
              <a:rPr lang="en-IN" dirty="0"/>
              <a:t>Integrate the trained model with the RL agent.</a:t>
            </a:r>
          </a:p>
          <a:p>
            <a:pPr lvl="1"/>
            <a:r>
              <a:rPr lang="en-IN" dirty="0"/>
              <a:t>Fine-tune with reward feedback to improve decision-making.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Evaluation:</a:t>
            </a:r>
          </a:p>
          <a:p>
            <a:pPr lvl="1"/>
            <a:r>
              <a:rPr lang="en-IN" dirty="0"/>
              <a:t>Use metrics like MAE, RMSE for the hybrid model's predictions.</a:t>
            </a:r>
          </a:p>
          <a:p>
            <a:pPr lvl="1"/>
            <a:r>
              <a:rPr lang="en-IN" dirty="0"/>
              <a:t>Evaluate RL performance using cumulative reward or convergence rate.</a:t>
            </a:r>
          </a:p>
        </p:txBody>
      </p:sp>
    </p:spTree>
    <p:extLst>
      <p:ext uri="{BB962C8B-B14F-4D97-AF65-F5344CB8AC3E}">
        <p14:creationId xmlns:p14="http://schemas.microsoft.com/office/powerpoint/2010/main" val="70516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965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PM2.5 Concentration Prediction</vt:lpstr>
      <vt:lpstr>Problem Statement</vt:lpstr>
      <vt:lpstr>Background</vt:lpstr>
      <vt:lpstr>PowerPoint Presentation</vt:lpstr>
      <vt:lpstr>PowerPoint Presentation</vt:lpstr>
      <vt:lpstr>Results from Prior Work</vt:lpstr>
      <vt:lpstr>My Contribution and Future Work</vt:lpstr>
      <vt:lpstr>Architecture Overview</vt:lpstr>
      <vt:lpstr>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Pandey</dc:creator>
  <cp:lastModifiedBy>Sanjeev Pandey</cp:lastModifiedBy>
  <cp:revision>1</cp:revision>
  <dcterms:created xsi:type="dcterms:W3CDTF">2024-12-01T04:49:44Z</dcterms:created>
  <dcterms:modified xsi:type="dcterms:W3CDTF">2024-12-01T05:14:53Z</dcterms:modified>
</cp:coreProperties>
</file>