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5" r:id="rId4"/>
  </p:sldMasterIdLst>
  <p:notesMasterIdLst>
    <p:notesMasterId r:id="rId19"/>
  </p:notesMasterIdLst>
  <p:handoutMasterIdLst>
    <p:handoutMasterId r:id="rId20"/>
  </p:handoutMasterIdLst>
  <p:sldIdLst>
    <p:sldId id="277" r:id="rId5"/>
    <p:sldId id="399" r:id="rId6"/>
    <p:sldId id="400" r:id="rId7"/>
    <p:sldId id="401" r:id="rId8"/>
    <p:sldId id="402" r:id="rId9"/>
    <p:sldId id="403" r:id="rId10"/>
    <p:sldId id="408" r:id="rId11"/>
    <p:sldId id="404" r:id="rId12"/>
    <p:sldId id="409" r:id="rId13"/>
    <p:sldId id="410" r:id="rId14"/>
    <p:sldId id="411" r:id="rId15"/>
    <p:sldId id="405" r:id="rId16"/>
    <p:sldId id="406" r:id="rId17"/>
    <p:sldId id="40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5" d="100"/>
          <a:sy n="85" d="100"/>
        </p:scale>
        <p:origin x="816" y="77"/>
      </p:cViewPr>
      <p:guideLst>
        <p:guide orient="horz" pos="2160"/>
        <p:guide pos="385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endParaRPr lang="en-US" altLang="ko-KR" dirty="0"/>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1.png"/><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5" Type="http://schemas.openxmlformats.org/officeDocument/2006/relationships/theme" Target="../theme/theme3.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ftr="0" dt="0"/>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endParaRPr lang="en-US" sz="2400" i="1" dirty="0">
              <a:solidFill>
                <a:srgbClr val="000000"/>
              </a:solidFill>
            </a:endParaRP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endParaRPr lang="en-US" sz="2400" i="1" dirty="0">
              <a:solidFill>
                <a:srgbClr val="000000"/>
              </a:solidFill>
            </a:endParaRPr>
          </a:p>
          <a:p>
            <a:pPr algn="ctr">
              <a:lnSpc>
                <a:spcPct val="150000"/>
              </a:lnSpc>
            </a:pPr>
            <a:r>
              <a:rPr lang="en-IN" altLang="en-US" sz="2400" dirty="0">
                <a:solidFill>
                  <a:srgbClr val="000000"/>
                </a:solidFill>
              </a:rPr>
              <a:t>Computer Science And Engineering (Artificial Intelligence and Machine Learning)</a:t>
            </a:r>
            <a:endParaRPr lang="en-IN" alt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anose="02020603050405020304" pitchFamily="18" charset="0"/>
                <a:cs typeface="Times New Roman" panose="02020603050405020304" pitchFamily="18" charset="0"/>
              </a:rPr>
              <a:t>Department of AIT-CSE</a:t>
            </a:r>
            <a:endParaRPr lang="en-US" sz="1600"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1657350" y="443230"/>
            <a:ext cx="8545195" cy="953135"/>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altLang="en-US" sz="2800" b="1" dirty="0">
                <a:latin typeface="Arial Black" panose="020B0A04020102020204" pitchFamily="34" charset="0"/>
              </a:rPr>
              <a:t>Vehicle Number Recognition Using Existing General Surveillance Cameras</a:t>
            </a:r>
            <a:endParaRPr lang="en-IN" altLang="en-US" sz="2800" b="1" dirty="0">
              <a:latin typeface="Arial Black" panose="020B0A04020102020204" pitchFamily="34"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fld>
            <a:endParaRPr lang="en-US"/>
          </a:p>
        </p:txBody>
      </p:sp>
      <p:sp>
        <p:nvSpPr>
          <p:cNvPr id="5" name="TextBox 4"/>
          <p:cNvSpPr txBox="1"/>
          <p:nvPr/>
        </p:nvSpPr>
        <p:spPr>
          <a:xfrm>
            <a:off x="1856200" y="4713444"/>
            <a:ext cx="2028825" cy="1322070"/>
          </a:xfrm>
          <a:prstGeom prst="rect">
            <a:avLst/>
          </a:prstGeom>
          <a:noFill/>
        </p:spPr>
        <p:txBody>
          <a:bodyPr wrap="none" rtlCol="0">
            <a:spAutoFit/>
          </a:bodyPr>
          <a:lstStyle/>
          <a:p>
            <a:r>
              <a:rPr lang="en-US" sz="2000" b="1" dirty="0"/>
              <a:t>Submitted by: </a:t>
            </a:r>
            <a:endParaRPr lang="en-US" sz="2000" b="1" dirty="0"/>
          </a:p>
          <a:p>
            <a:r>
              <a:rPr lang="en-IN" altLang="en-US" sz="2000" dirty="0"/>
              <a:t>DHINESH KUMAR</a:t>
            </a:r>
            <a:r>
              <a:rPr lang="en-US" sz="2000" dirty="0"/>
              <a:t> </a:t>
            </a:r>
            <a:endParaRPr lang="en-US" sz="2000" dirty="0"/>
          </a:p>
          <a:p>
            <a:r>
              <a:rPr lang="en-IN" altLang="en-US" sz="2000" dirty="0"/>
              <a:t>21BCS10635</a:t>
            </a:r>
            <a:r>
              <a:rPr lang="en-US" sz="2000" dirty="0"/>
              <a:t> </a:t>
            </a:r>
            <a:endParaRPr lang="en-US" sz="2000" dirty="0"/>
          </a:p>
          <a:p>
            <a:endParaRPr lang="en-US" sz="2000" dirty="0"/>
          </a:p>
        </p:txBody>
      </p:sp>
      <p:sp>
        <p:nvSpPr>
          <p:cNvPr id="6" name="TextBox 5"/>
          <p:cNvSpPr txBox="1"/>
          <p:nvPr/>
        </p:nvSpPr>
        <p:spPr>
          <a:xfrm>
            <a:off x="7681250" y="4725655"/>
            <a:ext cx="2939415" cy="1014730"/>
          </a:xfrm>
          <a:prstGeom prst="rect">
            <a:avLst/>
          </a:prstGeom>
          <a:noFill/>
        </p:spPr>
        <p:txBody>
          <a:bodyPr wrap="none" rtlCol="0">
            <a:spAutoFit/>
          </a:bodyPr>
          <a:lstStyle/>
          <a:p>
            <a:r>
              <a:rPr lang="en-US" sz="2000" b="1" dirty="0"/>
              <a:t>Under the Supervision of: </a:t>
            </a:r>
            <a:endParaRPr lang="en-US" sz="2000" dirty="0"/>
          </a:p>
          <a:p>
            <a:r>
              <a:rPr lang="en-IN" altLang="en-US" sz="2000" dirty="0"/>
              <a:t>MR. VIJAY BHARDWAJ</a:t>
            </a:r>
            <a:endParaRPr lang="en-US" sz="2000" dirty="0"/>
          </a:p>
          <a:p>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pitchFamily="18" charset="0"/>
                <a:cs typeface="Times New Roman" panose="02020603050405020304" pitchFamily="18" charset="0"/>
              </a:rPr>
              <a:t>Output</a:t>
            </a:r>
            <a:endParaRPr lang="en-IN" alt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BDCDBBEF-AA6C-4BA6-85B2-A17D7F280E38}" type="slidenum">
              <a:rPr lang="en-US" smtClean="0"/>
            </a:fld>
            <a:endParaRPr lang="en-US"/>
          </a:p>
        </p:txBody>
      </p:sp>
      <p:pic>
        <p:nvPicPr>
          <p:cNvPr id="8" name="Content Placeholder 7" descr="Screenshot (1019)"/>
          <p:cNvPicPr>
            <a:picLocks noChangeAspect="1"/>
          </p:cNvPicPr>
          <p:nvPr>
            <p:ph sz="half" idx="1"/>
          </p:nvPr>
        </p:nvPicPr>
        <p:blipFill>
          <a:blip r:embed="rId1"/>
          <a:stretch>
            <a:fillRect/>
          </a:stretch>
        </p:blipFill>
        <p:spPr>
          <a:xfrm>
            <a:off x="2026285" y="1353185"/>
            <a:ext cx="8536305" cy="2837180"/>
          </a:xfrm>
          <a:prstGeom prst="rect">
            <a:avLst/>
          </a:prstGeom>
        </p:spPr>
      </p:pic>
      <p:pic>
        <p:nvPicPr>
          <p:cNvPr id="10" name="Content Placeholder 9" descr="Screenshot (1020)"/>
          <p:cNvPicPr>
            <a:picLocks noChangeAspect="1"/>
          </p:cNvPicPr>
          <p:nvPr>
            <p:ph sz="half" idx="2"/>
          </p:nvPr>
        </p:nvPicPr>
        <p:blipFill>
          <a:blip r:embed="rId2"/>
          <a:stretch>
            <a:fillRect/>
          </a:stretch>
        </p:blipFill>
        <p:spPr>
          <a:xfrm>
            <a:off x="2205990" y="4065905"/>
            <a:ext cx="8861425" cy="22904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pitchFamily="18" charset="0"/>
                <a:cs typeface="Times New Roman" panose="02020603050405020304" pitchFamily="18" charset="0"/>
              </a:rPr>
              <a:t>Output</a:t>
            </a:r>
            <a:endParaRPr lang="en-IN" alt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BDCDBBEF-AA6C-4BA6-85B2-A17D7F280E38}" type="slidenum">
              <a:rPr lang="en-US" smtClean="0"/>
            </a:fld>
            <a:endParaRPr lang="en-US"/>
          </a:p>
        </p:txBody>
      </p:sp>
      <p:sp>
        <p:nvSpPr>
          <p:cNvPr id="7" name="Content Placeholder 6"/>
          <p:cNvSpPr>
            <a:spLocks noGrp="1"/>
          </p:cNvSpPr>
          <p:nvPr>
            <p:ph sz="half" idx="2"/>
          </p:nvPr>
        </p:nvSpPr>
        <p:spPr/>
        <p:txBody>
          <a:bodyPr/>
          <a:p>
            <a:endParaRPr lang="en-US"/>
          </a:p>
        </p:txBody>
      </p:sp>
      <p:pic>
        <p:nvPicPr>
          <p:cNvPr id="6" name="Content Placeholder 5" descr="Screenshot (1023)"/>
          <p:cNvPicPr>
            <a:picLocks noChangeAspect="1"/>
          </p:cNvPicPr>
          <p:nvPr>
            <p:ph sz="half" idx="1"/>
          </p:nvPr>
        </p:nvPicPr>
        <p:blipFill>
          <a:blip r:embed="rId1"/>
          <a:stretch>
            <a:fillRect/>
          </a:stretch>
        </p:blipFill>
        <p:spPr>
          <a:xfrm>
            <a:off x="838200" y="1691005"/>
            <a:ext cx="10628630" cy="4485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0000"/>
          </a:bodyPr>
          <a:lstStyle/>
          <a:p>
            <a:r>
              <a:rPr lang="en-US" dirty="0">
                <a:latin typeface="Times New Roman" panose="02020603050405020304" pitchFamily="18" charset="0"/>
                <a:cs typeface="Times New Roman" panose="02020603050405020304" pitchFamily="18" charset="0"/>
                <a:sym typeface="+mn-ea"/>
              </a:rPr>
              <a:t>Using current general surveillance cameras to construct a vehicle license plate recognition system is a complex project that has important ramifications for security, traffic control, and overall urban effectiveness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This project intends to transform the way we recognize and manage cars in various situations by integrating cutting-edge technology such as computer vision, deep learning, and real-time processing.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This system aims to accelerate the processes of license plate localization, character recognition, and database integration by tackling issues such changing lighting circumstances and privacy issues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 In addition to lowering human mistake rates, automation of these procedures also enables quick responses to security warnings and effective access control in parking garages.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With the increasing importance of software development in today's technology-driven world, the cloud-powered bug tracking functionality project has the potential to significantly improve software development processes, enhance collaboration and communication among developers and stakeholders, and ultimately contribute to the success of software projects.</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Scope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50000"/>
          </a:bodyPr>
          <a:lstStyle/>
          <a:p>
            <a:r>
              <a:rPr lang="en-US" dirty="0">
                <a:latin typeface="Times New Roman" panose="02020603050405020304" pitchFamily="18" charset="0"/>
                <a:cs typeface="Times New Roman" panose="02020603050405020304" pitchFamily="18" charset="0"/>
                <a:sym typeface="+mn-ea"/>
              </a:rPr>
              <a:t>Vehicle number recognition (VNR) technology has made significant progress in recent years, and it is now used in a wide variety of applications. However, there is still significant room for improvement, and there are many new and innovative ways that VNR technology can be used in the future.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VNR for security: VNR can be used to control access to restricted areas, such as airports, government buildings, and military bases. VNR can also be used to monitor the movement of vehicles in sensitive areas.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VNR for smart parking: VNR can be used to develop smart parking systems that can automatically identify and track vehicles in parking lots. This information can then be used to guide drivers to available parking spaces and to charge them for parking based on the amount of time they spend parked.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Smart cities: VNR systems could be used to manage traffic, control access to restricted areas, and monitor the movement of vehicles in smart cities.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Self-driving cars: VNR systems could be used to help self-driving cars identify other vehicles on the road and to avoid collisions.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Intelligent transportation systems: VNR systems could be used to collect data on traffic patterns and vehicle movements. This data could then be used to improve traffic flow and reduce congestion.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Law enforcement: VNR systems could be used to identify stolen vehicles, vehicles associated with known criminals, and vehicles that are violating the law. VNR systems could also be used to investigate crimes and to track the movement of vehicles of interest.</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sym typeface="+mn-ea"/>
              </a:rPr>
              <a:t>Korrapati, V. S. (2020). "Privacy-Preserving Automatic License Plate Recognition Using Homomorphic Encryption." In Proceedings of the 8th International Conference on Information and Communication Technology (pp. 179-190)</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sym typeface="+mn-ea"/>
              </a:rPr>
              <a:t> Rida, I., &amp; Mohammed, M. (2020). "Privacy-preserving smart surveillance system using blockchain technology." IEEE Access, 8, 153707-153721.</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sym typeface="+mn-ea"/>
              </a:rPr>
              <a:t>Wei, W., Liu, Z., &amp; Zhao, X. (2020). "An IoT-Based Smart Parking System for Large Parking Lots." Sensors, 20(19), 5531.</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sym typeface="+mn-ea"/>
              </a:rPr>
              <a:t>Zhang, K., Zhang, L., &amp; Song, M. (2021). "Vehicle Detection and License Plate Recognition on Low-Resolution Surveillance Cameras for Large Parking Lots." IEEE Transactions on Industrial Informatics, 17(5), 3395-3404.</a:t>
            </a:r>
            <a:endParaRPr lang="en-US" sz="1600" dirty="0">
              <a:latin typeface="Times New Roman" panose="02020603050405020304" pitchFamily="18" charset="0"/>
              <a:cs typeface="Times New Roman" panose="02020603050405020304" pitchFamily="18" charset="0"/>
            </a:endParaRPr>
          </a:p>
          <a:p>
            <a:r>
              <a:rPr lang="en-IN" altLang="en-US" sz="1600" dirty="0">
                <a:latin typeface="Times New Roman" panose="02020603050405020304" pitchFamily="18" charset="0"/>
                <a:cs typeface="Times New Roman" panose="02020603050405020304" pitchFamily="18" charset="0"/>
              </a:rPr>
              <a:t>Jianping Zhou, Yanpeng Jin, Donghai Wang. “A Novel Approach for License Plate Recognition Using Existing Surveillance Cameras”</a:t>
            </a:r>
            <a:endParaRPr lang="en-IN" altLang="en-US" sz="1600" dirty="0">
              <a:latin typeface="Times New Roman" panose="02020603050405020304" pitchFamily="18" charset="0"/>
              <a:cs typeface="Times New Roman" panose="02020603050405020304" pitchFamily="18" charset="0"/>
            </a:endParaRPr>
          </a:p>
          <a:p>
            <a:r>
              <a:rPr lang="en-IN" altLang="en-US" sz="1600" dirty="0">
                <a:latin typeface="Times New Roman" panose="02020603050405020304" pitchFamily="18" charset="0"/>
                <a:cs typeface="Times New Roman" panose="02020603050405020304" pitchFamily="18" charset="0"/>
              </a:rPr>
              <a:t>Md. Shamsul Islam, Md. Rezaul Karim, Md. Khairuzzaman. “License Plate Recognition Using Existing Surveillance Cameras: A Comparative Analysis”</a:t>
            </a:r>
            <a:endParaRPr lang="en-IN" alt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panose="02020603050405020304"/>
                <a:cs typeface="Times New Roman" panose="02020603050405020304"/>
              </a:rPr>
              <a:t>Outline</a:t>
            </a:r>
            <a:endParaRPr lang="en-US" b="1" dirty="0">
              <a:latin typeface="Times New Roman" panose="02020603050405020304"/>
              <a:cs typeface="Times New Roman" panose="02020603050405020304"/>
            </a:endParaRP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panose="02020603050405020304"/>
                <a:cs typeface="Times New Roman" panose="02020603050405020304"/>
              </a:rPr>
              <a:t>Introduction to Project</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Problem Formulation</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Objectives of the work </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Methodology used</a:t>
            </a:r>
            <a:endParaRPr lang="en-US" dirty="0">
              <a:latin typeface="Times New Roman" panose="02020603050405020304"/>
              <a:cs typeface="Times New Roman" panose="02020603050405020304"/>
            </a:endParaRPr>
          </a:p>
          <a:p>
            <a:r>
              <a:rPr lang="en-US" spc="-10" dirty="0">
                <a:latin typeface="Times New Roman" panose="02020603050405020304"/>
                <a:cs typeface="Times New Roman" panose="02020603050405020304"/>
              </a:rPr>
              <a:t>Results and Outputs</a:t>
            </a:r>
            <a:endParaRPr lang="en-US" spc="-10" dirty="0">
              <a:latin typeface="Times New Roman" panose="02020603050405020304"/>
              <a:cs typeface="Times New Roman" panose="02020603050405020304"/>
            </a:endParaRPr>
          </a:p>
          <a:p>
            <a:r>
              <a:rPr lang="en-US" spc="-10" dirty="0">
                <a:latin typeface="Times New Roman" panose="02020603050405020304"/>
                <a:cs typeface="Times New Roman" panose="02020603050405020304"/>
              </a:rPr>
              <a:t>Conclusion</a:t>
            </a:r>
            <a:endParaRPr lang="en-US" spc="-10"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Future Scope</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to Project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a:bodyPr>
          <a:lstStyle/>
          <a:p>
            <a:r>
              <a:rPr lang="en-US" dirty="0">
                <a:latin typeface="Times New Roman" panose="02020603050405020304" pitchFamily="18" charset="0"/>
                <a:cs typeface="Times New Roman" panose="02020603050405020304" pitchFamily="18" charset="0"/>
                <a:sym typeface="+mn-ea"/>
              </a:rPr>
              <a:t>The term "automatic license plate recognition" (ALPR), also known as "automatic number plate recognition" (ANPR), refers to a system that makes use of image processing methods to detect and identify vehicle license plates from pictures or video feeds acquired by security cameras. This examination of the literature looks at the state-of-the-art in ALPR and how it may be used in actual surveillance systems, especially when employing current standard video cameras.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The ALPR technology has several uses in security, law enforcement, parking management, and traffic control.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 ALPR is a system that employs image processing methods to identify and recognize car license plates from pictures or video streams acquired by security cameras. In certain areas, ALPR is also referred to as Automatic Number Plate Recognition (ANPR).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Real-time processing capabilities are vital for applications such as traffic monitoring and security. Leveraging the computational power of modern GPUs and deep learning frameworks, our system ensures rapid vehicle number recognition, enabling timely response to critical incidents.</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Formulation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0000"/>
          </a:bodyPr>
          <a:lstStyle/>
          <a:p>
            <a:r>
              <a:rPr lang="en-US" dirty="0">
                <a:latin typeface="Times New Roman" panose="02020603050405020304" pitchFamily="18" charset="0"/>
                <a:cs typeface="Times New Roman" panose="02020603050405020304" pitchFamily="18" charset="0"/>
                <a:sym typeface="+mn-ea"/>
              </a:rPr>
              <a:t>The construction of a reliable license plate recognition system for vehicles utilizing current general surveillance cameras is the issue this project attempts to solve.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With an emphasis on boosting security, traffic management, and parking enforcement, the main goal is to automate the process of properly obtaining and analysing license plate numbers from real-time video feeds. Various facets of computer vision, image processing, and system integration are included in the problems to be overcome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Input:real-time video feeds from security cameras placed in strategic locations where license plate identification is needed.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Output:a textual representation of the license plate number created by the precise identification of license plate characters.Relevance of accepted information in relation to databases of registered automobiles, including information on the owner and the vehicle.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Creating an intelligent system that can consistently and precisely identify license plate numbers from active security cameras is the main objective of this project. The system ought to improve safety precautions, improve traffic control, and aid in effective parking enforcement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 The project attempts to offer a complete solution for contemporary license plate identification requirements by resolving the aforementioned difficulties and attaining these objectives.</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 </a:t>
            </a:r>
            <a:r>
              <a:rPr lang="en-US">
                <a:latin typeface="Times New Roman" panose="02020603050405020304" pitchFamily="18" charset="0"/>
                <a:cs typeface="Times New Roman" panose="02020603050405020304" pitchFamily="18" charset="0"/>
              </a:rPr>
              <a:t>of the Work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0000"/>
          </a:bodyPr>
          <a:lstStyle/>
          <a:p>
            <a:r>
              <a:rPr lang="en-US" dirty="0">
                <a:latin typeface="Times New Roman" panose="02020603050405020304" pitchFamily="18" charset="0"/>
                <a:cs typeface="Times New Roman" panose="02020603050405020304" pitchFamily="18" charset="0"/>
                <a:sym typeface="+mn-ea"/>
              </a:rPr>
              <a:t>Identifying vehicles: VNR systems can be used to identify vehicles for a variety of purposes, such as traffic monitoring, law enforcement, and security. For example, VNR systems can be used to identify stolen vehicles, vehicles associated with known criminals, and vehicles that are violating the law.</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Tracking vehicles: VNR systems can be used to track the movement of vehicles in specific areas. This information can be used to improve traffic flow, investigate crimes, and monitor the movement of vehicles of interest.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Collecting data: VNR systems can be used to collect data on vehicle movements, traffic patterns, and other transportation-related metrics. This data can be used to improve transportation planning and to make informed decisions about transportation policy.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Traffic management: VNR systems can be used to monitor traffic flow and identify traffic violations. This information can be used to improve traffic flow and reduce congestion. For example, VNR systems can be used to identify vehicles that are speeding or running red lights.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Law enforcement: VNR systems can be used to identify stolen vehicles and vehicles associated with known criminals. VNR systems can also be used to investigate crimes and to track the movement of vehicles of interest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Security: VNR systems can be used to control access to restricted areas, such as parking lots, airports, and government buildings. VNR systems can also be used to monitor the movement of vehicles in sensitive areas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880"/>
          </a:xfrm>
        </p:spPr>
        <p:txBody>
          <a:bodyPr/>
          <a:lstStyle/>
          <a:p>
            <a:r>
              <a:rPr lang="en-US" dirty="0">
                <a:latin typeface="Times New Roman" panose="02020603050405020304" pitchFamily="18" charset="0"/>
                <a:cs typeface="Times New Roman" panose="02020603050405020304" pitchFamily="18" charset="0"/>
              </a:rPr>
              <a:t>Methodology used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0000"/>
          </a:bodyPr>
          <a:lstStyle/>
          <a:p>
            <a:r>
              <a:rPr lang="en-US" dirty="0">
                <a:latin typeface="Times New Roman" panose="02020603050405020304" pitchFamily="18" charset="0"/>
                <a:cs typeface="Times New Roman" panose="02020603050405020304" pitchFamily="18" charset="0"/>
                <a:sym typeface="+mn-ea"/>
              </a:rPr>
              <a:t>Problem Understanding:Define the scope, objectives, and requirements of the license plate recognition system.Identify the areas where surveillance cameras will be deployed and where license plate recognition is needed.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Data Collection:Collect a diverse dataset of license plate images and video frames captured by the surveillance cameras.Annotate the dataset with accurate ground-truth license plate information for training and validation.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Preprocessing:Enhance the quality of captured video frames through techniques like denoising, contrast adjustment, and resizing.Implement lighting normalization to handle variations in lighting conditions.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License Plate Localization:Develop or use pre-trained object detection models (e.g., YOLO, Faster R-CNN) to locate license plates within the preprocessed frames.Extract regions of interest (ROI) containing license plates for further processing.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Optical Character Recognition (OCR):Train deep learning models (e.g., CNNs, LSTM networks) for character recognition using annotated data.Fine-tune models to accurately recognize license plate characters in different languages and fonts. </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dirty="0">
                <a:latin typeface="Times New Roman" panose="02020603050405020304" pitchFamily="18" charset="0"/>
                <a:cs typeface="Times New Roman" panose="02020603050405020304" pitchFamily="18" charset="0"/>
                <a:sym typeface="+mn-ea"/>
              </a:rPr>
              <a:t>Methodology used</a:t>
            </a:r>
            <a:br>
              <a:rPr lang="en-US" dirty="0">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BDCDBBEF-AA6C-4BA6-85B2-A17D7F280E38}" type="slidenum">
              <a:rPr lang="en-US" smtClean="0"/>
            </a:fld>
            <a:endParaRPr lang="en-US"/>
          </a:p>
        </p:txBody>
      </p:sp>
      <p:pic>
        <p:nvPicPr>
          <p:cNvPr id="5" name="Content Placeholder 4" descr="fchart"/>
          <p:cNvPicPr>
            <a:picLocks noChangeAspect="1"/>
          </p:cNvPicPr>
          <p:nvPr>
            <p:ph idx="1"/>
          </p:nvPr>
        </p:nvPicPr>
        <p:blipFill>
          <a:blip r:embed="rId1"/>
          <a:stretch>
            <a:fillRect/>
          </a:stretch>
        </p:blipFill>
        <p:spPr>
          <a:xfrm>
            <a:off x="4352290" y="1095375"/>
            <a:ext cx="3048635" cy="50819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 and Outputs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lstStyle/>
          <a:p>
            <a:r>
              <a:rPr lang="en-IN" altLang="en-US" dirty="0">
                <a:latin typeface="Times New Roman" panose="02020603050405020304" pitchFamily="18" charset="0"/>
                <a:cs typeface="Times New Roman" panose="02020603050405020304" pitchFamily="18" charset="0"/>
              </a:rPr>
              <a:t>We can find the Accuracy and Precision</a:t>
            </a:r>
            <a:endParaRPr lang="en-IN" altLang="en-US" dirty="0">
              <a:latin typeface="Times New Roman" panose="02020603050405020304" pitchFamily="18" charset="0"/>
              <a:cs typeface="Times New Roman" panose="02020603050405020304" pitchFamily="18" charset="0"/>
            </a:endParaRPr>
          </a:p>
          <a:p>
            <a:endParaRPr lang="en-IN" alt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pic>
        <p:nvPicPr>
          <p:cNvPr id="5" name="Content Placeholder 4" descr="acc and prec"/>
          <p:cNvPicPr>
            <a:picLocks noChangeAspect="1"/>
          </p:cNvPicPr>
          <p:nvPr>
            <p:ph sz="half" idx="2"/>
          </p:nvPr>
        </p:nvPicPr>
        <p:blipFill>
          <a:blip r:embed="rId1"/>
          <a:stretch>
            <a:fillRect/>
          </a:stretch>
        </p:blipFill>
        <p:spPr>
          <a:xfrm>
            <a:off x="6287770" y="1825625"/>
            <a:ext cx="4949825" cy="4351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pitchFamily="18" charset="0"/>
                <a:cs typeface="Times New Roman" panose="02020603050405020304" pitchFamily="18" charset="0"/>
              </a:rPr>
              <a:t>Output</a:t>
            </a:r>
            <a:endParaRPr lang="en-IN" alt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p>
            <a:r>
              <a:rPr lang="en-IN" altLang="en-US">
                <a:latin typeface="Times New Roman" panose="02020603050405020304" pitchFamily="18" charset="0"/>
                <a:cs typeface="Times New Roman" panose="02020603050405020304" pitchFamily="18" charset="0"/>
              </a:rPr>
              <a:t>Image Pre-Processing for the visibility</a:t>
            </a:r>
            <a:endParaRPr lang="en-IN" altLang="en-US">
              <a:latin typeface="Times New Roman" panose="02020603050405020304" pitchFamily="18" charset="0"/>
              <a:cs typeface="Times New Roman" panose="02020603050405020304" pitchFamily="18" charset="0"/>
            </a:endParaRPr>
          </a:p>
          <a:p>
            <a:endParaRPr lang="en-IN" altLang="en-US">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BDCDBBEF-AA6C-4BA6-85B2-A17D7F280E38}" type="slidenum">
              <a:rPr lang="en-US" smtClean="0"/>
            </a:fld>
            <a:endParaRPr lang="en-US"/>
          </a:p>
        </p:txBody>
      </p:sp>
      <p:pic>
        <p:nvPicPr>
          <p:cNvPr id="6" name="Content Placeholder 5" descr="Screenshot (1018)"/>
          <p:cNvPicPr>
            <a:picLocks noChangeAspect="1"/>
          </p:cNvPicPr>
          <p:nvPr>
            <p:ph sz="half" idx="2"/>
          </p:nvPr>
        </p:nvPicPr>
        <p:blipFill>
          <a:blip r:embed="rId1"/>
          <a:stretch>
            <a:fillRect/>
          </a:stretch>
        </p:blipFill>
        <p:spPr>
          <a:xfrm>
            <a:off x="5550535" y="1825625"/>
            <a:ext cx="5803265" cy="4109085"/>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0</TotalTime>
  <Words>9467</Words>
  <Application>WPS Presentation</Application>
  <PresentationFormat>Widescreen</PresentationFormat>
  <Paragraphs>143</Paragraphs>
  <Slides>14</Slides>
  <Notes>0</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14</vt:i4>
      </vt:variant>
    </vt:vector>
  </HeadingPairs>
  <TitlesOfParts>
    <vt:vector size="32" baseType="lpstr">
      <vt:lpstr>Arial</vt:lpstr>
      <vt:lpstr>SimSun</vt:lpstr>
      <vt:lpstr>Wingdings</vt:lpstr>
      <vt:lpstr>Calibri</vt:lpstr>
      <vt:lpstr>King</vt:lpstr>
      <vt:lpstr>Segoe Print</vt:lpstr>
      <vt:lpstr>Casper</vt:lpstr>
      <vt:lpstr>Yu Gothic UI</vt:lpstr>
      <vt:lpstr>Karla</vt:lpstr>
      <vt:lpstr>Times New Roman</vt:lpstr>
      <vt:lpstr>Arial Black</vt:lpstr>
      <vt:lpstr>Times New Roman</vt:lpstr>
      <vt:lpstr>Microsoft YaHei</vt:lpstr>
      <vt:lpstr>Arial Unicode MS</vt:lpstr>
      <vt:lpstr>Calibri Light</vt:lpstr>
      <vt:lpstr>1_Office Theme</vt:lpstr>
      <vt:lpstr>2_Office Theme</vt:lpstr>
      <vt:lpstr>Contents Slide Master</vt:lpstr>
      <vt:lpstr>PowerPoint 演示文稿</vt:lpstr>
      <vt:lpstr>Outline</vt:lpstr>
      <vt:lpstr>Introduction to Project</vt:lpstr>
      <vt:lpstr>Problem Formulation</vt:lpstr>
      <vt:lpstr>Objectives of the Work</vt:lpstr>
      <vt:lpstr>Methodology used</vt:lpstr>
      <vt:lpstr>Methodology used </vt:lpstr>
      <vt:lpstr>Results and Outputs</vt:lpstr>
      <vt:lpstr>Output</vt:lpstr>
      <vt:lpstr>Output</vt:lpstr>
      <vt:lpstr>Output</vt:lpstr>
      <vt:lpstr>Conclusion</vt:lpstr>
      <vt:lpstr>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Dhinesh</cp:lastModifiedBy>
  <cp:revision>494</cp:revision>
  <dcterms:created xsi:type="dcterms:W3CDTF">2019-01-09T10:33:00Z</dcterms:created>
  <dcterms:modified xsi:type="dcterms:W3CDTF">2023-11-29T12:41:50Z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167705B2FE7347B7A215AD0A8EF6CF05</vt:lpwstr>
  </property>
  <property fmtid="{D5CDD505-2E9C-101B-9397-08002B2CF9AE}" pid="3" name="KSOProductBuildVer">
    <vt:lpwstr>1033-11.2.0.11225</vt:lpwstr>
  </property>
</Properties>
</file>