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notesMasterIdLst>
    <p:notesMasterId r:id="rId14"/>
  </p:notesMasterIdLst>
  <p:sldIdLst>
    <p:sldId id="315" r:id="rId2"/>
    <p:sldId id="257" r:id="rId3"/>
    <p:sldId id="263" r:id="rId4"/>
    <p:sldId id="303" r:id="rId5"/>
    <p:sldId id="304" r:id="rId6"/>
    <p:sldId id="293" r:id="rId7"/>
    <p:sldId id="292" r:id="rId8"/>
    <p:sldId id="314" r:id="rId9"/>
    <p:sldId id="322" r:id="rId10"/>
    <p:sldId id="316" r:id="rId11"/>
    <p:sldId id="276" r:id="rId12"/>
    <p:sldId id="28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26" autoAdjust="0"/>
    <p:restoredTop sz="94018" autoAdjust="0"/>
  </p:normalViewPr>
  <p:slideViewPr>
    <p:cSldViewPr>
      <p:cViewPr varScale="1">
        <p:scale>
          <a:sx n="87" d="100"/>
          <a:sy n="87" d="100"/>
        </p:scale>
        <p:origin x="-1358"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F1EFC0-6DF6-4F13-BB4A-B5A393853DC1}" type="datetimeFigureOut">
              <a:rPr lang="en-US" smtClean="0"/>
              <a:pPr/>
              <a:t>7/5/2023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6E48D8-E6F6-4569-BCC6-84F908CA06D0}" type="slidenum">
              <a:rPr lang="en-US" smtClean="0"/>
              <a:pPr/>
              <a:t>‹#›</a:t>
            </a:fld>
            <a:endParaRPr lang="en-US"/>
          </a:p>
        </p:txBody>
      </p:sp>
    </p:spTree>
    <p:extLst>
      <p:ext uri="{BB962C8B-B14F-4D97-AF65-F5344CB8AC3E}">
        <p14:creationId xmlns:p14="http://schemas.microsoft.com/office/powerpoint/2010/main" xmlns="" val="1895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7C50A6-F9F7-475D-98C3-A43C7541DA9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3C8DA74-8ECB-4363-89F1-AEA07E29815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4DAC97E-1398-4575-8343-8D9C5EDF2373}"/>
              </a:ext>
            </a:extLst>
          </p:cNvPr>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a:extLst>
              <a:ext uri="{FF2B5EF4-FFF2-40B4-BE49-F238E27FC236}">
                <a16:creationId xmlns:a16="http://schemas.microsoft.com/office/drawing/2014/main" xmlns="" id="{77571CBA-FC98-4D6B-9B85-F4838554D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C965B5F-7142-4943-A73A-F8054AAFBD7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588840299"/>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B5AC7E-93F1-4965-8E2B-4540334088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E89D53D-A170-498C-A579-ABB55600D1D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09CAD6B-9838-4070-9EE0-A4F3472DE24E}"/>
              </a:ext>
            </a:extLst>
          </p:cNvPr>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a:extLst>
              <a:ext uri="{FF2B5EF4-FFF2-40B4-BE49-F238E27FC236}">
                <a16:creationId xmlns:a16="http://schemas.microsoft.com/office/drawing/2014/main" xmlns="" id="{9655C209-0D2D-454F-8EDD-39284C5DB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2185929-3E6A-4019-9489-4A981D1963D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127321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A4DEE4F-FEE6-4DE8-935C-6C764B35A63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B3535D3-D327-4FB7-BF9A-E494478A650B}"/>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D8EEFF2-CAE2-4E76-986F-47732D7951AF}"/>
              </a:ext>
            </a:extLst>
          </p:cNvPr>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a:extLst>
              <a:ext uri="{FF2B5EF4-FFF2-40B4-BE49-F238E27FC236}">
                <a16:creationId xmlns:a16="http://schemas.microsoft.com/office/drawing/2014/main" xmlns="" id="{44DE884B-0103-4BD1-A383-CE08A5A39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E0FD5E0-817D-47CF-B8FA-F031DB4F2B6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036248025"/>
      </p:ext>
    </p:extLst>
  </p:cSld>
  <p:clrMapOvr>
    <a:masterClrMapping/>
  </p:clrMapOvr>
  <p:extLst>
    <p:ext uri="{DCECCB84-F9BA-43D5-87BE-67443E8EF086}">
      <p15:sldGuideLst xmlns:p15="http://schemas.microsoft.com/office/powerpoint/2012/main" xmlns=""/>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39191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015AF-BAD6-458A-8097-4874AFA05B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1DE2130-5726-4E6D-9106-ACCE1B294C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833A2BD-BF91-49FF-9313-75B2415C3381}"/>
              </a:ext>
            </a:extLst>
          </p:cNvPr>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a:extLst>
              <a:ext uri="{FF2B5EF4-FFF2-40B4-BE49-F238E27FC236}">
                <a16:creationId xmlns:a16="http://schemas.microsoft.com/office/drawing/2014/main" xmlns="" id="{C0AC828B-9ED7-4668-A13F-6281C3D9F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97825DF-4BD1-4C56-AEE4-AB3F36D7E7F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81152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0F929F-09CF-4816-84E2-91DF3D024E0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4E5B2F-A8AA-44F8-BCC2-8CFA2F1F4D7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6B88F4BC-E920-4D08-BF81-7D34EAD8FAD9}"/>
              </a:ext>
            </a:extLst>
          </p:cNvPr>
          <p:cNvSpPr>
            <a:spLocks noGrp="1"/>
          </p:cNvSpPr>
          <p:nvPr>
            <p:ph type="dt" sz="half" idx="10"/>
          </p:nvPr>
        </p:nvSpPr>
        <p:spPr/>
        <p:txBody>
          <a:bodyPr/>
          <a:lstStyle/>
          <a:p>
            <a:fld id="{1D8BD707-D9CF-40AE-B4C6-C98DA3205C09}" type="datetimeFigureOut">
              <a:rPr lang="en-US" smtClean="0"/>
              <a:pPr/>
              <a:t>7/5/2023</a:t>
            </a:fld>
            <a:endParaRPr lang="en-US"/>
          </a:p>
        </p:txBody>
      </p:sp>
      <p:sp>
        <p:nvSpPr>
          <p:cNvPr id="5" name="Footer Placeholder 4">
            <a:extLst>
              <a:ext uri="{FF2B5EF4-FFF2-40B4-BE49-F238E27FC236}">
                <a16:creationId xmlns:a16="http://schemas.microsoft.com/office/drawing/2014/main" xmlns="" id="{0CB1A0BC-3BA9-47BF-9428-57754AD28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3D887CD-F847-463F-93AB-191DCC8900A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836249589"/>
      </p:ext>
    </p:extLst>
  </p:cSld>
  <p:clrMapOvr>
    <a:masterClrMapping/>
  </p:clrMapOvr>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2D56A-8AA4-47A3-AC52-94DE91109C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D637892-1508-4420-A523-BBD93D8DA92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F9746F15-0F09-463C-A5AD-B7DDFA99B11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4293D8FB-5F4B-4324-BE68-BD1CE25E6733}"/>
              </a:ext>
            </a:extLst>
          </p:cNvPr>
          <p:cNvSpPr>
            <a:spLocks noGrp="1"/>
          </p:cNvSpPr>
          <p:nvPr>
            <p:ph type="dt" sz="half" idx="10"/>
          </p:nvPr>
        </p:nvSpPr>
        <p:spPr/>
        <p:txBody>
          <a:bodyPr/>
          <a:lstStyle/>
          <a:p>
            <a:fld id="{1D8BD707-D9CF-40AE-B4C6-C98DA3205C09}" type="datetimeFigureOut">
              <a:rPr lang="en-US" smtClean="0"/>
              <a:pPr/>
              <a:t>7/5/2023</a:t>
            </a:fld>
            <a:endParaRPr lang="en-US"/>
          </a:p>
        </p:txBody>
      </p:sp>
      <p:sp>
        <p:nvSpPr>
          <p:cNvPr id="6" name="Footer Placeholder 5">
            <a:extLst>
              <a:ext uri="{FF2B5EF4-FFF2-40B4-BE49-F238E27FC236}">
                <a16:creationId xmlns:a16="http://schemas.microsoft.com/office/drawing/2014/main" xmlns="" id="{7A4B4699-7F8A-408F-AC89-6626832C77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20F69FA-8A0A-4F1B-B749-15376570428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416255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45D947-6D8B-4BC8-A185-5C0E35E705DE}"/>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0FF6F9A-E2A3-4BD6-9A20-BA44724FEDF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xmlns="" id="{6EB6DB2A-82B5-4722-9B22-26BD9BB20487}"/>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3367ACF9-8FBA-4AF5-A13F-BE446FD97CE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xmlns="" id="{A5197433-F88D-402D-B780-79FE492D4681}"/>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4DFF64FA-A2BB-43DD-8272-8D05505313AB}"/>
              </a:ext>
            </a:extLst>
          </p:cNvPr>
          <p:cNvSpPr>
            <a:spLocks noGrp="1"/>
          </p:cNvSpPr>
          <p:nvPr>
            <p:ph type="dt" sz="half" idx="10"/>
          </p:nvPr>
        </p:nvSpPr>
        <p:spPr/>
        <p:txBody>
          <a:bodyPr/>
          <a:lstStyle/>
          <a:p>
            <a:fld id="{1D8BD707-D9CF-40AE-B4C6-C98DA3205C09}" type="datetimeFigureOut">
              <a:rPr lang="en-US" smtClean="0"/>
              <a:pPr/>
              <a:t>7/5/2023</a:t>
            </a:fld>
            <a:endParaRPr lang="en-US"/>
          </a:p>
        </p:txBody>
      </p:sp>
      <p:sp>
        <p:nvSpPr>
          <p:cNvPr id="8" name="Footer Placeholder 7">
            <a:extLst>
              <a:ext uri="{FF2B5EF4-FFF2-40B4-BE49-F238E27FC236}">
                <a16:creationId xmlns:a16="http://schemas.microsoft.com/office/drawing/2014/main" xmlns="" id="{982A3825-10AE-4504-82D0-3D838E2721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CEC87D3-E99F-4512-9C51-BC758298F62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963034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ABC44A-BB45-4792-8123-77440A6FF9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01B210B-89BE-484F-AA5B-AFD3432694EC}"/>
              </a:ext>
            </a:extLst>
          </p:cNvPr>
          <p:cNvSpPr>
            <a:spLocks noGrp="1"/>
          </p:cNvSpPr>
          <p:nvPr>
            <p:ph type="dt" sz="half" idx="10"/>
          </p:nvPr>
        </p:nvSpPr>
        <p:spPr/>
        <p:txBody>
          <a:bodyPr/>
          <a:lstStyle/>
          <a:p>
            <a:fld id="{1D8BD707-D9CF-40AE-B4C6-C98DA3205C09}" type="datetimeFigureOut">
              <a:rPr lang="en-US" smtClean="0"/>
              <a:pPr/>
              <a:t>7/5/2023</a:t>
            </a:fld>
            <a:endParaRPr lang="en-US"/>
          </a:p>
        </p:txBody>
      </p:sp>
      <p:sp>
        <p:nvSpPr>
          <p:cNvPr id="4" name="Footer Placeholder 3">
            <a:extLst>
              <a:ext uri="{FF2B5EF4-FFF2-40B4-BE49-F238E27FC236}">
                <a16:creationId xmlns:a16="http://schemas.microsoft.com/office/drawing/2014/main" xmlns="" id="{4D560772-7FC8-4BE2-8CCD-9F534D3345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0537617-D37D-4743-BC1C-D29CEB60A0C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782239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64B5EC3-E52E-4F7D-84A4-637A867D897E}"/>
              </a:ext>
            </a:extLst>
          </p:cNvPr>
          <p:cNvSpPr>
            <a:spLocks noGrp="1"/>
          </p:cNvSpPr>
          <p:nvPr>
            <p:ph type="dt" sz="half" idx="10"/>
          </p:nvPr>
        </p:nvSpPr>
        <p:spPr/>
        <p:txBody>
          <a:bodyPr/>
          <a:lstStyle/>
          <a:p>
            <a:fld id="{1D8BD707-D9CF-40AE-B4C6-C98DA3205C09}" type="datetimeFigureOut">
              <a:rPr lang="en-US" smtClean="0"/>
              <a:pPr/>
              <a:t>7/5/2023</a:t>
            </a:fld>
            <a:endParaRPr lang="en-US"/>
          </a:p>
        </p:txBody>
      </p:sp>
      <p:sp>
        <p:nvSpPr>
          <p:cNvPr id="3" name="Footer Placeholder 2">
            <a:extLst>
              <a:ext uri="{FF2B5EF4-FFF2-40B4-BE49-F238E27FC236}">
                <a16:creationId xmlns:a16="http://schemas.microsoft.com/office/drawing/2014/main" xmlns="" id="{F7FEF8C1-4CDE-43E4-8102-99FFAA5948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74F0D7B-D959-4414-A979-7699D9A77BC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54483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0C615-1B47-4DA0-A0EC-91DC3DA0861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EB4609D-EDF9-4CC9-B0A5-A63AEB55806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E9D2348-B840-4F1C-B287-7821758AC3E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4A8B5947-4F09-4887-9400-06BEB6392558}"/>
              </a:ext>
            </a:extLst>
          </p:cNvPr>
          <p:cNvSpPr>
            <a:spLocks noGrp="1"/>
          </p:cNvSpPr>
          <p:nvPr>
            <p:ph type="dt" sz="half" idx="10"/>
          </p:nvPr>
        </p:nvSpPr>
        <p:spPr/>
        <p:txBody>
          <a:bodyPr/>
          <a:lstStyle/>
          <a:p>
            <a:fld id="{1D8BD707-D9CF-40AE-B4C6-C98DA3205C09}" type="datetimeFigureOut">
              <a:rPr lang="en-US" smtClean="0"/>
              <a:pPr/>
              <a:t>7/5/2023</a:t>
            </a:fld>
            <a:endParaRPr lang="en-US"/>
          </a:p>
        </p:txBody>
      </p:sp>
      <p:sp>
        <p:nvSpPr>
          <p:cNvPr id="6" name="Footer Placeholder 5">
            <a:extLst>
              <a:ext uri="{FF2B5EF4-FFF2-40B4-BE49-F238E27FC236}">
                <a16:creationId xmlns:a16="http://schemas.microsoft.com/office/drawing/2014/main" xmlns="" id="{05DC82DC-7259-4B8F-858B-51BEC188E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2BE5CD1-27CB-44DE-A847-9C9C1A173E3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33095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739D82-0B3B-4382-8280-055EF210294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76C17AD-99BA-466B-8D4F-125583E8461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xmlns="" id="{425ACD7A-E0EA-4813-91F2-B32A8C6088E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CEF355D9-5CEC-46E9-81B2-51C74354DFDF}"/>
              </a:ext>
            </a:extLst>
          </p:cNvPr>
          <p:cNvSpPr>
            <a:spLocks noGrp="1"/>
          </p:cNvSpPr>
          <p:nvPr>
            <p:ph type="dt" sz="half" idx="10"/>
          </p:nvPr>
        </p:nvSpPr>
        <p:spPr/>
        <p:txBody>
          <a:bodyPr/>
          <a:lstStyle/>
          <a:p>
            <a:fld id="{1D8BD707-D9CF-40AE-B4C6-C98DA3205C09}" type="datetimeFigureOut">
              <a:rPr lang="en-US" smtClean="0"/>
              <a:pPr/>
              <a:t>7/5/2023</a:t>
            </a:fld>
            <a:endParaRPr lang="en-US"/>
          </a:p>
        </p:txBody>
      </p:sp>
      <p:sp>
        <p:nvSpPr>
          <p:cNvPr id="6" name="Footer Placeholder 5">
            <a:extLst>
              <a:ext uri="{FF2B5EF4-FFF2-40B4-BE49-F238E27FC236}">
                <a16:creationId xmlns:a16="http://schemas.microsoft.com/office/drawing/2014/main" xmlns="" id="{35317125-E309-4EDE-9E05-46A927F4C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526B25A-EFD9-4B55-97F8-5E3AEEEA62A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067621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2EAAEF3-0AB9-4EC2-8074-5EB81DCFDE9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FA95935-2978-48AA-9B74-9CBF32E4C6E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030FEE9-E5B8-4E3F-ACA3-35063B0C7C0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7/5/2023</a:t>
            </a:fld>
            <a:endParaRPr lang="en-US"/>
          </a:p>
        </p:txBody>
      </p:sp>
      <p:sp>
        <p:nvSpPr>
          <p:cNvPr id="5" name="Footer Placeholder 4">
            <a:extLst>
              <a:ext uri="{FF2B5EF4-FFF2-40B4-BE49-F238E27FC236}">
                <a16:creationId xmlns:a16="http://schemas.microsoft.com/office/drawing/2014/main" xmlns="" id="{7FEE5752-BD78-4F87-84F5-A794BB8F720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48AD102-DA49-47C0-BE87-6A762DE13C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357463165"/>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6A0ECA-7606-434F-9354-76D42115464C}"/>
              </a:ext>
            </a:extLst>
          </p:cNvPr>
          <p:cNvSpPr>
            <a:spLocks noGrp="1"/>
          </p:cNvSpPr>
          <p:nvPr>
            <p:ph type="title"/>
          </p:nvPr>
        </p:nvSpPr>
        <p:spPr>
          <a:xfrm>
            <a:off x="1752600" y="381000"/>
            <a:ext cx="6702059" cy="685800"/>
          </a:xfrm>
        </p:spPr>
        <p:txBody>
          <a:bodyPr>
            <a:normAutofit fontScale="90000"/>
          </a:bodyPr>
          <a:lstStyle/>
          <a:p>
            <a:pPr algn="ctr"/>
            <a:r>
              <a:rPr lang="en-IN" sz="3200" b="1" dirty="0">
                <a:latin typeface="Times New Roman" panose="02020603050405020304" pitchFamily="18" charset="0"/>
                <a:cs typeface="Times New Roman" panose="02020603050405020304" pitchFamily="18" charset="0"/>
              </a:rPr>
              <a:t/>
            </a: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CONTENTS OF THE PROJECT</a:t>
            </a:r>
          </a:p>
        </p:txBody>
      </p:sp>
      <p:sp>
        <p:nvSpPr>
          <p:cNvPr id="3" name="Content Placeholder 2">
            <a:extLst>
              <a:ext uri="{FF2B5EF4-FFF2-40B4-BE49-F238E27FC236}">
                <a16:creationId xmlns:a16="http://schemas.microsoft.com/office/drawing/2014/main" xmlns="" id="{C2B60731-E022-40D9-B49D-527C792CA88B}"/>
              </a:ext>
            </a:extLst>
          </p:cNvPr>
          <p:cNvSpPr>
            <a:spLocks noGrp="1"/>
          </p:cNvSpPr>
          <p:nvPr>
            <p:ph idx="1"/>
          </p:nvPr>
        </p:nvSpPr>
        <p:spPr>
          <a:xfrm>
            <a:off x="628648" y="1219200"/>
            <a:ext cx="7886700" cy="5181600"/>
          </a:xfrm>
        </p:spPr>
        <p:txBody>
          <a:bodyPr>
            <a:noAutofit/>
          </a:bodyPr>
          <a:lstStyle/>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Literature Survey- Min 10 papers</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Existing System and Drawbacks</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Proposed System  Diagram</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List of Modules</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Expected Outcome</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Ø"/>
            </a:pPr>
            <a:endParaRPr lang="en-IN" sz="1800" dirty="0"/>
          </a:p>
        </p:txBody>
      </p:sp>
    </p:spTree>
    <p:extLst>
      <p:ext uri="{BB962C8B-B14F-4D97-AF65-F5344CB8AC3E}">
        <p14:creationId xmlns:p14="http://schemas.microsoft.com/office/powerpoint/2010/main" xmlns="" val="1460185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2A1829D-66A1-4B0A-8BDF-68292315A1A4}"/>
              </a:ext>
            </a:extLst>
          </p:cNvPr>
          <p:cNvSpPr>
            <a:spLocks noGrp="1"/>
          </p:cNvSpPr>
          <p:nvPr>
            <p:ph type="title"/>
          </p:nvPr>
        </p:nvSpPr>
        <p:spPr>
          <a:xfrm>
            <a:off x="4619" y="1066800"/>
            <a:ext cx="9143999" cy="762000"/>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Expected Outcome/Result</a:t>
            </a:r>
            <a:r>
              <a:rPr lang="en-IN" sz="3200" dirty="0">
                <a:effectLst/>
                <a:latin typeface="Times New Roman" panose="02020603050405020304" pitchFamily="18" charset="0"/>
                <a:cs typeface="Times New Roman" panose="02020603050405020304" pitchFamily="18" charset="0"/>
              </a:rPr>
              <a:t/>
            </a:r>
            <a:br>
              <a:rPr lang="en-IN" sz="3200" dirty="0">
                <a:effectLst/>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21D5EF9-E550-4866-BBA3-9B06DC8AC5F6}"/>
              </a:ext>
            </a:extLst>
          </p:cNvPr>
          <p:cNvSpPr>
            <a:spLocks noGrp="1"/>
          </p:cNvSpPr>
          <p:nvPr>
            <p:ph idx="1"/>
          </p:nvPr>
        </p:nvSpPr>
        <p:spPr>
          <a:xfrm>
            <a:off x="457200" y="1600200"/>
            <a:ext cx="8077200" cy="4572000"/>
          </a:xfrm>
        </p:spPr>
        <p:txBody>
          <a:bodyPr>
            <a:normAutofit/>
          </a:bodyPr>
          <a:lstStyle/>
          <a:p>
            <a:pPr marL="457200" lvl="1" indent="0">
              <a:buNone/>
            </a:pPr>
            <a:endParaRPr lang="en-US" sz="1400" dirty="0">
              <a:effectLst/>
            </a:endParaRPr>
          </a:p>
          <a:p>
            <a:pPr marL="0" indent="0">
              <a:buNone/>
            </a:pPr>
            <a:endParaRPr lang="en-US" dirty="0"/>
          </a:p>
        </p:txBody>
      </p:sp>
      <p:pic>
        <p:nvPicPr>
          <p:cNvPr id="7" name="Picture 6">
            <a:extLst>
              <a:ext uri="{FF2B5EF4-FFF2-40B4-BE49-F238E27FC236}">
                <a16:creationId xmlns:a16="http://schemas.microsoft.com/office/drawing/2014/main" xmlns="" id="{6A03403A-5C0F-455F-A947-6FD14A742142}"/>
              </a:ext>
            </a:extLst>
          </p:cNvPr>
          <p:cNvPicPr/>
          <p:nvPr/>
        </p:nvPicPr>
        <p:blipFill>
          <a:blip r:embed="rId2"/>
          <a:stretch>
            <a:fillRect/>
          </a:stretch>
        </p:blipFill>
        <p:spPr>
          <a:xfrm>
            <a:off x="1706245" y="1817687"/>
            <a:ext cx="5731510" cy="3222625"/>
          </a:xfrm>
          <a:prstGeom prst="rect">
            <a:avLst/>
          </a:prstGeom>
        </p:spPr>
      </p:pic>
    </p:spTree>
    <p:extLst>
      <p:ext uri="{BB962C8B-B14F-4D97-AF65-F5344CB8AC3E}">
        <p14:creationId xmlns:p14="http://schemas.microsoft.com/office/powerpoint/2010/main" xmlns="" val="3840282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838200"/>
            <a:ext cx="6781800" cy="685800"/>
          </a:xfrm>
        </p:spPr>
        <p:txBody>
          <a:bodyPr>
            <a:noAutofit/>
          </a:bodyPr>
          <a:lstStyle/>
          <a:p>
            <a:pPr algn="ctr"/>
            <a:r>
              <a:rPr lang="en-US" sz="3200" b="1" dirty="0">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1"/>
          </p:nvPr>
        </p:nvSpPr>
        <p:spPr>
          <a:xfrm>
            <a:off x="381000" y="1676400"/>
            <a:ext cx="8229600" cy="4953000"/>
          </a:xfrm>
        </p:spPr>
        <p:txBody>
          <a:bodyPr>
            <a:normAutofit fontScale="92500" lnSpcReduction="20000"/>
          </a:bodyPr>
          <a:lstStyle/>
          <a:p>
            <a:pPr algn="just"/>
            <a:r>
              <a:rPr lang="en-US" sz="2400" b="0" i="0" u="none" strike="noStrike" baseline="0" dirty="0">
                <a:solidFill>
                  <a:srgbClr val="010202"/>
                </a:solidFill>
                <a:latin typeface="CIDFont+F4"/>
              </a:rPr>
              <a:t>[1] Agarwal, </a:t>
            </a:r>
            <a:r>
              <a:rPr lang="en-US" sz="2400" b="0" i="0" u="none" strike="noStrike" baseline="0" dirty="0" err="1">
                <a:solidFill>
                  <a:srgbClr val="010202"/>
                </a:solidFill>
                <a:latin typeface="CIDFont+F4"/>
              </a:rPr>
              <a:t>Apoorv</a:t>
            </a:r>
            <a:r>
              <a:rPr lang="en-US" sz="2400" b="0" i="0" u="none" strike="noStrike" baseline="0" dirty="0">
                <a:solidFill>
                  <a:srgbClr val="010202"/>
                </a:solidFill>
                <a:latin typeface="CIDFont+F4"/>
              </a:rPr>
              <a:t>, </a:t>
            </a:r>
            <a:r>
              <a:rPr lang="en-US" sz="2400" b="0" i="0" u="none" strike="noStrike" baseline="0" dirty="0" err="1">
                <a:solidFill>
                  <a:srgbClr val="010202"/>
                </a:solidFill>
                <a:latin typeface="CIDFont+F4"/>
              </a:rPr>
              <a:t>Fadi</a:t>
            </a:r>
            <a:r>
              <a:rPr lang="en-US" sz="2400" b="0" i="0" u="none" strike="noStrike" baseline="0" dirty="0">
                <a:solidFill>
                  <a:srgbClr val="010202"/>
                </a:solidFill>
                <a:latin typeface="CIDFont+F4"/>
              </a:rPr>
              <a:t> </a:t>
            </a:r>
            <a:r>
              <a:rPr lang="en-US" sz="2400" b="0" i="0" u="none" strike="noStrike" baseline="0" dirty="0" err="1">
                <a:solidFill>
                  <a:srgbClr val="010202"/>
                </a:solidFill>
                <a:latin typeface="CIDFont+F4"/>
              </a:rPr>
              <a:t>Biadsy</a:t>
            </a:r>
            <a:r>
              <a:rPr lang="en-US" sz="2400" b="0" i="0" u="none" strike="noStrike" baseline="0" dirty="0">
                <a:solidFill>
                  <a:srgbClr val="010202"/>
                </a:solidFill>
                <a:latin typeface="CIDFont+F4"/>
              </a:rPr>
              <a:t>, and Kathleen R. </a:t>
            </a:r>
            <a:r>
              <a:rPr lang="en-US" sz="2400" b="0" i="0" u="none" strike="noStrike" baseline="0" dirty="0" err="1">
                <a:solidFill>
                  <a:srgbClr val="010202"/>
                </a:solidFill>
                <a:latin typeface="CIDFont+F4"/>
              </a:rPr>
              <a:t>Mckeown</a:t>
            </a:r>
            <a:r>
              <a:rPr lang="en-US" sz="2400" b="0" i="0" u="none" strike="noStrike" baseline="0" dirty="0">
                <a:solidFill>
                  <a:srgbClr val="010202"/>
                </a:solidFill>
                <a:latin typeface="CIDFont+F4"/>
              </a:rPr>
              <a:t>.</a:t>
            </a:r>
          </a:p>
          <a:p>
            <a:pPr algn="just"/>
            <a:r>
              <a:rPr lang="en-US" sz="2400" b="0" i="0" u="none" strike="noStrike" baseline="0" dirty="0">
                <a:solidFill>
                  <a:srgbClr val="010202"/>
                </a:solidFill>
                <a:latin typeface="CIDFont+F4"/>
              </a:rPr>
              <a:t>"Contextual phrase-level polarity analysis using lexical affect</a:t>
            </a:r>
          </a:p>
          <a:p>
            <a:pPr algn="just"/>
            <a:r>
              <a:rPr lang="en-US" sz="2400" b="0" i="0" u="none" strike="noStrike" baseline="0" dirty="0">
                <a:solidFill>
                  <a:srgbClr val="010202"/>
                </a:solidFill>
                <a:latin typeface="CIDFont+F4"/>
              </a:rPr>
              <a:t>scoring and syntactic n-grams." </a:t>
            </a:r>
            <a:r>
              <a:rPr lang="en-US" sz="2400" b="0" i="0" u="none" strike="noStrike" baseline="0" dirty="0">
                <a:solidFill>
                  <a:srgbClr val="010202"/>
                </a:solidFill>
                <a:latin typeface="CIDFont+F6"/>
              </a:rPr>
              <a:t>Proceedings of the 12th</a:t>
            </a:r>
          </a:p>
          <a:p>
            <a:pPr algn="just"/>
            <a:r>
              <a:rPr lang="en-US" sz="2400" b="0" i="0" u="none" strike="noStrike" baseline="0" dirty="0">
                <a:solidFill>
                  <a:srgbClr val="010202"/>
                </a:solidFill>
                <a:latin typeface="CIDFont+F6"/>
              </a:rPr>
              <a:t>Conference of the European Chapter of the Association for</a:t>
            </a:r>
          </a:p>
          <a:p>
            <a:pPr algn="just"/>
            <a:r>
              <a:rPr lang="en-US" sz="2400" b="0" i="0" u="none" strike="noStrike" baseline="0" dirty="0">
                <a:solidFill>
                  <a:srgbClr val="010202"/>
                </a:solidFill>
                <a:latin typeface="CIDFont+F6"/>
              </a:rPr>
              <a:t>Computational Linguistics</a:t>
            </a:r>
            <a:r>
              <a:rPr lang="en-US" sz="2400" b="0" i="0" u="none" strike="noStrike" baseline="0" dirty="0">
                <a:solidFill>
                  <a:srgbClr val="010202"/>
                </a:solidFill>
                <a:latin typeface="CIDFont+F4"/>
              </a:rPr>
              <a:t>. Association for Computational</a:t>
            </a:r>
          </a:p>
          <a:p>
            <a:pPr algn="just"/>
            <a:r>
              <a:rPr lang="en-US" sz="2400" b="0" i="0" u="none" strike="noStrike" baseline="0" dirty="0">
                <a:solidFill>
                  <a:srgbClr val="010202"/>
                </a:solidFill>
                <a:latin typeface="CIDFont+F4"/>
              </a:rPr>
              <a:t>Linguistics, 2009.</a:t>
            </a:r>
          </a:p>
          <a:p>
            <a:pPr algn="just"/>
            <a:r>
              <a:rPr lang="en-US" sz="2400" b="0" i="0" u="none" strike="noStrike" baseline="0" dirty="0">
                <a:solidFill>
                  <a:srgbClr val="010202"/>
                </a:solidFill>
                <a:latin typeface="CIDFont+F4"/>
              </a:rPr>
              <a:t>[2] Barbosa, Luciano, and </a:t>
            </a:r>
            <a:r>
              <a:rPr lang="en-US" sz="2400" b="0" i="0" u="none" strike="noStrike" baseline="0" dirty="0" err="1">
                <a:solidFill>
                  <a:srgbClr val="010202"/>
                </a:solidFill>
                <a:latin typeface="CIDFont+F4"/>
              </a:rPr>
              <a:t>Junlan</a:t>
            </a:r>
            <a:r>
              <a:rPr lang="en-US" sz="2400" b="0" i="0" u="none" strike="noStrike" baseline="0" dirty="0">
                <a:solidFill>
                  <a:srgbClr val="010202"/>
                </a:solidFill>
                <a:latin typeface="CIDFont+F4"/>
              </a:rPr>
              <a:t> Feng. "Robust sentiment</a:t>
            </a:r>
          </a:p>
          <a:p>
            <a:pPr algn="just"/>
            <a:r>
              <a:rPr lang="en-US" sz="2400" b="0" i="0" u="none" strike="noStrike" baseline="0" dirty="0">
                <a:solidFill>
                  <a:srgbClr val="010202"/>
                </a:solidFill>
                <a:latin typeface="CIDFont+F4"/>
              </a:rPr>
              <a:t>detection on twitter from biased and noisy data." </a:t>
            </a:r>
            <a:r>
              <a:rPr lang="en-US" sz="2400" b="0" i="0" u="none" strike="noStrike" baseline="0" dirty="0">
                <a:solidFill>
                  <a:srgbClr val="010202"/>
                </a:solidFill>
                <a:latin typeface="CIDFont+F6"/>
              </a:rPr>
              <a:t>Proceedings of</a:t>
            </a:r>
          </a:p>
          <a:p>
            <a:pPr algn="just"/>
            <a:r>
              <a:rPr lang="en-US" sz="2400" b="0" i="0" u="none" strike="noStrike" baseline="0" dirty="0">
                <a:solidFill>
                  <a:srgbClr val="010202"/>
                </a:solidFill>
                <a:latin typeface="CIDFont+F6"/>
              </a:rPr>
              <a:t>the 23rd international conference on computational linguistics:</a:t>
            </a:r>
          </a:p>
          <a:p>
            <a:pPr algn="just"/>
            <a:r>
              <a:rPr lang="en-US" sz="2400" b="0" i="0" u="none" strike="noStrike" baseline="0" dirty="0">
                <a:solidFill>
                  <a:srgbClr val="010202"/>
                </a:solidFill>
                <a:latin typeface="CIDFont+F6"/>
              </a:rPr>
              <a:t>posters</a:t>
            </a:r>
            <a:r>
              <a:rPr lang="en-US" sz="2400" b="0" i="0" u="none" strike="noStrike" baseline="0" dirty="0">
                <a:solidFill>
                  <a:srgbClr val="010202"/>
                </a:solidFill>
                <a:latin typeface="CIDFont+F4"/>
              </a:rPr>
              <a:t>. Association for Computational Linguistics, 2010.</a:t>
            </a:r>
          </a:p>
          <a:p>
            <a:pPr algn="just"/>
            <a:r>
              <a:rPr lang="en-US" sz="2400" b="0" i="0" u="none" strike="noStrike" baseline="0" dirty="0">
                <a:solidFill>
                  <a:srgbClr val="010202"/>
                </a:solidFill>
                <a:latin typeface="CIDFont+F4"/>
              </a:rPr>
              <a:t>[3] </a:t>
            </a:r>
            <a:r>
              <a:rPr lang="en-US" sz="2400" b="0" i="0" u="none" strike="noStrike" baseline="0" dirty="0" err="1">
                <a:solidFill>
                  <a:srgbClr val="010202"/>
                </a:solidFill>
                <a:latin typeface="CIDFont+F4"/>
              </a:rPr>
              <a:t>Bermingham</a:t>
            </a:r>
            <a:r>
              <a:rPr lang="en-US" sz="2400" b="0" i="0" u="none" strike="noStrike" baseline="0" dirty="0">
                <a:solidFill>
                  <a:srgbClr val="010202"/>
                </a:solidFill>
                <a:latin typeface="CIDFont+F4"/>
              </a:rPr>
              <a:t>, Adam, and Alan F. Smeaton. "Classifying</a:t>
            </a:r>
          </a:p>
          <a:p>
            <a:pPr algn="just"/>
            <a:r>
              <a:rPr lang="en-US" sz="2400" b="0" i="0" u="none" strike="noStrike" baseline="0" dirty="0">
                <a:solidFill>
                  <a:srgbClr val="010202"/>
                </a:solidFill>
                <a:latin typeface="CIDFont+F4"/>
              </a:rPr>
              <a:t>sentiment in microblogs: is brevity an advantage?." </a:t>
            </a:r>
            <a:r>
              <a:rPr lang="en-US" sz="2400" b="0" i="0" u="none" strike="noStrike" baseline="0" dirty="0">
                <a:solidFill>
                  <a:srgbClr val="010202"/>
                </a:solidFill>
                <a:latin typeface="CIDFont+F6"/>
              </a:rPr>
              <a:t>Proceedings</a:t>
            </a:r>
          </a:p>
          <a:p>
            <a:pPr algn="just"/>
            <a:r>
              <a:rPr lang="en-US" sz="2400" b="0" i="0" u="none" strike="noStrike" baseline="0" dirty="0">
                <a:solidFill>
                  <a:srgbClr val="010202"/>
                </a:solidFill>
                <a:latin typeface="CIDFont+F6"/>
              </a:rPr>
              <a:t>of the 19th ACM international conference on Information and</a:t>
            </a:r>
          </a:p>
          <a:p>
            <a:pPr algn="just"/>
            <a:r>
              <a:rPr lang="en-US" sz="2400" b="0" i="0" u="none" strike="noStrike" baseline="0" dirty="0">
                <a:solidFill>
                  <a:srgbClr val="010202"/>
                </a:solidFill>
                <a:latin typeface="CIDFont+F6"/>
              </a:rPr>
              <a:t>knowledge management</a:t>
            </a:r>
            <a:r>
              <a:rPr lang="en-US" sz="2400" b="0" i="0" u="none" strike="noStrike" baseline="0" dirty="0">
                <a:solidFill>
                  <a:srgbClr val="010202"/>
                </a:solidFill>
                <a:latin typeface="CIDFont+F4"/>
              </a:rPr>
              <a:t>. ACM, 2010.</a:t>
            </a:r>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8229600" cy="1143000"/>
          </a:xfrm>
        </p:spPr>
        <p:txBody>
          <a:bodyPr>
            <a:normAutofit/>
          </a:bodyPr>
          <a:lstStyle/>
          <a:p>
            <a:pPr algn="ctr"/>
            <a:r>
              <a:rPr lang="en-US" sz="4000" b="1" i="1"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685800"/>
            <a:ext cx="7696200" cy="5791200"/>
          </a:xfrm>
        </p:spPr>
        <p:txBody>
          <a:bodyPr>
            <a:normAutofit/>
          </a:bodyPr>
          <a:lstStyle/>
          <a:p>
            <a:pPr algn="ctr"/>
            <a:endParaRPr lang="en-US" sz="4000" b="1" cap="none" dirty="0">
              <a:solidFill>
                <a:schemeClr val="tx1"/>
              </a:solidFill>
              <a:latin typeface="Times New Roman" panose="02020603050405020304" pitchFamily="18" charset="0"/>
              <a:cs typeface="Times New Roman" panose="02020603050405020304" pitchFamily="18" charset="0"/>
            </a:endParaRPr>
          </a:p>
          <a:p>
            <a:pPr algn="ctr"/>
            <a:r>
              <a:rPr lang="en-US" sz="4000" b="1" cap="none" dirty="0">
                <a:solidFill>
                  <a:schemeClr val="tx1"/>
                </a:solidFill>
                <a:latin typeface="Times New Roman" panose="02020603050405020304" pitchFamily="18" charset="0"/>
                <a:cs typeface="Times New Roman" panose="02020603050405020304" pitchFamily="18" charset="0"/>
              </a:rPr>
              <a:t>OBJECTIVE</a:t>
            </a:r>
          </a:p>
          <a:p>
            <a:pPr algn="ctr"/>
            <a:endParaRPr lang="en-US" sz="4800" b="1" cap="none" dirty="0">
              <a:solidFill>
                <a:schemeClr val="tx1"/>
              </a:solidFill>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IN" sz="2400" dirty="0">
                <a:solidFill>
                  <a:srgbClr val="010202"/>
                </a:solidFill>
                <a:effectLst/>
                <a:latin typeface="Times New Roman" panose="02020603050405020304" pitchFamily="18" charset="0"/>
                <a:ea typeface="Calibri" panose="020F0502020204030204" pitchFamily="34" charset="0"/>
                <a:cs typeface="Times New Roman" panose="02020603050405020304" pitchFamily="18" charset="0"/>
              </a:rPr>
              <a:t>concept to analyse women safety using social networking messages and by applying machine learning algorithms on it. Now-a-days almost all peoples are using social networking sites to express their feelings and if any women feel unsafe in any area then she will express negative words in her post/tweets/messages and by analysing those messages we can detect which area is more unsafe for women’s.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959574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543800" cy="609600"/>
          </a:xfrm>
        </p:spPr>
        <p:txBody>
          <a:bodyPr>
            <a:normAutofit/>
          </a:bodyPr>
          <a:lstStyle/>
          <a:p>
            <a:pPr algn="ctr"/>
            <a:r>
              <a:rPr lang="en-US" sz="3600" b="1" dirty="0">
                <a:latin typeface="Times New Roman" panose="02020603050405020304" pitchFamily="18" charset="0"/>
                <a:cs typeface="Times New Roman" panose="02020603050405020304" pitchFamily="18" charset="0"/>
              </a:rPr>
              <a:t>LITERATURE SURVEY</a:t>
            </a:r>
          </a:p>
        </p:txBody>
      </p:sp>
      <p:graphicFrame>
        <p:nvGraphicFramePr>
          <p:cNvPr id="4" name="Table 3"/>
          <p:cNvGraphicFramePr>
            <a:graphicFrameLocks noGrp="1"/>
          </p:cNvGraphicFramePr>
          <p:nvPr>
            <p:extLst>
              <p:ext uri="{D42A27DB-BD31-4B8C-83A1-F6EECF244321}">
                <p14:modId xmlns:p14="http://schemas.microsoft.com/office/powerpoint/2010/main" xmlns="" val="2804951211"/>
              </p:ext>
            </p:extLst>
          </p:nvPr>
        </p:nvGraphicFramePr>
        <p:xfrm>
          <a:off x="76200" y="-186919"/>
          <a:ext cx="8991599" cy="10948305"/>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20000"/>
                    </a:ext>
                  </a:extLst>
                </a:gridCol>
                <a:gridCol w="1286045">
                  <a:extLst>
                    <a:ext uri="{9D8B030D-6E8A-4147-A177-3AD203B41FA5}">
                      <a16:colId xmlns:a16="http://schemas.microsoft.com/office/drawing/2014/main" xmlns="" val="20001"/>
                    </a:ext>
                  </a:extLst>
                </a:gridCol>
                <a:gridCol w="1498600">
                  <a:extLst>
                    <a:ext uri="{9D8B030D-6E8A-4147-A177-3AD203B41FA5}">
                      <a16:colId xmlns:a16="http://schemas.microsoft.com/office/drawing/2014/main" xmlns="" val="20002"/>
                    </a:ext>
                  </a:extLst>
                </a:gridCol>
                <a:gridCol w="1787355">
                  <a:extLst>
                    <a:ext uri="{9D8B030D-6E8A-4147-A177-3AD203B41FA5}">
                      <a16:colId xmlns:a16="http://schemas.microsoft.com/office/drawing/2014/main" xmlns="" val="20003"/>
                    </a:ext>
                  </a:extLst>
                </a:gridCol>
                <a:gridCol w="1371600">
                  <a:extLst>
                    <a:ext uri="{9D8B030D-6E8A-4147-A177-3AD203B41FA5}">
                      <a16:colId xmlns:a16="http://schemas.microsoft.com/office/drawing/2014/main" xmlns="" val="20004"/>
                    </a:ext>
                  </a:extLst>
                </a:gridCol>
                <a:gridCol w="1602380">
                  <a:extLst>
                    <a:ext uri="{9D8B030D-6E8A-4147-A177-3AD203B41FA5}">
                      <a16:colId xmlns:a16="http://schemas.microsoft.com/office/drawing/2014/main" xmlns="" val="20005"/>
                    </a:ext>
                  </a:extLst>
                </a:gridCol>
                <a:gridCol w="759819">
                  <a:extLst>
                    <a:ext uri="{9D8B030D-6E8A-4147-A177-3AD203B41FA5}">
                      <a16:colId xmlns:a16="http://schemas.microsoft.com/office/drawing/2014/main" xmlns="" val="20006"/>
                    </a:ext>
                  </a:extLst>
                </a:gridCol>
              </a:tblGrid>
              <a:tr h="1225730">
                <a:tc>
                  <a:txBody>
                    <a:bodyPr/>
                    <a:lstStyle/>
                    <a:p>
                      <a:pPr algn="ctr"/>
                      <a:r>
                        <a:rPr lang="en-US" sz="2000" b="1" dirty="0">
                          <a:latin typeface="Times New Roman" panose="02020603050405020304" pitchFamily="18" charset="0"/>
                          <a:cs typeface="Times New Roman" panose="02020603050405020304" pitchFamily="18" charset="0"/>
                        </a:rPr>
                        <a:t>S.NO</a:t>
                      </a:r>
                    </a:p>
                  </a:txBody>
                  <a:tcPr marT="55321" marB="55321"/>
                </a:tc>
                <a:tc>
                  <a:txBody>
                    <a:bodyPr/>
                    <a:lstStyle/>
                    <a:p>
                      <a:pPr algn="ctr"/>
                      <a:r>
                        <a:rPr lang="en-US" sz="2000" b="1" dirty="0">
                          <a:latin typeface="Times New Roman" panose="02020603050405020304" pitchFamily="18" charset="0"/>
                          <a:cs typeface="Times New Roman" panose="02020603050405020304" pitchFamily="18" charset="0"/>
                        </a:rPr>
                        <a:t>TITLE OF    THE PROJECT</a:t>
                      </a:r>
                    </a:p>
                  </a:txBody>
                  <a:tcPr marT="55321" marB="55321"/>
                </a:tc>
                <a:tc>
                  <a:txBody>
                    <a:bodyPr/>
                    <a:lstStyle/>
                    <a:p>
                      <a:pPr algn="ctr"/>
                      <a:r>
                        <a:rPr lang="en-US" sz="2000" b="1" dirty="0">
                          <a:latin typeface="Times New Roman" panose="02020603050405020304" pitchFamily="18" charset="0"/>
                          <a:cs typeface="Times New Roman" panose="02020603050405020304" pitchFamily="18" charset="0"/>
                        </a:rPr>
                        <a:t>AUTHOR</a:t>
                      </a:r>
                      <a:r>
                        <a:rPr lang="en-US" sz="2000" b="1" baseline="0" dirty="0">
                          <a:latin typeface="Times New Roman" panose="02020603050405020304" pitchFamily="18" charset="0"/>
                          <a:cs typeface="Times New Roman" panose="02020603050405020304" pitchFamily="18" charset="0"/>
                        </a:rPr>
                        <a:t> NAME</a:t>
                      </a:r>
                      <a:endParaRPr lang="en-US" sz="2000" b="1" dirty="0">
                        <a:latin typeface="Times New Roman" panose="02020603050405020304" pitchFamily="18" charset="0"/>
                        <a:cs typeface="Times New Roman" panose="02020603050405020304" pitchFamily="18" charset="0"/>
                      </a:endParaRPr>
                    </a:p>
                  </a:txBody>
                  <a:tcPr marT="55321" marB="55321"/>
                </a:tc>
                <a:tc>
                  <a:txBody>
                    <a:bodyPr/>
                    <a:lstStyle/>
                    <a:p>
                      <a:pPr algn="ctr"/>
                      <a:r>
                        <a:rPr lang="en-US" sz="2000" b="1" dirty="0">
                          <a:latin typeface="Times New Roman" panose="02020603050405020304" pitchFamily="18" charset="0"/>
                          <a:cs typeface="Times New Roman" panose="02020603050405020304" pitchFamily="18" charset="0"/>
                        </a:rPr>
                        <a:t>JOURNAL</a:t>
                      </a:r>
                    </a:p>
                  </a:txBody>
                  <a:tcPr marT="55321" marB="55321"/>
                </a:tc>
                <a:tc>
                  <a:txBody>
                    <a:bodyPr/>
                    <a:lstStyle/>
                    <a:p>
                      <a:pPr algn="ctr"/>
                      <a:r>
                        <a:rPr lang="en-US" sz="2000" b="1" dirty="0">
                          <a:latin typeface="Times New Roman" panose="02020603050405020304" pitchFamily="18" charset="0"/>
                          <a:cs typeface="Times New Roman" panose="02020603050405020304" pitchFamily="18" charset="0"/>
                        </a:rPr>
                        <a:t>METHOD AND DESCRIPTION</a:t>
                      </a:r>
                    </a:p>
                  </a:txBody>
                  <a:tcPr marT="55321" marB="55321"/>
                </a:tc>
                <a:tc>
                  <a:txBody>
                    <a:bodyPr/>
                    <a:lstStyle/>
                    <a:p>
                      <a:pPr algn="ctr"/>
                      <a:r>
                        <a:rPr lang="en-US" sz="2000" b="1" dirty="0">
                          <a:latin typeface="Times New Roman" panose="02020603050405020304" pitchFamily="18" charset="0"/>
                          <a:cs typeface="Times New Roman" panose="02020603050405020304" pitchFamily="18" charset="0"/>
                        </a:rPr>
                        <a:t>DRAWBACKS </a:t>
                      </a:r>
                    </a:p>
                  </a:txBody>
                  <a:tcPr marT="55321" marB="55321"/>
                </a:tc>
                <a:tc>
                  <a:txBody>
                    <a:bodyPr/>
                    <a:lstStyle/>
                    <a:p>
                      <a:pPr algn="ctr"/>
                      <a:r>
                        <a:rPr lang="en-US" sz="2000" b="1" dirty="0">
                          <a:latin typeface="Times New Roman" panose="02020603050405020304" pitchFamily="18" charset="0"/>
                          <a:cs typeface="Times New Roman" panose="02020603050405020304" pitchFamily="18" charset="0"/>
                        </a:rPr>
                        <a:t>YEAR</a:t>
                      </a:r>
                      <a:r>
                        <a:rPr lang="en-US" sz="2000" b="1" baseline="0" dirty="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txBody>
                  <a:tcPr marT="55321" marB="55321"/>
                </a:tc>
                <a:extLst>
                  <a:ext uri="{0D108BD9-81ED-4DB2-BD59-A6C34878D82A}">
                    <a16:rowId xmlns:a16="http://schemas.microsoft.com/office/drawing/2014/main" xmlns="" val="10000"/>
                  </a:ext>
                </a:extLst>
              </a:tr>
              <a:tr h="2971248">
                <a:tc>
                  <a:txBody>
                    <a:bodyPr/>
                    <a:lstStyle/>
                    <a:p>
                      <a:pPr algn="ctr"/>
                      <a:r>
                        <a:rPr lang="en-US" sz="2000" b="1" dirty="0">
                          <a:latin typeface="Times New Roman" panose="02020603050405020304" pitchFamily="18" charset="0"/>
                          <a:cs typeface="Times New Roman" panose="02020603050405020304" pitchFamily="18" charset="0"/>
                        </a:rPr>
                        <a:t>1.</a:t>
                      </a:r>
                    </a:p>
                  </a:txBody>
                  <a:tcPr marT="55321" marB="55321"/>
                </a:tc>
                <a:tc>
                  <a:txBody>
                    <a:bodyPr/>
                    <a:lstStyle/>
                    <a:p>
                      <a:r>
                        <a:rPr lang="en-US" sz="1700" b="0" i="0" u="none" strike="noStrike" kern="1200" baseline="0" dirty="0">
                          <a:solidFill>
                            <a:schemeClr val="tx1"/>
                          </a:solidFill>
                          <a:latin typeface="+mn-lt"/>
                          <a:ea typeface="+mn-ea"/>
                          <a:cs typeface="+mn-cs"/>
                        </a:rPr>
                        <a:t>Contextual phrase-level polarity analysis using lexical affect scoring and syntactic n-grams</a:t>
                      </a:r>
                      <a:endParaRPr lang="en-US" sz="2200" dirty="0">
                        <a:latin typeface="Times New Roman" panose="02020603050405020304" pitchFamily="18" charset="0"/>
                        <a:cs typeface="Times New Roman" panose="02020603050405020304" pitchFamily="18" charset="0"/>
                      </a:endParaRPr>
                    </a:p>
                  </a:txBody>
                  <a:tcPr marT="55321" marB="55321"/>
                </a:tc>
                <a:tc>
                  <a:txBody>
                    <a:bodyPr/>
                    <a:lstStyle/>
                    <a:p>
                      <a:r>
                        <a:rPr lang="en-US" sz="1700" dirty="0" err="1"/>
                        <a:t>Apoorv</a:t>
                      </a:r>
                      <a:r>
                        <a:rPr lang="en-US" sz="1700" dirty="0"/>
                        <a:t> Agarwal</a:t>
                      </a:r>
                    </a:p>
                    <a:p>
                      <a:r>
                        <a:rPr lang="en-US" sz="2200" dirty="0" err="1"/>
                        <a:t>Fadi</a:t>
                      </a:r>
                      <a:r>
                        <a:rPr lang="en-US" sz="2200" dirty="0"/>
                        <a:t> </a:t>
                      </a:r>
                      <a:r>
                        <a:rPr lang="en-US" sz="2200" dirty="0" err="1"/>
                        <a:t>Biadsy</a:t>
                      </a:r>
                      <a:endParaRPr lang="en-US" sz="2200" dirty="0"/>
                    </a:p>
                    <a:p>
                      <a:r>
                        <a:rPr lang="en-US" sz="2200" dirty="0"/>
                        <a:t>Kathleen R. </a:t>
                      </a:r>
                      <a:r>
                        <a:rPr lang="en-US" sz="2200" dirty="0" err="1"/>
                        <a:t>Mckeown</a:t>
                      </a:r>
                      <a:endParaRPr lang="en-US" sz="2200" dirty="0">
                        <a:latin typeface="Times New Roman" panose="02020603050405020304" pitchFamily="18" charset="0"/>
                        <a:cs typeface="Times New Roman" panose="02020603050405020304" pitchFamily="18" charset="0"/>
                      </a:endParaRPr>
                    </a:p>
                  </a:txBody>
                  <a:tcPr marT="55321" marB="55321"/>
                </a:tc>
                <a:tc>
                  <a:txBody>
                    <a:bodyPr/>
                    <a:lstStyle/>
                    <a:p>
                      <a:pPr algn="just"/>
                      <a:r>
                        <a:rPr lang="en-US" sz="1700" b="0" i="0" u="none" strike="noStrike" kern="1200" baseline="0" dirty="0">
                          <a:solidFill>
                            <a:schemeClr val="tx1"/>
                          </a:solidFill>
                          <a:latin typeface="+mn-lt"/>
                          <a:ea typeface="+mn-ea"/>
                          <a:cs typeface="+mn-cs"/>
                        </a:rPr>
                        <a:t>International Horticultural Congress </a:t>
                      </a:r>
                      <a:endParaRPr lang="en-US" sz="2200" dirty="0">
                        <a:latin typeface="Times New Roman" panose="02020603050405020304" pitchFamily="18" charset="0"/>
                        <a:cs typeface="Times New Roman" panose="02020603050405020304" pitchFamily="18" charset="0"/>
                      </a:endParaRPr>
                    </a:p>
                  </a:txBody>
                  <a:tcPr marT="55321" marB="55321"/>
                </a:tc>
                <a:tc>
                  <a:txBody>
                    <a:bodyPr/>
                    <a:lstStyle/>
                    <a:p>
                      <a:r>
                        <a:rPr lang="en-US" sz="1400" dirty="0"/>
                        <a:t>We present a classifier to predict contextual polarity of subjective phrases in a sentence. Our approach features lexical scoring derived from the Dictionary of Affect in Language (DAL) and extended through WordNet,</a:t>
                      </a:r>
                      <a:endParaRPr lang="en-US" sz="1400" dirty="0">
                        <a:latin typeface="Times New Roman" panose="02020603050405020304" pitchFamily="18" charset="0"/>
                        <a:cs typeface="Times New Roman" panose="02020603050405020304" pitchFamily="18" charset="0"/>
                      </a:endParaRPr>
                    </a:p>
                  </a:txBody>
                  <a:tcPr marT="55321" marB="55321"/>
                </a:tc>
                <a:tc>
                  <a:txBody>
                    <a:bodyPr/>
                    <a:lstStyle/>
                    <a:p>
                      <a:r>
                        <a:rPr lang="en-US" sz="1600" dirty="0"/>
                        <a:t>We compute polarity for each syntactic constituent in the input phrase using lexical affect scores for its words and extract n-grams over these constituents</a:t>
                      </a:r>
                      <a:endParaRPr lang="en-US" sz="1600" dirty="0">
                        <a:latin typeface="Times New Roman" panose="02020603050405020304" pitchFamily="18" charset="0"/>
                        <a:cs typeface="Times New Roman" panose="02020603050405020304" pitchFamily="18" charset="0"/>
                      </a:endParaRPr>
                    </a:p>
                  </a:txBody>
                  <a:tcPr marT="55321" marB="55321"/>
                </a:tc>
                <a:tc>
                  <a:txBody>
                    <a:bodyPr/>
                    <a:lstStyle/>
                    <a:p>
                      <a:r>
                        <a:rPr lang="en-US" sz="2200" dirty="0">
                          <a:latin typeface="Times New Roman" panose="02020603050405020304" pitchFamily="18" charset="0"/>
                          <a:cs typeface="Times New Roman" panose="02020603050405020304" pitchFamily="18" charset="0"/>
                        </a:rPr>
                        <a:t>2009</a:t>
                      </a:r>
                    </a:p>
                  </a:txBody>
                  <a:tcPr marT="55321" marB="55321"/>
                </a:tc>
                <a:extLst>
                  <a:ext uri="{0D108BD9-81ED-4DB2-BD59-A6C34878D82A}">
                    <a16:rowId xmlns:a16="http://schemas.microsoft.com/office/drawing/2014/main" xmlns="" val="10001"/>
                  </a:ext>
                </a:extLst>
              </a:tr>
              <a:tr h="5362541">
                <a:tc>
                  <a:txBody>
                    <a:bodyPr/>
                    <a:lstStyle/>
                    <a:p>
                      <a:pPr algn="ctr"/>
                      <a:r>
                        <a:rPr lang="en-US" sz="1700" b="1" dirty="0">
                          <a:latin typeface="Times New Roman" panose="02020603050405020304" pitchFamily="18" charset="0"/>
                          <a:cs typeface="Times New Roman" panose="02020603050405020304" pitchFamily="18" charset="0"/>
                        </a:rPr>
                        <a:t>2.</a:t>
                      </a:r>
                    </a:p>
                  </a:txBody>
                  <a:tcPr marT="55321" marB="55321"/>
                </a:tc>
                <a:tc>
                  <a:txBody>
                    <a:bodyPr/>
                    <a:lstStyle/>
                    <a:p>
                      <a:pPr algn="l"/>
                      <a:r>
                        <a:rPr lang="en-US" sz="2000" dirty="0">
                          <a:latin typeface="Times New Roman" panose="02020603050405020304" pitchFamily="18" charset="0"/>
                          <a:cs typeface="Times New Roman" panose="02020603050405020304" pitchFamily="18" charset="0"/>
                        </a:rPr>
                        <a:t>Robust sentiment detection on twitter from biased and noisy data</a:t>
                      </a:r>
                    </a:p>
                  </a:txBody>
                  <a:tcPr marT="55321" marB="55321"/>
                </a:tc>
                <a:tc>
                  <a:txBody>
                    <a:bodyPr/>
                    <a:lstStyle/>
                    <a:p>
                      <a:r>
                        <a:rPr lang="en-US" sz="1800" dirty="0"/>
                        <a:t>Luciano Barbosa , </a:t>
                      </a:r>
                      <a:r>
                        <a:rPr lang="en-US" sz="1800" dirty="0" err="1"/>
                        <a:t>Junlan</a:t>
                      </a:r>
                      <a:r>
                        <a:rPr lang="en-US" sz="1800" dirty="0"/>
                        <a:t> Feng</a:t>
                      </a:r>
                      <a:endParaRPr lang="en-US" sz="2000" dirty="0">
                        <a:latin typeface="Times New Roman" panose="02020603050405020304" pitchFamily="18" charset="0"/>
                        <a:cs typeface="Times New Roman" panose="02020603050405020304" pitchFamily="18" charset="0"/>
                      </a:endParaRPr>
                    </a:p>
                  </a:txBody>
                  <a:tcPr marT="55321" marB="55321"/>
                </a:tc>
                <a:tc>
                  <a:txBody>
                    <a:bodyPr/>
                    <a:lstStyle/>
                    <a:p>
                      <a:pPr algn="l"/>
                      <a:r>
                        <a:rPr lang="en-US" sz="1700" b="0" i="1" u="none" strike="noStrike" kern="1200" baseline="0" dirty="0">
                          <a:solidFill>
                            <a:schemeClr val="tx1"/>
                          </a:solidFill>
                          <a:latin typeface="+mn-lt"/>
                          <a:ea typeface="+mn-ea"/>
                          <a:cs typeface="+mn-cs"/>
                        </a:rPr>
                        <a:t>International Symposium on Models for Plant Growth and Control in Greenhouses </a:t>
                      </a:r>
                      <a:endParaRPr lang="en-US" sz="2000" dirty="0">
                        <a:latin typeface="Times New Roman" panose="02020603050405020304" pitchFamily="18" charset="0"/>
                        <a:cs typeface="Times New Roman" panose="02020603050405020304" pitchFamily="18" charset="0"/>
                      </a:endParaRPr>
                    </a:p>
                  </a:txBody>
                  <a:tcPr marT="55321" marB="55321"/>
                </a:tc>
                <a:tc>
                  <a:txBody>
                    <a:bodyPr/>
                    <a:lstStyle/>
                    <a:p>
                      <a:pPr algn="l"/>
                      <a:r>
                        <a:rPr lang="en-US" sz="1400" dirty="0"/>
                        <a:t> we propose an approach to automatically detect sentiments on Twitter messages (tweets) that explores some characteristics of how tweets are written and meta-information of the words that compose these messages</a:t>
                      </a:r>
                      <a:endParaRPr lang="en-US" sz="1400" dirty="0">
                        <a:latin typeface="Times New Roman" panose="02020603050405020304" pitchFamily="18" charset="0"/>
                        <a:cs typeface="Times New Roman" panose="02020603050405020304" pitchFamily="18" charset="0"/>
                      </a:endParaRPr>
                    </a:p>
                  </a:txBody>
                  <a:tcPr marT="55321" marB="55321"/>
                </a:tc>
                <a:tc>
                  <a:txBody>
                    <a:bodyPr/>
                    <a:lstStyle/>
                    <a:p>
                      <a:r>
                        <a:rPr lang="en-US" sz="2000" dirty="0">
                          <a:latin typeface="Times New Roman" panose="02020603050405020304" pitchFamily="18" charset="0"/>
                          <a:cs typeface="Times New Roman" panose="02020603050405020304" pitchFamily="18" charset="0"/>
                        </a:rPr>
                        <a:t>They have only initialized the problem.</a:t>
                      </a:r>
                    </a:p>
                  </a:txBody>
                  <a:tcPr marT="55321" marB="55321"/>
                </a:tc>
                <a:tc>
                  <a:txBody>
                    <a:bodyPr/>
                    <a:lstStyle/>
                    <a:p>
                      <a:r>
                        <a:rPr lang="en-US" sz="2000" dirty="0">
                          <a:latin typeface="Times New Roman" panose="02020603050405020304" pitchFamily="18" charset="0"/>
                          <a:cs typeface="Times New Roman" panose="02020603050405020304" pitchFamily="18" charset="0"/>
                        </a:rPr>
                        <a:t>2010</a:t>
                      </a:r>
                    </a:p>
                  </a:txBody>
                  <a:tcPr marT="55321" marB="55321"/>
                </a:tc>
                <a:extLst>
                  <a:ext uri="{0D108BD9-81ED-4DB2-BD59-A6C34878D82A}">
                    <a16:rowId xmlns:a16="http://schemas.microsoft.com/office/drawing/2014/main" xmlns=""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6C1195-BF61-4C7D-8737-9BEFC1B1E3EA}"/>
              </a:ext>
            </a:extLst>
          </p:cNvPr>
          <p:cNvSpPr>
            <a:spLocks noGrp="1"/>
          </p:cNvSpPr>
          <p:nvPr>
            <p:ph type="title"/>
          </p:nvPr>
        </p:nvSpPr>
        <p:spPr>
          <a:xfrm>
            <a:off x="508000" y="762000"/>
            <a:ext cx="8229600" cy="762000"/>
          </a:xfrm>
        </p:spPr>
        <p:txBody>
          <a:bodyPr>
            <a:normAutofit/>
          </a:bodyPr>
          <a:lstStyle/>
          <a:p>
            <a:pPr algn="ctr"/>
            <a:r>
              <a:rPr lang="en-US" sz="4000" b="1" dirty="0">
                <a:latin typeface="Times New Roman" panose="02020603050405020304" pitchFamily="18" charset="0"/>
                <a:cs typeface="Times New Roman" panose="02020603050405020304" pitchFamily="18" charset="0"/>
              </a:rPr>
              <a:t>EXISTING SYSTEM</a:t>
            </a:r>
            <a:endParaRPr lang="en-IN" sz="2100"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9B06598-7C23-4E02-B688-D182D7CD7AFE}"/>
              </a:ext>
            </a:extLst>
          </p:cNvPr>
          <p:cNvSpPr>
            <a:spLocks noGrp="1"/>
          </p:cNvSpPr>
          <p:nvPr>
            <p:ph idx="1"/>
          </p:nvPr>
        </p:nvSpPr>
        <p:spPr>
          <a:xfrm>
            <a:off x="508000" y="990600"/>
            <a:ext cx="8026400" cy="5334000"/>
          </a:xfrm>
        </p:spPr>
        <p:txBody>
          <a:bodyPr>
            <a:normAutofit lnSpcReduction="10000"/>
          </a:bodyPr>
          <a:lstStyle/>
          <a:p>
            <a:pPr algn="just">
              <a:buFont typeface="Wingdings" panose="05000000000000000000" pitchFamily="2" charset="2"/>
              <a:buChar char="Ø"/>
            </a:pPr>
            <a:endParaRPr lang="en-US" sz="4800" dirty="0">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IN" sz="3200" dirty="0">
                <a:solidFill>
                  <a:srgbClr val="010202"/>
                </a:solidFill>
                <a:effectLst/>
                <a:latin typeface="Times New Roman" panose="02020603050405020304" pitchFamily="18" charset="0"/>
                <a:ea typeface="Calibri" panose="020F0502020204030204" pitchFamily="34" charset="0"/>
                <a:cs typeface="Times New Roman" panose="02020603050405020304" pitchFamily="18" charset="0"/>
              </a:rPr>
              <a:t>concept to analyse women safety using social networking messages and by applying machine learning algorithms on it. Now-a-days almost all peoples are using social networking sites to express their feelings and if any women feel unsafe in any area then she will express negative words in her post/tweets/messages and by analysing those messages we can detect which area is more unsafe for women’s.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974991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253E488-5E04-4253-9866-30D298295F84}"/>
              </a:ext>
            </a:extLst>
          </p:cNvPr>
          <p:cNvSpPr>
            <a:spLocks noGrp="1"/>
          </p:cNvSpPr>
          <p:nvPr>
            <p:ph type="subTitle" idx="1"/>
          </p:nvPr>
        </p:nvSpPr>
        <p:spPr>
          <a:xfrm>
            <a:off x="457200" y="381000"/>
            <a:ext cx="8229600" cy="6096000"/>
          </a:xfrm>
        </p:spPr>
        <p:txBody>
          <a:bodyPr>
            <a:normAutofit/>
          </a:bodyPr>
          <a:lstStyle/>
          <a:p>
            <a:pPr marL="342900" indent="-342900" algn="just">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algn="l"/>
            <a:endParaRPr lang="en-IN" sz="3200" b="1" u="sng" dirty="0"/>
          </a:p>
          <a:p>
            <a:pPr algn="l"/>
            <a:r>
              <a:rPr lang="en-IN" sz="3200" b="1" u="sng" dirty="0"/>
              <a:t>Drawback of the Existing System </a:t>
            </a:r>
          </a:p>
          <a:p>
            <a:pPr algn="just"/>
            <a:r>
              <a:rPr lang="en-US" sz="2800" b="0" i="0" u="none" strike="noStrike" baseline="0" dirty="0">
                <a:solidFill>
                  <a:srgbClr val="010202"/>
                </a:solidFill>
                <a:latin typeface="CIDFont+F4"/>
              </a:rPr>
              <a:t>But women feel that they are unsafe in places like malls, shopping malls on their way to their job location because of the several unknown Eyes body shaming and harassing these women point</a:t>
            </a:r>
            <a:endParaRPr lang="en-US" sz="2800" dirty="0">
              <a:solidFill>
                <a:schemeClr val="tx1"/>
              </a:solidFill>
              <a:cs typeface="Times New Roman" panose="02020603050405020304" pitchFamily="18" charset="0"/>
            </a:endParaRPr>
          </a:p>
          <a:p>
            <a:pPr marL="457200" indent="-457200" algn="just">
              <a:buFont typeface="Wingdings" panose="05000000000000000000" pitchFamily="2" charset="2"/>
              <a:buChar char="Ø"/>
            </a:pPr>
            <a:endParaRPr lang="en-IN" dirty="0"/>
          </a:p>
        </p:txBody>
      </p:sp>
    </p:spTree>
    <p:extLst>
      <p:ext uri="{BB962C8B-B14F-4D97-AF65-F5344CB8AC3E}">
        <p14:creationId xmlns:p14="http://schemas.microsoft.com/office/powerpoint/2010/main" xmlns="" val="468588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D36DEB-8ECC-47D6-95A1-50CF99E142FD}"/>
              </a:ext>
            </a:extLst>
          </p:cNvPr>
          <p:cNvSpPr>
            <a:spLocks noGrp="1"/>
          </p:cNvSpPr>
          <p:nvPr>
            <p:ph type="ctrTitle"/>
          </p:nvPr>
        </p:nvSpPr>
        <p:spPr>
          <a:xfrm>
            <a:off x="685800" y="838200"/>
            <a:ext cx="7772400" cy="381000"/>
          </a:xfrm>
        </p:spPr>
        <p:txBody>
          <a:bodyPr>
            <a:normAutofit fontScale="90000"/>
          </a:bodyPr>
          <a:lstStyle/>
          <a:p>
            <a:pPr algn="ctr"/>
            <a:r>
              <a:rPr lang="en-IN" sz="4000" dirty="0">
                <a:latin typeface="Times New Roman" panose="02020603050405020304" pitchFamily="18" charset="0"/>
                <a:cs typeface="Times New Roman" panose="02020603050405020304" pitchFamily="18" charset="0"/>
              </a:rPr>
              <a:t>PROBLEM DEFINITION</a:t>
            </a:r>
          </a:p>
        </p:txBody>
      </p:sp>
      <p:sp>
        <p:nvSpPr>
          <p:cNvPr id="3" name="Subtitle 2">
            <a:extLst>
              <a:ext uri="{FF2B5EF4-FFF2-40B4-BE49-F238E27FC236}">
                <a16:creationId xmlns:a16="http://schemas.microsoft.com/office/drawing/2014/main" xmlns="" id="{C8CB2EC9-EAB1-4795-9CDA-28D5E4E3388D}"/>
              </a:ext>
            </a:extLst>
          </p:cNvPr>
          <p:cNvSpPr>
            <a:spLocks noGrp="1"/>
          </p:cNvSpPr>
          <p:nvPr>
            <p:ph type="subTitle" idx="1"/>
          </p:nvPr>
        </p:nvSpPr>
        <p:spPr>
          <a:xfrm>
            <a:off x="533400" y="1524000"/>
            <a:ext cx="8077200" cy="4953000"/>
          </a:xfrm>
        </p:spPr>
        <p:txBody>
          <a:bodyPr>
            <a:normAutofit/>
          </a:bodyPr>
          <a:lstStyle/>
          <a:p>
            <a:pPr algn="l"/>
            <a:r>
              <a:rPr lang="en-US" sz="2800" b="0" i="0" u="none" strike="noStrike" baseline="0" dirty="0">
                <a:solidFill>
                  <a:srgbClr val="010202"/>
                </a:solidFill>
                <a:latin typeface="CIDFont+F7"/>
              </a:rPr>
              <a:t>Women, Safety, Sexual Harassment, Hash tag,</a:t>
            </a:r>
          </a:p>
          <a:p>
            <a:pPr algn="l"/>
            <a:r>
              <a:rPr lang="en-US" sz="2800" b="0" i="0" u="none" strike="noStrike" baseline="0" dirty="0">
                <a:solidFill>
                  <a:srgbClr val="010202"/>
                </a:solidFill>
                <a:latin typeface="CIDFont+F7"/>
              </a:rPr>
              <a:t>Sentimental Analysis</a:t>
            </a:r>
            <a:endParaRPr lang="en-IN" sz="4400" dirty="0"/>
          </a:p>
        </p:txBody>
      </p:sp>
    </p:spTree>
    <p:extLst>
      <p:ext uri="{BB962C8B-B14F-4D97-AF65-F5344CB8AC3E}">
        <p14:creationId xmlns:p14="http://schemas.microsoft.com/office/powerpoint/2010/main" xmlns="" val="1879408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79CD1D-03E4-4DAF-8861-E903A02864EE}"/>
              </a:ext>
            </a:extLst>
          </p:cNvPr>
          <p:cNvSpPr>
            <a:spLocks noGrp="1"/>
          </p:cNvSpPr>
          <p:nvPr>
            <p:ph type="title"/>
          </p:nvPr>
        </p:nvSpPr>
        <p:spPr>
          <a:xfrm>
            <a:off x="457200" y="609600"/>
            <a:ext cx="8229600" cy="838200"/>
          </a:xfrm>
        </p:spPr>
        <p:txBody>
          <a:bodyPr>
            <a:normAutofit/>
          </a:bodyPr>
          <a:lstStyle/>
          <a:p>
            <a:pPr algn="ctr"/>
            <a:r>
              <a:rPr lang="en-IN" sz="3600"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xmlns="" id="{064D00F5-E7FD-46FD-9BCC-75961E0B5680}"/>
              </a:ext>
            </a:extLst>
          </p:cNvPr>
          <p:cNvSpPr>
            <a:spLocks noGrp="1"/>
          </p:cNvSpPr>
          <p:nvPr>
            <p:ph idx="1"/>
          </p:nvPr>
        </p:nvSpPr>
        <p:spPr>
          <a:xfrm>
            <a:off x="457200" y="1295400"/>
            <a:ext cx="8229600" cy="5257800"/>
          </a:xfrm>
        </p:spPr>
        <p:txBody>
          <a:bodyPr>
            <a:normAutofit fontScale="92500"/>
          </a:bodyPr>
          <a:lstStyle/>
          <a:p>
            <a:pPr marL="0" marR="0" algn="just">
              <a:lnSpc>
                <a:spcPct val="107000"/>
              </a:lnSpc>
              <a:spcBef>
                <a:spcPts val="0"/>
              </a:spcBef>
              <a:spcAft>
                <a:spcPts val="0"/>
              </a:spcAft>
            </a:pPr>
            <a:r>
              <a:rPr lang="en-IN" sz="2400" dirty="0">
                <a:solidFill>
                  <a:srgbClr val="010202"/>
                </a:solidFill>
                <a:effectLst/>
                <a:latin typeface="Times New Roman" panose="02020603050405020304" pitchFamily="18" charset="0"/>
                <a:ea typeface="Calibri" panose="020F0502020204030204" pitchFamily="34" charset="0"/>
                <a:cs typeface="Times New Roman" panose="02020603050405020304" pitchFamily="18" charset="0"/>
              </a:rPr>
              <a:t>In propose work author using TWEEPY package from python to download tweets from twitter but every time INTERNET will not available to download tweets online so we downloaded MEETOO tweets on women safety and safe inside dataset folder. Application will read this tweets to detect women’s sentiments.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2400" dirty="0">
                <a:solidFill>
                  <a:srgbClr val="010202"/>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2400" dirty="0">
                <a:solidFill>
                  <a:srgbClr val="010202"/>
                </a:solidFill>
                <a:effectLst/>
                <a:latin typeface="Times New Roman" panose="02020603050405020304" pitchFamily="18" charset="0"/>
                <a:ea typeface="Calibri" panose="020F0502020204030204" pitchFamily="34" charset="0"/>
                <a:cs typeface="Times New Roman" panose="02020603050405020304" pitchFamily="18" charset="0"/>
              </a:rPr>
              <a:t>Author using NLTK (natural language tool kit) to remove special symbols and stop words from tweets and to make them clean.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2400" dirty="0">
                <a:solidFill>
                  <a:srgbClr val="010202"/>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2400" dirty="0">
                <a:solidFill>
                  <a:srgbClr val="010202"/>
                </a:solidFill>
                <a:effectLst/>
                <a:latin typeface="Times New Roman" panose="02020603050405020304" pitchFamily="18" charset="0"/>
                <a:ea typeface="Calibri" panose="020F0502020204030204" pitchFamily="34" charset="0"/>
                <a:cs typeface="Times New Roman" panose="02020603050405020304" pitchFamily="18" charset="0"/>
              </a:rPr>
              <a:t>Author using TEXTBLOB corpora package and dictionary to count positive, negative and neutral polarity and the tweets which has polarity value less than 0 will consider as negative as and greater than 0 and less than 0.5 will consider as neutral and polarity greater than 0.5 will consider as positive.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834567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F6A47A-A1AC-4997-A62B-079001ED19D8}"/>
              </a:ext>
            </a:extLst>
          </p:cNvPr>
          <p:cNvSpPr>
            <a:spLocks noGrp="1"/>
          </p:cNvSpPr>
          <p:nvPr>
            <p:ph type="title"/>
          </p:nvPr>
        </p:nvSpPr>
        <p:spPr>
          <a:xfrm>
            <a:off x="685346" y="457200"/>
            <a:ext cx="7765322" cy="838200"/>
          </a:xfrm>
        </p:spPr>
        <p:txBody>
          <a:bodyPr>
            <a:normAutofit/>
          </a:bodyPr>
          <a:lstStyle/>
          <a:p>
            <a:pPr algn="ctr"/>
            <a:r>
              <a:rPr lang="en-US" b="1" dirty="0">
                <a:latin typeface="Times New Roman" panose="02020603050405020304" pitchFamily="18" charset="0"/>
                <a:cs typeface="Times New Roman" panose="02020603050405020304" pitchFamily="18" charset="0"/>
              </a:rPr>
              <a:t>ARCHITECTURE DIAGRAM</a:t>
            </a:r>
          </a:p>
        </p:txBody>
      </p:sp>
      <p:sp>
        <p:nvSpPr>
          <p:cNvPr id="3" name="Text Placeholder 2">
            <a:extLst>
              <a:ext uri="{FF2B5EF4-FFF2-40B4-BE49-F238E27FC236}">
                <a16:creationId xmlns:a16="http://schemas.microsoft.com/office/drawing/2014/main" xmlns="" id="{71BCD9ED-4949-4453-AB9A-DAEDD58D0639}"/>
              </a:ext>
            </a:extLst>
          </p:cNvPr>
          <p:cNvSpPr>
            <a:spLocks noGrp="1"/>
          </p:cNvSpPr>
          <p:nvPr>
            <p:ph type="body" sz="half" idx="2"/>
          </p:nvPr>
        </p:nvSpPr>
        <p:spPr>
          <a:xfrm>
            <a:off x="685347" y="1143000"/>
            <a:ext cx="7849053" cy="5257800"/>
          </a:xfrm>
        </p:spPr>
        <p:txBody>
          <a:bodyPr/>
          <a:lstStyle/>
          <a:p>
            <a:endParaRPr lang="en-US" dirty="0"/>
          </a:p>
        </p:txBody>
      </p:sp>
      <p:pic>
        <p:nvPicPr>
          <p:cNvPr id="5" name="Picture 4">
            <a:extLst>
              <a:ext uri="{FF2B5EF4-FFF2-40B4-BE49-F238E27FC236}">
                <a16:creationId xmlns:a16="http://schemas.microsoft.com/office/drawing/2014/main" xmlns="" id="{7329CEA6-C998-4013-BC37-490E36A8473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828800" y="1892808"/>
            <a:ext cx="6553200" cy="3669792"/>
          </a:xfrm>
          <a:prstGeom prst="rect">
            <a:avLst/>
          </a:prstGeom>
        </p:spPr>
      </p:pic>
    </p:spTree>
    <p:extLst>
      <p:ext uri="{BB962C8B-B14F-4D97-AF65-F5344CB8AC3E}">
        <p14:creationId xmlns:p14="http://schemas.microsoft.com/office/powerpoint/2010/main" xmlns="" val="1903509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A58156-3758-41D2-B7E3-D6E10B5F6D3E}"/>
              </a:ext>
            </a:extLst>
          </p:cNvPr>
          <p:cNvSpPr>
            <a:spLocks noGrp="1"/>
          </p:cNvSpPr>
          <p:nvPr>
            <p:ph type="title"/>
          </p:nvPr>
        </p:nvSpPr>
        <p:spPr>
          <a:xfrm>
            <a:off x="761773" y="838200"/>
            <a:ext cx="7765322" cy="609600"/>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LIST OF MODULES</a:t>
            </a:r>
          </a:p>
        </p:txBody>
      </p:sp>
      <p:sp>
        <p:nvSpPr>
          <p:cNvPr id="3" name="Text Placeholder 2">
            <a:extLst>
              <a:ext uri="{FF2B5EF4-FFF2-40B4-BE49-F238E27FC236}">
                <a16:creationId xmlns:a16="http://schemas.microsoft.com/office/drawing/2014/main" xmlns="" id="{838C9FB8-8800-417A-A9E8-433B438CB704}"/>
              </a:ext>
            </a:extLst>
          </p:cNvPr>
          <p:cNvSpPr>
            <a:spLocks noGrp="1"/>
          </p:cNvSpPr>
          <p:nvPr>
            <p:ph type="body" sz="half" idx="2"/>
          </p:nvPr>
        </p:nvSpPr>
        <p:spPr>
          <a:xfrm>
            <a:off x="765766" y="1447800"/>
            <a:ext cx="7612468" cy="5181600"/>
          </a:xfrm>
        </p:spPr>
        <p:txBody>
          <a:bodyPr>
            <a:normAutofit/>
          </a:bodyPr>
          <a:lstStyle/>
          <a:p>
            <a:pPr marL="342900" marR="0" lvl="0" indent="-342900" algn="just">
              <a:lnSpc>
                <a:spcPct val="107000"/>
              </a:lnSpc>
              <a:spcBef>
                <a:spcPts val="0"/>
              </a:spcBef>
              <a:spcAft>
                <a:spcPts val="0"/>
              </a:spcAft>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upload dataset: using this module we will upload FICUS plant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Dataset cleaning: using this module we will find out empty values in the dataset and replace with mean or 0 values.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Train &amp; Test Split: Using this module we will split dataset into two parts called and training and testing. All machine learning algorithms take 80% dataset to train classifier and 20% dataset is used to test classifier prediction accuracy. If classifier prediction accuracy high then Mean Square Error, Root Mean Square Error and Mean Absolute Error will be dropped.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Run SVR Classifier: Using this module we will train SVR classifier with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splitted</a:t>
            </a:r>
            <a:r>
              <a:rPr lang="en-IN" sz="1800" dirty="0">
                <a:effectLst/>
                <a:latin typeface="Calibri" panose="020F0502020204030204" pitchFamily="34" charset="0"/>
                <a:ea typeface="Calibri" panose="020F0502020204030204" pitchFamily="34" charset="0"/>
                <a:cs typeface="Times New Roman" panose="02020603050405020304" pitchFamily="18" charset="0"/>
              </a:rPr>
              <a:t> 80% data and used 20% data to calculate it performance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Run Random Forest Classifier: Using this module we will train Random Forest classifier with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splitted</a:t>
            </a:r>
            <a:r>
              <a:rPr lang="en-IN" sz="1800" dirty="0">
                <a:effectLst/>
                <a:latin typeface="Calibri" panose="020F0502020204030204" pitchFamily="34" charset="0"/>
                <a:ea typeface="Calibri" panose="020F0502020204030204" pitchFamily="34" charset="0"/>
                <a:cs typeface="Times New Roman" panose="02020603050405020304" pitchFamily="18" charset="0"/>
              </a:rPr>
              <a:t> 80% data and used 20% data to calculate it performance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Run LSTM Classifier: Using this module we will train LSTM classifier with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splitted</a:t>
            </a:r>
            <a:r>
              <a:rPr lang="en-IN" sz="1800" dirty="0">
                <a:effectLst/>
                <a:latin typeface="Calibri" panose="020F0502020204030204" pitchFamily="34" charset="0"/>
                <a:ea typeface="Calibri" panose="020F0502020204030204" pitchFamily="34" charset="0"/>
                <a:cs typeface="Times New Roman" panose="02020603050405020304" pitchFamily="18" charset="0"/>
              </a:rPr>
              <a:t> 80% data and used 20% data to calculate it performance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Predict Plant &amp; Yield Growth: Using this module we will upload test data and then apply LSTM classifier to predict it growth value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270042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4406</TotalTime>
  <Words>774</Words>
  <Application>Microsoft Office PowerPoint</Application>
  <PresentationFormat>On-screen Show (4:3)</PresentationFormat>
  <Paragraphs>79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CONTENTS OF THE PROJECT</vt:lpstr>
      <vt:lpstr>Slide 2</vt:lpstr>
      <vt:lpstr>LITERATURE SURVEY</vt:lpstr>
      <vt:lpstr>EXISTING SYSTEM</vt:lpstr>
      <vt:lpstr>Slide 5</vt:lpstr>
      <vt:lpstr>PROBLEM DEFINITION</vt:lpstr>
      <vt:lpstr>PROPOSED SYSTEM</vt:lpstr>
      <vt:lpstr>ARCHITECTURE DIAGRAM</vt:lpstr>
      <vt:lpstr> LIST OF MODULES</vt:lpstr>
      <vt:lpstr>Expected Outcome/Result </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gkvte</cp:lastModifiedBy>
  <cp:revision>479</cp:revision>
  <dcterms:created xsi:type="dcterms:W3CDTF">2006-08-16T00:00:00Z</dcterms:created>
  <dcterms:modified xsi:type="dcterms:W3CDTF">2023-07-05T06:34:32Z</dcterms:modified>
</cp:coreProperties>
</file>