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046D-C7ED-4366-A41B-D4A411BC5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2B2F7-C027-4157-A72E-CF241C50E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6397-D783-416F-8EDF-FA210F7A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BD7CB-742B-4B97-BAAF-3F63D4B4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7BB69-E778-4219-88ED-869E477E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2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6511-F44E-4B00-A3C0-40F3970B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C9C66-DD09-465B-8C32-743ACDD29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3339-828D-4982-B4F4-9828F1DC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DD14-7DFD-4CA3-B313-D0392FC3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278-11D8-4122-96AA-91230D39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7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E25F3-AE21-458D-B3B9-321C2226F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2E4AF-F0D9-4E26-884F-D09C6FAA9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FDFE-8CA8-48C3-A26F-DAAB0BE7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CE2E-5A90-4A24-ABD5-7D38FC2A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98F7-9CF8-4C8D-9FB4-A3EB70FC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1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7166-8EBD-4FCC-944E-DBE9C877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D854-52BD-4D4D-91E7-25410F8C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250C-89B9-485F-A5BD-7E3952FA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8D27-FF68-4851-BD3F-472FB1C8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3C6F9-8448-43F1-B3CD-17C25DEA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9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CD3C-7189-43BB-B71A-FD90ED3C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5A58-E860-42A3-9D6A-D5D51B37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09D1-E2B8-4063-8C8D-F153FB09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3C58-781E-45C3-BC62-65261F2E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8B34-D74F-4B94-992C-6C6457AC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4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CB34-1A5A-4684-9862-4A239567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603E-5948-4AF0-8DE9-82BDF046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38A56-9DB7-46AF-A6D6-9AF8846DB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35CBF-68B5-47B3-9493-91228FC0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9CDF-B085-4DA1-ABA1-27F5ECA8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7CC93-F212-4E58-8F4F-96461246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6ABE-AB30-4603-AF6D-E5A75A0E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B37DB-034E-4F71-819E-74581A61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DBF51-943A-400B-B7B6-94FABA73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0724A-DBB1-4A88-BF3D-5EB47B196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ABDA9-418D-4CD3-9C08-9685100A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42F44-3B33-4D60-9238-B02BCE89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05CC8-99BA-459B-B41B-1B528F6D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55C1E-C52C-4955-A115-A19BEC95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3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E54-9229-49E8-AA24-388B8AF6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BE22D-EB22-4FC6-9FA7-D11A90A8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4599C-70C8-4693-BD0C-4E4A6AE1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8E796-066B-469B-BC57-C78E1E60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E7F4F-E032-4987-B816-E38575A2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382F0-9D02-4389-9B7B-53C29922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1ACA1-EB1D-4E4C-9BDC-954D431C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9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FF81-4223-4F09-8D84-E6A16010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ADF-A571-4C85-8913-5FB8D2B4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02AA-F4F1-4DDD-8B66-89D4E807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0E101-BAB8-4543-9BD4-ADE1A1D5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FDD36-5684-442C-B513-AAB2CAEF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7B96A-2B1A-4B00-9EBE-AAC8483C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0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EA80-8C43-4B81-AA57-38B0777D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472F2-849C-4706-857A-987E3D94E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C67E4-82E7-4343-A0C2-FD9ADE002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73D9-A56D-4A46-A655-A29E818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93917-45A4-4678-BF23-1C4234DD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B3BE8-3ED9-481F-81B5-70B29AF0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244B6-BE2D-48A1-A7D9-E10C2C87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7EBF-D7CC-422E-9E88-5821ED1FB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7290-464F-4BE7-BE31-A79A76523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C08B-07D2-424F-AED9-718CBFFFFF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5FFE-D8A9-400C-BCCB-1DDB65002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DE93-96B5-41BA-849B-C547AE024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F7F0-C3D1-4608-AFEC-B1BE0826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9925-F932-413C-82AE-E718F269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IN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Casual_riders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Conversion to </a:t>
            </a:r>
            <a:r>
              <a:rPr lang="en-IN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Member_riders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4BD2C-01D0-46C1-84E5-2FE6F293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3950043" cy="982319"/>
          </a:xfrm>
        </p:spPr>
        <p:txBody>
          <a:bodyPr/>
          <a:lstStyle/>
          <a:p>
            <a:pPr algn="l"/>
            <a:r>
              <a:rPr lang="en-IN" dirty="0" err="1"/>
              <a:t>Cyclistic</a:t>
            </a:r>
            <a:r>
              <a:rPr lang="en-IN" dirty="0"/>
              <a:t> Bike Share Company</a:t>
            </a:r>
          </a:p>
          <a:p>
            <a:pPr algn="l"/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251232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6253-01E2-4F75-B4A1-36A8C7E70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Less number of annual memberships users.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6F36D-276D-4B64-A630-3C345382B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1" y="0"/>
            <a:ext cx="6172198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Help the company to understand how casual riders and annual member use </a:t>
            </a:r>
            <a:r>
              <a:rPr lang="en-IN" dirty="0" err="1"/>
              <a:t>Cyclistic</a:t>
            </a:r>
            <a:r>
              <a:rPr lang="en-IN" dirty="0"/>
              <a:t> differently.</a:t>
            </a:r>
          </a:p>
        </p:txBody>
      </p:sp>
    </p:spTree>
    <p:extLst>
      <p:ext uri="{BB962C8B-B14F-4D97-AF65-F5344CB8AC3E}">
        <p14:creationId xmlns:p14="http://schemas.microsoft.com/office/powerpoint/2010/main" val="5468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1B92-16FB-4174-BCE9-69C986899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45978-3F5A-4A3F-A84D-5244E27A9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53331"/>
            <a:ext cx="51816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GB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annual members and casual riders use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bikes differently?</a:t>
            </a:r>
          </a:p>
        </p:txBody>
      </p:sp>
    </p:spTree>
    <p:extLst>
      <p:ext uri="{BB962C8B-B14F-4D97-AF65-F5344CB8AC3E}">
        <p14:creationId xmlns:p14="http://schemas.microsoft.com/office/powerpoint/2010/main" val="107316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3C380E-BA19-4C28-9E3E-ADE3F0F3E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544"/>
          <a:stretch/>
        </p:blipFill>
        <p:spPr>
          <a:xfrm>
            <a:off x="1406611" y="2323070"/>
            <a:ext cx="9378778" cy="296562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C66B9DA-877C-42BC-9618-0EA4C004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 uses more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than annual members.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(4.3 hours more on average)</a:t>
            </a:r>
          </a:p>
        </p:txBody>
      </p:sp>
    </p:spTree>
    <p:extLst>
      <p:ext uri="{BB962C8B-B14F-4D97-AF65-F5344CB8AC3E}">
        <p14:creationId xmlns:p14="http://schemas.microsoft.com/office/powerpoint/2010/main" val="350653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1F1E8D-9D76-49D7-8869-B24A0109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2090550"/>
            <a:ext cx="8611802" cy="26768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2E58A3-BDAF-4E30-A02F-AED485B1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Count of riders every day for casual riders is less than annual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members.  (on average 136949 riders less)</a:t>
            </a:r>
          </a:p>
        </p:txBody>
      </p:sp>
    </p:spTree>
    <p:extLst>
      <p:ext uri="{BB962C8B-B14F-4D97-AF65-F5344CB8AC3E}">
        <p14:creationId xmlns:p14="http://schemas.microsoft.com/office/powerpoint/2010/main" val="35408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ECBC0D-4827-4D48-BC85-B8423C8B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07307"/>
              </p:ext>
            </p:extLst>
          </p:nvPr>
        </p:nvGraphicFramePr>
        <p:xfrm>
          <a:off x="846266" y="2375714"/>
          <a:ext cx="10499467" cy="2106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741">
                  <a:extLst>
                    <a:ext uri="{9D8B030D-6E8A-4147-A177-3AD203B41FA5}">
                      <a16:colId xmlns:a16="http://schemas.microsoft.com/office/drawing/2014/main" val="4187951926"/>
                    </a:ext>
                  </a:extLst>
                </a:gridCol>
                <a:gridCol w="859258">
                  <a:extLst>
                    <a:ext uri="{9D8B030D-6E8A-4147-A177-3AD203B41FA5}">
                      <a16:colId xmlns:a16="http://schemas.microsoft.com/office/drawing/2014/main" val="2600544460"/>
                    </a:ext>
                  </a:extLst>
                </a:gridCol>
                <a:gridCol w="885696">
                  <a:extLst>
                    <a:ext uri="{9D8B030D-6E8A-4147-A177-3AD203B41FA5}">
                      <a16:colId xmlns:a16="http://schemas.microsoft.com/office/drawing/2014/main" val="3531275598"/>
                    </a:ext>
                  </a:extLst>
                </a:gridCol>
                <a:gridCol w="1031109">
                  <a:extLst>
                    <a:ext uri="{9D8B030D-6E8A-4147-A177-3AD203B41FA5}">
                      <a16:colId xmlns:a16="http://schemas.microsoft.com/office/drawing/2014/main" val="1958223745"/>
                    </a:ext>
                  </a:extLst>
                </a:gridCol>
                <a:gridCol w="1060853">
                  <a:extLst>
                    <a:ext uri="{9D8B030D-6E8A-4147-A177-3AD203B41FA5}">
                      <a16:colId xmlns:a16="http://schemas.microsoft.com/office/drawing/2014/main" val="1623871588"/>
                    </a:ext>
                  </a:extLst>
                </a:gridCol>
                <a:gridCol w="1731735">
                  <a:extLst>
                    <a:ext uri="{9D8B030D-6E8A-4147-A177-3AD203B41FA5}">
                      <a16:colId xmlns:a16="http://schemas.microsoft.com/office/drawing/2014/main" val="1499408933"/>
                    </a:ext>
                  </a:extLst>
                </a:gridCol>
                <a:gridCol w="1797831">
                  <a:extLst>
                    <a:ext uri="{9D8B030D-6E8A-4147-A177-3AD203B41FA5}">
                      <a16:colId xmlns:a16="http://schemas.microsoft.com/office/drawing/2014/main" val="3296930579"/>
                    </a:ext>
                  </a:extLst>
                </a:gridCol>
                <a:gridCol w="1943244">
                  <a:extLst>
                    <a:ext uri="{9D8B030D-6E8A-4147-A177-3AD203B41FA5}">
                      <a16:colId xmlns:a16="http://schemas.microsoft.com/office/drawing/2014/main" val="746854300"/>
                    </a:ext>
                  </a:extLst>
                </a:gridCol>
              </a:tblGrid>
              <a:tr h="105328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Findings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Total Riders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Casual Riders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Member Riders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Potential Target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Precentage</a:t>
                      </a:r>
                      <a:r>
                        <a:rPr lang="en-IN" sz="1400" u="none" strike="noStrike" dirty="0">
                          <a:effectLst/>
                        </a:rPr>
                        <a:t> of </a:t>
                      </a:r>
                      <a:r>
                        <a:rPr lang="en-IN" sz="1400" u="none" strike="noStrike" dirty="0" err="1">
                          <a:effectLst/>
                        </a:rPr>
                        <a:t>total_riders</a:t>
                      </a:r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Percentage of casual_riders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Percentage of </a:t>
                      </a:r>
                      <a:r>
                        <a:rPr lang="en-IN" sz="1400" u="none" strike="noStrike" dirty="0" err="1">
                          <a:effectLst/>
                        </a:rPr>
                        <a:t>member_riders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5500592"/>
                  </a:ext>
                </a:extLst>
              </a:tr>
              <a:tr h="10532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3902316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1471835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2430481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1136671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29.13%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77.23%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46.77%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379689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3A6169F-E83B-4623-96F8-7981939B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83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6684-C539-493E-B846-9BA38CB1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IN" dirty="0"/>
              <a:t>Thus, we should first focus on 1136671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casual riders which is 77.3% of total casual riders. Prioritize our marketing strategy for these potential targets. 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53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Casual_riders Conversion to Member_riders </vt:lpstr>
      <vt:lpstr>PowerPoint Presentation</vt:lpstr>
      <vt:lpstr>PowerPoint Presentation</vt:lpstr>
      <vt:lpstr>Casual riders uses more Cyclistic program than annual members. (4.3 hours more on average)</vt:lpstr>
      <vt:lpstr>2.   Count of riders every day for casual riders is less than annual       members.  (on average 136949 riders less)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Cyclistc Future On</dc:title>
  <dc:creator>Gaurav Srivastav</dc:creator>
  <cp:lastModifiedBy>Gaurav Srivastav</cp:lastModifiedBy>
  <cp:revision>8</cp:revision>
  <dcterms:created xsi:type="dcterms:W3CDTF">2021-07-15T08:05:59Z</dcterms:created>
  <dcterms:modified xsi:type="dcterms:W3CDTF">2021-07-15T09:24:59Z</dcterms:modified>
</cp:coreProperties>
</file>