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40"/>
  </p:notesMasterIdLst>
  <p:sldIdLst>
    <p:sldId id="256" r:id="rId3"/>
    <p:sldId id="257" r:id="rId4"/>
    <p:sldId id="260" r:id="rId5"/>
    <p:sldId id="292" r:id="rId6"/>
    <p:sldId id="261" r:id="rId7"/>
    <p:sldId id="268" r:id="rId8"/>
    <p:sldId id="269" r:id="rId9"/>
    <p:sldId id="267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3" r:id="rId23"/>
    <p:sldId id="288" r:id="rId24"/>
    <p:sldId id="291" r:id="rId25"/>
    <p:sldId id="289" r:id="rId26"/>
    <p:sldId id="286" r:id="rId27"/>
    <p:sldId id="287" r:id="rId28"/>
    <p:sldId id="290" r:id="rId29"/>
    <p:sldId id="300" r:id="rId30"/>
    <p:sldId id="284" r:id="rId31"/>
    <p:sldId id="294" r:id="rId32"/>
    <p:sldId id="295" r:id="rId33"/>
    <p:sldId id="296" r:id="rId34"/>
    <p:sldId id="297" r:id="rId35"/>
    <p:sldId id="299" r:id="rId36"/>
    <p:sldId id="298" r:id="rId37"/>
    <p:sldId id="265" r:id="rId38"/>
    <p:sldId id="266" r:id="rId39"/>
  </p:sldIdLst>
  <p:sldSz cx="9144000" cy="5143500" type="screen16x9"/>
  <p:notesSz cx="5143500" cy="9144000"/>
  <p:custDataLst>
    <p:tags r:id="rId4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3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5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3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9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3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0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809625"/>
            <a:ext cx="4220528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3325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概率机器人三级项目
&amp;</a:t>
            </a:r>
            <a:r>
              <a:rPr lang="zh-CN" altLang="en-US" sz="3325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机械臂仿真</a:t>
            </a:r>
          </a:p>
        </p:txBody>
      </p:sp>
      <p:sp>
        <p:nvSpPr>
          <p:cNvPr id="3" name="Text 1"/>
          <p:cNvSpPr/>
          <p:nvPr/>
        </p:nvSpPr>
        <p:spPr>
          <a:xfrm>
            <a:off x="394970" y="2080260"/>
            <a:ext cx="4865370" cy="12763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endParaRPr lang="zh-CN" altLang="en-US" sz="1785" dirty="0">
              <a:solidFill>
                <a:srgbClr val="64646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785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小组分工</a:t>
            </a:r>
          </a:p>
          <a:p>
            <a:pPr marL="457200" lvl="1" indent="457200">
              <a:buNone/>
            </a:pPr>
            <a:r>
              <a:rPr lang="zh-CN" altLang="en-US" sz="1785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概率机器人：劳俊杰</a:t>
            </a:r>
          </a:p>
          <a:p>
            <a:pPr marL="457200" lvl="1" indent="457200">
              <a:buNone/>
            </a:pPr>
            <a:r>
              <a:rPr lang="zh-CN" altLang="en-US" sz="1785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机械臂：卢凯锋</a:t>
            </a:r>
          </a:p>
          <a:p>
            <a:pPr marL="457200" lvl="1" indent="457200">
              <a:buNone/>
            </a:pPr>
            <a:r>
              <a:rPr lang="zh-CN" altLang="en-US" sz="1785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多视图几何：卢远金</a:t>
            </a:r>
          </a:p>
          <a:p>
            <a:pPr marL="0" indent="0">
              <a:buNone/>
            </a:pPr>
            <a:endParaRPr lang="zh-CN" altLang="en-US" sz="1785" dirty="0">
              <a:solidFill>
                <a:srgbClr val="64646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595313" y="4030028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zh-CN" altLang="en-US" sz="14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劳俊杰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2023-12-15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题目一：控制乌龟做圆形运动熟悉ROS当中的topic通讯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38760" y="701040"/>
            <a:ext cx="8898890" cy="4443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4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149985"/>
            <a:ext cx="6811645" cy="39935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88925" y="7810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代码功能效果如图所示：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48038" y="923925"/>
            <a:ext cx="24431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409700" y="990600"/>
            <a:ext cx="6411277" cy="11763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9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题目二：熟悉ROS中TF坐标变换的实现机制广播与监听</a:t>
            </a:r>
            <a:endParaRPr lang="en-US" sz="29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75716" y="1392292"/>
            <a:ext cx="3652227" cy="6345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参数服务生成新乌龟</a:t>
            </a:r>
          </a:p>
        </p:txBody>
      </p:sp>
      <p:sp>
        <p:nvSpPr>
          <p:cNvPr id="6" name="Text 2"/>
          <p:cNvSpPr/>
          <p:nvPr/>
        </p:nvSpPr>
        <p:spPr>
          <a:xfrm>
            <a:off x="2775716" y="2505075"/>
            <a:ext cx="3652227" cy="6345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广播器广播两只乌龟位姿关系</a:t>
            </a:r>
          </a:p>
        </p:txBody>
      </p:sp>
      <p:sp>
        <p:nvSpPr>
          <p:cNvPr id="7" name="Text 3"/>
          <p:cNvSpPr/>
          <p:nvPr/>
        </p:nvSpPr>
        <p:spPr>
          <a:xfrm>
            <a:off x="2775585" y="3622675"/>
            <a:ext cx="3652520" cy="54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监听器接受位姿关系完成TF坐标变换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905" y="481330"/>
            <a:ext cx="9289415" cy="41573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168275" y="868680"/>
            <a:ext cx="8898890" cy="4443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//private</a:t>
            </a:r>
            <a:r>
              <a:rPr lang="zh-CN" alt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中进行定义</a:t>
            </a: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rclcpp::Client&lt;turtlesim::srv::Spawn&gt;::SharedPtr </a:t>
            </a:r>
            <a:r>
              <a:rPr lang="en-US" sz="1400"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spawn_client_</a:t>
            </a: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//public</a:t>
            </a:r>
            <a:r>
              <a:rPr lang="zh-CN" alt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中初始化</a:t>
            </a: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1.使用参数服务声明新的乌龟的信息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this-&gt;declare_parameter("x", 3.0);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this-&gt;declare_parameter("y", 3.0);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this-&gt;declare_parameter("theta", 0.0);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this-&gt;declare_parameter("turtle_name", "turtle2");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x = this-&gt;get_parameter("x").as_double();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y = this-&gt;get_parameter("y").as_double();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theta = this-&gt;get_parameter("theta").as_double();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turtle_name = this-&gt;get_parameter("turtle_name").as_string();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//2.创建服务客户端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spawn_client_ = this-&gt;create_client&lt;turtlesim::srv::Spawn&gt;("/spawn");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340" y="730250"/>
            <a:ext cx="6835140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900"/>
              <a:t>   //3.连接服务端</a:t>
            </a:r>
          </a:p>
          <a:p>
            <a:r>
              <a:rPr lang="zh-CN" altLang="en-US" sz="900"/>
              <a:t>    bool connect_server()</a:t>
            </a:r>
          </a:p>
          <a:p>
            <a:r>
              <a:rPr lang="zh-CN" altLang="en-US" sz="900"/>
              <a:t>    {</a:t>
            </a:r>
          </a:p>
          <a:p>
            <a:r>
              <a:rPr lang="zh-CN" altLang="en-US" sz="900"/>
              <a:t>	while(!spawn_client_-&gt;wait_for_service(1s))</a:t>
            </a:r>
          </a:p>
          <a:p>
            <a:r>
              <a:rPr lang="zh-CN" altLang="en-US" sz="900"/>
              <a:t>	{</a:t>
            </a:r>
          </a:p>
          <a:p>
            <a:r>
              <a:rPr lang="zh-CN" altLang="en-US" sz="900"/>
              <a:t>	    if(!rclcpp::ok())</a:t>
            </a:r>
          </a:p>
          <a:p>
            <a:r>
              <a:rPr lang="zh-CN" altLang="en-US" sz="900"/>
              <a:t>	    {</a:t>
            </a:r>
          </a:p>
          <a:p>
            <a:r>
              <a:rPr lang="zh-CN" altLang="en-US" sz="900"/>
              <a:t>		RCLCPP_INFO(rclcpp::get_logger("rclcpp"), "强制退出!");</a:t>
            </a:r>
          </a:p>
          <a:p>
            <a:r>
              <a:rPr lang="zh-CN" altLang="en-US" sz="900"/>
              <a:t>		return false;</a:t>
            </a:r>
          </a:p>
          <a:p>
            <a:r>
              <a:rPr lang="zh-CN" altLang="en-US" sz="900"/>
              <a:t>	    }</a:t>
            </a:r>
          </a:p>
          <a:p>
            <a:r>
              <a:rPr lang="zh-CN" altLang="en-US" sz="900"/>
              <a:t>	    RCLCPP_INFO(this-&gt;get_logger(), "服务连接中......");</a:t>
            </a:r>
          </a:p>
          <a:p>
            <a:r>
              <a:rPr lang="zh-CN" altLang="en-US" sz="900"/>
              <a:t>	}		    </a:t>
            </a:r>
          </a:p>
          <a:p>
            <a:r>
              <a:rPr lang="zh-CN" altLang="en-US" sz="900"/>
              <a:t>	return true;</a:t>
            </a:r>
          </a:p>
          <a:p>
            <a:r>
              <a:rPr lang="zh-CN" altLang="en-US" sz="900"/>
              <a:t>    }</a:t>
            </a:r>
          </a:p>
          <a:p>
            <a:r>
              <a:rPr lang="zh-CN" altLang="en-US" sz="900"/>
              <a:t>    //4.组织并发送数据</a:t>
            </a:r>
          </a:p>
          <a:p>
            <a:r>
              <a:rPr lang="zh-CN" altLang="en-US" sz="900"/>
              <a:t>    rclcpp::Client&lt;turtlesim::srv::Spawn&gt;::FutureAndRequestId request()</a:t>
            </a:r>
          </a:p>
          <a:p>
            <a:r>
              <a:rPr lang="zh-CN" altLang="en-US" sz="900"/>
              <a:t>    {</a:t>
            </a:r>
          </a:p>
          <a:p>
            <a:r>
              <a:rPr lang="zh-CN" altLang="en-US" sz="900"/>
              <a:t>	auto req = std::make_shared&lt;turtlesim::srv::Spawn::Request&gt;();</a:t>
            </a:r>
          </a:p>
          <a:p>
            <a:endParaRPr lang="zh-CN" altLang="en-US" sz="900"/>
          </a:p>
          <a:p>
            <a:r>
              <a:rPr lang="zh-CN" altLang="en-US" sz="900"/>
              <a:t>	req-&gt;x = x;</a:t>
            </a:r>
          </a:p>
          <a:p>
            <a:r>
              <a:rPr lang="zh-CN" altLang="en-US" sz="900"/>
              <a:t>	req-&gt;y = y;</a:t>
            </a:r>
          </a:p>
          <a:p>
            <a:r>
              <a:rPr lang="zh-CN" altLang="en-US" sz="900"/>
              <a:t>	req-&gt;theta = theta;</a:t>
            </a:r>
          </a:p>
          <a:p>
            <a:r>
              <a:rPr lang="zh-CN" altLang="en-US" sz="900"/>
              <a:t>	req-&gt;name = turtle_name;</a:t>
            </a:r>
          </a:p>
          <a:p>
            <a:r>
              <a:rPr lang="zh-CN" altLang="en-US" sz="900"/>
              <a:t>	</a:t>
            </a:r>
          </a:p>
          <a:p>
            <a:r>
              <a:rPr lang="zh-CN" altLang="en-US" sz="900"/>
              <a:t>	return </a:t>
            </a:r>
            <a:r>
              <a:rPr lang="zh-CN" altLang="en-US" sz="900" b="1"/>
              <a:t>spawn_client_-&gt;async_send_request(req);</a:t>
            </a:r>
            <a:endParaRPr lang="zh-CN" altLang="en-US" sz="900"/>
          </a:p>
          <a:p>
            <a:r>
              <a:rPr lang="zh-CN" altLang="en-US" sz="900"/>
              <a:t>    }</a:t>
            </a:r>
          </a:p>
          <a:p>
            <a:r>
              <a:rPr lang="zh-CN" altLang="en-US" sz="900"/>
              <a:t>  private:</a:t>
            </a:r>
          </a:p>
          <a:p>
            <a:r>
              <a:rPr lang="zh-CN" altLang="en-US" sz="900"/>
              <a:t>      double_t x, y, theta;</a:t>
            </a:r>
          </a:p>
          <a:p>
            <a:r>
              <a:rPr lang="zh-CN" altLang="en-US" sz="900"/>
              <a:t>      std::string turtle_name;</a:t>
            </a:r>
          </a:p>
          <a:p>
            <a:r>
              <a:rPr lang="zh-CN" altLang="en-US" sz="900"/>
              <a:t>      rclcpp::Client&lt;turtlesim::srv::Spawn&gt;::SharedPtr spawn_client_;</a:t>
            </a:r>
          </a:p>
          <a:p>
            <a:r>
              <a:rPr lang="zh-CN" altLang="en-US" sz="900"/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0160" y="730250"/>
            <a:ext cx="8711565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//1.private</a:t>
            </a:r>
            <a:r>
              <a:rPr lang="zh-CN" altLang="en-US"/>
              <a:t>中定义</a:t>
            </a:r>
          </a:p>
          <a:p>
            <a:r>
              <a:rPr lang="zh-CN" altLang="en-US"/>
              <a:t>rclcpp::Subscription&lt;turtlesim::msg::Pose&gt;::SharedPtr pose_sub_;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//public</a:t>
            </a:r>
            <a:r>
              <a:rPr lang="zh-CN" altLang="en-US"/>
              <a:t>中动态广播器的关键代码</a:t>
            </a:r>
          </a:p>
          <a:p>
            <a:r>
              <a:rPr lang="zh-CN" altLang="en-US"/>
              <a:t> broadcaster_ = std::make_shared&lt;tf2_ros::TransformBroadcaster&gt;(this);//创建一个广播器</a:t>
            </a:r>
          </a:p>
          <a:p>
            <a:r>
              <a:rPr lang="zh-CN" altLang="en-US"/>
              <a:t> pose_sub_ = this-&gt;create_subscription&lt;turtlesim::msg::Pose&gt;("/" + turtle + "/pose", 10, </a:t>
            </a:r>
          </a:p>
          <a:p>
            <a:r>
              <a:rPr lang="zh-CN" altLang="en-US"/>
              <a:t>		std::bind(&amp;TF_broadcaster::</a:t>
            </a:r>
            <a:r>
              <a:rPr lang="zh-CN" altLang="en-US" b="1"/>
              <a:t>do_pose</a:t>
            </a:r>
            <a:r>
              <a:rPr lang="zh-CN" altLang="en-US"/>
              <a:t>,this,std::placeholders::_1));//订阅乌龟1位姿关系，</a:t>
            </a:r>
            <a:r>
              <a:rPr lang="en-US" altLang="zh-CN"/>
              <a:t>bind</a:t>
            </a:r>
            <a:r>
              <a:rPr lang="zh-CN" altLang="en-US"/>
              <a:t>绑定了一个</a:t>
            </a:r>
            <a:r>
              <a:rPr lang="zh-CN" altLang="en-US" b="1">
                <a:sym typeface="+mn-ea"/>
              </a:rPr>
              <a:t>do_pose</a:t>
            </a:r>
            <a:r>
              <a:rPr lang="zh-CN" altLang="en-US">
                <a:sym typeface="+mn-ea"/>
              </a:rPr>
              <a:t>用于获取乌龟相对世界坐标系的位姿关系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19125"/>
            <a:ext cx="8711565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sz="1400"/>
              <a:t>    void do_pose(const turtlesim::msg::Pose &amp;pose)</a:t>
            </a:r>
          </a:p>
          <a:p>
            <a:r>
              <a:rPr sz="1400"/>
              <a:t>    {</a:t>
            </a:r>
          </a:p>
          <a:p>
            <a:r>
              <a:rPr sz="1400"/>
              <a:t>	geometry_msgs::msg::TransformStamped ts;//获取乌龟1位姿相对world的关系并发布</a:t>
            </a:r>
          </a:p>
          <a:p>
            <a:r>
              <a:rPr sz="1400"/>
              <a:t>	ts.header.stamp = this-&gt;now();</a:t>
            </a:r>
          </a:p>
          <a:p>
            <a:r>
              <a:rPr sz="1400"/>
              <a:t>	ts.header.frame_id = "world";</a:t>
            </a:r>
          </a:p>
          <a:p>
            <a:r>
              <a:rPr sz="1400"/>
              <a:t>	</a:t>
            </a:r>
          </a:p>
          <a:p>
            <a:r>
              <a:rPr sz="1400"/>
              <a:t>	ts.child_frame_id = turtle;</a:t>
            </a:r>
          </a:p>
          <a:p>
            <a:r>
              <a:rPr sz="1400"/>
              <a:t>	</a:t>
            </a:r>
          </a:p>
          <a:p>
            <a:r>
              <a:rPr sz="1400"/>
              <a:t>	ts.transform.translation.x = pose.x;</a:t>
            </a:r>
          </a:p>
          <a:p>
            <a:r>
              <a:rPr sz="1400"/>
              <a:t>	ts.transform.translation.y = pose.y;</a:t>
            </a:r>
          </a:p>
          <a:p>
            <a:r>
              <a:rPr sz="1400"/>
              <a:t>	ts.transform.translation.z = 0.0;</a:t>
            </a:r>
          </a:p>
          <a:p>
            <a:r>
              <a:rPr sz="1400"/>
              <a:t>	</a:t>
            </a:r>
          </a:p>
          <a:p>
            <a:r>
              <a:rPr sz="1400"/>
              <a:t>	tf2::Quaternion qtn;</a:t>
            </a:r>
          </a:p>
          <a:p>
            <a:r>
              <a:rPr sz="1400"/>
              <a:t>	qtn.setRPY(0, 0, pose.theta);</a:t>
            </a:r>
          </a:p>
          <a:p>
            <a:r>
              <a:rPr sz="1400"/>
              <a:t>        ts.transform.rotation.x = qtn.x();</a:t>
            </a:r>
          </a:p>
          <a:p>
            <a:r>
              <a:rPr sz="1400"/>
              <a:t>        ts.transform.rotation.y = qtn.y();</a:t>
            </a:r>
          </a:p>
          <a:p>
            <a:r>
              <a:rPr sz="1400"/>
              <a:t>        ts.transform.rotation.z = qtn.z();</a:t>
            </a:r>
          </a:p>
          <a:p>
            <a:r>
              <a:rPr sz="1400"/>
              <a:t>        ts.transform.rotation.w = qtn.w();//qtn的作用：转换得到四元数</a:t>
            </a:r>
          </a:p>
          <a:p>
            <a:r>
              <a:rPr sz="1400"/>
              <a:t>	</a:t>
            </a:r>
          </a:p>
          <a:p>
            <a:r>
              <a:rPr sz="1400"/>
              <a:t>	</a:t>
            </a:r>
            <a:r>
              <a:rPr sz="1400" b="1"/>
              <a:t>broadcaster_-&gt;sendTransform(ts);</a:t>
            </a:r>
            <a:r>
              <a:rPr sz="1400"/>
              <a:t>//进行广播</a:t>
            </a:r>
          </a:p>
          <a:p>
            <a:r>
              <a:rPr sz="1400"/>
              <a:t>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19125"/>
            <a:ext cx="8711565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sz="1400"/>
              <a:t>    void do_pose(const turtlesim::msg::Pose &amp;pose)</a:t>
            </a:r>
          </a:p>
          <a:p>
            <a:r>
              <a:rPr sz="1400"/>
              <a:t>    {</a:t>
            </a:r>
          </a:p>
          <a:p>
            <a:r>
              <a:rPr sz="1400"/>
              <a:t>	geometry_msgs::msg::TransformStamped ts;//获取乌龟1位姿相对world的关系并发布</a:t>
            </a:r>
          </a:p>
          <a:p>
            <a:r>
              <a:rPr sz="1400"/>
              <a:t>	ts.header.stamp = this-&gt;now();</a:t>
            </a:r>
          </a:p>
          <a:p>
            <a:r>
              <a:rPr sz="1400"/>
              <a:t>	ts.header.frame_id = "world";</a:t>
            </a:r>
          </a:p>
          <a:p>
            <a:r>
              <a:rPr sz="1400"/>
              <a:t>	</a:t>
            </a:r>
          </a:p>
          <a:p>
            <a:r>
              <a:rPr sz="1400"/>
              <a:t>	ts.child_frame_id = turtle;</a:t>
            </a:r>
          </a:p>
          <a:p>
            <a:r>
              <a:rPr sz="1400"/>
              <a:t>	</a:t>
            </a:r>
          </a:p>
          <a:p>
            <a:r>
              <a:rPr sz="1400"/>
              <a:t>	ts.transform.translation.x = pose.x;</a:t>
            </a:r>
          </a:p>
          <a:p>
            <a:r>
              <a:rPr sz="1400"/>
              <a:t>	ts.transform.translation.y = pose.y;</a:t>
            </a:r>
          </a:p>
          <a:p>
            <a:r>
              <a:rPr sz="1400"/>
              <a:t>	ts.transform.translation.z = 0.0;</a:t>
            </a:r>
          </a:p>
          <a:p>
            <a:r>
              <a:rPr sz="1400"/>
              <a:t>	</a:t>
            </a:r>
          </a:p>
          <a:p>
            <a:r>
              <a:rPr sz="1400"/>
              <a:t>	tf2::Quaternion </a:t>
            </a:r>
            <a:r>
              <a:rPr sz="1400" b="1"/>
              <a:t>qtn</a:t>
            </a:r>
            <a:r>
              <a:rPr sz="1400"/>
              <a:t>;</a:t>
            </a:r>
          </a:p>
          <a:p>
            <a:r>
              <a:rPr sz="1400"/>
              <a:t>	qtn.setRPY(0, 0, pose.theta);</a:t>
            </a:r>
          </a:p>
          <a:p>
            <a:r>
              <a:rPr sz="1400"/>
              <a:t>        ts.transform.rotation.x = qtn.x();</a:t>
            </a:r>
          </a:p>
          <a:p>
            <a:r>
              <a:rPr sz="1400"/>
              <a:t>        ts.transform.rotation.y = qtn.y();</a:t>
            </a:r>
          </a:p>
          <a:p>
            <a:r>
              <a:rPr sz="1400"/>
              <a:t>        ts.transform.rotation.z = qtn.z();</a:t>
            </a:r>
          </a:p>
          <a:p>
            <a:r>
              <a:rPr sz="1400"/>
              <a:t>        ts.transform.rotation.w = qtn.w();//qtn的作用：转换得到四元数</a:t>
            </a:r>
          </a:p>
          <a:p>
            <a:r>
              <a:rPr sz="1400"/>
              <a:t>	</a:t>
            </a:r>
          </a:p>
          <a:p>
            <a:r>
              <a:rPr sz="1400"/>
              <a:t>	</a:t>
            </a:r>
            <a:r>
              <a:rPr sz="1400" b="1"/>
              <a:t>broadcaster_-&gt;sendTransform(ts);</a:t>
            </a:r>
            <a:r>
              <a:rPr sz="1400"/>
              <a:t>//进行广播</a:t>
            </a:r>
          </a:p>
          <a:p>
            <a:r>
              <a:rPr sz="1400"/>
              <a:t>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024255"/>
            <a:ext cx="8711565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t>    std::unique_ptr&lt;tf2_ros::Buffer&gt;</a:t>
            </a:r>
            <a:r>
              <a:rPr b="1"/>
              <a:t> buffer_</a:t>
            </a:r>
            <a:r>
              <a:t>;</a:t>
            </a:r>
          </a:p>
          <a:p>
            <a:r>
              <a:t>    std::shared_ptr&lt;tf2_ros::TransformListener&gt; </a:t>
            </a:r>
            <a:r>
              <a:rPr b="1"/>
              <a:t>listener_</a:t>
            </a:r>
            <a:r>
              <a:t>;</a:t>
            </a:r>
          </a:p>
          <a:p>
            <a:r>
              <a:t>    rclcpp::TimerBase::SharedPtr </a:t>
            </a:r>
            <a:r>
              <a:rPr b="1"/>
              <a:t>timer_</a:t>
            </a:r>
            <a:r>
              <a:t>;</a:t>
            </a:r>
          </a:p>
          <a:p>
            <a:r>
              <a:t>    rclcpp::Publisher&lt;geometry_msgs::msg::Twist&gt;::SharedPtr </a:t>
            </a:r>
            <a:r>
              <a:rPr b="1"/>
              <a:t>cmd_pub_</a:t>
            </a:r>
            <a:r>
              <a:t>;</a:t>
            </a:r>
          </a:p>
          <a:p>
            <a:endParaRPr/>
          </a:p>
          <a:p>
            <a:r>
              <a:rPr lang="en-US"/>
              <a:t>//TF</a:t>
            </a:r>
            <a:r>
              <a:rPr lang="zh-CN" altLang="en-US"/>
              <a:t>坐标变换代码</a:t>
            </a:r>
          </a:p>
          <a:p>
            <a:r>
              <a:rPr lang="zh-CN" altLang="en-US"/>
              <a:t>auto ts = buffer_-&gt;</a:t>
            </a:r>
            <a:r>
              <a:rPr lang="zh-CN" altLang="en-US" b="1"/>
              <a:t>lookupTransform</a:t>
            </a:r>
            <a:r>
              <a:rPr lang="zh-CN" altLang="en-US"/>
              <a:t>(father_frame, child_frame, tf2::TimePointZero);</a:t>
            </a:r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核心业务代码</a:t>
            </a:r>
          </a:p>
          <a:p>
            <a:r>
              <a:rPr lang="zh-CN" altLang="en-US"/>
              <a:t> twist.linear.x = 0.5 * sqrt( pow(ts.transform.translation.x, 2) + pow(ts.transform.translation.y, 2)); </a:t>
            </a:r>
          </a:p>
          <a:p>
            <a:r>
              <a:rPr lang="zh-CN" altLang="en-US"/>
              <a:t> twist.angular.z = 1.0 * atan2(ts.transform.translation.y, ts.transform.translation.x); 	    </a:t>
            </a:r>
          </a:p>
          <a:p>
            <a:r>
              <a:rPr lang="zh-CN" altLang="en-US"/>
              <a:t>cmd_pub_-&gt;publish(twist</a:t>
            </a:r>
            <a:r>
              <a:rPr lang="zh-CN" altLang="en-US" sz="1400"/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024255"/>
            <a:ext cx="8711565" cy="4513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关于多个节点的高效建立</a:t>
            </a:r>
          </a:p>
          <a:p>
            <a:r>
              <a:rPr lang="zh-CN" sz="1400"/>
              <a:t>采用</a:t>
            </a:r>
            <a:r>
              <a:rPr lang="en-US" altLang="zh-CN" sz="1400"/>
              <a:t>launch</a:t>
            </a:r>
            <a:r>
              <a:rPr lang="zh-CN" altLang="en-US" sz="1400"/>
              <a:t>文件编写</a:t>
            </a:r>
          </a:p>
          <a:p>
            <a:r>
              <a:rPr lang="zh-CN" altLang="en-US" sz="1400"/>
              <a:t>def generate_launch_description():</a:t>
            </a:r>
          </a:p>
          <a:p>
            <a:r>
              <a:rPr lang="zh-CN" altLang="en-US" sz="1400"/>
              <a:t>    #启动一个乌龟节点</a:t>
            </a:r>
          </a:p>
          <a:p>
            <a:r>
              <a:rPr lang="zh-CN" altLang="en-US" sz="1400"/>
              <a:t>    </a:t>
            </a:r>
            <a:r>
              <a:rPr lang="zh-CN" altLang="en-US" sz="1400" b="1"/>
              <a:t>turtle </a:t>
            </a:r>
            <a:r>
              <a:rPr lang="zh-CN" altLang="en-US" sz="1400"/>
              <a:t>=  Node(package="turtlesim", executable="turtlesim_node")</a:t>
            </a:r>
          </a:p>
          <a:p>
            <a:r>
              <a:rPr lang="zh-CN" altLang="en-US" sz="1400"/>
              <a:t>    #启动spawn节点召唤第二只乌龟</a:t>
            </a:r>
          </a:p>
          <a:p>
            <a:r>
              <a:rPr lang="zh-CN" altLang="en-US" sz="1400"/>
              <a:t>    </a:t>
            </a:r>
            <a:r>
              <a:rPr lang="zh-CN" altLang="en-US" sz="1400" b="1"/>
              <a:t>spawn </a:t>
            </a:r>
            <a:r>
              <a:rPr lang="zh-CN" altLang="en-US" sz="1400"/>
              <a:t>=  Node(package="turtle_follows", executable="spawn", parameters=[{"turtle_name":"t2"}])</a:t>
            </a:r>
          </a:p>
          <a:p>
            <a:r>
              <a:rPr lang="zh-CN" altLang="en-US" sz="1400"/>
              <a:t>    #广播两只乌龟相对world的坐标变换</a:t>
            </a:r>
          </a:p>
          <a:p>
            <a:r>
              <a:rPr lang="zh-CN" altLang="en-US" sz="1400"/>
              <a:t>    </a:t>
            </a:r>
            <a:r>
              <a:rPr lang="zh-CN" altLang="en-US" sz="1400" b="1"/>
              <a:t>broadcaster1 </a:t>
            </a:r>
            <a:r>
              <a:rPr lang="zh-CN" altLang="en-US" sz="1400"/>
              <a:t>= Node(package="turtle_follows", executable="tf_broadcaster", name="broad1")</a:t>
            </a:r>
          </a:p>
          <a:p>
            <a:r>
              <a:rPr lang="zh-CN" altLang="en-US" sz="1400"/>
              <a:t>    </a:t>
            </a:r>
            <a:r>
              <a:rPr lang="zh-CN" altLang="en-US" sz="1400" b="1"/>
              <a:t>broadcaster2 </a:t>
            </a:r>
            <a:r>
              <a:rPr lang="zh-CN" altLang="en-US" sz="1400"/>
              <a:t>= Node(package="turtle_follows", executable="tf_broadcaster", name="broad2", parameters=[{"turtle":"t2"}])</a:t>
            </a:r>
          </a:p>
          <a:p>
            <a:r>
              <a:rPr lang="zh-CN" altLang="en-US" sz="1400"/>
              <a:t>    #创建监听节点</a:t>
            </a:r>
          </a:p>
          <a:p>
            <a:r>
              <a:rPr lang="zh-CN" altLang="en-US" sz="1400"/>
              <a:t>    </a:t>
            </a:r>
            <a:r>
              <a:rPr lang="zh-CN" altLang="en-US" sz="1400" b="1"/>
              <a:t>listener </a:t>
            </a:r>
            <a:r>
              <a:rPr lang="zh-CN" altLang="en-US" sz="1400"/>
              <a:t>= Node(package="turtle_follows", executable="tf_listener", </a:t>
            </a:r>
          </a:p>
          <a:p>
            <a:r>
              <a:rPr lang="zh-CN" altLang="en-US" sz="1400"/>
              <a:t>    		    parameters=[{"father_frame":"t2", "child_frame":"turtle1"}])</a:t>
            </a:r>
          </a:p>
          <a:p>
            <a:r>
              <a:rPr lang="zh-CN" altLang="en-US" sz="1400"/>
              <a:t>    return LaunchDescription([turtle ,spawn,broadcaster1,broadcaster2,listener])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57550" y="585788"/>
            <a:ext cx="4772025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3257550" y="1504950"/>
            <a:ext cx="5067300" cy="31337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70890F-F1C7-5913-1B3B-26EEDD539834}"/>
              </a:ext>
            </a:extLst>
          </p:cNvPr>
          <p:cNvSpPr txBox="1"/>
          <p:nvPr/>
        </p:nvSpPr>
        <p:spPr>
          <a:xfrm>
            <a:off x="3538025" y="1751428"/>
            <a:ext cx="455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 </a:t>
            </a:r>
            <a:r>
              <a:rPr lang="zh-CN" altLang="en-US" sz="4000" dirty="0"/>
              <a:t>概率机器人</a:t>
            </a:r>
            <a:endParaRPr lang="en-US" altLang="zh-CN" sz="4000" dirty="0"/>
          </a:p>
          <a:p>
            <a:r>
              <a:rPr lang="en-US" altLang="zh-CN" sz="4000" dirty="0"/>
              <a:t>2 </a:t>
            </a:r>
            <a:r>
              <a:rPr lang="zh-CN" altLang="en-US" sz="4000" dirty="0"/>
              <a:t>机械臂</a:t>
            </a:r>
            <a:endParaRPr lang="en-US" altLang="zh-CN" sz="4000" dirty="0"/>
          </a:p>
          <a:p>
            <a:r>
              <a:rPr lang="en-US" altLang="zh-CN" sz="4000" dirty="0"/>
              <a:t>3 </a:t>
            </a:r>
            <a:r>
              <a:rPr lang="zh-CN" altLang="en-US" sz="4000" dirty="0"/>
              <a:t>多视图几何</a:t>
            </a:r>
            <a:endParaRPr lang="en-US" altLang="zh-CN" sz="4000" dirty="0"/>
          </a:p>
          <a:p>
            <a:r>
              <a:rPr lang="en-US" altLang="zh-CN" sz="4000" dirty="0"/>
              <a:t>4 </a:t>
            </a:r>
            <a:r>
              <a:rPr lang="zh-CN" altLang="en-US" sz="4000" dirty="0"/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838835"/>
            <a:ext cx="8711565" cy="4699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代码功能效果如图所示：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298575"/>
            <a:ext cx="7036435" cy="384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9715" y="741045"/>
            <a:ext cx="4564570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机械臂</a:t>
            </a:r>
            <a:endParaRPr lang="en-US" altLang="zh-CN" sz="60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20240" y="255270"/>
            <a:ext cx="530352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70710" y="228600"/>
            <a:ext cx="5318760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题目二：熟悉ROS中TF坐标变换的实现机制广播与监听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78635" y="228600"/>
            <a:ext cx="534924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240" y="292100"/>
            <a:ext cx="5242560" cy="4739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54575" y="1441450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T0=robot.fkine(init_ang); % 正运动学解算，得到初始末端变换矩阵</a:t>
            </a:r>
          </a:p>
          <a:p>
            <a:r>
              <a:rPr lang="zh-CN" altLang="en-US"/>
              <a:t>Tf=robot.fkine(targ_ang); % 正运动学解算，得到目标末端变换矩阵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94000" y="3756660"/>
            <a:ext cx="6294120" cy="434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6225" y="702945"/>
            <a:ext cx="4989830" cy="4189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9315" y="1318260"/>
            <a:ext cx="2394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多项式插值</a:t>
            </a:r>
          </a:p>
          <a:p>
            <a:r>
              <a:rPr lang="en-US" altLang="zh-CN"/>
              <a:t>2.变换算子</a:t>
            </a:r>
          </a:p>
          <a:p>
            <a:r>
              <a:rPr lang="en-US" altLang="zh-CN"/>
              <a:t>   逆运动学求解</a:t>
            </a:r>
          </a:p>
          <a:p>
            <a:r>
              <a:rPr lang="en-US" altLang="zh-CN"/>
              <a:t>   </a:t>
            </a:r>
            <a:r>
              <a:rPr lang="zh-CN" altLang="en-US"/>
              <a:t>得到</a:t>
            </a:r>
            <a:r>
              <a:rPr lang="en-US" altLang="zh-CN"/>
              <a:t>关节角度序列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-675005" y="619125"/>
            <a:ext cx="6758305" cy="2139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lvl="1" indent="457200" algn="l">
              <a:lnSpc>
                <a:spcPct val="150000"/>
              </a:lnSpc>
              <a:buNone/>
            </a:pPr>
            <a:endParaRPr sz="1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5569" r="116"/>
          <a:stretch>
            <a:fillRect/>
          </a:stretch>
        </p:blipFill>
        <p:spPr>
          <a:xfrm>
            <a:off x="730250" y="283210"/>
            <a:ext cx="5478780" cy="45764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9540" y="1473200"/>
            <a:ext cx="266446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robot</a:t>
            </a:r>
            <a:r>
              <a:rPr lang="zh-CN" altLang="en-US"/>
              <a:t>.plot(qrt,'trail','r')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9715" y="741045"/>
            <a:ext cx="4564570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多视图几何</a:t>
            </a:r>
            <a:endParaRPr lang="en-US" altLang="zh-CN" sz="60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879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42184" y="335757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一</a:t>
            </a:r>
            <a:r>
              <a:rPr 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基于特征点匹配的目标检测</a:t>
            </a:r>
          </a:p>
          <a:p>
            <a:pPr marL="0" indent="0" algn="ctr">
              <a:buNone/>
            </a:pPr>
            <a:endParaRPr lang="en-US" sz="175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271A4E-23CF-9885-E1FA-ED51B087B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17" y="1021297"/>
            <a:ext cx="2301565" cy="37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9715" y="741045"/>
            <a:ext cx="4564570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概率机器人</a:t>
            </a:r>
            <a:endParaRPr lang="en-US" sz="576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-89210" y="4646632"/>
            <a:ext cx="312977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一</a:t>
            </a:r>
            <a:r>
              <a:rPr 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基于特征点匹配的目标检测</a:t>
            </a:r>
          </a:p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5E8BAC3-061E-36FC-373E-BDD8D18273BB}"/>
              </a:ext>
            </a:extLst>
          </p:cNvPr>
          <p:cNvSpPr/>
          <p:nvPr/>
        </p:nvSpPr>
        <p:spPr>
          <a:xfrm>
            <a:off x="2391937" y="159457"/>
            <a:ext cx="436012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SURF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OBR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BRISK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算法的性能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9411F5-CDA7-1E6B-B13F-EDF7A6DF41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1"/>
          <a:stretch/>
        </p:blipFill>
        <p:spPr>
          <a:xfrm>
            <a:off x="330591" y="1357531"/>
            <a:ext cx="8482818" cy="29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6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-89210" y="4646632"/>
            <a:ext cx="312977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一</a:t>
            </a:r>
            <a:r>
              <a:rPr 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基于特征点匹配的目标检测</a:t>
            </a:r>
          </a:p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5E8BAC3-061E-36FC-373E-BDD8D18273BB}"/>
              </a:ext>
            </a:extLst>
          </p:cNvPr>
          <p:cNvSpPr/>
          <p:nvPr/>
        </p:nvSpPr>
        <p:spPr>
          <a:xfrm>
            <a:off x="2391937" y="159457"/>
            <a:ext cx="436012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SURF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OBR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BRISK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算法的性能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C5DDD9-7E67-30A4-62D0-BE1348CB528A}"/>
              </a:ext>
            </a:extLst>
          </p:cNvPr>
          <p:cNvSpPr txBox="1"/>
          <p:nvPr/>
        </p:nvSpPr>
        <p:spPr>
          <a:xfrm>
            <a:off x="1732500" y="1772415"/>
            <a:ext cx="6229814" cy="265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5194B2-1AF4-B955-F908-939AAC39DD09}"/>
              </a:ext>
            </a:extLst>
          </p:cNvPr>
          <p:cNvSpPr txBox="1"/>
          <p:nvPr/>
        </p:nvSpPr>
        <p:spPr>
          <a:xfrm>
            <a:off x="1442396" y="1711900"/>
            <a:ext cx="681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237E18-955B-311D-8456-F0A32F21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845" y="1657042"/>
            <a:ext cx="5274310" cy="2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2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-89210" y="4646632"/>
            <a:ext cx="312977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一</a:t>
            </a:r>
            <a:r>
              <a:rPr 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1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基于特征点匹配的目标检测</a:t>
            </a:r>
          </a:p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5E8BAC3-061E-36FC-373E-BDD8D18273BB}"/>
              </a:ext>
            </a:extLst>
          </p:cNvPr>
          <p:cNvSpPr/>
          <p:nvPr/>
        </p:nvSpPr>
        <p:spPr>
          <a:xfrm>
            <a:off x="2391937" y="159457"/>
            <a:ext cx="4360126" cy="4968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SURF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OBR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BRISK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算法的性能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C5DDD9-7E67-30A4-62D0-BE1348CB528A}"/>
              </a:ext>
            </a:extLst>
          </p:cNvPr>
          <p:cNvSpPr txBox="1"/>
          <p:nvPr/>
        </p:nvSpPr>
        <p:spPr>
          <a:xfrm>
            <a:off x="1732500" y="1772415"/>
            <a:ext cx="6229814" cy="265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5194B2-1AF4-B955-F908-939AAC39DD09}"/>
              </a:ext>
            </a:extLst>
          </p:cNvPr>
          <p:cNvSpPr txBox="1"/>
          <p:nvPr/>
        </p:nvSpPr>
        <p:spPr>
          <a:xfrm>
            <a:off x="1442396" y="1711900"/>
            <a:ext cx="681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三者之间，</a:t>
            </a:r>
            <a:r>
              <a:rPr lang="en-US" altLang="zh-CN" sz="2800" dirty="0"/>
              <a:t>SURF</a:t>
            </a:r>
            <a:r>
              <a:rPr lang="zh-CN" altLang="en-US" sz="2800" dirty="0"/>
              <a:t>算法的</a:t>
            </a:r>
            <a:r>
              <a:rPr lang="zh-CN" altLang="zh-CN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旋转不变性、尺度不变性</a:t>
            </a:r>
            <a:r>
              <a:rPr lang="zh-CN" altLang="en-US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出色；但速度也较慢，而</a:t>
            </a:r>
            <a:r>
              <a:rPr lang="en-US" altLang="zh-CN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ORB</a:t>
            </a:r>
            <a:r>
              <a:rPr lang="zh-CN" altLang="en-US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速度最快，可用作实时检测；</a:t>
            </a:r>
            <a:r>
              <a:rPr lang="en-US" altLang="zh-CN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BRISIK</a:t>
            </a:r>
            <a:r>
              <a:rPr lang="zh-CN" altLang="en-US" sz="2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有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较好的旋转不变性、尺度不变性，在对有较大模糊的图像配准时，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BRISK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算法表现较为出色。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3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91384" y="511969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二</a:t>
            </a:r>
            <a:r>
              <a:rPr 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 </a:t>
            </a:r>
            <a:r>
              <a:rPr lang="en-US" altLang="zh-CN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matlab</a:t>
            </a:r>
            <a:r>
              <a:rPr lang="en-US" altLang="zh-CN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的图像校正</a:t>
            </a: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结论</a:t>
            </a:r>
          </a:p>
          <a:p>
            <a:pPr marL="0" indent="0" algn="ctr">
              <a:buNone/>
            </a:pPr>
            <a:endParaRPr lang="zh-CN" altLang="en-US" sz="2400" b="1" dirty="0">
              <a:solidFill>
                <a:srgbClr val="FFA8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ctr">
              <a:buNone/>
            </a:pPr>
            <a:endParaRPr lang="en-US" sz="17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94D9F-B01E-1368-4DBC-DC38259C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91" y="1134158"/>
            <a:ext cx="2248581" cy="34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95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40192" y="531359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二</a:t>
            </a:r>
            <a:r>
              <a:rPr 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 </a:t>
            </a:r>
            <a:r>
              <a:rPr lang="en-US" altLang="zh-CN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matlab</a:t>
            </a:r>
            <a:r>
              <a:rPr lang="en-US" altLang="zh-CN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的图像校正</a:t>
            </a: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结论</a:t>
            </a:r>
          </a:p>
          <a:p>
            <a:pPr marL="0" indent="0" algn="ctr">
              <a:buNone/>
            </a:pPr>
            <a:endParaRPr lang="zh-CN" altLang="en-US" sz="2400" b="1" dirty="0">
              <a:solidFill>
                <a:srgbClr val="FFA8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ctr">
              <a:buNone/>
            </a:pPr>
            <a:endParaRPr lang="en-US" sz="175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06CD65-37C7-5278-C11B-B34B467B01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53"/>
          <a:stretch/>
        </p:blipFill>
        <p:spPr>
          <a:xfrm>
            <a:off x="1869531" y="1147310"/>
            <a:ext cx="5274310" cy="2152877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B35BD7C-545D-1133-4E89-8B7A76308169}"/>
              </a:ext>
            </a:extLst>
          </p:cNvPr>
          <p:cNvGraphicFramePr>
            <a:graphicFrameLocks noGrp="1"/>
          </p:cNvGraphicFramePr>
          <p:nvPr/>
        </p:nvGraphicFramePr>
        <p:xfrm>
          <a:off x="3570515" y="3505201"/>
          <a:ext cx="1872342" cy="1364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114">
                  <a:extLst>
                    <a:ext uri="{9D8B030D-6E8A-4147-A177-3AD203B41FA5}">
                      <a16:colId xmlns:a16="http://schemas.microsoft.com/office/drawing/2014/main" val="1489992784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1537752909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4276381503"/>
                    </a:ext>
                  </a:extLst>
                </a:gridCol>
              </a:tblGrid>
              <a:tr h="454781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20185"/>
                  </a:ext>
                </a:extLst>
              </a:tr>
              <a:tr h="454781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70379"/>
                  </a:ext>
                </a:extLst>
              </a:tr>
              <a:tr h="454781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5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91384" y="511969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二</a:t>
            </a:r>
            <a:r>
              <a:rPr 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基于 </a:t>
            </a:r>
            <a:r>
              <a:rPr lang="en-US" altLang="zh-CN" sz="2400" b="1" dirty="0" err="1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matlab</a:t>
            </a:r>
            <a:r>
              <a:rPr lang="en-US" altLang="zh-CN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的图像校正</a:t>
            </a: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结论</a:t>
            </a:r>
          </a:p>
          <a:p>
            <a:pPr marL="0" indent="0" algn="ctr">
              <a:buNone/>
            </a:pPr>
            <a:endParaRPr lang="zh-CN" altLang="en-US" sz="2400" b="1" dirty="0">
              <a:solidFill>
                <a:srgbClr val="FFA8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ctr">
              <a:buNone/>
            </a:pPr>
            <a:endParaRPr lang="en-US" sz="175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52FD9-3DA0-0ED7-869D-B07F54F78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845" y="1311161"/>
            <a:ext cx="527431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2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2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结论</a:t>
            </a:r>
            <a:endParaRPr lang="en-US" sz="2100" dirty="0"/>
          </a:p>
        </p:txBody>
      </p:sp>
      <p:sp>
        <p:nvSpPr>
          <p:cNvPr id="4" name="Text 1"/>
          <p:cNvSpPr/>
          <p:nvPr/>
        </p:nvSpPr>
        <p:spPr>
          <a:xfrm>
            <a:off x="422275" y="929640"/>
            <a:ext cx="3868371" cy="38207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、了</a:t>
            </a: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</a:t>
            </a:r>
            <a:r>
              <a:rPr lang="en-US" altLang="zh-CN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机器人系统</a:t>
            </a:r>
            <a:r>
              <a:rPr lang="zh-CN" alt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的基本组成。</a:t>
            </a:r>
            <a:endParaRPr lang="en-US" altLang="zh-CN" sz="2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、掌握了一项关于机器人系统所需要的技能。</a:t>
            </a:r>
            <a:endParaRPr lang="en-US" sz="2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、提高了自主学习的能力，提高了寻找解决问题方法，解决问题的能力。</a:t>
            </a:r>
            <a:endParaRPr lang="en-US" altLang="zh-CN" sz="2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、激发了对人工智能，机器人的兴趣。</a:t>
            </a:r>
            <a:endParaRPr lang="en-US" sz="2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038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56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681038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80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48038" y="923925"/>
            <a:ext cx="24431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63980" y="990600"/>
            <a:ext cx="6411277" cy="11763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题目一：控制乌龟做圆形运动熟悉ROS当中的topic通讯</a:t>
            </a:r>
            <a:endParaRPr lang="en-US" sz="2870" dirty="0"/>
          </a:p>
        </p:txBody>
      </p:sp>
    </p:spTree>
    <p:extLst>
      <p:ext uri="{BB962C8B-B14F-4D97-AF65-F5344CB8AC3E}">
        <p14:creationId xmlns:p14="http://schemas.microsoft.com/office/powerpoint/2010/main" val="42315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题目一：控制乌龟做圆形运动熟悉ROS当中的topic通讯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75716" y="1392292"/>
            <a:ext cx="3652227" cy="6345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ROS的话题（Topics）通信机制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775716" y="2505075"/>
            <a:ext cx="3652227" cy="6345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发布者和订阅者的关系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775716" y="3622456"/>
            <a:ext cx="3652227" cy="6345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控制乌龟做矩形运动的步骤和代码示例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题目一：控制乌龟做圆形运动熟悉ROS当中的topic通讯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90" y="481330"/>
            <a:ext cx="9289415" cy="41573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44475" y="738505"/>
            <a:ext cx="8918575" cy="39090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初始化部分：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变量在</a:t>
            </a:r>
            <a:r>
              <a:rPr lang="en-US" altLang="zh-CN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private</a:t>
            </a: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定义</a:t>
            </a:r>
            <a:endParaRPr lang="en-US" sz="2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rclcpp::TimerBase::SharedPtr </a:t>
            </a:r>
            <a:r>
              <a:rPr lang="en-US" sz="2000"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timer_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;//</a:t>
            </a: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定时器</a:t>
            </a:r>
            <a:r>
              <a:rPr lang="en-US" altLang="zh-CN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timer_</a:t>
            </a:r>
            <a:endParaRPr lang="en-US" sz="2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rclcpp::Publisher&lt;geometry_msgs::msg::Twist&gt;::SharedPtr </a:t>
            </a:r>
            <a:r>
              <a:rPr lang="en-US" sz="2000"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publisher_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;//</a:t>
            </a: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发布方</a:t>
            </a:r>
            <a:endParaRPr lang="en-US" sz="20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size_t </a:t>
            </a:r>
            <a:r>
              <a:rPr lang="en-US" sz="2000"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count_</a:t>
            </a:r>
            <a:r>
              <a:rPr 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;//</a:t>
            </a: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存储计数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题目一：控制乌龟做圆形运动熟悉ROS当中的topic通讯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90" y="481330"/>
            <a:ext cx="9289415" cy="41573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24790" y="791210"/>
            <a:ext cx="8938260" cy="4591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在类中进行相关初始化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MinimalPublisher()//node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: Node("minimal_publisher"), </a:t>
            </a:r>
            <a:r>
              <a:rPr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count_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(0)</a:t>
            </a: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//</a:t>
            </a:r>
            <a:r>
              <a:rPr lang="zh-CN" alt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父类属性初始化</a:t>
            </a:r>
            <a:endParaRPr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</a:t>
            </a:r>
            <a:r>
              <a:rPr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publisher_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= this-&gt;create_publisher&lt;</a:t>
            </a:r>
            <a:r>
              <a:rPr dirty="0">
                <a:solidFill>
                  <a:srgbClr val="FF0000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geometry_msgs::msg::Twist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&gt;("</a:t>
            </a:r>
            <a:r>
              <a:rPr dirty="0">
                <a:solidFill>
                  <a:srgbClr val="FF0000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turtle1/cmd_vel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", 10);//init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</a:t>
            </a:r>
            <a:r>
              <a:rPr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timer_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= this-&gt;create_wall_timer(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500ms, std::bind(&amp;MinimalPublisher::</a:t>
            </a:r>
            <a:r>
              <a:rPr b="1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timer_callback</a:t>
            </a: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, this));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}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using namespace std::chrono_literals;</a:t>
            </a: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//</a:t>
            </a:r>
            <a:r>
              <a:rPr lang="zh-CN" alt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命名空间，方便操作时间长短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题目一：控制乌龟做圆形运动熟悉ROS当中的topic通讯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90" y="481330"/>
            <a:ext cx="9289415" cy="41573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38760" y="701040"/>
            <a:ext cx="8898890" cy="4443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void timer_callback()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static int count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geometry_msgs::msg::Twist speed;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speed.linear.x = 1; // 设置线速度为1m/s，正为前进，负为后退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speed.linear.y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speed.linear.z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speed.angular.x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speed.angular.y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	  speed.angular.z = 0;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rved_lines_20230307/Content_header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85913" y="228600"/>
            <a:ext cx="60636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0" b="1" dirty="0">
                <a:solidFill>
                  <a:srgbClr val="FFA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题目一：控制乌龟做圆形运动熟悉ROS当中的topic通讯</a:t>
            </a:r>
            <a:endParaRPr lang="en-US" sz="1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44880" y="334645"/>
            <a:ext cx="9289415" cy="41573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38760" y="701040"/>
            <a:ext cx="8898890" cy="4443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count++;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while(count == 5)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{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    count=0;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    speed.linear.x = 1; </a:t>
            </a:r>
          </a:p>
          <a:p>
            <a:pPr marL="0" indent="45720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speed.linear.y = 0;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speed.linear.z = 0;</a:t>
            </a:r>
          </a:p>
          <a:p>
            <a:pPr marL="0" indent="45720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speed.angular.x = 0;</a:t>
            </a:r>
          </a:p>
          <a:p>
            <a:pPr marL="0" indent="45720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speed.angular.y = 0;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    speed.angular.z = PI; //转90°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}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  publisher_-&gt;publish(speed);//ROS2</a:t>
            </a:r>
            <a:r>
              <a:rPr lang="zh-CN" alt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发布方的方法</a:t>
            </a:r>
            <a:endParaRPr lang="en-US" sz="1400" dirty="0">
              <a:solidFill>
                <a:srgbClr val="383838"/>
              </a:solidFill>
              <a:latin typeface="Times New Roman" panose="02020603050405020304" charset="0"/>
              <a:ea typeface="Noto Sans SC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Times New Roman" panose="02020603050405020304" charset="0"/>
                <a:ea typeface="Noto Sans SC" pitchFamily="34" charset="-122"/>
                <a:cs typeface="Times New Roman" panose="02020603050405020304" charset="0"/>
              </a:rPr>
              <a:t>    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YxYjc1Y2JiNGJmYzdhMTdlODc0Nzk4MDg2ZDI0Z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2165</Words>
  <Application>Microsoft Office PowerPoint</Application>
  <PresentationFormat>全屏显示(16:9)</PresentationFormat>
  <Paragraphs>279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-apple-system</vt:lpstr>
      <vt:lpstr>Noto Sans SC</vt:lpstr>
      <vt:lpstr>宋体</vt:lpstr>
      <vt:lpstr>Arial</vt:lpstr>
      <vt:lpstr>Calibri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概率机器人三级项目
</dc:title>
  <dc:subject>SUBTITLE HERE</dc:subject>
  <dc:creator>MindShow.fun</dc:creator>
  <cp:lastModifiedBy>Eugene lu</cp:lastModifiedBy>
  <cp:revision>7</cp:revision>
  <dcterms:created xsi:type="dcterms:W3CDTF">2023-12-15T13:56:00Z</dcterms:created>
  <dcterms:modified xsi:type="dcterms:W3CDTF">2023-12-20T16:46:00Z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9C5F855B4837436C8B1D99B0762F892D_12</vt:lpwstr>
  </property>
  <property fmtid="{D5CDD505-2E9C-101B-9397-08002B2CF9AE}" pid="3" name="KSOProductBuildVer">
    <vt:lpwstr>2052-12.1.0.15990</vt:lpwstr>
  </property>
</Properties>
</file>