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723900"/>
            <a:ext cx="6249670" cy="0"/>
          </a:xfrm>
          <a:custGeom>
            <a:avLst/>
            <a:gdLst/>
            <a:ahLst/>
            <a:cxnLst/>
            <a:rect l="l" t="t" r="r" b="b"/>
            <a:pathLst>
              <a:path w="6249670" h="0">
                <a:moveTo>
                  <a:pt x="0" y="0"/>
                </a:moveTo>
                <a:lnTo>
                  <a:pt x="6249428" y="0"/>
                </a:lnTo>
              </a:path>
            </a:pathLst>
          </a:custGeom>
          <a:ln w="38100">
            <a:solidFill>
              <a:srgbClr val="367D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2000" y="9169400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 h="0">
                <a:moveTo>
                  <a:pt x="0" y="0"/>
                </a:moveTo>
                <a:lnTo>
                  <a:pt x="6248400" y="2"/>
                </a:lnTo>
              </a:path>
            </a:pathLst>
          </a:custGeom>
          <a:ln w="12700">
            <a:solidFill>
              <a:srgbClr val="367D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03923" y="9233916"/>
            <a:ext cx="519429" cy="17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mailto:tdeleon@cisco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29.jpg"/><Relationship Id="rId6" Type="http://schemas.openxmlformats.org/officeDocument/2006/relationships/hyperlink" Target="mailto:tdeleon@cisco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5" Type="http://schemas.openxmlformats.org/officeDocument/2006/relationships/image" Target="../media/image33.jpg"/><Relationship Id="rId6" Type="http://schemas.openxmlformats.org/officeDocument/2006/relationships/hyperlink" Target="mailto:tdeleon@cisco.com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hyperlink" Target="mailto:tdeleon@cisco.com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image" Target="../media/image39.jpg"/><Relationship Id="rId6" Type="http://schemas.openxmlformats.org/officeDocument/2006/relationships/hyperlink" Target="mailto:tdeleon@cisco.com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hyperlink" Target="mailto:tdeleon@cisco.com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hyperlink" Target="mailto:tdeleon@cisco.co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Relationship Id="rId4" Type="http://schemas.openxmlformats.org/officeDocument/2006/relationships/hyperlink" Target="mailto:tdeleon@cisco.com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hyperlink" Target="mailto:tdeleon@cisco.com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jpg"/><Relationship Id="rId8" Type="http://schemas.openxmlformats.org/officeDocument/2006/relationships/hyperlink" Target="mailto:tdeleon@cisco.com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hyperlink" Target="mailto:tdeleon@cisco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isco.com/c/en/us/td/docs/cloud-systems-management/network-automation-and-management/" TargetMode="External"/><Relationship Id="rId3" Type="http://schemas.openxmlformats.org/officeDocument/2006/relationships/hyperlink" Target="mailto:tdeleon@cisco.com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Relationship Id="rId4" Type="http://schemas.openxmlformats.org/officeDocument/2006/relationships/hyperlink" Target="mailto:tdeleon@cisco.com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jpg"/><Relationship Id="rId4" Type="http://schemas.openxmlformats.org/officeDocument/2006/relationships/image" Target="../media/image64.png"/><Relationship Id="rId5" Type="http://schemas.openxmlformats.org/officeDocument/2006/relationships/image" Target="../media/image65.jpg"/><Relationship Id="rId6" Type="http://schemas.openxmlformats.org/officeDocument/2006/relationships/hyperlink" Target="mailto:tdeleon@cisco.com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jpg"/><Relationship Id="rId4" Type="http://schemas.openxmlformats.org/officeDocument/2006/relationships/image" Target="../media/image68.png"/><Relationship Id="rId5" Type="http://schemas.openxmlformats.org/officeDocument/2006/relationships/image" Target="../media/image69.jpg"/><Relationship Id="rId6" Type="http://schemas.openxmlformats.org/officeDocument/2006/relationships/hyperlink" Target="mailto:tdeleon@cisco.com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jp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hyperlink" Target="mailto:tdeleon@cisco.com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jpg"/><Relationship Id="rId4" Type="http://schemas.openxmlformats.org/officeDocument/2006/relationships/hyperlink" Target="mailto:tdeleon@cisco.com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Relationship Id="rId3" Type="http://schemas.openxmlformats.org/officeDocument/2006/relationships/image" Target="../media/image77.jpg"/><Relationship Id="rId4" Type="http://schemas.openxmlformats.org/officeDocument/2006/relationships/hyperlink" Target="mailto:tdeleon@cisco.com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tdeleon@cisco.com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tdeleon@cisco.com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tdeleon@cisco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hyperlink" Target="mailto:tdeleon@cisco.co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hyperlink" Target="mailto:tdeleon@cisco.co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hyperlink" Target="mailto:tdeleon@cisco.com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hyperlink" Target="mailto:tdeleon@cisco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hyperlink" Target="mailto:tdeleon@cisco.com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jpg"/><Relationship Id="rId6" Type="http://schemas.openxmlformats.org/officeDocument/2006/relationships/hyperlink" Target="mailto:tdeleon@cisco.com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hyperlink" Target="mailto:tdeleon@cisco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6535419"/>
            <a:ext cx="4706620" cy="187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2800" spc="-90">
                <a:latin typeface="Arial"/>
                <a:cs typeface="Arial"/>
              </a:rPr>
              <a:t>How </a:t>
            </a:r>
            <a:r>
              <a:rPr dirty="0" sz="2800" spc="-65">
                <a:latin typeface="Arial"/>
                <a:cs typeface="Arial"/>
              </a:rPr>
              <a:t>to </a:t>
            </a:r>
            <a:r>
              <a:rPr dirty="0" sz="2800" spc="-80">
                <a:latin typeface="Arial"/>
                <a:cs typeface="Arial"/>
              </a:rPr>
              <a:t>configure </a:t>
            </a:r>
            <a:r>
              <a:rPr dirty="0" sz="2800" spc="-125">
                <a:latin typeface="Arial"/>
                <a:cs typeface="Arial"/>
              </a:rPr>
              <a:t>User </a:t>
            </a:r>
            <a:r>
              <a:rPr dirty="0" sz="2800" spc="-135">
                <a:latin typeface="Arial"/>
                <a:cs typeface="Arial"/>
              </a:rPr>
              <a:t>External  </a:t>
            </a:r>
            <a:r>
              <a:rPr dirty="0" sz="2800" spc="-85">
                <a:latin typeface="Arial"/>
                <a:cs typeface="Arial"/>
              </a:rPr>
              <a:t>Authentication </a:t>
            </a:r>
            <a:r>
              <a:rPr dirty="0" sz="2800" spc="-95">
                <a:latin typeface="Arial"/>
                <a:cs typeface="Arial"/>
              </a:rPr>
              <a:t>using</a:t>
            </a:r>
            <a:r>
              <a:rPr dirty="0" sz="2800" spc="-295">
                <a:latin typeface="Arial"/>
                <a:cs typeface="Arial"/>
              </a:rPr>
              <a:t> </a:t>
            </a:r>
            <a:r>
              <a:rPr dirty="0" sz="2800" spc="-145">
                <a:latin typeface="Arial"/>
                <a:cs typeface="Arial"/>
              </a:rPr>
              <a:t>TACACS?</a:t>
            </a:r>
            <a:endParaRPr sz="2800">
              <a:latin typeface="Arial"/>
              <a:cs typeface="Arial"/>
            </a:endParaRPr>
          </a:p>
          <a:p>
            <a:pPr marL="12700" marR="1599565">
              <a:lnSpc>
                <a:spcPct val="133300"/>
              </a:lnSpc>
              <a:spcBef>
                <a:spcPts val="240"/>
              </a:spcBef>
            </a:pPr>
            <a:r>
              <a:rPr dirty="0" sz="1000" spc="-25">
                <a:latin typeface="Arial"/>
                <a:cs typeface="Arial"/>
              </a:rPr>
              <a:t>Prepared </a:t>
            </a:r>
            <a:r>
              <a:rPr dirty="0" sz="1000" spc="-10">
                <a:latin typeface="Arial"/>
                <a:cs typeface="Arial"/>
              </a:rPr>
              <a:t>for: </a:t>
            </a:r>
            <a:r>
              <a:rPr dirty="0" sz="1000" spc="-15">
                <a:latin typeface="Arial"/>
                <a:cs typeface="Arial"/>
              </a:rPr>
              <a:t>Cisco </a:t>
            </a:r>
            <a:r>
              <a:rPr dirty="0" sz="1000" spc="-35">
                <a:latin typeface="Arial"/>
                <a:cs typeface="Arial"/>
              </a:rPr>
              <a:t>DNA </a:t>
            </a:r>
            <a:r>
              <a:rPr dirty="0" sz="1000" spc="-15">
                <a:latin typeface="Arial"/>
                <a:cs typeface="Arial"/>
              </a:rPr>
              <a:t>Customers, </a:t>
            </a:r>
            <a:r>
              <a:rPr dirty="0" sz="1000" spc="-60">
                <a:latin typeface="Arial"/>
                <a:cs typeface="Arial"/>
              </a:rPr>
              <a:t>CX </a:t>
            </a:r>
            <a:r>
              <a:rPr dirty="0" sz="1000" spc="-5">
                <a:latin typeface="Arial"/>
                <a:cs typeface="Arial"/>
              </a:rPr>
              <a:t>Support </a:t>
            </a:r>
            <a:r>
              <a:rPr dirty="0" sz="1000" spc="-55">
                <a:latin typeface="Arial"/>
                <a:cs typeface="Arial"/>
              </a:rPr>
              <a:t>Teams  </a:t>
            </a:r>
            <a:r>
              <a:rPr dirty="0" sz="1000" spc="-25">
                <a:latin typeface="Arial"/>
                <a:cs typeface="Arial"/>
              </a:rPr>
              <a:t>Prepared </a:t>
            </a:r>
            <a:r>
              <a:rPr dirty="0" sz="1000" spc="-10">
                <a:latin typeface="Arial"/>
                <a:cs typeface="Arial"/>
              </a:rPr>
              <a:t>by: </a:t>
            </a:r>
            <a:r>
              <a:rPr dirty="0" sz="1000" spc="-50">
                <a:latin typeface="Arial"/>
                <a:cs typeface="Arial"/>
              </a:rPr>
              <a:t>Tomas </a:t>
            </a:r>
            <a:r>
              <a:rPr dirty="0" sz="1000" spc="-10">
                <a:latin typeface="Arial"/>
                <a:cs typeface="Arial"/>
              </a:rPr>
              <a:t>de </a:t>
            </a:r>
            <a:r>
              <a:rPr dirty="0" sz="1000" spc="-20">
                <a:latin typeface="Arial"/>
                <a:cs typeface="Arial"/>
              </a:rPr>
              <a:t>Leon, </a:t>
            </a:r>
            <a:r>
              <a:rPr dirty="0" sz="1000" spc="-40">
                <a:latin typeface="Arial"/>
                <a:cs typeface="Arial"/>
              </a:rPr>
              <a:t>Technical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Leader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30">
                <a:latin typeface="Arial"/>
                <a:cs typeface="Arial"/>
              </a:rPr>
              <a:t>February </a:t>
            </a:r>
            <a:r>
              <a:rPr dirty="0" sz="1000">
                <a:latin typeface="Arial"/>
                <a:cs typeface="Arial"/>
              </a:rPr>
              <a:t>16,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10">
                <a:latin typeface="Arial"/>
                <a:cs typeface="Arial"/>
              </a:rPr>
              <a:t>Document </a:t>
            </a:r>
            <a:r>
              <a:rPr dirty="0" sz="1000" spc="-15">
                <a:latin typeface="Arial"/>
                <a:cs typeface="Arial"/>
              </a:rPr>
              <a:t>number: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02162019_v1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0412" y="1547812"/>
            <a:ext cx="6248400" cy="4887595"/>
            <a:chOff x="760412" y="1547812"/>
            <a:chExt cx="6248400" cy="4887595"/>
          </a:xfrm>
        </p:grpSpPr>
        <p:sp>
          <p:nvSpPr>
            <p:cNvPr id="6" name="object 6"/>
            <p:cNvSpPr/>
            <p:nvPr/>
          </p:nvSpPr>
          <p:spPr>
            <a:xfrm>
              <a:off x="762000" y="1549400"/>
              <a:ext cx="6245225" cy="4884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1549400"/>
              <a:ext cx="6245225" cy="4884420"/>
            </a:xfrm>
            <a:custGeom>
              <a:avLst/>
              <a:gdLst/>
              <a:ahLst/>
              <a:cxnLst/>
              <a:rect l="l" t="t" r="r" b="b"/>
              <a:pathLst>
                <a:path w="6245225" h="4884420">
                  <a:moveTo>
                    <a:pt x="0" y="0"/>
                  </a:moveTo>
                  <a:lnTo>
                    <a:pt x="0" y="4884343"/>
                  </a:lnTo>
                  <a:lnTo>
                    <a:pt x="6245225" y="4884343"/>
                  </a:lnTo>
                  <a:lnTo>
                    <a:pt x="624522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9300" y="787400"/>
            <a:ext cx="35604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CISCO </a:t>
            </a:r>
            <a:r>
              <a:rPr dirty="0" sz="1100" spc="15" b="1">
                <a:solidFill>
                  <a:srgbClr val="367DA2"/>
                </a:solidFill>
                <a:latin typeface="Arial"/>
                <a:cs typeface="Arial"/>
              </a:rPr>
              <a:t>SYSTEMS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CX </a:t>
            </a:r>
            <a:r>
              <a:rPr dirty="0" sz="1100" spc="10" b="1">
                <a:solidFill>
                  <a:srgbClr val="367DA2"/>
                </a:solidFill>
                <a:latin typeface="Arial"/>
                <a:cs typeface="Arial"/>
              </a:rPr>
              <a:t>ENTERPRISE</a:t>
            </a:r>
            <a:r>
              <a:rPr dirty="0" sz="1100" spc="60" b="1">
                <a:solidFill>
                  <a:srgbClr val="367DA2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NETWORKING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3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49400"/>
            <a:ext cx="4935220" cy="40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latin typeface="Arial"/>
                <a:cs typeface="Arial"/>
              </a:rPr>
              <a:t>Authorization </a:t>
            </a:r>
            <a:r>
              <a:rPr dirty="0" sz="1000" spc="-10" b="1">
                <a:latin typeface="Arial"/>
                <a:cs typeface="Arial"/>
              </a:rPr>
              <a:t>Policy</a:t>
            </a:r>
            <a:r>
              <a:rPr dirty="0" sz="1000" spc="-10">
                <a:latin typeface="Arial"/>
                <a:cs typeface="Arial"/>
              </a:rPr>
              <a:t>"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60">
                <a:latin typeface="Arial"/>
                <a:cs typeface="Arial"/>
              </a:rPr>
              <a:t>&amp;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create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required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Authorization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Rules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&amp;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mention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Shell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profile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created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previous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steps.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6946900"/>
            <a:ext cx="48761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0">
                <a:latin typeface="Arial"/>
                <a:cs typeface="Arial"/>
              </a:rPr>
              <a:t>As </a:t>
            </a:r>
            <a:r>
              <a:rPr dirty="0" sz="1000" spc="-5">
                <a:latin typeface="Arial"/>
                <a:cs typeface="Arial"/>
              </a:rPr>
              <a:t>part </a:t>
            </a:r>
            <a:r>
              <a:rPr dirty="0" sz="1000" spc="-10">
                <a:latin typeface="Arial"/>
                <a:cs typeface="Arial"/>
              </a:rPr>
              <a:t>of condition, </a:t>
            </a:r>
            <a:r>
              <a:rPr dirty="0" sz="1000" spc="-20">
                <a:latin typeface="Arial"/>
                <a:cs typeface="Arial"/>
              </a:rPr>
              <a:t>associate </a:t>
            </a:r>
            <a:r>
              <a:rPr dirty="0" sz="1000" spc="5">
                <a:latin typeface="Arial"/>
                <a:cs typeface="Arial"/>
              </a:rPr>
              <a:t>to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users. </a:t>
            </a:r>
            <a:r>
              <a:rPr dirty="0" sz="1000" spc="-35">
                <a:latin typeface="Arial"/>
                <a:cs typeface="Arial"/>
              </a:rPr>
              <a:t>These </a:t>
            </a:r>
            <a:r>
              <a:rPr dirty="0" sz="1000" spc="-10" b="1">
                <a:latin typeface="Arial"/>
                <a:cs typeface="Arial"/>
              </a:rPr>
              <a:t>users </a:t>
            </a:r>
            <a:r>
              <a:rPr dirty="0" sz="1000" spc="-25">
                <a:latin typeface="Arial"/>
                <a:cs typeface="Arial"/>
              </a:rPr>
              <a:t>will </a:t>
            </a:r>
            <a:r>
              <a:rPr dirty="0" sz="1000" spc="-10">
                <a:latin typeface="Arial"/>
                <a:cs typeface="Arial"/>
              </a:rPr>
              <a:t>be </a:t>
            </a:r>
            <a:r>
              <a:rPr dirty="0" sz="1000" spc="-15">
                <a:latin typeface="Arial"/>
                <a:cs typeface="Arial"/>
              </a:rPr>
              <a:t>created </a:t>
            </a:r>
            <a:r>
              <a:rPr dirty="0" sz="1000" spc="-30">
                <a:latin typeface="Arial"/>
                <a:cs typeface="Arial"/>
              </a:rPr>
              <a:t>as </a:t>
            </a:r>
            <a:r>
              <a:rPr dirty="0" sz="1000" spc="-10">
                <a:latin typeface="Arial"/>
                <a:cs typeface="Arial"/>
              </a:rPr>
              <a:t>shown </a:t>
            </a:r>
            <a:r>
              <a:rPr dirty="0" sz="1000" spc="-30">
                <a:latin typeface="Arial"/>
                <a:cs typeface="Arial"/>
              </a:rPr>
              <a:t>in </a:t>
            </a:r>
            <a:r>
              <a:rPr dirty="0" sz="1000" b="1">
                <a:latin typeface="Arial"/>
                <a:cs typeface="Arial"/>
              </a:rPr>
              <a:t>step 6.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6824" y="2137740"/>
            <a:ext cx="6400800" cy="4375150"/>
            <a:chOff x="686824" y="2137740"/>
            <a:chExt cx="6400800" cy="4375150"/>
          </a:xfrm>
        </p:grpSpPr>
        <p:sp>
          <p:nvSpPr>
            <p:cNvPr id="7" name="object 7"/>
            <p:cNvSpPr/>
            <p:nvPr/>
          </p:nvSpPr>
          <p:spPr>
            <a:xfrm>
              <a:off x="686824" y="2137740"/>
              <a:ext cx="6400800" cy="437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3024" y="2188540"/>
              <a:ext cx="6248400" cy="4222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5800" y="7345903"/>
            <a:ext cx="6400800" cy="1268095"/>
            <a:chOff x="685800" y="7345903"/>
            <a:chExt cx="6400800" cy="1268095"/>
          </a:xfrm>
        </p:grpSpPr>
        <p:sp>
          <p:nvSpPr>
            <p:cNvPr id="10" name="object 10"/>
            <p:cNvSpPr/>
            <p:nvPr/>
          </p:nvSpPr>
          <p:spPr>
            <a:xfrm>
              <a:off x="685800" y="7345903"/>
              <a:ext cx="6400800" cy="1267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2000" y="7396703"/>
              <a:ext cx="6248400" cy="1115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606806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5: </a:t>
            </a:r>
            <a:r>
              <a:rPr dirty="0" sz="1000" spc="-5" b="1">
                <a:latin typeface="Arial"/>
                <a:cs typeface="Arial"/>
              </a:rPr>
              <a:t>Configure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Devices </a:t>
            </a:r>
            <a:r>
              <a:rPr dirty="0" sz="1000" b="1">
                <a:latin typeface="Arial"/>
                <a:cs typeface="Arial"/>
              </a:rPr>
              <a:t>for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-5" b="1">
                <a:latin typeface="Arial"/>
                <a:cs typeface="Arial"/>
              </a:rPr>
              <a:t>Cisco </a:t>
            </a:r>
            <a:r>
              <a:rPr dirty="0" sz="1000" b="1">
                <a:latin typeface="Arial"/>
                <a:cs typeface="Arial"/>
              </a:rPr>
              <a:t>DNAC </a:t>
            </a:r>
            <a:r>
              <a:rPr dirty="0" sz="1000" spc="-5" b="1">
                <a:latin typeface="Arial"/>
                <a:cs typeface="Arial"/>
              </a:rPr>
              <a:t>Cluster </a:t>
            </a:r>
            <a:r>
              <a:rPr dirty="0" sz="1000" spc="5" b="1">
                <a:latin typeface="Arial"/>
                <a:cs typeface="Arial"/>
              </a:rPr>
              <a:t>to </a:t>
            </a:r>
            <a:r>
              <a:rPr dirty="0" sz="1000" spc="-10" b="1">
                <a:latin typeface="Arial"/>
                <a:cs typeface="Arial"/>
              </a:rPr>
              <a:t>use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0" b="1">
                <a:latin typeface="Arial"/>
                <a:cs typeface="Arial"/>
              </a:rPr>
              <a:t>Administration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Resources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Devices, </a:t>
            </a:r>
            <a:r>
              <a:rPr dirty="0" sz="1000" spc="-20">
                <a:latin typeface="Arial"/>
                <a:cs typeface="Arial"/>
              </a:rPr>
              <a:t>select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defined </a:t>
            </a:r>
            <a:r>
              <a:rPr dirty="0" sz="1000" spc="-15">
                <a:latin typeface="Arial"/>
                <a:cs typeface="Arial"/>
              </a:rPr>
              <a:t>Cisco </a:t>
            </a:r>
            <a:r>
              <a:rPr dirty="0" sz="1000" spc="-30">
                <a:latin typeface="Arial"/>
                <a:cs typeface="Arial"/>
              </a:rPr>
              <a:t>DNAC Device  </a:t>
            </a:r>
            <a:r>
              <a:rPr dirty="0" sz="1000" spc="-20">
                <a:latin typeface="Arial"/>
                <a:cs typeface="Arial"/>
              </a:rPr>
              <a:t>entries</a:t>
            </a:r>
            <a:r>
              <a:rPr dirty="0" sz="1000" spc="-20" b="1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280670">
              <a:lnSpc>
                <a:spcPct val="125000"/>
              </a:lnSpc>
            </a:pPr>
            <a:r>
              <a:rPr dirty="0" sz="1000" b="1">
                <a:latin typeface="Arial"/>
                <a:cs typeface="Arial"/>
              </a:rPr>
              <a:t>Note: </a:t>
            </a:r>
            <a:r>
              <a:rPr dirty="0" sz="1000" spc="-40" i="1">
                <a:latin typeface="Arial"/>
                <a:cs typeface="Arial"/>
              </a:rPr>
              <a:t>If a </a:t>
            </a:r>
            <a:r>
              <a:rPr dirty="0" sz="1000" spc="-15" i="1">
                <a:latin typeface="Arial"/>
                <a:cs typeface="Arial"/>
              </a:rPr>
              <a:t>Network </a:t>
            </a:r>
            <a:r>
              <a:rPr dirty="0" sz="1000" spc="-30" i="1">
                <a:latin typeface="Arial"/>
                <a:cs typeface="Arial"/>
              </a:rPr>
              <a:t>Device is </a:t>
            </a:r>
            <a:r>
              <a:rPr dirty="0" sz="1000" spc="-5" i="1">
                <a:latin typeface="Arial"/>
                <a:cs typeface="Arial"/>
              </a:rPr>
              <a:t>not </a:t>
            </a:r>
            <a:r>
              <a:rPr dirty="0" sz="1000" spc="-15" i="1">
                <a:latin typeface="Arial"/>
                <a:cs typeface="Arial"/>
              </a:rPr>
              <a:t>present, </a:t>
            </a:r>
            <a:r>
              <a:rPr dirty="0" sz="1000" spc="-5" i="1">
                <a:latin typeface="Arial"/>
                <a:cs typeface="Arial"/>
              </a:rPr>
              <a:t>Add </a:t>
            </a:r>
            <a:r>
              <a:rPr dirty="0" sz="1000" spc="-40" i="1">
                <a:latin typeface="Arial"/>
                <a:cs typeface="Arial"/>
              </a:rPr>
              <a:t>a </a:t>
            </a:r>
            <a:r>
              <a:rPr dirty="0" sz="1000" spc="-15" i="1">
                <a:latin typeface="Arial"/>
                <a:cs typeface="Arial"/>
              </a:rPr>
              <a:t>Network </a:t>
            </a:r>
            <a:r>
              <a:rPr dirty="0" sz="1000" spc="-30" i="1">
                <a:latin typeface="Arial"/>
                <a:cs typeface="Arial"/>
              </a:rPr>
              <a:t>Device </a:t>
            </a:r>
            <a:r>
              <a:rPr dirty="0" sz="1000" spc="-15" i="1">
                <a:latin typeface="Arial"/>
                <a:cs typeface="Arial"/>
              </a:rPr>
              <a:t>for </a:t>
            </a:r>
            <a:r>
              <a:rPr dirty="0" sz="1000" spc="-10" i="1">
                <a:latin typeface="Arial"/>
                <a:cs typeface="Arial"/>
              </a:rPr>
              <a:t>"</a:t>
            </a:r>
            <a:r>
              <a:rPr dirty="0" sz="1000" spc="-10" i="1">
                <a:solidFill>
                  <a:srgbClr val="99120A"/>
                </a:solidFill>
                <a:latin typeface="Arial"/>
                <a:cs typeface="Arial"/>
              </a:rPr>
              <a:t>each</a:t>
            </a:r>
            <a:r>
              <a:rPr dirty="0" sz="1000" spc="-10" i="1">
                <a:latin typeface="Arial"/>
                <a:cs typeface="Arial"/>
              </a:rPr>
              <a:t>" </a:t>
            </a:r>
            <a:r>
              <a:rPr dirty="0" sz="1000" spc="-15" i="1">
                <a:latin typeface="Arial"/>
                <a:cs typeface="Arial"/>
              </a:rPr>
              <a:t>Cisco </a:t>
            </a:r>
            <a:r>
              <a:rPr dirty="0" sz="1000" spc="-30" i="1">
                <a:latin typeface="Arial"/>
                <a:cs typeface="Arial"/>
              </a:rPr>
              <a:t>DNAC in </a:t>
            </a:r>
            <a:r>
              <a:rPr dirty="0" sz="1000" spc="-15" i="1">
                <a:latin typeface="Arial"/>
                <a:cs typeface="Arial"/>
              </a:rPr>
              <a:t>the </a:t>
            </a:r>
            <a:r>
              <a:rPr dirty="0" sz="1000" spc="-30" i="1">
                <a:latin typeface="Arial"/>
                <a:cs typeface="Arial"/>
              </a:rPr>
              <a:t>Cluster. </a:t>
            </a:r>
            <a:r>
              <a:rPr dirty="0" sz="1000" spc="-40" i="1">
                <a:latin typeface="Arial"/>
                <a:cs typeface="Arial"/>
              </a:rPr>
              <a:t>In  </a:t>
            </a:r>
            <a:r>
              <a:rPr dirty="0" sz="1000" spc="-10" i="1">
                <a:latin typeface="Arial"/>
                <a:cs typeface="Arial"/>
              </a:rPr>
              <a:t>addition, </a:t>
            </a:r>
            <a:r>
              <a:rPr dirty="0" sz="1000" spc="-5" i="1">
                <a:latin typeface="Arial"/>
                <a:cs typeface="Arial"/>
              </a:rPr>
              <a:t>Add </a:t>
            </a:r>
            <a:r>
              <a:rPr dirty="0" sz="1000" spc="-40" i="1">
                <a:latin typeface="Arial"/>
                <a:cs typeface="Arial"/>
              </a:rPr>
              <a:t>a </a:t>
            </a:r>
            <a:r>
              <a:rPr dirty="0" sz="1000" spc="-15" i="1">
                <a:latin typeface="Arial"/>
                <a:cs typeface="Arial"/>
              </a:rPr>
              <a:t>Network </a:t>
            </a:r>
            <a:r>
              <a:rPr dirty="0" sz="1000" spc="-30" i="1">
                <a:latin typeface="Arial"/>
                <a:cs typeface="Arial"/>
              </a:rPr>
              <a:t>Device </a:t>
            </a:r>
            <a:r>
              <a:rPr dirty="0" sz="1000" spc="-15" i="1">
                <a:latin typeface="Arial"/>
                <a:cs typeface="Arial"/>
              </a:rPr>
              <a:t>for the </a:t>
            </a:r>
            <a:r>
              <a:rPr dirty="0" sz="1000" spc="-30" i="1">
                <a:solidFill>
                  <a:srgbClr val="99120A"/>
                </a:solidFill>
                <a:latin typeface="Arial"/>
                <a:cs typeface="Arial"/>
              </a:rPr>
              <a:t>Virtual </a:t>
            </a:r>
            <a:r>
              <a:rPr dirty="0" sz="1000" spc="-40" i="1">
                <a:solidFill>
                  <a:srgbClr val="99120A"/>
                </a:solidFill>
                <a:latin typeface="Arial"/>
                <a:cs typeface="Arial"/>
              </a:rPr>
              <a:t>IPs</a:t>
            </a:r>
            <a:r>
              <a:rPr dirty="0" sz="1000" spc="160" i="1">
                <a:solidFill>
                  <a:srgbClr val="99120A"/>
                </a:solidFill>
                <a:latin typeface="Arial"/>
                <a:cs typeface="Arial"/>
              </a:rPr>
              <a:t> </a:t>
            </a:r>
            <a:r>
              <a:rPr dirty="0" sz="1000" spc="-50" i="1">
                <a:solidFill>
                  <a:srgbClr val="99120A"/>
                </a:solidFill>
                <a:latin typeface="Arial"/>
                <a:cs typeface="Arial"/>
              </a:rPr>
              <a:t>(VIPs).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5321300"/>
            <a:ext cx="622617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0" b="1">
                <a:latin typeface="Arial"/>
                <a:cs typeface="Arial"/>
              </a:rPr>
              <a:t>Administration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Devices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spc="-20">
                <a:latin typeface="Arial"/>
                <a:cs typeface="Arial"/>
              </a:rPr>
              <a:t>select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Enable </a:t>
            </a:r>
            <a:r>
              <a:rPr dirty="0" sz="1000" spc="-20" b="1">
                <a:solidFill>
                  <a:srgbClr val="99120A"/>
                </a:solidFill>
                <a:latin typeface="Arial"/>
                <a:cs typeface="Arial"/>
              </a:rPr>
              <a:t>TACACS</a:t>
            </a:r>
            <a:r>
              <a:rPr dirty="0" sz="1000" spc="-20">
                <a:latin typeface="Arial"/>
                <a:cs typeface="Arial"/>
              </a:rPr>
              <a:t>" </a:t>
            </a:r>
            <a:r>
              <a:rPr dirty="0" sz="1000" spc="-15">
                <a:latin typeface="Arial"/>
                <a:cs typeface="Arial"/>
              </a:rPr>
              <a:t>and </a:t>
            </a:r>
            <a:r>
              <a:rPr dirty="0" sz="1000" spc="-20">
                <a:latin typeface="Arial"/>
                <a:cs typeface="Arial"/>
              </a:rPr>
              <a:t>configure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Shared </a:t>
            </a:r>
            <a:r>
              <a:rPr dirty="0" sz="1000" spc="-20">
                <a:latin typeface="Arial"/>
                <a:cs typeface="Arial"/>
              </a:rPr>
              <a:t>Secret </a:t>
            </a:r>
            <a:r>
              <a:rPr dirty="0" sz="1000" spc="-35">
                <a:latin typeface="Arial"/>
                <a:cs typeface="Arial"/>
              </a:rPr>
              <a:t>value </a:t>
            </a:r>
            <a:r>
              <a:rPr dirty="0" sz="1000" spc="35">
                <a:latin typeface="Arial"/>
                <a:cs typeface="Arial"/>
              </a:rPr>
              <a:t>-  </a:t>
            </a:r>
            <a:r>
              <a:rPr dirty="0" sz="1000" spc="-10">
                <a:latin typeface="Arial"/>
                <a:cs typeface="Arial"/>
              </a:rPr>
              <a:t>which </a:t>
            </a:r>
            <a:r>
              <a:rPr dirty="0" sz="1000" spc="-25">
                <a:latin typeface="Arial"/>
                <a:cs typeface="Arial"/>
              </a:rPr>
              <a:t>will </a:t>
            </a:r>
            <a:r>
              <a:rPr dirty="0" sz="1000" spc="-10">
                <a:latin typeface="Arial"/>
                <a:cs typeface="Arial"/>
              </a:rPr>
              <a:t>be </a:t>
            </a:r>
            <a:r>
              <a:rPr dirty="0" sz="1000" spc="-15">
                <a:latin typeface="Arial"/>
                <a:cs typeface="Arial"/>
              </a:rPr>
              <a:t>used </a:t>
            </a:r>
            <a:r>
              <a:rPr dirty="0" sz="1000" spc="-25">
                <a:latin typeface="Arial"/>
                <a:cs typeface="Arial"/>
              </a:rPr>
              <a:t>while </a:t>
            </a:r>
            <a:r>
              <a:rPr dirty="0" sz="1000" spc="-15">
                <a:latin typeface="Arial"/>
                <a:cs typeface="Arial"/>
              </a:rPr>
              <a:t>configuring the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10">
                <a:latin typeface="Arial"/>
                <a:cs typeface="Arial"/>
              </a:rPr>
              <a:t>on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10">
                <a:latin typeface="Arial"/>
                <a:cs typeface="Arial"/>
              </a:rPr>
              <a:t>Common </a:t>
            </a:r>
            <a:r>
              <a:rPr dirty="0" sz="1000" spc="-15">
                <a:latin typeface="Arial"/>
                <a:cs typeface="Arial"/>
              </a:rPr>
              <a:t>Settings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page.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40">
                <a:latin typeface="Arial"/>
                <a:cs typeface="Arial"/>
              </a:rPr>
              <a:t>If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specific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device/IP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address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entries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are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present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"Network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Devices"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tab,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enable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TACACs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settings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well.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3257550"/>
            <a:ext cx="6400800" cy="1873250"/>
            <a:chOff x="685800" y="3257550"/>
            <a:chExt cx="6400800" cy="1873250"/>
          </a:xfrm>
        </p:grpSpPr>
        <p:sp>
          <p:nvSpPr>
            <p:cNvPr id="7" name="object 7"/>
            <p:cNvSpPr/>
            <p:nvPr/>
          </p:nvSpPr>
          <p:spPr>
            <a:xfrm>
              <a:off x="685800" y="3257550"/>
              <a:ext cx="6400800" cy="1873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3308350"/>
              <a:ext cx="6248400" cy="1720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5800" y="6396786"/>
            <a:ext cx="6400800" cy="2183765"/>
            <a:chOff x="685800" y="6396786"/>
            <a:chExt cx="6400800" cy="2183765"/>
          </a:xfrm>
        </p:grpSpPr>
        <p:sp>
          <p:nvSpPr>
            <p:cNvPr id="10" name="object 10"/>
            <p:cNvSpPr/>
            <p:nvPr/>
          </p:nvSpPr>
          <p:spPr>
            <a:xfrm>
              <a:off x="685800" y="6396786"/>
              <a:ext cx="6400800" cy="2183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2000" y="6447586"/>
              <a:ext cx="6248400" cy="20312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1257541"/>
            <a:ext cx="6400800" cy="5801360"/>
            <a:chOff x="685800" y="1257541"/>
            <a:chExt cx="6400800" cy="5801360"/>
          </a:xfrm>
        </p:grpSpPr>
        <p:sp>
          <p:nvSpPr>
            <p:cNvPr id="5" name="object 5"/>
            <p:cNvSpPr/>
            <p:nvPr/>
          </p:nvSpPr>
          <p:spPr>
            <a:xfrm>
              <a:off x="685800" y="1257541"/>
              <a:ext cx="6400800" cy="5801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2000" y="1308341"/>
              <a:ext cx="6248400" cy="5648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6231255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6: </a:t>
            </a:r>
            <a:r>
              <a:rPr dirty="0" sz="1000" spc="-15" b="1">
                <a:latin typeface="Arial"/>
                <a:cs typeface="Arial"/>
              </a:rPr>
              <a:t>Add </a:t>
            </a:r>
            <a:r>
              <a:rPr dirty="0" sz="1000" spc="-5" b="1">
                <a:latin typeface="Arial"/>
                <a:cs typeface="Arial"/>
              </a:rPr>
              <a:t>Users </a:t>
            </a:r>
            <a:r>
              <a:rPr dirty="0" sz="1000" spc="-40" b="1">
                <a:latin typeface="Arial"/>
                <a:cs typeface="Arial"/>
              </a:rPr>
              <a:t>&amp; </a:t>
            </a:r>
            <a:r>
              <a:rPr dirty="0" sz="1000" spc="-15" b="1">
                <a:latin typeface="Arial"/>
                <a:cs typeface="Arial"/>
              </a:rPr>
              <a:t>Groups </a:t>
            </a:r>
            <a:r>
              <a:rPr dirty="0" sz="1000" spc="5" b="1">
                <a:latin typeface="Arial"/>
                <a:cs typeface="Arial"/>
              </a:rPr>
              <a:t>that </a:t>
            </a:r>
            <a:r>
              <a:rPr dirty="0" sz="1000" spc="-10" b="1">
                <a:latin typeface="Arial"/>
                <a:cs typeface="Arial"/>
              </a:rPr>
              <a:t>will </a:t>
            </a:r>
            <a:r>
              <a:rPr dirty="0" sz="1000" spc="5" b="1">
                <a:latin typeface="Arial"/>
                <a:cs typeface="Arial"/>
              </a:rPr>
              <a:t>be </a:t>
            </a:r>
            <a:r>
              <a:rPr dirty="0" sz="1000" spc="-5" b="1">
                <a:latin typeface="Arial"/>
                <a:cs typeface="Arial"/>
              </a:rPr>
              <a:t>used </a:t>
            </a:r>
            <a:r>
              <a:rPr dirty="0" sz="1000" b="1">
                <a:latin typeface="Arial"/>
                <a:cs typeface="Arial"/>
              </a:rPr>
              <a:t>for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-20" b="1">
                <a:latin typeface="Arial"/>
                <a:cs typeface="Arial"/>
              </a:rPr>
              <a:t>diﬀerent </a:t>
            </a:r>
            <a:r>
              <a:rPr dirty="0" sz="1000" spc="-5" b="1">
                <a:latin typeface="Arial"/>
                <a:cs typeface="Arial"/>
              </a:rPr>
              <a:t>Cisco </a:t>
            </a:r>
            <a:r>
              <a:rPr dirty="0" sz="1000" b="1">
                <a:latin typeface="Arial"/>
                <a:cs typeface="Arial"/>
              </a:rPr>
              <a:t>DNAC</a:t>
            </a:r>
            <a:r>
              <a:rPr dirty="0" sz="1000" spc="18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Roles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5" b="1">
                <a:latin typeface="Arial"/>
                <a:cs typeface="Arial"/>
              </a:rPr>
              <a:t>Work </a:t>
            </a:r>
            <a:r>
              <a:rPr dirty="0" sz="1000" spc="5" b="1">
                <a:latin typeface="Arial"/>
                <a:cs typeface="Arial"/>
              </a:rPr>
              <a:t>Center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Access </a:t>
            </a:r>
            <a:r>
              <a:rPr dirty="0" sz="1000" b="1">
                <a:latin typeface="Arial"/>
                <a:cs typeface="Arial"/>
              </a:rPr>
              <a:t>→ Identities →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Access Users </a:t>
            </a:r>
            <a:r>
              <a:rPr dirty="0" sz="1000" b="1">
                <a:latin typeface="Arial"/>
                <a:cs typeface="Arial"/>
              </a:rPr>
              <a:t>→ click </a:t>
            </a:r>
            <a:r>
              <a:rPr dirty="0" sz="1000" spc="-15" b="1">
                <a:latin typeface="Arial"/>
                <a:cs typeface="Arial"/>
              </a:rPr>
              <a:t>Add </a:t>
            </a:r>
            <a:r>
              <a:rPr dirty="0" sz="1000" spc="-60">
                <a:latin typeface="Arial"/>
                <a:cs typeface="Arial"/>
              </a:rPr>
              <a:t>&amp; </a:t>
            </a:r>
            <a:r>
              <a:rPr dirty="0" sz="1000" spc="-15">
                <a:latin typeface="Arial"/>
                <a:cs typeface="Arial"/>
              </a:rPr>
              <a:t>mention the  </a:t>
            </a:r>
            <a:r>
              <a:rPr dirty="0" sz="1000" spc="-20">
                <a:latin typeface="Arial"/>
                <a:cs typeface="Arial"/>
              </a:rPr>
              <a:t>details </a:t>
            </a:r>
            <a:r>
              <a:rPr dirty="0" sz="1000" spc="-30">
                <a:latin typeface="Arial"/>
                <a:cs typeface="Arial"/>
              </a:rPr>
              <a:t>as </a:t>
            </a:r>
            <a:r>
              <a:rPr dirty="0" sz="1000" spc="-10">
                <a:latin typeface="Arial"/>
                <a:cs typeface="Arial"/>
              </a:rPr>
              <a:t>shown below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5346700"/>
            <a:ext cx="6132830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5" b="1">
                <a:latin typeface="Arial"/>
                <a:cs typeface="Arial"/>
              </a:rPr>
              <a:t>Work </a:t>
            </a:r>
            <a:r>
              <a:rPr dirty="0" sz="1000" spc="5" b="1">
                <a:latin typeface="Arial"/>
                <a:cs typeface="Arial"/>
              </a:rPr>
              <a:t>Center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Access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5" b="1">
                <a:latin typeface="Arial"/>
                <a:cs typeface="Arial"/>
              </a:rPr>
              <a:t>Id </a:t>
            </a:r>
            <a:r>
              <a:rPr dirty="0" sz="1000" spc="-15" b="1">
                <a:latin typeface="Arial"/>
                <a:cs typeface="Arial"/>
              </a:rPr>
              <a:t>Groups </a:t>
            </a:r>
            <a:r>
              <a:rPr dirty="0" sz="1000" b="1">
                <a:latin typeface="Arial"/>
                <a:cs typeface="Arial"/>
              </a:rPr>
              <a:t>→ User </a:t>
            </a:r>
            <a:r>
              <a:rPr dirty="0" sz="1000" spc="-5" b="1">
                <a:latin typeface="Arial"/>
                <a:cs typeface="Arial"/>
              </a:rPr>
              <a:t>Identity </a:t>
            </a:r>
            <a:r>
              <a:rPr dirty="0" sz="1000" spc="-15" b="1">
                <a:latin typeface="Arial"/>
                <a:cs typeface="Arial"/>
              </a:rPr>
              <a:t>Groups </a:t>
            </a:r>
            <a:r>
              <a:rPr dirty="0" sz="1000" b="1">
                <a:latin typeface="Arial"/>
                <a:cs typeface="Arial"/>
              </a:rPr>
              <a:t>→ click </a:t>
            </a:r>
            <a:r>
              <a:rPr dirty="0" sz="1000" spc="-15" b="1">
                <a:latin typeface="Arial"/>
                <a:cs typeface="Arial"/>
              </a:rPr>
              <a:t>Add </a:t>
            </a:r>
            <a:r>
              <a:rPr dirty="0" sz="1000" spc="-60">
                <a:latin typeface="Arial"/>
                <a:cs typeface="Arial"/>
              </a:rPr>
              <a:t>&amp; </a:t>
            </a:r>
            <a:r>
              <a:rPr dirty="0" sz="1000" spc="-15">
                <a:latin typeface="Arial"/>
                <a:cs typeface="Arial"/>
              </a:rPr>
              <a:t>mention the  </a:t>
            </a:r>
            <a:r>
              <a:rPr dirty="0" sz="1000" spc="-20">
                <a:latin typeface="Arial"/>
                <a:cs typeface="Arial"/>
              </a:rPr>
              <a:t>details </a:t>
            </a:r>
            <a:r>
              <a:rPr dirty="0" sz="1000" spc="-30">
                <a:latin typeface="Arial"/>
                <a:cs typeface="Arial"/>
              </a:rPr>
              <a:t>as </a:t>
            </a:r>
            <a:r>
              <a:rPr dirty="0" sz="1000" spc="-10">
                <a:latin typeface="Arial"/>
                <a:cs typeface="Arial"/>
              </a:rPr>
              <a:t>shown below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2552001"/>
            <a:ext cx="6400800" cy="2012314"/>
            <a:chOff x="685800" y="2552001"/>
            <a:chExt cx="6400800" cy="2012314"/>
          </a:xfrm>
        </p:grpSpPr>
        <p:sp>
          <p:nvSpPr>
            <p:cNvPr id="7" name="object 7"/>
            <p:cNvSpPr/>
            <p:nvPr/>
          </p:nvSpPr>
          <p:spPr>
            <a:xfrm>
              <a:off x="685800" y="2552001"/>
              <a:ext cx="6400800" cy="2012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2602801"/>
              <a:ext cx="6248400" cy="1859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5800" y="6009475"/>
            <a:ext cx="6400800" cy="2501900"/>
            <a:chOff x="685800" y="6009475"/>
            <a:chExt cx="6400800" cy="2501900"/>
          </a:xfrm>
        </p:grpSpPr>
        <p:sp>
          <p:nvSpPr>
            <p:cNvPr id="10" name="object 10"/>
            <p:cNvSpPr/>
            <p:nvPr/>
          </p:nvSpPr>
          <p:spPr>
            <a:xfrm>
              <a:off x="685800" y="6009475"/>
              <a:ext cx="6400800" cy="2501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2000" y="6060275"/>
              <a:ext cx="6248400" cy="23488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824" y="1046657"/>
            <a:ext cx="6400800" cy="2856865"/>
            <a:chOff x="686824" y="1046657"/>
            <a:chExt cx="6400800" cy="2856865"/>
          </a:xfrm>
        </p:grpSpPr>
        <p:sp>
          <p:nvSpPr>
            <p:cNvPr id="5" name="object 5"/>
            <p:cNvSpPr/>
            <p:nvPr/>
          </p:nvSpPr>
          <p:spPr>
            <a:xfrm>
              <a:off x="686824" y="1046657"/>
              <a:ext cx="6400800" cy="2856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3024" y="1097457"/>
              <a:ext cx="6248400" cy="2704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74800"/>
            <a:ext cx="6160135" cy="21844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086485">
              <a:lnSpc>
                <a:spcPts val="1300"/>
              </a:lnSpc>
              <a:spcBef>
                <a:spcPts val="160"/>
              </a:spcBef>
            </a:pPr>
            <a:r>
              <a:rPr dirty="0" sz="1100" spc="-40" b="1">
                <a:solidFill>
                  <a:srgbClr val="367DA2"/>
                </a:solidFill>
                <a:latin typeface="Arial"/>
                <a:cs typeface="Arial"/>
              </a:rPr>
              <a:t>TASK_3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CONFIGURE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 DNAC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USER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MANAGEMENT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FOR </a:t>
            </a:r>
            <a:r>
              <a:rPr dirty="0" sz="1100" spc="-15" b="1">
                <a:solidFill>
                  <a:srgbClr val="367DA2"/>
                </a:solidFill>
                <a:latin typeface="Arial"/>
                <a:cs typeface="Arial"/>
              </a:rPr>
              <a:t>EXTERNAL 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AUTHENTICATION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USING </a:t>
            </a:r>
            <a:r>
              <a:rPr dirty="0" sz="1100" spc="-25" b="1">
                <a:solidFill>
                  <a:srgbClr val="367DA2"/>
                </a:solidFill>
                <a:latin typeface="Arial"/>
                <a:cs typeface="Arial"/>
              </a:rPr>
              <a:t>TACACS.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30">
                <a:latin typeface="Arial"/>
                <a:cs typeface="Arial"/>
              </a:rPr>
              <a:t>From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35">
                <a:latin typeface="Arial"/>
                <a:cs typeface="Arial"/>
              </a:rPr>
              <a:t>GUI, </a:t>
            </a:r>
            <a:r>
              <a:rPr dirty="0" sz="1000" spc="-5">
                <a:latin typeface="Arial"/>
                <a:cs typeface="Arial"/>
              </a:rPr>
              <a:t>Goto </a:t>
            </a:r>
            <a:r>
              <a:rPr dirty="0" sz="1000" spc="45" b="1">
                <a:latin typeface="Arial"/>
                <a:cs typeface="Arial"/>
              </a:rPr>
              <a:t>-&gt; </a:t>
            </a:r>
            <a:r>
              <a:rPr dirty="0" sz="1000" spc="-5" b="1">
                <a:latin typeface="Arial"/>
                <a:cs typeface="Arial"/>
              </a:rPr>
              <a:t>System </a:t>
            </a:r>
            <a:r>
              <a:rPr dirty="0" sz="1000" spc="5" b="1">
                <a:latin typeface="Arial"/>
                <a:cs typeface="Arial"/>
              </a:rPr>
              <a:t>Settings-&gt; </a:t>
            </a:r>
            <a:r>
              <a:rPr dirty="0" sz="1000" spc="10" b="1">
                <a:latin typeface="Arial"/>
                <a:cs typeface="Arial"/>
              </a:rPr>
              <a:t>Users-&gt; </a:t>
            </a:r>
            <a:r>
              <a:rPr dirty="0" sz="1000" spc="-5" b="1">
                <a:latin typeface="Arial"/>
                <a:cs typeface="Arial"/>
              </a:rPr>
              <a:t>External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Authentication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0600"/>
              </a:lnSpc>
            </a:pPr>
            <a:r>
              <a:rPr dirty="0" sz="1000" spc="-3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task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important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pay </a:t>
            </a:r>
            <a:r>
              <a:rPr dirty="0" sz="1000" spc="-15">
                <a:latin typeface="Arial"/>
                <a:cs typeface="Arial"/>
              </a:rPr>
              <a:t>attention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each </a:t>
            </a:r>
            <a:r>
              <a:rPr dirty="0" sz="1000" spc="-5">
                <a:latin typeface="Arial"/>
                <a:cs typeface="Arial"/>
              </a:rPr>
              <a:t>step that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5">
                <a:latin typeface="Arial"/>
                <a:cs typeface="Arial"/>
              </a:rPr>
              <a:t>perform when </a:t>
            </a:r>
            <a:r>
              <a:rPr dirty="0" sz="1000" spc="-25">
                <a:latin typeface="Arial"/>
                <a:cs typeface="Arial"/>
              </a:rPr>
              <a:t>enabling external </a:t>
            </a:r>
            <a:r>
              <a:rPr dirty="0" sz="1000" spc="-15">
                <a:latin typeface="Arial"/>
                <a:cs typeface="Arial"/>
              </a:rPr>
              <a:t>authentication.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The  </a:t>
            </a:r>
            <a:r>
              <a:rPr dirty="0" sz="1000" spc="-40" b="1">
                <a:solidFill>
                  <a:srgbClr val="99120A"/>
                </a:solidFill>
                <a:latin typeface="Arial"/>
                <a:cs typeface="Arial"/>
              </a:rPr>
              <a:t>AAA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Attribute </a:t>
            </a:r>
            <a:r>
              <a:rPr dirty="0" sz="1000" spc="-10" b="1">
                <a:solidFill>
                  <a:srgbClr val="99120A"/>
                </a:solidFill>
                <a:latin typeface="Arial"/>
                <a:cs typeface="Arial"/>
              </a:rPr>
              <a:t>value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for 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"cisco </a:t>
            </a:r>
            <a:r>
              <a:rPr dirty="0" sz="1000" spc="-10" b="1">
                <a:solidFill>
                  <a:srgbClr val="99120A"/>
                </a:solidFill>
                <a:latin typeface="Arial"/>
                <a:cs typeface="Arial"/>
              </a:rPr>
              <a:t>av 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pair"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can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change based </a:t>
            </a:r>
            <a:r>
              <a:rPr dirty="0" sz="1000" spc="-10" b="1">
                <a:solidFill>
                  <a:srgbClr val="99120A"/>
                </a:solidFill>
                <a:latin typeface="Arial"/>
                <a:cs typeface="Arial"/>
              </a:rPr>
              <a:t>on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an action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that </a:t>
            </a:r>
            <a:r>
              <a:rPr dirty="0" sz="1000" spc="-20" b="1">
                <a:solidFill>
                  <a:srgbClr val="99120A"/>
                </a:solidFill>
                <a:latin typeface="Arial"/>
                <a:cs typeface="Arial"/>
              </a:rPr>
              <a:t>you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perform. </a:t>
            </a:r>
            <a:r>
              <a:rPr dirty="0" sz="1000" spc="-40">
                <a:latin typeface="Arial"/>
                <a:cs typeface="Arial"/>
              </a:rPr>
              <a:t>The AAA  </a:t>
            </a:r>
            <a:r>
              <a:rPr dirty="0" sz="1000" spc="-10">
                <a:latin typeface="Arial"/>
                <a:cs typeface="Arial"/>
              </a:rPr>
              <a:t>Attribute </a:t>
            </a:r>
            <a:r>
              <a:rPr dirty="0" sz="1000" spc="-35">
                <a:latin typeface="Arial"/>
                <a:cs typeface="Arial"/>
              </a:rPr>
              <a:t>value </a:t>
            </a:r>
            <a:r>
              <a:rPr dirty="0" sz="1000" spc="-5">
                <a:latin typeface="Arial"/>
                <a:cs typeface="Arial"/>
              </a:rPr>
              <a:t>that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5">
                <a:latin typeface="Arial"/>
                <a:cs typeface="Arial"/>
              </a:rPr>
              <a:t>configured </a:t>
            </a:r>
            <a:r>
              <a:rPr dirty="0" sz="1000" spc="-30">
                <a:latin typeface="Arial"/>
                <a:cs typeface="Arial"/>
              </a:rPr>
              <a:t>in </a:t>
            </a:r>
            <a:r>
              <a:rPr dirty="0" sz="1000" spc="-50">
                <a:latin typeface="Arial"/>
                <a:cs typeface="Arial"/>
              </a:rPr>
              <a:t>TASK_2 </a:t>
            </a:r>
            <a:r>
              <a:rPr dirty="0" sz="1000" spc="-20">
                <a:latin typeface="Arial"/>
                <a:cs typeface="Arial"/>
              </a:rPr>
              <a:t>needs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match what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 is </a:t>
            </a:r>
            <a:r>
              <a:rPr dirty="0" sz="1000" spc="-15">
                <a:latin typeface="Arial"/>
                <a:cs typeface="Arial"/>
              </a:rPr>
              <a:t>expecting for the  authentication </a:t>
            </a:r>
            <a:r>
              <a:rPr dirty="0" sz="1000" spc="-20">
                <a:latin typeface="Arial"/>
                <a:cs typeface="Arial"/>
              </a:rPr>
              <a:t>credentials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exchange.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40">
                <a:latin typeface="Arial"/>
                <a:cs typeface="Arial"/>
              </a:rPr>
              <a:t>The </a:t>
            </a:r>
            <a:r>
              <a:rPr dirty="0" sz="1000" b="1">
                <a:latin typeface="Arial"/>
                <a:cs typeface="Arial"/>
              </a:rPr>
              <a:t>default </a:t>
            </a:r>
            <a:r>
              <a:rPr dirty="0" sz="1000" spc="-10">
                <a:latin typeface="Arial"/>
                <a:cs typeface="Arial"/>
              </a:rPr>
              <a:t>attribute expected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30">
                <a:latin typeface="Arial"/>
                <a:cs typeface="Arial"/>
              </a:rPr>
              <a:t>Cisco-AVPair is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"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cisco-av-pair</a:t>
            </a:r>
            <a:r>
              <a:rPr dirty="0" sz="1000" spc="5" b="1">
                <a:latin typeface="Arial"/>
                <a:cs typeface="Arial"/>
              </a:rPr>
              <a:t>".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4003034"/>
            <a:ext cx="6400800" cy="4837430"/>
            <a:chOff x="685800" y="4003034"/>
            <a:chExt cx="6400800" cy="4837430"/>
          </a:xfrm>
        </p:grpSpPr>
        <p:sp>
          <p:nvSpPr>
            <p:cNvPr id="6" name="object 6"/>
            <p:cNvSpPr/>
            <p:nvPr/>
          </p:nvSpPr>
          <p:spPr>
            <a:xfrm>
              <a:off x="685800" y="4003034"/>
              <a:ext cx="6400800" cy="4837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4053839"/>
              <a:ext cx="6248400" cy="4684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6261100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1: </a:t>
            </a:r>
            <a:r>
              <a:rPr dirty="0" sz="1000" spc="-5" b="1">
                <a:latin typeface="Arial"/>
                <a:cs typeface="Arial"/>
              </a:rPr>
              <a:t>Enable External </a:t>
            </a:r>
            <a:r>
              <a:rPr dirty="0" sz="1000" b="1">
                <a:latin typeface="Arial"/>
                <a:cs typeface="Arial"/>
              </a:rPr>
              <a:t>User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Authentication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5"/>
              </a:spcBef>
            </a:pPr>
            <a:r>
              <a:rPr dirty="0" sz="1000" spc="-85">
                <a:latin typeface="Arial"/>
                <a:cs typeface="Arial"/>
              </a:rPr>
              <a:t>To </a:t>
            </a:r>
            <a:r>
              <a:rPr dirty="0" sz="1000" spc="-35">
                <a:latin typeface="Arial"/>
                <a:cs typeface="Arial"/>
              </a:rPr>
              <a:t>Enable </a:t>
            </a:r>
            <a:r>
              <a:rPr dirty="0" sz="1000" spc="-30">
                <a:latin typeface="Arial"/>
                <a:cs typeface="Arial"/>
              </a:rPr>
              <a:t>External User </a:t>
            </a:r>
            <a:r>
              <a:rPr dirty="0" sz="1000" spc="-20">
                <a:latin typeface="Arial"/>
                <a:cs typeface="Arial"/>
              </a:rPr>
              <a:t>simply </a:t>
            </a:r>
            <a:r>
              <a:rPr dirty="0" sz="1000" spc="5" b="1">
                <a:latin typeface="Arial"/>
                <a:cs typeface="Arial"/>
              </a:rPr>
              <a:t>CHECK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Enable External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User</a:t>
            </a:r>
            <a:r>
              <a:rPr dirty="0" sz="1000" spc="5">
                <a:latin typeface="Arial"/>
                <a:cs typeface="Arial"/>
              </a:rPr>
              <a:t>". </a:t>
            </a:r>
            <a:r>
              <a:rPr dirty="0" sz="1000" spc="5" b="1">
                <a:latin typeface="Arial"/>
                <a:cs typeface="Arial"/>
              </a:rPr>
              <a:t>Do </a:t>
            </a:r>
            <a:r>
              <a:rPr dirty="0" sz="1000" spc="10" b="1">
                <a:latin typeface="Arial"/>
                <a:cs typeface="Arial"/>
              </a:rPr>
              <a:t>Not </a:t>
            </a:r>
            <a:r>
              <a:rPr dirty="0" sz="1000" spc="-10" b="1">
                <a:latin typeface="Arial"/>
                <a:cs typeface="Arial"/>
              </a:rPr>
              <a:t>Press </a:t>
            </a:r>
            <a:r>
              <a:rPr dirty="0" sz="1000" spc="-20" b="1">
                <a:latin typeface="Arial"/>
                <a:cs typeface="Arial"/>
              </a:rPr>
              <a:t>"UPDATE" </a:t>
            </a:r>
            <a:r>
              <a:rPr dirty="0" sz="1000" spc="-5" b="1">
                <a:latin typeface="Arial"/>
                <a:cs typeface="Arial"/>
              </a:rPr>
              <a:t>Button</a:t>
            </a:r>
            <a:r>
              <a:rPr dirty="0" sz="1000" spc="-5">
                <a:latin typeface="Arial"/>
                <a:cs typeface="Arial"/>
              </a:rPr>
              <a:t>. </a:t>
            </a:r>
            <a:r>
              <a:rPr dirty="0" sz="1000" spc="-40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Cisco 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25">
                <a:latin typeface="Arial"/>
                <a:cs typeface="Arial"/>
              </a:rPr>
              <a:t>will </a:t>
            </a:r>
            <a:r>
              <a:rPr dirty="0" sz="1000" spc="-20">
                <a:latin typeface="Arial"/>
                <a:cs typeface="Arial"/>
              </a:rPr>
              <a:t>notify </a:t>
            </a:r>
            <a:r>
              <a:rPr dirty="0" sz="1000" spc="-15">
                <a:latin typeface="Arial"/>
                <a:cs typeface="Arial"/>
              </a:rPr>
              <a:t>configuration </a:t>
            </a:r>
            <a:r>
              <a:rPr dirty="0" sz="1000" spc="-5">
                <a:latin typeface="Arial"/>
                <a:cs typeface="Arial"/>
              </a:rPr>
              <a:t>with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25">
                <a:latin typeface="Arial"/>
                <a:cs typeface="Arial"/>
              </a:rPr>
              <a:t>message </a:t>
            </a:r>
            <a:r>
              <a:rPr dirty="0" sz="1000" spc="-15">
                <a:latin typeface="Arial"/>
                <a:cs typeface="Arial"/>
              </a:rPr>
              <a:t>"</a:t>
            </a:r>
            <a:r>
              <a:rPr dirty="0" sz="1000" spc="-15" b="1" i="1">
                <a:solidFill>
                  <a:srgbClr val="587B3C"/>
                </a:solidFill>
                <a:latin typeface="Arial"/>
                <a:cs typeface="Arial"/>
              </a:rPr>
              <a:t>Success: Successfully </a:t>
            </a:r>
            <a:r>
              <a:rPr dirty="0" sz="1000" spc="-10" b="1" i="1">
                <a:solidFill>
                  <a:srgbClr val="587B3C"/>
                </a:solidFill>
                <a:latin typeface="Arial"/>
                <a:cs typeface="Arial"/>
              </a:rPr>
              <a:t>saved </a:t>
            </a:r>
            <a:r>
              <a:rPr dirty="0" sz="1000" spc="5" b="1" i="1">
                <a:solidFill>
                  <a:srgbClr val="587B3C"/>
                </a:solidFill>
                <a:latin typeface="Arial"/>
                <a:cs typeface="Arial"/>
              </a:rPr>
              <a:t>external authentication  </a:t>
            </a:r>
            <a:r>
              <a:rPr dirty="0" sz="1000" b="1" i="1">
                <a:solidFill>
                  <a:srgbClr val="587B3C"/>
                </a:solidFill>
                <a:latin typeface="Arial"/>
                <a:cs typeface="Arial"/>
              </a:rPr>
              <a:t>settings.</a:t>
            </a:r>
            <a:r>
              <a:rPr dirty="0" sz="1000">
                <a:latin typeface="Arial"/>
                <a:cs typeface="Arial"/>
              </a:rPr>
              <a:t>"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2738187"/>
            <a:ext cx="6400800" cy="6103620"/>
            <a:chOff x="685800" y="2738187"/>
            <a:chExt cx="6400800" cy="6103620"/>
          </a:xfrm>
        </p:grpSpPr>
        <p:sp>
          <p:nvSpPr>
            <p:cNvPr id="6" name="object 6"/>
            <p:cNvSpPr/>
            <p:nvPr/>
          </p:nvSpPr>
          <p:spPr>
            <a:xfrm>
              <a:off x="685800" y="2738187"/>
              <a:ext cx="6400800" cy="6103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2788983"/>
              <a:ext cx="6248400" cy="5950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49400"/>
            <a:ext cx="6176645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 spc="-40">
                <a:latin typeface="Arial"/>
                <a:cs typeface="Arial"/>
              </a:rPr>
              <a:t>If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0">
                <a:latin typeface="Arial"/>
                <a:cs typeface="Arial"/>
              </a:rPr>
              <a:t>checked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latin typeface="Arial"/>
                <a:cs typeface="Arial"/>
              </a:rPr>
              <a:t>Enable External </a:t>
            </a:r>
            <a:r>
              <a:rPr dirty="0" sz="1000" spc="5" b="1">
                <a:latin typeface="Arial"/>
                <a:cs typeface="Arial"/>
              </a:rPr>
              <a:t>User</a:t>
            </a:r>
            <a:r>
              <a:rPr dirty="0" sz="1000" spc="5">
                <a:latin typeface="Arial"/>
                <a:cs typeface="Arial"/>
              </a:rPr>
              <a:t>" </a:t>
            </a:r>
            <a:r>
              <a:rPr dirty="0" sz="1000" spc="-15">
                <a:latin typeface="Arial"/>
                <a:cs typeface="Arial"/>
              </a:rPr>
              <a:t>and </a:t>
            </a:r>
            <a:r>
              <a:rPr dirty="0" sz="1000" spc="5" b="1">
                <a:latin typeface="Arial"/>
                <a:cs typeface="Arial"/>
              </a:rPr>
              <a:t>Do </a:t>
            </a:r>
            <a:r>
              <a:rPr dirty="0" sz="1000" spc="10" b="1">
                <a:latin typeface="Arial"/>
                <a:cs typeface="Arial"/>
              </a:rPr>
              <a:t>Not </a:t>
            </a:r>
            <a:r>
              <a:rPr dirty="0" sz="1000" spc="-10" b="1">
                <a:latin typeface="Arial"/>
                <a:cs typeface="Arial"/>
              </a:rPr>
              <a:t>Press </a:t>
            </a:r>
            <a:r>
              <a:rPr dirty="0" sz="1000" spc="-20" b="1">
                <a:latin typeface="Arial"/>
                <a:cs typeface="Arial"/>
              </a:rPr>
              <a:t>"UPDATE" </a:t>
            </a:r>
            <a:r>
              <a:rPr dirty="0" sz="1000" spc="-5" b="1">
                <a:latin typeface="Arial"/>
                <a:cs typeface="Arial"/>
              </a:rPr>
              <a:t>Button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5">
                <a:latin typeface="Arial"/>
                <a:cs typeface="Arial"/>
              </a:rPr>
              <a:t>the following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syntax </a:t>
            </a:r>
            <a:r>
              <a:rPr dirty="0" sz="1000" spc="-15">
                <a:latin typeface="Arial"/>
                <a:cs typeface="Arial"/>
              </a:rPr>
              <a:t>used  when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configuring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ISE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TACACS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Profile.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This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99120A"/>
                </a:solidFill>
                <a:latin typeface="Arial"/>
                <a:cs typeface="Arial"/>
              </a:rPr>
              <a:t>"Original"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 </a:t>
            </a:r>
            <a:r>
              <a:rPr dirty="0" sz="1000" spc="-30" b="1">
                <a:solidFill>
                  <a:srgbClr val="99120A"/>
                </a:solidFill>
                <a:latin typeface="Arial"/>
                <a:cs typeface="Arial"/>
              </a:rPr>
              <a:t>DEFAULT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AAA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Attribute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cisco-av-pair	ROLE</a:t>
            </a:r>
            <a:r>
              <a:rPr dirty="0" sz="1000" spc="5" b="1">
                <a:latin typeface="Arial"/>
                <a:cs typeface="Arial"/>
              </a:rPr>
              <a:t>=NETWORK-ADMIN-ROLE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3556000"/>
            <a:ext cx="609663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0433FF"/>
                </a:solidFill>
                <a:latin typeface="Arial"/>
                <a:cs typeface="Arial"/>
              </a:rPr>
              <a:t>Gotcha_1: </a:t>
            </a:r>
            <a:r>
              <a:rPr dirty="0" sz="1000" spc="-40">
                <a:latin typeface="Arial"/>
                <a:cs typeface="Arial"/>
              </a:rPr>
              <a:t>If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0">
                <a:latin typeface="Arial"/>
                <a:cs typeface="Arial"/>
              </a:rPr>
              <a:t>checked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latin typeface="Arial"/>
                <a:cs typeface="Arial"/>
              </a:rPr>
              <a:t>Enable External </a:t>
            </a:r>
            <a:r>
              <a:rPr dirty="0" sz="1000" spc="5" b="1">
                <a:latin typeface="Arial"/>
                <a:cs typeface="Arial"/>
              </a:rPr>
              <a:t>User</a:t>
            </a:r>
            <a:r>
              <a:rPr dirty="0" sz="1000" spc="5">
                <a:latin typeface="Arial"/>
                <a:cs typeface="Arial"/>
              </a:rPr>
              <a:t>" </a:t>
            </a:r>
            <a:r>
              <a:rPr dirty="0" sz="1000" spc="-15">
                <a:latin typeface="Arial"/>
                <a:cs typeface="Arial"/>
              </a:rPr>
              <a:t>and then </a:t>
            </a:r>
            <a:r>
              <a:rPr dirty="0" sz="1000" spc="-5" b="1">
                <a:latin typeface="Arial"/>
                <a:cs typeface="Arial"/>
              </a:rPr>
              <a:t>Pressed </a:t>
            </a:r>
            <a:r>
              <a:rPr dirty="0" sz="1000" spc="-20" b="1">
                <a:latin typeface="Arial"/>
                <a:cs typeface="Arial"/>
              </a:rPr>
              <a:t>"UPDATE" </a:t>
            </a:r>
            <a:r>
              <a:rPr dirty="0" sz="1000" spc="-5" b="1">
                <a:latin typeface="Arial"/>
                <a:cs typeface="Arial"/>
              </a:rPr>
              <a:t>Button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5">
                <a:latin typeface="Arial"/>
                <a:cs typeface="Arial"/>
              </a:rPr>
              <a:t>the following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5">
                <a:latin typeface="Arial"/>
                <a:cs typeface="Arial"/>
              </a:rPr>
              <a:t>the  </a:t>
            </a:r>
            <a:r>
              <a:rPr dirty="0" sz="1000" spc="-20">
                <a:latin typeface="Arial"/>
                <a:cs typeface="Arial"/>
              </a:rPr>
              <a:t>syntax </a:t>
            </a:r>
            <a:r>
              <a:rPr dirty="0" sz="1000" spc="-15">
                <a:latin typeface="Arial"/>
                <a:cs typeface="Arial"/>
              </a:rPr>
              <a:t>used when configuring the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50">
                <a:latin typeface="Arial"/>
                <a:cs typeface="Arial"/>
              </a:rPr>
              <a:t>TACACS </a:t>
            </a:r>
            <a:r>
              <a:rPr dirty="0" sz="1000" spc="-30">
                <a:latin typeface="Arial"/>
                <a:cs typeface="Arial"/>
              </a:rPr>
              <a:t>Profile. </a:t>
            </a:r>
            <a:r>
              <a:rPr dirty="0" sz="1000" spc="-35">
                <a:latin typeface="Arial"/>
                <a:cs typeface="Arial"/>
              </a:rPr>
              <a:t>This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10" b="1">
                <a:solidFill>
                  <a:srgbClr val="99120A"/>
                </a:solidFill>
                <a:latin typeface="Arial"/>
                <a:cs typeface="Arial"/>
              </a:rPr>
              <a:t>"New"</a:t>
            </a:r>
            <a:r>
              <a:rPr dirty="0" sz="1000" spc="165" b="1">
                <a:solidFill>
                  <a:srgbClr val="99120A"/>
                </a:solidFill>
                <a:latin typeface="Arial"/>
                <a:cs typeface="Arial"/>
              </a:rPr>
              <a:t> </a:t>
            </a:r>
            <a:r>
              <a:rPr dirty="0" sz="1000" spc="-30" b="1">
                <a:solidFill>
                  <a:srgbClr val="99120A"/>
                </a:solidFill>
                <a:latin typeface="Arial"/>
                <a:cs typeface="Arial"/>
              </a:rPr>
              <a:t>DEFAULT </a:t>
            </a:r>
            <a:r>
              <a:rPr dirty="0" sz="1000" spc="-40">
                <a:latin typeface="Arial"/>
                <a:cs typeface="Arial"/>
              </a:rPr>
              <a:t>AAA </a:t>
            </a:r>
            <a:r>
              <a:rPr dirty="0" sz="1000" spc="-10">
                <a:latin typeface="Arial"/>
                <a:cs typeface="Arial"/>
              </a:rPr>
              <a:t>Attribute </a:t>
            </a:r>
            <a:r>
              <a:rPr dirty="0" sz="1000" spc="-30"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Cisco-AVPair	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Role</a:t>
            </a:r>
            <a:r>
              <a:rPr dirty="0" sz="1000" spc="5" b="1">
                <a:latin typeface="Arial"/>
                <a:cs typeface="Arial"/>
              </a:rPr>
              <a:t>=NETWORK-ADMIN-ROLE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5854700"/>
            <a:ext cx="6149975" cy="10033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50"/>
              </a:spcBef>
            </a:pPr>
            <a:r>
              <a:rPr dirty="0" sz="1000" spc="-15" b="1">
                <a:solidFill>
                  <a:srgbClr val="0433FF"/>
                </a:solidFill>
                <a:latin typeface="Arial"/>
                <a:cs typeface="Arial"/>
              </a:rPr>
              <a:t>Option_2: </a:t>
            </a:r>
            <a:r>
              <a:rPr dirty="0" sz="1000" spc="-40">
                <a:latin typeface="Arial"/>
                <a:cs typeface="Arial"/>
              </a:rPr>
              <a:t>If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0">
                <a:latin typeface="Arial"/>
                <a:cs typeface="Arial"/>
              </a:rPr>
              <a:t>checked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latin typeface="Arial"/>
                <a:cs typeface="Arial"/>
              </a:rPr>
              <a:t>Enable External </a:t>
            </a:r>
            <a:r>
              <a:rPr dirty="0" sz="1000" spc="5" b="1">
                <a:latin typeface="Arial"/>
                <a:cs typeface="Arial"/>
              </a:rPr>
              <a:t>User</a:t>
            </a:r>
            <a:r>
              <a:rPr dirty="0" sz="1000" spc="5">
                <a:latin typeface="Arial"/>
                <a:cs typeface="Arial"/>
              </a:rPr>
              <a:t>", </a:t>
            </a:r>
            <a:r>
              <a:rPr dirty="0" sz="1000" b="1">
                <a:latin typeface="Arial"/>
                <a:cs typeface="Arial"/>
              </a:rPr>
              <a:t>Changed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-40" b="1">
                <a:latin typeface="Arial"/>
                <a:cs typeface="Arial"/>
              </a:rPr>
              <a:t>AAA </a:t>
            </a:r>
            <a:r>
              <a:rPr dirty="0" sz="1000" b="1">
                <a:latin typeface="Arial"/>
                <a:cs typeface="Arial"/>
              </a:rPr>
              <a:t>Attribute, </a:t>
            </a:r>
            <a:r>
              <a:rPr dirty="0" sz="1000" spc="-15">
                <a:latin typeface="Arial"/>
                <a:cs typeface="Arial"/>
              </a:rPr>
              <a:t>and </a:t>
            </a:r>
            <a:r>
              <a:rPr dirty="0" sz="1000" b="1">
                <a:latin typeface="Arial"/>
                <a:cs typeface="Arial"/>
              </a:rPr>
              <a:t>then </a:t>
            </a:r>
            <a:r>
              <a:rPr dirty="0" sz="1000" spc="-5" b="1">
                <a:latin typeface="Arial"/>
                <a:cs typeface="Arial"/>
              </a:rPr>
              <a:t>Pressed  </a:t>
            </a:r>
            <a:r>
              <a:rPr dirty="0" sz="1000" spc="-20" b="1">
                <a:latin typeface="Arial"/>
                <a:cs typeface="Arial"/>
              </a:rPr>
              <a:t>"UPDATE" </a:t>
            </a:r>
            <a:r>
              <a:rPr dirty="0" sz="1000" spc="-5">
                <a:latin typeface="Arial"/>
                <a:cs typeface="Arial"/>
              </a:rPr>
              <a:t>Button, </a:t>
            </a:r>
            <a:r>
              <a:rPr dirty="0" sz="1000" spc="-15">
                <a:latin typeface="Arial"/>
                <a:cs typeface="Arial"/>
              </a:rPr>
              <a:t>the following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syntax </a:t>
            </a:r>
            <a:r>
              <a:rPr dirty="0" sz="1000" spc="-15">
                <a:latin typeface="Arial"/>
                <a:cs typeface="Arial"/>
              </a:rPr>
              <a:t>used when configuring the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50">
                <a:latin typeface="Arial"/>
                <a:cs typeface="Arial"/>
              </a:rPr>
              <a:t>TACACS </a:t>
            </a:r>
            <a:r>
              <a:rPr dirty="0" sz="1000" spc="-30">
                <a:latin typeface="Arial"/>
                <a:cs typeface="Arial"/>
              </a:rPr>
              <a:t>Profile. </a:t>
            </a:r>
            <a:r>
              <a:rPr dirty="0" sz="1000" spc="-35">
                <a:latin typeface="Arial"/>
                <a:cs typeface="Arial"/>
              </a:rPr>
              <a:t>For </a:t>
            </a:r>
            <a:r>
              <a:rPr dirty="0" sz="1000" spc="-15">
                <a:latin typeface="Arial"/>
                <a:cs typeface="Arial"/>
              </a:rPr>
              <a:t>this </a:t>
            </a:r>
            <a:r>
              <a:rPr dirty="0" sz="1000" spc="-20">
                <a:latin typeface="Arial"/>
                <a:cs typeface="Arial"/>
              </a:rPr>
              <a:t>example. 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"custom-av-pair"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40">
                <a:latin typeface="Arial"/>
                <a:cs typeface="Arial"/>
              </a:rPr>
              <a:t>AAA </a:t>
            </a:r>
            <a:r>
              <a:rPr dirty="0" sz="1000" spc="-10">
                <a:latin typeface="Arial"/>
                <a:cs typeface="Arial"/>
              </a:rPr>
              <a:t>Attribute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dirty="0" sz="1000" spc="10" b="1">
                <a:solidFill>
                  <a:srgbClr val="99120A"/>
                </a:solidFill>
                <a:latin typeface="Arial"/>
                <a:cs typeface="Arial"/>
              </a:rPr>
              <a:t>custom-av-pair	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Role</a:t>
            </a:r>
            <a:r>
              <a:rPr dirty="0" sz="1000" spc="5" b="1">
                <a:latin typeface="Arial"/>
                <a:cs typeface="Arial"/>
              </a:rPr>
              <a:t>=NETWORK-ADMIN-ROLE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800" y="2513437"/>
            <a:ext cx="6400800" cy="862965"/>
            <a:chOff x="685800" y="2513437"/>
            <a:chExt cx="6400800" cy="862965"/>
          </a:xfrm>
        </p:grpSpPr>
        <p:sp>
          <p:nvSpPr>
            <p:cNvPr id="8" name="object 8"/>
            <p:cNvSpPr/>
            <p:nvPr/>
          </p:nvSpPr>
          <p:spPr>
            <a:xfrm>
              <a:off x="685800" y="2513437"/>
              <a:ext cx="6400800" cy="862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000" y="2564237"/>
              <a:ext cx="6248400" cy="710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86824" y="4530477"/>
            <a:ext cx="6400800" cy="920115"/>
            <a:chOff x="686824" y="4530477"/>
            <a:chExt cx="6400800" cy="920115"/>
          </a:xfrm>
        </p:grpSpPr>
        <p:sp>
          <p:nvSpPr>
            <p:cNvPr id="11" name="object 11"/>
            <p:cNvSpPr/>
            <p:nvPr/>
          </p:nvSpPr>
          <p:spPr>
            <a:xfrm>
              <a:off x="686824" y="4530477"/>
              <a:ext cx="6400800" cy="9201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3024" y="4581277"/>
              <a:ext cx="6248400" cy="7677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85800" y="7036904"/>
            <a:ext cx="2943225" cy="2061845"/>
            <a:chOff x="685800" y="7036904"/>
            <a:chExt cx="2943225" cy="2061845"/>
          </a:xfrm>
        </p:grpSpPr>
        <p:sp>
          <p:nvSpPr>
            <p:cNvPr id="14" name="object 14"/>
            <p:cNvSpPr/>
            <p:nvPr/>
          </p:nvSpPr>
          <p:spPr>
            <a:xfrm>
              <a:off x="685800" y="7036904"/>
              <a:ext cx="2943059" cy="20613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000" y="7087704"/>
              <a:ext cx="2790659" cy="1908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8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2552700"/>
            <a:ext cx="574230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0433FF"/>
                </a:solidFill>
                <a:latin typeface="Arial"/>
                <a:cs typeface="Arial"/>
              </a:rPr>
              <a:t>Gotcha_2: </a:t>
            </a:r>
            <a:r>
              <a:rPr dirty="0" sz="1000" spc="-40">
                <a:latin typeface="Arial"/>
                <a:cs typeface="Arial"/>
              </a:rPr>
              <a:t>If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5">
                <a:latin typeface="Arial"/>
                <a:cs typeface="Arial"/>
              </a:rPr>
              <a:t>changed the </a:t>
            </a:r>
            <a:r>
              <a:rPr dirty="0" sz="1000" spc="-40">
                <a:latin typeface="Arial"/>
                <a:cs typeface="Arial"/>
              </a:rPr>
              <a:t>AAA </a:t>
            </a:r>
            <a:r>
              <a:rPr dirty="0" sz="1000" spc="-10">
                <a:latin typeface="Arial"/>
                <a:cs typeface="Arial"/>
              </a:rPr>
              <a:t>Attribute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15">
                <a:latin typeface="Arial"/>
                <a:cs typeface="Arial"/>
              </a:rPr>
              <a:t>and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want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b="1">
                <a:latin typeface="Arial"/>
                <a:cs typeface="Arial"/>
              </a:rPr>
              <a:t>reset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40">
                <a:latin typeface="Arial"/>
                <a:cs typeface="Arial"/>
              </a:rPr>
              <a:t>AAA </a:t>
            </a:r>
            <a:r>
              <a:rPr dirty="0" sz="1000" spc="-10">
                <a:latin typeface="Arial"/>
                <a:cs typeface="Arial"/>
              </a:rPr>
              <a:t>Attribute </a:t>
            </a:r>
            <a:r>
              <a:rPr dirty="0" sz="1000" spc="-10" b="1">
                <a:latin typeface="Arial"/>
                <a:cs typeface="Arial"/>
              </a:rPr>
              <a:t>BACK </a:t>
            </a:r>
            <a:r>
              <a:rPr dirty="0" sz="1000" b="1">
                <a:latin typeface="Arial"/>
                <a:cs typeface="Arial"/>
              </a:rPr>
              <a:t>TO THE  </a:t>
            </a:r>
            <a:r>
              <a:rPr dirty="0" sz="1000" spc="-30" b="1">
                <a:latin typeface="Arial"/>
                <a:cs typeface="Arial"/>
              </a:rPr>
              <a:t>DEFAULT </a:t>
            </a:r>
            <a:r>
              <a:rPr dirty="0" sz="1000" spc="-30">
                <a:latin typeface="Arial"/>
                <a:cs typeface="Arial"/>
              </a:rPr>
              <a:t>value, </a:t>
            </a:r>
            <a:r>
              <a:rPr dirty="0" sz="1000" spc="-15">
                <a:latin typeface="Arial"/>
                <a:cs typeface="Arial"/>
              </a:rPr>
              <a:t>perform the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following: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000" spc="-15">
                <a:latin typeface="Arial"/>
                <a:cs typeface="Arial"/>
              </a:rPr>
              <a:t>Click </a:t>
            </a:r>
            <a:r>
              <a:rPr dirty="0" sz="1000" spc="5">
                <a:latin typeface="Arial"/>
                <a:cs typeface="Arial"/>
              </a:rPr>
              <a:t>"</a:t>
            </a:r>
            <a:r>
              <a:rPr dirty="0" sz="1000" spc="5" b="1">
                <a:latin typeface="Arial"/>
                <a:cs typeface="Arial"/>
              </a:rPr>
              <a:t>Reset to Default</a:t>
            </a:r>
            <a:r>
              <a:rPr dirty="0" sz="1000" spc="5">
                <a:latin typeface="Arial"/>
                <a:cs typeface="Arial"/>
              </a:rPr>
              <a:t>”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000" spc="-15">
                <a:latin typeface="Arial"/>
                <a:cs typeface="Arial"/>
              </a:rPr>
              <a:t>Click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"</a:t>
            </a:r>
            <a:r>
              <a:rPr dirty="0" sz="1000" spc="10" b="1">
                <a:latin typeface="Arial"/>
                <a:cs typeface="Arial"/>
              </a:rPr>
              <a:t>Update</a:t>
            </a:r>
            <a:r>
              <a:rPr dirty="0" sz="1000" spc="10">
                <a:latin typeface="Arial"/>
                <a:cs typeface="Arial"/>
              </a:rPr>
              <a:t>"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1005890"/>
            <a:ext cx="6400800" cy="964565"/>
            <a:chOff x="685800" y="1005890"/>
            <a:chExt cx="6400800" cy="964565"/>
          </a:xfrm>
        </p:grpSpPr>
        <p:sp>
          <p:nvSpPr>
            <p:cNvPr id="6" name="object 6"/>
            <p:cNvSpPr/>
            <p:nvPr/>
          </p:nvSpPr>
          <p:spPr>
            <a:xfrm>
              <a:off x="685800" y="1005890"/>
              <a:ext cx="6400800" cy="964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1056692"/>
              <a:ext cx="6248400" cy="8117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85800" y="3780205"/>
            <a:ext cx="3852545" cy="2548890"/>
            <a:chOff x="685800" y="3780205"/>
            <a:chExt cx="3852545" cy="2548890"/>
          </a:xfrm>
        </p:grpSpPr>
        <p:sp>
          <p:nvSpPr>
            <p:cNvPr id="9" name="object 9"/>
            <p:cNvSpPr/>
            <p:nvPr/>
          </p:nvSpPr>
          <p:spPr>
            <a:xfrm>
              <a:off x="685800" y="3780205"/>
              <a:ext cx="3852265" cy="2548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000" y="3831005"/>
              <a:ext cx="3699865" cy="2396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85800" y="6544347"/>
            <a:ext cx="6402070" cy="2383790"/>
            <a:chOff x="685800" y="6544347"/>
            <a:chExt cx="6402070" cy="2383790"/>
          </a:xfrm>
        </p:grpSpPr>
        <p:sp>
          <p:nvSpPr>
            <p:cNvPr id="12" name="object 12"/>
            <p:cNvSpPr/>
            <p:nvPr/>
          </p:nvSpPr>
          <p:spPr>
            <a:xfrm>
              <a:off x="685800" y="6544347"/>
              <a:ext cx="6401828" cy="23837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" y="6595147"/>
              <a:ext cx="6249428" cy="2231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8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3882264"/>
            <a:ext cx="6248400" cy="5293995"/>
            <a:chOff x="762000" y="3882264"/>
            <a:chExt cx="6248400" cy="5293995"/>
          </a:xfrm>
        </p:grpSpPr>
        <p:sp>
          <p:nvSpPr>
            <p:cNvPr id="3" name="object 3"/>
            <p:cNvSpPr/>
            <p:nvPr/>
          </p:nvSpPr>
          <p:spPr>
            <a:xfrm>
              <a:off x="4648072" y="3882264"/>
              <a:ext cx="2307475" cy="5247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24272" y="3933064"/>
              <a:ext cx="2155075" cy="5095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1549400"/>
            <a:ext cx="6116320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 spc="-2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gotcha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5">
                <a:latin typeface="Arial"/>
                <a:cs typeface="Arial"/>
              </a:rPr>
              <a:t>the </a:t>
            </a:r>
            <a:r>
              <a:rPr dirty="0" sz="1000" spc="10" b="1">
                <a:latin typeface="Arial"/>
                <a:cs typeface="Arial"/>
              </a:rPr>
              <a:t>"New" </a:t>
            </a:r>
            <a:r>
              <a:rPr dirty="0" sz="1000" spc="-30" b="1">
                <a:latin typeface="Arial"/>
                <a:cs typeface="Arial"/>
              </a:rPr>
              <a:t>DEFAULT </a:t>
            </a:r>
            <a:r>
              <a:rPr dirty="0" sz="1000" spc="-20">
                <a:latin typeface="Arial"/>
                <a:cs typeface="Arial"/>
              </a:rPr>
              <a:t>AAA </a:t>
            </a:r>
            <a:r>
              <a:rPr dirty="0" sz="1000" spc="10">
                <a:latin typeface="Arial"/>
                <a:cs typeface="Arial"/>
              </a:rPr>
              <a:t>Attribute </a:t>
            </a:r>
            <a:r>
              <a:rPr dirty="0" sz="1000" spc="-10">
                <a:latin typeface="Arial"/>
                <a:cs typeface="Arial"/>
              </a:rPr>
              <a:t>value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10" b="1">
                <a:solidFill>
                  <a:srgbClr val="99120A"/>
                </a:solidFill>
                <a:latin typeface="Arial"/>
                <a:cs typeface="Arial"/>
              </a:rPr>
              <a:t>"Cisco-AVPair" </a:t>
            </a:r>
            <a:r>
              <a:rPr dirty="0" sz="1000" b="1">
                <a:latin typeface="Arial"/>
                <a:cs typeface="Arial"/>
              </a:rPr>
              <a:t>not </a:t>
            </a:r>
            <a:r>
              <a:rPr dirty="0" sz="1000" spc="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original </a:t>
            </a:r>
            <a:r>
              <a:rPr dirty="0" sz="1000" spc="-50">
                <a:latin typeface="Arial"/>
                <a:cs typeface="Arial"/>
              </a:rPr>
              <a:t>DEFAULT </a:t>
            </a:r>
            <a:r>
              <a:rPr dirty="0" sz="1000" spc="15">
                <a:latin typeface="Arial"/>
                <a:cs typeface="Arial"/>
              </a:rPr>
              <a:t>of  </a:t>
            </a:r>
            <a:r>
              <a:rPr dirty="0" sz="1000" spc="20">
                <a:latin typeface="Arial"/>
                <a:cs typeface="Arial"/>
              </a:rPr>
              <a:t>"cisco-av-pair". </a:t>
            </a:r>
            <a:r>
              <a:rPr dirty="0" sz="1000" spc="-5">
                <a:latin typeface="Arial"/>
                <a:cs typeface="Arial"/>
              </a:rPr>
              <a:t>So in </a:t>
            </a:r>
            <a:r>
              <a:rPr dirty="0" sz="1000" spc="-25">
                <a:latin typeface="Arial"/>
                <a:cs typeface="Arial"/>
              </a:rPr>
              <a:t>ISE,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configure: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Cisco-AVPair</a:t>
            </a:r>
            <a:r>
              <a:rPr dirty="0" sz="1000" spc="90" b="1">
                <a:solidFill>
                  <a:srgbClr val="99120A"/>
                </a:solidFill>
                <a:latin typeface="Arial"/>
                <a:cs typeface="Arial"/>
              </a:rPr>
              <a:t>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Role</a:t>
            </a:r>
            <a:r>
              <a:rPr dirty="0" sz="1000" spc="5" b="1">
                <a:latin typeface="Arial"/>
                <a:cs typeface="Arial"/>
              </a:rPr>
              <a:t>=NETWORK-ADMIN-ROLE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4000500"/>
            <a:ext cx="370903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345440" indent="-228600">
              <a:lnSpc>
                <a:spcPct val="1333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2: </a:t>
            </a:r>
            <a:r>
              <a:rPr dirty="0" sz="1000" spc="5" b="1">
                <a:latin typeface="Arial"/>
                <a:cs typeface="Arial"/>
              </a:rPr>
              <a:t>Select </a:t>
            </a:r>
            <a:r>
              <a:rPr dirty="0" sz="1000" spc="-40" b="1">
                <a:latin typeface="Arial"/>
                <a:cs typeface="Arial"/>
              </a:rPr>
              <a:t>AAA </a:t>
            </a:r>
            <a:r>
              <a:rPr dirty="0" sz="1000" spc="-15" b="1">
                <a:latin typeface="Arial"/>
                <a:cs typeface="Arial"/>
              </a:rPr>
              <a:t>Server(s) </a:t>
            </a:r>
            <a:r>
              <a:rPr dirty="0" sz="1000" spc="5" b="1">
                <a:latin typeface="Arial"/>
                <a:cs typeface="Arial"/>
              </a:rPr>
              <a:t>to be </a:t>
            </a:r>
            <a:r>
              <a:rPr dirty="0" sz="1000" spc="-5" b="1">
                <a:latin typeface="Arial"/>
                <a:cs typeface="Arial"/>
              </a:rPr>
              <a:t>used </a:t>
            </a:r>
            <a:r>
              <a:rPr dirty="0" sz="1000" b="1">
                <a:latin typeface="Arial"/>
                <a:cs typeface="Arial"/>
              </a:rPr>
              <a:t>for </a:t>
            </a:r>
            <a:r>
              <a:rPr dirty="0" sz="1000" spc="-5" b="1">
                <a:latin typeface="Arial"/>
                <a:cs typeface="Arial"/>
              </a:rPr>
              <a:t>External  Authentication </a:t>
            </a:r>
            <a:r>
              <a:rPr dirty="0" sz="1000" spc="-15" b="1">
                <a:latin typeface="Arial"/>
                <a:cs typeface="Arial"/>
              </a:rPr>
              <a:t>using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WenQuanYi Micro Hei"/>
              <a:buChar char="✓"/>
              <a:tabLst>
                <a:tab pos="240665" algn="l"/>
                <a:tab pos="241300" algn="l"/>
              </a:tabLst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40">
                <a:latin typeface="Arial"/>
                <a:cs typeface="Arial"/>
              </a:rPr>
              <a:t>AAA </a:t>
            </a:r>
            <a:r>
              <a:rPr dirty="0" sz="1000" spc="-45">
                <a:latin typeface="Arial"/>
                <a:cs typeface="Arial"/>
              </a:rPr>
              <a:t>Server(s) </a:t>
            </a:r>
            <a:r>
              <a:rPr dirty="0" sz="1000" spc="-10">
                <a:latin typeface="Arial"/>
                <a:cs typeface="Arial"/>
              </a:rPr>
              <a:t>section, </a:t>
            </a:r>
            <a:r>
              <a:rPr dirty="0" sz="1000" spc="-20">
                <a:latin typeface="Arial"/>
                <a:cs typeface="Arial"/>
              </a:rPr>
              <a:t>select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40">
                <a:latin typeface="Arial"/>
                <a:cs typeface="Arial"/>
              </a:rPr>
              <a:t>Server.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dirty="0" sz="1000" b="1">
                <a:latin typeface="Arial"/>
                <a:cs typeface="Arial"/>
              </a:rPr>
              <a:t>Note: </a:t>
            </a:r>
            <a:r>
              <a:rPr dirty="0" sz="1000" spc="-40" i="1">
                <a:latin typeface="Arial"/>
                <a:cs typeface="Arial"/>
              </a:rPr>
              <a:t>If </a:t>
            </a:r>
            <a:r>
              <a:rPr dirty="0" sz="1000" spc="-15" i="1">
                <a:latin typeface="Arial"/>
                <a:cs typeface="Arial"/>
              </a:rPr>
              <a:t>the </a:t>
            </a:r>
            <a:r>
              <a:rPr dirty="0" sz="1000" spc="-40" i="1">
                <a:latin typeface="Arial"/>
                <a:cs typeface="Arial"/>
              </a:rPr>
              <a:t>server(s) </a:t>
            </a:r>
            <a:r>
              <a:rPr dirty="0" sz="1000" spc="-30" i="1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not </a:t>
            </a:r>
            <a:r>
              <a:rPr dirty="0" sz="1000" spc="-20" i="1">
                <a:latin typeface="Arial"/>
                <a:cs typeface="Arial"/>
              </a:rPr>
              <a:t>listed </a:t>
            </a:r>
            <a:r>
              <a:rPr dirty="0" sz="1000" spc="-30" i="1">
                <a:latin typeface="Arial"/>
                <a:cs typeface="Arial"/>
              </a:rPr>
              <a:t>in </a:t>
            </a:r>
            <a:r>
              <a:rPr dirty="0" sz="1000" spc="-15" i="1">
                <a:latin typeface="Arial"/>
                <a:cs typeface="Arial"/>
              </a:rPr>
              <a:t>the </a:t>
            </a:r>
            <a:r>
              <a:rPr dirty="0" sz="1000" i="1">
                <a:latin typeface="Arial"/>
                <a:cs typeface="Arial"/>
              </a:rPr>
              <a:t>dropdown, </a:t>
            </a:r>
            <a:r>
              <a:rPr dirty="0" sz="1000" spc="-15" i="1">
                <a:latin typeface="Arial"/>
                <a:cs typeface="Arial"/>
              </a:rPr>
              <a:t>try </a:t>
            </a:r>
            <a:r>
              <a:rPr dirty="0" sz="1000" spc="-30" i="1">
                <a:latin typeface="Arial"/>
                <a:cs typeface="Arial"/>
              </a:rPr>
              <a:t>refreshing </a:t>
            </a:r>
            <a:r>
              <a:rPr dirty="0" sz="1000" spc="-15" i="1">
                <a:latin typeface="Arial"/>
                <a:cs typeface="Arial"/>
              </a:rPr>
              <a:t>the  </a:t>
            </a:r>
            <a:r>
              <a:rPr dirty="0" sz="1000" spc="-15" i="1">
                <a:latin typeface="Arial"/>
                <a:cs typeface="Arial"/>
              </a:rPr>
              <a:t>browser </a:t>
            </a:r>
            <a:r>
              <a:rPr dirty="0" sz="1000" spc="5" i="1">
                <a:latin typeface="Arial"/>
                <a:cs typeface="Arial"/>
              </a:rPr>
              <a:t>to </a:t>
            </a:r>
            <a:r>
              <a:rPr dirty="0" sz="1000" spc="-20" i="1">
                <a:latin typeface="Arial"/>
                <a:cs typeface="Arial"/>
              </a:rPr>
              <a:t>re-list </a:t>
            </a:r>
            <a:r>
              <a:rPr dirty="0" sz="1000" spc="-35" i="1">
                <a:latin typeface="Arial"/>
                <a:cs typeface="Arial"/>
              </a:rPr>
              <a:t>avalable</a:t>
            </a:r>
            <a:r>
              <a:rPr dirty="0" sz="1000" spc="30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servers.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5829300"/>
            <a:ext cx="326136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enQuanYi Micro Hei"/>
              <a:buChar char="✓"/>
              <a:tabLst>
                <a:tab pos="240665" algn="l"/>
                <a:tab pos="241300" algn="l"/>
              </a:tabLst>
            </a:pPr>
            <a:r>
              <a:rPr dirty="0" sz="1000" spc="-20">
                <a:latin typeface="Arial"/>
                <a:cs typeface="Arial"/>
              </a:rPr>
              <a:t>Select </a:t>
            </a:r>
            <a:r>
              <a:rPr dirty="0" sz="1000" spc="-50">
                <a:latin typeface="Arial"/>
                <a:cs typeface="Arial"/>
              </a:rPr>
              <a:t>TACACS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Protocol.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dirty="0" sz="1000" b="1">
                <a:latin typeface="Arial"/>
                <a:cs typeface="Arial"/>
              </a:rPr>
              <a:t>Note: </a:t>
            </a:r>
            <a:r>
              <a:rPr dirty="0" sz="1000" spc="-40" i="1">
                <a:latin typeface="Arial"/>
                <a:cs typeface="Arial"/>
              </a:rPr>
              <a:t>The </a:t>
            </a:r>
            <a:r>
              <a:rPr dirty="0" sz="1000" spc="-50" i="1">
                <a:latin typeface="Arial"/>
                <a:cs typeface="Arial"/>
              </a:rPr>
              <a:t>TACACS </a:t>
            </a:r>
            <a:r>
              <a:rPr dirty="0" sz="1000" spc="-5" i="1">
                <a:latin typeface="Arial"/>
                <a:cs typeface="Arial"/>
              </a:rPr>
              <a:t>protocol </a:t>
            </a:r>
            <a:r>
              <a:rPr dirty="0" sz="1000" i="1">
                <a:latin typeface="Arial"/>
                <a:cs typeface="Arial"/>
              </a:rPr>
              <a:t>port </a:t>
            </a:r>
            <a:r>
              <a:rPr dirty="0" sz="1000" spc="-15" i="1">
                <a:latin typeface="Arial"/>
                <a:cs typeface="Arial"/>
              </a:rPr>
              <a:t>number </a:t>
            </a:r>
            <a:r>
              <a:rPr dirty="0" sz="1000" spc="-30" i="1">
                <a:latin typeface="Arial"/>
                <a:cs typeface="Arial"/>
              </a:rPr>
              <a:t>is </a:t>
            </a:r>
            <a:r>
              <a:rPr dirty="0" sz="1000" i="1">
                <a:latin typeface="Arial"/>
                <a:cs typeface="Arial"/>
              </a:rPr>
              <a:t>49. </a:t>
            </a:r>
            <a:r>
              <a:rPr dirty="0" sz="1000" spc="-35" i="1">
                <a:latin typeface="Arial"/>
                <a:cs typeface="Arial"/>
              </a:rPr>
              <a:t>This </a:t>
            </a:r>
            <a:r>
              <a:rPr dirty="0" sz="1000" spc="-30" i="1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not  </a:t>
            </a:r>
            <a:r>
              <a:rPr dirty="0" sz="1000" spc="-20" i="1">
                <a:latin typeface="Arial"/>
                <a:cs typeface="Arial"/>
              </a:rPr>
              <a:t>configurable </a:t>
            </a:r>
            <a:r>
              <a:rPr dirty="0" sz="1000" spc="-30" i="1">
                <a:latin typeface="Arial"/>
                <a:cs typeface="Arial"/>
              </a:rPr>
              <a:t>in </a:t>
            </a:r>
            <a:r>
              <a:rPr dirty="0" sz="1000" spc="-15" i="1">
                <a:latin typeface="Arial"/>
                <a:cs typeface="Arial"/>
              </a:rPr>
              <a:t>Cisco </a:t>
            </a:r>
            <a:r>
              <a:rPr dirty="0" sz="1000" spc="-30" i="1">
                <a:latin typeface="Arial"/>
                <a:cs typeface="Arial"/>
              </a:rPr>
              <a:t>DNAC </a:t>
            </a:r>
            <a:r>
              <a:rPr dirty="0" sz="1000" spc="-25" i="1">
                <a:latin typeface="Arial"/>
                <a:cs typeface="Arial"/>
              </a:rPr>
              <a:t>version </a:t>
            </a:r>
            <a:r>
              <a:rPr dirty="0" sz="1000" i="1">
                <a:latin typeface="Arial"/>
                <a:cs typeface="Arial"/>
              </a:rPr>
              <a:t>1.2.8 </a:t>
            </a:r>
            <a:r>
              <a:rPr dirty="0" sz="1000" spc="-10" i="1">
                <a:latin typeface="Arial"/>
                <a:cs typeface="Arial"/>
              </a:rPr>
              <a:t>or</a:t>
            </a:r>
            <a:r>
              <a:rPr dirty="0" sz="1000" spc="114" i="1">
                <a:latin typeface="Arial"/>
                <a:cs typeface="Arial"/>
              </a:rPr>
              <a:t> </a:t>
            </a:r>
            <a:r>
              <a:rPr dirty="0" sz="1000" spc="-35" i="1">
                <a:latin typeface="Arial"/>
                <a:cs typeface="Arial"/>
              </a:rPr>
              <a:t>later.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7010400"/>
            <a:ext cx="195833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enQuanYi Micro Hei"/>
              <a:buChar char="✓"/>
              <a:tabLst>
                <a:tab pos="240665" algn="l"/>
                <a:tab pos="241300" algn="l"/>
              </a:tabLst>
            </a:pPr>
            <a:r>
              <a:rPr dirty="0" sz="1000" spc="-15">
                <a:latin typeface="Arial"/>
                <a:cs typeface="Arial"/>
              </a:rPr>
              <a:t>Click </a:t>
            </a:r>
            <a:r>
              <a:rPr dirty="0" sz="1000" spc="-60">
                <a:latin typeface="Arial"/>
                <a:cs typeface="Arial"/>
              </a:rPr>
              <a:t>UPDATE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35">
                <a:latin typeface="Arial"/>
                <a:cs typeface="Arial"/>
              </a:rPr>
              <a:t>save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800" y="2505779"/>
            <a:ext cx="6400800" cy="920750"/>
            <a:chOff x="685800" y="2505779"/>
            <a:chExt cx="6400800" cy="920750"/>
          </a:xfrm>
        </p:grpSpPr>
        <p:sp>
          <p:nvSpPr>
            <p:cNvPr id="12" name="object 12"/>
            <p:cNvSpPr/>
            <p:nvPr/>
          </p:nvSpPr>
          <p:spPr>
            <a:xfrm>
              <a:off x="685800" y="2505779"/>
              <a:ext cx="6400800" cy="9201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" y="2556592"/>
              <a:ext cx="6248400" cy="7677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3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6254750" cy="532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444444"/>
                </a:solidFill>
                <a:latin typeface="Arial"/>
                <a:cs typeface="Arial"/>
              </a:rPr>
              <a:t>TECHNOTE </a:t>
            </a:r>
            <a:r>
              <a:rPr dirty="0" sz="1800" spc="-85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dirty="0" sz="1800" spc="-65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dirty="0" sz="1800" spc="-100">
                <a:solidFill>
                  <a:srgbClr val="444444"/>
                </a:solidFill>
                <a:latin typeface="Arial"/>
                <a:cs typeface="Arial"/>
              </a:rPr>
              <a:t>DAY </a:t>
            </a:r>
            <a:r>
              <a:rPr dirty="0" sz="1800" spc="-85">
                <a:solidFill>
                  <a:srgbClr val="444444"/>
                </a:solidFill>
                <a:latin typeface="Arial"/>
                <a:cs typeface="Arial"/>
              </a:rPr>
              <a:t>(TOTD) </a:t>
            </a:r>
            <a:r>
              <a:rPr dirty="0" sz="1800" spc="80">
                <a:solidFill>
                  <a:srgbClr val="444444"/>
                </a:solidFill>
                <a:latin typeface="Arial"/>
                <a:cs typeface="Arial"/>
              </a:rPr>
              <a:t>-- 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HOW </a:t>
            </a:r>
            <a:r>
              <a:rPr dirty="0" sz="1800" spc="-65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dirty="0" sz="1800" spc="6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444444"/>
                </a:solidFill>
                <a:latin typeface="Arial"/>
                <a:cs typeface="Arial"/>
              </a:rPr>
              <a:t>CONFIGURE</a:t>
            </a:r>
            <a:endParaRPr sz="1800">
              <a:latin typeface="Arial"/>
              <a:cs typeface="Arial"/>
            </a:endParaRPr>
          </a:p>
          <a:p>
            <a:pPr marL="12700" marR="11430">
              <a:lnSpc>
                <a:spcPts val="2200"/>
              </a:lnSpc>
              <a:spcBef>
                <a:spcPts val="80"/>
              </a:spcBef>
            </a:pPr>
            <a:r>
              <a:rPr dirty="0" sz="1800" spc="-70">
                <a:solidFill>
                  <a:srgbClr val="444444"/>
                </a:solidFill>
                <a:latin typeface="Arial"/>
                <a:cs typeface="Arial"/>
              </a:rPr>
              <a:t>EXTERNAL </a:t>
            </a:r>
            <a:r>
              <a:rPr dirty="0" sz="1800" spc="-50">
                <a:solidFill>
                  <a:srgbClr val="444444"/>
                </a:solidFill>
                <a:latin typeface="Arial"/>
                <a:cs typeface="Arial"/>
              </a:rPr>
              <a:t>AUTHENTICATION </a:t>
            </a:r>
            <a:r>
              <a:rPr dirty="0" sz="1800" spc="-80">
                <a:solidFill>
                  <a:srgbClr val="444444"/>
                </a:solidFill>
                <a:latin typeface="Arial"/>
                <a:cs typeface="Arial"/>
              </a:rPr>
              <a:t>FOR </a:t>
            </a:r>
            <a:r>
              <a:rPr dirty="0" sz="1800" spc="-60">
                <a:solidFill>
                  <a:srgbClr val="444444"/>
                </a:solidFill>
                <a:latin typeface="Arial"/>
                <a:cs typeface="Arial"/>
              </a:rPr>
              <a:t>USERS </a:t>
            </a:r>
            <a:r>
              <a:rPr dirty="0" sz="1800" spc="-40">
                <a:solidFill>
                  <a:srgbClr val="444444"/>
                </a:solidFill>
                <a:latin typeface="Arial"/>
                <a:cs typeface="Arial"/>
              </a:rPr>
              <a:t>USING </a:t>
            </a:r>
            <a:r>
              <a:rPr dirty="0" sz="1800" spc="-50">
                <a:solidFill>
                  <a:srgbClr val="444444"/>
                </a:solidFill>
                <a:latin typeface="Arial"/>
                <a:cs typeface="Arial"/>
              </a:rPr>
              <a:t>TACACS  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ON </a:t>
            </a:r>
            <a:r>
              <a:rPr dirty="0" sz="1800" spc="-65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CISCO</a:t>
            </a:r>
            <a:r>
              <a:rPr dirty="0" sz="1800" spc="30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44444"/>
                </a:solidFill>
                <a:latin typeface="Arial"/>
                <a:cs typeface="Arial"/>
              </a:rPr>
              <a:t>DNAC?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Objective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7800"/>
              </a:lnSpc>
              <a:spcBef>
                <a:spcPts val="445"/>
              </a:spcBef>
            </a:pPr>
            <a:r>
              <a:rPr dirty="0" sz="1000" spc="-40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objective </a:t>
            </a:r>
            <a:r>
              <a:rPr dirty="0" sz="1000" spc="-1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this </a:t>
            </a:r>
            <a:r>
              <a:rPr dirty="0" sz="1000" spc="-5">
                <a:latin typeface="Arial"/>
                <a:cs typeface="Arial"/>
              </a:rPr>
              <a:t>document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provide </a:t>
            </a:r>
            <a:r>
              <a:rPr dirty="0" sz="1000" spc="-25">
                <a:latin typeface="Arial"/>
                <a:cs typeface="Arial"/>
              </a:rPr>
              <a:t>users </a:t>
            </a:r>
            <a:r>
              <a:rPr dirty="0" sz="1000" spc="-30">
                <a:latin typeface="Arial"/>
                <a:cs typeface="Arial"/>
              </a:rPr>
              <a:t>an </a:t>
            </a:r>
            <a:r>
              <a:rPr dirty="0" sz="1000" spc="-25">
                <a:latin typeface="Arial"/>
                <a:cs typeface="Arial"/>
              </a:rPr>
              <a:t>example </a:t>
            </a:r>
            <a:r>
              <a:rPr dirty="0" sz="1000" spc="-1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enabling external </a:t>
            </a:r>
            <a:r>
              <a:rPr dirty="0" sz="1000" spc="-15">
                <a:latin typeface="Arial"/>
                <a:cs typeface="Arial"/>
              </a:rPr>
              <a:t>authentication for access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15">
                <a:latin typeface="Arial"/>
                <a:cs typeface="Arial"/>
              </a:rPr>
              <a:t>the  Cisco </a:t>
            </a:r>
            <a:r>
              <a:rPr dirty="0" sz="1000" spc="-25">
                <a:latin typeface="Arial"/>
                <a:cs typeface="Arial"/>
              </a:rPr>
              <a:t>DNAC. </a:t>
            </a:r>
            <a:r>
              <a:rPr dirty="0" sz="1000" spc="-3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technote </a:t>
            </a:r>
            <a:r>
              <a:rPr dirty="0" sz="1000" spc="-25">
                <a:latin typeface="Arial"/>
                <a:cs typeface="Arial"/>
              </a:rPr>
              <a:t>will </a:t>
            </a:r>
            <a:r>
              <a:rPr dirty="0" sz="1000" spc="-10">
                <a:latin typeface="Arial"/>
                <a:cs typeface="Arial"/>
              </a:rPr>
              <a:t>focus on </a:t>
            </a:r>
            <a:r>
              <a:rPr dirty="0" sz="1000" spc="-15">
                <a:latin typeface="Arial"/>
                <a:cs typeface="Arial"/>
              </a:rPr>
              <a:t>configuring the Cisco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60">
                <a:latin typeface="Arial"/>
                <a:cs typeface="Arial"/>
              </a:rPr>
              <a:t>&amp;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20">
                <a:latin typeface="Arial"/>
                <a:cs typeface="Arial"/>
              </a:rPr>
              <a:t>using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50">
                <a:latin typeface="Arial"/>
                <a:cs typeface="Arial"/>
              </a:rPr>
              <a:t>TACACS  </a:t>
            </a:r>
            <a:r>
              <a:rPr dirty="0" sz="1000" spc="-5">
                <a:latin typeface="Arial"/>
                <a:cs typeface="Arial"/>
              </a:rPr>
              <a:t>protocol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25">
                <a:latin typeface="Arial"/>
                <a:cs typeface="Arial"/>
              </a:rPr>
              <a:t>user </a:t>
            </a:r>
            <a:r>
              <a:rPr dirty="0" sz="1000" spc="-15">
                <a:latin typeface="Arial"/>
                <a:cs typeface="Arial"/>
              </a:rPr>
              <a:t>authentication. </a:t>
            </a:r>
            <a:r>
              <a:rPr dirty="0" sz="1000" spc="-35">
                <a:latin typeface="Arial"/>
                <a:cs typeface="Arial"/>
              </a:rPr>
              <a:t>For </a:t>
            </a:r>
            <a:r>
              <a:rPr dirty="0" sz="1000" spc="-1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technote, </a:t>
            </a:r>
            <a:r>
              <a:rPr dirty="0" sz="1000" spc="-25">
                <a:latin typeface="Arial"/>
                <a:cs typeface="Arial"/>
              </a:rPr>
              <a:t>there </a:t>
            </a:r>
            <a:r>
              <a:rPr dirty="0" sz="1000" spc="-30">
                <a:latin typeface="Arial"/>
                <a:cs typeface="Arial"/>
              </a:rPr>
              <a:t>is an </a:t>
            </a:r>
            <a:r>
              <a:rPr dirty="0" sz="1000" spc="-15">
                <a:latin typeface="Arial"/>
                <a:cs typeface="Arial"/>
              </a:rPr>
              <a:t>assumption </a:t>
            </a:r>
            <a:r>
              <a:rPr dirty="0" sz="1000" spc="-5">
                <a:latin typeface="Arial"/>
                <a:cs typeface="Arial"/>
              </a:rPr>
              <a:t>that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integration </a:t>
            </a:r>
            <a:r>
              <a:rPr dirty="0" sz="1000" spc="-15">
                <a:latin typeface="Arial"/>
                <a:cs typeface="Arial"/>
              </a:rPr>
              <a:t>between the Cisco 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15">
                <a:latin typeface="Arial"/>
                <a:cs typeface="Arial"/>
              </a:rPr>
              <a:t>and the Cisco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30">
                <a:latin typeface="Arial"/>
                <a:cs typeface="Arial"/>
              </a:rPr>
              <a:t>is already </a:t>
            </a:r>
            <a:r>
              <a:rPr dirty="0" sz="1000" spc="-15">
                <a:latin typeface="Arial"/>
                <a:cs typeface="Arial"/>
              </a:rPr>
              <a:t>configured and </a:t>
            </a:r>
            <a:r>
              <a:rPr dirty="0" sz="1000" spc="-30">
                <a:latin typeface="Arial"/>
                <a:cs typeface="Arial"/>
              </a:rPr>
              <a:t>in an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"Active" </a:t>
            </a:r>
            <a:r>
              <a:rPr dirty="0" sz="1000" spc="-10">
                <a:latin typeface="Arial"/>
                <a:cs typeface="Arial"/>
              </a:rPr>
              <a:t>state.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Goals</a:t>
            </a:r>
            <a:endParaRPr sz="1100">
              <a:latin typeface="Arial"/>
              <a:cs typeface="Arial"/>
            </a:endParaRPr>
          </a:p>
          <a:p>
            <a:pPr marL="12700" marR="205740">
              <a:lnSpc>
                <a:spcPct val="125000"/>
              </a:lnSpc>
              <a:spcBef>
                <a:spcPts val="480"/>
              </a:spcBef>
            </a:pPr>
            <a:r>
              <a:rPr dirty="0" sz="1000" spc="-25">
                <a:latin typeface="Arial"/>
                <a:cs typeface="Arial"/>
              </a:rPr>
              <a:t>Provide </a:t>
            </a:r>
            <a:r>
              <a:rPr dirty="0" sz="1000" spc="-30">
                <a:latin typeface="Arial"/>
                <a:cs typeface="Arial"/>
              </a:rPr>
              <a:t>an </a:t>
            </a:r>
            <a:r>
              <a:rPr dirty="0" sz="1000" spc="-25">
                <a:latin typeface="Arial"/>
                <a:cs typeface="Arial"/>
              </a:rPr>
              <a:t>example </a:t>
            </a:r>
            <a:r>
              <a:rPr dirty="0" sz="1000" spc="-1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configuring the Cisco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60">
                <a:latin typeface="Arial"/>
                <a:cs typeface="Arial"/>
              </a:rPr>
              <a:t>&amp;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20">
                <a:latin typeface="Arial"/>
                <a:cs typeface="Arial"/>
              </a:rPr>
              <a:t>using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50">
                <a:latin typeface="Arial"/>
                <a:cs typeface="Arial"/>
              </a:rPr>
              <a:t>TACACS </a:t>
            </a:r>
            <a:r>
              <a:rPr dirty="0" sz="1000" spc="-5">
                <a:latin typeface="Arial"/>
                <a:cs typeface="Arial"/>
              </a:rPr>
              <a:t>protocol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25">
                <a:latin typeface="Arial"/>
                <a:cs typeface="Arial"/>
              </a:rPr>
              <a:t>external  </a:t>
            </a:r>
            <a:r>
              <a:rPr dirty="0" sz="1000" spc="-15">
                <a:latin typeface="Arial"/>
                <a:cs typeface="Arial"/>
              </a:rPr>
              <a:t>authentication </a:t>
            </a:r>
            <a:r>
              <a:rPr dirty="0" sz="1000" spc="-1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users.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12700" marR="177165">
              <a:lnSpc>
                <a:spcPct val="129200"/>
              </a:lnSpc>
            </a:pPr>
            <a:r>
              <a:rPr dirty="0" sz="1000" spc="-40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following </a:t>
            </a:r>
            <a:r>
              <a:rPr dirty="0" sz="1000" spc="-10">
                <a:latin typeface="Arial"/>
                <a:cs typeface="Arial"/>
              </a:rPr>
              <a:t>technote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written </a:t>
            </a:r>
            <a:r>
              <a:rPr dirty="0" sz="1000" spc="-20">
                <a:latin typeface="Arial"/>
                <a:cs typeface="Arial"/>
              </a:rPr>
              <a:t>against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5" b="1">
                <a:latin typeface="Arial"/>
                <a:cs typeface="Arial"/>
              </a:rPr>
              <a:t>Cisco </a:t>
            </a:r>
            <a:r>
              <a:rPr dirty="0" sz="1000" b="1">
                <a:latin typeface="Arial"/>
                <a:cs typeface="Arial"/>
              </a:rPr>
              <a:t>DNA </a:t>
            </a:r>
            <a:r>
              <a:rPr dirty="0" sz="1000" spc="5" b="1">
                <a:latin typeface="Arial"/>
                <a:cs typeface="Arial"/>
              </a:rPr>
              <a:t>Center </a:t>
            </a:r>
            <a:r>
              <a:rPr dirty="0" sz="1000" spc="-15" b="1">
                <a:latin typeface="Arial"/>
                <a:cs typeface="Arial"/>
              </a:rPr>
              <a:t>version </a:t>
            </a:r>
            <a:r>
              <a:rPr dirty="0" sz="1000" b="1">
                <a:latin typeface="Arial"/>
                <a:cs typeface="Arial"/>
              </a:rPr>
              <a:t>1.2.8 </a:t>
            </a:r>
            <a:r>
              <a:rPr dirty="0" sz="1000" spc="5" b="1">
                <a:latin typeface="Arial"/>
                <a:cs typeface="Arial"/>
              </a:rPr>
              <a:t>Patch </a:t>
            </a:r>
            <a:r>
              <a:rPr dirty="0" sz="1000" b="1">
                <a:latin typeface="Arial"/>
                <a:cs typeface="Arial"/>
              </a:rPr>
              <a:t>Release </a:t>
            </a:r>
            <a:r>
              <a:rPr dirty="0" sz="1000" spc="-15">
                <a:latin typeface="Arial"/>
                <a:cs typeface="Arial"/>
              </a:rPr>
              <a:t>and the </a:t>
            </a:r>
            <a:r>
              <a:rPr dirty="0" sz="1000" spc="-5" b="1">
                <a:latin typeface="Arial"/>
                <a:cs typeface="Arial"/>
              </a:rPr>
              <a:t>Cisco  </a:t>
            </a:r>
            <a:r>
              <a:rPr dirty="0" sz="1000" spc="-10" b="1">
                <a:latin typeface="Arial"/>
                <a:cs typeface="Arial"/>
              </a:rPr>
              <a:t>ISE </a:t>
            </a:r>
            <a:r>
              <a:rPr dirty="0" sz="1000" spc="-15" b="1">
                <a:latin typeface="Arial"/>
                <a:cs typeface="Arial"/>
              </a:rPr>
              <a:t>version </a:t>
            </a:r>
            <a:r>
              <a:rPr dirty="0" sz="1000" b="1">
                <a:latin typeface="Arial"/>
                <a:cs typeface="Arial"/>
              </a:rPr>
              <a:t>2.4.0.357 </a:t>
            </a:r>
            <a:r>
              <a:rPr dirty="0" sz="1000" spc="5" b="1">
                <a:latin typeface="Arial"/>
                <a:cs typeface="Arial"/>
              </a:rPr>
              <a:t>Patch </a:t>
            </a:r>
            <a:r>
              <a:rPr dirty="0" sz="1000" b="1">
                <a:latin typeface="Arial"/>
                <a:cs typeface="Arial"/>
              </a:rPr>
              <a:t>5. </a:t>
            </a:r>
            <a:r>
              <a:rPr dirty="0" sz="1000" spc="-40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following </a:t>
            </a:r>
            <a:r>
              <a:rPr dirty="0" sz="1000" spc="-10">
                <a:latin typeface="Arial"/>
                <a:cs typeface="Arial"/>
              </a:rPr>
              <a:t>technote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written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help answer </a:t>
            </a:r>
            <a:r>
              <a:rPr dirty="0" sz="1000" spc="-15">
                <a:latin typeface="Arial"/>
                <a:cs typeface="Arial"/>
              </a:rPr>
              <a:t>the questions </a:t>
            </a:r>
            <a:r>
              <a:rPr dirty="0" sz="1000" spc="-30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regards </a:t>
            </a:r>
            <a:r>
              <a:rPr dirty="0" sz="1000" spc="5">
                <a:latin typeface="Arial"/>
                <a:cs typeface="Arial"/>
              </a:rPr>
              <a:t>to  </a:t>
            </a:r>
            <a:r>
              <a:rPr dirty="0" sz="1000" spc="-15">
                <a:latin typeface="Arial"/>
                <a:cs typeface="Arial"/>
              </a:rPr>
              <a:t>configuring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Cisco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DNAC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&amp;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Cisco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ISE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using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TACACS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protocol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user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authentication.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10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Reference</a:t>
            </a:r>
            <a:r>
              <a:rPr dirty="0" u="sng" sz="1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Information: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000" spc="-15">
                <a:latin typeface="Arial"/>
                <a:cs typeface="Arial"/>
              </a:rPr>
              <a:t>Cisco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25">
                <a:latin typeface="Arial"/>
                <a:cs typeface="Arial"/>
              </a:rPr>
              <a:t>version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1.2.8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000" spc="-15">
                <a:latin typeface="Arial"/>
                <a:cs typeface="Arial"/>
              </a:rPr>
              <a:t>Cisco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25">
                <a:latin typeface="Arial"/>
                <a:cs typeface="Arial"/>
              </a:rPr>
              <a:t>version </a:t>
            </a:r>
            <a:r>
              <a:rPr dirty="0" sz="1000">
                <a:latin typeface="Arial"/>
                <a:cs typeface="Arial"/>
              </a:rPr>
              <a:t>2.4.0.357 </a:t>
            </a:r>
            <a:r>
              <a:rPr dirty="0" sz="1000" spc="-15">
                <a:latin typeface="Arial"/>
                <a:cs typeface="Arial"/>
              </a:rPr>
              <a:t>Patch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Cisco Digital </a:t>
            </a:r>
            <a:r>
              <a:rPr dirty="0" sz="1000" spc="15" b="1">
                <a:latin typeface="Arial"/>
                <a:cs typeface="Arial"/>
              </a:rPr>
              <a:t>Network </a:t>
            </a:r>
            <a:r>
              <a:rPr dirty="0" sz="1000" spc="-5" b="1">
                <a:latin typeface="Arial"/>
                <a:cs typeface="Arial"/>
              </a:rPr>
              <a:t>Architecture </a:t>
            </a:r>
            <a:r>
              <a:rPr dirty="0" sz="1000" spc="5" b="1">
                <a:latin typeface="Arial"/>
                <a:cs typeface="Arial"/>
              </a:rPr>
              <a:t>Center </a:t>
            </a:r>
            <a:r>
              <a:rPr dirty="0" sz="1000" spc="-5" b="1">
                <a:latin typeface="Arial"/>
                <a:cs typeface="Arial"/>
              </a:rPr>
              <a:t>Administrator </a:t>
            </a:r>
            <a:r>
              <a:rPr dirty="0" sz="1000" spc="-10" b="1">
                <a:latin typeface="Arial"/>
                <a:cs typeface="Arial"/>
              </a:rPr>
              <a:t>Guide, </a:t>
            </a:r>
            <a:r>
              <a:rPr dirty="0" sz="1000" b="1">
                <a:latin typeface="Arial"/>
                <a:cs typeface="Arial"/>
              </a:rPr>
              <a:t>Release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1.2.8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15" i="1">
                <a:latin typeface="Arial"/>
                <a:cs typeface="Arial"/>
              </a:rPr>
              <a:t>Chapter: </a:t>
            </a:r>
            <a:r>
              <a:rPr dirty="0" sz="1000" spc="-20" i="1">
                <a:latin typeface="Arial"/>
                <a:cs typeface="Arial"/>
              </a:rPr>
              <a:t>Manage</a:t>
            </a:r>
            <a:r>
              <a:rPr dirty="0" sz="1000" spc="10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Users</a:t>
            </a:r>
            <a:endParaRPr sz="1000">
              <a:latin typeface="Arial"/>
              <a:cs typeface="Arial"/>
            </a:endParaRPr>
          </a:p>
          <a:p>
            <a:pPr marL="12700" marR="224790">
              <a:lnSpc>
                <a:spcPts val="1600"/>
              </a:lnSpc>
              <a:spcBef>
                <a:spcPts val="20"/>
              </a:spcBef>
            </a:pPr>
            <a:r>
              <a:rPr dirty="0" u="sng" sz="1000" spc="1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dirty="0" u="sng" sz="1000" spc="-3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.cisco.com/c/en/us/td/docs/cloud-systems-management/network-automation-and-management/ 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u="sng" sz="1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dna-center/1-2-8/admin/b_dnac_admin_guide_1_2_8/b_dnac_admin_guide_1_2_8_chapter_0101.htm</a:t>
            </a:r>
            <a:r>
              <a:rPr dirty="0" sz="1000" spc="-15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7442200"/>
            <a:ext cx="6032500" cy="11938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258445">
              <a:lnSpc>
                <a:spcPts val="1300"/>
              </a:lnSpc>
              <a:spcBef>
                <a:spcPts val="160"/>
              </a:spcBef>
            </a:pPr>
            <a:r>
              <a:rPr dirty="0" sz="1100" spc="-40" b="1">
                <a:solidFill>
                  <a:srgbClr val="367DA2"/>
                </a:solidFill>
                <a:latin typeface="Arial"/>
                <a:cs typeface="Arial"/>
              </a:rPr>
              <a:t>TASK_1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spc="-15" b="1">
                <a:solidFill>
                  <a:srgbClr val="367DA2"/>
                </a:solidFill>
                <a:latin typeface="Arial"/>
                <a:cs typeface="Arial"/>
              </a:rPr>
              <a:t>VERIFY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THE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 DNAC </a:t>
            </a:r>
            <a:r>
              <a:rPr dirty="0" sz="1100" spc="-45" b="1">
                <a:solidFill>
                  <a:srgbClr val="367DA2"/>
                </a:solidFill>
                <a:latin typeface="Arial"/>
                <a:cs typeface="Arial"/>
              </a:rPr>
              <a:t>&amp;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ISE INTEGRATION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IS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CONFIGURED AND 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ACTIVE.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000" spc="-30">
                <a:latin typeface="Arial"/>
                <a:cs typeface="Arial"/>
              </a:rPr>
              <a:t>From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 CUI, </a:t>
            </a:r>
            <a:r>
              <a:rPr dirty="0" sz="1000" spc="-5">
                <a:latin typeface="Arial"/>
                <a:cs typeface="Arial"/>
              </a:rPr>
              <a:t>Goto </a:t>
            </a:r>
            <a:r>
              <a:rPr dirty="0" sz="1000" spc="25">
                <a:latin typeface="Arial"/>
                <a:cs typeface="Arial"/>
              </a:rPr>
              <a:t>-&gt; </a:t>
            </a:r>
            <a:r>
              <a:rPr dirty="0" sz="1000" spc="-5" b="1">
                <a:latin typeface="Arial"/>
                <a:cs typeface="Arial"/>
              </a:rPr>
              <a:t>System </a:t>
            </a:r>
            <a:r>
              <a:rPr dirty="0" sz="1000" spc="5" b="1">
                <a:latin typeface="Arial"/>
                <a:cs typeface="Arial"/>
              </a:rPr>
              <a:t>Settings-&gt; Settings-&gt; </a:t>
            </a:r>
            <a:r>
              <a:rPr dirty="0" sz="1000" spc="-5" b="1">
                <a:latin typeface="Arial"/>
                <a:cs typeface="Arial"/>
              </a:rPr>
              <a:t>Authentication </a:t>
            </a:r>
            <a:r>
              <a:rPr dirty="0" sz="1000" b="1">
                <a:latin typeface="Arial"/>
                <a:cs typeface="Arial"/>
              </a:rPr>
              <a:t>and </a:t>
            </a:r>
            <a:r>
              <a:rPr dirty="0" sz="1000" spc="-10" b="1">
                <a:latin typeface="Arial"/>
                <a:cs typeface="Arial"/>
              </a:rPr>
              <a:t>Policy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Servers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241300" marR="5080" indent="-228600">
              <a:lnSpc>
                <a:spcPct val="1333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000" spc="-25" b="1">
                <a:latin typeface="Arial"/>
                <a:cs typeface="Arial"/>
              </a:rPr>
              <a:t>Verify TACACS </a:t>
            </a:r>
            <a:r>
              <a:rPr dirty="0" sz="1000" spc="-5" b="1">
                <a:latin typeface="Arial"/>
                <a:cs typeface="Arial"/>
              </a:rPr>
              <a:t>protocol </a:t>
            </a:r>
            <a:r>
              <a:rPr dirty="0" sz="1000" spc="-20" b="1">
                <a:latin typeface="Arial"/>
                <a:cs typeface="Arial"/>
              </a:rPr>
              <a:t>is </a:t>
            </a:r>
            <a:r>
              <a:rPr dirty="0" sz="1000" spc="-5" b="1">
                <a:latin typeface="Arial"/>
                <a:cs typeface="Arial"/>
              </a:rPr>
              <a:t>configured </a:t>
            </a:r>
            <a:r>
              <a:rPr dirty="0" sz="1000" b="1">
                <a:latin typeface="Arial"/>
                <a:cs typeface="Arial"/>
              </a:rPr>
              <a:t>and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-10" b="1">
                <a:latin typeface="Arial"/>
                <a:cs typeface="Arial"/>
              </a:rPr>
              <a:t>ISE </a:t>
            </a:r>
            <a:r>
              <a:rPr dirty="0" sz="1000" spc="-5" b="1">
                <a:latin typeface="Arial"/>
                <a:cs typeface="Arial"/>
              </a:rPr>
              <a:t>status </a:t>
            </a:r>
            <a:r>
              <a:rPr dirty="0" sz="1000" spc="-20" b="1">
                <a:latin typeface="Arial"/>
                <a:cs typeface="Arial"/>
              </a:rPr>
              <a:t>is </a:t>
            </a:r>
            <a:r>
              <a:rPr dirty="0" sz="1000" spc="-10" b="1">
                <a:latin typeface="Arial"/>
                <a:cs typeface="Arial"/>
              </a:rPr>
              <a:t>"ACTIVE". </a:t>
            </a:r>
            <a:r>
              <a:rPr dirty="0" sz="1000" spc="5" b="1">
                <a:latin typeface="Arial"/>
                <a:cs typeface="Arial"/>
              </a:rPr>
              <a:t>If </a:t>
            </a:r>
            <a:r>
              <a:rPr dirty="0" sz="1000" spc="-25" b="1">
                <a:latin typeface="Arial"/>
                <a:cs typeface="Arial"/>
              </a:rPr>
              <a:t>TACACS </a:t>
            </a:r>
            <a:r>
              <a:rPr dirty="0" sz="1000" spc="-5" b="1">
                <a:latin typeface="Arial"/>
                <a:cs typeface="Arial"/>
              </a:rPr>
              <a:t>protocol </a:t>
            </a:r>
            <a:r>
              <a:rPr dirty="0" sz="1000" spc="-20" b="1">
                <a:latin typeface="Arial"/>
                <a:cs typeface="Arial"/>
              </a:rPr>
              <a:t>is </a:t>
            </a:r>
            <a:r>
              <a:rPr dirty="0" sz="1000" b="1">
                <a:latin typeface="Arial"/>
                <a:cs typeface="Arial"/>
              </a:rPr>
              <a:t>not  </a:t>
            </a:r>
            <a:r>
              <a:rPr dirty="0" sz="1000" spc="-5" b="1">
                <a:latin typeface="Arial"/>
                <a:cs typeface="Arial"/>
              </a:rPr>
              <a:t>configured, </a:t>
            </a:r>
            <a:r>
              <a:rPr dirty="0" sz="1000" spc="-20" b="1">
                <a:latin typeface="Arial"/>
                <a:cs typeface="Arial"/>
              </a:rPr>
              <a:t>you </a:t>
            </a:r>
            <a:r>
              <a:rPr dirty="0" sz="1000" spc="-10" b="1">
                <a:latin typeface="Arial"/>
                <a:cs typeface="Arial"/>
              </a:rPr>
              <a:t>will </a:t>
            </a:r>
            <a:r>
              <a:rPr dirty="0" sz="1000" b="1">
                <a:latin typeface="Arial"/>
                <a:cs typeface="Arial"/>
              </a:rPr>
              <a:t>need </a:t>
            </a:r>
            <a:r>
              <a:rPr dirty="0" sz="1000" spc="15" b="1">
                <a:latin typeface="Arial"/>
                <a:cs typeface="Arial"/>
              </a:rPr>
              <a:t>t </a:t>
            </a:r>
            <a:r>
              <a:rPr dirty="0" sz="1000" spc="-5" b="1">
                <a:latin typeface="Arial"/>
                <a:cs typeface="Arial"/>
              </a:rPr>
              <a:t>configure </a:t>
            </a:r>
            <a:r>
              <a:rPr dirty="0" sz="1000" b="1">
                <a:latin typeface="Arial"/>
                <a:cs typeface="Arial"/>
              </a:rPr>
              <a:t>and enable before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proceeding.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787400"/>
            <a:ext cx="35604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CISCO </a:t>
            </a:r>
            <a:r>
              <a:rPr dirty="0" sz="1100" spc="15" b="1">
                <a:solidFill>
                  <a:srgbClr val="367DA2"/>
                </a:solidFill>
                <a:latin typeface="Arial"/>
                <a:cs typeface="Arial"/>
              </a:rPr>
              <a:t>SYSTEMS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CX </a:t>
            </a:r>
            <a:r>
              <a:rPr dirty="0" sz="1100" spc="10" b="1">
                <a:solidFill>
                  <a:srgbClr val="367DA2"/>
                </a:solidFill>
                <a:latin typeface="Arial"/>
                <a:cs typeface="Arial"/>
              </a:rPr>
              <a:t>ENTERPRISE</a:t>
            </a:r>
            <a:r>
              <a:rPr dirty="0" sz="1100" spc="60" b="1">
                <a:solidFill>
                  <a:srgbClr val="367DA2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NETWORKING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74800"/>
            <a:ext cx="6007100" cy="1003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 spc="-40" b="1">
                <a:solidFill>
                  <a:srgbClr val="367DA2"/>
                </a:solidFill>
                <a:latin typeface="Arial"/>
                <a:cs typeface="Arial"/>
              </a:rPr>
              <a:t>TASK_4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spc="-15" b="1">
                <a:solidFill>
                  <a:srgbClr val="367DA2"/>
                </a:solidFill>
                <a:latin typeface="Arial"/>
                <a:cs typeface="Arial"/>
              </a:rPr>
              <a:t>VERIFY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 DNAC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USER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MANAGEMENT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FOR </a:t>
            </a:r>
            <a:r>
              <a:rPr dirty="0" sz="1100" spc="-15" b="1">
                <a:solidFill>
                  <a:srgbClr val="367DA2"/>
                </a:solidFill>
                <a:latin typeface="Arial"/>
                <a:cs typeface="Arial"/>
              </a:rPr>
              <a:t>EXTERNAL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AUTHENTICATION 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USING </a:t>
            </a:r>
            <a:r>
              <a:rPr dirty="0" sz="1100" spc="-30" b="1">
                <a:solidFill>
                  <a:srgbClr val="367DA2"/>
                </a:solidFill>
                <a:latin typeface="Arial"/>
                <a:cs typeface="Arial"/>
              </a:rPr>
              <a:t>TACACS </a:t>
            </a:r>
            <a:r>
              <a:rPr dirty="0" sz="1100" spc="10" b="1">
                <a:solidFill>
                  <a:srgbClr val="367DA2"/>
                </a:solidFill>
                <a:latin typeface="Arial"/>
                <a:cs typeface="Arial"/>
              </a:rPr>
              <a:t>WITH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</a:t>
            </a:r>
            <a:r>
              <a:rPr dirty="0" sz="1100" spc="15" b="1">
                <a:solidFill>
                  <a:srgbClr val="367DA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ISE.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000" spc="-25">
                <a:latin typeface="Arial"/>
                <a:cs typeface="Arial"/>
              </a:rPr>
              <a:t>Sign </a:t>
            </a:r>
            <a:r>
              <a:rPr dirty="0" sz="1000" spc="-5">
                <a:latin typeface="Arial"/>
                <a:cs typeface="Arial"/>
              </a:rPr>
              <a:t>out </a:t>
            </a:r>
            <a:r>
              <a:rPr dirty="0" sz="1000" spc="-1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GUI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000" spc="-20">
                <a:latin typeface="Arial"/>
                <a:cs typeface="Arial"/>
              </a:rPr>
              <a:t>Login </a:t>
            </a:r>
            <a:r>
              <a:rPr dirty="0" sz="1000" spc="-10">
                <a:latin typeface="Arial"/>
                <a:cs typeface="Arial"/>
              </a:rPr>
              <a:t>into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45">
                <a:latin typeface="Arial"/>
                <a:cs typeface="Arial"/>
              </a:rPr>
              <a:t>GUI </a:t>
            </a:r>
            <a:r>
              <a:rPr dirty="0" sz="1000" spc="-20">
                <a:latin typeface="Arial"/>
                <a:cs typeface="Arial"/>
              </a:rPr>
              <a:t>using one </a:t>
            </a:r>
            <a:r>
              <a:rPr dirty="0" sz="1000" spc="-1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Users </a:t>
            </a:r>
            <a:r>
              <a:rPr dirty="0" sz="1000" spc="-5">
                <a:latin typeface="Arial"/>
                <a:cs typeface="Arial"/>
              </a:rPr>
              <a:t>that </a:t>
            </a: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-15">
                <a:latin typeface="Arial"/>
                <a:cs typeface="Arial"/>
              </a:rPr>
              <a:t>configured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earlier.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3137903"/>
            <a:ext cx="6400800" cy="4595495"/>
            <a:chOff x="685800" y="3137903"/>
            <a:chExt cx="6400800" cy="4595495"/>
          </a:xfrm>
        </p:grpSpPr>
        <p:sp>
          <p:nvSpPr>
            <p:cNvPr id="6" name="object 6"/>
            <p:cNvSpPr/>
            <p:nvPr/>
          </p:nvSpPr>
          <p:spPr>
            <a:xfrm>
              <a:off x="685800" y="3137903"/>
              <a:ext cx="6400800" cy="45953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3188703"/>
              <a:ext cx="6248400" cy="4442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5461000"/>
            <a:ext cx="5756910" cy="4318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000" spc="-30">
                <a:latin typeface="Arial"/>
                <a:cs typeface="Arial"/>
              </a:rPr>
              <a:t>From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 </a:t>
            </a:r>
            <a:r>
              <a:rPr dirty="0" sz="1000" spc="-35">
                <a:latin typeface="Arial"/>
                <a:cs typeface="Arial"/>
              </a:rPr>
              <a:t>GUI, </a:t>
            </a:r>
            <a:r>
              <a:rPr dirty="0" sz="1000" spc="-5">
                <a:latin typeface="Arial"/>
                <a:cs typeface="Arial"/>
              </a:rPr>
              <a:t>Goto </a:t>
            </a:r>
            <a:r>
              <a:rPr dirty="0" sz="1000" spc="25">
                <a:latin typeface="Arial"/>
                <a:cs typeface="Arial"/>
              </a:rPr>
              <a:t>-&gt; </a:t>
            </a:r>
            <a:r>
              <a:rPr dirty="0" sz="1000" spc="-5" b="1">
                <a:latin typeface="Arial"/>
                <a:cs typeface="Arial"/>
              </a:rPr>
              <a:t>System </a:t>
            </a:r>
            <a:r>
              <a:rPr dirty="0" sz="1000" spc="5" b="1">
                <a:latin typeface="Arial"/>
                <a:cs typeface="Arial"/>
              </a:rPr>
              <a:t>Settings-&gt; </a:t>
            </a:r>
            <a:r>
              <a:rPr dirty="0" sz="1000" spc="10" b="1">
                <a:latin typeface="Arial"/>
                <a:cs typeface="Arial"/>
              </a:rPr>
              <a:t>Users-&gt; </a:t>
            </a:r>
            <a:r>
              <a:rPr dirty="0" sz="1000" spc="-5" b="1">
                <a:latin typeface="Arial"/>
                <a:cs typeface="Arial"/>
              </a:rPr>
              <a:t>External</a:t>
            </a:r>
            <a:r>
              <a:rPr dirty="0" sz="1000" spc="12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Authentication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00"/>
              </a:spcBef>
            </a:pPr>
            <a:r>
              <a:rPr dirty="0" sz="1000" b="1">
                <a:latin typeface="Arial"/>
                <a:cs typeface="Arial"/>
              </a:rPr>
              <a:t>Look </a:t>
            </a:r>
            <a:r>
              <a:rPr dirty="0" sz="1000" spc="15" b="1">
                <a:latin typeface="Arial"/>
                <a:cs typeface="Arial"/>
              </a:rPr>
              <a:t>at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the </a:t>
            </a:r>
            <a:r>
              <a:rPr dirty="0" sz="1000" spc="-5" b="1">
                <a:latin typeface="Arial"/>
                <a:cs typeface="Arial"/>
              </a:rPr>
              <a:t>External Users </a:t>
            </a:r>
            <a:r>
              <a:rPr dirty="0" sz="1000" spc="-10" b="1">
                <a:latin typeface="Arial"/>
                <a:cs typeface="Arial"/>
              </a:rPr>
              <a:t>list</a:t>
            </a:r>
            <a:r>
              <a:rPr dirty="0" sz="1000" spc="-10">
                <a:latin typeface="Arial"/>
                <a:cs typeface="Arial"/>
              </a:rPr>
              <a:t>. </a:t>
            </a:r>
            <a:r>
              <a:rPr dirty="0" sz="1000" spc="-60">
                <a:latin typeface="Arial"/>
                <a:cs typeface="Arial"/>
              </a:rPr>
              <a:t>You </a:t>
            </a:r>
            <a:r>
              <a:rPr dirty="0" sz="1000" spc="-15">
                <a:latin typeface="Arial"/>
                <a:cs typeface="Arial"/>
              </a:rPr>
              <a:t>should </a:t>
            </a:r>
            <a:r>
              <a:rPr dirty="0" sz="1000" spc="-35">
                <a:latin typeface="Arial"/>
                <a:cs typeface="Arial"/>
              </a:rPr>
              <a:t>see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50">
                <a:latin typeface="Arial"/>
                <a:cs typeface="Arial"/>
              </a:rPr>
              <a:t>TACACS </a:t>
            </a:r>
            <a:r>
              <a:rPr dirty="0" sz="1000" spc="-25">
                <a:latin typeface="Arial"/>
                <a:cs typeface="Arial"/>
              </a:rPr>
              <a:t>users </a:t>
            </a:r>
            <a:r>
              <a:rPr dirty="0" sz="1000" spc="-20">
                <a:latin typeface="Arial"/>
                <a:cs typeface="Arial"/>
              </a:rPr>
              <a:t>listed </a:t>
            </a:r>
            <a:r>
              <a:rPr dirty="0" sz="1000" spc="-15">
                <a:latin typeface="Arial"/>
                <a:cs typeface="Arial"/>
              </a:rPr>
              <a:t>and </a:t>
            </a:r>
            <a:r>
              <a:rPr dirty="0" sz="1000" spc="-20">
                <a:latin typeface="Arial"/>
                <a:cs typeface="Arial"/>
              </a:rPr>
              <a:t>their assigned </a:t>
            </a:r>
            <a:r>
              <a:rPr dirty="0" sz="1000" spc="-25">
                <a:latin typeface="Arial"/>
                <a:cs typeface="Arial"/>
              </a:rPr>
              <a:t>roles.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9758" y="1021080"/>
            <a:ext cx="5974080" cy="4251960"/>
            <a:chOff x="899758" y="1021080"/>
            <a:chExt cx="5974080" cy="4251960"/>
          </a:xfrm>
        </p:grpSpPr>
        <p:sp>
          <p:nvSpPr>
            <p:cNvPr id="6" name="object 6"/>
            <p:cNvSpPr/>
            <p:nvPr/>
          </p:nvSpPr>
          <p:spPr>
            <a:xfrm>
              <a:off x="899758" y="1021080"/>
              <a:ext cx="5973902" cy="4251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5958" y="1071880"/>
              <a:ext cx="5821502" cy="4099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573758" y="6029998"/>
            <a:ext cx="4625975" cy="2898140"/>
            <a:chOff x="1573758" y="6029998"/>
            <a:chExt cx="4625975" cy="2898140"/>
          </a:xfrm>
        </p:grpSpPr>
        <p:sp>
          <p:nvSpPr>
            <p:cNvPr id="9" name="object 9"/>
            <p:cNvSpPr/>
            <p:nvPr/>
          </p:nvSpPr>
          <p:spPr>
            <a:xfrm>
              <a:off x="1573758" y="6029998"/>
              <a:ext cx="4625911" cy="28981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49958" y="6080798"/>
              <a:ext cx="4473511" cy="27457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74800"/>
            <a:ext cx="6198870" cy="83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APPENDIX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TROUBLESHOOTING.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</a:pPr>
            <a:r>
              <a:rPr dirty="0" sz="1000" spc="-30">
                <a:latin typeface="Arial"/>
                <a:cs typeface="Arial"/>
              </a:rPr>
              <a:t>On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ISE, </a:t>
            </a:r>
            <a:r>
              <a:rPr dirty="0" sz="1000" spc="-15">
                <a:latin typeface="Arial"/>
                <a:cs typeface="Arial"/>
              </a:rPr>
              <a:t>Start </a:t>
            </a:r>
            <a:r>
              <a:rPr dirty="0" sz="1000" spc="-20">
                <a:latin typeface="Arial"/>
                <a:cs typeface="Arial"/>
              </a:rPr>
              <a:t>your </a:t>
            </a:r>
            <a:r>
              <a:rPr dirty="0" sz="1000" spc="-15">
                <a:latin typeface="Arial"/>
                <a:cs typeface="Arial"/>
              </a:rPr>
              <a:t>troubleshooting </a:t>
            </a:r>
            <a:r>
              <a:rPr dirty="0" sz="1000" spc="-10">
                <a:latin typeface="Arial"/>
                <a:cs typeface="Arial"/>
              </a:rPr>
              <a:t>by </a:t>
            </a:r>
            <a:r>
              <a:rPr dirty="0" sz="1000" spc="-15">
                <a:latin typeface="Arial"/>
                <a:cs typeface="Arial"/>
              </a:rPr>
              <a:t>looking </a:t>
            </a:r>
            <a:r>
              <a:rPr dirty="0" sz="1000" spc="-10">
                <a:latin typeface="Arial"/>
                <a:cs typeface="Arial"/>
              </a:rPr>
              <a:t>at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25" b="1">
                <a:latin typeface="Arial"/>
                <a:cs typeface="Arial"/>
              </a:rPr>
              <a:t>TACACS </a:t>
            </a:r>
            <a:r>
              <a:rPr dirty="0" sz="1000" spc="-15" b="1">
                <a:latin typeface="Arial"/>
                <a:cs typeface="Arial"/>
              </a:rPr>
              <a:t>Live </a:t>
            </a:r>
            <a:r>
              <a:rPr dirty="0" sz="1000" spc="-10" b="1">
                <a:latin typeface="Arial"/>
                <a:cs typeface="Arial"/>
              </a:rPr>
              <a:t>Logs. </a:t>
            </a:r>
            <a:r>
              <a:rPr dirty="0" sz="1000" spc="-50">
                <a:latin typeface="Arial"/>
                <a:cs typeface="Arial"/>
              </a:rPr>
              <a:t>Verify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ISE </a:t>
            </a:r>
            <a:r>
              <a:rPr dirty="0" sz="1000" spc="-30">
                <a:latin typeface="Arial"/>
                <a:cs typeface="Arial"/>
              </a:rPr>
              <a:t>is </a:t>
            </a:r>
            <a:r>
              <a:rPr dirty="0" sz="1000" spc="-20">
                <a:latin typeface="Arial"/>
                <a:cs typeface="Arial"/>
              </a:rPr>
              <a:t>sending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correct  </a:t>
            </a:r>
            <a:r>
              <a:rPr dirty="0" sz="1000">
                <a:latin typeface="Arial"/>
                <a:cs typeface="Arial"/>
              </a:rPr>
              <a:t>"</a:t>
            </a:r>
            <a:r>
              <a:rPr dirty="0" sz="1000" b="1">
                <a:latin typeface="Arial"/>
                <a:cs typeface="Arial"/>
              </a:rPr>
              <a:t>cisco </a:t>
            </a:r>
            <a:r>
              <a:rPr dirty="0" sz="1000" spc="-10" b="1">
                <a:latin typeface="Arial"/>
                <a:cs typeface="Arial"/>
              </a:rPr>
              <a:t>av </a:t>
            </a:r>
            <a:r>
              <a:rPr dirty="0" sz="1000" b="1">
                <a:latin typeface="Arial"/>
                <a:cs typeface="Arial"/>
              </a:rPr>
              <a:t>pair</a:t>
            </a:r>
            <a:r>
              <a:rPr dirty="0" sz="1000">
                <a:latin typeface="Arial"/>
                <a:cs typeface="Arial"/>
              </a:rPr>
              <a:t>" </a:t>
            </a:r>
            <a:r>
              <a:rPr dirty="0" sz="1000" spc="5">
                <a:latin typeface="Arial"/>
                <a:cs typeface="Arial"/>
              </a:rPr>
              <a:t>to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30">
                <a:latin typeface="Arial"/>
                <a:cs typeface="Arial"/>
              </a:rPr>
              <a:t>DNAC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Cluster.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7574" y="2698038"/>
            <a:ext cx="5038725" cy="2661920"/>
            <a:chOff x="1367574" y="2698038"/>
            <a:chExt cx="5038725" cy="2661920"/>
          </a:xfrm>
        </p:grpSpPr>
        <p:sp>
          <p:nvSpPr>
            <p:cNvPr id="6" name="object 6"/>
            <p:cNvSpPr/>
            <p:nvPr/>
          </p:nvSpPr>
          <p:spPr>
            <a:xfrm>
              <a:off x="1367574" y="2698038"/>
              <a:ext cx="5038267" cy="26613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43774" y="2748838"/>
              <a:ext cx="4885867" cy="25089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85800" y="5929515"/>
            <a:ext cx="6400800" cy="1951989"/>
            <a:chOff x="685800" y="5929515"/>
            <a:chExt cx="6400800" cy="1951989"/>
          </a:xfrm>
        </p:grpSpPr>
        <p:sp>
          <p:nvSpPr>
            <p:cNvPr id="9" name="object 9"/>
            <p:cNvSpPr/>
            <p:nvPr/>
          </p:nvSpPr>
          <p:spPr>
            <a:xfrm>
              <a:off x="685800" y="5929515"/>
              <a:ext cx="6400800" cy="1951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000" y="5980315"/>
              <a:ext cx="6248400" cy="17995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929652"/>
            <a:ext cx="6400800" cy="8912860"/>
            <a:chOff x="685800" y="929652"/>
            <a:chExt cx="6400800" cy="8912860"/>
          </a:xfrm>
        </p:grpSpPr>
        <p:sp>
          <p:nvSpPr>
            <p:cNvPr id="5" name="object 5"/>
            <p:cNvSpPr/>
            <p:nvPr/>
          </p:nvSpPr>
          <p:spPr>
            <a:xfrm>
              <a:off x="1484744" y="929652"/>
              <a:ext cx="4803927" cy="52758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0944" y="980452"/>
              <a:ext cx="4651527" cy="51234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6205471"/>
              <a:ext cx="6400800" cy="36365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6256271"/>
              <a:ext cx="6248400" cy="3484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1619" y="1607794"/>
            <a:ext cx="4710430" cy="6894195"/>
            <a:chOff x="1531619" y="1607794"/>
            <a:chExt cx="4710430" cy="6894195"/>
          </a:xfrm>
        </p:grpSpPr>
        <p:sp>
          <p:nvSpPr>
            <p:cNvPr id="5" name="object 5"/>
            <p:cNvSpPr/>
            <p:nvPr/>
          </p:nvSpPr>
          <p:spPr>
            <a:xfrm>
              <a:off x="1531619" y="1607794"/>
              <a:ext cx="4710188" cy="68935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7819" y="1658594"/>
              <a:ext cx="4557788" cy="67411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5933" y="1854200"/>
            <a:ext cx="4782185" cy="6400800"/>
            <a:chOff x="1495933" y="1854200"/>
            <a:chExt cx="4782185" cy="6400800"/>
          </a:xfrm>
        </p:grpSpPr>
        <p:sp>
          <p:nvSpPr>
            <p:cNvPr id="5" name="object 5"/>
            <p:cNvSpPr/>
            <p:nvPr/>
          </p:nvSpPr>
          <p:spPr>
            <a:xfrm>
              <a:off x="1495933" y="1854200"/>
              <a:ext cx="4781575" cy="6400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72133" y="1905000"/>
              <a:ext cx="4629175" cy="624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2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5064125" cy="264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Arial"/>
                <a:cs typeface="Arial"/>
              </a:rPr>
              <a:t>On </a:t>
            </a:r>
            <a:r>
              <a:rPr dirty="0" sz="1200" spc="-20">
                <a:latin typeface="Arial"/>
                <a:cs typeface="Arial"/>
              </a:rPr>
              <a:t>the </a:t>
            </a:r>
            <a:r>
              <a:rPr dirty="0" sz="1200" spc="-5" b="1">
                <a:latin typeface="Arial"/>
                <a:cs typeface="Arial"/>
              </a:rPr>
              <a:t>Cisco </a:t>
            </a:r>
            <a:r>
              <a:rPr dirty="0" sz="1200" spc="5" b="1">
                <a:latin typeface="Arial"/>
                <a:cs typeface="Arial"/>
              </a:rPr>
              <a:t>DNAC CLI</a:t>
            </a:r>
            <a:r>
              <a:rPr dirty="0" sz="1200" spc="5">
                <a:latin typeface="Arial"/>
                <a:cs typeface="Arial"/>
              </a:rPr>
              <a:t>,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 spc="-15">
                <a:latin typeface="Arial"/>
                <a:cs typeface="Arial"/>
              </a:rPr>
              <a:t>can </a:t>
            </a:r>
            <a:r>
              <a:rPr dirty="0" sz="1200" spc="-30">
                <a:latin typeface="Arial"/>
                <a:cs typeface="Arial"/>
              </a:rPr>
              <a:t>also </a:t>
            </a:r>
            <a:r>
              <a:rPr dirty="0" sz="1200" spc="-5">
                <a:latin typeface="Arial"/>
                <a:cs typeface="Arial"/>
              </a:rPr>
              <a:t>check </a:t>
            </a:r>
            <a:r>
              <a:rPr dirty="0" sz="1200" spc="-20">
                <a:latin typeface="Arial"/>
                <a:cs typeface="Arial"/>
              </a:rPr>
              <a:t>some logs </a:t>
            </a:r>
            <a:r>
              <a:rPr dirty="0" sz="1200" spc="-15">
                <a:latin typeface="Arial"/>
                <a:cs typeface="Arial"/>
              </a:rPr>
              <a:t>for </a:t>
            </a:r>
            <a:r>
              <a:rPr dirty="0" sz="1200" spc="-20">
                <a:latin typeface="Arial"/>
                <a:cs typeface="Arial"/>
              </a:rPr>
              <a:t>possible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issues: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$ </a:t>
            </a:r>
            <a:r>
              <a:rPr dirty="0" sz="1000" spc="5" b="1">
                <a:solidFill>
                  <a:srgbClr val="0433FF"/>
                </a:solidFill>
                <a:latin typeface="Arial"/>
                <a:cs typeface="Arial"/>
              </a:rPr>
              <a:t>magctl appstack </a:t>
            </a:r>
            <a:r>
              <a:rPr dirty="0" sz="1000" spc="-5" b="1">
                <a:solidFill>
                  <a:srgbClr val="0433FF"/>
                </a:solidFill>
                <a:latin typeface="Arial"/>
                <a:cs typeface="Arial"/>
              </a:rPr>
              <a:t>status </a:t>
            </a:r>
            <a:r>
              <a:rPr dirty="0" sz="1000" spc="-60" b="1">
                <a:solidFill>
                  <a:srgbClr val="0433FF"/>
                </a:solidFill>
                <a:latin typeface="Arial"/>
                <a:cs typeface="Arial"/>
              </a:rPr>
              <a:t>| </a:t>
            </a:r>
            <a:r>
              <a:rPr dirty="0" sz="1000" b="1">
                <a:solidFill>
                  <a:srgbClr val="0433FF"/>
                </a:solidFill>
                <a:latin typeface="Arial"/>
                <a:cs typeface="Arial"/>
              </a:rPr>
              <a:t>egrep</a:t>
            </a:r>
            <a:r>
              <a:rPr dirty="0" sz="1000" spc="6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0433FF"/>
                </a:solidFill>
                <a:latin typeface="Arial"/>
                <a:cs typeface="Arial"/>
              </a:rPr>
              <a:t>"identitymgmt"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 b="1">
                <a:latin typeface="Arial"/>
                <a:cs typeface="Arial"/>
              </a:rPr>
              <a:t>$ </a:t>
            </a:r>
            <a:r>
              <a:rPr dirty="0" sz="1000" spc="5" b="1">
                <a:solidFill>
                  <a:srgbClr val="0433FF"/>
                </a:solidFill>
                <a:latin typeface="Arial"/>
                <a:cs typeface="Arial"/>
              </a:rPr>
              <a:t>magctl </a:t>
            </a:r>
            <a:r>
              <a:rPr dirty="0" sz="1000" spc="-5" b="1">
                <a:solidFill>
                  <a:srgbClr val="0433FF"/>
                </a:solidFill>
                <a:latin typeface="Arial"/>
                <a:cs typeface="Arial"/>
              </a:rPr>
              <a:t>service </a:t>
            </a:r>
            <a:r>
              <a:rPr dirty="0" sz="1000" spc="-10" b="1">
                <a:solidFill>
                  <a:srgbClr val="0433FF"/>
                </a:solidFill>
                <a:latin typeface="Arial"/>
                <a:cs typeface="Arial"/>
              </a:rPr>
              <a:t>logs </a:t>
            </a:r>
            <a:r>
              <a:rPr dirty="0" sz="1000" spc="20" b="1">
                <a:solidFill>
                  <a:srgbClr val="0433FF"/>
                </a:solidFill>
                <a:latin typeface="Arial"/>
                <a:cs typeface="Arial"/>
              </a:rPr>
              <a:t>-rf </a:t>
            </a:r>
            <a:r>
              <a:rPr dirty="0" sz="1000" spc="5" b="1">
                <a:solidFill>
                  <a:srgbClr val="0433FF"/>
                </a:solidFill>
                <a:latin typeface="Arial"/>
                <a:cs typeface="Arial"/>
              </a:rPr>
              <a:t>identitymgmt-1140144783-m3d12 </a:t>
            </a:r>
            <a:r>
              <a:rPr dirty="0" sz="1000" spc="45" b="1">
                <a:solidFill>
                  <a:srgbClr val="0433FF"/>
                </a:solidFill>
                <a:latin typeface="Arial"/>
                <a:cs typeface="Arial"/>
              </a:rPr>
              <a:t>-c</a:t>
            </a:r>
            <a:r>
              <a:rPr dirty="0" sz="1000" spc="-1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433FF"/>
                </a:solidFill>
                <a:latin typeface="Arial"/>
                <a:cs typeface="Arial"/>
              </a:rPr>
              <a:t>identitymgmt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## User_ID </a:t>
            </a:r>
            <a:r>
              <a:rPr dirty="0" sz="1000" spc="5" b="1">
                <a:latin typeface="Arial"/>
                <a:cs typeface="Arial"/>
              </a:rPr>
              <a:t>that </a:t>
            </a:r>
            <a:r>
              <a:rPr dirty="0" sz="1000" spc="-20" b="1">
                <a:latin typeface="Arial"/>
                <a:cs typeface="Arial"/>
              </a:rPr>
              <a:t>is </a:t>
            </a:r>
            <a:r>
              <a:rPr dirty="0" sz="1000" spc="-10" b="1">
                <a:latin typeface="Arial"/>
                <a:cs typeface="Arial"/>
              </a:rPr>
              <a:t>failing </a:t>
            </a:r>
            <a:r>
              <a:rPr dirty="0" sz="1000" spc="-20" b="1">
                <a:latin typeface="Arial"/>
                <a:cs typeface="Arial"/>
              </a:rPr>
              <a:t>is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"netadmin"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5" b="1">
                <a:latin typeface="Arial"/>
                <a:cs typeface="Arial"/>
              </a:rPr>
              <a:t>$ </a:t>
            </a:r>
            <a:r>
              <a:rPr dirty="0" sz="1000" spc="-10" b="1">
                <a:solidFill>
                  <a:srgbClr val="0433FF"/>
                </a:solidFill>
                <a:latin typeface="Arial"/>
                <a:cs typeface="Arial"/>
              </a:rPr>
              <a:t>sudo </a:t>
            </a:r>
            <a:r>
              <a:rPr dirty="0" sz="1000" spc="-5" b="1">
                <a:solidFill>
                  <a:srgbClr val="0433FF"/>
                </a:solidFill>
                <a:latin typeface="Arial"/>
                <a:cs typeface="Arial"/>
              </a:rPr>
              <a:t>grep </a:t>
            </a:r>
            <a:r>
              <a:rPr dirty="0" sz="1000" spc="5" b="1">
                <a:solidFill>
                  <a:srgbClr val="0433FF"/>
                </a:solidFill>
                <a:latin typeface="Arial"/>
                <a:cs typeface="Arial"/>
              </a:rPr>
              <a:t>-RHIrnis </a:t>
            </a:r>
            <a:r>
              <a:rPr dirty="0" sz="1000" spc="-5" b="1">
                <a:solidFill>
                  <a:srgbClr val="0433FF"/>
                </a:solidFill>
                <a:latin typeface="Arial"/>
                <a:cs typeface="Arial"/>
              </a:rPr>
              <a:t>"netadmin"</a:t>
            </a:r>
            <a:r>
              <a:rPr dirty="0" sz="1000" spc="15" b="1">
                <a:solidFill>
                  <a:srgbClr val="0433FF"/>
                </a:solidFill>
                <a:latin typeface="Arial"/>
                <a:cs typeface="Arial"/>
              </a:rPr>
              <a:t> /var/log/pods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1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dirty="0" u="sng" sz="1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u="sng" sz="1200" spc="-25" b="1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Arial"/>
                <a:cs typeface="Arial"/>
              </a:rPr>
              <a:t>FAILED </a:t>
            </a:r>
            <a:r>
              <a:rPr dirty="0" u="sng" sz="1200" spc="85" b="1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200" spc="20" b="1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5" b="1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Arial"/>
                <a:cs typeface="Arial"/>
              </a:rPr>
              <a:t>Login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$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magctl appstack status | egrep</a:t>
            </a:r>
            <a:r>
              <a:rPr dirty="0" sz="1000" spc="-25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"identitymgmt"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4191000"/>
            <a:ext cx="10198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>
                <a:latin typeface="DejaVu Sans Mono"/>
                <a:cs typeface="DejaVu Sans Mono"/>
              </a:rPr>
              <a:t>maglev-system  maglev-system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3735" y="4191000"/>
            <a:ext cx="22434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00">
                <a:latin typeface="DejaVu Sans Mono"/>
                <a:cs typeface="DejaVu Sans Mono"/>
              </a:rPr>
              <a:t>identitymgmt-1140144783-107fz  </a:t>
            </a:r>
            <a:r>
              <a:rPr dirty="0" sz="1000">
                <a:solidFill>
                  <a:srgbClr val="99120A"/>
                </a:solidFill>
                <a:latin typeface="DejaVu Sans Mono"/>
                <a:cs typeface="DejaVu Sans Mono"/>
              </a:rPr>
              <a:t>identitymgmt-1140144783-m3d12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4953000"/>
            <a:ext cx="6219825" cy="273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ans Mono"/>
                <a:cs typeface="DejaVu Sans Mono"/>
              </a:rPr>
              <a:t>$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magctl service logs -rf identitymgmt-1140144783-m3d12 -c</a:t>
            </a:r>
            <a:r>
              <a:rPr dirty="0" sz="1000" spc="-45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identitymgmt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ts val="1500"/>
              </a:lnSpc>
            </a:pPr>
            <a:r>
              <a:rPr dirty="0" sz="1000">
                <a:latin typeface="DejaVu Sans Mono"/>
                <a:cs typeface="DejaVu Sans Mono"/>
              </a:rPr>
              <a:t>1550280597257,"thread":"qtp864326906-31","level":"ERROR","loggerName":"com.cisco.  </a:t>
            </a:r>
            <a:r>
              <a:rPr dirty="0" sz="1000" spc="-5">
                <a:latin typeface="DejaVu Sans Mono"/>
                <a:cs typeface="DejaVu Sans Mono"/>
              </a:rPr>
              <a:t>maglev.services.IdentityAccessManager","message":"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Authentication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has</a:t>
            </a:r>
            <a:r>
              <a:rPr dirty="0" sz="1000" spc="65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failed.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Please provide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valid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ts val="1500"/>
              </a:lnSpc>
            </a:pP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credentials.</a:t>
            </a:r>
            <a:r>
              <a:rPr dirty="0" sz="1000" spc="-5">
                <a:latin typeface="DejaVu Sans Mono"/>
                <a:cs typeface="DejaVu Sans Mono"/>
              </a:rPr>
              <a:t>","endOfBatch":false,"loggerFqcn":"org.apache.logging.slf4j.Log4jLogg  </a:t>
            </a:r>
            <a:r>
              <a:rPr dirty="0" sz="1000">
                <a:latin typeface="DejaVu Sans Mono"/>
                <a:cs typeface="DejaVu Sans Mono"/>
              </a:rPr>
              <a:t>er","threadId":31,"threadPriority":5}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ts val="1500"/>
              </a:lnSpc>
            </a:pPr>
            <a:r>
              <a:rPr dirty="0" sz="1000">
                <a:latin typeface="DejaVu Sans Mono"/>
                <a:cs typeface="DejaVu Sans Mono"/>
              </a:rPr>
              <a:t>1550280597257,"thread":"qtp864326906-31","level":"ERROR","loggerName":"com.cisco.  </a:t>
            </a:r>
            <a:r>
              <a:rPr dirty="0" sz="1000" spc="-5">
                <a:latin typeface="DejaVu Sans Mono"/>
                <a:cs typeface="DejaVu Sans Mono"/>
              </a:rPr>
              <a:t>maglev.services.IdentityAccessManager","message":"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Authentication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has</a:t>
            </a:r>
            <a:r>
              <a:rPr dirty="0" sz="1000" spc="65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failed.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Please provide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valid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ts val="1500"/>
              </a:lnSpc>
            </a:pP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credentials</a:t>
            </a:r>
            <a:r>
              <a:rPr dirty="0" sz="1000" spc="-5">
                <a:latin typeface="DejaVu Sans Mono"/>
                <a:cs typeface="DejaVu Sans Mono"/>
              </a:rPr>
              <a:t>.","endOfBatch":false,"loggerFqcn":"org.apache.logging.slf4j.Log4jLogg  </a:t>
            </a:r>
            <a:r>
              <a:rPr dirty="0" sz="1000">
                <a:latin typeface="DejaVu Sans Mono"/>
                <a:cs typeface="DejaVu Sans Mono"/>
              </a:rPr>
              <a:t>er","threadId":31,"threadPriority":5}</a:t>
            </a:r>
            <a:endParaRPr sz="10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2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49400"/>
            <a:ext cx="6219825" cy="2374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</a:pPr>
            <a:r>
              <a:rPr dirty="0" sz="1000">
                <a:latin typeface="DejaVu Sans Mono"/>
                <a:cs typeface="DejaVu Sans Mono"/>
              </a:rPr>
              <a:t>1550280597257,"thread":"qtp864326906-31","level":"ERROR","loggerName":"com.cisco.  </a:t>
            </a:r>
            <a:r>
              <a:rPr dirty="0" sz="1000" spc="-5">
                <a:latin typeface="DejaVu Sans Mono"/>
                <a:cs typeface="DejaVu Sans Mono"/>
              </a:rPr>
              <a:t>maglev.identitymgmt.api.TokenEndPoint","message":"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Authentication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has</a:t>
            </a:r>
            <a:r>
              <a:rPr dirty="0" sz="1000" spc="65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failed.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Please provide valid  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credentials.</a:t>
            </a:r>
            <a:r>
              <a:rPr dirty="0" sz="1000" spc="-5">
                <a:latin typeface="DejaVu Sans Mono"/>
                <a:cs typeface="DejaVu Sans Mono"/>
              </a:rPr>
              <a:t>","endOfBatch":false,"loggerFqcn":"org.apache.logging.slf4j.Log4jLogg  </a:t>
            </a:r>
            <a:r>
              <a:rPr dirty="0" sz="1000">
                <a:latin typeface="DejaVu Sans Mono"/>
                <a:cs typeface="DejaVu Sans Mono"/>
              </a:rPr>
              <a:t>er","threadId":31,"threadPriority":5}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$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sudo grep -RHIrnis "netadmin"</a:t>
            </a:r>
            <a:r>
              <a:rPr dirty="0" sz="1000" spc="-15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/var/log/pods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/var/log/pods/5bc407de-04e5-11e9-89d8-b4de31bd7aa0/cas-service_0.log:455: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{"log":"17:57:53.242 [qtp1394438858-19298]</a:t>
            </a:r>
            <a:r>
              <a:rPr dirty="0" sz="1000" spc="-10"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ERROR</a:t>
            </a:r>
            <a:endParaRPr sz="1000">
              <a:latin typeface="DejaVu Sans Mono"/>
              <a:cs typeface="DejaVu Sans Mono"/>
            </a:endParaRPr>
          </a:p>
          <a:p>
            <a:pPr marL="12700" marR="158115">
              <a:lnSpc>
                <a:spcPct val="116700"/>
              </a:lnSpc>
              <a:spcBef>
                <a:spcPts val="100"/>
              </a:spcBef>
            </a:pP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com.cisco.maglev.radius.utils.CustomJRadiusServerImpl - Error while getting</a:t>
            </a:r>
            <a:r>
              <a:rPr dirty="0" sz="1000" spc="-100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AAA  Server details : User (netadmin) not</a:t>
            </a:r>
            <a:r>
              <a:rPr dirty="0" sz="1000" spc="-20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authenticated.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\n","stream":"stdout","time":"2019-01-03T17:57:53.242826244Z"}</a:t>
            </a:r>
            <a:endParaRPr sz="10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4432300"/>
            <a:ext cx="6219825" cy="294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5" b="1">
                <a:latin typeface="DejaVu Sans Mono"/>
                <a:cs typeface="DejaVu Sans Mono"/>
              </a:rPr>
              <a:t>/var/log/pods/5bc407de-04e5-11e9-89d8-b4de31bd7aa0/cas-service_0.log</a:t>
            </a:r>
            <a:r>
              <a:rPr dirty="0" sz="1000" spc="-5">
                <a:latin typeface="DejaVu Sans Mono"/>
                <a:cs typeface="DejaVu Sans Mono"/>
              </a:rPr>
              <a:t>:455: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DejaVu Sans Mono"/>
                <a:cs typeface="DejaVu Sans Mono"/>
              </a:rPr>
              <a:t>{"log":"</a:t>
            </a:r>
            <a:r>
              <a:rPr dirty="0" sz="1000" spc="-5" b="1">
                <a:latin typeface="DejaVu Sans Mono"/>
                <a:cs typeface="DejaVu Sans Mono"/>
              </a:rPr>
              <a:t>17:57:53</a:t>
            </a:r>
            <a:r>
              <a:rPr dirty="0" sz="1000" spc="-5">
                <a:latin typeface="DejaVu Sans Mono"/>
                <a:cs typeface="DejaVu Sans Mono"/>
              </a:rPr>
              <a:t>.242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12700" marR="464184">
              <a:lnSpc>
                <a:spcPct val="125000"/>
              </a:lnSpc>
              <a:spcBef>
                <a:spcPts val="5"/>
              </a:spcBef>
            </a:pPr>
            <a:r>
              <a:rPr dirty="0" sz="1000">
                <a:latin typeface="DejaVu Sans Mono"/>
                <a:cs typeface="DejaVu Sans Mono"/>
              </a:rPr>
              <a:t>$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sudo cat ./5bc407de-04e5-11e9-89d8-b4de31bd7aa0/cas-service_0.log |</a:t>
            </a:r>
            <a:r>
              <a:rPr dirty="0" sz="1000" spc="-10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dirty="0" sz="1000">
                <a:solidFill>
                  <a:srgbClr val="0433FF"/>
                </a:solidFill>
                <a:latin typeface="DejaVu Sans Mono"/>
                <a:cs typeface="DejaVu Sans Mono"/>
              </a:rPr>
              <a:t>egrep  "17:57:53."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12700" marR="158115">
              <a:lnSpc>
                <a:spcPct val="125000"/>
              </a:lnSpc>
              <a:spcBef>
                <a:spcPts val="5"/>
              </a:spcBef>
            </a:pPr>
            <a:r>
              <a:rPr dirty="0" sz="1000">
                <a:latin typeface="DejaVu Sans Mono"/>
                <a:cs typeface="DejaVu Sans Mono"/>
              </a:rPr>
              <a:t>{"log":"TACACS+: Connected to server at  172.18.217.120:49\n","stream":"stdout","time":"2019-01-03T17:57:53.128949781Z"}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{"log":"17:57:53.210 [qtp1394438858-19298]</a:t>
            </a:r>
            <a:r>
              <a:rPr dirty="0" sz="1000" spc="-10"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ERROR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com.cisco.maglev.tacacs.TacacsAuthentication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-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ts val="1500"/>
              </a:lnSpc>
            </a:pPr>
            <a:r>
              <a:rPr dirty="0" sz="1000">
                <a:latin typeface="DejaVu Sans Mono"/>
                <a:cs typeface="DejaVu Sans Mono"/>
              </a:rPr>
              <a:t>authenSessioncom.augur.tacacs.SessionClient@2bd3a42e\n","stream":"stdout","time":  "2019-01-03T17:57:53.211242995Z"}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ans Mono"/>
                <a:cs typeface="DejaVu Sans Mono"/>
              </a:rPr>
              <a:t>{"log":"17:57:53.242 [qtp1394438858-19298]</a:t>
            </a:r>
            <a:r>
              <a:rPr dirty="0" sz="1000" spc="-10">
                <a:latin typeface="DejaVu Sans Mono"/>
                <a:cs typeface="DejaVu Sans Mono"/>
              </a:rPr>
              <a:t> </a:t>
            </a:r>
            <a:r>
              <a:rPr dirty="0" sz="1000">
                <a:latin typeface="DejaVu Sans Mono"/>
                <a:cs typeface="DejaVu Sans Mono"/>
              </a:rPr>
              <a:t>ERROR</a:t>
            </a:r>
            <a:endParaRPr sz="1000">
              <a:latin typeface="DejaVu Sans Mono"/>
              <a:cs typeface="DejaVu Sans Mono"/>
            </a:endParaRPr>
          </a:p>
          <a:p>
            <a:pPr marL="12700" marR="158115">
              <a:lnSpc>
                <a:spcPts val="1500"/>
              </a:lnSpc>
            </a:pPr>
            <a:r>
              <a:rPr dirty="0" sz="1000">
                <a:latin typeface="DejaVu Sans Mono"/>
                <a:cs typeface="DejaVu Sans Mono"/>
              </a:rPr>
              <a:t>com.cisco.maglev.radius.utils.CustomJRadiusServerImpl -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Error while getting</a:t>
            </a:r>
            <a:r>
              <a:rPr dirty="0" sz="1000" spc="-100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AAA  Server details : User (netadmin) not</a:t>
            </a:r>
            <a:r>
              <a:rPr dirty="0" sz="1000" spc="-20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authenticated.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ans Mono"/>
                <a:cs typeface="DejaVu Sans Mono"/>
              </a:rPr>
              <a:t>\n","stream":"stdout","time":"2019-01-03T17:57:53.242826244Z"}</a:t>
            </a:r>
            <a:endParaRPr sz="10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2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74800"/>
            <a:ext cx="6219825" cy="694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solidFill>
                  <a:srgbClr val="99120A"/>
                </a:solidFill>
                <a:uFill>
                  <a:solidFill>
                    <a:srgbClr val="99120A"/>
                  </a:solidFill>
                </a:uFill>
                <a:latin typeface="DejaVu Sans Mono"/>
                <a:cs typeface="DejaVu Sans Mono"/>
              </a:rPr>
              <a:t>Successful</a:t>
            </a:r>
            <a:r>
              <a:rPr dirty="0" u="sng" sz="1200" spc="-5" b="1">
                <a:solidFill>
                  <a:srgbClr val="99120A"/>
                </a:solidFill>
                <a:uFill>
                  <a:solidFill>
                    <a:srgbClr val="99120A"/>
                  </a:solidFill>
                </a:uFill>
                <a:latin typeface="DejaVu Sans Mono"/>
                <a:cs typeface="DejaVu Sans Mono"/>
              </a:rPr>
              <a:t> </a:t>
            </a:r>
            <a:r>
              <a:rPr dirty="0" u="sng" sz="1200" b="1">
                <a:solidFill>
                  <a:srgbClr val="99120A"/>
                </a:solidFill>
                <a:uFill>
                  <a:solidFill>
                    <a:srgbClr val="99120A"/>
                  </a:solidFill>
                </a:uFill>
                <a:latin typeface="DejaVu Sans Mono"/>
                <a:cs typeface="DejaVu Sans Mono"/>
              </a:rPr>
              <a:t>Login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1550281951650,"thread":"qtp864326906-31","level":"INFO","loggerName":"com.cisco.m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000" spc="-5">
                <a:latin typeface="DejaVu Sans Mono"/>
                <a:cs typeface="DejaVu Sans Mono"/>
              </a:rPr>
              <a:t>aglev.identitymgmt.api.TokenEndPoint","message":"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JWT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token is generated  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successfully.</a:t>
            </a:r>
            <a:r>
              <a:rPr dirty="0" sz="1000" spc="-5">
                <a:latin typeface="DejaVu Sans Mono"/>
                <a:cs typeface="DejaVu Sans Mono"/>
              </a:rPr>
              <a:t>","endOfBatch":false,"loggerFqcn":"org.apache.logging.slf4j.Log4jLog  </a:t>
            </a:r>
            <a:r>
              <a:rPr dirty="0" sz="1000">
                <a:latin typeface="DejaVu Sans Mono"/>
                <a:cs typeface="DejaVu Sans Mono"/>
              </a:rPr>
              <a:t>ger","threadId":31,"threadPriority":5}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1550281951650,"thread":"qtp864326906-31","level":"INFO","loggerName":"com.cisco.m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000" spc="-5">
                <a:latin typeface="DejaVu Sans Mono"/>
                <a:cs typeface="DejaVu Sans Mono"/>
              </a:rPr>
              <a:t>aglev.identitymgmt.api.TokenEndPoint","message":"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Cookie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is set  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successfully</a:t>
            </a:r>
            <a:r>
              <a:rPr dirty="0" sz="1000" spc="-5">
                <a:latin typeface="DejaVu Sans Mono"/>
                <a:cs typeface="DejaVu Sans Mono"/>
              </a:rPr>
              <a:t>.","endOfBatch":false,"loggerFqcn":"org.apache.logging.slf4j.Log4jLog  </a:t>
            </a:r>
            <a:r>
              <a:rPr dirty="0" sz="1000">
                <a:latin typeface="DejaVu Sans Mono"/>
                <a:cs typeface="DejaVu Sans Mono"/>
              </a:rPr>
              <a:t>ger","threadId":31,"threadPriority":5}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</a:pPr>
            <a:r>
              <a:rPr dirty="0" sz="1000">
                <a:latin typeface="DejaVu Sans Mono"/>
                <a:cs typeface="DejaVu Sans Mono"/>
              </a:rPr>
              <a:t>1550281951651,"thread":"qtp864326906-31","level":"INFO","loggerName":"com.cisco.m  </a:t>
            </a:r>
            <a:r>
              <a:rPr dirty="0" sz="1000" spc="-5">
                <a:latin typeface="DejaVu Sans Mono"/>
                <a:cs typeface="DejaVu Sans Mono"/>
              </a:rPr>
              <a:t>aglev.identitymgmt.api.TokenEndPoint","message":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"'netadmin'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logged</a:t>
            </a:r>
            <a:r>
              <a:rPr dirty="0" sz="1000" spc="30" b="1">
                <a:solidFill>
                  <a:srgbClr val="99120A"/>
                </a:solidFill>
                <a:latin typeface="DejaVu Sans Mono"/>
                <a:cs typeface="DejaVu Sans Mono"/>
              </a:rPr>
              <a:t>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in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successfully."</a:t>
            </a:r>
            <a:r>
              <a:rPr dirty="0" sz="1000" spc="-5">
                <a:latin typeface="DejaVu Sans Mono"/>
                <a:cs typeface="DejaVu Sans Mono"/>
              </a:rPr>
              <a:t>,"endOfBatch":false,"loggerFqcn":"org.apache.logging.slf4j.Log4jLog  </a:t>
            </a:r>
            <a:r>
              <a:rPr dirty="0" sz="1000">
                <a:latin typeface="DejaVu Sans Mono"/>
                <a:cs typeface="DejaVu Sans Mono"/>
              </a:rPr>
              <a:t>ger","threadId":31,"threadPriority":5}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1000">
                <a:latin typeface="DejaVu Sans Mono"/>
                <a:cs typeface="DejaVu Sans Mono"/>
              </a:rPr>
              <a:t>1550281953112,"thread":"qtp864326906-32","level":"INFO","loggerName":"com.cisco.m  aglev.sdk.persistence.document.BaseDocumentDao","message":"The number of</a:t>
            </a:r>
            <a:r>
              <a:rPr dirty="0" sz="1000" spc="-100">
                <a:latin typeface="DejaVu Sans Mono"/>
                <a:cs typeface="DejaVu Sans Mono"/>
              </a:rPr>
              <a:t> </a:t>
            </a:r>
            <a:r>
              <a:rPr dirty="0" sz="1000">
                <a:latin typeface="DejaVu Sans Mono"/>
                <a:cs typeface="DejaVu Sans Mono"/>
              </a:rPr>
              <a:t>entities  found</a:t>
            </a:r>
            <a:r>
              <a:rPr dirty="0" sz="1000" spc="-5">
                <a:latin typeface="DejaVu Sans Mono"/>
                <a:cs typeface="DejaVu Sans Mono"/>
              </a:rPr>
              <a:t> </a:t>
            </a:r>
            <a:r>
              <a:rPr dirty="0" sz="1000">
                <a:latin typeface="DejaVu Sans Mono"/>
                <a:cs typeface="DejaVu Sans Mono"/>
              </a:rPr>
              <a:t>is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000">
                <a:latin typeface="DejaVu Sans Mono"/>
                <a:cs typeface="DejaVu Sans Mono"/>
              </a:rPr>
              <a:t>15","endOfBatch":false,"loggerFqcn":"org.apache.logging.slf4j.Log4jLogger","threa  dId":32,"threadPriority":5}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timeMillis":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9400"/>
              </a:lnSpc>
              <a:spcBef>
                <a:spcPts val="70"/>
              </a:spcBef>
            </a:pPr>
            <a:r>
              <a:rPr dirty="0" sz="1000">
                <a:latin typeface="DejaVu Sans Mono"/>
                <a:cs typeface="DejaVu Sans Mono"/>
              </a:rPr>
              <a:t>1550281951651,"thread":"qtp864326906-31","level":"INFO","loggerName":"com.cisco.m  </a:t>
            </a:r>
            <a:r>
              <a:rPr dirty="0" sz="1000" spc="-5">
                <a:latin typeface="DejaVu Sans Mono"/>
                <a:cs typeface="DejaVu Sans Mono"/>
              </a:rPr>
              <a:t>aglev.identitymgmt.api.TokenEndPoint","message":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"'netadmin' </a:t>
            </a:r>
            <a:r>
              <a:rPr dirty="0" sz="1000" b="1">
                <a:solidFill>
                  <a:srgbClr val="99120A"/>
                </a:solidFill>
                <a:latin typeface="DejaVu Sans Mono"/>
                <a:cs typeface="DejaVu Sans Mono"/>
              </a:rPr>
              <a:t>logged in  </a:t>
            </a:r>
            <a:r>
              <a:rPr dirty="0" sz="1000" spc="-5" b="1">
                <a:solidFill>
                  <a:srgbClr val="99120A"/>
                </a:solidFill>
                <a:latin typeface="DejaVu Sans Mono"/>
                <a:cs typeface="DejaVu Sans Mono"/>
              </a:rPr>
              <a:t>successfully."</a:t>
            </a:r>
            <a:r>
              <a:rPr dirty="0" sz="1000" spc="-5">
                <a:latin typeface="DejaVu Sans Mono"/>
                <a:cs typeface="DejaVu Sans Mono"/>
              </a:rPr>
              <a:t>,"endOfBatch":false,"loggerFqcn":"org.apache.logging.slf4j.Log4jLog  </a:t>
            </a:r>
            <a:r>
              <a:rPr dirty="0" sz="1000">
                <a:latin typeface="DejaVu Sans Mono"/>
                <a:cs typeface="DejaVu Sans Mono"/>
              </a:rPr>
              <a:t>ger","threadId":31,"threadPriority":5}</a:t>
            </a:r>
            <a:endParaRPr sz="1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DejaVu Sans Mono"/>
                <a:cs typeface="DejaVu Sans Mono"/>
              </a:rPr>
              <a:t>{"timeMillis":</a:t>
            </a:r>
            <a:endParaRPr sz="1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latin typeface="DejaVu Sans Mono"/>
                <a:cs typeface="DejaVu Sans Mono"/>
              </a:rPr>
              <a:t>1550281953112,"thread":"qtp864326906-32","level":"INFO","loggerName":"com.cisco.m</a:t>
            </a:r>
            <a:endParaRPr sz="1000">
              <a:latin typeface="DejaVu Sans Mono"/>
              <a:cs typeface="DejaVu Sans Mono"/>
            </a:endParaRPr>
          </a:p>
          <a:p>
            <a:pPr marL="12700" marR="5080">
              <a:lnSpc>
                <a:spcPct val="119400"/>
              </a:lnSpc>
              <a:spcBef>
                <a:spcPts val="70"/>
              </a:spcBef>
            </a:pPr>
            <a:r>
              <a:rPr dirty="0" sz="1000">
                <a:latin typeface="DejaVu Sans Mono"/>
                <a:cs typeface="DejaVu Sans Mono"/>
              </a:rPr>
              <a:t>aglev.sdk.persistence.document.BaseDocumentDao","message":"The number of</a:t>
            </a:r>
            <a:r>
              <a:rPr dirty="0" sz="1000" spc="-100">
                <a:latin typeface="DejaVu Sans Mono"/>
                <a:cs typeface="DejaVu Sans Mono"/>
              </a:rPr>
              <a:t> </a:t>
            </a:r>
            <a:r>
              <a:rPr dirty="0" sz="1000">
                <a:latin typeface="DejaVu Sans Mono"/>
                <a:cs typeface="DejaVu Sans Mono"/>
              </a:rPr>
              <a:t>entities  found is  15","endOfBatch":false,"loggerFqcn":"org.apache.logging.slf4j.Log4jLogger","threa  dId":32,"threadPriority":5}</a:t>
            </a:r>
            <a:endParaRPr sz="10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787400"/>
            <a:ext cx="35604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CISCO </a:t>
            </a:r>
            <a:r>
              <a:rPr dirty="0" sz="1100" spc="15" b="1">
                <a:solidFill>
                  <a:srgbClr val="367DA2"/>
                </a:solidFill>
                <a:latin typeface="Arial"/>
                <a:cs typeface="Arial"/>
              </a:rPr>
              <a:t>SYSTEMS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CX </a:t>
            </a:r>
            <a:r>
              <a:rPr dirty="0" sz="1100" spc="10" b="1">
                <a:solidFill>
                  <a:srgbClr val="367DA2"/>
                </a:solidFill>
                <a:latin typeface="Arial"/>
                <a:cs typeface="Arial"/>
              </a:rPr>
              <a:t>ENTERPRISE</a:t>
            </a:r>
            <a:r>
              <a:rPr dirty="0" sz="1100" spc="60" b="1">
                <a:solidFill>
                  <a:srgbClr val="367DA2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367DA2"/>
                </a:solidFill>
                <a:latin typeface="Arial"/>
                <a:cs typeface="Arial"/>
              </a:rPr>
              <a:t>NETWORKING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6824" y="1143000"/>
            <a:ext cx="6400800" cy="2738120"/>
            <a:chOff x="686824" y="1143000"/>
            <a:chExt cx="6400800" cy="2738120"/>
          </a:xfrm>
        </p:grpSpPr>
        <p:sp>
          <p:nvSpPr>
            <p:cNvPr id="6" name="object 6"/>
            <p:cNvSpPr/>
            <p:nvPr/>
          </p:nvSpPr>
          <p:spPr>
            <a:xfrm>
              <a:off x="686824" y="1143000"/>
              <a:ext cx="6400800" cy="27379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3024" y="1193800"/>
              <a:ext cx="6248400" cy="2585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86824" y="4013028"/>
            <a:ext cx="6400800" cy="5735320"/>
            <a:chOff x="686824" y="4013028"/>
            <a:chExt cx="6400800" cy="5735320"/>
          </a:xfrm>
        </p:grpSpPr>
        <p:sp>
          <p:nvSpPr>
            <p:cNvPr id="9" name="object 9"/>
            <p:cNvSpPr/>
            <p:nvPr/>
          </p:nvSpPr>
          <p:spPr>
            <a:xfrm>
              <a:off x="686824" y="4013028"/>
              <a:ext cx="6400800" cy="5734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3024" y="4063828"/>
              <a:ext cx="6248400" cy="55823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74800"/>
            <a:ext cx="6115685" cy="1003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 spc="-40" b="1">
                <a:solidFill>
                  <a:srgbClr val="367DA2"/>
                </a:solidFill>
                <a:latin typeface="Arial"/>
                <a:cs typeface="Arial"/>
              </a:rPr>
              <a:t>TASK_2 </a:t>
            </a:r>
            <a:r>
              <a:rPr dirty="0" sz="1100" spc="80" b="1">
                <a:solidFill>
                  <a:srgbClr val="367DA2"/>
                </a:solidFill>
                <a:latin typeface="Arial"/>
                <a:cs typeface="Arial"/>
              </a:rPr>
              <a:t>-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CONFIGURE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ISE FOR </a:t>
            </a:r>
            <a:r>
              <a:rPr dirty="0" sz="1100" spc="-30" b="1">
                <a:solidFill>
                  <a:srgbClr val="367DA2"/>
                </a:solidFill>
                <a:latin typeface="Arial"/>
                <a:cs typeface="Arial"/>
              </a:rPr>
              <a:t>TACACS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AUTHORIZATION </a:t>
            </a:r>
            <a:r>
              <a:rPr dirty="0" sz="1100" spc="-45" b="1">
                <a:solidFill>
                  <a:srgbClr val="367DA2"/>
                </a:solidFill>
                <a:latin typeface="Arial"/>
                <a:cs typeface="Arial"/>
              </a:rPr>
              <a:t>&amp; 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AUTHENTICATION </a:t>
            </a:r>
            <a:r>
              <a:rPr dirty="0" sz="1100" spc="-10" b="1">
                <a:solidFill>
                  <a:srgbClr val="367DA2"/>
                </a:solidFill>
                <a:latin typeface="Arial"/>
                <a:cs typeface="Arial"/>
              </a:rPr>
              <a:t>FOR 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THE </a:t>
            </a:r>
            <a:r>
              <a:rPr dirty="0" sz="1100" spc="5" b="1">
                <a:solidFill>
                  <a:srgbClr val="367DA2"/>
                </a:solidFill>
                <a:latin typeface="Arial"/>
                <a:cs typeface="Arial"/>
              </a:rPr>
              <a:t>CISCO</a:t>
            </a:r>
            <a:r>
              <a:rPr dirty="0" sz="1100" spc="-5" b="1">
                <a:solidFill>
                  <a:srgbClr val="367DA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67DA2"/>
                </a:solidFill>
                <a:latin typeface="Arial"/>
                <a:cs typeface="Arial"/>
              </a:rPr>
              <a:t>DNAC.</a:t>
            </a:r>
            <a:endParaRPr sz="1100">
              <a:latin typeface="Arial"/>
              <a:cs typeface="Arial"/>
            </a:endParaRPr>
          </a:p>
          <a:p>
            <a:pPr marL="276225" indent="-26416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76225" algn="l"/>
                <a:tab pos="27686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1: </a:t>
            </a:r>
            <a:r>
              <a:rPr dirty="0" sz="1000" spc="-5" b="1">
                <a:latin typeface="Arial"/>
                <a:cs typeface="Arial"/>
              </a:rPr>
              <a:t>Enable </a:t>
            </a:r>
            <a:r>
              <a:rPr dirty="0" sz="1000" b="1">
                <a:latin typeface="Arial"/>
                <a:cs typeface="Arial"/>
              </a:rPr>
              <a:t>Device </a:t>
            </a:r>
            <a:r>
              <a:rPr dirty="0" sz="1000" spc="-15" b="1">
                <a:latin typeface="Arial"/>
                <a:cs typeface="Arial"/>
              </a:rPr>
              <a:t>Admin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Administration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-5" b="1">
                <a:latin typeface="Arial"/>
                <a:cs typeface="Arial"/>
              </a:rPr>
              <a:t>System </a:t>
            </a:r>
            <a:r>
              <a:rPr dirty="0" sz="1000" b="1">
                <a:latin typeface="Arial"/>
                <a:cs typeface="Arial"/>
              </a:rPr>
              <a:t>→ Deployment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Enable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Device </a:t>
            </a:r>
            <a:r>
              <a:rPr dirty="0" sz="1000" spc="-15" b="1">
                <a:solidFill>
                  <a:srgbClr val="99120A"/>
                </a:solidFill>
                <a:latin typeface="Arial"/>
                <a:cs typeface="Arial"/>
              </a:rPr>
              <a:t>Admin 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Service</a:t>
            </a:r>
            <a:r>
              <a:rPr dirty="0" sz="1000" spc="-5">
                <a:latin typeface="Arial"/>
                <a:cs typeface="Arial"/>
              </a:rPr>
              <a:t>" </a:t>
            </a:r>
            <a:r>
              <a:rPr dirty="0" sz="1000" spc="-30">
                <a:latin typeface="Arial"/>
                <a:cs typeface="Arial"/>
              </a:rPr>
              <a:t>as </a:t>
            </a:r>
            <a:r>
              <a:rPr dirty="0" sz="1000" spc="-10">
                <a:latin typeface="Arial"/>
                <a:cs typeface="Arial"/>
              </a:rPr>
              <a:t>shown </a:t>
            </a:r>
            <a:r>
              <a:rPr dirty="0" sz="1000" spc="-30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below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snapshot: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2673563"/>
            <a:ext cx="6400800" cy="6282055"/>
            <a:chOff x="685800" y="2673563"/>
            <a:chExt cx="6400800" cy="6282055"/>
          </a:xfrm>
        </p:grpSpPr>
        <p:sp>
          <p:nvSpPr>
            <p:cNvPr id="6" name="object 6"/>
            <p:cNvSpPr/>
            <p:nvPr/>
          </p:nvSpPr>
          <p:spPr>
            <a:xfrm>
              <a:off x="685800" y="2673563"/>
              <a:ext cx="6400800" cy="6281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2724363"/>
              <a:ext cx="6248400" cy="6129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6240780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6225" algn="l"/>
                <a:tab pos="27686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2: </a:t>
            </a:r>
            <a:r>
              <a:rPr dirty="0" sz="1000" spc="-5" b="1">
                <a:latin typeface="Arial"/>
                <a:cs typeface="Arial"/>
              </a:rPr>
              <a:t>Configure </a:t>
            </a:r>
            <a:r>
              <a:rPr dirty="0" sz="1000" spc="-25" b="1">
                <a:latin typeface="Arial"/>
                <a:cs typeface="Arial"/>
              </a:rPr>
              <a:t>TACACS </a:t>
            </a:r>
            <a:r>
              <a:rPr dirty="0" sz="1000" spc="5" b="1">
                <a:latin typeface="Arial"/>
                <a:cs typeface="Arial"/>
              </a:rPr>
              <a:t>Command</a:t>
            </a:r>
            <a:r>
              <a:rPr dirty="0" sz="1000" spc="5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Sets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5" b="1">
                <a:latin typeface="Arial"/>
                <a:cs typeface="Arial"/>
              </a:rPr>
              <a:t>Work </a:t>
            </a:r>
            <a:r>
              <a:rPr dirty="0" sz="1000" spc="5" b="1">
                <a:latin typeface="Arial"/>
                <a:cs typeface="Arial"/>
              </a:rPr>
              <a:t>Centers </a:t>
            </a:r>
            <a:r>
              <a:rPr dirty="0" sz="1000" b="1">
                <a:latin typeface="Arial"/>
                <a:cs typeface="Arial"/>
              </a:rPr>
              <a:t>→ Device </a:t>
            </a:r>
            <a:r>
              <a:rPr dirty="0" sz="1000" spc="-10" b="1">
                <a:latin typeface="Arial"/>
                <a:cs typeface="Arial"/>
              </a:rPr>
              <a:t>Administration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-10" b="1">
                <a:latin typeface="Arial"/>
                <a:cs typeface="Arial"/>
              </a:rPr>
              <a:t>Policy </a:t>
            </a:r>
            <a:r>
              <a:rPr dirty="0" sz="1000" spc="-5" b="1">
                <a:latin typeface="Arial"/>
                <a:cs typeface="Arial"/>
              </a:rPr>
              <a:t>Elements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-10" b="1">
                <a:latin typeface="Arial"/>
                <a:cs typeface="Arial"/>
              </a:rPr>
              <a:t>Results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-25" b="1">
                <a:latin typeface="Arial"/>
                <a:cs typeface="Arial"/>
              </a:rPr>
              <a:t>TACACS </a:t>
            </a:r>
            <a:r>
              <a:rPr dirty="0" sz="1000" spc="5" b="1">
                <a:latin typeface="Arial"/>
                <a:cs typeface="Arial"/>
              </a:rPr>
              <a:t>Command</a:t>
            </a:r>
            <a:r>
              <a:rPr dirty="0" sz="1000" spc="19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Sets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5" b="1">
                <a:latin typeface="Arial"/>
                <a:cs typeface="Arial"/>
              </a:rPr>
              <a:t>add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command </a:t>
            </a:r>
            <a:r>
              <a:rPr dirty="0" sz="1000" spc="-15">
                <a:latin typeface="Arial"/>
                <a:cs typeface="Arial"/>
              </a:rPr>
              <a:t>set </a:t>
            </a:r>
            <a:r>
              <a:rPr dirty="0" sz="1000" b="1">
                <a:latin typeface="Arial"/>
                <a:cs typeface="Arial"/>
              </a:rPr>
              <a:t>and </a:t>
            </a:r>
            <a:r>
              <a:rPr dirty="0" sz="1000" spc="5" b="1">
                <a:latin typeface="Arial"/>
                <a:cs typeface="Arial"/>
              </a:rPr>
              <a:t>select </a:t>
            </a:r>
            <a:r>
              <a:rPr dirty="0" sz="1000" b="1">
                <a:latin typeface="Arial"/>
                <a:cs typeface="Arial"/>
              </a:rPr>
              <a:t>"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Permit </a:t>
            </a:r>
            <a:r>
              <a:rPr dirty="0" sz="1000" spc="-15" b="1">
                <a:solidFill>
                  <a:srgbClr val="99120A"/>
                </a:solidFill>
                <a:latin typeface="Arial"/>
                <a:cs typeface="Arial"/>
              </a:rPr>
              <a:t>any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command that </a:t>
            </a:r>
            <a:r>
              <a:rPr dirty="0" sz="1000" spc="-20" b="1">
                <a:solidFill>
                  <a:srgbClr val="99120A"/>
                </a:solidFill>
                <a:latin typeface="Arial"/>
                <a:cs typeface="Arial"/>
              </a:rPr>
              <a:t>is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not 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listed </a:t>
            </a:r>
            <a:r>
              <a:rPr dirty="0" sz="1000" b="1">
                <a:solidFill>
                  <a:srgbClr val="99120A"/>
                </a:solidFill>
                <a:latin typeface="Arial"/>
                <a:cs typeface="Arial"/>
              </a:rPr>
              <a:t>below</a:t>
            </a:r>
            <a:r>
              <a:rPr dirty="0" sz="1000" b="1">
                <a:latin typeface="Arial"/>
                <a:cs typeface="Arial"/>
              </a:rPr>
              <a:t>"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option.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2733522"/>
            <a:ext cx="6400800" cy="2626360"/>
            <a:chOff x="685800" y="2733522"/>
            <a:chExt cx="6400800" cy="2626360"/>
          </a:xfrm>
        </p:grpSpPr>
        <p:sp>
          <p:nvSpPr>
            <p:cNvPr id="6" name="object 6"/>
            <p:cNvSpPr/>
            <p:nvPr/>
          </p:nvSpPr>
          <p:spPr>
            <a:xfrm>
              <a:off x="685800" y="2733522"/>
              <a:ext cx="6400800" cy="26258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2784309"/>
              <a:ext cx="6248400" cy="2473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85800" y="5710135"/>
            <a:ext cx="6400800" cy="2277745"/>
            <a:chOff x="685800" y="5710135"/>
            <a:chExt cx="6400800" cy="2277745"/>
          </a:xfrm>
        </p:grpSpPr>
        <p:sp>
          <p:nvSpPr>
            <p:cNvPr id="9" name="object 9"/>
            <p:cNvSpPr/>
            <p:nvPr/>
          </p:nvSpPr>
          <p:spPr>
            <a:xfrm>
              <a:off x="685800" y="5710135"/>
              <a:ext cx="6400800" cy="2277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000" y="5760935"/>
              <a:ext cx="6248400" cy="21251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3038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0"/>
              </a:spcBef>
              <a:buChar char="•"/>
              <a:tabLst>
                <a:tab pos="276225" algn="l"/>
                <a:tab pos="276860" algn="l"/>
              </a:tabLst>
            </a:pPr>
            <a:r>
              <a:rPr dirty="0" sz="1000" spc="-10" i="1">
                <a:latin typeface="Arial"/>
                <a:cs typeface="Arial"/>
              </a:rPr>
              <a:t>Step </a:t>
            </a:r>
            <a:r>
              <a:rPr dirty="0" sz="1000" i="1">
                <a:latin typeface="Arial"/>
                <a:cs typeface="Arial"/>
              </a:rPr>
              <a:t>2: </a:t>
            </a:r>
            <a:r>
              <a:rPr dirty="0" sz="1000" spc="-25" i="1">
                <a:latin typeface="Arial"/>
                <a:cs typeface="Arial"/>
              </a:rPr>
              <a:t>Configure </a:t>
            </a:r>
            <a:r>
              <a:rPr dirty="0" sz="1000" spc="-50" i="1">
                <a:latin typeface="Arial"/>
                <a:cs typeface="Arial"/>
              </a:rPr>
              <a:t>TACACS </a:t>
            </a:r>
            <a:r>
              <a:rPr dirty="0" sz="1000" spc="-10" i="1">
                <a:latin typeface="Arial"/>
                <a:cs typeface="Arial"/>
              </a:rPr>
              <a:t>Command </a:t>
            </a:r>
            <a:r>
              <a:rPr dirty="0" sz="1000" spc="-20" i="1">
                <a:latin typeface="Arial"/>
                <a:cs typeface="Arial"/>
              </a:rPr>
              <a:t>Sets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(cont.)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1955812"/>
            <a:ext cx="6400800" cy="3670935"/>
            <a:chOff x="685800" y="1955812"/>
            <a:chExt cx="6400800" cy="3670935"/>
          </a:xfrm>
        </p:grpSpPr>
        <p:sp>
          <p:nvSpPr>
            <p:cNvPr id="6" name="object 6"/>
            <p:cNvSpPr/>
            <p:nvPr/>
          </p:nvSpPr>
          <p:spPr>
            <a:xfrm>
              <a:off x="685800" y="1955812"/>
              <a:ext cx="6400800" cy="3670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2006612"/>
              <a:ext cx="6248400" cy="35184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85800" y="6031103"/>
            <a:ext cx="6400800" cy="2493645"/>
            <a:chOff x="685800" y="6031103"/>
            <a:chExt cx="6400800" cy="2493645"/>
          </a:xfrm>
        </p:grpSpPr>
        <p:sp>
          <p:nvSpPr>
            <p:cNvPr id="9" name="object 9"/>
            <p:cNvSpPr/>
            <p:nvPr/>
          </p:nvSpPr>
          <p:spPr>
            <a:xfrm>
              <a:off x="685800" y="6031103"/>
              <a:ext cx="6400800" cy="2493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000" y="6081903"/>
              <a:ext cx="6248400" cy="23407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6273800" cy="214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6225" algn="l"/>
                <a:tab pos="27686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3: </a:t>
            </a:r>
            <a:r>
              <a:rPr dirty="0" sz="1000" spc="-5" b="1">
                <a:latin typeface="Arial"/>
                <a:cs typeface="Arial"/>
              </a:rPr>
              <a:t>Configure </a:t>
            </a:r>
            <a:r>
              <a:rPr dirty="0" sz="1000" spc="-25" b="1">
                <a:latin typeface="Arial"/>
                <a:cs typeface="Arial"/>
              </a:rPr>
              <a:t>TACACS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Profiles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5" b="1">
                <a:latin typeface="Arial"/>
                <a:cs typeface="Arial"/>
              </a:rPr>
              <a:t>Work </a:t>
            </a:r>
            <a:r>
              <a:rPr dirty="0" sz="1000" spc="5" b="1">
                <a:latin typeface="Arial"/>
                <a:cs typeface="Arial"/>
              </a:rPr>
              <a:t>Centers </a:t>
            </a:r>
            <a:r>
              <a:rPr dirty="0" sz="1000" b="1">
                <a:latin typeface="Arial"/>
                <a:cs typeface="Arial"/>
              </a:rPr>
              <a:t>→ Device </a:t>
            </a:r>
            <a:r>
              <a:rPr dirty="0" sz="1000" spc="-10" b="1">
                <a:latin typeface="Arial"/>
                <a:cs typeface="Arial"/>
              </a:rPr>
              <a:t>Administration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-10" b="1">
                <a:latin typeface="Arial"/>
                <a:cs typeface="Arial"/>
              </a:rPr>
              <a:t>Policy </a:t>
            </a:r>
            <a:r>
              <a:rPr dirty="0" sz="1000" spc="-5" b="1">
                <a:latin typeface="Arial"/>
                <a:cs typeface="Arial"/>
              </a:rPr>
              <a:t>Elements </a:t>
            </a:r>
            <a:r>
              <a:rPr dirty="0" sz="1000" spc="-5">
                <a:latin typeface="Arial"/>
                <a:cs typeface="Arial"/>
              </a:rPr>
              <a:t>add </a:t>
            </a:r>
            <a:r>
              <a:rPr dirty="0" sz="1000" spc="-20">
                <a:latin typeface="Arial"/>
                <a:cs typeface="Arial"/>
              </a:rPr>
              <a:t>details </a:t>
            </a:r>
            <a:r>
              <a:rPr dirty="0" sz="1000" spc="-30">
                <a:latin typeface="Arial"/>
                <a:cs typeface="Arial"/>
              </a:rPr>
              <a:t>as </a:t>
            </a:r>
            <a:r>
              <a:rPr dirty="0" sz="1000" spc="-15">
                <a:latin typeface="Arial"/>
                <a:cs typeface="Arial"/>
              </a:rPr>
              <a:t>mentioned </a:t>
            </a:r>
            <a:r>
              <a:rPr dirty="0" sz="1000" spc="-10">
                <a:latin typeface="Arial"/>
                <a:cs typeface="Arial"/>
              </a:rPr>
              <a:t>below </a:t>
            </a:r>
            <a:r>
              <a:rPr dirty="0" sz="1000" spc="-60">
                <a:latin typeface="Arial"/>
                <a:cs typeface="Arial"/>
              </a:rPr>
              <a:t>&amp; </a:t>
            </a:r>
            <a:r>
              <a:rPr dirty="0" sz="1000" spc="-15">
                <a:latin typeface="Arial"/>
                <a:cs typeface="Arial"/>
              </a:rPr>
              <a:t>mention  </a:t>
            </a:r>
            <a:r>
              <a:rPr dirty="0" sz="1000" spc="10">
                <a:latin typeface="Arial"/>
                <a:cs typeface="Arial"/>
              </a:rPr>
              <a:t>"</a:t>
            </a:r>
            <a:r>
              <a:rPr dirty="0" sz="1000" spc="10" b="1">
                <a:solidFill>
                  <a:srgbClr val="99120A"/>
                </a:solidFill>
                <a:latin typeface="Arial"/>
                <a:cs typeface="Arial"/>
              </a:rPr>
              <a:t>cisco-av-pair</a:t>
            </a:r>
            <a:r>
              <a:rPr dirty="0" sz="1000" spc="10">
                <a:latin typeface="Arial"/>
                <a:cs typeface="Arial"/>
              </a:rPr>
              <a:t>" </a:t>
            </a:r>
            <a:r>
              <a:rPr dirty="0" sz="1000" spc="-10">
                <a:latin typeface="Arial"/>
                <a:cs typeface="Arial"/>
              </a:rPr>
              <a:t>or </a:t>
            </a: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solidFill>
                  <a:srgbClr val="99120A"/>
                </a:solidFill>
                <a:latin typeface="Arial"/>
                <a:cs typeface="Arial"/>
              </a:rPr>
              <a:t>Cisco-AVPair</a:t>
            </a:r>
            <a:r>
              <a:rPr dirty="0" sz="1000" spc="-5">
                <a:latin typeface="Arial"/>
                <a:cs typeface="Arial"/>
              </a:rPr>
              <a:t>" with </a:t>
            </a:r>
            <a:r>
              <a:rPr dirty="0" sz="1000" spc="-25">
                <a:latin typeface="Arial"/>
                <a:cs typeface="Arial"/>
              </a:rPr>
              <a:t>required </a:t>
            </a:r>
            <a:r>
              <a:rPr dirty="0" sz="1000" spc="-35">
                <a:latin typeface="Arial"/>
                <a:cs typeface="Arial"/>
              </a:rPr>
              <a:t>Role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320040">
              <a:lnSpc>
                <a:spcPct val="125000"/>
              </a:lnSpc>
            </a:pPr>
            <a:r>
              <a:rPr dirty="0" sz="1000" spc="-40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value </a:t>
            </a:r>
            <a:r>
              <a:rPr dirty="0" sz="1000" spc="-15">
                <a:latin typeface="Arial"/>
                <a:cs typeface="Arial"/>
              </a:rPr>
              <a:t>provided </a:t>
            </a:r>
            <a:r>
              <a:rPr dirty="0" sz="1000" spc="-35">
                <a:latin typeface="Arial"/>
                <a:cs typeface="Arial"/>
              </a:rPr>
              <a:t>here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20">
                <a:latin typeface="Arial"/>
                <a:cs typeface="Arial"/>
              </a:rPr>
              <a:t>"Role" </a:t>
            </a:r>
            <a:r>
              <a:rPr dirty="0" sz="1000" spc="-25">
                <a:latin typeface="Arial"/>
                <a:cs typeface="Arial"/>
              </a:rPr>
              <a:t>will </a:t>
            </a:r>
            <a:r>
              <a:rPr dirty="0" sz="1000" spc="-10">
                <a:latin typeface="Arial"/>
                <a:cs typeface="Arial"/>
              </a:rPr>
              <a:t>be </a:t>
            </a:r>
            <a:r>
              <a:rPr dirty="0" sz="1000" spc="-20">
                <a:latin typeface="Arial"/>
                <a:cs typeface="Arial"/>
              </a:rPr>
              <a:t>validated against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Roles </a:t>
            </a:r>
            <a:r>
              <a:rPr dirty="0" sz="1000" spc="-5">
                <a:latin typeface="Arial"/>
                <a:cs typeface="Arial"/>
              </a:rPr>
              <a:t>that </a:t>
            </a:r>
            <a:r>
              <a:rPr dirty="0" sz="1000" spc="-20">
                <a:latin typeface="Arial"/>
                <a:cs typeface="Arial"/>
              </a:rPr>
              <a:t>exist </a:t>
            </a:r>
            <a:r>
              <a:rPr dirty="0" sz="1000" spc="-30">
                <a:latin typeface="Arial"/>
                <a:cs typeface="Arial"/>
              </a:rPr>
              <a:t>in </a:t>
            </a:r>
            <a:r>
              <a:rPr dirty="0" sz="1000" spc="-15">
                <a:latin typeface="Arial"/>
                <a:cs typeface="Arial"/>
              </a:rPr>
              <a:t>the Cisco </a:t>
            </a:r>
            <a:r>
              <a:rPr dirty="0" sz="1000" spc="-25">
                <a:latin typeface="Arial"/>
                <a:cs typeface="Arial"/>
              </a:rPr>
              <a:t>DNAC, </a:t>
            </a:r>
            <a:r>
              <a:rPr dirty="0" sz="1000" spc="-20">
                <a:latin typeface="Arial"/>
                <a:cs typeface="Arial"/>
              </a:rPr>
              <a:t>hence </a:t>
            </a:r>
            <a:r>
              <a:rPr dirty="0" sz="1000" spc="-15">
                <a:latin typeface="Arial"/>
                <a:cs typeface="Arial"/>
              </a:rPr>
              <a:t>the  </a:t>
            </a:r>
            <a:r>
              <a:rPr dirty="0" sz="1000" spc="-35">
                <a:latin typeface="Arial"/>
                <a:cs typeface="Arial"/>
              </a:rPr>
              <a:t>values </a:t>
            </a:r>
            <a:r>
              <a:rPr dirty="0" sz="1000" spc="-15">
                <a:latin typeface="Arial"/>
                <a:cs typeface="Arial"/>
              </a:rPr>
              <a:t>specified </a:t>
            </a:r>
            <a:r>
              <a:rPr dirty="0" sz="1000" spc="-35">
                <a:latin typeface="Arial"/>
                <a:cs typeface="Arial"/>
              </a:rPr>
              <a:t>here </a:t>
            </a:r>
            <a:r>
              <a:rPr dirty="0" sz="1000" spc="-15">
                <a:latin typeface="Arial"/>
                <a:cs typeface="Arial"/>
              </a:rPr>
              <a:t>should </a:t>
            </a:r>
            <a:r>
              <a:rPr dirty="0" sz="1000" spc="-10">
                <a:latin typeface="Arial"/>
                <a:cs typeface="Arial"/>
              </a:rPr>
              <a:t>be </a:t>
            </a:r>
            <a:r>
              <a:rPr dirty="0" sz="1000" spc="-30">
                <a:latin typeface="Arial"/>
                <a:cs typeface="Arial"/>
              </a:rPr>
              <a:t>valid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roles.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2700" marR="360680">
              <a:lnSpc>
                <a:spcPct val="129200"/>
              </a:lnSpc>
            </a:pPr>
            <a:r>
              <a:rPr dirty="0" sz="1000" spc="-15" b="1">
                <a:latin typeface="Arial"/>
                <a:cs typeface="Arial"/>
              </a:rPr>
              <a:t>NOTE: </a:t>
            </a:r>
            <a:r>
              <a:rPr dirty="0" sz="1000" spc="-40" i="1">
                <a:latin typeface="Arial"/>
                <a:cs typeface="Arial"/>
              </a:rPr>
              <a:t>The </a:t>
            </a:r>
            <a:r>
              <a:rPr dirty="0" sz="1000" spc="-10" i="1">
                <a:latin typeface="Arial"/>
                <a:cs typeface="Arial"/>
              </a:rPr>
              <a:t>Custom Attribute </a:t>
            </a:r>
            <a:r>
              <a:rPr dirty="0" sz="1000" spc="-30" i="1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what </a:t>
            </a:r>
            <a:r>
              <a:rPr dirty="0" sz="1000" spc="-30" i="1">
                <a:latin typeface="Arial"/>
                <a:cs typeface="Arial"/>
              </a:rPr>
              <a:t>is </a:t>
            </a:r>
            <a:r>
              <a:rPr dirty="0" sz="1000" i="1">
                <a:latin typeface="Arial"/>
                <a:cs typeface="Arial"/>
              </a:rPr>
              <a:t>“sent” </a:t>
            </a:r>
            <a:r>
              <a:rPr dirty="0" sz="1000" spc="5" i="1">
                <a:latin typeface="Arial"/>
                <a:cs typeface="Arial"/>
              </a:rPr>
              <a:t>to </a:t>
            </a:r>
            <a:r>
              <a:rPr dirty="0" sz="1000" spc="-15" i="1">
                <a:latin typeface="Arial"/>
                <a:cs typeface="Arial"/>
              </a:rPr>
              <a:t>the Cisco </a:t>
            </a:r>
            <a:r>
              <a:rPr dirty="0" sz="1000" spc="-25" i="1">
                <a:latin typeface="Arial"/>
                <a:cs typeface="Arial"/>
              </a:rPr>
              <a:t>DNAC. </a:t>
            </a:r>
            <a:r>
              <a:rPr dirty="0" sz="1000" spc="-40" i="1">
                <a:latin typeface="Arial"/>
                <a:cs typeface="Arial"/>
              </a:rPr>
              <a:t>The </a:t>
            </a:r>
            <a:r>
              <a:rPr dirty="0" sz="1000" i="1">
                <a:latin typeface="Arial"/>
                <a:cs typeface="Arial"/>
              </a:rPr>
              <a:t>“</a:t>
            </a:r>
            <a:r>
              <a:rPr dirty="0" sz="1000" b="1" i="1">
                <a:latin typeface="Arial"/>
                <a:cs typeface="Arial"/>
              </a:rPr>
              <a:t>Syntax</a:t>
            </a:r>
            <a:r>
              <a:rPr dirty="0" sz="1000" i="1">
                <a:latin typeface="Arial"/>
                <a:cs typeface="Arial"/>
              </a:rPr>
              <a:t>” </a:t>
            </a:r>
            <a:r>
              <a:rPr dirty="0" sz="1000" spc="-10" i="1">
                <a:latin typeface="Arial"/>
                <a:cs typeface="Arial"/>
              </a:rPr>
              <a:t>of </a:t>
            </a:r>
            <a:r>
              <a:rPr dirty="0" sz="1000" spc="-15" i="1">
                <a:latin typeface="Arial"/>
                <a:cs typeface="Arial"/>
              </a:rPr>
              <a:t>the </a:t>
            </a:r>
            <a:r>
              <a:rPr dirty="0" sz="1000" spc="-5" i="1">
                <a:latin typeface="Arial"/>
                <a:cs typeface="Arial"/>
              </a:rPr>
              <a:t>cisco </a:t>
            </a:r>
            <a:r>
              <a:rPr dirty="0" sz="1000" spc="-40" i="1">
                <a:latin typeface="Arial"/>
                <a:cs typeface="Arial"/>
              </a:rPr>
              <a:t>av </a:t>
            </a:r>
            <a:r>
              <a:rPr dirty="0" sz="1000" spc="-20" i="1">
                <a:latin typeface="Arial"/>
                <a:cs typeface="Arial"/>
              </a:rPr>
              <a:t>pair </a:t>
            </a:r>
            <a:r>
              <a:rPr dirty="0" sz="1000" spc="-5" i="1">
                <a:latin typeface="Arial"/>
                <a:cs typeface="Arial"/>
              </a:rPr>
              <a:t>that </a:t>
            </a:r>
            <a:r>
              <a:rPr dirty="0" sz="1000" spc="-30" i="1">
                <a:latin typeface="Arial"/>
                <a:cs typeface="Arial"/>
              </a:rPr>
              <a:t>is  </a:t>
            </a:r>
            <a:r>
              <a:rPr dirty="0" sz="1000" spc="-15" i="1">
                <a:latin typeface="Arial"/>
                <a:cs typeface="Arial"/>
              </a:rPr>
              <a:t>configured </a:t>
            </a:r>
            <a:r>
              <a:rPr dirty="0" sz="1000" spc="-35" i="1">
                <a:latin typeface="Arial"/>
                <a:cs typeface="Arial"/>
              </a:rPr>
              <a:t>here </a:t>
            </a:r>
            <a:r>
              <a:rPr dirty="0" sz="1000" spc="-10" i="1">
                <a:latin typeface="Arial"/>
                <a:cs typeface="Arial"/>
              </a:rPr>
              <a:t>depends on </a:t>
            </a:r>
            <a:r>
              <a:rPr dirty="0" sz="1000" spc="-5" i="1">
                <a:latin typeface="Arial"/>
                <a:cs typeface="Arial"/>
              </a:rPr>
              <a:t>what </a:t>
            </a:r>
            <a:r>
              <a:rPr dirty="0" sz="1000" spc="-15" i="1">
                <a:latin typeface="Arial"/>
                <a:cs typeface="Arial"/>
              </a:rPr>
              <a:t>the Cisco </a:t>
            </a:r>
            <a:r>
              <a:rPr dirty="0" sz="1000" spc="-30" i="1">
                <a:latin typeface="Arial"/>
                <a:cs typeface="Arial"/>
              </a:rPr>
              <a:t>DNAC is </a:t>
            </a:r>
            <a:r>
              <a:rPr dirty="0" sz="1000" spc="-15" i="1">
                <a:latin typeface="Arial"/>
                <a:cs typeface="Arial"/>
              </a:rPr>
              <a:t>expecting. </a:t>
            </a:r>
            <a:r>
              <a:rPr dirty="0" sz="1000" spc="-5" b="1" i="1">
                <a:latin typeface="Arial"/>
                <a:cs typeface="Arial"/>
              </a:rPr>
              <a:t>Please </a:t>
            </a:r>
            <a:r>
              <a:rPr dirty="0" sz="1000" spc="5" b="1" i="1">
                <a:latin typeface="Arial"/>
                <a:cs typeface="Arial"/>
              </a:rPr>
              <a:t>refer to </a:t>
            </a:r>
            <a:r>
              <a:rPr dirty="0" sz="1000" spc="15" b="1" i="1">
                <a:latin typeface="Arial"/>
                <a:cs typeface="Arial"/>
              </a:rPr>
              <a:t>the </a:t>
            </a:r>
            <a:r>
              <a:rPr dirty="0" sz="1000" spc="-15" b="1" i="1">
                <a:latin typeface="Arial"/>
                <a:cs typeface="Arial"/>
              </a:rPr>
              <a:t>Cisco </a:t>
            </a:r>
            <a:r>
              <a:rPr dirty="0" sz="1000" b="1" i="1">
                <a:latin typeface="Arial"/>
                <a:cs typeface="Arial"/>
              </a:rPr>
              <a:t>DNAC  </a:t>
            </a:r>
            <a:r>
              <a:rPr dirty="0" sz="1000" b="1" i="1">
                <a:latin typeface="Arial"/>
                <a:cs typeface="Arial"/>
              </a:rPr>
              <a:t>configuration for </a:t>
            </a:r>
            <a:r>
              <a:rPr dirty="0" sz="1000" spc="15" b="1" i="1">
                <a:latin typeface="Arial"/>
                <a:cs typeface="Arial"/>
              </a:rPr>
              <a:t>the </a:t>
            </a:r>
            <a:r>
              <a:rPr dirty="0" sz="1000" spc="-35" b="1" i="1">
                <a:latin typeface="Arial"/>
                <a:cs typeface="Arial"/>
              </a:rPr>
              <a:t>“AAA </a:t>
            </a:r>
            <a:r>
              <a:rPr dirty="0" sz="1000" spc="5" b="1" i="1">
                <a:latin typeface="Arial"/>
                <a:cs typeface="Arial"/>
              </a:rPr>
              <a:t>Attribute” </a:t>
            </a:r>
            <a:r>
              <a:rPr dirty="0" sz="1000" spc="-5" b="1" i="1">
                <a:latin typeface="Arial"/>
                <a:cs typeface="Arial"/>
              </a:rPr>
              <a:t>section </a:t>
            </a:r>
            <a:r>
              <a:rPr dirty="0" sz="1000" b="1" i="1">
                <a:latin typeface="Arial"/>
                <a:cs typeface="Arial"/>
              </a:rPr>
              <a:t>for </a:t>
            </a:r>
            <a:r>
              <a:rPr dirty="0" sz="1000" spc="-5" b="1" i="1">
                <a:latin typeface="Arial"/>
                <a:cs typeface="Arial"/>
              </a:rPr>
              <a:t>more</a:t>
            </a:r>
            <a:r>
              <a:rPr dirty="0" sz="1000" spc="15" b="1" i="1">
                <a:latin typeface="Arial"/>
                <a:cs typeface="Arial"/>
              </a:rPr>
              <a:t> </a:t>
            </a:r>
            <a:r>
              <a:rPr dirty="0" sz="1000" spc="-5" b="1" i="1">
                <a:latin typeface="Arial"/>
                <a:cs typeface="Arial"/>
              </a:rPr>
              <a:t>details.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4138142"/>
            <a:ext cx="6400800" cy="2127885"/>
            <a:chOff x="685800" y="4138142"/>
            <a:chExt cx="6400800" cy="2127885"/>
          </a:xfrm>
        </p:grpSpPr>
        <p:sp>
          <p:nvSpPr>
            <p:cNvPr id="6" name="object 6"/>
            <p:cNvSpPr/>
            <p:nvPr/>
          </p:nvSpPr>
          <p:spPr>
            <a:xfrm>
              <a:off x="685800" y="4138142"/>
              <a:ext cx="6400800" cy="21275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4188942"/>
              <a:ext cx="6248400" cy="19751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4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992886"/>
            <a:ext cx="6400800" cy="5367655"/>
            <a:chOff x="685800" y="992886"/>
            <a:chExt cx="6400800" cy="5367655"/>
          </a:xfrm>
        </p:grpSpPr>
        <p:sp>
          <p:nvSpPr>
            <p:cNvPr id="5" name="object 5"/>
            <p:cNvSpPr/>
            <p:nvPr/>
          </p:nvSpPr>
          <p:spPr>
            <a:xfrm>
              <a:off x="685800" y="992886"/>
              <a:ext cx="6400800" cy="53672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2000" y="1043686"/>
              <a:ext cx="6248400" cy="52148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85800" y="6422656"/>
            <a:ext cx="6400800" cy="3463290"/>
            <a:chOff x="685800" y="6422656"/>
            <a:chExt cx="6400800" cy="3463290"/>
          </a:xfrm>
        </p:grpSpPr>
        <p:sp>
          <p:nvSpPr>
            <p:cNvPr id="8" name="object 8"/>
            <p:cNvSpPr/>
            <p:nvPr/>
          </p:nvSpPr>
          <p:spPr>
            <a:xfrm>
              <a:off x="685800" y="6422656"/>
              <a:ext cx="6400800" cy="3463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000" y="6473456"/>
              <a:ext cx="6248400" cy="33106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4500"/>
            <a:ext cx="281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606060"/>
                </a:solidFill>
                <a:latin typeface="Arial"/>
                <a:cs typeface="Arial"/>
              </a:rPr>
              <a:t>Configure External </a:t>
            </a:r>
            <a:r>
              <a:rPr dirty="0" sz="1000" spc="25">
                <a:solidFill>
                  <a:srgbClr val="606060"/>
                </a:solidFill>
                <a:latin typeface="Arial"/>
                <a:cs typeface="Arial"/>
              </a:rPr>
              <a:t>Authentication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with</a:t>
            </a:r>
            <a:r>
              <a:rPr dirty="0" sz="1000" spc="-8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6060"/>
                </a:solidFill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997" y="438657"/>
            <a:ext cx="1197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Technote </a:t>
            </a:r>
            <a:r>
              <a:rPr dirty="0" sz="1000" spc="35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dirty="0" sz="1000" spc="2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dirty="0" sz="1000" spc="-105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606060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587500"/>
            <a:ext cx="5147310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000" b="1">
                <a:latin typeface="Arial"/>
                <a:cs typeface="Arial"/>
              </a:rPr>
              <a:t>Step </a:t>
            </a:r>
            <a:r>
              <a:rPr dirty="0" sz="1000" spc="-30" b="1">
                <a:latin typeface="Arial"/>
                <a:cs typeface="Arial"/>
              </a:rPr>
              <a:t>4: </a:t>
            </a:r>
            <a:r>
              <a:rPr dirty="0" sz="1000" spc="-5" b="1">
                <a:latin typeface="Arial"/>
                <a:cs typeface="Arial"/>
              </a:rPr>
              <a:t>Configure Authentication </a:t>
            </a:r>
            <a:r>
              <a:rPr dirty="0" sz="1000" spc="-40" b="1">
                <a:latin typeface="Arial"/>
                <a:cs typeface="Arial"/>
              </a:rPr>
              <a:t>&amp; </a:t>
            </a:r>
            <a:r>
              <a:rPr dirty="0" sz="1000" spc="-5" b="1">
                <a:latin typeface="Arial"/>
                <a:cs typeface="Arial"/>
              </a:rPr>
              <a:t>Authorization </a:t>
            </a:r>
            <a:r>
              <a:rPr dirty="0" sz="1000" spc="-10" b="1">
                <a:latin typeface="Arial"/>
                <a:cs typeface="Arial"/>
              </a:rPr>
              <a:t>Policies </a:t>
            </a:r>
            <a:r>
              <a:rPr dirty="0" sz="1000" b="1">
                <a:latin typeface="Arial"/>
                <a:cs typeface="Arial"/>
              </a:rPr>
              <a:t>for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TACACS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Arial"/>
                <a:cs typeface="Arial"/>
              </a:rPr>
              <a:t>Under </a:t>
            </a:r>
            <a:r>
              <a:rPr dirty="0" sz="1000" spc="-15" b="1">
                <a:latin typeface="Arial"/>
                <a:cs typeface="Arial"/>
              </a:rPr>
              <a:t>Work </a:t>
            </a:r>
            <a:r>
              <a:rPr dirty="0" sz="1000" spc="5" b="1">
                <a:latin typeface="Arial"/>
                <a:cs typeface="Arial"/>
              </a:rPr>
              <a:t>Center </a:t>
            </a:r>
            <a:r>
              <a:rPr dirty="0" sz="1000" b="1">
                <a:latin typeface="Arial"/>
                <a:cs typeface="Arial"/>
              </a:rPr>
              <a:t>→ Device </a:t>
            </a:r>
            <a:r>
              <a:rPr dirty="0" sz="1000" spc="-10" b="1">
                <a:latin typeface="Arial"/>
                <a:cs typeface="Arial"/>
              </a:rPr>
              <a:t>Administration </a:t>
            </a:r>
            <a:r>
              <a:rPr dirty="0" sz="1000" b="1">
                <a:latin typeface="Arial"/>
                <a:cs typeface="Arial"/>
              </a:rPr>
              <a:t>→ Device </a:t>
            </a:r>
            <a:r>
              <a:rPr dirty="0" sz="1000" spc="-15" b="1">
                <a:latin typeface="Arial"/>
                <a:cs typeface="Arial"/>
              </a:rPr>
              <a:t>Admin </a:t>
            </a:r>
            <a:r>
              <a:rPr dirty="0" sz="1000" spc="-10" b="1">
                <a:latin typeface="Arial"/>
                <a:cs typeface="Arial"/>
              </a:rPr>
              <a:t>Policy </a:t>
            </a:r>
            <a:r>
              <a:rPr dirty="0" sz="1000" spc="5" b="1">
                <a:latin typeface="Arial"/>
                <a:cs typeface="Arial"/>
              </a:rPr>
              <a:t>Set </a:t>
            </a:r>
            <a:r>
              <a:rPr dirty="0" sz="1000" b="1">
                <a:latin typeface="Arial"/>
                <a:cs typeface="Arial"/>
              </a:rPr>
              <a:t>→ 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Default</a:t>
            </a:r>
            <a:r>
              <a:rPr dirty="0" sz="1000" spc="125" b="1">
                <a:solidFill>
                  <a:srgbClr val="99120A"/>
                </a:solidFill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→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4635500"/>
            <a:ext cx="3518535" cy="4318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000" spc="-5">
                <a:latin typeface="Arial"/>
                <a:cs typeface="Arial"/>
              </a:rPr>
              <a:t>"</a:t>
            </a:r>
            <a:r>
              <a:rPr dirty="0" sz="1000" spc="-5" b="1">
                <a:latin typeface="Arial"/>
                <a:cs typeface="Arial"/>
              </a:rPr>
              <a:t>Authentication </a:t>
            </a:r>
            <a:r>
              <a:rPr dirty="0" sz="1000" spc="-10" b="1">
                <a:latin typeface="Arial"/>
                <a:cs typeface="Arial"/>
              </a:rPr>
              <a:t>Policy</a:t>
            </a:r>
            <a:r>
              <a:rPr dirty="0" sz="1000" spc="-10">
                <a:latin typeface="Arial"/>
                <a:cs typeface="Arial"/>
              </a:rPr>
              <a:t>"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35">
                <a:latin typeface="Arial"/>
                <a:cs typeface="Arial"/>
              </a:rPr>
              <a:t>For </a:t>
            </a:r>
            <a:r>
              <a:rPr dirty="0" sz="1000" spc="-15">
                <a:latin typeface="Arial"/>
                <a:cs typeface="Arial"/>
              </a:rPr>
              <a:t>this </a:t>
            </a:r>
            <a:r>
              <a:rPr dirty="0" sz="1000" spc="-20">
                <a:latin typeface="Arial"/>
                <a:cs typeface="Arial"/>
              </a:rPr>
              <a:t>example, simply </a:t>
            </a:r>
            <a:r>
              <a:rPr dirty="0" sz="1000" spc="-30">
                <a:latin typeface="Arial"/>
                <a:cs typeface="Arial"/>
              </a:rPr>
              <a:t>use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5">
                <a:latin typeface="Arial"/>
                <a:cs typeface="Arial"/>
              </a:rPr>
              <a:t>"</a:t>
            </a:r>
            <a:r>
              <a:rPr dirty="0" sz="1000" spc="5" b="1">
                <a:solidFill>
                  <a:srgbClr val="99120A"/>
                </a:solidFill>
                <a:latin typeface="Arial"/>
                <a:cs typeface="Arial"/>
              </a:rPr>
              <a:t>Default</a:t>
            </a:r>
            <a:r>
              <a:rPr dirty="0" sz="1000" spc="5">
                <a:latin typeface="Arial"/>
                <a:cs typeface="Arial"/>
              </a:rPr>
              <a:t>" </a:t>
            </a:r>
            <a:r>
              <a:rPr dirty="0" sz="1000" spc="-15">
                <a:latin typeface="Arial"/>
                <a:cs typeface="Arial"/>
              </a:rPr>
              <a:t>Authentication</a:t>
            </a:r>
            <a:r>
              <a:rPr dirty="0" sz="1000" spc="1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Policy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2328837"/>
            <a:ext cx="6400800" cy="2117090"/>
            <a:chOff x="685800" y="2328837"/>
            <a:chExt cx="6400800" cy="2117090"/>
          </a:xfrm>
        </p:grpSpPr>
        <p:sp>
          <p:nvSpPr>
            <p:cNvPr id="7" name="object 7"/>
            <p:cNvSpPr/>
            <p:nvPr/>
          </p:nvSpPr>
          <p:spPr>
            <a:xfrm>
              <a:off x="685800" y="2328837"/>
              <a:ext cx="6400800" cy="2116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2379637"/>
              <a:ext cx="6248400" cy="19641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6824" y="5164759"/>
            <a:ext cx="6400800" cy="3852545"/>
            <a:chOff x="686824" y="5164759"/>
            <a:chExt cx="6400800" cy="3852545"/>
          </a:xfrm>
        </p:grpSpPr>
        <p:sp>
          <p:nvSpPr>
            <p:cNvPr id="10" name="object 10"/>
            <p:cNvSpPr/>
            <p:nvPr/>
          </p:nvSpPr>
          <p:spPr>
            <a:xfrm>
              <a:off x="686824" y="5164759"/>
              <a:ext cx="6400800" cy="3852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3024" y="5215559"/>
              <a:ext cx="6248400" cy="3699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49300" y="9236075"/>
            <a:ext cx="1172210" cy="17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000" spc="15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  <a:hlinkClick r:id="rId6"/>
              </a:rPr>
              <a:t>tdeleon@cisco.com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 </a:t>
            </a:r>
            <a:r>
              <a:rPr dirty="0" spc="35"/>
              <a:t>of</a:t>
            </a:r>
            <a:r>
              <a:rPr dirty="0" spc="-60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2021-04-18T11:17:04Z</dcterms:created>
  <dcterms:modified xsi:type="dcterms:W3CDTF">2021-04-18T11:17:04Z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2021-04-18T00:00:00Z</vt:filetime>
  </property>
</Properties>
</file>