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9" r:id="rId2"/>
    <p:sldId id="338" r:id="rId3"/>
    <p:sldId id="340" r:id="rId4"/>
    <p:sldId id="347" r:id="rId5"/>
    <p:sldId id="348" r:id="rId6"/>
    <p:sldId id="341" r:id="rId7"/>
    <p:sldId id="342" r:id="rId8"/>
    <p:sldId id="343" r:id="rId9"/>
    <p:sldId id="344" r:id="rId10"/>
    <p:sldId id="345" r:id="rId11"/>
    <p:sldId id="349" r:id="rId12"/>
    <p:sldId id="351" r:id="rId13"/>
    <p:sldId id="355" r:id="rId14"/>
    <p:sldId id="354" r:id="rId15"/>
    <p:sldId id="356" r:id="rId16"/>
    <p:sldId id="358" r:id="rId17"/>
    <p:sldId id="357" r:id="rId18"/>
    <p:sldId id="359" r:id="rId19"/>
    <p:sldId id="360" r:id="rId20"/>
    <p:sldId id="361" r:id="rId21"/>
    <p:sldId id="362" r:id="rId22"/>
    <p:sldId id="363" r:id="rId23"/>
    <p:sldId id="336" r:id="rId24"/>
  </p:sldIdLst>
  <p:sldSz cx="12192000" cy="6858000"/>
  <p:notesSz cx="6858000" cy="9144000"/>
  <p:embeddedFontLst>
    <p:embeddedFont>
      <p:font typeface="微软雅黑" panose="020B0503020204020204" pitchFamily="34" charset="-122"/>
      <p:regular r:id="rId25"/>
      <p:bold r:id="rId26"/>
    </p:embeddedFont>
    <p:embeddedFont>
      <p:font typeface="站酷文艺体" panose="02010600030101010101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pattFill prst="ltDn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2EBF1A6-71FF-4905-AA38-87C74F4BCA09}"/>
              </a:ext>
            </a:extLst>
          </p:cNvPr>
          <p:cNvSpPr/>
          <p:nvPr userDrawn="1"/>
        </p:nvSpPr>
        <p:spPr>
          <a:xfrm>
            <a:off x="335280" y="313763"/>
            <a:ext cx="11521440" cy="6230475"/>
          </a:xfrm>
          <a:prstGeom prst="roundRect">
            <a:avLst>
              <a:gd name="adj" fmla="val 2389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C0F47D-B7A1-4D10-B3DA-940F9FADBC08}"/>
              </a:ext>
            </a:extLst>
          </p:cNvPr>
          <p:cNvGrpSpPr/>
          <p:nvPr userDrawn="1"/>
        </p:nvGrpSpPr>
        <p:grpSpPr>
          <a:xfrm>
            <a:off x="10958963" y="-368027"/>
            <a:ext cx="965460" cy="2405173"/>
            <a:chOff x="10715891" y="-414327"/>
            <a:chExt cx="1152915" cy="2872164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39B61CC-2790-45C4-81BC-DFCA180816CB}"/>
                </a:ext>
              </a:extLst>
            </p:cNvPr>
            <p:cNvSpPr/>
            <p:nvPr/>
          </p:nvSpPr>
          <p:spPr>
            <a:xfrm rot="2583114">
              <a:off x="10715891" y="-386573"/>
              <a:ext cx="347869" cy="1989386"/>
            </a:xfrm>
            <a:custGeom>
              <a:avLst/>
              <a:gdLst>
                <a:gd name="connsiteX0" fmla="*/ 0 w 347869"/>
                <a:gd name="connsiteY0" fmla="*/ 324983 h 1989386"/>
                <a:gd name="connsiteX1" fmla="*/ 347869 w 347869"/>
                <a:gd name="connsiteY1" fmla="*/ 0 h 1989386"/>
                <a:gd name="connsiteX2" fmla="*/ 347869 w 347869"/>
                <a:gd name="connsiteY2" fmla="*/ 1815451 h 1989386"/>
                <a:gd name="connsiteX3" fmla="*/ 173934 w 347869"/>
                <a:gd name="connsiteY3" fmla="*/ 1989386 h 1989386"/>
                <a:gd name="connsiteX4" fmla="*/ 173935 w 347869"/>
                <a:gd name="connsiteY4" fmla="*/ 1989385 h 1989386"/>
                <a:gd name="connsiteX5" fmla="*/ 0 w 347869"/>
                <a:gd name="connsiteY5" fmla="*/ 1815450 h 19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869" h="1989386">
                  <a:moveTo>
                    <a:pt x="0" y="324983"/>
                  </a:moveTo>
                  <a:lnTo>
                    <a:pt x="347869" y="0"/>
                  </a:lnTo>
                  <a:lnTo>
                    <a:pt x="347869" y="1815451"/>
                  </a:lnTo>
                  <a:cubicBezTo>
                    <a:pt x="347869" y="1911513"/>
                    <a:pt x="269996" y="1989386"/>
                    <a:pt x="173934" y="1989386"/>
                  </a:cubicBezTo>
                  <a:lnTo>
                    <a:pt x="173935" y="1989385"/>
                  </a:lnTo>
                  <a:cubicBezTo>
                    <a:pt x="77873" y="1989385"/>
                    <a:pt x="0" y="1911512"/>
                    <a:pt x="0" y="18154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3951BCB-DF09-431B-B718-D810A01FA1DF}"/>
                </a:ext>
              </a:extLst>
            </p:cNvPr>
            <p:cNvSpPr/>
            <p:nvPr/>
          </p:nvSpPr>
          <p:spPr>
            <a:xfrm rot="2583114">
              <a:off x="11008124" y="-414327"/>
              <a:ext cx="347870" cy="2872164"/>
            </a:xfrm>
            <a:custGeom>
              <a:avLst/>
              <a:gdLst>
                <a:gd name="connsiteX0" fmla="*/ 0 w 347870"/>
                <a:gd name="connsiteY0" fmla="*/ 200317 h 2872164"/>
                <a:gd name="connsiteX1" fmla="*/ 214424 w 347870"/>
                <a:gd name="connsiteY1" fmla="*/ 0 h 2872164"/>
                <a:gd name="connsiteX2" fmla="*/ 347870 w 347870"/>
                <a:gd name="connsiteY2" fmla="*/ 142844 h 2872164"/>
                <a:gd name="connsiteX3" fmla="*/ 347869 w 347870"/>
                <a:gd name="connsiteY3" fmla="*/ 2698229 h 2872164"/>
                <a:gd name="connsiteX4" fmla="*/ 173934 w 347870"/>
                <a:gd name="connsiteY4" fmla="*/ 2872164 h 2872164"/>
                <a:gd name="connsiteX5" fmla="*/ 173935 w 347870"/>
                <a:gd name="connsiteY5" fmla="*/ 2872163 h 2872164"/>
                <a:gd name="connsiteX6" fmla="*/ 0 w 347870"/>
                <a:gd name="connsiteY6" fmla="*/ 2698228 h 287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0" h="2872164">
                  <a:moveTo>
                    <a:pt x="0" y="200317"/>
                  </a:moveTo>
                  <a:lnTo>
                    <a:pt x="214424" y="0"/>
                  </a:lnTo>
                  <a:lnTo>
                    <a:pt x="347870" y="142844"/>
                  </a:lnTo>
                  <a:lnTo>
                    <a:pt x="347869" y="2698229"/>
                  </a:lnTo>
                  <a:cubicBezTo>
                    <a:pt x="347869" y="2794291"/>
                    <a:pt x="269996" y="2872164"/>
                    <a:pt x="173934" y="2872164"/>
                  </a:cubicBezTo>
                  <a:lnTo>
                    <a:pt x="173935" y="2872163"/>
                  </a:lnTo>
                  <a:cubicBezTo>
                    <a:pt x="77873" y="2872163"/>
                    <a:pt x="0" y="2794290"/>
                    <a:pt x="0" y="26982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90F8DFC-FC75-4BC7-A057-8E79B82CDFB5}"/>
                </a:ext>
              </a:extLst>
            </p:cNvPr>
            <p:cNvSpPr/>
            <p:nvPr/>
          </p:nvSpPr>
          <p:spPr>
            <a:xfrm rot="2583114">
              <a:off x="11520936" y="284880"/>
              <a:ext cx="347870" cy="1828813"/>
            </a:xfrm>
            <a:custGeom>
              <a:avLst/>
              <a:gdLst>
                <a:gd name="connsiteX0" fmla="*/ 0 w 347870"/>
                <a:gd name="connsiteY0" fmla="*/ 0 h 1828813"/>
                <a:gd name="connsiteX1" fmla="*/ 347870 w 347870"/>
                <a:gd name="connsiteY1" fmla="*/ 372368 h 1828813"/>
                <a:gd name="connsiteX2" fmla="*/ 347869 w 347870"/>
                <a:gd name="connsiteY2" fmla="*/ 1654878 h 1828813"/>
                <a:gd name="connsiteX3" fmla="*/ 173934 w 347870"/>
                <a:gd name="connsiteY3" fmla="*/ 1828813 h 1828813"/>
                <a:gd name="connsiteX4" fmla="*/ 173935 w 347870"/>
                <a:gd name="connsiteY4" fmla="*/ 1828812 h 1828813"/>
                <a:gd name="connsiteX5" fmla="*/ 0 w 347870"/>
                <a:gd name="connsiteY5" fmla="*/ 1654877 h 18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870" h="1828813">
                  <a:moveTo>
                    <a:pt x="0" y="0"/>
                  </a:moveTo>
                  <a:lnTo>
                    <a:pt x="347870" y="372368"/>
                  </a:lnTo>
                  <a:lnTo>
                    <a:pt x="347869" y="1654878"/>
                  </a:lnTo>
                  <a:cubicBezTo>
                    <a:pt x="347869" y="1750940"/>
                    <a:pt x="269996" y="1828813"/>
                    <a:pt x="173934" y="1828813"/>
                  </a:cubicBezTo>
                  <a:lnTo>
                    <a:pt x="173935" y="1828812"/>
                  </a:lnTo>
                  <a:cubicBezTo>
                    <a:pt x="77873" y="1828812"/>
                    <a:pt x="0" y="1750939"/>
                    <a:pt x="0" y="16548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6EBD784-C137-4927-A79F-6567F69B200E}"/>
              </a:ext>
            </a:extLst>
          </p:cNvPr>
          <p:cNvGrpSpPr/>
          <p:nvPr userDrawn="1"/>
        </p:nvGrpSpPr>
        <p:grpSpPr>
          <a:xfrm rot="10800000">
            <a:off x="252381" y="4817431"/>
            <a:ext cx="965460" cy="2405173"/>
            <a:chOff x="10715891" y="-414327"/>
            <a:chExt cx="1152915" cy="2872164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62CAECC-C7EB-424E-A551-A3002741AE8B}"/>
                </a:ext>
              </a:extLst>
            </p:cNvPr>
            <p:cNvSpPr/>
            <p:nvPr/>
          </p:nvSpPr>
          <p:spPr>
            <a:xfrm rot="2583114">
              <a:off x="10715891" y="-386573"/>
              <a:ext cx="347869" cy="1989386"/>
            </a:xfrm>
            <a:custGeom>
              <a:avLst/>
              <a:gdLst>
                <a:gd name="connsiteX0" fmla="*/ 0 w 347869"/>
                <a:gd name="connsiteY0" fmla="*/ 324983 h 1989386"/>
                <a:gd name="connsiteX1" fmla="*/ 347869 w 347869"/>
                <a:gd name="connsiteY1" fmla="*/ 0 h 1989386"/>
                <a:gd name="connsiteX2" fmla="*/ 347869 w 347869"/>
                <a:gd name="connsiteY2" fmla="*/ 1815451 h 1989386"/>
                <a:gd name="connsiteX3" fmla="*/ 173934 w 347869"/>
                <a:gd name="connsiteY3" fmla="*/ 1989386 h 1989386"/>
                <a:gd name="connsiteX4" fmla="*/ 173935 w 347869"/>
                <a:gd name="connsiteY4" fmla="*/ 1989385 h 1989386"/>
                <a:gd name="connsiteX5" fmla="*/ 0 w 347869"/>
                <a:gd name="connsiteY5" fmla="*/ 1815450 h 19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869" h="1989386">
                  <a:moveTo>
                    <a:pt x="0" y="324983"/>
                  </a:moveTo>
                  <a:lnTo>
                    <a:pt x="347869" y="0"/>
                  </a:lnTo>
                  <a:lnTo>
                    <a:pt x="347869" y="1815451"/>
                  </a:lnTo>
                  <a:cubicBezTo>
                    <a:pt x="347869" y="1911513"/>
                    <a:pt x="269996" y="1989386"/>
                    <a:pt x="173934" y="1989386"/>
                  </a:cubicBezTo>
                  <a:lnTo>
                    <a:pt x="173935" y="1989385"/>
                  </a:lnTo>
                  <a:cubicBezTo>
                    <a:pt x="77873" y="1989385"/>
                    <a:pt x="0" y="1911512"/>
                    <a:pt x="0" y="18154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86D4593-6E7D-46F5-BB46-C52C885F39FC}"/>
                </a:ext>
              </a:extLst>
            </p:cNvPr>
            <p:cNvSpPr/>
            <p:nvPr/>
          </p:nvSpPr>
          <p:spPr>
            <a:xfrm rot="2583114">
              <a:off x="11008124" y="-414327"/>
              <a:ext cx="347870" cy="2872164"/>
            </a:xfrm>
            <a:custGeom>
              <a:avLst/>
              <a:gdLst>
                <a:gd name="connsiteX0" fmla="*/ 0 w 347870"/>
                <a:gd name="connsiteY0" fmla="*/ 200317 h 2872164"/>
                <a:gd name="connsiteX1" fmla="*/ 214424 w 347870"/>
                <a:gd name="connsiteY1" fmla="*/ 0 h 2872164"/>
                <a:gd name="connsiteX2" fmla="*/ 347870 w 347870"/>
                <a:gd name="connsiteY2" fmla="*/ 142844 h 2872164"/>
                <a:gd name="connsiteX3" fmla="*/ 347869 w 347870"/>
                <a:gd name="connsiteY3" fmla="*/ 2698229 h 2872164"/>
                <a:gd name="connsiteX4" fmla="*/ 173934 w 347870"/>
                <a:gd name="connsiteY4" fmla="*/ 2872164 h 2872164"/>
                <a:gd name="connsiteX5" fmla="*/ 173935 w 347870"/>
                <a:gd name="connsiteY5" fmla="*/ 2872163 h 2872164"/>
                <a:gd name="connsiteX6" fmla="*/ 0 w 347870"/>
                <a:gd name="connsiteY6" fmla="*/ 2698228 h 287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870" h="2872164">
                  <a:moveTo>
                    <a:pt x="0" y="200317"/>
                  </a:moveTo>
                  <a:lnTo>
                    <a:pt x="214424" y="0"/>
                  </a:lnTo>
                  <a:lnTo>
                    <a:pt x="347870" y="142844"/>
                  </a:lnTo>
                  <a:lnTo>
                    <a:pt x="347869" y="2698229"/>
                  </a:lnTo>
                  <a:cubicBezTo>
                    <a:pt x="347869" y="2794291"/>
                    <a:pt x="269996" y="2872164"/>
                    <a:pt x="173934" y="2872164"/>
                  </a:cubicBezTo>
                  <a:lnTo>
                    <a:pt x="173935" y="2872163"/>
                  </a:lnTo>
                  <a:cubicBezTo>
                    <a:pt x="77873" y="2872163"/>
                    <a:pt x="0" y="2794290"/>
                    <a:pt x="0" y="269822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E114554-D205-4F91-97D3-9AE1D4D99783}"/>
                </a:ext>
              </a:extLst>
            </p:cNvPr>
            <p:cNvSpPr/>
            <p:nvPr/>
          </p:nvSpPr>
          <p:spPr>
            <a:xfrm rot="2583114">
              <a:off x="11520936" y="284880"/>
              <a:ext cx="347870" cy="1828813"/>
            </a:xfrm>
            <a:custGeom>
              <a:avLst/>
              <a:gdLst>
                <a:gd name="connsiteX0" fmla="*/ 0 w 347870"/>
                <a:gd name="connsiteY0" fmla="*/ 0 h 1828813"/>
                <a:gd name="connsiteX1" fmla="*/ 347870 w 347870"/>
                <a:gd name="connsiteY1" fmla="*/ 372368 h 1828813"/>
                <a:gd name="connsiteX2" fmla="*/ 347869 w 347870"/>
                <a:gd name="connsiteY2" fmla="*/ 1654878 h 1828813"/>
                <a:gd name="connsiteX3" fmla="*/ 173934 w 347870"/>
                <a:gd name="connsiteY3" fmla="*/ 1828813 h 1828813"/>
                <a:gd name="connsiteX4" fmla="*/ 173935 w 347870"/>
                <a:gd name="connsiteY4" fmla="*/ 1828812 h 1828813"/>
                <a:gd name="connsiteX5" fmla="*/ 0 w 347870"/>
                <a:gd name="connsiteY5" fmla="*/ 1654877 h 182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870" h="1828813">
                  <a:moveTo>
                    <a:pt x="0" y="0"/>
                  </a:moveTo>
                  <a:lnTo>
                    <a:pt x="347870" y="372368"/>
                  </a:lnTo>
                  <a:lnTo>
                    <a:pt x="347869" y="1654878"/>
                  </a:lnTo>
                  <a:cubicBezTo>
                    <a:pt x="347869" y="1750940"/>
                    <a:pt x="269996" y="1828813"/>
                    <a:pt x="173934" y="1828813"/>
                  </a:cubicBezTo>
                  <a:lnTo>
                    <a:pt x="173935" y="1828812"/>
                  </a:lnTo>
                  <a:cubicBezTo>
                    <a:pt x="77873" y="1828812"/>
                    <a:pt x="0" y="1750939"/>
                    <a:pt x="0" y="16548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pattFill prst="ltDnDiag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90C77D-0256-4769-AAAF-C7152445D2DF}"/>
              </a:ext>
            </a:extLst>
          </p:cNvPr>
          <p:cNvSpPr/>
          <p:nvPr userDrawn="1"/>
        </p:nvSpPr>
        <p:spPr>
          <a:xfrm>
            <a:off x="212035" y="193816"/>
            <a:ext cx="11767931" cy="6470369"/>
          </a:xfrm>
          <a:prstGeom prst="roundRect">
            <a:avLst>
              <a:gd name="adj" fmla="val 2535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949FE-6AF5-4CEF-854D-2964C5F78377}"/>
              </a:ext>
            </a:extLst>
          </p:cNvPr>
          <p:cNvSpPr txBox="1"/>
          <p:nvPr/>
        </p:nvSpPr>
        <p:spPr>
          <a:xfrm>
            <a:off x="2226297" y="1636449"/>
            <a:ext cx="8046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数学建模步骤</a:t>
            </a:r>
            <a:endParaRPr lang="en-US" altLang="zh-CN" sz="7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7223F6-D67F-4E1D-9ADC-318F18C57763}"/>
              </a:ext>
            </a:extLst>
          </p:cNvPr>
          <p:cNvCxnSpPr/>
          <p:nvPr/>
        </p:nvCxnSpPr>
        <p:spPr>
          <a:xfrm>
            <a:off x="3367709" y="3935895"/>
            <a:ext cx="545658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E500EC1-33C6-4637-B3E9-A85DB7DBCBFC}"/>
              </a:ext>
            </a:extLst>
          </p:cNvPr>
          <p:cNvSpPr/>
          <p:nvPr/>
        </p:nvSpPr>
        <p:spPr>
          <a:xfrm>
            <a:off x="4000293" y="4273939"/>
            <a:ext cx="4191415" cy="3899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2A49E9-A153-4C97-9F57-CF3C65BDEA3D}"/>
              </a:ext>
            </a:extLst>
          </p:cNvPr>
          <p:cNvSpPr txBox="1"/>
          <p:nvPr/>
        </p:nvSpPr>
        <p:spPr>
          <a:xfrm>
            <a:off x="4519586" y="4292397"/>
            <a:ext cx="31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信息与通信工程学院          姚迎奥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7EB4BB-35EB-4112-82A6-8C1231CF835A}"/>
              </a:ext>
            </a:extLst>
          </p:cNvPr>
          <p:cNvSpPr txBox="1"/>
          <p:nvPr/>
        </p:nvSpPr>
        <p:spPr>
          <a:xfrm>
            <a:off x="5680342" y="2719034"/>
            <a:ext cx="371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4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真题分析</a:t>
            </a:r>
          </a:p>
        </p:txBody>
      </p:sp>
    </p:spTree>
    <p:extLst>
      <p:ext uri="{BB962C8B-B14F-4D97-AF65-F5344CB8AC3E}">
        <p14:creationId xmlns:p14="http://schemas.microsoft.com/office/powerpoint/2010/main" val="813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D2F17-21D7-4C7B-80FC-A58FC4F0C9B9}"/>
              </a:ext>
            </a:extLst>
          </p:cNvPr>
          <p:cNvSpPr txBox="1"/>
          <p:nvPr/>
        </p:nvSpPr>
        <p:spPr>
          <a:xfrm>
            <a:off x="1198880" y="3381724"/>
            <a:ext cx="641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脚踏实地，不要为了建模而建模。避免在这个阶段套模型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DE8EC-FC45-4ED8-A9EE-59412EE31D28}"/>
              </a:ext>
            </a:extLst>
          </p:cNvPr>
          <p:cNvSpPr txBox="1"/>
          <p:nvPr/>
        </p:nvSpPr>
        <p:spPr>
          <a:xfrm>
            <a:off x="1198880" y="2400596"/>
            <a:ext cx="430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对一个模型本身进行充分分析与挖掘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546AAB-C040-4298-BD23-7F3258AB886C}"/>
              </a:ext>
            </a:extLst>
          </p:cNvPr>
          <p:cNvSpPr txBox="1"/>
          <p:nvPr/>
        </p:nvSpPr>
        <p:spPr>
          <a:xfrm>
            <a:off x="1198880" y="2891160"/>
            <a:ext cx="55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是第二个问模型的基础，由简到繁，步步为营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52EC76-30D2-458B-8B42-09E369DBED17}"/>
              </a:ext>
            </a:extLst>
          </p:cNvPr>
          <p:cNvSpPr txBox="1"/>
          <p:nvPr/>
        </p:nvSpPr>
        <p:spPr>
          <a:xfrm>
            <a:off x="1198880" y="1910032"/>
            <a:ext cx="626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资料文献的模型，先搞懂文献基本思路，再结合题目建模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12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基础模型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52EC76-30D2-458B-8B42-09E369DBED17}"/>
              </a:ext>
            </a:extLst>
          </p:cNvPr>
          <p:cNvSpPr txBox="1"/>
          <p:nvPr/>
        </p:nvSpPr>
        <p:spPr>
          <a:xfrm>
            <a:off x="1198880" y="1910032"/>
            <a:ext cx="626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如何对待资料文献？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D75A6F-4A5B-4BD3-8983-847E738F3901}"/>
              </a:ext>
            </a:extLst>
          </p:cNvPr>
          <p:cNvSpPr txBox="1"/>
          <p:nvPr/>
        </p:nvSpPr>
        <p:spPr>
          <a:xfrm>
            <a:off x="1460611" y="2292197"/>
            <a:ext cx="913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资料文献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不会提供答案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，只是提供一个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方向和出发点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评委出题时有意为之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F234BF-FA1D-4163-BF69-74765FB81EAD}"/>
              </a:ext>
            </a:extLst>
          </p:cNvPr>
          <p:cNvSpPr txBox="1"/>
          <p:nvPr/>
        </p:nvSpPr>
        <p:spPr>
          <a:xfrm>
            <a:off x="1198880" y="2917004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2016287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论文为例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ED153D-E4FD-4032-A865-C24C3232C257}"/>
              </a:ext>
            </a:extLst>
          </p:cNvPr>
          <p:cNvSpPr txBox="1"/>
          <p:nvPr/>
        </p:nvSpPr>
        <p:spPr>
          <a:xfrm>
            <a:off x="1198880" y="3553737"/>
            <a:ext cx="6261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从文献得到的信息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-&gt; Concepts: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环境承载力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(EBC)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和环境承载量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(EBQ)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EBC&gt;EBQ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，环境自身无法恢复受到的损害。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5D48F74-478F-4C5C-9939-5FFB5EA73FE6}"/>
              </a:ext>
            </a:extLst>
          </p:cNvPr>
          <p:cNvGrpSpPr/>
          <p:nvPr/>
        </p:nvGrpSpPr>
        <p:grpSpPr>
          <a:xfrm>
            <a:off x="4405277" y="5102332"/>
            <a:ext cx="3970725" cy="1397655"/>
            <a:chOff x="5479045" y="2902172"/>
            <a:chExt cx="3970725" cy="139765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1D57B88-D176-4DA9-899F-3C28B548287A}"/>
                </a:ext>
              </a:extLst>
            </p:cNvPr>
            <p:cNvGrpSpPr/>
            <p:nvPr/>
          </p:nvGrpSpPr>
          <p:grpSpPr>
            <a:xfrm>
              <a:off x="8208952" y="3276366"/>
              <a:ext cx="1240818" cy="646331"/>
              <a:chOff x="9683073" y="4501684"/>
              <a:chExt cx="1240818" cy="646331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326C43C-7688-4CC3-8CC3-36C48F92EC96}"/>
                  </a:ext>
                </a:extLst>
              </p:cNvPr>
              <p:cNvSpPr txBox="1"/>
              <p:nvPr/>
            </p:nvSpPr>
            <p:spPr>
              <a:xfrm>
                <a:off x="9683073" y="4501684"/>
                <a:ext cx="1240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垃圾的最大容纳量</a:t>
                </a: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AF4F037B-CDB3-449B-82BC-2A565C0B0B0F}"/>
                  </a:ext>
                </a:extLst>
              </p:cNvPr>
              <p:cNvSpPr/>
              <p:nvPr/>
            </p:nvSpPr>
            <p:spPr>
              <a:xfrm>
                <a:off x="9703393" y="4508975"/>
                <a:ext cx="1066207" cy="639040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CEE6F870-7812-401A-B60E-CFDED6D5CCA0}"/>
                </a:ext>
              </a:extLst>
            </p:cNvPr>
            <p:cNvGrpSpPr/>
            <p:nvPr/>
          </p:nvGrpSpPr>
          <p:grpSpPr>
            <a:xfrm>
              <a:off x="5479045" y="2902172"/>
              <a:ext cx="2275840" cy="1397655"/>
              <a:chOff x="6786880" y="4318851"/>
              <a:chExt cx="2275840" cy="1397655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3D9972B-E5C0-40BC-BECB-994C13C1BC36}"/>
                  </a:ext>
                </a:extLst>
              </p:cNvPr>
              <p:cNvSpPr/>
              <p:nvPr/>
            </p:nvSpPr>
            <p:spPr>
              <a:xfrm>
                <a:off x="6786880" y="4318851"/>
                <a:ext cx="2275840" cy="1397655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5D112BD-D7CB-45FC-B777-84F5000B1CCE}"/>
                  </a:ext>
                </a:extLst>
              </p:cNvPr>
              <p:cNvSpPr txBox="1"/>
              <p:nvPr/>
            </p:nvSpPr>
            <p:spPr>
              <a:xfrm>
                <a:off x="7447280" y="4693641"/>
                <a:ext cx="12496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</a:p>
            </p:txBody>
          </p:sp>
        </p:grpSp>
        <p:sp>
          <p:nvSpPr>
            <p:cNvPr id="66" name="箭头: 右 65">
              <a:extLst>
                <a:ext uri="{FF2B5EF4-FFF2-40B4-BE49-F238E27FC236}">
                  <a16:creationId xmlns:a16="http://schemas.microsoft.com/office/drawing/2014/main" id="{04BFC02E-E914-47A6-9C02-73A565D8E361}"/>
                </a:ext>
              </a:extLst>
            </p:cNvPr>
            <p:cNvSpPr/>
            <p:nvPr/>
          </p:nvSpPr>
          <p:spPr>
            <a:xfrm>
              <a:off x="7744725" y="3488745"/>
              <a:ext cx="447040" cy="298434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E587CA73-2F16-48FF-89A3-5FCB34B9CEBA}"/>
              </a:ext>
            </a:extLst>
          </p:cNvPr>
          <p:cNvSpPr txBox="1"/>
          <p:nvPr/>
        </p:nvSpPr>
        <p:spPr>
          <a:xfrm>
            <a:off x="1218757" y="4917666"/>
            <a:ext cx="205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对我们的帮助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07E5EC-C424-418F-92E0-130B979CFCD5}"/>
              </a:ext>
            </a:extLst>
          </p:cNvPr>
          <p:cNvGrpSpPr/>
          <p:nvPr/>
        </p:nvGrpSpPr>
        <p:grpSpPr>
          <a:xfrm>
            <a:off x="8632541" y="5584843"/>
            <a:ext cx="1571635" cy="369332"/>
            <a:chOff x="7966619" y="4733000"/>
            <a:chExt cx="1571635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D49C327-FFDD-4826-B41F-0379ABCA326B}"/>
                </a:ext>
              </a:extLst>
            </p:cNvPr>
            <p:cNvSpPr txBox="1"/>
            <p:nvPr/>
          </p:nvSpPr>
          <p:spPr>
            <a:xfrm>
              <a:off x="7966619" y="4733000"/>
              <a:ext cx="1571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EBC=EBQ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0216083-9E66-47CA-B46A-685C937C3AC0}"/>
                </a:ext>
              </a:extLst>
            </p:cNvPr>
            <p:cNvSpPr/>
            <p:nvPr/>
          </p:nvSpPr>
          <p:spPr>
            <a:xfrm>
              <a:off x="8040757" y="4733000"/>
              <a:ext cx="1341782" cy="369332"/>
            </a:xfrm>
            <a:prstGeom prst="round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箭头: 右 8">
            <a:extLst>
              <a:ext uri="{FF2B5EF4-FFF2-40B4-BE49-F238E27FC236}">
                <a16:creationId xmlns:a16="http://schemas.microsoft.com/office/drawing/2014/main" id="{AA7630B9-F9B9-41D8-8E15-9C4A4C8FC2E9}"/>
              </a:ext>
            </a:extLst>
          </p:cNvPr>
          <p:cNvSpPr/>
          <p:nvPr/>
        </p:nvSpPr>
        <p:spPr>
          <a:xfrm>
            <a:off x="8261467" y="5688905"/>
            <a:ext cx="410830" cy="26527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7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71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基础模型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52EC76-30D2-458B-8B42-09E369DBED17}"/>
              </a:ext>
            </a:extLst>
          </p:cNvPr>
          <p:cNvSpPr txBox="1"/>
          <p:nvPr/>
        </p:nvSpPr>
        <p:spPr>
          <a:xfrm>
            <a:off x="1198880" y="1910032"/>
            <a:ext cx="626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我们还需要做什么？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D75A6F-4A5B-4BD3-8983-847E738F3901}"/>
              </a:ext>
            </a:extLst>
          </p:cNvPr>
          <p:cNvSpPr txBox="1"/>
          <p:nvPr/>
        </p:nvSpPr>
        <p:spPr>
          <a:xfrm>
            <a:off x="1460611" y="2292197"/>
            <a:ext cx="2932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量化例子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量化环境承载力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想象力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F172AA-008A-496C-AA27-6F145D259CD7}"/>
              </a:ext>
            </a:extLst>
          </p:cNvPr>
          <p:cNvGrpSpPr/>
          <p:nvPr/>
        </p:nvGrpSpPr>
        <p:grpSpPr>
          <a:xfrm>
            <a:off x="1281707" y="4090015"/>
            <a:ext cx="2356016" cy="369332"/>
            <a:chOff x="1281707" y="4090015"/>
            <a:chExt cx="2356016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1E928C-4B26-49E1-82F6-99FB2AF8BD39}"/>
                </a:ext>
              </a:extLst>
            </p:cNvPr>
            <p:cNvSpPr txBox="1"/>
            <p:nvPr/>
          </p:nvSpPr>
          <p:spPr>
            <a:xfrm>
              <a:off x="1281707" y="4090015"/>
              <a:ext cx="235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通过分类来拆解问题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45CA553-86FA-46B6-A436-AA763BC91D93}"/>
                </a:ext>
              </a:extLst>
            </p:cNvPr>
            <p:cNvSpPr/>
            <p:nvPr/>
          </p:nvSpPr>
          <p:spPr>
            <a:xfrm>
              <a:off x="1301584" y="4090015"/>
              <a:ext cx="2194588" cy="36933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539B50B-C5B3-4CA8-807A-8E7B9F9D78BE}"/>
              </a:ext>
            </a:extLst>
          </p:cNvPr>
          <p:cNvGrpSpPr/>
          <p:nvPr/>
        </p:nvGrpSpPr>
        <p:grpSpPr>
          <a:xfrm>
            <a:off x="1460611" y="4650429"/>
            <a:ext cx="3495260" cy="1694971"/>
            <a:chOff x="1460611" y="4650429"/>
            <a:chExt cx="3495260" cy="169497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6D6904A-13E8-4186-8CDB-867927F66EB9}"/>
                </a:ext>
              </a:extLst>
            </p:cNvPr>
            <p:cNvSpPr txBox="1"/>
            <p:nvPr/>
          </p:nvSpPr>
          <p:spPr>
            <a:xfrm>
              <a:off x="1460611" y="5210844"/>
              <a:ext cx="139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环境承载力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47344D-8CA3-4485-88AA-0553C8781595}"/>
                </a:ext>
              </a:extLst>
            </p:cNvPr>
            <p:cNvSpPr/>
            <p:nvPr/>
          </p:nvSpPr>
          <p:spPr>
            <a:xfrm>
              <a:off x="1460611" y="5210844"/>
              <a:ext cx="1302467" cy="369332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35BB395-8C30-4016-AF95-936A73FF7480}"/>
                </a:ext>
              </a:extLst>
            </p:cNvPr>
            <p:cNvSpPr txBox="1"/>
            <p:nvPr/>
          </p:nvSpPr>
          <p:spPr>
            <a:xfrm>
              <a:off x="3203272" y="4650429"/>
              <a:ext cx="139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大气承载力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4033018-2D15-4640-A837-2A71EA868933}"/>
                </a:ext>
              </a:extLst>
            </p:cNvPr>
            <p:cNvSpPr/>
            <p:nvPr/>
          </p:nvSpPr>
          <p:spPr>
            <a:xfrm>
              <a:off x="3203272" y="4650429"/>
              <a:ext cx="1302467" cy="369332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253131D-22EB-436A-9DB0-B12C494191AA}"/>
                </a:ext>
              </a:extLst>
            </p:cNvPr>
            <p:cNvSpPr txBox="1"/>
            <p:nvPr/>
          </p:nvSpPr>
          <p:spPr>
            <a:xfrm>
              <a:off x="3213210" y="5317166"/>
              <a:ext cx="17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水资源承载力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FAF9309-7858-4128-825F-319FF487B75A}"/>
                </a:ext>
              </a:extLst>
            </p:cNvPr>
            <p:cNvSpPr/>
            <p:nvPr/>
          </p:nvSpPr>
          <p:spPr>
            <a:xfrm>
              <a:off x="3203272" y="5340251"/>
              <a:ext cx="1653648" cy="36933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889A981-2A28-45C4-A983-542F6923C9F4}"/>
                </a:ext>
              </a:extLst>
            </p:cNvPr>
            <p:cNvSpPr txBox="1"/>
            <p:nvPr/>
          </p:nvSpPr>
          <p:spPr>
            <a:xfrm>
              <a:off x="3213210" y="5976068"/>
              <a:ext cx="139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土壤承载力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88DC3A1-4A4D-48C1-B883-42C9B28F3F3E}"/>
                </a:ext>
              </a:extLst>
            </p:cNvPr>
            <p:cNvSpPr/>
            <p:nvPr/>
          </p:nvSpPr>
          <p:spPr>
            <a:xfrm>
              <a:off x="3213210" y="5976068"/>
              <a:ext cx="1302467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78AD5C5-48A8-413C-AED4-40F119BA184E}"/>
                </a:ext>
              </a:extLst>
            </p:cNvPr>
            <p:cNvCxnSpPr>
              <a:cxnSpLocks/>
            </p:cNvCxnSpPr>
            <p:nvPr/>
          </p:nvCxnSpPr>
          <p:spPr>
            <a:xfrm>
              <a:off x="2763078" y="5430005"/>
              <a:ext cx="44019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BC92940-93C2-48E8-BACD-F18CCEBB8321}"/>
                </a:ext>
              </a:extLst>
            </p:cNvPr>
            <p:cNvCxnSpPr>
              <a:cxnSpLocks/>
            </p:cNvCxnSpPr>
            <p:nvPr/>
          </p:nvCxnSpPr>
          <p:spPr>
            <a:xfrm>
              <a:off x="2983175" y="4835095"/>
              <a:ext cx="220097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DE224C8-C7E2-4E16-B12D-E0B850B06A1F}"/>
                </a:ext>
              </a:extLst>
            </p:cNvPr>
            <p:cNvCxnSpPr>
              <a:cxnSpLocks/>
            </p:cNvCxnSpPr>
            <p:nvPr/>
          </p:nvCxnSpPr>
          <p:spPr>
            <a:xfrm>
              <a:off x="2983174" y="6160734"/>
              <a:ext cx="220097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CCDE7B1-838A-4E44-8E9E-8752B1487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174" y="4842931"/>
              <a:ext cx="0" cy="1317803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E15A29-1D12-4816-BFD0-0A549A5DB50B}"/>
              </a:ext>
            </a:extLst>
          </p:cNvPr>
          <p:cNvGrpSpPr/>
          <p:nvPr/>
        </p:nvGrpSpPr>
        <p:grpSpPr>
          <a:xfrm>
            <a:off x="6390639" y="4383157"/>
            <a:ext cx="1600397" cy="778017"/>
            <a:chOff x="6390639" y="4383157"/>
            <a:chExt cx="1600397" cy="77801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62F7B7F-CC0C-4F00-87F0-D9A741C7D66F}"/>
                </a:ext>
              </a:extLst>
            </p:cNvPr>
            <p:cNvSpPr/>
            <p:nvPr/>
          </p:nvSpPr>
          <p:spPr>
            <a:xfrm>
              <a:off x="6569544" y="4459347"/>
              <a:ext cx="1252551" cy="616226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5FCC87-BDF3-410E-958F-82411AD002CE}"/>
                </a:ext>
              </a:extLst>
            </p:cNvPr>
            <p:cNvSpPr txBox="1"/>
            <p:nvPr/>
          </p:nvSpPr>
          <p:spPr>
            <a:xfrm>
              <a:off x="6766892" y="4619528"/>
              <a:ext cx="1055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塑料袋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77461D1-FD0F-4325-8CC3-7BD4FA7438F7}"/>
                </a:ext>
              </a:extLst>
            </p:cNvPr>
            <p:cNvSpPr/>
            <p:nvPr/>
          </p:nvSpPr>
          <p:spPr>
            <a:xfrm>
              <a:off x="6726167" y="4574739"/>
              <a:ext cx="917024" cy="445022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702F2DA-20D4-4F2F-B407-0EFD64DEB691}"/>
                </a:ext>
              </a:extLst>
            </p:cNvPr>
            <p:cNvSpPr/>
            <p:nvPr/>
          </p:nvSpPr>
          <p:spPr>
            <a:xfrm>
              <a:off x="6390639" y="4383157"/>
              <a:ext cx="1600397" cy="778017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6C6E76-07C0-4B96-BB52-D383A3FC7A3F}"/>
              </a:ext>
            </a:extLst>
          </p:cNvPr>
          <p:cNvGrpSpPr/>
          <p:nvPr/>
        </p:nvGrpSpPr>
        <p:grpSpPr>
          <a:xfrm>
            <a:off x="6488940" y="5424612"/>
            <a:ext cx="1391478" cy="778016"/>
            <a:chOff x="6301629" y="5419381"/>
            <a:chExt cx="1391478" cy="77801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73B4910-3406-4B93-9636-E32C4B6E5EEA}"/>
                </a:ext>
              </a:extLst>
            </p:cNvPr>
            <p:cNvSpPr/>
            <p:nvPr/>
          </p:nvSpPr>
          <p:spPr>
            <a:xfrm>
              <a:off x="6390640" y="5502692"/>
              <a:ext cx="1252551" cy="616226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9438360-0F50-41CB-840B-5BCE1E1AF96D}"/>
                </a:ext>
              </a:extLst>
            </p:cNvPr>
            <p:cNvSpPr txBox="1"/>
            <p:nvPr/>
          </p:nvSpPr>
          <p:spPr>
            <a:xfrm>
              <a:off x="6460213" y="5626139"/>
              <a:ext cx="1113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泡沫制品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F6D6308-6036-4A21-8D64-DC778942B53D}"/>
                </a:ext>
              </a:extLst>
            </p:cNvPr>
            <p:cNvSpPr/>
            <p:nvPr/>
          </p:nvSpPr>
          <p:spPr>
            <a:xfrm>
              <a:off x="6479651" y="5588294"/>
              <a:ext cx="1093966" cy="445022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39C2EB9-02F2-4EE3-AB89-D0E5D0B2601F}"/>
                </a:ext>
              </a:extLst>
            </p:cNvPr>
            <p:cNvSpPr/>
            <p:nvPr/>
          </p:nvSpPr>
          <p:spPr>
            <a:xfrm>
              <a:off x="6301629" y="5419381"/>
              <a:ext cx="1391478" cy="77801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2563C7-2112-4E28-BFAE-10E0AD00EF28}"/>
              </a:ext>
            </a:extLst>
          </p:cNvPr>
          <p:cNvGrpSpPr/>
          <p:nvPr/>
        </p:nvGrpSpPr>
        <p:grpSpPr>
          <a:xfrm>
            <a:off x="7553738" y="2433179"/>
            <a:ext cx="1292087" cy="548187"/>
            <a:chOff x="8259417" y="1128219"/>
            <a:chExt cx="1292087" cy="54818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5935EB2-7773-4D5B-90F1-EDE6BC68AAA2}"/>
                </a:ext>
              </a:extLst>
            </p:cNvPr>
            <p:cNvSpPr txBox="1"/>
            <p:nvPr/>
          </p:nvSpPr>
          <p:spPr>
            <a:xfrm>
              <a:off x="8549805" y="1217646"/>
              <a:ext cx="1000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焚烧 </a:t>
              </a: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12906DCC-4650-4828-822E-0C9C7C257884}"/>
                </a:ext>
              </a:extLst>
            </p:cNvPr>
            <p:cNvSpPr/>
            <p:nvPr/>
          </p:nvSpPr>
          <p:spPr>
            <a:xfrm>
              <a:off x="8259417" y="1128219"/>
              <a:ext cx="1292087" cy="548187"/>
            </a:xfrm>
            <a:prstGeom prst="parallelogram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5555D6-E15F-483F-997B-5B1B8BD9C112}"/>
              </a:ext>
            </a:extLst>
          </p:cNvPr>
          <p:cNvGrpSpPr/>
          <p:nvPr/>
        </p:nvGrpSpPr>
        <p:grpSpPr>
          <a:xfrm>
            <a:off x="8554279" y="3557288"/>
            <a:ext cx="1292087" cy="548187"/>
            <a:chOff x="8259417" y="1128219"/>
            <a:chExt cx="1292087" cy="548187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C7DB6C3-62CB-461D-859B-2D3A772C1A63}"/>
                </a:ext>
              </a:extLst>
            </p:cNvPr>
            <p:cNvSpPr txBox="1"/>
            <p:nvPr/>
          </p:nvSpPr>
          <p:spPr>
            <a:xfrm>
              <a:off x="8549805" y="1217646"/>
              <a:ext cx="7113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填埋</a:t>
              </a:r>
            </a:p>
          </p:txBody>
        </p:sp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B0B4C540-950C-4D7B-9A65-E70AA3D4A3FD}"/>
                </a:ext>
              </a:extLst>
            </p:cNvPr>
            <p:cNvSpPr/>
            <p:nvPr/>
          </p:nvSpPr>
          <p:spPr>
            <a:xfrm>
              <a:off x="8259417" y="1128219"/>
              <a:ext cx="1292087" cy="548187"/>
            </a:xfrm>
            <a:prstGeom prst="parallelogram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EA80B2-B4BA-45D3-80A9-5DE204F9B7C9}"/>
              </a:ext>
            </a:extLst>
          </p:cNvPr>
          <p:cNvGrpSpPr/>
          <p:nvPr/>
        </p:nvGrpSpPr>
        <p:grpSpPr>
          <a:xfrm>
            <a:off x="9488806" y="1884992"/>
            <a:ext cx="1492690" cy="548187"/>
            <a:chOff x="8742461" y="2936653"/>
            <a:chExt cx="1492690" cy="548187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5070834-9283-4634-82B3-E8026FC9AEA9}"/>
                </a:ext>
              </a:extLst>
            </p:cNvPr>
            <p:cNvSpPr txBox="1"/>
            <p:nvPr/>
          </p:nvSpPr>
          <p:spPr>
            <a:xfrm>
              <a:off x="8742461" y="3026080"/>
              <a:ext cx="1492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不可控方式</a:t>
              </a:r>
            </a:p>
          </p:txBody>
        </p:sp>
        <p:sp>
          <p:nvSpPr>
            <p:cNvPr id="73" name="平行四边形 72">
              <a:extLst>
                <a:ext uri="{FF2B5EF4-FFF2-40B4-BE49-F238E27FC236}">
                  <a16:creationId xmlns:a16="http://schemas.microsoft.com/office/drawing/2014/main" id="{F230B290-A2FB-4C26-B76B-F0CFA6DB8650}"/>
                </a:ext>
              </a:extLst>
            </p:cNvPr>
            <p:cNvSpPr/>
            <p:nvPr/>
          </p:nvSpPr>
          <p:spPr>
            <a:xfrm>
              <a:off x="8742461" y="2936653"/>
              <a:ext cx="1292087" cy="548187"/>
            </a:xfrm>
            <a:prstGeom prst="parallelogram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D6C8F3-33D4-4667-8D85-2A3EAB2A81D1}"/>
              </a:ext>
            </a:extLst>
          </p:cNvPr>
          <p:cNvGrpSpPr/>
          <p:nvPr/>
        </p:nvGrpSpPr>
        <p:grpSpPr>
          <a:xfrm>
            <a:off x="10235151" y="2981366"/>
            <a:ext cx="1292087" cy="548187"/>
            <a:chOff x="6927573" y="2439545"/>
            <a:chExt cx="1292087" cy="548187"/>
          </a:xfrm>
        </p:grpSpPr>
        <p:sp>
          <p:nvSpPr>
            <p:cNvPr id="76" name="平行四边形 75">
              <a:extLst>
                <a:ext uri="{FF2B5EF4-FFF2-40B4-BE49-F238E27FC236}">
                  <a16:creationId xmlns:a16="http://schemas.microsoft.com/office/drawing/2014/main" id="{BB5F8101-8EFF-45EF-849F-647EA8C85A3C}"/>
                </a:ext>
              </a:extLst>
            </p:cNvPr>
            <p:cNvSpPr/>
            <p:nvPr/>
          </p:nvSpPr>
          <p:spPr>
            <a:xfrm>
              <a:off x="6927573" y="2439545"/>
              <a:ext cx="1292087" cy="548187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5BC3208-B076-4A31-A343-6957970ACD2F}"/>
                </a:ext>
              </a:extLst>
            </p:cNvPr>
            <p:cNvSpPr txBox="1"/>
            <p:nvPr/>
          </p:nvSpPr>
          <p:spPr>
            <a:xfrm>
              <a:off x="7217961" y="2528972"/>
              <a:ext cx="71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回收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7EBA4C8-0306-4CE0-8D9A-1832BF3CA801}"/>
              </a:ext>
            </a:extLst>
          </p:cNvPr>
          <p:cNvGrpSpPr/>
          <p:nvPr/>
        </p:nvGrpSpPr>
        <p:grpSpPr>
          <a:xfrm>
            <a:off x="8844667" y="4947834"/>
            <a:ext cx="1680868" cy="369332"/>
            <a:chOff x="1281707" y="4090015"/>
            <a:chExt cx="2356016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B067963-F0A2-4A3B-8B78-00EB92EC2C18}"/>
                </a:ext>
              </a:extLst>
            </p:cNvPr>
            <p:cNvSpPr txBox="1"/>
            <p:nvPr/>
          </p:nvSpPr>
          <p:spPr>
            <a:xfrm>
              <a:off x="1281707" y="4090015"/>
              <a:ext cx="235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先定性再定量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F8207BCE-C006-437B-9CCD-8C86BA47CE5A}"/>
                </a:ext>
              </a:extLst>
            </p:cNvPr>
            <p:cNvSpPr/>
            <p:nvPr/>
          </p:nvSpPr>
          <p:spPr>
            <a:xfrm>
              <a:off x="1301584" y="4090015"/>
              <a:ext cx="2194588" cy="36933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18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E15A29-1D12-4816-BFD0-0A549A5DB50B}"/>
              </a:ext>
            </a:extLst>
          </p:cNvPr>
          <p:cNvGrpSpPr/>
          <p:nvPr/>
        </p:nvGrpSpPr>
        <p:grpSpPr>
          <a:xfrm>
            <a:off x="4317445" y="2262392"/>
            <a:ext cx="1600397" cy="778017"/>
            <a:chOff x="6390639" y="4383157"/>
            <a:chExt cx="1600397" cy="77801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62F7B7F-CC0C-4F00-87F0-D9A741C7D66F}"/>
                </a:ext>
              </a:extLst>
            </p:cNvPr>
            <p:cNvSpPr/>
            <p:nvPr/>
          </p:nvSpPr>
          <p:spPr>
            <a:xfrm>
              <a:off x="6569544" y="4459347"/>
              <a:ext cx="1252551" cy="616226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5FCC87-BDF3-410E-958F-82411AD002CE}"/>
                </a:ext>
              </a:extLst>
            </p:cNvPr>
            <p:cNvSpPr txBox="1"/>
            <p:nvPr/>
          </p:nvSpPr>
          <p:spPr>
            <a:xfrm>
              <a:off x="6766892" y="4619528"/>
              <a:ext cx="1055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塑料袋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77461D1-FD0F-4325-8CC3-7BD4FA7438F7}"/>
                </a:ext>
              </a:extLst>
            </p:cNvPr>
            <p:cNvSpPr/>
            <p:nvPr/>
          </p:nvSpPr>
          <p:spPr>
            <a:xfrm>
              <a:off x="6726167" y="4574739"/>
              <a:ext cx="917024" cy="445022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702F2DA-20D4-4F2F-B407-0EFD64DEB691}"/>
                </a:ext>
              </a:extLst>
            </p:cNvPr>
            <p:cNvSpPr/>
            <p:nvPr/>
          </p:nvSpPr>
          <p:spPr>
            <a:xfrm>
              <a:off x="6390639" y="4383157"/>
              <a:ext cx="1600397" cy="778017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6C6E76-07C0-4B96-BB52-D383A3FC7A3F}"/>
              </a:ext>
            </a:extLst>
          </p:cNvPr>
          <p:cNvGrpSpPr/>
          <p:nvPr/>
        </p:nvGrpSpPr>
        <p:grpSpPr>
          <a:xfrm>
            <a:off x="4415746" y="3303847"/>
            <a:ext cx="1391478" cy="778016"/>
            <a:chOff x="6301629" y="5419381"/>
            <a:chExt cx="1391478" cy="77801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73B4910-3406-4B93-9636-E32C4B6E5EEA}"/>
                </a:ext>
              </a:extLst>
            </p:cNvPr>
            <p:cNvSpPr/>
            <p:nvPr/>
          </p:nvSpPr>
          <p:spPr>
            <a:xfrm>
              <a:off x="6390640" y="5502692"/>
              <a:ext cx="1252551" cy="616226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9438360-0F50-41CB-840B-5BCE1E1AF96D}"/>
                </a:ext>
              </a:extLst>
            </p:cNvPr>
            <p:cNvSpPr txBox="1"/>
            <p:nvPr/>
          </p:nvSpPr>
          <p:spPr>
            <a:xfrm>
              <a:off x="6460213" y="5626139"/>
              <a:ext cx="1113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泡沫制品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F6D6308-6036-4A21-8D64-DC778942B53D}"/>
                </a:ext>
              </a:extLst>
            </p:cNvPr>
            <p:cNvSpPr/>
            <p:nvPr/>
          </p:nvSpPr>
          <p:spPr>
            <a:xfrm>
              <a:off x="6479651" y="5588294"/>
              <a:ext cx="1093966" cy="445022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39C2EB9-02F2-4EE3-AB89-D0E5D0B2601F}"/>
                </a:ext>
              </a:extLst>
            </p:cNvPr>
            <p:cNvSpPr/>
            <p:nvPr/>
          </p:nvSpPr>
          <p:spPr>
            <a:xfrm>
              <a:off x="6301629" y="5419381"/>
              <a:ext cx="1391478" cy="77801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2563C7-2112-4E28-BFAE-10E0AD00EF28}"/>
              </a:ext>
            </a:extLst>
          </p:cNvPr>
          <p:cNvGrpSpPr/>
          <p:nvPr/>
        </p:nvGrpSpPr>
        <p:grpSpPr>
          <a:xfrm>
            <a:off x="2830250" y="2573993"/>
            <a:ext cx="1292087" cy="548187"/>
            <a:chOff x="8259417" y="1128219"/>
            <a:chExt cx="1292087" cy="54818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5935EB2-7773-4D5B-90F1-EDE6BC68AAA2}"/>
                </a:ext>
              </a:extLst>
            </p:cNvPr>
            <p:cNvSpPr txBox="1"/>
            <p:nvPr/>
          </p:nvSpPr>
          <p:spPr>
            <a:xfrm>
              <a:off x="8344249" y="1218284"/>
              <a:ext cx="1206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焚烧 </a:t>
              </a: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12906DCC-4650-4828-822E-0C9C7C257884}"/>
                </a:ext>
              </a:extLst>
            </p:cNvPr>
            <p:cNvSpPr/>
            <p:nvPr/>
          </p:nvSpPr>
          <p:spPr>
            <a:xfrm>
              <a:off x="8259417" y="1128219"/>
              <a:ext cx="1292087" cy="548187"/>
            </a:xfrm>
            <a:prstGeom prst="parallelogram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41F425A-7D23-4040-81C7-CCFBBD651CE8}"/>
              </a:ext>
            </a:extLst>
          </p:cNvPr>
          <p:cNvSpPr txBox="1"/>
          <p:nvPr/>
        </p:nvSpPr>
        <p:spPr>
          <a:xfrm>
            <a:off x="1111222" y="3033390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大气承载力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64178F1-5146-451B-8B0E-267F9583A632}"/>
              </a:ext>
            </a:extLst>
          </p:cNvPr>
          <p:cNvSpPr/>
          <p:nvPr/>
        </p:nvSpPr>
        <p:spPr>
          <a:xfrm>
            <a:off x="1111222" y="3033390"/>
            <a:ext cx="1302467" cy="3693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1CF6C258-056D-4F33-B637-5260EACC0A6C}"/>
              </a:ext>
            </a:extLst>
          </p:cNvPr>
          <p:cNvSpPr/>
          <p:nvPr/>
        </p:nvSpPr>
        <p:spPr>
          <a:xfrm rot="10800000">
            <a:off x="2711591" y="3172560"/>
            <a:ext cx="1661796" cy="153994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动作按钮: 帮助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8D7019-B9A1-4CC0-AF8B-84EB7454769B}"/>
              </a:ext>
            </a:extLst>
          </p:cNvPr>
          <p:cNvSpPr/>
          <p:nvPr/>
        </p:nvSpPr>
        <p:spPr>
          <a:xfrm>
            <a:off x="3117195" y="3429128"/>
            <a:ext cx="718195" cy="575922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90BDEF-6446-46FD-99D5-90980D3F04C1}"/>
              </a:ext>
            </a:extLst>
          </p:cNvPr>
          <p:cNvSpPr txBox="1"/>
          <p:nvPr/>
        </p:nvSpPr>
        <p:spPr>
          <a:xfrm>
            <a:off x="1111222" y="3917782"/>
            <a:ext cx="291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有害气体量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二噁英，苯环化合物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95EE5F93-2358-431E-A430-505419FE0D12}"/>
              </a:ext>
            </a:extLst>
          </p:cNvPr>
          <p:cNvSpPr/>
          <p:nvPr/>
        </p:nvSpPr>
        <p:spPr>
          <a:xfrm>
            <a:off x="1653126" y="3522455"/>
            <a:ext cx="235310" cy="36374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BBDF4A8-2C97-4C92-B9ED-52657866A526}"/>
              </a:ext>
            </a:extLst>
          </p:cNvPr>
          <p:cNvGrpSpPr/>
          <p:nvPr/>
        </p:nvGrpSpPr>
        <p:grpSpPr>
          <a:xfrm>
            <a:off x="7399216" y="2594984"/>
            <a:ext cx="3250096" cy="616227"/>
            <a:chOff x="4810539" y="4681329"/>
            <a:chExt cx="3250096" cy="61622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3B1D99-F48E-49A2-9A43-56CDECAD5CC3}"/>
                </a:ext>
              </a:extLst>
            </p:cNvPr>
            <p:cNvSpPr/>
            <p:nvPr/>
          </p:nvSpPr>
          <p:spPr>
            <a:xfrm>
              <a:off x="4810539" y="4681329"/>
              <a:ext cx="3250096" cy="61622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869D1FA-3BE0-49B1-8AA3-F8110A30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6025" y="4797840"/>
              <a:ext cx="3109229" cy="419136"/>
            </a:xfrm>
            <a:prstGeom prst="rect">
              <a:avLst/>
            </a:prstGeom>
          </p:spPr>
        </p:pic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4EF9593C-FA85-4855-B3AC-4AF0DF6C6B62}"/>
              </a:ext>
            </a:extLst>
          </p:cNvPr>
          <p:cNvSpPr txBox="1"/>
          <p:nvPr/>
        </p:nvSpPr>
        <p:spPr>
          <a:xfrm>
            <a:off x="6241555" y="1908297"/>
            <a:ext cx="179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大气环境承载量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85D701-C6F0-4EEE-8A30-2076FA1F8BE2}"/>
              </a:ext>
            </a:extLst>
          </p:cNvPr>
          <p:cNvCxnSpPr/>
          <p:nvPr/>
        </p:nvCxnSpPr>
        <p:spPr>
          <a:xfrm>
            <a:off x="7424702" y="2231462"/>
            <a:ext cx="307943" cy="3996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21B3C36-AE1C-42DC-A4A9-EB15A2C0CE64}"/>
              </a:ext>
            </a:extLst>
          </p:cNvPr>
          <p:cNvSpPr txBox="1"/>
          <p:nvPr/>
        </p:nvSpPr>
        <p:spPr>
          <a:xfrm>
            <a:off x="6617047" y="3426773"/>
            <a:ext cx="257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焚烧产生二噁英的比例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0EFF371-D9F8-45E3-9150-9D915707BFA7}"/>
              </a:ext>
            </a:extLst>
          </p:cNvPr>
          <p:cNvCxnSpPr>
            <a:cxnSpLocks/>
          </p:cNvCxnSpPr>
          <p:nvPr/>
        </p:nvCxnSpPr>
        <p:spPr>
          <a:xfrm flipH="1">
            <a:off x="8040538" y="3009366"/>
            <a:ext cx="298394" cy="4324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6DB8EA0-8805-4434-AA5E-1F31E24F6D38}"/>
              </a:ext>
            </a:extLst>
          </p:cNvPr>
          <p:cNvSpPr txBox="1"/>
          <p:nvPr/>
        </p:nvSpPr>
        <p:spPr>
          <a:xfrm>
            <a:off x="9222604" y="3410397"/>
            <a:ext cx="24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被焚烧的塑料的比例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BB04E8F-ACDC-4A47-A9BD-2C61B082E6FD}"/>
              </a:ext>
            </a:extLst>
          </p:cNvPr>
          <p:cNvCxnSpPr>
            <a:cxnSpLocks/>
          </p:cNvCxnSpPr>
          <p:nvPr/>
        </p:nvCxnSpPr>
        <p:spPr>
          <a:xfrm flipV="1">
            <a:off x="8905853" y="2389650"/>
            <a:ext cx="219214" cy="3622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299DEDD-46F7-46FB-B35D-51C955BEDB91}"/>
              </a:ext>
            </a:extLst>
          </p:cNvPr>
          <p:cNvSpPr txBox="1"/>
          <p:nvPr/>
        </p:nvSpPr>
        <p:spPr>
          <a:xfrm>
            <a:off x="8610691" y="2060697"/>
            <a:ext cx="14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苯环化合物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B4D549B-9CDB-484D-9248-A9A6686C1A84}"/>
              </a:ext>
            </a:extLst>
          </p:cNvPr>
          <p:cNvCxnSpPr>
            <a:cxnSpLocks/>
          </p:cNvCxnSpPr>
          <p:nvPr/>
        </p:nvCxnSpPr>
        <p:spPr>
          <a:xfrm>
            <a:off x="9340301" y="3115970"/>
            <a:ext cx="146353" cy="2496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BD37C9-1827-42E6-A2AA-C114617AEBE9}"/>
              </a:ext>
            </a:extLst>
          </p:cNvPr>
          <p:cNvCxnSpPr>
            <a:cxnSpLocks/>
          </p:cNvCxnSpPr>
          <p:nvPr/>
        </p:nvCxnSpPr>
        <p:spPr>
          <a:xfrm flipV="1">
            <a:off x="9850867" y="1937331"/>
            <a:ext cx="346683" cy="7391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FB2D472-9E71-40E3-AA4D-CB21F605D158}"/>
              </a:ext>
            </a:extLst>
          </p:cNvPr>
          <p:cNvSpPr txBox="1"/>
          <p:nvPr/>
        </p:nvSpPr>
        <p:spPr>
          <a:xfrm>
            <a:off x="9737435" y="1641331"/>
            <a:ext cx="11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塑料袋量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519E9A9-FFF9-4AFB-A753-E9651372D8BD}"/>
              </a:ext>
            </a:extLst>
          </p:cNvPr>
          <p:cNvSpPr txBox="1"/>
          <p:nvPr/>
        </p:nvSpPr>
        <p:spPr>
          <a:xfrm>
            <a:off x="10660222" y="2225652"/>
            <a:ext cx="11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泡沫制品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7B6636E-C927-4092-950A-55B4E7A55D2A}"/>
              </a:ext>
            </a:extLst>
          </p:cNvPr>
          <p:cNvCxnSpPr>
            <a:cxnSpLocks/>
          </p:cNvCxnSpPr>
          <p:nvPr/>
        </p:nvCxnSpPr>
        <p:spPr>
          <a:xfrm flipV="1">
            <a:off x="10294490" y="2570763"/>
            <a:ext cx="592280" cy="3081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4100FC8B-8D25-4371-BF6C-3BF0E10C4374}"/>
              </a:ext>
            </a:extLst>
          </p:cNvPr>
          <p:cNvSpPr txBox="1"/>
          <p:nvPr/>
        </p:nvSpPr>
        <p:spPr>
          <a:xfrm>
            <a:off x="7519039" y="5185107"/>
            <a:ext cx="19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化学方程式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统计数据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C4492F0-194D-408F-A1A8-8B1C9B00E832}"/>
              </a:ext>
            </a:extLst>
          </p:cNvPr>
          <p:cNvSpPr txBox="1"/>
          <p:nvPr/>
        </p:nvSpPr>
        <p:spPr>
          <a:xfrm>
            <a:off x="7438133" y="4662538"/>
            <a:ext cx="33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如何得到公式中的变量值？</a:t>
            </a:r>
          </a:p>
        </p:txBody>
      </p:sp>
    </p:spTree>
    <p:extLst>
      <p:ext uri="{BB962C8B-B14F-4D97-AF65-F5344CB8AC3E}">
        <p14:creationId xmlns:p14="http://schemas.microsoft.com/office/powerpoint/2010/main" val="26575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6" grpId="0" animBg="1"/>
      <p:bldP spid="44" grpId="0"/>
      <p:bldP spid="71" grpId="0"/>
      <p:bldP spid="80" grpId="0"/>
      <p:bldP spid="82" grpId="0"/>
      <p:bldP spid="85" grpId="0"/>
      <p:bldP spid="86" grpId="0"/>
      <p:bldP spid="89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E15A29-1D12-4816-BFD0-0A549A5DB50B}"/>
              </a:ext>
            </a:extLst>
          </p:cNvPr>
          <p:cNvGrpSpPr/>
          <p:nvPr/>
        </p:nvGrpSpPr>
        <p:grpSpPr>
          <a:xfrm>
            <a:off x="4317445" y="2310017"/>
            <a:ext cx="1600397" cy="778017"/>
            <a:chOff x="6390639" y="4383157"/>
            <a:chExt cx="1600397" cy="77801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62F7B7F-CC0C-4F00-87F0-D9A741C7D66F}"/>
                </a:ext>
              </a:extLst>
            </p:cNvPr>
            <p:cNvSpPr/>
            <p:nvPr/>
          </p:nvSpPr>
          <p:spPr>
            <a:xfrm>
              <a:off x="6569544" y="4459347"/>
              <a:ext cx="1252551" cy="616226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5FCC87-BDF3-410E-958F-82411AD002CE}"/>
                </a:ext>
              </a:extLst>
            </p:cNvPr>
            <p:cNvSpPr txBox="1"/>
            <p:nvPr/>
          </p:nvSpPr>
          <p:spPr>
            <a:xfrm>
              <a:off x="6766892" y="4619528"/>
              <a:ext cx="1055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塑料袋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77461D1-FD0F-4325-8CC3-7BD4FA7438F7}"/>
                </a:ext>
              </a:extLst>
            </p:cNvPr>
            <p:cNvSpPr/>
            <p:nvPr/>
          </p:nvSpPr>
          <p:spPr>
            <a:xfrm>
              <a:off x="6726167" y="4574739"/>
              <a:ext cx="917024" cy="445022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702F2DA-20D4-4F2F-B407-0EFD64DEB691}"/>
                </a:ext>
              </a:extLst>
            </p:cNvPr>
            <p:cNvSpPr/>
            <p:nvPr/>
          </p:nvSpPr>
          <p:spPr>
            <a:xfrm>
              <a:off x="6390639" y="4383157"/>
              <a:ext cx="1600397" cy="778017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6C6E76-07C0-4B96-BB52-D383A3FC7A3F}"/>
              </a:ext>
            </a:extLst>
          </p:cNvPr>
          <p:cNvGrpSpPr/>
          <p:nvPr/>
        </p:nvGrpSpPr>
        <p:grpSpPr>
          <a:xfrm>
            <a:off x="4415746" y="3351472"/>
            <a:ext cx="1391478" cy="778016"/>
            <a:chOff x="6301629" y="5419381"/>
            <a:chExt cx="1391478" cy="77801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73B4910-3406-4B93-9636-E32C4B6E5EEA}"/>
                </a:ext>
              </a:extLst>
            </p:cNvPr>
            <p:cNvSpPr/>
            <p:nvPr/>
          </p:nvSpPr>
          <p:spPr>
            <a:xfrm>
              <a:off x="6390640" y="5502692"/>
              <a:ext cx="1252551" cy="616226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9438360-0F50-41CB-840B-5BCE1E1AF96D}"/>
                </a:ext>
              </a:extLst>
            </p:cNvPr>
            <p:cNvSpPr txBox="1"/>
            <p:nvPr/>
          </p:nvSpPr>
          <p:spPr>
            <a:xfrm>
              <a:off x="6460213" y="5626139"/>
              <a:ext cx="1113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泡沫制品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F6D6308-6036-4A21-8D64-DC778942B53D}"/>
                </a:ext>
              </a:extLst>
            </p:cNvPr>
            <p:cNvSpPr/>
            <p:nvPr/>
          </p:nvSpPr>
          <p:spPr>
            <a:xfrm>
              <a:off x="6479651" y="5588294"/>
              <a:ext cx="1093966" cy="445022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39C2EB9-02F2-4EE3-AB89-D0E5D0B2601F}"/>
                </a:ext>
              </a:extLst>
            </p:cNvPr>
            <p:cNvSpPr/>
            <p:nvPr/>
          </p:nvSpPr>
          <p:spPr>
            <a:xfrm>
              <a:off x="6301629" y="5419381"/>
              <a:ext cx="1391478" cy="77801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2563C7-2112-4E28-BFAE-10E0AD00EF28}"/>
              </a:ext>
            </a:extLst>
          </p:cNvPr>
          <p:cNvGrpSpPr/>
          <p:nvPr/>
        </p:nvGrpSpPr>
        <p:grpSpPr>
          <a:xfrm>
            <a:off x="2830250" y="2621618"/>
            <a:ext cx="1487195" cy="548187"/>
            <a:chOff x="8259417" y="1128219"/>
            <a:chExt cx="1487195" cy="54818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5935EB2-7773-4D5B-90F1-EDE6BC68AAA2}"/>
                </a:ext>
              </a:extLst>
            </p:cNvPr>
            <p:cNvSpPr txBox="1"/>
            <p:nvPr/>
          </p:nvSpPr>
          <p:spPr>
            <a:xfrm>
              <a:off x="8262821" y="1218284"/>
              <a:ext cx="148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不可控方式</a:t>
              </a: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12906DCC-4650-4828-822E-0C9C7C257884}"/>
                </a:ext>
              </a:extLst>
            </p:cNvPr>
            <p:cNvSpPr/>
            <p:nvPr/>
          </p:nvSpPr>
          <p:spPr>
            <a:xfrm>
              <a:off x="8259417" y="1128219"/>
              <a:ext cx="1292087" cy="548187"/>
            </a:xfrm>
            <a:prstGeom prst="parallelogram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41F425A-7D23-4040-81C7-CCFBBD651CE8}"/>
              </a:ext>
            </a:extLst>
          </p:cNvPr>
          <p:cNvSpPr txBox="1"/>
          <p:nvPr/>
        </p:nvSpPr>
        <p:spPr>
          <a:xfrm>
            <a:off x="1111221" y="3081015"/>
            <a:ext cx="158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水资源承载力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64178F1-5146-451B-8B0E-267F9583A632}"/>
              </a:ext>
            </a:extLst>
          </p:cNvPr>
          <p:cNvSpPr/>
          <p:nvPr/>
        </p:nvSpPr>
        <p:spPr>
          <a:xfrm>
            <a:off x="1111222" y="3081015"/>
            <a:ext cx="1480147" cy="3693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1CF6C258-056D-4F33-B637-5260EACC0A6C}"/>
              </a:ext>
            </a:extLst>
          </p:cNvPr>
          <p:cNvSpPr/>
          <p:nvPr/>
        </p:nvSpPr>
        <p:spPr>
          <a:xfrm rot="10800000">
            <a:off x="2711591" y="3220185"/>
            <a:ext cx="1661796" cy="153994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动作按钮: 帮助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8D7019-B9A1-4CC0-AF8B-84EB7454769B}"/>
              </a:ext>
            </a:extLst>
          </p:cNvPr>
          <p:cNvSpPr/>
          <p:nvPr/>
        </p:nvSpPr>
        <p:spPr>
          <a:xfrm>
            <a:off x="3117195" y="3476753"/>
            <a:ext cx="718195" cy="575922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90BDEF-6446-46FD-99D5-90980D3F04C1}"/>
              </a:ext>
            </a:extLst>
          </p:cNvPr>
          <p:cNvSpPr txBox="1"/>
          <p:nvPr/>
        </p:nvSpPr>
        <p:spPr>
          <a:xfrm>
            <a:off x="921264" y="3965407"/>
            <a:ext cx="179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海洋塑料碎片量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95EE5F93-2358-431E-A430-505419FE0D12}"/>
              </a:ext>
            </a:extLst>
          </p:cNvPr>
          <p:cNvSpPr/>
          <p:nvPr/>
        </p:nvSpPr>
        <p:spPr>
          <a:xfrm>
            <a:off x="1653126" y="3570080"/>
            <a:ext cx="235310" cy="36374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3B1D99-F48E-49A2-9A43-56CDECAD5CC3}"/>
              </a:ext>
            </a:extLst>
          </p:cNvPr>
          <p:cNvSpPr/>
          <p:nvPr/>
        </p:nvSpPr>
        <p:spPr>
          <a:xfrm>
            <a:off x="7884991" y="3874126"/>
            <a:ext cx="2354711" cy="61622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F9593C-FA85-4855-B3AC-4AF0DF6C6B62}"/>
              </a:ext>
            </a:extLst>
          </p:cNvPr>
          <p:cNvSpPr txBox="1"/>
          <p:nvPr/>
        </p:nvSpPr>
        <p:spPr>
          <a:xfrm>
            <a:off x="6727330" y="3187439"/>
            <a:ext cx="220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水资源环境承载量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85D701-C6F0-4EEE-8A30-2076FA1F8BE2}"/>
              </a:ext>
            </a:extLst>
          </p:cNvPr>
          <p:cNvCxnSpPr/>
          <p:nvPr/>
        </p:nvCxnSpPr>
        <p:spPr>
          <a:xfrm>
            <a:off x="7910477" y="3510604"/>
            <a:ext cx="307943" cy="3996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0EFF371-D9F8-45E3-9150-9D915707BFA7}"/>
              </a:ext>
            </a:extLst>
          </p:cNvPr>
          <p:cNvCxnSpPr>
            <a:cxnSpLocks/>
          </p:cNvCxnSpPr>
          <p:nvPr/>
        </p:nvCxnSpPr>
        <p:spPr>
          <a:xfrm flipH="1">
            <a:off x="8526313" y="4288508"/>
            <a:ext cx="298394" cy="4324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6DB8EA0-8805-4434-AA5E-1F31E24F6D38}"/>
              </a:ext>
            </a:extLst>
          </p:cNvPr>
          <p:cNvSpPr txBox="1"/>
          <p:nvPr/>
        </p:nvSpPr>
        <p:spPr>
          <a:xfrm>
            <a:off x="7459787" y="4720968"/>
            <a:ext cx="213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被丢进海洋的塑料垃圾的比例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BB04E8F-ACDC-4A47-A9BD-2C61B082E6FD}"/>
              </a:ext>
            </a:extLst>
          </p:cNvPr>
          <p:cNvCxnSpPr>
            <a:cxnSpLocks/>
          </p:cNvCxnSpPr>
          <p:nvPr/>
        </p:nvCxnSpPr>
        <p:spPr>
          <a:xfrm flipV="1">
            <a:off x="9391628" y="3668792"/>
            <a:ext cx="219214" cy="3622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FB2D472-9E71-40E3-AA4D-CB21F605D158}"/>
              </a:ext>
            </a:extLst>
          </p:cNvPr>
          <p:cNvSpPr txBox="1"/>
          <p:nvPr/>
        </p:nvSpPr>
        <p:spPr>
          <a:xfrm>
            <a:off x="9073909" y="3337645"/>
            <a:ext cx="11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塑料袋量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519E9A9-FFF9-4AFB-A753-E9651372D8BD}"/>
              </a:ext>
            </a:extLst>
          </p:cNvPr>
          <p:cNvSpPr txBox="1"/>
          <p:nvPr/>
        </p:nvSpPr>
        <p:spPr>
          <a:xfrm>
            <a:off x="10277125" y="3350369"/>
            <a:ext cx="11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泡沫制品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B490E7-A38A-49E2-B789-93655347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459" y="3951314"/>
            <a:ext cx="2049958" cy="457240"/>
          </a:xfrm>
          <a:prstGeom prst="rect">
            <a:avLst/>
          </a:prstGeom>
        </p:spPr>
      </p:pic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7B6636E-C927-4092-950A-55B4E7A55D2A}"/>
              </a:ext>
            </a:extLst>
          </p:cNvPr>
          <p:cNvCxnSpPr>
            <a:cxnSpLocks/>
          </p:cNvCxnSpPr>
          <p:nvPr/>
        </p:nvCxnSpPr>
        <p:spPr>
          <a:xfrm flipV="1">
            <a:off x="9873883" y="3689460"/>
            <a:ext cx="592280" cy="3081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5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6" grpId="0" animBg="1"/>
      <p:bldP spid="37" grpId="0" animBg="1"/>
      <p:bldP spid="44" grpId="0"/>
      <p:bldP spid="80" grpId="0"/>
      <p:bldP spid="85" grpId="0"/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E15A29-1D12-4816-BFD0-0A549A5DB50B}"/>
              </a:ext>
            </a:extLst>
          </p:cNvPr>
          <p:cNvGrpSpPr/>
          <p:nvPr/>
        </p:nvGrpSpPr>
        <p:grpSpPr>
          <a:xfrm>
            <a:off x="4317445" y="2262392"/>
            <a:ext cx="1600397" cy="778017"/>
            <a:chOff x="6390639" y="4383157"/>
            <a:chExt cx="1600397" cy="77801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62F7B7F-CC0C-4F00-87F0-D9A741C7D66F}"/>
                </a:ext>
              </a:extLst>
            </p:cNvPr>
            <p:cNvSpPr/>
            <p:nvPr/>
          </p:nvSpPr>
          <p:spPr>
            <a:xfrm>
              <a:off x="6569544" y="4459347"/>
              <a:ext cx="1252551" cy="616226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25FCC87-BDF3-410E-958F-82411AD002CE}"/>
                </a:ext>
              </a:extLst>
            </p:cNvPr>
            <p:cNvSpPr txBox="1"/>
            <p:nvPr/>
          </p:nvSpPr>
          <p:spPr>
            <a:xfrm>
              <a:off x="6766892" y="4619528"/>
              <a:ext cx="1055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塑料袋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77461D1-FD0F-4325-8CC3-7BD4FA7438F7}"/>
                </a:ext>
              </a:extLst>
            </p:cNvPr>
            <p:cNvSpPr/>
            <p:nvPr/>
          </p:nvSpPr>
          <p:spPr>
            <a:xfrm>
              <a:off x="6726167" y="4574739"/>
              <a:ext cx="917024" cy="445022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702F2DA-20D4-4F2F-B407-0EFD64DEB691}"/>
                </a:ext>
              </a:extLst>
            </p:cNvPr>
            <p:cNvSpPr/>
            <p:nvPr/>
          </p:nvSpPr>
          <p:spPr>
            <a:xfrm>
              <a:off x="6390639" y="4383157"/>
              <a:ext cx="1600397" cy="778017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96C6E76-07C0-4B96-BB52-D383A3FC7A3F}"/>
              </a:ext>
            </a:extLst>
          </p:cNvPr>
          <p:cNvGrpSpPr/>
          <p:nvPr/>
        </p:nvGrpSpPr>
        <p:grpSpPr>
          <a:xfrm>
            <a:off x="4415746" y="3303847"/>
            <a:ext cx="1391478" cy="778016"/>
            <a:chOff x="6301629" y="5419381"/>
            <a:chExt cx="1391478" cy="77801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73B4910-3406-4B93-9636-E32C4B6E5EEA}"/>
                </a:ext>
              </a:extLst>
            </p:cNvPr>
            <p:cNvSpPr/>
            <p:nvPr/>
          </p:nvSpPr>
          <p:spPr>
            <a:xfrm>
              <a:off x="6390640" y="5502692"/>
              <a:ext cx="1252551" cy="616226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9438360-0F50-41CB-840B-5BCE1E1AF96D}"/>
                </a:ext>
              </a:extLst>
            </p:cNvPr>
            <p:cNvSpPr txBox="1"/>
            <p:nvPr/>
          </p:nvSpPr>
          <p:spPr>
            <a:xfrm>
              <a:off x="6460213" y="5626139"/>
              <a:ext cx="1113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泡沫制品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F6D6308-6036-4A21-8D64-DC778942B53D}"/>
                </a:ext>
              </a:extLst>
            </p:cNvPr>
            <p:cNvSpPr/>
            <p:nvPr/>
          </p:nvSpPr>
          <p:spPr>
            <a:xfrm>
              <a:off x="6479651" y="5588294"/>
              <a:ext cx="1093966" cy="445022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39C2EB9-02F2-4EE3-AB89-D0E5D0B2601F}"/>
                </a:ext>
              </a:extLst>
            </p:cNvPr>
            <p:cNvSpPr/>
            <p:nvPr/>
          </p:nvSpPr>
          <p:spPr>
            <a:xfrm>
              <a:off x="6301629" y="5419381"/>
              <a:ext cx="1391478" cy="778016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2563C7-2112-4E28-BFAE-10E0AD00EF28}"/>
              </a:ext>
            </a:extLst>
          </p:cNvPr>
          <p:cNvGrpSpPr/>
          <p:nvPr/>
        </p:nvGrpSpPr>
        <p:grpSpPr>
          <a:xfrm>
            <a:off x="2830250" y="2573993"/>
            <a:ext cx="1292087" cy="548187"/>
            <a:chOff x="8259417" y="1128219"/>
            <a:chExt cx="1292087" cy="54818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5935EB2-7773-4D5B-90F1-EDE6BC68AAA2}"/>
                </a:ext>
              </a:extLst>
            </p:cNvPr>
            <p:cNvSpPr txBox="1"/>
            <p:nvPr/>
          </p:nvSpPr>
          <p:spPr>
            <a:xfrm>
              <a:off x="8344249" y="1218284"/>
              <a:ext cx="1206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填埋 </a:t>
              </a: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12906DCC-4650-4828-822E-0C9C7C257884}"/>
                </a:ext>
              </a:extLst>
            </p:cNvPr>
            <p:cNvSpPr/>
            <p:nvPr/>
          </p:nvSpPr>
          <p:spPr>
            <a:xfrm>
              <a:off x="8259417" y="1128219"/>
              <a:ext cx="1292087" cy="548187"/>
            </a:xfrm>
            <a:prstGeom prst="parallelogram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41F425A-7D23-4040-81C7-CCFBBD651CE8}"/>
              </a:ext>
            </a:extLst>
          </p:cNvPr>
          <p:cNvSpPr txBox="1"/>
          <p:nvPr/>
        </p:nvSpPr>
        <p:spPr>
          <a:xfrm>
            <a:off x="1111222" y="3033390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土壤承载力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64178F1-5146-451B-8B0E-267F9583A632}"/>
              </a:ext>
            </a:extLst>
          </p:cNvPr>
          <p:cNvSpPr/>
          <p:nvPr/>
        </p:nvSpPr>
        <p:spPr>
          <a:xfrm>
            <a:off x="1111222" y="3033390"/>
            <a:ext cx="1302467" cy="3693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1CF6C258-056D-4F33-B637-5260EACC0A6C}"/>
              </a:ext>
            </a:extLst>
          </p:cNvPr>
          <p:cNvSpPr/>
          <p:nvPr/>
        </p:nvSpPr>
        <p:spPr>
          <a:xfrm rot="10800000">
            <a:off x="2711591" y="3172560"/>
            <a:ext cx="1661796" cy="153994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动作按钮: 帮助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8D7019-B9A1-4CC0-AF8B-84EB7454769B}"/>
              </a:ext>
            </a:extLst>
          </p:cNvPr>
          <p:cNvSpPr/>
          <p:nvPr/>
        </p:nvSpPr>
        <p:spPr>
          <a:xfrm>
            <a:off x="3117195" y="3429128"/>
            <a:ext cx="718195" cy="575922"/>
          </a:xfrm>
          <a:prstGeom prst="actionButtonHel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90BDEF-6446-46FD-99D5-90980D3F04C1}"/>
              </a:ext>
            </a:extLst>
          </p:cNvPr>
          <p:cNvSpPr txBox="1"/>
          <p:nvPr/>
        </p:nvSpPr>
        <p:spPr>
          <a:xfrm>
            <a:off x="725369" y="4073104"/>
            <a:ext cx="291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Google Sans"/>
              </a:rPr>
              <a:t>邻苯二甲酸酯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Google Sans"/>
              </a:rPr>
              <a:t>，双酚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Google Sans"/>
              </a:rPr>
              <a:t>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Google Sans"/>
              </a:rPr>
              <a:t>的量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95EE5F93-2358-431E-A430-505419FE0D12}"/>
              </a:ext>
            </a:extLst>
          </p:cNvPr>
          <p:cNvSpPr/>
          <p:nvPr/>
        </p:nvSpPr>
        <p:spPr>
          <a:xfrm>
            <a:off x="1653126" y="3522455"/>
            <a:ext cx="235310" cy="36374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3B1D99-F48E-49A2-9A43-56CDECAD5CC3}"/>
              </a:ext>
            </a:extLst>
          </p:cNvPr>
          <p:cNvSpPr/>
          <p:nvPr/>
        </p:nvSpPr>
        <p:spPr>
          <a:xfrm>
            <a:off x="7399216" y="2594984"/>
            <a:ext cx="3250096" cy="61622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F9593C-FA85-4855-B3AC-4AF0DF6C6B62}"/>
              </a:ext>
            </a:extLst>
          </p:cNvPr>
          <p:cNvSpPr txBox="1"/>
          <p:nvPr/>
        </p:nvSpPr>
        <p:spPr>
          <a:xfrm>
            <a:off x="6241555" y="1908297"/>
            <a:ext cx="179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土壤环境承载量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85D701-C6F0-4EEE-8A30-2076FA1F8BE2}"/>
              </a:ext>
            </a:extLst>
          </p:cNvPr>
          <p:cNvCxnSpPr/>
          <p:nvPr/>
        </p:nvCxnSpPr>
        <p:spPr>
          <a:xfrm>
            <a:off x="7424702" y="2231462"/>
            <a:ext cx="307943" cy="3996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21B3C36-AE1C-42DC-A4A9-EB15A2C0CE64}"/>
              </a:ext>
            </a:extLst>
          </p:cNvPr>
          <p:cNvSpPr txBox="1"/>
          <p:nvPr/>
        </p:nvSpPr>
        <p:spPr>
          <a:xfrm>
            <a:off x="6617047" y="3426773"/>
            <a:ext cx="212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填埋产生领苯二甲酸酯的比例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0EFF371-D9F8-45E3-9150-9D915707BFA7}"/>
              </a:ext>
            </a:extLst>
          </p:cNvPr>
          <p:cNvCxnSpPr>
            <a:cxnSpLocks/>
          </p:cNvCxnSpPr>
          <p:nvPr/>
        </p:nvCxnSpPr>
        <p:spPr>
          <a:xfrm flipH="1">
            <a:off x="8040538" y="3009366"/>
            <a:ext cx="298394" cy="4324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6DB8EA0-8805-4434-AA5E-1F31E24F6D38}"/>
              </a:ext>
            </a:extLst>
          </p:cNvPr>
          <p:cNvSpPr txBox="1"/>
          <p:nvPr/>
        </p:nvSpPr>
        <p:spPr>
          <a:xfrm>
            <a:off x="9222604" y="3410397"/>
            <a:ext cx="24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被填埋的塑料的比例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BB04E8F-ACDC-4A47-A9BD-2C61B082E6FD}"/>
              </a:ext>
            </a:extLst>
          </p:cNvPr>
          <p:cNvCxnSpPr>
            <a:cxnSpLocks/>
          </p:cNvCxnSpPr>
          <p:nvPr/>
        </p:nvCxnSpPr>
        <p:spPr>
          <a:xfrm flipV="1">
            <a:off x="8905853" y="2389650"/>
            <a:ext cx="219214" cy="3622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299DEDD-46F7-46FB-B35D-51C955BEDB91}"/>
              </a:ext>
            </a:extLst>
          </p:cNvPr>
          <p:cNvSpPr txBox="1"/>
          <p:nvPr/>
        </p:nvSpPr>
        <p:spPr>
          <a:xfrm>
            <a:off x="8610691" y="2060697"/>
            <a:ext cx="14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B4D549B-9CDB-484D-9248-A9A6686C1A84}"/>
              </a:ext>
            </a:extLst>
          </p:cNvPr>
          <p:cNvCxnSpPr>
            <a:cxnSpLocks/>
          </p:cNvCxnSpPr>
          <p:nvPr/>
        </p:nvCxnSpPr>
        <p:spPr>
          <a:xfrm>
            <a:off x="9340301" y="3115970"/>
            <a:ext cx="146353" cy="2496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BD37C9-1827-42E6-A2AA-C114617AEBE9}"/>
              </a:ext>
            </a:extLst>
          </p:cNvPr>
          <p:cNvCxnSpPr>
            <a:cxnSpLocks/>
          </p:cNvCxnSpPr>
          <p:nvPr/>
        </p:nvCxnSpPr>
        <p:spPr>
          <a:xfrm flipV="1">
            <a:off x="9850867" y="1937331"/>
            <a:ext cx="346683" cy="7391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FB2D472-9E71-40E3-AA4D-CB21F605D158}"/>
              </a:ext>
            </a:extLst>
          </p:cNvPr>
          <p:cNvSpPr txBox="1"/>
          <p:nvPr/>
        </p:nvSpPr>
        <p:spPr>
          <a:xfrm>
            <a:off x="9737435" y="1641331"/>
            <a:ext cx="11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塑料袋量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519E9A9-FFF9-4AFB-A753-E9651372D8BD}"/>
              </a:ext>
            </a:extLst>
          </p:cNvPr>
          <p:cNvSpPr txBox="1"/>
          <p:nvPr/>
        </p:nvSpPr>
        <p:spPr>
          <a:xfrm>
            <a:off x="10660222" y="2225652"/>
            <a:ext cx="11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泡沫制品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7B6636E-C927-4092-950A-55B4E7A55D2A}"/>
              </a:ext>
            </a:extLst>
          </p:cNvPr>
          <p:cNvCxnSpPr>
            <a:cxnSpLocks/>
          </p:cNvCxnSpPr>
          <p:nvPr/>
        </p:nvCxnSpPr>
        <p:spPr>
          <a:xfrm flipV="1">
            <a:off x="10294490" y="2570763"/>
            <a:ext cx="592280" cy="3081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4100FC8B-8D25-4371-BF6C-3BF0E10C4374}"/>
              </a:ext>
            </a:extLst>
          </p:cNvPr>
          <p:cNvSpPr txBox="1"/>
          <p:nvPr/>
        </p:nvSpPr>
        <p:spPr>
          <a:xfrm>
            <a:off x="7519039" y="5185107"/>
            <a:ext cx="19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化学方程式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统计数据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C4492F0-194D-408F-A1A8-8B1C9B00E832}"/>
              </a:ext>
            </a:extLst>
          </p:cNvPr>
          <p:cNvSpPr txBox="1"/>
          <p:nvPr/>
        </p:nvSpPr>
        <p:spPr>
          <a:xfrm>
            <a:off x="7438133" y="4662538"/>
            <a:ext cx="33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如何得到公式中的变量值？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D5DE58-F47C-4D25-AB57-826B103B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25" y="2692291"/>
            <a:ext cx="2933954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6" grpId="0" animBg="1"/>
      <p:bldP spid="37" grpId="0" animBg="1"/>
      <p:bldP spid="44" grpId="0"/>
      <p:bldP spid="71" grpId="0"/>
      <p:bldP spid="80" grpId="0"/>
      <p:bldP spid="82" grpId="0"/>
      <p:bldP spid="85" grpId="0"/>
      <p:bldP spid="86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基础模型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7E8DDD8-EF6D-406B-B5CA-A1BFA87D5FDF}"/>
              </a:ext>
            </a:extLst>
          </p:cNvPr>
          <p:cNvSpPr txBox="1"/>
          <p:nvPr/>
        </p:nvSpPr>
        <p:spPr>
          <a:xfrm>
            <a:off x="1198880" y="1973819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最后一步，整合模型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C7EFCA-3EAE-4A65-8EED-B1F3584EA0D2}"/>
              </a:ext>
            </a:extLst>
          </p:cNvPr>
          <p:cNvGrpSpPr/>
          <p:nvPr/>
        </p:nvGrpSpPr>
        <p:grpSpPr>
          <a:xfrm>
            <a:off x="1198880" y="3091323"/>
            <a:ext cx="9019984" cy="877648"/>
            <a:chOff x="780000" y="2973769"/>
            <a:chExt cx="9019984" cy="8776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5FBCC7-E691-4E86-8CFA-048650B2E8AE}"/>
                </a:ext>
              </a:extLst>
            </p:cNvPr>
            <p:cNvSpPr txBox="1"/>
            <p:nvPr/>
          </p:nvSpPr>
          <p:spPr>
            <a:xfrm>
              <a:off x="4094920" y="2973769"/>
              <a:ext cx="56354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各部分的新增的环境承载量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各部分的当前环境承载量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3BA99E5-75A8-4E02-A655-6C48EFE80293}"/>
                </a:ext>
              </a:extLst>
            </p:cNvPr>
            <p:cNvSpPr txBox="1"/>
            <p:nvPr/>
          </p:nvSpPr>
          <p:spPr>
            <a:xfrm>
              <a:off x="780000" y="3208721"/>
              <a:ext cx="33631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未来一段时间的环境承载率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ADE9683-8823-419A-8A3B-F254A3EF3E92}"/>
                </a:ext>
              </a:extLst>
            </p:cNvPr>
            <p:cNvSpPr txBox="1"/>
            <p:nvPr/>
          </p:nvSpPr>
          <p:spPr>
            <a:xfrm>
              <a:off x="4114797" y="3482085"/>
              <a:ext cx="5685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各部分的新增的环境承载力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各部分的当前环境承载力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69A04CA-7185-49C7-9209-1A7A4A6EBD6A}"/>
                </a:ext>
              </a:extLst>
            </p:cNvPr>
            <p:cNvCxnSpPr>
              <a:cxnSpLocks/>
            </p:cNvCxnSpPr>
            <p:nvPr/>
          </p:nvCxnSpPr>
          <p:spPr>
            <a:xfrm>
              <a:off x="4055170" y="3416689"/>
              <a:ext cx="57448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CF25FAA0-C819-4352-9AC4-6EED751A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35" y="4678731"/>
            <a:ext cx="740728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应用模型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D810304-C642-4DE4-AFE2-61CBA914560A}"/>
              </a:ext>
            </a:extLst>
          </p:cNvPr>
          <p:cNvSpPr txBox="1"/>
          <p:nvPr/>
        </p:nvSpPr>
        <p:spPr>
          <a:xfrm>
            <a:off x="1198879" y="1910032"/>
            <a:ext cx="781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熟悉常用模型及求解算法，重要的可整理代码，分类便于查看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基本功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132764-A1A7-42A0-9600-8DE7F7C2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35" y="2675289"/>
            <a:ext cx="7620000" cy="31623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AE5D84B-5F20-47A8-99BD-CF5652D67F0A}"/>
              </a:ext>
            </a:extLst>
          </p:cNvPr>
          <p:cNvSpPr txBox="1"/>
          <p:nvPr/>
        </p:nvSpPr>
        <p:spPr>
          <a:xfrm>
            <a:off x="1198879" y="2381990"/>
            <a:ext cx="549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切忌套模型！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要将自己的主模型与应用模型相对应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目标对应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能用总结的模型求解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342E30-0B2E-4E1B-A066-5535605A8BA1}"/>
              </a:ext>
            </a:extLst>
          </p:cNvPr>
          <p:cNvSpPr txBox="1"/>
          <p:nvPr/>
        </p:nvSpPr>
        <p:spPr>
          <a:xfrm>
            <a:off x="1198879" y="3352870"/>
            <a:ext cx="92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同一大类有很多方法，每种方法有各自的优缺点，要适当选择并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在写作中加以说明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FB8627E-C767-44C9-8786-ACB18AAD4683}"/>
              </a:ext>
            </a:extLst>
          </p:cNvPr>
          <p:cNvSpPr txBox="1"/>
          <p:nvPr/>
        </p:nvSpPr>
        <p:spPr>
          <a:xfrm>
            <a:off x="1444909" y="4232427"/>
            <a:ext cx="5997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举例：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…set a target for the minimal achievable level of global waste of single-use or disposable plastic products…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6D0A48A-210D-465A-BD9A-FF9A973E8650}"/>
              </a:ext>
            </a:extLst>
          </p:cNvPr>
          <p:cNvGrpSpPr/>
          <p:nvPr/>
        </p:nvGrpSpPr>
        <p:grpSpPr>
          <a:xfrm>
            <a:off x="8152033" y="4463886"/>
            <a:ext cx="2019232" cy="369332"/>
            <a:chOff x="8158438" y="1811924"/>
            <a:chExt cx="2019232" cy="36933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39888E-A681-472B-B2E7-3DDDAD208742}"/>
                </a:ext>
              </a:extLst>
            </p:cNvPr>
            <p:cNvSpPr txBox="1"/>
            <p:nvPr/>
          </p:nvSpPr>
          <p:spPr>
            <a:xfrm>
              <a:off x="8158438" y="1811924"/>
              <a:ext cx="20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未来垃圾量的目标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D9D11110-3F27-47E7-9CAA-B563D04F3F97}"/>
                </a:ext>
              </a:extLst>
            </p:cNvPr>
            <p:cNvSpPr/>
            <p:nvPr/>
          </p:nvSpPr>
          <p:spPr>
            <a:xfrm>
              <a:off x="8158438" y="1811924"/>
              <a:ext cx="2019232" cy="36933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960B429-24A5-4360-A68C-6A6D305C5E34}"/>
              </a:ext>
            </a:extLst>
          </p:cNvPr>
          <p:cNvSpPr/>
          <p:nvPr/>
        </p:nvSpPr>
        <p:spPr>
          <a:xfrm>
            <a:off x="7521694" y="4555592"/>
            <a:ext cx="467139" cy="18466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  <p:bldP spid="60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灵敏度分析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1226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模型检验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D810304-C642-4DE4-AFE2-61CBA914560A}"/>
              </a:ext>
            </a:extLst>
          </p:cNvPr>
          <p:cNvSpPr txBox="1"/>
          <p:nvPr/>
        </p:nvSpPr>
        <p:spPr>
          <a:xfrm>
            <a:off x="1198879" y="1910032"/>
            <a:ext cx="84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实例验证。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将某个地区的数据对比由模型得出的结果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验证模型的有效性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E5D84B-5F20-47A8-99BD-CF5652D67F0A}"/>
              </a:ext>
            </a:extLst>
          </p:cNvPr>
          <p:cNvSpPr txBox="1"/>
          <p:nvPr/>
        </p:nvSpPr>
        <p:spPr>
          <a:xfrm>
            <a:off x="1198879" y="2381990"/>
            <a:ext cx="54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特殊情况分析。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单独考虑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B342E30-0B2E-4E1B-A066-5535605A8BA1}"/>
              </a:ext>
            </a:extLst>
          </p:cNvPr>
          <p:cNvSpPr txBox="1"/>
          <p:nvPr/>
        </p:nvSpPr>
        <p:spPr>
          <a:xfrm>
            <a:off x="1198879" y="2807839"/>
            <a:ext cx="92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观察输出随输入的变化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检验噪声的影响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灵敏度分析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；直接给输入加噪声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0695A83-2E58-4B63-A2D8-7221D493C384}"/>
              </a:ext>
            </a:extLst>
          </p:cNvPr>
          <p:cNvGrpSpPr/>
          <p:nvPr/>
        </p:nvGrpSpPr>
        <p:grpSpPr>
          <a:xfrm>
            <a:off x="2527178" y="2279364"/>
            <a:ext cx="6607113" cy="3031370"/>
            <a:chOff x="2792443" y="2015367"/>
            <a:chExt cx="6607113" cy="303137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3572F4-F415-4B00-937D-B2802913179D}"/>
                </a:ext>
              </a:extLst>
            </p:cNvPr>
            <p:cNvGrpSpPr/>
            <p:nvPr/>
          </p:nvGrpSpPr>
          <p:grpSpPr>
            <a:xfrm>
              <a:off x="2792443" y="2015367"/>
              <a:ext cx="6607113" cy="3031370"/>
              <a:chOff x="2792443" y="2015367"/>
              <a:chExt cx="6607113" cy="3031370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1824D505-AAE5-41A2-BBCE-239052410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92443" y="2015367"/>
                <a:ext cx="6607113" cy="2827265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57E5A3E-E526-4DA7-967B-6A04A1CEC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830" y="4802876"/>
                <a:ext cx="2133785" cy="243861"/>
              </a:xfrm>
              <a:prstGeom prst="rect">
                <a:avLst/>
              </a:prstGeom>
            </p:spPr>
          </p:pic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66AFC23-D87E-4851-B7EE-2062B9C1F9E7}"/>
                </a:ext>
              </a:extLst>
            </p:cNvPr>
            <p:cNvCxnSpPr/>
            <p:nvPr/>
          </p:nvCxnSpPr>
          <p:spPr>
            <a:xfrm>
              <a:off x="9024731" y="2276061"/>
              <a:ext cx="32513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E0B2443-CD52-4FF1-B8F2-5CE430610D1B}"/>
                </a:ext>
              </a:extLst>
            </p:cNvPr>
            <p:cNvCxnSpPr>
              <a:cxnSpLocks/>
            </p:cNvCxnSpPr>
            <p:nvPr/>
          </p:nvCxnSpPr>
          <p:spPr>
            <a:xfrm>
              <a:off x="2971708" y="2567609"/>
              <a:ext cx="388629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6710C98-555C-41F3-A63A-BE58F63ED3E2}"/>
                </a:ext>
              </a:extLst>
            </p:cNvPr>
            <p:cNvCxnSpPr>
              <a:cxnSpLocks/>
            </p:cNvCxnSpPr>
            <p:nvPr/>
          </p:nvCxnSpPr>
          <p:spPr>
            <a:xfrm>
              <a:off x="4843670" y="4836006"/>
              <a:ext cx="450619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24F578E-1532-4333-B05F-6BC6BE8ACB4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46737"/>
              <a:ext cx="186685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18CF44-CD79-41FC-886D-1F538755BC7B}"/>
              </a:ext>
            </a:extLst>
          </p:cNvPr>
          <p:cNvGrpSpPr/>
          <p:nvPr/>
        </p:nvGrpSpPr>
        <p:grpSpPr>
          <a:xfrm>
            <a:off x="2729801" y="1343728"/>
            <a:ext cx="5619070" cy="369332"/>
            <a:chOff x="2729801" y="1343728"/>
            <a:chExt cx="5619070" cy="36933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846A7A0-3A4F-43E3-8A91-B2890D33001A}"/>
                </a:ext>
              </a:extLst>
            </p:cNvPr>
            <p:cNvSpPr txBox="1"/>
            <p:nvPr/>
          </p:nvSpPr>
          <p:spPr>
            <a:xfrm>
              <a:off x="3014497" y="1343728"/>
              <a:ext cx="533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美赛评委非常看重但是绝大部分人极易忽视的一点！</a:t>
              </a:r>
            </a:p>
          </p:txBody>
        </p:sp>
        <p:sp>
          <p:nvSpPr>
            <p:cNvPr id="11" name="星形: 五角 10">
              <a:extLst>
                <a:ext uri="{FF2B5EF4-FFF2-40B4-BE49-F238E27FC236}">
                  <a16:creationId xmlns:a16="http://schemas.microsoft.com/office/drawing/2014/main" id="{6F472E87-EAB9-4E72-9F17-818D7FB5AE87}"/>
                </a:ext>
              </a:extLst>
            </p:cNvPr>
            <p:cNvSpPr/>
            <p:nvPr/>
          </p:nvSpPr>
          <p:spPr>
            <a:xfrm>
              <a:off x="2729801" y="1348249"/>
              <a:ext cx="325130" cy="303512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06A22A5-2877-4376-9CA7-0CF13D2C8321}"/>
              </a:ext>
            </a:extLst>
          </p:cNvPr>
          <p:cNvSpPr txBox="1"/>
          <p:nvPr/>
        </p:nvSpPr>
        <p:spPr>
          <a:xfrm>
            <a:off x="1510374" y="3870313"/>
            <a:ext cx="533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好论文会从多个角度去验证模型的有效性和健壮性。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274184-6B6C-4DC7-A957-609FA1072369}"/>
              </a:ext>
            </a:extLst>
          </p:cNvPr>
          <p:cNvSpPr txBox="1"/>
          <p:nvPr/>
        </p:nvSpPr>
        <p:spPr>
          <a:xfrm>
            <a:off x="1464143" y="4396333"/>
            <a:ext cx="92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平时看论文多总结其他人是怎么验证的，积累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D60ACD-9B0B-4608-9D21-56FF1DDCD6A6}"/>
              </a:ext>
            </a:extLst>
          </p:cNvPr>
          <p:cNvSpPr txBox="1"/>
          <p:nvPr/>
        </p:nvSpPr>
        <p:spPr>
          <a:xfrm>
            <a:off x="1198879" y="3210301"/>
            <a:ext cx="926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模仿机器学习中的验证方法，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76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7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11222" y="1323378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语言表达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7E8DDD8-EF6D-406B-B5CA-A1BFA87D5FDF}"/>
              </a:ext>
            </a:extLst>
          </p:cNvPr>
          <p:cNvSpPr txBox="1"/>
          <p:nvPr/>
        </p:nvSpPr>
        <p:spPr>
          <a:xfrm>
            <a:off x="1198880" y="1973819"/>
            <a:ext cx="659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常用连词，术语（网上有整理好的资料，自己也可以多整理）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e.g., since…; based on…; as shown in ….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8FCF5E-FDD1-4082-8FA5-974AE150911F}"/>
              </a:ext>
            </a:extLst>
          </p:cNvPr>
          <p:cNvSpPr txBox="1"/>
          <p:nvPr/>
        </p:nvSpPr>
        <p:spPr>
          <a:xfrm>
            <a:off x="7050821" y="758887"/>
            <a:ext cx="3081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最为重要的环节！没有之一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C6304DA0-AA9A-45DA-8A3F-9C86913B0F7B}"/>
              </a:ext>
            </a:extLst>
          </p:cNvPr>
          <p:cNvSpPr/>
          <p:nvPr/>
        </p:nvSpPr>
        <p:spPr>
          <a:xfrm>
            <a:off x="6593842" y="758887"/>
            <a:ext cx="369321" cy="31534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07213-4277-4C61-9655-1EBBFE99095A}"/>
              </a:ext>
            </a:extLst>
          </p:cNvPr>
          <p:cNvSpPr txBox="1"/>
          <p:nvPr/>
        </p:nvSpPr>
        <p:spPr>
          <a:xfrm>
            <a:off x="1198880" y="2716593"/>
            <a:ext cx="659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直接写英文还是先写中文再翻译？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推荐先写中文再翻译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自己修改！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29EA9-993E-45E9-83A9-E60E3A7D6F8C}"/>
              </a:ext>
            </a:extLst>
          </p:cNvPr>
          <p:cNvSpPr txBox="1"/>
          <p:nvPr/>
        </p:nvSpPr>
        <p:spPr>
          <a:xfrm>
            <a:off x="1198879" y="3459367"/>
            <a:ext cx="103802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一些原则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表，一定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都要对图表进行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从图中得到什么信息，为什么要展示这个图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多解释原因。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多有必要地引用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9355BF-15CA-4BE6-9A5E-DC3CCD98ABDE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数学建模步骤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85FFBD5-11C2-4913-984F-A69F84E185A9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713518-D56C-488C-821A-AF44AD6815C6}"/>
              </a:ext>
            </a:extLst>
          </p:cNvPr>
          <p:cNvCxnSpPr>
            <a:cxnSpLocks/>
          </p:cNvCxnSpPr>
          <p:nvPr/>
        </p:nvCxnSpPr>
        <p:spPr>
          <a:xfrm flipV="1">
            <a:off x="1878963" y="1977887"/>
            <a:ext cx="8434075" cy="3369366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4A386BE6-A0B4-4A5D-A2D8-0A9246A3E71C}"/>
              </a:ext>
            </a:extLst>
          </p:cNvPr>
          <p:cNvSpPr/>
          <p:nvPr/>
        </p:nvSpPr>
        <p:spPr>
          <a:xfrm>
            <a:off x="2790498" y="4830416"/>
            <a:ext cx="198783" cy="1987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F762D89-F83B-4571-BA20-33D75A7579CB}"/>
              </a:ext>
            </a:extLst>
          </p:cNvPr>
          <p:cNvSpPr/>
          <p:nvPr/>
        </p:nvSpPr>
        <p:spPr>
          <a:xfrm>
            <a:off x="4241611" y="4256434"/>
            <a:ext cx="198783" cy="1987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16C7C6A-1B98-41C5-835D-172F491F9275}"/>
              </a:ext>
            </a:extLst>
          </p:cNvPr>
          <p:cNvSpPr/>
          <p:nvPr/>
        </p:nvSpPr>
        <p:spPr>
          <a:xfrm>
            <a:off x="5881561" y="3590512"/>
            <a:ext cx="198783" cy="1987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5CEE2B-512D-4444-A056-ED63C2DB4530}"/>
              </a:ext>
            </a:extLst>
          </p:cNvPr>
          <p:cNvSpPr txBox="1"/>
          <p:nvPr/>
        </p:nvSpPr>
        <p:spPr>
          <a:xfrm>
            <a:off x="2521471" y="5116420"/>
            <a:ext cx="122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F4912D-19E1-43FE-A4B3-047B84145E51}"/>
              </a:ext>
            </a:extLst>
          </p:cNvPr>
          <p:cNvSpPr txBox="1"/>
          <p:nvPr/>
        </p:nvSpPr>
        <p:spPr>
          <a:xfrm>
            <a:off x="4072864" y="4549880"/>
            <a:ext cx="91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C13250-177A-4042-BFCB-C16BD0571543}"/>
              </a:ext>
            </a:extLst>
          </p:cNvPr>
          <p:cNvSpPr txBox="1"/>
          <p:nvPr/>
        </p:nvSpPr>
        <p:spPr>
          <a:xfrm>
            <a:off x="5280178" y="3969662"/>
            <a:ext cx="193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编程求解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略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24F868-7073-4353-B262-2C76BEC2FA3F}"/>
              </a:ext>
            </a:extLst>
          </p:cNvPr>
          <p:cNvSpPr txBox="1"/>
          <p:nvPr/>
        </p:nvSpPr>
        <p:spPr>
          <a:xfrm>
            <a:off x="2220704" y="4253688"/>
            <a:ext cx="13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6C69CC-1EF0-4D80-8205-C22766ADD53A}"/>
              </a:ext>
            </a:extLst>
          </p:cNvPr>
          <p:cNvSpPr txBox="1"/>
          <p:nvPr/>
        </p:nvSpPr>
        <p:spPr>
          <a:xfrm>
            <a:off x="3559071" y="3747437"/>
            <a:ext cx="15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66C81-E975-4FE0-9DCB-5927C384102B}"/>
              </a:ext>
            </a:extLst>
          </p:cNvPr>
          <p:cNvSpPr txBox="1"/>
          <p:nvPr/>
        </p:nvSpPr>
        <p:spPr>
          <a:xfrm>
            <a:off x="5278483" y="3103843"/>
            <a:ext cx="140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870F11-744C-4BA1-B37A-65DB203E8640}"/>
              </a:ext>
            </a:extLst>
          </p:cNvPr>
          <p:cNvSpPr txBox="1"/>
          <p:nvPr/>
        </p:nvSpPr>
        <p:spPr>
          <a:xfrm>
            <a:off x="1041321" y="1797520"/>
            <a:ext cx="369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包括但不限于以下步骤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DA02B63-DC1D-4E1D-A5EF-792C0080403F}"/>
              </a:ext>
            </a:extLst>
          </p:cNvPr>
          <p:cNvSpPr/>
          <p:nvPr/>
        </p:nvSpPr>
        <p:spPr>
          <a:xfrm>
            <a:off x="7620910" y="2914650"/>
            <a:ext cx="198783" cy="1987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7AC348-9689-4AC2-A8DC-FF7582991CA0}"/>
              </a:ext>
            </a:extLst>
          </p:cNvPr>
          <p:cNvSpPr txBox="1"/>
          <p:nvPr/>
        </p:nvSpPr>
        <p:spPr>
          <a:xfrm>
            <a:off x="7071575" y="3271519"/>
            <a:ext cx="192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灵敏度检验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ABE60D-DA5C-4371-A249-59E03C39F31A}"/>
              </a:ext>
            </a:extLst>
          </p:cNvPr>
          <p:cNvSpPr txBox="1"/>
          <p:nvPr/>
        </p:nvSpPr>
        <p:spPr>
          <a:xfrm>
            <a:off x="7055029" y="2406778"/>
            <a:ext cx="13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4A9D7E7-DC00-430A-986F-33B0E6F9D47E}"/>
              </a:ext>
            </a:extLst>
          </p:cNvPr>
          <p:cNvSpPr/>
          <p:nvPr/>
        </p:nvSpPr>
        <p:spPr>
          <a:xfrm>
            <a:off x="9151439" y="2305566"/>
            <a:ext cx="198783" cy="1987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70DB40-50EA-4B8B-B19E-BA9B05464696}"/>
              </a:ext>
            </a:extLst>
          </p:cNvPr>
          <p:cNvSpPr txBox="1"/>
          <p:nvPr/>
        </p:nvSpPr>
        <p:spPr>
          <a:xfrm>
            <a:off x="8956360" y="2630188"/>
            <a:ext cx="13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BEF72-F341-40D6-B89D-B231DB4E5BB9}"/>
              </a:ext>
            </a:extLst>
          </p:cNvPr>
          <p:cNvSpPr txBox="1"/>
          <p:nvPr/>
        </p:nvSpPr>
        <p:spPr>
          <a:xfrm>
            <a:off x="8585558" y="1797520"/>
            <a:ext cx="13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</a:p>
        </p:txBody>
      </p:sp>
    </p:spTree>
    <p:extLst>
      <p:ext uri="{BB962C8B-B14F-4D97-AF65-F5344CB8AC3E}">
        <p14:creationId xmlns:p14="http://schemas.microsoft.com/office/powerpoint/2010/main" val="110130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11222" y="1323378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语言表达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8FCF5E-FDD1-4082-8FA5-974AE150911F}"/>
              </a:ext>
            </a:extLst>
          </p:cNvPr>
          <p:cNvSpPr txBox="1"/>
          <p:nvPr/>
        </p:nvSpPr>
        <p:spPr>
          <a:xfrm>
            <a:off x="6390640" y="377413"/>
            <a:ext cx="3081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最为重要的环节！没有之一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C6304DA0-AA9A-45DA-8A3F-9C86913B0F7B}"/>
              </a:ext>
            </a:extLst>
          </p:cNvPr>
          <p:cNvSpPr/>
          <p:nvPr/>
        </p:nvSpPr>
        <p:spPr>
          <a:xfrm>
            <a:off x="5933661" y="377413"/>
            <a:ext cx="369321" cy="31534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29EA9-993E-45E9-83A9-E60E3A7D6F8C}"/>
              </a:ext>
            </a:extLst>
          </p:cNvPr>
          <p:cNvSpPr txBox="1"/>
          <p:nvPr/>
        </p:nvSpPr>
        <p:spPr>
          <a:xfrm>
            <a:off x="633702" y="1694283"/>
            <a:ext cx="10380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表，一定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都要对图表进行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从图中得到什么信息，为什么要展示这个图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0D2EEB-136F-439F-8F51-66F766424FF1}"/>
              </a:ext>
            </a:extLst>
          </p:cNvPr>
          <p:cNvGrpSpPr/>
          <p:nvPr/>
        </p:nvGrpSpPr>
        <p:grpSpPr>
          <a:xfrm>
            <a:off x="1111222" y="2194296"/>
            <a:ext cx="7022858" cy="4320000"/>
            <a:chOff x="1111222" y="2194296"/>
            <a:chExt cx="7022858" cy="432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47D4DF1-D7DE-49BA-830E-A14B9D36F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1222" y="2194296"/>
              <a:ext cx="7022858" cy="4320000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4DCDD51-8C71-4C57-BDFB-38FA8F544A15}"/>
                </a:ext>
              </a:extLst>
            </p:cNvPr>
            <p:cNvCxnSpPr/>
            <p:nvPr/>
          </p:nvCxnSpPr>
          <p:spPr>
            <a:xfrm>
              <a:off x="2423604" y="3080552"/>
              <a:ext cx="30095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C87F282-9569-4BBE-AD9C-5770A10FB9C5}"/>
                </a:ext>
              </a:extLst>
            </p:cNvPr>
            <p:cNvCxnSpPr>
              <a:cxnSpLocks/>
            </p:cNvCxnSpPr>
            <p:nvPr/>
          </p:nvCxnSpPr>
          <p:spPr>
            <a:xfrm>
              <a:off x="6002784" y="3330606"/>
              <a:ext cx="14189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9F8DA3E-CA3C-46B1-A64B-74344155B149}"/>
                </a:ext>
              </a:extLst>
            </p:cNvPr>
            <p:cNvCxnSpPr>
              <a:cxnSpLocks/>
            </p:cNvCxnSpPr>
            <p:nvPr/>
          </p:nvCxnSpPr>
          <p:spPr>
            <a:xfrm>
              <a:off x="1618695" y="5862222"/>
              <a:ext cx="119552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E9919AB-2379-4B3D-A39B-C7FC519C5FC5}"/>
                </a:ext>
              </a:extLst>
            </p:cNvPr>
            <p:cNvSpPr/>
            <p:nvPr/>
          </p:nvSpPr>
          <p:spPr>
            <a:xfrm>
              <a:off x="2894120" y="5646199"/>
              <a:ext cx="852257" cy="2426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A8F5DB8-6FBA-4D01-9F7E-7FA259E26A0F}"/>
                </a:ext>
              </a:extLst>
            </p:cNvPr>
            <p:cNvSpPr/>
            <p:nvPr/>
          </p:nvSpPr>
          <p:spPr>
            <a:xfrm>
              <a:off x="4049698" y="5862223"/>
              <a:ext cx="495669" cy="21898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045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11222" y="1323378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语言表达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8FCF5E-FDD1-4082-8FA5-974AE150911F}"/>
              </a:ext>
            </a:extLst>
          </p:cNvPr>
          <p:cNvSpPr txBox="1"/>
          <p:nvPr/>
        </p:nvSpPr>
        <p:spPr>
          <a:xfrm>
            <a:off x="6390640" y="377413"/>
            <a:ext cx="3081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最为重要的环节！没有之一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C6304DA0-AA9A-45DA-8A3F-9C86913B0F7B}"/>
              </a:ext>
            </a:extLst>
          </p:cNvPr>
          <p:cNvSpPr/>
          <p:nvPr/>
        </p:nvSpPr>
        <p:spPr>
          <a:xfrm>
            <a:off x="5933661" y="377413"/>
            <a:ext cx="369321" cy="31534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29EA9-993E-45E9-83A9-E60E3A7D6F8C}"/>
              </a:ext>
            </a:extLst>
          </p:cNvPr>
          <p:cNvSpPr txBox="1"/>
          <p:nvPr/>
        </p:nvSpPr>
        <p:spPr>
          <a:xfrm>
            <a:off x="1112878" y="1804558"/>
            <a:ext cx="10380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多解释原因 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多有必要地引用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C2008C7-8C16-4A73-AD8A-272E6D2B644D}"/>
              </a:ext>
            </a:extLst>
          </p:cNvPr>
          <p:cNvGrpSpPr/>
          <p:nvPr/>
        </p:nvGrpSpPr>
        <p:grpSpPr>
          <a:xfrm>
            <a:off x="1606331" y="2707377"/>
            <a:ext cx="7026249" cy="2838342"/>
            <a:chOff x="1606331" y="2707377"/>
            <a:chExt cx="7026249" cy="283834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09F1D50-4821-4740-8418-EAF048E4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6331" y="2707377"/>
              <a:ext cx="7026249" cy="215664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2DF1423-6F88-4414-8828-FEF599D73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296" y="4844618"/>
              <a:ext cx="6965284" cy="701101"/>
            </a:xfrm>
            <a:prstGeom prst="rect">
              <a:avLst/>
            </a:prstGeom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8A148D2-150D-4C37-95B3-890B9184AE7A}"/>
                </a:ext>
              </a:extLst>
            </p:cNvPr>
            <p:cNvCxnSpPr>
              <a:cxnSpLocks/>
            </p:cNvCxnSpPr>
            <p:nvPr/>
          </p:nvCxnSpPr>
          <p:spPr>
            <a:xfrm>
              <a:off x="8211846" y="4003829"/>
              <a:ext cx="31071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1E67ABA-5A8E-4D1D-BDDB-54827BF24782}"/>
                </a:ext>
              </a:extLst>
            </p:cNvPr>
            <p:cNvCxnSpPr>
              <a:cxnSpLocks/>
            </p:cNvCxnSpPr>
            <p:nvPr/>
          </p:nvCxnSpPr>
          <p:spPr>
            <a:xfrm>
              <a:off x="1667296" y="4218374"/>
              <a:ext cx="222112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4C1832B-7138-439F-BF1E-D6E06CE05307}"/>
                </a:ext>
              </a:extLst>
            </p:cNvPr>
            <p:cNvCxnSpPr>
              <a:cxnSpLocks/>
            </p:cNvCxnSpPr>
            <p:nvPr/>
          </p:nvCxnSpPr>
          <p:spPr>
            <a:xfrm>
              <a:off x="2647027" y="4413682"/>
              <a:ext cx="157874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1D7F3F6-6506-4F4D-9712-390508D8CE4F}"/>
                </a:ext>
              </a:extLst>
            </p:cNvPr>
            <p:cNvCxnSpPr>
              <a:cxnSpLocks/>
            </p:cNvCxnSpPr>
            <p:nvPr/>
          </p:nvCxnSpPr>
          <p:spPr>
            <a:xfrm>
              <a:off x="2054998" y="5054353"/>
              <a:ext cx="30949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E92DCE-B910-4FAE-82D4-3E58FC80766E}"/>
                </a:ext>
              </a:extLst>
            </p:cNvPr>
            <p:cNvSpPr/>
            <p:nvPr/>
          </p:nvSpPr>
          <p:spPr>
            <a:xfrm>
              <a:off x="5477522" y="3551068"/>
              <a:ext cx="1109709" cy="2346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34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11222" y="1323378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图表制作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8FCF5E-FDD1-4082-8FA5-974AE150911F}"/>
              </a:ext>
            </a:extLst>
          </p:cNvPr>
          <p:cNvSpPr txBox="1"/>
          <p:nvPr/>
        </p:nvSpPr>
        <p:spPr>
          <a:xfrm>
            <a:off x="2777857" y="1319464"/>
            <a:ext cx="3081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美赛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？美术建模比赛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29EA9-993E-45E9-83A9-E60E3A7D6F8C}"/>
              </a:ext>
            </a:extLst>
          </p:cNvPr>
          <p:cNvSpPr txBox="1"/>
          <p:nvPr/>
        </p:nvSpPr>
        <p:spPr>
          <a:xfrm>
            <a:off x="1112878" y="1804558"/>
            <a:ext cx="1038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解释！将概念囊括在图中，表格中，便于评委一眼看懂。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29BB4A-4E71-4F96-8661-76713BB0645D}"/>
              </a:ext>
            </a:extLst>
          </p:cNvPr>
          <p:cNvGrpSpPr/>
          <p:nvPr/>
        </p:nvGrpSpPr>
        <p:grpSpPr>
          <a:xfrm>
            <a:off x="2319563" y="2458169"/>
            <a:ext cx="7079593" cy="3546619"/>
            <a:chOff x="2054998" y="3059668"/>
            <a:chExt cx="7079593" cy="354661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E3054B3-0746-4381-9020-081133AC2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4998" y="3131266"/>
              <a:ext cx="7079593" cy="3475021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BB676D4-BD46-45A7-BCE3-16AE79BCEEBB}"/>
                </a:ext>
              </a:extLst>
            </p:cNvPr>
            <p:cNvGrpSpPr/>
            <p:nvPr/>
          </p:nvGrpSpPr>
          <p:grpSpPr>
            <a:xfrm>
              <a:off x="2278435" y="3059668"/>
              <a:ext cx="2263179" cy="369332"/>
              <a:chOff x="2278435" y="3059668"/>
              <a:chExt cx="2263179" cy="369332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509B99-1F96-4C43-9B00-B66246CC63D7}"/>
                  </a:ext>
                </a:extLst>
              </p:cNvPr>
              <p:cNvSpPr txBox="1"/>
              <p:nvPr/>
            </p:nvSpPr>
            <p:spPr>
              <a:xfrm>
                <a:off x="2278435" y="3059668"/>
                <a:ext cx="22631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统领全文的</a:t>
                </a:r>
                <a:r>
                  <a:rPr lang="zh-CN" altLang="en-US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思维导图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4FCCB954-CAD3-4327-990D-4534879BD8E9}"/>
                  </a:ext>
                </a:extLst>
              </p:cNvPr>
              <p:cNvSpPr/>
              <p:nvPr/>
            </p:nvSpPr>
            <p:spPr>
              <a:xfrm>
                <a:off x="2278435" y="3059668"/>
                <a:ext cx="2263178" cy="369332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4D783C3-2136-447C-B0C6-E83A76B21C5B}"/>
              </a:ext>
            </a:extLst>
          </p:cNvPr>
          <p:cNvGrpSpPr/>
          <p:nvPr/>
        </p:nvGrpSpPr>
        <p:grpSpPr>
          <a:xfrm>
            <a:off x="2387145" y="2425304"/>
            <a:ext cx="7140559" cy="2549372"/>
            <a:chOff x="2525720" y="2134739"/>
            <a:chExt cx="7140559" cy="254937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5941D05-EE4A-474C-A43B-9391F6A57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5720" y="2519843"/>
              <a:ext cx="7140559" cy="2164268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11639F3-C3FA-450C-A8D4-CEE1D97DC192}"/>
                </a:ext>
              </a:extLst>
            </p:cNvPr>
            <p:cNvGrpSpPr/>
            <p:nvPr/>
          </p:nvGrpSpPr>
          <p:grpSpPr>
            <a:xfrm>
              <a:off x="4479469" y="2134739"/>
              <a:ext cx="2611681" cy="582123"/>
              <a:chOff x="2278435" y="3059668"/>
              <a:chExt cx="2263179" cy="646331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010A28-CD51-4929-903E-E2077BEA36CC}"/>
                  </a:ext>
                </a:extLst>
              </p:cNvPr>
              <p:cNvSpPr txBox="1"/>
              <p:nvPr/>
            </p:nvSpPr>
            <p:spPr>
              <a:xfrm>
                <a:off x="2278435" y="3059668"/>
                <a:ext cx="226317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蕴含数学关系的</a:t>
                </a:r>
                <a:r>
                  <a:rPr lang="zh-CN" altLang="en-US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曲线图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68FF0615-D57A-470C-BEE7-CDEE4314F125}"/>
                  </a:ext>
                </a:extLst>
              </p:cNvPr>
              <p:cNvSpPr/>
              <p:nvPr/>
            </p:nvSpPr>
            <p:spPr>
              <a:xfrm>
                <a:off x="2278435" y="3059668"/>
                <a:ext cx="2263178" cy="369332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B92C84B-553D-4D5E-97C4-C4FEC060D7C2}"/>
              </a:ext>
            </a:extLst>
          </p:cNvPr>
          <p:cNvGrpSpPr/>
          <p:nvPr/>
        </p:nvGrpSpPr>
        <p:grpSpPr>
          <a:xfrm>
            <a:off x="1419339" y="2458503"/>
            <a:ext cx="8695173" cy="3617548"/>
            <a:chOff x="3300249" y="3351175"/>
            <a:chExt cx="8695173" cy="3617548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D6A7BAF-A834-4BA2-A4BA-7BCF1D1AF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0249" y="3790908"/>
              <a:ext cx="8695173" cy="3177815"/>
            </a:xfrm>
            <a:prstGeom prst="rect">
              <a:avLst/>
            </a:prstGeom>
          </p:spPr>
        </p:pic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60B42A5-2CEF-48A7-912A-72D709C8306E}"/>
                </a:ext>
              </a:extLst>
            </p:cNvPr>
            <p:cNvGrpSpPr/>
            <p:nvPr/>
          </p:nvGrpSpPr>
          <p:grpSpPr>
            <a:xfrm>
              <a:off x="6957806" y="3351175"/>
              <a:ext cx="2077906" cy="369332"/>
              <a:chOff x="9232245" y="2032986"/>
              <a:chExt cx="2077906" cy="369332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90EFD2-D094-4479-9B26-D9452B5D97EB}"/>
                  </a:ext>
                </a:extLst>
              </p:cNvPr>
              <p:cNvSpPr txBox="1"/>
              <p:nvPr/>
            </p:nvSpPr>
            <p:spPr>
              <a:xfrm>
                <a:off x="9232245" y="2032986"/>
                <a:ext cx="2077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二者比较的</a:t>
                </a:r>
                <a:r>
                  <a:rPr lang="zh-CN" altLang="en-US" dirty="0">
                    <a:solidFill>
                      <a:srgbClr val="FFC000"/>
                    </a:solidFill>
                  </a:rPr>
                  <a:t>蛛网图</a:t>
                </a:r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86C75374-43C1-431C-8319-40C98DA8913F}"/>
                  </a:ext>
                </a:extLst>
              </p:cNvPr>
              <p:cNvSpPr/>
              <p:nvPr/>
            </p:nvSpPr>
            <p:spPr>
              <a:xfrm>
                <a:off x="9303798" y="2032986"/>
                <a:ext cx="1917577" cy="369332"/>
              </a:xfrm>
              <a:prstGeom prst="round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38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DF8857-69E1-4113-9A08-020E0B022281}"/>
              </a:ext>
            </a:extLst>
          </p:cNvPr>
          <p:cNvSpPr txBox="1"/>
          <p:nvPr/>
        </p:nvSpPr>
        <p:spPr>
          <a:xfrm>
            <a:off x="3493727" y="2876111"/>
            <a:ext cx="5617991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期待大家的提问哦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7223F6-D67F-4E1D-9ADC-318F18C57763}"/>
              </a:ext>
            </a:extLst>
          </p:cNvPr>
          <p:cNvCxnSpPr/>
          <p:nvPr/>
        </p:nvCxnSpPr>
        <p:spPr>
          <a:xfrm>
            <a:off x="3574430" y="3642932"/>
            <a:ext cx="545658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ED9F69-8D28-445E-9033-003881B59372}"/>
              </a:ext>
            </a:extLst>
          </p:cNvPr>
          <p:cNvGrpSpPr/>
          <p:nvPr/>
        </p:nvGrpSpPr>
        <p:grpSpPr>
          <a:xfrm>
            <a:off x="3125266" y="3218805"/>
            <a:ext cx="239922" cy="282711"/>
            <a:chOff x="3045367" y="2730533"/>
            <a:chExt cx="239922" cy="282711"/>
          </a:xfrm>
        </p:grpSpPr>
        <p:sp>
          <p:nvSpPr>
            <p:cNvPr id="11" name="Freeform 96">
              <a:extLst>
                <a:ext uri="{FF2B5EF4-FFF2-40B4-BE49-F238E27FC236}">
                  <a16:creationId xmlns:a16="http://schemas.microsoft.com/office/drawing/2014/main" id="{851B3C4D-A705-499D-BE93-3CC7E72A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5367" y="2794281"/>
              <a:ext cx="193649" cy="218963"/>
            </a:xfrm>
            <a:custGeom>
              <a:avLst/>
              <a:gdLst>
                <a:gd name="T0" fmla="*/ 74 w 121"/>
                <a:gd name="T1" fmla="*/ 0 h 136"/>
                <a:gd name="T2" fmla="*/ 5 w 121"/>
                <a:gd name="T3" fmla="*/ 108 h 136"/>
                <a:gd name="T4" fmla="*/ 13 w 121"/>
                <a:gd name="T5" fmla="*/ 127 h 136"/>
                <a:gd name="T6" fmla="*/ 33 w 121"/>
                <a:gd name="T7" fmla="*/ 128 h 136"/>
                <a:gd name="T8" fmla="*/ 121 w 121"/>
                <a:gd name="T9" fmla="*/ 34 h 136"/>
                <a:gd name="T10" fmla="*/ 74 w 121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36">
                  <a:moveTo>
                    <a:pt x="74" y="0"/>
                  </a:moveTo>
                  <a:cubicBezTo>
                    <a:pt x="74" y="0"/>
                    <a:pt x="9" y="102"/>
                    <a:pt x="5" y="108"/>
                  </a:cubicBezTo>
                  <a:cubicBezTo>
                    <a:pt x="5" y="108"/>
                    <a:pt x="0" y="116"/>
                    <a:pt x="13" y="127"/>
                  </a:cubicBezTo>
                  <a:cubicBezTo>
                    <a:pt x="17" y="130"/>
                    <a:pt x="26" y="136"/>
                    <a:pt x="33" y="128"/>
                  </a:cubicBezTo>
                  <a:cubicBezTo>
                    <a:pt x="33" y="128"/>
                    <a:pt x="97" y="60"/>
                    <a:pt x="121" y="34"/>
                  </a:cubicBezTo>
                  <a:cubicBezTo>
                    <a:pt x="95" y="3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DE28403A-C7E2-436D-874B-61F956E16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825" y="2730533"/>
              <a:ext cx="116464" cy="109740"/>
            </a:xfrm>
            <a:custGeom>
              <a:avLst/>
              <a:gdLst>
                <a:gd name="T0" fmla="*/ 71 w 93"/>
                <a:gd name="T1" fmla="*/ 14 h 91"/>
                <a:gd name="T2" fmla="*/ 10 w 93"/>
                <a:gd name="T3" fmla="*/ 22 h 91"/>
                <a:gd name="T4" fmla="*/ 3 w 93"/>
                <a:gd name="T5" fmla="*/ 56 h 91"/>
                <a:gd name="T6" fmla="*/ 21 w 93"/>
                <a:gd name="T7" fmla="*/ 74 h 91"/>
                <a:gd name="T8" fmla="*/ 50 w 93"/>
                <a:gd name="T9" fmla="*/ 91 h 91"/>
                <a:gd name="T10" fmla="*/ 79 w 93"/>
                <a:gd name="T11" fmla="*/ 75 h 91"/>
                <a:gd name="T12" fmla="*/ 71 w 93"/>
                <a:gd name="T13" fmla="*/ 1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1">
                  <a:moveTo>
                    <a:pt x="71" y="14"/>
                  </a:moveTo>
                  <a:cubicBezTo>
                    <a:pt x="52" y="0"/>
                    <a:pt x="25" y="3"/>
                    <a:pt x="10" y="22"/>
                  </a:cubicBezTo>
                  <a:cubicBezTo>
                    <a:pt x="3" y="32"/>
                    <a:pt x="0" y="45"/>
                    <a:pt x="3" y="56"/>
                  </a:cubicBezTo>
                  <a:cubicBezTo>
                    <a:pt x="6" y="61"/>
                    <a:pt x="12" y="67"/>
                    <a:pt x="21" y="74"/>
                  </a:cubicBezTo>
                  <a:cubicBezTo>
                    <a:pt x="28" y="80"/>
                    <a:pt x="40" y="89"/>
                    <a:pt x="50" y="91"/>
                  </a:cubicBezTo>
                  <a:cubicBezTo>
                    <a:pt x="61" y="90"/>
                    <a:pt x="71" y="85"/>
                    <a:pt x="79" y="75"/>
                  </a:cubicBezTo>
                  <a:cubicBezTo>
                    <a:pt x="93" y="56"/>
                    <a:pt x="89" y="29"/>
                    <a:pt x="71" y="1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73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8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265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建立模型题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读不懂题？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D29C7E-AAE6-414B-8461-9C04705AF57E}"/>
              </a:ext>
            </a:extLst>
          </p:cNvPr>
          <p:cNvSpPr/>
          <p:nvPr/>
        </p:nvSpPr>
        <p:spPr>
          <a:xfrm>
            <a:off x="2054998" y="3810000"/>
            <a:ext cx="582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D2F17-21D7-4C7B-80FC-A58FC4F0C9B9}"/>
              </a:ext>
            </a:extLst>
          </p:cNvPr>
          <p:cNvSpPr txBox="1"/>
          <p:nvPr/>
        </p:nvSpPr>
        <p:spPr>
          <a:xfrm>
            <a:off x="1300480" y="2011680"/>
            <a:ext cx="4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找关键词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(e.g.,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影响因素，目标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DE8EC-FC45-4ED8-A9EE-59412EE31D28}"/>
              </a:ext>
            </a:extLst>
          </p:cNvPr>
          <p:cNvSpPr txBox="1"/>
          <p:nvPr/>
        </p:nvSpPr>
        <p:spPr>
          <a:xfrm>
            <a:off x="1300480" y="2518935"/>
            <a:ext cx="463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对关键词进行解释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例子的选取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模型的自变量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有引用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查资料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抓主要矛盾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便于量化建模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917009-6F7D-4133-BBA5-872F6C472DA4}"/>
              </a:ext>
            </a:extLst>
          </p:cNvPr>
          <p:cNvSpPr txBox="1"/>
          <p:nvPr/>
        </p:nvSpPr>
        <p:spPr>
          <a:xfrm>
            <a:off x="1300480" y="3949520"/>
            <a:ext cx="4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对关键词进行扩展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查阅资料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406D713-4726-45ED-A7C0-7756A52EEA83}"/>
              </a:ext>
            </a:extLst>
          </p:cNvPr>
          <p:cNvGrpSpPr/>
          <p:nvPr/>
        </p:nvGrpSpPr>
        <p:grpSpPr>
          <a:xfrm>
            <a:off x="8432799" y="6091155"/>
            <a:ext cx="1747521" cy="433758"/>
            <a:chOff x="3115931" y="4273345"/>
            <a:chExt cx="1679589" cy="36933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9F421FA-833E-4F3D-B069-A7C10F553C96}"/>
                </a:ext>
              </a:extLst>
            </p:cNvPr>
            <p:cNvSpPr txBox="1"/>
            <p:nvPr/>
          </p:nvSpPr>
          <p:spPr>
            <a:xfrm>
              <a:off x="3115931" y="4273345"/>
              <a:ext cx="1679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垃圾污染现状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2E2A927-6BCE-4846-9B23-EF8FABE3CD6A}"/>
                </a:ext>
              </a:extLst>
            </p:cNvPr>
            <p:cNvSpPr/>
            <p:nvPr/>
          </p:nvSpPr>
          <p:spPr>
            <a:xfrm>
              <a:off x="3136251" y="4273345"/>
              <a:ext cx="1517029" cy="36933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97164C-7F96-46AC-9773-CDEC898AFB2B}"/>
              </a:ext>
            </a:extLst>
          </p:cNvPr>
          <p:cNvGrpSpPr/>
          <p:nvPr/>
        </p:nvGrpSpPr>
        <p:grpSpPr>
          <a:xfrm>
            <a:off x="5605925" y="4770076"/>
            <a:ext cx="1943238" cy="475694"/>
            <a:chOff x="914676" y="5512295"/>
            <a:chExt cx="1557158" cy="64883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856D8C-6D5A-4383-A53A-DA8F0673A3CE}"/>
                </a:ext>
              </a:extLst>
            </p:cNvPr>
            <p:cNvSpPr txBox="1"/>
            <p:nvPr/>
          </p:nvSpPr>
          <p:spPr>
            <a:xfrm>
              <a:off x="914676" y="5514798"/>
              <a:ext cx="1557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处理垃圾的方式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F916253-D00D-4544-97E9-DDEE75165412}"/>
                </a:ext>
              </a:extLst>
            </p:cNvPr>
            <p:cNvSpPr/>
            <p:nvPr/>
          </p:nvSpPr>
          <p:spPr>
            <a:xfrm>
              <a:off x="954805" y="5512295"/>
              <a:ext cx="1517029" cy="608903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0C454D-1BC4-4340-AF19-931CD2A38A6D}"/>
              </a:ext>
            </a:extLst>
          </p:cNvPr>
          <p:cNvGrpSpPr/>
          <p:nvPr/>
        </p:nvGrpSpPr>
        <p:grpSpPr>
          <a:xfrm>
            <a:off x="8595360" y="3402973"/>
            <a:ext cx="1240818" cy="369332"/>
            <a:chOff x="6762129" y="1497639"/>
            <a:chExt cx="1240818" cy="36933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56C7667-5023-4855-91C2-70B15EA70AC0}"/>
                </a:ext>
              </a:extLst>
            </p:cNvPr>
            <p:cNvSpPr txBox="1"/>
            <p:nvPr/>
          </p:nvSpPr>
          <p:spPr>
            <a:xfrm>
              <a:off x="6762129" y="1497639"/>
              <a:ext cx="124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垃圾来源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A7AE4AA-F937-4D6D-A45D-2207CFB79893}"/>
                </a:ext>
              </a:extLst>
            </p:cNvPr>
            <p:cNvSpPr/>
            <p:nvPr/>
          </p:nvSpPr>
          <p:spPr>
            <a:xfrm>
              <a:off x="6782449" y="1527867"/>
              <a:ext cx="1040751" cy="339104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F88A3B-CEC5-4DAB-B54F-1395E94EF488}"/>
              </a:ext>
            </a:extLst>
          </p:cNvPr>
          <p:cNvGrpSpPr/>
          <p:nvPr/>
        </p:nvGrpSpPr>
        <p:grpSpPr>
          <a:xfrm>
            <a:off x="10741067" y="4628595"/>
            <a:ext cx="1240818" cy="646331"/>
            <a:chOff x="9683073" y="4501684"/>
            <a:chExt cx="1240818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4381AD-6EC6-471C-8771-065649946E3C}"/>
                </a:ext>
              </a:extLst>
            </p:cNvPr>
            <p:cNvSpPr txBox="1"/>
            <p:nvPr/>
          </p:nvSpPr>
          <p:spPr>
            <a:xfrm>
              <a:off x="9683073" y="4501684"/>
              <a:ext cx="1240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垃圾的最大容纳量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665A842-F33B-4BCA-AFDF-841035AD5596}"/>
                </a:ext>
              </a:extLst>
            </p:cNvPr>
            <p:cNvSpPr/>
            <p:nvPr/>
          </p:nvSpPr>
          <p:spPr>
            <a:xfrm>
              <a:off x="9703393" y="4508975"/>
              <a:ext cx="1066207" cy="639040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1B6E24B-332D-4023-BD47-0526EF553D8B}"/>
              </a:ext>
            </a:extLst>
          </p:cNvPr>
          <p:cNvGrpSpPr/>
          <p:nvPr/>
        </p:nvGrpSpPr>
        <p:grpSpPr>
          <a:xfrm>
            <a:off x="4622217" y="4444525"/>
            <a:ext cx="686346" cy="369332"/>
            <a:chOff x="2866255" y="4693641"/>
            <a:chExt cx="686346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CD5174B-08D9-4454-BFB9-87B565219F1D}"/>
                </a:ext>
              </a:extLst>
            </p:cNvPr>
            <p:cNvSpPr txBox="1"/>
            <p:nvPr/>
          </p:nvSpPr>
          <p:spPr>
            <a:xfrm>
              <a:off x="2870199" y="4693641"/>
              <a:ext cx="662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回收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A782AD1-60F7-4C6D-8EBB-7791BB82B8A5}"/>
                </a:ext>
              </a:extLst>
            </p:cNvPr>
            <p:cNvSpPr/>
            <p:nvPr/>
          </p:nvSpPr>
          <p:spPr>
            <a:xfrm>
              <a:off x="2866255" y="4693641"/>
              <a:ext cx="686346" cy="369332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72A4C45-220F-4235-9D14-8C293E8B26A4}"/>
              </a:ext>
            </a:extLst>
          </p:cNvPr>
          <p:cNvGrpSpPr/>
          <p:nvPr/>
        </p:nvGrpSpPr>
        <p:grpSpPr>
          <a:xfrm>
            <a:off x="4535750" y="4961715"/>
            <a:ext cx="686346" cy="369332"/>
            <a:chOff x="2869779" y="5240813"/>
            <a:chExt cx="686346" cy="36933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65598A1-FB33-4E21-AECF-E03C5AA161C9}"/>
                </a:ext>
              </a:extLst>
            </p:cNvPr>
            <p:cNvSpPr txBox="1"/>
            <p:nvPr/>
          </p:nvSpPr>
          <p:spPr>
            <a:xfrm>
              <a:off x="2870200" y="5240813"/>
              <a:ext cx="662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填埋</a:t>
              </a: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F0423D7-AA2B-4D5F-BD0D-0F91E5259182}"/>
                </a:ext>
              </a:extLst>
            </p:cNvPr>
            <p:cNvSpPr/>
            <p:nvPr/>
          </p:nvSpPr>
          <p:spPr>
            <a:xfrm>
              <a:off x="2869779" y="5240813"/>
              <a:ext cx="686346" cy="369332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4063F00-B11F-4905-97F9-957D65B2DE60}"/>
              </a:ext>
            </a:extLst>
          </p:cNvPr>
          <p:cNvGrpSpPr/>
          <p:nvPr/>
        </p:nvGrpSpPr>
        <p:grpSpPr>
          <a:xfrm>
            <a:off x="5277362" y="5582050"/>
            <a:ext cx="686346" cy="381615"/>
            <a:chOff x="2848751" y="5787985"/>
            <a:chExt cx="686346" cy="38161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A43142D-EDA2-403D-887C-273D69672376}"/>
                </a:ext>
              </a:extLst>
            </p:cNvPr>
            <p:cNvSpPr txBox="1"/>
            <p:nvPr/>
          </p:nvSpPr>
          <p:spPr>
            <a:xfrm>
              <a:off x="2866255" y="5787985"/>
              <a:ext cx="662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焚烧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8CA169A-6FCE-4749-891D-EC41F346F162}"/>
                </a:ext>
              </a:extLst>
            </p:cNvPr>
            <p:cNvSpPr/>
            <p:nvPr/>
          </p:nvSpPr>
          <p:spPr>
            <a:xfrm>
              <a:off x="2848751" y="5800268"/>
              <a:ext cx="686346" cy="369332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C69E61B-CA49-427D-ABAA-E34DB41B847A}"/>
              </a:ext>
            </a:extLst>
          </p:cNvPr>
          <p:cNvGrpSpPr/>
          <p:nvPr/>
        </p:nvGrpSpPr>
        <p:grpSpPr>
          <a:xfrm>
            <a:off x="6159547" y="5552774"/>
            <a:ext cx="1438186" cy="398608"/>
            <a:chOff x="3794214" y="5943375"/>
            <a:chExt cx="1438186" cy="39860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AFE927F-073C-4A3F-A426-8C2C9BD3F580}"/>
                </a:ext>
              </a:extLst>
            </p:cNvPr>
            <p:cNvSpPr txBox="1"/>
            <p:nvPr/>
          </p:nvSpPr>
          <p:spPr>
            <a:xfrm>
              <a:off x="3800975" y="5972651"/>
              <a:ext cx="143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不可控方式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6F98C88-248B-4339-A235-716B5B1C3C01}"/>
                </a:ext>
              </a:extLst>
            </p:cNvPr>
            <p:cNvSpPr/>
            <p:nvPr/>
          </p:nvSpPr>
          <p:spPr>
            <a:xfrm>
              <a:off x="3794214" y="5943375"/>
              <a:ext cx="1356906" cy="398607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F760263-3EE8-4949-A088-8BF7B04AF15A}"/>
              </a:ext>
            </a:extLst>
          </p:cNvPr>
          <p:cNvGrpSpPr/>
          <p:nvPr/>
        </p:nvGrpSpPr>
        <p:grpSpPr>
          <a:xfrm>
            <a:off x="8117840" y="2679694"/>
            <a:ext cx="995680" cy="369332"/>
            <a:chOff x="6786880" y="1611875"/>
            <a:chExt cx="995680" cy="36933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ED8DCF4-29B2-4FC8-B07D-B48D2718F636}"/>
                </a:ext>
              </a:extLst>
            </p:cNvPr>
            <p:cNvSpPr txBox="1"/>
            <p:nvPr/>
          </p:nvSpPr>
          <p:spPr>
            <a:xfrm>
              <a:off x="6786880" y="1611875"/>
              <a:ext cx="99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塑料袋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673F37C-CF3D-47C3-BED5-8CE05FA60445}"/>
                </a:ext>
              </a:extLst>
            </p:cNvPr>
            <p:cNvSpPr/>
            <p:nvPr/>
          </p:nvSpPr>
          <p:spPr>
            <a:xfrm>
              <a:off x="6786880" y="1611875"/>
              <a:ext cx="894080" cy="369332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CD9914F-E5CF-4AA1-B6B8-FD25A133CF0A}"/>
              </a:ext>
            </a:extLst>
          </p:cNvPr>
          <p:cNvGrpSpPr/>
          <p:nvPr/>
        </p:nvGrpSpPr>
        <p:grpSpPr>
          <a:xfrm>
            <a:off x="9215769" y="2659094"/>
            <a:ext cx="1240818" cy="389932"/>
            <a:chOff x="8067040" y="1334842"/>
            <a:chExt cx="1240818" cy="3899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FF5B792-207F-4F80-A434-8644159BD597}"/>
                </a:ext>
              </a:extLst>
            </p:cNvPr>
            <p:cNvSpPr txBox="1"/>
            <p:nvPr/>
          </p:nvSpPr>
          <p:spPr>
            <a:xfrm>
              <a:off x="8067040" y="1355442"/>
              <a:ext cx="124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泡沫制品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8491415-15CF-4132-8422-7F00E72E8F8C}"/>
                </a:ext>
              </a:extLst>
            </p:cNvPr>
            <p:cNvSpPr/>
            <p:nvPr/>
          </p:nvSpPr>
          <p:spPr>
            <a:xfrm>
              <a:off x="8067040" y="1334842"/>
              <a:ext cx="1107440" cy="389931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FAF8847-91B9-4C59-BEA1-08E167E5894B}"/>
              </a:ext>
            </a:extLst>
          </p:cNvPr>
          <p:cNvGrpSpPr/>
          <p:nvPr/>
        </p:nvGrpSpPr>
        <p:grpSpPr>
          <a:xfrm>
            <a:off x="8011160" y="4254401"/>
            <a:ext cx="2275840" cy="1397655"/>
            <a:chOff x="6786880" y="4318851"/>
            <a:chExt cx="2275840" cy="13976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4DDEF2-D18E-4592-8728-9017794481D8}"/>
                </a:ext>
              </a:extLst>
            </p:cNvPr>
            <p:cNvSpPr/>
            <p:nvPr/>
          </p:nvSpPr>
          <p:spPr>
            <a:xfrm>
              <a:off x="6786880" y="4318851"/>
              <a:ext cx="2275840" cy="1397655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E7BA15F-C2E5-454F-AF3C-252234AE5EC4}"/>
                </a:ext>
              </a:extLst>
            </p:cNvPr>
            <p:cNvSpPr txBox="1"/>
            <p:nvPr/>
          </p:nvSpPr>
          <p:spPr>
            <a:xfrm>
              <a:off x="7447280" y="4693641"/>
              <a:ext cx="1249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E97A48E1-165B-456D-A95B-C7896B3C95AA}"/>
              </a:ext>
            </a:extLst>
          </p:cNvPr>
          <p:cNvSpPr/>
          <p:nvPr/>
        </p:nvSpPr>
        <p:spPr>
          <a:xfrm>
            <a:off x="10276840" y="4840974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D9E7CDE5-6D2C-492A-9A76-EC26841DB5F3}"/>
              </a:ext>
            </a:extLst>
          </p:cNvPr>
          <p:cNvSpPr/>
          <p:nvPr/>
        </p:nvSpPr>
        <p:spPr>
          <a:xfrm rot="5400000">
            <a:off x="8930640" y="3859056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3C20372-E902-418B-BB2F-1501A3D67A5B}"/>
              </a:ext>
            </a:extLst>
          </p:cNvPr>
          <p:cNvSpPr/>
          <p:nvPr/>
        </p:nvSpPr>
        <p:spPr>
          <a:xfrm>
            <a:off x="7549163" y="4847947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4D15798-2846-481D-9B93-A1044B08B59F}"/>
              </a:ext>
            </a:extLst>
          </p:cNvPr>
          <p:cNvCxnSpPr>
            <a:cxnSpLocks/>
          </p:cNvCxnSpPr>
          <p:nvPr/>
        </p:nvCxnSpPr>
        <p:spPr>
          <a:xfrm>
            <a:off x="8569960" y="3070023"/>
            <a:ext cx="101600" cy="33794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AE82093-C982-4718-A3EA-B662B11F8901}"/>
              </a:ext>
            </a:extLst>
          </p:cNvPr>
          <p:cNvCxnSpPr>
            <a:cxnSpLocks/>
          </p:cNvCxnSpPr>
          <p:nvPr/>
        </p:nvCxnSpPr>
        <p:spPr>
          <a:xfrm flipH="1">
            <a:off x="9453935" y="3050732"/>
            <a:ext cx="140293" cy="36156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D47C20A-AEAD-4BAE-B326-0F8D39B8DE2C}"/>
              </a:ext>
            </a:extLst>
          </p:cNvPr>
          <p:cNvCxnSpPr>
            <a:cxnSpLocks/>
          </p:cNvCxnSpPr>
          <p:nvPr/>
        </p:nvCxnSpPr>
        <p:spPr>
          <a:xfrm>
            <a:off x="5307842" y="4665206"/>
            <a:ext cx="368481" cy="12519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475896A-6F56-4AC1-B76F-E06D17457FD8}"/>
              </a:ext>
            </a:extLst>
          </p:cNvPr>
          <p:cNvCxnSpPr>
            <a:cxnSpLocks/>
          </p:cNvCxnSpPr>
          <p:nvPr/>
        </p:nvCxnSpPr>
        <p:spPr>
          <a:xfrm flipV="1">
            <a:off x="5234431" y="5000602"/>
            <a:ext cx="421573" cy="145779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8840684-B68E-463D-946E-7A710830020B}"/>
              </a:ext>
            </a:extLst>
          </p:cNvPr>
          <p:cNvCxnSpPr>
            <a:cxnSpLocks/>
          </p:cNvCxnSpPr>
          <p:nvPr/>
        </p:nvCxnSpPr>
        <p:spPr>
          <a:xfrm flipH="1">
            <a:off x="5676163" y="5227667"/>
            <a:ext cx="109957" cy="36361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4944CE4-FEB9-4E1A-B5A0-9545CCE234C4}"/>
              </a:ext>
            </a:extLst>
          </p:cNvPr>
          <p:cNvCxnSpPr>
            <a:cxnSpLocks/>
          </p:cNvCxnSpPr>
          <p:nvPr/>
        </p:nvCxnSpPr>
        <p:spPr>
          <a:xfrm>
            <a:off x="6691342" y="5221806"/>
            <a:ext cx="101600" cy="33794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3095B208-1470-4706-9439-0A5B1CC56DA5}"/>
              </a:ext>
            </a:extLst>
          </p:cNvPr>
          <p:cNvSpPr/>
          <p:nvPr/>
        </p:nvSpPr>
        <p:spPr>
          <a:xfrm rot="16200000">
            <a:off x="8981137" y="5721884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49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8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DE8EC-FC45-4ED8-A9EE-59412EE31D28}"/>
              </a:ext>
            </a:extLst>
          </p:cNvPr>
          <p:cNvSpPr txBox="1"/>
          <p:nvPr/>
        </p:nvSpPr>
        <p:spPr>
          <a:xfrm>
            <a:off x="633702" y="1338540"/>
            <a:ext cx="463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例子的选取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模型的自变量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有引用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查资料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8B14ABC-3E7F-44D5-83FF-B9CC0B64E9FF}"/>
              </a:ext>
            </a:extLst>
          </p:cNvPr>
          <p:cNvGrpSpPr/>
          <p:nvPr/>
        </p:nvGrpSpPr>
        <p:grpSpPr>
          <a:xfrm>
            <a:off x="6925340" y="1221716"/>
            <a:ext cx="2338747" cy="1572699"/>
            <a:chOff x="4345221" y="2505438"/>
            <a:chExt cx="2338747" cy="157269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00C454D-1BC4-4340-AF19-931CD2A38A6D}"/>
                </a:ext>
              </a:extLst>
            </p:cNvPr>
            <p:cNvGrpSpPr/>
            <p:nvPr/>
          </p:nvGrpSpPr>
          <p:grpSpPr>
            <a:xfrm>
              <a:off x="4822741" y="3249317"/>
              <a:ext cx="1240818" cy="369332"/>
              <a:chOff x="6762129" y="1497639"/>
              <a:chExt cx="1240818" cy="369332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6C7667-5023-4855-91C2-70B15EA70AC0}"/>
                  </a:ext>
                </a:extLst>
              </p:cNvPr>
              <p:cNvSpPr txBox="1"/>
              <p:nvPr/>
            </p:nvSpPr>
            <p:spPr>
              <a:xfrm>
                <a:off x="6762129" y="1497639"/>
                <a:ext cx="1240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垃圾来源</a:t>
                </a: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8A7AE4AA-F937-4D6D-A45D-2207CFB79893}"/>
                  </a:ext>
                </a:extLst>
              </p:cNvPr>
              <p:cNvSpPr/>
              <p:nvPr/>
            </p:nvSpPr>
            <p:spPr>
              <a:xfrm>
                <a:off x="6782449" y="1527867"/>
                <a:ext cx="1040751" cy="339104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3F760263-3EE8-4949-A088-8BF7B04AF15A}"/>
                </a:ext>
              </a:extLst>
            </p:cNvPr>
            <p:cNvGrpSpPr/>
            <p:nvPr/>
          </p:nvGrpSpPr>
          <p:grpSpPr>
            <a:xfrm>
              <a:off x="4345221" y="2526038"/>
              <a:ext cx="995680" cy="369332"/>
              <a:chOff x="6786880" y="1611875"/>
              <a:chExt cx="995680" cy="369332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ED8DCF4-29B2-4FC8-B07D-B48D2718F636}"/>
                  </a:ext>
                </a:extLst>
              </p:cNvPr>
              <p:cNvSpPr txBox="1"/>
              <p:nvPr/>
            </p:nvSpPr>
            <p:spPr>
              <a:xfrm>
                <a:off x="6786880" y="1611875"/>
                <a:ext cx="995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塑料袋</a:t>
                </a: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673F37C-CF3D-47C3-BED5-8CE05FA60445}"/>
                  </a:ext>
                </a:extLst>
              </p:cNvPr>
              <p:cNvSpPr/>
              <p:nvPr/>
            </p:nvSpPr>
            <p:spPr>
              <a:xfrm>
                <a:off x="6786880" y="1611875"/>
                <a:ext cx="894080" cy="369332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CD9914F-E5CF-4AA1-B6B8-FD25A133CF0A}"/>
                </a:ext>
              </a:extLst>
            </p:cNvPr>
            <p:cNvGrpSpPr/>
            <p:nvPr/>
          </p:nvGrpSpPr>
          <p:grpSpPr>
            <a:xfrm>
              <a:off x="5443150" y="2505438"/>
              <a:ext cx="1240818" cy="389932"/>
              <a:chOff x="8067040" y="1334842"/>
              <a:chExt cx="1240818" cy="389932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F5B792-207F-4F80-A434-8644159BD597}"/>
                  </a:ext>
                </a:extLst>
              </p:cNvPr>
              <p:cNvSpPr txBox="1"/>
              <p:nvPr/>
            </p:nvSpPr>
            <p:spPr>
              <a:xfrm>
                <a:off x="8067040" y="1355442"/>
                <a:ext cx="1240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泡沫制品</a:t>
                </a: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38491415-15CF-4132-8422-7F00E72E8F8C}"/>
                  </a:ext>
                </a:extLst>
              </p:cNvPr>
              <p:cNvSpPr/>
              <p:nvPr/>
            </p:nvSpPr>
            <p:spPr>
              <a:xfrm>
                <a:off x="8067040" y="1334842"/>
                <a:ext cx="1107440" cy="389931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箭头: 右 48">
              <a:extLst>
                <a:ext uri="{FF2B5EF4-FFF2-40B4-BE49-F238E27FC236}">
                  <a16:creationId xmlns:a16="http://schemas.microsoft.com/office/drawing/2014/main" id="{D9E7CDE5-6D2C-492A-9A76-EC26841DB5F3}"/>
                </a:ext>
              </a:extLst>
            </p:cNvPr>
            <p:cNvSpPr/>
            <p:nvPr/>
          </p:nvSpPr>
          <p:spPr>
            <a:xfrm rot="5400000">
              <a:off x="5158021" y="3705400"/>
              <a:ext cx="447040" cy="298434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4D15798-2846-481D-9B93-A1044B08B59F}"/>
                </a:ext>
              </a:extLst>
            </p:cNvPr>
            <p:cNvCxnSpPr>
              <a:cxnSpLocks/>
            </p:cNvCxnSpPr>
            <p:nvPr/>
          </p:nvCxnSpPr>
          <p:spPr>
            <a:xfrm>
              <a:off x="4797341" y="2916367"/>
              <a:ext cx="101600" cy="337941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AE82093-C982-4718-A3EA-B662B11F8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316" y="2897076"/>
              <a:ext cx="140293" cy="361567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B43BB59-8AF8-4BA0-B3D1-665A07D5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2" y="2887912"/>
            <a:ext cx="9396274" cy="2789162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1DB154-75AA-464C-B172-7636A2D04018}"/>
              </a:ext>
            </a:extLst>
          </p:cNvPr>
          <p:cNvCxnSpPr/>
          <p:nvPr/>
        </p:nvCxnSpPr>
        <p:spPr>
          <a:xfrm>
            <a:off x="2643809" y="4262615"/>
            <a:ext cx="771276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140C41-0AEE-4AB8-B3BB-C60AE95E5EC4}"/>
              </a:ext>
            </a:extLst>
          </p:cNvPr>
          <p:cNvCxnSpPr>
            <a:cxnSpLocks/>
          </p:cNvCxnSpPr>
          <p:nvPr/>
        </p:nvCxnSpPr>
        <p:spPr>
          <a:xfrm>
            <a:off x="1186070" y="4534285"/>
            <a:ext cx="865366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011A551-23ED-4B88-AB78-80741969652C}"/>
              </a:ext>
            </a:extLst>
          </p:cNvPr>
          <p:cNvSpPr/>
          <p:nvPr/>
        </p:nvSpPr>
        <p:spPr>
          <a:xfrm>
            <a:off x="6271591" y="3925957"/>
            <a:ext cx="1540852" cy="336629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1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FF2E543-7DCB-45C9-83B1-E5D047EE09A2}"/>
              </a:ext>
            </a:extLst>
          </p:cNvPr>
          <p:cNvGrpSpPr/>
          <p:nvPr/>
        </p:nvGrpSpPr>
        <p:grpSpPr>
          <a:xfrm>
            <a:off x="953379" y="2554357"/>
            <a:ext cx="7369179" cy="3835331"/>
            <a:chOff x="953379" y="2554357"/>
            <a:chExt cx="7369179" cy="38353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85EA5F7-AA87-48D7-B5FF-C96B7D447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379" y="2853702"/>
              <a:ext cx="7369179" cy="353598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645AAE-695E-4095-9CBF-9285F66C2E76}"/>
                </a:ext>
              </a:extLst>
            </p:cNvPr>
            <p:cNvSpPr/>
            <p:nvPr/>
          </p:nvSpPr>
          <p:spPr>
            <a:xfrm>
              <a:off x="2113280" y="2554357"/>
              <a:ext cx="5461690" cy="338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8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D29C7E-AAE6-414B-8461-9C04705AF57E}"/>
              </a:ext>
            </a:extLst>
          </p:cNvPr>
          <p:cNvSpPr/>
          <p:nvPr/>
        </p:nvSpPr>
        <p:spPr>
          <a:xfrm>
            <a:off x="2054998" y="3810000"/>
            <a:ext cx="582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DE8EC-FC45-4ED8-A9EE-59412EE31D28}"/>
              </a:ext>
            </a:extLst>
          </p:cNvPr>
          <p:cNvSpPr txBox="1"/>
          <p:nvPr/>
        </p:nvSpPr>
        <p:spPr>
          <a:xfrm>
            <a:off x="633702" y="1338540"/>
            <a:ext cx="463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例子的选取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模型的自变量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抓主要矛盾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便于量化建模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C5E417-E224-4637-B752-7895627B0CE7}"/>
              </a:ext>
            </a:extLst>
          </p:cNvPr>
          <p:cNvGrpSpPr/>
          <p:nvPr/>
        </p:nvGrpSpPr>
        <p:grpSpPr>
          <a:xfrm>
            <a:off x="8496315" y="1446617"/>
            <a:ext cx="3061983" cy="1519140"/>
            <a:chOff x="4535750" y="4444525"/>
            <a:chExt cx="3061983" cy="151914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897164C-7F96-46AC-9773-CDEC898AFB2B}"/>
                </a:ext>
              </a:extLst>
            </p:cNvPr>
            <p:cNvGrpSpPr/>
            <p:nvPr/>
          </p:nvGrpSpPr>
          <p:grpSpPr>
            <a:xfrm>
              <a:off x="5605925" y="4770076"/>
              <a:ext cx="1943238" cy="475694"/>
              <a:chOff x="914676" y="5512295"/>
              <a:chExt cx="1557158" cy="648834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C856D8C-6D5A-4383-A53A-DA8F0673A3CE}"/>
                  </a:ext>
                </a:extLst>
              </p:cNvPr>
              <p:cNvSpPr txBox="1"/>
              <p:nvPr/>
            </p:nvSpPr>
            <p:spPr>
              <a:xfrm>
                <a:off x="914676" y="5514798"/>
                <a:ext cx="1557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处理垃圾的方式</a:t>
                </a: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F916253-D00D-4544-97E9-DDEE75165412}"/>
                  </a:ext>
                </a:extLst>
              </p:cNvPr>
              <p:cNvSpPr/>
              <p:nvPr/>
            </p:nvSpPr>
            <p:spPr>
              <a:xfrm>
                <a:off x="954805" y="5512295"/>
                <a:ext cx="1517029" cy="608903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1B6E24B-332D-4023-BD47-0526EF553D8B}"/>
                </a:ext>
              </a:extLst>
            </p:cNvPr>
            <p:cNvGrpSpPr/>
            <p:nvPr/>
          </p:nvGrpSpPr>
          <p:grpSpPr>
            <a:xfrm>
              <a:off x="4622217" y="4444525"/>
              <a:ext cx="686346" cy="369332"/>
              <a:chOff x="2866255" y="4693641"/>
              <a:chExt cx="686346" cy="369332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CD5174B-08D9-4454-BFB9-87B565219F1D}"/>
                  </a:ext>
                </a:extLst>
              </p:cNvPr>
              <p:cNvSpPr txBox="1"/>
              <p:nvPr/>
            </p:nvSpPr>
            <p:spPr>
              <a:xfrm>
                <a:off x="2870199" y="4693641"/>
                <a:ext cx="66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回收</a:t>
                </a: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3A782AD1-60F7-4C6D-8EBB-7791BB82B8A5}"/>
                  </a:ext>
                </a:extLst>
              </p:cNvPr>
              <p:cNvSpPr/>
              <p:nvPr/>
            </p:nvSpPr>
            <p:spPr>
              <a:xfrm>
                <a:off x="2866255" y="4693641"/>
                <a:ext cx="686346" cy="369332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2A4C45-220F-4235-9D14-8C293E8B26A4}"/>
                </a:ext>
              </a:extLst>
            </p:cNvPr>
            <p:cNvGrpSpPr/>
            <p:nvPr/>
          </p:nvGrpSpPr>
          <p:grpSpPr>
            <a:xfrm>
              <a:off x="4535750" y="4961715"/>
              <a:ext cx="686346" cy="369332"/>
              <a:chOff x="2869779" y="5240813"/>
              <a:chExt cx="686346" cy="369332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65598A1-FB33-4E21-AECF-E03C5AA161C9}"/>
                  </a:ext>
                </a:extLst>
              </p:cNvPr>
              <p:cNvSpPr txBox="1"/>
              <p:nvPr/>
            </p:nvSpPr>
            <p:spPr>
              <a:xfrm>
                <a:off x="2870200" y="5240813"/>
                <a:ext cx="66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填埋</a:t>
                </a: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F0423D7-AA2B-4D5F-BD0D-0F91E5259182}"/>
                  </a:ext>
                </a:extLst>
              </p:cNvPr>
              <p:cNvSpPr/>
              <p:nvPr/>
            </p:nvSpPr>
            <p:spPr>
              <a:xfrm>
                <a:off x="2869779" y="5240813"/>
                <a:ext cx="686346" cy="369332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4063F00-B11F-4905-97F9-957D65B2DE60}"/>
                </a:ext>
              </a:extLst>
            </p:cNvPr>
            <p:cNvGrpSpPr/>
            <p:nvPr/>
          </p:nvGrpSpPr>
          <p:grpSpPr>
            <a:xfrm>
              <a:off x="5277362" y="5582050"/>
              <a:ext cx="686346" cy="381615"/>
              <a:chOff x="2848751" y="5787985"/>
              <a:chExt cx="686346" cy="381615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A43142D-EDA2-403D-887C-273D69672376}"/>
                  </a:ext>
                </a:extLst>
              </p:cNvPr>
              <p:cNvSpPr txBox="1"/>
              <p:nvPr/>
            </p:nvSpPr>
            <p:spPr>
              <a:xfrm>
                <a:off x="2866255" y="5787985"/>
                <a:ext cx="662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焚烧</a:t>
                </a: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8CA169A-6FCE-4749-891D-EC41F346F162}"/>
                  </a:ext>
                </a:extLst>
              </p:cNvPr>
              <p:cNvSpPr/>
              <p:nvPr/>
            </p:nvSpPr>
            <p:spPr>
              <a:xfrm>
                <a:off x="2848751" y="5800268"/>
                <a:ext cx="686346" cy="369332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C69E61B-CA49-427D-ABAA-E34DB41B847A}"/>
                </a:ext>
              </a:extLst>
            </p:cNvPr>
            <p:cNvGrpSpPr/>
            <p:nvPr/>
          </p:nvGrpSpPr>
          <p:grpSpPr>
            <a:xfrm>
              <a:off x="6159547" y="5552774"/>
              <a:ext cx="1438186" cy="398608"/>
              <a:chOff x="3794214" y="5943375"/>
              <a:chExt cx="1438186" cy="398608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AFE927F-073C-4A3F-A426-8C2C9BD3F580}"/>
                  </a:ext>
                </a:extLst>
              </p:cNvPr>
              <p:cNvSpPr txBox="1"/>
              <p:nvPr/>
            </p:nvSpPr>
            <p:spPr>
              <a:xfrm>
                <a:off x="3800975" y="5972651"/>
                <a:ext cx="143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不可控方式</a:t>
                </a: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6F98C88-248B-4339-A235-716B5B1C3C01}"/>
                  </a:ext>
                </a:extLst>
              </p:cNvPr>
              <p:cNvSpPr/>
              <p:nvPr/>
            </p:nvSpPr>
            <p:spPr>
              <a:xfrm>
                <a:off x="3794214" y="5943375"/>
                <a:ext cx="1356906" cy="398607"/>
              </a:xfrm>
              <a:prstGeom prst="ellipse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D47C20A-AEAD-4BAE-B326-0F8D39B8DE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42" y="4665206"/>
              <a:ext cx="368481" cy="12519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475896A-6F56-4AC1-B76F-E06D17457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431" y="5000602"/>
              <a:ext cx="421573" cy="145779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8840684-B68E-463D-946E-7A7108300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6163" y="5227667"/>
              <a:ext cx="109957" cy="363617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4944CE4-FEB9-4E1A-B5A0-9545CCE234C4}"/>
                </a:ext>
              </a:extLst>
            </p:cNvPr>
            <p:cNvCxnSpPr>
              <a:cxnSpLocks/>
            </p:cNvCxnSpPr>
            <p:nvPr/>
          </p:nvCxnSpPr>
          <p:spPr>
            <a:xfrm>
              <a:off x="6691342" y="5221806"/>
              <a:ext cx="101600" cy="337941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F1FA394E-CBFF-4963-9BF9-846C407156E4}"/>
              </a:ext>
            </a:extLst>
          </p:cNvPr>
          <p:cNvSpPr/>
          <p:nvPr/>
        </p:nvSpPr>
        <p:spPr>
          <a:xfrm>
            <a:off x="6679096" y="3855719"/>
            <a:ext cx="815008" cy="33859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DA18BAC-AE1A-404C-866A-5234AA776289}"/>
              </a:ext>
            </a:extLst>
          </p:cNvPr>
          <p:cNvSpPr/>
          <p:nvPr/>
        </p:nvSpPr>
        <p:spPr>
          <a:xfrm>
            <a:off x="6679096" y="4302647"/>
            <a:ext cx="815008" cy="33859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20E3ED7-CB2F-48F6-96F5-4F07035EF64E}"/>
              </a:ext>
            </a:extLst>
          </p:cNvPr>
          <p:cNvSpPr/>
          <p:nvPr/>
        </p:nvSpPr>
        <p:spPr>
          <a:xfrm>
            <a:off x="6679096" y="4729942"/>
            <a:ext cx="815008" cy="33859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0686DD3-6EF5-4E8A-8869-5D9A167DAAB5}"/>
              </a:ext>
            </a:extLst>
          </p:cNvPr>
          <p:cNvSpPr/>
          <p:nvPr/>
        </p:nvSpPr>
        <p:spPr>
          <a:xfrm>
            <a:off x="6271591" y="2965757"/>
            <a:ext cx="1600199" cy="33859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2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413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建立模型题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题目不好理解？或有歧义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D2F17-21D7-4C7B-80FC-A58FC4F0C9B9}"/>
              </a:ext>
            </a:extLst>
          </p:cNvPr>
          <p:cNvSpPr txBox="1"/>
          <p:nvPr/>
        </p:nvSpPr>
        <p:spPr>
          <a:xfrm>
            <a:off x="1300480" y="2011680"/>
            <a:ext cx="413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DE8EC-FC45-4ED8-A9EE-59412EE31D28}"/>
              </a:ext>
            </a:extLst>
          </p:cNvPr>
          <p:cNvSpPr txBox="1"/>
          <p:nvPr/>
        </p:nvSpPr>
        <p:spPr>
          <a:xfrm>
            <a:off x="1300479" y="2518935"/>
            <a:ext cx="430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反复读题，联系上下文，相信自己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917009-6F7D-4133-BBA5-872F6C472DA4}"/>
              </a:ext>
            </a:extLst>
          </p:cNvPr>
          <p:cNvSpPr txBox="1"/>
          <p:nvPr/>
        </p:nvSpPr>
        <p:spPr>
          <a:xfrm>
            <a:off x="1300480" y="3005253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写作中：呈现出是怎么理解的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，为什么这么理解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(why)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2DF3BB-C90A-48EA-8E09-9AF9D314EC00}"/>
              </a:ext>
            </a:extLst>
          </p:cNvPr>
          <p:cNvGrpSpPr/>
          <p:nvPr/>
        </p:nvGrpSpPr>
        <p:grpSpPr>
          <a:xfrm>
            <a:off x="1030459" y="3848730"/>
            <a:ext cx="3892842" cy="389652"/>
            <a:chOff x="714982" y="3739186"/>
            <a:chExt cx="3892842" cy="389652"/>
          </a:xfrm>
        </p:grpSpPr>
        <p:sp>
          <p:nvSpPr>
            <p:cNvPr id="7" name="星形: 五角 6">
              <a:extLst>
                <a:ext uri="{FF2B5EF4-FFF2-40B4-BE49-F238E27FC236}">
                  <a16:creationId xmlns:a16="http://schemas.microsoft.com/office/drawing/2014/main" id="{0AF5BF45-467C-4541-B053-2A4F93D86AD2}"/>
                </a:ext>
              </a:extLst>
            </p:cNvPr>
            <p:cNvSpPr/>
            <p:nvPr/>
          </p:nvSpPr>
          <p:spPr>
            <a:xfrm>
              <a:off x="714982" y="3739186"/>
              <a:ext cx="396240" cy="360205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D22B7FC-2AD6-4B98-A179-AE8C35AD3487}"/>
                </a:ext>
              </a:extLst>
            </p:cNvPr>
            <p:cNvSpPr txBox="1"/>
            <p:nvPr/>
          </p:nvSpPr>
          <p:spPr>
            <a:xfrm>
              <a:off x="1169422" y="3759506"/>
              <a:ext cx="3438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每一个</a:t>
              </a:r>
              <a:r>
                <a:rPr lang="en-US" altLang="zh-CN" dirty="0">
                  <a:solidFill>
                    <a:srgbClr val="C00000"/>
                  </a:solidFill>
                </a:rPr>
                <a:t>fact</a:t>
              </a:r>
              <a:r>
                <a:rPr lang="zh-CN" altLang="en-US" dirty="0">
                  <a:solidFill>
                    <a:srgbClr val="C00000"/>
                  </a:solidFill>
                </a:rPr>
                <a:t>后面，都有一个</a:t>
              </a:r>
              <a:r>
                <a:rPr lang="en-US" altLang="zh-CN" dirty="0">
                  <a:solidFill>
                    <a:srgbClr val="C00000"/>
                  </a:solidFill>
                </a:rPr>
                <a:t>why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897164C-7F96-46AC-9773-CDEC898AFB2B}"/>
              </a:ext>
            </a:extLst>
          </p:cNvPr>
          <p:cNvGrpSpPr/>
          <p:nvPr/>
        </p:nvGrpSpPr>
        <p:grpSpPr>
          <a:xfrm>
            <a:off x="5570030" y="4752234"/>
            <a:ext cx="1356906" cy="446419"/>
            <a:chOff x="914676" y="5512295"/>
            <a:chExt cx="1557158" cy="60890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856D8C-6D5A-4383-A53A-DA8F0673A3CE}"/>
                </a:ext>
              </a:extLst>
            </p:cNvPr>
            <p:cNvSpPr txBox="1"/>
            <p:nvPr/>
          </p:nvSpPr>
          <p:spPr>
            <a:xfrm>
              <a:off x="914676" y="5514798"/>
              <a:ext cx="1557158" cy="503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塑料</a:t>
              </a: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替代品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F916253-D00D-4544-97E9-DDEE75165412}"/>
                </a:ext>
              </a:extLst>
            </p:cNvPr>
            <p:cNvSpPr/>
            <p:nvPr/>
          </p:nvSpPr>
          <p:spPr>
            <a:xfrm>
              <a:off x="954805" y="5512295"/>
              <a:ext cx="1517029" cy="608903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0C454D-1BC4-4340-AF19-931CD2A38A6D}"/>
              </a:ext>
            </a:extLst>
          </p:cNvPr>
          <p:cNvGrpSpPr/>
          <p:nvPr/>
        </p:nvGrpSpPr>
        <p:grpSpPr>
          <a:xfrm>
            <a:off x="7969621" y="3394458"/>
            <a:ext cx="1240818" cy="369332"/>
            <a:chOff x="6762129" y="1497639"/>
            <a:chExt cx="1240818" cy="36933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56C7667-5023-4855-91C2-70B15EA70AC0}"/>
                </a:ext>
              </a:extLst>
            </p:cNvPr>
            <p:cNvSpPr txBox="1"/>
            <p:nvPr/>
          </p:nvSpPr>
          <p:spPr>
            <a:xfrm>
              <a:off x="6762129" y="1497639"/>
              <a:ext cx="124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垃圾来源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8A7AE4AA-F937-4D6D-A45D-2207CFB79893}"/>
                </a:ext>
              </a:extLst>
            </p:cNvPr>
            <p:cNvSpPr/>
            <p:nvPr/>
          </p:nvSpPr>
          <p:spPr>
            <a:xfrm>
              <a:off x="6782449" y="1527867"/>
              <a:ext cx="1040751" cy="339104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F88A3B-CEC5-4DAB-B54F-1395E94EF488}"/>
              </a:ext>
            </a:extLst>
          </p:cNvPr>
          <p:cNvGrpSpPr/>
          <p:nvPr/>
        </p:nvGrpSpPr>
        <p:grpSpPr>
          <a:xfrm>
            <a:off x="10115327" y="4620080"/>
            <a:ext cx="1450934" cy="653623"/>
            <a:chOff x="9683072" y="4501684"/>
            <a:chExt cx="1450934" cy="65362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4381AD-6EC6-471C-8771-065649946E3C}"/>
                </a:ext>
              </a:extLst>
            </p:cNvPr>
            <p:cNvSpPr txBox="1"/>
            <p:nvPr/>
          </p:nvSpPr>
          <p:spPr>
            <a:xfrm>
              <a:off x="9683072" y="4501684"/>
              <a:ext cx="1450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实际上垃圾能减少多少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665A842-F33B-4BCA-AFDF-841035AD5596}"/>
                </a:ext>
              </a:extLst>
            </p:cNvPr>
            <p:cNvSpPr/>
            <p:nvPr/>
          </p:nvSpPr>
          <p:spPr>
            <a:xfrm>
              <a:off x="9703394" y="4508975"/>
              <a:ext cx="1430612" cy="64633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FAF8847-91B9-4C59-BEA1-08E167E5894B}"/>
              </a:ext>
            </a:extLst>
          </p:cNvPr>
          <p:cNvGrpSpPr/>
          <p:nvPr/>
        </p:nvGrpSpPr>
        <p:grpSpPr>
          <a:xfrm>
            <a:off x="7385421" y="4245886"/>
            <a:ext cx="2275840" cy="1397655"/>
            <a:chOff x="6786880" y="4318851"/>
            <a:chExt cx="2275840" cy="13976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4DDEF2-D18E-4592-8728-9017794481D8}"/>
                </a:ext>
              </a:extLst>
            </p:cNvPr>
            <p:cNvSpPr/>
            <p:nvPr/>
          </p:nvSpPr>
          <p:spPr>
            <a:xfrm>
              <a:off x="6786880" y="4318851"/>
              <a:ext cx="2275840" cy="1397655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E7BA15F-C2E5-454F-AF3C-252234AE5EC4}"/>
                </a:ext>
              </a:extLst>
            </p:cNvPr>
            <p:cNvSpPr txBox="1"/>
            <p:nvPr/>
          </p:nvSpPr>
          <p:spPr>
            <a:xfrm>
              <a:off x="7447280" y="4693641"/>
              <a:ext cx="1249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E97A48E1-165B-456D-A95B-C7896B3C95AA}"/>
              </a:ext>
            </a:extLst>
          </p:cNvPr>
          <p:cNvSpPr/>
          <p:nvPr/>
        </p:nvSpPr>
        <p:spPr>
          <a:xfrm>
            <a:off x="9651101" y="4832459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D9E7CDE5-6D2C-492A-9A76-EC26841DB5F3}"/>
              </a:ext>
            </a:extLst>
          </p:cNvPr>
          <p:cNvSpPr/>
          <p:nvPr/>
        </p:nvSpPr>
        <p:spPr>
          <a:xfrm rot="5400000">
            <a:off x="8304901" y="3850541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3C20372-E902-418B-BB2F-1501A3D67A5B}"/>
              </a:ext>
            </a:extLst>
          </p:cNvPr>
          <p:cNvSpPr/>
          <p:nvPr/>
        </p:nvSpPr>
        <p:spPr>
          <a:xfrm>
            <a:off x="6923424" y="4839432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3095B208-1470-4706-9439-0A5B1CC56DA5}"/>
              </a:ext>
            </a:extLst>
          </p:cNvPr>
          <p:cNvSpPr/>
          <p:nvPr/>
        </p:nvSpPr>
        <p:spPr>
          <a:xfrm rot="16200000">
            <a:off x="8355398" y="5713369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8DA99B9-6F31-4B60-AB9D-117FB6D8F4E7}"/>
              </a:ext>
            </a:extLst>
          </p:cNvPr>
          <p:cNvGrpSpPr/>
          <p:nvPr/>
        </p:nvGrpSpPr>
        <p:grpSpPr>
          <a:xfrm>
            <a:off x="5435600" y="5571709"/>
            <a:ext cx="1540641" cy="646331"/>
            <a:chOff x="6363839" y="3378759"/>
            <a:chExt cx="1540641" cy="646331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B7F857C-2C0B-4977-919A-4CD319256699}"/>
                </a:ext>
              </a:extLst>
            </p:cNvPr>
            <p:cNvSpPr txBox="1"/>
            <p:nvPr/>
          </p:nvSpPr>
          <p:spPr>
            <a:xfrm>
              <a:off x="6363839" y="3378759"/>
              <a:ext cx="1540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塑料对人们生活的影响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A400B6AF-D625-47E7-8D1F-3F5236276E06}"/>
                </a:ext>
              </a:extLst>
            </p:cNvPr>
            <p:cNvSpPr/>
            <p:nvPr/>
          </p:nvSpPr>
          <p:spPr>
            <a:xfrm>
              <a:off x="6393382" y="3413133"/>
              <a:ext cx="1500938" cy="584027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箭头: 右 66">
            <a:extLst>
              <a:ext uri="{FF2B5EF4-FFF2-40B4-BE49-F238E27FC236}">
                <a16:creationId xmlns:a16="http://schemas.microsoft.com/office/drawing/2014/main" id="{F9E49D43-014C-4F1F-A995-F6F9410BE334}"/>
              </a:ext>
            </a:extLst>
          </p:cNvPr>
          <p:cNvSpPr/>
          <p:nvPr/>
        </p:nvSpPr>
        <p:spPr>
          <a:xfrm rot="19866473">
            <a:off x="6973432" y="5605278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993854F-EBFE-4066-9892-B8A9161BD072}"/>
              </a:ext>
            </a:extLst>
          </p:cNvPr>
          <p:cNvGrpSpPr/>
          <p:nvPr/>
        </p:nvGrpSpPr>
        <p:grpSpPr>
          <a:xfrm>
            <a:off x="5828657" y="3678780"/>
            <a:ext cx="1172936" cy="369332"/>
            <a:chOff x="6528345" y="2436318"/>
            <a:chExt cx="1172936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9267A90-35E4-4BB2-B240-9BD644BB5DBE}"/>
                </a:ext>
              </a:extLst>
            </p:cNvPr>
            <p:cNvSpPr txBox="1"/>
            <p:nvPr/>
          </p:nvSpPr>
          <p:spPr>
            <a:xfrm>
              <a:off x="6528345" y="2436318"/>
              <a:ext cx="1172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地区</a:t>
              </a: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76EEB174-696D-4A5D-825F-5172F9761D25}"/>
                </a:ext>
              </a:extLst>
            </p:cNvPr>
            <p:cNvSpPr/>
            <p:nvPr/>
          </p:nvSpPr>
          <p:spPr>
            <a:xfrm>
              <a:off x="6586078" y="2464915"/>
              <a:ext cx="1115203" cy="340735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EDC0C4E-D74F-4ADF-9F6F-606349AEB2BC}"/>
              </a:ext>
            </a:extLst>
          </p:cNvPr>
          <p:cNvGrpSpPr/>
          <p:nvPr/>
        </p:nvGrpSpPr>
        <p:grpSpPr>
          <a:xfrm>
            <a:off x="7882114" y="6060012"/>
            <a:ext cx="1475493" cy="369332"/>
            <a:chOff x="8211418" y="2270508"/>
            <a:chExt cx="1475493" cy="369332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3203512-E5F1-4A69-A50B-41E6BCAF6C23}"/>
                </a:ext>
              </a:extLst>
            </p:cNvPr>
            <p:cNvSpPr txBox="1"/>
            <p:nvPr/>
          </p:nvSpPr>
          <p:spPr>
            <a:xfrm>
              <a:off x="8211418" y="2270508"/>
              <a:ext cx="1475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政策有效性</a:t>
              </a: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3461F15-2CC9-4694-9B8E-0566F4F4077B}"/>
                </a:ext>
              </a:extLst>
            </p:cNvPr>
            <p:cNvSpPr/>
            <p:nvPr/>
          </p:nvSpPr>
          <p:spPr>
            <a:xfrm>
              <a:off x="8238671" y="2299105"/>
              <a:ext cx="1417760" cy="340735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箭头: 右 77">
            <a:extLst>
              <a:ext uri="{FF2B5EF4-FFF2-40B4-BE49-F238E27FC236}">
                <a16:creationId xmlns:a16="http://schemas.microsoft.com/office/drawing/2014/main" id="{3F978D52-42F1-4141-9613-A3C328EBBE43}"/>
              </a:ext>
            </a:extLst>
          </p:cNvPr>
          <p:cNvSpPr/>
          <p:nvPr/>
        </p:nvSpPr>
        <p:spPr>
          <a:xfrm rot="1932476">
            <a:off x="6966330" y="3986967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4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49" grpId="0" animBg="1"/>
      <p:bldP spid="65" grpId="0" animBg="1"/>
      <p:bldP spid="6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应用模型题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如何用对模型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算法；解释模型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D2F17-21D7-4C7B-80FC-A58FC4F0C9B9}"/>
              </a:ext>
            </a:extLst>
          </p:cNvPr>
          <p:cNvSpPr txBox="1"/>
          <p:nvPr/>
        </p:nvSpPr>
        <p:spPr>
          <a:xfrm>
            <a:off x="1300480" y="2011680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多积累关键词，熟悉算法分类并建立联系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DE8EC-FC45-4ED8-A9EE-59412EE31D28}"/>
              </a:ext>
            </a:extLst>
          </p:cNvPr>
          <p:cNvSpPr txBox="1"/>
          <p:nvPr/>
        </p:nvSpPr>
        <p:spPr>
          <a:xfrm>
            <a:off x="1300479" y="2518935"/>
            <a:ext cx="495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量化！量化！量化！用数字说话！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3A22DF-6586-4051-9B87-1A80317EC1A9}"/>
              </a:ext>
            </a:extLst>
          </p:cNvPr>
          <p:cNvSpPr txBox="1"/>
          <p:nvPr/>
        </p:nvSpPr>
        <p:spPr>
          <a:xfrm>
            <a:off x="6428776" y="1919347"/>
            <a:ext cx="5078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target for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预测算法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主成分分析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4B0434D-B14B-4A85-AB50-1709AAD427C1}"/>
              </a:ext>
            </a:extLst>
          </p:cNvPr>
          <p:cNvGrpSpPr/>
          <p:nvPr/>
        </p:nvGrpSpPr>
        <p:grpSpPr>
          <a:xfrm>
            <a:off x="7287335" y="4187773"/>
            <a:ext cx="1145840" cy="369332"/>
            <a:chOff x="7713384" y="3696639"/>
            <a:chExt cx="1145840" cy="3693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4381AD-6EC6-471C-8771-065649946E3C}"/>
                </a:ext>
              </a:extLst>
            </p:cNvPr>
            <p:cNvSpPr txBox="1"/>
            <p:nvPr/>
          </p:nvSpPr>
          <p:spPr>
            <a:xfrm>
              <a:off x="7713384" y="3696639"/>
              <a:ext cx="114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生活方式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665A842-F33B-4BCA-AFDF-841035AD5596}"/>
                </a:ext>
              </a:extLst>
            </p:cNvPr>
            <p:cNvSpPr/>
            <p:nvPr/>
          </p:nvSpPr>
          <p:spPr>
            <a:xfrm>
              <a:off x="7742671" y="3700759"/>
              <a:ext cx="1116553" cy="36521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FAF8847-91B9-4C59-BEA1-08E167E5894B}"/>
              </a:ext>
            </a:extLst>
          </p:cNvPr>
          <p:cNvGrpSpPr/>
          <p:nvPr/>
        </p:nvGrpSpPr>
        <p:grpSpPr>
          <a:xfrm>
            <a:off x="1671320" y="3901689"/>
            <a:ext cx="2275840" cy="1397655"/>
            <a:chOff x="6786880" y="4318851"/>
            <a:chExt cx="2275840" cy="13976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4DDEF2-D18E-4592-8728-9017794481D8}"/>
                </a:ext>
              </a:extLst>
            </p:cNvPr>
            <p:cNvSpPr/>
            <p:nvPr/>
          </p:nvSpPr>
          <p:spPr>
            <a:xfrm>
              <a:off x="6786880" y="4318851"/>
              <a:ext cx="2275840" cy="1397655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E7BA15F-C2E5-454F-AF3C-252234AE5EC4}"/>
                </a:ext>
              </a:extLst>
            </p:cNvPr>
            <p:cNvSpPr txBox="1"/>
            <p:nvPr/>
          </p:nvSpPr>
          <p:spPr>
            <a:xfrm>
              <a:off x="7447280" y="4693641"/>
              <a:ext cx="1249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E97A48E1-165B-456D-A95B-C7896B3C95AA}"/>
              </a:ext>
            </a:extLst>
          </p:cNvPr>
          <p:cNvSpPr/>
          <p:nvPr/>
        </p:nvSpPr>
        <p:spPr>
          <a:xfrm>
            <a:off x="3955753" y="4233031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9C3319D-5BDA-4551-B4D0-9469C356D970}"/>
              </a:ext>
            </a:extLst>
          </p:cNvPr>
          <p:cNvGrpSpPr/>
          <p:nvPr/>
        </p:nvGrpSpPr>
        <p:grpSpPr>
          <a:xfrm>
            <a:off x="4397713" y="4800063"/>
            <a:ext cx="2487254" cy="369332"/>
            <a:chOff x="9683072" y="4501684"/>
            <a:chExt cx="1613494" cy="65362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B38B7D2-0C0A-41E8-AF0F-265C872F5D94}"/>
                </a:ext>
              </a:extLst>
            </p:cNvPr>
            <p:cNvSpPr txBox="1"/>
            <p:nvPr/>
          </p:nvSpPr>
          <p:spPr>
            <a:xfrm>
              <a:off x="9683072" y="4501684"/>
              <a:ext cx="1613494" cy="653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到达目标带来的影响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DCB37C1-260E-4FBF-81B0-E67030F2CEDE}"/>
                </a:ext>
              </a:extLst>
            </p:cNvPr>
            <p:cNvSpPr/>
            <p:nvPr/>
          </p:nvSpPr>
          <p:spPr>
            <a:xfrm>
              <a:off x="9703394" y="4508975"/>
              <a:ext cx="1430612" cy="64633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FF2300BA-0A59-4BA5-B8E6-C4A81312049C}"/>
              </a:ext>
            </a:extLst>
          </p:cNvPr>
          <p:cNvSpPr/>
          <p:nvPr/>
        </p:nvSpPr>
        <p:spPr>
          <a:xfrm>
            <a:off x="3950673" y="4839199"/>
            <a:ext cx="447040" cy="29843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10DA8D-8B95-4A8C-9E87-78C569E1A7CE}"/>
              </a:ext>
            </a:extLst>
          </p:cNvPr>
          <p:cNvCxnSpPr>
            <a:cxnSpLocks/>
            <a:stCxn id="45" idx="3"/>
            <a:endCxn id="44" idx="3"/>
          </p:cNvCxnSpPr>
          <p:nvPr/>
        </p:nvCxnSpPr>
        <p:spPr>
          <a:xfrm flipV="1">
            <a:off x="6634375" y="4984729"/>
            <a:ext cx="250592" cy="206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F3756F9-AD21-49B1-AA4F-BEB71AB98531}"/>
              </a:ext>
            </a:extLst>
          </p:cNvPr>
          <p:cNvCxnSpPr>
            <a:cxnSpLocks/>
          </p:cNvCxnSpPr>
          <p:nvPr/>
        </p:nvCxnSpPr>
        <p:spPr>
          <a:xfrm flipV="1">
            <a:off x="6884967" y="4382248"/>
            <a:ext cx="0" cy="115582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9C1ED91-09A9-4946-BA20-25997F1F3672}"/>
              </a:ext>
            </a:extLst>
          </p:cNvPr>
          <p:cNvCxnSpPr>
            <a:cxnSpLocks/>
          </p:cNvCxnSpPr>
          <p:nvPr/>
        </p:nvCxnSpPr>
        <p:spPr>
          <a:xfrm>
            <a:off x="6883671" y="4391595"/>
            <a:ext cx="417209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D2A66CC-455E-4682-96A5-1BD3B7E6B258}"/>
              </a:ext>
            </a:extLst>
          </p:cNvPr>
          <p:cNvGrpSpPr/>
          <p:nvPr/>
        </p:nvGrpSpPr>
        <p:grpSpPr>
          <a:xfrm>
            <a:off x="4411386" y="4219149"/>
            <a:ext cx="2243414" cy="369332"/>
            <a:chOff x="9683072" y="4501684"/>
            <a:chExt cx="1613494" cy="653623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BBDFA2D-F542-45BD-A316-28CEBBA6C181}"/>
                </a:ext>
              </a:extLst>
            </p:cNvPr>
            <p:cNvSpPr txBox="1"/>
            <p:nvPr/>
          </p:nvSpPr>
          <p:spPr>
            <a:xfrm>
              <a:off x="9683072" y="4501684"/>
              <a:ext cx="1613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未来垃圾量的目标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50A8AEFA-DC59-44B5-ACD1-3027B95368B4}"/>
                </a:ext>
              </a:extLst>
            </p:cNvPr>
            <p:cNvSpPr/>
            <p:nvPr/>
          </p:nvSpPr>
          <p:spPr>
            <a:xfrm>
              <a:off x="9703394" y="4508975"/>
              <a:ext cx="1430612" cy="64633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797A67-E94B-4801-815E-B147BFD4AABA}"/>
              </a:ext>
            </a:extLst>
          </p:cNvPr>
          <p:cNvGrpSpPr/>
          <p:nvPr/>
        </p:nvGrpSpPr>
        <p:grpSpPr>
          <a:xfrm>
            <a:off x="7276961" y="4800063"/>
            <a:ext cx="699094" cy="369332"/>
            <a:chOff x="7814984" y="4362390"/>
            <a:chExt cx="699094" cy="36933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7392265-3319-42A9-945C-2098BF3C5522}"/>
                </a:ext>
              </a:extLst>
            </p:cNvPr>
            <p:cNvSpPr txBox="1"/>
            <p:nvPr/>
          </p:nvSpPr>
          <p:spPr>
            <a:xfrm>
              <a:off x="7814984" y="4362390"/>
              <a:ext cx="69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202B44A0-E78A-4E3D-B239-AB803DE3FAE8}"/>
                </a:ext>
              </a:extLst>
            </p:cNvPr>
            <p:cNvSpPr/>
            <p:nvPr/>
          </p:nvSpPr>
          <p:spPr>
            <a:xfrm>
              <a:off x="7844272" y="4366510"/>
              <a:ext cx="669806" cy="36521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24C14B7-792E-4D99-9F49-709329BEB5F2}"/>
              </a:ext>
            </a:extLst>
          </p:cNvPr>
          <p:cNvGrpSpPr/>
          <p:nvPr/>
        </p:nvGrpSpPr>
        <p:grpSpPr>
          <a:xfrm>
            <a:off x="7273591" y="5353408"/>
            <a:ext cx="1145840" cy="369332"/>
            <a:chOff x="7732215" y="5108879"/>
            <a:chExt cx="1145840" cy="369332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039D13D-13AB-425F-8C52-5CB32A02F453}"/>
                </a:ext>
              </a:extLst>
            </p:cNvPr>
            <p:cNvSpPr txBox="1"/>
            <p:nvPr/>
          </p:nvSpPr>
          <p:spPr>
            <a:xfrm>
              <a:off x="7732215" y="5108879"/>
              <a:ext cx="114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塑料行业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638AA52-5981-47AF-A127-79D6DE2771C6}"/>
                </a:ext>
              </a:extLst>
            </p:cNvPr>
            <p:cNvSpPr/>
            <p:nvPr/>
          </p:nvSpPr>
          <p:spPr>
            <a:xfrm>
              <a:off x="7761502" y="5112999"/>
              <a:ext cx="1116553" cy="36521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F20FDB2-821D-4640-BA42-C7634629DCF5}"/>
              </a:ext>
            </a:extLst>
          </p:cNvPr>
          <p:cNvCxnSpPr>
            <a:cxnSpLocks/>
          </p:cNvCxnSpPr>
          <p:nvPr/>
        </p:nvCxnSpPr>
        <p:spPr>
          <a:xfrm>
            <a:off x="6870126" y="4984729"/>
            <a:ext cx="417209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CD68A60-BD16-4EB0-9C92-7C3A852C2535}"/>
              </a:ext>
            </a:extLst>
          </p:cNvPr>
          <p:cNvCxnSpPr>
            <a:cxnSpLocks/>
          </p:cNvCxnSpPr>
          <p:nvPr/>
        </p:nvCxnSpPr>
        <p:spPr>
          <a:xfrm>
            <a:off x="6880072" y="5538074"/>
            <a:ext cx="417209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2" grpId="0"/>
      <p:bldP spid="48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拓展模型题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如何进行学科交叉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D2F17-21D7-4C7B-80FC-A58FC4F0C9B9}"/>
              </a:ext>
            </a:extLst>
          </p:cNvPr>
          <p:cNvSpPr txBox="1"/>
          <p:nvPr/>
        </p:nvSpPr>
        <p:spPr>
          <a:xfrm>
            <a:off x="1300480" y="2011680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仔细查阅资料，弄清概念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DE8EC-FC45-4ED8-A9EE-59412EE31D28}"/>
              </a:ext>
            </a:extLst>
          </p:cNvPr>
          <p:cNvSpPr txBox="1"/>
          <p:nvPr/>
        </p:nvSpPr>
        <p:spPr>
          <a:xfrm>
            <a:off x="1300479" y="2518935"/>
            <a:ext cx="430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悉心听取队友意见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E6286B-7C9E-41B2-A706-056E0EEBCD58}"/>
              </a:ext>
            </a:extLst>
          </p:cNvPr>
          <p:cNvGrpSpPr/>
          <p:nvPr/>
        </p:nvGrpSpPr>
        <p:grpSpPr>
          <a:xfrm>
            <a:off x="2353446" y="4181254"/>
            <a:ext cx="7739108" cy="1041000"/>
            <a:chOff x="2353446" y="4181254"/>
            <a:chExt cx="7739108" cy="1041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4DDEF2-D18E-4592-8728-9017794481D8}"/>
                </a:ext>
              </a:extLst>
            </p:cNvPr>
            <p:cNvSpPr/>
            <p:nvPr/>
          </p:nvSpPr>
          <p:spPr>
            <a:xfrm>
              <a:off x="2353446" y="4232287"/>
              <a:ext cx="1599128" cy="874866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E7BA15F-C2E5-454F-AF3C-252234AE5EC4}"/>
                </a:ext>
              </a:extLst>
            </p:cNvPr>
            <p:cNvSpPr txBox="1"/>
            <p:nvPr/>
          </p:nvSpPr>
          <p:spPr>
            <a:xfrm>
              <a:off x="2463800" y="4449635"/>
              <a:ext cx="1587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地区不同</a:t>
              </a:r>
            </a:p>
          </p:txBody>
        </p: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E97A48E1-165B-456D-A95B-C7896B3C95AA}"/>
                </a:ext>
              </a:extLst>
            </p:cNvPr>
            <p:cNvSpPr/>
            <p:nvPr/>
          </p:nvSpPr>
          <p:spPr>
            <a:xfrm>
              <a:off x="3955753" y="4233031"/>
              <a:ext cx="447040" cy="298434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B38B7D2-0C0A-41E8-AF0F-265C872F5D94}"/>
                </a:ext>
              </a:extLst>
            </p:cNvPr>
            <p:cNvSpPr txBox="1"/>
            <p:nvPr/>
          </p:nvSpPr>
          <p:spPr>
            <a:xfrm>
              <a:off x="4397711" y="4800063"/>
              <a:ext cx="156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塑料垃圾影响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DCB37C1-260E-4FBF-81B0-E67030F2CEDE}"/>
                </a:ext>
              </a:extLst>
            </p:cNvPr>
            <p:cNvSpPr/>
            <p:nvPr/>
          </p:nvSpPr>
          <p:spPr>
            <a:xfrm>
              <a:off x="4429132" y="4804183"/>
              <a:ext cx="1535350" cy="36521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FF2300BA-0A59-4BA5-B8E6-C4A81312049C}"/>
                </a:ext>
              </a:extLst>
            </p:cNvPr>
            <p:cNvSpPr/>
            <p:nvPr/>
          </p:nvSpPr>
          <p:spPr>
            <a:xfrm>
              <a:off x="3950673" y="4839199"/>
              <a:ext cx="447040" cy="298434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BBDFA2D-F542-45BD-A316-28CEBBA6C181}"/>
                </a:ext>
              </a:extLst>
            </p:cNvPr>
            <p:cNvSpPr txBox="1"/>
            <p:nvPr/>
          </p:nvSpPr>
          <p:spPr>
            <a:xfrm>
              <a:off x="4411386" y="4219149"/>
              <a:ext cx="156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塑料垃圾成因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50A8AEFA-DC59-44B5-ACD1-3027B95368B4}"/>
                </a:ext>
              </a:extLst>
            </p:cNvPr>
            <p:cNvSpPr/>
            <p:nvPr/>
          </p:nvSpPr>
          <p:spPr>
            <a:xfrm>
              <a:off x="4439642" y="4223269"/>
              <a:ext cx="1543411" cy="365212"/>
            </a:xfrm>
            <a:prstGeom prst="round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CC4D4B0-F1AC-4C25-A7AB-F36636FFECC0}"/>
                </a:ext>
              </a:extLst>
            </p:cNvPr>
            <p:cNvSpPr txBox="1"/>
            <p:nvPr/>
          </p:nvSpPr>
          <p:spPr>
            <a:xfrm>
              <a:off x="6324535" y="4391069"/>
              <a:ext cx="999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AAC6F94-F45A-4083-9623-83F5F1B1C303}"/>
                </a:ext>
              </a:extLst>
            </p:cNvPr>
            <p:cNvCxnSpPr>
              <a:cxnSpLocks/>
              <a:stCxn id="60" idx="3"/>
              <a:endCxn id="38" idx="1"/>
            </p:cNvCxnSpPr>
            <p:nvPr/>
          </p:nvCxnSpPr>
          <p:spPr>
            <a:xfrm>
              <a:off x="5983053" y="4405875"/>
              <a:ext cx="341482" cy="30836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86C59A9-32A5-4020-8425-E7ACA2F59CAA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5983053" y="4714235"/>
              <a:ext cx="341482" cy="181372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87B4399-0581-40EA-AB16-4E0CEF9B75E7}"/>
                </a:ext>
              </a:extLst>
            </p:cNvPr>
            <p:cNvGrpSpPr/>
            <p:nvPr/>
          </p:nvGrpSpPr>
          <p:grpSpPr>
            <a:xfrm>
              <a:off x="7385546" y="4405875"/>
              <a:ext cx="964799" cy="538480"/>
              <a:chOff x="7198360" y="4446249"/>
              <a:chExt cx="964799" cy="538480"/>
            </a:xfrm>
          </p:grpSpPr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D562F56D-2F7E-46B1-8FEB-5FFB8175A418}"/>
                  </a:ext>
                </a:extLst>
              </p:cNvPr>
              <p:cNvSpPr/>
              <p:nvPr/>
            </p:nvSpPr>
            <p:spPr>
              <a:xfrm>
                <a:off x="7198360" y="4446249"/>
                <a:ext cx="401320" cy="538480"/>
              </a:xfrm>
              <a:prstGeom prst="chevron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箭头: V 形 48">
                <a:extLst>
                  <a:ext uri="{FF2B5EF4-FFF2-40B4-BE49-F238E27FC236}">
                    <a16:creationId xmlns:a16="http://schemas.microsoft.com/office/drawing/2014/main" id="{5221863B-166C-443F-9E99-077BDE08C220}"/>
                  </a:ext>
                </a:extLst>
              </p:cNvPr>
              <p:cNvSpPr/>
              <p:nvPr/>
            </p:nvSpPr>
            <p:spPr>
              <a:xfrm>
                <a:off x="7486318" y="4446249"/>
                <a:ext cx="401320" cy="538480"/>
              </a:xfrm>
              <a:prstGeom prst="chevron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箭头: V 形 49">
                <a:extLst>
                  <a:ext uri="{FF2B5EF4-FFF2-40B4-BE49-F238E27FC236}">
                    <a16:creationId xmlns:a16="http://schemas.microsoft.com/office/drawing/2014/main" id="{4A7A8B95-147D-4CD8-ADD4-1E6190F2E6EB}"/>
                  </a:ext>
                </a:extLst>
              </p:cNvPr>
              <p:cNvSpPr/>
              <p:nvPr/>
            </p:nvSpPr>
            <p:spPr>
              <a:xfrm>
                <a:off x="7761839" y="4446249"/>
                <a:ext cx="401320" cy="538480"/>
              </a:xfrm>
              <a:prstGeom prst="chevron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A522882-9237-44FE-9DA2-57D2F0F17B47}"/>
                </a:ext>
              </a:extLst>
            </p:cNvPr>
            <p:cNvGrpSpPr/>
            <p:nvPr/>
          </p:nvGrpSpPr>
          <p:grpSpPr>
            <a:xfrm>
              <a:off x="8697090" y="4181254"/>
              <a:ext cx="1395464" cy="378801"/>
              <a:chOff x="8788530" y="4003447"/>
              <a:chExt cx="1395464" cy="378801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551636-DCBB-4830-ADFD-87A2B0299C5A}"/>
                  </a:ext>
                </a:extLst>
              </p:cNvPr>
              <p:cNvSpPr txBox="1"/>
              <p:nvPr/>
            </p:nvSpPr>
            <p:spPr>
              <a:xfrm>
                <a:off x="8788530" y="4012916"/>
                <a:ext cx="1395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讨论成因</a:t>
                </a: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F68FFA4C-1AB2-4368-9525-251BEC256A16}"/>
                  </a:ext>
                </a:extLst>
              </p:cNvPr>
              <p:cNvSpPr/>
              <p:nvPr/>
            </p:nvSpPr>
            <p:spPr>
              <a:xfrm>
                <a:off x="8869680" y="4003447"/>
                <a:ext cx="968874" cy="369332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8C53704-3584-406D-9768-EEECA9634697}"/>
                </a:ext>
              </a:extLst>
            </p:cNvPr>
            <p:cNvGrpSpPr/>
            <p:nvPr/>
          </p:nvGrpSpPr>
          <p:grpSpPr>
            <a:xfrm>
              <a:off x="8697090" y="4845875"/>
              <a:ext cx="1227960" cy="376379"/>
              <a:chOff x="8788530" y="4668068"/>
              <a:chExt cx="1227960" cy="376379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ABACD6-5F04-43C3-A04E-9ED7CB142BD6}"/>
                  </a:ext>
                </a:extLst>
              </p:cNvPr>
              <p:cNvSpPr txBox="1"/>
              <p:nvPr/>
            </p:nvSpPr>
            <p:spPr>
              <a:xfrm>
                <a:off x="8788530" y="4668068"/>
                <a:ext cx="1227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解决方案</a:t>
                </a: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1690F8B8-0DE1-40A4-B528-B8924EF13E01}"/>
                  </a:ext>
                </a:extLst>
              </p:cNvPr>
              <p:cNvSpPr/>
              <p:nvPr/>
            </p:nvSpPr>
            <p:spPr>
              <a:xfrm>
                <a:off x="8859520" y="4675115"/>
                <a:ext cx="968874" cy="369332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5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118631-03A4-4FC3-9CF4-822F51DCEC59}"/>
              </a:ext>
            </a:extLst>
          </p:cNvPr>
          <p:cNvSpPr txBox="1"/>
          <p:nvPr/>
        </p:nvSpPr>
        <p:spPr>
          <a:xfrm>
            <a:off x="633702" y="377413"/>
            <a:ext cx="284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9F970-C82E-41BF-9BE4-4376FCDDC3B9}"/>
              </a:ext>
            </a:extLst>
          </p:cNvPr>
          <p:cNvSpPr txBox="1"/>
          <p:nvPr/>
        </p:nvSpPr>
        <p:spPr>
          <a:xfrm>
            <a:off x="633702" y="746961"/>
            <a:ext cx="496445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 ICM Problem E: Drowning in Plastic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F6AC483-962E-4AB4-84AD-FE0D082DEDD7}"/>
              </a:ext>
            </a:extLst>
          </p:cNvPr>
          <p:cNvSpPr/>
          <p:nvPr/>
        </p:nvSpPr>
        <p:spPr>
          <a:xfrm rot="5400000">
            <a:off x="174059" y="468886"/>
            <a:ext cx="461665" cy="397987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9375E-9902-49EE-BDD7-13DE4349DD72}"/>
              </a:ext>
            </a:extLst>
          </p:cNvPr>
          <p:cNvSpPr txBox="1"/>
          <p:nvPr/>
        </p:nvSpPr>
        <p:spPr>
          <a:xfrm>
            <a:off x="633702" y="1307074"/>
            <a:ext cx="4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BD2F6-79DD-4AF1-A846-81ADB77E84D5}"/>
              </a:ext>
            </a:extLst>
          </p:cNvPr>
          <p:cNvSpPr txBox="1"/>
          <p:nvPr/>
        </p:nvSpPr>
        <p:spPr>
          <a:xfrm>
            <a:off x="1198880" y="1343201"/>
            <a:ext cx="51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总结模型题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需要写什么？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D2F17-21D7-4C7B-80FC-A58FC4F0C9B9}"/>
              </a:ext>
            </a:extLst>
          </p:cNvPr>
          <p:cNvSpPr txBox="1"/>
          <p:nvPr/>
        </p:nvSpPr>
        <p:spPr>
          <a:xfrm>
            <a:off x="1300480" y="2011680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关键词，限制要求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DE8EC-FC45-4ED8-A9EE-59412EE31D28}"/>
              </a:ext>
            </a:extLst>
          </p:cNvPr>
          <p:cNvSpPr txBox="1"/>
          <p:nvPr/>
        </p:nvSpPr>
        <p:spPr>
          <a:xfrm>
            <a:off x="1300479" y="2518935"/>
            <a:ext cx="430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联系之前模型的结论，避免独立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40CA1AA-139C-470D-860C-CD6451A92D26}"/>
              </a:ext>
            </a:extLst>
          </p:cNvPr>
          <p:cNvGrpSpPr/>
          <p:nvPr/>
        </p:nvGrpSpPr>
        <p:grpSpPr>
          <a:xfrm>
            <a:off x="1521460" y="3778904"/>
            <a:ext cx="5189462" cy="1538443"/>
            <a:chOff x="603885" y="3695808"/>
            <a:chExt cx="5189462" cy="153844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5766631-0ED6-4769-9C7F-656BE0C94F4A}"/>
                </a:ext>
              </a:extLst>
            </p:cNvPr>
            <p:cNvGrpSpPr/>
            <p:nvPr/>
          </p:nvGrpSpPr>
          <p:grpSpPr>
            <a:xfrm>
              <a:off x="2827897" y="3695808"/>
              <a:ext cx="1566772" cy="390899"/>
              <a:chOff x="3290041" y="3663465"/>
              <a:chExt cx="1566772" cy="390899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BBDFA2D-F542-45BD-A316-28CEBBA6C181}"/>
                  </a:ext>
                </a:extLst>
              </p:cNvPr>
              <p:cNvSpPr txBox="1"/>
              <p:nvPr/>
            </p:nvSpPr>
            <p:spPr>
              <a:xfrm>
                <a:off x="3290041" y="3663465"/>
                <a:ext cx="1566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塑料垃圾目标</a:t>
                </a: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50A8AEFA-DC59-44B5-ACD1-3027B95368B4}"/>
                  </a:ext>
                </a:extLst>
              </p:cNvPr>
              <p:cNvSpPr/>
              <p:nvPr/>
            </p:nvSpPr>
            <p:spPr>
              <a:xfrm>
                <a:off x="3301722" y="3689152"/>
                <a:ext cx="1543411" cy="365212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C7047C9-8030-43B9-B884-C2F7C146E533}"/>
                </a:ext>
              </a:extLst>
            </p:cNvPr>
            <p:cNvGrpSpPr/>
            <p:nvPr/>
          </p:nvGrpSpPr>
          <p:grpSpPr>
            <a:xfrm>
              <a:off x="603885" y="4252374"/>
              <a:ext cx="1262138" cy="369332"/>
              <a:chOff x="1547874" y="4265574"/>
              <a:chExt cx="1262138" cy="369332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E9906DC4-670D-4947-A6E6-65D498D61926}"/>
                  </a:ext>
                </a:extLst>
              </p:cNvPr>
              <p:cNvSpPr/>
              <p:nvPr/>
            </p:nvSpPr>
            <p:spPr>
              <a:xfrm>
                <a:off x="1547874" y="4269694"/>
                <a:ext cx="1262138" cy="365212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66A2F02-1893-4E8D-94AA-7A7FEAFF95AB}"/>
                  </a:ext>
                </a:extLst>
              </p:cNvPr>
              <p:cNvSpPr txBox="1"/>
              <p:nvPr/>
            </p:nvSpPr>
            <p:spPr>
              <a:xfrm>
                <a:off x="1547874" y="4265574"/>
                <a:ext cx="126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Memo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A3E4546-B35F-4571-AC6A-18A5C9E1815D}"/>
                </a:ext>
              </a:extLst>
            </p:cNvPr>
            <p:cNvGrpSpPr/>
            <p:nvPr/>
          </p:nvGrpSpPr>
          <p:grpSpPr>
            <a:xfrm>
              <a:off x="2718922" y="4273484"/>
              <a:ext cx="2139424" cy="382638"/>
              <a:chOff x="3218763" y="4811343"/>
              <a:chExt cx="2139424" cy="382638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B38B7D2-0C0A-41E8-AF0F-265C872F5D94}"/>
                  </a:ext>
                </a:extLst>
              </p:cNvPr>
              <p:cNvSpPr txBox="1"/>
              <p:nvPr/>
            </p:nvSpPr>
            <p:spPr>
              <a:xfrm>
                <a:off x="3218763" y="4824649"/>
                <a:ext cx="2139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达到目标的时间线</a:t>
                </a:r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CDCB37C1-260E-4FBF-81B0-E67030F2CEDE}"/>
                  </a:ext>
                </a:extLst>
              </p:cNvPr>
              <p:cNvSpPr/>
              <p:nvPr/>
            </p:nvSpPr>
            <p:spPr>
              <a:xfrm>
                <a:off x="3258694" y="4811343"/>
                <a:ext cx="1963546" cy="365212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EF86025-5FE0-4335-91A1-FDEFCFDFA74C}"/>
                  </a:ext>
                </a:extLst>
              </p:cNvPr>
              <p:cNvSpPr txBox="1"/>
              <p:nvPr/>
            </p:nvSpPr>
            <p:spPr>
              <a:xfrm>
                <a:off x="3218764" y="4824042"/>
                <a:ext cx="2139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达到目标的时间线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A43DFE4-3BA4-4B79-A277-BAB142100AEB}"/>
                </a:ext>
              </a:extLst>
            </p:cNvPr>
            <p:cNvGrpSpPr/>
            <p:nvPr/>
          </p:nvGrpSpPr>
          <p:grpSpPr>
            <a:xfrm>
              <a:off x="2758853" y="4835401"/>
              <a:ext cx="3034494" cy="398850"/>
              <a:chOff x="3290041" y="5330133"/>
              <a:chExt cx="3034494" cy="398850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DD9DBB89-EF10-43B5-99E4-575539A67197}"/>
                  </a:ext>
                </a:extLst>
              </p:cNvPr>
              <p:cNvSpPr/>
              <p:nvPr/>
            </p:nvSpPr>
            <p:spPr>
              <a:xfrm>
                <a:off x="3290361" y="5363771"/>
                <a:ext cx="2724359" cy="365212"/>
              </a:xfrm>
              <a:prstGeom prst="round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56F0A30-5602-4A2C-AA10-B9E0816AF828}"/>
                  </a:ext>
                </a:extLst>
              </p:cNvPr>
              <p:cNvSpPr txBox="1"/>
              <p:nvPr/>
            </p:nvSpPr>
            <p:spPr>
              <a:xfrm>
                <a:off x="3290041" y="5330133"/>
                <a:ext cx="303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影响达到目标快慢的因素</a:t>
                </a: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81219A-FC89-4716-9386-74ADEE47E2E0}"/>
                </a:ext>
              </a:extLst>
            </p:cNvPr>
            <p:cNvCxnSpPr>
              <a:cxnSpLocks/>
            </p:cNvCxnSpPr>
            <p:nvPr/>
          </p:nvCxnSpPr>
          <p:spPr>
            <a:xfrm>
              <a:off x="1866023" y="4459869"/>
              <a:ext cx="89283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704F459-F755-4314-BC0F-9ADDE99F4A96}"/>
                </a:ext>
              </a:extLst>
            </p:cNvPr>
            <p:cNvCxnSpPr>
              <a:cxnSpLocks/>
            </p:cNvCxnSpPr>
            <p:nvPr/>
          </p:nvCxnSpPr>
          <p:spPr>
            <a:xfrm>
              <a:off x="2346960" y="3891258"/>
              <a:ext cx="480937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99E4D32-8F12-4DFB-8612-CE0DF360CF7F}"/>
                </a:ext>
              </a:extLst>
            </p:cNvPr>
            <p:cNvCxnSpPr>
              <a:cxnSpLocks/>
            </p:cNvCxnSpPr>
            <p:nvPr/>
          </p:nvCxnSpPr>
          <p:spPr>
            <a:xfrm>
              <a:off x="2346960" y="5032237"/>
              <a:ext cx="426765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BAB409A-9AE0-41D1-B3CF-62D8EABD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6960" y="3891259"/>
              <a:ext cx="0" cy="1146141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88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">
      <a:dk1>
        <a:srgbClr val="000000"/>
      </a:dk1>
      <a:lt1>
        <a:srgbClr val="FFFFFF"/>
      </a:lt1>
      <a:dk2>
        <a:srgbClr val="FFFFFF"/>
      </a:dk2>
      <a:lt2>
        <a:srgbClr val="083B5E"/>
      </a:lt2>
      <a:accent1>
        <a:srgbClr val="FFFFFF"/>
      </a:accent1>
      <a:accent2>
        <a:srgbClr val="083B5E"/>
      </a:accent2>
      <a:accent3>
        <a:srgbClr val="083B5E"/>
      </a:accent3>
      <a:accent4>
        <a:srgbClr val="695751"/>
      </a:accent4>
      <a:accent5>
        <a:srgbClr val="00B050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站酷文艺体"/>
        <a:ea typeface="站酷文艺体"/>
        <a:cs typeface=""/>
      </a:majorFont>
      <a:minorFont>
        <a:latin typeface="思源黑体 CN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1500</Words>
  <Application>Microsoft Office PowerPoint</Application>
  <PresentationFormat>宽屏</PresentationFormat>
  <Paragraphs>268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站酷文艺体</vt:lpstr>
      <vt:lpstr>Arial</vt:lpstr>
      <vt:lpstr>思源黑体 CN Light</vt:lpstr>
      <vt:lpstr>Times New Roman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Elaine Yao</cp:lastModifiedBy>
  <cp:revision>70</cp:revision>
  <dcterms:modified xsi:type="dcterms:W3CDTF">2021-04-09T13:52:31Z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v1.0_mb_fOjI17nN5ts6udYyePjZdQ==</vt:lpwstr>
  </property>
</Properties>
</file>