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907" r:id="rId2"/>
    <p:sldId id="371" r:id="rId3"/>
    <p:sldId id="814" r:id="rId4"/>
    <p:sldId id="903" r:id="rId5"/>
    <p:sldId id="954" r:id="rId6"/>
    <p:sldId id="939" r:id="rId7"/>
    <p:sldId id="955" r:id="rId8"/>
    <p:sldId id="958" r:id="rId9"/>
    <p:sldId id="882" r:id="rId10"/>
    <p:sldId id="883" r:id="rId11"/>
    <p:sldId id="959" r:id="rId12"/>
    <p:sldId id="1046" r:id="rId13"/>
    <p:sldId id="960" r:id="rId14"/>
    <p:sldId id="892" r:id="rId15"/>
    <p:sldId id="346" r:id="rId16"/>
    <p:sldId id="837" r:id="rId17"/>
    <p:sldId id="838" r:id="rId18"/>
    <p:sldId id="900" r:id="rId19"/>
    <p:sldId id="1048" r:id="rId20"/>
    <p:sldId id="1049" r:id="rId21"/>
    <p:sldId id="1050" r:id="rId22"/>
    <p:sldId id="1051" r:id="rId23"/>
    <p:sldId id="1052" r:id="rId24"/>
    <p:sldId id="850" r:id="rId25"/>
    <p:sldId id="1053" r:id="rId26"/>
    <p:sldId id="908" r:id="rId27"/>
    <p:sldId id="853" r:id="rId28"/>
    <p:sldId id="1054" r:id="rId29"/>
    <p:sldId id="863" r:id="rId30"/>
    <p:sldId id="862" r:id="rId31"/>
    <p:sldId id="898" r:id="rId32"/>
    <p:sldId id="864" r:id="rId33"/>
    <p:sldId id="1055" r:id="rId34"/>
    <p:sldId id="347" r:id="rId35"/>
    <p:sldId id="894" r:id="rId36"/>
    <p:sldId id="957" r:id="rId37"/>
    <p:sldId id="901" r:id="rId38"/>
    <p:sldId id="897" r:id="rId39"/>
    <p:sldId id="899" r:id="rId40"/>
    <p:sldId id="919" r:id="rId41"/>
    <p:sldId id="911" r:id="rId42"/>
    <p:sldId id="914" r:id="rId43"/>
    <p:sldId id="933" r:id="rId44"/>
    <p:sldId id="953" r:id="rId45"/>
    <p:sldId id="941" r:id="rId46"/>
    <p:sldId id="944" r:id="rId47"/>
    <p:sldId id="945" r:id="rId48"/>
    <p:sldId id="348" r:id="rId49"/>
    <p:sldId id="438" r:id="rId50"/>
    <p:sldId id="439" r:id="rId51"/>
    <p:sldId id="365" r:id="rId52"/>
    <p:sldId id="373" r:id="rId53"/>
    <p:sldId id="453" r:id="rId54"/>
    <p:sldId id="381" r:id="rId55"/>
    <p:sldId id="485" r:id="rId56"/>
    <p:sldId id="486" r:id="rId57"/>
    <p:sldId id="487" r:id="rId58"/>
    <p:sldId id="388" r:id="rId59"/>
    <p:sldId id="389" r:id="rId60"/>
    <p:sldId id="1056" r:id="rId61"/>
    <p:sldId id="408" r:id="rId62"/>
    <p:sldId id="414" r:id="rId63"/>
    <p:sldId id="509"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A1A1A"/>
    <a:srgbClr val="FF00FF"/>
    <a:srgbClr val="0000FF"/>
    <a:srgbClr val="CC00CC"/>
    <a:srgbClr val="009900"/>
    <a:srgbClr val="4B934B"/>
    <a:srgbClr val="CC00FF"/>
    <a:srgbClr val="003399"/>
    <a:srgbClr val="B454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2" autoAdjust="0"/>
    <p:restoredTop sz="93875" autoAdjust="0"/>
  </p:normalViewPr>
  <p:slideViewPr>
    <p:cSldViewPr snapToGrid="0" showGuides="1">
      <p:cViewPr varScale="1">
        <p:scale>
          <a:sx n="63" d="100"/>
          <a:sy n="63" d="100"/>
        </p:scale>
        <p:origin x="13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4" Type="http://schemas.openxmlformats.org/officeDocument/2006/relationships/image" Target="../media/image9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wmf"/><Relationship Id="rId4" Type="http://schemas.openxmlformats.org/officeDocument/2006/relationships/image" Target="../media/image1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image" Target="../media/image141.emf"/><Relationship Id="rId7" Type="http://schemas.openxmlformats.org/officeDocument/2006/relationships/image" Target="../media/image145.emf"/><Relationship Id="rId2" Type="http://schemas.openxmlformats.org/officeDocument/2006/relationships/image" Target="../media/image140.emf"/><Relationship Id="rId1" Type="http://schemas.openxmlformats.org/officeDocument/2006/relationships/image" Target="../media/image139.emf"/><Relationship Id="rId6" Type="http://schemas.openxmlformats.org/officeDocument/2006/relationships/image" Target="../media/image144.emf"/><Relationship Id="rId11" Type="http://schemas.openxmlformats.org/officeDocument/2006/relationships/image" Target="../media/image149.emf"/><Relationship Id="rId5" Type="http://schemas.openxmlformats.org/officeDocument/2006/relationships/image" Target="../media/image143.emf"/><Relationship Id="rId10" Type="http://schemas.openxmlformats.org/officeDocument/2006/relationships/image" Target="../media/image148.emf"/><Relationship Id="rId4" Type="http://schemas.openxmlformats.org/officeDocument/2006/relationships/image" Target="../media/image142.emf"/><Relationship Id="rId9" Type="http://schemas.openxmlformats.org/officeDocument/2006/relationships/image" Target="../media/image14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52.emf"/><Relationship Id="rId7" Type="http://schemas.openxmlformats.org/officeDocument/2006/relationships/image" Target="../media/image156.emf"/><Relationship Id="rId2" Type="http://schemas.openxmlformats.org/officeDocument/2006/relationships/image" Target="../media/image151.emf"/><Relationship Id="rId1" Type="http://schemas.openxmlformats.org/officeDocument/2006/relationships/image" Target="../media/image150.emf"/><Relationship Id="rId6" Type="http://schemas.openxmlformats.org/officeDocument/2006/relationships/image" Target="../media/image155.emf"/><Relationship Id="rId5" Type="http://schemas.openxmlformats.org/officeDocument/2006/relationships/image" Target="../media/image154.emf"/><Relationship Id="rId4" Type="http://schemas.openxmlformats.org/officeDocument/2006/relationships/image" Target="../media/image15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 Id="rId5" Type="http://schemas.openxmlformats.org/officeDocument/2006/relationships/image" Target="../media/image176.emf"/><Relationship Id="rId4" Type="http://schemas.openxmlformats.org/officeDocument/2006/relationships/image" Target="../media/image175.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79.e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10" Type="http://schemas.openxmlformats.org/officeDocument/2006/relationships/image" Target="../media/image186.wmf"/><Relationship Id="rId4" Type="http://schemas.openxmlformats.org/officeDocument/2006/relationships/image" Target="../media/image180.wmf"/><Relationship Id="rId9" Type="http://schemas.openxmlformats.org/officeDocument/2006/relationships/image" Target="../media/image18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9.wmf"/><Relationship Id="rId7" Type="http://schemas.openxmlformats.org/officeDocument/2006/relationships/image" Target="../media/image190.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93.emf"/><Relationship Id="rId2" Type="http://schemas.openxmlformats.org/officeDocument/2006/relationships/image" Target="../media/image192.wmf"/><Relationship Id="rId1" Type="http://schemas.openxmlformats.org/officeDocument/2006/relationships/image" Target="../media/image191.emf"/><Relationship Id="rId5" Type="http://schemas.openxmlformats.org/officeDocument/2006/relationships/image" Target="../media/image195.emf"/><Relationship Id="rId4" Type="http://schemas.openxmlformats.org/officeDocument/2006/relationships/image" Target="../media/image19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98.wmf"/><Relationship Id="rId7" Type="http://schemas.openxmlformats.org/officeDocument/2006/relationships/image" Target="../media/image202.e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05.emf"/><Relationship Id="rId2" Type="http://schemas.openxmlformats.org/officeDocument/2006/relationships/image" Target="../media/image204.wmf"/><Relationship Id="rId1" Type="http://schemas.openxmlformats.org/officeDocument/2006/relationships/image" Target="../media/image203.wmf"/><Relationship Id="rId4" Type="http://schemas.openxmlformats.org/officeDocument/2006/relationships/image" Target="../media/image20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wmf"/><Relationship Id="rId5" Type="http://schemas.openxmlformats.org/officeDocument/2006/relationships/image" Target="../media/image40.emf"/><Relationship Id="rId4" Type="http://schemas.openxmlformats.org/officeDocument/2006/relationships/image" Target="../media/image39.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 Id="rId5" Type="http://schemas.openxmlformats.org/officeDocument/2006/relationships/image" Target="../media/image221.wmf"/><Relationship Id="rId4" Type="http://schemas.openxmlformats.org/officeDocument/2006/relationships/image" Target="../media/image22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5" Type="http://schemas.openxmlformats.org/officeDocument/2006/relationships/image" Target="../media/image226.wmf"/><Relationship Id="rId4" Type="http://schemas.openxmlformats.org/officeDocument/2006/relationships/image" Target="../media/image22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5" Type="http://schemas.openxmlformats.org/officeDocument/2006/relationships/image" Target="../media/image242.wmf"/><Relationship Id="rId4" Type="http://schemas.openxmlformats.org/officeDocument/2006/relationships/image" Target="../media/image24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65.emf"/><Relationship Id="rId1" Type="http://schemas.openxmlformats.org/officeDocument/2006/relationships/image" Target="../media/image26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6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2C5C4-EAFD-4B5D-BFCF-9E2D99DC18C9}" type="datetimeFigureOut">
              <a:rPr lang="zh-CN" altLang="en-US" smtClean="0"/>
              <a:t>2021/12/30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A84E7-5700-453C-AF98-2017E8299B3C}" type="slidenum">
              <a:rPr lang="zh-CN" altLang="en-US" smtClean="0"/>
              <a:t>‹#›</a:t>
            </a:fld>
            <a:endParaRPr lang="zh-CN" altLang="en-US"/>
          </a:p>
        </p:txBody>
      </p:sp>
    </p:spTree>
    <p:extLst>
      <p:ext uri="{BB962C8B-B14F-4D97-AF65-F5344CB8AC3E}">
        <p14:creationId xmlns:p14="http://schemas.microsoft.com/office/powerpoint/2010/main" val="253667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61963" y="690563"/>
            <a:ext cx="6118225" cy="3441700"/>
          </a:xfrm>
          <a:ln/>
        </p:spPr>
      </p:sp>
      <p:sp>
        <p:nvSpPr>
          <p:cNvPr id="58371"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6020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461963" y="690563"/>
            <a:ext cx="6118225" cy="3441700"/>
          </a:xfrm>
          <a:ln/>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为何一定是复数，从薛定谔方程可知。</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461963" y="690563"/>
            <a:ext cx="6118225" cy="3441700"/>
          </a:xfrm>
          <a:ln/>
        </p:spPr>
      </p:sp>
      <p:sp>
        <p:nvSpPr>
          <p:cNvPr id="3" name="备注占位符 2"/>
          <p:cNvSpPr>
            <a:spLocks noGrp="1"/>
          </p:cNvSpPr>
          <p:nvPr>
            <p:ph type="body" idx="1"/>
          </p:nvPr>
        </p:nvSpPr>
        <p:spPr/>
        <p:txBody>
          <a:bodyPr>
            <a:normAutofit/>
          </a:bodyPr>
          <a:lstStyle/>
          <a:p>
            <a:pPr>
              <a:defRPr/>
            </a:pPr>
            <a:endParaRPr lang="zh-CN" altLang="en-US" sz="336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B73E3-03C5-484F-B476-FE10C94E2D1F}"/>
              </a:ext>
            </a:extLst>
          </p:cNvPr>
          <p:cNvSpPr>
            <a:spLocks noGrp="1"/>
          </p:cNvSpPr>
          <p:nvPr>
            <p:ph type="ctrTitle"/>
          </p:nvPr>
        </p:nvSpPr>
        <p:spPr>
          <a:xfrm>
            <a:off x="1523999" y="3222710"/>
            <a:ext cx="9615055" cy="2387600"/>
          </a:xfrm>
        </p:spPr>
        <p:txBody>
          <a:bodyPr anchor="b"/>
          <a:lstStyle>
            <a:lvl1pPr algn="ctr">
              <a:defRPr lang="zh-CN" altLang="en-US" sz="6000" b="1" kern="1200" dirty="0">
                <a:solidFill>
                  <a:schemeClr val="tx1"/>
                </a:solidFill>
                <a:latin typeface="隶书" panose="02010509060101010101" pitchFamily="49" charset="-122"/>
                <a:ea typeface="隶书" panose="02010509060101010101" pitchFamily="49" charset="-122"/>
                <a:cs typeface="+mn-cs"/>
              </a:defRPr>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B0C86781-B26A-449D-9E55-8DF12A5EBC74}"/>
              </a:ext>
            </a:extLst>
          </p:cNvPr>
          <p:cNvSpPr>
            <a:spLocks noGrp="1"/>
          </p:cNvSpPr>
          <p:nvPr>
            <p:ph type="subTitle" idx="1"/>
          </p:nvPr>
        </p:nvSpPr>
        <p:spPr>
          <a:xfrm>
            <a:off x="1357745" y="5757805"/>
            <a:ext cx="9144000" cy="759953"/>
          </a:xfrm>
        </p:spPr>
        <p:txBody>
          <a:bodyPr/>
          <a:lstStyle>
            <a:lvl1pPr marL="0" indent="0" algn="ctr">
              <a:buNone/>
              <a:defRPr lang="zh-CN" altLang="en-US" sz="2400" b="1" kern="1200" dirty="0" smtClean="0">
                <a:solidFill>
                  <a:srgbClr val="0000FF"/>
                </a:solidFill>
                <a:latin typeface="微软雅黑" panose="020B0503020204020204" pitchFamily="34" charset="-122"/>
                <a:ea typeface="微软雅黑" panose="020B0503020204020204" pitchFamily="34"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cxnSp>
        <p:nvCxnSpPr>
          <p:cNvPr id="7" name="直接连接符 6">
            <a:extLst>
              <a:ext uri="{FF2B5EF4-FFF2-40B4-BE49-F238E27FC236}">
                <a16:creationId xmlns:a16="http://schemas.microsoft.com/office/drawing/2014/main" id="{112BB9A1-2C57-41F1-8514-5657FD52B0EE}"/>
              </a:ext>
            </a:extLst>
          </p:cNvPr>
          <p:cNvCxnSpPr/>
          <p:nvPr userDrawn="1"/>
        </p:nvCxnSpPr>
        <p:spPr>
          <a:xfrm>
            <a:off x="3389243" y="5611813"/>
            <a:ext cx="5486400"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0A012361-1C33-4E65-BA16-C6BA71FECB43}"/>
              </a:ext>
            </a:extLst>
          </p:cNvPr>
          <p:cNvPicPr>
            <a:picLocks noChangeAspect="1"/>
          </p:cNvPicPr>
          <p:nvPr userDrawn="1"/>
        </p:nvPicPr>
        <p:blipFill>
          <a:blip r:embed="rId2"/>
          <a:stretch>
            <a:fillRect/>
          </a:stretch>
        </p:blipFill>
        <p:spPr bwMode="auto">
          <a:xfrm>
            <a:off x="0" y="0"/>
            <a:ext cx="12192000" cy="3333750"/>
          </a:xfrm>
          <a:prstGeom prst="rect">
            <a:avLst/>
          </a:prstGeom>
          <a:noFill/>
          <a:ln w="9525">
            <a:noFill/>
            <a:miter lim="800000"/>
            <a:headEnd/>
            <a:tailEnd/>
          </a:ln>
        </p:spPr>
      </p:pic>
      <p:sp>
        <p:nvSpPr>
          <p:cNvPr id="10" name="矩形 9">
            <a:extLst>
              <a:ext uri="{FF2B5EF4-FFF2-40B4-BE49-F238E27FC236}">
                <a16:creationId xmlns:a16="http://schemas.microsoft.com/office/drawing/2014/main" id="{EF63A670-EC81-4D8D-8137-4F8163F3ACBB}"/>
              </a:ext>
            </a:extLst>
          </p:cNvPr>
          <p:cNvSpPr/>
          <p:nvPr userDrawn="1"/>
        </p:nvSpPr>
        <p:spPr>
          <a:xfrm>
            <a:off x="0" y="1838325"/>
            <a:ext cx="12191999" cy="179070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59952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3F109-1FC7-4E99-83C7-B1CF045CA4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E68402-CEEA-4EDB-B844-E6EA1FC43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0A636EB9-359D-4051-9228-5D0A65015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4E4198-A949-44FC-AE6D-D2EE39F02AA0}"/>
              </a:ext>
            </a:extLst>
          </p:cNvPr>
          <p:cNvSpPr>
            <a:spLocks noGrp="1"/>
          </p:cNvSpPr>
          <p:nvPr>
            <p:ph type="dt" sz="half" idx="10"/>
          </p:nvPr>
        </p:nvSpPr>
        <p:spPr>
          <a:xfrm>
            <a:off x="838200" y="6356350"/>
            <a:ext cx="2743200" cy="365125"/>
          </a:xfrm>
          <a:prstGeom prst="rect">
            <a:avLst/>
          </a:prstGeom>
        </p:spPr>
        <p:txBody>
          <a:bodyPr/>
          <a:lstStyle/>
          <a:p>
            <a:fld id="{8719E169-7759-4B60-B03F-80C845575B01}" type="datetimeFigureOut">
              <a:rPr lang="zh-CN" altLang="en-US" smtClean="0"/>
              <a:t>2021/12/30</a:t>
            </a:fld>
            <a:endParaRPr lang="zh-CN" altLang="en-US"/>
          </a:p>
        </p:txBody>
      </p:sp>
      <p:sp>
        <p:nvSpPr>
          <p:cNvPr id="6" name="页脚占位符 5">
            <a:extLst>
              <a:ext uri="{FF2B5EF4-FFF2-40B4-BE49-F238E27FC236}">
                <a16:creationId xmlns:a16="http://schemas.microsoft.com/office/drawing/2014/main" id="{AACCD61B-F415-4F9E-A9A2-45021EB901F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195080E-763F-49E2-9ECD-2DD32F6C6D9F}"/>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231978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63C5B-F052-43B6-B24D-2A26D32702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A9B2B2-BE16-44AE-A966-3A418442A5E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C45A09-D3B1-478C-A3DF-DCC4B16894E4}"/>
              </a:ext>
            </a:extLst>
          </p:cNvPr>
          <p:cNvSpPr>
            <a:spLocks noGrp="1"/>
          </p:cNvSpPr>
          <p:nvPr>
            <p:ph type="dt" sz="half" idx="10"/>
          </p:nvPr>
        </p:nvSpPr>
        <p:spPr>
          <a:xfrm>
            <a:off x="838200" y="6356350"/>
            <a:ext cx="2743200" cy="365125"/>
          </a:xfrm>
          <a:prstGeom prst="rect">
            <a:avLst/>
          </a:prstGeom>
        </p:spPr>
        <p:txBody>
          <a:bodyPr/>
          <a:lstStyle/>
          <a:p>
            <a:fld id="{8719E169-7759-4B60-B03F-80C845575B01}" type="datetimeFigureOut">
              <a:rPr lang="zh-CN" altLang="en-US" smtClean="0"/>
              <a:t>2021/12/30</a:t>
            </a:fld>
            <a:endParaRPr lang="zh-CN" altLang="en-US"/>
          </a:p>
        </p:txBody>
      </p:sp>
      <p:sp>
        <p:nvSpPr>
          <p:cNvPr id="5" name="页脚占位符 4">
            <a:extLst>
              <a:ext uri="{FF2B5EF4-FFF2-40B4-BE49-F238E27FC236}">
                <a16:creationId xmlns:a16="http://schemas.microsoft.com/office/drawing/2014/main" id="{A478D695-7CD1-4112-9462-ED2C38A643B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0B2F470-0AE0-4A97-A433-C299B94E9BD3}"/>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424463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6D3FA2-9591-49CA-BDA7-52E5EAC82E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A8B7268-6A1A-4632-B4BC-BB23E09592D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B3269E-2166-4E6F-9B3A-A9AE46FCB9BA}"/>
              </a:ext>
            </a:extLst>
          </p:cNvPr>
          <p:cNvSpPr>
            <a:spLocks noGrp="1"/>
          </p:cNvSpPr>
          <p:nvPr>
            <p:ph type="dt" sz="half" idx="10"/>
          </p:nvPr>
        </p:nvSpPr>
        <p:spPr>
          <a:xfrm>
            <a:off x="838200" y="6356350"/>
            <a:ext cx="2743200" cy="365125"/>
          </a:xfrm>
          <a:prstGeom prst="rect">
            <a:avLst/>
          </a:prstGeom>
        </p:spPr>
        <p:txBody>
          <a:bodyPr/>
          <a:lstStyle/>
          <a:p>
            <a:fld id="{8719E169-7759-4B60-B03F-80C845575B01}" type="datetimeFigureOut">
              <a:rPr lang="zh-CN" altLang="en-US" smtClean="0"/>
              <a:t>2021/12/30</a:t>
            </a:fld>
            <a:endParaRPr lang="zh-CN" altLang="en-US"/>
          </a:p>
        </p:txBody>
      </p:sp>
      <p:sp>
        <p:nvSpPr>
          <p:cNvPr id="5" name="页脚占位符 4">
            <a:extLst>
              <a:ext uri="{FF2B5EF4-FFF2-40B4-BE49-F238E27FC236}">
                <a16:creationId xmlns:a16="http://schemas.microsoft.com/office/drawing/2014/main" id="{C4D358B7-8B43-4082-BBA4-5818BE160C7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728213-2859-4FD7-9C2F-71F45E04523B}"/>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237240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7C91722-6C95-4270-9B8E-CF346637BDBD}" type="datetimeFigureOut">
              <a:rPr lang="zh-CN" altLang="en-US" smtClean="0"/>
              <a:t>2021/12/30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1316A-C025-4CFA-A673-7DCDEB95833D}" type="slidenum">
              <a:rPr lang="zh-CN" altLang="en-US" smtClean="0"/>
              <a:t>‹#›</a:t>
            </a:fld>
            <a:endParaRPr lang="zh-CN" altLang="en-US"/>
          </a:p>
        </p:txBody>
      </p:sp>
    </p:spTree>
    <p:extLst>
      <p:ext uri="{BB962C8B-B14F-4D97-AF65-F5344CB8AC3E}">
        <p14:creationId xmlns:p14="http://schemas.microsoft.com/office/powerpoint/2010/main" val="3561644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1219200" y="1676400"/>
            <a:ext cx="5029200" cy="2247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451600" y="1676400"/>
            <a:ext cx="5029200" cy="2247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219200" y="4076700"/>
            <a:ext cx="5029200" cy="2247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451600" y="4076700"/>
            <a:ext cx="5029200" cy="2247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2637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66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OOC母版">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D994C-CE57-4DA1-ACD7-8B60AE7BBDDA}"/>
              </a:ext>
            </a:extLst>
          </p:cNvPr>
          <p:cNvSpPr>
            <a:spLocks noGrp="1"/>
          </p:cNvSpPr>
          <p:nvPr>
            <p:ph type="title"/>
          </p:nvPr>
        </p:nvSpPr>
        <p:spPr>
          <a:xfrm>
            <a:off x="838200" y="704741"/>
            <a:ext cx="10515600" cy="646331"/>
          </a:xfrm>
          <a:noFill/>
          <a:ln w="9525">
            <a:noFill/>
            <a:miter lim="800000"/>
          </a:ln>
        </p:spPr>
        <p:txBody>
          <a:bodyPr wrap="square">
            <a:spAutoFit/>
          </a:bodyPr>
          <a:lstStyle>
            <a:lvl1pPr algn="l">
              <a:defRPr lang="zh-CN" altLang="en-US" sz="4000" b="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ctr" fontAlgn="base">
              <a:spcAft>
                <a:spcPct val="0"/>
              </a:spcAft>
            </a:pPr>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D5334F60-62FD-48FA-A022-04C5514DE06B}"/>
              </a:ext>
            </a:extLst>
          </p:cNvPr>
          <p:cNvSpPr>
            <a:spLocks noGrp="1"/>
          </p:cNvSpPr>
          <p:nvPr>
            <p:ph idx="1"/>
          </p:nvPr>
        </p:nvSpPr>
        <p:spPr>
          <a:xfrm>
            <a:off x="838200" y="1825625"/>
            <a:ext cx="10515600" cy="2492990"/>
          </a:xfrm>
          <a:noFill/>
        </p:spPr>
        <p:txBody>
          <a:bodyPr wrap="square">
            <a:spAutoFit/>
          </a:bodyPr>
          <a:lstStyle>
            <a:lvl1pPr>
              <a:lnSpc>
                <a:spcPct val="150000"/>
              </a:lnSpc>
              <a:defRPr lang="zh-CN" altLang="en-US" sz="2400" b="1" dirty="0" smtClean="0">
                <a:latin typeface="微软雅黑" panose="020B0503020204020204" pitchFamily="34" charset="-122"/>
                <a:ea typeface="微软雅黑" panose="020B0503020204020204" pitchFamily="34" charset="-122"/>
              </a:defRPr>
            </a:lvl1pPr>
            <a:lvl2pPr>
              <a:lnSpc>
                <a:spcPct val="150000"/>
              </a:lnSpc>
              <a:defRPr lang="zh-CN" altLang="en-US" dirty="0" smtClean="0">
                <a:latin typeface="Arial" panose="020B0604020202020204" pitchFamily="34" charset="0"/>
                <a:ea typeface="宋体" panose="02010600030101010101" pitchFamily="2" charset="-122"/>
              </a:defRPr>
            </a:lvl2pPr>
            <a:lvl3pPr>
              <a:lnSpc>
                <a:spcPct val="150000"/>
              </a:lnSpc>
              <a:defRPr lang="zh-CN" altLang="en-US" dirty="0" smtClean="0">
                <a:latin typeface="Arial" panose="020B0604020202020204" pitchFamily="34" charset="0"/>
                <a:ea typeface="宋体" panose="02010600030101010101" pitchFamily="2" charset="-122"/>
              </a:defRPr>
            </a:lvl3pPr>
            <a:lvl4pPr>
              <a:lnSpc>
                <a:spcPct val="150000"/>
              </a:lnSpc>
              <a:defRPr lang="zh-CN" altLang="en-US" dirty="0" smtClean="0">
                <a:latin typeface="Arial" panose="020B0604020202020204" pitchFamily="34" charset="0"/>
                <a:ea typeface="宋体" panose="02010600030101010101" pitchFamily="2" charset="-122"/>
              </a:defRPr>
            </a:lvl4pPr>
            <a:lvl5pPr>
              <a:lnSpc>
                <a:spcPct val="150000"/>
              </a:lnSpc>
              <a:defRPr lang="zh-CN" altLang="en-US" dirty="0">
                <a:latin typeface="Arial" panose="020B0604020202020204" pitchFamily="34" charset="0"/>
                <a:ea typeface="宋体" panose="02010600030101010101" pitchFamily="2" charset="-122"/>
              </a:defRPr>
            </a:lvl5pPr>
          </a:lstStyle>
          <a:p>
            <a:pPr lvl="0" fontAlgn="auto">
              <a:spcBef>
                <a:spcPts val="0"/>
              </a:spcBef>
              <a:spcAft>
                <a:spcPts val="0"/>
              </a:spcAft>
            </a:pPr>
            <a:r>
              <a:rPr lang="zh-CN" altLang="en-US"/>
              <a:t>编辑母版文本样式</a:t>
            </a:r>
          </a:p>
          <a:p>
            <a:pPr lvl="1" fontAlgn="auto">
              <a:spcBef>
                <a:spcPts val="0"/>
              </a:spcBef>
              <a:spcAft>
                <a:spcPts val="0"/>
              </a:spcAft>
            </a:pPr>
            <a:r>
              <a:rPr lang="zh-CN" altLang="en-US"/>
              <a:t>第二级</a:t>
            </a:r>
          </a:p>
          <a:p>
            <a:pPr lvl="2" fontAlgn="auto">
              <a:spcBef>
                <a:spcPts val="0"/>
              </a:spcBef>
              <a:spcAft>
                <a:spcPts val="0"/>
              </a:spcAft>
            </a:pPr>
            <a:r>
              <a:rPr lang="zh-CN" altLang="en-US"/>
              <a:t>第三级</a:t>
            </a:r>
          </a:p>
          <a:p>
            <a:pPr lvl="3" fontAlgn="auto">
              <a:spcBef>
                <a:spcPts val="0"/>
              </a:spcBef>
              <a:spcAft>
                <a:spcPts val="0"/>
              </a:spcAft>
            </a:pPr>
            <a:r>
              <a:rPr lang="zh-CN" altLang="en-US"/>
              <a:t>第四级</a:t>
            </a:r>
          </a:p>
          <a:p>
            <a:pPr lvl="4" fontAlgn="auto">
              <a:spcBef>
                <a:spcPts val="0"/>
              </a:spcBef>
              <a:spcAft>
                <a:spcPts val="0"/>
              </a:spcAft>
            </a:pPr>
            <a:r>
              <a:rPr lang="zh-CN" altLang="en-US"/>
              <a:t>第五级</a:t>
            </a:r>
            <a:endParaRPr lang="zh-CN" altLang="en-US" dirty="0"/>
          </a:p>
        </p:txBody>
      </p:sp>
      <p:grpSp>
        <p:nvGrpSpPr>
          <p:cNvPr id="6" name="组合 30">
            <a:extLst>
              <a:ext uri="{FF2B5EF4-FFF2-40B4-BE49-F238E27FC236}">
                <a16:creationId xmlns:a16="http://schemas.microsoft.com/office/drawing/2014/main" id="{625EF1C2-2E61-4E49-986C-5B8B77D39096}"/>
              </a:ext>
            </a:extLst>
          </p:cNvPr>
          <p:cNvGrpSpPr/>
          <p:nvPr userDrawn="1"/>
        </p:nvGrpSpPr>
        <p:grpSpPr bwMode="auto">
          <a:xfrm>
            <a:off x="123825" y="663575"/>
            <a:ext cx="446088" cy="352425"/>
            <a:chOff x="123780" y="534395"/>
            <a:chExt cx="445894" cy="351309"/>
          </a:xfrm>
        </p:grpSpPr>
        <p:sp>
          <p:nvSpPr>
            <p:cNvPr id="9" name="等腰三角形 8">
              <a:extLst>
                <a:ext uri="{FF2B5EF4-FFF2-40B4-BE49-F238E27FC236}">
                  <a16:creationId xmlns:a16="http://schemas.microsoft.com/office/drawing/2014/main" id="{0C33DF77-FE27-41E5-929C-FCABA8E86527}"/>
                </a:ext>
              </a:extLst>
            </p:cNvPr>
            <p:cNvSpPr/>
            <p:nvPr/>
          </p:nvSpPr>
          <p:spPr>
            <a:xfrm>
              <a:off x="382430" y="534395"/>
              <a:ext cx="187244" cy="161412"/>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等腰三角形 9">
              <a:extLst>
                <a:ext uri="{FF2B5EF4-FFF2-40B4-BE49-F238E27FC236}">
                  <a16:creationId xmlns:a16="http://schemas.microsoft.com/office/drawing/2014/main" id="{17F345A3-97EF-4CB5-A31F-B0A01B794830}"/>
                </a:ext>
              </a:extLst>
            </p:cNvPr>
            <p:cNvSpPr/>
            <p:nvPr/>
          </p:nvSpPr>
          <p:spPr>
            <a:xfrm rot="1110499">
              <a:off x="203120" y="561298"/>
              <a:ext cx="309428" cy="2721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等腰三角形 10">
              <a:extLst>
                <a:ext uri="{FF2B5EF4-FFF2-40B4-BE49-F238E27FC236}">
                  <a16:creationId xmlns:a16="http://schemas.microsoft.com/office/drawing/2014/main" id="{373079AD-EB66-4AD3-A03A-FCE34343E5AD}"/>
                </a:ext>
              </a:extLst>
            </p:cNvPr>
            <p:cNvSpPr/>
            <p:nvPr/>
          </p:nvSpPr>
          <p:spPr>
            <a:xfrm>
              <a:off x="123780" y="809745"/>
              <a:ext cx="88861" cy="75959"/>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325082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B805C-68E9-4CC6-A1E0-843171B500AD}"/>
              </a:ext>
            </a:extLst>
          </p:cNvPr>
          <p:cNvSpPr>
            <a:spLocks noGrp="1"/>
          </p:cNvSpPr>
          <p:nvPr>
            <p:ph type="title"/>
          </p:nvPr>
        </p:nvSpPr>
        <p:spPr>
          <a:xfrm>
            <a:off x="838200" y="639691"/>
            <a:ext cx="10515600" cy="424732"/>
          </a:xfrm>
          <a:noFill/>
          <a:effectLst>
            <a:glow rad="63500">
              <a:schemeClr val="accent1">
                <a:satMod val="175000"/>
                <a:alpha val="40000"/>
              </a:schemeClr>
            </a:glow>
          </a:effectLst>
        </p:spPr>
        <p:txBody>
          <a:bodyPr wrap="square">
            <a:spAutoFit/>
          </a:bodyPr>
          <a:lstStyle>
            <a:lvl1pPr>
              <a:defRPr lang="zh-CN" altLang="en-US" sz="2400" b="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fontAlgn="base">
              <a:spcAft>
                <a:spcPct val="0"/>
              </a:spcAft>
            </a:pPr>
            <a:r>
              <a:rPr lang="zh-CN" altLang="en-US" dirty="0"/>
              <a:t>单击此处编辑母版标题样式</a:t>
            </a:r>
          </a:p>
        </p:txBody>
      </p:sp>
      <p:sp>
        <p:nvSpPr>
          <p:cNvPr id="3" name="灯片编号占位符 2">
            <a:extLst>
              <a:ext uri="{FF2B5EF4-FFF2-40B4-BE49-F238E27FC236}">
                <a16:creationId xmlns:a16="http://schemas.microsoft.com/office/drawing/2014/main" id="{CECBC5E1-5397-4A8D-913F-75CAD285A05A}"/>
              </a:ext>
            </a:extLst>
          </p:cNvPr>
          <p:cNvSpPr>
            <a:spLocks noGrp="1"/>
          </p:cNvSpPr>
          <p:nvPr>
            <p:ph type="sldNum" sz="quarter" idx="10"/>
          </p:nvPr>
        </p:nvSpPr>
        <p:spPr/>
        <p:txBody>
          <a:bodyPr/>
          <a:lstStyle/>
          <a:p>
            <a:fld id="{0D52C9BB-38E6-4606-8083-4CA4F4ECB8E2}" type="slidenum">
              <a:rPr lang="zh-CN" altLang="en-US" smtClean="0"/>
              <a:t>‹#›</a:t>
            </a:fld>
            <a:endParaRPr lang="zh-CN" altLang="en-US"/>
          </a:p>
        </p:txBody>
      </p:sp>
      <p:grpSp>
        <p:nvGrpSpPr>
          <p:cNvPr id="4" name="组合 30">
            <a:extLst>
              <a:ext uri="{FF2B5EF4-FFF2-40B4-BE49-F238E27FC236}">
                <a16:creationId xmlns:a16="http://schemas.microsoft.com/office/drawing/2014/main" id="{F654A219-4748-4CFC-B891-6422CEC8EC1B}"/>
              </a:ext>
            </a:extLst>
          </p:cNvPr>
          <p:cNvGrpSpPr/>
          <p:nvPr userDrawn="1"/>
        </p:nvGrpSpPr>
        <p:grpSpPr bwMode="auto">
          <a:xfrm>
            <a:off x="123825" y="663575"/>
            <a:ext cx="446088" cy="352425"/>
            <a:chOff x="123780" y="534395"/>
            <a:chExt cx="445894" cy="351309"/>
          </a:xfrm>
        </p:grpSpPr>
        <p:sp>
          <p:nvSpPr>
            <p:cNvPr id="5" name="等腰三角形 4">
              <a:extLst>
                <a:ext uri="{FF2B5EF4-FFF2-40B4-BE49-F238E27FC236}">
                  <a16:creationId xmlns:a16="http://schemas.microsoft.com/office/drawing/2014/main" id="{C69B97FD-3228-40F1-A438-1717F281A30C}"/>
                </a:ext>
              </a:extLst>
            </p:cNvPr>
            <p:cNvSpPr/>
            <p:nvPr/>
          </p:nvSpPr>
          <p:spPr>
            <a:xfrm>
              <a:off x="382430" y="534395"/>
              <a:ext cx="187244" cy="161412"/>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等腰三角形 5">
              <a:extLst>
                <a:ext uri="{FF2B5EF4-FFF2-40B4-BE49-F238E27FC236}">
                  <a16:creationId xmlns:a16="http://schemas.microsoft.com/office/drawing/2014/main" id="{9D1FDB79-2054-4BF7-96E9-81239C59F27F}"/>
                </a:ext>
              </a:extLst>
            </p:cNvPr>
            <p:cNvSpPr/>
            <p:nvPr/>
          </p:nvSpPr>
          <p:spPr>
            <a:xfrm rot="1110499">
              <a:off x="203120" y="561298"/>
              <a:ext cx="309428" cy="2721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等腰三角形 6">
              <a:extLst>
                <a:ext uri="{FF2B5EF4-FFF2-40B4-BE49-F238E27FC236}">
                  <a16:creationId xmlns:a16="http://schemas.microsoft.com/office/drawing/2014/main" id="{49CAFE7F-7558-4FF8-AA6A-7A7D51029AA3}"/>
                </a:ext>
              </a:extLst>
            </p:cNvPr>
            <p:cNvSpPr/>
            <p:nvPr/>
          </p:nvSpPr>
          <p:spPr>
            <a:xfrm>
              <a:off x="123780" y="809745"/>
              <a:ext cx="88861" cy="75959"/>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内容占位符 2">
            <a:extLst>
              <a:ext uri="{FF2B5EF4-FFF2-40B4-BE49-F238E27FC236}">
                <a16:creationId xmlns:a16="http://schemas.microsoft.com/office/drawing/2014/main" id="{8C14B2E6-51AD-4F7C-9D19-8B52F7B27425}"/>
              </a:ext>
            </a:extLst>
          </p:cNvPr>
          <p:cNvSpPr>
            <a:spLocks noGrp="1"/>
          </p:cNvSpPr>
          <p:nvPr>
            <p:ph idx="1"/>
          </p:nvPr>
        </p:nvSpPr>
        <p:spPr>
          <a:xfrm>
            <a:off x="838200" y="1825625"/>
            <a:ext cx="10515600" cy="275678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lnSpc>
                <a:spcPct val="150000"/>
              </a:lnSpc>
              <a:defRPr kumimoji="1" lang="zh-CN" altLang="en-US" sz="2200" b="1" dirty="0" smtClean="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50000"/>
              </a:lnSpc>
              <a:defRPr kumimoji="1" lang="zh-CN" altLang="en-US" sz="2000" b="1" kern="1200" dirty="0" smtClean="0">
                <a:solidFill>
                  <a:srgbClr val="0066FF"/>
                </a:solidFill>
                <a:latin typeface="Times New Roman" panose="02020603050405020304" pitchFamily="18" charset="0"/>
                <a:ea typeface="微软雅黑" panose="020B0503020204020204" pitchFamily="34" charset="-122"/>
                <a:cs typeface="Times New Roman" panose="02020603050405020304" pitchFamily="18" charset="0"/>
              </a:defRPr>
            </a:lvl2pPr>
            <a:lvl3pPr>
              <a:lnSpc>
                <a:spcPct val="150000"/>
              </a:lnSpc>
              <a:defRPr kumimoji="1" lang="zh-CN" altLang="en-US" sz="2000" b="1" kern="1200" dirty="0" smtClean="0">
                <a:solidFill>
                  <a:srgbClr val="0066FF"/>
                </a:solidFill>
                <a:latin typeface="微软雅黑" panose="020B0503020204020204" pitchFamily="34" charset="-122"/>
                <a:ea typeface="微软雅黑" panose="020B0503020204020204" pitchFamily="34" charset="-122"/>
                <a:cs typeface="+mn-cs"/>
              </a:defRPr>
            </a:lvl3pPr>
            <a:lvl4pPr>
              <a:lnSpc>
                <a:spcPct val="150000"/>
              </a:lnSpc>
              <a:defRPr lang="zh-CN" altLang="en-US" sz="20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a:lnSpc>
                <a:spcPct val="150000"/>
              </a:lnSpc>
              <a:defRPr lang="zh-CN" altLang="en-US" sz="20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stStyle>
          <a:p>
            <a:pPr lvl="0" fontAlgn="base">
              <a:lnSpc>
                <a:spcPct val="150000"/>
              </a:lnSpc>
              <a:spcBef>
                <a:spcPct val="0"/>
              </a:spcBef>
              <a:spcAft>
                <a:spcPts val="600"/>
              </a:spcAft>
            </a:pPr>
            <a:r>
              <a:rPr lang="zh-CN" altLang="en-US" dirty="0"/>
              <a:t>编辑母版文本样式</a:t>
            </a:r>
          </a:p>
          <a:p>
            <a:pPr lvl="1" fontAlgn="base">
              <a:lnSpc>
                <a:spcPct val="150000"/>
              </a:lnSpc>
              <a:spcBef>
                <a:spcPct val="0"/>
              </a:spcBef>
              <a:spcAft>
                <a:spcPts val="600"/>
              </a:spcAft>
            </a:pPr>
            <a:r>
              <a:rPr lang="zh-CN" altLang="en-US" dirty="0"/>
              <a:t>第二级</a:t>
            </a:r>
          </a:p>
          <a:p>
            <a:pPr lvl="2" fontAlgn="base">
              <a:lnSpc>
                <a:spcPct val="150000"/>
              </a:lnSpc>
              <a:spcBef>
                <a:spcPct val="0"/>
              </a:spcBef>
              <a:spcAft>
                <a:spcPts val="600"/>
              </a:spcAft>
            </a:pPr>
            <a:r>
              <a:rPr lang="zh-CN" altLang="en-US" dirty="0"/>
              <a:t>第三级</a:t>
            </a:r>
          </a:p>
          <a:p>
            <a:pPr lvl="3" fontAlgn="base">
              <a:lnSpc>
                <a:spcPct val="150000"/>
              </a:lnSpc>
              <a:spcBef>
                <a:spcPct val="0"/>
              </a:spcBef>
              <a:spcAft>
                <a:spcPts val="600"/>
              </a:spcAft>
            </a:pPr>
            <a:r>
              <a:rPr lang="zh-CN" altLang="en-US" dirty="0"/>
              <a:t>第四级</a:t>
            </a:r>
          </a:p>
          <a:p>
            <a:pPr lvl="4" fontAlgn="base">
              <a:lnSpc>
                <a:spcPct val="150000"/>
              </a:lnSpc>
              <a:spcBef>
                <a:spcPct val="0"/>
              </a:spcBef>
              <a:spcAft>
                <a:spcPts val="600"/>
              </a:spcAft>
            </a:pPr>
            <a:r>
              <a:rPr lang="zh-CN" altLang="en-US" dirty="0"/>
              <a:t>第五级</a:t>
            </a:r>
          </a:p>
        </p:txBody>
      </p:sp>
    </p:spTree>
    <p:extLst>
      <p:ext uri="{BB962C8B-B14F-4D97-AF65-F5344CB8AC3E}">
        <p14:creationId xmlns:p14="http://schemas.microsoft.com/office/powerpoint/2010/main" val="381799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D1B65D9-EBD3-4E15-B60F-23C50A73CC24}"/>
              </a:ext>
            </a:extLst>
          </p:cNvPr>
          <p:cNvPicPr>
            <a:picLocks noChangeAspect="1"/>
          </p:cNvPicPr>
          <p:nvPr userDrawn="1"/>
        </p:nvPicPr>
        <p:blipFill>
          <a:blip r:embed="rId2"/>
          <a:stretch>
            <a:fillRect/>
          </a:stretch>
        </p:blipFill>
        <p:spPr bwMode="auto">
          <a:xfrm>
            <a:off x="0" y="0"/>
            <a:ext cx="12192000" cy="6858000"/>
          </a:xfrm>
          <a:prstGeom prst="rect">
            <a:avLst/>
          </a:prstGeom>
          <a:noFill/>
          <a:ln w="9525">
            <a:noFill/>
            <a:miter lim="800000"/>
            <a:headEnd/>
            <a:tailEnd/>
          </a:ln>
        </p:spPr>
      </p:pic>
      <p:sp>
        <p:nvSpPr>
          <p:cNvPr id="3" name="文本占位符 2">
            <a:extLst>
              <a:ext uri="{FF2B5EF4-FFF2-40B4-BE49-F238E27FC236}">
                <a16:creationId xmlns:a16="http://schemas.microsoft.com/office/drawing/2014/main" id="{8759A893-BD42-4341-84A3-01995833E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6" name="灯片编号占位符 5">
            <a:extLst>
              <a:ext uri="{FF2B5EF4-FFF2-40B4-BE49-F238E27FC236}">
                <a16:creationId xmlns:a16="http://schemas.microsoft.com/office/drawing/2014/main" id="{838DC843-C08B-4D9C-B532-56C8E3D73190}"/>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
        <p:nvSpPr>
          <p:cNvPr id="12" name="文本框 11">
            <a:extLst>
              <a:ext uri="{FF2B5EF4-FFF2-40B4-BE49-F238E27FC236}">
                <a16:creationId xmlns:a16="http://schemas.microsoft.com/office/drawing/2014/main" id="{C23F331A-B0A1-4555-8774-C777AE5998C2}"/>
              </a:ext>
            </a:extLst>
          </p:cNvPr>
          <p:cNvSpPr txBox="1">
            <a:spLocks noChangeArrowheads="1"/>
          </p:cNvSpPr>
          <p:nvPr userDrawn="1"/>
        </p:nvSpPr>
        <p:spPr bwMode="auto">
          <a:xfrm>
            <a:off x="1971675" y="2730500"/>
            <a:ext cx="8648700" cy="1446550"/>
          </a:xfrm>
          <a:prstGeom prst="rect">
            <a:avLst/>
          </a:prstGeom>
          <a:noFill/>
          <a:ln w="9525">
            <a:noFill/>
            <a:miter lim="800000"/>
          </a:ln>
        </p:spPr>
        <p:txBody>
          <a:bodyPr>
            <a:spAutoFit/>
          </a:bodyPr>
          <a:lstStyle/>
          <a:p>
            <a:pPr algn="ctr"/>
            <a:r>
              <a:rPr lang="en-US" altLang="zh-CN" sz="8800" b="1">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Any Questions?</a:t>
            </a:r>
            <a:endParaRPr lang="zh-CN" altLang="en-US" sz="8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357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47"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F1CD0-8440-4880-96B2-37D6450CF3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E1AC53-CCCB-45C6-9F60-B5C40136182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1E28597-49B0-482F-ACB6-AA1680160D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28392EE6-9634-4298-8774-63173661BA90}"/>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419737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4D137-F126-4504-8EE2-D5381DFDE7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19B3AA-03EC-4CC4-88FD-D5FFAEB80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E13497F-38D2-476F-8F85-364A65224A6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C69C71-E36A-416D-B956-9016AABA3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2B8C2EB-ED6D-4445-91E1-6DED86277A4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a:extLst>
              <a:ext uri="{FF2B5EF4-FFF2-40B4-BE49-F238E27FC236}">
                <a16:creationId xmlns:a16="http://schemas.microsoft.com/office/drawing/2014/main" id="{2AAB9C59-43CA-493D-9FB3-5D7C1A9AB4D9}"/>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12664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E4A59-C784-4C72-8564-5992517A7B89}"/>
              </a:ext>
            </a:extLst>
          </p:cNvPr>
          <p:cNvSpPr>
            <a:spLocks noGrp="1"/>
          </p:cNvSpPr>
          <p:nvPr>
            <p:ph type="title"/>
          </p:nvPr>
        </p:nvSpPr>
        <p:spPr/>
        <p:txBody>
          <a:bodyPr/>
          <a:lstStyle/>
          <a:p>
            <a:r>
              <a:rPr lang="zh-CN" altLang="en-US"/>
              <a:t>单击此处编辑母版标题样式</a:t>
            </a:r>
          </a:p>
        </p:txBody>
      </p:sp>
      <p:sp>
        <p:nvSpPr>
          <p:cNvPr id="5" name="灯片编号占位符 4">
            <a:extLst>
              <a:ext uri="{FF2B5EF4-FFF2-40B4-BE49-F238E27FC236}">
                <a16:creationId xmlns:a16="http://schemas.microsoft.com/office/drawing/2014/main" id="{64F6B57B-2DED-488A-BAD9-BFA3D51A0CE8}"/>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49320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B476BF-51AD-4F54-8926-6290EC75AAEE}"/>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232251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B85FB-7745-4462-8DEF-C17808F3BC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E82FDD-7F86-4FD3-AB32-6E0F5ABE5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66C842-A5FF-48C1-ABCC-B07AD7E8C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45912D-8EB1-41D9-BAFA-03B4B45CEBD2}"/>
              </a:ext>
            </a:extLst>
          </p:cNvPr>
          <p:cNvSpPr>
            <a:spLocks noGrp="1"/>
          </p:cNvSpPr>
          <p:nvPr>
            <p:ph type="dt" sz="half" idx="10"/>
          </p:nvPr>
        </p:nvSpPr>
        <p:spPr>
          <a:xfrm>
            <a:off x="838200" y="6356350"/>
            <a:ext cx="2743200" cy="365125"/>
          </a:xfrm>
          <a:prstGeom prst="rect">
            <a:avLst/>
          </a:prstGeom>
        </p:spPr>
        <p:txBody>
          <a:bodyPr/>
          <a:lstStyle/>
          <a:p>
            <a:fld id="{8719E169-7759-4B60-B03F-80C845575B01}" type="datetimeFigureOut">
              <a:rPr lang="zh-CN" altLang="en-US" smtClean="0"/>
              <a:t>2021/12/30</a:t>
            </a:fld>
            <a:endParaRPr lang="zh-CN" altLang="en-US"/>
          </a:p>
        </p:txBody>
      </p:sp>
      <p:sp>
        <p:nvSpPr>
          <p:cNvPr id="6" name="页脚占位符 5">
            <a:extLst>
              <a:ext uri="{FF2B5EF4-FFF2-40B4-BE49-F238E27FC236}">
                <a16:creationId xmlns:a16="http://schemas.microsoft.com/office/drawing/2014/main" id="{88B59946-0A0F-43D3-847D-F088DFCB4BB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4CC209D-E03B-4445-8E5D-41DCB28C55E3}"/>
              </a:ext>
            </a:extLst>
          </p:cNvPr>
          <p:cNvSpPr>
            <a:spLocks noGrp="1"/>
          </p:cNvSpPr>
          <p:nvPr>
            <p:ph type="sldNum" sz="quarter" idx="12"/>
          </p:nvPr>
        </p:nvSpPr>
        <p:spPr/>
        <p:txBody>
          <a:bodyPr/>
          <a:lstStyle/>
          <a:p>
            <a:fld id="{0D52C9BB-38E6-4606-8083-4CA4F4ECB8E2}" type="slidenum">
              <a:rPr lang="zh-CN" altLang="en-US" smtClean="0"/>
              <a:t>‹#›</a:t>
            </a:fld>
            <a:endParaRPr lang="zh-CN" altLang="en-US"/>
          </a:p>
        </p:txBody>
      </p:sp>
    </p:spTree>
    <p:extLst>
      <p:ext uri="{BB962C8B-B14F-4D97-AF65-F5344CB8AC3E}">
        <p14:creationId xmlns:p14="http://schemas.microsoft.com/office/powerpoint/2010/main" val="311383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9CBCFF-2168-4542-B00A-DA22D3553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857DB9-3924-49AF-AA5A-B2E895438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a:extLst>
              <a:ext uri="{FF2B5EF4-FFF2-40B4-BE49-F238E27FC236}">
                <a16:creationId xmlns:a16="http://schemas.microsoft.com/office/drawing/2014/main" id="{0BF26281-8477-4991-86CE-5AB3ACAC1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2C9BB-38E6-4606-8083-4CA4F4ECB8E2}" type="slidenum">
              <a:rPr lang="zh-CN" altLang="en-US" smtClean="0"/>
              <a:t>‹#›</a:t>
            </a:fld>
            <a:endParaRPr lang="zh-CN" altLang="en-US" dirty="0"/>
          </a:p>
        </p:txBody>
      </p:sp>
      <p:grpSp>
        <p:nvGrpSpPr>
          <p:cNvPr id="17" name="组合 16">
            <a:extLst>
              <a:ext uri="{FF2B5EF4-FFF2-40B4-BE49-F238E27FC236}">
                <a16:creationId xmlns:a16="http://schemas.microsoft.com/office/drawing/2014/main" id="{799C49D7-0251-478E-ABF2-F89C7D2B226C}"/>
              </a:ext>
            </a:extLst>
          </p:cNvPr>
          <p:cNvGrpSpPr/>
          <p:nvPr/>
        </p:nvGrpSpPr>
        <p:grpSpPr>
          <a:xfrm>
            <a:off x="-1104" y="60670"/>
            <a:ext cx="12192001" cy="390599"/>
            <a:chOff x="170694" y="167686"/>
            <a:chExt cx="3936003" cy="772620"/>
          </a:xfrm>
        </p:grpSpPr>
        <p:sp>
          <p:nvSpPr>
            <p:cNvPr id="18" name="等腰三角形 17">
              <a:extLst>
                <a:ext uri="{FF2B5EF4-FFF2-40B4-BE49-F238E27FC236}">
                  <a16:creationId xmlns:a16="http://schemas.microsoft.com/office/drawing/2014/main" id="{F846D89A-2D71-47A6-81F8-6FB51002C19F}"/>
                </a:ext>
              </a:extLst>
            </p:cNvPr>
            <p:cNvSpPr/>
            <p:nvPr/>
          </p:nvSpPr>
          <p:spPr>
            <a:xfrm>
              <a:off x="3739990" y="167686"/>
              <a:ext cx="265232" cy="357976"/>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cs typeface="+mn-ea"/>
                <a:sym typeface="+mn-lt"/>
              </a:endParaRPr>
            </a:p>
          </p:txBody>
        </p:sp>
        <p:sp>
          <p:nvSpPr>
            <p:cNvPr id="19" name="等腰三角形 18">
              <a:extLst>
                <a:ext uri="{FF2B5EF4-FFF2-40B4-BE49-F238E27FC236}">
                  <a16:creationId xmlns:a16="http://schemas.microsoft.com/office/drawing/2014/main" id="{C4E4B0D2-2D3B-4049-A97F-D210EE9302EE}"/>
                </a:ext>
              </a:extLst>
            </p:cNvPr>
            <p:cNvSpPr/>
            <p:nvPr/>
          </p:nvSpPr>
          <p:spPr>
            <a:xfrm flipV="1">
              <a:off x="2383510" y="714069"/>
              <a:ext cx="355284" cy="226237"/>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cs typeface="+mn-ea"/>
                <a:sym typeface="+mn-lt"/>
              </a:endParaRPr>
            </a:p>
          </p:txBody>
        </p:sp>
        <p:sp>
          <p:nvSpPr>
            <p:cNvPr id="20" name="矩形 19">
              <a:extLst>
                <a:ext uri="{FF2B5EF4-FFF2-40B4-BE49-F238E27FC236}">
                  <a16:creationId xmlns:a16="http://schemas.microsoft.com/office/drawing/2014/main" id="{E4317C28-68E3-440E-A32E-689EFDF7FC01}"/>
                </a:ext>
              </a:extLst>
            </p:cNvPr>
            <p:cNvSpPr/>
            <p:nvPr/>
          </p:nvSpPr>
          <p:spPr>
            <a:xfrm>
              <a:off x="170694" y="261768"/>
              <a:ext cx="3936003" cy="6119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cs typeface="+mn-ea"/>
                <a:sym typeface="+mn-lt"/>
              </a:endParaRPr>
            </a:p>
          </p:txBody>
        </p:sp>
      </p:grpSp>
      <p:sp>
        <p:nvSpPr>
          <p:cNvPr id="21" name="平行四边形 20">
            <a:extLst>
              <a:ext uri="{FF2B5EF4-FFF2-40B4-BE49-F238E27FC236}">
                <a16:creationId xmlns:a16="http://schemas.microsoft.com/office/drawing/2014/main" id="{7DA8C802-BD10-45F7-819A-5BB454D7EB32}"/>
              </a:ext>
            </a:extLst>
          </p:cNvPr>
          <p:cNvSpPr/>
          <p:nvPr/>
        </p:nvSpPr>
        <p:spPr>
          <a:xfrm>
            <a:off x="5366551" y="54320"/>
            <a:ext cx="6332855" cy="393700"/>
          </a:xfrm>
          <a:prstGeom prst="parallelogram">
            <a:avLst>
              <a:gd name="adj" fmla="val 4820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kumimoji="1" lang="en-US" altLang="zh-CN" sz="1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55516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00" userDrawn="1">
          <p15:clr>
            <a:srgbClr val="F26B43"/>
          </p15:clr>
        </p15:guide>
        <p15:guide id="4" orient="horz" pos="3997" userDrawn="1">
          <p15:clr>
            <a:srgbClr val="F26B43"/>
          </p15:clr>
        </p15:guide>
        <p15:guide id="5" pos="347" userDrawn="1">
          <p15:clr>
            <a:srgbClr val="F26B43"/>
          </p15:clr>
        </p15:guide>
        <p15:guide id="6" pos="73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7" Type="http://schemas.openxmlformats.org/officeDocument/2006/relationships/image" Target="../media/image65.png"/><Relationship Id="rId1" Type="http://schemas.openxmlformats.org/officeDocument/2006/relationships/slideLayout" Target="../slideLayouts/slideLayout8.xml"/><Relationship Id="rId6" Type="http://schemas.openxmlformats.org/officeDocument/2006/relationships/image" Target="../media/image550.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2.bin"/><Relationship Id="rId7" Type="http://schemas.openxmlformats.org/officeDocument/2006/relationships/image" Target="../media/image38.png"/><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8.wmf"/><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113.png"/><Relationship Id="rId18" Type="http://schemas.openxmlformats.org/officeDocument/2006/relationships/image" Target="../media/image155.png"/><Relationship Id="rId7" Type="http://schemas.openxmlformats.org/officeDocument/2006/relationships/image" Target="../media/image79.png"/><Relationship Id="rId12" Type="http://schemas.openxmlformats.org/officeDocument/2006/relationships/image" Target="../media/image86.png"/><Relationship Id="rId2" Type="http://schemas.openxmlformats.org/officeDocument/2006/relationships/image" Target="../media/image41.png"/><Relationship Id="rId16" Type="http://schemas.openxmlformats.org/officeDocument/2006/relationships/image" Target="../media/image24.png"/><Relationship Id="rId20" Type="http://schemas.openxmlformats.org/officeDocument/2006/relationships/image" Target="../media/image170.png"/><Relationship Id="rId1" Type="http://schemas.openxmlformats.org/officeDocument/2006/relationships/slideLayout" Target="../slideLayouts/slideLayout8.xml"/><Relationship Id="rId6" Type="http://schemas.openxmlformats.org/officeDocument/2006/relationships/image" Target="../media/image106.png"/><Relationship Id="rId11" Type="http://schemas.openxmlformats.org/officeDocument/2006/relationships/image" Target="../media/image85.png"/><Relationship Id="rId5" Type="http://schemas.openxmlformats.org/officeDocument/2006/relationships/image" Target="../media/image75.png"/><Relationship Id="rId15" Type="http://schemas.openxmlformats.org/officeDocument/2006/relationships/image" Target="../media/image89.png"/><Relationship Id="rId10" Type="http://schemas.openxmlformats.org/officeDocument/2006/relationships/image" Target="../media/image83.png"/><Relationship Id="rId19" Type="http://schemas.openxmlformats.org/officeDocument/2006/relationships/image" Target="../media/image35.png"/><Relationship Id="rId4" Type="http://schemas.openxmlformats.org/officeDocument/2006/relationships/image" Target="../media/image105.png"/><Relationship Id="rId9" Type="http://schemas.openxmlformats.org/officeDocument/2006/relationships/image" Target="../media/image82.png"/><Relationship Id="rId14" Type="http://schemas.openxmlformats.org/officeDocument/2006/relationships/image" Target="../media/image87.png"/></Relationships>
</file>

<file path=ppt/slides/_rels/slide13.xml.rels><?xml version="1.0" encoding="UTF-8" standalone="yes"?>
<Relationships xmlns="http://schemas.openxmlformats.org/package/2006/relationships"><Relationship Id="rId18" Type="http://schemas.openxmlformats.org/officeDocument/2006/relationships/oleObject" Target="../embeddings/oleObject7.bin"/><Relationship Id="rId26" Type="http://schemas.openxmlformats.org/officeDocument/2006/relationships/oleObject" Target="../embeddings/oleObject13.bin"/><Relationship Id="rId39" Type="http://schemas.openxmlformats.org/officeDocument/2006/relationships/image" Target="../media/image43.png"/><Relationship Id="rId21" Type="http://schemas.openxmlformats.org/officeDocument/2006/relationships/image" Target="../media/image40.emf"/><Relationship Id="rId34" Type="http://schemas.openxmlformats.org/officeDocument/2006/relationships/oleObject" Target="../embeddings/oleObject17.bin"/><Relationship Id="rId7" Type="http://schemas.openxmlformats.org/officeDocument/2006/relationships/oleObject" Target="../embeddings/oleObject5.bin"/><Relationship Id="rId12" Type="http://schemas.openxmlformats.org/officeDocument/2006/relationships/oleObject" Target="../embeddings/oleObject6.bin"/><Relationship Id="rId17" Type="http://schemas.openxmlformats.org/officeDocument/2006/relationships/image" Target="../media/image39.emf"/><Relationship Id="rId25" Type="http://schemas.openxmlformats.org/officeDocument/2006/relationships/image" Target="../media/image41.wmf"/><Relationship Id="rId33" Type="http://schemas.openxmlformats.org/officeDocument/2006/relationships/oleObject" Target="../embeddings/oleObject16.bin"/><Relationship Id="rId38" Type="http://schemas.openxmlformats.org/officeDocument/2006/relationships/image" Target="../media/image330.png"/><Relationship Id="rId2" Type="http://schemas.openxmlformats.org/officeDocument/2006/relationships/slideLayout" Target="../slideLayouts/slideLayout8.xml"/><Relationship Id="rId16" Type="http://schemas.openxmlformats.org/officeDocument/2006/relationships/oleObject" Target="../embeddings/oleObject7.bin"/><Relationship Id="rId20" Type="http://schemas.openxmlformats.org/officeDocument/2006/relationships/oleObject" Target="../embeddings/oleObject10.bin"/><Relationship Id="rId29"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image" Target="../media/image37.emf"/><Relationship Id="rId11" Type="http://schemas.openxmlformats.org/officeDocument/2006/relationships/image" Target="../media/image38.emf"/><Relationship Id="rId24" Type="http://schemas.openxmlformats.org/officeDocument/2006/relationships/oleObject" Target="../embeddings/oleObject13.bin"/><Relationship Id="rId32" Type="http://schemas.openxmlformats.org/officeDocument/2006/relationships/oleObject" Target="../embeddings/oleObject16.bin"/><Relationship Id="rId37" Type="http://schemas.openxmlformats.org/officeDocument/2006/relationships/image" Target="../media/image42.emf"/><Relationship Id="rId5" Type="http://schemas.openxmlformats.org/officeDocument/2006/relationships/oleObject" Target="../embeddings/oleObject4.bin"/><Relationship Id="rId15" Type="http://schemas.openxmlformats.org/officeDocument/2006/relationships/image" Target="../media/image39.emf"/><Relationship Id="rId23" Type="http://schemas.openxmlformats.org/officeDocument/2006/relationships/image" Target="../media/image30.emf"/><Relationship Id="rId28" Type="http://schemas.openxmlformats.org/officeDocument/2006/relationships/oleObject" Target="../embeddings/oleObject14.bin"/><Relationship Id="rId36" Type="http://schemas.openxmlformats.org/officeDocument/2006/relationships/oleObject" Target="../embeddings/oleObject17.bin"/><Relationship Id="rId10" Type="http://schemas.openxmlformats.org/officeDocument/2006/relationships/oleObject" Target="../embeddings/oleObject5.bin"/><Relationship Id="rId19" Type="http://schemas.openxmlformats.org/officeDocument/2006/relationships/image" Target="../media/image40.emf"/><Relationship Id="rId31" Type="http://schemas.openxmlformats.org/officeDocument/2006/relationships/oleObject" Target="../embeddings/oleObject15.bin"/><Relationship Id="rId4" Type="http://schemas.openxmlformats.org/officeDocument/2006/relationships/image" Target="../media/image36.e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41.wmf"/><Relationship Id="rId30" Type="http://schemas.openxmlformats.org/officeDocument/2006/relationships/oleObject" Target="../embeddings/oleObject15.bin"/><Relationship Id="rId35" Type="http://schemas.openxmlformats.org/officeDocument/2006/relationships/image" Target="../media/image42.emf"/><Relationship Id="rId8" Type="http://schemas.openxmlformats.org/officeDocument/2006/relationships/image" Target="../media/image38.emf"/><Relationship Id="rId3"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5.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261.png"/><Relationship Id="rId10" Type="http://schemas.openxmlformats.org/officeDocument/2006/relationships/image" Target="../media/image51.png"/><Relationship Id="rId4" Type="http://schemas.openxmlformats.org/officeDocument/2006/relationships/image" Target="../media/image46.png"/><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56.e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image" Target="../media/image57.png"/><Relationship Id="rId4" Type="http://schemas.openxmlformats.org/officeDocument/2006/relationships/image" Target="../media/image5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59.wmf"/><Relationship Id="rId5" Type="http://schemas.openxmlformats.org/officeDocument/2006/relationships/oleObject" Target="../embeddings/oleObject21.bin"/><Relationship Id="rId4" Type="http://schemas.openxmlformats.org/officeDocument/2006/relationships/image" Target="../media/image58.emf"/></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emf"/><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oleObject" Target="../embeddings/oleObject23.bin"/><Relationship Id="rId5" Type="http://schemas.openxmlformats.org/officeDocument/2006/relationships/image" Target="../media/image60.emf"/><Relationship Id="rId4" Type="http://schemas.openxmlformats.org/officeDocument/2006/relationships/oleObject" Target="../embeddings/oleObject22.bin"/><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4.png"/><Relationship Id="rId1" Type="http://schemas.openxmlformats.org/officeDocument/2006/relationships/slideLayout" Target="../slideLayouts/slideLayout8.xml"/><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29.bin"/><Relationship Id="rId18" Type="http://schemas.openxmlformats.org/officeDocument/2006/relationships/image" Target="../media/image78.png"/><Relationship Id="rId3" Type="http://schemas.openxmlformats.org/officeDocument/2006/relationships/oleObject" Target="../embeddings/oleObject24.bin"/><Relationship Id="rId21" Type="http://schemas.openxmlformats.org/officeDocument/2006/relationships/image" Target="../media/image88.png"/><Relationship Id="rId7" Type="http://schemas.openxmlformats.org/officeDocument/2006/relationships/oleObject" Target="../embeddings/oleObject26.bin"/><Relationship Id="rId12" Type="http://schemas.openxmlformats.org/officeDocument/2006/relationships/image" Target="../media/image74.wmf"/><Relationship Id="rId17" Type="http://schemas.openxmlformats.org/officeDocument/2006/relationships/image" Target="../media/image77.png"/><Relationship Id="rId2" Type="http://schemas.openxmlformats.org/officeDocument/2006/relationships/slideLayout" Target="../slideLayouts/slideLayout8.xml"/><Relationship Id="rId16" Type="http://schemas.openxmlformats.org/officeDocument/2006/relationships/image" Target="../media/image76.wmf"/><Relationship Id="rId20" Type="http://schemas.openxmlformats.org/officeDocument/2006/relationships/image" Target="../media/image84.png"/><Relationship Id="rId1" Type="http://schemas.openxmlformats.org/officeDocument/2006/relationships/vmlDrawing" Target="../drawings/vmlDrawing7.vml"/><Relationship Id="rId6" Type="http://schemas.openxmlformats.org/officeDocument/2006/relationships/image" Target="../media/image71.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73.wmf"/><Relationship Id="rId19" Type="http://schemas.openxmlformats.org/officeDocument/2006/relationships/image" Target="../media/image80.png"/><Relationship Id="rId4" Type="http://schemas.openxmlformats.org/officeDocument/2006/relationships/image" Target="../media/image70.wmf"/><Relationship Id="rId9" Type="http://schemas.openxmlformats.org/officeDocument/2006/relationships/oleObject" Target="../embeddings/oleObject27.bin"/><Relationship Id="rId14" Type="http://schemas.openxmlformats.org/officeDocument/2006/relationships/image" Target="../media/image75.wmf"/></Relationships>
</file>

<file path=ppt/slides/_rels/slide22.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8.xml"/><Relationship Id="rId1" Type="http://schemas.openxmlformats.org/officeDocument/2006/relationships/vmlDrawing" Target="../drawings/vmlDrawing8.vml"/><Relationship Id="rId6" Type="http://schemas.openxmlformats.org/officeDocument/2006/relationships/image" Target="../media/image90.wmf"/><Relationship Id="rId5" Type="http://schemas.openxmlformats.org/officeDocument/2006/relationships/oleObject" Target="../embeddings/oleObject32.bin"/><Relationship Id="rId4" Type="http://schemas.openxmlformats.org/officeDocument/2006/relationships/image" Target="../media/image89.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95.png"/><Relationship Id="rId7" Type="http://schemas.openxmlformats.org/officeDocument/2006/relationships/image" Target="../media/image93.emf"/><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oleObject" Target="../embeddings/oleObject35.bin"/><Relationship Id="rId5" Type="http://schemas.openxmlformats.org/officeDocument/2006/relationships/image" Target="../media/image92.wmf"/><Relationship Id="rId4" Type="http://schemas.openxmlformats.org/officeDocument/2006/relationships/oleObject" Target="../embeddings/oleObject34.bin"/><Relationship Id="rId9" Type="http://schemas.openxmlformats.org/officeDocument/2006/relationships/image" Target="../media/image94.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100.png"/><Relationship Id="rId7" Type="http://schemas.openxmlformats.org/officeDocument/2006/relationships/image" Target="../media/image97.emf"/><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99.emf"/><Relationship Id="rId5" Type="http://schemas.openxmlformats.org/officeDocument/2006/relationships/image" Target="../media/image96.e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98.emf"/></Relationships>
</file>

<file path=ppt/slides/_rels/slide25.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oleObject" Target="../embeddings/oleObject41.bin"/><Relationship Id="rId7" Type="http://schemas.openxmlformats.org/officeDocument/2006/relationships/image" Target="../media/image103.png"/><Relationship Id="rId2" Type="http://schemas.openxmlformats.org/officeDocument/2006/relationships/slideLayout" Target="../slideLayouts/slideLayout8.xml"/><Relationship Id="rId1" Type="http://schemas.openxmlformats.org/officeDocument/2006/relationships/vmlDrawing" Target="../drawings/vmlDrawing11.vml"/><Relationship Id="rId6" Type="http://schemas.openxmlformats.org/officeDocument/2006/relationships/image" Target="../media/image102.wmf"/><Relationship Id="rId11" Type="http://schemas.openxmlformats.org/officeDocument/2006/relationships/image" Target="../media/image109.png"/><Relationship Id="rId5" Type="http://schemas.openxmlformats.org/officeDocument/2006/relationships/oleObject" Target="../embeddings/oleObject42.bin"/><Relationship Id="rId10" Type="http://schemas.openxmlformats.org/officeDocument/2006/relationships/image" Target="../media/image108.png"/><Relationship Id="rId4" Type="http://schemas.openxmlformats.org/officeDocument/2006/relationships/image" Target="../media/image101.wmf"/><Relationship Id="rId9" Type="http://schemas.openxmlformats.org/officeDocument/2006/relationships/image" Target="../media/image107.png"/></Relationships>
</file>

<file path=ppt/slides/_rels/slide26.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oleObject" Target="../embeddings/oleObject43.bin"/><Relationship Id="rId7" Type="http://schemas.openxmlformats.org/officeDocument/2006/relationships/image" Target="../media/image111.emf"/><Relationship Id="rId2" Type="http://schemas.openxmlformats.org/officeDocument/2006/relationships/slideLayout" Target="../slideLayouts/slideLayout8.xml"/><Relationship Id="rId1" Type="http://schemas.openxmlformats.org/officeDocument/2006/relationships/vmlDrawing" Target="../drawings/vmlDrawing12.vml"/><Relationship Id="rId6" Type="http://schemas.openxmlformats.org/officeDocument/2006/relationships/oleObject" Target="../embeddings/oleObject44.bin"/><Relationship Id="rId5" Type="http://schemas.openxmlformats.org/officeDocument/2006/relationships/image" Target="../media/image100.png"/><Relationship Id="rId10" Type="http://schemas.openxmlformats.org/officeDocument/2006/relationships/image" Target="../media/image115.png"/><Relationship Id="rId4" Type="http://schemas.openxmlformats.org/officeDocument/2006/relationships/image" Target="../media/image110.emf"/><Relationship Id="rId9" Type="http://schemas.openxmlformats.org/officeDocument/2006/relationships/image" Target="../media/image114.png"/></Relationships>
</file>

<file path=ppt/slides/_rels/slide27.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oleObject" Target="../embeddings/oleObject45.bin"/><Relationship Id="rId7" Type="http://schemas.openxmlformats.org/officeDocument/2006/relationships/image" Target="../media/image118.png"/><Relationship Id="rId2" Type="http://schemas.openxmlformats.org/officeDocument/2006/relationships/slideLayout" Target="../slideLayouts/slideLayout8.xml"/><Relationship Id="rId1" Type="http://schemas.openxmlformats.org/officeDocument/2006/relationships/vmlDrawing" Target="../drawings/vmlDrawing13.vml"/><Relationship Id="rId6" Type="http://schemas.openxmlformats.org/officeDocument/2006/relationships/image" Target="../media/image117.wmf"/><Relationship Id="rId5" Type="http://schemas.openxmlformats.org/officeDocument/2006/relationships/oleObject" Target="../embeddings/oleObject46.bin"/><Relationship Id="rId4" Type="http://schemas.openxmlformats.org/officeDocument/2006/relationships/image" Target="../media/image116.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124.png"/><Relationship Id="rId7" Type="http://schemas.openxmlformats.org/officeDocument/2006/relationships/image" Target="../media/image121.emf"/><Relationship Id="rId2" Type="http://schemas.openxmlformats.org/officeDocument/2006/relationships/slideLayout" Target="../slideLayouts/slideLayout8.xml"/><Relationship Id="rId1" Type="http://schemas.openxmlformats.org/officeDocument/2006/relationships/vmlDrawing" Target="../drawings/vmlDrawing14.vml"/><Relationship Id="rId6" Type="http://schemas.openxmlformats.org/officeDocument/2006/relationships/oleObject" Target="../embeddings/oleObject48.bin"/><Relationship Id="rId11" Type="http://schemas.openxmlformats.org/officeDocument/2006/relationships/image" Target="../media/image123.emf"/><Relationship Id="rId5" Type="http://schemas.openxmlformats.org/officeDocument/2006/relationships/image" Target="../media/image120.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122.emf"/></Relationships>
</file>

<file path=ppt/slides/_rels/slide29.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oleObject" Target="../embeddings/oleObject51.bin"/><Relationship Id="rId7" Type="http://schemas.openxmlformats.org/officeDocument/2006/relationships/image" Target="../media/image128.png"/><Relationship Id="rId2" Type="http://schemas.openxmlformats.org/officeDocument/2006/relationships/slideLayout" Target="../slideLayouts/slideLayout8.xml"/><Relationship Id="rId1" Type="http://schemas.openxmlformats.org/officeDocument/2006/relationships/vmlDrawing" Target="../drawings/vmlDrawing15.v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34.wmf"/><Relationship Id="rId3" Type="http://schemas.openxmlformats.org/officeDocument/2006/relationships/oleObject" Target="../embeddings/oleObject52.bin"/><Relationship Id="rId7" Type="http://schemas.openxmlformats.org/officeDocument/2006/relationships/image" Target="../media/image136.jpeg"/><Relationship Id="rId12" Type="http://schemas.openxmlformats.org/officeDocument/2006/relationships/oleObject" Target="../embeddings/oleObject56.bin"/><Relationship Id="rId2" Type="http://schemas.openxmlformats.org/officeDocument/2006/relationships/slideLayout" Target="../slideLayouts/slideLayout8.xml"/><Relationship Id="rId1" Type="http://schemas.openxmlformats.org/officeDocument/2006/relationships/vmlDrawing" Target="../drawings/vmlDrawing16.vml"/><Relationship Id="rId6" Type="http://schemas.openxmlformats.org/officeDocument/2006/relationships/image" Target="../media/image131.wmf"/><Relationship Id="rId11" Type="http://schemas.openxmlformats.org/officeDocument/2006/relationships/image" Target="../media/image133.wmf"/><Relationship Id="rId5" Type="http://schemas.openxmlformats.org/officeDocument/2006/relationships/oleObject" Target="../embeddings/oleObject53.bin"/><Relationship Id="rId15" Type="http://schemas.openxmlformats.org/officeDocument/2006/relationships/image" Target="../media/image135.wmf"/><Relationship Id="rId10" Type="http://schemas.openxmlformats.org/officeDocument/2006/relationships/oleObject" Target="../embeddings/oleObject55.bin"/><Relationship Id="rId4" Type="http://schemas.openxmlformats.org/officeDocument/2006/relationships/image" Target="../media/image130.wmf"/><Relationship Id="rId9" Type="http://schemas.openxmlformats.org/officeDocument/2006/relationships/image" Target="../media/image132.wmf"/><Relationship Id="rId14" Type="http://schemas.openxmlformats.org/officeDocument/2006/relationships/oleObject" Target="../embeddings/oleObject57.bin"/></Relationships>
</file>

<file path=ppt/slides/_rels/slide31.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141.emf"/><Relationship Id="rId13" Type="http://schemas.openxmlformats.org/officeDocument/2006/relationships/oleObject" Target="../embeddings/oleObject63.bin"/><Relationship Id="rId18" Type="http://schemas.openxmlformats.org/officeDocument/2006/relationships/image" Target="../media/image146.e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143.emf"/><Relationship Id="rId17" Type="http://schemas.openxmlformats.org/officeDocument/2006/relationships/oleObject" Target="../embeddings/oleObject65.bin"/><Relationship Id="rId2" Type="http://schemas.openxmlformats.org/officeDocument/2006/relationships/slideLayout" Target="../slideLayouts/slideLayout8.xml"/><Relationship Id="rId16" Type="http://schemas.openxmlformats.org/officeDocument/2006/relationships/image" Target="../media/image145.emf"/><Relationship Id="rId20" Type="http://schemas.openxmlformats.org/officeDocument/2006/relationships/image" Target="../media/image147.emf"/><Relationship Id="rId1" Type="http://schemas.openxmlformats.org/officeDocument/2006/relationships/vmlDrawing" Target="../drawings/vmlDrawing17.vml"/><Relationship Id="rId6" Type="http://schemas.openxmlformats.org/officeDocument/2006/relationships/image" Target="../media/image140.emf"/><Relationship Id="rId11" Type="http://schemas.openxmlformats.org/officeDocument/2006/relationships/oleObject" Target="../embeddings/oleObject62.bin"/><Relationship Id="rId24" Type="http://schemas.openxmlformats.org/officeDocument/2006/relationships/image" Target="../media/image149.e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142.emf"/><Relationship Id="rId19" Type="http://schemas.openxmlformats.org/officeDocument/2006/relationships/oleObject" Target="../embeddings/oleObject66.bin"/><Relationship Id="rId4" Type="http://schemas.openxmlformats.org/officeDocument/2006/relationships/image" Target="../media/image139.emf"/><Relationship Id="rId9" Type="http://schemas.openxmlformats.org/officeDocument/2006/relationships/oleObject" Target="../embeddings/oleObject61.bin"/><Relationship Id="rId14" Type="http://schemas.openxmlformats.org/officeDocument/2006/relationships/image" Target="../media/image144.emf"/><Relationship Id="rId22" Type="http://schemas.openxmlformats.org/officeDocument/2006/relationships/image" Target="../media/image148.emf"/></Relationships>
</file>

<file path=ppt/slides/_rels/slide33.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154.emf"/><Relationship Id="rId2" Type="http://schemas.openxmlformats.org/officeDocument/2006/relationships/slideLayout" Target="../slideLayouts/slideLayout8.xml"/><Relationship Id="rId16" Type="http://schemas.openxmlformats.org/officeDocument/2006/relationships/image" Target="../media/image156.emf"/><Relationship Id="rId1" Type="http://schemas.openxmlformats.org/officeDocument/2006/relationships/vmlDrawing" Target="../drawings/vmlDrawing18.vml"/><Relationship Id="rId6" Type="http://schemas.openxmlformats.org/officeDocument/2006/relationships/image" Target="../media/image151.e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153.emf"/><Relationship Id="rId4" Type="http://schemas.openxmlformats.org/officeDocument/2006/relationships/image" Target="../media/image150.emf"/><Relationship Id="rId9" Type="http://schemas.openxmlformats.org/officeDocument/2006/relationships/oleObject" Target="../embeddings/oleObject72.bin"/><Relationship Id="rId14" Type="http://schemas.openxmlformats.org/officeDocument/2006/relationships/image" Target="../media/image15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oleObject" Target="../embeddings/oleObject76.bin"/><Relationship Id="rId7" Type="http://schemas.openxmlformats.org/officeDocument/2006/relationships/image" Target="../media/image160.png"/><Relationship Id="rId2" Type="http://schemas.openxmlformats.org/officeDocument/2006/relationships/slideLayout" Target="../slideLayouts/slideLayout8.xml"/><Relationship Id="rId1" Type="http://schemas.openxmlformats.org/officeDocument/2006/relationships/vmlDrawing" Target="../drawings/vmlDrawing19.vml"/><Relationship Id="rId6" Type="http://schemas.openxmlformats.org/officeDocument/2006/relationships/image" Target="../media/image158.wmf"/><Relationship Id="rId5" Type="http://schemas.openxmlformats.org/officeDocument/2006/relationships/oleObject" Target="../embeddings/oleObject77.bin"/><Relationship Id="rId4" Type="http://schemas.openxmlformats.org/officeDocument/2006/relationships/image" Target="../media/image157.wmf"/><Relationship Id="rId9" Type="http://schemas.openxmlformats.org/officeDocument/2006/relationships/image" Target="../media/image159.wmf"/></Relationships>
</file>

<file path=ppt/slides/_rels/slide36.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8.xml"/><Relationship Id="rId4" Type="http://schemas.openxmlformats.org/officeDocument/2006/relationships/image" Target="../media/image163.png"/></Relationships>
</file>

<file path=ppt/slides/_rels/slide37.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8.xml"/><Relationship Id="rId1" Type="http://schemas.openxmlformats.org/officeDocument/2006/relationships/vmlDrawing" Target="../drawings/vmlDrawing20.vml"/><Relationship Id="rId6" Type="http://schemas.openxmlformats.org/officeDocument/2006/relationships/image" Target="../media/image165.wmf"/><Relationship Id="rId5" Type="http://schemas.openxmlformats.org/officeDocument/2006/relationships/oleObject" Target="../embeddings/oleObject80.bin"/><Relationship Id="rId4" Type="http://schemas.openxmlformats.org/officeDocument/2006/relationships/image" Target="../media/image164.wmf"/></Relationships>
</file>

<file path=ppt/slides/_rels/slide38.x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171.wmf"/><Relationship Id="rId2" Type="http://schemas.openxmlformats.org/officeDocument/2006/relationships/slideLayout" Target="../slideLayouts/slideLayout8.xml"/><Relationship Id="rId1" Type="http://schemas.openxmlformats.org/officeDocument/2006/relationships/vmlDrawing" Target="../drawings/vmlDrawing21.vml"/><Relationship Id="rId6" Type="http://schemas.openxmlformats.org/officeDocument/2006/relationships/image" Target="../media/image168.w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85.bin"/></Relationships>
</file>

<file path=ppt/slides/_rels/slide39.x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176.emf"/><Relationship Id="rId2" Type="http://schemas.openxmlformats.org/officeDocument/2006/relationships/slideLayout" Target="../slideLayouts/slideLayout8.xml"/><Relationship Id="rId1" Type="http://schemas.openxmlformats.org/officeDocument/2006/relationships/vmlDrawing" Target="../drawings/vmlDrawing22.vml"/><Relationship Id="rId6" Type="http://schemas.openxmlformats.org/officeDocument/2006/relationships/image" Target="../media/image173.e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175.emf"/><Relationship Id="rId4" Type="http://schemas.openxmlformats.org/officeDocument/2006/relationships/image" Target="../media/image172.emf"/><Relationship Id="rId9" Type="http://schemas.openxmlformats.org/officeDocument/2006/relationships/oleObject" Target="../embeddings/oleObject90.bin"/></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image" Target="../media/image10.png"/><Relationship Id="rId3" Type="http://schemas.openxmlformats.org/officeDocument/2006/relationships/image" Target="../media/image28.png"/><Relationship Id="rId7" Type="http://schemas.openxmlformats.org/officeDocument/2006/relationships/image" Target="../media/image610.png"/><Relationship Id="rId12" Type="http://schemas.openxmlformats.org/officeDocument/2006/relationships/image" Target="../media/image7.png"/><Relationship Id="rId17" Type="http://schemas.openxmlformats.org/officeDocument/2006/relationships/image" Target="../media/image9.png"/><Relationship Id="rId16" Type="http://schemas.openxmlformats.org/officeDocument/2006/relationships/image" Target="../media/image680.pn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650.png"/><Relationship Id="rId5" Type="http://schemas.openxmlformats.org/officeDocument/2006/relationships/image" Target="../media/image3.png"/><Relationship Id="rId15" Type="http://schemas.openxmlformats.org/officeDocument/2006/relationships/image" Target="../media/image670.png"/><Relationship Id="rId10" Type="http://schemas.openxmlformats.org/officeDocument/2006/relationships/image" Target="../media/image640.png"/><Relationship Id="rId4" Type="http://schemas.openxmlformats.org/officeDocument/2006/relationships/image" Target="../media/image5.png"/><Relationship Id="rId9" Type="http://schemas.openxmlformats.org/officeDocument/2006/relationships/image" Target="../media/image630.png"/><Relationship Id="rId14" Type="http://schemas.openxmlformats.org/officeDocument/2006/relationships/image" Target="../media/image660.png"/></Relationships>
</file>

<file path=ppt/slides/_rels/slide40.xml.rels><?xml version="1.0" encoding="UTF-8" standalone="yes"?>
<Relationships xmlns="http://schemas.openxmlformats.org/package/2006/relationships"><Relationship Id="rId8" Type="http://schemas.openxmlformats.org/officeDocument/2006/relationships/image" Target="../media/image179.emf"/><Relationship Id="rId13" Type="http://schemas.openxmlformats.org/officeDocument/2006/relationships/oleObject" Target="../embeddings/oleObject97.bin"/><Relationship Id="rId18" Type="http://schemas.openxmlformats.org/officeDocument/2006/relationships/image" Target="../media/image184.w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181.wmf"/><Relationship Id="rId17" Type="http://schemas.openxmlformats.org/officeDocument/2006/relationships/oleObject" Target="../embeddings/oleObject99.bin"/><Relationship Id="rId2" Type="http://schemas.openxmlformats.org/officeDocument/2006/relationships/slideLayout" Target="../slideLayouts/slideLayout8.xml"/><Relationship Id="rId16" Type="http://schemas.openxmlformats.org/officeDocument/2006/relationships/image" Target="../media/image183.wmf"/><Relationship Id="rId20" Type="http://schemas.openxmlformats.org/officeDocument/2006/relationships/image" Target="../media/image185.wmf"/><Relationship Id="rId1" Type="http://schemas.openxmlformats.org/officeDocument/2006/relationships/vmlDrawing" Target="../drawings/vmlDrawing23.vml"/><Relationship Id="rId6" Type="http://schemas.openxmlformats.org/officeDocument/2006/relationships/image" Target="../media/image178.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180.wmf"/><Relationship Id="rId19" Type="http://schemas.openxmlformats.org/officeDocument/2006/relationships/oleObject" Target="../embeddings/oleObject100.bin"/><Relationship Id="rId4" Type="http://schemas.openxmlformats.org/officeDocument/2006/relationships/image" Target="../media/image177.wmf"/><Relationship Id="rId9" Type="http://schemas.openxmlformats.org/officeDocument/2006/relationships/oleObject" Target="../embeddings/oleObject95.bin"/><Relationship Id="rId14" Type="http://schemas.openxmlformats.org/officeDocument/2006/relationships/image" Target="../media/image182.wmf"/><Relationship Id="rId22" Type="http://schemas.openxmlformats.org/officeDocument/2006/relationships/image" Target="../media/image186.wmf"/></Relationships>
</file>

<file path=ppt/slides/_rels/slide41.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81.wmf"/><Relationship Id="rId2" Type="http://schemas.openxmlformats.org/officeDocument/2006/relationships/slideLayout" Target="../slideLayouts/slideLayout8.xml"/><Relationship Id="rId16" Type="http://schemas.openxmlformats.org/officeDocument/2006/relationships/image" Target="../media/image190.wmf"/><Relationship Id="rId1" Type="http://schemas.openxmlformats.org/officeDocument/2006/relationships/vmlDrawing" Target="../drawings/vmlDrawing24.vml"/><Relationship Id="rId6" Type="http://schemas.openxmlformats.org/officeDocument/2006/relationships/image" Target="../media/image188.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180.wmf"/><Relationship Id="rId4" Type="http://schemas.openxmlformats.org/officeDocument/2006/relationships/image" Target="../media/image187.wmf"/><Relationship Id="rId9" Type="http://schemas.openxmlformats.org/officeDocument/2006/relationships/oleObject" Target="../embeddings/oleObject105.bin"/><Relationship Id="rId14" Type="http://schemas.openxmlformats.org/officeDocument/2006/relationships/image" Target="../media/image182.wmf"/></Relationships>
</file>

<file path=ppt/slides/_rels/slide42.xml.rels><?xml version="1.0" encoding="UTF-8" standalone="yes"?>
<Relationships xmlns="http://schemas.openxmlformats.org/package/2006/relationships"><Relationship Id="rId8" Type="http://schemas.openxmlformats.org/officeDocument/2006/relationships/image" Target="../media/image193.e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95.emf"/><Relationship Id="rId2" Type="http://schemas.openxmlformats.org/officeDocument/2006/relationships/slideLayout" Target="../slideLayouts/slideLayout8.xml"/><Relationship Id="rId1" Type="http://schemas.openxmlformats.org/officeDocument/2006/relationships/vmlDrawing" Target="../drawings/vmlDrawing25.vml"/><Relationship Id="rId6" Type="http://schemas.openxmlformats.org/officeDocument/2006/relationships/image" Target="../media/image192.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94.emf"/><Relationship Id="rId4" Type="http://schemas.openxmlformats.org/officeDocument/2006/relationships/image" Target="../media/image191.emf"/><Relationship Id="rId9" Type="http://schemas.openxmlformats.org/officeDocument/2006/relationships/oleObject" Target="../embeddings/oleObject112.bin"/></Relationships>
</file>

<file path=ppt/slides/_rels/slide43.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200.wmf"/><Relationship Id="rId2" Type="http://schemas.openxmlformats.org/officeDocument/2006/relationships/slideLayout" Target="../slideLayouts/slideLayout8.xml"/><Relationship Id="rId16" Type="http://schemas.openxmlformats.org/officeDocument/2006/relationships/image" Target="../media/image202.emf"/><Relationship Id="rId1" Type="http://schemas.openxmlformats.org/officeDocument/2006/relationships/vmlDrawing" Target="../drawings/vmlDrawing26.vml"/><Relationship Id="rId6" Type="http://schemas.openxmlformats.org/officeDocument/2006/relationships/image" Target="../media/image197.wmf"/><Relationship Id="rId11" Type="http://schemas.openxmlformats.org/officeDocument/2006/relationships/oleObject" Target="../embeddings/oleObject118.bin"/><Relationship Id="rId5" Type="http://schemas.openxmlformats.org/officeDocument/2006/relationships/oleObject" Target="../embeddings/oleObject115.bin"/><Relationship Id="rId15" Type="http://schemas.openxmlformats.org/officeDocument/2006/relationships/oleObject" Target="../embeddings/oleObject120.bin"/><Relationship Id="rId10" Type="http://schemas.openxmlformats.org/officeDocument/2006/relationships/image" Target="../media/image199.wmf"/><Relationship Id="rId4" Type="http://schemas.openxmlformats.org/officeDocument/2006/relationships/image" Target="../media/image196.wmf"/><Relationship Id="rId9" Type="http://schemas.openxmlformats.org/officeDocument/2006/relationships/oleObject" Target="../embeddings/oleObject117.bin"/><Relationship Id="rId14" Type="http://schemas.openxmlformats.org/officeDocument/2006/relationships/image" Target="../media/image201.wmf"/></Relationships>
</file>

<file path=ppt/slides/_rels/slide44.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oleObject" Target="../embeddings/oleObject121.bin"/><Relationship Id="rId7" Type="http://schemas.openxmlformats.org/officeDocument/2006/relationships/image" Target="../media/image207.png"/><Relationship Id="rId12" Type="http://schemas.openxmlformats.org/officeDocument/2006/relationships/image" Target="../media/image206.wmf"/><Relationship Id="rId2" Type="http://schemas.openxmlformats.org/officeDocument/2006/relationships/slideLayout" Target="../slideLayouts/slideLayout8.xml"/><Relationship Id="rId1" Type="http://schemas.openxmlformats.org/officeDocument/2006/relationships/vmlDrawing" Target="../drawings/vmlDrawing27.vml"/><Relationship Id="rId6" Type="http://schemas.openxmlformats.org/officeDocument/2006/relationships/image" Target="../media/image204.wmf"/><Relationship Id="rId11" Type="http://schemas.openxmlformats.org/officeDocument/2006/relationships/oleObject" Target="../embeddings/oleObject124.bin"/><Relationship Id="rId5" Type="http://schemas.openxmlformats.org/officeDocument/2006/relationships/oleObject" Target="../embeddings/oleObject122.bin"/><Relationship Id="rId10" Type="http://schemas.openxmlformats.org/officeDocument/2006/relationships/image" Target="../media/image205.emf"/><Relationship Id="rId4" Type="http://schemas.openxmlformats.org/officeDocument/2006/relationships/image" Target="../media/image203.wmf"/><Relationship Id="rId9" Type="http://schemas.openxmlformats.org/officeDocument/2006/relationships/oleObject" Target="../embeddings/oleObject12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8.xml"/><Relationship Id="rId1" Type="http://schemas.openxmlformats.org/officeDocument/2006/relationships/vmlDrawing" Target="../drawings/vmlDrawing28.vml"/><Relationship Id="rId6" Type="http://schemas.openxmlformats.org/officeDocument/2006/relationships/image" Target="../media/image210.wmf"/><Relationship Id="rId5" Type="http://schemas.openxmlformats.org/officeDocument/2006/relationships/oleObject" Target="../embeddings/oleObject126.bin"/><Relationship Id="rId4" Type="http://schemas.openxmlformats.org/officeDocument/2006/relationships/image" Target="../media/image209.w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8.xml"/><Relationship Id="rId1" Type="http://schemas.openxmlformats.org/officeDocument/2006/relationships/vmlDrawing" Target="../drawings/vmlDrawing29.vml"/><Relationship Id="rId6" Type="http://schemas.openxmlformats.org/officeDocument/2006/relationships/image" Target="../media/image213.wmf"/><Relationship Id="rId5" Type="http://schemas.openxmlformats.org/officeDocument/2006/relationships/oleObject" Target="../embeddings/oleObject129.bin"/><Relationship Id="rId4" Type="http://schemas.openxmlformats.org/officeDocument/2006/relationships/image" Target="../media/image21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8.xml"/><Relationship Id="rId1" Type="http://schemas.openxmlformats.org/officeDocument/2006/relationships/vmlDrawing" Target="../drawings/vmlDrawing30.vml"/><Relationship Id="rId6" Type="http://schemas.openxmlformats.org/officeDocument/2006/relationships/image" Target="../media/image216.wmf"/><Relationship Id="rId5" Type="http://schemas.openxmlformats.org/officeDocument/2006/relationships/oleObject" Target="../embeddings/oleObject132.bin"/><Relationship Id="rId4" Type="http://schemas.openxmlformats.org/officeDocument/2006/relationships/image" Target="../media/image215.wmf"/></Relationships>
</file>

<file path=ppt/slides/_rels/slide52.x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221.wmf"/><Relationship Id="rId2" Type="http://schemas.openxmlformats.org/officeDocument/2006/relationships/slideLayout" Target="../slideLayouts/slideLayout8.xml"/><Relationship Id="rId1" Type="http://schemas.openxmlformats.org/officeDocument/2006/relationships/vmlDrawing" Target="../drawings/vmlDrawing31.vml"/><Relationship Id="rId6" Type="http://schemas.openxmlformats.org/officeDocument/2006/relationships/image" Target="../media/image218.wmf"/><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220.wmf"/><Relationship Id="rId4" Type="http://schemas.openxmlformats.org/officeDocument/2006/relationships/image" Target="../media/image217.wmf"/><Relationship Id="rId9" Type="http://schemas.openxmlformats.org/officeDocument/2006/relationships/oleObject" Target="../embeddings/oleObject136.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226.wmf"/><Relationship Id="rId3" Type="http://schemas.openxmlformats.org/officeDocument/2006/relationships/notesSlide" Target="../notesSlides/notesSlide2.xml"/><Relationship Id="rId7" Type="http://schemas.openxmlformats.org/officeDocument/2006/relationships/image" Target="../media/image223.wmf"/><Relationship Id="rId12" Type="http://schemas.openxmlformats.org/officeDocument/2006/relationships/oleObject" Target="../embeddings/oleObject142.bin"/><Relationship Id="rId2" Type="http://schemas.openxmlformats.org/officeDocument/2006/relationships/slideLayout" Target="../slideLayouts/slideLayout8.xml"/><Relationship Id="rId1" Type="http://schemas.openxmlformats.org/officeDocument/2006/relationships/vmlDrawing" Target="../drawings/vmlDrawing32.vml"/><Relationship Id="rId6" Type="http://schemas.openxmlformats.org/officeDocument/2006/relationships/oleObject" Target="../embeddings/oleObject139.bin"/><Relationship Id="rId11" Type="http://schemas.openxmlformats.org/officeDocument/2006/relationships/image" Target="../media/image225.wmf"/><Relationship Id="rId5" Type="http://schemas.openxmlformats.org/officeDocument/2006/relationships/image" Target="../media/image222.w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224.wmf"/></Relationships>
</file>

<file path=ppt/slides/_rels/slide54.x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8.png"/><Relationship Id="rId7" Type="http://schemas.openxmlformats.org/officeDocument/2006/relationships/oleObject" Target="../embeddings/oleObject143.bin"/><Relationship Id="rId2" Type="http://schemas.openxmlformats.org/officeDocument/2006/relationships/slideLayout" Target="../slideLayouts/slideLayout8.xml"/><Relationship Id="rId1" Type="http://schemas.openxmlformats.org/officeDocument/2006/relationships/vmlDrawing" Target="../drawings/vmlDrawing33.vml"/><Relationship Id="rId6" Type="http://schemas.openxmlformats.org/officeDocument/2006/relationships/image" Target="../media/image231.png"/><Relationship Id="rId5" Type="http://schemas.openxmlformats.org/officeDocument/2006/relationships/image" Target="../media/image230.png"/><Relationship Id="rId4" Type="http://schemas.openxmlformats.org/officeDocument/2006/relationships/image" Target="../media/image229.png"/></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236.wmf"/><Relationship Id="rId3" Type="http://schemas.openxmlformats.org/officeDocument/2006/relationships/image" Target="../media/image237.png"/><Relationship Id="rId7" Type="http://schemas.openxmlformats.org/officeDocument/2006/relationships/image" Target="../media/image233.wmf"/><Relationship Id="rId12" Type="http://schemas.openxmlformats.org/officeDocument/2006/relationships/oleObject" Target="../embeddings/oleObject148.bin"/><Relationship Id="rId2" Type="http://schemas.openxmlformats.org/officeDocument/2006/relationships/slideLayout" Target="../slideLayouts/slideLayout8.xml"/><Relationship Id="rId1" Type="http://schemas.openxmlformats.org/officeDocument/2006/relationships/vmlDrawing" Target="../drawings/vmlDrawing34.vml"/><Relationship Id="rId6" Type="http://schemas.openxmlformats.org/officeDocument/2006/relationships/oleObject" Target="../embeddings/oleObject145.bin"/><Relationship Id="rId11" Type="http://schemas.openxmlformats.org/officeDocument/2006/relationships/image" Target="../media/image235.wmf"/><Relationship Id="rId5" Type="http://schemas.openxmlformats.org/officeDocument/2006/relationships/image" Target="../media/image232.w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234.wmf"/></Relationships>
</file>

<file path=ppt/slides/_rels/slide56.x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image" Target="../media/image242.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oleObject" Target="../embeddings/oleObject153.bin"/><Relationship Id="rId2" Type="http://schemas.openxmlformats.org/officeDocument/2006/relationships/slideLayout" Target="../slideLayouts/slideLayout8.xml"/><Relationship Id="rId1" Type="http://schemas.openxmlformats.org/officeDocument/2006/relationships/vmlDrawing" Target="../drawings/vmlDrawing35.vml"/><Relationship Id="rId6" Type="http://schemas.openxmlformats.org/officeDocument/2006/relationships/image" Target="../media/image239.wmf"/><Relationship Id="rId11" Type="http://schemas.openxmlformats.org/officeDocument/2006/relationships/image" Target="../media/image237.png"/><Relationship Id="rId5" Type="http://schemas.openxmlformats.org/officeDocument/2006/relationships/oleObject" Target="../embeddings/oleObject150.bin"/><Relationship Id="rId10" Type="http://schemas.openxmlformats.org/officeDocument/2006/relationships/image" Target="../media/image241.wmf"/><Relationship Id="rId4" Type="http://schemas.openxmlformats.org/officeDocument/2006/relationships/image" Target="../media/image238.wmf"/><Relationship Id="rId9" Type="http://schemas.openxmlformats.org/officeDocument/2006/relationships/oleObject" Target="../embeddings/oleObject152.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oleObject" Target="../embeddings/oleObject158.bin"/><Relationship Id="rId3" Type="http://schemas.openxmlformats.org/officeDocument/2006/relationships/notesSlide" Target="../notesSlides/notesSlide3.xml"/><Relationship Id="rId7" Type="http://schemas.openxmlformats.org/officeDocument/2006/relationships/image" Target="../media/image244.wmf"/><Relationship Id="rId12" Type="http://schemas.openxmlformats.org/officeDocument/2006/relationships/image" Target="../media/image237.png"/><Relationship Id="rId2" Type="http://schemas.openxmlformats.org/officeDocument/2006/relationships/slideLayout" Target="../slideLayouts/slideLayout8.xml"/><Relationship Id="rId16" Type="http://schemas.openxmlformats.org/officeDocument/2006/relationships/image" Target="../media/image248.wmf"/><Relationship Id="rId1" Type="http://schemas.openxmlformats.org/officeDocument/2006/relationships/vmlDrawing" Target="../drawings/vmlDrawing36.vml"/><Relationship Id="rId6" Type="http://schemas.openxmlformats.org/officeDocument/2006/relationships/oleObject" Target="../embeddings/oleObject155.bin"/><Relationship Id="rId11" Type="http://schemas.openxmlformats.org/officeDocument/2006/relationships/image" Target="../media/image246.wmf"/><Relationship Id="rId5" Type="http://schemas.openxmlformats.org/officeDocument/2006/relationships/image" Target="../media/image243.wmf"/><Relationship Id="rId15" Type="http://schemas.openxmlformats.org/officeDocument/2006/relationships/oleObject" Target="../embeddings/oleObject159.bin"/><Relationship Id="rId10" Type="http://schemas.openxmlformats.org/officeDocument/2006/relationships/oleObject" Target="../embeddings/oleObject157.bin"/><Relationship Id="rId4" Type="http://schemas.openxmlformats.org/officeDocument/2006/relationships/oleObject" Target="../embeddings/oleObject154.bin"/><Relationship Id="rId9" Type="http://schemas.openxmlformats.org/officeDocument/2006/relationships/image" Target="../media/image245.wmf"/><Relationship Id="rId14" Type="http://schemas.openxmlformats.org/officeDocument/2006/relationships/image" Target="../media/image247.wmf"/></Relationships>
</file>

<file path=ppt/slides/_rels/slide5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8.xml"/><Relationship Id="rId4" Type="http://schemas.openxmlformats.org/officeDocument/2006/relationships/image" Target="../media/image251.png"/></Relationships>
</file>

<file path=ppt/slides/_rels/slide59.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image" Target="../media/image252.png"/><Relationship Id="rId1" Type="http://schemas.openxmlformats.org/officeDocument/2006/relationships/slideLayout" Target="../slideLayouts/slideLayout8.xml"/><Relationship Id="rId6" Type="http://schemas.openxmlformats.org/officeDocument/2006/relationships/image" Target="../media/image256.png"/><Relationship Id="rId5" Type="http://schemas.openxmlformats.org/officeDocument/2006/relationships/image" Target="../media/image255.png"/><Relationship Id="rId4" Type="http://schemas.openxmlformats.org/officeDocument/2006/relationships/image" Target="../media/image25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258.png"/><Relationship Id="rId7" Type="http://schemas.openxmlformats.org/officeDocument/2006/relationships/image" Target="../media/image263.png"/><Relationship Id="rId2" Type="http://schemas.openxmlformats.org/officeDocument/2006/relationships/image" Target="../media/image257.png"/><Relationship Id="rId1" Type="http://schemas.openxmlformats.org/officeDocument/2006/relationships/slideLayout" Target="../slideLayouts/slideLayout8.xml"/><Relationship Id="rId6" Type="http://schemas.openxmlformats.org/officeDocument/2006/relationships/image" Target="../media/image262.png"/><Relationship Id="rId5" Type="http://schemas.openxmlformats.org/officeDocument/2006/relationships/image" Target="../media/image260.png"/><Relationship Id="rId4" Type="http://schemas.openxmlformats.org/officeDocument/2006/relationships/image" Target="../media/image259.png"/></Relationships>
</file>

<file path=ppt/slides/_rels/slide61.xml.rels><?xml version="1.0" encoding="UTF-8" standalone="yes"?>
<Relationships xmlns="http://schemas.openxmlformats.org/package/2006/relationships"><Relationship Id="rId8" Type="http://schemas.openxmlformats.org/officeDocument/2006/relationships/image" Target="../media/image267.jpeg"/><Relationship Id="rId3" Type="http://schemas.openxmlformats.org/officeDocument/2006/relationships/image" Target="../media/image266.png"/><Relationship Id="rId7" Type="http://schemas.openxmlformats.org/officeDocument/2006/relationships/image" Target="../media/image265.emf"/><Relationship Id="rId2" Type="http://schemas.openxmlformats.org/officeDocument/2006/relationships/slideLayout" Target="../slideLayouts/slideLayout8.xml"/><Relationship Id="rId1" Type="http://schemas.openxmlformats.org/officeDocument/2006/relationships/vmlDrawing" Target="../drawings/vmlDrawing37.vml"/><Relationship Id="rId6" Type="http://schemas.openxmlformats.org/officeDocument/2006/relationships/oleObject" Target="../embeddings/oleObject161.bin"/><Relationship Id="rId5" Type="http://schemas.openxmlformats.org/officeDocument/2006/relationships/image" Target="../media/image264.emf"/><Relationship Id="rId4" Type="http://schemas.openxmlformats.org/officeDocument/2006/relationships/oleObject" Target="../embeddings/oleObject160.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8.xml"/><Relationship Id="rId1" Type="http://schemas.openxmlformats.org/officeDocument/2006/relationships/vmlDrawing" Target="../drawings/vmlDrawing38.vml"/><Relationship Id="rId4" Type="http://schemas.openxmlformats.org/officeDocument/2006/relationships/image" Target="../media/image26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350.png"/><Relationship Id="rId13" Type="http://schemas.openxmlformats.org/officeDocument/2006/relationships/image" Target="../media/image23.png"/><Relationship Id="rId3"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8.xml"/><Relationship Id="rId11" Type="http://schemas.openxmlformats.org/officeDocument/2006/relationships/image" Target="../media/image21.png"/><Relationship Id="rId10" Type="http://schemas.openxmlformats.org/officeDocument/2006/relationships/image" Target="../media/image20.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1.bin"/><Relationship Id="rId7" Type="http://schemas.openxmlformats.org/officeDocument/2006/relationships/image" Target="../media/image27.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wmf"/><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5AFE7-B141-403D-A165-B521BBA25D37}"/>
              </a:ext>
            </a:extLst>
          </p:cNvPr>
          <p:cNvSpPr>
            <a:spLocks noGrp="1"/>
          </p:cNvSpPr>
          <p:nvPr>
            <p:ph type="ctrTitle"/>
          </p:nvPr>
        </p:nvSpPr>
        <p:spPr>
          <a:xfrm>
            <a:off x="1415846" y="3016235"/>
            <a:ext cx="9615055" cy="2387600"/>
          </a:xfrm>
        </p:spPr>
        <p:txBody>
          <a:bodyPr/>
          <a:lstStyle/>
          <a:p>
            <a:r>
              <a:rPr lang="zh-CN" altLang="en-US" dirty="0"/>
              <a:t>大学物理</a:t>
            </a:r>
            <a:r>
              <a:rPr lang="en-US" altLang="zh-CN" sz="5400" dirty="0">
                <a:latin typeface="Times New Roman" panose="02020603050405020304" pitchFamily="18" charset="0"/>
                <a:cs typeface="Times New Roman" panose="02020603050405020304" pitchFamily="18" charset="0"/>
              </a:rPr>
              <a:t>II</a:t>
            </a:r>
            <a:r>
              <a:rPr lang="en-US" altLang="zh-CN" sz="4800" dirty="0">
                <a:latin typeface="Times New Roman" panose="02020603050405020304" pitchFamily="18" charset="0"/>
                <a:cs typeface="Times New Roman" panose="02020603050405020304" pitchFamily="18" charset="0"/>
              </a:rPr>
              <a:t> </a:t>
            </a:r>
            <a:r>
              <a:rPr lang="zh-CN" altLang="en-US" dirty="0"/>
              <a:t>期末复习</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副标题 6">
            <a:extLst>
              <a:ext uri="{FF2B5EF4-FFF2-40B4-BE49-F238E27FC236}">
                <a16:creationId xmlns:a16="http://schemas.microsoft.com/office/drawing/2014/main" id="{5FE8C455-94AA-4318-A047-2A15C93909E3}"/>
              </a:ext>
            </a:extLst>
          </p:cNvPr>
          <p:cNvSpPr>
            <a:spLocks noGrp="1"/>
          </p:cNvSpPr>
          <p:nvPr>
            <p:ph type="subTitle" idx="1"/>
          </p:nvPr>
        </p:nvSpPr>
        <p:spPr>
          <a:xfrm>
            <a:off x="4056611" y="5803446"/>
            <a:ext cx="4189614" cy="679450"/>
          </a:xfrm>
          <a:ln/>
        </p:spPr>
        <p:txBody>
          <a:bodyPr>
            <a:normAutofit/>
          </a:bodyPr>
          <a:lstStyle/>
          <a:p>
            <a:pPr eaLnBrk="1" hangingPunct="1"/>
            <a:r>
              <a:rPr dirty="0">
                <a:solidFill>
                  <a:schemeClr val="tx1"/>
                </a:solidFill>
              </a:rPr>
              <a:t>主讲教师：</a:t>
            </a:r>
            <a:r>
              <a:rPr lang="zh-CN" altLang="en-US" dirty="0">
                <a:solidFill>
                  <a:schemeClr val="tx1"/>
                </a:solidFill>
              </a:rPr>
              <a:t>高雅纯</a:t>
            </a:r>
            <a:endParaRPr lang="en-US" dirty="0">
              <a:solidFill>
                <a:schemeClr val="tx1"/>
              </a:solidFill>
            </a:endParaRPr>
          </a:p>
          <a:p>
            <a:pPr eaLnBrk="1" hangingPunct="1"/>
            <a:endParaRPr lang="en-US" dirty="0">
              <a:solidFill>
                <a:schemeClr val="tx1"/>
              </a:solidFill>
              <a:latin typeface="宋体" panose="02010600030101010101" pitchFamily="2" charset="-122"/>
              <a:ea typeface="宋体" panose="02010600030101010101" pitchFamily="2" charset="-122"/>
            </a:endParaRPr>
          </a:p>
          <a:p>
            <a:pPr eaLnBrk="1" hangingPunct="1"/>
            <a:endParaRPr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388744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 Box 6"/>
          <p:cNvSpPr txBox="1">
            <a:spLocks noChangeArrowheads="1"/>
          </p:cNvSpPr>
          <p:nvPr/>
        </p:nvSpPr>
        <p:spPr bwMode="auto">
          <a:xfrm>
            <a:off x="754083" y="812156"/>
            <a:ext cx="5489575" cy="433068"/>
          </a:xfrm>
          <a:prstGeom prst="rect">
            <a:avLst/>
          </a:prstGeom>
          <a:noFill/>
          <a:ln w="19050">
            <a:noFill/>
            <a:miter lim="800000"/>
            <a:headEnd/>
            <a:tailEnd/>
          </a:ln>
        </p:spPr>
        <p:txBody>
          <a:bodyPr wrap="square">
            <a:spAutoFit/>
          </a:bodyPr>
          <a:lstStyle>
            <a:defPPr>
              <a:defRPr lang="zh-CN"/>
            </a:defPPr>
            <a:lvl1pPr eaLnBrk="0" hangingPunct="0">
              <a:defRPr sz="2200" b="1"/>
            </a:lvl1pPr>
          </a:lstStyle>
          <a:p>
            <a:r>
              <a:rPr lang="zh-CN" altLang="en-US" dirty="0"/>
              <a:t>（</a:t>
            </a:r>
            <a:r>
              <a:rPr lang="en-US" altLang="zh-CN" dirty="0"/>
              <a:t>2</a:t>
            </a:r>
            <a:r>
              <a:rPr lang="zh-CN" altLang="en-US" dirty="0"/>
              <a:t>）磁场的环量与旋度</a:t>
            </a:r>
            <a:r>
              <a:rPr lang="en-US" altLang="zh-CN" dirty="0"/>
              <a:t>——</a:t>
            </a:r>
            <a:r>
              <a:rPr lang="zh-CN" altLang="en-US" dirty="0"/>
              <a:t>安培环路定理</a:t>
            </a:r>
          </a:p>
        </p:txBody>
      </p:sp>
      <p:grpSp>
        <p:nvGrpSpPr>
          <p:cNvPr id="3" name="Group 24"/>
          <p:cNvGrpSpPr>
            <a:grpSpLocks/>
          </p:cNvGrpSpPr>
          <p:nvPr/>
        </p:nvGrpSpPr>
        <p:grpSpPr bwMode="auto">
          <a:xfrm>
            <a:off x="2076781" y="3338492"/>
            <a:ext cx="6646207" cy="581026"/>
            <a:chOff x="410" y="3738"/>
            <a:chExt cx="3896" cy="366"/>
          </a:xfrm>
        </p:grpSpPr>
        <p:grpSp>
          <p:nvGrpSpPr>
            <p:cNvPr id="18450" name="Group 23"/>
            <p:cNvGrpSpPr>
              <a:grpSpLocks/>
            </p:cNvGrpSpPr>
            <p:nvPr/>
          </p:nvGrpSpPr>
          <p:grpSpPr bwMode="auto">
            <a:xfrm>
              <a:off x="410" y="3738"/>
              <a:ext cx="2090" cy="341"/>
              <a:chOff x="401" y="3851"/>
              <a:chExt cx="2090" cy="341"/>
            </a:xfrm>
          </p:grpSpPr>
          <mc:AlternateContent xmlns:mc="http://schemas.openxmlformats.org/markup-compatibility/2006" xmlns:a14="http://schemas.microsoft.com/office/drawing/2010/main">
            <mc:Choice Requires="a14">
              <p:sp>
                <p:nvSpPr>
                  <p:cNvPr id="18440" name="Object 13"/>
                  <p:cNvSpPr txBox="1"/>
                  <p:nvPr/>
                </p:nvSpPr>
                <p:spPr bwMode="auto">
                  <a:xfrm>
                    <a:off x="1294" y="3851"/>
                    <a:ext cx="1197" cy="304"/>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200" b="1" i="1">
                                  <a:solidFill>
                                    <a:srgbClr val="000000"/>
                                  </a:solidFill>
                                  <a:latin typeface="Cambria Math" panose="02040503050406030204" pitchFamily="18" charset="0"/>
                                </a:rPr>
                              </m:ctrlPr>
                            </m:naryPr>
                            <m:sub>
                              <m:r>
                                <a:rPr lang="zh-CN" altLang="en-US" sz="2200" b="1" i="1">
                                  <a:solidFill>
                                    <a:srgbClr val="000000"/>
                                  </a:solidFill>
                                  <a:latin typeface="Cambria Math" panose="02040503050406030204" pitchFamily="18" charset="0"/>
                                </a:rPr>
                                <m:t>𝒍</m:t>
                              </m:r>
                            </m:sub>
                            <m:sup/>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e>
                          </m:nary>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𝒍</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r>
                            <a:rPr lang="zh-CN" altLang="en-US" sz="2200" b="1" i="1">
                              <a:solidFill>
                                <a:srgbClr val="000000"/>
                              </a:solidFill>
                              <a:latin typeface="Cambria Math" panose="02040503050406030204" pitchFamily="18" charset="0"/>
                            </a:rPr>
                            <m:t>𝑰</m:t>
                          </m:r>
                        </m:oMath>
                      </m:oMathPara>
                    </a14:m>
                    <a:endParaRPr lang="zh-CN" altLang="en-US" sz="2200" b="1"/>
                  </a:p>
                </p:txBody>
              </p:sp>
            </mc:Choice>
            <mc:Fallback xmlns="">
              <p:sp>
                <p:nvSpPr>
                  <p:cNvPr id="18440" name="Object 13"/>
                  <p:cNvSpPr txBox="1">
                    <a:spLocks noRot="1" noChangeAspect="1" noMove="1" noResize="1" noEditPoints="1" noAdjustHandles="1" noChangeArrowheads="1" noChangeShapeType="1" noTextEdit="1"/>
                  </p:cNvSpPr>
                  <p:nvPr/>
                </p:nvSpPr>
                <p:spPr bwMode="auto">
                  <a:xfrm>
                    <a:off x="1294" y="3851"/>
                    <a:ext cx="1197" cy="304"/>
                  </a:xfrm>
                  <a:prstGeom prst="rect">
                    <a:avLst/>
                  </a:prstGeom>
                  <a:blipFill>
                    <a:blip r:embed="rId6"/>
                    <a:stretch>
                      <a:fillRect b="-38750"/>
                    </a:stretch>
                  </a:blipFill>
                  <a:ln>
                    <a:noFill/>
                  </a:ln>
                  <a:effectLst/>
                  <a:extLst/>
                </p:spPr>
                <p:txBody>
                  <a:bodyPr/>
                  <a:lstStyle/>
                  <a:p>
                    <a:r>
                      <a:rPr lang="zh-CN" altLang="en-US">
                        <a:noFill/>
                      </a:rPr>
                      <a:t> </a:t>
                    </a:r>
                  </a:p>
                </p:txBody>
              </p:sp>
            </mc:Fallback>
          </mc:AlternateContent>
          <p:sp>
            <p:nvSpPr>
              <p:cNvPr id="18453" name="Text Box 18"/>
              <p:cNvSpPr txBox="1">
                <a:spLocks noChangeArrowheads="1"/>
              </p:cNvSpPr>
              <p:nvPr/>
            </p:nvSpPr>
            <p:spPr bwMode="auto">
              <a:xfrm>
                <a:off x="401" y="3921"/>
                <a:ext cx="998" cy="271"/>
              </a:xfrm>
              <a:prstGeom prst="rect">
                <a:avLst/>
              </a:prstGeom>
              <a:noFill/>
              <a:ln w="9525">
                <a:noFill/>
                <a:miter lim="800000"/>
                <a:headEnd/>
                <a:tailEnd/>
              </a:ln>
            </p:spPr>
            <p:txBody>
              <a:bodyPr>
                <a:spAutoFit/>
              </a:bodyPr>
              <a:lstStyle/>
              <a:p>
                <a:r>
                  <a:rPr lang="zh-CN" altLang="en-US" sz="2200" b="1">
                    <a:solidFill>
                      <a:srgbClr val="660066"/>
                    </a:solidFill>
                  </a:rPr>
                  <a:t>积分形式</a:t>
                </a:r>
              </a:p>
            </p:txBody>
          </p:sp>
        </p:grpSp>
        <p:grpSp>
          <p:nvGrpSpPr>
            <p:cNvPr id="18451" name="Group 22"/>
            <p:cNvGrpSpPr>
              <a:grpSpLocks/>
            </p:cNvGrpSpPr>
            <p:nvPr/>
          </p:nvGrpSpPr>
          <p:grpSpPr bwMode="auto">
            <a:xfrm>
              <a:off x="2562" y="3810"/>
              <a:ext cx="1744" cy="294"/>
              <a:chOff x="2562" y="3913"/>
              <a:chExt cx="1744" cy="294"/>
            </a:xfrm>
          </p:grpSpPr>
          <mc:AlternateContent xmlns:mc="http://schemas.openxmlformats.org/markup-compatibility/2006" xmlns:a14="http://schemas.microsoft.com/office/drawing/2010/main">
            <mc:Choice Requires="a14">
              <p:sp>
                <p:nvSpPr>
                  <p:cNvPr id="18439" name="Object 20"/>
                  <p:cNvSpPr txBox="1"/>
                  <p:nvPr/>
                </p:nvSpPr>
                <p:spPr bwMode="auto">
                  <a:xfrm>
                    <a:off x="3260" y="3913"/>
                    <a:ext cx="1046" cy="278"/>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𝒋</m:t>
                              </m:r>
                            </m:e>
                          </m:acc>
                        </m:oMath>
                      </m:oMathPara>
                    </a14:m>
                    <a:endParaRPr lang="zh-CN" altLang="en-US" sz="2200" b="1" dirty="0"/>
                  </a:p>
                </p:txBody>
              </p:sp>
            </mc:Choice>
            <mc:Fallback xmlns="">
              <p:sp>
                <p:nvSpPr>
                  <p:cNvPr id="18439" name="Object 20"/>
                  <p:cNvSpPr txBox="1">
                    <a:spLocks noRot="1" noChangeAspect="1" noMove="1" noResize="1" noEditPoints="1" noAdjustHandles="1" noChangeArrowheads="1" noChangeShapeType="1" noTextEdit="1"/>
                  </p:cNvSpPr>
                  <p:nvPr/>
                </p:nvSpPr>
                <p:spPr bwMode="auto">
                  <a:xfrm>
                    <a:off x="3260" y="3913"/>
                    <a:ext cx="1046" cy="278"/>
                  </a:xfrm>
                  <a:prstGeom prst="rect">
                    <a:avLst/>
                  </a:prstGeom>
                  <a:blipFill>
                    <a:blip r:embed="rId7"/>
                    <a:stretch>
                      <a:fillRect t="-17808" r="-16544" b="-13699"/>
                    </a:stretch>
                  </a:blipFill>
                  <a:extLst/>
                </p:spPr>
                <p:txBody>
                  <a:bodyPr/>
                  <a:lstStyle/>
                  <a:p>
                    <a:r>
                      <a:rPr lang="zh-CN" altLang="en-US">
                        <a:noFill/>
                      </a:rPr>
                      <a:t> </a:t>
                    </a:r>
                  </a:p>
                </p:txBody>
              </p:sp>
            </mc:Fallback>
          </mc:AlternateContent>
          <p:sp>
            <p:nvSpPr>
              <p:cNvPr id="18452" name="Text Box 21"/>
              <p:cNvSpPr txBox="1">
                <a:spLocks noChangeArrowheads="1"/>
              </p:cNvSpPr>
              <p:nvPr/>
            </p:nvSpPr>
            <p:spPr bwMode="auto">
              <a:xfrm>
                <a:off x="2562" y="3936"/>
                <a:ext cx="882" cy="271"/>
              </a:xfrm>
              <a:prstGeom prst="rect">
                <a:avLst/>
              </a:prstGeom>
              <a:noFill/>
              <a:ln w="9525">
                <a:noFill/>
                <a:miter lim="800000"/>
                <a:headEnd/>
                <a:tailEnd/>
              </a:ln>
            </p:spPr>
            <p:txBody>
              <a:bodyPr>
                <a:spAutoFit/>
              </a:bodyPr>
              <a:lstStyle/>
              <a:p>
                <a:r>
                  <a:rPr lang="zh-CN" altLang="en-US" sz="2200" b="1" dirty="0">
                    <a:solidFill>
                      <a:srgbClr val="660066"/>
                    </a:solidFill>
                  </a:rPr>
                  <a:t>微分形式</a:t>
                </a:r>
              </a:p>
            </p:txBody>
          </p:sp>
        </p:grpSp>
      </p:grpSp>
      <p:grpSp>
        <p:nvGrpSpPr>
          <p:cNvPr id="6" name="组合 22"/>
          <p:cNvGrpSpPr>
            <a:grpSpLocks/>
          </p:cNvGrpSpPr>
          <p:nvPr/>
        </p:nvGrpSpPr>
        <p:grpSpPr bwMode="auto">
          <a:xfrm>
            <a:off x="1137920" y="1469340"/>
            <a:ext cx="9497465" cy="1254143"/>
            <a:chOff x="-497043" y="2595902"/>
            <a:chExt cx="9497596" cy="1253868"/>
          </a:xfrm>
        </p:grpSpPr>
        <p:sp>
          <p:nvSpPr>
            <p:cNvPr id="18449" name="矩形 17"/>
            <p:cNvSpPr>
              <a:spLocks noChangeArrowheads="1"/>
            </p:cNvSpPr>
            <p:nvPr/>
          </p:nvSpPr>
          <p:spPr bwMode="auto">
            <a:xfrm>
              <a:off x="-497043" y="2595902"/>
              <a:ext cx="9497596" cy="621509"/>
            </a:xfrm>
            <a:prstGeom prst="rect">
              <a:avLst/>
            </a:prstGeom>
            <a:noFill/>
            <a:ln w="9525">
              <a:noFill/>
              <a:miter lim="800000"/>
              <a:headEnd/>
              <a:tailEnd/>
            </a:ln>
          </p:spPr>
          <p:txBody>
            <a:bodyPr wrap="square">
              <a:spAutoFit/>
            </a:bodyPr>
            <a:lstStyle/>
            <a:p>
              <a:pPr>
                <a:lnSpc>
                  <a:spcPct val="180000"/>
                </a:lnSpc>
                <a:spcBef>
                  <a:spcPts val="1800"/>
                </a:spcBef>
              </a:pPr>
              <a:r>
                <a:rPr kumimoji="1" lang="zh-CN" altLang="en-US" sz="2200" b="1" dirty="0"/>
                <a:t>真空中磁感应强度</a:t>
              </a:r>
              <a:r>
                <a:rPr kumimoji="1" lang="zh-CN" altLang="en-US" sz="2200" b="1" dirty="0">
                  <a:cs typeface="Times New Roman" pitchFamily="18" charset="0"/>
                </a:rPr>
                <a:t>的环量</a:t>
              </a:r>
              <a:r>
                <a:rPr kumimoji="1" lang="zh-CN" altLang="en-US" sz="2200" b="1" dirty="0"/>
                <a:t>等于闭合路径 </a:t>
              </a:r>
              <a:r>
                <a:rPr kumimoji="1" lang="en-US" altLang="zh-CN" sz="2200" b="1" i="1" dirty="0">
                  <a:cs typeface="Times New Roman" pitchFamily="18" charset="0"/>
                </a:rPr>
                <a:t>l </a:t>
              </a:r>
              <a:r>
                <a:rPr kumimoji="1" lang="zh-CN" altLang="en-US" sz="2200" b="1" dirty="0"/>
                <a:t>所包围的电流强度的代数和的</a:t>
              </a:r>
              <a:r>
                <a:rPr kumimoji="1" lang="zh-CN" altLang="en-US" sz="2200" b="1" i="1" dirty="0">
                  <a:sym typeface="Symbol" pitchFamily="18" charset="2"/>
                </a:rPr>
                <a:t></a:t>
              </a:r>
              <a:r>
                <a:rPr kumimoji="1" lang="en-US" altLang="zh-CN" sz="2200" b="1" baseline="-25000" dirty="0">
                  <a:sym typeface="Symbol" pitchFamily="18" charset="2"/>
                </a:rPr>
                <a:t>o</a:t>
              </a:r>
              <a:r>
                <a:rPr kumimoji="1" lang="zh-CN" altLang="en-US" sz="2200" b="1" dirty="0"/>
                <a:t>倍</a:t>
              </a:r>
              <a:endParaRPr lang="zh-CN" altLang="en-US" sz="2200" dirty="0"/>
            </a:p>
          </p:txBody>
        </p:sp>
        <mc:AlternateContent xmlns:mc="http://schemas.openxmlformats.org/markup-compatibility/2006" xmlns:a14="http://schemas.microsoft.com/office/drawing/2010/main">
          <mc:Choice Requires="a14">
            <p:sp>
              <p:nvSpPr>
                <p:cNvPr id="18438" name="Object 17"/>
                <p:cNvSpPr txBox="1"/>
                <p:nvPr/>
              </p:nvSpPr>
              <p:spPr bwMode="auto">
                <a:xfrm>
                  <a:off x="2698912" y="3317162"/>
                  <a:ext cx="2828154" cy="53260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200" b="1" i="1">
                                <a:solidFill>
                                  <a:srgbClr val="008000"/>
                                </a:solidFill>
                                <a:latin typeface="Cambria Math" panose="02040503050406030204" pitchFamily="18" charset="0"/>
                              </a:rPr>
                            </m:ctrlPr>
                          </m:naryPr>
                          <m:sub>
                            <m:r>
                              <a:rPr lang="zh-CN" altLang="en-US" sz="2200" b="1" i="1">
                                <a:solidFill>
                                  <a:srgbClr val="008000"/>
                                </a:solidFill>
                                <a:latin typeface="Cambria Math" panose="02040503050406030204" pitchFamily="18" charset="0"/>
                              </a:rPr>
                              <m:t>𝒍</m:t>
                            </m:r>
                          </m:sub>
                          <m:sup/>
                          <m:e>
                            <m:acc>
                              <m:accPr>
                                <m:chr m:val="⃗"/>
                                <m:ctrlPr>
                                  <a:rPr lang="zh-CN" altLang="en-US" sz="2200" b="1" i="1">
                                    <a:solidFill>
                                      <a:srgbClr val="008000"/>
                                    </a:solidFill>
                                    <a:latin typeface="Cambria Math" panose="02040503050406030204" pitchFamily="18" charset="0"/>
                                  </a:rPr>
                                </m:ctrlPr>
                              </m:accPr>
                              <m:e>
                                <m:r>
                                  <a:rPr lang="zh-CN" altLang="en-US" sz="2200" b="1" i="1">
                                    <a:solidFill>
                                      <a:srgbClr val="008000"/>
                                    </a:solidFill>
                                    <a:latin typeface="Cambria Math" panose="02040503050406030204" pitchFamily="18" charset="0"/>
                                  </a:rPr>
                                  <m:t>𝑩</m:t>
                                </m:r>
                              </m:e>
                            </m:acc>
                            <m:r>
                              <a:rPr lang="zh-CN" altLang="en-US" sz="2200" b="1" i="1">
                                <a:solidFill>
                                  <a:srgbClr val="008000"/>
                                </a:solidFill>
                                <a:latin typeface="Cambria Math" panose="02040503050406030204" pitchFamily="18" charset="0"/>
                              </a:rPr>
                              <m:t>⋅</m:t>
                            </m:r>
                            <m:r>
                              <a:rPr lang="zh-CN" altLang="en-US" sz="2200" b="1" i="1">
                                <a:solidFill>
                                  <a:srgbClr val="008000"/>
                                </a:solidFill>
                                <a:latin typeface="Cambria Math" panose="02040503050406030204" pitchFamily="18" charset="0"/>
                              </a:rPr>
                              <m:t>𝒅</m:t>
                            </m:r>
                            <m:acc>
                              <m:accPr>
                                <m:chr m:val="⃗"/>
                                <m:ctrlPr>
                                  <a:rPr lang="zh-CN" altLang="en-US" sz="2200" b="1" i="1">
                                    <a:solidFill>
                                      <a:srgbClr val="008000"/>
                                    </a:solidFill>
                                    <a:latin typeface="Cambria Math" panose="02040503050406030204" pitchFamily="18" charset="0"/>
                                  </a:rPr>
                                </m:ctrlPr>
                              </m:accPr>
                              <m:e>
                                <m:r>
                                  <a:rPr lang="zh-CN" altLang="en-US" sz="2200" b="1" i="1">
                                    <a:solidFill>
                                      <a:srgbClr val="008000"/>
                                    </a:solidFill>
                                    <a:latin typeface="Cambria Math" panose="02040503050406030204" pitchFamily="18" charset="0"/>
                                  </a:rPr>
                                  <m:t>𝒍</m:t>
                                </m:r>
                              </m:e>
                            </m:acc>
                            <m:r>
                              <a:rPr lang="zh-CN" altLang="en-US" sz="2200" b="1" i="1">
                                <a:solidFill>
                                  <a:srgbClr val="008000"/>
                                </a:solidFill>
                                <a:latin typeface="Cambria Math" panose="02040503050406030204" pitchFamily="18" charset="0"/>
                              </a:rPr>
                              <m:t>=</m:t>
                            </m:r>
                            <m:sSub>
                              <m:sSubPr>
                                <m:ctrlPr>
                                  <a:rPr lang="zh-CN" altLang="en-US" sz="2200" b="1" i="1">
                                    <a:solidFill>
                                      <a:srgbClr val="008000"/>
                                    </a:solidFill>
                                    <a:latin typeface="Cambria Math" panose="02040503050406030204" pitchFamily="18" charset="0"/>
                                  </a:rPr>
                                </m:ctrlPr>
                              </m:sSubPr>
                              <m:e>
                                <m:r>
                                  <a:rPr lang="zh-CN" altLang="en-US" sz="2200" b="1" i="1">
                                    <a:solidFill>
                                      <a:srgbClr val="008000"/>
                                    </a:solidFill>
                                    <a:latin typeface="Cambria Math" panose="02040503050406030204" pitchFamily="18" charset="0"/>
                                  </a:rPr>
                                  <m:t>𝝁</m:t>
                                </m:r>
                              </m:e>
                              <m:sub>
                                <m:r>
                                  <a:rPr lang="zh-CN" altLang="en-US" sz="2200" b="1" i="1">
                                    <a:solidFill>
                                      <a:srgbClr val="008000"/>
                                    </a:solidFill>
                                    <a:latin typeface="Cambria Math" panose="02040503050406030204" pitchFamily="18" charset="0"/>
                                  </a:rPr>
                                  <m:t>𝒐</m:t>
                                </m:r>
                              </m:sub>
                            </m:sSub>
                            <m:nary>
                              <m:naryPr>
                                <m:chr m:val="∑"/>
                                <m:subHide m:val="on"/>
                                <m:supHide m:val="on"/>
                                <m:ctrlPr>
                                  <a:rPr lang="zh-CN" altLang="en-US" sz="2200" b="1" i="1">
                                    <a:solidFill>
                                      <a:srgbClr val="008000"/>
                                    </a:solidFill>
                                    <a:latin typeface="Cambria Math" panose="02040503050406030204" pitchFamily="18" charset="0"/>
                                  </a:rPr>
                                </m:ctrlPr>
                              </m:naryPr>
                              <m:sub/>
                              <m:sup/>
                              <m:e>
                                <m:sSub>
                                  <m:sSubPr>
                                    <m:ctrlPr>
                                      <a:rPr lang="zh-CN" altLang="en-US" sz="2200" b="1" i="1">
                                        <a:solidFill>
                                          <a:srgbClr val="008000"/>
                                        </a:solidFill>
                                        <a:latin typeface="Cambria Math" panose="02040503050406030204" pitchFamily="18" charset="0"/>
                                      </a:rPr>
                                    </m:ctrlPr>
                                  </m:sSubPr>
                                  <m:e>
                                    <m:r>
                                      <a:rPr lang="zh-CN" altLang="en-US" sz="2200" b="1" i="1">
                                        <a:solidFill>
                                          <a:srgbClr val="008000"/>
                                        </a:solidFill>
                                        <a:latin typeface="Cambria Math" panose="02040503050406030204" pitchFamily="18" charset="0"/>
                                      </a:rPr>
                                      <m:t>𝑰</m:t>
                                    </m:r>
                                  </m:e>
                                  <m:sub>
                                    <m:r>
                                      <a:rPr lang="zh-CN" altLang="en-US" sz="2200" b="1" i="1">
                                        <a:solidFill>
                                          <a:srgbClr val="008000"/>
                                        </a:solidFill>
                                        <a:latin typeface="Cambria Math" panose="02040503050406030204" pitchFamily="18" charset="0"/>
                                      </a:rPr>
                                      <m:t>内</m:t>
                                    </m:r>
                                  </m:sub>
                                </m:sSub>
                              </m:e>
                            </m:nary>
                          </m:e>
                        </m:nary>
                      </m:oMath>
                    </m:oMathPara>
                  </a14:m>
                  <a:endParaRPr lang="zh-CN" altLang="en-US" sz="2200" b="1" dirty="0"/>
                </a:p>
              </p:txBody>
            </p:sp>
          </mc:Choice>
          <mc:Fallback xmlns="">
            <p:sp>
              <p:nvSpPr>
                <p:cNvPr id="18438" name="Object 17"/>
                <p:cNvSpPr txBox="1">
                  <a:spLocks noRot="1" noChangeAspect="1" noMove="1" noResize="1" noEditPoints="1" noAdjustHandles="1" noChangeArrowheads="1" noChangeShapeType="1" noTextEdit="1"/>
                </p:cNvSpPr>
                <p:nvPr/>
              </p:nvSpPr>
              <p:spPr bwMode="auto">
                <a:xfrm>
                  <a:off x="2698912" y="3317162"/>
                  <a:ext cx="2828154" cy="532608"/>
                </a:xfrm>
                <a:prstGeom prst="rect">
                  <a:avLst/>
                </a:prstGeom>
                <a:blipFill>
                  <a:blip r:embed="rId8"/>
                  <a:stretch>
                    <a:fillRect b="-43182"/>
                  </a:stretch>
                </a:blipFill>
                <a:ln>
                  <a:noFill/>
                </a:ln>
                <a:effectLst/>
              </p:spPr>
              <p:txBody>
                <a:bodyPr/>
                <a:lstStyle/>
                <a:p>
                  <a:r>
                    <a:rPr lang="zh-CN" altLang="en-US">
                      <a:noFill/>
                    </a:rPr>
                    <a:t> </a:t>
                  </a:r>
                </a:p>
              </p:txBody>
            </p:sp>
          </mc:Fallback>
        </mc:AlternateContent>
      </p:grpSp>
      <p:sp>
        <p:nvSpPr>
          <p:cNvPr id="22" name="Text Box 6">
            <a:extLst>
              <a:ext uri="{FF2B5EF4-FFF2-40B4-BE49-F238E27FC236}">
                <a16:creationId xmlns:a16="http://schemas.microsoft.com/office/drawing/2014/main" id="{AC71A90B-4EE6-4B29-ACB6-76547E2AFE00}"/>
              </a:ext>
            </a:extLst>
          </p:cNvPr>
          <p:cNvSpPr txBox="1">
            <a:spLocks noChangeArrowheads="1"/>
          </p:cNvSpPr>
          <p:nvPr/>
        </p:nvSpPr>
        <p:spPr bwMode="auto">
          <a:xfrm>
            <a:off x="1245668" y="4351516"/>
            <a:ext cx="9497464" cy="2074287"/>
          </a:xfrm>
          <a:prstGeom prst="rect">
            <a:avLst/>
          </a:prstGeom>
          <a:noFill/>
          <a:ln w="9525">
            <a:noFill/>
            <a:miter lim="800000"/>
            <a:headEnd/>
            <a:tailEnd type="none" w="sm" len="lg"/>
          </a:ln>
        </p:spPr>
        <p:txBody>
          <a:bodyPr wrap="square" lIns="90000" tIns="46800" rIns="90000" bIns="46800">
            <a:spAutoFit/>
          </a:bodyPr>
          <a:lstStyle/>
          <a:p>
            <a:pPr marL="342900" indent="-342900">
              <a:lnSpc>
                <a:spcPct val="150000"/>
              </a:lnSpc>
              <a:buFont typeface="Wingdings" panose="05000000000000000000" pitchFamily="2" charset="2"/>
              <a:buChar char="p"/>
            </a:pPr>
            <a:r>
              <a:rPr kumimoji="1" lang="en-US" altLang="zh-CN" sz="2200" b="1" dirty="0"/>
              <a:t>  </a:t>
            </a:r>
            <a:r>
              <a:rPr kumimoji="1" lang="zh-CN" altLang="en-US" sz="2200" b="1" dirty="0"/>
              <a:t>磁场是无源有旋场 </a:t>
            </a:r>
          </a:p>
          <a:p>
            <a:pPr marL="342900" indent="-342900">
              <a:lnSpc>
                <a:spcPct val="150000"/>
              </a:lnSpc>
              <a:buFont typeface="Wingdings" panose="05000000000000000000" pitchFamily="2" charset="2"/>
              <a:buChar char="p"/>
            </a:pPr>
            <a:r>
              <a:rPr kumimoji="1" lang="en-US" altLang="zh-CN" sz="2200" b="1" dirty="0"/>
              <a:t>  </a:t>
            </a:r>
            <a:r>
              <a:rPr kumimoji="1" lang="zh-CN" altLang="en-US" sz="2200" b="1" dirty="0"/>
              <a:t>当 </a:t>
            </a:r>
            <a:r>
              <a:rPr kumimoji="1" lang="en-US" altLang="zh-CN" sz="2200" b="1" i="1" dirty="0">
                <a:solidFill>
                  <a:srgbClr val="006600"/>
                </a:solidFill>
              </a:rPr>
              <a:t>I </a:t>
            </a:r>
            <a:r>
              <a:rPr kumimoji="1" lang="zh-CN" altLang="en-US" sz="2200" b="1" dirty="0">
                <a:solidFill>
                  <a:srgbClr val="006600"/>
                </a:solidFill>
              </a:rPr>
              <a:t>的方向</a:t>
            </a:r>
            <a:r>
              <a:rPr kumimoji="1" lang="zh-CN" altLang="en-US" sz="2200" b="1" dirty="0"/>
              <a:t>与环路的方向满足右手螺旋法则时，</a:t>
            </a:r>
            <a:r>
              <a:rPr kumimoji="1" lang="en-US" altLang="zh-CN" sz="2200" b="1" i="1" dirty="0"/>
              <a:t>I </a:t>
            </a:r>
            <a:r>
              <a:rPr kumimoji="1" lang="zh-CN" altLang="en-US" sz="2200" b="1" dirty="0"/>
              <a:t>取正 </a:t>
            </a:r>
          </a:p>
          <a:p>
            <a:pPr marL="342900" indent="-342900" algn="just">
              <a:lnSpc>
                <a:spcPct val="150000"/>
              </a:lnSpc>
              <a:buFont typeface="Wingdings" panose="05000000000000000000" pitchFamily="2" charset="2"/>
              <a:buChar char="p"/>
            </a:pPr>
            <a:r>
              <a:rPr kumimoji="1" lang="en-US" altLang="zh-CN" sz="2200" b="1" i="1" dirty="0"/>
              <a:t>  I </a:t>
            </a:r>
            <a:r>
              <a:rPr kumimoji="1" lang="zh-CN" altLang="en-US" sz="2200" b="1" dirty="0"/>
              <a:t>是穿过以环路为边界的曲面电流，</a:t>
            </a:r>
            <a:r>
              <a:rPr kumimoji="1" lang="en-US" altLang="zh-CN" sz="2200" b="1" i="1" dirty="0"/>
              <a:t>B</a:t>
            </a:r>
            <a:r>
              <a:rPr kumimoji="1" lang="zh-CN" altLang="en-US" sz="2200" b="1" dirty="0"/>
              <a:t> 为</a:t>
            </a:r>
            <a:r>
              <a:rPr kumimoji="1" lang="zh-CN" altLang="en-US" sz="2200" b="1" dirty="0">
                <a:solidFill>
                  <a:srgbClr val="FF33CC"/>
                </a:solidFill>
              </a:rPr>
              <a:t>全空间电流</a:t>
            </a:r>
            <a:r>
              <a:rPr kumimoji="1" lang="zh-CN" altLang="en-US" sz="2200" b="1" dirty="0"/>
              <a:t>产生磁场的矢量和</a:t>
            </a:r>
            <a:endParaRPr kumimoji="1" lang="en-US" altLang="zh-CN" sz="2200" b="1" dirty="0"/>
          </a:p>
          <a:p>
            <a:pPr marL="342900" indent="-342900" algn="just">
              <a:lnSpc>
                <a:spcPct val="150000"/>
              </a:lnSpc>
              <a:buFont typeface="Wingdings" panose="05000000000000000000" pitchFamily="2" charset="2"/>
              <a:buChar char="p"/>
            </a:pPr>
            <a:r>
              <a:rPr kumimoji="1" lang="en-US" altLang="zh-CN" sz="2200" b="1" dirty="0"/>
              <a:t>  </a:t>
            </a:r>
            <a:r>
              <a:rPr kumimoji="1" lang="zh-CN" altLang="en-US" sz="2200" b="1" dirty="0"/>
              <a:t>利用安培环路定理求解磁感应强度，必须满足高度</a:t>
            </a:r>
            <a:r>
              <a:rPr kumimoji="1" lang="zh-CN" altLang="en-US" sz="2200" b="1" dirty="0">
                <a:solidFill>
                  <a:srgbClr val="006600"/>
                </a:solidFill>
              </a:rPr>
              <a:t>对称性</a:t>
            </a:r>
          </a:p>
        </p:txBody>
      </p:sp>
      <p:sp>
        <p:nvSpPr>
          <p:cNvPr id="14" name="文本框 13">
            <a:extLst>
              <a:ext uri="{FF2B5EF4-FFF2-40B4-BE49-F238E27FC236}">
                <a16:creationId xmlns:a16="http://schemas.microsoft.com/office/drawing/2014/main" id="{328CCF8F-F9CE-48CE-8A9F-43B78FACF6F4}"/>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Text Box 7"/>
          <p:cNvSpPr txBox="1">
            <a:spLocks noChangeArrowheads="1"/>
          </p:cNvSpPr>
          <p:nvPr/>
        </p:nvSpPr>
        <p:spPr bwMode="auto">
          <a:xfrm>
            <a:off x="709757" y="542489"/>
            <a:ext cx="6985000" cy="1058624"/>
          </a:xfrm>
          <a:prstGeom prst="rect">
            <a:avLst/>
          </a:prstGeom>
          <a:noFill/>
          <a:ln w="38100">
            <a:noFill/>
            <a:miter lim="800000"/>
            <a:headEnd/>
            <a:tailEnd type="none" w="sm" len="lg"/>
          </a:ln>
        </p:spPr>
        <p:txBody>
          <a:bodyPr lIns="90000" tIns="46800" rIns="90000" bIns="46800">
            <a:spAutoFit/>
          </a:bodyPr>
          <a:lstStyle/>
          <a:p>
            <a:pPr>
              <a:lnSpc>
                <a:spcPct val="150000"/>
              </a:lnSpc>
            </a:pPr>
            <a:r>
              <a:rPr kumimoji="1" lang="zh-CN" altLang="en-US" sz="2200" b="1" dirty="0">
                <a:solidFill>
                  <a:srgbClr val="660066"/>
                </a:solidFill>
              </a:rPr>
              <a:t>例</a:t>
            </a:r>
            <a:r>
              <a:rPr kumimoji="1" lang="en-US" altLang="zh-CN" sz="2200" b="1" dirty="0">
                <a:solidFill>
                  <a:srgbClr val="660066"/>
                </a:solidFill>
              </a:rPr>
              <a:t>11.4.1</a:t>
            </a:r>
            <a:r>
              <a:rPr kumimoji="1" lang="zh-CN" altLang="en-US" sz="2200" b="1" dirty="0"/>
              <a:t>：半径为 </a:t>
            </a:r>
            <a:r>
              <a:rPr kumimoji="1" lang="en-US" altLang="zh-CN" sz="2200" b="1" i="1" dirty="0"/>
              <a:t>R</a:t>
            </a:r>
            <a:r>
              <a:rPr kumimoji="1" lang="zh-CN" altLang="en-US" sz="2200" b="1" dirty="0"/>
              <a:t>，流有均匀电流 </a:t>
            </a:r>
            <a:r>
              <a:rPr kumimoji="1" lang="en-US" altLang="zh-CN" sz="2200" b="1" i="1" dirty="0"/>
              <a:t>I  </a:t>
            </a:r>
            <a:r>
              <a:rPr kumimoji="1" lang="zh-CN" altLang="en-US" sz="2200" b="1" dirty="0"/>
              <a:t>的圆柱体</a:t>
            </a:r>
            <a:endParaRPr kumimoji="1" lang="en-US" altLang="zh-CN" sz="2200" b="1" dirty="0"/>
          </a:p>
          <a:p>
            <a:pPr>
              <a:lnSpc>
                <a:spcPct val="150000"/>
              </a:lnSpc>
            </a:pPr>
            <a:r>
              <a:rPr kumimoji="1" lang="zh-CN" altLang="en-US" sz="2200" b="1" dirty="0">
                <a:solidFill>
                  <a:srgbClr val="660066"/>
                </a:solidFill>
              </a:rPr>
              <a:t>求</a:t>
            </a:r>
            <a:r>
              <a:rPr kumimoji="1" lang="zh-CN" altLang="en-US" sz="2200" b="1" dirty="0">
                <a:sym typeface="Wingdings" pitchFamily="2" charset="2"/>
              </a:rPr>
              <a:t>：</a:t>
            </a:r>
            <a:r>
              <a:rPr kumimoji="1" lang="en-US" altLang="zh-CN" sz="2200" b="1" dirty="0">
                <a:sym typeface="Wingdings" pitchFamily="2" charset="2"/>
              </a:rPr>
              <a:t>(1) </a:t>
            </a:r>
            <a:r>
              <a:rPr kumimoji="1" lang="zh-CN" altLang="en-US" sz="2200" b="1" dirty="0">
                <a:sym typeface="Wingdings" pitchFamily="2" charset="2"/>
              </a:rPr>
              <a:t>柱内外的磁场；</a:t>
            </a:r>
            <a:r>
              <a:rPr kumimoji="1" lang="en-US" altLang="zh-CN" sz="2200" b="1" dirty="0">
                <a:sym typeface="Wingdings" pitchFamily="2" charset="2"/>
              </a:rPr>
              <a:t>(2) </a:t>
            </a:r>
            <a:r>
              <a:rPr kumimoji="1" lang="zh-CN" altLang="en-US" sz="2200" b="1" dirty="0">
                <a:sym typeface="Wingdings" pitchFamily="2" charset="2"/>
              </a:rPr>
              <a:t>通过斜线面积的磁通量</a:t>
            </a:r>
            <a:endParaRPr kumimoji="1" lang="zh-CN" altLang="en-US" sz="2200" b="1" dirty="0"/>
          </a:p>
        </p:txBody>
      </p:sp>
      <p:graphicFrame>
        <p:nvGraphicFramePr>
          <p:cNvPr id="144392" name="Object 8"/>
          <p:cNvGraphicFramePr>
            <a:graphicFrameLocks/>
          </p:cNvGraphicFramePr>
          <p:nvPr>
            <p:extLst>
              <p:ext uri="{D42A27DB-BD31-4B8C-83A1-F6EECF244321}">
                <p14:modId xmlns:p14="http://schemas.microsoft.com/office/powerpoint/2010/main" val="318094442"/>
              </p:ext>
            </p:extLst>
          </p:nvPr>
        </p:nvGraphicFramePr>
        <p:xfrm>
          <a:off x="8900952" y="2064071"/>
          <a:ext cx="1098550" cy="1924050"/>
        </p:xfrm>
        <a:graphic>
          <a:graphicData uri="http://schemas.openxmlformats.org/presentationml/2006/ole">
            <mc:AlternateContent xmlns:mc="http://schemas.openxmlformats.org/markup-compatibility/2006">
              <mc:Choice xmlns:v="urn:schemas-microsoft-com:vml" Requires="v">
                <p:oleObj spid="_x0000_s46129" name="图片" r:id="rId3" imgW="1000080" imgH="1752480" progId="Word.Picture.8">
                  <p:embed/>
                </p:oleObj>
              </mc:Choice>
              <mc:Fallback>
                <p:oleObj name="图片" r:id="rId3" imgW="1000080" imgH="1752480" progId="Word.Picture.8">
                  <p:embed/>
                  <p:pic>
                    <p:nvPicPr>
                      <p:cNvPr id="144392" name="Object 8"/>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0952" y="2064071"/>
                        <a:ext cx="1098550" cy="1924050"/>
                      </a:xfrm>
                      <a:prstGeom prst="rect">
                        <a:avLst/>
                      </a:prstGeom>
                      <a:noFill/>
                      <a:ln w="9525">
                        <a:solidFill>
                          <a:srgbClr val="006600"/>
                        </a:solidFill>
                        <a:miter lim="800000"/>
                        <a:headEnd/>
                        <a:tailEnd/>
                      </a:ln>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44393" name="Text Box 9"/>
          <p:cNvSpPr txBox="1">
            <a:spLocks noChangeArrowheads="1"/>
          </p:cNvSpPr>
          <p:nvPr/>
        </p:nvSpPr>
        <p:spPr bwMode="auto">
          <a:xfrm>
            <a:off x="709757" y="1867363"/>
            <a:ext cx="3647598" cy="433068"/>
          </a:xfrm>
          <a:prstGeom prst="rect">
            <a:avLst/>
          </a:prstGeom>
          <a:noFill/>
          <a:ln w="38100">
            <a:noFill/>
            <a:miter lim="800000"/>
            <a:headEnd/>
            <a:tailEnd type="none" w="sm" len="lg"/>
          </a:ln>
        </p:spPr>
        <p:txBody>
          <a:bodyPr wrap="square" lIns="90000" tIns="46800" rIns="90000" bIns="46800">
            <a:spAutoFit/>
          </a:bodyPr>
          <a:lstStyle/>
          <a:p>
            <a:r>
              <a:rPr kumimoji="1" lang="zh-CN" altLang="en-US" sz="2200" b="1" dirty="0">
                <a:solidFill>
                  <a:srgbClr val="660066"/>
                </a:solidFill>
              </a:rPr>
              <a:t>解</a:t>
            </a:r>
            <a:r>
              <a:rPr kumimoji="1" lang="en-US" altLang="zh-CN" sz="2200" b="1" dirty="0"/>
              <a:t>:   (1)   </a:t>
            </a:r>
            <a:r>
              <a:rPr kumimoji="1" lang="zh-CN" altLang="en-US" sz="2200" b="1" dirty="0"/>
              <a:t>柱内磁场分布 </a:t>
            </a:r>
          </a:p>
        </p:txBody>
      </p:sp>
      <mc:AlternateContent xmlns:mc="http://schemas.openxmlformats.org/markup-compatibility/2006" xmlns:a14="http://schemas.microsoft.com/office/drawing/2010/main">
        <mc:Choice Requires="a14">
          <p:sp>
            <p:nvSpPr>
              <p:cNvPr id="144396" name="Object 12"/>
              <p:cNvSpPr txBox="1"/>
              <p:nvPr/>
            </p:nvSpPr>
            <p:spPr bwMode="auto">
              <a:xfrm>
                <a:off x="2148740" y="2404874"/>
                <a:ext cx="2091732" cy="465137"/>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200" b="1" i="1">
                              <a:solidFill>
                                <a:srgbClr val="000000"/>
                              </a:solidFill>
                              <a:latin typeface="Cambria Math" panose="02040503050406030204" pitchFamily="18" charset="0"/>
                            </a:rPr>
                          </m:ctrlPr>
                        </m:naryPr>
                        <m:sub/>
                        <m:sup/>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𝒍</m:t>
                              </m:r>
                            </m:e>
                          </m:acc>
                        </m:e>
                      </m:nary>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r>
                        <a:rPr lang="zh-CN" altLang="en-US" sz="2200" b="1" i="1">
                          <a:solidFill>
                            <a:srgbClr val="000000"/>
                          </a:solidFill>
                          <a:latin typeface="Cambria Math" panose="02040503050406030204" pitchFamily="18" charset="0"/>
                        </a:rPr>
                        <m:t>𝑰</m:t>
                      </m:r>
                      <m:r>
                        <a:rPr lang="zh-CN" altLang="en-US" sz="2200" b="1" i="1" baseline="-25000">
                          <a:solidFill>
                            <a:srgbClr val="000000"/>
                          </a:solidFill>
                          <a:latin typeface="Cambria Math" panose="02040503050406030204" pitchFamily="18" charset="0"/>
                        </a:rPr>
                        <m:t>内</m:t>
                      </m:r>
                    </m:oMath>
                  </m:oMathPara>
                </a14:m>
                <a:endParaRPr lang="zh-CN" altLang="en-US" sz="2200" b="1" baseline="-25000" dirty="0"/>
              </a:p>
            </p:txBody>
          </p:sp>
        </mc:Choice>
        <mc:Fallback xmlns="">
          <p:sp>
            <p:nvSpPr>
              <p:cNvPr id="144396" name="Object 12"/>
              <p:cNvSpPr txBox="1">
                <a:spLocks noRot="1" noChangeAspect="1" noMove="1" noResize="1" noEditPoints="1" noAdjustHandles="1" noChangeArrowheads="1" noChangeShapeType="1" noTextEdit="1"/>
              </p:cNvSpPr>
              <p:nvPr/>
            </p:nvSpPr>
            <p:spPr bwMode="auto">
              <a:xfrm>
                <a:off x="2148740" y="2404874"/>
                <a:ext cx="2091732" cy="465137"/>
              </a:xfrm>
              <a:prstGeom prst="rect">
                <a:avLst/>
              </a:prstGeom>
              <a:blipFill>
                <a:blip r:embed="rId5"/>
                <a:stretch>
                  <a:fillRect b="-4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397" name="Object 13"/>
              <p:cNvSpPr txBox="1"/>
              <p:nvPr/>
            </p:nvSpPr>
            <p:spPr bwMode="auto">
              <a:xfrm>
                <a:off x="2579086" y="3016454"/>
                <a:ext cx="1333809" cy="576263"/>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𝑰</m:t>
                          </m:r>
                        </m:e>
                        <m:sub>
                          <m:r>
                            <a:rPr lang="zh-CN" altLang="en-US" sz="2200" b="1" i="1">
                              <a:solidFill>
                                <a:srgbClr val="000000"/>
                              </a:solidFill>
                              <a:latin typeface="Cambria Math" panose="02040503050406030204" pitchFamily="18" charset="0"/>
                            </a:rPr>
                            <m:t>𝒊</m:t>
                          </m:r>
                        </m:sub>
                      </m:sSub>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𝒓</m:t>
                              </m:r>
                            </m:e>
                            <m:sup>
                              <m:r>
                                <a:rPr lang="zh-CN" altLang="en-US" sz="2200" b="1" i="1">
                                  <a:solidFill>
                                    <a:srgbClr val="000000"/>
                                  </a:solidFill>
                                  <a:latin typeface="Cambria Math" panose="02040503050406030204" pitchFamily="18" charset="0"/>
                                </a:rPr>
                                <m:t>𝟐</m:t>
                              </m:r>
                            </m:sup>
                          </m:sSup>
                        </m:num>
                        <m:den>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𝑹</m:t>
                              </m:r>
                            </m:e>
                            <m:sup>
                              <m:r>
                                <a:rPr lang="zh-CN" altLang="en-US" sz="2200" b="1" i="1">
                                  <a:solidFill>
                                    <a:srgbClr val="000000"/>
                                  </a:solidFill>
                                  <a:latin typeface="Cambria Math" panose="02040503050406030204" pitchFamily="18" charset="0"/>
                                </a:rPr>
                                <m:t>𝟐</m:t>
                              </m:r>
                            </m:sup>
                          </m:sSup>
                        </m:den>
                      </m:f>
                      <m:r>
                        <a:rPr lang="zh-CN" altLang="en-US" sz="2200" b="1" i="1">
                          <a:solidFill>
                            <a:srgbClr val="000000"/>
                          </a:solidFill>
                          <a:latin typeface="Cambria Math" panose="02040503050406030204" pitchFamily="18" charset="0"/>
                        </a:rPr>
                        <m:t>𝑰</m:t>
                      </m:r>
                    </m:oMath>
                  </m:oMathPara>
                </a14:m>
                <a:endParaRPr lang="zh-CN" altLang="en-US" sz="2200" b="1" dirty="0"/>
              </a:p>
            </p:txBody>
          </p:sp>
        </mc:Choice>
        <mc:Fallback xmlns="">
          <p:sp>
            <p:nvSpPr>
              <p:cNvPr id="144397" name="Object 13"/>
              <p:cNvSpPr txBox="1">
                <a:spLocks noRot="1" noChangeAspect="1" noMove="1" noResize="1" noEditPoints="1" noAdjustHandles="1" noChangeArrowheads="1" noChangeShapeType="1" noTextEdit="1"/>
              </p:cNvSpPr>
              <p:nvPr/>
            </p:nvSpPr>
            <p:spPr bwMode="auto">
              <a:xfrm>
                <a:off x="2579086" y="3016454"/>
                <a:ext cx="1333809" cy="576263"/>
              </a:xfrm>
              <a:prstGeom prst="rect">
                <a:avLst/>
              </a:prstGeom>
              <a:blipFill>
                <a:blip r:embed="rId6"/>
                <a:stretch>
                  <a:fillRect b="-27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403" name="Object 19"/>
              <p:cNvSpPr txBox="1"/>
              <p:nvPr/>
            </p:nvSpPr>
            <p:spPr bwMode="auto">
              <a:xfrm>
                <a:off x="4874388" y="2749787"/>
                <a:ext cx="1628774" cy="641350"/>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000000"/>
                          </a:solidFill>
                          <a:latin typeface="Cambria Math" panose="02040503050406030204" pitchFamily="18" charset="0"/>
                        </a:rPr>
                        <m:t>𝑩</m:t>
                      </m:r>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r>
                            <a:rPr lang="zh-CN" altLang="en-US" sz="2200" b="1" i="1">
                              <a:solidFill>
                                <a:srgbClr val="000000"/>
                              </a:solidFill>
                              <a:latin typeface="Cambria Math" panose="02040503050406030204" pitchFamily="18" charset="0"/>
                            </a:rPr>
                            <m:t>𝑰𝒓</m:t>
                          </m:r>
                        </m:num>
                        <m:den>
                          <m:r>
                            <a:rPr lang="zh-CN" altLang="en-US" sz="2200" b="1" i="1">
                              <a:solidFill>
                                <a:srgbClr val="000000"/>
                              </a:solidFill>
                              <a:latin typeface="Cambria Math" panose="02040503050406030204" pitchFamily="18" charset="0"/>
                            </a:rPr>
                            <m:t>𝟐</m:t>
                          </m:r>
                          <m:r>
                            <a:rPr lang="zh-CN" altLang="en-US" sz="2200" b="1">
                              <a:solidFill>
                                <a:srgbClr val="000000"/>
                              </a:solidFill>
                              <a:latin typeface="Cambria Math" panose="02040503050406030204" pitchFamily="18" charset="0"/>
                            </a:rPr>
                            <m:t>𝛑</m:t>
                          </m:r>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𝑹</m:t>
                              </m:r>
                            </m:e>
                            <m:sup>
                              <m:r>
                                <a:rPr lang="zh-CN" altLang="en-US" sz="2200" b="1" i="1">
                                  <a:solidFill>
                                    <a:srgbClr val="000000"/>
                                  </a:solidFill>
                                  <a:latin typeface="Cambria Math" panose="02040503050406030204" pitchFamily="18" charset="0"/>
                                </a:rPr>
                                <m:t>𝟐</m:t>
                              </m:r>
                            </m:sup>
                          </m:sSup>
                        </m:den>
                      </m:f>
                    </m:oMath>
                  </m:oMathPara>
                </a14:m>
                <a:endParaRPr lang="zh-CN" altLang="en-US" sz="2200" b="1" dirty="0"/>
              </a:p>
            </p:txBody>
          </p:sp>
        </mc:Choice>
        <mc:Fallback xmlns="">
          <p:sp>
            <p:nvSpPr>
              <p:cNvPr id="144403" name="Object 19"/>
              <p:cNvSpPr txBox="1">
                <a:spLocks noRot="1" noChangeAspect="1" noMove="1" noResize="1" noEditPoints="1" noAdjustHandles="1" noChangeArrowheads="1" noChangeShapeType="1" noTextEdit="1"/>
              </p:cNvSpPr>
              <p:nvPr/>
            </p:nvSpPr>
            <p:spPr bwMode="auto">
              <a:xfrm>
                <a:off x="4874388" y="2749787"/>
                <a:ext cx="1628774" cy="641350"/>
              </a:xfrm>
              <a:prstGeom prst="rect">
                <a:avLst/>
              </a:prstGeom>
              <a:blipFill>
                <a:blip r:embed="rId7"/>
                <a:stretch>
                  <a:fillRect b="-5714"/>
                </a:stretch>
              </a:blipFill>
            </p:spPr>
            <p:txBody>
              <a:bodyPr/>
              <a:lstStyle/>
              <a:p>
                <a:r>
                  <a:rPr lang="zh-CN" altLang="en-US">
                    <a:noFill/>
                  </a:rPr>
                  <a:t> </a:t>
                </a:r>
              </a:p>
            </p:txBody>
          </p:sp>
        </mc:Fallback>
      </mc:AlternateContent>
      <p:grpSp>
        <p:nvGrpSpPr>
          <p:cNvPr id="3" name="Group 6"/>
          <p:cNvGrpSpPr>
            <a:grpSpLocks/>
          </p:cNvGrpSpPr>
          <p:nvPr/>
        </p:nvGrpSpPr>
        <p:grpSpPr bwMode="auto">
          <a:xfrm>
            <a:off x="2264000" y="3889309"/>
            <a:ext cx="3424775" cy="631825"/>
            <a:chOff x="226" y="554"/>
            <a:chExt cx="1892" cy="398"/>
          </a:xfrm>
        </p:grpSpPr>
        <p:sp>
          <p:nvSpPr>
            <p:cNvPr id="20545" name="Text Box 4"/>
            <p:cNvSpPr txBox="1">
              <a:spLocks noChangeArrowheads="1"/>
            </p:cNvSpPr>
            <p:nvPr/>
          </p:nvSpPr>
          <p:spPr bwMode="auto">
            <a:xfrm>
              <a:off x="226" y="657"/>
              <a:ext cx="1225" cy="273"/>
            </a:xfrm>
            <a:prstGeom prst="rect">
              <a:avLst/>
            </a:prstGeom>
            <a:noFill/>
            <a:ln w="38100">
              <a:noFill/>
              <a:miter lim="800000"/>
              <a:headEnd/>
              <a:tailEnd type="none" w="sm" len="lg"/>
            </a:ln>
          </p:spPr>
          <p:txBody>
            <a:bodyPr lIns="90000" tIns="46800" rIns="90000" bIns="46800">
              <a:spAutoFit/>
            </a:bodyPr>
            <a:lstStyle/>
            <a:p>
              <a:r>
                <a:rPr kumimoji="1" lang="zh-CN" altLang="en-US" sz="2200" b="1" dirty="0"/>
                <a:t>柱外磁场分布 </a:t>
              </a:r>
            </a:p>
          </p:txBody>
        </p:sp>
        <mc:AlternateContent xmlns:mc="http://schemas.openxmlformats.org/markup-compatibility/2006" xmlns:a14="http://schemas.microsoft.com/office/drawing/2010/main">
          <mc:Choice Requires="a14">
            <p:sp>
              <p:nvSpPr>
                <p:cNvPr id="20487" name="Object 5"/>
                <p:cNvSpPr txBox="1"/>
                <p:nvPr/>
              </p:nvSpPr>
              <p:spPr bwMode="auto">
                <a:xfrm>
                  <a:off x="1218" y="554"/>
                  <a:ext cx="900" cy="398"/>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𝑩</m:t>
                        </m:r>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𝟎</m:t>
                                </m:r>
                              </m:sub>
                            </m:sSub>
                            <m:r>
                              <a:rPr lang="zh-CN" altLang="en-US" sz="2200" b="1" i="1">
                                <a:latin typeface="Cambria Math" panose="02040503050406030204" pitchFamily="18" charset="0"/>
                              </a:rPr>
                              <m:t>𝑰</m:t>
                            </m:r>
                          </m:num>
                          <m:den>
                            <m:r>
                              <a:rPr lang="zh-CN" altLang="en-US" sz="2200" b="1" i="1">
                                <a:latin typeface="Cambria Math" panose="02040503050406030204" pitchFamily="18" charset="0"/>
                              </a:rPr>
                              <m:t>𝟐</m:t>
                            </m:r>
                            <m:r>
                              <a:rPr lang="zh-CN" altLang="en-US" sz="2200" b="1">
                                <a:latin typeface="Cambria Math" panose="02040503050406030204" pitchFamily="18" charset="0"/>
                              </a:rPr>
                              <m:t>𝛑</m:t>
                            </m:r>
                            <m:r>
                              <a:rPr lang="zh-CN" altLang="en-US" sz="2200" b="1" i="1">
                                <a:latin typeface="Cambria Math" panose="02040503050406030204" pitchFamily="18" charset="0"/>
                              </a:rPr>
                              <m:t>𝒓</m:t>
                            </m:r>
                          </m:den>
                        </m:f>
                      </m:oMath>
                    </m:oMathPara>
                  </a14:m>
                  <a:endParaRPr lang="zh-CN" altLang="en-US" sz="2200" b="1" dirty="0"/>
                </a:p>
              </p:txBody>
            </p:sp>
          </mc:Choice>
          <mc:Fallback xmlns="">
            <p:sp>
              <p:nvSpPr>
                <p:cNvPr id="20487" name="Object 5"/>
                <p:cNvSpPr txBox="1">
                  <a:spLocks noRot="1" noChangeAspect="1" noMove="1" noResize="1" noEditPoints="1" noAdjustHandles="1" noChangeArrowheads="1" noChangeShapeType="1" noTextEdit="1"/>
                </p:cNvSpPr>
                <p:nvPr/>
              </p:nvSpPr>
              <p:spPr bwMode="auto">
                <a:xfrm>
                  <a:off x="1218" y="554"/>
                  <a:ext cx="900" cy="398"/>
                </a:xfrm>
                <a:prstGeom prst="rect">
                  <a:avLst/>
                </a:prstGeom>
                <a:blipFill>
                  <a:blip r:embed="rId8"/>
                  <a:stretch>
                    <a:fillRect b="-6731"/>
                  </a:stretch>
                </a:blipFill>
              </p:spPr>
              <p:txBody>
                <a:bodyPr/>
                <a:lstStyle/>
                <a:p>
                  <a:r>
                    <a:rPr lang="zh-CN" altLang="en-US">
                      <a:noFill/>
                    </a:rPr>
                    <a:t> </a:t>
                  </a:r>
                </a:p>
              </p:txBody>
            </p:sp>
          </mc:Fallback>
        </mc:AlternateContent>
      </p:grpSp>
      <p:sp>
        <p:nvSpPr>
          <p:cNvPr id="17" name="Text Box 2"/>
          <p:cNvSpPr txBox="1">
            <a:spLocks noChangeArrowheads="1"/>
          </p:cNvSpPr>
          <p:nvPr/>
        </p:nvSpPr>
        <p:spPr bwMode="auto">
          <a:xfrm>
            <a:off x="1162467" y="4984215"/>
            <a:ext cx="6156009" cy="430887"/>
          </a:xfrm>
          <a:prstGeom prst="rect">
            <a:avLst/>
          </a:prstGeom>
          <a:noFill/>
          <a:ln w="9525">
            <a:noFill/>
            <a:miter lim="800000"/>
            <a:headEnd/>
            <a:tailEnd/>
          </a:ln>
        </p:spPr>
        <p:txBody>
          <a:bodyPr wrap="square">
            <a:spAutoFit/>
          </a:bodyPr>
          <a:lstStyle/>
          <a:p>
            <a:r>
              <a:rPr kumimoji="1" lang="en-US" altLang="zh-CN" sz="2200" b="1" dirty="0"/>
              <a:t>(2)   </a:t>
            </a:r>
            <a:r>
              <a:rPr kumimoji="1" lang="zh-CN" altLang="en-US" sz="2200" b="1" dirty="0"/>
              <a:t>斜线区域的磁场方向均垂直于板面向里</a:t>
            </a:r>
            <a:endParaRPr kumimoji="1" lang="en-US" altLang="zh-CN" sz="2200" b="1" dirty="0"/>
          </a:p>
        </p:txBody>
      </p:sp>
      <p:grpSp>
        <p:nvGrpSpPr>
          <p:cNvPr id="20495" name="Group 7"/>
          <p:cNvGrpSpPr>
            <a:grpSpLocks/>
          </p:cNvGrpSpPr>
          <p:nvPr/>
        </p:nvGrpSpPr>
        <p:grpSpPr bwMode="auto">
          <a:xfrm>
            <a:off x="10309225" y="697124"/>
            <a:ext cx="1073150" cy="3741737"/>
            <a:chOff x="4055" y="904"/>
            <a:chExt cx="1100" cy="2861"/>
          </a:xfrm>
        </p:grpSpPr>
        <p:sp>
          <p:nvSpPr>
            <p:cNvPr id="20525" name="Text Box 8"/>
            <p:cNvSpPr txBox="1">
              <a:spLocks noChangeArrowheads="1"/>
            </p:cNvSpPr>
            <p:nvPr/>
          </p:nvSpPr>
          <p:spPr bwMode="auto">
            <a:xfrm>
              <a:off x="4612" y="904"/>
              <a:ext cx="246" cy="282"/>
            </a:xfrm>
            <a:prstGeom prst="rect">
              <a:avLst/>
            </a:prstGeom>
            <a:noFill/>
            <a:ln w="9525">
              <a:noFill/>
              <a:miter lim="800000"/>
              <a:headEnd/>
              <a:tailEnd/>
            </a:ln>
          </p:spPr>
          <p:txBody>
            <a:bodyPr>
              <a:spAutoFit/>
            </a:bodyPr>
            <a:lstStyle/>
            <a:p>
              <a:r>
                <a:rPr kumimoji="1" lang="en-US" altLang="zh-CN" b="1" i="1"/>
                <a:t>I</a:t>
              </a:r>
              <a:endParaRPr kumimoji="1" lang="en-US" altLang="zh-CN" b="1"/>
            </a:p>
          </p:txBody>
        </p:sp>
        <p:grpSp>
          <p:nvGrpSpPr>
            <p:cNvPr id="20526" name="Group 9"/>
            <p:cNvGrpSpPr>
              <a:grpSpLocks/>
            </p:cNvGrpSpPr>
            <p:nvPr/>
          </p:nvGrpSpPr>
          <p:grpSpPr bwMode="auto">
            <a:xfrm>
              <a:off x="4055" y="1235"/>
              <a:ext cx="1100" cy="2530"/>
              <a:chOff x="4055" y="1235"/>
              <a:chExt cx="1100" cy="2530"/>
            </a:xfrm>
          </p:grpSpPr>
          <p:sp>
            <p:nvSpPr>
              <p:cNvPr id="20530" name="AutoShape 10"/>
              <p:cNvSpPr>
                <a:spLocks noChangeArrowheads="1"/>
              </p:cNvSpPr>
              <p:nvPr/>
            </p:nvSpPr>
            <p:spPr bwMode="auto">
              <a:xfrm>
                <a:off x="4055" y="1235"/>
                <a:ext cx="1100" cy="2255"/>
              </a:xfrm>
              <a:prstGeom prst="can">
                <a:avLst>
                  <a:gd name="adj" fmla="val 51250"/>
                </a:avLst>
              </a:prstGeom>
              <a:noFill/>
              <a:ln w="38100">
                <a:solidFill>
                  <a:srgbClr val="0000FF"/>
                </a:solidFill>
                <a:round/>
                <a:headEnd/>
                <a:tailEnd/>
              </a:ln>
            </p:spPr>
            <p:txBody>
              <a:bodyPr wrap="none" anchor="ctr"/>
              <a:lstStyle/>
              <a:p>
                <a:endParaRPr lang="zh-CN" altLang="en-US"/>
              </a:p>
            </p:txBody>
          </p:sp>
          <p:sp>
            <p:nvSpPr>
              <p:cNvPr id="20531" name="Line 11"/>
              <p:cNvSpPr>
                <a:spLocks noChangeShapeType="1"/>
              </p:cNvSpPr>
              <p:nvPr/>
            </p:nvSpPr>
            <p:spPr bwMode="auto">
              <a:xfrm>
                <a:off x="4612" y="2709"/>
                <a:ext cx="0" cy="501"/>
              </a:xfrm>
              <a:prstGeom prst="line">
                <a:avLst/>
              </a:prstGeom>
              <a:noFill/>
              <a:ln w="28575">
                <a:solidFill>
                  <a:srgbClr val="0000FF"/>
                </a:solidFill>
                <a:prstDash val="dashDot"/>
                <a:round/>
                <a:headEnd/>
                <a:tailEnd/>
              </a:ln>
            </p:spPr>
            <p:txBody>
              <a:bodyPr/>
              <a:lstStyle/>
              <a:p>
                <a:endParaRPr lang="zh-CN" altLang="en-US"/>
              </a:p>
            </p:txBody>
          </p:sp>
          <p:sp>
            <p:nvSpPr>
              <p:cNvPr id="20532" name="Line 12"/>
              <p:cNvSpPr>
                <a:spLocks noChangeShapeType="1"/>
              </p:cNvSpPr>
              <p:nvPr/>
            </p:nvSpPr>
            <p:spPr bwMode="auto">
              <a:xfrm>
                <a:off x="4613" y="3509"/>
                <a:ext cx="0" cy="256"/>
              </a:xfrm>
              <a:prstGeom prst="line">
                <a:avLst/>
              </a:prstGeom>
              <a:noFill/>
              <a:ln w="28575">
                <a:solidFill>
                  <a:srgbClr val="0000FF"/>
                </a:solidFill>
                <a:prstDash val="dashDot"/>
                <a:round/>
                <a:headEnd/>
                <a:tailEnd/>
              </a:ln>
            </p:spPr>
            <p:txBody>
              <a:bodyPr/>
              <a:lstStyle/>
              <a:p>
                <a:endParaRPr lang="zh-CN" altLang="en-US"/>
              </a:p>
            </p:txBody>
          </p:sp>
          <p:sp>
            <p:nvSpPr>
              <p:cNvPr id="20533" name="Line 13"/>
              <p:cNvSpPr>
                <a:spLocks noChangeShapeType="1"/>
              </p:cNvSpPr>
              <p:nvPr/>
            </p:nvSpPr>
            <p:spPr bwMode="auto">
              <a:xfrm>
                <a:off x="4602" y="3199"/>
                <a:ext cx="543" cy="0"/>
              </a:xfrm>
              <a:prstGeom prst="line">
                <a:avLst/>
              </a:prstGeom>
              <a:noFill/>
              <a:ln w="9525">
                <a:solidFill>
                  <a:srgbClr val="0000FF"/>
                </a:solidFill>
                <a:round/>
                <a:headEnd/>
                <a:tailEnd type="triangle" w="med" len="med"/>
              </a:ln>
            </p:spPr>
            <p:txBody>
              <a:bodyPr/>
              <a:lstStyle/>
              <a:p>
                <a:endParaRPr lang="zh-CN" altLang="en-US"/>
              </a:p>
            </p:txBody>
          </p:sp>
          <p:sp>
            <p:nvSpPr>
              <p:cNvPr id="20534" name="Text Box 14"/>
              <p:cNvSpPr txBox="1">
                <a:spLocks noChangeArrowheads="1"/>
              </p:cNvSpPr>
              <p:nvPr/>
            </p:nvSpPr>
            <p:spPr bwMode="auto">
              <a:xfrm>
                <a:off x="4742" y="3147"/>
                <a:ext cx="288" cy="282"/>
              </a:xfrm>
              <a:prstGeom prst="rect">
                <a:avLst/>
              </a:prstGeom>
              <a:noFill/>
              <a:ln w="9525">
                <a:noFill/>
                <a:miter lim="800000"/>
                <a:headEnd/>
                <a:tailEnd/>
              </a:ln>
            </p:spPr>
            <p:txBody>
              <a:bodyPr>
                <a:spAutoFit/>
              </a:bodyPr>
              <a:lstStyle/>
              <a:p>
                <a:r>
                  <a:rPr kumimoji="1" lang="en-US" altLang="zh-CN" b="1" i="1"/>
                  <a:t>R</a:t>
                </a:r>
              </a:p>
            </p:txBody>
          </p:sp>
          <p:sp>
            <p:nvSpPr>
              <p:cNvPr id="20535" name="Arc 16"/>
              <p:cNvSpPr>
                <a:spLocks/>
              </p:cNvSpPr>
              <p:nvPr/>
            </p:nvSpPr>
            <p:spPr bwMode="auto">
              <a:xfrm>
                <a:off x="4063" y="2880"/>
                <a:ext cx="1088" cy="379"/>
              </a:xfrm>
              <a:custGeom>
                <a:avLst/>
                <a:gdLst>
                  <a:gd name="T0" fmla="*/ 0 w 43200"/>
                  <a:gd name="T1" fmla="*/ 0 h 25012"/>
                  <a:gd name="T2" fmla="*/ 0 w 43200"/>
                  <a:gd name="T3" fmla="*/ 0 h 25012"/>
                  <a:gd name="T4" fmla="*/ 0 w 43200"/>
                  <a:gd name="T5" fmla="*/ 0 h 25012"/>
                  <a:gd name="T6" fmla="*/ 0 60000 65536"/>
                  <a:gd name="T7" fmla="*/ 0 60000 65536"/>
                  <a:gd name="T8" fmla="*/ 0 60000 65536"/>
                  <a:gd name="T9" fmla="*/ 0 w 43200"/>
                  <a:gd name="T10" fmla="*/ 0 h 25012"/>
                  <a:gd name="T11" fmla="*/ 43200 w 43200"/>
                  <a:gd name="T12" fmla="*/ 25012 h 25012"/>
                </a:gdLst>
                <a:ahLst/>
                <a:cxnLst>
                  <a:cxn ang="T6">
                    <a:pos x="T0" y="T1"/>
                  </a:cxn>
                  <a:cxn ang="T7">
                    <a:pos x="T2" y="T3"/>
                  </a:cxn>
                  <a:cxn ang="T8">
                    <a:pos x="T4" y="T5"/>
                  </a:cxn>
                </a:cxnLst>
                <a:rect l="T9" t="T10" r="T11" b="T12"/>
                <a:pathLst>
                  <a:path w="43200" h="25012" fill="none" extrusionOk="0">
                    <a:moveTo>
                      <a:pt x="271" y="25011"/>
                    </a:moveTo>
                    <a:cubicBezTo>
                      <a:pt x="90" y="23883"/>
                      <a:pt x="0" y="22742"/>
                      <a:pt x="0" y="21600"/>
                    </a:cubicBezTo>
                    <a:cubicBezTo>
                      <a:pt x="0" y="9670"/>
                      <a:pt x="9670" y="0"/>
                      <a:pt x="21600" y="0"/>
                    </a:cubicBezTo>
                    <a:cubicBezTo>
                      <a:pt x="33529" y="-1"/>
                      <a:pt x="43199" y="9670"/>
                      <a:pt x="43200" y="21599"/>
                    </a:cubicBezTo>
                  </a:path>
                  <a:path w="43200" h="25012" stroke="0" extrusionOk="0">
                    <a:moveTo>
                      <a:pt x="271" y="25011"/>
                    </a:moveTo>
                    <a:cubicBezTo>
                      <a:pt x="90" y="23883"/>
                      <a:pt x="0" y="22742"/>
                      <a:pt x="0" y="21600"/>
                    </a:cubicBezTo>
                    <a:cubicBezTo>
                      <a:pt x="0" y="9670"/>
                      <a:pt x="9670" y="0"/>
                      <a:pt x="21600" y="0"/>
                    </a:cubicBezTo>
                    <a:cubicBezTo>
                      <a:pt x="33529" y="-1"/>
                      <a:pt x="43199" y="9670"/>
                      <a:pt x="43200" y="21599"/>
                    </a:cubicBezTo>
                    <a:lnTo>
                      <a:pt x="21600" y="21600"/>
                    </a:lnTo>
                    <a:close/>
                  </a:path>
                </a:pathLst>
              </a:custGeom>
              <a:noFill/>
              <a:ln w="38100">
                <a:solidFill>
                  <a:srgbClr val="0000FF"/>
                </a:solidFill>
                <a:prstDash val="dash"/>
                <a:round/>
                <a:headEnd/>
                <a:tailEnd/>
              </a:ln>
            </p:spPr>
            <p:txBody>
              <a:bodyPr wrap="none" anchor="ctr"/>
              <a:lstStyle/>
              <a:p>
                <a:endParaRPr lang="zh-CN" altLang="en-US"/>
              </a:p>
            </p:txBody>
          </p:sp>
          <p:sp>
            <p:nvSpPr>
              <p:cNvPr id="20536" name="Line 17"/>
              <p:cNvSpPr>
                <a:spLocks noChangeShapeType="1"/>
              </p:cNvSpPr>
              <p:nvPr/>
            </p:nvSpPr>
            <p:spPr bwMode="auto">
              <a:xfrm>
                <a:off x="4612" y="1829"/>
                <a:ext cx="2" cy="694"/>
              </a:xfrm>
              <a:prstGeom prst="line">
                <a:avLst/>
              </a:prstGeom>
              <a:noFill/>
              <a:ln w="28575">
                <a:solidFill>
                  <a:srgbClr val="0000FF"/>
                </a:solidFill>
                <a:prstDash val="dashDot"/>
                <a:round/>
                <a:headEnd/>
                <a:tailEnd/>
              </a:ln>
            </p:spPr>
            <p:txBody>
              <a:bodyPr/>
              <a:lstStyle/>
              <a:p>
                <a:endParaRPr lang="zh-CN" altLang="en-US"/>
              </a:p>
            </p:txBody>
          </p:sp>
          <p:grpSp>
            <p:nvGrpSpPr>
              <p:cNvPr id="20537" name="Group 18"/>
              <p:cNvGrpSpPr>
                <a:grpSpLocks/>
              </p:cNvGrpSpPr>
              <p:nvPr/>
            </p:nvGrpSpPr>
            <p:grpSpPr bwMode="auto">
              <a:xfrm>
                <a:off x="4100" y="1245"/>
                <a:ext cx="1045" cy="522"/>
                <a:chOff x="4100" y="1245"/>
                <a:chExt cx="1045" cy="522"/>
              </a:xfrm>
            </p:grpSpPr>
            <p:sp>
              <p:nvSpPr>
                <p:cNvPr id="20538" name="Line 19"/>
                <p:cNvSpPr>
                  <a:spLocks noChangeShapeType="1"/>
                </p:cNvSpPr>
                <p:nvPr/>
              </p:nvSpPr>
              <p:spPr bwMode="auto">
                <a:xfrm flipV="1">
                  <a:off x="4156" y="1245"/>
                  <a:ext cx="412" cy="411"/>
                </a:xfrm>
                <a:prstGeom prst="line">
                  <a:avLst/>
                </a:prstGeom>
                <a:noFill/>
                <a:ln w="9525">
                  <a:solidFill>
                    <a:srgbClr val="0000FF"/>
                  </a:solidFill>
                  <a:prstDash val="dash"/>
                  <a:round/>
                  <a:headEnd/>
                  <a:tailEnd/>
                </a:ln>
              </p:spPr>
              <p:txBody>
                <a:bodyPr wrap="none" anchor="ctr"/>
                <a:lstStyle/>
                <a:p>
                  <a:endParaRPr lang="zh-CN" altLang="en-US"/>
                </a:p>
              </p:txBody>
            </p:sp>
            <p:sp>
              <p:nvSpPr>
                <p:cNvPr id="20539" name="Line 20"/>
                <p:cNvSpPr>
                  <a:spLocks noChangeShapeType="1"/>
                </p:cNvSpPr>
                <p:nvPr/>
              </p:nvSpPr>
              <p:spPr bwMode="auto">
                <a:xfrm flipV="1">
                  <a:off x="4401" y="1289"/>
                  <a:ext cx="477" cy="478"/>
                </a:xfrm>
                <a:prstGeom prst="line">
                  <a:avLst/>
                </a:prstGeom>
                <a:noFill/>
                <a:ln w="9525">
                  <a:solidFill>
                    <a:srgbClr val="0000FF"/>
                  </a:solidFill>
                  <a:prstDash val="dash"/>
                  <a:round/>
                  <a:headEnd/>
                  <a:tailEnd/>
                </a:ln>
              </p:spPr>
              <p:txBody>
                <a:bodyPr wrap="none" anchor="ctr"/>
                <a:lstStyle/>
                <a:p>
                  <a:endParaRPr lang="zh-CN" altLang="en-US"/>
                </a:p>
              </p:txBody>
            </p:sp>
            <p:sp>
              <p:nvSpPr>
                <p:cNvPr id="20540" name="Line 21"/>
                <p:cNvSpPr>
                  <a:spLocks noChangeShapeType="1"/>
                </p:cNvSpPr>
                <p:nvPr/>
              </p:nvSpPr>
              <p:spPr bwMode="auto">
                <a:xfrm flipV="1">
                  <a:off x="4745" y="1400"/>
                  <a:ext cx="355" cy="355"/>
                </a:xfrm>
                <a:prstGeom prst="line">
                  <a:avLst/>
                </a:prstGeom>
                <a:noFill/>
                <a:ln w="9525">
                  <a:solidFill>
                    <a:srgbClr val="0000FF"/>
                  </a:solidFill>
                  <a:prstDash val="dash"/>
                  <a:round/>
                  <a:headEnd/>
                  <a:tailEnd/>
                </a:ln>
              </p:spPr>
              <p:txBody>
                <a:bodyPr wrap="none" anchor="ctr"/>
                <a:lstStyle/>
                <a:p>
                  <a:endParaRPr lang="zh-CN" altLang="en-US"/>
                </a:p>
              </p:txBody>
            </p:sp>
            <p:sp>
              <p:nvSpPr>
                <p:cNvPr id="20541" name="Line 22"/>
                <p:cNvSpPr>
                  <a:spLocks noChangeShapeType="1"/>
                </p:cNvSpPr>
                <p:nvPr/>
              </p:nvSpPr>
              <p:spPr bwMode="auto">
                <a:xfrm flipV="1">
                  <a:off x="4100" y="1277"/>
                  <a:ext cx="278" cy="279"/>
                </a:xfrm>
                <a:prstGeom prst="line">
                  <a:avLst/>
                </a:prstGeom>
                <a:noFill/>
                <a:ln w="9525">
                  <a:solidFill>
                    <a:srgbClr val="0000FF"/>
                  </a:solidFill>
                  <a:prstDash val="dash"/>
                  <a:round/>
                  <a:headEnd/>
                  <a:tailEnd/>
                </a:ln>
              </p:spPr>
              <p:txBody>
                <a:bodyPr wrap="none" anchor="ctr"/>
                <a:lstStyle/>
                <a:p>
                  <a:endParaRPr lang="zh-CN" altLang="en-US"/>
                </a:p>
              </p:txBody>
            </p:sp>
            <p:sp>
              <p:nvSpPr>
                <p:cNvPr id="20542" name="Line 23"/>
                <p:cNvSpPr>
                  <a:spLocks noChangeShapeType="1"/>
                </p:cNvSpPr>
                <p:nvPr/>
              </p:nvSpPr>
              <p:spPr bwMode="auto">
                <a:xfrm flipV="1">
                  <a:off x="4267" y="1255"/>
                  <a:ext cx="456" cy="456"/>
                </a:xfrm>
                <a:prstGeom prst="line">
                  <a:avLst/>
                </a:prstGeom>
                <a:noFill/>
                <a:ln w="9525">
                  <a:solidFill>
                    <a:srgbClr val="0000FF"/>
                  </a:solidFill>
                  <a:prstDash val="dash"/>
                  <a:round/>
                  <a:headEnd/>
                  <a:tailEnd/>
                </a:ln>
              </p:spPr>
              <p:txBody>
                <a:bodyPr wrap="none" anchor="ctr"/>
                <a:lstStyle/>
                <a:p>
                  <a:endParaRPr lang="zh-CN" altLang="en-US"/>
                </a:p>
              </p:txBody>
            </p:sp>
            <p:sp>
              <p:nvSpPr>
                <p:cNvPr id="20543" name="Line 24"/>
                <p:cNvSpPr>
                  <a:spLocks noChangeShapeType="1"/>
                </p:cNvSpPr>
                <p:nvPr/>
              </p:nvSpPr>
              <p:spPr bwMode="auto">
                <a:xfrm flipV="1">
                  <a:off x="4567" y="1333"/>
                  <a:ext cx="434" cy="434"/>
                </a:xfrm>
                <a:prstGeom prst="line">
                  <a:avLst/>
                </a:prstGeom>
                <a:noFill/>
                <a:ln w="9525">
                  <a:solidFill>
                    <a:srgbClr val="0000FF"/>
                  </a:solidFill>
                  <a:prstDash val="dash"/>
                  <a:round/>
                  <a:headEnd/>
                  <a:tailEnd/>
                </a:ln>
              </p:spPr>
              <p:txBody>
                <a:bodyPr wrap="none" anchor="ctr"/>
                <a:lstStyle/>
                <a:p>
                  <a:endParaRPr lang="zh-CN" altLang="en-US"/>
                </a:p>
              </p:txBody>
            </p:sp>
            <p:sp>
              <p:nvSpPr>
                <p:cNvPr id="20544" name="Line 25"/>
                <p:cNvSpPr>
                  <a:spLocks noChangeShapeType="1"/>
                </p:cNvSpPr>
                <p:nvPr/>
              </p:nvSpPr>
              <p:spPr bwMode="auto">
                <a:xfrm flipV="1">
                  <a:off x="4923" y="1500"/>
                  <a:ext cx="222" cy="222"/>
                </a:xfrm>
                <a:prstGeom prst="line">
                  <a:avLst/>
                </a:prstGeom>
                <a:noFill/>
                <a:ln w="9525">
                  <a:solidFill>
                    <a:srgbClr val="0000FF"/>
                  </a:solidFill>
                  <a:prstDash val="dash"/>
                  <a:round/>
                  <a:headEnd/>
                  <a:tailEnd/>
                </a:ln>
              </p:spPr>
              <p:txBody>
                <a:bodyPr wrap="none" anchor="ctr"/>
                <a:lstStyle/>
                <a:p>
                  <a:endParaRPr lang="zh-CN" altLang="en-US"/>
                </a:p>
              </p:txBody>
            </p:sp>
          </p:grpSp>
        </p:grpSp>
        <p:sp>
          <p:nvSpPr>
            <p:cNvPr id="20527" name="Line 26"/>
            <p:cNvSpPr>
              <a:spLocks noChangeShapeType="1"/>
            </p:cNvSpPr>
            <p:nvPr/>
          </p:nvSpPr>
          <p:spPr bwMode="auto">
            <a:xfrm flipH="1" flipV="1">
              <a:off x="4925" y="1108"/>
              <a:ext cx="0" cy="459"/>
            </a:xfrm>
            <a:prstGeom prst="line">
              <a:avLst/>
            </a:prstGeom>
            <a:noFill/>
            <a:ln w="28575">
              <a:solidFill>
                <a:srgbClr val="0000FF"/>
              </a:solidFill>
              <a:round/>
              <a:headEnd/>
              <a:tailEnd type="triangle" w="med" len="med"/>
            </a:ln>
          </p:spPr>
          <p:txBody>
            <a:bodyPr/>
            <a:lstStyle/>
            <a:p>
              <a:endParaRPr lang="zh-CN" altLang="en-US"/>
            </a:p>
          </p:txBody>
        </p:sp>
        <p:sp>
          <p:nvSpPr>
            <p:cNvPr id="20528" name="Line 27"/>
            <p:cNvSpPr>
              <a:spLocks noChangeShapeType="1"/>
            </p:cNvSpPr>
            <p:nvPr/>
          </p:nvSpPr>
          <p:spPr bwMode="auto">
            <a:xfrm flipV="1">
              <a:off x="4346" y="1215"/>
              <a:ext cx="0" cy="383"/>
            </a:xfrm>
            <a:prstGeom prst="line">
              <a:avLst/>
            </a:prstGeom>
            <a:noFill/>
            <a:ln w="28575">
              <a:solidFill>
                <a:srgbClr val="0000FF"/>
              </a:solidFill>
              <a:round/>
              <a:headEnd/>
              <a:tailEnd type="triangle" w="med" len="med"/>
            </a:ln>
          </p:spPr>
          <p:txBody>
            <a:bodyPr/>
            <a:lstStyle/>
            <a:p>
              <a:endParaRPr lang="zh-CN" altLang="en-US"/>
            </a:p>
          </p:txBody>
        </p:sp>
        <p:sp>
          <p:nvSpPr>
            <p:cNvPr id="20529" name="Line 28"/>
            <p:cNvSpPr>
              <a:spLocks noChangeShapeType="1"/>
            </p:cNvSpPr>
            <p:nvPr/>
          </p:nvSpPr>
          <p:spPr bwMode="auto">
            <a:xfrm flipH="1" flipV="1">
              <a:off x="4613" y="976"/>
              <a:ext cx="0" cy="469"/>
            </a:xfrm>
            <a:prstGeom prst="line">
              <a:avLst/>
            </a:prstGeom>
            <a:noFill/>
            <a:ln w="28575">
              <a:solidFill>
                <a:srgbClr val="0000FF"/>
              </a:solidFill>
              <a:round/>
              <a:headEnd/>
              <a:tailEnd type="triangle" w="med" len="med"/>
            </a:ln>
          </p:spPr>
          <p:txBody>
            <a:bodyPr/>
            <a:lstStyle/>
            <a:p>
              <a:endParaRPr lang="zh-CN" altLang="en-US"/>
            </a:p>
          </p:txBody>
        </p:sp>
      </p:grpSp>
      <p:grpSp>
        <p:nvGrpSpPr>
          <p:cNvPr id="20496" name="Group 31"/>
          <p:cNvGrpSpPr>
            <a:grpSpLocks/>
          </p:cNvGrpSpPr>
          <p:nvPr/>
        </p:nvGrpSpPr>
        <p:grpSpPr bwMode="auto">
          <a:xfrm>
            <a:off x="10834687" y="1654386"/>
            <a:ext cx="1257300" cy="1920875"/>
            <a:chOff x="4223" y="1662"/>
            <a:chExt cx="1289" cy="1469"/>
          </a:xfrm>
        </p:grpSpPr>
        <p:grpSp>
          <p:nvGrpSpPr>
            <p:cNvPr id="20502" name="Group 32"/>
            <p:cNvGrpSpPr>
              <a:grpSpLocks/>
            </p:cNvGrpSpPr>
            <p:nvPr/>
          </p:nvGrpSpPr>
          <p:grpSpPr bwMode="auto">
            <a:xfrm>
              <a:off x="4223" y="1662"/>
              <a:ext cx="1134" cy="1469"/>
              <a:chOff x="3035" y="1574"/>
              <a:chExt cx="1134" cy="1469"/>
            </a:xfrm>
          </p:grpSpPr>
          <p:sp>
            <p:nvSpPr>
              <p:cNvPr id="20509" name="Line 33"/>
              <p:cNvSpPr>
                <a:spLocks noChangeShapeType="1"/>
              </p:cNvSpPr>
              <p:nvPr/>
            </p:nvSpPr>
            <p:spPr bwMode="auto">
              <a:xfrm>
                <a:off x="3057" y="1912"/>
                <a:ext cx="1045" cy="0"/>
              </a:xfrm>
              <a:prstGeom prst="line">
                <a:avLst/>
              </a:prstGeom>
              <a:noFill/>
              <a:ln w="28575">
                <a:solidFill>
                  <a:srgbClr val="CC0099"/>
                </a:solidFill>
                <a:round/>
                <a:headEnd/>
                <a:tailEnd/>
              </a:ln>
            </p:spPr>
            <p:txBody>
              <a:bodyPr/>
              <a:lstStyle/>
              <a:p>
                <a:endParaRPr lang="zh-CN" altLang="en-US"/>
              </a:p>
            </p:txBody>
          </p:sp>
          <p:sp>
            <p:nvSpPr>
              <p:cNvPr id="20510" name="Line 34"/>
              <p:cNvSpPr>
                <a:spLocks noChangeShapeType="1"/>
              </p:cNvSpPr>
              <p:nvPr/>
            </p:nvSpPr>
            <p:spPr bwMode="auto">
              <a:xfrm>
                <a:off x="3058" y="3032"/>
                <a:ext cx="1066" cy="11"/>
              </a:xfrm>
              <a:prstGeom prst="line">
                <a:avLst/>
              </a:prstGeom>
              <a:noFill/>
              <a:ln w="28575">
                <a:solidFill>
                  <a:srgbClr val="CC0099"/>
                </a:solidFill>
                <a:round/>
                <a:headEnd/>
                <a:tailEnd/>
              </a:ln>
            </p:spPr>
            <p:txBody>
              <a:bodyPr/>
              <a:lstStyle/>
              <a:p>
                <a:endParaRPr lang="zh-CN" altLang="en-US"/>
              </a:p>
            </p:txBody>
          </p:sp>
          <p:sp>
            <p:nvSpPr>
              <p:cNvPr id="20511" name="Line 35"/>
              <p:cNvSpPr>
                <a:spLocks noChangeShapeType="1"/>
              </p:cNvSpPr>
              <p:nvPr/>
            </p:nvSpPr>
            <p:spPr bwMode="auto">
              <a:xfrm>
                <a:off x="4115" y="1901"/>
                <a:ext cx="0" cy="1131"/>
              </a:xfrm>
              <a:prstGeom prst="line">
                <a:avLst/>
              </a:prstGeom>
              <a:noFill/>
              <a:ln w="28575">
                <a:solidFill>
                  <a:srgbClr val="CC0099"/>
                </a:solidFill>
                <a:round/>
                <a:headEnd/>
                <a:tailEnd/>
              </a:ln>
            </p:spPr>
            <p:txBody>
              <a:bodyPr/>
              <a:lstStyle/>
              <a:p>
                <a:endParaRPr lang="zh-CN" altLang="en-US"/>
              </a:p>
            </p:txBody>
          </p:sp>
          <p:grpSp>
            <p:nvGrpSpPr>
              <p:cNvPr id="20512" name="Group 36"/>
              <p:cNvGrpSpPr>
                <a:grpSpLocks/>
              </p:cNvGrpSpPr>
              <p:nvPr/>
            </p:nvGrpSpPr>
            <p:grpSpPr bwMode="auto">
              <a:xfrm>
                <a:off x="3035" y="1908"/>
                <a:ext cx="1089" cy="1135"/>
                <a:chOff x="4522" y="2001"/>
                <a:chExt cx="1089" cy="1135"/>
              </a:xfrm>
            </p:grpSpPr>
            <p:sp>
              <p:nvSpPr>
                <p:cNvPr id="20516" name="Line 37"/>
                <p:cNvSpPr>
                  <a:spLocks noChangeShapeType="1"/>
                </p:cNvSpPr>
                <p:nvPr/>
              </p:nvSpPr>
              <p:spPr bwMode="auto">
                <a:xfrm flipV="1">
                  <a:off x="4555" y="2022"/>
                  <a:ext cx="362" cy="363"/>
                </a:xfrm>
                <a:prstGeom prst="line">
                  <a:avLst/>
                </a:prstGeom>
                <a:noFill/>
                <a:ln w="9525">
                  <a:solidFill>
                    <a:srgbClr val="CC0099"/>
                  </a:solidFill>
                  <a:round/>
                  <a:headEnd/>
                  <a:tailEnd/>
                </a:ln>
              </p:spPr>
              <p:txBody>
                <a:bodyPr/>
                <a:lstStyle/>
                <a:p>
                  <a:endParaRPr lang="zh-CN" altLang="en-US"/>
                </a:p>
              </p:txBody>
            </p:sp>
            <p:sp>
              <p:nvSpPr>
                <p:cNvPr id="20517" name="Line 38"/>
                <p:cNvSpPr>
                  <a:spLocks noChangeShapeType="1"/>
                </p:cNvSpPr>
                <p:nvPr/>
              </p:nvSpPr>
              <p:spPr bwMode="auto">
                <a:xfrm flipV="1">
                  <a:off x="4544" y="2011"/>
                  <a:ext cx="629" cy="630"/>
                </a:xfrm>
                <a:prstGeom prst="line">
                  <a:avLst/>
                </a:prstGeom>
                <a:noFill/>
                <a:ln w="9525">
                  <a:solidFill>
                    <a:srgbClr val="CC0099"/>
                  </a:solidFill>
                  <a:round/>
                  <a:headEnd/>
                  <a:tailEnd/>
                </a:ln>
              </p:spPr>
              <p:txBody>
                <a:bodyPr/>
                <a:lstStyle/>
                <a:p>
                  <a:endParaRPr lang="zh-CN" altLang="en-US"/>
                </a:p>
              </p:txBody>
            </p:sp>
            <p:sp>
              <p:nvSpPr>
                <p:cNvPr id="20518" name="Line 39"/>
                <p:cNvSpPr>
                  <a:spLocks noChangeShapeType="1"/>
                </p:cNvSpPr>
                <p:nvPr/>
              </p:nvSpPr>
              <p:spPr bwMode="auto">
                <a:xfrm flipV="1">
                  <a:off x="4522" y="2022"/>
                  <a:ext cx="875" cy="886"/>
                </a:xfrm>
                <a:prstGeom prst="line">
                  <a:avLst/>
                </a:prstGeom>
                <a:noFill/>
                <a:ln w="9525">
                  <a:solidFill>
                    <a:srgbClr val="CC0099"/>
                  </a:solidFill>
                  <a:round/>
                  <a:headEnd/>
                  <a:tailEnd/>
                </a:ln>
              </p:spPr>
              <p:txBody>
                <a:bodyPr/>
                <a:lstStyle/>
                <a:p>
                  <a:endParaRPr lang="zh-CN" altLang="en-US"/>
                </a:p>
              </p:txBody>
            </p:sp>
            <p:sp>
              <p:nvSpPr>
                <p:cNvPr id="20519" name="Line 40"/>
                <p:cNvSpPr>
                  <a:spLocks noChangeShapeType="1"/>
                </p:cNvSpPr>
                <p:nvPr/>
              </p:nvSpPr>
              <p:spPr bwMode="auto">
                <a:xfrm flipV="1">
                  <a:off x="4544" y="2033"/>
                  <a:ext cx="1067" cy="1077"/>
                </a:xfrm>
                <a:prstGeom prst="line">
                  <a:avLst/>
                </a:prstGeom>
                <a:noFill/>
                <a:ln w="9525">
                  <a:solidFill>
                    <a:srgbClr val="CC0099"/>
                  </a:solidFill>
                  <a:round/>
                  <a:headEnd/>
                  <a:tailEnd/>
                </a:ln>
              </p:spPr>
              <p:txBody>
                <a:bodyPr/>
                <a:lstStyle/>
                <a:p>
                  <a:endParaRPr lang="zh-CN" altLang="en-US"/>
                </a:p>
              </p:txBody>
            </p:sp>
            <p:sp>
              <p:nvSpPr>
                <p:cNvPr id="20520" name="Line 41"/>
                <p:cNvSpPr>
                  <a:spLocks noChangeShapeType="1"/>
                </p:cNvSpPr>
                <p:nvPr/>
              </p:nvSpPr>
              <p:spPr bwMode="auto">
                <a:xfrm flipV="1">
                  <a:off x="4725" y="2240"/>
                  <a:ext cx="886" cy="885"/>
                </a:xfrm>
                <a:prstGeom prst="line">
                  <a:avLst/>
                </a:prstGeom>
                <a:noFill/>
                <a:ln w="9525">
                  <a:solidFill>
                    <a:srgbClr val="CC0099"/>
                  </a:solidFill>
                  <a:round/>
                  <a:headEnd/>
                  <a:tailEnd/>
                </a:ln>
              </p:spPr>
              <p:txBody>
                <a:bodyPr/>
                <a:lstStyle/>
                <a:p>
                  <a:endParaRPr lang="zh-CN" altLang="en-US"/>
                </a:p>
              </p:txBody>
            </p:sp>
            <p:sp>
              <p:nvSpPr>
                <p:cNvPr id="20521" name="Line 42"/>
                <p:cNvSpPr>
                  <a:spLocks noChangeShapeType="1"/>
                </p:cNvSpPr>
                <p:nvPr/>
              </p:nvSpPr>
              <p:spPr bwMode="auto">
                <a:xfrm flipV="1">
                  <a:off x="4970" y="2474"/>
                  <a:ext cx="640" cy="640"/>
                </a:xfrm>
                <a:prstGeom prst="line">
                  <a:avLst/>
                </a:prstGeom>
                <a:noFill/>
                <a:ln w="9525">
                  <a:solidFill>
                    <a:srgbClr val="CC0099"/>
                  </a:solidFill>
                  <a:round/>
                  <a:headEnd/>
                  <a:tailEnd/>
                </a:ln>
              </p:spPr>
              <p:txBody>
                <a:bodyPr/>
                <a:lstStyle/>
                <a:p>
                  <a:endParaRPr lang="zh-CN" altLang="en-US"/>
                </a:p>
              </p:txBody>
            </p:sp>
            <p:sp>
              <p:nvSpPr>
                <p:cNvPr id="20522" name="Line 43"/>
                <p:cNvSpPr>
                  <a:spLocks noChangeShapeType="1"/>
                </p:cNvSpPr>
                <p:nvPr/>
              </p:nvSpPr>
              <p:spPr bwMode="auto">
                <a:xfrm flipV="1">
                  <a:off x="5216" y="2729"/>
                  <a:ext cx="385" cy="384"/>
                </a:xfrm>
                <a:prstGeom prst="line">
                  <a:avLst/>
                </a:prstGeom>
                <a:noFill/>
                <a:ln w="9525">
                  <a:solidFill>
                    <a:srgbClr val="CC0099"/>
                  </a:solidFill>
                  <a:round/>
                  <a:headEnd/>
                  <a:tailEnd/>
                </a:ln>
              </p:spPr>
              <p:txBody>
                <a:bodyPr/>
                <a:lstStyle/>
                <a:p>
                  <a:endParaRPr lang="zh-CN" altLang="en-US"/>
                </a:p>
              </p:txBody>
            </p:sp>
            <p:sp>
              <p:nvSpPr>
                <p:cNvPr id="20523" name="Line 44"/>
                <p:cNvSpPr>
                  <a:spLocks noChangeShapeType="1"/>
                </p:cNvSpPr>
                <p:nvPr/>
              </p:nvSpPr>
              <p:spPr bwMode="auto">
                <a:xfrm flipV="1">
                  <a:off x="5451" y="2976"/>
                  <a:ext cx="160" cy="160"/>
                </a:xfrm>
                <a:prstGeom prst="line">
                  <a:avLst/>
                </a:prstGeom>
                <a:noFill/>
                <a:ln w="9525">
                  <a:solidFill>
                    <a:srgbClr val="CC0099"/>
                  </a:solidFill>
                  <a:round/>
                  <a:headEnd/>
                  <a:tailEnd/>
                </a:ln>
              </p:spPr>
              <p:txBody>
                <a:bodyPr/>
                <a:lstStyle/>
                <a:p>
                  <a:endParaRPr lang="zh-CN" altLang="en-US"/>
                </a:p>
              </p:txBody>
            </p:sp>
            <p:sp>
              <p:nvSpPr>
                <p:cNvPr id="20524" name="Line 45"/>
                <p:cNvSpPr>
                  <a:spLocks noChangeShapeType="1"/>
                </p:cNvSpPr>
                <p:nvPr/>
              </p:nvSpPr>
              <p:spPr bwMode="auto">
                <a:xfrm flipV="1">
                  <a:off x="4544" y="2001"/>
                  <a:ext cx="181" cy="181"/>
                </a:xfrm>
                <a:prstGeom prst="line">
                  <a:avLst/>
                </a:prstGeom>
                <a:noFill/>
                <a:ln w="9525">
                  <a:solidFill>
                    <a:srgbClr val="CC0099"/>
                  </a:solidFill>
                  <a:round/>
                  <a:headEnd/>
                  <a:tailEnd/>
                </a:ln>
              </p:spPr>
              <p:txBody>
                <a:bodyPr/>
                <a:lstStyle/>
                <a:p>
                  <a:endParaRPr lang="zh-CN" altLang="en-US"/>
                </a:p>
              </p:txBody>
            </p:sp>
          </p:grpSp>
          <p:sp>
            <p:nvSpPr>
              <p:cNvPr id="20513" name="Line 46"/>
              <p:cNvSpPr>
                <a:spLocks noChangeShapeType="1"/>
              </p:cNvSpPr>
              <p:nvPr/>
            </p:nvSpPr>
            <p:spPr bwMode="auto">
              <a:xfrm flipV="1">
                <a:off x="4113" y="1678"/>
                <a:ext cx="0" cy="267"/>
              </a:xfrm>
              <a:prstGeom prst="line">
                <a:avLst/>
              </a:prstGeom>
              <a:noFill/>
              <a:ln w="9525">
                <a:solidFill>
                  <a:srgbClr val="CC0099"/>
                </a:solidFill>
                <a:round/>
                <a:headEnd/>
                <a:tailEnd/>
              </a:ln>
            </p:spPr>
            <p:txBody>
              <a:bodyPr/>
              <a:lstStyle/>
              <a:p>
                <a:endParaRPr lang="zh-CN" altLang="en-US"/>
              </a:p>
            </p:txBody>
          </p:sp>
          <p:sp>
            <p:nvSpPr>
              <p:cNvPr id="20514" name="Line 47"/>
              <p:cNvSpPr>
                <a:spLocks noChangeShapeType="1"/>
              </p:cNvSpPr>
              <p:nvPr/>
            </p:nvSpPr>
            <p:spPr bwMode="auto">
              <a:xfrm>
                <a:off x="3057" y="1806"/>
                <a:ext cx="1056" cy="0"/>
              </a:xfrm>
              <a:prstGeom prst="line">
                <a:avLst/>
              </a:prstGeom>
              <a:noFill/>
              <a:ln w="9525">
                <a:solidFill>
                  <a:srgbClr val="CC0099"/>
                </a:solidFill>
                <a:round/>
                <a:headEnd type="triangle" w="med" len="med"/>
                <a:tailEnd type="triangle" w="med" len="med"/>
              </a:ln>
            </p:spPr>
            <p:txBody>
              <a:bodyPr/>
              <a:lstStyle/>
              <a:p>
                <a:endParaRPr lang="zh-CN" altLang="en-US"/>
              </a:p>
            </p:txBody>
          </p:sp>
          <p:sp>
            <p:nvSpPr>
              <p:cNvPr id="20515" name="Text Box 48"/>
              <p:cNvSpPr txBox="1">
                <a:spLocks noChangeArrowheads="1"/>
              </p:cNvSpPr>
              <p:nvPr/>
            </p:nvSpPr>
            <p:spPr bwMode="auto">
              <a:xfrm>
                <a:off x="3519" y="1574"/>
                <a:ext cx="650" cy="282"/>
              </a:xfrm>
              <a:prstGeom prst="rect">
                <a:avLst/>
              </a:prstGeom>
              <a:noFill/>
              <a:ln w="9525">
                <a:noFill/>
                <a:miter lim="800000"/>
                <a:headEnd/>
                <a:tailEnd/>
              </a:ln>
            </p:spPr>
            <p:txBody>
              <a:bodyPr>
                <a:spAutoFit/>
              </a:bodyPr>
              <a:lstStyle/>
              <a:p>
                <a:r>
                  <a:rPr kumimoji="1" lang="en-US" altLang="zh-CN" b="1" i="1"/>
                  <a:t>2R</a:t>
                </a:r>
              </a:p>
            </p:txBody>
          </p:sp>
        </p:grpSp>
        <p:grpSp>
          <p:nvGrpSpPr>
            <p:cNvPr id="20503" name="Group 49"/>
            <p:cNvGrpSpPr>
              <a:grpSpLocks/>
            </p:cNvGrpSpPr>
            <p:nvPr/>
          </p:nvGrpSpPr>
          <p:grpSpPr bwMode="auto">
            <a:xfrm>
              <a:off x="5308" y="1996"/>
              <a:ext cx="204" cy="1126"/>
              <a:chOff x="5308" y="1996"/>
              <a:chExt cx="204" cy="1126"/>
            </a:xfrm>
          </p:grpSpPr>
          <p:sp>
            <p:nvSpPr>
              <p:cNvPr id="20504" name="Line 50"/>
              <p:cNvSpPr>
                <a:spLocks noChangeShapeType="1"/>
              </p:cNvSpPr>
              <p:nvPr/>
            </p:nvSpPr>
            <p:spPr bwMode="auto">
              <a:xfrm>
                <a:off x="5423" y="2002"/>
                <a:ext cx="0" cy="491"/>
              </a:xfrm>
              <a:prstGeom prst="line">
                <a:avLst/>
              </a:prstGeom>
              <a:noFill/>
              <a:ln w="9525">
                <a:solidFill>
                  <a:srgbClr val="CC0099"/>
                </a:solidFill>
                <a:round/>
                <a:headEnd type="triangle" w="med" len="med"/>
                <a:tailEnd/>
              </a:ln>
            </p:spPr>
            <p:txBody>
              <a:bodyPr/>
              <a:lstStyle/>
              <a:p>
                <a:endParaRPr lang="zh-CN" altLang="en-US"/>
              </a:p>
            </p:txBody>
          </p:sp>
          <p:sp>
            <p:nvSpPr>
              <p:cNvPr id="20505" name="Line 51"/>
              <p:cNvSpPr>
                <a:spLocks noChangeShapeType="1"/>
              </p:cNvSpPr>
              <p:nvPr/>
            </p:nvSpPr>
            <p:spPr bwMode="auto">
              <a:xfrm>
                <a:off x="5422" y="2727"/>
                <a:ext cx="0" cy="394"/>
              </a:xfrm>
              <a:prstGeom prst="line">
                <a:avLst/>
              </a:prstGeom>
              <a:noFill/>
              <a:ln w="9525">
                <a:solidFill>
                  <a:srgbClr val="CC0099"/>
                </a:solidFill>
                <a:round/>
                <a:headEnd/>
                <a:tailEnd type="triangle" w="med" len="med"/>
              </a:ln>
            </p:spPr>
            <p:txBody>
              <a:bodyPr/>
              <a:lstStyle/>
              <a:p>
                <a:endParaRPr lang="zh-CN" altLang="en-US"/>
              </a:p>
            </p:txBody>
          </p:sp>
          <p:sp>
            <p:nvSpPr>
              <p:cNvPr id="20506" name="Text Box 52"/>
              <p:cNvSpPr txBox="1">
                <a:spLocks noChangeArrowheads="1"/>
              </p:cNvSpPr>
              <p:nvPr/>
            </p:nvSpPr>
            <p:spPr bwMode="auto">
              <a:xfrm>
                <a:off x="5316" y="2428"/>
                <a:ext cx="187" cy="282"/>
              </a:xfrm>
              <a:prstGeom prst="rect">
                <a:avLst/>
              </a:prstGeom>
              <a:noFill/>
              <a:ln w="9525">
                <a:noFill/>
                <a:miter lim="800000"/>
                <a:headEnd/>
                <a:tailEnd/>
              </a:ln>
            </p:spPr>
            <p:txBody>
              <a:bodyPr>
                <a:spAutoFit/>
              </a:bodyPr>
              <a:lstStyle/>
              <a:p>
                <a:r>
                  <a:rPr kumimoji="1" lang="en-US" altLang="zh-CN" b="1" i="1"/>
                  <a:t>L</a:t>
                </a:r>
              </a:p>
            </p:txBody>
          </p:sp>
          <p:sp>
            <p:nvSpPr>
              <p:cNvPr id="20507" name="Line 53"/>
              <p:cNvSpPr>
                <a:spLocks noChangeShapeType="1"/>
              </p:cNvSpPr>
              <p:nvPr/>
            </p:nvSpPr>
            <p:spPr bwMode="auto">
              <a:xfrm>
                <a:off x="5312" y="3122"/>
                <a:ext cx="200" cy="0"/>
              </a:xfrm>
              <a:prstGeom prst="line">
                <a:avLst/>
              </a:prstGeom>
              <a:noFill/>
              <a:ln w="9525">
                <a:solidFill>
                  <a:srgbClr val="CC0099"/>
                </a:solidFill>
                <a:round/>
                <a:headEnd/>
                <a:tailEnd/>
              </a:ln>
            </p:spPr>
            <p:txBody>
              <a:bodyPr wrap="none" anchor="ctr"/>
              <a:lstStyle/>
              <a:p>
                <a:endParaRPr lang="zh-CN" altLang="en-US"/>
              </a:p>
            </p:txBody>
          </p:sp>
          <p:sp>
            <p:nvSpPr>
              <p:cNvPr id="20508" name="Line 54"/>
              <p:cNvSpPr>
                <a:spLocks noChangeShapeType="1"/>
              </p:cNvSpPr>
              <p:nvPr/>
            </p:nvSpPr>
            <p:spPr bwMode="auto">
              <a:xfrm>
                <a:off x="5308" y="1996"/>
                <a:ext cx="200" cy="0"/>
              </a:xfrm>
              <a:prstGeom prst="line">
                <a:avLst/>
              </a:prstGeom>
              <a:noFill/>
              <a:ln w="9525">
                <a:solidFill>
                  <a:srgbClr val="CC0099"/>
                </a:solidFill>
                <a:round/>
                <a:headEnd/>
                <a:tailEnd/>
              </a:ln>
            </p:spPr>
            <p:txBody>
              <a:bodyPr wrap="none" anchor="ctr"/>
              <a:lstStyle/>
              <a:p>
                <a:endParaRPr lang="zh-CN" altLang="en-US"/>
              </a:p>
            </p:txBody>
          </p:sp>
        </p:grpSp>
      </p:grpSp>
      <p:grpSp>
        <p:nvGrpSpPr>
          <p:cNvPr id="11" name="Group 71"/>
          <p:cNvGrpSpPr>
            <a:grpSpLocks/>
          </p:cNvGrpSpPr>
          <p:nvPr/>
        </p:nvGrpSpPr>
        <p:grpSpPr bwMode="auto">
          <a:xfrm>
            <a:off x="10988675" y="1873461"/>
            <a:ext cx="571500" cy="1693863"/>
            <a:chOff x="5684" y="1855"/>
            <a:chExt cx="381" cy="1217"/>
          </a:xfrm>
        </p:grpSpPr>
        <p:sp>
          <p:nvSpPr>
            <p:cNvPr id="20498" name="Rectangle 56"/>
            <p:cNvSpPr>
              <a:spLocks noChangeArrowheads="1"/>
            </p:cNvSpPr>
            <p:nvPr/>
          </p:nvSpPr>
          <p:spPr bwMode="auto">
            <a:xfrm>
              <a:off x="5836" y="2013"/>
              <a:ext cx="110" cy="1059"/>
            </a:xfrm>
            <a:prstGeom prst="rect">
              <a:avLst/>
            </a:prstGeom>
            <a:solidFill>
              <a:srgbClr val="FF9933"/>
            </a:solidFill>
            <a:ln w="9525">
              <a:noFill/>
              <a:miter lim="800000"/>
              <a:headEnd/>
              <a:tailEnd/>
            </a:ln>
          </p:spPr>
          <p:txBody>
            <a:bodyPr wrap="none" anchor="ctr"/>
            <a:lstStyle/>
            <a:p>
              <a:endParaRPr lang="zh-CN" altLang="en-US"/>
            </a:p>
          </p:txBody>
        </p:sp>
        <p:sp>
          <p:nvSpPr>
            <p:cNvPr id="20499" name="Text Box 57"/>
            <p:cNvSpPr txBox="1">
              <a:spLocks noChangeArrowheads="1"/>
            </p:cNvSpPr>
            <p:nvPr/>
          </p:nvSpPr>
          <p:spPr bwMode="auto">
            <a:xfrm>
              <a:off x="5727" y="1974"/>
              <a:ext cx="332" cy="265"/>
            </a:xfrm>
            <a:prstGeom prst="rect">
              <a:avLst/>
            </a:prstGeom>
            <a:noFill/>
            <a:ln w="9525">
              <a:noFill/>
              <a:miter lim="800000"/>
              <a:headEnd/>
              <a:tailEnd/>
            </a:ln>
          </p:spPr>
          <p:txBody>
            <a:bodyPr>
              <a:spAutoFit/>
            </a:bodyPr>
            <a:lstStyle/>
            <a:p>
              <a:r>
                <a:rPr kumimoji="1" lang="en-US" altLang="zh-CN" b="1">
                  <a:solidFill>
                    <a:srgbClr val="0070C0"/>
                  </a:solidFill>
                </a:rPr>
                <a:t>d</a:t>
              </a:r>
              <a:r>
                <a:rPr kumimoji="1" lang="en-US" altLang="zh-CN" b="1" i="1">
                  <a:solidFill>
                    <a:srgbClr val="0070C0"/>
                  </a:solidFill>
                </a:rPr>
                <a:t>r</a:t>
              </a:r>
            </a:p>
          </p:txBody>
        </p:sp>
        <p:sp>
          <p:nvSpPr>
            <p:cNvPr id="20500" name="Text Box 59"/>
            <p:cNvSpPr txBox="1">
              <a:spLocks noChangeArrowheads="1"/>
            </p:cNvSpPr>
            <p:nvPr/>
          </p:nvSpPr>
          <p:spPr bwMode="auto">
            <a:xfrm>
              <a:off x="5703" y="2558"/>
              <a:ext cx="362" cy="265"/>
            </a:xfrm>
            <a:prstGeom prst="rect">
              <a:avLst/>
            </a:prstGeom>
            <a:noFill/>
            <a:ln w="9525">
              <a:noFill/>
              <a:miter lim="800000"/>
              <a:headEnd/>
              <a:tailEnd/>
            </a:ln>
          </p:spPr>
          <p:txBody>
            <a:bodyPr>
              <a:spAutoFit/>
            </a:bodyPr>
            <a:lstStyle/>
            <a:p>
              <a:r>
                <a:rPr kumimoji="1" lang="en-US" altLang="zh-CN" b="1"/>
                <a:t>d</a:t>
              </a:r>
              <a:r>
                <a:rPr kumimoji="1" lang="en-US" altLang="zh-CN" b="1" i="1"/>
                <a:t>s</a:t>
              </a:r>
            </a:p>
          </p:txBody>
        </p:sp>
        <p:sp>
          <p:nvSpPr>
            <p:cNvPr id="20501" name="Text Box 68"/>
            <p:cNvSpPr txBox="1">
              <a:spLocks noChangeArrowheads="1"/>
            </p:cNvSpPr>
            <p:nvPr/>
          </p:nvSpPr>
          <p:spPr bwMode="auto">
            <a:xfrm>
              <a:off x="5684" y="1855"/>
              <a:ext cx="182" cy="265"/>
            </a:xfrm>
            <a:prstGeom prst="rect">
              <a:avLst/>
            </a:prstGeom>
            <a:noFill/>
            <a:ln w="9525">
              <a:noFill/>
              <a:miter lim="800000"/>
              <a:headEnd/>
              <a:tailEnd/>
            </a:ln>
          </p:spPr>
          <p:txBody>
            <a:bodyPr>
              <a:spAutoFit/>
            </a:bodyPr>
            <a:lstStyle/>
            <a:p>
              <a:r>
                <a:rPr lang="en-US" altLang="zh-CN" b="1" i="1"/>
                <a:t>r</a:t>
              </a:r>
            </a:p>
          </p:txBody>
        </p:sp>
      </p:grpSp>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EBA4A843-F522-4717-9726-81849A9ECF30}"/>
                  </a:ext>
                </a:extLst>
              </p:cNvPr>
              <p:cNvSpPr/>
              <p:nvPr/>
            </p:nvSpPr>
            <p:spPr>
              <a:xfrm>
                <a:off x="1331849" y="5565323"/>
                <a:ext cx="10860151" cy="95186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200" b="1" i="1">
                              <a:latin typeface="Cambria Math" panose="02040503050406030204" pitchFamily="18" charset="0"/>
                            </a:rPr>
                          </m:ctrlPr>
                        </m:mPr>
                        <m:mr>
                          <m:e/>
                        </m:mr>
                        <m:mr>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𝜱</m:t>
                                </m:r>
                              </m:e>
                              <m:sub>
                                <m:r>
                                  <a:rPr lang="zh-CN" altLang="en-US" sz="2200" b="1" i="1">
                                    <a:latin typeface="Cambria Math" panose="02040503050406030204" pitchFamily="18" charset="0"/>
                                  </a:rPr>
                                  <m:t>𝒎</m:t>
                                </m:r>
                              </m:sub>
                            </m:sSub>
                            <m:r>
                              <a:rPr lang="zh-CN" altLang="en-US" sz="2200" b="1">
                                <a:latin typeface="Cambria Math" panose="02040503050406030204" pitchFamily="18" charset="0"/>
                              </a:rPr>
                              <m:t>=</m:t>
                            </m:r>
                            <m:nary>
                              <m:naryPr>
                                <m:limLoc m:val="subSup"/>
                                <m:grow m:val="on"/>
                                <m:supHide m:val="on"/>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𝒔</m:t>
                                </m:r>
                              </m:sub>
                              <m:sup/>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𝑩</m:t>
                                    </m:r>
                                  </m:e>
                                </m:acc>
                                <m:r>
                                  <a:rPr lang="zh-CN" altLang="en-US" sz="2200" b="1">
                                    <a:latin typeface="Cambria Math" panose="02040503050406030204" pitchFamily="18" charset="0"/>
                                  </a:rPr>
                                  <m:t>⋅</m:t>
                                </m:r>
                                <m:r>
                                  <m:rPr>
                                    <m:nor/>
                                  </m:rPr>
                                  <a:rPr lang="zh-CN" altLang="en-US" sz="2200" b="1">
                                    <a:latin typeface="Cambria Math" panose="02040503050406030204" pitchFamily="18" charset="0"/>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𝑺</m:t>
                                    </m:r>
                                  </m:e>
                                </m:acc>
                              </m:e>
                            </m:nary>
                            <m:r>
                              <a:rPr lang="zh-CN" altLang="en-US" sz="2200" b="1">
                                <a:latin typeface="Cambria Math" panose="02040503050406030204" pitchFamily="18" charset="0"/>
                              </a:rPr>
                              <m:t>=</m:t>
                            </m:r>
                            <m:nary>
                              <m:naryPr>
                                <m:grow m:val="on"/>
                                <m:subHide m:val="on"/>
                                <m:supHide m:val="on"/>
                                <m:ctrlPr>
                                  <a:rPr lang="zh-CN" altLang="en-US" sz="2200" b="1" i="1">
                                    <a:latin typeface="Cambria Math" panose="02040503050406030204" pitchFamily="18" charset="0"/>
                                  </a:rPr>
                                </m:ctrlPr>
                              </m:naryPr>
                              <m:sub/>
                              <m:sup/>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b="1">
                                        <a:latin typeface="Cambria Math" panose="02040503050406030204" pitchFamily="18" charset="0"/>
                                      </a:rPr>
                                      <m:t>𝟏</m:t>
                                    </m:r>
                                  </m:sub>
                                </m:sSub>
                              </m:e>
                            </m:nary>
                            <m:r>
                              <m:rPr>
                                <m:nor/>
                              </m:rPr>
                              <a:rPr lang="zh-CN" altLang="en-US" sz="2200" b="1">
                                <a:latin typeface="Cambria Math" panose="02040503050406030204" pitchFamily="18" charset="0"/>
                              </a:rPr>
                              <m:t>d</m:t>
                            </m:r>
                            <m:r>
                              <a:rPr lang="zh-CN" altLang="en-US" sz="2200" b="1" i="1">
                                <a:latin typeface="Cambria Math" panose="02040503050406030204" pitchFamily="18" charset="0"/>
                              </a:rPr>
                              <m:t>𝑺</m:t>
                            </m:r>
                            <m:r>
                              <a:rPr lang="zh-CN" altLang="en-US" sz="2200" b="1">
                                <a:latin typeface="Cambria Math" panose="02040503050406030204" pitchFamily="18" charset="0"/>
                              </a:rPr>
                              <m:t>+</m:t>
                            </m:r>
                            <m:nary>
                              <m:naryPr>
                                <m:grow m:val="on"/>
                                <m:subHide m:val="on"/>
                                <m:supHide m:val="on"/>
                                <m:ctrlPr>
                                  <a:rPr lang="zh-CN" altLang="en-US" sz="2200" b="1" i="1">
                                    <a:latin typeface="Cambria Math" panose="02040503050406030204" pitchFamily="18" charset="0"/>
                                  </a:rPr>
                                </m:ctrlPr>
                              </m:naryPr>
                              <m:sub/>
                              <m:sup/>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b="1">
                                        <a:latin typeface="Cambria Math" panose="02040503050406030204" pitchFamily="18" charset="0"/>
                                      </a:rPr>
                                      <m:t>𝟐</m:t>
                                    </m:r>
                                  </m:sub>
                                </m:sSub>
                              </m:e>
                            </m:nary>
                            <m:r>
                              <m:rPr>
                                <m:nor/>
                              </m:rPr>
                              <a:rPr lang="zh-CN" altLang="en-US" sz="2200" b="1">
                                <a:latin typeface="Cambria Math" panose="02040503050406030204" pitchFamily="18" charset="0"/>
                              </a:rPr>
                              <m:t>d</m:t>
                            </m:r>
                            <m:r>
                              <a:rPr lang="zh-CN" altLang="en-US" sz="2200" b="1" i="1">
                                <a:latin typeface="Cambria Math" panose="02040503050406030204" pitchFamily="18" charset="0"/>
                              </a:rPr>
                              <m:t>𝑺</m:t>
                            </m:r>
                            <m:r>
                              <a:rPr lang="zh-CN" altLang="en-US" sz="2200" b="1">
                                <a:latin typeface="Cambria Math" panose="02040503050406030204" pitchFamily="18" charset="0"/>
                              </a:rPr>
                              <m:t>=</m:t>
                            </m:r>
                            <m:nary>
                              <m:naryPr>
                                <m:limLoc m:val="subSup"/>
                                <m:grow m:val="on"/>
                                <m:ctrlPr>
                                  <a:rPr lang="zh-CN" altLang="en-US" sz="2200" b="1" i="1">
                                    <a:latin typeface="Cambria Math" panose="02040503050406030204" pitchFamily="18" charset="0"/>
                                  </a:rPr>
                                </m:ctrlPr>
                              </m:naryPr>
                              <m:sub>
                                <m:r>
                                  <a:rPr lang="zh-CN" altLang="en-US" sz="2200" b="1">
                                    <a:latin typeface="Cambria Math" panose="02040503050406030204" pitchFamily="18" charset="0"/>
                                  </a:rPr>
                                  <m:t>𝟎</m:t>
                                </m:r>
                              </m:sub>
                              <m:sup>
                                <m:r>
                                  <a:rPr lang="zh-CN" altLang="en-US" sz="2200" b="1" i="1">
                                    <a:latin typeface="Cambria Math" panose="02040503050406030204" pitchFamily="18" charset="0"/>
                                  </a:rPr>
                                  <m:t>𝑹</m:t>
                                </m:r>
                              </m:sup>
                              <m:e>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𝑰𝒓</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den>
                                </m:f>
                              </m:e>
                            </m:nary>
                            <m:r>
                              <a:rPr lang="zh-CN" altLang="en-US" sz="2200" b="1" i="1">
                                <a:latin typeface="Cambria Math" panose="02040503050406030204" pitchFamily="18" charset="0"/>
                              </a:rPr>
                              <m:t>𝑳</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r>
                              <a:rPr lang="zh-CN" altLang="en-US" sz="2200" b="1">
                                <a:latin typeface="Cambria Math" panose="02040503050406030204" pitchFamily="18" charset="0"/>
                              </a:rPr>
                              <m:t>+</m:t>
                            </m:r>
                            <m:nary>
                              <m:naryPr>
                                <m:limLoc m:val="subSup"/>
                                <m:grow m:val="on"/>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𝑹</m:t>
                                </m:r>
                              </m:sub>
                              <m:sup>
                                <m:r>
                                  <a:rPr lang="zh-CN" altLang="en-US" sz="2200" b="1">
                                    <a:latin typeface="Cambria Math" panose="02040503050406030204" pitchFamily="18" charset="0"/>
                                  </a:rPr>
                                  <m:t>𝟐</m:t>
                                </m:r>
                                <m:r>
                                  <a:rPr lang="zh-CN" altLang="en-US" sz="2200" b="1" i="1">
                                    <a:latin typeface="Cambria Math" panose="02040503050406030204" pitchFamily="18" charset="0"/>
                                  </a:rPr>
                                  <m:t>𝑹</m:t>
                                </m:r>
                              </m:sup>
                              <m:e>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𝒓</m:t>
                                    </m:r>
                                  </m:den>
                                </m:f>
                              </m:e>
                            </m:nary>
                            <m:r>
                              <a:rPr lang="zh-CN" altLang="en-US" sz="2200" b="1" i="1">
                                <a:latin typeface="Cambria Math" panose="02040503050406030204" pitchFamily="18" charset="0"/>
                              </a:rPr>
                              <m:t>𝑳</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𝑰𝑳</m:t>
                                </m:r>
                              </m:num>
                              <m:den>
                                <m:r>
                                  <a:rPr lang="zh-CN" altLang="en-US" sz="2200" b="1">
                                    <a:latin typeface="Cambria Math" panose="02040503050406030204" pitchFamily="18" charset="0"/>
                                  </a:rPr>
                                  <m:t>𝟒</m:t>
                                </m:r>
                                <m:r>
                                  <a:rPr lang="zh-CN" altLang="en-US" sz="2200" b="1" i="1">
                                    <a:latin typeface="Cambria Math" panose="02040503050406030204" pitchFamily="18" charset="0"/>
                                  </a:rPr>
                                  <m:t>𝝅</m:t>
                                </m:r>
                              </m:den>
                            </m:f>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𝑰𝑳</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den>
                            </m:f>
                            <m:r>
                              <a:rPr lang="zh-CN" altLang="en-US" sz="2200" b="1">
                                <a:latin typeface="Cambria Math" panose="02040503050406030204" pitchFamily="18" charset="0"/>
                              </a:rPr>
                              <m:t>𝐥𝐧𝟐</m:t>
                            </m:r>
                            <m:r>
                              <m:rPr>
                                <m:nor/>
                              </m:rPr>
                              <a:rPr lang="zh-CN" altLang="en-US" sz="2200" b="1" i="1">
                                <a:latin typeface="Cambria Math" panose="02040503050406030204" pitchFamily="18" charset="0"/>
                              </a:rPr>
                              <m:t>  </m:t>
                            </m:r>
                          </m:e>
                        </m:mr>
                      </m:m>
                    </m:oMath>
                  </m:oMathPara>
                </a14:m>
                <a:endParaRPr lang="zh-CN" altLang="en-US" sz="2200" b="1" dirty="0"/>
              </a:p>
            </p:txBody>
          </p:sp>
        </mc:Choice>
        <mc:Fallback xmlns="">
          <p:sp>
            <p:nvSpPr>
              <p:cNvPr id="68" name="矩形 67">
                <a:extLst>
                  <a:ext uri="{FF2B5EF4-FFF2-40B4-BE49-F238E27FC236}">
                    <a16:creationId xmlns:a16="http://schemas.microsoft.com/office/drawing/2014/main" id="{EBA4A843-F522-4717-9726-81849A9ECF30}"/>
                  </a:ext>
                </a:extLst>
              </p:cNvPr>
              <p:cNvSpPr>
                <a:spLocks noRot="1" noChangeAspect="1" noMove="1" noResize="1" noEditPoints="1" noAdjustHandles="1" noChangeArrowheads="1" noChangeShapeType="1" noTextEdit="1"/>
              </p:cNvSpPr>
              <p:nvPr/>
            </p:nvSpPr>
            <p:spPr>
              <a:xfrm>
                <a:off x="1331849" y="5565323"/>
                <a:ext cx="10860151" cy="951864"/>
              </a:xfrm>
              <a:prstGeom prst="rect">
                <a:avLst/>
              </a:prstGeom>
              <a:blipFill>
                <a:blip r:embed="rId9"/>
                <a:stretch>
                  <a:fillRect/>
                </a:stretch>
              </a:blipFill>
            </p:spPr>
            <p:txBody>
              <a:bodyPr/>
              <a:lstStyle/>
              <a:p>
                <a:r>
                  <a:rPr lang="zh-CN" altLang="en-US">
                    <a:noFill/>
                  </a:rPr>
                  <a:t> </a:t>
                </a:r>
              </a:p>
            </p:txBody>
          </p:sp>
        </mc:Fallback>
      </mc:AlternateContent>
      <p:grpSp>
        <p:nvGrpSpPr>
          <p:cNvPr id="69" name="Group 14">
            <a:extLst>
              <a:ext uri="{FF2B5EF4-FFF2-40B4-BE49-F238E27FC236}">
                <a16:creationId xmlns:a16="http://schemas.microsoft.com/office/drawing/2014/main" id="{6462FC2A-4265-4556-B804-3A3D40E362BF}"/>
              </a:ext>
            </a:extLst>
          </p:cNvPr>
          <p:cNvGrpSpPr>
            <a:grpSpLocks/>
          </p:cNvGrpSpPr>
          <p:nvPr/>
        </p:nvGrpSpPr>
        <p:grpSpPr bwMode="auto">
          <a:xfrm>
            <a:off x="4295470" y="2637442"/>
            <a:ext cx="541338" cy="1016000"/>
            <a:chOff x="2313" y="522"/>
            <a:chExt cx="341" cy="640"/>
          </a:xfrm>
        </p:grpSpPr>
        <p:sp>
          <p:nvSpPr>
            <p:cNvPr id="70" name="AutoShape 15">
              <a:extLst>
                <a:ext uri="{FF2B5EF4-FFF2-40B4-BE49-F238E27FC236}">
                  <a16:creationId xmlns:a16="http://schemas.microsoft.com/office/drawing/2014/main" id="{3951D728-0951-4A34-92FB-8AE9D27B5E6B}"/>
                </a:ext>
              </a:extLst>
            </p:cNvPr>
            <p:cNvSpPr>
              <a:spLocks/>
            </p:cNvSpPr>
            <p:nvPr/>
          </p:nvSpPr>
          <p:spPr bwMode="auto">
            <a:xfrm>
              <a:off x="2313" y="522"/>
              <a:ext cx="45" cy="640"/>
            </a:xfrm>
            <a:prstGeom prst="rightBrace">
              <a:avLst>
                <a:gd name="adj1" fmla="val 55291"/>
                <a:gd name="adj2" fmla="val 50000"/>
              </a:avLst>
            </a:prstGeom>
            <a:noFill/>
            <a:ln w="19050">
              <a:solidFill>
                <a:srgbClr val="CC0099"/>
              </a:solidFill>
              <a:round/>
              <a:headEnd/>
              <a:tailEnd/>
            </a:ln>
          </p:spPr>
          <p:txBody>
            <a:bodyPr wrap="square" anchor="ctr">
              <a:spAutoFit/>
            </a:bodyPr>
            <a:lstStyle/>
            <a:p>
              <a:endParaRPr lang="zh-CN" altLang="en-US"/>
            </a:p>
          </p:txBody>
        </p:sp>
        <p:sp>
          <p:nvSpPr>
            <p:cNvPr id="71" name="AutoShape 16">
              <a:extLst>
                <a:ext uri="{FF2B5EF4-FFF2-40B4-BE49-F238E27FC236}">
                  <a16:creationId xmlns:a16="http://schemas.microsoft.com/office/drawing/2014/main" id="{57B2A199-2526-4761-9527-465E6F1B9436}"/>
                </a:ext>
              </a:extLst>
            </p:cNvPr>
            <p:cNvSpPr>
              <a:spLocks noChangeArrowheads="1"/>
            </p:cNvSpPr>
            <p:nvPr/>
          </p:nvSpPr>
          <p:spPr bwMode="auto">
            <a:xfrm>
              <a:off x="2450" y="785"/>
              <a:ext cx="204" cy="90"/>
            </a:xfrm>
            <a:prstGeom prst="rightArrow">
              <a:avLst>
                <a:gd name="adj1" fmla="val 50000"/>
                <a:gd name="adj2" fmla="val 56667"/>
              </a:avLst>
            </a:prstGeom>
            <a:noFill/>
            <a:ln w="19050" algn="ctr">
              <a:solidFill>
                <a:srgbClr val="CC0099"/>
              </a:solidFill>
              <a:miter lim="800000"/>
              <a:headEnd/>
              <a:tailEnd/>
            </a:ln>
          </p:spPr>
          <p:txBody>
            <a:bodyPr anchor="ctr">
              <a:spAutoFit/>
            </a:bodyPr>
            <a:lstStyle/>
            <a:p>
              <a:endParaRPr lang="zh-CN" altLang="en-US"/>
            </a:p>
          </p:txBody>
        </p:sp>
      </p:grpSp>
      <p:sp>
        <p:nvSpPr>
          <p:cNvPr id="66" name="文本框 65">
            <a:extLst>
              <a:ext uri="{FF2B5EF4-FFF2-40B4-BE49-F238E27FC236}">
                <a16:creationId xmlns:a16="http://schemas.microsoft.com/office/drawing/2014/main" id="{DA045395-5B09-4E44-B733-7B7F25DE95F9}"/>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71995" y="722397"/>
            <a:ext cx="4535488" cy="430887"/>
          </a:xfrm>
          <a:prstGeom prst="rect">
            <a:avLst/>
          </a:prstGeom>
          <a:noFill/>
          <a:ln w="38100">
            <a:noFill/>
            <a:miter lim="800000"/>
            <a:headEnd/>
            <a:tailEnd type="none" w="sm" len="lg"/>
          </a:ln>
        </p:spPr>
        <p:txBody>
          <a:bodyPr lIns="90000" tIns="46800" rIns="90000" bIns="46800">
            <a:spAutoFit/>
          </a:bodyPr>
          <a:lstStyle>
            <a:defPPr>
              <a:defRPr lang="zh-CN"/>
            </a:defPPr>
            <a:lvl1pPr>
              <a:defRPr kumimoji="1" sz="2200" b="1">
                <a:solidFill>
                  <a:srgbClr val="006600"/>
                </a:solidFill>
              </a:defRPr>
            </a:lvl1pPr>
          </a:lstStyle>
          <a:p>
            <a:r>
              <a:rPr lang="en-US" altLang="zh-CN" dirty="0"/>
              <a:t>4. </a:t>
            </a:r>
            <a:r>
              <a:rPr lang="zh-CN" altLang="en-US" dirty="0"/>
              <a:t>真空中磁场的作用力</a:t>
            </a:r>
          </a:p>
        </p:txBody>
      </p:sp>
      <p:sp>
        <p:nvSpPr>
          <p:cNvPr id="154630" name="Text Box 6"/>
          <p:cNvSpPr txBox="1">
            <a:spLocks noChangeArrowheads="1"/>
          </p:cNvSpPr>
          <p:nvPr/>
        </p:nvSpPr>
        <p:spPr bwMode="auto">
          <a:xfrm>
            <a:off x="1090244" y="1601529"/>
            <a:ext cx="5778500" cy="433068"/>
          </a:xfrm>
          <a:prstGeom prst="rect">
            <a:avLst/>
          </a:prstGeom>
          <a:noFill/>
          <a:ln w="38100">
            <a:noFill/>
            <a:miter lim="800000"/>
            <a:headEnd/>
            <a:tailEnd type="none" w="sm" len="lg"/>
          </a:ln>
        </p:spPr>
        <p:txBody>
          <a:bodyPr lIns="90000" tIns="46800" rIns="90000" bIns="46800">
            <a:spAutoFit/>
          </a:bodyPr>
          <a:lstStyle/>
          <a:p>
            <a:pPr marL="342900" indent="-342900">
              <a:buFont typeface="Wingdings" panose="05000000000000000000" pitchFamily="2" charset="2"/>
              <a:buChar char="p"/>
            </a:pPr>
            <a:r>
              <a:rPr kumimoji="1" lang="zh-CN" altLang="en-US" sz="2200" b="1" dirty="0"/>
              <a:t>磁场对运动电荷的作用力</a:t>
            </a:r>
            <a:r>
              <a:rPr kumimoji="1" lang="en-US" altLang="zh-CN" sz="2200" b="1" dirty="0"/>
              <a:t>——</a:t>
            </a:r>
            <a:r>
              <a:rPr kumimoji="1" lang="zh-CN" altLang="en-US" sz="2200" b="1" dirty="0"/>
              <a:t>洛伦兹力 </a:t>
            </a:r>
          </a:p>
        </p:txBody>
      </p:sp>
      <mc:AlternateContent xmlns:mc="http://schemas.openxmlformats.org/markup-compatibility/2006" xmlns:a14="http://schemas.microsoft.com/office/drawing/2010/main">
        <mc:Choice Requires="a14">
          <p:sp>
            <p:nvSpPr>
              <p:cNvPr id="24591" name="Object 12"/>
              <p:cNvSpPr txBox="1"/>
              <p:nvPr/>
            </p:nvSpPr>
            <p:spPr bwMode="auto">
              <a:xfrm>
                <a:off x="6513265" y="1601529"/>
                <a:ext cx="1825371" cy="381000"/>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smtClean="0">
                              <a:solidFill>
                                <a:srgbClr val="006600"/>
                              </a:solidFill>
                              <a:latin typeface="Cambria Math" panose="02040503050406030204" pitchFamily="18" charset="0"/>
                            </a:rPr>
                          </m:ctrlPr>
                        </m:sSubPr>
                        <m:e>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𝑭</m:t>
                              </m:r>
                            </m:e>
                          </m:acc>
                        </m:e>
                        <m:sub>
                          <m:r>
                            <a:rPr lang="zh-CN" altLang="en-US" sz="2200" b="1" i="1">
                              <a:solidFill>
                                <a:srgbClr val="006600"/>
                              </a:solidFill>
                              <a:latin typeface="Cambria Math" panose="02040503050406030204" pitchFamily="18" charset="0"/>
                            </a:rPr>
                            <m:t>𝑩</m:t>
                          </m:r>
                        </m:sub>
                      </m:sSub>
                      <m:r>
                        <a:rPr lang="zh-CN" altLang="en-US" sz="2200" b="1" i="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𝒒</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𝒗</m:t>
                          </m:r>
                        </m:e>
                      </m:acc>
                      <m:r>
                        <a:rPr lang="zh-CN" altLang="en-US" sz="2200" b="1" i="1">
                          <a:solidFill>
                            <a:srgbClr val="006600"/>
                          </a:solidFill>
                          <a:latin typeface="Cambria Math" panose="02040503050406030204" pitchFamily="18" charset="0"/>
                        </a:rPr>
                        <m:t>×</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𝑩</m:t>
                          </m:r>
                        </m:e>
                      </m:acc>
                    </m:oMath>
                  </m:oMathPara>
                </a14:m>
                <a:endParaRPr lang="zh-CN" altLang="en-US" sz="2200" b="1" dirty="0">
                  <a:solidFill>
                    <a:srgbClr val="006600"/>
                  </a:solidFill>
                </a:endParaRPr>
              </a:p>
            </p:txBody>
          </p:sp>
        </mc:Choice>
        <mc:Fallback xmlns="">
          <p:sp>
            <p:nvSpPr>
              <p:cNvPr id="24591" name="Object 12"/>
              <p:cNvSpPr txBox="1">
                <a:spLocks noRot="1" noChangeAspect="1" noMove="1" noResize="1" noEditPoints="1" noAdjustHandles="1" noChangeArrowheads="1" noChangeShapeType="1" noTextEdit="1"/>
              </p:cNvSpPr>
              <p:nvPr/>
            </p:nvSpPr>
            <p:spPr bwMode="auto">
              <a:xfrm>
                <a:off x="6513265" y="1601529"/>
                <a:ext cx="1825371" cy="381000"/>
              </a:xfrm>
              <a:prstGeom prst="rect">
                <a:avLst/>
              </a:prstGeom>
              <a:blipFill>
                <a:blip r:embed="rId2"/>
                <a:stretch>
                  <a:fillRect b="-35484"/>
                </a:stretch>
              </a:blipFill>
            </p:spPr>
            <p:txBody>
              <a:bodyPr/>
              <a:lstStyle/>
              <a:p>
                <a:r>
                  <a:rPr lang="zh-CN" altLang="en-US">
                    <a:noFill/>
                  </a:rPr>
                  <a:t> </a:t>
                </a:r>
              </a:p>
            </p:txBody>
          </p:sp>
        </mc:Fallback>
      </mc:AlternateContent>
      <p:grpSp>
        <p:nvGrpSpPr>
          <p:cNvPr id="4" name="Group 23"/>
          <p:cNvGrpSpPr>
            <a:grpSpLocks/>
          </p:cNvGrpSpPr>
          <p:nvPr/>
        </p:nvGrpSpPr>
        <p:grpSpPr bwMode="auto">
          <a:xfrm>
            <a:off x="9484768" y="704764"/>
            <a:ext cx="2571750" cy="1674812"/>
            <a:chOff x="960" y="1236"/>
            <a:chExt cx="1680" cy="1200"/>
          </a:xfrm>
        </p:grpSpPr>
        <p:grpSp>
          <p:nvGrpSpPr>
            <p:cNvPr id="24609" name="Group 24"/>
            <p:cNvGrpSpPr>
              <a:grpSpLocks/>
            </p:cNvGrpSpPr>
            <p:nvPr/>
          </p:nvGrpSpPr>
          <p:grpSpPr bwMode="auto">
            <a:xfrm>
              <a:off x="960" y="1236"/>
              <a:ext cx="1680" cy="1200"/>
              <a:chOff x="960" y="1236"/>
              <a:chExt cx="1680" cy="1200"/>
            </a:xfrm>
          </p:grpSpPr>
          <p:sp>
            <p:nvSpPr>
              <p:cNvPr id="24610" name="Rectangle 25"/>
              <p:cNvSpPr>
                <a:spLocks noChangeArrowheads="1"/>
              </p:cNvSpPr>
              <p:nvPr/>
            </p:nvSpPr>
            <p:spPr bwMode="auto">
              <a:xfrm>
                <a:off x="960" y="1236"/>
                <a:ext cx="1680" cy="1200"/>
              </a:xfrm>
              <a:prstGeom prst="rect">
                <a:avLst/>
              </a:prstGeom>
              <a:solidFill>
                <a:srgbClr val="FFFFFF"/>
              </a:solidFill>
              <a:ln w="9525">
                <a:solidFill>
                  <a:srgbClr val="00AAA6"/>
                </a:solidFill>
                <a:miter lim="800000"/>
                <a:headEnd/>
                <a:tailEnd/>
              </a:ln>
            </p:spPr>
            <p:txBody>
              <a:bodyPr wrap="none" anchor="ctr"/>
              <a:lstStyle/>
              <a:p>
                <a:endParaRPr lang="zh-CN" altLang="en-US"/>
              </a:p>
            </p:txBody>
          </p:sp>
          <p:grpSp>
            <p:nvGrpSpPr>
              <p:cNvPr id="24611" name="Group 26"/>
              <p:cNvGrpSpPr>
                <a:grpSpLocks/>
              </p:cNvGrpSpPr>
              <p:nvPr/>
            </p:nvGrpSpPr>
            <p:grpSpPr bwMode="auto">
              <a:xfrm>
                <a:off x="1053" y="1315"/>
                <a:ext cx="1355" cy="769"/>
                <a:chOff x="1053" y="1315"/>
                <a:chExt cx="1355" cy="769"/>
              </a:xfrm>
            </p:grpSpPr>
            <p:sp>
              <p:nvSpPr>
                <p:cNvPr id="24612" name="Line 27"/>
                <p:cNvSpPr>
                  <a:spLocks noChangeShapeType="1"/>
                </p:cNvSpPr>
                <p:nvPr/>
              </p:nvSpPr>
              <p:spPr bwMode="auto">
                <a:xfrm>
                  <a:off x="1284" y="2004"/>
                  <a:ext cx="1008" cy="0"/>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24613" name="Line 28"/>
                <p:cNvSpPr>
                  <a:spLocks noChangeShapeType="1"/>
                </p:cNvSpPr>
                <p:nvPr/>
              </p:nvSpPr>
              <p:spPr bwMode="auto">
                <a:xfrm flipV="1">
                  <a:off x="1284" y="1488"/>
                  <a:ext cx="660" cy="516"/>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24614" name="Line 29"/>
                <p:cNvSpPr>
                  <a:spLocks noChangeShapeType="1"/>
                </p:cNvSpPr>
                <p:nvPr/>
              </p:nvSpPr>
              <p:spPr bwMode="auto">
                <a:xfrm>
                  <a:off x="1428" y="1908"/>
                  <a:ext cx="96" cy="96"/>
                </a:xfrm>
                <a:prstGeom prst="line">
                  <a:avLst/>
                </a:prstGeom>
                <a:noFill/>
                <a:ln w="9525">
                  <a:solidFill>
                    <a:schemeClr val="tx1"/>
                  </a:solidFill>
                  <a:round/>
                  <a:headEnd/>
                  <a:tailEnd/>
                </a:ln>
              </p:spPr>
              <p:txBody>
                <a:bodyPr wrap="none" anchor="ctr"/>
                <a:lstStyle/>
                <a:p>
                  <a:endParaRPr lang="zh-CN" altLang="en-US"/>
                </a:p>
              </p:txBody>
            </p:sp>
            <mc:AlternateContent xmlns:mc="http://schemas.openxmlformats.org/markup-compatibility/2006" xmlns:a14="http://schemas.microsoft.com/office/drawing/2010/main">
              <mc:Choice Requires="a14">
                <p:sp>
                  <p:nvSpPr>
                    <p:cNvPr id="24586" name="Object 30"/>
                    <p:cNvSpPr txBox="1"/>
                    <p:nvPr/>
                  </p:nvSpPr>
                  <p:spPr bwMode="auto">
                    <a:xfrm>
                      <a:off x="1053" y="1620"/>
                      <a:ext cx="220" cy="268"/>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𝑭</m:t>
                                </m:r>
                              </m:e>
                            </m:acc>
                          </m:oMath>
                        </m:oMathPara>
                      </a14:m>
                      <a:endParaRPr lang="zh-CN" altLang="en-US" sz="2400" b="1"/>
                    </a:p>
                  </p:txBody>
                </p:sp>
              </mc:Choice>
              <mc:Fallback xmlns="">
                <p:sp>
                  <p:nvSpPr>
                    <p:cNvPr id="24586" name="Object 30"/>
                    <p:cNvSpPr txBox="1">
                      <a:spLocks noRot="1" noChangeAspect="1" noMove="1" noResize="1" noEditPoints="1" noAdjustHandles="1" noChangeArrowheads="1" noChangeShapeType="1" noTextEdit="1"/>
                    </p:cNvSpPr>
                    <p:nvPr/>
                  </p:nvSpPr>
                  <p:spPr bwMode="auto">
                    <a:xfrm>
                      <a:off x="1053" y="1620"/>
                      <a:ext cx="220" cy="268"/>
                    </a:xfrm>
                    <a:prstGeom prst="rect">
                      <a:avLst/>
                    </a:prstGeom>
                    <a:blipFill>
                      <a:blip r:embed="rId4"/>
                      <a:stretch>
                        <a:fillRect b="-3226"/>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87" name="Object 31"/>
                    <p:cNvSpPr txBox="1"/>
                    <p:nvPr/>
                  </p:nvSpPr>
                  <p:spPr bwMode="auto">
                    <a:xfrm>
                      <a:off x="1422" y="1747"/>
                      <a:ext cx="314" cy="234"/>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b="1" i="1">
                                <a:solidFill>
                                  <a:srgbClr val="000000"/>
                                </a:solidFill>
                                <a:latin typeface="Cambria Math" panose="02040503050406030204" pitchFamily="18" charset="0"/>
                              </a:rPr>
                              <m:t>𝜽</m:t>
                            </m:r>
                          </m:oMath>
                        </m:oMathPara>
                      </a14:m>
                      <a:endParaRPr lang="zh-CN" altLang="en-US" b="1" dirty="0"/>
                    </a:p>
                  </p:txBody>
                </p:sp>
              </mc:Choice>
              <mc:Fallback xmlns="">
                <p:sp>
                  <p:nvSpPr>
                    <p:cNvPr id="24587" name="Object 31"/>
                    <p:cNvSpPr txBox="1">
                      <a:spLocks noRot="1" noChangeAspect="1" noMove="1" noResize="1" noEditPoints="1" noAdjustHandles="1" noChangeArrowheads="1" noChangeShapeType="1" noTextEdit="1"/>
                    </p:cNvSpPr>
                    <p:nvPr/>
                  </p:nvSpPr>
                  <p:spPr bwMode="auto">
                    <a:xfrm>
                      <a:off x="1422" y="1747"/>
                      <a:ext cx="314" cy="234"/>
                    </a:xfrm>
                    <a:prstGeom prst="rect">
                      <a:avLst/>
                    </a:prstGeom>
                    <a:blipFill>
                      <a:blip r:embed="rId5"/>
                      <a:stretch>
                        <a:fillRect b="-16667"/>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88" name="Object 32"/>
                    <p:cNvSpPr txBox="1"/>
                    <p:nvPr/>
                  </p:nvSpPr>
                  <p:spPr bwMode="auto">
                    <a:xfrm>
                      <a:off x="1070" y="1861"/>
                      <a:ext cx="223" cy="223"/>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4588" name="Object 32"/>
                    <p:cNvSpPr txBox="1">
                      <a:spLocks noRot="1" noChangeAspect="1" noMove="1" noResize="1" noEditPoints="1" noAdjustHandles="1" noChangeArrowheads="1" noChangeShapeType="1" noTextEdit="1"/>
                    </p:cNvSpPr>
                    <p:nvPr/>
                  </p:nvSpPr>
                  <p:spPr bwMode="auto">
                    <a:xfrm>
                      <a:off x="1070" y="1861"/>
                      <a:ext cx="223" cy="223"/>
                    </a:xfrm>
                    <a:prstGeom prst="rect">
                      <a:avLst/>
                    </a:prstGeom>
                    <a:blipFill>
                      <a:blip r:embed="rId6"/>
                      <a:stretch>
                        <a:fillRect l="-5357" r="-35714" b="-41176"/>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89" name="Object 33"/>
                    <p:cNvSpPr txBox="1"/>
                    <p:nvPr/>
                  </p:nvSpPr>
                  <p:spPr bwMode="auto">
                    <a:xfrm>
                      <a:off x="2246" y="1838"/>
                      <a:ext cx="162" cy="220"/>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𝑩</m:t>
                                </m:r>
                              </m:e>
                            </m:acc>
                          </m:oMath>
                        </m:oMathPara>
                      </a14:m>
                      <a:endParaRPr lang="zh-CN" altLang="en-US" b="1" dirty="0"/>
                    </a:p>
                  </p:txBody>
                </p:sp>
              </mc:Choice>
              <mc:Fallback xmlns="">
                <p:sp>
                  <p:nvSpPr>
                    <p:cNvPr id="24589" name="Object 33"/>
                    <p:cNvSpPr txBox="1">
                      <a:spLocks noRot="1" noChangeAspect="1" noMove="1" noResize="1" noEditPoints="1" noAdjustHandles="1" noChangeArrowheads="1" noChangeShapeType="1" noTextEdit="1"/>
                    </p:cNvSpPr>
                    <p:nvPr/>
                  </p:nvSpPr>
                  <p:spPr bwMode="auto">
                    <a:xfrm>
                      <a:off x="2246" y="1838"/>
                      <a:ext cx="162" cy="220"/>
                    </a:xfrm>
                    <a:prstGeom prst="rect">
                      <a:avLst/>
                    </a:prstGeom>
                    <a:blipFill>
                      <a:blip r:embed="rId7"/>
                      <a:stretch>
                        <a:fillRect r="-47500" b="-36000"/>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90" name="Object 34"/>
                    <p:cNvSpPr txBox="1"/>
                    <p:nvPr/>
                  </p:nvSpPr>
                  <p:spPr bwMode="auto">
                    <a:xfrm>
                      <a:off x="1996" y="1315"/>
                      <a:ext cx="126" cy="176"/>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𝝊</m:t>
                                </m:r>
                              </m:e>
                            </m:acc>
                          </m:oMath>
                        </m:oMathPara>
                      </a14:m>
                      <a:endParaRPr lang="zh-CN" altLang="en-US" sz="2400" b="1" dirty="0"/>
                    </a:p>
                  </p:txBody>
                </p:sp>
              </mc:Choice>
              <mc:Fallback xmlns="">
                <p:sp>
                  <p:nvSpPr>
                    <p:cNvPr id="24590" name="Object 34"/>
                    <p:cNvSpPr txBox="1">
                      <a:spLocks noRot="1" noChangeAspect="1" noMove="1" noResize="1" noEditPoints="1" noAdjustHandles="1" noChangeArrowheads="1" noChangeShapeType="1" noTextEdit="1"/>
                    </p:cNvSpPr>
                    <p:nvPr/>
                  </p:nvSpPr>
                  <p:spPr bwMode="auto">
                    <a:xfrm>
                      <a:off x="1996" y="1315"/>
                      <a:ext cx="126" cy="176"/>
                    </a:xfrm>
                    <a:prstGeom prst="rect">
                      <a:avLst/>
                    </a:prstGeom>
                    <a:blipFill>
                      <a:blip r:embed="rId8"/>
                      <a:stretch>
                        <a:fillRect r="-78125" b="-68293"/>
                      </a:stretch>
                    </a:blipFill>
                    <a:extLst/>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24585" name="Object 35"/>
                <p:cNvSpPr txBox="1"/>
                <p:nvPr/>
              </p:nvSpPr>
              <p:spPr bwMode="auto">
                <a:xfrm>
                  <a:off x="1023" y="2058"/>
                  <a:ext cx="363" cy="267"/>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𝒒</m:t>
                        </m:r>
                      </m:oMath>
                    </m:oMathPara>
                  </a14:m>
                  <a:endParaRPr lang="zh-CN" altLang="en-US" b="1" dirty="0"/>
                </a:p>
              </p:txBody>
            </p:sp>
          </mc:Choice>
          <mc:Fallback xmlns="">
            <p:sp>
              <p:nvSpPr>
                <p:cNvPr id="24585" name="Object 35"/>
                <p:cNvSpPr txBox="1">
                  <a:spLocks noRot="1" noChangeAspect="1" noMove="1" noResize="1" noEditPoints="1" noAdjustHandles="1" noChangeArrowheads="1" noChangeShapeType="1" noTextEdit="1"/>
                </p:cNvSpPr>
                <p:nvPr/>
              </p:nvSpPr>
              <p:spPr bwMode="auto">
                <a:xfrm>
                  <a:off x="1023" y="2058"/>
                  <a:ext cx="363" cy="267"/>
                </a:xfrm>
                <a:prstGeom prst="rect">
                  <a:avLst/>
                </a:prstGeom>
                <a:blipFill>
                  <a:blip r:embed="rId9"/>
                  <a:stretch>
                    <a:fillRect b="-16129"/>
                  </a:stretch>
                </a:blipFill>
                <a:extLst/>
              </p:spPr>
              <p:txBody>
                <a:bodyPr/>
                <a:lstStyle/>
                <a:p>
                  <a:r>
                    <a:rPr lang="zh-CN" altLang="en-US">
                      <a:noFill/>
                    </a:rPr>
                    <a:t> </a:t>
                  </a:r>
                </a:p>
              </p:txBody>
            </p:sp>
          </mc:Fallback>
        </mc:AlternateContent>
      </p:grpSp>
      <p:grpSp>
        <p:nvGrpSpPr>
          <p:cNvPr id="7" name="Group 36"/>
          <p:cNvGrpSpPr>
            <a:grpSpLocks/>
          </p:cNvGrpSpPr>
          <p:nvPr/>
        </p:nvGrpSpPr>
        <p:grpSpPr bwMode="auto">
          <a:xfrm>
            <a:off x="9484768" y="2371137"/>
            <a:ext cx="2571750" cy="1722438"/>
            <a:chOff x="3768" y="3128"/>
            <a:chExt cx="1620" cy="1024"/>
          </a:xfrm>
        </p:grpSpPr>
        <p:sp>
          <p:nvSpPr>
            <p:cNvPr id="24601" name="Rectangle 37"/>
            <p:cNvSpPr>
              <a:spLocks noChangeArrowheads="1"/>
            </p:cNvSpPr>
            <p:nvPr/>
          </p:nvSpPr>
          <p:spPr bwMode="auto">
            <a:xfrm>
              <a:off x="3768" y="3128"/>
              <a:ext cx="1620" cy="1024"/>
            </a:xfrm>
            <a:prstGeom prst="rect">
              <a:avLst/>
            </a:prstGeom>
            <a:solidFill>
              <a:srgbClr val="FFFFFF"/>
            </a:solidFill>
            <a:ln w="9525">
              <a:solidFill>
                <a:srgbClr val="00AAA6"/>
              </a:solidFill>
              <a:miter lim="800000"/>
              <a:headEnd/>
              <a:tailEnd/>
            </a:ln>
          </p:spPr>
          <p:txBody>
            <a:bodyPr wrap="none" anchor="ctr"/>
            <a:lstStyle/>
            <a:p>
              <a:endParaRPr lang="zh-CN" altLang="en-US"/>
            </a:p>
          </p:txBody>
        </p:sp>
        <p:grpSp>
          <p:nvGrpSpPr>
            <p:cNvPr id="24602" name="Group 38"/>
            <p:cNvGrpSpPr>
              <a:grpSpLocks/>
            </p:cNvGrpSpPr>
            <p:nvPr/>
          </p:nvGrpSpPr>
          <p:grpSpPr bwMode="auto">
            <a:xfrm>
              <a:off x="3828" y="3237"/>
              <a:ext cx="1431" cy="767"/>
              <a:chOff x="1549" y="1103"/>
              <a:chExt cx="1262" cy="854"/>
            </a:xfrm>
          </p:grpSpPr>
          <p:grpSp>
            <p:nvGrpSpPr>
              <p:cNvPr id="24603" name="Group 39"/>
              <p:cNvGrpSpPr>
                <a:grpSpLocks/>
              </p:cNvGrpSpPr>
              <p:nvPr/>
            </p:nvGrpSpPr>
            <p:grpSpPr bwMode="auto">
              <a:xfrm>
                <a:off x="1668" y="1103"/>
                <a:ext cx="1143" cy="644"/>
                <a:chOff x="1668" y="1103"/>
                <a:chExt cx="1143" cy="644"/>
              </a:xfrm>
            </p:grpSpPr>
            <p:grpSp>
              <p:nvGrpSpPr>
                <p:cNvPr id="24604" name="Group 40"/>
                <p:cNvGrpSpPr>
                  <a:grpSpLocks/>
                </p:cNvGrpSpPr>
                <p:nvPr/>
              </p:nvGrpSpPr>
              <p:grpSpPr bwMode="auto">
                <a:xfrm>
                  <a:off x="1812" y="1224"/>
                  <a:ext cx="888" cy="444"/>
                  <a:chOff x="1812" y="1224"/>
                  <a:chExt cx="888" cy="444"/>
                </a:xfrm>
              </p:grpSpPr>
              <p:sp>
                <p:nvSpPr>
                  <p:cNvPr id="24607" name="Line 41"/>
                  <p:cNvSpPr>
                    <a:spLocks noChangeShapeType="1"/>
                  </p:cNvSpPr>
                  <p:nvPr/>
                </p:nvSpPr>
                <p:spPr bwMode="auto">
                  <a:xfrm flipV="1">
                    <a:off x="1812" y="1656"/>
                    <a:ext cx="888" cy="12"/>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24608" name="Line 42"/>
                  <p:cNvSpPr>
                    <a:spLocks noChangeShapeType="1"/>
                  </p:cNvSpPr>
                  <p:nvPr/>
                </p:nvSpPr>
                <p:spPr bwMode="auto">
                  <a:xfrm flipV="1">
                    <a:off x="1812" y="1224"/>
                    <a:ext cx="678" cy="444"/>
                  </a:xfrm>
                  <a:prstGeom prst="line">
                    <a:avLst/>
                  </a:prstGeom>
                  <a:noFill/>
                  <a:ln w="38100">
                    <a:solidFill>
                      <a:srgbClr val="FF3300"/>
                    </a:solidFill>
                    <a:round/>
                    <a:headEnd/>
                    <a:tailEnd type="triangle" w="med" len="med"/>
                  </a:ln>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24581" name="Object 43"/>
                    <p:cNvSpPr txBox="1"/>
                    <p:nvPr/>
                  </p:nvSpPr>
                  <p:spPr bwMode="auto">
                    <a:xfrm>
                      <a:off x="2476" y="1103"/>
                      <a:ext cx="127" cy="175"/>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𝝊</m:t>
                                </m:r>
                              </m:e>
                            </m:acc>
                          </m:oMath>
                        </m:oMathPara>
                      </a14:m>
                      <a:endParaRPr lang="zh-CN" altLang="en-US" sz="2400" b="1" dirty="0"/>
                    </a:p>
                  </p:txBody>
                </p:sp>
              </mc:Choice>
              <mc:Fallback xmlns="">
                <p:sp>
                  <p:nvSpPr>
                    <p:cNvPr id="24581" name="Object 43"/>
                    <p:cNvSpPr txBox="1">
                      <a:spLocks noRot="1" noChangeAspect="1" noMove="1" noResize="1" noEditPoints="1" noAdjustHandles="1" noChangeArrowheads="1" noChangeShapeType="1" noTextEdit="1"/>
                    </p:cNvSpPr>
                    <p:nvPr/>
                  </p:nvSpPr>
                  <p:spPr bwMode="auto">
                    <a:xfrm>
                      <a:off x="2476" y="1103"/>
                      <a:ext cx="127" cy="175"/>
                    </a:xfrm>
                    <a:prstGeom prst="rect">
                      <a:avLst/>
                    </a:prstGeom>
                    <a:blipFill>
                      <a:blip r:embed="rId10"/>
                      <a:stretch>
                        <a:fillRect r="-50000" b="-60465"/>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82" name="Object 44"/>
                    <p:cNvSpPr txBox="1"/>
                    <p:nvPr/>
                  </p:nvSpPr>
                  <p:spPr bwMode="auto">
                    <a:xfrm>
                      <a:off x="2649" y="1495"/>
                      <a:ext cx="162" cy="220"/>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𝑩</m:t>
                                </m:r>
                              </m:e>
                            </m:acc>
                          </m:oMath>
                        </m:oMathPara>
                      </a14:m>
                      <a:endParaRPr lang="zh-CN" altLang="en-US" b="1" dirty="0"/>
                    </a:p>
                  </p:txBody>
                </p:sp>
              </mc:Choice>
              <mc:Fallback xmlns="">
                <p:sp>
                  <p:nvSpPr>
                    <p:cNvPr id="24582" name="Object 44"/>
                    <p:cNvSpPr txBox="1">
                      <a:spLocks noRot="1" noChangeAspect="1" noMove="1" noResize="1" noEditPoints="1" noAdjustHandles="1" noChangeArrowheads="1" noChangeShapeType="1" noTextEdit="1"/>
                    </p:cNvSpPr>
                    <p:nvPr/>
                  </p:nvSpPr>
                  <p:spPr bwMode="auto">
                    <a:xfrm>
                      <a:off x="2649" y="1495"/>
                      <a:ext cx="162" cy="220"/>
                    </a:xfrm>
                    <a:prstGeom prst="rect">
                      <a:avLst/>
                    </a:prstGeom>
                    <a:blipFill>
                      <a:blip r:embed="rId11"/>
                      <a:stretch>
                        <a:fillRect r="-25000" b="-23636"/>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83" name="Object 45"/>
                    <p:cNvSpPr txBox="1"/>
                    <p:nvPr/>
                  </p:nvSpPr>
                  <p:spPr bwMode="auto">
                    <a:xfrm>
                      <a:off x="1668" y="1272"/>
                      <a:ext cx="211" cy="256"/>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𝑭</m:t>
                                </m:r>
                              </m:e>
                            </m:acc>
                          </m:oMath>
                        </m:oMathPara>
                      </a14:m>
                      <a:endParaRPr lang="zh-CN" altLang="en-US" sz="2400" b="1" dirty="0"/>
                    </a:p>
                  </p:txBody>
                </p:sp>
              </mc:Choice>
              <mc:Fallback xmlns="">
                <p:sp>
                  <p:nvSpPr>
                    <p:cNvPr id="24583" name="Object 45"/>
                    <p:cNvSpPr txBox="1">
                      <a:spLocks noRot="1" noChangeAspect="1" noMove="1" noResize="1" noEditPoints="1" noAdjustHandles="1" noChangeArrowheads="1" noChangeShapeType="1" noTextEdit="1"/>
                    </p:cNvSpPr>
                    <p:nvPr/>
                  </p:nvSpPr>
                  <p:spPr bwMode="auto">
                    <a:xfrm>
                      <a:off x="1668" y="1272"/>
                      <a:ext cx="211" cy="256"/>
                    </a:xfrm>
                    <a:prstGeom prst="rect">
                      <a:avLst/>
                    </a:prstGeom>
                    <a:blipFill>
                      <a:blip r:embed="rId12"/>
                      <a:stretch>
                        <a:fillRect b="-1587"/>
                      </a:stretch>
                    </a:blipFill>
                    <a:extLst/>
                  </p:spPr>
                  <p:txBody>
                    <a:bodyPr/>
                    <a:lstStyle/>
                    <a:p>
                      <a:r>
                        <a:rPr lang="zh-CN" altLang="en-US">
                          <a:noFill/>
                        </a:rPr>
                        <a:t> </a:t>
                      </a:r>
                    </a:p>
                  </p:txBody>
                </p:sp>
              </mc:Fallback>
            </mc:AlternateContent>
            <p:grpSp>
              <p:nvGrpSpPr>
                <p:cNvPr id="24605" name="Group 46"/>
                <p:cNvGrpSpPr>
                  <a:grpSpLocks/>
                </p:cNvGrpSpPr>
                <p:nvPr/>
              </p:nvGrpSpPr>
              <p:grpSpPr bwMode="auto">
                <a:xfrm>
                  <a:off x="1686" y="1507"/>
                  <a:ext cx="121" cy="240"/>
                  <a:chOff x="1664" y="2371"/>
                  <a:chExt cx="112" cy="221"/>
                </a:xfrm>
              </p:grpSpPr>
              <mc:AlternateContent xmlns:mc="http://schemas.openxmlformats.org/markup-compatibility/2006" xmlns:a14="http://schemas.microsoft.com/office/drawing/2010/main">
                <mc:Choice Requires="a14">
                  <p:sp>
                    <p:nvSpPr>
                      <p:cNvPr id="24584" name="Object 47"/>
                      <p:cNvSpPr txBox="1"/>
                      <p:nvPr/>
                    </p:nvSpPr>
                    <p:spPr bwMode="auto">
                      <a:xfrm>
                        <a:off x="1664" y="2371"/>
                        <a:ext cx="63" cy="71"/>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24584" name="Object 47"/>
                      <p:cNvSpPr txBox="1">
                        <a:spLocks noRot="1" noChangeAspect="1" noMove="1" noResize="1" noEditPoints="1" noAdjustHandles="1" noChangeArrowheads="1" noChangeShapeType="1" noTextEdit="1"/>
                      </p:cNvSpPr>
                      <p:nvPr/>
                    </p:nvSpPr>
                    <p:spPr bwMode="auto">
                      <a:xfrm>
                        <a:off x="1664" y="2371"/>
                        <a:ext cx="63" cy="71"/>
                      </a:xfrm>
                      <a:prstGeom prst="rect">
                        <a:avLst/>
                      </a:prstGeom>
                      <a:blipFill>
                        <a:blip r:embed="rId13"/>
                        <a:stretch>
                          <a:fillRect r="-65000" b="-236842"/>
                        </a:stretch>
                      </a:blipFill>
                      <a:extLst/>
                    </p:spPr>
                    <p:txBody>
                      <a:bodyPr/>
                      <a:lstStyle/>
                      <a:p>
                        <a:r>
                          <a:rPr lang="zh-CN" altLang="en-US">
                            <a:noFill/>
                          </a:rPr>
                          <a:t> </a:t>
                        </a:r>
                      </a:p>
                    </p:txBody>
                  </p:sp>
                </mc:Fallback>
              </mc:AlternateContent>
              <p:sp>
                <p:nvSpPr>
                  <p:cNvPr id="24606" name="Oval 48"/>
                  <p:cNvSpPr>
                    <a:spLocks noChangeArrowheads="1"/>
                  </p:cNvSpPr>
                  <p:nvPr/>
                </p:nvSpPr>
                <p:spPr bwMode="auto">
                  <a:xfrm>
                    <a:off x="1664" y="2448"/>
                    <a:ext cx="112" cy="144"/>
                  </a:xfrm>
                  <a:prstGeom prst="ellipse">
                    <a:avLst/>
                  </a:prstGeom>
                  <a:noFill/>
                  <a:ln w="9525">
                    <a:solidFill>
                      <a:schemeClr val="tx1"/>
                    </a:solidFill>
                    <a:round/>
                    <a:headEnd/>
                    <a:tailEnd/>
                  </a:ln>
                </p:spPr>
                <p:txBody>
                  <a:bodyPr wrap="none" anchor="ctr"/>
                  <a:lstStyle/>
                  <a:p>
                    <a:endParaRPr lang="zh-CN" altLang="en-US"/>
                  </a:p>
                </p:txBody>
              </p:sp>
            </p:grpSp>
          </p:grpSp>
          <mc:AlternateContent xmlns:mc="http://schemas.openxmlformats.org/markup-compatibility/2006" xmlns:a14="http://schemas.microsoft.com/office/drawing/2010/main">
            <mc:Choice Requires="a14">
              <p:sp>
                <p:nvSpPr>
                  <p:cNvPr id="24580" name="Object 49"/>
                  <p:cNvSpPr txBox="1"/>
                  <p:nvPr/>
                </p:nvSpPr>
                <p:spPr bwMode="auto">
                  <a:xfrm>
                    <a:off x="1549" y="1709"/>
                    <a:ext cx="363" cy="248"/>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𝒒</m:t>
                          </m:r>
                        </m:oMath>
                      </m:oMathPara>
                    </a14:m>
                    <a:endParaRPr lang="zh-CN" altLang="en-US" b="1" dirty="0"/>
                  </a:p>
                </p:txBody>
              </p:sp>
            </mc:Choice>
            <mc:Fallback xmlns="">
              <p:sp>
                <p:nvSpPr>
                  <p:cNvPr id="24580" name="Object 49"/>
                  <p:cNvSpPr txBox="1">
                    <a:spLocks noRot="1" noChangeAspect="1" noMove="1" noResize="1" noEditPoints="1" noAdjustHandles="1" noChangeArrowheads="1" noChangeShapeType="1" noTextEdit="1"/>
                  </p:cNvSpPr>
                  <p:nvPr/>
                </p:nvSpPr>
                <p:spPr bwMode="auto">
                  <a:xfrm>
                    <a:off x="1549" y="1709"/>
                    <a:ext cx="363" cy="248"/>
                  </a:xfrm>
                  <a:prstGeom prst="rect">
                    <a:avLst/>
                  </a:prstGeom>
                  <a:blipFill>
                    <a:blip r:embed="rId14"/>
                    <a:stretch>
                      <a:fillRect b="-16129"/>
                    </a:stretch>
                  </a:blipFill>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4579" name="Object 50"/>
                <p:cNvSpPr txBox="1"/>
                <p:nvPr/>
              </p:nvSpPr>
              <p:spPr bwMode="auto">
                <a:xfrm>
                  <a:off x="4364" y="3553"/>
                  <a:ext cx="167" cy="186"/>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b="1" i="1">
                            <a:solidFill>
                              <a:srgbClr val="000000"/>
                            </a:solidFill>
                            <a:latin typeface="Cambria Math" panose="02040503050406030204" pitchFamily="18" charset="0"/>
                          </a:rPr>
                          <m:t>𝜽</m:t>
                        </m:r>
                      </m:oMath>
                    </m:oMathPara>
                  </a14:m>
                  <a:endParaRPr lang="zh-CN" altLang="en-US" b="1" dirty="0"/>
                </a:p>
              </p:txBody>
            </p:sp>
          </mc:Choice>
          <mc:Fallback xmlns="">
            <p:sp>
              <p:nvSpPr>
                <p:cNvPr id="24579" name="Object 50"/>
                <p:cNvSpPr txBox="1">
                  <a:spLocks noRot="1" noChangeAspect="1" noMove="1" noResize="1" noEditPoints="1" noAdjustHandles="1" noChangeArrowheads="1" noChangeShapeType="1" noTextEdit="1"/>
                </p:cNvSpPr>
                <p:nvPr/>
              </p:nvSpPr>
              <p:spPr bwMode="auto">
                <a:xfrm>
                  <a:off x="4364" y="3553"/>
                  <a:ext cx="167" cy="186"/>
                </a:xfrm>
                <a:prstGeom prst="rect">
                  <a:avLst/>
                </a:prstGeom>
                <a:blipFill>
                  <a:blip r:embed="rId15"/>
                  <a:stretch>
                    <a:fillRect r="-27273" b="-21154"/>
                  </a:stretch>
                </a:blipFill>
                <a:extLst/>
              </p:spPr>
              <p:txBody>
                <a:bodyPr/>
                <a:lstStyle/>
                <a:p>
                  <a:r>
                    <a:rPr lang="zh-CN" altLang="en-US">
                      <a:noFill/>
                    </a:rPr>
                    <a:t> </a:t>
                  </a:r>
                </a:p>
              </p:txBody>
            </p:sp>
          </mc:Fallback>
        </mc:AlternateContent>
      </p:grpSp>
      <p:sp>
        <p:nvSpPr>
          <p:cNvPr id="3" name="文本框 2">
            <a:extLst>
              <a:ext uri="{FF2B5EF4-FFF2-40B4-BE49-F238E27FC236}">
                <a16:creationId xmlns:a16="http://schemas.microsoft.com/office/drawing/2014/main" id="{CAD997D5-A809-4B92-A9F8-94A4292365AA}"/>
              </a:ext>
            </a:extLst>
          </p:cNvPr>
          <p:cNvSpPr txBox="1"/>
          <p:nvPr/>
        </p:nvSpPr>
        <p:spPr>
          <a:xfrm>
            <a:off x="2426552" y="2387850"/>
            <a:ext cx="6226909" cy="369332"/>
          </a:xfrm>
          <a:prstGeom prst="rect">
            <a:avLst/>
          </a:prstGeom>
          <a:noFill/>
        </p:spPr>
        <p:txBody>
          <a:bodyPr wrap="square" rtlCol="0">
            <a:spAutoFit/>
          </a:bodyPr>
          <a:lstStyle/>
          <a:p>
            <a:r>
              <a:rPr lang="zh-CN" altLang="en-US" b="1" dirty="0"/>
              <a:t>应用：运动电荷在匀强磁场中的运动，磁聚焦，磁约束</a:t>
            </a:r>
          </a:p>
        </p:txBody>
      </p:sp>
      <p:sp>
        <p:nvSpPr>
          <p:cNvPr id="36" name="Text Box 10">
            <a:extLst>
              <a:ext uri="{FF2B5EF4-FFF2-40B4-BE49-F238E27FC236}">
                <a16:creationId xmlns:a16="http://schemas.microsoft.com/office/drawing/2014/main" id="{BE9662F5-D0C3-42FE-96DE-DB91CDF39CBC}"/>
              </a:ext>
            </a:extLst>
          </p:cNvPr>
          <p:cNvSpPr txBox="1">
            <a:spLocks noChangeArrowheads="1"/>
          </p:cNvSpPr>
          <p:nvPr/>
        </p:nvSpPr>
        <p:spPr bwMode="auto">
          <a:xfrm>
            <a:off x="1092565" y="3058368"/>
            <a:ext cx="6445250" cy="433068"/>
          </a:xfrm>
          <a:prstGeom prst="rect">
            <a:avLst/>
          </a:prstGeom>
          <a:noFill/>
          <a:ln w="38100">
            <a:noFill/>
            <a:miter lim="800000"/>
            <a:headEnd/>
            <a:tailEnd type="none" w="sm" len="lg"/>
          </a:ln>
        </p:spPr>
        <p:txBody>
          <a:bodyPr lIns="90000" tIns="46800" rIns="90000" bIns="46800">
            <a:spAutoFit/>
          </a:bodyPr>
          <a:lstStyle>
            <a:defPPr>
              <a:defRPr lang="zh-CN"/>
            </a:defPPr>
            <a:lvl1pPr marL="342900" indent="-342900">
              <a:buFont typeface="Wingdings" panose="05000000000000000000" pitchFamily="2" charset="2"/>
              <a:buChar char="p"/>
              <a:defRPr kumimoji="1" sz="2200" b="1"/>
            </a:lvl1pPr>
          </a:lstStyle>
          <a:p>
            <a:r>
              <a:rPr lang="zh-CN" altLang="en-US" dirty="0"/>
              <a:t>磁场对载流导线的作用力</a:t>
            </a:r>
            <a:r>
              <a:rPr lang="en-US" altLang="zh-CN" dirty="0"/>
              <a:t>——</a:t>
            </a:r>
            <a:r>
              <a:rPr lang="zh-CN" altLang="en-US" dirty="0"/>
              <a:t>安培力 </a:t>
            </a:r>
          </a:p>
        </p:txBody>
      </p:sp>
      <mc:AlternateContent xmlns:mc="http://schemas.openxmlformats.org/markup-compatibility/2006">
        <mc:Choice xmlns:a14="http://schemas.microsoft.com/office/drawing/2010/main" Requires="a14">
          <p:sp>
            <p:nvSpPr>
              <p:cNvPr id="37" name="Object 26">
                <a:extLst>
                  <a:ext uri="{FF2B5EF4-FFF2-40B4-BE49-F238E27FC236}">
                    <a16:creationId xmlns:a16="http://schemas.microsoft.com/office/drawing/2014/main" id="{1B5975BE-EFC5-43D5-8B69-28EBAD955883}"/>
                  </a:ext>
                </a:extLst>
              </p:cNvPr>
              <p:cNvSpPr txBox="1"/>
              <p:nvPr/>
            </p:nvSpPr>
            <p:spPr bwMode="auto">
              <a:xfrm>
                <a:off x="5986654" y="3000804"/>
                <a:ext cx="1959117" cy="469057"/>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smtClean="0">
                          <a:solidFill>
                            <a:srgbClr val="006600"/>
                          </a:solidFill>
                          <a:latin typeface="Cambria Math" panose="02040503050406030204" pitchFamily="18" charset="0"/>
                        </a:rPr>
                        <m:t>𝐝</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𝑭</m:t>
                          </m:r>
                        </m:e>
                      </m:acc>
                      <m:r>
                        <a:rPr lang="zh-CN" altLang="en-US" sz="2200" b="1" i="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𝑰</m:t>
                      </m:r>
                      <m:r>
                        <a:rPr lang="zh-CN" altLang="en-US" sz="2200" b="1">
                          <a:solidFill>
                            <a:srgbClr val="006600"/>
                          </a:solidFill>
                          <a:latin typeface="Cambria Math" panose="02040503050406030204" pitchFamily="18" charset="0"/>
                        </a:rPr>
                        <m:t>𝐝</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𝒍</m:t>
                          </m:r>
                        </m:e>
                      </m:acc>
                      <m:r>
                        <a:rPr lang="zh-CN" altLang="en-US" sz="2200" b="1" i="1">
                          <a:solidFill>
                            <a:srgbClr val="006600"/>
                          </a:solidFill>
                          <a:latin typeface="Cambria Math" panose="02040503050406030204" pitchFamily="18" charset="0"/>
                        </a:rPr>
                        <m:t>×</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𝑩</m:t>
                          </m:r>
                        </m:e>
                      </m:acc>
                    </m:oMath>
                  </m:oMathPara>
                </a14:m>
                <a:endParaRPr lang="zh-CN" altLang="en-US" sz="2200" b="1" dirty="0">
                  <a:solidFill>
                    <a:srgbClr val="006600"/>
                  </a:solidFill>
                </a:endParaRPr>
              </a:p>
            </p:txBody>
          </p:sp>
        </mc:Choice>
        <mc:Fallback>
          <p:sp>
            <p:nvSpPr>
              <p:cNvPr id="37" name="Object 26">
                <a:extLst>
                  <a:ext uri="{FF2B5EF4-FFF2-40B4-BE49-F238E27FC236}">
                    <a16:creationId xmlns:a16="http://schemas.microsoft.com/office/drawing/2014/main" id="{1B5975BE-EFC5-43D5-8B69-28EBAD955883}"/>
                  </a:ext>
                </a:extLst>
              </p:cNvPr>
              <p:cNvSpPr txBox="1">
                <a:spLocks noRot="1" noChangeAspect="1" noMove="1" noResize="1" noEditPoints="1" noAdjustHandles="1" noChangeArrowheads="1" noChangeShapeType="1" noTextEdit="1"/>
              </p:cNvSpPr>
              <p:nvPr/>
            </p:nvSpPr>
            <p:spPr bwMode="auto">
              <a:xfrm>
                <a:off x="5986654" y="3000804"/>
                <a:ext cx="1959117" cy="469057"/>
              </a:xfrm>
              <a:prstGeom prst="rect">
                <a:avLst/>
              </a:prstGeom>
              <a:blipFill>
                <a:blip r:embed="rId16"/>
                <a:stretch>
                  <a:fillRect/>
                </a:stretch>
              </a:blipFill>
            </p:spPr>
            <p:txBody>
              <a:bodyPr/>
              <a:lstStyle/>
              <a:p>
                <a:r>
                  <a:rPr lang="zh-CN" altLang="en-US">
                    <a:noFill/>
                  </a:rPr>
                  <a:t> </a:t>
                </a:r>
              </a:p>
            </p:txBody>
          </p:sp>
        </mc:Fallback>
      </mc:AlternateContent>
      <p:grpSp>
        <p:nvGrpSpPr>
          <p:cNvPr id="41" name="组合 82">
            <a:extLst>
              <a:ext uri="{FF2B5EF4-FFF2-40B4-BE49-F238E27FC236}">
                <a16:creationId xmlns:a16="http://schemas.microsoft.com/office/drawing/2014/main" id="{23900F32-37DC-4D09-BFE7-EDBB8C8DAF80}"/>
              </a:ext>
            </a:extLst>
          </p:cNvPr>
          <p:cNvGrpSpPr>
            <a:grpSpLocks/>
          </p:cNvGrpSpPr>
          <p:nvPr/>
        </p:nvGrpSpPr>
        <p:grpSpPr bwMode="auto">
          <a:xfrm>
            <a:off x="2508781" y="3816556"/>
            <a:ext cx="4983077" cy="554038"/>
            <a:chOff x="218017" y="4864364"/>
            <a:chExt cx="4650898" cy="554038"/>
          </a:xfrm>
        </p:grpSpPr>
        <mc:AlternateContent xmlns:mc="http://schemas.openxmlformats.org/markup-compatibility/2006" xmlns:a14="http://schemas.microsoft.com/office/drawing/2010/main">
          <mc:Choice Requires="a14">
            <p:sp>
              <p:nvSpPr>
                <p:cNvPr id="42" name="Object 10">
                  <a:extLst>
                    <a:ext uri="{FF2B5EF4-FFF2-40B4-BE49-F238E27FC236}">
                      <a16:creationId xmlns:a16="http://schemas.microsoft.com/office/drawing/2014/main" id="{55ECF709-8759-467B-A1CB-0B998A2CEA47}"/>
                    </a:ext>
                  </a:extLst>
                </p:cNvPr>
                <p:cNvSpPr txBox="1"/>
                <p:nvPr/>
              </p:nvSpPr>
              <p:spPr bwMode="auto">
                <a:xfrm>
                  <a:off x="3176640" y="4864364"/>
                  <a:ext cx="1692275" cy="554038"/>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𝑭</m:t>
                            </m:r>
                          </m:e>
                        </m:acc>
                        <m:r>
                          <a:rPr lang="zh-CN" altLang="en-US" b="1" i="1">
                            <a:latin typeface="Cambria Math" panose="02040503050406030204" pitchFamily="18" charset="0"/>
                          </a:rPr>
                          <m:t>=</m:t>
                        </m:r>
                        <m:nary>
                          <m:naryPr>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𝑳</m:t>
                            </m:r>
                          </m:sub>
                          <m:sup/>
                          <m:e>
                            <m:r>
                              <a:rPr lang="zh-CN" altLang="en-US" b="1" i="1">
                                <a:latin typeface="Cambria Math" panose="02040503050406030204" pitchFamily="18" charset="0"/>
                              </a:rPr>
                              <m:t>𝑰</m:t>
                            </m:r>
                            <m:r>
                              <a:rPr lang="zh-CN" altLang="en-US" b="1">
                                <a:latin typeface="Cambria Math" panose="02040503050406030204" pitchFamily="18" charset="0"/>
                              </a:rPr>
                              <m:t>𝐝</m:t>
                            </m:r>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𝒍</m:t>
                                </m:r>
                              </m:e>
                            </m:acc>
                            <m:r>
                              <a:rPr lang="zh-CN" altLang="en-US" b="1" i="1">
                                <a:latin typeface="Cambria Math" panose="02040503050406030204" pitchFamily="18" charset="0"/>
                              </a:rPr>
                              <m:t>×</m:t>
                            </m:r>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𝑩</m:t>
                                </m:r>
                              </m:e>
                            </m:acc>
                          </m:e>
                        </m:nary>
                      </m:oMath>
                    </m:oMathPara>
                  </a14:m>
                  <a:endParaRPr lang="zh-CN" altLang="en-US" b="1" dirty="0"/>
                </a:p>
              </p:txBody>
            </p:sp>
          </mc:Choice>
          <mc:Fallback xmlns="">
            <p:sp>
              <p:nvSpPr>
                <p:cNvPr id="83978" name="Object 10"/>
                <p:cNvSpPr txBox="1">
                  <a:spLocks noRot="1" noChangeAspect="1" noMove="1" noResize="1" noEditPoints="1" noAdjustHandles="1" noChangeArrowheads="1" noChangeShapeType="1" noTextEdit="1"/>
                </p:cNvSpPr>
                <p:nvPr/>
              </p:nvSpPr>
              <p:spPr bwMode="auto">
                <a:xfrm>
                  <a:off x="3176640" y="4864364"/>
                  <a:ext cx="1692275" cy="554038"/>
                </a:xfrm>
                <a:prstGeom prst="rect">
                  <a:avLst/>
                </a:prstGeom>
                <a:blipFill>
                  <a:blip r:embed="rId18"/>
                  <a:stretch>
                    <a:fillRect b="-20879"/>
                  </a:stretch>
                </a:blipFill>
                <a:extLst/>
              </p:spPr>
              <p:txBody>
                <a:bodyPr/>
                <a:lstStyle/>
                <a:p>
                  <a:r>
                    <a:rPr lang="zh-CN" altLang="en-US">
                      <a:noFill/>
                    </a:rPr>
                    <a:t> </a:t>
                  </a:r>
                </a:p>
              </p:txBody>
            </p:sp>
          </mc:Fallback>
        </mc:AlternateContent>
        <p:sp>
          <p:nvSpPr>
            <p:cNvPr id="43" name="矩形 81">
              <a:extLst>
                <a:ext uri="{FF2B5EF4-FFF2-40B4-BE49-F238E27FC236}">
                  <a16:creationId xmlns:a16="http://schemas.microsoft.com/office/drawing/2014/main" id="{5C43CF38-2A8E-4035-A9DD-87E83D3B124F}"/>
                </a:ext>
              </a:extLst>
            </p:cNvPr>
            <p:cNvSpPr>
              <a:spLocks noChangeArrowheads="1"/>
            </p:cNvSpPr>
            <p:nvPr/>
          </p:nvSpPr>
          <p:spPr bwMode="auto">
            <a:xfrm>
              <a:off x="218017" y="4947014"/>
              <a:ext cx="3068892" cy="430887"/>
            </a:xfrm>
            <a:prstGeom prst="rect">
              <a:avLst/>
            </a:prstGeom>
            <a:noFill/>
            <a:ln w="9525">
              <a:noFill/>
              <a:miter lim="800000"/>
              <a:headEnd/>
              <a:tailEnd/>
            </a:ln>
          </p:spPr>
          <p:txBody>
            <a:bodyPr wrap="none">
              <a:spAutoFit/>
            </a:bodyPr>
            <a:lstStyle/>
            <a:p>
              <a:r>
                <a:rPr kumimoji="1" lang="zh-CN" altLang="en-US" sz="2200" b="1" dirty="0">
                  <a:latin typeface="宋体" pitchFamily="2" charset="-122"/>
                  <a:sym typeface="Wingdings" pitchFamily="2" charset="2"/>
                </a:rPr>
                <a:t>任意</a:t>
              </a:r>
              <a:r>
                <a:rPr kumimoji="1" lang="zh-CN" altLang="en-US" sz="2200" b="1" dirty="0">
                  <a:latin typeface="宋体" pitchFamily="2" charset="-122"/>
                </a:rPr>
                <a:t>载流导线所受安培力</a:t>
              </a:r>
              <a:endParaRPr lang="zh-CN" altLang="en-US" sz="2200" dirty="0"/>
            </a:p>
          </p:txBody>
        </p:sp>
      </p:grpSp>
      <p:sp>
        <p:nvSpPr>
          <p:cNvPr id="46" name="Text Box 30">
            <a:extLst>
              <a:ext uri="{FF2B5EF4-FFF2-40B4-BE49-F238E27FC236}">
                <a16:creationId xmlns:a16="http://schemas.microsoft.com/office/drawing/2014/main" id="{4BAAC7D7-1841-4AD4-85DA-12C22BBF98B1}"/>
              </a:ext>
            </a:extLst>
          </p:cNvPr>
          <p:cNvSpPr txBox="1">
            <a:spLocks noChangeArrowheads="1"/>
          </p:cNvSpPr>
          <p:nvPr/>
        </p:nvSpPr>
        <p:spPr bwMode="auto">
          <a:xfrm>
            <a:off x="1112174" y="4695714"/>
            <a:ext cx="7879426" cy="1972721"/>
          </a:xfrm>
          <a:prstGeom prst="rect">
            <a:avLst/>
          </a:prstGeom>
          <a:noFill/>
          <a:ln w="9525">
            <a:noFill/>
            <a:miter lim="800000"/>
            <a:headEnd/>
            <a:tailEnd type="none" w="sm" len="lg"/>
          </a:ln>
        </p:spPr>
        <p:txBody>
          <a:bodyPr wrap="square" lIns="90000" tIns="46800" rIns="90000" bIns="46800">
            <a:spAutoFit/>
          </a:bodyPr>
          <a:lstStyle/>
          <a:p>
            <a:pPr marL="342900" indent="-342900">
              <a:lnSpc>
                <a:spcPct val="120000"/>
              </a:lnSpc>
              <a:buFont typeface="Arial" panose="020B0604020202020204" pitchFamily="34" charset="0"/>
              <a:buChar char="•"/>
            </a:pPr>
            <a:r>
              <a:rPr kumimoji="1" lang="zh-CN" altLang="en-US" sz="2200" b="1" dirty="0"/>
              <a:t>  通电线圈在</a:t>
            </a:r>
            <a:r>
              <a:rPr kumimoji="1" lang="zh-CN" altLang="en-US" sz="2200" b="1" dirty="0">
                <a:solidFill>
                  <a:srgbClr val="006600"/>
                </a:solidFill>
              </a:rPr>
              <a:t>均匀磁场</a:t>
            </a:r>
            <a:r>
              <a:rPr kumimoji="1" lang="zh-CN" altLang="en-US" sz="2200" b="1" dirty="0"/>
              <a:t>中所受合外力为零</a:t>
            </a:r>
          </a:p>
          <a:p>
            <a:pPr marL="342900" indent="-342900">
              <a:lnSpc>
                <a:spcPct val="150000"/>
              </a:lnSpc>
              <a:buFont typeface="Arial" panose="020B0604020202020204" pitchFamily="34" charset="0"/>
              <a:buChar char="•"/>
            </a:pPr>
            <a:r>
              <a:rPr kumimoji="1" lang="zh-CN" altLang="en-US" sz="2200" b="1" dirty="0"/>
              <a:t>  均匀磁场中线圈所受力矩总试图使线圈磁矩与 </a:t>
            </a:r>
            <a:r>
              <a:rPr kumimoji="1" lang="en-US" altLang="zh-CN" sz="2200" b="1" i="1" dirty="0"/>
              <a:t>B </a:t>
            </a:r>
            <a:r>
              <a:rPr kumimoji="1" lang="zh-CN" altLang="en-US" sz="2200" b="1" dirty="0"/>
              <a:t>方向一致</a:t>
            </a:r>
            <a:endParaRPr kumimoji="1" lang="en-US" altLang="zh-CN" sz="2200" b="1" dirty="0"/>
          </a:p>
          <a:p>
            <a:pPr marL="342900" indent="-342900">
              <a:lnSpc>
                <a:spcPct val="150000"/>
              </a:lnSpc>
              <a:buFont typeface="Arial" panose="020B0604020202020204" pitchFamily="34" charset="0"/>
              <a:buChar char="•"/>
            </a:pPr>
            <a:r>
              <a:rPr kumimoji="1" lang="en-US" altLang="zh-CN" sz="2200" b="1" dirty="0"/>
              <a:t> </a:t>
            </a:r>
          </a:p>
          <a:p>
            <a:pPr marL="342900" indent="-342900">
              <a:lnSpc>
                <a:spcPct val="150000"/>
              </a:lnSpc>
              <a:buFont typeface="Arial" panose="020B0604020202020204" pitchFamily="34" charset="0"/>
              <a:buChar char="•"/>
            </a:pPr>
            <a:r>
              <a:rPr kumimoji="1" lang="zh-CN" altLang="en-US" sz="2200" b="1" dirty="0"/>
              <a:t>该结论对</a:t>
            </a:r>
            <a:r>
              <a:rPr kumimoji="1" lang="zh-CN" altLang="en-US" sz="2200" b="1" dirty="0">
                <a:solidFill>
                  <a:srgbClr val="006600"/>
                </a:solidFill>
              </a:rPr>
              <a:t>任意形状</a:t>
            </a:r>
            <a:r>
              <a:rPr kumimoji="1" lang="zh-CN" altLang="en-US" sz="2200" b="1" dirty="0"/>
              <a:t>的平面线圈成立</a:t>
            </a:r>
          </a:p>
        </p:txBody>
      </p:sp>
      <mc:AlternateContent xmlns:mc="http://schemas.openxmlformats.org/markup-compatibility/2006">
        <mc:Choice xmlns:a14="http://schemas.microsoft.com/office/drawing/2010/main" Requires="a14">
          <p:sp>
            <p:nvSpPr>
              <p:cNvPr id="47" name="Object 32">
                <a:extLst>
                  <a:ext uri="{FF2B5EF4-FFF2-40B4-BE49-F238E27FC236}">
                    <a16:creationId xmlns:a16="http://schemas.microsoft.com/office/drawing/2014/main" id="{19636955-ED9A-4B38-BD35-82533F06DC9A}"/>
                  </a:ext>
                </a:extLst>
              </p:cNvPr>
              <p:cNvSpPr txBox="1"/>
              <p:nvPr/>
            </p:nvSpPr>
            <p:spPr bwMode="auto">
              <a:xfrm>
                <a:off x="3000006" y="5690922"/>
                <a:ext cx="2855904" cy="381000"/>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𝑴</m:t>
                          </m:r>
                        </m:e>
                      </m:acc>
                      <m:r>
                        <a:rPr lang="zh-CN" altLang="en-US" sz="2200" b="1" i="1">
                          <a:solidFill>
                            <a:srgbClr val="006600"/>
                          </a:solidFill>
                          <a:latin typeface="Cambria Math" panose="02040503050406030204" pitchFamily="18" charset="0"/>
                        </a:rPr>
                        <m:t>=</m:t>
                      </m:r>
                      <m:sSub>
                        <m:sSubPr>
                          <m:ctrlPr>
                            <a:rPr lang="zh-CN" altLang="en-US" sz="2200" b="1" i="1">
                              <a:solidFill>
                                <a:srgbClr val="006600"/>
                              </a:solidFill>
                              <a:latin typeface="Cambria Math" panose="02040503050406030204" pitchFamily="18" charset="0"/>
                            </a:rPr>
                          </m:ctrlPr>
                        </m:sSubPr>
                        <m:e>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𝒑</m:t>
                              </m:r>
                            </m:e>
                          </m:acc>
                        </m:e>
                        <m:sub>
                          <m:r>
                            <a:rPr lang="zh-CN" altLang="en-US" sz="2200" b="1" i="1">
                              <a:solidFill>
                                <a:srgbClr val="006600"/>
                              </a:solidFill>
                              <a:latin typeface="Cambria Math" panose="02040503050406030204" pitchFamily="18" charset="0"/>
                            </a:rPr>
                            <m:t>𝒎</m:t>
                          </m:r>
                        </m:sub>
                      </m:sSub>
                      <m:r>
                        <a:rPr lang="zh-CN" altLang="en-US" sz="2200" b="1" i="1">
                          <a:solidFill>
                            <a:srgbClr val="006600"/>
                          </a:solidFill>
                          <a:latin typeface="Cambria Math" panose="02040503050406030204" pitchFamily="18" charset="0"/>
                        </a:rPr>
                        <m:t>×</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𝑩</m:t>
                          </m:r>
                        </m:e>
                      </m:acc>
                    </m:oMath>
                  </m:oMathPara>
                </a14:m>
                <a:endParaRPr lang="zh-CN" altLang="en-US" sz="2200" b="1" dirty="0">
                  <a:solidFill>
                    <a:srgbClr val="006600"/>
                  </a:solidFill>
                </a:endParaRPr>
              </a:p>
            </p:txBody>
          </p:sp>
        </mc:Choice>
        <mc:Fallback>
          <p:sp>
            <p:nvSpPr>
              <p:cNvPr id="47" name="Object 32">
                <a:extLst>
                  <a:ext uri="{FF2B5EF4-FFF2-40B4-BE49-F238E27FC236}">
                    <a16:creationId xmlns:a16="http://schemas.microsoft.com/office/drawing/2014/main" id="{19636955-ED9A-4B38-BD35-82533F06DC9A}"/>
                  </a:ext>
                </a:extLst>
              </p:cNvPr>
              <p:cNvSpPr txBox="1">
                <a:spLocks noRot="1" noChangeAspect="1" noMove="1" noResize="1" noEditPoints="1" noAdjustHandles="1" noChangeArrowheads="1" noChangeShapeType="1" noTextEdit="1"/>
              </p:cNvSpPr>
              <p:nvPr/>
            </p:nvSpPr>
            <p:spPr bwMode="auto">
              <a:xfrm>
                <a:off x="3000006" y="5690922"/>
                <a:ext cx="2855904" cy="381000"/>
              </a:xfrm>
              <a:prstGeom prst="rect">
                <a:avLst/>
              </a:prstGeom>
              <a:blipFill>
                <a:blip r:embed="rId19"/>
                <a:stretch>
                  <a:fillRect b="-35484"/>
                </a:stretch>
              </a:blipFill>
            </p:spPr>
            <p:txBody>
              <a:bodyPr/>
              <a:lstStyle/>
              <a:p>
                <a:r>
                  <a:rPr lang="zh-CN" altLang="en-US">
                    <a:noFill/>
                  </a:rPr>
                  <a:t> </a:t>
                </a:r>
              </a:p>
            </p:txBody>
          </p:sp>
        </mc:Fallback>
      </mc:AlternateContent>
      <p:grpSp>
        <p:nvGrpSpPr>
          <p:cNvPr id="49" name="Group 2">
            <a:extLst>
              <a:ext uri="{FF2B5EF4-FFF2-40B4-BE49-F238E27FC236}">
                <a16:creationId xmlns:a16="http://schemas.microsoft.com/office/drawing/2014/main" id="{F4DF181C-69B2-4A2F-BF41-B8966D06DB30}"/>
              </a:ext>
            </a:extLst>
          </p:cNvPr>
          <p:cNvGrpSpPr>
            <a:grpSpLocks/>
          </p:cNvGrpSpPr>
          <p:nvPr/>
        </p:nvGrpSpPr>
        <p:grpSpPr bwMode="auto">
          <a:xfrm>
            <a:off x="9810230" y="4286930"/>
            <a:ext cx="1899845" cy="2417684"/>
            <a:chOff x="1798" y="912"/>
            <a:chExt cx="1728" cy="2199"/>
          </a:xfrm>
        </p:grpSpPr>
        <p:grpSp>
          <p:nvGrpSpPr>
            <p:cNvPr id="50" name="Group 3">
              <a:extLst>
                <a:ext uri="{FF2B5EF4-FFF2-40B4-BE49-F238E27FC236}">
                  <a16:creationId xmlns:a16="http://schemas.microsoft.com/office/drawing/2014/main" id="{33A26814-51AC-4EA0-ACB1-A687DB3E8D51}"/>
                </a:ext>
              </a:extLst>
            </p:cNvPr>
            <p:cNvGrpSpPr>
              <a:grpSpLocks/>
            </p:cNvGrpSpPr>
            <p:nvPr/>
          </p:nvGrpSpPr>
          <p:grpSpPr bwMode="auto">
            <a:xfrm>
              <a:off x="1798" y="912"/>
              <a:ext cx="1728" cy="2199"/>
              <a:chOff x="3963" y="1092"/>
              <a:chExt cx="1728" cy="2199"/>
            </a:xfrm>
          </p:grpSpPr>
          <p:sp>
            <p:nvSpPr>
              <p:cNvPr id="52" name="Line 4">
                <a:extLst>
                  <a:ext uri="{FF2B5EF4-FFF2-40B4-BE49-F238E27FC236}">
                    <a16:creationId xmlns:a16="http://schemas.microsoft.com/office/drawing/2014/main" id="{B99D7383-F71E-4C58-964A-226F66553B04}"/>
                  </a:ext>
                </a:extLst>
              </p:cNvPr>
              <p:cNvSpPr>
                <a:spLocks noChangeShapeType="1"/>
              </p:cNvSpPr>
              <p:nvPr/>
            </p:nvSpPr>
            <p:spPr bwMode="auto">
              <a:xfrm>
                <a:off x="4223" y="2133"/>
                <a:ext cx="78" cy="0"/>
              </a:xfrm>
              <a:prstGeom prst="line">
                <a:avLst/>
              </a:prstGeom>
              <a:noFill/>
              <a:ln w="9525">
                <a:solidFill>
                  <a:srgbClr val="FF0000"/>
                </a:solidFill>
                <a:round/>
                <a:headEnd/>
                <a:tailEnd/>
              </a:ln>
            </p:spPr>
            <p:txBody>
              <a:bodyPr wrap="none" anchor="ctr"/>
              <a:lstStyle/>
              <a:p>
                <a:endParaRPr lang="zh-CN" altLang="en-US"/>
              </a:p>
            </p:txBody>
          </p:sp>
          <p:sp>
            <p:nvSpPr>
              <p:cNvPr id="53" name="Line 5">
                <a:extLst>
                  <a:ext uri="{FF2B5EF4-FFF2-40B4-BE49-F238E27FC236}">
                    <a16:creationId xmlns:a16="http://schemas.microsoft.com/office/drawing/2014/main" id="{56C7CF09-5F5E-425E-BF39-6DE2C0831775}"/>
                  </a:ext>
                </a:extLst>
              </p:cNvPr>
              <p:cNvSpPr>
                <a:spLocks noChangeShapeType="1"/>
              </p:cNvSpPr>
              <p:nvPr/>
            </p:nvSpPr>
            <p:spPr bwMode="auto">
              <a:xfrm>
                <a:off x="4223" y="2133"/>
                <a:ext cx="0" cy="67"/>
              </a:xfrm>
              <a:prstGeom prst="line">
                <a:avLst/>
              </a:prstGeom>
              <a:noFill/>
              <a:ln w="9525">
                <a:solidFill>
                  <a:srgbClr val="FF0000"/>
                </a:solidFill>
                <a:round/>
                <a:headEnd/>
                <a:tailEnd/>
              </a:ln>
            </p:spPr>
            <p:txBody>
              <a:bodyPr wrap="none" anchor="ctr"/>
              <a:lstStyle/>
              <a:p>
                <a:endParaRPr lang="zh-CN" altLang="en-US"/>
              </a:p>
            </p:txBody>
          </p:sp>
          <p:sp>
            <p:nvSpPr>
              <p:cNvPr id="54" name="Text Box 6">
                <a:extLst>
                  <a:ext uri="{FF2B5EF4-FFF2-40B4-BE49-F238E27FC236}">
                    <a16:creationId xmlns:a16="http://schemas.microsoft.com/office/drawing/2014/main" id="{5EED858F-5BBB-40A5-8717-D7FF265ACE01}"/>
                  </a:ext>
                </a:extLst>
              </p:cNvPr>
              <p:cNvSpPr txBox="1">
                <a:spLocks noChangeArrowheads="1"/>
              </p:cNvSpPr>
              <p:nvPr/>
            </p:nvSpPr>
            <p:spPr bwMode="auto">
              <a:xfrm>
                <a:off x="5139" y="1092"/>
                <a:ext cx="309" cy="327"/>
              </a:xfrm>
              <a:prstGeom prst="rect">
                <a:avLst/>
              </a:prstGeom>
              <a:noFill/>
              <a:ln w="9525">
                <a:noFill/>
                <a:miter lim="800000"/>
                <a:headEnd/>
                <a:tailEnd/>
              </a:ln>
            </p:spPr>
            <p:txBody>
              <a:bodyPr>
                <a:spAutoFit/>
              </a:bodyPr>
              <a:lstStyle/>
              <a:p>
                <a:r>
                  <a:rPr kumimoji="1" lang="en-US" altLang="zh-CN" sz="2800" b="1" i="1">
                    <a:solidFill>
                      <a:srgbClr val="660066"/>
                    </a:solidFill>
                  </a:rPr>
                  <a:t>a</a:t>
                </a:r>
                <a:endParaRPr kumimoji="1" lang="en-US" altLang="zh-CN" sz="2800" i="1">
                  <a:solidFill>
                    <a:srgbClr val="660066"/>
                  </a:solidFill>
                </a:endParaRPr>
              </a:p>
            </p:txBody>
          </p:sp>
          <p:sp>
            <p:nvSpPr>
              <p:cNvPr id="55" name="Text Box 7">
                <a:extLst>
                  <a:ext uri="{FF2B5EF4-FFF2-40B4-BE49-F238E27FC236}">
                    <a16:creationId xmlns:a16="http://schemas.microsoft.com/office/drawing/2014/main" id="{DD2441D8-EF03-4263-A674-A1D740F010B8}"/>
                  </a:ext>
                </a:extLst>
              </p:cNvPr>
              <p:cNvSpPr txBox="1">
                <a:spLocks noChangeArrowheads="1"/>
              </p:cNvSpPr>
              <p:nvPr/>
            </p:nvSpPr>
            <p:spPr bwMode="auto">
              <a:xfrm>
                <a:off x="4081" y="1650"/>
                <a:ext cx="278" cy="327"/>
              </a:xfrm>
              <a:prstGeom prst="rect">
                <a:avLst/>
              </a:prstGeom>
              <a:noFill/>
              <a:ln w="9525">
                <a:noFill/>
                <a:miter lim="800000"/>
                <a:headEnd/>
                <a:tailEnd/>
              </a:ln>
            </p:spPr>
            <p:txBody>
              <a:bodyPr>
                <a:spAutoFit/>
              </a:bodyPr>
              <a:lstStyle/>
              <a:p>
                <a:r>
                  <a:rPr kumimoji="1" lang="en-US" altLang="zh-CN" sz="2800" b="1" i="1" dirty="0">
                    <a:solidFill>
                      <a:srgbClr val="660066"/>
                    </a:solidFill>
                  </a:rPr>
                  <a:t>b</a:t>
                </a:r>
              </a:p>
            </p:txBody>
          </p:sp>
          <p:sp>
            <p:nvSpPr>
              <p:cNvPr id="56" name="Text Box 8">
                <a:extLst>
                  <a:ext uri="{FF2B5EF4-FFF2-40B4-BE49-F238E27FC236}">
                    <a16:creationId xmlns:a16="http://schemas.microsoft.com/office/drawing/2014/main" id="{68D79919-11AA-4A90-909B-7E89C54BF6F4}"/>
                  </a:ext>
                </a:extLst>
              </p:cNvPr>
              <p:cNvSpPr txBox="1">
                <a:spLocks noChangeArrowheads="1"/>
              </p:cNvSpPr>
              <p:nvPr/>
            </p:nvSpPr>
            <p:spPr bwMode="auto">
              <a:xfrm>
                <a:off x="4113" y="2964"/>
                <a:ext cx="278" cy="327"/>
              </a:xfrm>
              <a:prstGeom prst="rect">
                <a:avLst/>
              </a:prstGeom>
              <a:noFill/>
              <a:ln w="9525">
                <a:noFill/>
                <a:miter lim="800000"/>
                <a:headEnd/>
                <a:tailEnd/>
              </a:ln>
            </p:spPr>
            <p:txBody>
              <a:bodyPr>
                <a:spAutoFit/>
              </a:bodyPr>
              <a:lstStyle/>
              <a:p>
                <a:r>
                  <a:rPr kumimoji="1" lang="en-US" altLang="zh-CN" sz="2800" b="1" i="1">
                    <a:solidFill>
                      <a:srgbClr val="660066"/>
                    </a:solidFill>
                  </a:rPr>
                  <a:t>c</a:t>
                </a:r>
                <a:endParaRPr kumimoji="1" lang="en-US" altLang="zh-CN" sz="2800" i="1">
                  <a:solidFill>
                    <a:srgbClr val="660066"/>
                  </a:solidFill>
                </a:endParaRPr>
              </a:p>
            </p:txBody>
          </p:sp>
          <p:sp>
            <p:nvSpPr>
              <p:cNvPr id="57" name="Text Box 9">
                <a:extLst>
                  <a:ext uri="{FF2B5EF4-FFF2-40B4-BE49-F238E27FC236}">
                    <a16:creationId xmlns:a16="http://schemas.microsoft.com/office/drawing/2014/main" id="{C3DE6F7B-7D7E-499B-866A-077C50258B81}"/>
                  </a:ext>
                </a:extLst>
              </p:cNvPr>
              <p:cNvSpPr txBox="1">
                <a:spLocks noChangeArrowheads="1"/>
              </p:cNvSpPr>
              <p:nvPr/>
            </p:nvSpPr>
            <p:spPr bwMode="auto">
              <a:xfrm>
                <a:off x="5108" y="2547"/>
                <a:ext cx="352" cy="327"/>
              </a:xfrm>
              <a:prstGeom prst="rect">
                <a:avLst/>
              </a:prstGeom>
              <a:noFill/>
              <a:ln w="9525">
                <a:noFill/>
                <a:miter lim="800000"/>
                <a:headEnd/>
                <a:tailEnd/>
              </a:ln>
            </p:spPr>
            <p:txBody>
              <a:bodyPr>
                <a:spAutoFit/>
              </a:bodyPr>
              <a:lstStyle/>
              <a:p>
                <a:r>
                  <a:rPr kumimoji="1" lang="en-US" altLang="zh-CN" sz="2800" b="1" i="1">
                    <a:solidFill>
                      <a:srgbClr val="660066"/>
                    </a:solidFill>
                  </a:rPr>
                  <a:t>d</a:t>
                </a:r>
                <a:endParaRPr kumimoji="1" lang="en-US" altLang="zh-CN" sz="2800" i="1">
                  <a:solidFill>
                    <a:srgbClr val="660066"/>
                  </a:solidFill>
                </a:endParaRPr>
              </a:p>
            </p:txBody>
          </p:sp>
          <p:sp>
            <p:nvSpPr>
              <p:cNvPr id="59" name="Line 11">
                <a:extLst>
                  <a:ext uri="{FF2B5EF4-FFF2-40B4-BE49-F238E27FC236}">
                    <a16:creationId xmlns:a16="http://schemas.microsoft.com/office/drawing/2014/main" id="{21BE967B-8727-4DEB-9F56-4CB95330DF7D}"/>
                  </a:ext>
                </a:extLst>
              </p:cNvPr>
              <p:cNvSpPr>
                <a:spLocks noChangeShapeType="1"/>
              </p:cNvSpPr>
              <p:nvPr/>
            </p:nvSpPr>
            <p:spPr bwMode="auto">
              <a:xfrm flipV="1">
                <a:off x="4327" y="2025"/>
                <a:ext cx="822" cy="448"/>
              </a:xfrm>
              <a:prstGeom prst="line">
                <a:avLst/>
              </a:prstGeom>
              <a:noFill/>
              <a:ln w="28575">
                <a:solidFill>
                  <a:srgbClr val="0000FF"/>
                </a:solidFill>
                <a:prstDash val="dash"/>
                <a:round/>
                <a:headEnd/>
                <a:tailEnd/>
              </a:ln>
            </p:spPr>
            <p:txBody>
              <a:bodyPr/>
              <a:lstStyle/>
              <a:p>
                <a:endParaRPr lang="zh-CN" altLang="en-US"/>
              </a:p>
            </p:txBody>
          </p:sp>
          <p:grpSp>
            <p:nvGrpSpPr>
              <p:cNvPr id="62" name="Group 14">
                <a:extLst>
                  <a:ext uri="{FF2B5EF4-FFF2-40B4-BE49-F238E27FC236}">
                    <a16:creationId xmlns:a16="http://schemas.microsoft.com/office/drawing/2014/main" id="{862E57A6-9B77-45FE-8244-0F1351DAFF81}"/>
                  </a:ext>
                </a:extLst>
              </p:cNvPr>
              <p:cNvGrpSpPr>
                <a:grpSpLocks/>
              </p:cNvGrpSpPr>
              <p:nvPr/>
            </p:nvGrpSpPr>
            <p:grpSpPr bwMode="auto">
              <a:xfrm>
                <a:off x="5339" y="2083"/>
                <a:ext cx="352" cy="327"/>
                <a:chOff x="5251" y="2314"/>
                <a:chExt cx="352" cy="327"/>
              </a:xfrm>
            </p:grpSpPr>
            <p:sp>
              <p:nvSpPr>
                <p:cNvPr id="79" name="Text Box 15">
                  <a:extLst>
                    <a:ext uri="{FF2B5EF4-FFF2-40B4-BE49-F238E27FC236}">
                      <a16:creationId xmlns:a16="http://schemas.microsoft.com/office/drawing/2014/main" id="{CB765C91-AD4F-4487-A1CA-84DE7B2A659B}"/>
                    </a:ext>
                  </a:extLst>
                </p:cNvPr>
                <p:cNvSpPr txBox="1">
                  <a:spLocks noChangeArrowheads="1"/>
                </p:cNvSpPr>
                <p:nvPr/>
              </p:nvSpPr>
              <p:spPr bwMode="auto">
                <a:xfrm>
                  <a:off x="5251" y="2314"/>
                  <a:ext cx="352" cy="327"/>
                </a:xfrm>
                <a:prstGeom prst="rect">
                  <a:avLst/>
                </a:prstGeom>
                <a:noFill/>
                <a:ln w="9525">
                  <a:noFill/>
                  <a:miter lim="800000"/>
                  <a:headEnd/>
                  <a:tailEnd/>
                </a:ln>
              </p:spPr>
              <p:txBody>
                <a:bodyPr>
                  <a:spAutoFit/>
                </a:bodyPr>
                <a:lstStyle/>
                <a:p>
                  <a:r>
                    <a:rPr kumimoji="1" lang="en-US" altLang="zh-CN" sz="2800" b="1" i="1"/>
                    <a:t>B</a:t>
                  </a:r>
                  <a:endParaRPr kumimoji="1" lang="en-US" altLang="zh-CN" sz="2800" i="1"/>
                </a:p>
              </p:txBody>
            </p:sp>
            <p:sp>
              <p:nvSpPr>
                <p:cNvPr id="80" name="Line 16">
                  <a:extLst>
                    <a:ext uri="{FF2B5EF4-FFF2-40B4-BE49-F238E27FC236}">
                      <a16:creationId xmlns:a16="http://schemas.microsoft.com/office/drawing/2014/main" id="{8627953A-285C-40EA-99B9-AA9421CDEB75}"/>
                    </a:ext>
                  </a:extLst>
                </p:cNvPr>
                <p:cNvSpPr>
                  <a:spLocks noChangeShapeType="1"/>
                </p:cNvSpPr>
                <p:nvPr/>
              </p:nvSpPr>
              <p:spPr bwMode="auto">
                <a:xfrm>
                  <a:off x="5341" y="2369"/>
                  <a:ext cx="149" cy="0"/>
                </a:xfrm>
                <a:prstGeom prst="line">
                  <a:avLst/>
                </a:prstGeom>
                <a:noFill/>
                <a:ln w="9525">
                  <a:solidFill>
                    <a:srgbClr val="0000FF"/>
                  </a:solidFill>
                  <a:round/>
                  <a:headEnd/>
                  <a:tailEnd type="triangle" w="med" len="med"/>
                </a:ln>
              </p:spPr>
              <p:txBody>
                <a:bodyPr/>
                <a:lstStyle/>
                <a:p>
                  <a:endParaRPr lang="zh-CN" altLang="en-US"/>
                </a:p>
              </p:txBody>
            </p:sp>
          </p:grpSp>
          <p:sp>
            <p:nvSpPr>
              <p:cNvPr id="63" name="Text Box 18">
                <a:extLst>
                  <a:ext uri="{FF2B5EF4-FFF2-40B4-BE49-F238E27FC236}">
                    <a16:creationId xmlns:a16="http://schemas.microsoft.com/office/drawing/2014/main" id="{0F624C09-1B91-48D1-9F34-0FBCCA145D95}"/>
                  </a:ext>
                </a:extLst>
              </p:cNvPr>
              <p:cNvSpPr txBox="1">
                <a:spLocks noChangeArrowheads="1"/>
              </p:cNvSpPr>
              <p:nvPr/>
            </p:nvSpPr>
            <p:spPr bwMode="auto">
              <a:xfrm>
                <a:off x="4938" y="2127"/>
                <a:ext cx="267" cy="288"/>
              </a:xfrm>
              <a:prstGeom prst="rect">
                <a:avLst/>
              </a:prstGeom>
              <a:noFill/>
              <a:ln w="9525">
                <a:noFill/>
                <a:miter lim="800000"/>
                <a:headEnd/>
                <a:tailEnd/>
              </a:ln>
            </p:spPr>
            <p:txBody>
              <a:bodyPr>
                <a:spAutoFit/>
              </a:bodyPr>
              <a:lstStyle/>
              <a:p>
                <a:r>
                  <a:rPr kumimoji="1" lang="en-US" altLang="zh-CN" sz="2400" i="1">
                    <a:sym typeface="Symbol" pitchFamily="18" charset="2"/>
                  </a:rPr>
                  <a:t></a:t>
                </a:r>
                <a:endParaRPr kumimoji="1" lang="en-US" altLang="zh-CN" sz="2800"/>
              </a:p>
            </p:txBody>
          </p:sp>
          <p:sp>
            <p:nvSpPr>
              <p:cNvPr id="64" name="Line 19">
                <a:extLst>
                  <a:ext uri="{FF2B5EF4-FFF2-40B4-BE49-F238E27FC236}">
                    <a16:creationId xmlns:a16="http://schemas.microsoft.com/office/drawing/2014/main" id="{2ED34A58-19F4-410C-8291-3B13CC625111}"/>
                  </a:ext>
                </a:extLst>
              </p:cNvPr>
              <p:cNvSpPr>
                <a:spLocks noChangeShapeType="1"/>
              </p:cNvSpPr>
              <p:nvPr/>
            </p:nvSpPr>
            <p:spPr bwMode="auto">
              <a:xfrm>
                <a:off x="4765" y="1200"/>
                <a:ext cx="0" cy="2005"/>
              </a:xfrm>
              <a:prstGeom prst="line">
                <a:avLst/>
              </a:prstGeom>
              <a:noFill/>
              <a:ln w="28575">
                <a:solidFill>
                  <a:srgbClr val="0000FF"/>
                </a:solidFill>
                <a:prstDash val="dashDot"/>
                <a:round/>
                <a:headEnd type="none" w="sm" len="med"/>
                <a:tailEnd type="none" w="sm" len="med"/>
              </a:ln>
            </p:spPr>
            <p:txBody>
              <a:bodyPr/>
              <a:lstStyle/>
              <a:p>
                <a:endParaRPr lang="zh-CN" altLang="en-US"/>
              </a:p>
            </p:txBody>
          </p:sp>
          <p:sp>
            <p:nvSpPr>
              <p:cNvPr id="65" name="Line 20">
                <a:extLst>
                  <a:ext uri="{FF2B5EF4-FFF2-40B4-BE49-F238E27FC236}">
                    <a16:creationId xmlns:a16="http://schemas.microsoft.com/office/drawing/2014/main" id="{5C44750B-31F5-4754-969D-76958F9922FC}"/>
                  </a:ext>
                </a:extLst>
              </p:cNvPr>
              <p:cNvSpPr>
                <a:spLocks noChangeShapeType="1"/>
              </p:cNvSpPr>
              <p:nvPr/>
            </p:nvSpPr>
            <p:spPr bwMode="auto">
              <a:xfrm>
                <a:off x="3963" y="2222"/>
                <a:ext cx="341" cy="0"/>
              </a:xfrm>
              <a:prstGeom prst="line">
                <a:avLst/>
              </a:prstGeom>
              <a:noFill/>
              <a:ln w="57150">
                <a:solidFill>
                  <a:srgbClr val="0000FF"/>
                </a:solidFill>
                <a:round/>
                <a:headEnd/>
                <a:tailEnd/>
              </a:ln>
            </p:spPr>
            <p:txBody>
              <a:bodyPr/>
              <a:lstStyle/>
              <a:p>
                <a:endParaRPr lang="zh-CN" altLang="en-US"/>
              </a:p>
            </p:txBody>
          </p:sp>
          <p:sp>
            <p:nvSpPr>
              <p:cNvPr id="66" name="Freeform 21">
                <a:extLst>
                  <a:ext uri="{FF2B5EF4-FFF2-40B4-BE49-F238E27FC236}">
                    <a16:creationId xmlns:a16="http://schemas.microsoft.com/office/drawing/2014/main" id="{2144E0B3-B221-4BC7-B940-E7780F0D83C7}"/>
                  </a:ext>
                </a:extLst>
              </p:cNvPr>
              <p:cNvSpPr>
                <a:spLocks/>
              </p:cNvSpPr>
              <p:nvPr/>
            </p:nvSpPr>
            <p:spPr bwMode="auto">
              <a:xfrm>
                <a:off x="4936" y="2225"/>
                <a:ext cx="55" cy="128"/>
              </a:xfrm>
              <a:custGeom>
                <a:avLst/>
                <a:gdLst>
                  <a:gd name="T0" fmla="*/ 0 w 55"/>
                  <a:gd name="T1" fmla="*/ 0 h 128"/>
                  <a:gd name="T2" fmla="*/ 53 w 55"/>
                  <a:gd name="T3" fmla="*/ 54 h 128"/>
                  <a:gd name="T4" fmla="*/ 10 w 55"/>
                  <a:gd name="T5" fmla="*/ 128 h 128"/>
                  <a:gd name="T6" fmla="*/ 0 60000 65536"/>
                  <a:gd name="T7" fmla="*/ 0 60000 65536"/>
                  <a:gd name="T8" fmla="*/ 0 60000 65536"/>
                  <a:gd name="T9" fmla="*/ 0 w 55"/>
                  <a:gd name="T10" fmla="*/ 0 h 128"/>
                  <a:gd name="T11" fmla="*/ 55 w 55"/>
                  <a:gd name="T12" fmla="*/ 128 h 128"/>
                </a:gdLst>
                <a:ahLst/>
                <a:cxnLst>
                  <a:cxn ang="T6">
                    <a:pos x="T0" y="T1"/>
                  </a:cxn>
                  <a:cxn ang="T7">
                    <a:pos x="T2" y="T3"/>
                  </a:cxn>
                  <a:cxn ang="T8">
                    <a:pos x="T4" y="T5"/>
                  </a:cxn>
                </a:cxnLst>
                <a:rect l="T9" t="T10" r="T11" b="T12"/>
                <a:pathLst>
                  <a:path w="55" h="128">
                    <a:moveTo>
                      <a:pt x="0" y="0"/>
                    </a:moveTo>
                    <a:cubicBezTo>
                      <a:pt x="25" y="16"/>
                      <a:pt x="51" y="33"/>
                      <a:pt x="53" y="54"/>
                    </a:cubicBezTo>
                    <a:cubicBezTo>
                      <a:pt x="55" y="75"/>
                      <a:pt x="32" y="101"/>
                      <a:pt x="10" y="128"/>
                    </a:cubicBezTo>
                  </a:path>
                </a:pathLst>
              </a:custGeom>
              <a:noFill/>
              <a:ln w="9525">
                <a:solidFill>
                  <a:srgbClr val="FF0000"/>
                </a:solidFill>
                <a:round/>
                <a:headEnd/>
                <a:tailEnd/>
              </a:ln>
            </p:spPr>
            <p:txBody>
              <a:bodyPr/>
              <a:lstStyle/>
              <a:p>
                <a:endParaRPr lang="zh-CN" altLang="en-US"/>
              </a:p>
            </p:txBody>
          </p:sp>
          <p:grpSp>
            <p:nvGrpSpPr>
              <p:cNvPr id="67" name="Group 22">
                <a:extLst>
                  <a:ext uri="{FF2B5EF4-FFF2-40B4-BE49-F238E27FC236}">
                    <a16:creationId xmlns:a16="http://schemas.microsoft.com/office/drawing/2014/main" id="{080869D6-831E-4100-A267-9BB8F77E965F}"/>
                  </a:ext>
                </a:extLst>
              </p:cNvPr>
              <p:cNvGrpSpPr>
                <a:grpSpLocks/>
              </p:cNvGrpSpPr>
              <p:nvPr/>
            </p:nvGrpSpPr>
            <p:grpSpPr bwMode="auto">
              <a:xfrm>
                <a:off x="4294" y="1356"/>
                <a:ext cx="907" cy="1723"/>
                <a:chOff x="4261" y="1576"/>
                <a:chExt cx="907" cy="1723"/>
              </a:xfrm>
            </p:grpSpPr>
            <p:sp>
              <p:nvSpPr>
                <p:cNvPr id="71" name="Line 23">
                  <a:extLst>
                    <a:ext uri="{FF2B5EF4-FFF2-40B4-BE49-F238E27FC236}">
                      <a16:creationId xmlns:a16="http://schemas.microsoft.com/office/drawing/2014/main" id="{BFD4E430-22A8-45E7-9E52-A79777BA97F8}"/>
                    </a:ext>
                  </a:extLst>
                </p:cNvPr>
                <p:cNvSpPr>
                  <a:spLocks noChangeShapeType="1"/>
                </p:cNvSpPr>
                <p:nvPr/>
              </p:nvSpPr>
              <p:spPr bwMode="auto">
                <a:xfrm flipV="1">
                  <a:off x="4261" y="1588"/>
                  <a:ext cx="907" cy="449"/>
                </a:xfrm>
                <a:prstGeom prst="line">
                  <a:avLst/>
                </a:prstGeom>
                <a:noFill/>
                <a:ln w="57150">
                  <a:solidFill>
                    <a:srgbClr val="FF3300"/>
                  </a:solidFill>
                  <a:round/>
                  <a:headEnd/>
                  <a:tailEnd/>
                </a:ln>
              </p:spPr>
              <p:txBody>
                <a:bodyPr/>
                <a:lstStyle/>
                <a:p>
                  <a:endParaRPr lang="zh-CN" altLang="en-US"/>
                </a:p>
              </p:txBody>
            </p:sp>
            <p:sp>
              <p:nvSpPr>
                <p:cNvPr id="72" name="Line 24">
                  <a:extLst>
                    <a:ext uri="{FF2B5EF4-FFF2-40B4-BE49-F238E27FC236}">
                      <a16:creationId xmlns:a16="http://schemas.microsoft.com/office/drawing/2014/main" id="{CC1A8D86-08E9-4922-B13A-FDAF414CACAD}"/>
                    </a:ext>
                  </a:extLst>
                </p:cNvPr>
                <p:cNvSpPr>
                  <a:spLocks noChangeShapeType="1"/>
                </p:cNvSpPr>
                <p:nvPr/>
              </p:nvSpPr>
              <p:spPr bwMode="auto">
                <a:xfrm flipV="1">
                  <a:off x="4279" y="2841"/>
                  <a:ext cx="875" cy="438"/>
                </a:xfrm>
                <a:prstGeom prst="line">
                  <a:avLst/>
                </a:prstGeom>
                <a:noFill/>
                <a:ln w="57150">
                  <a:solidFill>
                    <a:srgbClr val="FF3300"/>
                  </a:solidFill>
                  <a:round/>
                  <a:headEnd/>
                  <a:tailEnd/>
                </a:ln>
              </p:spPr>
              <p:txBody>
                <a:bodyPr/>
                <a:lstStyle/>
                <a:p>
                  <a:endParaRPr lang="zh-CN" altLang="en-US"/>
                </a:p>
              </p:txBody>
            </p:sp>
            <p:sp>
              <p:nvSpPr>
                <p:cNvPr id="73" name="Line 25">
                  <a:extLst>
                    <a:ext uri="{FF2B5EF4-FFF2-40B4-BE49-F238E27FC236}">
                      <a16:creationId xmlns:a16="http://schemas.microsoft.com/office/drawing/2014/main" id="{B1EF0C7E-9A03-49BE-8A2C-1363696C37CB}"/>
                    </a:ext>
                  </a:extLst>
                </p:cNvPr>
                <p:cNvSpPr>
                  <a:spLocks noChangeShapeType="1"/>
                </p:cNvSpPr>
                <p:nvPr/>
              </p:nvSpPr>
              <p:spPr bwMode="auto">
                <a:xfrm>
                  <a:off x="4283" y="2019"/>
                  <a:ext cx="0" cy="1280"/>
                </a:xfrm>
                <a:prstGeom prst="line">
                  <a:avLst/>
                </a:prstGeom>
                <a:noFill/>
                <a:ln w="57150">
                  <a:solidFill>
                    <a:srgbClr val="FF3300"/>
                  </a:solidFill>
                  <a:round/>
                  <a:headEnd/>
                  <a:tailEnd/>
                </a:ln>
              </p:spPr>
              <p:txBody>
                <a:bodyPr/>
                <a:lstStyle/>
                <a:p>
                  <a:endParaRPr lang="zh-CN" altLang="en-US"/>
                </a:p>
              </p:txBody>
            </p:sp>
            <p:sp>
              <p:nvSpPr>
                <p:cNvPr id="74" name="Line 26">
                  <a:extLst>
                    <a:ext uri="{FF2B5EF4-FFF2-40B4-BE49-F238E27FC236}">
                      <a16:creationId xmlns:a16="http://schemas.microsoft.com/office/drawing/2014/main" id="{E8C9AD28-DBBB-4190-86C5-3BCF95C2AADE}"/>
                    </a:ext>
                  </a:extLst>
                </p:cNvPr>
                <p:cNvSpPr>
                  <a:spLocks noChangeShapeType="1"/>
                </p:cNvSpPr>
                <p:nvPr/>
              </p:nvSpPr>
              <p:spPr bwMode="auto">
                <a:xfrm>
                  <a:off x="5149" y="1576"/>
                  <a:ext cx="0" cy="1291"/>
                </a:xfrm>
                <a:prstGeom prst="line">
                  <a:avLst/>
                </a:prstGeom>
                <a:noFill/>
                <a:ln w="57150">
                  <a:solidFill>
                    <a:srgbClr val="FF3300"/>
                  </a:solidFill>
                  <a:round/>
                  <a:headEnd/>
                  <a:tailEnd/>
                </a:ln>
              </p:spPr>
              <p:txBody>
                <a:bodyPr/>
                <a:lstStyle/>
                <a:p>
                  <a:endParaRPr lang="zh-CN" altLang="en-US"/>
                </a:p>
              </p:txBody>
            </p:sp>
            <p:sp>
              <p:nvSpPr>
                <p:cNvPr id="75" name="Line 27">
                  <a:extLst>
                    <a:ext uri="{FF2B5EF4-FFF2-40B4-BE49-F238E27FC236}">
                      <a16:creationId xmlns:a16="http://schemas.microsoft.com/office/drawing/2014/main" id="{11AE70B0-8F4A-4F7F-9818-1F6B82E3611A}"/>
                    </a:ext>
                  </a:extLst>
                </p:cNvPr>
                <p:cNvSpPr>
                  <a:spLocks noChangeShapeType="1"/>
                </p:cNvSpPr>
                <p:nvPr/>
              </p:nvSpPr>
              <p:spPr bwMode="auto">
                <a:xfrm flipH="1">
                  <a:off x="4508" y="1805"/>
                  <a:ext cx="213" cy="107"/>
                </a:xfrm>
                <a:prstGeom prst="line">
                  <a:avLst/>
                </a:prstGeom>
                <a:noFill/>
                <a:ln w="57150">
                  <a:solidFill>
                    <a:srgbClr val="FF3300"/>
                  </a:solidFill>
                  <a:round/>
                  <a:headEnd/>
                  <a:tailEnd type="triangle" w="med" len="med"/>
                </a:ln>
              </p:spPr>
              <p:txBody>
                <a:bodyPr/>
                <a:lstStyle/>
                <a:p>
                  <a:endParaRPr lang="zh-CN" altLang="en-US"/>
                </a:p>
              </p:txBody>
            </p:sp>
            <p:sp>
              <p:nvSpPr>
                <p:cNvPr id="76" name="Line 28">
                  <a:extLst>
                    <a:ext uri="{FF2B5EF4-FFF2-40B4-BE49-F238E27FC236}">
                      <a16:creationId xmlns:a16="http://schemas.microsoft.com/office/drawing/2014/main" id="{B74E3DE7-BC09-4361-8012-F0470849C0AF}"/>
                    </a:ext>
                  </a:extLst>
                </p:cNvPr>
                <p:cNvSpPr>
                  <a:spLocks noChangeShapeType="1"/>
                </p:cNvSpPr>
                <p:nvPr/>
              </p:nvSpPr>
              <p:spPr bwMode="auto">
                <a:xfrm>
                  <a:off x="4284" y="2467"/>
                  <a:ext cx="0" cy="405"/>
                </a:xfrm>
                <a:prstGeom prst="line">
                  <a:avLst/>
                </a:prstGeom>
                <a:noFill/>
                <a:ln w="57150">
                  <a:solidFill>
                    <a:srgbClr val="FF3300"/>
                  </a:solidFill>
                  <a:round/>
                  <a:headEnd/>
                  <a:tailEnd type="triangle" w="med" len="med"/>
                </a:ln>
              </p:spPr>
              <p:txBody>
                <a:bodyPr/>
                <a:lstStyle/>
                <a:p>
                  <a:endParaRPr lang="zh-CN" altLang="en-US"/>
                </a:p>
              </p:txBody>
            </p:sp>
            <p:sp>
              <p:nvSpPr>
                <p:cNvPr id="77" name="Line 29">
                  <a:extLst>
                    <a:ext uri="{FF2B5EF4-FFF2-40B4-BE49-F238E27FC236}">
                      <a16:creationId xmlns:a16="http://schemas.microsoft.com/office/drawing/2014/main" id="{BD43E6CA-331D-4E6A-8D3B-45C0C0CCCE7F}"/>
                    </a:ext>
                  </a:extLst>
                </p:cNvPr>
                <p:cNvSpPr>
                  <a:spLocks noChangeShapeType="1"/>
                </p:cNvSpPr>
                <p:nvPr/>
              </p:nvSpPr>
              <p:spPr bwMode="auto">
                <a:xfrm flipV="1">
                  <a:off x="4764" y="2925"/>
                  <a:ext cx="213" cy="118"/>
                </a:xfrm>
                <a:prstGeom prst="line">
                  <a:avLst/>
                </a:prstGeom>
                <a:noFill/>
                <a:ln w="57150">
                  <a:solidFill>
                    <a:srgbClr val="FF3300"/>
                  </a:solidFill>
                  <a:round/>
                  <a:headEnd/>
                  <a:tailEnd type="triangle" w="med" len="med"/>
                </a:ln>
              </p:spPr>
              <p:txBody>
                <a:bodyPr/>
                <a:lstStyle/>
                <a:p>
                  <a:endParaRPr lang="zh-CN" altLang="en-US"/>
                </a:p>
              </p:txBody>
            </p:sp>
            <p:sp>
              <p:nvSpPr>
                <p:cNvPr id="78" name="Line 30">
                  <a:extLst>
                    <a:ext uri="{FF2B5EF4-FFF2-40B4-BE49-F238E27FC236}">
                      <a16:creationId xmlns:a16="http://schemas.microsoft.com/office/drawing/2014/main" id="{7B48F666-29C7-4722-8F6E-DD77C92AEB73}"/>
                    </a:ext>
                  </a:extLst>
                </p:cNvPr>
                <p:cNvSpPr>
                  <a:spLocks noChangeShapeType="1"/>
                </p:cNvSpPr>
                <p:nvPr/>
              </p:nvSpPr>
              <p:spPr bwMode="auto">
                <a:xfrm flipH="1" flipV="1">
                  <a:off x="5148" y="1881"/>
                  <a:ext cx="0" cy="340"/>
                </a:xfrm>
                <a:prstGeom prst="line">
                  <a:avLst/>
                </a:prstGeom>
                <a:noFill/>
                <a:ln w="57150">
                  <a:solidFill>
                    <a:srgbClr val="FF3300"/>
                  </a:solidFill>
                  <a:round/>
                  <a:headEnd/>
                  <a:tailEnd type="triangle" w="med" len="med"/>
                </a:ln>
              </p:spPr>
              <p:txBody>
                <a:bodyPr/>
                <a:lstStyle/>
                <a:p>
                  <a:endParaRPr lang="zh-CN" altLang="en-US"/>
                </a:p>
              </p:txBody>
            </p:sp>
          </p:grpSp>
          <p:sp>
            <p:nvSpPr>
              <p:cNvPr id="68" name="Line 31">
                <a:extLst>
                  <a:ext uri="{FF2B5EF4-FFF2-40B4-BE49-F238E27FC236}">
                    <a16:creationId xmlns:a16="http://schemas.microsoft.com/office/drawing/2014/main" id="{A02D2E57-89EB-4558-A320-A9DD4673F565}"/>
                  </a:ext>
                </a:extLst>
              </p:cNvPr>
              <p:cNvSpPr>
                <a:spLocks noChangeShapeType="1"/>
              </p:cNvSpPr>
              <p:nvPr/>
            </p:nvSpPr>
            <p:spPr bwMode="auto">
              <a:xfrm>
                <a:off x="4765" y="2236"/>
                <a:ext cx="683" cy="405"/>
              </a:xfrm>
              <a:prstGeom prst="line">
                <a:avLst/>
              </a:prstGeom>
              <a:noFill/>
              <a:ln w="57150">
                <a:solidFill>
                  <a:srgbClr val="C00000"/>
                </a:solidFill>
                <a:round/>
                <a:headEnd/>
                <a:tailEnd type="triangle" w="sm" len="med"/>
              </a:ln>
            </p:spPr>
            <p:txBody>
              <a:bodyPr/>
              <a:lstStyle/>
              <a:p>
                <a:endParaRPr lang="zh-CN" altLang="en-US"/>
              </a:p>
            </p:txBody>
          </p:sp>
          <p:sp>
            <p:nvSpPr>
              <p:cNvPr id="69" name="Freeform 32">
                <a:extLst>
                  <a:ext uri="{FF2B5EF4-FFF2-40B4-BE49-F238E27FC236}">
                    <a16:creationId xmlns:a16="http://schemas.microsoft.com/office/drawing/2014/main" id="{FE70AE47-E7D4-488C-9594-32000F38B03A}"/>
                  </a:ext>
                </a:extLst>
              </p:cNvPr>
              <p:cNvSpPr>
                <a:spLocks/>
              </p:cNvSpPr>
              <p:nvPr/>
            </p:nvSpPr>
            <p:spPr bwMode="auto">
              <a:xfrm>
                <a:off x="4902" y="2146"/>
                <a:ext cx="47" cy="89"/>
              </a:xfrm>
              <a:custGeom>
                <a:avLst/>
                <a:gdLst>
                  <a:gd name="T0" fmla="*/ 0 w 96"/>
                  <a:gd name="T1" fmla="*/ 0 h 111"/>
                  <a:gd name="T2" fmla="*/ 0 w 96"/>
                  <a:gd name="T3" fmla="*/ 2 h 111"/>
                  <a:gd name="T4" fmla="*/ 0 w 96"/>
                  <a:gd name="T5" fmla="*/ 2 h 111"/>
                  <a:gd name="T6" fmla="*/ 0 60000 65536"/>
                  <a:gd name="T7" fmla="*/ 0 60000 65536"/>
                  <a:gd name="T8" fmla="*/ 0 60000 65536"/>
                  <a:gd name="T9" fmla="*/ 0 w 96"/>
                  <a:gd name="T10" fmla="*/ 0 h 111"/>
                  <a:gd name="T11" fmla="*/ 96 w 96"/>
                  <a:gd name="T12" fmla="*/ 111 h 111"/>
                </a:gdLst>
                <a:ahLst/>
                <a:cxnLst>
                  <a:cxn ang="T6">
                    <a:pos x="T0" y="T1"/>
                  </a:cxn>
                  <a:cxn ang="T7">
                    <a:pos x="T2" y="T3"/>
                  </a:cxn>
                  <a:cxn ang="T8">
                    <a:pos x="T4" y="T5"/>
                  </a:cxn>
                </a:cxnLst>
                <a:rect l="T9" t="T10" r="T11" b="T12"/>
                <a:pathLst>
                  <a:path w="96" h="111">
                    <a:moveTo>
                      <a:pt x="0" y="0"/>
                    </a:moveTo>
                    <a:cubicBezTo>
                      <a:pt x="41" y="13"/>
                      <a:pt x="82" y="27"/>
                      <a:pt x="89" y="45"/>
                    </a:cubicBezTo>
                    <a:cubicBezTo>
                      <a:pt x="96" y="63"/>
                      <a:pt x="70" y="87"/>
                      <a:pt x="44" y="111"/>
                    </a:cubicBezTo>
                  </a:path>
                </a:pathLst>
              </a:custGeom>
              <a:noFill/>
              <a:ln w="9525">
                <a:solidFill>
                  <a:srgbClr val="FF0000"/>
                </a:solidFill>
                <a:round/>
                <a:headEnd/>
                <a:tailEnd/>
              </a:ln>
            </p:spPr>
            <p:txBody>
              <a:bodyPr wrap="none" anchor="ctr"/>
              <a:lstStyle/>
              <a:p>
                <a:endParaRPr lang="zh-CN" altLang="en-US"/>
              </a:p>
            </p:txBody>
          </p:sp>
          <p:sp>
            <p:nvSpPr>
              <p:cNvPr id="70" name="Line 33">
                <a:extLst>
                  <a:ext uri="{FF2B5EF4-FFF2-40B4-BE49-F238E27FC236}">
                    <a16:creationId xmlns:a16="http://schemas.microsoft.com/office/drawing/2014/main" id="{073D242F-DCF0-428C-9D88-CA3BCF316E2A}"/>
                  </a:ext>
                </a:extLst>
              </p:cNvPr>
              <p:cNvSpPr>
                <a:spLocks noChangeShapeType="1"/>
              </p:cNvSpPr>
              <p:nvPr/>
            </p:nvSpPr>
            <p:spPr bwMode="auto">
              <a:xfrm>
                <a:off x="4763" y="2222"/>
                <a:ext cx="662" cy="0"/>
              </a:xfrm>
              <a:prstGeom prst="line">
                <a:avLst/>
              </a:prstGeom>
              <a:noFill/>
              <a:ln w="57150">
                <a:solidFill>
                  <a:srgbClr val="0000FF"/>
                </a:solidFill>
                <a:round/>
                <a:headEnd/>
                <a:tailEnd type="triangle" w="sm" len="med"/>
              </a:ln>
            </p:spPr>
            <p:txBody>
              <a:bodyPr/>
              <a:lstStyle/>
              <a:p>
                <a:endParaRPr lang="zh-CN" altLang="en-US"/>
              </a:p>
            </p:txBody>
          </p:sp>
        </p:grpSp>
        <mc:AlternateContent xmlns:mc="http://schemas.openxmlformats.org/markup-compatibility/2006" xmlns:a14="http://schemas.microsoft.com/office/drawing/2010/main">
          <mc:Choice Requires="a14">
            <p:sp>
              <p:nvSpPr>
                <p:cNvPr id="51" name="Object 34">
                  <a:extLst>
                    <a:ext uri="{FF2B5EF4-FFF2-40B4-BE49-F238E27FC236}">
                      <a16:creationId xmlns:a16="http://schemas.microsoft.com/office/drawing/2014/main" id="{FC484C24-2A05-47AD-9FA8-5534033B3B35}"/>
                    </a:ext>
                  </a:extLst>
                </p:cNvPr>
                <p:cNvSpPr txBox="1"/>
                <p:nvPr/>
              </p:nvSpPr>
              <p:spPr bwMode="auto">
                <a:xfrm>
                  <a:off x="3231" y="2352"/>
                  <a:ext cx="176" cy="272"/>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𝒆</m:t>
                                </m:r>
                              </m:e>
                            </m:acc>
                          </m:e>
                          <m:sub>
                            <m:r>
                              <a:rPr lang="zh-CN" altLang="en-US" b="1" i="1">
                                <a:solidFill>
                                  <a:srgbClr val="000000"/>
                                </a:solidFill>
                                <a:latin typeface="Cambria Math" panose="02040503050406030204" pitchFamily="18" charset="0"/>
                              </a:rPr>
                              <m:t>𝒏</m:t>
                            </m:r>
                          </m:sub>
                        </m:sSub>
                      </m:oMath>
                    </m:oMathPara>
                  </a14:m>
                  <a:endParaRPr lang="zh-CN" altLang="en-US" b="1"/>
                </a:p>
              </p:txBody>
            </p:sp>
          </mc:Choice>
          <mc:Fallback xmlns="">
            <p:sp>
              <p:nvSpPr>
                <p:cNvPr id="32777" name="Object 34"/>
                <p:cNvSpPr txBox="1">
                  <a:spLocks noRot="1" noChangeAspect="1" noMove="1" noResize="1" noEditPoints="1" noAdjustHandles="1" noChangeArrowheads="1" noChangeShapeType="1" noTextEdit="1"/>
                </p:cNvSpPr>
                <p:nvPr/>
              </p:nvSpPr>
              <p:spPr bwMode="auto">
                <a:xfrm>
                  <a:off x="3231" y="2352"/>
                  <a:ext cx="176" cy="272"/>
                </a:xfrm>
                <a:prstGeom prst="rect">
                  <a:avLst/>
                </a:prstGeom>
                <a:blipFill>
                  <a:blip r:embed="rId20"/>
                  <a:stretch>
                    <a:fillRect r="-43478"/>
                  </a:stretch>
                </a:blipFill>
                <a:extLst/>
              </p:spPr>
              <p:txBody>
                <a:bodyPr/>
                <a:lstStyle/>
                <a:p>
                  <a:r>
                    <a:rPr lang="zh-CN" altLang="en-US">
                      <a:noFill/>
                    </a:rPr>
                    <a:t> </a:t>
                  </a:r>
                </a:p>
              </p:txBody>
            </p:sp>
          </mc:Fallback>
        </mc:AlternateContent>
      </p:grpSp>
      <p:sp>
        <p:nvSpPr>
          <p:cNvPr id="81" name="文本框 80">
            <a:extLst>
              <a:ext uri="{FF2B5EF4-FFF2-40B4-BE49-F238E27FC236}">
                <a16:creationId xmlns:a16="http://schemas.microsoft.com/office/drawing/2014/main" id="{3CBB8994-C708-4141-9E6A-5D14EB4F8949}"/>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3" name="Text Box 7"/>
          <p:cNvSpPr txBox="1">
            <a:spLocks noChangeArrowheads="1"/>
          </p:cNvSpPr>
          <p:nvPr/>
        </p:nvSpPr>
        <p:spPr bwMode="auto">
          <a:xfrm>
            <a:off x="1412273" y="1653502"/>
            <a:ext cx="9002837" cy="2074287"/>
          </a:xfrm>
          <a:prstGeom prst="rect">
            <a:avLst/>
          </a:prstGeom>
          <a:solidFill>
            <a:srgbClr val="FFFFFF"/>
          </a:solidFill>
          <a:ln w="9525">
            <a:noFill/>
            <a:miter lim="800000"/>
            <a:headEnd/>
            <a:tailEnd type="none" w="sm" len="lg"/>
          </a:ln>
        </p:spPr>
        <p:txBody>
          <a:bodyPr wrap="square" lIns="90000" tIns="46800" rIns="90000" bIns="46800">
            <a:spAutoFit/>
          </a:bodyPr>
          <a:lstStyle/>
          <a:p>
            <a:pPr>
              <a:lnSpc>
                <a:spcPct val="150000"/>
              </a:lnSpc>
            </a:pPr>
            <a:r>
              <a:rPr kumimoji="1" lang="zh-CN" altLang="en-US" sz="2200" b="1" dirty="0">
                <a:solidFill>
                  <a:srgbClr val="660066"/>
                </a:solidFill>
              </a:rPr>
              <a:t>分子固有磁矩</a:t>
            </a:r>
            <a:r>
              <a:rPr kumimoji="1" lang="zh-CN" altLang="en-US" sz="2200" b="1" dirty="0"/>
              <a:t>：含内部原子、原子核、轨道及自旋磁矩的矢量和</a:t>
            </a:r>
          </a:p>
          <a:p>
            <a:pPr>
              <a:lnSpc>
                <a:spcPct val="150000"/>
              </a:lnSpc>
            </a:pPr>
            <a:r>
              <a:rPr kumimoji="1" lang="zh-CN" altLang="en-US" sz="2200" b="1" dirty="0">
                <a:solidFill>
                  <a:srgbClr val="660066"/>
                </a:solidFill>
              </a:rPr>
              <a:t>抗磁介质</a:t>
            </a:r>
            <a:r>
              <a:rPr kumimoji="1" lang="zh-CN" altLang="en-US" sz="2200" b="1" dirty="0"/>
              <a:t>：无外场时，构成介质分子的固有磁矩的矢量和为零</a:t>
            </a:r>
          </a:p>
          <a:p>
            <a:pPr>
              <a:lnSpc>
                <a:spcPct val="150000"/>
              </a:lnSpc>
            </a:pPr>
            <a:r>
              <a:rPr kumimoji="1" lang="zh-CN" altLang="en-US" sz="2200" b="1" dirty="0">
                <a:solidFill>
                  <a:srgbClr val="660066"/>
                </a:solidFill>
              </a:rPr>
              <a:t>顺磁介质</a:t>
            </a:r>
            <a:r>
              <a:rPr kumimoji="1" lang="zh-CN" altLang="en-US" sz="2200" b="1" dirty="0"/>
              <a:t>：无外场时，构成介质分子的固有磁矩矢量和不为零</a:t>
            </a:r>
          </a:p>
          <a:p>
            <a:pPr>
              <a:lnSpc>
                <a:spcPct val="150000"/>
              </a:lnSpc>
            </a:pPr>
            <a:r>
              <a:rPr kumimoji="1" lang="zh-CN" altLang="en-US" sz="2200" b="1" dirty="0">
                <a:solidFill>
                  <a:srgbClr val="660066"/>
                </a:solidFill>
              </a:rPr>
              <a:t>铁磁介质</a:t>
            </a:r>
            <a:r>
              <a:rPr kumimoji="1" lang="zh-CN" altLang="en-US" sz="2200" b="1" dirty="0"/>
              <a:t>：介质内磁场会远大于外磁场，内部磁场随外磁场非线性变化</a:t>
            </a:r>
          </a:p>
        </p:txBody>
      </p:sp>
      <p:sp>
        <p:nvSpPr>
          <p:cNvPr id="10" name="Text Box 4">
            <a:extLst>
              <a:ext uri="{FF2B5EF4-FFF2-40B4-BE49-F238E27FC236}">
                <a16:creationId xmlns:a16="http://schemas.microsoft.com/office/drawing/2014/main" id="{D1036975-58AB-4999-9B82-79238FB40794}"/>
              </a:ext>
            </a:extLst>
          </p:cNvPr>
          <p:cNvSpPr txBox="1">
            <a:spLocks noChangeArrowheads="1"/>
          </p:cNvSpPr>
          <p:nvPr/>
        </p:nvSpPr>
        <p:spPr bwMode="auto">
          <a:xfrm>
            <a:off x="464190" y="912468"/>
            <a:ext cx="4032250" cy="430887"/>
          </a:xfrm>
          <a:prstGeom prst="rect">
            <a:avLst/>
          </a:prstGeom>
          <a:noFill/>
          <a:ln w="38100">
            <a:noFill/>
            <a:miter lim="800000"/>
            <a:headEnd/>
            <a:tailEnd type="none" w="sm" len="lg"/>
          </a:ln>
        </p:spPr>
        <p:txBody>
          <a:bodyPr lIns="90000" tIns="46800" rIns="90000" bIns="46800">
            <a:spAutoFit/>
          </a:bodyPr>
          <a:lstStyle>
            <a:defPPr>
              <a:defRPr lang="zh-CN"/>
            </a:defPPr>
            <a:lvl1pPr>
              <a:defRPr kumimoji="1" sz="2200" b="1">
                <a:solidFill>
                  <a:srgbClr val="006600"/>
                </a:solidFill>
              </a:defRPr>
            </a:lvl1pPr>
          </a:lstStyle>
          <a:p>
            <a:r>
              <a:rPr lang="en-US" altLang="zh-CN" dirty="0"/>
              <a:t>5.</a:t>
            </a:r>
            <a:r>
              <a:rPr lang="zh-CN" altLang="en-US" dirty="0"/>
              <a:t> 介质中磁场的基本性质</a:t>
            </a:r>
          </a:p>
        </p:txBody>
      </p:sp>
      <p:grpSp>
        <p:nvGrpSpPr>
          <p:cNvPr id="6" name="组合 94">
            <a:extLst>
              <a:ext uri="{FF2B5EF4-FFF2-40B4-BE49-F238E27FC236}">
                <a16:creationId xmlns:a16="http://schemas.microsoft.com/office/drawing/2014/main" id="{3410B793-560B-4A5E-A5C2-2E2BC74B6EBE}"/>
              </a:ext>
            </a:extLst>
          </p:cNvPr>
          <p:cNvGrpSpPr>
            <a:grpSpLocks/>
          </p:cNvGrpSpPr>
          <p:nvPr/>
        </p:nvGrpSpPr>
        <p:grpSpPr bwMode="auto">
          <a:xfrm>
            <a:off x="1514912" y="4127825"/>
            <a:ext cx="3048032" cy="2203814"/>
            <a:chOff x="2336768" y="1982792"/>
            <a:chExt cx="3048032" cy="2203845"/>
          </a:xfrm>
        </p:grpSpPr>
        <p:grpSp>
          <p:nvGrpSpPr>
            <p:cNvPr id="7" name="Group 71">
              <a:extLst>
                <a:ext uri="{FF2B5EF4-FFF2-40B4-BE49-F238E27FC236}">
                  <a16:creationId xmlns:a16="http://schemas.microsoft.com/office/drawing/2014/main" id="{E91FAED3-7894-4361-8FCE-CF2B34601669}"/>
                </a:ext>
              </a:extLst>
            </p:cNvPr>
            <p:cNvGrpSpPr>
              <a:grpSpLocks/>
            </p:cNvGrpSpPr>
            <p:nvPr/>
          </p:nvGrpSpPr>
          <p:grpSpPr bwMode="auto">
            <a:xfrm>
              <a:off x="2755900" y="1982792"/>
              <a:ext cx="2628900" cy="1600200"/>
              <a:chOff x="1503" y="2210"/>
              <a:chExt cx="1656" cy="1008"/>
            </a:xfrm>
          </p:grpSpPr>
          <p:sp>
            <p:nvSpPr>
              <p:cNvPr id="9" name="Rectangle 72">
                <a:extLst>
                  <a:ext uri="{FF2B5EF4-FFF2-40B4-BE49-F238E27FC236}">
                    <a16:creationId xmlns:a16="http://schemas.microsoft.com/office/drawing/2014/main" id="{3EABDD3D-F596-45F9-83B4-37BEFF317290}"/>
                  </a:ext>
                </a:extLst>
              </p:cNvPr>
              <p:cNvSpPr>
                <a:spLocks noChangeArrowheads="1"/>
              </p:cNvSpPr>
              <p:nvPr/>
            </p:nvSpPr>
            <p:spPr bwMode="auto">
              <a:xfrm>
                <a:off x="1503" y="2210"/>
                <a:ext cx="1656" cy="1008"/>
              </a:xfrm>
              <a:prstGeom prst="rect">
                <a:avLst/>
              </a:prstGeom>
              <a:noFill/>
              <a:ln w="9525">
                <a:solidFill>
                  <a:schemeClr val="tx1"/>
                </a:solidFill>
                <a:miter lim="800000"/>
                <a:headEnd/>
                <a:tailEnd/>
              </a:ln>
            </p:spPr>
            <p:txBody>
              <a:bodyPr wrap="none" anchor="ctr"/>
              <a:lstStyle/>
              <a:p>
                <a:endParaRPr lang="zh-CN" altLang="en-US"/>
              </a:p>
            </p:txBody>
          </p:sp>
          <p:grpSp>
            <p:nvGrpSpPr>
              <p:cNvPr id="11" name="Group 73">
                <a:extLst>
                  <a:ext uri="{FF2B5EF4-FFF2-40B4-BE49-F238E27FC236}">
                    <a16:creationId xmlns:a16="http://schemas.microsoft.com/office/drawing/2014/main" id="{6827A274-9D50-4FFA-BC30-BD3EA3186DBD}"/>
                  </a:ext>
                </a:extLst>
              </p:cNvPr>
              <p:cNvGrpSpPr>
                <a:grpSpLocks/>
              </p:cNvGrpSpPr>
              <p:nvPr/>
            </p:nvGrpSpPr>
            <p:grpSpPr bwMode="auto">
              <a:xfrm>
                <a:off x="1762" y="2349"/>
                <a:ext cx="248" cy="288"/>
                <a:chOff x="816" y="2736"/>
                <a:chExt cx="248" cy="288"/>
              </a:xfrm>
            </p:grpSpPr>
            <p:sp>
              <p:nvSpPr>
                <p:cNvPr id="24" name="Oval 74">
                  <a:extLst>
                    <a:ext uri="{FF2B5EF4-FFF2-40B4-BE49-F238E27FC236}">
                      <a16:creationId xmlns:a16="http://schemas.microsoft.com/office/drawing/2014/main" id="{E15A99C2-5DE9-44C8-91F3-E7268A47A6B4}"/>
                    </a:ext>
                  </a:extLst>
                </p:cNvPr>
                <p:cNvSpPr>
                  <a:spLocks noChangeArrowheads="1"/>
                </p:cNvSpPr>
                <p:nvPr/>
              </p:nvSpPr>
              <p:spPr bwMode="auto">
                <a:xfrm rot="-10794123">
                  <a:off x="960" y="2736"/>
                  <a:ext cx="104" cy="288"/>
                </a:xfrm>
                <a:prstGeom prst="ellipse">
                  <a:avLst/>
                </a:prstGeom>
                <a:noFill/>
                <a:ln w="38100">
                  <a:solidFill>
                    <a:schemeClr val="tx2"/>
                  </a:solidFill>
                  <a:round/>
                  <a:headEnd/>
                  <a:tailEnd/>
                </a:ln>
              </p:spPr>
              <p:txBody>
                <a:bodyPr wrap="none" anchor="ctr"/>
                <a:lstStyle/>
                <a:p>
                  <a:endParaRPr lang="zh-CN" altLang="en-US"/>
                </a:p>
              </p:txBody>
            </p:sp>
            <p:sp>
              <p:nvSpPr>
                <p:cNvPr id="25" name="Line 75">
                  <a:extLst>
                    <a:ext uri="{FF2B5EF4-FFF2-40B4-BE49-F238E27FC236}">
                      <a16:creationId xmlns:a16="http://schemas.microsoft.com/office/drawing/2014/main" id="{F2DB7107-3B6F-4605-9265-E068FFA783B3}"/>
                    </a:ext>
                  </a:extLst>
                </p:cNvPr>
                <p:cNvSpPr>
                  <a:spLocks noChangeShapeType="1"/>
                </p:cNvSpPr>
                <p:nvPr/>
              </p:nvSpPr>
              <p:spPr bwMode="auto">
                <a:xfrm flipH="1">
                  <a:off x="816" y="2880"/>
                  <a:ext cx="192" cy="0"/>
                </a:xfrm>
                <a:prstGeom prst="line">
                  <a:avLst/>
                </a:prstGeom>
                <a:noFill/>
                <a:ln w="38100">
                  <a:solidFill>
                    <a:srgbClr val="FF0000"/>
                  </a:solidFill>
                  <a:round/>
                  <a:headEnd/>
                  <a:tailEnd type="triangle" w="med" len="med"/>
                </a:ln>
              </p:spPr>
              <p:txBody>
                <a:bodyPr wrap="none" anchor="ctr"/>
                <a:lstStyle/>
                <a:p>
                  <a:endParaRPr lang="zh-CN" altLang="en-US"/>
                </a:p>
              </p:txBody>
            </p:sp>
          </p:grpSp>
          <p:grpSp>
            <p:nvGrpSpPr>
              <p:cNvPr id="12" name="Group 76">
                <a:extLst>
                  <a:ext uri="{FF2B5EF4-FFF2-40B4-BE49-F238E27FC236}">
                    <a16:creationId xmlns:a16="http://schemas.microsoft.com/office/drawing/2014/main" id="{B2309317-9902-4511-AF27-A5ECCD024963}"/>
                  </a:ext>
                </a:extLst>
              </p:cNvPr>
              <p:cNvGrpSpPr>
                <a:grpSpLocks/>
              </p:cNvGrpSpPr>
              <p:nvPr/>
            </p:nvGrpSpPr>
            <p:grpSpPr bwMode="auto">
              <a:xfrm>
                <a:off x="1762" y="2733"/>
                <a:ext cx="248" cy="288"/>
                <a:chOff x="816" y="3120"/>
                <a:chExt cx="248" cy="288"/>
              </a:xfrm>
            </p:grpSpPr>
            <p:sp>
              <p:nvSpPr>
                <p:cNvPr id="22" name="Oval 77">
                  <a:extLst>
                    <a:ext uri="{FF2B5EF4-FFF2-40B4-BE49-F238E27FC236}">
                      <a16:creationId xmlns:a16="http://schemas.microsoft.com/office/drawing/2014/main" id="{F970CC3A-3AA1-41C7-B0E7-5BC0715F7246}"/>
                    </a:ext>
                  </a:extLst>
                </p:cNvPr>
                <p:cNvSpPr>
                  <a:spLocks noChangeArrowheads="1"/>
                </p:cNvSpPr>
                <p:nvPr/>
              </p:nvSpPr>
              <p:spPr bwMode="auto">
                <a:xfrm rot="-10794123">
                  <a:off x="960" y="3120"/>
                  <a:ext cx="104" cy="288"/>
                </a:xfrm>
                <a:prstGeom prst="ellipse">
                  <a:avLst/>
                </a:prstGeom>
                <a:noFill/>
                <a:ln w="38100">
                  <a:solidFill>
                    <a:schemeClr val="tx2"/>
                  </a:solidFill>
                  <a:round/>
                  <a:headEnd/>
                  <a:tailEnd/>
                </a:ln>
              </p:spPr>
              <p:txBody>
                <a:bodyPr wrap="none" anchor="ctr"/>
                <a:lstStyle/>
                <a:p>
                  <a:endParaRPr lang="zh-CN" altLang="en-US"/>
                </a:p>
              </p:txBody>
            </p:sp>
            <p:sp>
              <p:nvSpPr>
                <p:cNvPr id="23" name="Line 78">
                  <a:extLst>
                    <a:ext uri="{FF2B5EF4-FFF2-40B4-BE49-F238E27FC236}">
                      <a16:creationId xmlns:a16="http://schemas.microsoft.com/office/drawing/2014/main" id="{10D09943-1789-418E-AF1B-5939162185B4}"/>
                    </a:ext>
                  </a:extLst>
                </p:cNvPr>
                <p:cNvSpPr>
                  <a:spLocks noChangeShapeType="1"/>
                </p:cNvSpPr>
                <p:nvPr/>
              </p:nvSpPr>
              <p:spPr bwMode="auto">
                <a:xfrm flipH="1">
                  <a:off x="816" y="3264"/>
                  <a:ext cx="192" cy="0"/>
                </a:xfrm>
                <a:prstGeom prst="line">
                  <a:avLst/>
                </a:prstGeom>
                <a:noFill/>
                <a:ln w="38100">
                  <a:solidFill>
                    <a:srgbClr val="FF0000"/>
                  </a:solidFill>
                  <a:round/>
                  <a:headEnd/>
                  <a:tailEnd type="triangle" w="med" len="med"/>
                </a:ln>
              </p:spPr>
              <p:txBody>
                <a:bodyPr wrap="none" anchor="ctr"/>
                <a:lstStyle/>
                <a:p>
                  <a:endParaRPr lang="zh-CN" altLang="en-US"/>
                </a:p>
              </p:txBody>
            </p:sp>
          </p:grpSp>
          <p:grpSp>
            <p:nvGrpSpPr>
              <p:cNvPr id="13" name="Group 79">
                <a:extLst>
                  <a:ext uri="{FF2B5EF4-FFF2-40B4-BE49-F238E27FC236}">
                    <a16:creationId xmlns:a16="http://schemas.microsoft.com/office/drawing/2014/main" id="{FEB0D211-585D-448C-AA6D-E4F3AA2F91BD}"/>
                  </a:ext>
                </a:extLst>
              </p:cNvPr>
              <p:cNvGrpSpPr>
                <a:grpSpLocks/>
              </p:cNvGrpSpPr>
              <p:nvPr/>
            </p:nvGrpSpPr>
            <p:grpSpPr bwMode="auto">
              <a:xfrm>
                <a:off x="2489" y="2781"/>
                <a:ext cx="248" cy="288"/>
                <a:chOff x="1543" y="3168"/>
                <a:chExt cx="248" cy="288"/>
              </a:xfrm>
            </p:grpSpPr>
            <p:sp>
              <p:nvSpPr>
                <p:cNvPr id="20" name="Oval 80">
                  <a:extLst>
                    <a:ext uri="{FF2B5EF4-FFF2-40B4-BE49-F238E27FC236}">
                      <a16:creationId xmlns:a16="http://schemas.microsoft.com/office/drawing/2014/main" id="{65AB56EA-73A2-4999-90F0-B8A7D5F1FC74}"/>
                    </a:ext>
                  </a:extLst>
                </p:cNvPr>
                <p:cNvSpPr>
                  <a:spLocks noChangeArrowheads="1"/>
                </p:cNvSpPr>
                <p:nvPr/>
              </p:nvSpPr>
              <p:spPr bwMode="auto">
                <a:xfrm rot="-10794123">
                  <a:off x="1687" y="3168"/>
                  <a:ext cx="104" cy="288"/>
                </a:xfrm>
                <a:prstGeom prst="ellipse">
                  <a:avLst/>
                </a:prstGeom>
                <a:noFill/>
                <a:ln w="38100">
                  <a:solidFill>
                    <a:schemeClr val="tx2"/>
                  </a:solidFill>
                  <a:round/>
                  <a:headEnd/>
                  <a:tailEnd/>
                </a:ln>
              </p:spPr>
              <p:txBody>
                <a:bodyPr wrap="none" anchor="ctr"/>
                <a:lstStyle/>
                <a:p>
                  <a:endParaRPr lang="zh-CN" altLang="en-US"/>
                </a:p>
              </p:txBody>
            </p:sp>
            <p:sp>
              <p:nvSpPr>
                <p:cNvPr id="21" name="Line 81">
                  <a:extLst>
                    <a:ext uri="{FF2B5EF4-FFF2-40B4-BE49-F238E27FC236}">
                      <a16:creationId xmlns:a16="http://schemas.microsoft.com/office/drawing/2014/main" id="{D529C27D-8044-461D-BA8C-B3A82AE26C58}"/>
                    </a:ext>
                  </a:extLst>
                </p:cNvPr>
                <p:cNvSpPr>
                  <a:spLocks noChangeShapeType="1"/>
                </p:cNvSpPr>
                <p:nvPr/>
              </p:nvSpPr>
              <p:spPr bwMode="auto">
                <a:xfrm flipH="1">
                  <a:off x="1543" y="3312"/>
                  <a:ext cx="192" cy="0"/>
                </a:xfrm>
                <a:prstGeom prst="line">
                  <a:avLst/>
                </a:prstGeom>
                <a:noFill/>
                <a:ln w="38100">
                  <a:solidFill>
                    <a:srgbClr val="FF0000"/>
                  </a:solidFill>
                  <a:round/>
                  <a:headEnd/>
                  <a:tailEnd type="triangle" w="med" len="med"/>
                </a:ln>
              </p:spPr>
              <p:txBody>
                <a:bodyPr wrap="none" anchor="ctr"/>
                <a:lstStyle/>
                <a:p>
                  <a:endParaRPr lang="zh-CN" altLang="en-US"/>
                </a:p>
              </p:txBody>
            </p:sp>
          </p:grpSp>
          <p:grpSp>
            <p:nvGrpSpPr>
              <p:cNvPr id="14" name="Group 82">
                <a:extLst>
                  <a:ext uri="{FF2B5EF4-FFF2-40B4-BE49-F238E27FC236}">
                    <a16:creationId xmlns:a16="http://schemas.microsoft.com/office/drawing/2014/main" id="{DC651AFD-780A-4B3E-B862-49953C40998C}"/>
                  </a:ext>
                </a:extLst>
              </p:cNvPr>
              <p:cNvGrpSpPr>
                <a:grpSpLocks/>
              </p:cNvGrpSpPr>
              <p:nvPr/>
            </p:nvGrpSpPr>
            <p:grpSpPr bwMode="auto">
              <a:xfrm>
                <a:off x="2489" y="2349"/>
                <a:ext cx="248" cy="288"/>
                <a:chOff x="1543" y="2736"/>
                <a:chExt cx="248" cy="288"/>
              </a:xfrm>
            </p:grpSpPr>
            <p:sp>
              <p:nvSpPr>
                <p:cNvPr id="18" name="Oval 83">
                  <a:extLst>
                    <a:ext uri="{FF2B5EF4-FFF2-40B4-BE49-F238E27FC236}">
                      <a16:creationId xmlns:a16="http://schemas.microsoft.com/office/drawing/2014/main" id="{F2B5F7CA-198D-48CF-B396-F0DA67C30BE4}"/>
                    </a:ext>
                  </a:extLst>
                </p:cNvPr>
                <p:cNvSpPr>
                  <a:spLocks noChangeArrowheads="1"/>
                </p:cNvSpPr>
                <p:nvPr/>
              </p:nvSpPr>
              <p:spPr bwMode="auto">
                <a:xfrm rot="-10794123">
                  <a:off x="1687" y="2736"/>
                  <a:ext cx="104" cy="288"/>
                </a:xfrm>
                <a:prstGeom prst="ellipse">
                  <a:avLst/>
                </a:prstGeom>
                <a:noFill/>
                <a:ln w="38100">
                  <a:solidFill>
                    <a:schemeClr val="tx2"/>
                  </a:solidFill>
                  <a:round/>
                  <a:headEnd/>
                  <a:tailEnd/>
                </a:ln>
              </p:spPr>
              <p:txBody>
                <a:bodyPr wrap="none" anchor="ctr"/>
                <a:lstStyle/>
                <a:p>
                  <a:endParaRPr lang="zh-CN" altLang="en-US"/>
                </a:p>
              </p:txBody>
            </p:sp>
            <p:sp>
              <p:nvSpPr>
                <p:cNvPr id="19" name="Line 84">
                  <a:extLst>
                    <a:ext uri="{FF2B5EF4-FFF2-40B4-BE49-F238E27FC236}">
                      <a16:creationId xmlns:a16="http://schemas.microsoft.com/office/drawing/2014/main" id="{F419FAA1-3CDC-4C46-80A3-2F1EA5BC99E8}"/>
                    </a:ext>
                  </a:extLst>
                </p:cNvPr>
                <p:cNvSpPr>
                  <a:spLocks noChangeShapeType="1"/>
                </p:cNvSpPr>
                <p:nvPr/>
              </p:nvSpPr>
              <p:spPr bwMode="auto">
                <a:xfrm flipH="1">
                  <a:off x="1543" y="2880"/>
                  <a:ext cx="192" cy="0"/>
                </a:xfrm>
                <a:prstGeom prst="line">
                  <a:avLst/>
                </a:prstGeom>
                <a:noFill/>
                <a:ln w="38100">
                  <a:solidFill>
                    <a:srgbClr val="FF0000"/>
                  </a:solidFill>
                  <a:round/>
                  <a:headEnd/>
                  <a:tailEnd type="triangle" w="med" len="med"/>
                </a:ln>
              </p:spPr>
              <p:txBody>
                <a:bodyPr wrap="none" anchor="ctr"/>
                <a:lstStyle/>
                <a:p>
                  <a:endParaRPr lang="zh-CN" altLang="en-US"/>
                </a:p>
              </p:txBody>
            </p:sp>
          </p:grpSp>
          <p:graphicFrame>
            <p:nvGraphicFramePr>
              <p:cNvPr id="15" name="Object 85">
                <a:extLst>
                  <a:ext uri="{FF2B5EF4-FFF2-40B4-BE49-F238E27FC236}">
                    <a16:creationId xmlns:a16="http://schemas.microsoft.com/office/drawing/2014/main" id="{8EB8E586-A311-4B6C-886B-13764DB1B6EE}"/>
                  </a:ext>
                </a:extLst>
              </p:cNvPr>
              <p:cNvGraphicFramePr>
                <a:graphicFrameLocks noChangeAspect="1"/>
              </p:cNvGraphicFramePr>
              <p:nvPr/>
            </p:nvGraphicFramePr>
            <p:xfrm>
              <a:off x="2210" y="2362"/>
              <a:ext cx="275" cy="248"/>
            </p:xfrm>
            <a:graphic>
              <a:graphicData uri="http://schemas.openxmlformats.org/presentationml/2006/ole">
                <mc:AlternateContent xmlns:mc="http://schemas.openxmlformats.org/markup-compatibility/2006">
                  <mc:Choice xmlns:v="urn:schemas-microsoft-com:vml" Requires="v">
                    <p:oleObj spid="_x0000_s47557" name="Equation" r:id="rId3" imgW="291960" imgH="228600" progId="Equation.DSMT4">
                      <p:embed/>
                    </p:oleObj>
                  </mc:Choice>
                  <mc:Fallback>
                    <p:oleObj name="Equation" r:id="rId3" imgW="291960" imgH="228600" progId="Equation.DSMT4">
                      <p:embed/>
                      <p:pic>
                        <p:nvPicPr>
                          <p:cNvPr id="35853"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0" y="2362"/>
                            <a:ext cx="275"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Line 86">
                <a:extLst>
                  <a:ext uri="{FF2B5EF4-FFF2-40B4-BE49-F238E27FC236}">
                    <a16:creationId xmlns:a16="http://schemas.microsoft.com/office/drawing/2014/main" id="{B0403D7D-FC06-4A87-BB9B-FFD60D5F5C42}"/>
                  </a:ext>
                </a:extLst>
              </p:cNvPr>
              <p:cNvSpPr>
                <a:spLocks noChangeShapeType="1"/>
              </p:cNvSpPr>
              <p:nvPr/>
            </p:nvSpPr>
            <p:spPr bwMode="auto">
              <a:xfrm>
                <a:off x="1522" y="2301"/>
                <a:ext cx="1608" cy="0"/>
              </a:xfrm>
              <a:prstGeom prst="line">
                <a:avLst/>
              </a:prstGeom>
              <a:noFill/>
              <a:ln w="28575">
                <a:solidFill>
                  <a:srgbClr val="0000FF"/>
                </a:solidFill>
                <a:round/>
                <a:headEnd/>
                <a:tailEnd type="triangle" w="med" len="med"/>
              </a:ln>
            </p:spPr>
            <p:txBody>
              <a:bodyPr wrap="none" anchor="ctr"/>
              <a:lstStyle/>
              <a:p>
                <a:endParaRPr lang="zh-CN" altLang="en-US"/>
              </a:p>
            </p:txBody>
          </p:sp>
          <p:graphicFrame>
            <p:nvGraphicFramePr>
              <p:cNvPr id="17" name="Object 87">
                <a:extLst>
                  <a:ext uri="{FF2B5EF4-FFF2-40B4-BE49-F238E27FC236}">
                    <a16:creationId xmlns:a16="http://schemas.microsoft.com/office/drawing/2014/main" id="{5EDD0D95-F8A5-4659-883D-53526B56423E}"/>
                  </a:ext>
                </a:extLst>
              </p:cNvPr>
              <p:cNvGraphicFramePr>
                <a:graphicFrameLocks noChangeAspect="1"/>
              </p:cNvGraphicFramePr>
              <p:nvPr/>
            </p:nvGraphicFramePr>
            <p:xfrm>
              <a:off x="2877" y="2316"/>
              <a:ext cx="160" cy="215"/>
            </p:xfrm>
            <a:graphic>
              <a:graphicData uri="http://schemas.openxmlformats.org/presentationml/2006/ole">
                <mc:AlternateContent xmlns:mc="http://schemas.openxmlformats.org/markup-compatibility/2006">
                  <mc:Choice xmlns:v="urn:schemas-microsoft-com:vml" Requires="v">
                    <p:oleObj spid="_x0000_s47558" name="Equation" r:id="rId5" imgW="190440" imgH="253800" progId="Equation.DSMT4">
                      <p:embed/>
                    </p:oleObj>
                  </mc:Choice>
                  <mc:Fallback>
                    <p:oleObj name="Equation" r:id="rId5" imgW="190440" imgH="253800" progId="Equation.DSMT4">
                      <p:embed/>
                      <p:pic>
                        <p:nvPicPr>
                          <p:cNvPr id="35854" name="Object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7" y="2316"/>
                            <a:ext cx="160"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TextBox 92">
              <a:extLst>
                <a:ext uri="{FF2B5EF4-FFF2-40B4-BE49-F238E27FC236}">
                  <a16:creationId xmlns:a16="http://schemas.microsoft.com/office/drawing/2014/main" id="{E45F7FD5-51A9-498B-B94B-946A63ADC5A8}"/>
                </a:ext>
              </a:extLst>
            </p:cNvPr>
            <p:cNvSpPr txBox="1">
              <a:spLocks noChangeArrowheads="1"/>
            </p:cNvSpPr>
            <p:nvPr/>
          </p:nvSpPr>
          <p:spPr bwMode="auto">
            <a:xfrm>
              <a:off x="2336768" y="3786527"/>
              <a:ext cx="1210588" cy="400110"/>
            </a:xfrm>
            <a:prstGeom prst="rect">
              <a:avLst/>
            </a:prstGeom>
            <a:noFill/>
            <a:ln w="9525">
              <a:noFill/>
              <a:miter lim="800000"/>
              <a:headEnd/>
              <a:tailEnd/>
            </a:ln>
          </p:spPr>
          <p:txBody>
            <a:bodyPr wrap="none">
              <a:spAutoFit/>
            </a:bodyPr>
            <a:lstStyle/>
            <a:p>
              <a:r>
                <a:rPr kumimoji="1" lang="zh-CN" altLang="en-US" b="1" dirty="0"/>
                <a:t>抗磁介质</a:t>
              </a:r>
            </a:p>
          </p:txBody>
        </p:sp>
      </p:grpSp>
      <p:grpSp>
        <p:nvGrpSpPr>
          <p:cNvPr id="26" name="组合 25">
            <a:extLst>
              <a:ext uri="{FF2B5EF4-FFF2-40B4-BE49-F238E27FC236}">
                <a16:creationId xmlns:a16="http://schemas.microsoft.com/office/drawing/2014/main" id="{93D63F06-C068-4B5A-B214-AD17235547ED}"/>
              </a:ext>
            </a:extLst>
          </p:cNvPr>
          <p:cNvGrpSpPr/>
          <p:nvPr/>
        </p:nvGrpSpPr>
        <p:grpSpPr>
          <a:xfrm>
            <a:off x="5619368" y="4101026"/>
            <a:ext cx="3629493" cy="2149998"/>
            <a:chOff x="5370999" y="4375346"/>
            <a:chExt cx="3629493" cy="2149998"/>
          </a:xfrm>
        </p:grpSpPr>
        <p:grpSp>
          <p:nvGrpSpPr>
            <p:cNvPr id="27" name="组合 95">
              <a:extLst>
                <a:ext uri="{FF2B5EF4-FFF2-40B4-BE49-F238E27FC236}">
                  <a16:creationId xmlns:a16="http://schemas.microsoft.com/office/drawing/2014/main" id="{DED7194D-E733-416F-94FE-85F2CC7B0A2D}"/>
                </a:ext>
              </a:extLst>
            </p:cNvPr>
            <p:cNvGrpSpPr>
              <a:grpSpLocks/>
            </p:cNvGrpSpPr>
            <p:nvPr/>
          </p:nvGrpSpPr>
          <p:grpSpPr bwMode="auto">
            <a:xfrm>
              <a:off x="5370999" y="4375346"/>
              <a:ext cx="3133336" cy="2149998"/>
              <a:chOff x="5711260" y="1714479"/>
              <a:chExt cx="3132761" cy="2150005"/>
            </a:xfrm>
          </p:grpSpPr>
          <p:grpSp>
            <p:nvGrpSpPr>
              <p:cNvPr id="29" name="组合 85">
                <a:extLst>
                  <a:ext uri="{FF2B5EF4-FFF2-40B4-BE49-F238E27FC236}">
                    <a16:creationId xmlns:a16="http://schemas.microsoft.com/office/drawing/2014/main" id="{9516D9ED-4920-4791-9319-3F6E0BC95F15}"/>
                  </a:ext>
                </a:extLst>
              </p:cNvPr>
              <p:cNvGrpSpPr>
                <a:grpSpLocks/>
              </p:cNvGrpSpPr>
              <p:nvPr/>
            </p:nvGrpSpPr>
            <p:grpSpPr bwMode="auto">
              <a:xfrm>
                <a:off x="5711883" y="1714479"/>
                <a:ext cx="3132138" cy="1628775"/>
                <a:chOff x="5711883" y="2551115"/>
                <a:chExt cx="3132138" cy="1628775"/>
              </a:xfrm>
            </p:grpSpPr>
            <p:grpSp>
              <p:nvGrpSpPr>
                <p:cNvPr id="31" name="Group 114">
                  <a:extLst>
                    <a:ext uri="{FF2B5EF4-FFF2-40B4-BE49-F238E27FC236}">
                      <a16:creationId xmlns:a16="http://schemas.microsoft.com/office/drawing/2014/main" id="{F255B274-73BB-4913-AB54-24E8BA8E6612}"/>
                    </a:ext>
                  </a:extLst>
                </p:cNvPr>
                <p:cNvGrpSpPr>
                  <a:grpSpLocks/>
                </p:cNvGrpSpPr>
                <p:nvPr/>
              </p:nvGrpSpPr>
              <p:grpSpPr bwMode="auto">
                <a:xfrm>
                  <a:off x="5711883" y="2551115"/>
                  <a:ext cx="3132138" cy="1628775"/>
                  <a:chOff x="3696" y="1653"/>
                  <a:chExt cx="1973" cy="1026"/>
                </a:xfrm>
                <a:noFill/>
              </p:grpSpPr>
              <p:grpSp>
                <p:nvGrpSpPr>
                  <p:cNvPr id="41" name="Group 4">
                    <a:extLst>
                      <a:ext uri="{FF2B5EF4-FFF2-40B4-BE49-F238E27FC236}">
                        <a16:creationId xmlns:a16="http://schemas.microsoft.com/office/drawing/2014/main" id="{62B4E13D-7D0B-4E5D-8529-73B8FB3599D6}"/>
                      </a:ext>
                    </a:extLst>
                  </p:cNvPr>
                  <p:cNvGrpSpPr>
                    <a:grpSpLocks/>
                  </p:cNvGrpSpPr>
                  <p:nvPr/>
                </p:nvGrpSpPr>
                <p:grpSpPr bwMode="auto">
                  <a:xfrm>
                    <a:off x="3696" y="1653"/>
                    <a:ext cx="1973" cy="1026"/>
                    <a:chOff x="528" y="1178"/>
                    <a:chExt cx="1872" cy="1096"/>
                  </a:xfrm>
                  <a:grpFill/>
                </p:grpSpPr>
                <p:sp>
                  <p:nvSpPr>
                    <p:cNvPr id="56" name="Rectangle 5">
                      <a:extLst>
                        <a:ext uri="{FF2B5EF4-FFF2-40B4-BE49-F238E27FC236}">
                          <a16:creationId xmlns:a16="http://schemas.microsoft.com/office/drawing/2014/main" id="{A023F3F4-7E40-4A88-B69E-7C87D0DEBF7D}"/>
                        </a:ext>
                      </a:extLst>
                    </p:cNvPr>
                    <p:cNvSpPr>
                      <a:spLocks noChangeArrowheads="1"/>
                    </p:cNvSpPr>
                    <p:nvPr/>
                  </p:nvSpPr>
                  <p:spPr bwMode="auto">
                    <a:xfrm>
                      <a:off x="528" y="1178"/>
                      <a:ext cx="1872" cy="1096"/>
                    </a:xfrm>
                    <a:prstGeom prst="rect">
                      <a:avLst/>
                    </a:prstGeom>
                    <a:grpFill/>
                    <a:ln w="9525">
                      <a:solidFill>
                        <a:schemeClr val="tx1"/>
                      </a:solidFill>
                      <a:miter lim="800000"/>
                      <a:headEnd/>
                      <a:tailEnd/>
                    </a:ln>
                  </p:spPr>
                  <p:txBody>
                    <a:bodyPr wrap="none" anchor="ctr"/>
                    <a:lstStyle/>
                    <a:p>
                      <a:pPr>
                        <a:defRPr/>
                      </a:pPr>
                      <a:endParaRPr lang="zh-CN" altLang="en-US" dirty="0"/>
                    </a:p>
                  </p:txBody>
                </p:sp>
                <p:grpSp>
                  <p:nvGrpSpPr>
                    <p:cNvPr id="57" name="Group 6">
                      <a:extLst>
                        <a:ext uri="{FF2B5EF4-FFF2-40B4-BE49-F238E27FC236}">
                          <a16:creationId xmlns:a16="http://schemas.microsoft.com/office/drawing/2014/main" id="{A800EB51-F37F-4437-A9A6-2F645CAA0EDC}"/>
                        </a:ext>
                      </a:extLst>
                    </p:cNvPr>
                    <p:cNvGrpSpPr>
                      <a:grpSpLocks/>
                    </p:cNvGrpSpPr>
                    <p:nvPr/>
                  </p:nvGrpSpPr>
                  <p:grpSpPr bwMode="auto">
                    <a:xfrm>
                      <a:off x="1716" y="1619"/>
                      <a:ext cx="413" cy="11"/>
                      <a:chOff x="1716" y="1619"/>
                      <a:chExt cx="413" cy="11"/>
                    </a:xfrm>
                    <a:grpFill/>
                  </p:grpSpPr>
                  <p:sp>
                    <p:nvSpPr>
                      <p:cNvPr id="58" name="Line 8">
                        <a:extLst>
                          <a:ext uri="{FF2B5EF4-FFF2-40B4-BE49-F238E27FC236}">
                            <a16:creationId xmlns:a16="http://schemas.microsoft.com/office/drawing/2014/main" id="{8E4C9D7D-8A91-4CC6-8BB0-9FC712F0CF00}"/>
                          </a:ext>
                        </a:extLst>
                      </p:cNvPr>
                      <p:cNvSpPr>
                        <a:spLocks noChangeShapeType="1"/>
                      </p:cNvSpPr>
                      <p:nvPr/>
                    </p:nvSpPr>
                    <p:spPr bwMode="auto">
                      <a:xfrm rot="10805877" flipH="1">
                        <a:off x="1891" y="1619"/>
                        <a:ext cx="238" cy="2"/>
                      </a:xfrm>
                      <a:prstGeom prst="line">
                        <a:avLst/>
                      </a:prstGeom>
                      <a:grpFill/>
                      <a:ln w="38100">
                        <a:solidFill>
                          <a:srgbClr val="0000FF"/>
                        </a:solidFill>
                        <a:round/>
                        <a:headEnd/>
                        <a:tailEnd type="triangle" w="med" len="med"/>
                      </a:ln>
                    </p:spPr>
                    <p:txBody>
                      <a:bodyPr wrap="none" anchor="ctr"/>
                      <a:lstStyle/>
                      <a:p>
                        <a:pPr>
                          <a:defRPr/>
                        </a:pPr>
                        <a:endParaRPr lang="zh-CN" altLang="en-US"/>
                      </a:p>
                    </p:txBody>
                  </p:sp>
                  <p:sp>
                    <p:nvSpPr>
                      <p:cNvPr id="59" name="Line 9">
                        <a:extLst>
                          <a:ext uri="{FF2B5EF4-FFF2-40B4-BE49-F238E27FC236}">
                            <a16:creationId xmlns:a16="http://schemas.microsoft.com/office/drawing/2014/main" id="{D019FBC7-59C0-43EF-A1B6-ED1E4C7DB472}"/>
                          </a:ext>
                        </a:extLst>
                      </p:cNvPr>
                      <p:cNvSpPr>
                        <a:spLocks noChangeShapeType="1"/>
                      </p:cNvSpPr>
                      <p:nvPr/>
                    </p:nvSpPr>
                    <p:spPr bwMode="auto">
                      <a:xfrm rot="10805877" flipH="1">
                        <a:off x="1716" y="1630"/>
                        <a:ext cx="144" cy="0"/>
                      </a:xfrm>
                      <a:prstGeom prst="line">
                        <a:avLst/>
                      </a:prstGeom>
                      <a:grpFill/>
                      <a:ln w="38100">
                        <a:solidFill>
                          <a:srgbClr val="FF0000"/>
                        </a:solidFill>
                        <a:round/>
                        <a:headEnd type="triangle" w="med" len="med"/>
                        <a:tailEnd/>
                      </a:ln>
                    </p:spPr>
                    <p:txBody>
                      <a:bodyPr wrap="none" anchor="ctr"/>
                      <a:lstStyle/>
                      <a:p>
                        <a:pPr>
                          <a:defRPr/>
                        </a:pPr>
                        <a:endParaRPr lang="zh-CN" altLang="en-US"/>
                      </a:p>
                    </p:txBody>
                  </p:sp>
                </p:grpSp>
              </p:grpSp>
              <p:sp>
                <p:nvSpPr>
                  <p:cNvPr id="42" name="Line 18">
                    <a:extLst>
                      <a:ext uri="{FF2B5EF4-FFF2-40B4-BE49-F238E27FC236}">
                        <a16:creationId xmlns:a16="http://schemas.microsoft.com/office/drawing/2014/main" id="{05A9FEDD-EBDE-4B52-98DD-3EBC7826D1A4}"/>
                      </a:ext>
                    </a:extLst>
                  </p:cNvPr>
                  <p:cNvSpPr>
                    <a:spLocks noChangeShapeType="1"/>
                  </p:cNvSpPr>
                  <p:nvPr/>
                </p:nvSpPr>
                <p:spPr bwMode="auto">
                  <a:xfrm flipV="1">
                    <a:off x="3777" y="1804"/>
                    <a:ext cx="1593" cy="6"/>
                  </a:xfrm>
                  <a:prstGeom prst="line">
                    <a:avLst/>
                  </a:prstGeom>
                  <a:grpFill/>
                  <a:ln w="28575">
                    <a:solidFill>
                      <a:srgbClr val="0000FF"/>
                    </a:solidFill>
                    <a:round/>
                    <a:headEnd/>
                    <a:tailEnd type="triangle" w="lg" len="lg"/>
                  </a:ln>
                </p:spPr>
                <p:txBody>
                  <a:bodyPr wrap="none" anchor="ctr"/>
                  <a:lstStyle/>
                  <a:p>
                    <a:pPr>
                      <a:defRPr/>
                    </a:pPr>
                    <a:endParaRPr lang="zh-CN" altLang="en-US"/>
                  </a:p>
                </p:txBody>
              </p:sp>
              <p:grpSp>
                <p:nvGrpSpPr>
                  <p:cNvPr id="43" name="Group 82">
                    <a:extLst>
                      <a:ext uri="{FF2B5EF4-FFF2-40B4-BE49-F238E27FC236}">
                        <a16:creationId xmlns:a16="http://schemas.microsoft.com/office/drawing/2014/main" id="{F994FCDF-31D0-4101-812B-A47BB3E4E8E4}"/>
                      </a:ext>
                    </a:extLst>
                  </p:cNvPr>
                  <p:cNvGrpSpPr>
                    <a:grpSpLocks/>
                  </p:cNvGrpSpPr>
                  <p:nvPr/>
                </p:nvGrpSpPr>
                <p:grpSpPr bwMode="auto">
                  <a:xfrm>
                    <a:off x="4941" y="2344"/>
                    <a:ext cx="449" cy="270"/>
                    <a:chOff x="1728" y="1476"/>
                    <a:chExt cx="437" cy="288"/>
                  </a:xfrm>
                  <a:grpFill/>
                </p:grpSpPr>
                <p:sp>
                  <p:nvSpPr>
                    <p:cNvPr id="53" name="Oval 83">
                      <a:extLst>
                        <a:ext uri="{FF2B5EF4-FFF2-40B4-BE49-F238E27FC236}">
                          <a16:creationId xmlns:a16="http://schemas.microsoft.com/office/drawing/2014/main" id="{2AA98AEC-D2BA-487D-A3D1-CFD07853CC1E}"/>
                        </a:ext>
                      </a:extLst>
                    </p:cNvPr>
                    <p:cNvSpPr>
                      <a:spLocks noChangeArrowheads="1"/>
                    </p:cNvSpPr>
                    <p:nvPr/>
                  </p:nvSpPr>
                  <p:spPr bwMode="auto">
                    <a:xfrm rot="-10794123">
                      <a:off x="1872" y="1476"/>
                      <a:ext cx="104" cy="288"/>
                    </a:xfrm>
                    <a:prstGeom prst="ellipse">
                      <a:avLst/>
                    </a:prstGeom>
                    <a:grpFill/>
                    <a:ln w="38100">
                      <a:solidFill>
                        <a:schemeClr val="tx2"/>
                      </a:solidFill>
                      <a:round/>
                      <a:headEnd/>
                      <a:tailEnd/>
                    </a:ln>
                  </p:spPr>
                  <p:txBody>
                    <a:bodyPr wrap="none" anchor="ctr"/>
                    <a:lstStyle/>
                    <a:p>
                      <a:pPr>
                        <a:defRPr/>
                      </a:pPr>
                      <a:endParaRPr lang="zh-CN" altLang="en-US"/>
                    </a:p>
                  </p:txBody>
                </p:sp>
                <p:sp>
                  <p:nvSpPr>
                    <p:cNvPr id="54" name="Line 84">
                      <a:extLst>
                        <a:ext uri="{FF2B5EF4-FFF2-40B4-BE49-F238E27FC236}">
                          <a16:creationId xmlns:a16="http://schemas.microsoft.com/office/drawing/2014/main" id="{66BA3071-7195-4B11-9DCD-4AFC6C38973B}"/>
                        </a:ext>
                      </a:extLst>
                    </p:cNvPr>
                    <p:cNvSpPr>
                      <a:spLocks noChangeShapeType="1"/>
                    </p:cNvSpPr>
                    <p:nvPr/>
                  </p:nvSpPr>
                  <p:spPr bwMode="auto">
                    <a:xfrm rot="10805877" flipH="1">
                      <a:off x="1927" y="1619"/>
                      <a:ext cx="238" cy="2"/>
                    </a:xfrm>
                    <a:prstGeom prst="line">
                      <a:avLst/>
                    </a:prstGeom>
                    <a:grpFill/>
                    <a:ln w="38100">
                      <a:solidFill>
                        <a:srgbClr val="0000FF"/>
                      </a:solidFill>
                      <a:round/>
                      <a:headEnd/>
                      <a:tailEnd type="triangle" w="med" len="med"/>
                    </a:ln>
                  </p:spPr>
                  <p:txBody>
                    <a:bodyPr wrap="none" anchor="ctr"/>
                    <a:lstStyle/>
                    <a:p>
                      <a:pPr>
                        <a:defRPr/>
                      </a:pPr>
                      <a:endParaRPr lang="zh-CN" altLang="en-US"/>
                    </a:p>
                  </p:txBody>
                </p:sp>
                <p:sp>
                  <p:nvSpPr>
                    <p:cNvPr id="55" name="Line 85">
                      <a:extLst>
                        <a:ext uri="{FF2B5EF4-FFF2-40B4-BE49-F238E27FC236}">
                          <a16:creationId xmlns:a16="http://schemas.microsoft.com/office/drawing/2014/main" id="{327F223C-2ECF-417F-91BF-DD69D933EC87}"/>
                        </a:ext>
                      </a:extLst>
                    </p:cNvPr>
                    <p:cNvSpPr>
                      <a:spLocks noChangeShapeType="1"/>
                    </p:cNvSpPr>
                    <p:nvPr/>
                  </p:nvSpPr>
                  <p:spPr bwMode="auto">
                    <a:xfrm rot="10805877" flipH="1">
                      <a:off x="1728" y="1630"/>
                      <a:ext cx="144" cy="0"/>
                    </a:xfrm>
                    <a:prstGeom prst="line">
                      <a:avLst/>
                    </a:prstGeom>
                    <a:grpFill/>
                    <a:ln w="38100">
                      <a:solidFill>
                        <a:srgbClr val="FF0000"/>
                      </a:solidFill>
                      <a:round/>
                      <a:headEnd type="triangle" w="med" len="med"/>
                      <a:tailEnd/>
                    </a:ln>
                  </p:spPr>
                  <p:txBody>
                    <a:bodyPr wrap="none" anchor="ctr"/>
                    <a:lstStyle/>
                    <a:p>
                      <a:pPr>
                        <a:defRPr/>
                      </a:pPr>
                      <a:endParaRPr lang="zh-CN" altLang="en-US"/>
                    </a:p>
                  </p:txBody>
                </p:sp>
              </p:grpSp>
              <p:grpSp>
                <p:nvGrpSpPr>
                  <p:cNvPr id="44" name="Group 86">
                    <a:extLst>
                      <a:ext uri="{FF2B5EF4-FFF2-40B4-BE49-F238E27FC236}">
                        <a16:creationId xmlns:a16="http://schemas.microsoft.com/office/drawing/2014/main" id="{A980CC12-6C1C-46DD-A117-B070CFD3C2A2}"/>
                      </a:ext>
                    </a:extLst>
                  </p:cNvPr>
                  <p:cNvGrpSpPr>
                    <a:grpSpLocks/>
                  </p:cNvGrpSpPr>
                  <p:nvPr/>
                </p:nvGrpSpPr>
                <p:grpSpPr bwMode="auto">
                  <a:xfrm>
                    <a:off x="3984" y="2322"/>
                    <a:ext cx="449" cy="270"/>
                    <a:chOff x="1728" y="1476"/>
                    <a:chExt cx="437" cy="288"/>
                  </a:xfrm>
                  <a:grpFill/>
                </p:grpSpPr>
                <p:sp>
                  <p:nvSpPr>
                    <p:cNvPr id="50" name="Oval 87">
                      <a:extLst>
                        <a:ext uri="{FF2B5EF4-FFF2-40B4-BE49-F238E27FC236}">
                          <a16:creationId xmlns:a16="http://schemas.microsoft.com/office/drawing/2014/main" id="{2407A590-388C-4F46-9083-CBD6267D5EC2}"/>
                        </a:ext>
                      </a:extLst>
                    </p:cNvPr>
                    <p:cNvSpPr>
                      <a:spLocks noChangeArrowheads="1"/>
                    </p:cNvSpPr>
                    <p:nvPr/>
                  </p:nvSpPr>
                  <p:spPr bwMode="auto">
                    <a:xfrm rot="-10794123">
                      <a:off x="1872" y="1476"/>
                      <a:ext cx="104" cy="288"/>
                    </a:xfrm>
                    <a:prstGeom prst="ellipse">
                      <a:avLst/>
                    </a:prstGeom>
                    <a:grpFill/>
                    <a:ln w="38100">
                      <a:solidFill>
                        <a:schemeClr val="tx2"/>
                      </a:solidFill>
                      <a:round/>
                      <a:headEnd/>
                      <a:tailEnd/>
                    </a:ln>
                  </p:spPr>
                  <p:txBody>
                    <a:bodyPr wrap="none" anchor="ctr"/>
                    <a:lstStyle/>
                    <a:p>
                      <a:pPr>
                        <a:defRPr/>
                      </a:pPr>
                      <a:endParaRPr lang="zh-CN" altLang="en-US"/>
                    </a:p>
                  </p:txBody>
                </p:sp>
                <p:sp>
                  <p:nvSpPr>
                    <p:cNvPr id="51" name="Line 88">
                      <a:extLst>
                        <a:ext uri="{FF2B5EF4-FFF2-40B4-BE49-F238E27FC236}">
                          <a16:creationId xmlns:a16="http://schemas.microsoft.com/office/drawing/2014/main" id="{0765ADF8-F88D-444B-B514-5380A8F66E03}"/>
                        </a:ext>
                      </a:extLst>
                    </p:cNvPr>
                    <p:cNvSpPr>
                      <a:spLocks noChangeShapeType="1"/>
                    </p:cNvSpPr>
                    <p:nvPr/>
                  </p:nvSpPr>
                  <p:spPr bwMode="auto">
                    <a:xfrm rot="10805877" flipH="1">
                      <a:off x="1927" y="1619"/>
                      <a:ext cx="238" cy="2"/>
                    </a:xfrm>
                    <a:prstGeom prst="line">
                      <a:avLst/>
                    </a:prstGeom>
                    <a:grpFill/>
                    <a:ln w="38100">
                      <a:solidFill>
                        <a:srgbClr val="0000FF"/>
                      </a:solidFill>
                      <a:round/>
                      <a:headEnd/>
                      <a:tailEnd type="triangle" w="med" len="med"/>
                    </a:ln>
                  </p:spPr>
                  <p:txBody>
                    <a:bodyPr wrap="none" anchor="ctr"/>
                    <a:lstStyle/>
                    <a:p>
                      <a:pPr>
                        <a:defRPr/>
                      </a:pPr>
                      <a:endParaRPr lang="zh-CN" altLang="en-US"/>
                    </a:p>
                  </p:txBody>
                </p:sp>
                <p:sp>
                  <p:nvSpPr>
                    <p:cNvPr id="52" name="Line 89">
                      <a:extLst>
                        <a:ext uri="{FF2B5EF4-FFF2-40B4-BE49-F238E27FC236}">
                          <a16:creationId xmlns:a16="http://schemas.microsoft.com/office/drawing/2014/main" id="{B0273336-78CE-4F3A-B7E8-EF7E7CA454F4}"/>
                        </a:ext>
                      </a:extLst>
                    </p:cNvPr>
                    <p:cNvSpPr>
                      <a:spLocks noChangeShapeType="1"/>
                    </p:cNvSpPr>
                    <p:nvPr/>
                  </p:nvSpPr>
                  <p:spPr bwMode="auto">
                    <a:xfrm rot="10805877" flipH="1">
                      <a:off x="1728" y="1630"/>
                      <a:ext cx="144" cy="0"/>
                    </a:xfrm>
                    <a:prstGeom prst="line">
                      <a:avLst/>
                    </a:prstGeom>
                    <a:grpFill/>
                    <a:ln w="38100">
                      <a:solidFill>
                        <a:srgbClr val="FF0000"/>
                      </a:solidFill>
                      <a:round/>
                      <a:headEnd type="triangle" w="med" len="med"/>
                      <a:tailEnd/>
                    </a:ln>
                  </p:spPr>
                  <p:txBody>
                    <a:bodyPr wrap="none" anchor="ctr"/>
                    <a:lstStyle/>
                    <a:p>
                      <a:pPr>
                        <a:defRPr/>
                      </a:pPr>
                      <a:endParaRPr lang="zh-CN" altLang="en-US"/>
                    </a:p>
                  </p:txBody>
                </p:sp>
              </p:grpSp>
              <p:grpSp>
                <p:nvGrpSpPr>
                  <p:cNvPr id="45" name="Group 90">
                    <a:extLst>
                      <a:ext uri="{FF2B5EF4-FFF2-40B4-BE49-F238E27FC236}">
                        <a16:creationId xmlns:a16="http://schemas.microsoft.com/office/drawing/2014/main" id="{3E93205E-2831-4BDC-8674-8ECBEB445CDE}"/>
                      </a:ext>
                    </a:extLst>
                  </p:cNvPr>
                  <p:cNvGrpSpPr>
                    <a:grpSpLocks/>
                  </p:cNvGrpSpPr>
                  <p:nvPr/>
                </p:nvGrpSpPr>
                <p:grpSpPr bwMode="auto">
                  <a:xfrm>
                    <a:off x="3959" y="1906"/>
                    <a:ext cx="449" cy="270"/>
                    <a:chOff x="1728" y="1476"/>
                    <a:chExt cx="437" cy="288"/>
                  </a:xfrm>
                  <a:grpFill/>
                </p:grpSpPr>
                <p:sp>
                  <p:nvSpPr>
                    <p:cNvPr id="47" name="Oval 91">
                      <a:extLst>
                        <a:ext uri="{FF2B5EF4-FFF2-40B4-BE49-F238E27FC236}">
                          <a16:creationId xmlns:a16="http://schemas.microsoft.com/office/drawing/2014/main" id="{87B8A5A3-9101-44B2-AD2F-10DB59534F1F}"/>
                        </a:ext>
                      </a:extLst>
                    </p:cNvPr>
                    <p:cNvSpPr>
                      <a:spLocks noChangeArrowheads="1"/>
                    </p:cNvSpPr>
                    <p:nvPr/>
                  </p:nvSpPr>
                  <p:spPr bwMode="auto">
                    <a:xfrm rot="-10794123">
                      <a:off x="1872" y="1476"/>
                      <a:ext cx="104" cy="288"/>
                    </a:xfrm>
                    <a:prstGeom prst="ellipse">
                      <a:avLst/>
                    </a:prstGeom>
                    <a:grpFill/>
                    <a:ln w="38100">
                      <a:solidFill>
                        <a:srgbClr val="000000"/>
                      </a:solidFill>
                      <a:round/>
                      <a:headEnd/>
                      <a:tailEnd/>
                    </a:ln>
                  </p:spPr>
                  <p:txBody>
                    <a:bodyPr wrap="none" anchor="ctr"/>
                    <a:lstStyle/>
                    <a:p>
                      <a:pPr>
                        <a:defRPr/>
                      </a:pPr>
                      <a:endParaRPr lang="zh-CN" altLang="en-US"/>
                    </a:p>
                  </p:txBody>
                </p:sp>
                <p:sp>
                  <p:nvSpPr>
                    <p:cNvPr id="48" name="Line 92">
                      <a:extLst>
                        <a:ext uri="{FF2B5EF4-FFF2-40B4-BE49-F238E27FC236}">
                          <a16:creationId xmlns:a16="http://schemas.microsoft.com/office/drawing/2014/main" id="{82443883-8F70-49BB-B486-17D793EB5615}"/>
                        </a:ext>
                      </a:extLst>
                    </p:cNvPr>
                    <p:cNvSpPr>
                      <a:spLocks noChangeShapeType="1"/>
                    </p:cNvSpPr>
                    <p:nvPr/>
                  </p:nvSpPr>
                  <p:spPr bwMode="auto">
                    <a:xfrm rot="10805877" flipH="1">
                      <a:off x="1927" y="1619"/>
                      <a:ext cx="238" cy="2"/>
                    </a:xfrm>
                    <a:prstGeom prst="line">
                      <a:avLst/>
                    </a:prstGeom>
                    <a:grpFill/>
                    <a:ln w="38100">
                      <a:solidFill>
                        <a:srgbClr val="0000FF"/>
                      </a:solidFill>
                      <a:round/>
                      <a:headEnd/>
                      <a:tailEnd type="triangle" w="med" len="med"/>
                    </a:ln>
                  </p:spPr>
                  <p:txBody>
                    <a:bodyPr wrap="none" anchor="ctr"/>
                    <a:lstStyle/>
                    <a:p>
                      <a:pPr>
                        <a:defRPr/>
                      </a:pPr>
                      <a:endParaRPr lang="zh-CN" altLang="en-US"/>
                    </a:p>
                  </p:txBody>
                </p:sp>
                <p:sp>
                  <p:nvSpPr>
                    <p:cNvPr id="49" name="Line 93">
                      <a:extLst>
                        <a:ext uri="{FF2B5EF4-FFF2-40B4-BE49-F238E27FC236}">
                          <a16:creationId xmlns:a16="http://schemas.microsoft.com/office/drawing/2014/main" id="{507E8142-D5EB-4676-B386-FEE2A6E6EC9A}"/>
                        </a:ext>
                      </a:extLst>
                    </p:cNvPr>
                    <p:cNvSpPr>
                      <a:spLocks noChangeShapeType="1"/>
                    </p:cNvSpPr>
                    <p:nvPr/>
                  </p:nvSpPr>
                  <p:spPr bwMode="auto">
                    <a:xfrm rot="10805877" flipH="1">
                      <a:off x="1728" y="1630"/>
                      <a:ext cx="144" cy="0"/>
                    </a:xfrm>
                    <a:prstGeom prst="line">
                      <a:avLst/>
                    </a:prstGeom>
                    <a:grpFill/>
                    <a:ln w="38100">
                      <a:solidFill>
                        <a:srgbClr val="FF0000"/>
                      </a:solidFill>
                      <a:round/>
                      <a:headEnd type="triangle" w="med" len="med"/>
                      <a:tailEnd/>
                    </a:ln>
                  </p:spPr>
                  <p:txBody>
                    <a:bodyPr wrap="none" anchor="ctr"/>
                    <a:lstStyle/>
                    <a:p>
                      <a:pPr>
                        <a:defRPr/>
                      </a:pPr>
                      <a:endParaRPr lang="zh-CN" altLang="en-US"/>
                    </a:p>
                  </p:txBody>
                </p:sp>
              </p:grpSp>
              <p:sp>
                <p:nvSpPr>
                  <p:cNvPr id="46" name="Oval 111">
                    <a:extLst>
                      <a:ext uri="{FF2B5EF4-FFF2-40B4-BE49-F238E27FC236}">
                        <a16:creationId xmlns:a16="http://schemas.microsoft.com/office/drawing/2014/main" id="{933F8D5C-1323-49B3-A6DD-D685449778F9}"/>
                      </a:ext>
                    </a:extLst>
                  </p:cNvPr>
                  <p:cNvSpPr>
                    <a:spLocks noChangeArrowheads="1"/>
                  </p:cNvSpPr>
                  <p:nvPr/>
                </p:nvSpPr>
                <p:spPr bwMode="auto">
                  <a:xfrm rot="10805877">
                    <a:off x="5094" y="1933"/>
                    <a:ext cx="107" cy="270"/>
                  </a:xfrm>
                  <a:prstGeom prst="ellipse">
                    <a:avLst/>
                  </a:prstGeom>
                  <a:grpFill/>
                  <a:ln w="38100">
                    <a:solidFill>
                      <a:schemeClr val="tx2"/>
                    </a:solidFill>
                    <a:round/>
                    <a:headEnd/>
                    <a:tailEnd/>
                  </a:ln>
                </p:spPr>
                <p:txBody>
                  <a:bodyPr wrap="none" anchor="ctr"/>
                  <a:lstStyle/>
                  <a:p>
                    <a:pPr>
                      <a:defRPr/>
                    </a:pPr>
                    <a:endParaRPr lang="zh-CN" altLang="en-US"/>
                  </a:p>
                </p:txBody>
              </p:sp>
            </p:grpSp>
            <mc:AlternateContent xmlns:mc="http://schemas.openxmlformats.org/markup-compatibility/2006" xmlns:a14="http://schemas.microsoft.com/office/drawing/2010/main">
              <mc:Choice Requires="a14">
                <p:graphicFrame>
                  <p:nvGraphicFramePr>
                    <p:cNvPr id="32" name="Object 65">
                      <a:extLst>
                        <a:ext uri="{FF2B5EF4-FFF2-40B4-BE49-F238E27FC236}">
                          <a16:creationId xmlns:a16="http://schemas.microsoft.com/office/drawing/2014/main" id="{A3BB455E-1896-44A7-8426-70F4A0CE7CF3}"/>
                        </a:ext>
                      </a:extLst>
                    </p:cNvPr>
                    <p:cNvGraphicFramePr>
                      <a:graphicFrameLocks noChangeAspect="1"/>
                    </p:cNvGraphicFramePr>
                    <p:nvPr/>
                  </p:nvGraphicFramePr>
                  <p:xfrm>
                    <a:off x="5759451" y="2990844"/>
                    <a:ext cx="383920" cy="346226"/>
                  </p:xfrm>
                  <a:graphic>
                    <a:graphicData uri="http://schemas.openxmlformats.org/presentationml/2006/ole">
                      <mc:AlternateContent>
                        <mc:Choice xmlns:v="urn:schemas-microsoft-com:vml" Requires="v">
                          <p:oleObj spid="_x0000_s47559" name="Equation" r:id="rId7" imgW="291960" imgH="228600" progId="Equation.DSMT4">
                            <p:embed/>
                          </p:oleObj>
                        </mc:Choice>
                        <mc:Fallback>
                          <p:oleObj name="Equation" r:id="rId7" imgW="291960" imgH="228600" progId="Equation.DSMT4">
                            <p:embed/>
                            <p:pic>
                              <p:nvPicPr>
                                <p:cNvPr id="35844" name="Object 65"/>
                                <p:cNvPicPr>
                                  <a:picLocks noChangeAspect="1" noChangeArrowheads="1"/>
                                </p:cNvPicPr>
                                <p:nvPr/>
                              </p:nvPicPr>
                              <p:blipFill>
                                <a:blip r:embed="rId8">
                                  <a:extLst>
                                    <a:ext uri="{28A0092B-C50C-407E-A947-70E740481C1C}">
                                      <a14:useLocalDpi val="0"/>
                                    </a:ext>
                                  </a:extLst>
                                </a:blip>
                                <a:srcRect/>
                                <a:stretch>
                                  <a:fillRect/>
                                </a:stretch>
                              </p:blipFill>
                              <p:spPr bwMode="auto">
                                <a:xfrm>
                                  <a:off x="5759451" y="2990844"/>
                                  <a:ext cx="383920" cy="346226"/>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5844" name="Object 65"/>
                    <p:cNvGraphicFramePr>
                      <a:graphicFrameLocks noChangeAspect="1"/>
                    </p:cNvGraphicFramePr>
                    <p:nvPr/>
                  </p:nvGraphicFramePr>
                  <p:xfrm>
                    <a:off x="5759451" y="2990844"/>
                    <a:ext cx="383920" cy="346226"/>
                  </p:xfrm>
                  <a:graphic>
                    <a:graphicData uri="http://schemas.openxmlformats.org/presentationml/2006/ole">
                      <mc:AlternateContent>
                        <mc:Choice xmlns:v="urn:schemas-microsoft-com:vml" Requires="v">
                          <p:oleObj spid="_x0000_s85743" name="Equation" r:id="rId10" imgW="291960" imgH="228600" progId="Equation.DSMT4">
                            <p:embed/>
                          </p:oleObj>
                        </mc:Choice>
                        <mc:Fallback>
                          <p:oleObj name="Equation" r:id="rId10" imgW="291960" imgH="228600" progId="Equation.DSMT4">
                            <p:embed/>
                            <p:pic>
                              <p:nvPicPr>
                                <p:cNvPr id="35844" name="Object 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59451" y="2990844"/>
                                  <a:ext cx="383920" cy="346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3" name="Object 66">
                      <a:extLst>
                        <a:ext uri="{FF2B5EF4-FFF2-40B4-BE49-F238E27FC236}">
                          <a16:creationId xmlns:a16="http://schemas.microsoft.com/office/drawing/2014/main" id="{E44375D0-92C9-4549-86BE-87B037963030}"/>
                        </a:ext>
                      </a:extLst>
                    </p:cNvPr>
                    <p:cNvGraphicFramePr>
                      <a:graphicFrameLocks noChangeAspect="1"/>
                    </p:cNvGraphicFramePr>
                    <p:nvPr/>
                  </p:nvGraphicFramePr>
                  <p:xfrm>
                    <a:off x="5813442" y="3630620"/>
                    <a:ext cx="384175" cy="346075"/>
                  </p:xfrm>
                  <a:graphic>
                    <a:graphicData uri="http://schemas.openxmlformats.org/presentationml/2006/ole">
                      <mc:AlternateContent>
                        <mc:Choice xmlns:v="urn:schemas-microsoft-com:vml" Requires="v">
                          <p:oleObj spid="_x0000_s47560" name="Equation" r:id="rId12" imgW="291960" imgH="228600" progId="Equation.DSMT4">
                            <p:embed/>
                          </p:oleObj>
                        </mc:Choice>
                        <mc:Fallback>
                          <p:oleObj name="Equation" r:id="rId12" imgW="291960" imgH="228600" progId="Equation.DSMT4">
                            <p:embed/>
                            <p:pic>
                              <p:nvPicPr>
                                <p:cNvPr id="35845" name="Object 66"/>
                                <p:cNvPicPr>
                                  <a:picLocks noChangeAspect="1" noChangeArrowheads="1"/>
                                </p:cNvPicPr>
                                <p:nvPr/>
                              </p:nvPicPr>
                              <p:blipFill>
                                <a:blip r:embed="rId8">
                                  <a:extLst>
                                    <a:ext uri="{28A0092B-C50C-407E-A947-70E740481C1C}">
                                      <a14:useLocalDpi val="0"/>
                                    </a:ext>
                                  </a:extLst>
                                </a:blip>
                                <a:srcRect/>
                                <a:stretch>
                                  <a:fillRect/>
                                </a:stretch>
                              </p:blipFill>
                              <p:spPr bwMode="auto">
                                <a:xfrm>
                                  <a:off x="5813442" y="3630620"/>
                                  <a:ext cx="384175" cy="3460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5845" name="Object 66"/>
                    <p:cNvGraphicFramePr>
                      <a:graphicFrameLocks noChangeAspect="1"/>
                    </p:cNvGraphicFramePr>
                    <p:nvPr/>
                  </p:nvGraphicFramePr>
                  <p:xfrm>
                    <a:off x="5813442" y="3630620"/>
                    <a:ext cx="384175" cy="346075"/>
                  </p:xfrm>
                  <a:graphic>
                    <a:graphicData uri="http://schemas.openxmlformats.org/presentationml/2006/ole">
                      <mc:AlternateContent>
                        <mc:Choice xmlns:v="urn:schemas-microsoft-com:vml" Requires="v">
                          <p:oleObj spid="_x0000_s85744" name="Equation" r:id="rId14" imgW="291960" imgH="228600" progId="Equation.DSMT4">
                            <p:embed/>
                          </p:oleObj>
                        </mc:Choice>
                        <mc:Fallback>
                          <p:oleObj name="Equation" r:id="rId14" imgW="291960" imgH="228600" progId="Equation.DSMT4">
                            <p:embed/>
                            <p:pic>
                              <p:nvPicPr>
                                <p:cNvPr id="35845" name="Object 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13442" y="3630620"/>
                                  <a:ext cx="3841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4" name="Object 67">
                      <a:extLst>
                        <a:ext uri="{FF2B5EF4-FFF2-40B4-BE49-F238E27FC236}">
                          <a16:creationId xmlns:a16="http://schemas.microsoft.com/office/drawing/2014/main" id="{3D93CBE3-7230-4844-B004-88CBA90AE891}"/>
                        </a:ext>
                      </a:extLst>
                    </p:cNvPr>
                    <p:cNvGraphicFramePr>
                      <a:graphicFrameLocks noChangeAspect="1"/>
                    </p:cNvGraphicFramePr>
                    <p:nvPr/>
                  </p:nvGraphicFramePr>
                  <p:xfrm>
                    <a:off x="7346988" y="2990844"/>
                    <a:ext cx="384175" cy="346075"/>
                  </p:xfrm>
                  <a:graphic>
                    <a:graphicData uri="http://schemas.openxmlformats.org/presentationml/2006/ole">
                      <mc:AlternateContent>
                        <mc:Choice xmlns:v="urn:schemas-microsoft-com:vml" Requires="v">
                          <p:oleObj spid="_x0000_s47561" name="Equation" r:id="rId16" imgW="291960" imgH="228600" progId="Equation.DSMT4">
                            <p:embed/>
                          </p:oleObj>
                        </mc:Choice>
                        <mc:Fallback>
                          <p:oleObj name="Equation" r:id="rId16" imgW="291960" imgH="228600" progId="Equation.DSMT4">
                            <p:embed/>
                            <p:pic>
                              <p:nvPicPr>
                                <p:cNvPr id="35846" name="Object 67"/>
                                <p:cNvPicPr>
                                  <a:picLocks noChangeAspect="1" noChangeArrowheads="1"/>
                                </p:cNvPicPr>
                                <p:nvPr/>
                              </p:nvPicPr>
                              <p:blipFill>
                                <a:blip r:embed="rId17">
                                  <a:extLst>
                                    <a:ext uri="{28A0092B-C50C-407E-A947-70E740481C1C}">
                                      <a14:useLocalDpi val="0"/>
                                    </a:ext>
                                  </a:extLst>
                                </a:blip>
                                <a:srcRect/>
                                <a:stretch>
                                  <a:fillRect/>
                                </a:stretch>
                              </p:blipFill>
                              <p:spPr bwMode="auto">
                                <a:xfrm>
                                  <a:off x="7346988" y="2990844"/>
                                  <a:ext cx="384175" cy="3460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5846" name="Object 67"/>
                    <p:cNvGraphicFramePr>
                      <a:graphicFrameLocks noChangeAspect="1"/>
                    </p:cNvGraphicFramePr>
                    <p:nvPr/>
                  </p:nvGraphicFramePr>
                  <p:xfrm>
                    <a:off x="7346988" y="2990844"/>
                    <a:ext cx="384175" cy="346075"/>
                  </p:xfrm>
                  <a:graphic>
                    <a:graphicData uri="http://schemas.openxmlformats.org/presentationml/2006/ole">
                      <mc:AlternateContent>
                        <mc:Choice xmlns:v="urn:schemas-microsoft-com:vml" Requires="v">
                          <p:oleObj spid="_x0000_s85745" name="Equation" r:id="rId18" imgW="291960" imgH="228600" progId="Equation.DSMT4">
                            <p:embed/>
                          </p:oleObj>
                        </mc:Choice>
                        <mc:Fallback>
                          <p:oleObj name="Equation" r:id="rId18" imgW="291960" imgH="228600" progId="Equation.DSMT4">
                            <p:embed/>
                            <p:pic>
                              <p:nvPicPr>
                                <p:cNvPr id="35846" name="Object 6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46988" y="2990844"/>
                                  <a:ext cx="3841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5" name="Object 68">
                      <a:extLst>
                        <a:ext uri="{FF2B5EF4-FFF2-40B4-BE49-F238E27FC236}">
                          <a16:creationId xmlns:a16="http://schemas.microsoft.com/office/drawing/2014/main" id="{82BE0948-9F00-4FD0-B4E3-81E3EECB6FEA}"/>
                        </a:ext>
                      </a:extLst>
                    </p:cNvPr>
                    <p:cNvGraphicFramePr>
                      <a:graphicFrameLocks noChangeAspect="1"/>
                    </p:cNvGraphicFramePr>
                    <p:nvPr/>
                  </p:nvGraphicFramePr>
                  <p:xfrm>
                    <a:off x="7383501" y="3684591"/>
                    <a:ext cx="384175" cy="346075"/>
                  </p:xfrm>
                  <a:graphic>
                    <a:graphicData uri="http://schemas.openxmlformats.org/presentationml/2006/ole">
                      <mc:AlternateContent>
                        <mc:Choice xmlns:v="urn:schemas-microsoft-com:vml" Requires="v">
                          <p:oleObj spid="_x0000_s47562" name="Equation" r:id="rId20" imgW="291960" imgH="228600" progId="Equation.DSMT4">
                            <p:embed/>
                          </p:oleObj>
                        </mc:Choice>
                        <mc:Fallback>
                          <p:oleObj name="Equation" r:id="rId20" imgW="291960" imgH="228600" progId="Equation.DSMT4">
                            <p:embed/>
                            <p:pic>
                              <p:nvPicPr>
                                <p:cNvPr id="35847" name="Object 68"/>
                                <p:cNvPicPr>
                                  <a:picLocks noChangeAspect="1" noChangeArrowheads="1"/>
                                </p:cNvPicPr>
                                <p:nvPr/>
                              </p:nvPicPr>
                              <p:blipFill>
                                <a:blip r:embed="rId21">
                                  <a:extLst>
                                    <a:ext uri="{28A0092B-C50C-407E-A947-70E740481C1C}">
                                      <a14:useLocalDpi val="0"/>
                                    </a:ext>
                                  </a:extLst>
                                </a:blip>
                                <a:srcRect/>
                                <a:stretch>
                                  <a:fillRect/>
                                </a:stretch>
                              </p:blipFill>
                              <p:spPr bwMode="auto">
                                <a:xfrm>
                                  <a:off x="7383501" y="3684591"/>
                                  <a:ext cx="384175" cy="3460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5847" name="Object 68"/>
                    <p:cNvGraphicFramePr>
                      <a:graphicFrameLocks noChangeAspect="1"/>
                    </p:cNvGraphicFramePr>
                    <p:nvPr/>
                  </p:nvGraphicFramePr>
                  <p:xfrm>
                    <a:off x="7383501" y="3684591"/>
                    <a:ext cx="384175" cy="346075"/>
                  </p:xfrm>
                  <a:graphic>
                    <a:graphicData uri="http://schemas.openxmlformats.org/presentationml/2006/ole">
                      <mc:AlternateContent>
                        <mc:Choice xmlns:v="urn:schemas-microsoft-com:vml" Requires="v">
                          <p:oleObj spid="_x0000_s85746" name="Equation" r:id="rId22" imgW="291960" imgH="228600" progId="Equation.DSMT4">
                            <p:embed/>
                          </p:oleObj>
                        </mc:Choice>
                        <mc:Fallback>
                          <p:oleObj name="Equation" r:id="rId22" imgW="291960" imgH="228600" progId="Equation.DSMT4">
                            <p:embed/>
                            <p:pic>
                              <p:nvPicPr>
                                <p:cNvPr id="35847" name="Object 6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383501" y="3684591"/>
                                  <a:ext cx="3841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6" name="Object 69">
                      <a:extLst>
                        <a:ext uri="{FF2B5EF4-FFF2-40B4-BE49-F238E27FC236}">
                          <a16:creationId xmlns:a16="http://schemas.microsoft.com/office/drawing/2014/main" id="{CDC8B3EE-EC6D-4FB7-88AE-D4B092D42DC1}"/>
                        </a:ext>
                      </a:extLst>
                    </p:cNvPr>
                    <p:cNvGraphicFramePr>
                      <a:graphicFrameLocks noChangeAspect="1"/>
                    </p:cNvGraphicFramePr>
                    <p:nvPr/>
                  </p:nvGraphicFramePr>
                  <p:xfrm>
                    <a:off x="6835806" y="2954331"/>
                    <a:ext cx="346476" cy="366856"/>
                  </p:xfrm>
                  <a:graphic>
                    <a:graphicData uri="http://schemas.openxmlformats.org/presentationml/2006/ole">
                      <mc:AlternateContent>
                        <mc:Choice xmlns:v="urn:schemas-microsoft-com:vml" Requires="v">
                          <p:oleObj spid="_x0000_s47563" name="Equation" r:id="rId24" imgW="215640" imgH="228600" progId="Equation.DSMT4">
                            <p:embed/>
                          </p:oleObj>
                        </mc:Choice>
                        <mc:Fallback>
                          <p:oleObj name="Equation" r:id="rId24" imgW="215640" imgH="228600" progId="Equation.DSMT4">
                            <p:embed/>
                            <p:pic>
                              <p:nvPicPr>
                                <p:cNvPr id="35848" name="Object 69"/>
                                <p:cNvPicPr>
                                  <a:picLocks noChangeAspect="1" noChangeArrowheads="1"/>
                                </p:cNvPicPr>
                                <p:nvPr/>
                              </p:nvPicPr>
                              <p:blipFill>
                                <a:blip r:embed="rId25">
                                  <a:extLst>
                                    <a:ext uri="{28A0092B-C50C-407E-A947-70E740481C1C}">
                                      <a14:useLocalDpi val="0"/>
                                    </a:ext>
                                  </a:extLst>
                                </a:blip>
                                <a:srcRect/>
                                <a:stretch>
                                  <a:fillRect/>
                                </a:stretch>
                              </p:blipFill>
                              <p:spPr bwMode="auto">
                                <a:xfrm>
                                  <a:off x="6835806" y="2954331"/>
                                  <a:ext cx="346476" cy="3668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35848" name="Object 69"/>
                    <p:cNvGraphicFramePr>
                      <a:graphicFrameLocks noChangeAspect="1"/>
                    </p:cNvGraphicFramePr>
                    <p:nvPr/>
                  </p:nvGraphicFramePr>
                  <p:xfrm>
                    <a:off x="6835806" y="2954331"/>
                    <a:ext cx="346476" cy="366856"/>
                  </p:xfrm>
                  <a:graphic>
                    <a:graphicData uri="http://schemas.openxmlformats.org/presentationml/2006/ole">
                      <mc:AlternateContent>
                        <mc:Choice xmlns:v="urn:schemas-microsoft-com:vml" Requires="v">
                          <p:oleObj spid="_x0000_s85747" name="Equation" r:id="rId26" imgW="215640" imgH="228600" progId="Equation.DSMT4">
                            <p:embed/>
                          </p:oleObj>
                        </mc:Choice>
                        <mc:Fallback>
                          <p:oleObj name="Equation" r:id="rId26" imgW="215640" imgH="228600" progId="Equation.DSMT4">
                            <p:embed/>
                            <p:pic>
                              <p:nvPicPr>
                                <p:cNvPr id="35848" name="Object 6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35806" y="2954331"/>
                                  <a:ext cx="346476" cy="36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7" name="Object 70">
                      <a:extLst>
                        <a:ext uri="{FF2B5EF4-FFF2-40B4-BE49-F238E27FC236}">
                          <a16:creationId xmlns:a16="http://schemas.microsoft.com/office/drawing/2014/main" id="{5A5F5EAD-C18F-4319-A94F-78FEDDF69081}"/>
                        </a:ext>
                      </a:extLst>
                    </p:cNvPr>
                    <p:cNvGraphicFramePr>
                      <a:graphicFrameLocks noChangeAspect="1"/>
                    </p:cNvGraphicFramePr>
                    <p:nvPr/>
                  </p:nvGraphicFramePr>
                  <p:xfrm>
                    <a:off x="6835806" y="3609982"/>
                    <a:ext cx="346075" cy="366713"/>
                  </p:xfrm>
                  <a:graphic>
                    <a:graphicData uri="http://schemas.openxmlformats.org/presentationml/2006/ole">
                      <mc:AlternateContent>
                        <mc:Choice xmlns:v="urn:schemas-microsoft-com:vml" Requires="v">
                          <p:oleObj spid="_x0000_s47564" name="Equation" r:id="rId28" imgW="215640" imgH="228600" progId="Equation.DSMT4">
                            <p:embed/>
                          </p:oleObj>
                        </mc:Choice>
                        <mc:Fallback>
                          <p:oleObj name="Equation" r:id="rId28" imgW="215640" imgH="228600" progId="Equation.DSMT4">
                            <p:embed/>
                            <p:pic>
                              <p:nvPicPr>
                                <p:cNvPr id="35849" name="Object 70"/>
                                <p:cNvPicPr>
                                  <a:picLocks noChangeAspect="1" noChangeArrowheads="1"/>
                                </p:cNvPicPr>
                                <p:nvPr/>
                              </p:nvPicPr>
                              <p:blipFill>
                                <a:blip r:embed="rId25">
                                  <a:extLst>
                                    <a:ext uri="{28A0092B-C50C-407E-A947-70E740481C1C}">
                                      <a14:useLocalDpi val="0"/>
                                    </a:ext>
                                  </a:extLst>
                                </a:blip>
                                <a:srcRect/>
                                <a:stretch>
                                  <a:fillRect/>
                                </a:stretch>
                              </p:blipFill>
                              <p:spPr bwMode="auto">
                                <a:xfrm>
                                  <a:off x="6835806" y="3609982"/>
                                  <a:ext cx="346075" cy="3667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35849" name="Object 70"/>
                    <p:cNvGraphicFramePr>
                      <a:graphicFrameLocks noChangeAspect="1"/>
                    </p:cNvGraphicFramePr>
                    <p:nvPr/>
                  </p:nvGraphicFramePr>
                  <p:xfrm>
                    <a:off x="6835806" y="3609982"/>
                    <a:ext cx="346075" cy="366713"/>
                  </p:xfrm>
                  <a:graphic>
                    <a:graphicData uri="http://schemas.openxmlformats.org/presentationml/2006/ole">
                      <mc:AlternateContent>
                        <mc:Choice xmlns:v="urn:schemas-microsoft-com:vml" Requires="v">
                          <p:oleObj spid="_x0000_s85748" name="Equation" r:id="rId29" imgW="215640" imgH="228600" progId="Equation.DSMT4">
                            <p:embed/>
                          </p:oleObj>
                        </mc:Choice>
                        <mc:Fallback>
                          <p:oleObj name="Equation" r:id="rId29" imgW="215640" imgH="228600" progId="Equation.DSMT4">
                            <p:embed/>
                            <p:pic>
                              <p:nvPicPr>
                                <p:cNvPr id="35849" name="Object 7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35806" y="3609982"/>
                                  <a:ext cx="34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8" name="Object 71">
                      <a:extLst>
                        <a:ext uri="{FF2B5EF4-FFF2-40B4-BE49-F238E27FC236}">
                          <a16:creationId xmlns:a16="http://schemas.microsoft.com/office/drawing/2014/main" id="{3A9A495B-6C23-4A4D-8B38-0C5249620276}"/>
                        </a:ext>
                      </a:extLst>
                    </p:cNvPr>
                    <p:cNvGraphicFramePr>
                      <a:graphicFrameLocks noChangeAspect="1"/>
                    </p:cNvGraphicFramePr>
                    <p:nvPr/>
                  </p:nvGraphicFramePr>
                  <p:xfrm>
                    <a:off x="8405865" y="2990844"/>
                    <a:ext cx="346075" cy="366713"/>
                  </p:xfrm>
                  <a:graphic>
                    <a:graphicData uri="http://schemas.openxmlformats.org/presentationml/2006/ole">
                      <mc:AlternateContent>
                        <mc:Choice xmlns:v="urn:schemas-microsoft-com:vml" Requires="v">
                          <p:oleObj spid="_x0000_s47565" name="Equation" r:id="rId30" imgW="215640" imgH="228600" progId="Equation.DSMT4">
                            <p:embed/>
                          </p:oleObj>
                        </mc:Choice>
                        <mc:Fallback>
                          <p:oleObj name="Equation" r:id="rId30" imgW="215640" imgH="228600" progId="Equation.DSMT4">
                            <p:embed/>
                            <p:pic>
                              <p:nvPicPr>
                                <p:cNvPr id="35850" name="Object 71"/>
                                <p:cNvPicPr>
                                  <a:picLocks noChangeAspect="1" noChangeArrowheads="1"/>
                                </p:cNvPicPr>
                                <p:nvPr/>
                              </p:nvPicPr>
                              <p:blipFill>
                                <a:blip r:embed="rId25">
                                  <a:extLst>
                                    <a:ext uri="{28A0092B-C50C-407E-A947-70E740481C1C}">
                                      <a14:useLocalDpi val="0"/>
                                    </a:ext>
                                  </a:extLst>
                                </a:blip>
                                <a:srcRect/>
                                <a:stretch>
                                  <a:fillRect/>
                                </a:stretch>
                              </p:blipFill>
                              <p:spPr bwMode="auto">
                                <a:xfrm>
                                  <a:off x="8405865" y="2990844"/>
                                  <a:ext cx="346075" cy="3667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35850" name="Object 71"/>
                    <p:cNvGraphicFramePr>
                      <a:graphicFrameLocks noChangeAspect="1"/>
                    </p:cNvGraphicFramePr>
                    <p:nvPr/>
                  </p:nvGraphicFramePr>
                  <p:xfrm>
                    <a:off x="8405865" y="2990844"/>
                    <a:ext cx="346075" cy="366713"/>
                  </p:xfrm>
                  <a:graphic>
                    <a:graphicData uri="http://schemas.openxmlformats.org/presentationml/2006/ole">
                      <mc:AlternateContent>
                        <mc:Choice xmlns:v="urn:schemas-microsoft-com:vml" Requires="v">
                          <p:oleObj spid="_x0000_s85749" name="Equation" r:id="rId31" imgW="215640" imgH="228600" progId="Equation.DSMT4">
                            <p:embed/>
                          </p:oleObj>
                        </mc:Choice>
                        <mc:Fallback>
                          <p:oleObj name="Equation" r:id="rId31" imgW="215640" imgH="228600" progId="Equation.DSMT4">
                            <p:embed/>
                            <p:pic>
                              <p:nvPicPr>
                                <p:cNvPr id="35850" name="Object 7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405865" y="2990844"/>
                                  <a:ext cx="34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9" name="Object 72">
                      <a:extLst>
                        <a:ext uri="{FF2B5EF4-FFF2-40B4-BE49-F238E27FC236}">
                          <a16:creationId xmlns:a16="http://schemas.microsoft.com/office/drawing/2014/main" id="{F32BEE60-C43D-49DF-8CE8-3D2BC2C64751}"/>
                        </a:ext>
                      </a:extLst>
                    </p:cNvPr>
                    <p:cNvGraphicFramePr>
                      <a:graphicFrameLocks noChangeAspect="1"/>
                    </p:cNvGraphicFramePr>
                    <p:nvPr/>
                  </p:nvGraphicFramePr>
                  <p:xfrm>
                    <a:off x="8388407" y="3646495"/>
                    <a:ext cx="346075" cy="366713"/>
                  </p:xfrm>
                  <a:graphic>
                    <a:graphicData uri="http://schemas.openxmlformats.org/presentationml/2006/ole">
                      <mc:AlternateContent>
                        <mc:Choice xmlns:v="urn:schemas-microsoft-com:vml" Requires="v">
                          <p:oleObj spid="_x0000_s47566" name="Equation" r:id="rId32" imgW="215640" imgH="228600" progId="Equation.DSMT4">
                            <p:embed/>
                          </p:oleObj>
                        </mc:Choice>
                        <mc:Fallback>
                          <p:oleObj name="Equation" r:id="rId32" imgW="215640" imgH="228600" progId="Equation.DSMT4">
                            <p:embed/>
                            <p:pic>
                              <p:nvPicPr>
                                <p:cNvPr id="35851" name="Object 72"/>
                                <p:cNvPicPr>
                                  <a:picLocks noChangeAspect="1" noChangeArrowheads="1"/>
                                </p:cNvPicPr>
                                <p:nvPr/>
                              </p:nvPicPr>
                              <p:blipFill>
                                <a:blip r:embed="rId25">
                                  <a:extLst>
                                    <a:ext uri="{28A0092B-C50C-407E-A947-70E740481C1C}">
                                      <a14:useLocalDpi val="0"/>
                                    </a:ext>
                                  </a:extLst>
                                </a:blip>
                                <a:srcRect/>
                                <a:stretch>
                                  <a:fillRect/>
                                </a:stretch>
                              </p:blipFill>
                              <p:spPr bwMode="auto">
                                <a:xfrm>
                                  <a:off x="8388407" y="3646495"/>
                                  <a:ext cx="346075" cy="3667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35851" name="Object 72"/>
                    <p:cNvGraphicFramePr>
                      <a:graphicFrameLocks noChangeAspect="1"/>
                    </p:cNvGraphicFramePr>
                    <p:nvPr/>
                  </p:nvGraphicFramePr>
                  <p:xfrm>
                    <a:off x="8388407" y="3646495"/>
                    <a:ext cx="346075" cy="366713"/>
                  </p:xfrm>
                  <a:graphic>
                    <a:graphicData uri="http://schemas.openxmlformats.org/presentationml/2006/ole">
                      <mc:AlternateContent>
                        <mc:Choice xmlns:v="urn:schemas-microsoft-com:vml" Requires="v">
                          <p:oleObj spid="_x0000_s85750" name="Equation" r:id="rId33" imgW="215640" imgH="228600" progId="Equation.DSMT4">
                            <p:embed/>
                          </p:oleObj>
                        </mc:Choice>
                        <mc:Fallback>
                          <p:oleObj name="Equation" r:id="rId33" imgW="215640" imgH="228600" progId="Equation.DSMT4">
                            <p:embed/>
                            <p:pic>
                              <p:nvPicPr>
                                <p:cNvPr id="35851" name="Object 7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88407" y="3646495"/>
                                  <a:ext cx="34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40" name="Object 73">
                      <a:extLst>
                        <a:ext uri="{FF2B5EF4-FFF2-40B4-BE49-F238E27FC236}">
                          <a16:creationId xmlns:a16="http://schemas.microsoft.com/office/drawing/2014/main" id="{2E19339E-D781-4971-8A95-989856787240}"/>
                        </a:ext>
                      </a:extLst>
                    </p:cNvPr>
                    <p:cNvGraphicFramePr>
                      <a:graphicFrameLocks noChangeAspect="1"/>
                    </p:cNvGraphicFramePr>
                    <p:nvPr>
                      <p:extLst>
                        <p:ext uri="{D42A27DB-BD31-4B8C-83A1-F6EECF244321}">
                          <p14:modId xmlns:p14="http://schemas.microsoft.com/office/powerpoint/2010/main" val="1598994701"/>
                        </p:ext>
                      </p:extLst>
                    </p:nvPr>
                  </p:nvGraphicFramePr>
                  <p:xfrm>
                    <a:off x="8407456" y="2603259"/>
                    <a:ext cx="254000" cy="341313"/>
                  </p:xfrm>
                  <a:graphic>
                    <a:graphicData uri="http://schemas.openxmlformats.org/presentationml/2006/ole">
                      <mc:AlternateContent>
                        <mc:Choice xmlns:v="urn:schemas-microsoft-com:vml" Requires="v">
                          <p:oleObj spid="_x0000_s47567" name="Equation" r:id="rId34" imgW="190440" imgH="253800" progId="Equation.DSMT4">
                            <p:embed/>
                          </p:oleObj>
                        </mc:Choice>
                        <mc:Fallback>
                          <p:oleObj name="Equation" r:id="rId34" imgW="190440" imgH="253800" progId="Equation.DSMT4">
                            <p:embed/>
                            <p:pic>
                              <p:nvPicPr>
                                <p:cNvPr id="35852" name="Object 73"/>
                                <p:cNvPicPr>
                                  <a:picLocks noChangeAspect="1" noChangeArrowheads="1"/>
                                </p:cNvPicPr>
                                <p:nvPr/>
                              </p:nvPicPr>
                              <p:blipFill>
                                <a:blip r:embed="rId35">
                                  <a:extLst>
                                    <a:ext uri="{28A0092B-C50C-407E-A947-70E740481C1C}">
                                      <a14:useLocalDpi val="0"/>
                                    </a:ext>
                                  </a:extLst>
                                </a:blip>
                                <a:srcRect/>
                                <a:stretch>
                                  <a:fillRect/>
                                </a:stretch>
                              </p:blipFill>
                              <p:spPr bwMode="auto">
                                <a:xfrm>
                                  <a:off x="8407456" y="2603259"/>
                                  <a:ext cx="254000" cy="3413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5852" name="Object 73"/>
                    <p:cNvGraphicFramePr>
                      <a:graphicFrameLocks noChangeAspect="1"/>
                    </p:cNvGraphicFramePr>
                    <p:nvPr>
                      <p:extLst>
                        <p:ext uri="{D42A27DB-BD31-4B8C-83A1-F6EECF244321}">
                          <p14:modId xmlns:p14="http://schemas.microsoft.com/office/powerpoint/2010/main" val="850612043"/>
                        </p:ext>
                      </p:extLst>
                    </p:nvPr>
                  </p:nvGraphicFramePr>
                  <p:xfrm>
                    <a:off x="8407456" y="2603259"/>
                    <a:ext cx="254000" cy="341313"/>
                  </p:xfrm>
                  <a:graphic>
                    <a:graphicData uri="http://schemas.openxmlformats.org/presentationml/2006/ole">
                      <mc:AlternateContent>
                        <mc:Choice xmlns:v="urn:schemas-microsoft-com:vml" Requires="v">
                          <p:oleObj spid="_x0000_s85751" name="Equation" r:id="rId36" imgW="190440" imgH="253800" progId="Equation.DSMT4">
                            <p:embed/>
                          </p:oleObj>
                        </mc:Choice>
                        <mc:Fallback>
                          <p:oleObj name="Equation" r:id="rId36" imgW="190440" imgH="253800" progId="Equation.DSMT4">
                            <p:embed/>
                            <p:pic>
                              <p:nvPicPr>
                                <p:cNvPr id="35852" name="Object 7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407456" y="2603259"/>
                                  <a:ext cx="2540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30" name="TextBox 93">
                <a:extLst>
                  <a:ext uri="{FF2B5EF4-FFF2-40B4-BE49-F238E27FC236}">
                    <a16:creationId xmlns:a16="http://schemas.microsoft.com/office/drawing/2014/main" id="{7D33FDA1-06D7-4160-A8E2-46CE3355DA32}"/>
                  </a:ext>
                </a:extLst>
              </p:cNvPr>
              <p:cNvSpPr txBox="1">
                <a:spLocks noChangeArrowheads="1"/>
              </p:cNvSpPr>
              <p:nvPr/>
            </p:nvSpPr>
            <p:spPr bwMode="auto">
              <a:xfrm>
                <a:off x="5711260" y="3464374"/>
                <a:ext cx="1217000" cy="400110"/>
              </a:xfrm>
              <a:prstGeom prst="rect">
                <a:avLst/>
              </a:prstGeom>
              <a:noFill/>
              <a:ln w="9525">
                <a:noFill/>
                <a:miter lim="800000"/>
                <a:headEnd/>
                <a:tailEnd/>
              </a:ln>
            </p:spPr>
            <p:txBody>
              <a:bodyPr wrap="none">
                <a:spAutoFit/>
              </a:bodyPr>
              <a:lstStyle/>
              <a:p>
                <a:r>
                  <a:rPr kumimoji="1" lang="zh-CN" altLang="en-US" b="1" dirty="0"/>
                  <a:t>顺磁介质</a:t>
                </a:r>
              </a:p>
            </p:txBody>
          </p:sp>
        </p:gr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0248DAFA-12A3-4CD6-8E76-5DC725D67F45}"/>
                    </a:ext>
                  </a:extLst>
                </p:cNvPr>
                <p:cNvSpPr/>
                <p:nvPr/>
              </p:nvSpPr>
              <p:spPr>
                <a:xfrm>
                  <a:off x="6708198" y="6087852"/>
                  <a:ext cx="2292294" cy="437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r>
                          <a:rPr lang="zh-CN" altLang="en-US" b="1" i="0">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acc>
                              <m:accPr>
                                <m:chr m:val="⃗"/>
                                <m:ctrlPr>
                                  <a:rPr lang="zh-CN" altLang="en-US" b="1" i="1">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e>
                          <m:sub>
                            <m:r>
                              <a:rPr lang="zh-CN" altLang="en-US" b="1" i="0">
                                <a:solidFill>
                                  <a:schemeClr val="tx1"/>
                                </a:solidFill>
                                <a:latin typeface="Cambria Math" panose="02040503050406030204" pitchFamily="18" charset="0"/>
                              </a:rPr>
                              <m:t>𝟎</m:t>
                            </m:r>
                          </m:sub>
                        </m:sSub>
                        <m:r>
                          <a:rPr lang="zh-CN" altLang="en-US" b="1" i="0">
                            <a:solidFill>
                              <a:schemeClr val="tx1"/>
                            </a:solidFill>
                            <a:latin typeface="Cambria Math" panose="02040503050406030204" pitchFamily="18" charset="0"/>
                          </a:rPr>
                          <m:t>+</m:t>
                        </m:r>
                        <m:sSup>
                          <m:sSupPr>
                            <m:ctrlPr>
                              <a:rPr lang="zh-CN" altLang="en-US" b="1" i="1">
                                <a:solidFill>
                                  <a:schemeClr val="tx1"/>
                                </a:solidFill>
                                <a:latin typeface="Cambria Math" panose="02040503050406030204" pitchFamily="18" charset="0"/>
                              </a:rPr>
                            </m:ctrlPr>
                          </m:sSupPr>
                          <m:e>
                            <m:acc>
                              <m:accPr>
                                <m:chr m:val="⃗"/>
                                <m:ctrlPr>
                                  <a:rPr lang="zh-CN" altLang="en-US" b="1" i="1">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e>
                          <m:sup>
                            <m:r>
                              <a:rPr lang="zh-CN" altLang="en-US" b="1" i="0">
                                <a:solidFill>
                                  <a:schemeClr val="tx1"/>
                                </a:solidFill>
                                <a:latin typeface="Cambria Math" panose="02040503050406030204" pitchFamily="18" charset="0"/>
                              </a:rPr>
                              <m:t>′</m:t>
                            </m:r>
                          </m:sup>
                        </m:sSup>
                        <m:r>
                          <a:rPr lang="zh-CN" altLang="en-US" b="1" i="0">
                            <a:solidFill>
                              <a:schemeClr val="tx1"/>
                            </a:solidFill>
                            <a:latin typeface="Cambria Math" panose="02040503050406030204" pitchFamily="18" charset="0"/>
                          </a:rPr>
                          <m:t>&gt;</m:t>
                        </m:r>
                        <m:sSub>
                          <m:sSubPr>
                            <m:ctrlPr>
                              <a:rPr lang="zh-CN" altLang="en-US" b="1" i="1">
                                <a:solidFill>
                                  <a:schemeClr val="tx1"/>
                                </a:solidFill>
                                <a:latin typeface="Cambria Math" panose="02040503050406030204" pitchFamily="18" charset="0"/>
                              </a:rPr>
                            </m:ctrlPr>
                          </m:sSubPr>
                          <m:e>
                            <m:acc>
                              <m:accPr>
                                <m:chr m:val="⃗"/>
                                <m:ctrlPr>
                                  <a:rPr lang="zh-CN" altLang="en-US" b="1" i="1">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e>
                          <m:sub>
                            <m:r>
                              <a:rPr lang="zh-CN" altLang="en-US" b="1" i="0">
                                <a:solidFill>
                                  <a:schemeClr val="tx1"/>
                                </a:solidFill>
                                <a:latin typeface="Cambria Math" panose="02040503050406030204" pitchFamily="18" charset="0"/>
                              </a:rPr>
                              <m:t>𝟎</m:t>
                            </m:r>
                          </m:sub>
                        </m:sSub>
                      </m:oMath>
                    </m:oMathPara>
                  </a14:m>
                  <a:endParaRPr lang="zh-CN" altLang="en-US" b="1" dirty="0">
                    <a:solidFill>
                      <a:schemeClr val="tx1"/>
                    </a:solidFill>
                  </a:endParaRPr>
                </a:p>
              </p:txBody>
            </p:sp>
          </mc:Choice>
          <mc:Fallback xmlns="">
            <p:sp>
              <p:nvSpPr>
                <p:cNvPr id="3" name="矩形 2">
                  <a:extLst>
                    <a:ext uri="{FF2B5EF4-FFF2-40B4-BE49-F238E27FC236}">
                      <a16:creationId xmlns:a16="http://schemas.microsoft.com/office/drawing/2014/main" id="{50FCF27A-97DD-41CE-9430-5898832F64CA}"/>
                    </a:ext>
                  </a:extLst>
                </p:cNvPr>
                <p:cNvSpPr>
                  <a:spLocks noRot="1" noChangeAspect="1" noMove="1" noResize="1" noEditPoints="1" noAdjustHandles="1" noChangeArrowheads="1" noChangeShapeType="1" noTextEdit="1"/>
                </p:cNvSpPr>
                <p:nvPr/>
              </p:nvSpPr>
              <p:spPr>
                <a:xfrm>
                  <a:off x="6708198" y="6087852"/>
                  <a:ext cx="2292294" cy="437492"/>
                </a:xfrm>
                <a:prstGeom prst="rect">
                  <a:avLst/>
                </a:prstGeom>
                <a:blipFill>
                  <a:blip r:embed="rId38"/>
                  <a:stretch>
                    <a:fillRect b="-2817"/>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64" name="矩形 63">
                <a:extLst>
                  <a:ext uri="{FF2B5EF4-FFF2-40B4-BE49-F238E27FC236}">
                    <a16:creationId xmlns:a16="http://schemas.microsoft.com/office/drawing/2014/main" id="{F0C71255-CA21-452A-BCA8-5A4AB48FE62D}"/>
                  </a:ext>
                </a:extLst>
              </p:cNvPr>
              <p:cNvSpPr/>
              <p:nvPr/>
            </p:nvSpPr>
            <p:spPr>
              <a:xfrm>
                <a:off x="2515074" y="5916322"/>
                <a:ext cx="2292294" cy="437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r>
                        <a:rPr lang="zh-CN" altLang="en-US" b="1" i="0">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acc>
                            <m:accPr>
                              <m:chr m:val="⃗"/>
                              <m:ctrlPr>
                                <a:rPr lang="zh-CN" altLang="en-US" b="1" i="1">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e>
                        <m:sub>
                          <m:r>
                            <a:rPr lang="zh-CN" altLang="en-US" b="1" i="0">
                              <a:solidFill>
                                <a:schemeClr val="tx1"/>
                              </a:solidFill>
                              <a:latin typeface="Cambria Math" panose="02040503050406030204" pitchFamily="18" charset="0"/>
                            </a:rPr>
                            <m:t>𝟎</m:t>
                          </m:r>
                        </m:sub>
                      </m:sSub>
                      <m:r>
                        <a:rPr lang="zh-CN" altLang="en-US" b="1" i="0">
                          <a:solidFill>
                            <a:schemeClr val="tx1"/>
                          </a:solidFill>
                          <a:latin typeface="Cambria Math" panose="02040503050406030204" pitchFamily="18" charset="0"/>
                        </a:rPr>
                        <m:t>+</m:t>
                      </m:r>
                      <m:sSup>
                        <m:sSupPr>
                          <m:ctrlPr>
                            <a:rPr lang="zh-CN" altLang="en-US" b="1" i="1">
                              <a:solidFill>
                                <a:schemeClr val="tx1"/>
                              </a:solidFill>
                              <a:latin typeface="Cambria Math" panose="02040503050406030204" pitchFamily="18" charset="0"/>
                            </a:rPr>
                          </m:ctrlPr>
                        </m:sSupPr>
                        <m:e>
                          <m:acc>
                            <m:accPr>
                              <m:chr m:val="⃗"/>
                              <m:ctrlPr>
                                <a:rPr lang="zh-CN" altLang="en-US" b="1" i="1">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e>
                        <m:sup>
                          <m:r>
                            <a:rPr lang="zh-CN" altLang="en-US" b="1" i="0">
                              <a:solidFill>
                                <a:schemeClr val="tx1"/>
                              </a:solidFill>
                              <a:latin typeface="Cambria Math" panose="02040503050406030204" pitchFamily="18" charset="0"/>
                            </a:rPr>
                            <m:t>′</m:t>
                          </m:r>
                        </m:sup>
                      </m:sSup>
                      <m:r>
                        <a:rPr lang="zh-CN" altLang="en-US" b="1" i="0">
                          <a:solidFill>
                            <a:schemeClr val="tx1"/>
                          </a:solidFill>
                          <a:latin typeface="Cambria Math" panose="02040503050406030204" pitchFamily="18" charset="0"/>
                        </a:rPr>
                        <m:t>&lt;</m:t>
                      </m:r>
                      <m:sSub>
                        <m:sSubPr>
                          <m:ctrlPr>
                            <a:rPr lang="zh-CN" altLang="en-US" b="1" i="1">
                              <a:solidFill>
                                <a:schemeClr val="tx1"/>
                              </a:solidFill>
                              <a:latin typeface="Cambria Math" panose="02040503050406030204" pitchFamily="18" charset="0"/>
                            </a:rPr>
                          </m:ctrlPr>
                        </m:sSubPr>
                        <m:e>
                          <m:acc>
                            <m:accPr>
                              <m:chr m:val="⃗"/>
                              <m:ctrlPr>
                                <a:rPr lang="zh-CN" altLang="en-US" b="1" i="1">
                                  <a:solidFill>
                                    <a:schemeClr val="tx1"/>
                                  </a:solidFill>
                                  <a:latin typeface="Cambria Math" panose="02040503050406030204" pitchFamily="18" charset="0"/>
                                </a:rPr>
                              </m:ctrlPr>
                            </m:accPr>
                            <m:e>
                              <m:r>
                                <a:rPr lang="zh-CN" altLang="en-US" b="1" i="1">
                                  <a:solidFill>
                                    <a:schemeClr val="tx1"/>
                                  </a:solidFill>
                                  <a:latin typeface="Cambria Math" panose="02040503050406030204" pitchFamily="18" charset="0"/>
                                </a:rPr>
                                <m:t>𝑩</m:t>
                              </m:r>
                            </m:e>
                          </m:acc>
                        </m:e>
                        <m:sub>
                          <m:r>
                            <a:rPr lang="zh-CN" altLang="en-US" b="1" i="0">
                              <a:solidFill>
                                <a:schemeClr val="tx1"/>
                              </a:solidFill>
                              <a:latin typeface="Cambria Math" panose="02040503050406030204" pitchFamily="18" charset="0"/>
                            </a:rPr>
                            <m:t>𝟎</m:t>
                          </m:r>
                        </m:sub>
                      </m:sSub>
                    </m:oMath>
                  </m:oMathPara>
                </a14:m>
                <a:endParaRPr lang="zh-CN" altLang="en-US" b="1" dirty="0">
                  <a:solidFill>
                    <a:schemeClr val="tx1"/>
                  </a:solidFill>
                </a:endParaRPr>
              </a:p>
            </p:txBody>
          </p:sp>
        </mc:Choice>
        <mc:Fallback>
          <p:sp>
            <p:nvSpPr>
              <p:cNvPr id="64" name="矩形 63">
                <a:extLst>
                  <a:ext uri="{FF2B5EF4-FFF2-40B4-BE49-F238E27FC236}">
                    <a16:creationId xmlns:a16="http://schemas.microsoft.com/office/drawing/2014/main" id="{F0C71255-CA21-452A-BCA8-5A4AB48FE62D}"/>
                  </a:ext>
                </a:extLst>
              </p:cNvPr>
              <p:cNvSpPr>
                <a:spLocks noRot="1" noChangeAspect="1" noMove="1" noResize="1" noEditPoints="1" noAdjustHandles="1" noChangeArrowheads="1" noChangeShapeType="1" noTextEdit="1"/>
              </p:cNvSpPr>
              <p:nvPr/>
            </p:nvSpPr>
            <p:spPr>
              <a:xfrm>
                <a:off x="2515074" y="5916322"/>
                <a:ext cx="2292294" cy="437492"/>
              </a:xfrm>
              <a:prstGeom prst="rect">
                <a:avLst/>
              </a:prstGeom>
              <a:blipFill>
                <a:blip r:embed="rId39"/>
                <a:stretch>
                  <a:fillRect/>
                </a:stretch>
              </a:blipFill>
            </p:spPr>
            <p:txBody>
              <a:bodyPr/>
              <a:lstStyle/>
              <a:p>
                <a:r>
                  <a:rPr lang="zh-CN" altLang="en-US">
                    <a:noFill/>
                  </a:rPr>
                  <a:t> </a:t>
                </a:r>
              </a:p>
            </p:txBody>
          </p:sp>
        </mc:Fallback>
      </mc:AlternateContent>
      <p:sp>
        <p:nvSpPr>
          <p:cNvPr id="66" name="文本框 65">
            <a:extLst>
              <a:ext uri="{FF2B5EF4-FFF2-40B4-BE49-F238E27FC236}">
                <a16:creationId xmlns:a16="http://schemas.microsoft.com/office/drawing/2014/main" id="{65E11750-0292-4817-A6E0-029A0805D5DA}"/>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77" name="Group 40"/>
          <p:cNvGrpSpPr>
            <a:grpSpLocks/>
          </p:cNvGrpSpPr>
          <p:nvPr/>
        </p:nvGrpSpPr>
        <p:grpSpPr bwMode="auto">
          <a:xfrm>
            <a:off x="5349876" y="606605"/>
            <a:ext cx="2049463" cy="2239960"/>
            <a:chOff x="383" y="1009"/>
            <a:chExt cx="1291" cy="1411"/>
          </a:xfrm>
        </p:grpSpPr>
        <mc:AlternateContent xmlns:mc="http://schemas.openxmlformats.org/markup-compatibility/2006">
          <mc:Choice xmlns:a14="http://schemas.microsoft.com/office/drawing/2010/main" Requires="a14">
            <p:sp>
              <p:nvSpPr>
                <p:cNvPr id="40973" name="Object 6"/>
                <p:cNvSpPr txBox="1"/>
                <p:nvPr/>
              </p:nvSpPr>
              <p:spPr bwMode="auto">
                <a:xfrm>
                  <a:off x="487" y="1009"/>
                  <a:ext cx="920" cy="4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200" b="1" i="1">
                                <a:solidFill>
                                  <a:srgbClr val="000000"/>
                                </a:solidFill>
                                <a:latin typeface="Cambria Math" panose="02040503050406030204" pitchFamily="18" charset="0"/>
                              </a:rPr>
                            </m:ctrlPr>
                          </m:naryPr>
                          <m:sub>
                            <m:r>
                              <a:rPr lang="zh-CN" altLang="en-US" sz="2200" b="1" i="1">
                                <a:solidFill>
                                  <a:srgbClr val="000000"/>
                                </a:solidFill>
                                <a:latin typeface="Cambria Math" panose="02040503050406030204" pitchFamily="18" charset="0"/>
                              </a:rPr>
                              <m:t>𝒍</m:t>
                            </m:r>
                          </m:sub>
                          <m:sup/>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r>
                              <a:rPr lang="zh-CN" altLang="en-US" sz="2200" b="1" i="1">
                                <a:solidFill>
                                  <a:srgbClr val="000000"/>
                                </a:solidFill>
                                <a:latin typeface="Cambria Math" panose="02040503050406030204" pitchFamily="18" charset="0"/>
                              </a:rPr>
                              <m:t>⋅</m:t>
                            </m:r>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𝒍</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𝑰</m:t>
                                </m:r>
                              </m:e>
                              <m:sub>
                                <m:r>
                                  <a:rPr lang="zh-CN" altLang="en-US" sz="2200" b="1" i="1">
                                    <a:solidFill>
                                      <a:srgbClr val="000000"/>
                                    </a:solidFill>
                                    <a:latin typeface="Cambria Math" panose="02040503050406030204" pitchFamily="18" charset="0"/>
                                  </a:rPr>
                                  <m:t>𝒇</m:t>
                                </m:r>
                              </m:sub>
                            </m:sSub>
                          </m:e>
                        </m:nary>
                      </m:oMath>
                    </m:oMathPara>
                  </a14:m>
                  <a:endParaRPr lang="zh-CN" altLang="en-US" sz="2200" b="1" dirty="0"/>
                </a:p>
              </p:txBody>
            </p:sp>
          </mc:Choice>
          <mc:Fallback>
            <p:sp>
              <p:nvSpPr>
                <p:cNvPr id="40973" name="Object 6"/>
                <p:cNvSpPr txBox="1">
                  <a:spLocks noRot="1" noChangeAspect="1" noMove="1" noResize="1" noEditPoints="1" noAdjustHandles="1" noChangeArrowheads="1" noChangeShapeType="1" noTextEdit="1"/>
                </p:cNvSpPr>
                <p:nvPr/>
              </p:nvSpPr>
              <p:spPr bwMode="auto">
                <a:xfrm>
                  <a:off x="487" y="1009"/>
                  <a:ext cx="920" cy="487"/>
                </a:xfrm>
                <a:prstGeom prst="rect">
                  <a:avLst/>
                </a:prstGeom>
                <a:blipFill>
                  <a:blip r:embed="rId2"/>
                  <a:stretch>
                    <a:fillRect r="-10879"/>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74" name="Object 9"/>
                <p:cNvSpPr txBox="1"/>
                <p:nvPr/>
              </p:nvSpPr>
              <p:spPr bwMode="auto">
                <a:xfrm>
                  <a:off x="451" y="1566"/>
                  <a:ext cx="1042" cy="25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𝒋</m:t>
                                </m:r>
                              </m:e>
                            </m:acc>
                          </m:e>
                          <m:sub>
                            <m:r>
                              <a:rPr lang="zh-CN" altLang="en-US" sz="2200" b="1" i="1">
                                <a:solidFill>
                                  <a:srgbClr val="000000"/>
                                </a:solidFill>
                                <a:latin typeface="Cambria Math" panose="02040503050406030204" pitchFamily="18" charset="0"/>
                              </a:rPr>
                              <m:t>𝒇</m:t>
                            </m:r>
                          </m:sub>
                        </m:sSub>
                      </m:oMath>
                    </m:oMathPara>
                  </a14:m>
                  <a:endParaRPr lang="zh-CN" altLang="en-US" sz="2200" b="1" dirty="0"/>
                </a:p>
              </p:txBody>
            </p:sp>
          </mc:Choice>
          <mc:Fallback>
            <p:sp>
              <p:nvSpPr>
                <p:cNvPr id="40974" name="Object 9"/>
                <p:cNvSpPr txBox="1">
                  <a:spLocks noRot="1" noChangeAspect="1" noMove="1" noResize="1" noEditPoints="1" noAdjustHandles="1" noChangeArrowheads="1" noChangeShapeType="1" noTextEdit="1"/>
                </p:cNvSpPr>
                <p:nvPr/>
              </p:nvSpPr>
              <p:spPr bwMode="auto">
                <a:xfrm>
                  <a:off x="451" y="1566"/>
                  <a:ext cx="1042" cy="255"/>
                </a:xfrm>
                <a:prstGeom prst="rect">
                  <a:avLst/>
                </a:prstGeom>
                <a:blipFill>
                  <a:blip r:embed="rId3"/>
                  <a:stretch>
                    <a:fillRect b="-15152"/>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75" name="Object 11"/>
                <p:cNvSpPr txBox="1"/>
                <p:nvPr/>
              </p:nvSpPr>
              <p:spPr bwMode="auto">
                <a:xfrm>
                  <a:off x="383" y="1927"/>
                  <a:ext cx="1291" cy="49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num>
                          <m:den>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den>
                        </m:f>
                        <m:r>
                          <a:rPr lang="zh-CN" altLang="en-US" sz="2200" b="1" i="1">
                            <a:solidFill>
                              <a:srgbClr val="000000"/>
                            </a:solidFill>
                            <a:latin typeface="Cambria Math" panose="02040503050406030204" pitchFamily="18" charset="0"/>
                          </a:rPr>
                          <m:t>−</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𝑴</m:t>
                            </m:r>
                          </m:e>
                        </m:acc>
                      </m:oMath>
                    </m:oMathPara>
                  </a14:m>
                  <a:endParaRPr lang="zh-CN" altLang="en-US" sz="2200" b="1" dirty="0"/>
                </a:p>
              </p:txBody>
            </p:sp>
          </mc:Choice>
          <mc:Fallback>
            <p:sp>
              <p:nvSpPr>
                <p:cNvPr id="40975" name="Object 11"/>
                <p:cNvSpPr txBox="1">
                  <a:spLocks noRot="1" noChangeAspect="1" noMove="1" noResize="1" noEditPoints="1" noAdjustHandles="1" noChangeArrowheads="1" noChangeShapeType="1" noTextEdit="1"/>
                </p:cNvSpPr>
                <p:nvPr/>
              </p:nvSpPr>
              <p:spPr bwMode="auto">
                <a:xfrm>
                  <a:off x="383" y="1927"/>
                  <a:ext cx="1291" cy="493"/>
                </a:xfrm>
                <a:prstGeom prst="rect">
                  <a:avLst/>
                </a:prstGeom>
                <a:blipFill>
                  <a:blip r:embed="rId4"/>
                  <a:stretch>
                    <a:fillRect b="-4688"/>
                  </a:stretch>
                </a:blipFill>
                <a:ln>
                  <a:noFill/>
                </a:ln>
                <a:effectLst/>
              </p:spPr>
              <p:txBody>
                <a:bodyPr/>
                <a:lstStyle/>
                <a:p>
                  <a:r>
                    <a:rPr lang="zh-CN" altLang="en-US">
                      <a:noFill/>
                    </a:rPr>
                    <a:t> </a:t>
                  </a:r>
                </a:p>
              </p:txBody>
            </p:sp>
          </mc:Fallback>
        </mc:AlternateContent>
      </p:grpSp>
      <p:grpSp>
        <p:nvGrpSpPr>
          <p:cNvPr id="3" name="Group 22"/>
          <p:cNvGrpSpPr>
            <a:grpSpLocks/>
          </p:cNvGrpSpPr>
          <p:nvPr/>
        </p:nvGrpSpPr>
        <p:grpSpPr bwMode="auto">
          <a:xfrm>
            <a:off x="8357124" y="828056"/>
            <a:ext cx="2552700" cy="1693865"/>
            <a:chOff x="2738" y="1170"/>
            <a:chExt cx="1608" cy="1067"/>
          </a:xfrm>
        </p:grpSpPr>
        <mc:AlternateContent xmlns:mc="http://schemas.openxmlformats.org/markup-compatibility/2006" xmlns:a14="http://schemas.microsoft.com/office/drawing/2010/main">
          <mc:Choice Requires="a14">
            <p:sp>
              <p:nvSpPr>
                <p:cNvPr id="40970" name="Object 16"/>
                <p:cNvSpPr txBox="1"/>
                <p:nvPr/>
              </p:nvSpPr>
              <p:spPr bwMode="auto">
                <a:xfrm>
                  <a:off x="2738" y="1170"/>
                  <a:ext cx="1608" cy="25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𝒓</m:t>
                            </m:r>
                          </m:sub>
                        </m:sSub>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𝝁</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oMath>
                    </m:oMathPara>
                  </a14:m>
                  <a:endParaRPr lang="zh-CN" altLang="en-US" sz="2200" b="1" dirty="0"/>
                </a:p>
              </p:txBody>
            </p:sp>
          </mc:Choice>
          <mc:Fallback xmlns="">
            <p:sp>
              <p:nvSpPr>
                <p:cNvPr id="40970" name="Object 16"/>
                <p:cNvSpPr txBox="1">
                  <a:spLocks noRot="1" noChangeAspect="1" noMove="1" noResize="1" noEditPoints="1" noAdjustHandles="1" noChangeArrowheads="1" noChangeShapeType="1" noTextEdit="1"/>
                </p:cNvSpPr>
                <p:nvPr/>
              </p:nvSpPr>
              <p:spPr bwMode="auto">
                <a:xfrm>
                  <a:off x="2738" y="1170"/>
                  <a:ext cx="1608" cy="254"/>
                </a:xfrm>
                <a:prstGeom prst="rect">
                  <a:avLst/>
                </a:prstGeom>
                <a:blipFill>
                  <a:blip r:embed="rId5"/>
                  <a:stretch>
                    <a:fillRect b="-16667"/>
                  </a:stretch>
                </a:blipFill>
                <a:ln>
                  <a:noFill/>
                </a:ln>
                <a:effectLs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71" name="Object 18"/>
                <p:cNvSpPr txBox="1"/>
                <p:nvPr/>
              </p:nvSpPr>
              <p:spPr bwMode="auto">
                <a:xfrm>
                  <a:off x="2744" y="1984"/>
                  <a:ext cx="901" cy="25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𝑴</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𝝌</m:t>
                            </m:r>
                          </m:e>
                          <m:sub>
                            <m:r>
                              <a:rPr lang="zh-CN" altLang="en-US" sz="2200" b="1" i="1">
                                <a:solidFill>
                                  <a:srgbClr val="000000"/>
                                </a:solidFill>
                                <a:latin typeface="Cambria Math" panose="02040503050406030204" pitchFamily="18" charset="0"/>
                              </a:rPr>
                              <m:t>𝒎</m:t>
                            </m:r>
                          </m:sub>
                        </m:sSub>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oMath>
                    </m:oMathPara>
                  </a14:m>
                  <a:endParaRPr lang="zh-CN" altLang="en-US" sz="2200" b="1" dirty="0"/>
                </a:p>
              </p:txBody>
            </p:sp>
          </mc:Choice>
          <mc:Fallback>
            <p:sp>
              <p:nvSpPr>
                <p:cNvPr id="40971" name="Object 18"/>
                <p:cNvSpPr txBox="1">
                  <a:spLocks noRot="1" noChangeAspect="1" noMove="1" noResize="1" noEditPoints="1" noAdjustHandles="1" noChangeArrowheads="1" noChangeShapeType="1" noTextEdit="1"/>
                </p:cNvSpPr>
                <p:nvPr/>
              </p:nvSpPr>
              <p:spPr bwMode="auto">
                <a:xfrm>
                  <a:off x="2744" y="1984"/>
                  <a:ext cx="901" cy="253"/>
                </a:xfrm>
                <a:prstGeom prst="rect">
                  <a:avLst/>
                </a:prstGeom>
                <a:blipFill>
                  <a:blip r:embed="rId6"/>
                  <a:stretch>
                    <a:fillRect b="-22727"/>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72" name="Object 19"/>
                <p:cNvSpPr txBox="1"/>
                <p:nvPr/>
              </p:nvSpPr>
              <p:spPr bwMode="auto">
                <a:xfrm>
                  <a:off x="2744" y="1617"/>
                  <a:ext cx="1219" cy="2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𝒓</m:t>
                            </m:r>
                          </m:sub>
                        </m:sSub>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𝟏</m:t>
                        </m:r>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𝝌</m:t>
                            </m:r>
                          </m:e>
                          <m:sub>
                            <m:r>
                              <a:rPr lang="zh-CN" altLang="en-US" sz="2200" b="1" i="1">
                                <a:solidFill>
                                  <a:srgbClr val="000000"/>
                                </a:solidFill>
                                <a:latin typeface="Cambria Math" panose="02040503050406030204" pitchFamily="18" charset="0"/>
                              </a:rPr>
                              <m:t>𝒎</m:t>
                            </m:r>
                          </m:sub>
                        </m:sSub>
                      </m:oMath>
                    </m:oMathPara>
                  </a14:m>
                  <a:endParaRPr lang="zh-CN" altLang="en-US" sz="2200" b="1" dirty="0"/>
                </a:p>
              </p:txBody>
            </p:sp>
          </mc:Choice>
          <mc:Fallback>
            <p:sp>
              <p:nvSpPr>
                <p:cNvPr id="40972" name="Object 19"/>
                <p:cNvSpPr txBox="1">
                  <a:spLocks noRot="1" noChangeAspect="1" noMove="1" noResize="1" noEditPoints="1" noAdjustHandles="1" noChangeArrowheads="1" noChangeShapeType="1" noTextEdit="1"/>
                </p:cNvSpPr>
                <p:nvPr/>
              </p:nvSpPr>
              <p:spPr bwMode="auto">
                <a:xfrm>
                  <a:off x="2744" y="1617"/>
                  <a:ext cx="1219" cy="250"/>
                </a:xfrm>
                <a:prstGeom prst="rect">
                  <a:avLst/>
                </a:prstGeom>
                <a:blipFill>
                  <a:blip r:embed="rId7"/>
                  <a:stretch>
                    <a:fillRect l="-314" b="-16923"/>
                  </a:stretch>
                </a:blipFill>
                <a:ln>
                  <a:noFill/>
                </a:ln>
                <a:effectLst/>
              </p:spPr>
              <p:txBody>
                <a:bodyPr/>
                <a:lstStyle/>
                <a:p>
                  <a:r>
                    <a:rPr lang="zh-CN" altLang="en-US">
                      <a:noFill/>
                    </a:rPr>
                    <a:t> </a:t>
                  </a:r>
                </a:p>
              </p:txBody>
            </p:sp>
          </mc:Fallback>
        </mc:AlternateContent>
      </p:grpSp>
      <p:sp>
        <p:nvSpPr>
          <p:cNvPr id="152599" name="Text Box 23"/>
          <p:cNvSpPr txBox="1">
            <a:spLocks noChangeArrowheads="1"/>
          </p:cNvSpPr>
          <p:nvPr/>
        </p:nvSpPr>
        <p:spPr bwMode="auto">
          <a:xfrm>
            <a:off x="1282177" y="2763521"/>
            <a:ext cx="3743325" cy="433068"/>
          </a:xfrm>
          <a:prstGeom prst="rect">
            <a:avLst/>
          </a:prstGeom>
          <a:noFill/>
          <a:ln w="38100">
            <a:noFill/>
            <a:miter lim="800000"/>
            <a:headEnd/>
            <a:tailEnd type="none" w="sm" len="lg"/>
          </a:ln>
        </p:spPr>
        <p:txBody>
          <a:bodyPr lIns="90000" tIns="46800" rIns="90000" bIns="46800">
            <a:spAutoFit/>
          </a:bodyPr>
          <a:lstStyle/>
          <a:p>
            <a:r>
              <a:rPr kumimoji="1" lang="en-US" altLang="zh-CN" sz="2200" b="1" dirty="0">
                <a:solidFill>
                  <a:srgbClr val="006600"/>
                </a:solidFill>
              </a:rPr>
              <a:t>(2) </a:t>
            </a:r>
            <a:r>
              <a:rPr kumimoji="1" lang="zh-CN" altLang="en-US" sz="2200" b="1" dirty="0">
                <a:solidFill>
                  <a:srgbClr val="006600"/>
                </a:solidFill>
              </a:rPr>
              <a:t>介质中磁场的通量与散度</a:t>
            </a:r>
          </a:p>
        </p:txBody>
      </p:sp>
      <p:grpSp>
        <p:nvGrpSpPr>
          <p:cNvPr id="4" name="Group 41"/>
          <p:cNvGrpSpPr>
            <a:grpSpLocks/>
          </p:cNvGrpSpPr>
          <p:nvPr/>
        </p:nvGrpSpPr>
        <p:grpSpPr bwMode="auto">
          <a:xfrm>
            <a:off x="2543175" y="3567452"/>
            <a:ext cx="4503738" cy="727076"/>
            <a:chOff x="876" y="3145"/>
            <a:chExt cx="2837" cy="458"/>
          </a:xfrm>
        </p:grpSpPr>
        <mc:AlternateContent xmlns:mc="http://schemas.openxmlformats.org/markup-compatibility/2006">
          <mc:Choice xmlns:a14="http://schemas.microsoft.com/office/drawing/2010/main" Requires="a14">
            <p:sp>
              <p:nvSpPr>
                <p:cNvPr id="40968" name="Object 4"/>
                <p:cNvSpPr txBox="1"/>
                <p:nvPr/>
              </p:nvSpPr>
              <p:spPr bwMode="auto">
                <a:xfrm>
                  <a:off x="876" y="3145"/>
                  <a:ext cx="1229" cy="45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200" b="1" i="1">
                                <a:solidFill>
                                  <a:srgbClr val="000000"/>
                                </a:solidFill>
                                <a:latin typeface="Cambria Math" panose="02040503050406030204" pitchFamily="18" charset="0"/>
                              </a:rPr>
                            </m:ctrlPr>
                          </m:naryPr>
                          <m:sub>
                            <m:r>
                              <a:rPr lang="zh-CN" altLang="en-US" sz="2200" b="1" i="1">
                                <a:solidFill>
                                  <a:srgbClr val="000000"/>
                                </a:solidFill>
                                <a:latin typeface="Cambria Math" panose="02040503050406030204" pitchFamily="18" charset="0"/>
                              </a:rPr>
                              <m:t>𝑺</m:t>
                            </m:r>
                          </m:sub>
                          <m:sup/>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𝒔</m:t>
                                </m:r>
                              </m:e>
                            </m:acc>
                          </m:e>
                        </m:nary>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𝟎</m:t>
                        </m:r>
                      </m:oMath>
                    </m:oMathPara>
                  </a14:m>
                  <a:endParaRPr lang="zh-CN" altLang="en-US" sz="2200" b="1" dirty="0"/>
                </a:p>
              </p:txBody>
            </p:sp>
          </mc:Choice>
          <mc:Fallback>
            <p:sp>
              <p:nvSpPr>
                <p:cNvPr id="40968" name="Object 4"/>
                <p:cNvSpPr txBox="1">
                  <a:spLocks noRot="1" noChangeAspect="1" noMove="1" noResize="1" noEditPoints="1" noAdjustHandles="1" noChangeArrowheads="1" noChangeShapeType="1" noTextEdit="1"/>
                </p:cNvSpPr>
                <p:nvPr/>
              </p:nvSpPr>
              <p:spPr bwMode="auto">
                <a:xfrm>
                  <a:off x="876" y="3145"/>
                  <a:ext cx="1229" cy="458"/>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66" name="Object 30"/>
                <p:cNvSpPr txBox="1"/>
                <p:nvPr/>
              </p:nvSpPr>
              <p:spPr bwMode="auto">
                <a:xfrm>
                  <a:off x="2839" y="3249"/>
                  <a:ext cx="874" cy="279"/>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𝟎</m:t>
                        </m:r>
                      </m:oMath>
                    </m:oMathPara>
                  </a14:m>
                  <a:endParaRPr lang="zh-CN" altLang="en-US" sz="2200" b="1" dirty="0"/>
                </a:p>
              </p:txBody>
            </p:sp>
          </mc:Choice>
          <mc:Fallback>
            <p:sp>
              <p:nvSpPr>
                <p:cNvPr id="40966" name="Object 30"/>
                <p:cNvSpPr txBox="1">
                  <a:spLocks noRot="1" noChangeAspect="1" noMove="1" noResize="1" noEditPoints="1" noAdjustHandles="1" noChangeArrowheads="1" noChangeShapeType="1" noTextEdit="1"/>
                </p:cNvSpPr>
                <p:nvPr/>
              </p:nvSpPr>
              <p:spPr bwMode="auto">
                <a:xfrm>
                  <a:off x="2839" y="3249"/>
                  <a:ext cx="874" cy="279"/>
                </a:xfrm>
                <a:prstGeom prst="rect">
                  <a:avLst/>
                </a:prstGeom>
                <a:blipFill>
                  <a:blip r:embed="rId9"/>
                  <a:stretch>
                    <a:fillRect b="-1370"/>
                  </a:stretch>
                </a:blipFill>
                <a:ln>
                  <a:noFill/>
                </a:ln>
                <a:effectLst/>
              </p:spPr>
              <p:txBody>
                <a:bodyPr/>
                <a:lstStyle/>
                <a:p>
                  <a:r>
                    <a:rPr lang="zh-CN" altLang="en-US">
                      <a:noFill/>
                    </a:rPr>
                    <a:t> </a:t>
                  </a:r>
                </a:p>
              </p:txBody>
            </p:sp>
          </mc:Fallback>
        </mc:AlternateContent>
      </p:grpSp>
      <p:sp>
        <p:nvSpPr>
          <p:cNvPr id="32" name="Text Box 4"/>
          <p:cNvSpPr txBox="1">
            <a:spLocks noChangeArrowheads="1"/>
          </p:cNvSpPr>
          <p:nvPr/>
        </p:nvSpPr>
        <p:spPr bwMode="auto">
          <a:xfrm>
            <a:off x="1396206" y="4729876"/>
            <a:ext cx="6790371" cy="430887"/>
          </a:xfrm>
          <a:prstGeom prst="rect">
            <a:avLst/>
          </a:prstGeom>
          <a:noFill/>
          <a:ln w="19050">
            <a:noFill/>
            <a:miter lim="800000"/>
            <a:headEnd/>
            <a:tailEnd/>
          </a:ln>
        </p:spPr>
        <p:txBody>
          <a:bodyPr wrap="square">
            <a:spAutoFit/>
          </a:bodyPr>
          <a:lstStyle/>
          <a:p>
            <a:pPr eaLnBrk="0" hangingPunct="0"/>
            <a:r>
              <a:rPr kumimoji="1" lang="en-US" altLang="zh-CN" sz="2200" b="1" dirty="0">
                <a:solidFill>
                  <a:srgbClr val="006600"/>
                </a:solidFill>
              </a:rPr>
              <a:t>(3) </a:t>
            </a:r>
            <a:r>
              <a:rPr kumimoji="1" lang="zh-CN" altLang="en-US" sz="2200" b="1" dirty="0">
                <a:solidFill>
                  <a:srgbClr val="006600"/>
                </a:solidFill>
              </a:rPr>
              <a:t>应用介质中环路定理求解的主要问题及一般方法</a:t>
            </a:r>
          </a:p>
        </p:txBody>
      </p:sp>
      <mc:AlternateContent xmlns:mc="http://schemas.openxmlformats.org/markup-compatibility/2006">
        <mc:Choice xmlns:a14="http://schemas.microsoft.com/office/drawing/2010/main" Requires="a14">
          <p:sp>
            <p:nvSpPr>
              <p:cNvPr id="40965" name="Object 25"/>
              <p:cNvSpPr txBox="1"/>
              <p:nvPr/>
            </p:nvSpPr>
            <p:spPr bwMode="auto">
              <a:xfrm>
                <a:off x="6187997" y="5730438"/>
                <a:ext cx="3311603" cy="5188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solidFill>
                                <a:srgbClr val="006A00"/>
                              </a:solidFill>
                              <a:latin typeface="Cambria Math" panose="02040503050406030204" pitchFamily="18" charset="0"/>
                            </a:rPr>
                          </m:ctrlPr>
                        </m:sSubPr>
                        <m:e>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𝜶</m:t>
                              </m:r>
                            </m:e>
                          </m:acc>
                        </m:e>
                        <m:sub>
                          <m:r>
                            <a:rPr lang="zh-CN" altLang="en-US" sz="2200" b="1" i="1">
                              <a:solidFill>
                                <a:srgbClr val="006A00"/>
                              </a:solidFill>
                              <a:latin typeface="Cambria Math" panose="02040503050406030204" pitchFamily="18" charset="0"/>
                            </a:rPr>
                            <m:t>𝒎</m:t>
                          </m:r>
                        </m:sub>
                      </m:sSub>
                      <m:r>
                        <a:rPr lang="zh-CN" altLang="en-US" sz="2200" b="1" i="1">
                          <a:solidFill>
                            <a:srgbClr val="006A00"/>
                          </a:solidFill>
                          <a:latin typeface="Cambria Math" panose="02040503050406030204" pitchFamily="18" charset="0"/>
                        </a:rPr>
                        <m:t>=(</m:t>
                      </m:r>
                      <m:sSub>
                        <m:sSubPr>
                          <m:ctrlPr>
                            <a:rPr lang="zh-CN" altLang="en-US" sz="2200" b="1" i="1">
                              <a:solidFill>
                                <a:srgbClr val="006A00"/>
                              </a:solidFill>
                              <a:latin typeface="Cambria Math" panose="02040503050406030204" pitchFamily="18" charset="0"/>
                            </a:rPr>
                          </m:ctrlPr>
                        </m:sSubPr>
                        <m:e>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𝑴</m:t>
                              </m:r>
                            </m:e>
                          </m:acc>
                        </m:e>
                        <m:sub>
                          <m:r>
                            <a:rPr lang="zh-CN" altLang="en-US" sz="2200" b="1" i="1">
                              <a:solidFill>
                                <a:srgbClr val="006A00"/>
                              </a:solidFill>
                              <a:latin typeface="Cambria Math" panose="02040503050406030204" pitchFamily="18" charset="0"/>
                            </a:rPr>
                            <m:t>𝟏</m:t>
                          </m:r>
                        </m:sub>
                      </m:sSub>
                      <m:r>
                        <a:rPr lang="zh-CN" altLang="en-US" sz="2200" b="1" i="1">
                          <a:solidFill>
                            <a:srgbClr val="006A00"/>
                          </a:solidFill>
                          <a:latin typeface="Cambria Math" panose="02040503050406030204" pitchFamily="18" charset="0"/>
                        </a:rPr>
                        <m:t>−</m:t>
                      </m:r>
                      <m:sSub>
                        <m:sSubPr>
                          <m:ctrlPr>
                            <a:rPr lang="zh-CN" altLang="en-US" sz="2200" b="1" i="1">
                              <a:solidFill>
                                <a:srgbClr val="006A00"/>
                              </a:solidFill>
                              <a:latin typeface="Cambria Math" panose="02040503050406030204" pitchFamily="18" charset="0"/>
                            </a:rPr>
                          </m:ctrlPr>
                        </m:sSubPr>
                        <m:e>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𝑴</m:t>
                              </m:r>
                            </m:e>
                          </m:acc>
                        </m:e>
                        <m:sub>
                          <m:r>
                            <a:rPr lang="zh-CN" altLang="en-US" sz="2200" b="1" i="1">
                              <a:solidFill>
                                <a:srgbClr val="006A00"/>
                              </a:solidFill>
                              <a:latin typeface="Cambria Math" panose="02040503050406030204" pitchFamily="18" charset="0"/>
                            </a:rPr>
                            <m:t>𝟐</m:t>
                          </m:r>
                        </m:sub>
                      </m:sSub>
                      <m:r>
                        <a:rPr lang="zh-CN" altLang="en-US" sz="2200" b="1" i="1">
                          <a:solidFill>
                            <a:srgbClr val="006A00"/>
                          </a:solidFill>
                          <a:latin typeface="Cambria Math" panose="02040503050406030204" pitchFamily="18" charset="0"/>
                        </a:rPr>
                        <m:t>)×</m:t>
                      </m:r>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𝒏</m:t>
                          </m:r>
                        </m:e>
                      </m:acc>
                    </m:oMath>
                  </m:oMathPara>
                </a14:m>
                <a:endParaRPr lang="zh-CN" altLang="en-US" sz="2200" b="1" dirty="0"/>
              </a:p>
            </p:txBody>
          </p:sp>
        </mc:Choice>
        <mc:Fallback>
          <p:sp>
            <p:nvSpPr>
              <p:cNvPr id="40965" name="Object 25"/>
              <p:cNvSpPr txBox="1">
                <a:spLocks noRot="1" noChangeAspect="1" noMove="1" noResize="1" noEditPoints="1" noAdjustHandles="1" noChangeArrowheads="1" noChangeShapeType="1" noTextEdit="1"/>
              </p:cNvSpPr>
              <p:nvPr/>
            </p:nvSpPr>
            <p:spPr bwMode="auto">
              <a:xfrm>
                <a:off x="6187997" y="5730438"/>
                <a:ext cx="3311603" cy="518825"/>
              </a:xfrm>
              <a:prstGeom prst="rect">
                <a:avLst/>
              </a:prstGeom>
              <a:blipFill>
                <a:blip r:embed="rId10"/>
                <a:stretch>
                  <a:fillRect b="-4706"/>
                </a:stretch>
              </a:blipFill>
              <a:ln>
                <a:noFill/>
              </a:ln>
              <a:effectLst/>
            </p:spPr>
            <p:txBody>
              <a:bodyPr/>
              <a:lstStyle/>
              <a:p>
                <a:r>
                  <a:rPr lang="zh-CN" altLang="en-US">
                    <a:noFill/>
                  </a:rPr>
                  <a:t> </a:t>
                </a:r>
              </a:p>
            </p:txBody>
          </p:sp>
        </mc:Fallback>
      </mc:AlternateContent>
      <p:grpSp>
        <p:nvGrpSpPr>
          <p:cNvPr id="8" name="组合 36"/>
          <p:cNvGrpSpPr>
            <a:grpSpLocks/>
          </p:cNvGrpSpPr>
          <p:nvPr/>
        </p:nvGrpSpPr>
        <p:grpSpPr bwMode="auto">
          <a:xfrm>
            <a:off x="1884917" y="5557478"/>
            <a:ext cx="3994067" cy="931863"/>
            <a:chOff x="777448" y="5851556"/>
            <a:chExt cx="3994078" cy="931832"/>
          </a:xfrm>
        </p:grpSpPr>
        <mc:AlternateContent xmlns:mc="http://schemas.openxmlformats.org/markup-compatibility/2006">
          <mc:Choice xmlns:a14="http://schemas.microsoft.com/office/drawing/2010/main" Requires="a14">
            <p:sp>
              <p:nvSpPr>
                <p:cNvPr id="40962" name="Object 26"/>
                <p:cNvSpPr txBox="1"/>
                <p:nvPr/>
              </p:nvSpPr>
              <p:spPr bwMode="auto">
                <a:xfrm>
                  <a:off x="777448" y="5927332"/>
                  <a:ext cx="1460500" cy="4826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200" b="1" i="1">
                                <a:solidFill>
                                  <a:srgbClr val="000000"/>
                                </a:solidFill>
                                <a:latin typeface="Cambria Math" panose="02040503050406030204" pitchFamily="18" charset="0"/>
                              </a:rPr>
                            </m:ctrlPr>
                          </m:naryPr>
                          <m:sub>
                            <m:r>
                              <a:rPr lang="zh-CN" altLang="en-US" sz="2200" b="1" i="1">
                                <a:solidFill>
                                  <a:srgbClr val="000000"/>
                                </a:solidFill>
                                <a:latin typeface="Cambria Math" panose="02040503050406030204" pitchFamily="18" charset="0"/>
                              </a:rPr>
                              <m:t>𝒍</m:t>
                            </m:r>
                          </m:sub>
                          <m:sup/>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r>
                              <a:rPr lang="zh-CN" altLang="en-US" sz="2200" b="1" i="1">
                                <a:solidFill>
                                  <a:srgbClr val="000000"/>
                                </a:solidFill>
                                <a:latin typeface="Cambria Math" panose="02040503050406030204" pitchFamily="18" charset="0"/>
                              </a:rPr>
                              <m:t>⋅</m:t>
                            </m:r>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𝒍</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𝑰</m:t>
                                </m:r>
                              </m:e>
                              <m:sub>
                                <m:r>
                                  <a:rPr lang="zh-CN" altLang="en-US" sz="2200" b="1" i="1">
                                    <a:solidFill>
                                      <a:srgbClr val="000000"/>
                                    </a:solidFill>
                                    <a:latin typeface="Cambria Math" panose="02040503050406030204" pitchFamily="18" charset="0"/>
                                  </a:rPr>
                                  <m:t>𝒇</m:t>
                                </m:r>
                              </m:sub>
                            </m:sSub>
                          </m:e>
                        </m:nary>
                      </m:oMath>
                    </m:oMathPara>
                  </a14:m>
                  <a:endParaRPr lang="zh-CN" altLang="en-US" sz="2200" b="1" dirty="0"/>
                </a:p>
              </p:txBody>
            </p:sp>
          </mc:Choice>
          <mc:Fallback>
            <p:sp>
              <p:nvSpPr>
                <p:cNvPr id="40962" name="Object 26"/>
                <p:cNvSpPr txBox="1">
                  <a:spLocks noRot="1" noChangeAspect="1" noMove="1" noResize="1" noEditPoints="1" noAdjustHandles="1" noChangeArrowheads="1" noChangeShapeType="1" noTextEdit="1"/>
                </p:cNvSpPr>
                <p:nvPr/>
              </p:nvSpPr>
              <p:spPr bwMode="auto">
                <a:xfrm>
                  <a:off x="777448" y="5927332"/>
                  <a:ext cx="1460500" cy="482600"/>
                </a:xfrm>
                <a:prstGeom prst="rect">
                  <a:avLst/>
                </a:prstGeom>
                <a:blipFill>
                  <a:blip r:embed="rId11"/>
                  <a:stretch>
                    <a:fillRect r="-10833" b="-50633"/>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63" name="Object 27"/>
                <p:cNvSpPr txBox="1"/>
                <p:nvPr/>
              </p:nvSpPr>
              <p:spPr bwMode="auto">
                <a:xfrm>
                  <a:off x="3074967" y="6346368"/>
                  <a:ext cx="1497014" cy="43702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𝝁</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oMath>
                    </m:oMathPara>
                  </a14:m>
                  <a:endParaRPr lang="zh-CN" altLang="en-US" sz="2200" b="1" dirty="0"/>
                </a:p>
              </p:txBody>
            </p:sp>
          </mc:Choice>
          <mc:Fallback>
            <p:sp>
              <p:nvSpPr>
                <p:cNvPr id="40963" name="Object 27"/>
                <p:cNvSpPr txBox="1">
                  <a:spLocks noRot="1" noChangeAspect="1" noMove="1" noResize="1" noEditPoints="1" noAdjustHandles="1" noChangeArrowheads="1" noChangeShapeType="1" noTextEdit="1"/>
                </p:cNvSpPr>
                <p:nvPr/>
              </p:nvSpPr>
              <p:spPr bwMode="auto">
                <a:xfrm>
                  <a:off x="3074967" y="6346368"/>
                  <a:ext cx="1497014" cy="437020"/>
                </a:xfrm>
                <a:prstGeom prst="rect">
                  <a:avLst/>
                </a:prstGeom>
                <a:blipFill>
                  <a:blip r:embed="rId12"/>
                  <a:stretch>
                    <a:fillRect l="-407" b="-15278"/>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64" name="Object 28"/>
                <p:cNvSpPr txBox="1"/>
                <p:nvPr/>
              </p:nvSpPr>
              <p:spPr bwMode="auto">
                <a:xfrm>
                  <a:off x="3086063" y="5851556"/>
                  <a:ext cx="1685463" cy="4948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𝑴</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𝝌</m:t>
                            </m:r>
                          </m:e>
                          <m:sub>
                            <m:r>
                              <a:rPr lang="zh-CN" altLang="en-US" sz="2200" b="1" i="1">
                                <a:solidFill>
                                  <a:srgbClr val="000000"/>
                                </a:solidFill>
                                <a:latin typeface="Cambria Math" panose="02040503050406030204" pitchFamily="18" charset="0"/>
                              </a:rPr>
                              <m:t>𝒎</m:t>
                            </m:r>
                          </m:sub>
                        </m:sSub>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𝑯</m:t>
                            </m:r>
                          </m:e>
                        </m:acc>
                      </m:oMath>
                    </m:oMathPara>
                  </a14:m>
                  <a:endParaRPr lang="zh-CN" altLang="en-US" sz="2200" b="1" dirty="0"/>
                </a:p>
              </p:txBody>
            </p:sp>
          </mc:Choice>
          <mc:Fallback>
            <p:sp>
              <p:nvSpPr>
                <p:cNvPr id="40964" name="Object 28"/>
                <p:cNvSpPr txBox="1">
                  <a:spLocks noRot="1" noChangeAspect="1" noMove="1" noResize="1" noEditPoints="1" noAdjustHandles="1" noChangeArrowheads="1" noChangeShapeType="1" noTextEdit="1"/>
                </p:cNvSpPr>
                <p:nvPr/>
              </p:nvSpPr>
              <p:spPr bwMode="auto">
                <a:xfrm>
                  <a:off x="3086063" y="5851556"/>
                  <a:ext cx="1685463" cy="494812"/>
                </a:xfrm>
                <a:prstGeom prst="rect">
                  <a:avLst/>
                </a:prstGeom>
                <a:blipFill>
                  <a:blip r:embed="rId13"/>
                  <a:stretch>
                    <a:fillRect l="-362"/>
                  </a:stretch>
                </a:blipFill>
                <a:ln>
                  <a:noFill/>
                </a:ln>
                <a:effectLst/>
              </p:spPr>
              <p:txBody>
                <a:bodyPr/>
                <a:lstStyle/>
                <a:p>
                  <a:r>
                    <a:rPr lang="zh-CN" altLang="en-US">
                      <a:noFill/>
                    </a:rPr>
                    <a:t> </a:t>
                  </a:r>
                </a:p>
              </p:txBody>
            </p:sp>
          </mc:Fallback>
        </mc:AlternateContent>
        <p:sp>
          <p:nvSpPr>
            <p:cNvPr id="40987" name="AutoShape 37"/>
            <p:cNvSpPr>
              <a:spLocks/>
            </p:cNvSpPr>
            <p:nvPr/>
          </p:nvSpPr>
          <p:spPr bwMode="auto">
            <a:xfrm>
              <a:off x="2892403" y="6108995"/>
              <a:ext cx="88900" cy="419324"/>
            </a:xfrm>
            <a:prstGeom prst="leftBrace">
              <a:avLst>
                <a:gd name="adj1" fmla="val 96888"/>
                <a:gd name="adj2" fmla="val 51000"/>
              </a:avLst>
            </a:prstGeom>
            <a:noFill/>
            <a:ln w="19050">
              <a:solidFill>
                <a:srgbClr val="CC0099"/>
              </a:solidFill>
              <a:round/>
              <a:headEnd/>
              <a:tailEnd/>
            </a:ln>
          </p:spPr>
          <p:txBody>
            <a:bodyPr anchor="ctr">
              <a:spAutoFit/>
            </a:bodyPr>
            <a:lstStyle/>
            <a:p>
              <a:endParaRPr lang="zh-CN" altLang="en-US" dirty="0"/>
            </a:p>
          </p:txBody>
        </p:sp>
      </p:grpSp>
      <p:sp>
        <p:nvSpPr>
          <p:cNvPr id="38" name="Text Box 17">
            <a:extLst>
              <a:ext uri="{FF2B5EF4-FFF2-40B4-BE49-F238E27FC236}">
                <a16:creationId xmlns:a16="http://schemas.microsoft.com/office/drawing/2014/main" id="{E331EB28-99CF-408C-874E-81590D1EECFB}"/>
              </a:ext>
            </a:extLst>
          </p:cNvPr>
          <p:cNvSpPr txBox="1">
            <a:spLocks noChangeArrowheads="1"/>
          </p:cNvSpPr>
          <p:nvPr/>
        </p:nvSpPr>
        <p:spPr bwMode="auto">
          <a:xfrm>
            <a:off x="1282176" y="1128099"/>
            <a:ext cx="3743325" cy="433068"/>
          </a:xfrm>
          <a:prstGeom prst="rect">
            <a:avLst/>
          </a:prstGeom>
          <a:noFill/>
          <a:ln w="38100">
            <a:noFill/>
            <a:miter lim="800000"/>
            <a:headEnd/>
            <a:tailEnd type="none" w="sm" len="lg"/>
          </a:ln>
        </p:spPr>
        <p:txBody>
          <a:bodyPr lIns="90000" tIns="46800" rIns="90000" bIns="46800">
            <a:spAutoFit/>
          </a:bodyPr>
          <a:lstStyle/>
          <a:p>
            <a:r>
              <a:rPr kumimoji="1" lang="en-US" altLang="zh-CN" sz="2200" b="1" dirty="0">
                <a:solidFill>
                  <a:srgbClr val="006600"/>
                </a:solidFill>
              </a:rPr>
              <a:t>(1) </a:t>
            </a:r>
            <a:r>
              <a:rPr kumimoji="1" lang="zh-CN" altLang="en-US" sz="2200" b="1" dirty="0">
                <a:solidFill>
                  <a:srgbClr val="006600"/>
                </a:solidFill>
              </a:rPr>
              <a:t>介质中磁场的环量与旋度</a:t>
            </a:r>
          </a:p>
        </p:txBody>
      </p:sp>
      <p:sp>
        <p:nvSpPr>
          <p:cNvPr id="39" name="AutoShape 16">
            <a:extLst>
              <a:ext uri="{FF2B5EF4-FFF2-40B4-BE49-F238E27FC236}">
                <a16:creationId xmlns:a16="http://schemas.microsoft.com/office/drawing/2014/main" id="{198C6212-1548-4424-A4F7-56DD055120E5}"/>
              </a:ext>
            </a:extLst>
          </p:cNvPr>
          <p:cNvSpPr>
            <a:spLocks noChangeArrowheads="1"/>
          </p:cNvSpPr>
          <p:nvPr/>
        </p:nvSpPr>
        <p:spPr bwMode="auto">
          <a:xfrm>
            <a:off x="3612928" y="5936266"/>
            <a:ext cx="306387" cy="144468"/>
          </a:xfrm>
          <a:prstGeom prst="rightArrow">
            <a:avLst>
              <a:gd name="adj1" fmla="val 50000"/>
              <a:gd name="adj2" fmla="val 53022"/>
            </a:avLst>
          </a:prstGeom>
          <a:noFill/>
          <a:ln w="19050" algn="ctr">
            <a:solidFill>
              <a:srgbClr val="CC0099"/>
            </a:solidFill>
            <a:miter lim="800000"/>
            <a:headEnd/>
            <a:tailEnd/>
          </a:ln>
        </p:spPr>
        <p:txBody>
          <a:bodyPr anchor="ctr">
            <a:spAutoFit/>
          </a:bodyPr>
          <a:lstStyle/>
          <a:p>
            <a:endParaRPr lang="zh-CN" altLang="en-US"/>
          </a:p>
        </p:txBody>
      </p:sp>
      <p:sp>
        <p:nvSpPr>
          <p:cNvPr id="40" name="AutoShape 16">
            <a:extLst>
              <a:ext uri="{FF2B5EF4-FFF2-40B4-BE49-F238E27FC236}">
                <a16:creationId xmlns:a16="http://schemas.microsoft.com/office/drawing/2014/main" id="{09C50C5B-7935-4877-B471-2118F6B965F6}"/>
              </a:ext>
            </a:extLst>
          </p:cNvPr>
          <p:cNvSpPr>
            <a:spLocks noChangeArrowheads="1"/>
          </p:cNvSpPr>
          <p:nvPr/>
        </p:nvSpPr>
        <p:spPr bwMode="auto">
          <a:xfrm>
            <a:off x="5869940" y="5946116"/>
            <a:ext cx="306387" cy="144468"/>
          </a:xfrm>
          <a:prstGeom prst="rightArrow">
            <a:avLst>
              <a:gd name="adj1" fmla="val 50000"/>
              <a:gd name="adj2" fmla="val 53022"/>
            </a:avLst>
          </a:prstGeom>
          <a:noFill/>
          <a:ln w="19050" algn="ctr">
            <a:solidFill>
              <a:srgbClr val="CC0099"/>
            </a:solidFill>
            <a:miter lim="800000"/>
            <a:headEnd/>
            <a:tailEnd/>
          </a:ln>
        </p:spPr>
        <p:txBody>
          <a:bodyPr anchor="ctr">
            <a:spAutoFit/>
          </a:bodyPr>
          <a:lstStyle/>
          <a:p>
            <a:endParaRPr lang="zh-CN" altLang="en-US"/>
          </a:p>
        </p:txBody>
      </p:sp>
      <p:sp>
        <p:nvSpPr>
          <p:cNvPr id="41" name="AutoShape 20">
            <a:extLst>
              <a:ext uri="{FF2B5EF4-FFF2-40B4-BE49-F238E27FC236}">
                <a16:creationId xmlns:a16="http://schemas.microsoft.com/office/drawing/2014/main" id="{15FC69DD-5066-41B7-AB1E-532BE9F1C08D}"/>
              </a:ext>
            </a:extLst>
          </p:cNvPr>
          <p:cNvSpPr>
            <a:spLocks/>
          </p:cNvSpPr>
          <p:nvPr/>
        </p:nvSpPr>
        <p:spPr bwMode="auto">
          <a:xfrm>
            <a:off x="5331618" y="1029669"/>
            <a:ext cx="126208" cy="1492252"/>
          </a:xfrm>
          <a:prstGeom prst="leftBrace">
            <a:avLst>
              <a:gd name="adj1" fmla="val 303986"/>
              <a:gd name="adj2" fmla="val 50000"/>
            </a:avLst>
          </a:prstGeom>
          <a:noFill/>
          <a:ln w="19050">
            <a:solidFill>
              <a:srgbClr val="CC0099"/>
            </a:solidFill>
            <a:round/>
            <a:headEnd/>
            <a:tailEnd/>
          </a:ln>
        </p:spPr>
        <p:txBody>
          <a:bodyPr wrap="square" anchor="ctr">
            <a:spAutoFit/>
          </a:bodyPr>
          <a:lstStyle/>
          <a:p>
            <a:endParaRPr lang="zh-CN" altLang="en-US"/>
          </a:p>
        </p:txBody>
      </p:sp>
      <p:sp>
        <p:nvSpPr>
          <p:cNvPr id="42" name="AutoShape 20">
            <a:extLst>
              <a:ext uri="{FF2B5EF4-FFF2-40B4-BE49-F238E27FC236}">
                <a16:creationId xmlns:a16="http://schemas.microsoft.com/office/drawing/2014/main" id="{EA79ED00-D3BA-4B5E-A19C-437AD68CA4CA}"/>
              </a:ext>
            </a:extLst>
          </p:cNvPr>
          <p:cNvSpPr>
            <a:spLocks/>
          </p:cNvSpPr>
          <p:nvPr/>
        </p:nvSpPr>
        <p:spPr bwMode="auto">
          <a:xfrm>
            <a:off x="8186578" y="1019509"/>
            <a:ext cx="126208" cy="1492252"/>
          </a:xfrm>
          <a:prstGeom prst="leftBrace">
            <a:avLst>
              <a:gd name="adj1" fmla="val 303986"/>
              <a:gd name="adj2" fmla="val 50000"/>
            </a:avLst>
          </a:prstGeom>
          <a:noFill/>
          <a:ln w="19050">
            <a:solidFill>
              <a:srgbClr val="CC0099"/>
            </a:solidFill>
            <a:round/>
            <a:headEnd/>
            <a:tailEnd/>
          </a:ln>
        </p:spPr>
        <p:txBody>
          <a:bodyPr wrap="square" anchor="ctr">
            <a:spAutoFit/>
          </a:bodyPr>
          <a:lstStyle/>
          <a:p>
            <a:endParaRPr lang="zh-CN" altLang="en-US"/>
          </a:p>
        </p:txBody>
      </p:sp>
      <p:sp>
        <p:nvSpPr>
          <p:cNvPr id="43" name="文本框 42">
            <a:extLst>
              <a:ext uri="{FF2B5EF4-FFF2-40B4-BE49-F238E27FC236}">
                <a16:creationId xmlns:a16="http://schemas.microsoft.com/office/drawing/2014/main" id="{D57BFC93-E732-469A-BABD-7268322F0CE5}"/>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0">
            <a:extLst>
              <a:ext uri="{FF2B5EF4-FFF2-40B4-BE49-F238E27FC236}">
                <a16:creationId xmlns:a16="http://schemas.microsoft.com/office/drawing/2014/main" id="{BADE4CA8-B74F-4803-8231-EE8A0F458A97}"/>
              </a:ext>
            </a:extLst>
          </p:cNvPr>
          <p:cNvSpPr txBox="1">
            <a:spLocks noChangeArrowheads="1"/>
          </p:cNvSpPr>
          <p:nvPr/>
        </p:nvSpPr>
        <p:spPr bwMode="auto">
          <a:xfrm>
            <a:off x="3365564" y="951993"/>
            <a:ext cx="406275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400" dirty="0">
                <a:solidFill>
                  <a:srgbClr val="006600"/>
                </a:solidFill>
                <a:sym typeface="Symbol" panose="05050102010706020507" pitchFamily="18" charset="2"/>
              </a:rPr>
              <a:t>第</a:t>
            </a:r>
            <a:r>
              <a:rPr kumimoji="1" lang="en-US" altLang="zh-CN" sz="2400" dirty="0">
                <a:solidFill>
                  <a:srgbClr val="006600"/>
                </a:solidFill>
                <a:sym typeface="Symbol" panose="05050102010706020507" pitchFamily="18" charset="2"/>
              </a:rPr>
              <a:t>12</a:t>
            </a:r>
            <a:r>
              <a:rPr kumimoji="1" lang="zh-CN" altLang="en-US" sz="2400" dirty="0">
                <a:solidFill>
                  <a:srgbClr val="006600"/>
                </a:solidFill>
                <a:sym typeface="Symbol" panose="05050102010706020507" pitchFamily="18" charset="2"/>
              </a:rPr>
              <a:t>章 电磁感应</a:t>
            </a:r>
            <a:endParaRPr kumimoji="1" lang="zh-CN" altLang="en-US" sz="2400" dirty="0">
              <a:solidFill>
                <a:srgbClr val="006600"/>
              </a:solidFill>
            </a:endParaRPr>
          </a:p>
        </p:txBody>
      </p:sp>
      <p:sp>
        <p:nvSpPr>
          <p:cNvPr id="6" name="Text Box 44">
            <a:extLst>
              <a:ext uri="{FF2B5EF4-FFF2-40B4-BE49-F238E27FC236}">
                <a16:creationId xmlns:a16="http://schemas.microsoft.com/office/drawing/2014/main" id="{14158779-E387-484A-99F9-C7530B09888C}"/>
              </a:ext>
            </a:extLst>
          </p:cNvPr>
          <p:cNvSpPr txBox="1">
            <a:spLocks noChangeArrowheads="1"/>
          </p:cNvSpPr>
          <p:nvPr/>
        </p:nvSpPr>
        <p:spPr bwMode="auto">
          <a:xfrm>
            <a:off x="2232712" y="2027526"/>
            <a:ext cx="6788150" cy="3685369"/>
          </a:xfrm>
          <a:prstGeom prst="rect">
            <a:avLst/>
          </a:prstGeom>
          <a:noFill/>
          <a:ln w="9525">
            <a:noFill/>
            <a:miter lim="800000"/>
            <a:headEnd/>
            <a:tailEnd type="none" w="sm" len="lg"/>
          </a:ln>
        </p:spPr>
        <p:txBody>
          <a:bodyPr lIns="90000" tIns="46800" rIns="90000" bIns="46800">
            <a:spAutoFit/>
          </a:bodyPr>
          <a:lstStyle/>
          <a:p>
            <a:pPr marL="457200" indent="-457200">
              <a:lnSpc>
                <a:spcPct val="200000"/>
              </a:lnSpc>
              <a:buFont typeface="+mj-lt"/>
              <a:buAutoNum type="arabicPeriod"/>
              <a:defRPr/>
            </a:pPr>
            <a:r>
              <a:rPr kumimoji="1" lang="zh-CN" altLang="en-US" sz="2400" b="1" dirty="0"/>
              <a:t>  电磁感应定律</a:t>
            </a:r>
            <a:r>
              <a:rPr kumimoji="1" lang="en-US" altLang="zh-CN" sz="2400" b="1" dirty="0"/>
              <a:t>——</a:t>
            </a:r>
            <a:r>
              <a:rPr kumimoji="1" lang="zh-CN" altLang="en-US" sz="2400" b="1" dirty="0"/>
              <a:t>动生电动势和感生电动势</a:t>
            </a:r>
            <a:endParaRPr kumimoji="1" lang="en-US" altLang="zh-CN" sz="2400" b="1" dirty="0"/>
          </a:p>
          <a:p>
            <a:pPr marL="457200" indent="-457200">
              <a:lnSpc>
                <a:spcPct val="200000"/>
              </a:lnSpc>
              <a:buFont typeface="+mj-lt"/>
              <a:buAutoNum type="arabicPeriod"/>
              <a:defRPr/>
            </a:pPr>
            <a:r>
              <a:rPr kumimoji="1" lang="en-US" altLang="zh-CN" sz="2400" b="1" dirty="0"/>
              <a:t>  </a:t>
            </a:r>
            <a:r>
              <a:rPr kumimoji="1" lang="zh-CN" altLang="en-US" sz="2400" b="1" dirty="0"/>
              <a:t>自感和互感</a:t>
            </a:r>
            <a:endParaRPr kumimoji="1" lang="en-US" altLang="zh-CN" sz="2400" b="1" dirty="0"/>
          </a:p>
          <a:p>
            <a:pPr marL="457200" indent="-457200">
              <a:lnSpc>
                <a:spcPct val="200000"/>
              </a:lnSpc>
              <a:buFont typeface="+mj-lt"/>
              <a:buAutoNum type="arabicPeriod"/>
              <a:defRPr/>
            </a:pPr>
            <a:r>
              <a:rPr kumimoji="1" lang="zh-CN" altLang="en-US" sz="2400" b="1" dirty="0"/>
              <a:t>  位移电流</a:t>
            </a:r>
            <a:endParaRPr kumimoji="1" lang="en-US" altLang="zh-CN" sz="2400" b="1" dirty="0"/>
          </a:p>
          <a:p>
            <a:pPr marL="457200" indent="-457200">
              <a:lnSpc>
                <a:spcPct val="200000"/>
              </a:lnSpc>
              <a:buFont typeface="+mj-lt"/>
              <a:buAutoNum type="arabicPeriod"/>
              <a:defRPr/>
            </a:pPr>
            <a:r>
              <a:rPr kumimoji="1" lang="en-US" altLang="zh-CN" sz="2400" b="1" dirty="0"/>
              <a:t>  </a:t>
            </a:r>
            <a:r>
              <a:rPr kumimoji="1" lang="zh-CN" altLang="en-US" sz="2400" b="1" dirty="0"/>
              <a:t>麦克斯韦方程组</a:t>
            </a:r>
            <a:endParaRPr kumimoji="1" lang="en-US" altLang="zh-CN" sz="2400" b="1" dirty="0"/>
          </a:p>
          <a:p>
            <a:pPr marL="457200" indent="-457200">
              <a:lnSpc>
                <a:spcPct val="200000"/>
              </a:lnSpc>
              <a:buFont typeface="+mj-lt"/>
              <a:buAutoNum type="arabicPeriod"/>
              <a:defRPr/>
            </a:pPr>
            <a:r>
              <a:rPr kumimoji="1" lang="en-US" altLang="zh-CN" sz="2400" b="1" dirty="0"/>
              <a:t>  </a:t>
            </a:r>
            <a:r>
              <a:rPr kumimoji="1" lang="zh-CN" altLang="en-US" sz="2400" b="1" dirty="0"/>
              <a:t>电磁波</a:t>
            </a:r>
          </a:p>
        </p:txBody>
      </p:sp>
      <p:sp>
        <p:nvSpPr>
          <p:cNvPr id="7" name="文本框 6">
            <a:extLst>
              <a:ext uri="{FF2B5EF4-FFF2-40B4-BE49-F238E27FC236}">
                <a16:creationId xmlns:a16="http://schemas.microsoft.com/office/drawing/2014/main" id="{C0EFE469-6DD5-4D5C-BCD6-E588E81A8B3C}"/>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extLst>
      <p:ext uri="{BB962C8B-B14F-4D97-AF65-F5344CB8AC3E}">
        <p14:creationId xmlns:p14="http://schemas.microsoft.com/office/powerpoint/2010/main" val="30166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5"/>
          <p:cNvSpPr txBox="1">
            <a:spLocks noChangeArrowheads="1"/>
          </p:cNvSpPr>
          <p:nvPr/>
        </p:nvSpPr>
        <p:spPr bwMode="auto">
          <a:xfrm>
            <a:off x="281781" y="750796"/>
            <a:ext cx="377983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sz="2200" b="1" dirty="0">
                <a:solidFill>
                  <a:srgbClr val="006600"/>
                </a:solidFill>
              </a:rPr>
              <a:t>1.  </a:t>
            </a:r>
            <a:r>
              <a:rPr kumimoji="1" lang="zh-CN" altLang="en-US" sz="2200" b="1" dirty="0">
                <a:solidFill>
                  <a:srgbClr val="006600"/>
                </a:solidFill>
              </a:rPr>
              <a:t>法拉第电磁感应实验定律</a:t>
            </a:r>
          </a:p>
        </p:txBody>
      </p:sp>
      <p:graphicFrame>
        <p:nvGraphicFramePr>
          <p:cNvPr id="163847" name="Object 7"/>
          <p:cNvGraphicFramePr>
            <a:graphicFrameLocks noChangeAspect="1"/>
          </p:cNvGraphicFramePr>
          <p:nvPr>
            <p:extLst>
              <p:ext uri="{D42A27DB-BD31-4B8C-83A1-F6EECF244321}">
                <p14:modId xmlns:p14="http://schemas.microsoft.com/office/powerpoint/2010/main" val="385596604"/>
              </p:ext>
            </p:extLst>
          </p:nvPr>
        </p:nvGraphicFramePr>
        <p:xfrm>
          <a:off x="1743393" y="1653446"/>
          <a:ext cx="2513012" cy="712788"/>
        </p:xfrm>
        <a:graphic>
          <a:graphicData uri="http://schemas.openxmlformats.org/presentationml/2006/ole">
            <mc:AlternateContent xmlns:mc="http://schemas.openxmlformats.org/markup-compatibility/2006">
              <mc:Choice xmlns:v="urn:schemas-microsoft-com:vml" Requires="v">
                <p:oleObj spid="_x0000_s48192" name="Equation" r:id="rId3" imgW="1295280" imgH="368280" progId="Equation.DSMT4">
                  <p:embed/>
                </p:oleObj>
              </mc:Choice>
              <mc:Fallback>
                <p:oleObj name="Equation" r:id="rId3" imgW="1295280" imgH="368280" progId="Equation.DSMT4">
                  <p:embed/>
                  <p:pic>
                    <p:nvPicPr>
                      <p:cNvPr id="163847" name="Object 7"/>
                      <p:cNvPicPr>
                        <a:picLocks noChangeAspect="1" noChangeArrowheads="1"/>
                      </p:cNvPicPr>
                      <p:nvPr/>
                    </p:nvPicPr>
                    <p:blipFill>
                      <a:blip r:embed="rId4"/>
                      <a:srcRect/>
                      <a:stretch>
                        <a:fillRect/>
                      </a:stretch>
                    </p:blipFill>
                    <p:spPr bwMode="auto">
                      <a:xfrm>
                        <a:off x="1743393" y="1653446"/>
                        <a:ext cx="2513012" cy="712788"/>
                      </a:xfrm>
                      <a:prstGeom prst="rect">
                        <a:avLst/>
                      </a:prstGeom>
                      <a:noFill/>
                      <a:ln>
                        <a:noFill/>
                      </a:ln>
                      <a:effectLst/>
                    </p:spPr>
                  </p:pic>
                </p:oleObj>
              </mc:Fallback>
            </mc:AlternateContent>
          </a:graphicData>
        </a:graphic>
      </p:graphicFrame>
      <p:sp>
        <p:nvSpPr>
          <p:cNvPr id="2056" name="Text Box 11"/>
          <p:cNvSpPr txBox="1">
            <a:spLocks noChangeArrowheads="1"/>
          </p:cNvSpPr>
          <p:nvPr/>
        </p:nvSpPr>
        <p:spPr bwMode="auto">
          <a:xfrm>
            <a:off x="4815207" y="1793306"/>
            <a:ext cx="6240780"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sz="2200" b="1" i="1" dirty="0">
                <a:solidFill>
                  <a:schemeClr val="tx1"/>
                </a:solidFill>
              </a:rPr>
              <a:t>N</a:t>
            </a:r>
            <a:r>
              <a:rPr kumimoji="1" lang="zh-CN" altLang="en-US" sz="2200" b="1" dirty="0">
                <a:solidFill>
                  <a:schemeClr val="tx1"/>
                </a:solidFill>
              </a:rPr>
              <a:t>：线圈匝数；</a:t>
            </a:r>
            <a:r>
              <a:rPr kumimoji="1" lang="zh-CN" altLang="en-US" sz="2200" b="1" i="1" dirty="0">
                <a:solidFill>
                  <a:schemeClr val="tx1"/>
                </a:solidFill>
                <a:sym typeface="Symbol" panose="05050102010706020507" pitchFamily="18" charset="2"/>
              </a:rPr>
              <a:t></a:t>
            </a:r>
            <a:r>
              <a:rPr kumimoji="1" lang="en-US" altLang="zh-CN" sz="2200" b="1" dirty="0">
                <a:solidFill>
                  <a:schemeClr val="tx1"/>
                </a:solidFill>
                <a:sym typeface="Symbol" panose="05050102010706020507" pitchFamily="18" charset="2"/>
              </a:rPr>
              <a:t>=</a:t>
            </a:r>
            <a:r>
              <a:rPr kumimoji="1" lang="en-US" altLang="zh-CN" sz="2200" b="1" i="1" dirty="0">
                <a:solidFill>
                  <a:schemeClr val="tx1"/>
                </a:solidFill>
                <a:sym typeface="Symbol" panose="05050102010706020507" pitchFamily="18" charset="2"/>
              </a:rPr>
              <a:t>Bs</a:t>
            </a:r>
            <a:r>
              <a:rPr kumimoji="1" lang="zh-CN" altLang="en-US" sz="2200" b="1" dirty="0">
                <a:solidFill>
                  <a:schemeClr val="tx1"/>
                </a:solidFill>
                <a:sym typeface="Symbol" panose="05050102010706020507" pitchFamily="18" charset="2"/>
              </a:rPr>
              <a:t>：磁通量；</a:t>
            </a:r>
            <a:r>
              <a:rPr kumimoji="1" lang="zh-CN" altLang="en-US" sz="2200" b="1" i="1" dirty="0">
                <a:solidFill>
                  <a:schemeClr val="tx1"/>
                </a:solidFill>
                <a:sym typeface="Symbol" panose="05050102010706020507" pitchFamily="18" charset="2"/>
              </a:rPr>
              <a:t></a:t>
            </a:r>
            <a:r>
              <a:rPr kumimoji="1" lang="en-US" altLang="zh-CN" sz="2200" b="1" dirty="0">
                <a:solidFill>
                  <a:schemeClr val="tx1"/>
                </a:solidFill>
                <a:sym typeface="Symbol" panose="05050102010706020507" pitchFamily="18" charset="2"/>
              </a:rPr>
              <a:t>=</a:t>
            </a:r>
            <a:r>
              <a:rPr kumimoji="1" lang="en-US" altLang="zh-CN" sz="2200" b="1" i="1" dirty="0">
                <a:solidFill>
                  <a:schemeClr val="tx1"/>
                </a:solidFill>
                <a:sym typeface="Symbol" panose="05050102010706020507" pitchFamily="18" charset="2"/>
              </a:rPr>
              <a:t>N</a:t>
            </a:r>
            <a:r>
              <a:rPr kumimoji="1" lang="en-US" altLang="zh-CN" sz="2200" dirty="0">
                <a:solidFill>
                  <a:schemeClr val="tx1"/>
                </a:solidFill>
                <a:sym typeface="Symbol" panose="05050102010706020507" pitchFamily="18" charset="2"/>
              </a:rPr>
              <a:t> </a:t>
            </a:r>
            <a:r>
              <a:rPr kumimoji="1" lang="zh-CN" altLang="en-US" sz="2200" b="1" dirty="0">
                <a:solidFill>
                  <a:schemeClr val="tx1"/>
                </a:solidFill>
                <a:sym typeface="Symbol" panose="05050102010706020507" pitchFamily="18" charset="2"/>
              </a:rPr>
              <a:t>：</a:t>
            </a:r>
            <a:r>
              <a:rPr kumimoji="1" lang="zh-CN" altLang="en-US" sz="2200" b="1" dirty="0">
                <a:solidFill>
                  <a:schemeClr val="tx1"/>
                </a:solidFill>
              </a:rPr>
              <a:t>磁链数</a:t>
            </a:r>
          </a:p>
        </p:txBody>
      </p:sp>
      <p:pic>
        <p:nvPicPr>
          <p:cNvPr id="7" name="Picture 29">
            <a:extLst>
              <a:ext uri="{FF2B5EF4-FFF2-40B4-BE49-F238E27FC236}">
                <a16:creationId xmlns:a16="http://schemas.microsoft.com/office/drawing/2014/main" id="{5C1D05D9-36C3-49A2-B2E4-C6DD247BE6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1142" y="2527899"/>
            <a:ext cx="169862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F5A48D25-389F-4D9B-A50D-4DED826A0C74}"/>
              </a:ext>
            </a:extLst>
          </p:cNvPr>
          <p:cNvGrpSpPr/>
          <p:nvPr/>
        </p:nvGrpSpPr>
        <p:grpSpPr>
          <a:xfrm>
            <a:off x="2997885" y="3117278"/>
            <a:ext cx="1905000" cy="2133600"/>
            <a:chOff x="3315308" y="2496119"/>
            <a:chExt cx="1905000" cy="2133600"/>
          </a:xfrm>
        </p:grpSpPr>
        <p:grpSp>
          <p:nvGrpSpPr>
            <p:cNvPr id="9" name="组合 8">
              <a:extLst>
                <a:ext uri="{FF2B5EF4-FFF2-40B4-BE49-F238E27FC236}">
                  <a16:creationId xmlns:a16="http://schemas.microsoft.com/office/drawing/2014/main" id="{CB213D4D-98FB-4B97-AFE7-E8BEA53A1F0D}"/>
                </a:ext>
              </a:extLst>
            </p:cNvPr>
            <p:cNvGrpSpPr>
              <a:grpSpLocks/>
            </p:cNvGrpSpPr>
            <p:nvPr/>
          </p:nvGrpSpPr>
          <p:grpSpPr bwMode="auto">
            <a:xfrm>
              <a:off x="3663959" y="2982461"/>
              <a:ext cx="1343537" cy="1185864"/>
              <a:chOff x="3461420" y="3029394"/>
              <a:chExt cx="1343537" cy="1185563"/>
            </a:xfrm>
          </p:grpSpPr>
          <p:cxnSp>
            <p:nvCxnSpPr>
              <p:cNvPr id="65" name="直接连接符 64">
                <a:extLst>
                  <a:ext uri="{FF2B5EF4-FFF2-40B4-BE49-F238E27FC236}">
                    <a16:creationId xmlns:a16="http://schemas.microsoft.com/office/drawing/2014/main" id="{170D69F1-19EC-43F0-8346-721F68803C91}"/>
                  </a:ext>
                </a:extLst>
              </p:cNvPr>
              <p:cNvCxnSpPr/>
              <p:nvPr/>
            </p:nvCxnSpPr>
            <p:spPr>
              <a:xfrm flipH="1">
                <a:off x="3471457" y="3043881"/>
                <a:ext cx="133350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641EF5D1-73C3-4C8A-A445-6A0D2913A16A}"/>
                  </a:ext>
                </a:extLst>
              </p:cNvPr>
              <p:cNvCxnSpPr>
                <a:cxnSpLocks/>
              </p:cNvCxnSpPr>
              <p:nvPr/>
            </p:nvCxnSpPr>
            <p:spPr>
              <a:xfrm>
                <a:off x="3461420" y="3029394"/>
                <a:ext cx="0" cy="11855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6969BC0-70C8-4F85-815D-452AF78C50FF}"/>
                  </a:ext>
                </a:extLst>
              </p:cNvPr>
              <p:cNvCxnSpPr>
                <a:cxnSpLocks/>
              </p:cNvCxnSpPr>
              <p:nvPr/>
            </p:nvCxnSpPr>
            <p:spPr>
              <a:xfrm>
                <a:off x="3461420" y="4214957"/>
                <a:ext cx="133350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oup 62">
              <a:extLst>
                <a:ext uri="{FF2B5EF4-FFF2-40B4-BE49-F238E27FC236}">
                  <a16:creationId xmlns:a16="http://schemas.microsoft.com/office/drawing/2014/main" id="{CB4CB5D4-90F0-4EAF-A188-C1438E936F22}"/>
                </a:ext>
              </a:extLst>
            </p:cNvPr>
            <p:cNvGrpSpPr>
              <a:grpSpLocks/>
            </p:cNvGrpSpPr>
            <p:nvPr/>
          </p:nvGrpSpPr>
          <p:grpSpPr bwMode="auto">
            <a:xfrm>
              <a:off x="3315308" y="2648519"/>
              <a:ext cx="1905000" cy="1752600"/>
              <a:chOff x="3840" y="1632"/>
              <a:chExt cx="1004" cy="1008"/>
            </a:xfrm>
          </p:grpSpPr>
          <p:grpSp>
            <p:nvGrpSpPr>
              <p:cNvPr id="17" name="Group 63">
                <a:extLst>
                  <a:ext uri="{FF2B5EF4-FFF2-40B4-BE49-F238E27FC236}">
                    <a16:creationId xmlns:a16="http://schemas.microsoft.com/office/drawing/2014/main" id="{5C9DF510-8D42-4F16-B6AC-9814719AAC46}"/>
                  </a:ext>
                </a:extLst>
              </p:cNvPr>
              <p:cNvGrpSpPr>
                <a:grpSpLocks/>
              </p:cNvGrpSpPr>
              <p:nvPr/>
            </p:nvGrpSpPr>
            <p:grpSpPr bwMode="auto">
              <a:xfrm>
                <a:off x="3840" y="1632"/>
                <a:ext cx="100" cy="107"/>
                <a:chOff x="4320" y="3120"/>
                <a:chExt cx="144" cy="144"/>
              </a:xfrm>
            </p:grpSpPr>
            <p:sp>
              <p:nvSpPr>
                <p:cNvPr id="63" name="Line 64">
                  <a:extLst>
                    <a:ext uri="{FF2B5EF4-FFF2-40B4-BE49-F238E27FC236}">
                      <a16:creationId xmlns:a16="http://schemas.microsoft.com/office/drawing/2014/main" id="{5FA514E4-CEE3-4DCE-BFE4-310CAFB52730}"/>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5">
                  <a:extLst>
                    <a:ext uri="{FF2B5EF4-FFF2-40B4-BE49-F238E27FC236}">
                      <a16:creationId xmlns:a16="http://schemas.microsoft.com/office/drawing/2014/main" id="{B3388C5D-6B08-405B-BDD0-F2CFF440D004}"/>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66">
                <a:extLst>
                  <a:ext uri="{FF2B5EF4-FFF2-40B4-BE49-F238E27FC236}">
                    <a16:creationId xmlns:a16="http://schemas.microsoft.com/office/drawing/2014/main" id="{C82C66C3-7609-46AD-B66A-E96C4FEB7201}"/>
                  </a:ext>
                </a:extLst>
              </p:cNvPr>
              <p:cNvGrpSpPr>
                <a:grpSpLocks/>
              </p:cNvGrpSpPr>
              <p:nvPr/>
            </p:nvGrpSpPr>
            <p:grpSpPr bwMode="auto">
              <a:xfrm>
                <a:off x="4141" y="1632"/>
                <a:ext cx="101" cy="107"/>
                <a:chOff x="4320" y="3120"/>
                <a:chExt cx="144" cy="144"/>
              </a:xfrm>
            </p:grpSpPr>
            <p:sp>
              <p:nvSpPr>
                <p:cNvPr id="61" name="Line 67">
                  <a:extLst>
                    <a:ext uri="{FF2B5EF4-FFF2-40B4-BE49-F238E27FC236}">
                      <a16:creationId xmlns:a16="http://schemas.microsoft.com/office/drawing/2014/main" id="{1A7E271D-25B6-4EF3-9BFF-0012A7D27C59}"/>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8">
                  <a:extLst>
                    <a:ext uri="{FF2B5EF4-FFF2-40B4-BE49-F238E27FC236}">
                      <a16:creationId xmlns:a16="http://schemas.microsoft.com/office/drawing/2014/main" id="{FF671A9C-D608-48C9-80D6-238A087B44FD}"/>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69">
                <a:extLst>
                  <a:ext uri="{FF2B5EF4-FFF2-40B4-BE49-F238E27FC236}">
                    <a16:creationId xmlns:a16="http://schemas.microsoft.com/office/drawing/2014/main" id="{B9AB6088-0D65-47B6-87C0-AB85EB8D16D5}"/>
                  </a:ext>
                </a:extLst>
              </p:cNvPr>
              <p:cNvGrpSpPr>
                <a:grpSpLocks/>
              </p:cNvGrpSpPr>
              <p:nvPr/>
            </p:nvGrpSpPr>
            <p:grpSpPr bwMode="auto">
              <a:xfrm>
                <a:off x="4442" y="1632"/>
                <a:ext cx="101" cy="107"/>
                <a:chOff x="4320" y="3120"/>
                <a:chExt cx="144" cy="144"/>
              </a:xfrm>
            </p:grpSpPr>
            <p:sp>
              <p:nvSpPr>
                <p:cNvPr id="59" name="Line 70">
                  <a:extLst>
                    <a:ext uri="{FF2B5EF4-FFF2-40B4-BE49-F238E27FC236}">
                      <a16:creationId xmlns:a16="http://schemas.microsoft.com/office/drawing/2014/main" id="{E3BDED32-40E3-4C22-9469-478BB105C8B7}"/>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71">
                  <a:extLst>
                    <a:ext uri="{FF2B5EF4-FFF2-40B4-BE49-F238E27FC236}">
                      <a16:creationId xmlns:a16="http://schemas.microsoft.com/office/drawing/2014/main" id="{AD5CF759-F2CE-4F53-B142-28753953F15B}"/>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72">
                <a:extLst>
                  <a:ext uri="{FF2B5EF4-FFF2-40B4-BE49-F238E27FC236}">
                    <a16:creationId xmlns:a16="http://schemas.microsoft.com/office/drawing/2014/main" id="{99109154-F3D7-41D0-AD60-7941982B50AC}"/>
                  </a:ext>
                </a:extLst>
              </p:cNvPr>
              <p:cNvGrpSpPr>
                <a:grpSpLocks/>
              </p:cNvGrpSpPr>
              <p:nvPr/>
            </p:nvGrpSpPr>
            <p:grpSpPr bwMode="auto">
              <a:xfrm>
                <a:off x="4744" y="1632"/>
                <a:ext cx="100" cy="107"/>
                <a:chOff x="4320" y="3120"/>
                <a:chExt cx="144" cy="144"/>
              </a:xfrm>
            </p:grpSpPr>
            <p:sp>
              <p:nvSpPr>
                <p:cNvPr id="57" name="Line 73">
                  <a:extLst>
                    <a:ext uri="{FF2B5EF4-FFF2-40B4-BE49-F238E27FC236}">
                      <a16:creationId xmlns:a16="http://schemas.microsoft.com/office/drawing/2014/main" id="{6B1A2DA1-F94D-48CC-B8FF-522CE8792D4E}"/>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74">
                  <a:extLst>
                    <a:ext uri="{FF2B5EF4-FFF2-40B4-BE49-F238E27FC236}">
                      <a16:creationId xmlns:a16="http://schemas.microsoft.com/office/drawing/2014/main" id="{4D7156B7-84FF-4F95-8385-B4437341CAB3}"/>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75">
                <a:extLst>
                  <a:ext uri="{FF2B5EF4-FFF2-40B4-BE49-F238E27FC236}">
                    <a16:creationId xmlns:a16="http://schemas.microsoft.com/office/drawing/2014/main" id="{2D53CE0C-80B0-42D6-A46A-1DDC8881508B}"/>
                  </a:ext>
                </a:extLst>
              </p:cNvPr>
              <p:cNvGrpSpPr>
                <a:grpSpLocks/>
              </p:cNvGrpSpPr>
              <p:nvPr/>
            </p:nvGrpSpPr>
            <p:grpSpPr bwMode="auto">
              <a:xfrm>
                <a:off x="3840" y="1938"/>
                <a:ext cx="100" cy="107"/>
                <a:chOff x="4320" y="3120"/>
                <a:chExt cx="144" cy="144"/>
              </a:xfrm>
            </p:grpSpPr>
            <p:sp>
              <p:nvSpPr>
                <p:cNvPr id="55" name="Line 76">
                  <a:extLst>
                    <a:ext uri="{FF2B5EF4-FFF2-40B4-BE49-F238E27FC236}">
                      <a16:creationId xmlns:a16="http://schemas.microsoft.com/office/drawing/2014/main" id="{22A9BF64-AECE-416A-8051-29DA81BA5340}"/>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77">
                  <a:extLst>
                    <a:ext uri="{FF2B5EF4-FFF2-40B4-BE49-F238E27FC236}">
                      <a16:creationId xmlns:a16="http://schemas.microsoft.com/office/drawing/2014/main" id="{B074CAB4-CD56-4145-BD7D-7641D244014C}"/>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78">
                <a:extLst>
                  <a:ext uri="{FF2B5EF4-FFF2-40B4-BE49-F238E27FC236}">
                    <a16:creationId xmlns:a16="http://schemas.microsoft.com/office/drawing/2014/main" id="{9E278F5D-FE2A-4C99-8DD3-C51CFFAA2083}"/>
                  </a:ext>
                </a:extLst>
              </p:cNvPr>
              <p:cNvGrpSpPr>
                <a:grpSpLocks/>
              </p:cNvGrpSpPr>
              <p:nvPr/>
            </p:nvGrpSpPr>
            <p:grpSpPr bwMode="auto">
              <a:xfrm>
                <a:off x="4141" y="1938"/>
                <a:ext cx="101" cy="107"/>
                <a:chOff x="4320" y="3120"/>
                <a:chExt cx="144" cy="144"/>
              </a:xfrm>
            </p:grpSpPr>
            <p:sp>
              <p:nvSpPr>
                <p:cNvPr id="53" name="Line 79">
                  <a:extLst>
                    <a:ext uri="{FF2B5EF4-FFF2-40B4-BE49-F238E27FC236}">
                      <a16:creationId xmlns:a16="http://schemas.microsoft.com/office/drawing/2014/main" id="{D0CAFA81-1205-4B36-AF6C-4130D9EDDBFD}"/>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80">
                  <a:extLst>
                    <a:ext uri="{FF2B5EF4-FFF2-40B4-BE49-F238E27FC236}">
                      <a16:creationId xmlns:a16="http://schemas.microsoft.com/office/drawing/2014/main" id="{7625CE35-9718-4422-8235-108007AA815C}"/>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81">
                <a:extLst>
                  <a:ext uri="{FF2B5EF4-FFF2-40B4-BE49-F238E27FC236}">
                    <a16:creationId xmlns:a16="http://schemas.microsoft.com/office/drawing/2014/main" id="{C0E795F2-392F-450E-A999-92FCB6AF9A86}"/>
                  </a:ext>
                </a:extLst>
              </p:cNvPr>
              <p:cNvGrpSpPr>
                <a:grpSpLocks/>
              </p:cNvGrpSpPr>
              <p:nvPr/>
            </p:nvGrpSpPr>
            <p:grpSpPr bwMode="auto">
              <a:xfrm>
                <a:off x="4442" y="1938"/>
                <a:ext cx="101" cy="107"/>
                <a:chOff x="4320" y="3120"/>
                <a:chExt cx="144" cy="144"/>
              </a:xfrm>
            </p:grpSpPr>
            <p:sp>
              <p:nvSpPr>
                <p:cNvPr id="51" name="Line 82">
                  <a:extLst>
                    <a:ext uri="{FF2B5EF4-FFF2-40B4-BE49-F238E27FC236}">
                      <a16:creationId xmlns:a16="http://schemas.microsoft.com/office/drawing/2014/main" id="{F7F9C672-93F3-44D9-96E8-9161FFC973BF}"/>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83">
                  <a:extLst>
                    <a:ext uri="{FF2B5EF4-FFF2-40B4-BE49-F238E27FC236}">
                      <a16:creationId xmlns:a16="http://schemas.microsoft.com/office/drawing/2014/main" id="{FD97C984-58D5-488C-95ED-01CD18C0AB06}"/>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84">
                <a:extLst>
                  <a:ext uri="{FF2B5EF4-FFF2-40B4-BE49-F238E27FC236}">
                    <a16:creationId xmlns:a16="http://schemas.microsoft.com/office/drawing/2014/main" id="{F5D60B53-C0EA-46A2-BC11-B787413E3F6A}"/>
                  </a:ext>
                </a:extLst>
              </p:cNvPr>
              <p:cNvGrpSpPr>
                <a:grpSpLocks/>
              </p:cNvGrpSpPr>
              <p:nvPr/>
            </p:nvGrpSpPr>
            <p:grpSpPr bwMode="auto">
              <a:xfrm>
                <a:off x="4744" y="1938"/>
                <a:ext cx="100" cy="107"/>
                <a:chOff x="4320" y="3120"/>
                <a:chExt cx="144" cy="144"/>
              </a:xfrm>
            </p:grpSpPr>
            <p:sp>
              <p:nvSpPr>
                <p:cNvPr id="49" name="Line 85">
                  <a:extLst>
                    <a:ext uri="{FF2B5EF4-FFF2-40B4-BE49-F238E27FC236}">
                      <a16:creationId xmlns:a16="http://schemas.microsoft.com/office/drawing/2014/main" id="{35DACEBA-2BDA-4590-A511-D519445FFB55}"/>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86">
                  <a:extLst>
                    <a:ext uri="{FF2B5EF4-FFF2-40B4-BE49-F238E27FC236}">
                      <a16:creationId xmlns:a16="http://schemas.microsoft.com/office/drawing/2014/main" id="{0FBE265C-1735-44E6-9A59-8D0AA5BB5EC6}"/>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87">
                <a:extLst>
                  <a:ext uri="{FF2B5EF4-FFF2-40B4-BE49-F238E27FC236}">
                    <a16:creationId xmlns:a16="http://schemas.microsoft.com/office/drawing/2014/main" id="{FD141DB7-12E4-42FE-B681-CB350F973461}"/>
                  </a:ext>
                </a:extLst>
              </p:cNvPr>
              <p:cNvGrpSpPr>
                <a:grpSpLocks/>
              </p:cNvGrpSpPr>
              <p:nvPr/>
            </p:nvGrpSpPr>
            <p:grpSpPr bwMode="auto">
              <a:xfrm>
                <a:off x="3840" y="2235"/>
                <a:ext cx="100" cy="107"/>
                <a:chOff x="4320" y="3120"/>
                <a:chExt cx="144" cy="144"/>
              </a:xfrm>
            </p:grpSpPr>
            <p:sp>
              <p:nvSpPr>
                <p:cNvPr id="47" name="Line 88">
                  <a:extLst>
                    <a:ext uri="{FF2B5EF4-FFF2-40B4-BE49-F238E27FC236}">
                      <a16:creationId xmlns:a16="http://schemas.microsoft.com/office/drawing/2014/main" id="{809D584C-6066-4B61-9928-AAD206A90C6B}"/>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89">
                  <a:extLst>
                    <a:ext uri="{FF2B5EF4-FFF2-40B4-BE49-F238E27FC236}">
                      <a16:creationId xmlns:a16="http://schemas.microsoft.com/office/drawing/2014/main" id="{E537CB53-CF79-44CB-A34A-4D681DE3C8B6}"/>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90">
                <a:extLst>
                  <a:ext uri="{FF2B5EF4-FFF2-40B4-BE49-F238E27FC236}">
                    <a16:creationId xmlns:a16="http://schemas.microsoft.com/office/drawing/2014/main" id="{489DEA5E-1710-4EE5-95D2-16320B0874B4}"/>
                  </a:ext>
                </a:extLst>
              </p:cNvPr>
              <p:cNvGrpSpPr>
                <a:grpSpLocks/>
              </p:cNvGrpSpPr>
              <p:nvPr/>
            </p:nvGrpSpPr>
            <p:grpSpPr bwMode="auto">
              <a:xfrm>
                <a:off x="4141" y="2235"/>
                <a:ext cx="101" cy="107"/>
                <a:chOff x="4320" y="3120"/>
                <a:chExt cx="144" cy="144"/>
              </a:xfrm>
            </p:grpSpPr>
            <p:sp>
              <p:nvSpPr>
                <p:cNvPr id="45" name="Line 91">
                  <a:extLst>
                    <a:ext uri="{FF2B5EF4-FFF2-40B4-BE49-F238E27FC236}">
                      <a16:creationId xmlns:a16="http://schemas.microsoft.com/office/drawing/2014/main" id="{C88CEDA7-C11D-4F80-BBAF-6B400F07E85B}"/>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92">
                  <a:extLst>
                    <a:ext uri="{FF2B5EF4-FFF2-40B4-BE49-F238E27FC236}">
                      <a16:creationId xmlns:a16="http://schemas.microsoft.com/office/drawing/2014/main" id="{F7BAE894-1905-48BC-8074-EEBBDAE2A157}"/>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93">
                <a:extLst>
                  <a:ext uri="{FF2B5EF4-FFF2-40B4-BE49-F238E27FC236}">
                    <a16:creationId xmlns:a16="http://schemas.microsoft.com/office/drawing/2014/main" id="{06813F2F-653A-41DD-A739-33BD88C39EF7}"/>
                  </a:ext>
                </a:extLst>
              </p:cNvPr>
              <p:cNvGrpSpPr>
                <a:grpSpLocks/>
              </p:cNvGrpSpPr>
              <p:nvPr/>
            </p:nvGrpSpPr>
            <p:grpSpPr bwMode="auto">
              <a:xfrm>
                <a:off x="4442" y="2235"/>
                <a:ext cx="101" cy="107"/>
                <a:chOff x="4320" y="3120"/>
                <a:chExt cx="144" cy="144"/>
              </a:xfrm>
            </p:grpSpPr>
            <p:sp>
              <p:nvSpPr>
                <p:cNvPr id="43" name="Line 94">
                  <a:extLst>
                    <a:ext uri="{FF2B5EF4-FFF2-40B4-BE49-F238E27FC236}">
                      <a16:creationId xmlns:a16="http://schemas.microsoft.com/office/drawing/2014/main" id="{D846DD28-4F5C-44CE-B950-8B8EB252FE34}"/>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95">
                  <a:extLst>
                    <a:ext uri="{FF2B5EF4-FFF2-40B4-BE49-F238E27FC236}">
                      <a16:creationId xmlns:a16="http://schemas.microsoft.com/office/drawing/2014/main" id="{9679FE3A-216F-4F79-8847-9D58789D51C4}"/>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96">
                <a:extLst>
                  <a:ext uri="{FF2B5EF4-FFF2-40B4-BE49-F238E27FC236}">
                    <a16:creationId xmlns:a16="http://schemas.microsoft.com/office/drawing/2014/main" id="{91B2DABE-78E3-46F1-B4F8-A15A046BB13C}"/>
                  </a:ext>
                </a:extLst>
              </p:cNvPr>
              <p:cNvGrpSpPr>
                <a:grpSpLocks/>
              </p:cNvGrpSpPr>
              <p:nvPr/>
            </p:nvGrpSpPr>
            <p:grpSpPr bwMode="auto">
              <a:xfrm>
                <a:off x="4744" y="2235"/>
                <a:ext cx="100" cy="107"/>
                <a:chOff x="4320" y="3120"/>
                <a:chExt cx="144" cy="144"/>
              </a:xfrm>
            </p:grpSpPr>
            <p:sp>
              <p:nvSpPr>
                <p:cNvPr id="41" name="Line 97">
                  <a:extLst>
                    <a:ext uri="{FF2B5EF4-FFF2-40B4-BE49-F238E27FC236}">
                      <a16:creationId xmlns:a16="http://schemas.microsoft.com/office/drawing/2014/main" id="{E8D71D01-59C0-487B-B82C-C3E726BDB4CD}"/>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98">
                  <a:extLst>
                    <a:ext uri="{FF2B5EF4-FFF2-40B4-BE49-F238E27FC236}">
                      <a16:creationId xmlns:a16="http://schemas.microsoft.com/office/drawing/2014/main" id="{6A3B4403-DE44-4336-9971-A579D3B836C1}"/>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99">
                <a:extLst>
                  <a:ext uri="{FF2B5EF4-FFF2-40B4-BE49-F238E27FC236}">
                    <a16:creationId xmlns:a16="http://schemas.microsoft.com/office/drawing/2014/main" id="{2C78E4A4-8097-437D-88F3-F66219FBC2E3}"/>
                  </a:ext>
                </a:extLst>
              </p:cNvPr>
              <p:cNvGrpSpPr>
                <a:grpSpLocks/>
              </p:cNvGrpSpPr>
              <p:nvPr/>
            </p:nvGrpSpPr>
            <p:grpSpPr bwMode="auto">
              <a:xfrm>
                <a:off x="3840" y="2533"/>
                <a:ext cx="100" cy="107"/>
                <a:chOff x="4320" y="3120"/>
                <a:chExt cx="144" cy="144"/>
              </a:xfrm>
            </p:grpSpPr>
            <p:sp>
              <p:nvSpPr>
                <p:cNvPr id="39" name="Line 100">
                  <a:extLst>
                    <a:ext uri="{FF2B5EF4-FFF2-40B4-BE49-F238E27FC236}">
                      <a16:creationId xmlns:a16="http://schemas.microsoft.com/office/drawing/2014/main" id="{24FA8950-0B2D-4BD5-ADA9-62B5571FDA30}"/>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01">
                  <a:extLst>
                    <a:ext uri="{FF2B5EF4-FFF2-40B4-BE49-F238E27FC236}">
                      <a16:creationId xmlns:a16="http://schemas.microsoft.com/office/drawing/2014/main" id="{1B38DF12-3576-4CAE-92BC-BF22AD6CEACF}"/>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102">
                <a:extLst>
                  <a:ext uri="{FF2B5EF4-FFF2-40B4-BE49-F238E27FC236}">
                    <a16:creationId xmlns:a16="http://schemas.microsoft.com/office/drawing/2014/main" id="{9F2F1839-64A4-473C-803E-D46827B99896}"/>
                  </a:ext>
                </a:extLst>
              </p:cNvPr>
              <p:cNvGrpSpPr>
                <a:grpSpLocks/>
              </p:cNvGrpSpPr>
              <p:nvPr/>
            </p:nvGrpSpPr>
            <p:grpSpPr bwMode="auto">
              <a:xfrm>
                <a:off x="4141" y="2533"/>
                <a:ext cx="101" cy="107"/>
                <a:chOff x="4320" y="3120"/>
                <a:chExt cx="144" cy="144"/>
              </a:xfrm>
            </p:grpSpPr>
            <p:sp>
              <p:nvSpPr>
                <p:cNvPr id="37" name="Line 103">
                  <a:extLst>
                    <a:ext uri="{FF2B5EF4-FFF2-40B4-BE49-F238E27FC236}">
                      <a16:creationId xmlns:a16="http://schemas.microsoft.com/office/drawing/2014/main" id="{E3A07605-E2BC-4D6C-B134-364BD9977D5F}"/>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04">
                  <a:extLst>
                    <a:ext uri="{FF2B5EF4-FFF2-40B4-BE49-F238E27FC236}">
                      <a16:creationId xmlns:a16="http://schemas.microsoft.com/office/drawing/2014/main" id="{EE855C31-D8C6-4605-80D6-5B3956196808}"/>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105">
                <a:extLst>
                  <a:ext uri="{FF2B5EF4-FFF2-40B4-BE49-F238E27FC236}">
                    <a16:creationId xmlns:a16="http://schemas.microsoft.com/office/drawing/2014/main" id="{599712F0-DA6E-450C-8AA9-0B41E720AE4F}"/>
                  </a:ext>
                </a:extLst>
              </p:cNvPr>
              <p:cNvGrpSpPr>
                <a:grpSpLocks/>
              </p:cNvGrpSpPr>
              <p:nvPr/>
            </p:nvGrpSpPr>
            <p:grpSpPr bwMode="auto">
              <a:xfrm>
                <a:off x="4442" y="2533"/>
                <a:ext cx="101" cy="107"/>
                <a:chOff x="4320" y="3120"/>
                <a:chExt cx="144" cy="144"/>
              </a:xfrm>
            </p:grpSpPr>
            <p:sp>
              <p:nvSpPr>
                <p:cNvPr id="35" name="Line 106">
                  <a:extLst>
                    <a:ext uri="{FF2B5EF4-FFF2-40B4-BE49-F238E27FC236}">
                      <a16:creationId xmlns:a16="http://schemas.microsoft.com/office/drawing/2014/main" id="{77D91CDE-E6D5-4942-8813-5FCDDB61C316}"/>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07">
                  <a:extLst>
                    <a:ext uri="{FF2B5EF4-FFF2-40B4-BE49-F238E27FC236}">
                      <a16:creationId xmlns:a16="http://schemas.microsoft.com/office/drawing/2014/main" id="{388C4697-FC46-43AC-8861-AD7B00069F91}"/>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108">
                <a:extLst>
                  <a:ext uri="{FF2B5EF4-FFF2-40B4-BE49-F238E27FC236}">
                    <a16:creationId xmlns:a16="http://schemas.microsoft.com/office/drawing/2014/main" id="{8ED79457-1E3C-443F-9C95-74F11A77ABA5}"/>
                  </a:ext>
                </a:extLst>
              </p:cNvPr>
              <p:cNvGrpSpPr>
                <a:grpSpLocks/>
              </p:cNvGrpSpPr>
              <p:nvPr/>
            </p:nvGrpSpPr>
            <p:grpSpPr bwMode="auto">
              <a:xfrm>
                <a:off x="4744" y="2533"/>
                <a:ext cx="100" cy="107"/>
                <a:chOff x="4320" y="3120"/>
                <a:chExt cx="144" cy="144"/>
              </a:xfrm>
            </p:grpSpPr>
            <p:sp>
              <p:nvSpPr>
                <p:cNvPr id="33" name="Line 109">
                  <a:extLst>
                    <a:ext uri="{FF2B5EF4-FFF2-40B4-BE49-F238E27FC236}">
                      <a16:creationId xmlns:a16="http://schemas.microsoft.com/office/drawing/2014/main" id="{19CA87A6-DA50-4AE9-A1BE-061B16226E1E}"/>
                    </a:ext>
                  </a:extLst>
                </p:cNvPr>
                <p:cNvSpPr>
                  <a:spLocks noChangeShapeType="1"/>
                </p:cNvSpPr>
                <p:nvPr/>
              </p:nvSpPr>
              <p:spPr bwMode="auto">
                <a:xfrm flipH="1">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10">
                  <a:extLst>
                    <a:ext uri="{FF2B5EF4-FFF2-40B4-BE49-F238E27FC236}">
                      <a16:creationId xmlns:a16="http://schemas.microsoft.com/office/drawing/2014/main" id="{AD80615A-32DA-46AF-8FD3-CD992D7B2151}"/>
                    </a:ext>
                  </a:extLst>
                </p:cNvPr>
                <p:cNvSpPr>
                  <a:spLocks noChangeShapeType="1"/>
                </p:cNvSpPr>
                <p:nvPr/>
              </p:nvSpPr>
              <p:spPr bwMode="auto">
                <a:xfrm>
                  <a:off x="4320" y="3120"/>
                  <a:ext cx="144" cy="144"/>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 name="Group 115">
              <a:extLst>
                <a:ext uri="{FF2B5EF4-FFF2-40B4-BE49-F238E27FC236}">
                  <a16:creationId xmlns:a16="http://schemas.microsoft.com/office/drawing/2014/main" id="{12EE1262-53FE-4B40-8986-EE3DF5116D82}"/>
                </a:ext>
              </a:extLst>
            </p:cNvPr>
            <p:cNvGrpSpPr>
              <a:grpSpLocks/>
            </p:cNvGrpSpPr>
            <p:nvPr/>
          </p:nvGrpSpPr>
          <p:grpSpPr bwMode="auto">
            <a:xfrm>
              <a:off x="4153508" y="2496119"/>
              <a:ext cx="854075" cy="2133600"/>
              <a:chOff x="4272" y="1248"/>
              <a:chExt cx="538" cy="1344"/>
            </a:xfrm>
          </p:grpSpPr>
          <p:sp>
            <p:nvSpPr>
              <p:cNvPr id="14" name="Rectangle 112">
                <a:extLst>
                  <a:ext uri="{FF2B5EF4-FFF2-40B4-BE49-F238E27FC236}">
                    <a16:creationId xmlns:a16="http://schemas.microsoft.com/office/drawing/2014/main" id="{CDC1E4D2-69BC-4CF4-803C-8CE8D754C119}"/>
                  </a:ext>
                </a:extLst>
              </p:cNvPr>
              <p:cNvSpPr>
                <a:spLocks noChangeArrowheads="1"/>
              </p:cNvSpPr>
              <p:nvPr/>
            </p:nvSpPr>
            <p:spPr bwMode="auto">
              <a:xfrm>
                <a:off x="4272" y="1248"/>
                <a:ext cx="144" cy="1344"/>
              </a:xfrm>
              <a:prstGeom prst="rect">
                <a:avLst/>
              </a:prstGeom>
              <a:solidFill>
                <a:schemeClr val="tx2">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imes New Roman" pitchFamily="18" charset="0"/>
                    <a:ea typeface="宋体" pitchFamily="2" charset="-122"/>
                  </a:defRPr>
                </a:lvl1pPr>
                <a:lvl2pPr marL="742950" indent="-285750">
                  <a:defRPr sz="2800" b="1">
                    <a:solidFill>
                      <a:schemeClr val="tx1"/>
                    </a:solidFill>
                    <a:latin typeface="Times New Roman" pitchFamily="18" charset="0"/>
                    <a:ea typeface="宋体" pitchFamily="2" charset="-122"/>
                  </a:defRPr>
                </a:lvl2pPr>
                <a:lvl3pPr marL="1143000" indent="-228600">
                  <a:defRPr sz="2800" b="1">
                    <a:solidFill>
                      <a:schemeClr val="tx1"/>
                    </a:solidFill>
                    <a:latin typeface="Times New Roman" pitchFamily="18" charset="0"/>
                    <a:ea typeface="宋体" pitchFamily="2" charset="-122"/>
                  </a:defRPr>
                </a:lvl3pPr>
                <a:lvl4pPr marL="1600200" indent="-228600">
                  <a:defRPr sz="2800" b="1">
                    <a:solidFill>
                      <a:schemeClr val="tx1"/>
                    </a:solidFill>
                    <a:latin typeface="Times New Roman" pitchFamily="18" charset="0"/>
                    <a:ea typeface="宋体" pitchFamily="2" charset="-122"/>
                  </a:defRPr>
                </a:lvl4pPr>
                <a:lvl5pPr marL="2057400" indent="-22860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defRPr/>
                </a:pPr>
                <a:endParaRPr lang="zh-CN" altLang="en-US"/>
              </a:p>
            </p:txBody>
          </p:sp>
          <p:sp>
            <p:nvSpPr>
              <p:cNvPr id="15" name="Line 113">
                <a:extLst>
                  <a:ext uri="{FF2B5EF4-FFF2-40B4-BE49-F238E27FC236}">
                    <a16:creationId xmlns:a16="http://schemas.microsoft.com/office/drawing/2014/main" id="{047EA464-54EB-4BB8-A24D-BF57DF2FA7BE}"/>
                  </a:ext>
                </a:extLst>
              </p:cNvPr>
              <p:cNvSpPr>
                <a:spLocks noChangeShapeType="1"/>
              </p:cNvSpPr>
              <p:nvPr/>
            </p:nvSpPr>
            <p:spPr bwMode="auto">
              <a:xfrm>
                <a:off x="4416" y="1920"/>
                <a:ext cx="33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Object 71">
                <a:extLst>
                  <a:ext uri="{FF2B5EF4-FFF2-40B4-BE49-F238E27FC236}">
                    <a16:creationId xmlns:a16="http://schemas.microsoft.com/office/drawing/2014/main" id="{D4EAE7E2-AADA-487B-B4F0-69FFFDE3EC5B}"/>
                  </a:ext>
                </a:extLst>
              </p:cNvPr>
              <p:cNvGraphicFramePr>
                <a:graphicFrameLocks noChangeAspect="1"/>
              </p:cNvGraphicFramePr>
              <p:nvPr/>
            </p:nvGraphicFramePr>
            <p:xfrm>
              <a:off x="4608" y="1610"/>
              <a:ext cx="202" cy="310"/>
            </p:xfrm>
            <a:graphic>
              <a:graphicData uri="http://schemas.openxmlformats.org/presentationml/2006/ole">
                <mc:AlternateContent xmlns:mc="http://schemas.openxmlformats.org/markup-compatibility/2006">
                  <mc:Choice xmlns:v="urn:schemas-microsoft-com:vml" Requires="v">
                    <p:oleObj spid="_x0000_s48193" name="Equation" r:id="rId6" imgW="76123" imgH="123900" progId="Equation.DSMT4">
                      <p:embed/>
                    </p:oleObj>
                  </mc:Choice>
                  <mc:Fallback>
                    <p:oleObj name="Equation" r:id="rId6" imgW="76123" imgH="123900" progId="Equation.DSMT4">
                      <p:embed/>
                      <p:pic>
                        <p:nvPicPr>
                          <p:cNvPr id="60" name="Object 71">
                            <a:extLst>
                              <a:ext uri="{FF2B5EF4-FFF2-40B4-BE49-F238E27FC236}">
                                <a16:creationId xmlns:a16="http://schemas.microsoft.com/office/drawing/2014/main" id="{E8FFD1D7-30EE-44D6-BC4B-08ABA635D8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 y="1610"/>
                            <a:ext cx="20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3" name="直接箭头连接符 12">
              <a:extLst>
                <a:ext uri="{FF2B5EF4-FFF2-40B4-BE49-F238E27FC236}">
                  <a16:creationId xmlns:a16="http://schemas.microsoft.com/office/drawing/2014/main" id="{61F1E678-B550-4956-B2B6-FA567B270FA4}"/>
                </a:ext>
              </a:extLst>
            </p:cNvPr>
            <p:cNvCxnSpPr/>
            <p:nvPr/>
          </p:nvCxnSpPr>
          <p:spPr>
            <a:xfrm flipV="1">
              <a:off x="4267808" y="3029519"/>
              <a:ext cx="0" cy="11144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8" name="Text Box 11">
            <a:extLst>
              <a:ext uri="{FF2B5EF4-FFF2-40B4-BE49-F238E27FC236}">
                <a16:creationId xmlns:a16="http://schemas.microsoft.com/office/drawing/2014/main" id="{11E38452-6530-4BE1-B726-DCE64A547FE2}"/>
              </a:ext>
            </a:extLst>
          </p:cNvPr>
          <p:cNvSpPr txBox="1">
            <a:spLocks noChangeArrowheads="1"/>
          </p:cNvSpPr>
          <p:nvPr/>
        </p:nvSpPr>
        <p:spPr bwMode="auto">
          <a:xfrm>
            <a:off x="1892942" y="5504301"/>
            <a:ext cx="7956550" cy="9594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lnSpc>
                <a:spcPct val="150000"/>
              </a:lnSpc>
              <a:buFont typeface="Wingdings" panose="05000000000000000000" pitchFamily="2" charset="2"/>
              <a:buChar char="p"/>
            </a:pPr>
            <a:r>
              <a:rPr kumimoji="1" lang="zh-CN" altLang="en-US" b="1" dirty="0">
                <a:solidFill>
                  <a:srgbClr val="660066"/>
                </a:solidFill>
              </a:rPr>
              <a:t>动生电动势</a:t>
            </a:r>
            <a:r>
              <a:rPr kumimoji="1" lang="zh-CN" altLang="en-US" b="1" dirty="0">
                <a:solidFill>
                  <a:schemeClr val="tx1"/>
                </a:solidFill>
              </a:rPr>
              <a:t>：由导线作机械运动而在导体内部产生电动势</a:t>
            </a:r>
          </a:p>
          <a:p>
            <a:pPr marL="342900" indent="-342900" eaLnBrk="1" hangingPunct="1">
              <a:lnSpc>
                <a:spcPct val="150000"/>
              </a:lnSpc>
              <a:buFont typeface="Wingdings" panose="05000000000000000000" pitchFamily="2" charset="2"/>
              <a:buChar char="p"/>
            </a:pPr>
            <a:r>
              <a:rPr kumimoji="1" lang="zh-CN" altLang="en-US" b="1" dirty="0">
                <a:solidFill>
                  <a:srgbClr val="660066"/>
                </a:solidFill>
              </a:rPr>
              <a:t>感生电动势</a:t>
            </a:r>
            <a:r>
              <a:rPr kumimoji="1" lang="zh-CN" altLang="en-US" b="1" dirty="0">
                <a:solidFill>
                  <a:schemeClr val="tx1"/>
                </a:solidFill>
              </a:rPr>
              <a:t>：由磁场改变但导体不运动而在导体内部产生电动势</a:t>
            </a:r>
          </a:p>
        </p:txBody>
      </p:sp>
      <p:sp>
        <p:nvSpPr>
          <p:cNvPr id="69" name="文本框 68">
            <a:extLst>
              <a:ext uri="{FF2B5EF4-FFF2-40B4-BE49-F238E27FC236}">
                <a16:creationId xmlns:a16="http://schemas.microsoft.com/office/drawing/2014/main" id="{F9234BD6-711D-479F-858C-34D111B22B55}"/>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Text Box 6"/>
          <p:cNvSpPr txBox="1">
            <a:spLocks noChangeArrowheads="1"/>
          </p:cNvSpPr>
          <p:nvPr/>
        </p:nvSpPr>
        <p:spPr bwMode="auto">
          <a:xfrm>
            <a:off x="653044" y="1031219"/>
            <a:ext cx="2445756"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006600"/>
                </a:solidFill>
              </a:rPr>
              <a:t>（</a:t>
            </a:r>
            <a:r>
              <a:rPr kumimoji="1" lang="en-US" altLang="zh-CN" sz="2200" b="1" dirty="0">
                <a:solidFill>
                  <a:srgbClr val="006600"/>
                </a:solidFill>
              </a:rPr>
              <a:t>1</a:t>
            </a:r>
            <a:r>
              <a:rPr kumimoji="1" lang="zh-CN" altLang="en-US" sz="2200" b="1" dirty="0">
                <a:solidFill>
                  <a:srgbClr val="006600"/>
                </a:solidFill>
              </a:rPr>
              <a:t>）动生电动势</a:t>
            </a:r>
          </a:p>
        </p:txBody>
      </p:sp>
      <p:sp>
        <p:nvSpPr>
          <p:cNvPr id="3083" name="Rectangle 9"/>
          <p:cNvSpPr>
            <a:spLocks noChangeArrowheads="1"/>
          </p:cNvSpPr>
          <p:nvPr/>
        </p:nvSpPr>
        <p:spPr bwMode="auto">
          <a:xfrm>
            <a:off x="1524001" y="2471708"/>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64890" name="Object 26"/>
          <p:cNvGraphicFramePr>
            <a:graphicFrameLocks noChangeAspect="1"/>
          </p:cNvGraphicFramePr>
          <p:nvPr>
            <p:extLst>
              <p:ext uri="{D42A27DB-BD31-4B8C-83A1-F6EECF244321}">
                <p14:modId xmlns:p14="http://schemas.microsoft.com/office/powerpoint/2010/main" val="930642017"/>
              </p:ext>
            </p:extLst>
          </p:nvPr>
        </p:nvGraphicFramePr>
        <p:xfrm>
          <a:off x="2350134" y="1918212"/>
          <a:ext cx="4326015" cy="753551"/>
        </p:xfrm>
        <a:graphic>
          <a:graphicData uri="http://schemas.openxmlformats.org/presentationml/2006/ole">
            <mc:AlternateContent xmlns:mc="http://schemas.openxmlformats.org/markup-compatibility/2006">
              <mc:Choice xmlns:v="urn:schemas-microsoft-com:vml" Requires="v">
                <p:oleObj spid="_x0000_s49216" name="Equation" r:id="rId3" imgW="1892160" imgH="330120" progId="Equation.DSMT4">
                  <p:embed/>
                </p:oleObj>
              </mc:Choice>
              <mc:Fallback>
                <p:oleObj name="Equation" r:id="rId3" imgW="1892160" imgH="330120" progId="Equation.DSMT4">
                  <p:embed/>
                  <p:pic>
                    <p:nvPicPr>
                      <p:cNvPr id="16489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0134" y="1918212"/>
                        <a:ext cx="4326015" cy="753551"/>
                      </a:xfrm>
                      <a:prstGeom prst="rect">
                        <a:avLst/>
                      </a:prstGeom>
                      <a:noFill/>
                      <a:ln>
                        <a:noFill/>
                      </a:ln>
                      <a:effectLst/>
                    </p:spPr>
                  </p:pic>
                </p:oleObj>
              </mc:Fallback>
            </mc:AlternateContent>
          </a:graphicData>
        </a:graphic>
      </p:graphicFrame>
      <p:graphicFrame>
        <p:nvGraphicFramePr>
          <p:cNvPr id="164886" name="Object 22"/>
          <p:cNvGraphicFramePr>
            <a:graphicFrameLocks noChangeAspect="1"/>
          </p:cNvGraphicFramePr>
          <p:nvPr>
            <p:extLst>
              <p:ext uri="{D42A27DB-BD31-4B8C-83A1-F6EECF244321}">
                <p14:modId xmlns:p14="http://schemas.microsoft.com/office/powerpoint/2010/main" val="152402735"/>
              </p:ext>
            </p:extLst>
          </p:nvPr>
        </p:nvGraphicFramePr>
        <p:xfrm>
          <a:off x="8475515" y="953450"/>
          <a:ext cx="3503125" cy="2203015"/>
        </p:xfrm>
        <a:graphic>
          <a:graphicData uri="http://schemas.openxmlformats.org/presentationml/2006/ole">
            <mc:AlternateContent xmlns:mc="http://schemas.openxmlformats.org/markup-compatibility/2006">
              <mc:Choice xmlns:v="urn:schemas-microsoft-com:vml" Requires="v">
                <p:oleObj spid="_x0000_s49217" name="Picture" r:id="rId5" imgW="2619360" imgH="1647720" progId="Word.Picture.8">
                  <p:embed/>
                </p:oleObj>
              </mc:Choice>
              <mc:Fallback>
                <p:oleObj name="Picture" r:id="rId5" imgW="2619360" imgH="1647720" progId="Word.Picture.8">
                  <p:embed/>
                  <p:pic>
                    <p:nvPicPr>
                      <p:cNvPr id="164886"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5515" y="953450"/>
                        <a:ext cx="3503125" cy="2203015"/>
                      </a:xfrm>
                      <a:prstGeom prst="rect">
                        <a:avLst/>
                      </a:prstGeom>
                      <a:noFill/>
                      <a:ln w="9525">
                        <a:solidFill>
                          <a:srgbClr val="006600"/>
                        </a:solidFill>
                        <a:miter lim="800000"/>
                        <a:headEnd/>
                        <a:tailEnd/>
                      </a:ln>
                    </p:spPr>
                  </p:pic>
                </p:oleObj>
              </mc:Fallback>
            </mc:AlternateContent>
          </a:graphicData>
        </a:graphic>
      </p:graphicFrame>
      <p:sp>
        <p:nvSpPr>
          <p:cNvPr id="66" name="矩形 65"/>
          <p:cNvSpPr>
            <a:spLocks noChangeArrowheads="1"/>
          </p:cNvSpPr>
          <p:nvPr/>
        </p:nvSpPr>
        <p:spPr bwMode="auto">
          <a:xfrm>
            <a:off x="923855" y="3156465"/>
            <a:ext cx="9165149" cy="10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a:lnSpc>
                <a:spcPct val="150000"/>
              </a:lnSpc>
            </a:pPr>
            <a:r>
              <a:rPr lang="en-US" altLang="zh-CN" sz="2200" b="1" dirty="0">
                <a:solidFill>
                  <a:schemeClr val="tx1"/>
                </a:solidFill>
              </a:rPr>
              <a:t> </a:t>
            </a:r>
            <a:r>
              <a:rPr lang="zh-CN" altLang="en-US" sz="2200" b="1" dirty="0">
                <a:solidFill>
                  <a:schemeClr val="tx1"/>
                </a:solidFill>
              </a:rPr>
              <a:t>注意：若</a:t>
            </a:r>
            <a:r>
              <a:rPr lang="zh-CN" altLang="en-US" sz="2200" b="1" i="1" dirty="0">
                <a:solidFill>
                  <a:schemeClr val="tx1"/>
                </a:solidFill>
                <a:sym typeface="Symbol" panose="05050102010706020507" pitchFamily="18" charset="2"/>
              </a:rPr>
              <a:t></a:t>
            </a:r>
            <a:r>
              <a:rPr lang="en-US" altLang="zh-CN" sz="2200" b="1" i="1" baseline="-25000" dirty="0">
                <a:solidFill>
                  <a:schemeClr val="tx1"/>
                </a:solidFill>
              </a:rPr>
              <a:t>d </a:t>
            </a:r>
            <a:r>
              <a:rPr lang="en-US" altLang="zh-CN" sz="2200" b="1" dirty="0">
                <a:solidFill>
                  <a:schemeClr val="tx1"/>
                </a:solidFill>
              </a:rPr>
              <a:t>&gt;0, </a:t>
            </a:r>
            <a:r>
              <a:rPr lang="zh-CN" altLang="en-US" sz="2200" b="1" dirty="0">
                <a:solidFill>
                  <a:schemeClr val="tx1"/>
                </a:solidFill>
              </a:rPr>
              <a:t>则</a:t>
            </a:r>
            <a:r>
              <a:rPr lang="zh-CN" altLang="en-US" sz="2200" b="1" i="1" dirty="0">
                <a:solidFill>
                  <a:schemeClr val="tx1"/>
                </a:solidFill>
                <a:sym typeface="Symbol" panose="05050102010706020507" pitchFamily="18" charset="2"/>
              </a:rPr>
              <a:t></a:t>
            </a:r>
            <a:r>
              <a:rPr lang="en-US" altLang="zh-CN" sz="2200" b="1" i="1" baseline="-25000" dirty="0">
                <a:solidFill>
                  <a:schemeClr val="tx1"/>
                </a:solidFill>
                <a:sym typeface="Symbol" panose="05050102010706020507" pitchFamily="18" charset="2"/>
              </a:rPr>
              <a:t>d</a:t>
            </a:r>
            <a:r>
              <a:rPr lang="en-US" altLang="zh-CN" sz="2200" b="1" i="1" baseline="-25000" dirty="0">
                <a:solidFill>
                  <a:schemeClr val="tx1"/>
                </a:solidFill>
              </a:rPr>
              <a:t> </a:t>
            </a:r>
            <a:r>
              <a:rPr lang="zh-CN" altLang="en-US" sz="2200" b="1" dirty="0">
                <a:solidFill>
                  <a:schemeClr val="tx1"/>
                </a:solidFill>
              </a:rPr>
              <a:t>沿</a:t>
            </a:r>
            <a:r>
              <a:rPr lang="en-US" altLang="zh-CN" sz="2200" b="1" dirty="0">
                <a:solidFill>
                  <a:schemeClr val="tx1"/>
                </a:solidFill>
              </a:rPr>
              <a:t>d</a:t>
            </a:r>
            <a:r>
              <a:rPr lang="en-US" altLang="zh-CN" sz="2200" b="1" i="1" dirty="0">
                <a:solidFill>
                  <a:schemeClr val="tx1"/>
                </a:solidFill>
              </a:rPr>
              <a:t>l </a:t>
            </a:r>
            <a:r>
              <a:rPr lang="zh-CN" altLang="en-US" sz="2200" b="1" dirty="0">
                <a:solidFill>
                  <a:schemeClr val="tx1"/>
                </a:solidFill>
              </a:rPr>
              <a:t>方向，即</a:t>
            </a:r>
            <a:r>
              <a:rPr lang="en-US" altLang="zh-CN" sz="2200" b="1" i="1" dirty="0" err="1">
                <a:solidFill>
                  <a:schemeClr val="tx1"/>
                </a:solidFill>
              </a:rPr>
              <a:t>a</a:t>
            </a:r>
            <a:r>
              <a:rPr lang="en-US" altLang="zh-CN" sz="2200" b="1" dirty="0" err="1">
                <a:solidFill>
                  <a:schemeClr val="tx1"/>
                </a:solidFill>
                <a:sym typeface="Symbol" panose="05050102010706020507" pitchFamily="18" charset="2"/>
              </a:rPr>
              <a:t></a:t>
            </a:r>
            <a:r>
              <a:rPr lang="en-US" altLang="zh-CN" sz="2200" b="1" i="1" dirty="0" err="1">
                <a:solidFill>
                  <a:schemeClr val="tx1"/>
                </a:solidFill>
              </a:rPr>
              <a:t>b</a:t>
            </a:r>
            <a:r>
              <a:rPr lang="zh-CN" altLang="en-US" sz="2200" b="1" dirty="0">
                <a:solidFill>
                  <a:schemeClr val="tx1"/>
                </a:solidFill>
              </a:rPr>
              <a:t>的方向，</a:t>
            </a:r>
            <a:r>
              <a:rPr lang="en-US" altLang="zh-CN" sz="2200" b="1" dirty="0">
                <a:solidFill>
                  <a:schemeClr val="tx1"/>
                </a:solidFill>
              </a:rPr>
              <a:t>b</a:t>
            </a:r>
            <a:r>
              <a:rPr lang="zh-CN" altLang="en-US" sz="2200" b="1" dirty="0">
                <a:solidFill>
                  <a:schemeClr val="tx1"/>
                </a:solidFill>
              </a:rPr>
              <a:t>点电势高；</a:t>
            </a:r>
          </a:p>
          <a:p>
            <a:pPr>
              <a:lnSpc>
                <a:spcPct val="150000"/>
              </a:lnSpc>
            </a:pPr>
            <a:r>
              <a:rPr lang="zh-CN" altLang="en-US" sz="2200" b="1" dirty="0">
                <a:solidFill>
                  <a:schemeClr val="tx1"/>
                </a:solidFill>
              </a:rPr>
              <a:t>             若</a:t>
            </a:r>
            <a:r>
              <a:rPr lang="zh-CN" altLang="en-US" sz="2200" b="1" i="1" dirty="0">
                <a:solidFill>
                  <a:schemeClr val="tx1"/>
                </a:solidFill>
                <a:sym typeface="Symbol" panose="05050102010706020507" pitchFamily="18" charset="2"/>
              </a:rPr>
              <a:t></a:t>
            </a:r>
            <a:r>
              <a:rPr lang="en-US" altLang="zh-CN" sz="2200" b="1" i="1" baseline="-25000" dirty="0">
                <a:solidFill>
                  <a:schemeClr val="tx1"/>
                </a:solidFill>
                <a:sym typeface="Symbol" panose="05050102010706020507" pitchFamily="18" charset="2"/>
              </a:rPr>
              <a:t>d</a:t>
            </a:r>
            <a:r>
              <a:rPr lang="en-US" altLang="zh-CN" sz="2200" b="1" i="1" baseline="-25000" dirty="0">
                <a:solidFill>
                  <a:schemeClr val="tx1"/>
                </a:solidFill>
              </a:rPr>
              <a:t> </a:t>
            </a:r>
            <a:r>
              <a:rPr lang="en-US" altLang="zh-CN" sz="2200" b="1" dirty="0">
                <a:solidFill>
                  <a:schemeClr val="tx1"/>
                </a:solidFill>
              </a:rPr>
              <a:t>&lt;0, </a:t>
            </a:r>
            <a:r>
              <a:rPr lang="zh-CN" altLang="en-US" sz="2200" b="1" dirty="0">
                <a:solidFill>
                  <a:schemeClr val="tx1"/>
                </a:solidFill>
              </a:rPr>
              <a:t>则</a:t>
            </a:r>
            <a:r>
              <a:rPr lang="zh-CN" altLang="en-US" sz="2200" b="1" i="1" dirty="0">
                <a:solidFill>
                  <a:schemeClr val="tx1"/>
                </a:solidFill>
                <a:sym typeface="Symbol" panose="05050102010706020507" pitchFamily="18" charset="2"/>
              </a:rPr>
              <a:t></a:t>
            </a:r>
            <a:r>
              <a:rPr lang="en-US" altLang="zh-CN" sz="2200" b="1" i="1" baseline="-25000" dirty="0">
                <a:solidFill>
                  <a:schemeClr val="tx1"/>
                </a:solidFill>
                <a:sym typeface="Symbol" panose="05050102010706020507" pitchFamily="18" charset="2"/>
              </a:rPr>
              <a:t>d</a:t>
            </a:r>
            <a:r>
              <a:rPr lang="en-US" altLang="zh-CN" sz="2200" b="1" i="1" baseline="-25000" dirty="0">
                <a:solidFill>
                  <a:schemeClr val="tx1"/>
                </a:solidFill>
              </a:rPr>
              <a:t> </a:t>
            </a:r>
            <a:r>
              <a:rPr lang="zh-CN" altLang="en-US" sz="2200" b="1" dirty="0">
                <a:solidFill>
                  <a:schemeClr val="tx1"/>
                </a:solidFill>
              </a:rPr>
              <a:t>与 </a:t>
            </a:r>
            <a:r>
              <a:rPr lang="en-US" altLang="zh-CN" sz="2200" b="1" dirty="0">
                <a:solidFill>
                  <a:schemeClr val="tx1"/>
                </a:solidFill>
              </a:rPr>
              <a:t>d</a:t>
            </a:r>
            <a:r>
              <a:rPr lang="en-US" altLang="zh-CN" sz="2200" b="1" i="1" dirty="0">
                <a:solidFill>
                  <a:schemeClr val="tx1"/>
                </a:solidFill>
              </a:rPr>
              <a:t>l</a:t>
            </a:r>
            <a:r>
              <a:rPr lang="zh-CN" altLang="en-US" sz="2200" b="1" i="1" dirty="0">
                <a:solidFill>
                  <a:schemeClr val="tx1"/>
                </a:solidFill>
              </a:rPr>
              <a:t> </a:t>
            </a:r>
            <a:r>
              <a:rPr lang="zh-CN" altLang="en-US" sz="2200" b="1" dirty="0">
                <a:solidFill>
                  <a:schemeClr val="tx1"/>
                </a:solidFill>
              </a:rPr>
              <a:t>的方向相反，即</a:t>
            </a:r>
            <a:r>
              <a:rPr lang="en-US" altLang="zh-CN" sz="2200" b="1" i="1" dirty="0" err="1">
                <a:solidFill>
                  <a:schemeClr val="tx1"/>
                </a:solidFill>
              </a:rPr>
              <a:t>b</a:t>
            </a:r>
            <a:r>
              <a:rPr lang="en-US" altLang="zh-CN" sz="2200" b="1" dirty="0" err="1">
                <a:solidFill>
                  <a:schemeClr val="tx1"/>
                </a:solidFill>
                <a:sym typeface="Symbol" panose="05050102010706020507" pitchFamily="18" charset="2"/>
              </a:rPr>
              <a:t></a:t>
            </a:r>
            <a:r>
              <a:rPr lang="en-US" altLang="zh-CN" sz="2200" b="1" i="1" dirty="0" err="1">
                <a:solidFill>
                  <a:schemeClr val="tx1"/>
                </a:solidFill>
              </a:rPr>
              <a:t>a</a:t>
            </a:r>
            <a:r>
              <a:rPr lang="zh-CN" altLang="en-US" sz="2200" b="1" dirty="0">
                <a:solidFill>
                  <a:schemeClr val="tx1"/>
                </a:solidFill>
              </a:rPr>
              <a:t>的方向。</a:t>
            </a:r>
          </a:p>
        </p:txBody>
      </p:sp>
      <p:sp>
        <p:nvSpPr>
          <p:cNvPr id="13" name="文本框 12">
            <a:extLst>
              <a:ext uri="{FF2B5EF4-FFF2-40B4-BE49-F238E27FC236}">
                <a16:creationId xmlns:a16="http://schemas.microsoft.com/office/drawing/2014/main" id="{C219F275-A8F9-4979-BAE8-2FB83454D03B}"/>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4" name="Text Box 10"/>
          <p:cNvSpPr txBox="1">
            <a:spLocks noChangeArrowheads="1"/>
          </p:cNvSpPr>
          <p:nvPr/>
        </p:nvSpPr>
        <p:spPr bwMode="auto">
          <a:xfrm>
            <a:off x="504508" y="672575"/>
            <a:ext cx="5760764"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006600"/>
                </a:solidFill>
              </a:rPr>
              <a:t>（</a:t>
            </a:r>
            <a:r>
              <a:rPr kumimoji="1" lang="en-US" altLang="zh-CN" sz="2200" b="1" dirty="0">
                <a:solidFill>
                  <a:srgbClr val="006600"/>
                </a:solidFill>
              </a:rPr>
              <a:t>2</a:t>
            </a:r>
            <a:r>
              <a:rPr kumimoji="1" lang="zh-CN" altLang="en-US" sz="2200" b="1" dirty="0">
                <a:solidFill>
                  <a:srgbClr val="006600"/>
                </a:solidFill>
              </a:rPr>
              <a:t>）感生电动势</a:t>
            </a:r>
            <a:endParaRPr kumimoji="1" lang="en-US" altLang="zh-CN" sz="2200" b="1" dirty="0">
              <a:solidFill>
                <a:srgbClr val="006600"/>
              </a:solidFill>
            </a:endParaRPr>
          </a:p>
        </p:txBody>
      </p:sp>
      <p:grpSp>
        <p:nvGrpSpPr>
          <p:cNvPr id="11" name="组合 10">
            <a:extLst>
              <a:ext uri="{FF2B5EF4-FFF2-40B4-BE49-F238E27FC236}">
                <a16:creationId xmlns:a16="http://schemas.microsoft.com/office/drawing/2014/main" id="{F91F0698-32E8-4647-B820-7BEA86660B94}"/>
              </a:ext>
            </a:extLst>
          </p:cNvPr>
          <p:cNvGrpSpPr/>
          <p:nvPr/>
        </p:nvGrpSpPr>
        <p:grpSpPr>
          <a:xfrm>
            <a:off x="10489859" y="708232"/>
            <a:ext cx="1331640" cy="2195204"/>
            <a:chOff x="9392454" y="643742"/>
            <a:chExt cx="1890141" cy="3042666"/>
          </a:xfrm>
        </p:grpSpPr>
        <p:pic>
          <p:nvPicPr>
            <p:cNvPr id="12" name="Picture 72">
              <a:extLst>
                <a:ext uri="{FF2B5EF4-FFF2-40B4-BE49-F238E27FC236}">
                  <a16:creationId xmlns:a16="http://schemas.microsoft.com/office/drawing/2014/main" id="{7C83FD9C-4798-4322-9DBD-11A39C2BA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2454" y="643742"/>
              <a:ext cx="1890141" cy="30426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41F55E33-F866-47FC-A9FF-A34895716D87}"/>
                </a:ext>
              </a:extLst>
            </p:cNvPr>
            <p:cNvSpPr/>
            <p:nvPr/>
          </p:nvSpPr>
          <p:spPr>
            <a:xfrm>
              <a:off x="10588487" y="2577548"/>
              <a:ext cx="675861" cy="70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 Box 7">
            <a:extLst>
              <a:ext uri="{FF2B5EF4-FFF2-40B4-BE49-F238E27FC236}">
                <a16:creationId xmlns:a16="http://schemas.microsoft.com/office/drawing/2014/main" id="{314768B0-4751-4D3C-94DF-FE0C67531122}"/>
              </a:ext>
            </a:extLst>
          </p:cNvPr>
          <p:cNvSpPr txBox="1">
            <a:spLocks noChangeArrowheads="1"/>
          </p:cNvSpPr>
          <p:nvPr/>
        </p:nvSpPr>
        <p:spPr bwMode="auto">
          <a:xfrm>
            <a:off x="1004274" y="2963268"/>
            <a:ext cx="4537712"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buFont typeface="Wingdings" panose="05000000000000000000" pitchFamily="2" charset="2"/>
              <a:buChar char="p"/>
            </a:pPr>
            <a:r>
              <a:rPr kumimoji="1" lang="zh-CN" altLang="en-US" sz="2200" b="1" dirty="0">
                <a:solidFill>
                  <a:srgbClr val="0070C0"/>
                </a:solidFill>
              </a:rPr>
              <a:t>涡旋电场的通量与散度定理</a:t>
            </a:r>
          </a:p>
        </p:txBody>
      </p:sp>
      <p:sp>
        <p:nvSpPr>
          <p:cNvPr id="16" name="Text Box 8">
            <a:extLst>
              <a:ext uri="{FF2B5EF4-FFF2-40B4-BE49-F238E27FC236}">
                <a16:creationId xmlns:a16="http://schemas.microsoft.com/office/drawing/2014/main" id="{175500D2-EED6-4FFF-8AC8-538004F66462}"/>
              </a:ext>
            </a:extLst>
          </p:cNvPr>
          <p:cNvSpPr txBox="1">
            <a:spLocks noChangeArrowheads="1"/>
          </p:cNvSpPr>
          <p:nvPr/>
        </p:nvSpPr>
        <p:spPr bwMode="auto">
          <a:xfrm>
            <a:off x="1456653" y="3619983"/>
            <a:ext cx="8394186"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chemeClr val="tx1"/>
                </a:solidFill>
              </a:rPr>
              <a:t>涡旋电场是封闭的闭合曲线，通过任意封闭曲面的通量恒为零</a:t>
            </a:r>
            <a:endParaRPr kumimoji="1" lang="en-US" altLang="zh-CN" sz="2200" b="1" dirty="0">
              <a:solidFill>
                <a:schemeClr val="tx1"/>
              </a:solidFill>
            </a:endParaRPr>
          </a:p>
        </p:txBody>
      </p:sp>
      <p:grpSp>
        <p:nvGrpSpPr>
          <p:cNvPr id="17" name="Group 18">
            <a:extLst>
              <a:ext uri="{FF2B5EF4-FFF2-40B4-BE49-F238E27FC236}">
                <a16:creationId xmlns:a16="http://schemas.microsoft.com/office/drawing/2014/main" id="{8B767C72-7425-459C-8433-590DC7DAA9DC}"/>
              </a:ext>
            </a:extLst>
          </p:cNvPr>
          <p:cNvGrpSpPr>
            <a:grpSpLocks/>
          </p:cNvGrpSpPr>
          <p:nvPr/>
        </p:nvGrpSpPr>
        <p:grpSpPr bwMode="auto">
          <a:xfrm>
            <a:off x="3054532" y="4276698"/>
            <a:ext cx="5198427" cy="539066"/>
            <a:chOff x="988" y="1570"/>
            <a:chExt cx="3539" cy="417"/>
          </a:xfrm>
        </p:grpSpPr>
        <p:graphicFrame>
          <p:nvGraphicFramePr>
            <p:cNvPr id="18" name="Object 10">
              <a:extLst>
                <a:ext uri="{FF2B5EF4-FFF2-40B4-BE49-F238E27FC236}">
                  <a16:creationId xmlns:a16="http://schemas.microsoft.com/office/drawing/2014/main" id="{5A300F81-FB03-4BED-BBEB-64DAEE45BB0D}"/>
                </a:ext>
              </a:extLst>
            </p:cNvPr>
            <p:cNvGraphicFramePr>
              <a:graphicFrameLocks noChangeAspect="1"/>
            </p:cNvGraphicFramePr>
            <p:nvPr>
              <p:extLst>
                <p:ext uri="{D42A27DB-BD31-4B8C-83A1-F6EECF244321}">
                  <p14:modId xmlns:p14="http://schemas.microsoft.com/office/powerpoint/2010/main" val="1686705914"/>
                </p:ext>
              </p:extLst>
            </p:nvPr>
          </p:nvGraphicFramePr>
          <p:xfrm>
            <a:off x="988" y="1570"/>
            <a:ext cx="1168" cy="417"/>
          </p:xfrm>
          <a:graphic>
            <a:graphicData uri="http://schemas.openxmlformats.org/presentationml/2006/ole">
              <mc:AlternateContent xmlns:mc="http://schemas.openxmlformats.org/markup-compatibility/2006">
                <mc:Choice xmlns:v="urn:schemas-microsoft-com:vml" Requires="v">
                  <p:oleObj spid="_x0000_s50240" name="公式" r:id="rId4" imgW="1346040" imgH="482400" progId="Equation.3">
                    <p:embed/>
                  </p:oleObj>
                </mc:Choice>
                <mc:Fallback>
                  <p:oleObj name="公式" r:id="rId4" imgW="1346040" imgH="482400" progId="Equation.3">
                    <p:embed/>
                    <p:pic>
                      <p:nvPicPr>
                        <p:cNvPr id="18" name="Object 10">
                          <a:extLst>
                            <a:ext uri="{FF2B5EF4-FFF2-40B4-BE49-F238E27FC236}">
                              <a16:creationId xmlns:a16="http://schemas.microsoft.com/office/drawing/2014/main" id="{5A300F81-FB03-4BED-BBEB-64DAEE45BB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 y="1570"/>
                          <a:ext cx="1168" cy="417"/>
                        </a:xfrm>
                        <a:prstGeom prst="rect">
                          <a:avLst/>
                        </a:prstGeom>
                        <a:noFill/>
                        <a:ln>
                          <a:noFill/>
                        </a:ln>
                        <a:effectLst/>
                      </p:spPr>
                    </p:pic>
                  </p:oleObj>
                </mc:Fallback>
              </mc:AlternateContent>
            </a:graphicData>
          </a:graphic>
        </p:graphicFrame>
        <p:graphicFrame>
          <p:nvGraphicFramePr>
            <p:cNvPr id="19" name="Object 11">
              <a:extLst>
                <a:ext uri="{FF2B5EF4-FFF2-40B4-BE49-F238E27FC236}">
                  <a16:creationId xmlns:a16="http://schemas.microsoft.com/office/drawing/2014/main" id="{F42B4CF5-4782-4194-8C94-1B77E0B68ED6}"/>
                </a:ext>
              </a:extLst>
            </p:cNvPr>
            <p:cNvGraphicFramePr>
              <a:graphicFrameLocks noChangeAspect="1"/>
            </p:cNvGraphicFramePr>
            <p:nvPr>
              <p:extLst>
                <p:ext uri="{D42A27DB-BD31-4B8C-83A1-F6EECF244321}">
                  <p14:modId xmlns:p14="http://schemas.microsoft.com/office/powerpoint/2010/main" val="2973885124"/>
                </p:ext>
              </p:extLst>
            </p:nvPr>
          </p:nvGraphicFramePr>
          <p:xfrm>
            <a:off x="3553" y="1606"/>
            <a:ext cx="974" cy="338"/>
          </p:xfrm>
          <a:graphic>
            <a:graphicData uri="http://schemas.openxmlformats.org/presentationml/2006/ole">
              <mc:AlternateContent xmlns:mc="http://schemas.openxmlformats.org/markup-compatibility/2006">
                <mc:Choice xmlns:v="urn:schemas-microsoft-com:vml" Requires="v">
                  <p:oleObj spid="_x0000_s50241" name="公式" r:id="rId6" imgW="1091880" imgH="380880" progId="Equation.3">
                    <p:embed/>
                  </p:oleObj>
                </mc:Choice>
                <mc:Fallback>
                  <p:oleObj name="公式" r:id="rId6" imgW="1091880" imgH="380880" progId="Equation.3">
                    <p:embed/>
                    <p:pic>
                      <p:nvPicPr>
                        <p:cNvPr id="19" name="Object 11">
                          <a:extLst>
                            <a:ext uri="{FF2B5EF4-FFF2-40B4-BE49-F238E27FC236}">
                              <a16:creationId xmlns:a16="http://schemas.microsoft.com/office/drawing/2014/main" id="{F42B4CF5-4782-4194-8C94-1B77E0B68E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3" y="1606"/>
                          <a:ext cx="974" cy="338"/>
                        </a:xfrm>
                        <a:prstGeom prst="rect">
                          <a:avLst/>
                        </a:prstGeom>
                        <a:noFill/>
                        <a:ln>
                          <a:noFill/>
                        </a:ln>
                        <a:effectLst/>
                      </p:spPr>
                    </p:pic>
                  </p:oleObj>
                </mc:Fallback>
              </mc:AlternateContent>
            </a:graphicData>
          </a:graphic>
        </p:graphicFrame>
      </p:grpSp>
      <p:sp>
        <p:nvSpPr>
          <p:cNvPr id="20" name="Text Box 13">
            <a:extLst>
              <a:ext uri="{FF2B5EF4-FFF2-40B4-BE49-F238E27FC236}">
                <a16:creationId xmlns:a16="http://schemas.microsoft.com/office/drawing/2014/main" id="{A10A72A2-43EA-46FA-B15C-E31D69FA75F6}"/>
              </a:ext>
            </a:extLst>
          </p:cNvPr>
          <p:cNvSpPr txBox="1">
            <a:spLocks noChangeArrowheads="1"/>
          </p:cNvSpPr>
          <p:nvPr/>
        </p:nvSpPr>
        <p:spPr bwMode="auto">
          <a:xfrm>
            <a:off x="1065234" y="5212102"/>
            <a:ext cx="393278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buFont typeface="Wingdings" panose="05000000000000000000" pitchFamily="2" charset="2"/>
              <a:buChar char="p"/>
            </a:pPr>
            <a:r>
              <a:rPr kumimoji="1" lang="zh-CN" altLang="en-US" sz="2200" b="1" dirty="0">
                <a:solidFill>
                  <a:srgbClr val="0070C0"/>
                </a:solidFill>
              </a:rPr>
              <a:t>涡旋电场的环量与旋度定理</a:t>
            </a:r>
          </a:p>
        </p:txBody>
      </p:sp>
      <p:grpSp>
        <p:nvGrpSpPr>
          <p:cNvPr id="21" name="Group 17">
            <a:extLst>
              <a:ext uri="{FF2B5EF4-FFF2-40B4-BE49-F238E27FC236}">
                <a16:creationId xmlns:a16="http://schemas.microsoft.com/office/drawing/2014/main" id="{C4CE58A8-8E62-4833-8CD1-C2A99DF7771F}"/>
              </a:ext>
            </a:extLst>
          </p:cNvPr>
          <p:cNvGrpSpPr>
            <a:grpSpLocks/>
          </p:cNvGrpSpPr>
          <p:nvPr/>
        </p:nvGrpSpPr>
        <p:grpSpPr bwMode="auto">
          <a:xfrm>
            <a:off x="4887186" y="4895213"/>
            <a:ext cx="4735514" cy="1800227"/>
            <a:chOff x="2737" y="1955"/>
            <a:chExt cx="2983" cy="1134"/>
          </a:xfrm>
        </p:grpSpPr>
        <mc:AlternateContent xmlns:mc="http://schemas.openxmlformats.org/markup-compatibility/2006">
          <mc:Choice xmlns:a14="http://schemas.microsoft.com/office/drawing/2010/main" Requires="a14">
            <p:sp>
              <p:nvSpPr>
                <p:cNvPr id="22" name="Object 15">
                  <a:extLst>
                    <a:ext uri="{FF2B5EF4-FFF2-40B4-BE49-F238E27FC236}">
                      <a16:creationId xmlns:a16="http://schemas.microsoft.com/office/drawing/2014/main" id="{92CDCDC1-C56A-487C-9DFF-3807AC3F966C}"/>
                    </a:ext>
                  </a:extLst>
                </p:cNvPr>
                <p:cNvSpPr txBox="1"/>
                <p:nvPr/>
              </p:nvSpPr>
              <p:spPr bwMode="auto">
                <a:xfrm>
                  <a:off x="2737" y="1955"/>
                  <a:ext cx="2983" cy="5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solidFill>
                                  <a:srgbClr val="006A00"/>
                                </a:solidFill>
                                <a:latin typeface="Cambria Math" panose="02040503050406030204" pitchFamily="18" charset="0"/>
                              </a:rPr>
                            </m:ctrlPr>
                          </m:sSubPr>
                          <m:e>
                            <m:r>
                              <a:rPr lang="zh-CN" altLang="en-US" sz="2200" b="1" i="1">
                                <a:solidFill>
                                  <a:srgbClr val="006A00"/>
                                </a:solidFill>
                                <a:latin typeface="Cambria Math" panose="02040503050406030204" pitchFamily="18" charset="0"/>
                              </a:rPr>
                              <m:t>𝜺</m:t>
                            </m:r>
                          </m:e>
                          <m:sub>
                            <m:r>
                              <a:rPr lang="zh-CN" altLang="en-US" sz="2200" b="1" i="1">
                                <a:solidFill>
                                  <a:srgbClr val="006A00"/>
                                </a:solidFill>
                                <a:latin typeface="Cambria Math" panose="02040503050406030204" pitchFamily="18" charset="0"/>
                              </a:rPr>
                              <m:t>𝒊</m:t>
                            </m:r>
                          </m:sub>
                        </m:sSub>
                        <m:r>
                          <a:rPr lang="zh-CN" altLang="en-US" sz="2200" b="1" i="1">
                            <a:solidFill>
                              <a:srgbClr val="006A00"/>
                            </a:solidFill>
                            <a:latin typeface="Cambria Math" panose="02040503050406030204" pitchFamily="18" charset="0"/>
                          </a:rPr>
                          <m:t>=</m:t>
                        </m:r>
                        <m:nary>
                          <m:naryPr>
                            <m:chr m:val="∮"/>
                            <m:subHide m:val="on"/>
                            <m:supHide m:val="on"/>
                            <m:ctrlPr>
                              <a:rPr lang="zh-CN" altLang="en-US" sz="2200" b="1" i="1">
                                <a:solidFill>
                                  <a:srgbClr val="006A00"/>
                                </a:solidFill>
                                <a:latin typeface="Cambria Math" panose="02040503050406030204" pitchFamily="18" charset="0"/>
                              </a:rPr>
                            </m:ctrlPr>
                          </m:naryPr>
                          <m:sub/>
                          <m:sup/>
                          <m:e>
                            <m:sSub>
                              <m:sSubPr>
                                <m:ctrlPr>
                                  <a:rPr lang="zh-CN" altLang="en-US" sz="2200" b="1" i="1">
                                    <a:solidFill>
                                      <a:srgbClr val="006A00"/>
                                    </a:solidFill>
                                    <a:latin typeface="Cambria Math" panose="02040503050406030204" pitchFamily="18" charset="0"/>
                                  </a:rPr>
                                </m:ctrlPr>
                              </m:sSubPr>
                              <m:e>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𝑬</m:t>
                                    </m:r>
                                  </m:e>
                                </m:acc>
                              </m:e>
                              <m:sub>
                                <m:r>
                                  <a:rPr lang="zh-CN" altLang="en-US" sz="2200" b="1" i="1">
                                    <a:solidFill>
                                      <a:srgbClr val="006A00"/>
                                    </a:solidFill>
                                    <a:latin typeface="Cambria Math" panose="02040503050406030204" pitchFamily="18" charset="0"/>
                                  </a:rPr>
                                  <m:t>𝒊</m:t>
                                </m:r>
                              </m:sub>
                            </m:sSub>
                            <m:r>
                              <a:rPr lang="zh-CN" altLang="en-US" sz="2200" b="1" i="1">
                                <a:solidFill>
                                  <a:srgbClr val="006A00"/>
                                </a:solidFill>
                                <a:latin typeface="Cambria Math" panose="02040503050406030204" pitchFamily="18" charset="0"/>
                              </a:rPr>
                              <m:t>⋅</m:t>
                            </m:r>
                            <m:r>
                              <a:rPr lang="zh-CN" altLang="en-US" sz="2200" b="1">
                                <a:solidFill>
                                  <a:srgbClr val="006A00"/>
                                </a:solidFill>
                                <a:latin typeface="Cambria Math" panose="02040503050406030204" pitchFamily="18" charset="0"/>
                              </a:rPr>
                              <m:t>𝐝</m:t>
                            </m:r>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𝒍</m:t>
                                </m:r>
                              </m:e>
                            </m:acc>
                          </m:e>
                        </m:nary>
                        <m:r>
                          <a:rPr lang="zh-CN" altLang="en-US" sz="2200" b="1" i="1">
                            <a:solidFill>
                              <a:srgbClr val="006A00"/>
                            </a:solidFill>
                            <a:latin typeface="Cambria Math" panose="02040503050406030204" pitchFamily="18" charset="0"/>
                          </a:rPr>
                          <m:t>=−</m:t>
                        </m:r>
                        <m:nary>
                          <m:naryPr>
                            <m:chr m:val="∬"/>
                            <m:supHide m:val="on"/>
                            <m:ctrlPr>
                              <a:rPr lang="zh-CN" altLang="en-US" sz="2200" b="1" i="1">
                                <a:solidFill>
                                  <a:srgbClr val="006A00"/>
                                </a:solidFill>
                                <a:latin typeface="Cambria Math" panose="02040503050406030204" pitchFamily="18" charset="0"/>
                              </a:rPr>
                            </m:ctrlPr>
                          </m:naryPr>
                          <m:sub>
                            <m:r>
                              <a:rPr lang="zh-CN" altLang="en-US" sz="2200" b="1" i="1">
                                <a:solidFill>
                                  <a:srgbClr val="006A00"/>
                                </a:solidFill>
                                <a:latin typeface="Cambria Math" panose="02040503050406030204" pitchFamily="18" charset="0"/>
                              </a:rPr>
                              <m:t>𝒔</m:t>
                            </m:r>
                          </m:sub>
                          <m:sup/>
                          <m:e>
                            <m:f>
                              <m:fPr>
                                <m:ctrlPr>
                                  <a:rPr lang="zh-CN" altLang="en-US" sz="2200" b="1" i="1">
                                    <a:solidFill>
                                      <a:srgbClr val="006A00"/>
                                    </a:solidFill>
                                    <a:latin typeface="Cambria Math" panose="02040503050406030204" pitchFamily="18" charset="0"/>
                                  </a:rPr>
                                </m:ctrlPr>
                              </m:fPr>
                              <m:num>
                                <m:r>
                                  <a:rPr lang="zh-CN" altLang="en-US" sz="2200" b="1" i="1">
                                    <a:solidFill>
                                      <a:srgbClr val="006A00"/>
                                    </a:solidFill>
                                    <a:latin typeface="Cambria Math" panose="02040503050406030204" pitchFamily="18" charset="0"/>
                                  </a:rPr>
                                  <m:t>𝝏</m:t>
                                </m:r>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𝑩</m:t>
                                    </m:r>
                                  </m:e>
                                </m:acc>
                              </m:num>
                              <m:den>
                                <m:r>
                                  <a:rPr lang="zh-CN" altLang="en-US" sz="2200" b="1" i="1">
                                    <a:solidFill>
                                      <a:srgbClr val="006A00"/>
                                    </a:solidFill>
                                    <a:latin typeface="Cambria Math" panose="02040503050406030204" pitchFamily="18" charset="0"/>
                                  </a:rPr>
                                  <m:t>𝝏</m:t>
                                </m:r>
                                <m:r>
                                  <a:rPr lang="zh-CN" altLang="en-US" sz="2200" b="1" i="1">
                                    <a:solidFill>
                                      <a:srgbClr val="006A00"/>
                                    </a:solidFill>
                                    <a:latin typeface="Cambria Math" panose="02040503050406030204" pitchFamily="18" charset="0"/>
                                  </a:rPr>
                                  <m:t>𝒕</m:t>
                                </m:r>
                              </m:den>
                            </m:f>
                          </m:e>
                        </m:nary>
                        <m:r>
                          <a:rPr lang="zh-CN" altLang="en-US" sz="2200" b="1" i="1">
                            <a:solidFill>
                              <a:srgbClr val="006A00"/>
                            </a:solidFill>
                            <a:latin typeface="Cambria Math" panose="02040503050406030204" pitchFamily="18" charset="0"/>
                          </a:rPr>
                          <m:t>⋅</m:t>
                        </m:r>
                        <m:r>
                          <a:rPr lang="zh-CN" altLang="en-US" sz="2200" b="1">
                            <a:solidFill>
                              <a:srgbClr val="006A00"/>
                            </a:solidFill>
                            <a:latin typeface="Cambria Math" panose="02040503050406030204" pitchFamily="18" charset="0"/>
                          </a:rPr>
                          <m:t>𝐝</m:t>
                        </m:r>
                        <m:acc>
                          <m:accPr>
                            <m:chr m:val="⃗"/>
                            <m:ctrlPr>
                              <a:rPr lang="zh-CN" altLang="en-US" sz="2200" b="1" i="1">
                                <a:solidFill>
                                  <a:srgbClr val="006A00"/>
                                </a:solidFill>
                                <a:latin typeface="Cambria Math" panose="02040503050406030204" pitchFamily="18" charset="0"/>
                              </a:rPr>
                            </m:ctrlPr>
                          </m:accPr>
                          <m:e>
                            <m:r>
                              <a:rPr lang="zh-CN" altLang="en-US" sz="2200" b="1" i="1">
                                <a:solidFill>
                                  <a:srgbClr val="006A00"/>
                                </a:solidFill>
                                <a:latin typeface="Cambria Math" panose="02040503050406030204" pitchFamily="18" charset="0"/>
                              </a:rPr>
                              <m:t>𝑺</m:t>
                            </m:r>
                          </m:e>
                        </m:acc>
                      </m:oMath>
                    </m:oMathPara>
                  </a14:m>
                  <a:endParaRPr lang="zh-CN" altLang="en-US" sz="2200" b="1" dirty="0"/>
                </a:p>
              </p:txBody>
            </p:sp>
          </mc:Choice>
          <mc:Fallback>
            <p:sp>
              <p:nvSpPr>
                <p:cNvPr id="22" name="Object 15">
                  <a:extLst>
                    <a:ext uri="{FF2B5EF4-FFF2-40B4-BE49-F238E27FC236}">
                      <a16:creationId xmlns:a16="http://schemas.microsoft.com/office/drawing/2014/main" id="{92CDCDC1-C56A-487C-9DFF-3807AC3F966C}"/>
                    </a:ext>
                  </a:extLst>
                </p:cNvPr>
                <p:cNvSpPr txBox="1">
                  <a:spLocks noRot="1" noChangeAspect="1" noMove="1" noResize="1" noEditPoints="1" noAdjustHandles="1" noChangeArrowheads="1" noChangeShapeType="1" noTextEdit="1"/>
                </p:cNvSpPr>
                <p:nvPr/>
              </p:nvSpPr>
              <p:spPr bwMode="auto">
                <a:xfrm>
                  <a:off x="2737" y="1955"/>
                  <a:ext cx="2983" cy="500"/>
                </a:xfrm>
                <a:prstGeom prst="rect">
                  <a:avLst/>
                </a:prstGeom>
                <a:blipFill>
                  <a:blip r:embed="rId8"/>
                  <a:stretch>
                    <a:fillRect b="-4615"/>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Object 16">
                  <a:extLst>
                    <a:ext uri="{FF2B5EF4-FFF2-40B4-BE49-F238E27FC236}">
                      <a16:creationId xmlns:a16="http://schemas.microsoft.com/office/drawing/2014/main" id="{298DD175-DD01-4750-9621-9E868720FAB5}"/>
                    </a:ext>
                  </a:extLst>
                </p:cNvPr>
                <p:cNvSpPr txBox="1"/>
                <p:nvPr/>
              </p:nvSpPr>
              <p:spPr bwMode="auto">
                <a:xfrm>
                  <a:off x="3210" y="2590"/>
                  <a:ext cx="2422" cy="499"/>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m:t>
                        </m:r>
                        <m:sSub>
                          <m:sSubPr>
                            <m:ctrlPr>
                              <a:rPr lang="zh-CN" altLang="en-US" sz="2200" b="1" i="1">
                                <a:solidFill>
                                  <a:srgbClr val="006600"/>
                                </a:solidFill>
                                <a:latin typeface="Cambria Math" panose="02040503050406030204" pitchFamily="18" charset="0"/>
                              </a:rPr>
                            </m:ctrlPr>
                          </m:sSubPr>
                          <m:e>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𝑬</m:t>
                                </m:r>
                              </m:e>
                            </m:acc>
                          </m:e>
                          <m:sub>
                            <m:r>
                              <a:rPr lang="zh-CN" altLang="en-US" sz="2200" b="1" i="1">
                                <a:solidFill>
                                  <a:srgbClr val="006600"/>
                                </a:solidFill>
                                <a:latin typeface="Cambria Math" panose="02040503050406030204" pitchFamily="18" charset="0"/>
                              </a:rPr>
                              <m:t>𝒊</m:t>
                            </m:r>
                          </m:sub>
                        </m:sSub>
                        <m:r>
                          <a:rPr lang="zh-CN" altLang="en-US" sz="2200" b="1" i="1">
                            <a:solidFill>
                              <a:srgbClr val="006600"/>
                            </a:solidFill>
                            <a:latin typeface="Cambria Math" panose="02040503050406030204" pitchFamily="18" charset="0"/>
                          </a:rPr>
                          <m:t>=−</m:t>
                        </m:r>
                        <m:f>
                          <m:fPr>
                            <m:ctrlPr>
                              <a:rPr lang="zh-CN" altLang="en-US" sz="2200" b="1" i="1">
                                <a:solidFill>
                                  <a:srgbClr val="006600"/>
                                </a:solidFill>
                                <a:latin typeface="Cambria Math" panose="02040503050406030204" pitchFamily="18" charset="0"/>
                              </a:rPr>
                            </m:ctrlPr>
                          </m:fPr>
                          <m:num>
                            <m:r>
                              <a:rPr lang="zh-CN" altLang="en-US" sz="2200" b="1" i="1">
                                <a:solidFill>
                                  <a:srgbClr val="006600"/>
                                </a:solidFill>
                                <a:latin typeface="Cambria Math" panose="02040503050406030204" pitchFamily="18" charset="0"/>
                              </a:rPr>
                              <m:t>𝝏</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𝑩</m:t>
                                </m:r>
                              </m:e>
                            </m:acc>
                          </m:num>
                          <m:den>
                            <m:r>
                              <a:rPr lang="zh-CN" altLang="en-US" sz="2200" b="1" i="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𝒕</m:t>
                            </m:r>
                          </m:den>
                        </m:f>
                      </m:oMath>
                    </m:oMathPara>
                  </a14:m>
                  <a:endParaRPr lang="zh-CN" altLang="en-US" sz="2200" b="1" dirty="0">
                    <a:solidFill>
                      <a:srgbClr val="006600"/>
                    </a:solidFill>
                  </a:endParaRPr>
                </a:p>
              </p:txBody>
            </p:sp>
          </mc:Choice>
          <mc:Fallback>
            <p:sp>
              <p:nvSpPr>
                <p:cNvPr id="23" name="Object 16">
                  <a:extLst>
                    <a:ext uri="{FF2B5EF4-FFF2-40B4-BE49-F238E27FC236}">
                      <a16:creationId xmlns:a16="http://schemas.microsoft.com/office/drawing/2014/main" id="{298DD175-DD01-4750-9621-9E868720FAB5}"/>
                    </a:ext>
                  </a:extLst>
                </p:cNvPr>
                <p:cNvSpPr txBox="1">
                  <a:spLocks noRot="1" noChangeAspect="1" noMove="1" noResize="1" noEditPoints="1" noAdjustHandles="1" noChangeArrowheads="1" noChangeShapeType="1" noTextEdit="1"/>
                </p:cNvSpPr>
                <p:nvPr/>
              </p:nvSpPr>
              <p:spPr bwMode="auto">
                <a:xfrm>
                  <a:off x="3210" y="2590"/>
                  <a:ext cx="2422" cy="499"/>
                </a:xfrm>
                <a:prstGeom prst="rect">
                  <a:avLst/>
                </a:prstGeom>
                <a:blipFill>
                  <a:blip r:embed="rId9"/>
                  <a:stretch>
                    <a:fillRect/>
                  </a:stretch>
                </a:blipFill>
                <a:ln>
                  <a:noFill/>
                </a:ln>
                <a:effectLst/>
              </p:spPr>
              <p:txBody>
                <a:bodyPr/>
                <a:lstStyle/>
                <a:p>
                  <a:r>
                    <a:rPr lang="zh-CN" altLang="en-US">
                      <a:noFill/>
                    </a:rPr>
                    <a:t> </a:t>
                  </a:r>
                </a:p>
              </p:txBody>
            </p:sp>
          </mc:Fallback>
        </mc:AlternateContent>
      </p:grpSp>
      <p:sp>
        <p:nvSpPr>
          <p:cNvPr id="24" name="矩形 23">
            <a:extLst>
              <a:ext uri="{FF2B5EF4-FFF2-40B4-BE49-F238E27FC236}">
                <a16:creationId xmlns:a16="http://schemas.microsoft.com/office/drawing/2014/main" id="{172E3B80-4898-43B1-8B8E-B87ECEEB5EE9}"/>
              </a:ext>
            </a:extLst>
          </p:cNvPr>
          <p:cNvSpPr/>
          <p:nvPr/>
        </p:nvSpPr>
        <p:spPr>
          <a:xfrm>
            <a:off x="9184806" y="5214283"/>
            <a:ext cx="748923" cy="430887"/>
          </a:xfrm>
          <a:prstGeom prst="rect">
            <a:avLst/>
          </a:prstGeom>
        </p:spPr>
        <p:txBody>
          <a:bodyPr wrap="none">
            <a:spAutoFit/>
          </a:bodyPr>
          <a:lstStyle/>
          <a:p>
            <a:r>
              <a:rPr kumimoji="1" lang="zh-CN" altLang="en-US" sz="2200" b="1" dirty="0">
                <a:solidFill>
                  <a:srgbClr val="006600"/>
                </a:solidFill>
              </a:rPr>
              <a:t>环量</a:t>
            </a:r>
            <a:endParaRPr lang="zh-CN" altLang="en-US" sz="2200" dirty="0">
              <a:solidFill>
                <a:srgbClr val="006600"/>
              </a:solidFill>
            </a:endParaRPr>
          </a:p>
        </p:txBody>
      </p:sp>
      <p:sp>
        <p:nvSpPr>
          <p:cNvPr id="25" name="矩形 24">
            <a:extLst>
              <a:ext uri="{FF2B5EF4-FFF2-40B4-BE49-F238E27FC236}">
                <a16:creationId xmlns:a16="http://schemas.microsoft.com/office/drawing/2014/main" id="{58FC7D07-6C0A-4800-860E-9A5502269EA4}"/>
              </a:ext>
            </a:extLst>
          </p:cNvPr>
          <p:cNvSpPr/>
          <p:nvPr/>
        </p:nvSpPr>
        <p:spPr>
          <a:xfrm>
            <a:off x="9231477" y="6010979"/>
            <a:ext cx="748923" cy="430887"/>
          </a:xfrm>
          <a:prstGeom prst="rect">
            <a:avLst/>
          </a:prstGeom>
        </p:spPr>
        <p:txBody>
          <a:bodyPr wrap="none">
            <a:spAutoFit/>
          </a:bodyPr>
          <a:lstStyle/>
          <a:p>
            <a:r>
              <a:rPr kumimoji="1" lang="zh-CN" altLang="en-US" sz="2200" b="1" dirty="0">
                <a:solidFill>
                  <a:srgbClr val="006600"/>
                </a:solidFill>
              </a:rPr>
              <a:t>旋度</a:t>
            </a:r>
            <a:endParaRPr lang="zh-CN" altLang="en-US" sz="2200" dirty="0">
              <a:solidFill>
                <a:srgbClr val="006600"/>
              </a:solidFill>
            </a:endParaRPr>
          </a:p>
        </p:txBody>
      </p:sp>
      <p:sp>
        <p:nvSpPr>
          <p:cNvPr id="26" name="Text Box 8">
            <a:extLst>
              <a:ext uri="{FF2B5EF4-FFF2-40B4-BE49-F238E27FC236}">
                <a16:creationId xmlns:a16="http://schemas.microsoft.com/office/drawing/2014/main" id="{88F0908E-1256-41FF-8178-C54BF044CA98}"/>
              </a:ext>
            </a:extLst>
          </p:cNvPr>
          <p:cNvSpPr txBox="1">
            <a:spLocks noChangeArrowheads="1"/>
          </p:cNvSpPr>
          <p:nvPr/>
        </p:nvSpPr>
        <p:spPr bwMode="auto">
          <a:xfrm>
            <a:off x="1487249" y="2184054"/>
            <a:ext cx="83941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chemeClr val="tx1"/>
                </a:solidFill>
              </a:rPr>
              <a:t>感生电动势：由变化的磁场产生的涡旋电场在导体中形成的电动势</a:t>
            </a:r>
          </a:p>
        </p:txBody>
      </p:sp>
      <p:sp>
        <p:nvSpPr>
          <p:cNvPr id="27" name="Text Box 14">
            <a:extLst>
              <a:ext uri="{FF2B5EF4-FFF2-40B4-BE49-F238E27FC236}">
                <a16:creationId xmlns:a16="http://schemas.microsoft.com/office/drawing/2014/main" id="{858E5EBB-8E09-44F3-BE00-F280F5FFEAAF}"/>
              </a:ext>
            </a:extLst>
          </p:cNvPr>
          <p:cNvSpPr txBox="1">
            <a:spLocks noChangeArrowheads="1"/>
          </p:cNvSpPr>
          <p:nvPr/>
        </p:nvSpPr>
        <p:spPr bwMode="auto">
          <a:xfrm>
            <a:off x="1524000" y="1343912"/>
            <a:ext cx="6978650" cy="461922"/>
          </a:xfrm>
          <a:prstGeom prst="rect">
            <a:avLst/>
          </a:prstGeom>
          <a:noFill/>
          <a:ln w="9525">
            <a:noFill/>
            <a:miter lim="800000"/>
            <a:headEn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20000"/>
              </a:lnSpc>
            </a:pPr>
            <a:r>
              <a:rPr kumimoji="1" lang="zh-CN" altLang="en-US" sz="2200" b="1" dirty="0">
                <a:solidFill>
                  <a:schemeClr val="tx1"/>
                </a:solidFill>
              </a:rPr>
              <a:t>变化的磁场将产生电场，且该感生电场是涡旋电场</a:t>
            </a:r>
          </a:p>
        </p:txBody>
      </p:sp>
      <p:sp>
        <p:nvSpPr>
          <p:cNvPr id="28" name="文本框 27">
            <a:extLst>
              <a:ext uri="{FF2B5EF4-FFF2-40B4-BE49-F238E27FC236}">
                <a16:creationId xmlns:a16="http://schemas.microsoft.com/office/drawing/2014/main" id="{8512B6FC-F233-47FF-A19D-65643C69810C}"/>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3" name="Text Box 23"/>
          <p:cNvSpPr txBox="1">
            <a:spLocks noChangeArrowheads="1"/>
          </p:cNvSpPr>
          <p:nvPr/>
        </p:nvSpPr>
        <p:spPr bwMode="auto">
          <a:xfrm>
            <a:off x="1123155" y="2881962"/>
            <a:ext cx="14366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sz="2200" b="1">
                <a:solidFill>
                  <a:srgbClr val="660066"/>
                </a:solidFill>
              </a:rPr>
              <a:t> </a:t>
            </a:r>
            <a:r>
              <a:rPr kumimoji="1" lang="zh-CN" altLang="en-US" sz="2200" b="1">
                <a:solidFill>
                  <a:srgbClr val="660066"/>
                </a:solidFill>
              </a:rPr>
              <a:t>解</a:t>
            </a:r>
            <a:r>
              <a:rPr kumimoji="1" lang="en-US" altLang="zh-CN" sz="2200" b="1">
                <a:solidFill>
                  <a:srgbClr val="660066"/>
                </a:solidFill>
              </a:rPr>
              <a:t>: </a:t>
            </a:r>
          </a:p>
        </p:txBody>
      </p:sp>
      <p:sp>
        <p:nvSpPr>
          <p:cNvPr id="7174" name="Text Box 132"/>
          <p:cNvSpPr txBox="1">
            <a:spLocks noChangeArrowheads="1"/>
          </p:cNvSpPr>
          <p:nvPr/>
        </p:nvSpPr>
        <p:spPr bwMode="auto">
          <a:xfrm>
            <a:off x="1099181" y="1381786"/>
            <a:ext cx="7777163" cy="11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19238" indent="-1519238"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spcBef>
                <a:spcPts val="1200"/>
              </a:spcBef>
            </a:pPr>
            <a:r>
              <a:rPr kumimoji="1" lang="zh-CN" altLang="en-US" sz="2200" b="1" dirty="0">
                <a:solidFill>
                  <a:srgbClr val="660066"/>
                </a:solidFill>
              </a:rPr>
              <a:t>例</a:t>
            </a:r>
            <a:r>
              <a:rPr kumimoji="1" lang="en-US" altLang="zh-CN" sz="2200" b="1" dirty="0">
                <a:solidFill>
                  <a:srgbClr val="660066"/>
                </a:solidFill>
              </a:rPr>
              <a:t>12.2.4</a:t>
            </a:r>
            <a:r>
              <a:rPr kumimoji="1" lang="zh-CN" altLang="en-US" sz="2200" b="1" dirty="0">
                <a:solidFill>
                  <a:schemeClr val="tx1"/>
                </a:solidFill>
              </a:rPr>
              <a:t>：</a:t>
            </a:r>
            <a:r>
              <a:rPr kumimoji="1" lang="en-US" altLang="zh-CN" sz="2200" b="1" dirty="0">
                <a:solidFill>
                  <a:schemeClr val="tx1"/>
                </a:solidFill>
              </a:rPr>
              <a:t> </a:t>
            </a:r>
            <a:r>
              <a:rPr kumimoji="1" lang="zh-CN" altLang="en-US" sz="2200" b="1" dirty="0">
                <a:solidFill>
                  <a:schemeClr val="tx1"/>
                </a:solidFill>
              </a:rPr>
              <a:t>长直电流</a:t>
            </a:r>
            <a:r>
              <a:rPr kumimoji="1" lang="en-US" altLang="zh-CN" sz="2200" b="1" i="1" dirty="0">
                <a:solidFill>
                  <a:schemeClr val="tx1"/>
                </a:solidFill>
              </a:rPr>
              <a:t>I</a:t>
            </a:r>
            <a:r>
              <a:rPr kumimoji="1" lang="zh-CN" altLang="en-US" sz="2200" b="1" dirty="0">
                <a:solidFill>
                  <a:schemeClr val="tx1"/>
                </a:solidFill>
              </a:rPr>
              <a:t>与</a:t>
            </a:r>
            <a:r>
              <a:rPr kumimoji="1" lang="zh-CN" altLang="en-US" sz="2200" b="1" dirty="0">
                <a:solidFill>
                  <a:schemeClr val="tx1"/>
                </a:solidFill>
                <a:sym typeface="Symbol" panose="05050102010706020507" pitchFamily="18" charset="2"/>
              </a:rPr>
              <a:t></a:t>
            </a:r>
            <a:r>
              <a:rPr kumimoji="1" lang="en-US" altLang="zh-CN" sz="2200" b="1" dirty="0">
                <a:solidFill>
                  <a:schemeClr val="tx1"/>
                </a:solidFill>
              </a:rPr>
              <a:t>ABC</a:t>
            </a:r>
            <a:r>
              <a:rPr kumimoji="1" lang="zh-CN" altLang="en-US" sz="2200" b="1" dirty="0">
                <a:solidFill>
                  <a:schemeClr val="tx1"/>
                </a:solidFill>
              </a:rPr>
              <a:t>共面</a:t>
            </a:r>
            <a:r>
              <a:rPr kumimoji="1" lang="en-US" altLang="zh-CN" sz="2200" b="1" dirty="0">
                <a:solidFill>
                  <a:schemeClr val="tx1"/>
                </a:solidFill>
              </a:rPr>
              <a:t>, AB=</a:t>
            </a:r>
            <a:r>
              <a:rPr kumimoji="1" lang="en-US" altLang="zh-CN" sz="2200" b="1" i="1" dirty="0">
                <a:solidFill>
                  <a:schemeClr val="tx1"/>
                </a:solidFill>
              </a:rPr>
              <a:t>a</a:t>
            </a:r>
            <a:r>
              <a:rPr kumimoji="1" lang="en-US" altLang="zh-CN" sz="2200" b="1" dirty="0">
                <a:solidFill>
                  <a:schemeClr val="tx1"/>
                </a:solidFill>
              </a:rPr>
              <a:t>, BC=</a:t>
            </a:r>
            <a:r>
              <a:rPr kumimoji="1" lang="en-US" altLang="zh-CN" sz="2200" b="1" i="1" dirty="0">
                <a:solidFill>
                  <a:schemeClr val="tx1"/>
                </a:solidFill>
              </a:rPr>
              <a:t>b</a:t>
            </a:r>
          </a:p>
          <a:p>
            <a:pPr eaLnBrk="1" hangingPunct="1">
              <a:lnSpc>
                <a:spcPct val="150000"/>
              </a:lnSpc>
              <a:spcBef>
                <a:spcPts val="1200"/>
              </a:spcBef>
            </a:pPr>
            <a:r>
              <a:rPr kumimoji="1" lang="en-US" altLang="zh-CN" sz="2200" b="1" dirty="0"/>
              <a:t> </a:t>
            </a:r>
            <a:r>
              <a:rPr kumimoji="1" lang="zh-CN" altLang="en-US" sz="2200" b="1" dirty="0">
                <a:solidFill>
                  <a:srgbClr val="660066"/>
                </a:solidFill>
              </a:rPr>
              <a:t>求</a:t>
            </a:r>
            <a:r>
              <a:rPr kumimoji="1" lang="zh-CN" altLang="en-US" sz="2200" b="1" dirty="0">
                <a:solidFill>
                  <a:schemeClr val="tx1"/>
                </a:solidFill>
              </a:rPr>
              <a:t>：</a:t>
            </a:r>
            <a:r>
              <a:rPr kumimoji="1" lang="en-US" altLang="zh-CN" sz="2200" b="1" dirty="0">
                <a:solidFill>
                  <a:schemeClr val="tx1"/>
                </a:solidFill>
              </a:rPr>
              <a:t>(1) </a:t>
            </a:r>
            <a:r>
              <a:rPr kumimoji="1" lang="en-US" altLang="zh-CN" sz="2200" b="1" i="1" dirty="0">
                <a:solidFill>
                  <a:schemeClr val="tx1"/>
                </a:solidFill>
              </a:rPr>
              <a:t>I</a:t>
            </a:r>
            <a:r>
              <a:rPr kumimoji="1" lang="en-US" altLang="zh-CN" sz="2200" b="1" dirty="0">
                <a:solidFill>
                  <a:schemeClr val="tx1"/>
                </a:solidFill>
              </a:rPr>
              <a:t> = </a:t>
            </a:r>
            <a:r>
              <a:rPr kumimoji="1" lang="en-US" altLang="zh-CN" sz="2200" b="1" i="1" dirty="0" err="1">
                <a:solidFill>
                  <a:schemeClr val="tx1"/>
                </a:solidFill>
              </a:rPr>
              <a:t>I</a:t>
            </a:r>
            <a:r>
              <a:rPr kumimoji="1" lang="en-US" altLang="zh-CN" sz="2200" b="1" baseline="-25000" dirty="0" err="1">
                <a:solidFill>
                  <a:schemeClr val="tx1"/>
                </a:solidFill>
              </a:rPr>
              <a:t>o</a:t>
            </a:r>
            <a:r>
              <a:rPr kumimoji="1" lang="en-US" altLang="zh-CN" sz="2200" b="1" dirty="0" err="1">
                <a:solidFill>
                  <a:schemeClr val="tx1"/>
                </a:solidFill>
              </a:rPr>
              <a:t>cos</a:t>
            </a:r>
            <a:r>
              <a:rPr kumimoji="1" lang="en-US" altLang="zh-CN" sz="2200" b="1" i="1" dirty="0">
                <a:solidFill>
                  <a:schemeClr val="tx1"/>
                </a:solidFill>
                <a:sym typeface="Symbol" panose="05050102010706020507" pitchFamily="18" charset="2"/>
              </a:rPr>
              <a:t> t</a:t>
            </a:r>
            <a:r>
              <a:rPr kumimoji="1" lang="en-US" altLang="zh-CN" sz="2200" b="1" dirty="0">
                <a:solidFill>
                  <a:schemeClr val="tx1"/>
                </a:solidFill>
                <a:sym typeface="Symbol" panose="05050102010706020507" pitchFamily="18" charset="2"/>
              </a:rPr>
              <a:t> (</a:t>
            </a:r>
            <a:r>
              <a:rPr kumimoji="1" lang="en-US" altLang="zh-CN" sz="2200" b="1" i="1" dirty="0">
                <a:solidFill>
                  <a:schemeClr val="tx1"/>
                </a:solidFill>
                <a:sym typeface="Symbol" panose="05050102010706020507" pitchFamily="18" charset="2"/>
              </a:rPr>
              <a:t>I</a:t>
            </a:r>
            <a:r>
              <a:rPr kumimoji="1" lang="en-US" altLang="zh-CN" sz="2200" b="1" baseline="-25000" dirty="0">
                <a:solidFill>
                  <a:schemeClr val="tx1"/>
                </a:solidFill>
                <a:sym typeface="Symbol" panose="05050102010706020507" pitchFamily="18" charset="2"/>
              </a:rPr>
              <a:t>o</a:t>
            </a:r>
            <a:r>
              <a:rPr kumimoji="1" lang="en-US" altLang="zh-CN" sz="2200" b="1" dirty="0">
                <a:solidFill>
                  <a:schemeClr val="tx1"/>
                </a:solidFill>
                <a:sym typeface="Symbol" panose="05050102010706020507" pitchFamily="18" charset="2"/>
              </a:rPr>
              <a:t> </a:t>
            </a:r>
            <a:r>
              <a:rPr kumimoji="1" lang="zh-CN" altLang="en-US" sz="2200" b="1" dirty="0">
                <a:solidFill>
                  <a:schemeClr val="tx1"/>
                </a:solidFill>
                <a:sym typeface="Symbol" panose="05050102010706020507" pitchFamily="18" charset="2"/>
              </a:rPr>
              <a:t>和</a:t>
            </a:r>
            <a:r>
              <a:rPr kumimoji="1" lang="zh-CN" altLang="en-US" sz="2200" b="1" i="1" dirty="0">
                <a:solidFill>
                  <a:schemeClr val="tx1"/>
                </a:solidFill>
                <a:sym typeface="Symbol" panose="05050102010706020507" pitchFamily="18" charset="2"/>
              </a:rPr>
              <a:t></a:t>
            </a:r>
            <a:r>
              <a:rPr kumimoji="1" lang="zh-CN" altLang="en-US" sz="2200" b="1" dirty="0">
                <a:solidFill>
                  <a:schemeClr val="tx1"/>
                </a:solidFill>
                <a:sym typeface="Symbol" panose="05050102010706020507" pitchFamily="18" charset="2"/>
              </a:rPr>
              <a:t>为常量</a:t>
            </a:r>
            <a:r>
              <a:rPr kumimoji="1" lang="en-US" altLang="zh-CN" sz="2200" b="1" dirty="0">
                <a:solidFill>
                  <a:schemeClr val="tx1"/>
                </a:solidFill>
                <a:sym typeface="Symbol" panose="05050102010706020507" pitchFamily="18" charset="2"/>
              </a:rPr>
              <a:t>)</a:t>
            </a:r>
            <a:r>
              <a:rPr kumimoji="1" lang="en-US" altLang="zh-CN" sz="2200" b="1" dirty="0">
                <a:solidFill>
                  <a:schemeClr val="tx1"/>
                </a:solidFill>
              </a:rPr>
              <a:t> , </a:t>
            </a:r>
            <a:r>
              <a:rPr kumimoji="1" lang="en-US" altLang="zh-CN" sz="2200" b="1" dirty="0">
                <a:solidFill>
                  <a:schemeClr val="tx1"/>
                </a:solidFill>
                <a:sym typeface="Symbol" panose="05050102010706020507" pitchFamily="18" charset="2"/>
              </a:rPr>
              <a:t></a:t>
            </a:r>
            <a:r>
              <a:rPr kumimoji="1" lang="en-US" altLang="zh-CN" sz="2200" b="1" dirty="0">
                <a:solidFill>
                  <a:schemeClr val="tx1"/>
                </a:solidFill>
              </a:rPr>
              <a:t>ABC </a:t>
            </a:r>
            <a:r>
              <a:rPr kumimoji="1" lang="zh-CN" altLang="en-US" sz="2200" b="1" dirty="0">
                <a:solidFill>
                  <a:schemeClr val="tx1"/>
                </a:solidFill>
              </a:rPr>
              <a:t>不动</a:t>
            </a:r>
            <a:r>
              <a:rPr kumimoji="1" lang="en-US" altLang="zh-CN" sz="2200" b="1" dirty="0">
                <a:solidFill>
                  <a:schemeClr val="tx1"/>
                </a:solidFill>
              </a:rPr>
              <a:t>,  </a:t>
            </a:r>
            <a:r>
              <a:rPr kumimoji="1" lang="en-US" altLang="zh-CN" sz="2200" b="1" i="1" dirty="0">
                <a:solidFill>
                  <a:schemeClr val="tx1"/>
                </a:solidFill>
                <a:sym typeface="Symbol" panose="05050102010706020507" pitchFamily="18" charset="2"/>
              </a:rPr>
              <a:t></a:t>
            </a:r>
            <a:r>
              <a:rPr kumimoji="1" lang="en-US" altLang="zh-CN" sz="2200" b="1" baseline="-25000" dirty="0">
                <a:solidFill>
                  <a:schemeClr val="tx1"/>
                </a:solidFill>
                <a:sym typeface="Symbol" panose="05050102010706020507" pitchFamily="18" charset="2"/>
              </a:rPr>
              <a:t>ABC </a:t>
            </a:r>
            <a:r>
              <a:rPr kumimoji="1" lang="en-US" altLang="zh-CN" sz="2200" b="1" dirty="0">
                <a:solidFill>
                  <a:schemeClr val="tx1"/>
                </a:solidFill>
                <a:sym typeface="Symbol" panose="05050102010706020507" pitchFamily="18" charset="2"/>
              </a:rPr>
              <a:t>= </a:t>
            </a:r>
            <a:r>
              <a:rPr kumimoji="1" lang="zh-CN" altLang="en-US" sz="2200" b="1" dirty="0">
                <a:solidFill>
                  <a:schemeClr val="tx1"/>
                </a:solidFill>
                <a:sym typeface="Symbol" panose="05050102010706020507" pitchFamily="18" charset="2"/>
              </a:rPr>
              <a:t>？</a:t>
            </a:r>
          </a:p>
        </p:txBody>
      </p:sp>
      <p:grpSp>
        <p:nvGrpSpPr>
          <p:cNvPr id="7175" name="组合 45"/>
          <p:cNvGrpSpPr>
            <a:grpSpLocks/>
          </p:cNvGrpSpPr>
          <p:nvPr/>
        </p:nvGrpSpPr>
        <p:grpSpPr bwMode="auto">
          <a:xfrm>
            <a:off x="8876344" y="1462577"/>
            <a:ext cx="3038475" cy="3208338"/>
            <a:chOff x="5988109" y="2187558"/>
            <a:chExt cx="3038477" cy="3208360"/>
          </a:xfrm>
        </p:grpSpPr>
        <p:grpSp>
          <p:nvGrpSpPr>
            <p:cNvPr id="7177" name="组合 44"/>
            <p:cNvGrpSpPr>
              <a:grpSpLocks/>
            </p:cNvGrpSpPr>
            <p:nvPr/>
          </p:nvGrpSpPr>
          <p:grpSpPr bwMode="auto">
            <a:xfrm>
              <a:off x="5988109" y="2313013"/>
              <a:ext cx="3038477" cy="3014663"/>
              <a:chOff x="5988109" y="1984396"/>
              <a:chExt cx="3038477" cy="3014663"/>
            </a:xfrm>
          </p:grpSpPr>
          <p:grpSp>
            <p:nvGrpSpPr>
              <p:cNvPr id="7179" name="Group 76"/>
              <p:cNvGrpSpPr>
                <a:grpSpLocks/>
              </p:cNvGrpSpPr>
              <p:nvPr/>
            </p:nvGrpSpPr>
            <p:grpSpPr bwMode="auto">
              <a:xfrm>
                <a:off x="6269101" y="2906737"/>
                <a:ext cx="1589089" cy="1449388"/>
                <a:chOff x="3968" y="2168"/>
                <a:chExt cx="1001" cy="913"/>
              </a:xfrm>
            </p:grpSpPr>
            <p:sp>
              <p:nvSpPr>
                <p:cNvPr id="7196" name="Rectangle 71"/>
                <p:cNvSpPr>
                  <a:spLocks noChangeArrowheads="1"/>
                </p:cNvSpPr>
                <p:nvPr/>
              </p:nvSpPr>
              <p:spPr bwMode="auto">
                <a:xfrm>
                  <a:off x="4701" y="2411"/>
                  <a:ext cx="83" cy="670"/>
                </a:xfrm>
                <a:prstGeom prst="rect">
                  <a:avLst/>
                </a:prstGeom>
                <a:solidFill>
                  <a:srgbClr val="9900FF"/>
                </a:solidFill>
                <a:ln w="9525">
                  <a:solidFill>
                    <a:srgbClr val="9900FF"/>
                  </a:solidFill>
                  <a:miter lim="800000"/>
                  <a:headEnd/>
                  <a:tailEnd/>
                </a:ln>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197" name="Text Box 72"/>
                <p:cNvSpPr txBox="1">
                  <a:spLocks noChangeArrowheads="1"/>
                </p:cNvSpPr>
                <p:nvPr/>
              </p:nvSpPr>
              <p:spPr bwMode="auto">
                <a:xfrm>
                  <a:off x="4665" y="2168"/>
                  <a:ext cx="3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t>d</a:t>
                  </a:r>
                  <a:r>
                    <a:rPr lang="en-US" altLang="zh-CN" b="1" i="1"/>
                    <a:t>r</a:t>
                  </a:r>
                </a:p>
              </p:txBody>
            </p:sp>
            <p:sp>
              <p:nvSpPr>
                <p:cNvPr id="7198" name="Line 74"/>
                <p:cNvSpPr>
                  <a:spLocks noChangeShapeType="1"/>
                </p:cNvSpPr>
                <p:nvPr/>
              </p:nvSpPr>
              <p:spPr bwMode="auto">
                <a:xfrm flipV="1">
                  <a:off x="3968" y="2681"/>
                  <a:ext cx="744"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99" name="Text Box 75"/>
                <p:cNvSpPr txBox="1">
                  <a:spLocks noChangeArrowheads="1"/>
                </p:cNvSpPr>
                <p:nvPr/>
              </p:nvSpPr>
              <p:spPr bwMode="auto">
                <a:xfrm>
                  <a:off x="4115" y="2585"/>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r</a:t>
                  </a:r>
                  <a:endParaRPr lang="en-US" altLang="zh-CN" i="1"/>
                </a:p>
              </p:txBody>
            </p:sp>
          </p:grpSp>
          <p:grpSp>
            <p:nvGrpSpPr>
              <p:cNvPr id="7180" name="Group 103"/>
              <p:cNvGrpSpPr>
                <a:grpSpLocks/>
              </p:cNvGrpSpPr>
              <p:nvPr/>
            </p:nvGrpSpPr>
            <p:grpSpPr bwMode="auto">
              <a:xfrm>
                <a:off x="5988109" y="1984396"/>
                <a:ext cx="3038477" cy="3014663"/>
                <a:chOff x="3726" y="1392"/>
                <a:chExt cx="1914" cy="1899"/>
              </a:xfrm>
            </p:grpSpPr>
            <p:sp>
              <p:nvSpPr>
                <p:cNvPr id="7181" name="Text Box 104"/>
                <p:cNvSpPr txBox="1">
                  <a:spLocks noChangeArrowheads="1"/>
                </p:cNvSpPr>
                <p:nvPr/>
              </p:nvSpPr>
              <p:spPr bwMode="auto">
                <a:xfrm>
                  <a:off x="3996" y="2632"/>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x</a:t>
                  </a:r>
                  <a:endParaRPr lang="en-US" altLang="zh-CN" i="1"/>
                </a:p>
              </p:txBody>
            </p:sp>
            <p:sp>
              <p:nvSpPr>
                <p:cNvPr id="7182" name="AutoShape 105"/>
                <p:cNvSpPr>
                  <a:spLocks noChangeArrowheads="1"/>
                </p:cNvSpPr>
                <p:nvPr/>
              </p:nvSpPr>
              <p:spPr bwMode="auto">
                <a:xfrm>
                  <a:off x="4304" y="1845"/>
                  <a:ext cx="1090" cy="1047"/>
                </a:xfrm>
                <a:prstGeom prst="rtTriangle">
                  <a:avLst/>
                </a:prstGeom>
                <a:noFill/>
                <a:ln w="38100">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183" name="Text Box 106"/>
                <p:cNvSpPr txBox="1">
                  <a:spLocks noChangeArrowheads="1"/>
                </p:cNvSpPr>
                <p:nvPr/>
              </p:nvSpPr>
              <p:spPr bwMode="auto">
                <a:xfrm>
                  <a:off x="4726" y="2849"/>
                  <a:ext cx="3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b</a:t>
                  </a:r>
                </a:p>
              </p:txBody>
            </p:sp>
            <p:sp>
              <p:nvSpPr>
                <p:cNvPr id="7184" name="Line 107"/>
                <p:cNvSpPr>
                  <a:spLocks noChangeShapeType="1"/>
                </p:cNvSpPr>
                <p:nvPr/>
              </p:nvSpPr>
              <p:spPr bwMode="auto">
                <a:xfrm>
                  <a:off x="3903" y="2725"/>
                  <a:ext cx="39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85" name="Text Box 108"/>
                <p:cNvSpPr txBox="1">
                  <a:spLocks noChangeArrowheads="1"/>
                </p:cNvSpPr>
                <p:nvPr/>
              </p:nvSpPr>
              <p:spPr bwMode="auto">
                <a:xfrm>
                  <a:off x="4187" y="1636"/>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rgbClr val="9900FF"/>
                      </a:solidFill>
                    </a:rPr>
                    <a:t>A</a:t>
                  </a:r>
                  <a:endParaRPr lang="en-US" altLang="zh-CN">
                    <a:solidFill>
                      <a:srgbClr val="9900FF"/>
                    </a:solidFill>
                  </a:endParaRPr>
                </a:p>
              </p:txBody>
            </p:sp>
            <p:sp>
              <p:nvSpPr>
                <p:cNvPr id="7186" name="Text Box 109"/>
                <p:cNvSpPr txBox="1">
                  <a:spLocks noChangeArrowheads="1"/>
                </p:cNvSpPr>
                <p:nvPr/>
              </p:nvSpPr>
              <p:spPr bwMode="auto">
                <a:xfrm>
                  <a:off x="4206" y="2840"/>
                  <a:ext cx="3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rgbClr val="9900FF"/>
                      </a:solidFill>
                    </a:rPr>
                    <a:t>B</a:t>
                  </a:r>
                  <a:endParaRPr lang="en-US" altLang="zh-CN">
                    <a:solidFill>
                      <a:srgbClr val="9900FF"/>
                    </a:solidFill>
                  </a:endParaRPr>
                </a:p>
              </p:txBody>
            </p:sp>
            <p:sp>
              <p:nvSpPr>
                <p:cNvPr id="7187" name="Text Box 110"/>
                <p:cNvSpPr txBox="1">
                  <a:spLocks noChangeArrowheads="1"/>
                </p:cNvSpPr>
                <p:nvPr/>
              </p:nvSpPr>
              <p:spPr bwMode="auto">
                <a:xfrm>
                  <a:off x="5336" y="2823"/>
                  <a:ext cx="3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rgbClr val="9900FF"/>
                      </a:solidFill>
                    </a:rPr>
                    <a:t>C</a:t>
                  </a:r>
                  <a:endParaRPr lang="en-US" altLang="zh-CN">
                    <a:solidFill>
                      <a:srgbClr val="9900FF"/>
                    </a:solidFill>
                  </a:endParaRPr>
                </a:p>
              </p:txBody>
            </p:sp>
            <p:sp>
              <p:nvSpPr>
                <p:cNvPr id="7188" name="Text Box 114"/>
                <p:cNvSpPr txBox="1">
                  <a:spLocks noChangeArrowheads="1"/>
                </p:cNvSpPr>
                <p:nvPr/>
              </p:nvSpPr>
              <p:spPr bwMode="auto">
                <a:xfrm>
                  <a:off x="4133" y="2041"/>
                  <a:ext cx="3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a</a:t>
                  </a:r>
                  <a:endParaRPr lang="en-US" altLang="zh-CN" i="1"/>
                </a:p>
              </p:txBody>
            </p:sp>
            <p:grpSp>
              <p:nvGrpSpPr>
                <p:cNvPr id="7189" name="Group 115"/>
                <p:cNvGrpSpPr>
                  <a:grpSpLocks/>
                </p:cNvGrpSpPr>
                <p:nvPr/>
              </p:nvGrpSpPr>
              <p:grpSpPr bwMode="auto">
                <a:xfrm>
                  <a:off x="3726" y="1392"/>
                  <a:ext cx="304" cy="1899"/>
                  <a:chOff x="3791" y="1587"/>
                  <a:chExt cx="304" cy="1899"/>
                </a:xfrm>
              </p:grpSpPr>
              <p:sp>
                <p:nvSpPr>
                  <p:cNvPr id="7190" name="Text Box 116"/>
                  <p:cNvSpPr txBox="1">
                    <a:spLocks noChangeArrowheads="1"/>
                  </p:cNvSpPr>
                  <p:nvPr/>
                </p:nvSpPr>
                <p:spPr bwMode="auto">
                  <a:xfrm>
                    <a:off x="3791" y="2168"/>
                    <a:ext cx="3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solidFill>
                          <a:srgbClr val="FF0000"/>
                        </a:solidFill>
                      </a:rPr>
                      <a:t>I</a:t>
                    </a:r>
                  </a:p>
                </p:txBody>
              </p:sp>
              <p:grpSp>
                <p:nvGrpSpPr>
                  <p:cNvPr id="7191" name="Group 117"/>
                  <p:cNvGrpSpPr>
                    <a:grpSpLocks/>
                  </p:cNvGrpSpPr>
                  <p:nvPr/>
                </p:nvGrpSpPr>
                <p:grpSpPr bwMode="auto">
                  <a:xfrm>
                    <a:off x="3957" y="1587"/>
                    <a:ext cx="1" cy="1899"/>
                    <a:chOff x="3759" y="1367"/>
                    <a:chExt cx="1" cy="1899"/>
                  </a:xfrm>
                </p:grpSpPr>
                <p:sp>
                  <p:nvSpPr>
                    <p:cNvPr id="7192" name="Line 118"/>
                    <p:cNvSpPr>
                      <a:spLocks noChangeShapeType="1"/>
                    </p:cNvSpPr>
                    <p:nvPr/>
                  </p:nvSpPr>
                  <p:spPr bwMode="auto">
                    <a:xfrm flipV="1">
                      <a:off x="3759" y="1855"/>
                      <a:ext cx="0" cy="3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193" name="Group 119"/>
                    <p:cNvGrpSpPr>
                      <a:grpSpLocks/>
                    </p:cNvGrpSpPr>
                    <p:nvPr/>
                  </p:nvGrpSpPr>
                  <p:grpSpPr bwMode="auto">
                    <a:xfrm>
                      <a:off x="3759" y="1367"/>
                      <a:ext cx="1" cy="1899"/>
                      <a:chOff x="3759" y="1367"/>
                      <a:chExt cx="1" cy="1899"/>
                    </a:xfrm>
                  </p:grpSpPr>
                  <p:sp>
                    <p:nvSpPr>
                      <p:cNvPr id="7194" name="Line 120"/>
                      <p:cNvSpPr>
                        <a:spLocks noChangeShapeType="1"/>
                      </p:cNvSpPr>
                      <p:nvPr/>
                    </p:nvSpPr>
                    <p:spPr bwMode="auto">
                      <a:xfrm>
                        <a:off x="3760" y="1641"/>
                        <a:ext cx="0" cy="136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Line 121"/>
                      <p:cNvSpPr>
                        <a:spLocks noChangeShapeType="1"/>
                      </p:cNvSpPr>
                      <p:nvPr/>
                    </p:nvSpPr>
                    <p:spPr bwMode="auto">
                      <a:xfrm flipH="1">
                        <a:off x="3759" y="1367"/>
                        <a:ext cx="0" cy="1899"/>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grpSp>
        <p:sp>
          <p:nvSpPr>
            <p:cNvPr id="42" name="矩形 41"/>
            <p:cNvSpPr/>
            <p:nvPr/>
          </p:nvSpPr>
          <p:spPr bwMode="auto">
            <a:xfrm>
              <a:off x="5988109" y="2187558"/>
              <a:ext cx="3038477" cy="3208360"/>
            </a:xfrm>
            <a:prstGeom prst="rect">
              <a:avLst/>
            </a:prstGeom>
            <a:noFill/>
            <a:ln w="12700" cap="flat" cmpd="sng" algn="ctr">
              <a:solidFill>
                <a:schemeClr val="accent6">
                  <a:lumMod val="50000"/>
                </a:schemeClr>
              </a:solidFill>
              <a:prstDash val="solid"/>
              <a:round/>
              <a:headEnd type="none" w="med" len="med"/>
              <a:tailEnd type="none" w="med" len="med"/>
            </a:ln>
            <a:effectLst/>
          </p:spPr>
          <p:txBody>
            <a:bodyPr/>
            <a:lstStyle/>
            <a:p>
              <a:pPr algn="ctr" eaLnBrk="0" hangingPunct="0">
                <a:spcBef>
                  <a:spcPct val="0"/>
                </a:spcBef>
                <a:defRPr/>
              </a:pPr>
              <a:endParaRPr lang="zh-CN" altLang="en-US" sz="1000" i="1" dirty="0">
                <a:solidFill>
                  <a:schemeClr val="accent6">
                    <a:lumMod val="75000"/>
                  </a:schemeClr>
                </a:solidFill>
              </a:endParaRPr>
            </a:p>
          </p:txBody>
        </p:sp>
      </p:gr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60BE70CC-CAF0-462C-AC1F-8A5DB94FABBA}"/>
                  </a:ext>
                </a:extLst>
              </p:cNvPr>
              <p:cNvSpPr/>
              <p:nvPr/>
            </p:nvSpPr>
            <p:spPr>
              <a:xfrm>
                <a:off x="2257268" y="3669982"/>
                <a:ext cx="4607030" cy="1558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200" b="1" i="1">
                              <a:latin typeface="Cambria Math" panose="02040503050406030204" pitchFamily="18" charset="0"/>
                            </a:rPr>
                          </m:ctrlPr>
                        </m:mPr>
                        <m:mr>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i="1">
                                    <a:latin typeface="Cambria Math" panose="02040503050406030204" pitchFamily="18" charset="0"/>
                                  </a:rPr>
                                  <m:t>𝒎</m:t>
                                </m:r>
                              </m:sub>
                            </m:sSub>
                            <m:r>
                              <a:rPr lang="zh-CN" altLang="en-US" sz="2200" b="1">
                                <a:latin typeface="Cambria Math" panose="02040503050406030204" pitchFamily="18" charset="0"/>
                              </a:rPr>
                              <m:t>=</m:t>
                            </m:r>
                            <m:nary>
                              <m:naryPr>
                                <m:limLoc m:val="subSup"/>
                                <m:grow m:val="on"/>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𝒙</m:t>
                                </m:r>
                              </m:sub>
                              <m:sup>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sup>
                              <m:e>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𝒓</m:t>
                                    </m:r>
                                  </m:den>
                                </m:f>
                                <m:r>
                                  <m:rPr>
                                    <m:nor/>
                                  </m:rPr>
                                  <a:rPr lang="zh-CN" altLang="en-US" sz="2200" b="1">
                                    <a:latin typeface="Cambria Math" panose="02040503050406030204" pitchFamily="18" charset="0"/>
                                  </a:rPr>
                                  <m:t>(</m:t>
                                </m:r>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r>
                                  <a:rPr lang="zh-CN" altLang="en-US" sz="2200" b="1">
                                    <a:latin typeface="Cambria Math" panose="02040503050406030204" pitchFamily="18" charset="0"/>
                                  </a:rPr>
                                  <m:t>−</m:t>
                                </m:r>
                                <m:r>
                                  <a:rPr lang="zh-CN" altLang="en-US" sz="2200" b="1" i="1">
                                    <a:latin typeface="Cambria Math" panose="02040503050406030204" pitchFamily="18" charset="0"/>
                                  </a:rPr>
                                  <m:t>𝒓</m:t>
                                </m:r>
                                <m:r>
                                  <m:rPr>
                                    <m:nor/>
                                  </m:rP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𝒂</m:t>
                                    </m:r>
                                  </m:num>
                                  <m:den>
                                    <m:r>
                                      <a:rPr lang="zh-CN" altLang="en-US" sz="2200" b="1" i="1">
                                        <a:latin typeface="Cambria Math" panose="02040503050406030204" pitchFamily="18" charset="0"/>
                                      </a:rPr>
                                      <m:t>𝒃</m:t>
                                    </m:r>
                                  </m:den>
                                </m:f>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r>
                                  <a:rPr lang="en-US" altLang="zh-CN" sz="2200" b="1" i="1">
                                    <a:latin typeface="Cambria Math" panose="02040503050406030204" pitchFamily="18" charset="0"/>
                                  </a:rPr>
                                  <m:t>      </m:t>
                                </m:r>
                              </m:e>
                            </m:nary>
                          </m:e>
                        </m:mr>
                        <m:mr>
                          <m:e>
                            <m:r>
                              <m:rPr>
                                <m:nor/>
                              </m:rPr>
                              <a:rPr lang="zh-CN" altLang="en-US" sz="2200" b="1" i="1">
                                <a:latin typeface="Cambria Math" panose="02040503050406030204" pitchFamily="18" charset="0"/>
                              </a:rPr>
                              <m:t>    </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𝑰𝒂</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𝒃</m:t>
                                </m:r>
                              </m:den>
                            </m:f>
                            <m:r>
                              <a:rPr lang="zh-CN" altLang="en-US" sz="2200" b="1">
                                <a:latin typeface="Cambria Math" panose="02040503050406030204" pitchFamily="18" charset="0"/>
                              </a:rPr>
                              <m:t>⋅</m:t>
                            </m:r>
                            <m:r>
                              <m:rPr>
                                <m:nor/>
                              </m:rPr>
                              <a:rPr lang="zh-CN" altLang="en-US" sz="2200" b="1">
                                <a:latin typeface="Cambria Math" panose="02040503050406030204" pitchFamily="18" charset="0"/>
                              </a:rPr>
                              <m:t>[(</m:t>
                            </m:r>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r>
                              <m:rPr>
                                <m:nor/>
                              </m:rPr>
                              <a:rPr lang="zh-CN" altLang="en-US" sz="2200" b="1">
                                <a:latin typeface="Cambria Math" panose="02040503050406030204" pitchFamily="18" charset="0"/>
                              </a:rPr>
                              <m:t>ln</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num>
                              <m:den>
                                <m:r>
                                  <a:rPr lang="zh-CN" altLang="en-US" sz="2200" b="1" i="1">
                                    <a:latin typeface="Cambria Math" panose="02040503050406030204" pitchFamily="18" charset="0"/>
                                  </a:rPr>
                                  <m:t>𝒙</m:t>
                                </m:r>
                              </m:den>
                            </m:f>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e>
                        </m:mr>
                      </m:m>
                    </m:oMath>
                  </m:oMathPara>
                </a14:m>
                <a:endParaRPr lang="zh-CN" altLang="en-US" sz="2200" b="1" dirty="0"/>
              </a:p>
            </p:txBody>
          </p:sp>
        </mc:Choice>
        <mc:Fallback>
          <p:sp>
            <p:nvSpPr>
              <p:cNvPr id="2" name="矩形 1">
                <a:extLst>
                  <a:ext uri="{FF2B5EF4-FFF2-40B4-BE49-F238E27FC236}">
                    <a16:creationId xmlns:a16="http://schemas.microsoft.com/office/drawing/2014/main" id="{60BE70CC-CAF0-462C-AC1F-8A5DB94FABBA}"/>
                  </a:ext>
                </a:extLst>
              </p:cNvPr>
              <p:cNvSpPr>
                <a:spLocks noRot="1" noChangeAspect="1" noMove="1" noResize="1" noEditPoints="1" noAdjustHandles="1" noChangeArrowheads="1" noChangeShapeType="1" noTextEdit="1"/>
              </p:cNvSpPr>
              <p:nvPr/>
            </p:nvSpPr>
            <p:spPr>
              <a:xfrm>
                <a:off x="2257268" y="3669982"/>
                <a:ext cx="4607030" cy="15586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6A5F9EA-EF4A-45B1-9534-FF2BDB911483}"/>
                  </a:ext>
                </a:extLst>
              </p:cNvPr>
              <p:cNvSpPr/>
              <p:nvPr/>
            </p:nvSpPr>
            <p:spPr>
              <a:xfrm>
                <a:off x="2279809" y="2757988"/>
                <a:ext cx="2382447"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i="1">
                              <a:latin typeface="Cambria Math" panose="02040503050406030204" pitchFamily="18" charset="0"/>
                            </a:rPr>
                            <m:t>𝒎</m:t>
                          </m:r>
                        </m:sub>
                      </m:sSub>
                      <m:r>
                        <a:rPr lang="zh-CN" altLang="en-US" sz="2200" b="1">
                          <a:latin typeface="Cambria Math" panose="02040503050406030204" pitchFamily="18" charset="0"/>
                        </a:rPr>
                        <m:t>=</m:t>
                      </m:r>
                      <m:nary>
                        <m:naryPr>
                          <m:limLoc m:val="subSup"/>
                          <m:grow m:val="on"/>
                          <m:supHide m:val="on"/>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𝒔</m:t>
                          </m:r>
                        </m:sub>
                        <m:sup/>
                        <m:e>
                          <m:r>
                            <a:rPr lang="zh-CN" altLang="en-US" sz="2200" b="1" i="1">
                              <a:latin typeface="Cambria Math" panose="02040503050406030204" pitchFamily="18" charset="0"/>
                            </a:rPr>
                            <m:t>𝑩</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𝒔</m:t>
                          </m:r>
                          <m:r>
                            <a:rPr lang="zh-CN" altLang="en-US" sz="2200" b="1">
                              <a:latin typeface="Cambria Math" panose="02040503050406030204" pitchFamily="18" charset="0"/>
                            </a:rPr>
                            <m:t>𝐜𝐨𝐬</m:t>
                          </m:r>
                          <m:r>
                            <a:rPr lang="zh-CN" altLang="en-US" sz="2200" b="1" i="1">
                              <a:latin typeface="Cambria Math" panose="02040503050406030204" pitchFamily="18" charset="0"/>
                            </a:rPr>
                            <m:t>𝜽</m:t>
                          </m:r>
                        </m:e>
                      </m:nary>
                    </m:oMath>
                  </m:oMathPara>
                </a14:m>
                <a:endParaRPr lang="zh-CN" altLang="en-US" sz="2200" b="1" dirty="0"/>
              </a:p>
            </p:txBody>
          </p:sp>
        </mc:Choice>
        <mc:Fallback>
          <p:sp>
            <p:nvSpPr>
              <p:cNvPr id="3" name="矩形 2">
                <a:extLst>
                  <a:ext uri="{FF2B5EF4-FFF2-40B4-BE49-F238E27FC236}">
                    <a16:creationId xmlns:a16="http://schemas.microsoft.com/office/drawing/2014/main" id="{E6A5F9EA-EF4A-45B1-9534-FF2BDB911483}"/>
                  </a:ext>
                </a:extLst>
              </p:cNvPr>
              <p:cNvSpPr>
                <a:spLocks noRot="1" noChangeAspect="1" noMove="1" noResize="1" noEditPoints="1" noAdjustHandles="1" noChangeArrowheads="1" noChangeShapeType="1" noTextEdit="1"/>
              </p:cNvSpPr>
              <p:nvPr/>
            </p:nvSpPr>
            <p:spPr>
              <a:xfrm>
                <a:off x="2279809" y="2757988"/>
                <a:ext cx="2382447" cy="78624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7227E05A-51F2-4E64-9365-F046036C84B5}"/>
                  </a:ext>
                </a:extLst>
              </p:cNvPr>
              <p:cNvSpPr/>
              <p:nvPr/>
            </p:nvSpPr>
            <p:spPr>
              <a:xfrm>
                <a:off x="2445285" y="5580435"/>
                <a:ext cx="6361805" cy="8270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200" b="1" i="1" smtClean="0">
                              <a:latin typeface="Cambria Math" panose="02040503050406030204" pitchFamily="18" charset="0"/>
                            </a:rPr>
                          </m:ctrlPr>
                        </m:mPr>
                        <m:mr>
                          <m:e/>
                        </m:mr>
                        <m:mr>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𝜺</m:t>
                                </m:r>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i="1">
                                        <a:latin typeface="Cambria Math" panose="02040503050406030204" pitchFamily="18" charset="0"/>
                                      </a:rPr>
                                      <m:t>𝒎</m:t>
                                    </m:r>
                                  </m:sub>
                                </m:sSub>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𝒂</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𝝎</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𝒃</m:t>
                                </m:r>
                              </m:den>
                            </m:f>
                            <m:r>
                              <a:rPr lang="zh-CN" altLang="en-US" sz="2200" b="1">
                                <a:latin typeface="Cambria Math" panose="02040503050406030204" pitchFamily="18" charset="0"/>
                              </a:rPr>
                              <m:t>𝐬𝐢𝐧</m:t>
                            </m:r>
                            <m:r>
                              <a:rPr lang="zh-CN" altLang="en-US" sz="2200" b="1" i="1">
                                <a:latin typeface="Cambria Math" panose="02040503050406030204" pitchFamily="18" charset="0"/>
                              </a:rPr>
                              <m:t>𝝎</m:t>
                            </m:r>
                            <m:r>
                              <a:rPr lang="zh-CN" altLang="en-US" sz="2200" b="1" i="1">
                                <a:latin typeface="Cambria Math" panose="02040503050406030204" pitchFamily="18" charset="0"/>
                              </a:rPr>
                              <m:t>𝒕</m:t>
                            </m:r>
                            <m:r>
                              <m:rPr>
                                <m:nor/>
                              </m:rPr>
                              <a:rPr lang="zh-CN" altLang="en-US" sz="2200" b="1">
                                <a:latin typeface="Cambria Math" panose="02040503050406030204" pitchFamily="18" charset="0"/>
                              </a:rPr>
                              <m:t>[(</m:t>
                            </m:r>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r>
                              <m:rPr>
                                <m:nor/>
                              </m:rPr>
                              <a:rPr lang="zh-CN" altLang="en-US" sz="2200" b="1">
                                <a:latin typeface="Cambria Math" panose="02040503050406030204" pitchFamily="18" charset="0"/>
                              </a:rPr>
                              <m:t>ln</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num>
                              <m:den>
                                <m:r>
                                  <a:rPr lang="zh-CN" altLang="en-US" sz="2200" b="1" i="1">
                                    <a:latin typeface="Cambria Math" panose="02040503050406030204" pitchFamily="18" charset="0"/>
                                  </a:rPr>
                                  <m:t>𝒙</m:t>
                                </m:r>
                              </m:den>
                            </m:f>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e>
                        </m:mr>
                      </m:m>
                    </m:oMath>
                  </m:oMathPara>
                </a14:m>
                <a:endParaRPr lang="zh-CN" altLang="en-US" sz="2200" b="1" dirty="0"/>
              </a:p>
            </p:txBody>
          </p:sp>
        </mc:Choice>
        <mc:Fallback>
          <p:sp>
            <p:nvSpPr>
              <p:cNvPr id="4" name="矩形 3">
                <a:extLst>
                  <a:ext uri="{FF2B5EF4-FFF2-40B4-BE49-F238E27FC236}">
                    <a16:creationId xmlns:a16="http://schemas.microsoft.com/office/drawing/2014/main" id="{7227E05A-51F2-4E64-9365-F046036C84B5}"/>
                  </a:ext>
                </a:extLst>
              </p:cNvPr>
              <p:cNvSpPr>
                <a:spLocks noRot="1" noChangeAspect="1" noMove="1" noResize="1" noEditPoints="1" noAdjustHandles="1" noChangeArrowheads="1" noChangeShapeType="1" noTextEdit="1"/>
              </p:cNvSpPr>
              <p:nvPr/>
            </p:nvSpPr>
            <p:spPr>
              <a:xfrm>
                <a:off x="2445285" y="5580435"/>
                <a:ext cx="6361805" cy="827021"/>
              </a:xfrm>
              <a:prstGeom prst="rect">
                <a:avLst/>
              </a:prstGeom>
              <a:blipFill>
                <a:blip r:embed="rId4"/>
                <a:stretch>
                  <a:fillRect/>
                </a:stretch>
              </a:blipFill>
            </p:spPr>
            <p:txBody>
              <a:bodyPr/>
              <a:lstStyle/>
              <a:p>
                <a:r>
                  <a:rPr lang="zh-CN" altLang="en-US">
                    <a:noFill/>
                  </a:rPr>
                  <a:t> </a:t>
                </a:r>
              </a:p>
            </p:txBody>
          </p:sp>
        </mc:Fallback>
      </mc:AlternateContent>
      <p:sp>
        <p:nvSpPr>
          <p:cNvPr id="31" name="Text Box 10">
            <a:extLst>
              <a:ext uri="{FF2B5EF4-FFF2-40B4-BE49-F238E27FC236}">
                <a16:creationId xmlns:a16="http://schemas.microsoft.com/office/drawing/2014/main" id="{3D13791E-ADF0-4208-AF45-2551C87F1D82}"/>
              </a:ext>
            </a:extLst>
          </p:cNvPr>
          <p:cNvSpPr txBox="1">
            <a:spLocks noChangeArrowheads="1"/>
          </p:cNvSpPr>
          <p:nvPr/>
        </p:nvSpPr>
        <p:spPr bwMode="auto">
          <a:xfrm>
            <a:off x="507741" y="770152"/>
            <a:ext cx="387508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006600"/>
                </a:solidFill>
              </a:rPr>
              <a:t>求解电动势的应用举例</a:t>
            </a:r>
            <a:endParaRPr kumimoji="1" lang="en-US" altLang="zh-CN" sz="2200" b="1" dirty="0">
              <a:solidFill>
                <a:srgbClr val="006600"/>
              </a:solidFill>
            </a:endParaRPr>
          </a:p>
        </p:txBody>
      </p:sp>
      <p:sp>
        <p:nvSpPr>
          <p:cNvPr id="32" name="文本框 31">
            <a:extLst>
              <a:ext uri="{FF2B5EF4-FFF2-40B4-BE49-F238E27FC236}">
                <a16:creationId xmlns:a16="http://schemas.microsoft.com/office/drawing/2014/main" id="{6F41EEA9-5294-4B86-9DE5-1921076168ED}"/>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0"/>
          <p:cNvSpPr txBox="1">
            <a:spLocks noChangeArrowheads="1"/>
          </p:cNvSpPr>
          <p:nvPr/>
        </p:nvSpPr>
        <p:spPr bwMode="auto">
          <a:xfrm>
            <a:off x="3365564" y="951993"/>
            <a:ext cx="406275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400" dirty="0">
                <a:solidFill>
                  <a:srgbClr val="006600"/>
                </a:solidFill>
                <a:sym typeface="Symbol" panose="05050102010706020507" pitchFamily="18" charset="2"/>
              </a:rPr>
              <a:t>第</a:t>
            </a:r>
            <a:r>
              <a:rPr kumimoji="1" lang="en-US" altLang="zh-CN" sz="2400" dirty="0">
                <a:solidFill>
                  <a:srgbClr val="006600"/>
                </a:solidFill>
                <a:sym typeface="Symbol" panose="05050102010706020507" pitchFamily="18" charset="2"/>
              </a:rPr>
              <a:t>11</a:t>
            </a:r>
            <a:r>
              <a:rPr kumimoji="1" lang="zh-CN" altLang="en-US" sz="2400" dirty="0">
                <a:solidFill>
                  <a:srgbClr val="006600"/>
                </a:solidFill>
                <a:sym typeface="Symbol" panose="05050102010706020507" pitchFamily="18" charset="2"/>
              </a:rPr>
              <a:t>章 稳恒磁场内容总结</a:t>
            </a:r>
            <a:endParaRPr kumimoji="1" lang="zh-CN" altLang="en-US" sz="2400" dirty="0">
              <a:solidFill>
                <a:srgbClr val="006600"/>
              </a:solidFill>
            </a:endParaRPr>
          </a:p>
        </p:txBody>
      </p:sp>
      <p:sp>
        <p:nvSpPr>
          <p:cNvPr id="35844" name="Text Box 44"/>
          <p:cNvSpPr txBox="1">
            <a:spLocks noChangeArrowheads="1"/>
          </p:cNvSpPr>
          <p:nvPr/>
        </p:nvSpPr>
        <p:spPr bwMode="auto">
          <a:xfrm>
            <a:off x="1839050" y="1854047"/>
            <a:ext cx="7640229" cy="3685369"/>
          </a:xfrm>
          <a:prstGeom prst="rect">
            <a:avLst/>
          </a:prstGeom>
          <a:noFill/>
          <a:ln w="9525">
            <a:noFill/>
            <a:miter lim="800000"/>
            <a:headEnd/>
            <a:tailEnd type="none" w="sm" len="lg"/>
          </a:ln>
        </p:spPr>
        <p:txBody>
          <a:bodyPr wrap="square" lIns="90000" tIns="46800" rIns="90000" bIns="46800">
            <a:spAutoFit/>
          </a:bodyPr>
          <a:lstStyle/>
          <a:p>
            <a:pPr marL="457200" indent="-457200">
              <a:lnSpc>
                <a:spcPct val="200000"/>
              </a:lnSpc>
              <a:buFont typeface="+mj-lt"/>
              <a:buAutoNum type="arabicPeriod"/>
              <a:defRPr/>
            </a:pPr>
            <a:r>
              <a:rPr kumimoji="1" lang="zh-CN" altLang="en-US" sz="2400" b="1" dirty="0"/>
              <a:t>磁现象的电本质</a:t>
            </a:r>
            <a:endParaRPr kumimoji="1" lang="en-US" altLang="zh-CN" sz="2400" b="1" dirty="0"/>
          </a:p>
          <a:p>
            <a:pPr marL="457200" indent="-457200">
              <a:lnSpc>
                <a:spcPct val="200000"/>
              </a:lnSpc>
              <a:buFont typeface="+mj-lt"/>
              <a:buAutoNum type="arabicPeriod"/>
              <a:defRPr/>
            </a:pPr>
            <a:r>
              <a:rPr kumimoji="1" lang="zh-CN" altLang="en-US" sz="2400" b="1" dirty="0"/>
              <a:t>真空中磁场的计算</a:t>
            </a:r>
            <a:r>
              <a:rPr kumimoji="1" lang="en-US" altLang="zh-CN" sz="2400" b="1" dirty="0"/>
              <a:t>——BS</a:t>
            </a:r>
            <a:r>
              <a:rPr kumimoji="1" lang="zh-CN" altLang="en-US" sz="2400" b="1" dirty="0"/>
              <a:t>定律</a:t>
            </a:r>
          </a:p>
          <a:p>
            <a:pPr marL="457200" indent="-457200">
              <a:lnSpc>
                <a:spcPct val="200000"/>
              </a:lnSpc>
              <a:buFont typeface="+mj-lt"/>
              <a:buAutoNum type="arabicPeriod"/>
              <a:defRPr/>
            </a:pPr>
            <a:r>
              <a:rPr kumimoji="1" lang="zh-CN" altLang="en-US" sz="2400" b="1" dirty="0"/>
              <a:t>真空中磁场的基本性质</a:t>
            </a:r>
            <a:r>
              <a:rPr kumimoji="1" lang="en-US" altLang="zh-CN" sz="2400" b="1" dirty="0"/>
              <a:t>——</a:t>
            </a:r>
            <a:r>
              <a:rPr kumimoji="1" lang="zh-CN" altLang="en-US" sz="2400" b="1" dirty="0"/>
              <a:t>高斯定理与环路定理</a:t>
            </a:r>
          </a:p>
          <a:p>
            <a:pPr marL="457200" indent="-457200">
              <a:lnSpc>
                <a:spcPct val="200000"/>
              </a:lnSpc>
              <a:buFont typeface="+mj-lt"/>
              <a:buAutoNum type="arabicPeriod"/>
              <a:defRPr/>
            </a:pPr>
            <a:r>
              <a:rPr kumimoji="1" lang="zh-CN" altLang="en-US" sz="2400" b="1" dirty="0"/>
              <a:t>介质中磁场的基本性质</a:t>
            </a:r>
            <a:endParaRPr kumimoji="1" lang="en-US" altLang="zh-CN" sz="2400" b="1" dirty="0"/>
          </a:p>
          <a:p>
            <a:pPr marL="457200" indent="-457200">
              <a:lnSpc>
                <a:spcPct val="200000"/>
              </a:lnSpc>
              <a:buFont typeface="+mj-lt"/>
              <a:buAutoNum type="arabicPeriod"/>
              <a:defRPr/>
            </a:pPr>
            <a:r>
              <a:rPr kumimoji="1" lang="zh-CN" altLang="en-US" sz="2400" b="1" dirty="0"/>
              <a:t>磁场对运动电荷、电流的相互作用</a:t>
            </a:r>
          </a:p>
        </p:txBody>
      </p:sp>
      <p:sp>
        <p:nvSpPr>
          <p:cNvPr id="4" name="文本框 3">
            <a:extLst>
              <a:ext uri="{FF2B5EF4-FFF2-40B4-BE49-F238E27FC236}">
                <a16:creationId xmlns:a16="http://schemas.microsoft.com/office/drawing/2014/main" id="{D3900206-7B3A-4B95-95D7-EEF03F8314B9}"/>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extLst>
      <p:ext uri="{BB962C8B-B14F-4D97-AF65-F5344CB8AC3E}">
        <p14:creationId xmlns:p14="http://schemas.microsoft.com/office/powerpoint/2010/main" val="102299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61"/>
          <p:cNvSpPr txBox="1">
            <a:spLocks noChangeArrowheads="1"/>
          </p:cNvSpPr>
          <p:nvPr/>
        </p:nvSpPr>
        <p:spPr bwMode="auto">
          <a:xfrm>
            <a:off x="619762" y="1933576"/>
            <a:ext cx="10891518"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20000"/>
              </a:lnSpc>
            </a:pPr>
            <a:r>
              <a:rPr kumimoji="1" lang="en-US" altLang="zh-CN" sz="2200" b="1" dirty="0">
                <a:solidFill>
                  <a:schemeClr val="tx1"/>
                </a:solidFill>
                <a:sym typeface="Symbol" panose="05050102010706020507" pitchFamily="18" charset="2"/>
              </a:rPr>
              <a:t> (2) </a:t>
            </a:r>
            <a:r>
              <a:rPr kumimoji="1" lang="zh-CN" altLang="en-US" sz="2200" b="1" dirty="0">
                <a:solidFill>
                  <a:schemeClr val="tx1"/>
                </a:solidFill>
                <a:sym typeface="Symbol" panose="05050102010706020507" pitchFamily="18" charset="2"/>
              </a:rPr>
              <a:t>若</a:t>
            </a:r>
            <a:r>
              <a:rPr kumimoji="1" lang="zh-CN" altLang="en-US" sz="2200" b="1" i="1" dirty="0">
                <a:solidFill>
                  <a:schemeClr val="tx1"/>
                </a:solidFill>
                <a:sym typeface="Symbol" panose="05050102010706020507" pitchFamily="18" charset="2"/>
              </a:rPr>
              <a:t> </a:t>
            </a:r>
            <a:r>
              <a:rPr kumimoji="1" lang="en-US" altLang="zh-CN" sz="2200" b="1" i="1" dirty="0">
                <a:solidFill>
                  <a:schemeClr val="tx1"/>
                </a:solidFill>
                <a:sym typeface="Symbol" panose="05050102010706020507" pitchFamily="18" charset="2"/>
              </a:rPr>
              <a:t>I</a:t>
            </a:r>
            <a:r>
              <a:rPr kumimoji="1" lang="zh-CN" altLang="en-US" sz="2200" b="1" dirty="0">
                <a:solidFill>
                  <a:schemeClr val="tx1"/>
                </a:solidFill>
                <a:sym typeface="Symbol" panose="05050102010706020507" pitchFamily="18" charset="2"/>
              </a:rPr>
              <a:t>为常量</a:t>
            </a:r>
            <a:r>
              <a:rPr kumimoji="1" lang="en-US" altLang="zh-CN" sz="2200" b="1" dirty="0">
                <a:solidFill>
                  <a:schemeClr val="tx1"/>
                </a:solidFill>
                <a:sym typeface="Symbol" panose="05050102010706020507" pitchFamily="18" charset="2"/>
              </a:rPr>
              <a:t>, ABC</a:t>
            </a:r>
            <a:r>
              <a:rPr kumimoji="1" lang="zh-CN" altLang="en-US" sz="2200" b="1" dirty="0">
                <a:solidFill>
                  <a:schemeClr val="tx1"/>
                </a:solidFill>
                <a:sym typeface="Symbol" panose="05050102010706020507" pitchFamily="18" charset="2"/>
              </a:rPr>
              <a:t>以速度</a:t>
            </a:r>
            <a:r>
              <a:rPr kumimoji="1" lang="zh-CN" altLang="en-US" sz="2200" b="1" i="1" dirty="0">
                <a:solidFill>
                  <a:schemeClr val="tx1"/>
                </a:solidFill>
                <a:latin typeface="Book Antiqua" panose="02040602050305030304" pitchFamily="18" charset="0"/>
                <a:sym typeface="Symbol" panose="05050102010706020507" pitchFamily="18" charset="2"/>
              </a:rPr>
              <a:t> </a:t>
            </a:r>
            <a:r>
              <a:rPr kumimoji="1" lang="zh-CN" altLang="en-US" sz="2200" b="1" dirty="0">
                <a:solidFill>
                  <a:schemeClr val="tx1"/>
                </a:solidFill>
                <a:sym typeface="Symbol" panose="05050102010706020507" pitchFamily="18" charset="2"/>
              </a:rPr>
              <a:t>向右平移，求</a:t>
            </a:r>
            <a:r>
              <a:rPr kumimoji="1" lang="en-US" altLang="zh-CN" sz="2200" b="1" dirty="0">
                <a:solidFill>
                  <a:schemeClr val="tx1"/>
                </a:solidFill>
                <a:sym typeface="Symbol" panose="05050102010706020507" pitchFamily="18" charset="2"/>
              </a:rPr>
              <a:t>AB</a:t>
            </a:r>
            <a:r>
              <a:rPr kumimoji="1" lang="zh-CN" altLang="en-US" sz="2200" b="1" dirty="0">
                <a:solidFill>
                  <a:schemeClr val="tx1"/>
                </a:solidFill>
                <a:sym typeface="Symbol" panose="05050102010706020507" pitchFamily="18" charset="2"/>
              </a:rPr>
              <a:t>边与长直导线相距</a:t>
            </a:r>
            <a:r>
              <a:rPr kumimoji="1" lang="en-US" altLang="zh-CN" sz="2200" b="1" i="1" dirty="0">
                <a:solidFill>
                  <a:schemeClr val="tx1"/>
                </a:solidFill>
                <a:sym typeface="Symbol" panose="05050102010706020507" pitchFamily="18" charset="2"/>
              </a:rPr>
              <a:t>x</a:t>
            </a:r>
            <a:r>
              <a:rPr kumimoji="1" lang="zh-CN" altLang="en-US" sz="2200" b="1" dirty="0">
                <a:solidFill>
                  <a:schemeClr val="tx1"/>
                </a:solidFill>
                <a:sym typeface="Symbol" panose="05050102010706020507" pitchFamily="18" charset="2"/>
              </a:rPr>
              <a:t>时，</a:t>
            </a:r>
            <a:r>
              <a:rPr kumimoji="1" lang="zh-CN" altLang="en-US" sz="2200" b="1" i="1" dirty="0">
                <a:solidFill>
                  <a:schemeClr val="tx1"/>
                </a:solidFill>
                <a:sym typeface="Symbol" panose="05050102010706020507" pitchFamily="18" charset="2"/>
              </a:rPr>
              <a:t></a:t>
            </a:r>
            <a:r>
              <a:rPr kumimoji="1" lang="en-US" altLang="zh-CN" sz="2200" b="1" baseline="-25000" dirty="0">
                <a:solidFill>
                  <a:schemeClr val="tx1"/>
                </a:solidFill>
                <a:sym typeface="Symbol" panose="05050102010706020507" pitchFamily="18" charset="2"/>
              </a:rPr>
              <a:t>ABC</a:t>
            </a:r>
            <a:r>
              <a:rPr kumimoji="1" lang="en-US" altLang="zh-CN" sz="2200" b="1" dirty="0">
                <a:solidFill>
                  <a:schemeClr val="tx1"/>
                </a:solidFill>
                <a:sym typeface="Symbol" panose="05050102010706020507" pitchFamily="18" charset="2"/>
              </a:rPr>
              <a:t>=</a:t>
            </a:r>
            <a:r>
              <a:rPr kumimoji="1" lang="zh-CN" altLang="en-US" sz="2200" b="1" dirty="0">
                <a:solidFill>
                  <a:schemeClr val="tx1"/>
                </a:solidFill>
                <a:sym typeface="Symbol" panose="05050102010706020507" pitchFamily="18" charset="2"/>
              </a:rPr>
              <a:t>？</a:t>
            </a:r>
          </a:p>
        </p:txBody>
      </p:sp>
      <p:grpSp>
        <p:nvGrpSpPr>
          <p:cNvPr id="8197" name="组合 44"/>
          <p:cNvGrpSpPr>
            <a:grpSpLocks/>
          </p:cNvGrpSpPr>
          <p:nvPr/>
        </p:nvGrpSpPr>
        <p:grpSpPr bwMode="auto">
          <a:xfrm>
            <a:off x="8335011" y="2685173"/>
            <a:ext cx="3038475" cy="3208337"/>
            <a:chOff x="5988109" y="2187558"/>
            <a:chExt cx="3038477" cy="3208360"/>
          </a:xfrm>
        </p:grpSpPr>
        <p:grpSp>
          <p:nvGrpSpPr>
            <p:cNvPr id="8199" name="组合 44"/>
            <p:cNvGrpSpPr>
              <a:grpSpLocks/>
            </p:cNvGrpSpPr>
            <p:nvPr/>
          </p:nvGrpSpPr>
          <p:grpSpPr bwMode="auto">
            <a:xfrm>
              <a:off x="5988111" y="2313014"/>
              <a:ext cx="3038478" cy="3014664"/>
              <a:chOff x="5988111" y="1984397"/>
              <a:chExt cx="3038478" cy="3014664"/>
            </a:xfrm>
          </p:grpSpPr>
          <p:grpSp>
            <p:nvGrpSpPr>
              <p:cNvPr id="8201" name="Group 76"/>
              <p:cNvGrpSpPr>
                <a:grpSpLocks/>
              </p:cNvGrpSpPr>
              <p:nvPr/>
            </p:nvGrpSpPr>
            <p:grpSpPr bwMode="auto">
              <a:xfrm>
                <a:off x="6269121" y="2906737"/>
                <a:ext cx="1589094" cy="1449388"/>
                <a:chOff x="3968" y="2168"/>
                <a:chExt cx="1001" cy="913"/>
              </a:xfrm>
            </p:grpSpPr>
            <p:sp>
              <p:nvSpPr>
                <p:cNvPr id="8218" name="Rectangle 71"/>
                <p:cNvSpPr>
                  <a:spLocks noChangeArrowheads="1"/>
                </p:cNvSpPr>
                <p:nvPr/>
              </p:nvSpPr>
              <p:spPr bwMode="auto">
                <a:xfrm>
                  <a:off x="4701" y="2411"/>
                  <a:ext cx="83" cy="670"/>
                </a:xfrm>
                <a:prstGeom prst="rect">
                  <a:avLst/>
                </a:prstGeom>
                <a:solidFill>
                  <a:srgbClr val="9900FF"/>
                </a:solidFill>
                <a:ln w="9525">
                  <a:solidFill>
                    <a:srgbClr val="9900FF"/>
                  </a:solidFill>
                  <a:miter lim="800000"/>
                  <a:headEnd/>
                  <a:tailEnd/>
                </a:ln>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9" name="Text Box 72"/>
                <p:cNvSpPr txBox="1">
                  <a:spLocks noChangeArrowheads="1"/>
                </p:cNvSpPr>
                <p:nvPr/>
              </p:nvSpPr>
              <p:spPr bwMode="auto">
                <a:xfrm>
                  <a:off x="4665" y="2168"/>
                  <a:ext cx="3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t>d</a:t>
                  </a:r>
                  <a:r>
                    <a:rPr lang="en-US" altLang="zh-CN" b="1" i="1"/>
                    <a:t>r</a:t>
                  </a:r>
                </a:p>
              </p:txBody>
            </p:sp>
            <p:sp>
              <p:nvSpPr>
                <p:cNvPr id="8220" name="Line 74"/>
                <p:cNvSpPr>
                  <a:spLocks noChangeShapeType="1"/>
                </p:cNvSpPr>
                <p:nvPr/>
              </p:nvSpPr>
              <p:spPr bwMode="auto">
                <a:xfrm flipV="1">
                  <a:off x="3968" y="2681"/>
                  <a:ext cx="744"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21" name="Text Box 75"/>
                <p:cNvSpPr txBox="1">
                  <a:spLocks noChangeArrowheads="1"/>
                </p:cNvSpPr>
                <p:nvPr/>
              </p:nvSpPr>
              <p:spPr bwMode="auto">
                <a:xfrm>
                  <a:off x="4115" y="2585"/>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r</a:t>
                  </a:r>
                  <a:endParaRPr lang="en-US" altLang="zh-CN" i="1"/>
                </a:p>
              </p:txBody>
            </p:sp>
          </p:grpSp>
          <p:grpSp>
            <p:nvGrpSpPr>
              <p:cNvPr id="8202" name="Group 103"/>
              <p:cNvGrpSpPr>
                <a:grpSpLocks/>
              </p:cNvGrpSpPr>
              <p:nvPr/>
            </p:nvGrpSpPr>
            <p:grpSpPr bwMode="auto">
              <a:xfrm>
                <a:off x="5988111" y="1984397"/>
                <a:ext cx="3038478" cy="3014664"/>
                <a:chOff x="3726" y="1392"/>
                <a:chExt cx="1914" cy="1899"/>
              </a:xfrm>
            </p:grpSpPr>
            <p:sp>
              <p:nvSpPr>
                <p:cNvPr id="8203" name="Text Box 104"/>
                <p:cNvSpPr txBox="1">
                  <a:spLocks noChangeArrowheads="1"/>
                </p:cNvSpPr>
                <p:nvPr/>
              </p:nvSpPr>
              <p:spPr bwMode="auto">
                <a:xfrm>
                  <a:off x="3996" y="2632"/>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x</a:t>
                  </a:r>
                  <a:endParaRPr lang="en-US" altLang="zh-CN" i="1"/>
                </a:p>
              </p:txBody>
            </p:sp>
            <p:sp>
              <p:nvSpPr>
                <p:cNvPr id="8204" name="AutoShape 105"/>
                <p:cNvSpPr>
                  <a:spLocks noChangeArrowheads="1"/>
                </p:cNvSpPr>
                <p:nvPr/>
              </p:nvSpPr>
              <p:spPr bwMode="auto">
                <a:xfrm>
                  <a:off x="4304" y="1845"/>
                  <a:ext cx="1090" cy="1047"/>
                </a:xfrm>
                <a:prstGeom prst="rtTriangle">
                  <a:avLst/>
                </a:prstGeom>
                <a:noFill/>
                <a:ln w="38100">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05" name="Text Box 106"/>
                <p:cNvSpPr txBox="1">
                  <a:spLocks noChangeArrowheads="1"/>
                </p:cNvSpPr>
                <p:nvPr/>
              </p:nvSpPr>
              <p:spPr bwMode="auto">
                <a:xfrm>
                  <a:off x="4726" y="2849"/>
                  <a:ext cx="3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b</a:t>
                  </a:r>
                </a:p>
              </p:txBody>
            </p:sp>
            <p:sp>
              <p:nvSpPr>
                <p:cNvPr id="8206" name="Line 107"/>
                <p:cNvSpPr>
                  <a:spLocks noChangeShapeType="1"/>
                </p:cNvSpPr>
                <p:nvPr/>
              </p:nvSpPr>
              <p:spPr bwMode="auto">
                <a:xfrm>
                  <a:off x="3903" y="2725"/>
                  <a:ext cx="39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07" name="Text Box 108"/>
                <p:cNvSpPr txBox="1">
                  <a:spLocks noChangeArrowheads="1"/>
                </p:cNvSpPr>
                <p:nvPr/>
              </p:nvSpPr>
              <p:spPr bwMode="auto">
                <a:xfrm>
                  <a:off x="4187" y="1636"/>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rgbClr val="9900FF"/>
                      </a:solidFill>
                    </a:rPr>
                    <a:t>A</a:t>
                  </a:r>
                  <a:endParaRPr lang="en-US" altLang="zh-CN">
                    <a:solidFill>
                      <a:srgbClr val="9900FF"/>
                    </a:solidFill>
                  </a:endParaRPr>
                </a:p>
              </p:txBody>
            </p:sp>
            <p:sp>
              <p:nvSpPr>
                <p:cNvPr id="8208" name="Text Box 109"/>
                <p:cNvSpPr txBox="1">
                  <a:spLocks noChangeArrowheads="1"/>
                </p:cNvSpPr>
                <p:nvPr/>
              </p:nvSpPr>
              <p:spPr bwMode="auto">
                <a:xfrm>
                  <a:off x="4206" y="2840"/>
                  <a:ext cx="3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rgbClr val="9900FF"/>
                      </a:solidFill>
                    </a:rPr>
                    <a:t>B</a:t>
                  </a:r>
                  <a:endParaRPr lang="en-US" altLang="zh-CN">
                    <a:solidFill>
                      <a:srgbClr val="9900FF"/>
                    </a:solidFill>
                  </a:endParaRPr>
                </a:p>
              </p:txBody>
            </p:sp>
            <p:sp>
              <p:nvSpPr>
                <p:cNvPr id="8209" name="Text Box 110"/>
                <p:cNvSpPr txBox="1">
                  <a:spLocks noChangeArrowheads="1"/>
                </p:cNvSpPr>
                <p:nvPr/>
              </p:nvSpPr>
              <p:spPr bwMode="auto">
                <a:xfrm>
                  <a:off x="5336" y="2823"/>
                  <a:ext cx="3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rgbClr val="9900FF"/>
                      </a:solidFill>
                    </a:rPr>
                    <a:t>C</a:t>
                  </a:r>
                  <a:endParaRPr lang="en-US" altLang="zh-CN">
                    <a:solidFill>
                      <a:srgbClr val="9900FF"/>
                    </a:solidFill>
                  </a:endParaRPr>
                </a:p>
              </p:txBody>
            </p:sp>
            <p:sp>
              <p:nvSpPr>
                <p:cNvPr id="8210" name="Text Box 114"/>
                <p:cNvSpPr txBox="1">
                  <a:spLocks noChangeArrowheads="1"/>
                </p:cNvSpPr>
                <p:nvPr/>
              </p:nvSpPr>
              <p:spPr bwMode="auto">
                <a:xfrm>
                  <a:off x="4133" y="2041"/>
                  <a:ext cx="3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t>a</a:t>
                  </a:r>
                  <a:endParaRPr lang="en-US" altLang="zh-CN" i="1"/>
                </a:p>
              </p:txBody>
            </p:sp>
            <p:grpSp>
              <p:nvGrpSpPr>
                <p:cNvPr id="8211" name="Group 115"/>
                <p:cNvGrpSpPr>
                  <a:grpSpLocks/>
                </p:cNvGrpSpPr>
                <p:nvPr/>
              </p:nvGrpSpPr>
              <p:grpSpPr bwMode="auto">
                <a:xfrm>
                  <a:off x="3726" y="1392"/>
                  <a:ext cx="304" cy="1899"/>
                  <a:chOff x="3791" y="1587"/>
                  <a:chExt cx="304" cy="1899"/>
                </a:xfrm>
              </p:grpSpPr>
              <p:sp>
                <p:nvSpPr>
                  <p:cNvPr id="8212" name="Text Box 116"/>
                  <p:cNvSpPr txBox="1">
                    <a:spLocks noChangeArrowheads="1"/>
                  </p:cNvSpPr>
                  <p:nvPr/>
                </p:nvSpPr>
                <p:spPr bwMode="auto">
                  <a:xfrm>
                    <a:off x="3791" y="2168"/>
                    <a:ext cx="3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i="1">
                        <a:solidFill>
                          <a:srgbClr val="FF0000"/>
                        </a:solidFill>
                      </a:rPr>
                      <a:t>I</a:t>
                    </a:r>
                  </a:p>
                </p:txBody>
              </p:sp>
              <p:grpSp>
                <p:nvGrpSpPr>
                  <p:cNvPr id="8213" name="Group 117"/>
                  <p:cNvGrpSpPr>
                    <a:grpSpLocks/>
                  </p:cNvGrpSpPr>
                  <p:nvPr/>
                </p:nvGrpSpPr>
                <p:grpSpPr bwMode="auto">
                  <a:xfrm>
                    <a:off x="3957" y="1587"/>
                    <a:ext cx="1" cy="1899"/>
                    <a:chOff x="3759" y="1367"/>
                    <a:chExt cx="1" cy="1899"/>
                  </a:xfrm>
                </p:grpSpPr>
                <p:sp>
                  <p:nvSpPr>
                    <p:cNvPr id="8214" name="Line 118"/>
                    <p:cNvSpPr>
                      <a:spLocks noChangeShapeType="1"/>
                    </p:cNvSpPr>
                    <p:nvPr/>
                  </p:nvSpPr>
                  <p:spPr bwMode="auto">
                    <a:xfrm flipV="1">
                      <a:off x="3759" y="1855"/>
                      <a:ext cx="0" cy="3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15" name="Group 119"/>
                    <p:cNvGrpSpPr>
                      <a:grpSpLocks/>
                    </p:cNvGrpSpPr>
                    <p:nvPr/>
                  </p:nvGrpSpPr>
                  <p:grpSpPr bwMode="auto">
                    <a:xfrm>
                      <a:off x="3759" y="1367"/>
                      <a:ext cx="1" cy="1899"/>
                      <a:chOff x="3759" y="1367"/>
                      <a:chExt cx="1" cy="1899"/>
                    </a:xfrm>
                  </p:grpSpPr>
                  <p:sp>
                    <p:nvSpPr>
                      <p:cNvPr id="8216" name="Line 120"/>
                      <p:cNvSpPr>
                        <a:spLocks noChangeShapeType="1"/>
                      </p:cNvSpPr>
                      <p:nvPr/>
                    </p:nvSpPr>
                    <p:spPr bwMode="auto">
                      <a:xfrm>
                        <a:off x="3760" y="1641"/>
                        <a:ext cx="0" cy="136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21"/>
                      <p:cNvSpPr>
                        <a:spLocks noChangeShapeType="1"/>
                      </p:cNvSpPr>
                      <p:nvPr/>
                    </p:nvSpPr>
                    <p:spPr bwMode="auto">
                      <a:xfrm flipH="1">
                        <a:off x="3759" y="1367"/>
                        <a:ext cx="0" cy="1899"/>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grpSp>
        <p:sp>
          <p:nvSpPr>
            <p:cNvPr id="47" name="矩形 46"/>
            <p:cNvSpPr/>
            <p:nvPr/>
          </p:nvSpPr>
          <p:spPr bwMode="auto">
            <a:xfrm>
              <a:off x="5988109" y="2187558"/>
              <a:ext cx="3038477" cy="3208360"/>
            </a:xfrm>
            <a:prstGeom prst="rect">
              <a:avLst/>
            </a:prstGeom>
            <a:noFill/>
            <a:ln w="12700" cap="flat" cmpd="sng" algn="ctr">
              <a:solidFill>
                <a:schemeClr val="accent6">
                  <a:lumMod val="50000"/>
                </a:schemeClr>
              </a:solidFill>
              <a:prstDash val="solid"/>
              <a:round/>
              <a:headEnd type="none" w="med" len="med"/>
              <a:tailEnd type="none" w="med" len="med"/>
            </a:ln>
            <a:effectLst/>
          </p:spPr>
          <p:txBody>
            <a:bodyPr/>
            <a:lstStyle/>
            <a:p>
              <a:pPr algn="ctr" eaLnBrk="0" hangingPunct="0">
                <a:spcBef>
                  <a:spcPct val="0"/>
                </a:spcBef>
                <a:defRPr/>
              </a:pPr>
              <a:endParaRPr lang="zh-CN" altLang="en-US" sz="1000" i="1" dirty="0">
                <a:solidFill>
                  <a:schemeClr val="accent6">
                    <a:lumMod val="75000"/>
                  </a:schemeClr>
                </a:solidFill>
              </a:endParaRPr>
            </a:p>
          </p:txBody>
        </p:sp>
      </p:gr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75C7CA6D-6F50-4251-93EC-333D55CF73B3}"/>
                  </a:ext>
                </a:extLst>
              </p:cNvPr>
              <p:cNvSpPr/>
              <p:nvPr/>
            </p:nvSpPr>
            <p:spPr>
              <a:xfrm>
                <a:off x="3395701" y="915880"/>
                <a:ext cx="4406463" cy="735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i="1">
                              <a:latin typeface="Cambria Math" panose="02040503050406030204" pitchFamily="18" charset="0"/>
                            </a:rPr>
                            <m:t>𝒎</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𝑰𝒂</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𝒃</m:t>
                          </m:r>
                        </m:den>
                      </m:f>
                      <m:r>
                        <a:rPr lang="zh-CN" altLang="en-US" sz="2200" b="1">
                          <a:latin typeface="Cambria Math" panose="02040503050406030204" pitchFamily="18" charset="0"/>
                        </a:rPr>
                        <m:t>⋅</m:t>
                      </m:r>
                      <m:r>
                        <m:rPr>
                          <m:nor/>
                        </m:rPr>
                        <a:rPr lang="zh-CN" altLang="en-US" sz="2200" b="1">
                          <a:latin typeface="Cambria Math" panose="02040503050406030204" pitchFamily="18" charset="0"/>
                        </a:rPr>
                        <m:t>[(</m:t>
                      </m:r>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r>
                        <m:rPr>
                          <m:nor/>
                        </m:rPr>
                        <a:rPr lang="zh-CN" altLang="en-US" sz="2200" b="1">
                          <a:latin typeface="Cambria Math" panose="02040503050406030204" pitchFamily="18" charset="0"/>
                        </a:rPr>
                        <m:t>ln</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num>
                        <m:den>
                          <m:r>
                            <a:rPr lang="zh-CN" altLang="en-US" sz="2200" b="1" i="1">
                              <a:latin typeface="Cambria Math" panose="02040503050406030204" pitchFamily="18" charset="0"/>
                            </a:rPr>
                            <m:t>𝒙</m:t>
                          </m:r>
                        </m:den>
                      </m:f>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oMath>
                  </m:oMathPara>
                </a14:m>
                <a:endParaRPr lang="zh-CN" altLang="en-US" sz="2200" b="1"/>
              </a:p>
            </p:txBody>
          </p:sp>
        </mc:Choice>
        <mc:Fallback>
          <p:sp>
            <p:nvSpPr>
              <p:cNvPr id="2" name="矩形 1">
                <a:extLst>
                  <a:ext uri="{FF2B5EF4-FFF2-40B4-BE49-F238E27FC236}">
                    <a16:creationId xmlns:a16="http://schemas.microsoft.com/office/drawing/2014/main" id="{75C7CA6D-6F50-4251-93EC-333D55CF73B3}"/>
                  </a:ext>
                </a:extLst>
              </p:cNvPr>
              <p:cNvSpPr>
                <a:spLocks noRot="1" noChangeAspect="1" noMove="1" noResize="1" noEditPoints="1" noAdjustHandles="1" noChangeArrowheads="1" noChangeShapeType="1" noTextEdit="1"/>
              </p:cNvSpPr>
              <p:nvPr/>
            </p:nvSpPr>
            <p:spPr>
              <a:xfrm>
                <a:off x="3395701" y="915880"/>
                <a:ext cx="4406463" cy="73545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823C14B6-DC7F-4475-A948-61DA7C688494}"/>
                  </a:ext>
                </a:extLst>
              </p:cNvPr>
              <p:cNvSpPr/>
              <p:nvPr/>
            </p:nvSpPr>
            <p:spPr>
              <a:xfrm>
                <a:off x="1313365" y="2870644"/>
                <a:ext cx="6369244" cy="2740622"/>
              </a:xfrm>
              <a:prstGeom prst="rect">
                <a:avLst/>
              </a:prstGeom>
            </p:spPr>
            <p:txBody>
              <a:bodyPr wrap="none">
                <a:spAutoFit/>
              </a:bodyPr>
              <a:lstStyle/>
              <a:p>
                <a:pPr algn="dist"/>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200" b="1" i="1">
                              <a:latin typeface="Cambria Math" panose="02040503050406030204" pitchFamily="18" charset="0"/>
                            </a:rPr>
                          </m:ctrlPr>
                        </m:mPr>
                        <m:mr>
                          <m:e>
                            <m:eqArr>
                              <m:eqArrPr>
                                <m:ctrlPr>
                                  <a:rPr lang="en-US" altLang="zh-CN" sz="2200" b="1" i="1">
                                    <a:latin typeface="Cambria Math" panose="02040503050406030204" pitchFamily="18" charset="0"/>
                                  </a:rPr>
                                </m:ctrlPr>
                              </m:eqArrPr>
                              <m:e>
                                <m:r>
                                  <a:rPr lang="en-US" altLang="zh-CN" sz="2200" b="1">
                                    <a:latin typeface="Cambria Math" panose="02040503050406030204" pitchFamily="18" charset="0"/>
                                  </a:rPr>
                                  <m:t>                    </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𝜺</m:t>
                                    </m:r>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i="1">
                                            <a:latin typeface="Cambria Math" panose="02040503050406030204" pitchFamily="18" charset="0"/>
                                          </a:rPr>
                                          <m:t>𝒎</m:t>
                                        </m:r>
                                      </m:sub>
                                    </m:sSub>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r>
                                  <a:rPr lang="zh-CN" altLang="en-US" sz="2200" b="1" i="1">
                                    <a:latin typeface="Cambria Math" panose="02040503050406030204" pitchFamily="18" charset="0"/>
                                  </a:rPr>
                                  <m:t>𝒗</m:t>
                                </m:r>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i="1">
                                            <a:latin typeface="Cambria Math" panose="02040503050406030204" pitchFamily="18" charset="0"/>
                                          </a:rPr>
                                          <m:t>𝒎</m:t>
                                        </m:r>
                                      </m:sub>
                                    </m:sSub>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𝒙</m:t>
                                    </m:r>
                                  </m:den>
                                </m:f>
                                <m:r>
                                  <a:rPr lang="en-US" altLang="zh-CN" sz="2200" b="1" i="1">
                                    <a:latin typeface="Cambria Math" panose="02040503050406030204" pitchFamily="18" charset="0"/>
                                  </a:rPr>
                                  <m:t>                                 </m:t>
                                </m:r>
                              </m:e>
                              <m:e/>
                            </m:eqArr>
                          </m:e>
                        </m:mr>
                        <m:mr>
                          <m:e>
                            <m:eqArr>
                              <m:eqArrPr>
                                <m:ctrlPr>
                                  <a:rPr lang="zh-CN" altLang="en-US" sz="2200" b="1" i="1">
                                    <a:latin typeface="Cambria Math" panose="02040503050406030204" pitchFamily="18" charset="0"/>
                                  </a:rPr>
                                </m:ctrlPr>
                              </m:eqArrPr>
                              <m:e>
                                <m:r>
                                  <m:rPr>
                                    <m:nor/>
                                  </m:rPr>
                                  <a:rPr lang="zh-CN" altLang="en-US" sz="2200" b="1" i="1">
                                    <a:latin typeface="Cambria Math" panose="02040503050406030204" pitchFamily="18" charset="0"/>
                                  </a:rPr>
                                  <m:t> </m:t>
                                </m:r>
                                <m:r>
                                  <m:rPr>
                                    <m:nor/>
                                  </m:rPr>
                                  <a:rPr lang="en-US" altLang="zh-CN" sz="2200" b="1" i="1">
                                    <a:latin typeface="Cambria Math" panose="02040503050406030204" pitchFamily="18" charset="0"/>
                                  </a:rPr>
                                  <m:t>                   </m:t>
                                </m:r>
                                <m:r>
                                  <m:rPr>
                                    <m:nor/>
                                  </m:rPr>
                                  <a:rPr lang="zh-CN" altLang="en-US" sz="2200" b="1" i="1">
                                    <a:latin typeface="Cambria Math" panose="02040503050406030204" pitchFamily="18" charset="0"/>
                                  </a:rPr>
                                  <m:t>  </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𝑰𝒂𝒗</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𝒃</m:t>
                                    </m:r>
                                  </m:den>
                                </m:f>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𝒙</m:t>
                                    </m:r>
                                  </m:den>
                                </m:f>
                                <m:r>
                                  <m:rPr>
                                    <m:nor/>
                                  </m:rPr>
                                  <a:rPr lang="zh-CN" altLang="en-US" sz="2200" b="1">
                                    <a:latin typeface="Cambria Math" panose="02040503050406030204" pitchFamily="18" charset="0"/>
                                  </a:rPr>
                                  <m:t>[(</m:t>
                                </m:r>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r>
                                  <m:rPr>
                                    <m:nor/>
                                  </m:rPr>
                                  <a:rPr lang="zh-CN" altLang="en-US" sz="2200" b="1">
                                    <a:latin typeface="Cambria Math" panose="02040503050406030204" pitchFamily="18" charset="0"/>
                                  </a:rPr>
                                  <m:t>ln</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num>
                                  <m:den>
                                    <m:r>
                                      <a:rPr lang="zh-CN" altLang="en-US" sz="2200" b="1" i="1">
                                        <a:latin typeface="Cambria Math" panose="02040503050406030204" pitchFamily="18" charset="0"/>
                                      </a:rPr>
                                      <m:t>𝒙</m:t>
                                    </m:r>
                                  </m:den>
                                </m:f>
                                <m:r>
                                  <a:rPr lang="zh-CN" altLang="en-US" sz="2200" b="1">
                                    <a:latin typeface="Cambria Math" panose="02040503050406030204" pitchFamily="18" charset="0"/>
                                  </a:rPr>
                                  <m:t>−</m:t>
                                </m:r>
                                <m:r>
                                  <a:rPr lang="zh-CN" altLang="en-US" sz="2200" b="1" i="1">
                                    <a:latin typeface="Cambria Math" panose="02040503050406030204" pitchFamily="18" charset="0"/>
                                  </a:rPr>
                                  <m:t>𝒃</m:t>
                                </m:r>
                                <m:r>
                                  <m:rPr>
                                    <m:nor/>
                                  </m:rPr>
                                  <a:rPr lang="zh-CN" altLang="en-US" sz="2200" b="1">
                                    <a:latin typeface="Cambria Math" panose="02040503050406030204" pitchFamily="18" charset="0"/>
                                  </a:rPr>
                                  <m:t>]</m:t>
                                </m:r>
                              </m:e>
                              <m:e/>
                            </m:eqArr>
                          </m:e>
                        </m:mr>
                        <m:mr>
                          <m:e>
                            <m:r>
                              <a:rPr lang="en-US" altLang="zh-CN" sz="2200" b="1" i="1">
                                <a:latin typeface="Cambria Math" panose="02040503050406030204" pitchFamily="18" charset="0"/>
                              </a:rPr>
                              <m:t>  </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r>
                                  <a:rPr lang="zh-CN" altLang="en-US" sz="2200" b="1" i="1">
                                    <a:latin typeface="Cambria Math" panose="02040503050406030204" pitchFamily="18" charset="0"/>
                                  </a:rPr>
                                  <m:t>𝑰𝒂𝒗</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𝒃</m:t>
                                </m:r>
                              </m:den>
                            </m:f>
                            <m:r>
                              <m:rPr>
                                <m:nor/>
                              </m:rPr>
                              <a:rPr lang="zh-CN" altLang="en-US" sz="2200" b="1">
                                <a:latin typeface="Cambria Math" panose="02040503050406030204" pitchFamily="18" charset="0"/>
                              </a:rPr>
                              <m:t>(</m:t>
                            </m:r>
                            <m:r>
                              <m:rPr>
                                <m:nor/>
                              </m:rPr>
                              <a:rPr lang="zh-CN" altLang="en-US" sz="2200" b="1">
                                <a:latin typeface="Cambria Math" panose="02040503050406030204" pitchFamily="18" charset="0"/>
                              </a:rPr>
                              <m:t>ln</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𝒃</m:t>
                                </m:r>
                              </m:num>
                              <m:den>
                                <m:r>
                                  <a:rPr lang="zh-CN" altLang="en-US" sz="2200" b="1" i="1">
                                    <a:latin typeface="Cambria Math" panose="02040503050406030204" pitchFamily="18" charset="0"/>
                                  </a:rPr>
                                  <m:t>𝒙</m:t>
                                </m:r>
                              </m:den>
                            </m:f>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𝒃</m:t>
                                </m:r>
                              </m:num>
                              <m:den>
                                <m:r>
                                  <a:rPr lang="zh-CN" altLang="en-US" sz="2200" b="1" i="1">
                                    <a:latin typeface="Cambria Math" panose="02040503050406030204" pitchFamily="18" charset="0"/>
                                  </a:rPr>
                                  <m:t>𝒙</m:t>
                                </m:r>
                              </m:den>
                            </m:f>
                            <m:r>
                              <m:rPr>
                                <m:nor/>
                              </m:rPr>
                              <a:rPr lang="zh-CN" altLang="en-US" sz="2200" b="1">
                                <a:latin typeface="Cambria Math" panose="02040503050406030204" pitchFamily="18" charset="0"/>
                              </a:rPr>
                              <m:t>)</m:t>
                            </m:r>
                          </m:e>
                        </m:mr>
                      </m:m>
                    </m:oMath>
                  </m:oMathPara>
                </a14:m>
                <a:endParaRPr lang="zh-CN" altLang="en-US" sz="2200" b="1" dirty="0"/>
              </a:p>
            </p:txBody>
          </p:sp>
        </mc:Choice>
        <mc:Fallback>
          <p:sp>
            <p:nvSpPr>
              <p:cNvPr id="3" name="矩形 2">
                <a:extLst>
                  <a:ext uri="{FF2B5EF4-FFF2-40B4-BE49-F238E27FC236}">
                    <a16:creationId xmlns:a16="http://schemas.microsoft.com/office/drawing/2014/main" id="{823C14B6-DC7F-4475-A948-61DA7C688494}"/>
                  </a:ext>
                </a:extLst>
              </p:cNvPr>
              <p:cNvSpPr>
                <a:spLocks noRot="1" noChangeAspect="1" noMove="1" noResize="1" noEditPoints="1" noAdjustHandles="1" noChangeArrowheads="1" noChangeShapeType="1" noTextEdit="1"/>
              </p:cNvSpPr>
              <p:nvPr/>
            </p:nvSpPr>
            <p:spPr>
              <a:xfrm>
                <a:off x="1313365" y="2870644"/>
                <a:ext cx="6369244" cy="2740622"/>
              </a:xfrm>
              <a:prstGeom prst="rect">
                <a:avLst/>
              </a:prstGeom>
              <a:blipFill>
                <a:blip r:embed="rId3"/>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4FCBCE7D-6773-499D-ABD7-89D786169480}"/>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470997" y="688288"/>
            <a:ext cx="3636963"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006600"/>
                </a:solidFill>
              </a:rPr>
              <a:t>求解涡旋电场的应用举例</a:t>
            </a:r>
            <a:endParaRPr kumimoji="1" lang="en-US" altLang="zh-CN" sz="2200" b="1" dirty="0">
              <a:solidFill>
                <a:srgbClr val="006600"/>
              </a:solidFill>
            </a:endParaRPr>
          </a:p>
        </p:txBody>
      </p:sp>
      <p:sp>
        <p:nvSpPr>
          <p:cNvPr id="3" name="Text Box 20"/>
          <p:cNvSpPr txBox="1">
            <a:spLocks noChangeArrowheads="1"/>
          </p:cNvSpPr>
          <p:nvPr/>
        </p:nvSpPr>
        <p:spPr bwMode="auto">
          <a:xfrm>
            <a:off x="539259" y="1299474"/>
            <a:ext cx="9764940" cy="104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sz="2200" b="1" dirty="0">
                <a:solidFill>
                  <a:srgbClr val="660066"/>
                </a:solidFill>
              </a:rPr>
              <a:t>例</a:t>
            </a:r>
            <a:r>
              <a:rPr kumimoji="1" lang="en-US" altLang="zh-CN" sz="2200" b="1" dirty="0">
                <a:solidFill>
                  <a:srgbClr val="660066"/>
                </a:solidFill>
              </a:rPr>
              <a:t>12.3.1</a:t>
            </a:r>
            <a:r>
              <a:rPr kumimoji="1" lang="zh-CN" altLang="en-US" sz="2200" b="1" dirty="0">
                <a:solidFill>
                  <a:schemeClr val="tx1"/>
                </a:solidFill>
              </a:rPr>
              <a:t>：半径为 </a:t>
            </a:r>
            <a:r>
              <a:rPr kumimoji="1" lang="en-US" altLang="zh-CN" sz="2200" b="1" i="1" dirty="0">
                <a:solidFill>
                  <a:schemeClr val="tx1"/>
                </a:solidFill>
              </a:rPr>
              <a:t>R</a:t>
            </a:r>
            <a:r>
              <a:rPr kumimoji="1" lang="en-US" altLang="zh-CN" sz="2200" b="1" dirty="0">
                <a:solidFill>
                  <a:schemeClr val="tx1"/>
                </a:solidFill>
              </a:rPr>
              <a:t> </a:t>
            </a:r>
            <a:r>
              <a:rPr kumimoji="1" lang="zh-CN" altLang="en-US" sz="2200" b="1" dirty="0">
                <a:solidFill>
                  <a:schemeClr val="tx1"/>
                </a:solidFill>
              </a:rPr>
              <a:t>的圆柱形空间区域存在均匀磁场，当该磁场均匀增加时</a:t>
            </a:r>
          </a:p>
          <a:p>
            <a:pPr eaLnBrk="1" hangingPunct="1">
              <a:lnSpc>
                <a:spcPct val="150000"/>
              </a:lnSpc>
            </a:pPr>
            <a:r>
              <a:rPr kumimoji="1" lang="zh-CN" altLang="en-US" sz="2200" b="1" dirty="0">
                <a:solidFill>
                  <a:srgbClr val="660066"/>
                </a:solidFill>
              </a:rPr>
              <a:t>求</a:t>
            </a:r>
            <a:r>
              <a:rPr kumimoji="1" lang="zh-CN" altLang="en-US" sz="2200" b="1" dirty="0">
                <a:solidFill>
                  <a:schemeClr val="tx1"/>
                </a:solidFill>
              </a:rPr>
              <a:t>：感生电场的空间分布</a:t>
            </a:r>
          </a:p>
        </p:txBody>
      </p:sp>
      <p:graphicFrame>
        <p:nvGraphicFramePr>
          <p:cNvPr id="4" name="Object 5"/>
          <p:cNvGraphicFramePr>
            <a:graphicFrameLocks noChangeAspect="1"/>
          </p:cNvGraphicFramePr>
          <p:nvPr>
            <p:extLst>
              <p:ext uri="{D42A27DB-BD31-4B8C-83A1-F6EECF244321}">
                <p14:modId xmlns:p14="http://schemas.microsoft.com/office/powerpoint/2010/main" val="2770053927"/>
              </p:ext>
            </p:extLst>
          </p:nvPr>
        </p:nvGraphicFramePr>
        <p:xfrm>
          <a:off x="10212388" y="2151587"/>
          <a:ext cx="1979612" cy="1727200"/>
        </p:xfrm>
        <a:graphic>
          <a:graphicData uri="http://schemas.openxmlformats.org/presentationml/2006/ole">
            <mc:AlternateContent xmlns:mc="http://schemas.openxmlformats.org/markup-compatibility/2006">
              <mc:Choice xmlns:v="urn:schemas-microsoft-com:vml" Requires="v">
                <p:oleObj spid="_x0000_s52443" name="图片" r:id="rId3" imgW="1419120" imgH="1238400" progId="Word.Picture.8">
                  <p:embed/>
                </p:oleObj>
              </mc:Choice>
              <mc:Fallback>
                <p:oleObj name="图片" r:id="rId3" imgW="1419120" imgH="1238400" progId="Word.Picture.8">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2388" y="2151587"/>
                        <a:ext cx="1979612" cy="1727200"/>
                      </a:xfrm>
                      <a:prstGeom prst="rect">
                        <a:avLst/>
                      </a:prstGeom>
                      <a:noFill/>
                      <a:ln w="9525">
                        <a:solidFill>
                          <a:srgbClr val="006600"/>
                        </a:solidFill>
                        <a:miter lim="800000"/>
                        <a:headEnd/>
                        <a:tailEnd/>
                      </a:ln>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5" name="Text Box 6"/>
          <p:cNvSpPr txBox="1">
            <a:spLocks noChangeArrowheads="1"/>
          </p:cNvSpPr>
          <p:nvPr/>
        </p:nvSpPr>
        <p:spPr bwMode="auto">
          <a:xfrm>
            <a:off x="542435" y="2743336"/>
            <a:ext cx="7305503"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660066"/>
                </a:solidFill>
              </a:rPr>
              <a:t>解</a:t>
            </a:r>
            <a:r>
              <a:rPr kumimoji="1" lang="zh-CN" altLang="en-US" sz="2200" b="1" dirty="0">
                <a:solidFill>
                  <a:schemeClr val="tx1"/>
                </a:solidFill>
              </a:rPr>
              <a:t>：考虑到对称性，感生磁场大小的空间分布，当 </a:t>
            </a:r>
            <a:r>
              <a:rPr kumimoji="1" lang="en-US" altLang="zh-CN" sz="2200" b="1" i="1" dirty="0">
                <a:solidFill>
                  <a:schemeClr val="tx1"/>
                </a:solidFill>
              </a:rPr>
              <a:t>r</a:t>
            </a:r>
            <a:r>
              <a:rPr kumimoji="1" lang="en-US" altLang="zh-CN" sz="2200" b="1" dirty="0">
                <a:solidFill>
                  <a:schemeClr val="tx1"/>
                </a:solidFill>
              </a:rPr>
              <a:t>&lt;</a:t>
            </a:r>
            <a:r>
              <a:rPr kumimoji="1" lang="en-US" altLang="zh-CN" sz="2200" b="1" i="1" dirty="0">
                <a:solidFill>
                  <a:schemeClr val="tx1"/>
                </a:solidFill>
              </a:rPr>
              <a:t>R </a:t>
            </a:r>
            <a:r>
              <a:rPr kumimoji="1" lang="zh-CN" altLang="en-US" sz="2200" b="1" dirty="0">
                <a:solidFill>
                  <a:schemeClr val="tx1"/>
                </a:solidFill>
              </a:rPr>
              <a:t>时</a:t>
            </a:r>
          </a:p>
        </p:txBody>
      </p:sp>
      <p:sp>
        <p:nvSpPr>
          <p:cNvPr id="8" name="Text Box 9"/>
          <p:cNvSpPr txBox="1">
            <a:spLocks noChangeArrowheads="1"/>
          </p:cNvSpPr>
          <p:nvPr/>
        </p:nvSpPr>
        <p:spPr bwMode="auto">
          <a:xfrm>
            <a:off x="1090122" y="5269393"/>
            <a:ext cx="7729524"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chemeClr val="tx1"/>
                </a:solidFill>
              </a:rPr>
              <a:t>当 </a:t>
            </a:r>
            <a:r>
              <a:rPr kumimoji="1" lang="en-US" altLang="zh-CN" sz="2200" b="1" i="1" dirty="0">
                <a:solidFill>
                  <a:schemeClr val="tx1"/>
                </a:solidFill>
              </a:rPr>
              <a:t>r</a:t>
            </a:r>
            <a:r>
              <a:rPr kumimoji="1" lang="en-US" altLang="zh-CN" sz="2200" b="1" dirty="0">
                <a:solidFill>
                  <a:schemeClr val="tx1"/>
                </a:solidFill>
              </a:rPr>
              <a:t>&gt;</a:t>
            </a:r>
            <a:r>
              <a:rPr kumimoji="1" lang="en-US" altLang="zh-CN" sz="2200" b="1" i="1" dirty="0">
                <a:solidFill>
                  <a:schemeClr val="tx1"/>
                </a:solidFill>
              </a:rPr>
              <a:t>R </a:t>
            </a:r>
            <a:r>
              <a:rPr kumimoji="1" lang="zh-CN" altLang="en-US" sz="2200" b="1" dirty="0">
                <a:solidFill>
                  <a:schemeClr val="tx1"/>
                </a:solidFill>
              </a:rPr>
              <a:t>时，所选取的回路包含的磁通量变化率为整个磁场</a:t>
            </a:r>
          </a:p>
        </p:txBody>
      </p:sp>
      <p:grpSp>
        <p:nvGrpSpPr>
          <p:cNvPr id="10" name="Group 45"/>
          <p:cNvGrpSpPr>
            <a:grpSpLocks/>
          </p:cNvGrpSpPr>
          <p:nvPr/>
        </p:nvGrpSpPr>
        <p:grpSpPr bwMode="auto">
          <a:xfrm>
            <a:off x="9620568" y="4737837"/>
            <a:ext cx="2284412" cy="1366837"/>
            <a:chOff x="385" y="2448"/>
            <a:chExt cx="1728" cy="1034"/>
          </a:xfrm>
        </p:grpSpPr>
        <p:grpSp>
          <p:nvGrpSpPr>
            <p:cNvPr id="11" name="Group 48"/>
            <p:cNvGrpSpPr>
              <a:grpSpLocks/>
            </p:cNvGrpSpPr>
            <p:nvPr/>
          </p:nvGrpSpPr>
          <p:grpSpPr bwMode="auto">
            <a:xfrm>
              <a:off x="385" y="2448"/>
              <a:ext cx="1728" cy="1034"/>
              <a:chOff x="481" y="2592"/>
              <a:chExt cx="1728" cy="1034"/>
            </a:xfrm>
          </p:grpSpPr>
          <p:sp>
            <p:nvSpPr>
              <p:cNvPr id="14" name="Line 49"/>
              <p:cNvSpPr>
                <a:spLocks noChangeShapeType="1"/>
              </p:cNvSpPr>
              <p:nvPr/>
            </p:nvSpPr>
            <p:spPr bwMode="auto">
              <a:xfrm>
                <a:off x="481" y="3408"/>
                <a:ext cx="17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50"/>
              <p:cNvSpPr>
                <a:spLocks noChangeShapeType="1"/>
              </p:cNvSpPr>
              <p:nvPr/>
            </p:nvSpPr>
            <p:spPr bwMode="auto">
              <a:xfrm>
                <a:off x="768" y="2592"/>
                <a:ext cx="0" cy="81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51"/>
              <p:cNvSpPr>
                <a:spLocks noChangeShapeType="1"/>
              </p:cNvSpPr>
              <p:nvPr/>
            </p:nvSpPr>
            <p:spPr bwMode="auto">
              <a:xfrm>
                <a:off x="1345" y="2784"/>
                <a:ext cx="0" cy="624"/>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52"/>
              <p:cNvSpPr>
                <a:spLocks noChangeShapeType="1"/>
              </p:cNvSpPr>
              <p:nvPr/>
            </p:nvSpPr>
            <p:spPr bwMode="auto">
              <a:xfrm flipV="1">
                <a:off x="768" y="2736"/>
                <a:ext cx="608" cy="6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Arc 53"/>
              <p:cNvSpPr>
                <a:spLocks/>
              </p:cNvSpPr>
              <p:nvPr/>
            </p:nvSpPr>
            <p:spPr bwMode="auto">
              <a:xfrm rot="10189114">
                <a:off x="1419" y="2688"/>
                <a:ext cx="51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892" y="0"/>
                      <a:pt x="21547" y="9612"/>
                      <a:pt x="21599" y="21505"/>
                    </a:cubicBezTo>
                  </a:path>
                  <a:path w="21600" h="21600" stroke="0" extrusionOk="0">
                    <a:moveTo>
                      <a:pt x="-1" y="0"/>
                    </a:moveTo>
                    <a:cubicBezTo>
                      <a:pt x="11892" y="0"/>
                      <a:pt x="21547" y="9612"/>
                      <a:pt x="21599" y="21505"/>
                    </a:cubicBezTo>
                    <a:lnTo>
                      <a:pt x="0" y="2160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9" name="Object 54"/>
              <p:cNvGraphicFramePr>
                <a:graphicFrameLocks noChangeAspect="1"/>
              </p:cNvGraphicFramePr>
              <p:nvPr/>
            </p:nvGraphicFramePr>
            <p:xfrm>
              <a:off x="481" y="2604"/>
              <a:ext cx="223" cy="291"/>
            </p:xfrm>
            <a:graphic>
              <a:graphicData uri="http://schemas.openxmlformats.org/presentationml/2006/ole">
                <mc:AlternateContent xmlns:mc="http://schemas.openxmlformats.org/markup-compatibility/2006">
                  <mc:Choice xmlns:v="urn:schemas-microsoft-com:vml" Requires="v">
                    <p:oleObj spid="_x0000_s52444" name="Equation" r:id="rId5" imgW="190440" imgH="253800" progId="Equation.DSMT4">
                      <p:embed/>
                    </p:oleObj>
                  </mc:Choice>
                  <mc:Fallback>
                    <p:oleObj name="Equation" r:id="rId5" imgW="190440" imgH="253800" progId="Equation.DSMT4">
                      <p:embed/>
                      <p:pic>
                        <p:nvPicPr>
                          <p:cNvPr id="19"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 y="2604"/>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55"/>
              <p:cNvGraphicFramePr>
                <a:graphicFrameLocks noChangeAspect="1"/>
              </p:cNvGraphicFramePr>
              <p:nvPr/>
            </p:nvGraphicFramePr>
            <p:xfrm>
              <a:off x="1309" y="3461"/>
              <a:ext cx="100" cy="119"/>
            </p:xfrm>
            <a:graphic>
              <a:graphicData uri="http://schemas.openxmlformats.org/presentationml/2006/ole">
                <mc:AlternateContent xmlns:mc="http://schemas.openxmlformats.org/markup-compatibility/2006">
                  <mc:Choice xmlns:v="urn:schemas-microsoft-com:vml" Requires="v">
                    <p:oleObj spid="_x0000_s52445" name="Equation" r:id="rId7" imgW="317160" imgH="342720" progId="Equation.3">
                      <p:embed/>
                    </p:oleObj>
                  </mc:Choice>
                  <mc:Fallback>
                    <p:oleObj name="Equation" r:id="rId7" imgW="317160" imgH="342720" progId="Equation.3">
                      <p:embed/>
                      <p:pic>
                        <p:nvPicPr>
                          <p:cNvPr id="2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9" y="3461"/>
                            <a:ext cx="100"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6"/>
              <p:cNvGraphicFramePr>
                <a:graphicFrameLocks noChangeAspect="1"/>
              </p:cNvGraphicFramePr>
              <p:nvPr/>
            </p:nvGraphicFramePr>
            <p:xfrm>
              <a:off x="720" y="3456"/>
              <a:ext cx="136" cy="167"/>
            </p:xfrm>
            <a:graphic>
              <a:graphicData uri="http://schemas.openxmlformats.org/presentationml/2006/ole">
                <mc:AlternateContent xmlns:mc="http://schemas.openxmlformats.org/markup-compatibility/2006">
                  <mc:Choice xmlns:v="urn:schemas-microsoft-com:vml" Requires="v">
                    <p:oleObj spid="_x0000_s52446" name="Equation" r:id="rId9" imgW="241200" imgH="266400" progId="Equation.3">
                      <p:embed/>
                    </p:oleObj>
                  </mc:Choice>
                  <mc:Fallback>
                    <p:oleObj name="Equation" r:id="rId9" imgW="241200" imgH="266400" progId="Equation.3">
                      <p:embed/>
                      <p:pic>
                        <p:nvPicPr>
                          <p:cNvPr id="21"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 y="3456"/>
                            <a:ext cx="136"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7"/>
              <p:cNvGraphicFramePr>
                <a:graphicFrameLocks noChangeAspect="1"/>
              </p:cNvGraphicFramePr>
              <p:nvPr/>
            </p:nvGraphicFramePr>
            <p:xfrm>
              <a:off x="2030" y="3467"/>
              <a:ext cx="130" cy="159"/>
            </p:xfrm>
            <a:graphic>
              <a:graphicData uri="http://schemas.openxmlformats.org/presentationml/2006/ole">
                <mc:AlternateContent xmlns:mc="http://schemas.openxmlformats.org/markup-compatibility/2006">
                  <mc:Choice xmlns:v="urn:schemas-microsoft-com:vml" Requires="v">
                    <p:oleObj spid="_x0000_s52447" name="Equation" r:id="rId11" imgW="228600" imgH="253800" progId="Equation.3">
                      <p:embed/>
                    </p:oleObj>
                  </mc:Choice>
                  <mc:Fallback>
                    <p:oleObj name="Equation" r:id="rId11" imgW="228600" imgH="253800" progId="Equation.3">
                      <p:embed/>
                      <p:pic>
                        <p:nvPicPr>
                          <p:cNvPr id="22"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0" y="3467"/>
                            <a:ext cx="130"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 name="Object 58"/>
            <p:cNvGraphicFramePr>
              <a:graphicFrameLocks noChangeAspect="1"/>
            </p:cNvGraphicFramePr>
            <p:nvPr/>
          </p:nvGraphicFramePr>
          <p:xfrm>
            <a:off x="729" y="2632"/>
            <a:ext cx="432" cy="214"/>
          </p:xfrm>
          <a:graphic>
            <a:graphicData uri="http://schemas.openxmlformats.org/presentationml/2006/ole">
              <mc:AlternateContent xmlns:mc="http://schemas.openxmlformats.org/markup-compatibility/2006">
                <mc:Choice xmlns:v="urn:schemas-microsoft-com:vml" Requires="v">
                  <p:oleObj spid="_x0000_s52448" name="Equation" r:id="rId13" imgW="253800" imgH="126720" progId="Equation.3">
                    <p:embed/>
                  </p:oleObj>
                </mc:Choice>
                <mc:Fallback>
                  <p:oleObj name="Equation" r:id="rId13" imgW="253800" imgH="126720" progId="Equation.3">
                    <p:embed/>
                    <p:pic>
                      <p:nvPicPr>
                        <p:cNvPr id="12"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9" y="2632"/>
                          <a:ext cx="432"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9"/>
            <p:cNvGraphicFramePr>
              <a:graphicFrameLocks noChangeAspect="1"/>
            </p:cNvGraphicFramePr>
            <p:nvPr/>
          </p:nvGraphicFramePr>
          <p:xfrm>
            <a:off x="1409" y="2640"/>
            <a:ext cx="671" cy="301"/>
          </p:xfrm>
          <a:graphic>
            <a:graphicData uri="http://schemas.openxmlformats.org/presentationml/2006/ole">
              <mc:AlternateContent xmlns:mc="http://schemas.openxmlformats.org/markup-compatibility/2006">
                <mc:Choice xmlns:v="urn:schemas-microsoft-com:vml" Requires="v">
                  <p:oleObj spid="_x0000_s52449" name="Equation" r:id="rId15" imgW="393480" imgH="177480" progId="Equation.3">
                    <p:embed/>
                  </p:oleObj>
                </mc:Choice>
                <mc:Fallback>
                  <p:oleObj name="Equation" r:id="rId15" imgW="393480" imgH="177480" progId="Equation.3">
                    <p:embed/>
                    <p:pic>
                      <p:nvPicPr>
                        <p:cNvPr id="13" name="Object 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9" y="2640"/>
                          <a:ext cx="671"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31DE6B9C-3C40-4F63-BE1A-0AACF3510623}"/>
                  </a:ext>
                </a:extLst>
              </p:cNvPr>
              <p:cNvSpPr/>
              <p:nvPr/>
            </p:nvSpPr>
            <p:spPr>
              <a:xfrm>
                <a:off x="1877514" y="3211387"/>
                <a:ext cx="3706720" cy="8899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𝜺</m:t>
                          </m:r>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m:t>
                      </m:r>
                      <m:nary>
                        <m:naryPr>
                          <m:chr m:val="∮"/>
                          <m:grow m:val="on"/>
                          <m:subHide m:val="on"/>
                          <m:supHide m:val="on"/>
                          <m:ctrlPr>
                            <a:rPr lang="zh-CN" altLang="en-US" sz="2200" b="1" i="1">
                              <a:latin typeface="Cambria Math" panose="02040503050406030204" pitchFamily="18" charset="0"/>
                            </a:rPr>
                          </m:ctrlPr>
                        </m:naryPr>
                        <m:sub/>
                        <m:sup/>
                        <m:e>
                          <m:sSub>
                            <m:sSubPr>
                              <m:ctrlPr>
                                <a:rPr lang="zh-CN" altLang="en-US" sz="2200" b="1" i="1">
                                  <a:latin typeface="Cambria Math" panose="02040503050406030204" pitchFamily="18" charset="0"/>
                                </a:rPr>
                              </m:ctrlPr>
                            </m:sSubPr>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𝑬</m:t>
                                  </m:r>
                                </m:e>
                              </m:acc>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m:t>
                          </m:r>
                          <m:r>
                            <m:rPr>
                              <m:nor/>
                            </m:rPr>
                            <a:rPr lang="zh-CN" altLang="en-US" sz="2200" b="1">
                              <a:latin typeface="Cambria Math" panose="02040503050406030204" pitchFamily="18" charset="0"/>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𝒍</m:t>
                              </m:r>
                            </m:e>
                          </m:acc>
                        </m:e>
                      </m:nary>
                      <m:r>
                        <a:rPr lang="zh-CN" altLang="en-US" sz="2200" b="1">
                          <a:latin typeface="Cambria Math" panose="02040503050406030204" pitchFamily="18" charset="0"/>
                        </a:rPr>
                        <m:t>=−</m:t>
                      </m:r>
                      <m:nary>
                        <m:naryPr>
                          <m:chr m:val="∬"/>
                          <m:subHide m:val="on"/>
                          <m:supHide m:val="on"/>
                          <m:ctrlPr>
                            <a:rPr lang="zh-CN" altLang="en-US" sz="2200" b="1" i="1">
                              <a:latin typeface="Cambria Math" panose="02040503050406030204" pitchFamily="18" charset="0"/>
                            </a:rPr>
                          </m:ctrlPr>
                        </m:naryPr>
                        <m:sub/>
                        <m:sup/>
                        <m:e>
                          <m:f>
                            <m:fPr>
                              <m:ctrlPr>
                                <a:rPr lang="zh-CN" altLang="en-US" sz="2200" b="1" i="1">
                                  <a:latin typeface="Cambria Math" panose="02040503050406030204" pitchFamily="18" charset="0"/>
                                </a:rPr>
                              </m:ctrlPr>
                            </m:fPr>
                            <m:num>
                              <m:r>
                                <a:rPr lang="zh-CN" altLang="en-US" sz="2200" b="1">
                                  <a:latin typeface="Cambria Math" panose="02040503050406030204" pitchFamily="18" charset="0"/>
                                </a:rPr>
                                <m:t>𝛛</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𝑩</m:t>
                                  </m:r>
                                </m:e>
                              </m:acc>
                            </m:num>
                            <m:den>
                              <m:r>
                                <a:rPr lang="zh-CN" altLang="en-US" sz="2200" b="1">
                                  <a:latin typeface="Cambria Math" panose="02040503050406030204" pitchFamily="18" charset="0"/>
                                </a:rPr>
                                <m:t>𝛛</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r>
                            <m:rPr>
                              <m:nor/>
                            </m:rPr>
                            <a:rPr lang="zh-CN" altLang="en-US" sz="2200" b="1">
                              <a:latin typeface="Cambria Math" panose="02040503050406030204" pitchFamily="18" charset="0"/>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𝒔</m:t>
                              </m:r>
                            </m:e>
                          </m:acc>
                        </m:e>
                      </m:nary>
                    </m:oMath>
                  </m:oMathPara>
                </a14:m>
                <a:endParaRPr lang="zh-CN" altLang="en-US" sz="2200" b="1" dirty="0"/>
              </a:p>
            </p:txBody>
          </p:sp>
        </mc:Choice>
        <mc:Fallback>
          <p:sp>
            <p:nvSpPr>
              <p:cNvPr id="27" name="矩形 26">
                <a:extLst>
                  <a:ext uri="{FF2B5EF4-FFF2-40B4-BE49-F238E27FC236}">
                    <a16:creationId xmlns:a16="http://schemas.microsoft.com/office/drawing/2014/main" id="{31DE6B9C-3C40-4F63-BE1A-0AACF3510623}"/>
                  </a:ext>
                </a:extLst>
              </p:cNvPr>
              <p:cNvSpPr>
                <a:spLocks noRot="1" noChangeAspect="1" noMove="1" noResize="1" noEditPoints="1" noAdjustHandles="1" noChangeArrowheads="1" noChangeShapeType="1" noTextEdit="1"/>
              </p:cNvSpPr>
              <p:nvPr/>
            </p:nvSpPr>
            <p:spPr>
              <a:xfrm>
                <a:off x="1877514" y="3211387"/>
                <a:ext cx="3706720" cy="889924"/>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D5D4DAB3-7EAA-45F2-B91C-99380D27DA0E}"/>
                  </a:ext>
                </a:extLst>
              </p:cNvPr>
              <p:cNvSpPr/>
              <p:nvPr/>
            </p:nvSpPr>
            <p:spPr>
              <a:xfrm>
                <a:off x="1478725" y="4118776"/>
                <a:ext cx="2762375" cy="7369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a:solidFill>
                                <a:srgbClr val="FF0000"/>
                              </a:solidFill>
                              <a:latin typeface="Cambria Math" panose="02040503050406030204" pitchFamily="18" charset="0"/>
                            </a:rPr>
                            <m:t>⇒</m:t>
                          </m:r>
                          <m:r>
                            <a:rPr lang="zh-CN" altLang="en-US" sz="2200" b="1" i="1">
                              <a:latin typeface="Cambria Math" panose="02040503050406030204" pitchFamily="18" charset="0"/>
                            </a:rPr>
                            <m:t>𝑬</m:t>
                          </m:r>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𝟐</m:t>
                      </m:r>
                      <m:r>
                        <m:rPr>
                          <m:nor/>
                        </m:rPr>
                        <a:rPr lang="zh-CN" altLang="en-US" sz="2200" b="1">
                          <a:latin typeface="Cambria Math" panose="02040503050406030204" pitchFamily="18" charset="0"/>
                        </a:rPr>
                        <m:t>π</m:t>
                      </m:r>
                      <m:r>
                        <a:rPr lang="zh-CN" altLang="en-US" sz="2200" b="1" i="1">
                          <a:latin typeface="Cambria Math" panose="02040503050406030204" pitchFamily="18" charset="0"/>
                        </a:rPr>
                        <m:t>𝒓</m:t>
                      </m:r>
                      <m:r>
                        <a:rPr lang="zh-CN" altLang="en-US" sz="2200" b="1">
                          <a:latin typeface="Cambria Math" panose="02040503050406030204" pitchFamily="18" charset="0"/>
                        </a:rPr>
                        <m:t>=</m:t>
                      </m:r>
                      <m:r>
                        <m:rPr>
                          <m:nor/>
                        </m:rPr>
                        <a:rPr lang="zh-CN" altLang="en-US" sz="2200" b="1">
                          <a:latin typeface="Cambria Math" panose="02040503050406030204" pitchFamily="18" charset="0"/>
                        </a:rPr>
                        <m:t>π</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𝒓</m:t>
                          </m:r>
                        </m:e>
                        <m:sup>
                          <m:r>
                            <a:rPr lang="zh-CN" altLang="en-US" sz="2200" b="1">
                              <a:latin typeface="Cambria Math" panose="02040503050406030204" pitchFamily="18" charset="0"/>
                            </a:rPr>
                            <m:t>𝟐</m:t>
                          </m:r>
                        </m:sup>
                      </m:sSup>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𝑩</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oMath>
                  </m:oMathPara>
                </a14:m>
                <a:endParaRPr lang="zh-CN" altLang="en-US" sz="2200" b="1" dirty="0"/>
              </a:p>
            </p:txBody>
          </p:sp>
        </mc:Choice>
        <mc:Fallback>
          <p:sp>
            <p:nvSpPr>
              <p:cNvPr id="28" name="矩形 27">
                <a:extLst>
                  <a:ext uri="{FF2B5EF4-FFF2-40B4-BE49-F238E27FC236}">
                    <a16:creationId xmlns:a16="http://schemas.microsoft.com/office/drawing/2014/main" id="{D5D4DAB3-7EAA-45F2-B91C-99380D27DA0E}"/>
                  </a:ext>
                </a:extLst>
              </p:cNvPr>
              <p:cNvSpPr>
                <a:spLocks noRot="1" noChangeAspect="1" noMove="1" noResize="1" noEditPoints="1" noAdjustHandles="1" noChangeArrowheads="1" noChangeShapeType="1" noTextEdit="1"/>
              </p:cNvSpPr>
              <p:nvPr/>
            </p:nvSpPr>
            <p:spPr>
              <a:xfrm>
                <a:off x="1478725" y="4118776"/>
                <a:ext cx="2762375" cy="736933"/>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E5F6F326-312B-47AC-8E4B-1735A76D2979}"/>
                  </a:ext>
                </a:extLst>
              </p:cNvPr>
              <p:cNvSpPr/>
              <p:nvPr/>
            </p:nvSpPr>
            <p:spPr>
              <a:xfrm>
                <a:off x="4280991" y="4118776"/>
                <a:ext cx="1796133" cy="73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a:solidFill>
                            <a:srgbClr val="FF0000"/>
                          </a:solidFill>
                          <a:latin typeface="Cambria Math" panose="02040503050406030204" pitchFamily="18" charset="0"/>
                        </a:rPr>
                        <m:t>⇒</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𝑬</m:t>
                          </m:r>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𝒓</m:t>
                          </m:r>
                        </m:num>
                        <m:den>
                          <m:r>
                            <a:rPr lang="zh-CN" altLang="en-US" sz="2200" b="1">
                              <a:latin typeface="Cambria Math" panose="02040503050406030204" pitchFamily="18" charset="0"/>
                            </a:rPr>
                            <m:t>𝟐</m:t>
                          </m:r>
                        </m:den>
                      </m:f>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𝑩</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oMath>
                  </m:oMathPara>
                </a14:m>
                <a:endParaRPr lang="zh-CN" altLang="en-US" sz="2200" b="1" dirty="0"/>
              </a:p>
            </p:txBody>
          </p:sp>
        </mc:Choice>
        <mc:Fallback>
          <p:sp>
            <p:nvSpPr>
              <p:cNvPr id="29" name="矩形 28">
                <a:extLst>
                  <a:ext uri="{FF2B5EF4-FFF2-40B4-BE49-F238E27FC236}">
                    <a16:creationId xmlns:a16="http://schemas.microsoft.com/office/drawing/2014/main" id="{E5F6F326-312B-47AC-8E4B-1735A76D2979}"/>
                  </a:ext>
                </a:extLst>
              </p:cNvPr>
              <p:cNvSpPr>
                <a:spLocks noRot="1" noChangeAspect="1" noMove="1" noResize="1" noEditPoints="1" noAdjustHandles="1" noChangeArrowheads="1" noChangeShapeType="1" noTextEdit="1"/>
              </p:cNvSpPr>
              <p:nvPr/>
            </p:nvSpPr>
            <p:spPr>
              <a:xfrm>
                <a:off x="4280991" y="4118776"/>
                <a:ext cx="1796133" cy="736933"/>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024C22D3-CF94-435C-B4A8-5A3E6FCF4601}"/>
                  </a:ext>
                </a:extLst>
              </p:cNvPr>
              <p:cNvSpPr/>
              <p:nvPr/>
            </p:nvSpPr>
            <p:spPr>
              <a:xfrm>
                <a:off x="1902213" y="5810284"/>
                <a:ext cx="2290563" cy="73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𝑬</m:t>
                          </m:r>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𝟐</m:t>
                      </m:r>
                      <m:r>
                        <m:rPr>
                          <m:nor/>
                        </m:rPr>
                        <a:rPr lang="zh-CN" altLang="en-US" sz="2200" b="1">
                          <a:latin typeface="Cambria Math" panose="02040503050406030204" pitchFamily="18" charset="0"/>
                        </a:rPr>
                        <m:t>π</m:t>
                      </m:r>
                      <m:r>
                        <a:rPr lang="zh-CN" altLang="en-US" sz="2200" b="1" i="1">
                          <a:latin typeface="Cambria Math" panose="02040503050406030204" pitchFamily="18" charset="0"/>
                        </a:rPr>
                        <m:t>𝒓</m:t>
                      </m:r>
                      <m:r>
                        <a:rPr lang="zh-CN" altLang="en-US" sz="2200" b="1">
                          <a:latin typeface="Cambria Math" panose="02040503050406030204" pitchFamily="18" charset="0"/>
                        </a:rPr>
                        <m:t>=</m:t>
                      </m:r>
                      <m:r>
                        <m:rPr>
                          <m:nor/>
                        </m:rPr>
                        <a:rPr lang="zh-CN" altLang="en-US" sz="2200" b="1">
                          <a:latin typeface="Cambria Math" panose="02040503050406030204" pitchFamily="18" charset="0"/>
                        </a:rPr>
                        <m:t>π</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𝑩</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oMath>
                  </m:oMathPara>
                </a14:m>
                <a:endParaRPr lang="zh-CN" altLang="en-US" sz="2200" b="1" dirty="0"/>
              </a:p>
            </p:txBody>
          </p:sp>
        </mc:Choice>
        <mc:Fallback>
          <p:sp>
            <p:nvSpPr>
              <p:cNvPr id="30" name="矩形 29">
                <a:extLst>
                  <a:ext uri="{FF2B5EF4-FFF2-40B4-BE49-F238E27FC236}">
                    <a16:creationId xmlns:a16="http://schemas.microsoft.com/office/drawing/2014/main" id="{024C22D3-CF94-435C-B4A8-5A3E6FCF4601}"/>
                  </a:ext>
                </a:extLst>
              </p:cNvPr>
              <p:cNvSpPr>
                <a:spLocks noRot="1" noChangeAspect="1" noMove="1" noResize="1" noEditPoints="1" noAdjustHandles="1" noChangeArrowheads="1" noChangeShapeType="1" noTextEdit="1"/>
              </p:cNvSpPr>
              <p:nvPr/>
            </p:nvSpPr>
            <p:spPr>
              <a:xfrm>
                <a:off x="1902213" y="5810284"/>
                <a:ext cx="2290563" cy="736933"/>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E52459C4-AFDE-4DC7-8C7B-BC37266117B5}"/>
                  </a:ext>
                </a:extLst>
              </p:cNvPr>
              <p:cNvSpPr/>
              <p:nvPr/>
            </p:nvSpPr>
            <p:spPr>
              <a:xfrm>
                <a:off x="4225688" y="5812539"/>
                <a:ext cx="1960152" cy="7803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a:solidFill>
                            <a:srgbClr val="FF0000"/>
                          </a:solidFill>
                          <a:latin typeface="Cambria Math" panose="02040503050406030204" pitchFamily="18" charset="0"/>
                        </a:rPr>
                        <m:t>⇒</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𝑬</m:t>
                          </m:r>
                        </m:e>
                        <m:sub>
                          <m:r>
                            <a:rPr lang="zh-CN" altLang="en-US" sz="2200" b="1" i="1">
                              <a:latin typeface="Cambria Math" panose="02040503050406030204" pitchFamily="18" charset="0"/>
                            </a:rPr>
                            <m:t>𝒊</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num>
                        <m:den>
                          <m:r>
                            <a:rPr lang="zh-CN" altLang="en-US" sz="2200" b="1">
                              <a:latin typeface="Cambria Math" panose="02040503050406030204" pitchFamily="18" charset="0"/>
                            </a:rPr>
                            <m:t>𝟐</m:t>
                          </m:r>
                          <m:r>
                            <a:rPr lang="zh-CN" altLang="en-US" sz="2200" b="1" i="1">
                              <a:latin typeface="Cambria Math" panose="02040503050406030204" pitchFamily="18" charset="0"/>
                            </a:rPr>
                            <m:t>𝒓</m:t>
                          </m:r>
                        </m:den>
                      </m:f>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𝑩</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oMath>
                  </m:oMathPara>
                </a14:m>
                <a:endParaRPr lang="zh-CN" altLang="en-US" sz="2200" b="1" dirty="0"/>
              </a:p>
            </p:txBody>
          </p:sp>
        </mc:Choice>
        <mc:Fallback>
          <p:sp>
            <p:nvSpPr>
              <p:cNvPr id="31" name="矩形 30">
                <a:extLst>
                  <a:ext uri="{FF2B5EF4-FFF2-40B4-BE49-F238E27FC236}">
                    <a16:creationId xmlns:a16="http://schemas.microsoft.com/office/drawing/2014/main" id="{E52459C4-AFDE-4DC7-8C7B-BC37266117B5}"/>
                  </a:ext>
                </a:extLst>
              </p:cNvPr>
              <p:cNvSpPr>
                <a:spLocks noRot="1" noChangeAspect="1" noMove="1" noResize="1" noEditPoints="1" noAdjustHandles="1" noChangeArrowheads="1" noChangeShapeType="1" noTextEdit="1"/>
              </p:cNvSpPr>
              <p:nvPr/>
            </p:nvSpPr>
            <p:spPr>
              <a:xfrm>
                <a:off x="4225688" y="5812539"/>
                <a:ext cx="1960152" cy="780342"/>
              </a:xfrm>
              <a:prstGeom prst="rect">
                <a:avLst/>
              </a:prstGeom>
              <a:blipFill>
                <a:blip r:embed="rId21"/>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8425BCF1-C0F0-45F6-9C13-CDC983912FB0}"/>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extLst>
      <p:ext uri="{BB962C8B-B14F-4D97-AF65-F5344CB8AC3E}">
        <p14:creationId xmlns:p14="http://schemas.microsoft.com/office/powerpoint/2010/main" val="1046384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43" name="Text Box 11"/>
          <p:cNvSpPr txBox="1">
            <a:spLocks noChangeArrowheads="1"/>
          </p:cNvSpPr>
          <p:nvPr/>
        </p:nvSpPr>
        <p:spPr bwMode="auto">
          <a:xfrm>
            <a:off x="703898" y="939413"/>
            <a:ext cx="9750742" cy="104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sz="2200" b="1" dirty="0">
                <a:solidFill>
                  <a:srgbClr val="660066"/>
                </a:solidFill>
              </a:rPr>
              <a:t>例</a:t>
            </a:r>
            <a:r>
              <a:rPr kumimoji="1" lang="en-US" altLang="zh-CN" sz="2200" b="1" dirty="0">
                <a:solidFill>
                  <a:srgbClr val="660066"/>
                </a:solidFill>
              </a:rPr>
              <a:t>12.3.2</a:t>
            </a:r>
            <a:r>
              <a:rPr kumimoji="1" lang="zh-CN" altLang="en-US" sz="2200" b="1" dirty="0">
                <a:solidFill>
                  <a:schemeClr val="tx1"/>
                </a:solidFill>
              </a:rPr>
              <a:t>：在上例情形（均匀磁场）下，如果距圆心为 </a:t>
            </a:r>
            <a:r>
              <a:rPr kumimoji="1" lang="en-US" altLang="zh-CN" sz="2200" b="1" i="1" dirty="0">
                <a:solidFill>
                  <a:schemeClr val="tx1"/>
                </a:solidFill>
              </a:rPr>
              <a:t>h </a:t>
            </a:r>
            <a:r>
              <a:rPr kumimoji="1" lang="zh-CN" altLang="en-US" sz="2200" b="1" dirty="0">
                <a:solidFill>
                  <a:schemeClr val="tx1"/>
                </a:solidFill>
              </a:rPr>
              <a:t>处有一导体</a:t>
            </a:r>
          </a:p>
          <a:p>
            <a:pPr eaLnBrk="1" hangingPunct="1">
              <a:lnSpc>
                <a:spcPct val="150000"/>
              </a:lnSpc>
            </a:pPr>
            <a:r>
              <a:rPr kumimoji="1" lang="zh-CN" altLang="en-US" sz="2200" b="1" dirty="0">
                <a:solidFill>
                  <a:srgbClr val="660066"/>
                </a:solidFill>
              </a:rPr>
              <a:t>求</a:t>
            </a:r>
            <a:r>
              <a:rPr kumimoji="1" lang="zh-CN" altLang="en-US" sz="2200" b="1" dirty="0">
                <a:solidFill>
                  <a:schemeClr val="tx1"/>
                </a:solidFill>
              </a:rPr>
              <a:t>：导体两端的感生电动势</a:t>
            </a:r>
          </a:p>
        </p:txBody>
      </p:sp>
      <p:grpSp>
        <p:nvGrpSpPr>
          <p:cNvPr id="2" name="Group 18"/>
          <p:cNvGrpSpPr>
            <a:grpSpLocks/>
          </p:cNvGrpSpPr>
          <p:nvPr/>
        </p:nvGrpSpPr>
        <p:grpSpPr bwMode="auto">
          <a:xfrm>
            <a:off x="703898" y="2368048"/>
            <a:ext cx="4321175" cy="628650"/>
            <a:chOff x="181" y="3604"/>
            <a:chExt cx="2722" cy="396"/>
          </a:xfrm>
        </p:grpSpPr>
        <p:sp>
          <p:nvSpPr>
            <p:cNvPr id="11290" name="Text Box 14"/>
            <p:cNvSpPr txBox="1">
              <a:spLocks noChangeArrowheads="1"/>
            </p:cNvSpPr>
            <p:nvPr/>
          </p:nvSpPr>
          <p:spPr bwMode="auto">
            <a:xfrm>
              <a:off x="181" y="3682"/>
              <a:ext cx="16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660066"/>
                  </a:solidFill>
                </a:rPr>
                <a:t>解</a:t>
              </a:r>
              <a:r>
                <a:rPr kumimoji="1" lang="zh-CN" altLang="en-US" sz="2200" b="1" dirty="0">
                  <a:solidFill>
                    <a:schemeClr val="tx1"/>
                  </a:solidFill>
                </a:rPr>
                <a:t>：由上题结果</a:t>
              </a:r>
            </a:p>
          </p:txBody>
        </p:sp>
        <p:graphicFrame>
          <p:nvGraphicFramePr>
            <p:cNvPr id="11277" name="Object 15"/>
            <p:cNvGraphicFramePr>
              <a:graphicFrameLocks noChangeAspect="1"/>
            </p:cNvGraphicFramePr>
            <p:nvPr/>
          </p:nvGraphicFramePr>
          <p:xfrm>
            <a:off x="2097" y="3604"/>
            <a:ext cx="806" cy="396"/>
          </p:xfrm>
          <a:graphic>
            <a:graphicData uri="http://schemas.openxmlformats.org/presentationml/2006/ole">
              <mc:AlternateContent xmlns:mc="http://schemas.openxmlformats.org/markup-compatibility/2006">
                <mc:Choice xmlns:v="urn:schemas-microsoft-com:vml" Requires="v">
                  <p:oleObj spid="_x0000_s53343" name="Equation" r:id="rId3" imgW="698400" imgH="342720" progId="Equation.DSMT4">
                    <p:embed/>
                  </p:oleObj>
                </mc:Choice>
                <mc:Fallback>
                  <p:oleObj name="Equation" r:id="rId3" imgW="698400" imgH="342720" progId="Equation.DSMT4">
                    <p:embed/>
                    <p:pic>
                      <p:nvPicPr>
                        <p:cNvPr id="11277" name="Object 15"/>
                        <p:cNvPicPr>
                          <a:picLocks noChangeAspect="1" noChangeArrowheads="1"/>
                        </p:cNvPicPr>
                        <p:nvPr/>
                      </p:nvPicPr>
                      <p:blipFill>
                        <a:blip r:embed="rId4"/>
                        <a:srcRect/>
                        <a:stretch>
                          <a:fillRect/>
                        </a:stretch>
                      </p:blipFill>
                      <p:spPr bwMode="auto">
                        <a:xfrm>
                          <a:off x="2097" y="3604"/>
                          <a:ext cx="806"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7" name="Object 5"/>
          <p:cNvGraphicFramePr>
            <a:graphicFrameLocks noChangeAspect="1"/>
          </p:cNvGraphicFramePr>
          <p:nvPr>
            <p:extLst>
              <p:ext uri="{D42A27DB-BD31-4B8C-83A1-F6EECF244321}">
                <p14:modId xmlns:p14="http://schemas.microsoft.com/office/powerpoint/2010/main" val="540039857"/>
              </p:ext>
            </p:extLst>
          </p:nvPr>
        </p:nvGraphicFramePr>
        <p:xfrm>
          <a:off x="9462711" y="4258176"/>
          <a:ext cx="2729289" cy="2231070"/>
        </p:xfrm>
        <a:graphic>
          <a:graphicData uri="http://schemas.openxmlformats.org/presentationml/2006/ole">
            <mc:AlternateContent xmlns:mc="http://schemas.openxmlformats.org/markup-compatibility/2006">
              <mc:Choice xmlns:v="urn:schemas-microsoft-com:vml" Requires="v">
                <p:oleObj spid="_x0000_s53344" name="图片" r:id="rId5" imgW="1514520" imgH="1238400" progId="Word.Picture.8">
                  <p:embed/>
                </p:oleObj>
              </mc:Choice>
              <mc:Fallback>
                <p:oleObj name="图片" r:id="rId5" imgW="1514520" imgH="1238400" progId="Word.Picture.8">
                  <p:embed/>
                  <p:pic>
                    <p:nvPicPr>
                      <p:cNvPr id="2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2711" y="4258176"/>
                        <a:ext cx="2729289" cy="2231070"/>
                      </a:xfrm>
                      <a:prstGeom prst="rect">
                        <a:avLst/>
                      </a:prstGeom>
                      <a:noFill/>
                      <a:ln w="9525">
                        <a:solidFill>
                          <a:srgbClr val="006600"/>
                        </a:solidFill>
                        <a:miter lim="800000"/>
                        <a:headEnd/>
                        <a:tailEnd/>
                      </a:ln>
                    </p:spPr>
                  </p:pic>
                </p:oleObj>
              </mc:Fallback>
            </mc:AlternateContent>
          </a:graphicData>
        </a:graphic>
      </p:graphicFrame>
      <p:graphicFrame>
        <p:nvGraphicFramePr>
          <p:cNvPr id="28" name="Object 6"/>
          <p:cNvGraphicFramePr>
            <a:graphicFrameLocks noChangeAspect="1"/>
          </p:cNvGraphicFramePr>
          <p:nvPr>
            <p:extLst>
              <p:ext uri="{D42A27DB-BD31-4B8C-83A1-F6EECF244321}">
                <p14:modId xmlns:p14="http://schemas.microsoft.com/office/powerpoint/2010/main" val="775680174"/>
              </p:ext>
            </p:extLst>
          </p:nvPr>
        </p:nvGraphicFramePr>
        <p:xfrm>
          <a:off x="1282042" y="3307968"/>
          <a:ext cx="7522942" cy="811024"/>
        </p:xfrm>
        <a:graphic>
          <a:graphicData uri="http://schemas.openxmlformats.org/presentationml/2006/ole">
            <mc:AlternateContent xmlns:mc="http://schemas.openxmlformats.org/markup-compatibility/2006">
              <mc:Choice xmlns:v="urn:schemas-microsoft-com:vml" Requires="v">
                <p:oleObj spid="_x0000_s53345" name="Equation" r:id="rId7" imgW="3771720" imgH="406080" progId="Equation.DSMT4">
                  <p:embed/>
                </p:oleObj>
              </mc:Choice>
              <mc:Fallback>
                <p:oleObj name="Equation" r:id="rId7" imgW="3771720" imgH="406080" progId="Equation.DSMT4">
                  <p:embed/>
                  <p:pic>
                    <p:nvPicPr>
                      <p:cNvPr id="28" name="Object 6"/>
                      <p:cNvPicPr>
                        <a:picLocks noChangeAspect="1" noChangeArrowheads="1"/>
                      </p:cNvPicPr>
                      <p:nvPr/>
                    </p:nvPicPr>
                    <p:blipFill>
                      <a:blip r:embed="rId8"/>
                      <a:srcRect/>
                      <a:stretch>
                        <a:fillRect/>
                      </a:stretch>
                    </p:blipFill>
                    <p:spPr bwMode="auto">
                      <a:xfrm>
                        <a:off x="1282042" y="3307968"/>
                        <a:ext cx="7522942" cy="811024"/>
                      </a:xfrm>
                      <a:prstGeom prst="rect">
                        <a:avLst/>
                      </a:prstGeom>
                      <a:noFill/>
                      <a:ln>
                        <a:noFill/>
                      </a:ln>
                      <a:effectLst/>
                    </p:spPr>
                  </p:pic>
                </p:oleObj>
              </mc:Fallback>
            </mc:AlternateContent>
          </a:graphicData>
        </a:graphic>
      </p:graphicFrame>
      <p:sp>
        <p:nvSpPr>
          <p:cNvPr id="29" name="Text Box 7"/>
          <p:cNvSpPr txBox="1">
            <a:spLocks noChangeArrowheads="1"/>
          </p:cNvSpPr>
          <p:nvPr/>
        </p:nvSpPr>
        <p:spPr bwMode="auto">
          <a:xfrm>
            <a:off x="1282042" y="4680456"/>
            <a:ext cx="5744527"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chemeClr val="tx1"/>
                </a:solidFill>
              </a:rPr>
              <a:t>由楞次定律，可以判别 </a:t>
            </a:r>
            <a:r>
              <a:rPr kumimoji="1" lang="en-US" altLang="zh-CN" sz="2200" b="1" i="1" dirty="0">
                <a:solidFill>
                  <a:schemeClr val="tx1"/>
                </a:solidFill>
              </a:rPr>
              <a:t>b </a:t>
            </a:r>
            <a:r>
              <a:rPr kumimoji="1" lang="zh-CN" altLang="en-US" sz="2200" b="1" dirty="0">
                <a:solidFill>
                  <a:schemeClr val="tx1"/>
                </a:solidFill>
              </a:rPr>
              <a:t>点比 </a:t>
            </a:r>
            <a:r>
              <a:rPr kumimoji="1" lang="en-US" altLang="zh-CN" sz="2200" b="1" i="1" dirty="0">
                <a:solidFill>
                  <a:schemeClr val="tx1"/>
                </a:solidFill>
              </a:rPr>
              <a:t>a </a:t>
            </a:r>
            <a:r>
              <a:rPr kumimoji="1" lang="zh-CN" altLang="en-US" sz="2200" b="1" dirty="0">
                <a:solidFill>
                  <a:schemeClr val="tx1"/>
                </a:solidFill>
              </a:rPr>
              <a:t>点电势高</a:t>
            </a:r>
          </a:p>
        </p:txBody>
      </p:sp>
      <p:sp>
        <p:nvSpPr>
          <p:cNvPr id="9" name="文本框 8">
            <a:extLst>
              <a:ext uri="{FF2B5EF4-FFF2-40B4-BE49-F238E27FC236}">
                <a16:creationId xmlns:a16="http://schemas.microsoft.com/office/drawing/2014/main" id="{B4F09F78-B214-45E6-B34A-0F10115A29B4}"/>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0" name="Text Box 6"/>
          <p:cNvSpPr txBox="1">
            <a:spLocks noChangeArrowheads="1"/>
          </p:cNvSpPr>
          <p:nvPr/>
        </p:nvSpPr>
        <p:spPr bwMode="auto">
          <a:xfrm>
            <a:off x="691757" y="878932"/>
            <a:ext cx="1882544"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sz="2200" b="1" dirty="0">
                <a:solidFill>
                  <a:srgbClr val="006600"/>
                </a:solidFill>
              </a:rPr>
              <a:t>2. </a:t>
            </a:r>
            <a:r>
              <a:rPr kumimoji="1" lang="zh-CN" altLang="en-US" sz="2200" b="1" dirty="0">
                <a:solidFill>
                  <a:srgbClr val="006600"/>
                </a:solidFill>
              </a:rPr>
              <a:t>自感和互感</a:t>
            </a:r>
          </a:p>
        </p:txBody>
      </p:sp>
      <p:sp>
        <p:nvSpPr>
          <p:cNvPr id="175112" name="Text Box 8"/>
          <p:cNvSpPr txBox="1">
            <a:spLocks noChangeArrowheads="1"/>
          </p:cNvSpPr>
          <p:nvPr/>
        </p:nvSpPr>
        <p:spPr bwMode="auto">
          <a:xfrm>
            <a:off x="1421461" y="2276110"/>
            <a:ext cx="9124619" cy="53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sz="2200" b="1" dirty="0">
                <a:solidFill>
                  <a:schemeClr val="tx1"/>
                </a:solidFill>
              </a:rPr>
              <a:t>变化电流回路产生的变化磁通量在其自身回路中激发感应电动势的现象</a:t>
            </a:r>
            <a:endParaRPr kumimoji="1" lang="en-US" altLang="zh-CN" sz="2200" b="1" dirty="0">
              <a:solidFill>
                <a:schemeClr val="tx1"/>
              </a:solidFill>
            </a:endParaRPr>
          </a:p>
        </p:txBody>
      </p:sp>
      <p:grpSp>
        <p:nvGrpSpPr>
          <p:cNvPr id="29" name="Group 22"/>
          <p:cNvGrpSpPr>
            <a:grpSpLocks/>
          </p:cNvGrpSpPr>
          <p:nvPr/>
        </p:nvGrpSpPr>
        <p:grpSpPr bwMode="auto">
          <a:xfrm>
            <a:off x="8859686" y="780497"/>
            <a:ext cx="2605087" cy="844550"/>
            <a:chOff x="3624" y="1318"/>
            <a:chExt cx="1888" cy="708"/>
          </a:xfrm>
        </p:grpSpPr>
        <p:pic>
          <p:nvPicPr>
            <p:cNvPr id="30" name="Picture 23" descr="ctu-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 y="1318"/>
              <a:ext cx="1888"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31" name="Line 24"/>
            <p:cNvSpPr>
              <a:spLocks noChangeShapeType="1"/>
            </p:cNvSpPr>
            <p:nvPr/>
          </p:nvSpPr>
          <p:spPr bwMode="auto">
            <a:xfrm flipV="1">
              <a:off x="3625" y="1676"/>
              <a:ext cx="168" cy="7"/>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 name="Object 25"/>
            <p:cNvGraphicFramePr>
              <a:graphicFrameLocks noChangeAspect="1"/>
            </p:cNvGraphicFramePr>
            <p:nvPr/>
          </p:nvGraphicFramePr>
          <p:xfrm>
            <a:off x="3658" y="1744"/>
            <a:ext cx="128" cy="184"/>
          </p:xfrm>
          <a:graphic>
            <a:graphicData uri="http://schemas.openxmlformats.org/presentationml/2006/ole">
              <mc:AlternateContent xmlns:mc="http://schemas.openxmlformats.org/markup-compatibility/2006">
                <mc:Choice xmlns:v="urn:schemas-microsoft-com:vml" Requires="v">
                  <p:oleObj spid="_x0000_s54358" name="Equation" r:id="rId4" imgW="203040" imgH="291960" progId="Equation.3">
                    <p:embed/>
                  </p:oleObj>
                </mc:Choice>
                <mc:Fallback>
                  <p:oleObj name="Equation" r:id="rId4" imgW="203040" imgH="291960" progId="Equation.3">
                    <p:embed/>
                    <p:pic>
                      <p:nvPicPr>
                        <p:cNvPr id="32"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8" y="1744"/>
                          <a:ext cx="12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39">
            <a:extLst>
              <a:ext uri="{FF2B5EF4-FFF2-40B4-BE49-F238E27FC236}">
                <a16:creationId xmlns:a16="http://schemas.microsoft.com/office/drawing/2014/main" id="{B9DD8EF9-04E3-4057-A93F-64CA3956CF86}"/>
              </a:ext>
            </a:extLst>
          </p:cNvPr>
          <p:cNvGrpSpPr>
            <a:grpSpLocks/>
          </p:cNvGrpSpPr>
          <p:nvPr/>
        </p:nvGrpSpPr>
        <p:grpSpPr bwMode="auto">
          <a:xfrm>
            <a:off x="2326637" y="3294380"/>
            <a:ext cx="3311525" cy="419100"/>
            <a:chOff x="3152" y="2890"/>
            <a:chExt cx="2086" cy="264"/>
          </a:xfrm>
        </p:grpSpPr>
        <p:sp>
          <p:nvSpPr>
            <p:cNvPr id="21" name="Text Box 29">
              <a:extLst>
                <a:ext uri="{FF2B5EF4-FFF2-40B4-BE49-F238E27FC236}">
                  <a16:creationId xmlns:a16="http://schemas.microsoft.com/office/drawing/2014/main" id="{BFAFCFA0-7A83-4D01-AC62-1ED47856E414}"/>
                </a:ext>
              </a:extLst>
            </p:cNvPr>
            <p:cNvSpPr txBox="1">
              <a:spLocks noChangeArrowheads="1"/>
            </p:cNvSpPr>
            <p:nvPr/>
          </p:nvSpPr>
          <p:spPr bwMode="auto">
            <a:xfrm>
              <a:off x="3951" y="2890"/>
              <a:ext cx="128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b="1" dirty="0">
                  <a:solidFill>
                    <a:srgbClr val="660066"/>
                  </a:solidFill>
                </a:rPr>
                <a:t>(</a:t>
              </a:r>
              <a:r>
                <a:rPr kumimoji="1" lang="en-US" altLang="zh-CN" b="1" i="1" dirty="0">
                  <a:solidFill>
                    <a:srgbClr val="9900FF"/>
                  </a:solidFill>
                </a:rPr>
                <a:t>L</a:t>
              </a:r>
              <a:r>
                <a:rPr kumimoji="1" lang="zh-CN" altLang="en-US" b="1" dirty="0"/>
                <a:t>：</a:t>
              </a:r>
              <a:r>
                <a:rPr kumimoji="1" lang="zh-CN" altLang="en-US" b="1" dirty="0">
                  <a:solidFill>
                    <a:srgbClr val="660066"/>
                  </a:solidFill>
                </a:rPr>
                <a:t>自感系数</a:t>
              </a:r>
              <a:r>
                <a:rPr kumimoji="1" lang="en-US" altLang="zh-CN" b="1" dirty="0">
                  <a:solidFill>
                    <a:srgbClr val="660066"/>
                  </a:solidFill>
                </a:rPr>
                <a:t>)</a:t>
              </a:r>
            </a:p>
          </p:txBody>
        </p:sp>
        <p:graphicFrame>
          <p:nvGraphicFramePr>
            <p:cNvPr id="22" name="Object 31">
              <a:extLst>
                <a:ext uri="{FF2B5EF4-FFF2-40B4-BE49-F238E27FC236}">
                  <a16:creationId xmlns:a16="http://schemas.microsoft.com/office/drawing/2014/main" id="{20C32305-FA50-4BBA-AD4C-5A3FF51A0579}"/>
                </a:ext>
              </a:extLst>
            </p:cNvPr>
            <p:cNvGraphicFramePr>
              <a:graphicFrameLocks noChangeAspect="1"/>
            </p:cNvGraphicFramePr>
            <p:nvPr/>
          </p:nvGraphicFramePr>
          <p:xfrm>
            <a:off x="3152" y="2913"/>
            <a:ext cx="673" cy="241"/>
          </p:xfrm>
          <a:graphic>
            <a:graphicData uri="http://schemas.openxmlformats.org/presentationml/2006/ole">
              <mc:AlternateContent xmlns:mc="http://schemas.openxmlformats.org/markup-compatibility/2006">
                <mc:Choice xmlns:v="urn:schemas-microsoft-com:vml" Requires="v">
                  <p:oleObj spid="_x0000_s54359" name="公式" r:id="rId6" imgW="850680" imgH="304560" progId="Equation.3">
                    <p:embed/>
                  </p:oleObj>
                </mc:Choice>
                <mc:Fallback>
                  <p:oleObj name="公式" r:id="rId6" imgW="850680" imgH="304560" progId="Equation.3">
                    <p:embed/>
                    <p:pic>
                      <p:nvPicPr>
                        <p:cNvPr id="22" name="Object 31">
                          <a:extLst>
                            <a:ext uri="{FF2B5EF4-FFF2-40B4-BE49-F238E27FC236}">
                              <a16:creationId xmlns:a16="http://schemas.microsoft.com/office/drawing/2014/main" id="{20C32305-FA50-4BBA-AD4C-5A3FF51A05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 y="2913"/>
                          <a:ext cx="673" cy="241"/>
                        </a:xfrm>
                        <a:prstGeom prst="rect">
                          <a:avLst/>
                        </a:prstGeom>
                        <a:noFill/>
                        <a:ln>
                          <a:noFill/>
                        </a:ln>
                        <a:effectLst/>
                      </p:spPr>
                    </p:pic>
                  </p:oleObj>
                </mc:Fallback>
              </mc:AlternateContent>
            </a:graphicData>
          </a:graphic>
        </p:graphicFrame>
      </p:grpSp>
      <p:graphicFrame>
        <p:nvGraphicFramePr>
          <p:cNvPr id="23" name="Object 38">
            <a:extLst>
              <a:ext uri="{FF2B5EF4-FFF2-40B4-BE49-F238E27FC236}">
                <a16:creationId xmlns:a16="http://schemas.microsoft.com/office/drawing/2014/main" id="{9DFC1D4B-E28C-498B-9DFA-6FFD723A0D2E}"/>
              </a:ext>
            </a:extLst>
          </p:cNvPr>
          <p:cNvGraphicFramePr>
            <a:graphicFrameLocks noChangeAspect="1"/>
          </p:cNvGraphicFramePr>
          <p:nvPr>
            <p:extLst>
              <p:ext uri="{D42A27DB-BD31-4B8C-83A1-F6EECF244321}">
                <p14:modId xmlns:p14="http://schemas.microsoft.com/office/powerpoint/2010/main" val="1472487020"/>
              </p:ext>
            </p:extLst>
          </p:nvPr>
        </p:nvGraphicFramePr>
        <p:xfrm>
          <a:off x="5838188" y="3138297"/>
          <a:ext cx="1438659" cy="652629"/>
        </p:xfrm>
        <a:graphic>
          <a:graphicData uri="http://schemas.openxmlformats.org/presentationml/2006/ole">
            <mc:AlternateContent xmlns:mc="http://schemas.openxmlformats.org/markup-compatibility/2006">
              <mc:Choice xmlns:v="urn:schemas-microsoft-com:vml" Requires="v">
                <p:oleObj spid="_x0000_s54360" name="Equation" r:id="rId8" imgW="723600" imgH="342720" progId="Equation.DSMT4">
                  <p:embed/>
                </p:oleObj>
              </mc:Choice>
              <mc:Fallback>
                <p:oleObj name="Equation" r:id="rId8" imgW="723600" imgH="342720" progId="Equation.DSMT4">
                  <p:embed/>
                  <p:pic>
                    <p:nvPicPr>
                      <p:cNvPr id="23" name="Object 38">
                        <a:extLst>
                          <a:ext uri="{FF2B5EF4-FFF2-40B4-BE49-F238E27FC236}">
                            <a16:creationId xmlns:a16="http://schemas.microsoft.com/office/drawing/2014/main" id="{9DFC1D4B-E28C-498B-9DFA-6FFD723A0D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188" y="3138297"/>
                        <a:ext cx="1438659" cy="652629"/>
                      </a:xfrm>
                      <a:prstGeom prst="rect">
                        <a:avLst/>
                      </a:prstGeom>
                      <a:noFill/>
                      <a:ln>
                        <a:noFill/>
                      </a:ln>
                      <a:effectLst/>
                    </p:spPr>
                  </p:pic>
                </p:oleObj>
              </mc:Fallback>
            </mc:AlternateContent>
          </a:graphicData>
        </a:graphic>
      </p:graphicFrame>
      <p:sp>
        <p:nvSpPr>
          <p:cNvPr id="24" name="Text Box 26">
            <a:extLst>
              <a:ext uri="{FF2B5EF4-FFF2-40B4-BE49-F238E27FC236}">
                <a16:creationId xmlns:a16="http://schemas.microsoft.com/office/drawing/2014/main" id="{BB324A23-EB09-4564-B3FD-5724AC4A18B9}"/>
              </a:ext>
            </a:extLst>
          </p:cNvPr>
          <p:cNvSpPr txBox="1">
            <a:spLocks noChangeArrowheads="1"/>
          </p:cNvSpPr>
          <p:nvPr/>
        </p:nvSpPr>
        <p:spPr bwMode="auto">
          <a:xfrm>
            <a:off x="1951384" y="3884773"/>
            <a:ext cx="8594696" cy="1339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Lst>
        </p:spPr>
        <p:txBody>
          <a:bodyPr wrap="squar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200000"/>
              </a:lnSpc>
              <a:spcBef>
                <a:spcPct val="0"/>
              </a:spcBef>
              <a:buFont typeface="Arial" panose="020B0604020202020204" pitchFamily="34" charset="0"/>
              <a:buChar char="•"/>
            </a:pPr>
            <a:r>
              <a:rPr lang="zh-CN" altLang="en-US" sz="2200" b="1" i="0" dirty="0">
                <a:ea typeface="黑体" panose="02010609060101010101" pitchFamily="49" charset="-122"/>
              </a:rPr>
              <a:t>自感系数即回路</a:t>
            </a:r>
            <a:r>
              <a:rPr lang="zh-CN" altLang="en-US" sz="2200" b="1" i="0" dirty="0">
                <a:solidFill>
                  <a:schemeClr val="tx2"/>
                </a:solidFill>
                <a:ea typeface="黑体" panose="02010609060101010101" pitchFamily="49" charset="-122"/>
              </a:rPr>
              <a:t>“电磁惯性”</a:t>
            </a:r>
            <a:r>
              <a:rPr lang="zh-CN" altLang="en-US" sz="2200" b="1" i="0" dirty="0">
                <a:ea typeface="黑体" panose="02010609060101010101" pitchFamily="49" charset="-122"/>
              </a:rPr>
              <a:t>大小的量度</a:t>
            </a:r>
            <a:endParaRPr lang="en-US" altLang="zh-CN" sz="2200" b="1" i="0" dirty="0">
              <a:ea typeface="黑体" panose="02010609060101010101" pitchFamily="49" charset="-122"/>
            </a:endParaRPr>
          </a:p>
          <a:p>
            <a:pPr marL="342900" indent="-342900" eaLnBrk="1" hangingPunct="1">
              <a:lnSpc>
                <a:spcPct val="200000"/>
              </a:lnSpc>
              <a:spcBef>
                <a:spcPct val="0"/>
              </a:spcBef>
              <a:buFont typeface="Arial" panose="020B0604020202020204" pitchFamily="34" charset="0"/>
              <a:buChar char="•"/>
            </a:pPr>
            <a:r>
              <a:rPr lang="zh-CN" altLang="en-US" sz="2200" b="1" i="0" dirty="0">
                <a:ea typeface="黑体" panose="02010609060101010101" pitchFamily="49" charset="-122"/>
              </a:rPr>
              <a:t>自感系数与回路的面积、形状、介质等有关，与</a:t>
            </a:r>
            <a:r>
              <a:rPr lang="zh-CN" altLang="en-US" sz="2200" b="1" i="0" dirty="0">
                <a:solidFill>
                  <a:schemeClr val="tx2"/>
                </a:solidFill>
                <a:ea typeface="黑体" panose="02010609060101010101" pitchFamily="49" charset="-122"/>
              </a:rPr>
              <a:t>自身的性质</a:t>
            </a:r>
            <a:r>
              <a:rPr lang="zh-CN" altLang="en-US" sz="2200" b="1" i="0" dirty="0">
                <a:ea typeface="黑体" panose="02010609060101010101" pitchFamily="49" charset="-122"/>
              </a:rPr>
              <a:t>有关</a:t>
            </a:r>
          </a:p>
        </p:txBody>
      </p:sp>
      <p:sp>
        <p:nvSpPr>
          <p:cNvPr id="25" name="Text Box 5">
            <a:extLst>
              <a:ext uri="{FF2B5EF4-FFF2-40B4-BE49-F238E27FC236}">
                <a16:creationId xmlns:a16="http://schemas.microsoft.com/office/drawing/2014/main" id="{089BB234-0895-482A-BF0F-7FB63201D0E8}"/>
              </a:ext>
            </a:extLst>
          </p:cNvPr>
          <p:cNvSpPr txBox="1">
            <a:spLocks noChangeArrowheads="1"/>
          </p:cNvSpPr>
          <p:nvPr/>
        </p:nvSpPr>
        <p:spPr bwMode="auto">
          <a:xfrm>
            <a:off x="1829464" y="5754052"/>
            <a:ext cx="5912456" cy="43088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buFont typeface="Wingdings" panose="05000000000000000000" pitchFamily="2" charset="2"/>
              <a:buChar char="u"/>
            </a:pPr>
            <a:r>
              <a:rPr lang="zh-CN" altLang="en-US" sz="2200" b="1" dirty="0">
                <a:solidFill>
                  <a:schemeClr val="tx1"/>
                </a:solidFill>
              </a:rPr>
              <a:t>计算自感系数的两种方法：静态和动态</a:t>
            </a:r>
          </a:p>
        </p:txBody>
      </p:sp>
      <p:sp>
        <p:nvSpPr>
          <p:cNvPr id="15" name="Text Box 25">
            <a:extLst>
              <a:ext uri="{FF2B5EF4-FFF2-40B4-BE49-F238E27FC236}">
                <a16:creationId xmlns:a16="http://schemas.microsoft.com/office/drawing/2014/main" id="{1842F595-449B-42F4-A903-92A3BA7A01B7}"/>
              </a:ext>
            </a:extLst>
          </p:cNvPr>
          <p:cNvSpPr txBox="1">
            <a:spLocks noChangeArrowheads="1"/>
          </p:cNvSpPr>
          <p:nvPr/>
        </p:nvSpPr>
        <p:spPr bwMode="auto">
          <a:xfrm>
            <a:off x="868889" y="1667995"/>
            <a:ext cx="145774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006600"/>
                </a:solidFill>
              </a:rPr>
              <a:t>（</a:t>
            </a:r>
            <a:r>
              <a:rPr kumimoji="1" lang="en-US" altLang="zh-CN" sz="2200" b="1" dirty="0">
                <a:solidFill>
                  <a:srgbClr val="006600"/>
                </a:solidFill>
              </a:rPr>
              <a:t>1</a:t>
            </a:r>
            <a:r>
              <a:rPr kumimoji="1" lang="zh-CN" altLang="en-US" sz="2200" b="1" dirty="0">
                <a:solidFill>
                  <a:srgbClr val="006600"/>
                </a:solidFill>
              </a:rPr>
              <a:t>）自感</a:t>
            </a:r>
          </a:p>
        </p:txBody>
      </p:sp>
      <p:sp>
        <p:nvSpPr>
          <p:cNvPr id="16" name="文本框 15">
            <a:extLst>
              <a:ext uri="{FF2B5EF4-FFF2-40B4-BE49-F238E27FC236}">
                <a16:creationId xmlns:a16="http://schemas.microsoft.com/office/drawing/2014/main" id="{66321ECB-59BE-4EE8-BC87-E06C69D1BC13}"/>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extLst>
      <p:ext uri="{BB962C8B-B14F-4D97-AF65-F5344CB8AC3E}">
        <p14:creationId xmlns:p14="http://schemas.microsoft.com/office/powerpoint/2010/main" val="252057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77" name="Text Box 25"/>
          <p:cNvSpPr txBox="1">
            <a:spLocks noChangeArrowheads="1"/>
          </p:cNvSpPr>
          <p:nvPr/>
        </p:nvSpPr>
        <p:spPr bwMode="auto">
          <a:xfrm>
            <a:off x="708720" y="779237"/>
            <a:ext cx="145774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rgbClr val="006600"/>
                </a:solidFill>
              </a:rPr>
              <a:t>（</a:t>
            </a:r>
            <a:r>
              <a:rPr kumimoji="1" lang="en-US" altLang="zh-CN" sz="2200" b="1" dirty="0">
                <a:solidFill>
                  <a:srgbClr val="006600"/>
                </a:solidFill>
              </a:rPr>
              <a:t>2</a:t>
            </a:r>
            <a:r>
              <a:rPr kumimoji="1" lang="zh-CN" altLang="en-US" sz="2200" b="1" dirty="0">
                <a:solidFill>
                  <a:srgbClr val="006600"/>
                </a:solidFill>
              </a:rPr>
              <a:t>）互感</a:t>
            </a:r>
          </a:p>
        </p:txBody>
      </p:sp>
      <p:sp>
        <p:nvSpPr>
          <p:cNvPr id="177179" name="Text Box 27"/>
          <p:cNvSpPr txBox="1">
            <a:spLocks noChangeArrowheads="1"/>
          </p:cNvSpPr>
          <p:nvPr/>
        </p:nvSpPr>
        <p:spPr bwMode="auto">
          <a:xfrm>
            <a:off x="1538383" y="1735982"/>
            <a:ext cx="8410791"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chemeClr val="tx1"/>
                </a:solidFill>
              </a:rPr>
              <a:t>一个线圈中变化电流在附近另一个线圈中产生感应电动势的现象</a:t>
            </a:r>
          </a:p>
        </p:txBody>
      </p:sp>
      <p:pic>
        <p:nvPicPr>
          <p:cNvPr id="177180" name="Picture 28" descr="002"/>
          <p:cNvPicPr>
            <a:picLocks noChangeAspect="1" noChangeArrowheads="1"/>
          </p:cNvPicPr>
          <p:nvPr/>
        </p:nvPicPr>
        <p:blipFill>
          <a:blip r:embed="rId3">
            <a:extLst>
              <a:ext uri="{28A0092B-C50C-407E-A947-70E740481C1C}">
                <a14:useLocalDpi xmlns:a14="http://schemas.microsoft.com/office/drawing/2010/main" val="0"/>
              </a:ext>
            </a:extLst>
          </a:blip>
          <a:srcRect r="6909" b="29781"/>
          <a:stretch>
            <a:fillRect/>
          </a:stretch>
        </p:blipFill>
        <p:spPr bwMode="auto">
          <a:xfrm>
            <a:off x="9398522" y="599534"/>
            <a:ext cx="2597960" cy="113644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grpSp>
        <p:nvGrpSpPr>
          <p:cNvPr id="25" name="Group 41">
            <a:extLst>
              <a:ext uri="{FF2B5EF4-FFF2-40B4-BE49-F238E27FC236}">
                <a16:creationId xmlns:a16="http://schemas.microsoft.com/office/drawing/2014/main" id="{39949A23-4510-4423-B30F-0F56A78DCDAE}"/>
              </a:ext>
            </a:extLst>
          </p:cNvPr>
          <p:cNvGrpSpPr>
            <a:grpSpLocks/>
          </p:cNvGrpSpPr>
          <p:nvPr/>
        </p:nvGrpSpPr>
        <p:grpSpPr bwMode="auto">
          <a:xfrm>
            <a:off x="3371646" y="3060178"/>
            <a:ext cx="4633915" cy="1304926"/>
            <a:chOff x="2270" y="2303"/>
            <a:chExt cx="2919" cy="822"/>
          </a:xfrm>
        </p:grpSpPr>
        <p:graphicFrame>
          <p:nvGraphicFramePr>
            <p:cNvPr id="26" name="Object 23">
              <a:extLst>
                <a:ext uri="{FF2B5EF4-FFF2-40B4-BE49-F238E27FC236}">
                  <a16:creationId xmlns:a16="http://schemas.microsoft.com/office/drawing/2014/main" id="{E5302464-E276-4462-9C4A-49382C5CE3FF}"/>
                </a:ext>
              </a:extLst>
            </p:cNvPr>
            <p:cNvGraphicFramePr>
              <a:graphicFrameLocks noChangeAspect="1"/>
            </p:cNvGraphicFramePr>
            <p:nvPr/>
          </p:nvGraphicFramePr>
          <p:xfrm>
            <a:off x="2270" y="2303"/>
            <a:ext cx="925" cy="402"/>
          </p:xfrm>
          <a:graphic>
            <a:graphicData uri="http://schemas.openxmlformats.org/presentationml/2006/ole">
              <mc:AlternateContent xmlns:mc="http://schemas.openxmlformats.org/markup-compatibility/2006">
                <mc:Choice xmlns:v="urn:schemas-microsoft-com:vml" Requires="v">
                  <p:oleObj spid="_x0000_s55410" name="Equation" r:id="rId4" imgW="876240" imgH="380880" progId="Equation.DSMT4">
                    <p:embed/>
                  </p:oleObj>
                </mc:Choice>
                <mc:Fallback>
                  <p:oleObj name="Equation" r:id="rId4" imgW="876240" imgH="380880" progId="Equation.DSMT4">
                    <p:embed/>
                    <p:pic>
                      <p:nvPicPr>
                        <p:cNvPr id="26" name="Object 23">
                          <a:extLst>
                            <a:ext uri="{FF2B5EF4-FFF2-40B4-BE49-F238E27FC236}">
                              <a16:creationId xmlns:a16="http://schemas.microsoft.com/office/drawing/2014/main" id="{E5302464-E276-4462-9C4A-49382C5CE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 y="2303"/>
                          <a:ext cx="92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38">
              <a:extLst>
                <a:ext uri="{FF2B5EF4-FFF2-40B4-BE49-F238E27FC236}">
                  <a16:creationId xmlns:a16="http://schemas.microsoft.com/office/drawing/2014/main" id="{D32F5D33-67C9-43C9-9AA5-291381E02637}"/>
                </a:ext>
              </a:extLst>
            </p:cNvPr>
            <p:cNvGraphicFramePr>
              <a:graphicFrameLocks noChangeAspect="1"/>
            </p:cNvGraphicFramePr>
            <p:nvPr/>
          </p:nvGraphicFramePr>
          <p:xfrm>
            <a:off x="4239" y="2308"/>
            <a:ext cx="950" cy="407"/>
          </p:xfrm>
          <a:graphic>
            <a:graphicData uri="http://schemas.openxmlformats.org/presentationml/2006/ole">
              <mc:AlternateContent xmlns:mc="http://schemas.openxmlformats.org/markup-compatibility/2006">
                <mc:Choice xmlns:v="urn:schemas-microsoft-com:vml" Requires="v">
                  <p:oleObj spid="_x0000_s55411" name="Equation" r:id="rId6" imgW="888840" imgH="380880" progId="Equation.DSMT4">
                    <p:embed/>
                  </p:oleObj>
                </mc:Choice>
                <mc:Fallback>
                  <p:oleObj name="Equation" r:id="rId6" imgW="888840" imgH="380880" progId="Equation.DSMT4">
                    <p:embed/>
                    <p:pic>
                      <p:nvPicPr>
                        <p:cNvPr id="27" name="Object 38">
                          <a:extLst>
                            <a:ext uri="{FF2B5EF4-FFF2-40B4-BE49-F238E27FC236}">
                              <a16:creationId xmlns:a16="http://schemas.microsoft.com/office/drawing/2014/main" id="{D32F5D33-67C9-43C9-9AA5-291381E026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9" y="2308"/>
                          <a:ext cx="95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9">
              <a:extLst>
                <a:ext uri="{FF2B5EF4-FFF2-40B4-BE49-F238E27FC236}">
                  <a16:creationId xmlns:a16="http://schemas.microsoft.com/office/drawing/2014/main" id="{402A6754-8E1C-452E-9100-B74142D0DAF6}"/>
                </a:ext>
              </a:extLst>
            </p:cNvPr>
            <p:cNvGraphicFramePr>
              <a:graphicFrameLocks noChangeAspect="1"/>
            </p:cNvGraphicFramePr>
            <p:nvPr/>
          </p:nvGraphicFramePr>
          <p:xfrm>
            <a:off x="2329" y="2882"/>
            <a:ext cx="698" cy="242"/>
          </p:xfrm>
          <a:graphic>
            <a:graphicData uri="http://schemas.openxmlformats.org/presentationml/2006/ole">
              <mc:AlternateContent xmlns:mc="http://schemas.openxmlformats.org/markup-compatibility/2006">
                <mc:Choice xmlns:v="urn:schemas-microsoft-com:vml" Requires="v">
                  <p:oleObj spid="_x0000_s55412" name="Equation" r:id="rId8" imgW="660240" imgH="228600" progId="Equation.DSMT4">
                    <p:embed/>
                  </p:oleObj>
                </mc:Choice>
                <mc:Fallback>
                  <p:oleObj name="Equation" r:id="rId8" imgW="660240" imgH="228600" progId="Equation.DSMT4">
                    <p:embed/>
                    <p:pic>
                      <p:nvPicPr>
                        <p:cNvPr id="28" name="Object 39">
                          <a:extLst>
                            <a:ext uri="{FF2B5EF4-FFF2-40B4-BE49-F238E27FC236}">
                              <a16:creationId xmlns:a16="http://schemas.microsoft.com/office/drawing/2014/main" id="{402A6754-8E1C-452E-9100-B74142D0DA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9" y="2882"/>
                          <a:ext cx="69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40">
              <a:extLst>
                <a:ext uri="{FF2B5EF4-FFF2-40B4-BE49-F238E27FC236}">
                  <a16:creationId xmlns:a16="http://schemas.microsoft.com/office/drawing/2014/main" id="{C5F3AFA6-1DF5-46D5-9FBA-63317C2FC9D9}"/>
                </a:ext>
              </a:extLst>
            </p:cNvPr>
            <p:cNvGraphicFramePr>
              <a:graphicFrameLocks noChangeAspect="1"/>
            </p:cNvGraphicFramePr>
            <p:nvPr/>
          </p:nvGraphicFramePr>
          <p:xfrm>
            <a:off x="4337" y="2877"/>
            <a:ext cx="716" cy="248"/>
          </p:xfrm>
          <a:graphic>
            <a:graphicData uri="http://schemas.openxmlformats.org/presentationml/2006/ole">
              <mc:AlternateContent xmlns:mc="http://schemas.openxmlformats.org/markup-compatibility/2006">
                <mc:Choice xmlns:v="urn:schemas-microsoft-com:vml" Requires="v">
                  <p:oleObj spid="_x0000_s55413" name="Equation" r:id="rId10" imgW="660240" imgH="228600" progId="Equation.DSMT4">
                    <p:embed/>
                  </p:oleObj>
                </mc:Choice>
                <mc:Fallback>
                  <p:oleObj name="Equation" r:id="rId10" imgW="660240" imgH="228600" progId="Equation.DSMT4">
                    <p:embed/>
                    <p:pic>
                      <p:nvPicPr>
                        <p:cNvPr id="29" name="Object 40">
                          <a:extLst>
                            <a:ext uri="{FF2B5EF4-FFF2-40B4-BE49-F238E27FC236}">
                              <a16:creationId xmlns:a16="http://schemas.microsoft.com/office/drawing/2014/main" id="{C5F3AFA6-1DF5-46D5-9FBA-63317C2FC9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7" y="2877"/>
                          <a:ext cx="7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文本框 29">
            <a:extLst>
              <a:ext uri="{FF2B5EF4-FFF2-40B4-BE49-F238E27FC236}">
                <a16:creationId xmlns:a16="http://schemas.microsoft.com/office/drawing/2014/main" id="{546EBD5A-C12B-48C0-8647-F383FBC938AB}"/>
              </a:ext>
            </a:extLst>
          </p:cNvPr>
          <p:cNvSpPr txBox="1"/>
          <p:nvPr/>
        </p:nvSpPr>
        <p:spPr>
          <a:xfrm>
            <a:off x="2261958" y="2492895"/>
            <a:ext cx="3320140" cy="430887"/>
          </a:xfrm>
          <a:prstGeom prst="rect">
            <a:avLst/>
          </a:prstGeom>
          <a:noFill/>
        </p:spPr>
        <p:txBody>
          <a:bodyPr wrap="none" rtlCol="0">
            <a:spAutoFit/>
          </a:bodyPr>
          <a:lstStyle/>
          <a:p>
            <a:r>
              <a:rPr lang="zh-CN" altLang="en-US" sz="2200" b="1" dirty="0"/>
              <a:t>回路</a:t>
            </a:r>
            <a:r>
              <a:rPr lang="en-US" altLang="zh-CN" sz="2200" b="1" dirty="0"/>
              <a:t>1</a:t>
            </a:r>
            <a:r>
              <a:rPr lang="zh-CN" altLang="en-US" sz="2200" b="1" dirty="0"/>
              <a:t>在</a:t>
            </a:r>
            <a:r>
              <a:rPr lang="en-US" altLang="zh-CN" sz="2200" b="1" dirty="0"/>
              <a:t>2</a:t>
            </a:r>
            <a:r>
              <a:rPr lang="zh-CN" altLang="en-US" sz="2200" b="1" dirty="0"/>
              <a:t>中引起的电动势</a:t>
            </a:r>
          </a:p>
        </p:txBody>
      </p:sp>
      <p:sp>
        <p:nvSpPr>
          <p:cNvPr id="31" name="文本框 30">
            <a:extLst>
              <a:ext uri="{FF2B5EF4-FFF2-40B4-BE49-F238E27FC236}">
                <a16:creationId xmlns:a16="http://schemas.microsoft.com/office/drawing/2014/main" id="{D455BAD4-9CFB-4027-9B78-3A52E1AEDCDA}"/>
              </a:ext>
            </a:extLst>
          </p:cNvPr>
          <p:cNvSpPr txBox="1"/>
          <p:nvPr/>
        </p:nvSpPr>
        <p:spPr>
          <a:xfrm>
            <a:off x="6078382" y="2452825"/>
            <a:ext cx="3320140" cy="430887"/>
          </a:xfrm>
          <a:prstGeom prst="rect">
            <a:avLst/>
          </a:prstGeom>
          <a:noFill/>
        </p:spPr>
        <p:txBody>
          <a:bodyPr wrap="none" rtlCol="0">
            <a:spAutoFit/>
          </a:bodyPr>
          <a:lstStyle/>
          <a:p>
            <a:r>
              <a:rPr lang="zh-CN" altLang="en-US" sz="2200" b="1" dirty="0"/>
              <a:t>回路</a:t>
            </a:r>
            <a:r>
              <a:rPr lang="en-US" altLang="zh-CN" sz="2200" b="1" dirty="0"/>
              <a:t>2</a:t>
            </a:r>
            <a:r>
              <a:rPr lang="zh-CN" altLang="en-US" sz="2200" b="1" dirty="0"/>
              <a:t>在</a:t>
            </a:r>
            <a:r>
              <a:rPr lang="en-US" altLang="zh-CN" sz="2200" b="1" dirty="0"/>
              <a:t>1</a:t>
            </a:r>
            <a:r>
              <a:rPr lang="zh-CN" altLang="en-US" sz="2200" b="1" dirty="0"/>
              <a:t>中引起的电动势</a:t>
            </a:r>
          </a:p>
        </p:txBody>
      </p:sp>
      <p:sp>
        <p:nvSpPr>
          <p:cNvPr id="32" name="Text Box 42">
            <a:extLst>
              <a:ext uri="{FF2B5EF4-FFF2-40B4-BE49-F238E27FC236}">
                <a16:creationId xmlns:a16="http://schemas.microsoft.com/office/drawing/2014/main" id="{84D42A1C-BFDD-4325-AE14-4E6AE523076F}"/>
              </a:ext>
            </a:extLst>
          </p:cNvPr>
          <p:cNvSpPr txBox="1">
            <a:spLocks noChangeArrowheads="1"/>
          </p:cNvSpPr>
          <p:nvPr/>
        </p:nvSpPr>
        <p:spPr bwMode="auto">
          <a:xfrm>
            <a:off x="1822572" y="4704706"/>
            <a:ext cx="9048628" cy="1553760"/>
          </a:xfrm>
          <a:prstGeom prst="rect">
            <a:avLst/>
          </a:prstGeom>
          <a:noFill/>
          <a:ln w="9525">
            <a:noFill/>
            <a:miter lim="800000"/>
            <a:headEnd/>
            <a:tailEnd type="none" w="sm" len="lg"/>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lnSpc>
                <a:spcPct val="150000"/>
              </a:lnSpc>
              <a:buFont typeface="Arial" panose="020B0604020202020204" pitchFamily="34" charset="0"/>
              <a:buChar char="•"/>
            </a:pPr>
            <a:r>
              <a:rPr kumimoji="1" lang="en-US" altLang="zh-CN" sz="2200" b="1" i="1" dirty="0">
                <a:solidFill>
                  <a:schemeClr val="tx1"/>
                </a:solidFill>
              </a:rPr>
              <a:t>M</a:t>
            </a:r>
            <a:r>
              <a:rPr kumimoji="1" lang="en-US" altLang="zh-CN" sz="2200" b="1" dirty="0">
                <a:solidFill>
                  <a:schemeClr val="tx1"/>
                </a:solidFill>
              </a:rPr>
              <a:t> </a:t>
            </a:r>
            <a:r>
              <a:rPr kumimoji="1" lang="zh-CN" altLang="en-US" sz="2200" b="1" dirty="0">
                <a:solidFill>
                  <a:schemeClr val="tx1"/>
                </a:solidFill>
              </a:rPr>
              <a:t>表示两线圈相互作用的惯性</a:t>
            </a:r>
          </a:p>
          <a:p>
            <a:pPr marL="342900" indent="-342900" eaLnBrk="1" hangingPunct="1">
              <a:lnSpc>
                <a:spcPct val="150000"/>
              </a:lnSpc>
              <a:buFont typeface="Arial" panose="020B0604020202020204" pitchFamily="34" charset="0"/>
              <a:buChar char="•"/>
            </a:pPr>
            <a:r>
              <a:rPr kumimoji="1" lang="zh-CN" altLang="en-US" sz="2200" b="1" dirty="0">
                <a:solidFill>
                  <a:schemeClr val="tx1"/>
                </a:solidFill>
              </a:rPr>
              <a:t>对非铁磁介质，</a:t>
            </a:r>
            <a:r>
              <a:rPr kumimoji="1" lang="en-US" altLang="zh-CN" sz="2200" b="1" i="1" dirty="0">
                <a:solidFill>
                  <a:schemeClr val="tx1"/>
                </a:solidFill>
              </a:rPr>
              <a:t>M </a:t>
            </a:r>
            <a:r>
              <a:rPr kumimoji="1" lang="zh-CN" altLang="en-US" sz="2200" b="1" dirty="0">
                <a:solidFill>
                  <a:schemeClr val="tx1"/>
                </a:solidFill>
              </a:rPr>
              <a:t>只与两线圈的结构和所处的介质环境有关</a:t>
            </a:r>
          </a:p>
          <a:p>
            <a:pPr marL="342900" indent="-342900" eaLnBrk="1" hangingPunct="1">
              <a:lnSpc>
                <a:spcPct val="150000"/>
              </a:lnSpc>
              <a:buFont typeface="Arial" panose="020B0604020202020204" pitchFamily="34" charset="0"/>
              <a:buChar char="•"/>
            </a:pPr>
            <a:r>
              <a:rPr kumimoji="1" lang="zh-CN" altLang="en-US" sz="2200" b="1" dirty="0">
                <a:solidFill>
                  <a:schemeClr val="tx1"/>
                </a:solidFill>
              </a:rPr>
              <a:t>上面式子成立的前提条件是 </a:t>
            </a:r>
            <a:r>
              <a:rPr kumimoji="1" lang="en-US" altLang="zh-CN" sz="2200" b="1" i="1" dirty="0">
                <a:solidFill>
                  <a:schemeClr val="tx1"/>
                </a:solidFill>
              </a:rPr>
              <a:t>M </a:t>
            </a:r>
            <a:r>
              <a:rPr kumimoji="1" lang="zh-CN" altLang="en-US" sz="2200" b="1" dirty="0">
                <a:solidFill>
                  <a:schemeClr val="tx1"/>
                </a:solidFill>
              </a:rPr>
              <a:t>为恒定值</a:t>
            </a:r>
            <a:endParaRPr kumimoji="1" lang="en-US" altLang="zh-CN" sz="2200" b="1" dirty="0">
              <a:solidFill>
                <a:schemeClr val="tx1"/>
              </a:solidFill>
            </a:endParaRPr>
          </a:p>
        </p:txBody>
      </p:sp>
      <p:sp>
        <p:nvSpPr>
          <p:cNvPr id="16" name="文本框 15">
            <a:extLst>
              <a:ext uri="{FF2B5EF4-FFF2-40B4-BE49-F238E27FC236}">
                <a16:creationId xmlns:a16="http://schemas.microsoft.com/office/drawing/2014/main" id="{A0FD8962-734C-4E2A-8F4A-D8854E846784}"/>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Text Box 5"/>
          <p:cNvSpPr txBox="1">
            <a:spLocks noChangeArrowheads="1"/>
          </p:cNvSpPr>
          <p:nvPr/>
        </p:nvSpPr>
        <p:spPr bwMode="auto">
          <a:xfrm>
            <a:off x="785178" y="822644"/>
            <a:ext cx="8876982"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kumimoji="1" lang="zh-CN" altLang="en-US" sz="2200" b="1" dirty="0">
                <a:solidFill>
                  <a:srgbClr val="660066"/>
                </a:solidFill>
              </a:rPr>
              <a:t>例</a:t>
            </a:r>
            <a:r>
              <a:rPr kumimoji="1" lang="en-US" altLang="zh-CN" sz="2200" b="1" dirty="0">
                <a:solidFill>
                  <a:srgbClr val="660066"/>
                </a:solidFill>
              </a:rPr>
              <a:t>12.4.2</a:t>
            </a:r>
            <a:r>
              <a:rPr kumimoji="1" lang="zh-CN" altLang="en-US" sz="2200" b="1" dirty="0">
                <a:solidFill>
                  <a:schemeClr val="tx1"/>
                </a:solidFill>
              </a:rPr>
              <a:t>：求解共轴线圈的互感系数，互感系数与自感系数的关系</a:t>
            </a:r>
          </a:p>
        </p:txBody>
      </p:sp>
      <p:graphicFrame>
        <p:nvGraphicFramePr>
          <p:cNvPr id="178182" name="Object 6"/>
          <p:cNvGraphicFramePr>
            <a:graphicFrameLocks noChangeAspect="1"/>
          </p:cNvGraphicFramePr>
          <p:nvPr>
            <p:extLst>
              <p:ext uri="{D42A27DB-BD31-4B8C-83A1-F6EECF244321}">
                <p14:modId xmlns:p14="http://schemas.microsoft.com/office/powerpoint/2010/main" val="599844586"/>
              </p:ext>
            </p:extLst>
          </p:nvPr>
        </p:nvGraphicFramePr>
        <p:xfrm>
          <a:off x="8660886" y="3788684"/>
          <a:ext cx="2871787" cy="1152525"/>
        </p:xfrm>
        <a:graphic>
          <a:graphicData uri="http://schemas.openxmlformats.org/presentationml/2006/ole">
            <mc:AlternateContent xmlns:mc="http://schemas.openxmlformats.org/markup-compatibility/2006">
              <mc:Choice xmlns:v="urn:schemas-microsoft-com:vml" Requires="v">
                <p:oleObj spid="_x0000_s56378" name="图片" r:id="rId3" imgW="2514600" imgH="1009800" progId="Word.Picture.8">
                  <p:embed/>
                </p:oleObj>
              </mc:Choice>
              <mc:Fallback>
                <p:oleObj name="图片" r:id="rId3" imgW="2514600" imgH="1009800" progId="Word.Picture.8">
                  <p:embed/>
                  <p:pic>
                    <p:nvPicPr>
                      <p:cNvPr id="1781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886" y="3788684"/>
                        <a:ext cx="2871787" cy="1152525"/>
                      </a:xfrm>
                      <a:prstGeom prst="rect">
                        <a:avLst/>
                      </a:prstGeom>
                      <a:noFill/>
                      <a:ln w="9525">
                        <a:solidFill>
                          <a:srgbClr val="006600"/>
                        </a:solidFill>
                        <a:miter lim="800000"/>
                        <a:headEnd/>
                        <a:tailEnd/>
                      </a:ln>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78183" name="Text Box 7"/>
          <p:cNvSpPr txBox="1">
            <a:spLocks noChangeArrowheads="1"/>
          </p:cNvSpPr>
          <p:nvPr/>
        </p:nvSpPr>
        <p:spPr bwMode="auto">
          <a:xfrm>
            <a:off x="785178" y="1519874"/>
            <a:ext cx="3168650"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kumimoji="1" lang="zh-CN" altLang="en-US" sz="2200" b="1">
                <a:solidFill>
                  <a:srgbClr val="660066"/>
                </a:solidFill>
              </a:rPr>
              <a:t>解</a:t>
            </a:r>
            <a:r>
              <a:rPr kumimoji="1" lang="zh-CN" altLang="en-US" sz="2200" b="1">
                <a:solidFill>
                  <a:schemeClr val="tx1"/>
                </a:solidFill>
              </a:rPr>
              <a:t>：求解互感系数</a:t>
            </a:r>
          </a:p>
        </p:txBody>
      </p:sp>
      <p:grpSp>
        <p:nvGrpSpPr>
          <p:cNvPr id="2" name="Group 28"/>
          <p:cNvGrpSpPr>
            <a:grpSpLocks/>
          </p:cNvGrpSpPr>
          <p:nvPr/>
        </p:nvGrpSpPr>
        <p:grpSpPr bwMode="auto">
          <a:xfrm>
            <a:off x="1282066" y="2047878"/>
            <a:ext cx="8074216" cy="882650"/>
            <a:chOff x="494" y="1258"/>
            <a:chExt cx="4656" cy="556"/>
          </a:xfrm>
        </p:grpSpPr>
        <p:sp>
          <p:nvSpPr>
            <p:cNvPr id="17429" name="Text Box 9"/>
            <p:cNvSpPr txBox="1">
              <a:spLocks noChangeArrowheads="1"/>
            </p:cNvSpPr>
            <p:nvPr/>
          </p:nvSpPr>
          <p:spPr bwMode="auto">
            <a:xfrm>
              <a:off x="494" y="1328"/>
              <a:ext cx="3766"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chemeClr val="tx1"/>
                  </a:solidFill>
                </a:rPr>
                <a:t>设原线圈流有电流 </a:t>
              </a:r>
              <a:r>
                <a:rPr kumimoji="1" lang="en-US" altLang="zh-CN" sz="2200" b="1" i="1" dirty="0">
                  <a:solidFill>
                    <a:schemeClr val="tx1"/>
                  </a:solidFill>
                </a:rPr>
                <a:t>I</a:t>
              </a:r>
              <a:r>
                <a:rPr kumimoji="1" lang="en-US" altLang="zh-CN" sz="2200" b="1" baseline="-25000" dirty="0">
                  <a:solidFill>
                    <a:schemeClr val="tx1"/>
                  </a:solidFill>
                </a:rPr>
                <a:t>1</a:t>
              </a:r>
              <a:r>
                <a:rPr kumimoji="1" lang="zh-CN" altLang="en-US" sz="2200" b="1" dirty="0">
                  <a:solidFill>
                    <a:schemeClr val="tx1"/>
                  </a:solidFill>
                </a:rPr>
                <a:t>，则原线圈内部的磁感应强度</a:t>
              </a:r>
            </a:p>
          </p:txBody>
        </p:sp>
        <p:graphicFrame>
          <p:nvGraphicFramePr>
            <p:cNvPr id="17416" name="Object 10"/>
            <p:cNvGraphicFramePr>
              <a:graphicFrameLocks noChangeAspect="1"/>
            </p:cNvGraphicFramePr>
            <p:nvPr>
              <p:extLst>
                <p:ext uri="{D42A27DB-BD31-4B8C-83A1-F6EECF244321}">
                  <p14:modId xmlns:p14="http://schemas.microsoft.com/office/powerpoint/2010/main" val="2645903908"/>
                </p:ext>
              </p:extLst>
            </p:nvPr>
          </p:nvGraphicFramePr>
          <p:xfrm>
            <a:off x="4348" y="1258"/>
            <a:ext cx="802" cy="376"/>
          </p:xfrm>
          <a:graphic>
            <a:graphicData uri="http://schemas.openxmlformats.org/presentationml/2006/ole">
              <mc:AlternateContent xmlns:mc="http://schemas.openxmlformats.org/markup-compatibility/2006">
                <mc:Choice xmlns:v="urn:schemas-microsoft-com:vml" Requires="v">
                  <p:oleObj spid="_x0000_s56379" name="Equation" r:id="rId5" imgW="812520" imgH="380880" progId="Equation.DSMT4">
                    <p:embed/>
                  </p:oleObj>
                </mc:Choice>
                <mc:Fallback>
                  <p:oleObj name="Equation" r:id="rId5" imgW="812520" imgH="380880" progId="Equation.DSMT4">
                    <p:embed/>
                    <p:pic>
                      <p:nvPicPr>
                        <p:cNvPr id="17416" name="Object 10"/>
                        <p:cNvPicPr>
                          <a:picLocks noChangeAspect="1" noChangeArrowheads="1"/>
                        </p:cNvPicPr>
                        <p:nvPr/>
                      </p:nvPicPr>
                      <p:blipFill>
                        <a:blip r:embed="rId6"/>
                        <a:srcRect/>
                        <a:stretch>
                          <a:fillRect/>
                        </a:stretch>
                      </p:blipFill>
                      <p:spPr bwMode="auto">
                        <a:xfrm>
                          <a:off x="4348" y="1258"/>
                          <a:ext cx="802" cy="376"/>
                        </a:xfrm>
                        <a:prstGeom prst="rect">
                          <a:avLst/>
                        </a:prstGeom>
                        <a:noFill/>
                        <a:ln>
                          <a:noFill/>
                        </a:ln>
                        <a:effectLst/>
                      </p:spPr>
                    </p:pic>
                  </p:oleObj>
                </mc:Fallback>
              </mc:AlternateContent>
            </a:graphicData>
          </a:graphic>
        </p:graphicFrame>
      </p:grpSp>
      <p:sp>
        <p:nvSpPr>
          <p:cNvPr id="178193" name="Text Box 17"/>
          <p:cNvSpPr txBox="1">
            <a:spLocks noChangeArrowheads="1"/>
          </p:cNvSpPr>
          <p:nvPr/>
        </p:nvSpPr>
        <p:spPr bwMode="auto">
          <a:xfrm>
            <a:off x="1324928" y="4703764"/>
            <a:ext cx="1441450"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kumimoji="1" lang="zh-CN" altLang="en-US" sz="2200" b="1" dirty="0">
                <a:solidFill>
                  <a:srgbClr val="9900FF"/>
                </a:solidFill>
              </a:rPr>
              <a:t>自感系数</a:t>
            </a:r>
            <a:endParaRPr kumimoji="1" lang="zh-CN" altLang="en-US" sz="2200" b="1" dirty="0"/>
          </a:p>
        </p:txBody>
      </p:sp>
      <p:sp>
        <p:nvSpPr>
          <p:cNvPr id="178198" name="Text Box 22"/>
          <p:cNvSpPr txBox="1">
            <a:spLocks noChangeArrowheads="1"/>
          </p:cNvSpPr>
          <p:nvPr/>
        </p:nvSpPr>
        <p:spPr bwMode="auto">
          <a:xfrm>
            <a:off x="1282064" y="5359401"/>
            <a:ext cx="604329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b="1" dirty="0">
                <a:solidFill>
                  <a:schemeClr val="tx1"/>
                </a:solidFill>
              </a:rPr>
              <a:t>原线圈有电流 </a:t>
            </a:r>
            <a:r>
              <a:rPr kumimoji="1" lang="en-US" altLang="zh-CN" sz="2200" b="1" i="1" dirty="0">
                <a:solidFill>
                  <a:schemeClr val="tx1"/>
                </a:solidFill>
              </a:rPr>
              <a:t>I</a:t>
            </a:r>
            <a:r>
              <a:rPr kumimoji="1" lang="en-US" altLang="zh-CN" sz="2200" b="1" baseline="-25000" dirty="0">
                <a:solidFill>
                  <a:schemeClr val="tx1"/>
                </a:solidFill>
              </a:rPr>
              <a:t>1 </a:t>
            </a:r>
            <a:r>
              <a:rPr kumimoji="1" lang="zh-CN" altLang="en-US" sz="2200" b="1" dirty="0">
                <a:solidFill>
                  <a:schemeClr val="tx1"/>
                </a:solidFill>
              </a:rPr>
              <a:t>时，流过其自身的磁链数</a:t>
            </a:r>
          </a:p>
        </p:txBody>
      </p:sp>
      <p:grpSp>
        <p:nvGrpSpPr>
          <p:cNvPr id="6" name="组合 5">
            <a:extLst>
              <a:ext uri="{FF2B5EF4-FFF2-40B4-BE49-F238E27FC236}">
                <a16:creationId xmlns:a16="http://schemas.microsoft.com/office/drawing/2014/main" id="{3A8A9C46-7FD0-4111-AFA2-27498BC25A96}"/>
              </a:ext>
            </a:extLst>
          </p:cNvPr>
          <p:cNvGrpSpPr/>
          <p:nvPr/>
        </p:nvGrpSpPr>
        <p:grpSpPr>
          <a:xfrm>
            <a:off x="1324928" y="2799787"/>
            <a:ext cx="7887097" cy="726161"/>
            <a:chOff x="784225" y="2760484"/>
            <a:chExt cx="7887097" cy="726161"/>
          </a:xfrm>
        </p:grpSpPr>
        <p:sp>
          <p:nvSpPr>
            <p:cNvPr id="17428" name="Text Box 12"/>
            <p:cNvSpPr txBox="1">
              <a:spLocks noChangeArrowheads="1"/>
            </p:cNvSpPr>
            <p:nvPr/>
          </p:nvSpPr>
          <p:spPr bwMode="auto">
            <a:xfrm>
              <a:off x="784225" y="2924176"/>
              <a:ext cx="4183063"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kumimoji="1" lang="zh-CN" altLang="en-US" sz="2200" b="1" dirty="0">
                  <a:solidFill>
                    <a:schemeClr val="tx1"/>
                  </a:solidFill>
                </a:rPr>
                <a:t>原线圈磁场在副线圈上的磁链数</a:t>
              </a: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BA6684D7-6444-4880-886B-1E1DC7DA50A6}"/>
                    </a:ext>
                  </a:extLst>
                </p:cNvPr>
                <p:cNvSpPr/>
                <p:nvPr/>
              </p:nvSpPr>
              <p:spPr>
                <a:xfrm>
                  <a:off x="5048599" y="2760484"/>
                  <a:ext cx="3622723" cy="7261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𝝍</m:t>
                            </m:r>
                          </m:e>
                          <m:sub>
                            <m:r>
                              <a:rPr lang="zh-CN" altLang="en-US" sz="2200" b="1">
                                <a:latin typeface="Cambria Math" panose="02040503050406030204" pitchFamily="18" charset="0"/>
                              </a:rPr>
                              <m:t>𝟐𝟏</m:t>
                            </m:r>
                          </m:sub>
                        </m:sSub>
                        <m:r>
                          <a:rPr lang="zh-CN" altLang="en-US" sz="2200" b="1">
                            <a:latin typeface="Cambria Math" panose="02040503050406030204" pitchFamily="18" charset="0"/>
                          </a:rPr>
                          <m:t>=</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a:latin typeface="Cambria Math" panose="02040503050406030204" pitchFamily="18" charset="0"/>
                              </a:rPr>
                              <m:t>𝟐𝟏</m:t>
                            </m:r>
                          </m:sub>
                        </m:sSub>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𝟏</m:t>
                                </m:r>
                              </m:sub>
                            </m:sSub>
                            <m:r>
                              <a:rPr lang="zh-CN" altLang="en-US" sz="2200" b="1" i="1">
                                <a:latin typeface="Cambria Math" panose="02040503050406030204" pitchFamily="18" charset="0"/>
                              </a:rPr>
                              <m:t>𝒔</m:t>
                            </m:r>
                          </m:num>
                          <m:den>
                            <m:r>
                              <a:rPr lang="zh-CN" altLang="en-US" sz="2200" b="1" i="1">
                                <a:latin typeface="Cambria Math" panose="02040503050406030204" pitchFamily="18" charset="0"/>
                              </a:rPr>
                              <m:t>𝒍</m:t>
                            </m:r>
                          </m:den>
                        </m:f>
                      </m:oMath>
                    </m:oMathPara>
                  </a14:m>
                  <a:endParaRPr lang="zh-CN" altLang="en-US" sz="2200" b="1" dirty="0"/>
                </a:p>
              </p:txBody>
            </p:sp>
          </mc:Choice>
          <mc:Fallback>
            <p:sp>
              <p:nvSpPr>
                <p:cNvPr id="5" name="矩形 4">
                  <a:extLst>
                    <a:ext uri="{FF2B5EF4-FFF2-40B4-BE49-F238E27FC236}">
                      <a16:creationId xmlns:a16="http://schemas.microsoft.com/office/drawing/2014/main" id="{BA6684D7-6444-4880-886B-1E1DC7DA50A6}"/>
                    </a:ext>
                  </a:extLst>
                </p:cNvPr>
                <p:cNvSpPr>
                  <a:spLocks noRot="1" noChangeAspect="1" noMove="1" noResize="1" noEditPoints="1" noAdjustHandles="1" noChangeArrowheads="1" noChangeShapeType="1" noTextEdit="1"/>
                </p:cNvSpPr>
                <p:nvPr/>
              </p:nvSpPr>
              <p:spPr>
                <a:xfrm>
                  <a:off x="5048599" y="2760484"/>
                  <a:ext cx="3622723" cy="726161"/>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D4411DED-4BA4-473E-BD2C-B34C2939E2AC}"/>
                  </a:ext>
                </a:extLst>
              </p:cNvPr>
              <p:cNvSpPr/>
              <p:nvPr/>
            </p:nvSpPr>
            <p:spPr>
              <a:xfrm>
                <a:off x="1361429" y="5892069"/>
                <a:ext cx="3196324" cy="789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𝝍</m:t>
                          </m:r>
                        </m:e>
                        <m:sub>
                          <m:r>
                            <a:rPr lang="zh-CN" altLang="en-US" sz="2200" b="1">
                              <a:latin typeface="Cambria Math" panose="02040503050406030204" pitchFamily="18" charset="0"/>
                            </a:rPr>
                            <m:t>𝟏</m:t>
                          </m:r>
                        </m:sub>
                      </m:sSub>
                      <m:r>
                        <a:rPr lang="zh-CN" altLang="en-US" sz="2200" b="1">
                          <a:latin typeface="Cambria Math" panose="02040503050406030204" pitchFamily="18" charset="0"/>
                        </a:rPr>
                        <m:t>=</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a:latin typeface="Cambria Math" panose="02040503050406030204" pitchFamily="18" charset="0"/>
                            </a:rPr>
                            <m:t>𝟏𝟏</m:t>
                          </m:r>
                        </m:sub>
                      </m:sSub>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up>
                              <m:r>
                                <a:rPr lang="zh-CN" altLang="en-US" sz="2200" b="1">
                                  <a:latin typeface="Cambria Math" panose="02040503050406030204" pitchFamily="18" charset="0"/>
                                </a:rPr>
                                <m:t>𝟐</m:t>
                              </m:r>
                            </m:sup>
                          </m:sSubSup>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𝟏</m:t>
                              </m:r>
                            </m:sub>
                          </m:sSub>
                        </m:num>
                        <m:den>
                          <m:r>
                            <a:rPr lang="zh-CN" altLang="en-US" sz="2200" b="1" i="1">
                              <a:latin typeface="Cambria Math" panose="02040503050406030204" pitchFamily="18" charset="0"/>
                            </a:rPr>
                            <m:t>𝒍</m:t>
                          </m:r>
                        </m:den>
                      </m:f>
                      <m:r>
                        <a:rPr lang="zh-CN" altLang="en-US" sz="2200" b="1" i="1">
                          <a:latin typeface="Cambria Math" panose="02040503050406030204" pitchFamily="18" charset="0"/>
                        </a:rPr>
                        <m:t>𝒔</m:t>
                      </m:r>
                    </m:oMath>
                  </m:oMathPara>
                </a14:m>
                <a:endParaRPr lang="zh-CN" altLang="en-US" sz="2200" b="1" dirty="0"/>
              </a:p>
            </p:txBody>
          </p:sp>
        </mc:Choice>
        <mc:Fallback>
          <p:sp>
            <p:nvSpPr>
              <p:cNvPr id="3" name="矩形 2">
                <a:extLst>
                  <a:ext uri="{FF2B5EF4-FFF2-40B4-BE49-F238E27FC236}">
                    <a16:creationId xmlns:a16="http://schemas.microsoft.com/office/drawing/2014/main" id="{D4411DED-4BA4-473E-BD2C-B34C2939E2AC}"/>
                  </a:ext>
                </a:extLst>
              </p:cNvPr>
              <p:cNvSpPr>
                <a:spLocks noRot="1" noChangeAspect="1" noMove="1" noResize="1" noEditPoints="1" noAdjustHandles="1" noChangeArrowheads="1" noChangeShapeType="1" noTextEdit="1"/>
              </p:cNvSpPr>
              <p:nvPr/>
            </p:nvSpPr>
            <p:spPr>
              <a:xfrm>
                <a:off x="1361429" y="5892069"/>
                <a:ext cx="3196324" cy="78996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B9BF25AF-7078-4878-9BB0-F54F1F11427E}"/>
                  </a:ext>
                </a:extLst>
              </p:cNvPr>
              <p:cNvSpPr/>
              <p:nvPr/>
            </p:nvSpPr>
            <p:spPr>
              <a:xfrm>
                <a:off x="1968326" y="3655150"/>
                <a:ext cx="3988912" cy="788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𝑴</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𝝍</m:t>
                              </m:r>
                            </m:e>
                            <m:sub>
                              <m:r>
                                <a:rPr lang="zh-CN" altLang="en-US" sz="2200" b="1">
                                  <a:latin typeface="Cambria Math" panose="02040503050406030204" pitchFamily="18" charset="0"/>
                                </a:rPr>
                                <m:t>𝟐𝟏</m:t>
                              </m:r>
                            </m:sub>
                          </m:sSub>
                        </m:num>
                        <m:den>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𝟏</m:t>
                              </m:r>
                            </m:sub>
                          </m:sSub>
                        </m:den>
                      </m:f>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a:latin typeface="Cambria Math" panose="02040503050406030204" pitchFamily="18" charset="0"/>
                                </a:rPr>
                                <m:t>𝟐𝟏</m:t>
                              </m:r>
                            </m:sub>
                          </m:sSub>
                        </m:num>
                        <m:den>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𝟏</m:t>
                              </m:r>
                            </m:sub>
                          </m:sSub>
                        </m:den>
                      </m:f>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Sub>
                          <m:r>
                            <a:rPr lang="zh-CN" altLang="en-US" sz="2200" b="1" i="1">
                              <a:latin typeface="Cambria Math" panose="02040503050406030204" pitchFamily="18" charset="0"/>
                            </a:rPr>
                            <m:t>𝒔</m:t>
                          </m:r>
                        </m:num>
                        <m:den>
                          <m:r>
                            <a:rPr lang="zh-CN" altLang="en-US" sz="2200" b="1" i="1">
                              <a:latin typeface="Cambria Math" panose="02040503050406030204" pitchFamily="18" charset="0"/>
                            </a:rPr>
                            <m:t>𝒍</m:t>
                          </m:r>
                        </m:den>
                      </m:f>
                    </m:oMath>
                  </m:oMathPara>
                </a14:m>
                <a:endParaRPr lang="zh-CN" altLang="en-US" sz="2200" b="1" dirty="0"/>
              </a:p>
            </p:txBody>
          </p:sp>
        </mc:Choice>
        <mc:Fallback>
          <p:sp>
            <p:nvSpPr>
              <p:cNvPr id="7" name="矩形 6">
                <a:extLst>
                  <a:ext uri="{FF2B5EF4-FFF2-40B4-BE49-F238E27FC236}">
                    <a16:creationId xmlns:a16="http://schemas.microsoft.com/office/drawing/2014/main" id="{B9BF25AF-7078-4878-9BB0-F54F1F11427E}"/>
                  </a:ext>
                </a:extLst>
              </p:cNvPr>
              <p:cNvSpPr>
                <a:spLocks noRot="1" noChangeAspect="1" noMove="1" noResize="1" noEditPoints="1" noAdjustHandles="1" noChangeArrowheads="1" noChangeShapeType="1" noTextEdit="1"/>
              </p:cNvSpPr>
              <p:nvPr/>
            </p:nvSpPr>
            <p:spPr>
              <a:xfrm>
                <a:off x="1968326" y="3655150"/>
                <a:ext cx="3988912" cy="78803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FFF9B505-A375-41F2-B7DE-05EC9818D20B}"/>
                  </a:ext>
                </a:extLst>
              </p:cNvPr>
              <p:cNvSpPr/>
              <p:nvPr/>
            </p:nvSpPr>
            <p:spPr>
              <a:xfrm>
                <a:off x="4362611" y="5892069"/>
                <a:ext cx="3044028" cy="8453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200" b="1">
                          <a:solidFill>
                            <a:srgbClr val="FF0000"/>
                          </a:solidFill>
                          <a:latin typeface="Cambria Math" panose="02040503050406030204" pitchFamily="18" charset="0"/>
                        </a:rPr>
                        <m:t>⇒</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𝑳</m:t>
                          </m:r>
                        </m:e>
                        <m:sub>
                          <m:r>
                            <a:rPr lang="zh-CN" altLang="en-US" sz="2200" b="1">
                              <a:latin typeface="Cambria Math" panose="02040503050406030204" pitchFamily="18" charset="0"/>
                            </a:rPr>
                            <m:t>𝟏</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𝝍</m:t>
                              </m:r>
                            </m:e>
                            <m:sub>
                              <m:r>
                                <a:rPr lang="zh-CN" altLang="en-US" sz="2200" b="1">
                                  <a:latin typeface="Cambria Math" panose="02040503050406030204" pitchFamily="18" charset="0"/>
                                </a:rPr>
                                <m:t>𝟏</m:t>
                              </m:r>
                            </m:sub>
                          </m:sSub>
                        </m:num>
                        <m:den>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𝟏</m:t>
                              </m:r>
                            </m:sub>
                          </m:sSub>
                        </m:den>
                      </m:f>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up>
                              <m:r>
                                <a:rPr lang="zh-CN" altLang="en-US" sz="2200" b="1">
                                  <a:latin typeface="Cambria Math" panose="02040503050406030204" pitchFamily="18" charset="0"/>
                                </a:rPr>
                                <m:t>𝟐</m:t>
                              </m:r>
                            </m:sup>
                          </m:sSubSup>
                          <m:r>
                            <a:rPr lang="zh-CN" altLang="en-US" sz="2200" b="1" i="1">
                              <a:latin typeface="Cambria Math" panose="02040503050406030204" pitchFamily="18" charset="0"/>
                            </a:rPr>
                            <m:t>𝒔</m:t>
                          </m:r>
                        </m:num>
                        <m:den>
                          <m:r>
                            <a:rPr lang="zh-CN" altLang="en-US" sz="2200" b="1" i="1">
                              <a:latin typeface="Cambria Math" panose="02040503050406030204" pitchFamily="18" charset="0"/>
                            </a:rPr>
                            <m:t>𝒍</m:t>
                          </m:r>
                        </m:den>
                      </m:f>
                    </m:oMath>
                  </m:oMathPara>
                </a14:m>
                <a:endParaRPr lang="zh-CN" altLang="en-US" sz="2200" b="1" dirty="0"/>
              </a:p>
            </p:txBody>
          </p:sp>
        </mc:Choice>
        <mc:Fallback>
          <p:sp>
            <p:nvSpPr>
              <p:cNvPr id="8" name="矩形 7">
                <a:extLst>
                  <a:ext uri="{FF2B5EF4-FFF2-40B4-BE49-F238E27FC236}">
                    <a16:creationId xmlns:a16="http://schemas.microsoft.com/office/drawing/2014/main" id="{FFF9B505-A375-41F2-B7DE-05EC9818D20B}"/>
                  </a:ext>
                </a:extLst>
              </p:cNvPr>
              <p:cNvSpPr>
                <a:spLocks noRot="1" noChangeAspect="1" noMove="1" noResize="1" noEditPoints="1" noAdjustHandles="1" noChangeArrowheads="1" noChangeShapeType="1" noTextEdit="1"/>
              </p:cNvSpPr>
              <p:nvPr/>
            </p:nvSpPr>
            <p:spPr>
              <a:xfrm>
                <a:off x="4362611" y="5892069"/>
                <a:ext cx="3044028" cy="84536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2B1F85AE-FA31-442C-88CB-23D33EAF56C1}"/>
                  </a:ext>
                </a:extLst>
              </p:cNvPr>
              <p:cNvSpPr/>
              <p:nvPr/>
            </p:nvSpPr>
            <p:spPr>
              <a:xfrm>
                <a:off x="8441966" y="5871274"/>
                <a:ext cx="2362826" cy="8453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𝑳</m:t>
                          </m:r>
                        </m:e>
                        <m:sub>
                          <m:r>
                            <a:rPr lang="zh-CN" altLang="en-US" sz="2200" b="1">
                              <a:latin typeface="Cambria Math" panose="02040503050406030204" pitchFamily="18" charset="0"/>
                            </a:rPr>
                            <m:t>𝟐</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𝝍</m:t>
                              </m:r>
                            </m:e>
                            <m:sub>
                              <m:r>
                                <a:rPr lang="zh-CN" altLang="en-US" sz="2200" b="1">
                                  <a:latin typeface="Cambria Math" panose="02040503050406030204" pitchFamily="18" charset="0"/>
                                </a:rPr>
                                <m:t>𝟐</m:t>
                              </m:r>
                            </m:sub>
                          </m:sSub>
                        </m:num>
                        <m:den>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𝟐</m:t>
                              </m:r>
                            </m:sub>
                          </m:sSub>
                        </m:den>
                      </m:f>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up>
                              <m:r>
                                <a:rPr lang="zh-CN" altLang="en-US" sz="2200" b="1">
                                  <a:latin typeface="Cambria Math" panose="02040503050406030204" pitchFamily="18" charset="0"/>
                                </a:rPr>
                                <m:t>𝟐</m:t>
                              </m:r>
                            </m:sup>
                          </m:sSubSup>
                          <m:r>
                            <a:rPr lang="zh-CN" altLang="en-US" sz="2200" b="1" i="1">
                              <a:latin typeface="Cambria Math" panose="02040503050406030204" pitchFamily="18" charset="0"/>
                            </a:rPr>
                            <m:t>𝒔</m:t>
                          </m:r>
                        </m:num>
                        <m:den>
                          <m:r>
                            <a:rPr lang="zh-CN" altLang="en-US" sz="2200" b="1" i="1">
                              <a:latin typeface="Cambria Math" panose="02040503050406030204" pitchFamily="18" charset="0"/>
                            </a:rPr>
                            <m:t>𝒍</m:t>
                          </m:r>
                        </m:den>
                      </m:f>
                    </m:oMath>
                  </m:oMathPara>
                </a14:m>
                <a:endParaRPr lang="zh-CN" altLang="en-US" sz="2200" b="1" dirty="0"/>
              </a:p>
            </p:txBody>
          </p:sp>
        </mc:Choice>
        <mc:Fallback>
          <p:sp>
            <p:nvSpPr>
              <p:cNvPr id="9" name="矩形 8">
                <a:extLst>
                  <a:ext uri="{FF2B5EF4-FFF2-40B4-BE49-F238E27FC236}">
                    <a16:creationId xmlns:a16="http://schemas.microsoft.com/office/drawing/2014/main" id="{2B1F85AE-FA31-442C-88CB-23D33EAF56C1}"/>
                  </a:ext>
                </a:extLst>
              </p:cNvPr>
              <p:cNvSpPr>
                <a:spLocks noRot="1" noChangeAspect="1" noMove="1" noResize="1" noEditPoints="1" noAdjustHandles="1" noChangeArrowheads="1" noChangeShapeType="1" noTextEdit="1"/>
              </p:cNvSpPr>
              <p:nvPr/>
            </p:nvSpPr>
            <p:spPr>
              <a:xfrm>
                <a:off x="8441966" y="5871274"/>
                <a:ext cx="2362826" cy="845360"/>
              </a:xfrm>
              <a:prstGeom prst="rect">
                <a:avLst/>
              </a:prstGeom>
              <a:blipFill>
                <a:blip r:embed="rId11"/>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5232218-93A2-40AA-A65B-6148B7C85D62}"/>
              </a:ext>
            </a:extLst>
          </p:cNvPr>
          <p:cNvSpPr txBox="1"/>
          <p:nvPr/>
        </p:nvSpPr>
        <p:spPr>
          <a:xfrm>
            <a:off x="5969940" y="3855809"/>
            <a:ext cx="1595309" cy="430887"/>
          </a:xfrm>
          <a:prstGeom prst="rect">
            <a:avLst/>
          </a:prstGeom>
          <a:noFill/>
        </p:spPr>
        <p:txBody>
          <a:bodyPr wrap="none" rtlCol="0">
            <a:spAutoFit/>
          </a:bodyPr>
          <a:lstStyle/>
          <a:p>
            <a:r>
              <a:rPr lang="zh-CN" altLang="en-US" sz="2200" b="1" dirty="0"/>
              <a:t>反之亦成立</a:t>
            </a:r>
          </a:p>
        </p:txBody>
      </p:sp>
      <p:sp>
        <p:nvSpPr>
          <p:cNvPr id="22" name="文本框 21">
            <a:extLst>
              <a:ext uri="{FF2B5EF4-FFF2-40B4-BE49-F238E27FC236}">
                <a16:creationId xmlns:a16="http://schemas.microsoft.com/office/drawing/2014/main" id="{F3A93B4E-D6E0-4C82-8ED7-DCCBC64090DC}"/>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Text Box 5"/>
          <p:cNvSpPr txBox="1">
            <a:spLocks noChangeArrowheads="1"/>
          </p:cNvSpPr>
          <p:nvPr/>
        </p:nvSpPr>
        <p:spPr bwMode="auto">
          <a:xfrm>
            <a:off x="1675131" y="1049992"/>
            <a:ext cx="3852863"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kumimoji="1" lang="zh-CN" altLang="en-US" sz="2200" b="1" dirty="0">
                <a:solidFill>
                  <a:schemeClr val="tx1"/>
                </a:solidFill>
              </a:rPr>
              <a:t>自感系数与互感系数间的关系</a:t>
            </a:r>
          </a:p>
        </p:txBody>
      </p:sp>
      <p:graphicFrame>
        <p:nvGraphicFramePr>
          <p:cNvPr id="179214" name="Object 14"/>
          <p:cNvGraphicFramePr>
            <a:graphicFrameLocks noChangeAspect="1"/>
          </p:cNvGraphicFramePr>
          <p:nvPr>
            <p:extLst>
              <p:ext uri="{D42A27DB-BD31-4B8C-83A1-F6EECF244321}">
                <p14:modId xmlns:p14="http://schemas.microsoft.com/office/powerpoint/2010/main" val="4237849828"/>
              </p:ext>
            </p:extLst>
          </p:nvPr>
        </p:nvGraphicFramePr>
        <p:xfrm>
          <a:off x="6268087" y="3002620"/>
          <a:ext cx="1333500" cy="393700"/>
        </p:xfrm>
        <a:graphic>
          <a:graphicData uri="http://schemas.openxmlformats.org/presentationml/2006/ole">
            <mc:AlternateContent xmlns:mc="http://schemas.openxmlformats.org/markup-compatibility/2006">
              <mc:Choice xmlns:v="urn:schemas-microsoft-com:vml" Requires="v">
                <p:oleObj spid="_x0000_s57408" name="公式" r:id="rId3" imgW="1333440" imgH="393480" progId="Equation.3">
                  <p:embed/>
                </p:oleObj>
              </mc:Choice>
              <mc:Fallback>
                <p:oleObj name="公式" r:id="rId3" imgW="1333440" imgH="393480" progId="Equation.3">
                  <p:embed/>
                  <p:pic>
                    <p:nvPicPr>
                      <p:cNvPr id="1792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087" y="3002620"/>
                        <a:ext cx="1333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9215" name="Picture 15" descr="002"/>
          <p:cNvPicPr>
            <a:picLocks noChangeAspect="1" noChangeArrowheads="1"/>
          </p:cNvPicPr>
          <p:nvPr/>
        </p:nvPicPr>
        <p:blipFill>
          <a:blip r:embed="rId5">
            <a:extLst>
              <a:ext uri="{28A0092B-C50C-407E-A947-70E740481C1C}">
                <a14:useLocalDpi xmlns:a14="http://schemas.microsoft.com/office/drawing/2010/main" val="0"/>
              </a:ext>
            </a:extLst>
          </a:blip>
          <a:srcRect r="6909" b="29781"/>
          <a:stretch>
            <a:fillRect/>
          </a:stretch>
        </p:blipFill>
        <p:spPr bwMode="auto">
          <a:xfrm>
            <a:off x="8390256" y="728663"/>
            <a:ext cx="3222625" cy="1409700"/>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grpSp>
        <p:nvGrpSpPr>
          <p:cNvPr id="4" name="Group 18"/>
          <p:cNvGrpSpPr>
            <a:grpSpLocks/>
          </p:cNvGrpSpPr>
          <p:nvPr/>
        </p:nvGrpSpPr>
        <p:grpSpPr bwMode="auto">
          <a:xfrm>
            <a:off x="1847851" y="5208932"/>
            <a:ext cx="4522787" cy="433388"/>
            <a:chOff x="476" y="2772"/>
            <a:chExt cx="2849" cy="273"/>
          </a:xfrm>
        </p:grpSpPr>
        <p:sp>
          <p:nvSpPr>
            <p:cNvPr id="18504" name="Text Box 16"/>
            <p:cNvSpPr txBox="1">
              <a:spLocks noChangeArrowheads="1"/>
            </p:cNvSpPr>
            <p:nvPr/>
          </p:nvSpPr>
          <p:spPr bwMode="auto">
            <a:xfrm>
              <a:off x="476" y="2772"/>
              <a:ext cx="201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chemeClr val="tx1"/>
                  </a:solidFill>
                </a:rPr>
                <a:t>一般地，对</a:t>
              </a:r>
              <a:r>
                <a:rPr lang="zh-CN" altLang="en-US" sz="2200" b="1" dirty="0">
                  <a:solidFill>
                    <a:srgbClr val="FF0000"/>
                  </a:solidFill>
                </a:rPr>
                <a:t>非共轴线圈</a:t>
              </a:r>
            </a:p>
          </p:txBody>
        </p:sp>
        <p:graphicFrame>
          <p:nvGraphicFramePr>
            <p:cNvPr id="18439" name="Object 7"/>
            <p:cNvGraphicFramePr>
              <a:graphicFrameLocks noChangeAspect="1"/>
            </p:cNvGraphicFramePr>
            <p:nvPr/>
          </p:nvGraphicFramePr>
          <p:xfrm>
            <a:off x="2381" y="2797"/>
            <a:ext cx="944" cy="248"/>
          </p:xfrm>
          <a:graphic>
            <a:graphicData uri="http://schemas.openxmlformats.org/presentationml/2006/ole">
              <mc:AlternateContent xmlns:mc="http://schemas.openxmlformats.org/markup-compatibility/2006">
                <mc:Choice xmlns:v="urn:schemas-microsoft-com:vml" Requires="v">
                  <p:oleObj spid="_x0000_s57409" name="公式" r:id="rId6" imgW="1498320" imgH="393480" progId="Equation.3">
                    <p:embed/>
                  </p:oleObj>
                </mc:Choice>
                <mc:Fallback>
                  <p:oleObj name="公式" r:id="rId6" imgW="1498320" imgH="393480" progId="Equation.3">
                    <p:embed/>
                    <p:pic>
                      <p:nvPicPr>
                        <p:cNvPr id="1843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 y="2797"/>
                          <a:ext cx="94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6AB99F30-ECEC-47A2-B974-97266C375ADE}"/>
                  </a:ext>
                </a:extLst>
              </p:cNvPr>
              <p:cNvSpPr/>
              <p:nvPr/>
            </p:nvSpPr>
            <p:spPr>
              <a:xfrm>
                <a:off x="2171564" y="1927188"/>
                <a:ext cx="3144002" cy="788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𝑴</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a:latin typeface="Cambria Math" panose="02040503050406030204" pitchFamily="18" charset="0"/>
                                </a:rPr>
                                <m:t>𝟐𝟏</m:t>
                              </m:r>
                            </m:sub>
                          </m:sSub>
                        </m:num>
                        <m:den>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𝟏</m:t>
                              </m:r>
                            </m:sub>
                          </m:sSub>
                        </m:den>
                      </m:f>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Sub>
                          <m:r>
                            <a:rPr lang="zh-CN" altLang="en-US" sz="2200" b="1" i="1">
                              <a:latin typeface="Cambria Math" panose="02040503050406030204" pitchFamily="18" charset="0"/>
                            </a:rPr>
                            <m:t>𝒔</m:t>
                          </m:r>
                        </m:num>
                        <m:den>
                          <m:r>
                            <a:rPr lang="zh-CN" altLang="en-US" sz="2200" b="1" i="1">
                              <a:latin typeface="Cambria Math" panose="02040503050406030204" pitchFamily="18" charset="0"/>
                            </a:rPr>
                            <m:t>𝒍</m:t>
                          </m:r>
                        </m:den>
                      </m:f>
                    </m:oMath>
                  </m:oMathPara>
                </a14:m>
                <a:endParaRPr lang="zh-CN" altLang="en-US" sz="2200" b="1" dirty="0"/>
              </a:p>
            </p:txBody>
          </p:sp>
        </mc:Choice>
        <mc:Fallback>
          <p:sp>
            <p:nvSpPr>
              <p:cNvPr id="6" name="矩形 5">
                <a:extLst>
                  <a:ext uri="{FF2B5EF4-FFF2-40B4-BE49-F238E27FC236}">
                    <a16:creationId xmlns:a16="http://schemas.microsoft.com/office/drawing/2014/main" id="{6AB99F30-ECEC-47A2-B974-97266C375ADE}"/>
                  </a:ext>
                </a:extLst>
              </p:cNvPr>
              <p:cNvSpPr>
                <a:spLocks noRot="1" noChangeAspect="1" noMove="1" noResize="1" noEditPoints="1" noAdjustHandles="1" noChangeArrowheads="1" noChangeShapeType="1" noTextEdit="1"/>
              </p:cNvSpPr>
              <p:nvPr/>
            </p:nvSpPr>
            <p:spPr>
              <a:xfrm>
                <a:off x="2171564" y="1927188"/>
                <a:ext cx="3144002" cy="78803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1F6457BC-EBD1-4918-AA8A-DE96AB4C0D24}"/>
                  </a:ext>
                </a:extLst>
              </p:cNvPr>
              <p:cNvSpPr/>
              <p:nvPr/>
            </p:nvSpPr>
            <p:spPr>
              <a:xfrm>
                <a:off x="2397726" y="2806596"/>
                <a:ext cx="2831416" cy="8453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𝑳</m:t>
                          </m:r>
                        </m:e>
                        <m:sub>
                          <m:r>
                            <a:rPr lang="zh-CN" altLang="en-US" sz="2200" b="1">
                              <a:latin typeface="Cambria Math" panose="02040503050406030204" pitchFamily="18" charset="0"/>
                            </a:rPr>
                            <m:t>𝟏</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a:latin typeface="Cambria Math" panose="02040503050406030204" pitchFamily="18" charset="0"/>
                                </a:rPr>
                                <m:t>𝟏𝟏</m:t>
                              </m:r>
                            </m:sub>
                          </m:sSub>
                        </m:num>
                        <m:den>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𝟏</m:t>
                              </m:r>
                            </m:sub>
                          </m:sSub>
                        </m:den>
                      </m:f>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𝑵</m:t>
                              </m:r>
                            </m:e>
                            <m:sub>
                              <m:r>
                                <a:rPr lang="zh-CN" altLang="en-US" sz="2200" b="1">
                                  <a:latin typeface="Cambria Math" panose="02040503050406030204" pitchFamily="18" charset="0"/>
                                </a:rPr>
                                <m:t>𝟏</m:t>
                              </m:r>
                            </m:sub>
                            <m:sup>
                              <m:r>
                                <a:rPr lang="zh-CN" altLang="en-US" sz="2200" b="1">
                                  <a:latin typeface="Cambria Math" panose="02040503050406030204" pitchFamily="18" charset="0"/>
                                </a:rPr>
                                <m:t>𝟐</m:t>
                              </m:r>
                            </m:sup>
                          </m:sSubSup>
                          <m:r>
                            <a:rPr lang="zh-CN" altLang="en-US" sz="2200" b="1" i="1">
                              <a:latin typeface="Cambria Math" panose="02040503050406030204" pitchFamily="18" charset="0"/>
                            </a:rPr>
                            <m:t>𝒔</m:t>
                          </m:r>
                        </m:num>
                        <m:den>
                          <m:r>
                            <a:rPr lang="zh-CN" altLang="en-US" sz="2200" b="1" i="1">
                              <a:latin typeface="Cambria Math" panose="02040503050406030204" pitchFamily="18" charset="0"/>
                            </a:rPr>
                            <m:t>𝒍</m:t>
                          </m:r>
                        </m:den>
                      </m:f>
                    </m:oMath>
                  </m:oMathPara>
                </a14:m>
                <a:endParaRPr lang="zh-CN" altLang="en-US" sz="2200" b="1" dirty="0"/>
              </a:p>
            </p:txBody>
          </p:sp>
        </mc:Choice>
        <mc:Fallback>
          <p:sp>
            <p:nvSpPr>
              <p:cNvPr id="8" name="矩形 7">
                <a:extLst>
                  <a:ext uri="{FF2B5EF4-FFF2-40B4-BE49-F238E27FC236}">
                    <a16:creationId xmlns:a16="http://schemas.microsoft.com/office/drawing/2014/main" id="{1F6457BC-EBD1-4918-AA8A-DE96AB4C0D24}"/>
                  </a:ext>
                </a:extLst>
              </p:cNvPr>
              <p:cNvSpPr>
                <a:spLocks noRot="1" noChangeAspect="1" noMove="1" noResize="1" noEditPoints="1" noAdjustHandles="1" noChangeArrowheads="1" noChangeShapeType="1" noTextEdit="1"/>
              </p:cNvSpPr>
              <p:nvPr/>
            </p:nvSpPr>
            <p:spPr>
              <a:xfrm>
                <a:off x="2397726" y="2806596"/>
                <a:ext cx="2831416" cy="84536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DBD9CD15-C567-49DD-9705-9BE49DB22C2A}"/>
                  </a:ext>
                </a:extLst>
              </p:cNvPr>
              <p:cNvSpPr/>
              <p:nvPr/>
            </p:nvSpPr>
            <p:spPr>
              <a:xfrm>
                <a:off x="2426463" y="3742598"/>
                <a:ext cx="2831416" cy="8453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𝑳</m:t>
                          </m:r>
                        </m:e>
                        <m:sub>
                          <m:r>
                            <a:rPr lang="zh-CN" altLang="en-US" sz="2200" b="1">
                              <a:latin typeface="Cambria Math" panose="02040503050406030204" pitchFamily="18" charset="0"/>
                            </a:rPr>
                            <m:t>𝟐</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𝝓</m:t>
                              </m:r>
                            </m:e>
                            <m:sub>
                              <m:r>
                                <a:rPr lang="zh-CN" altLang="en-US" sz="2200" b="1">
                                  <a:latin typeface="Cambria Math" panose="02040503050406030204" pitchFamily="18" charset="0"/>
                                </a:rPr>
                                <m:t>𝟐𝟐</m:t>
                              </m:r>
                            </m:sub>
                          </m:sSub>
                        </m:num>
                        <m:den>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a:latin typeface="Cambria Math" panose="02040503050406030204" pitchFamily="18" charset="0"/>
                                </a:rPr>
                                <m:t>𝟐</m:t>
                              </m:r>
                            </m:sub>
                          </m:sSub>
                        </m:den>
                      </m:f>
                      <m:r>
                        <a:rPr lang="zh-CN" altLang="en-US" sz="2200" b="1">
                          <a:latin typeface="Cambria Math" panose="02040503050406030204" pitchFamily="18" charset="0"/>
                        </a:rPr>
                        <m:t>=</m:t>
                      </m:r>
                      <m:r>
                        <a:rPr lang="zh-CN" altLang="en-US" sz="2200" b="1" i="1">
                          <a:latin typeface="Cambria Math" panose="02040503050406030204" pitchFamily="18" charset="0"/>
                        </a:rPr>
                        <m:t>𝝁</m:t>
                      </m:r>
                      <m:f>
                        <m:fPr>
                          <m:ctrlPr>
                            <a:rPr lang="zh-CN" altLang="en-US" sz="2200" b="1" i="1">
                              <a:latin typeface="Cambria Math" panose="02040503050406030204" pitchFamily="18" charset="0"/>
                            </a:rPr>
                          </m:ctrlPr>
                        </m:fPr>
                        <m:num>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𝑵</m:t>
                              </m:r>
                            </m:e>
                            <m:sub>
                              <m:r>
                                <a:rPr lang="zh-CN" altLang="en-US" sz="2200" b="1">
                                  <a:latin typeface="Cambria Math" panose="02040503050406030204" pitchFamily="18" charset="0"/>
                                </a:rPr>
                                <m:t>𝟐</m:t>
                              </m:r>
                            </m:sub>
                            <m:sup>
                              <m:r>
                                <a:rPr lang="zh-CN" altLang="en-US" sz="2200" b="1">
                                  <a:latin typeface="Cambria Math" panose="02040503050406030204" pitchFamily="18" charset="0"/>
                                </a:rPr>
                                <m:t>𝟐</m:t>
                              </m:r>
                            </m:sup>
                          </m:sSubSup>
                          <m:r>
                            <a:rPr lang="zh-CN" altLang="en-US" sz="2200" b="1" i="1">
                              <a:latin typeface="Cambria Math" panose="02040503050406030204" pitchFamily="18" charset="0"/>
                            </a:rPr>
                            <m:t>𝒔</m:t>
                          </m:r>
                        </m:num>
                        <m:den>
                          <m:r>
                            <a:rPr lang="zh-CN" altLang="en-US" sz="2200" b="1" i="1">
                              <a:latin typeface="Cambria Math" panose="02040503050406030204" pitchFamily="18" charset="0"/>
                            </a:rPr>
                            <m:t>𝒍</m:t>
                          </m:r>
                        </m:den>
                      </m:f>
                    </m:oMath>
                  </m:oMathPara>
                </a14:m>
                <a:endParaRPr lang="zh-CN" altLang="en-US" sz="2200" b="1" dirty="0"/>
              </a:p>
            </p:txBody>
          </p:sp>
        </mc:Choice>
        <mc:Fallback>
          <p:sp>
            <p:nvSpPr>
              <p:cNvPr id="9" name="矩形 8">
                <a:extLst>
                  <a:ext uri="{FF2B5EF4-FFF2-40B4-BE49-F238E27FC236}">
                    <a16:creationId xmlns:a16="http://schemas.microsoft.com/office/drawing/2014/main" id="{DBD9CD15-C567-49DD-9705-9BE49DB22C2A}"/>
                  </a:ext>
                </a:extLst>
              </p:cNvPr>
              <p:cNvSpPr>
                <a:spLocks noRot="1" noChangeAspect="1" noMove="1" noResize="1" noEditPoints="1" noAdjustHandles="1" noChangeArrowheads="1" noChangeShapeType="1" noTextEdit="1"/>
              </p:cNvSpPr>
              <p:nvPr/>
            </p:nvSpPr>
            <p:spPr>
              <a:xfrm>
                <a:off x="2426463" y="3742598"/>
                <a:ext cx="2831416" cy="845360"/>
              </a:xfrm>
              <a:prstGeom prst="rect">
                <a:avLst/>
              </a:prstGeom>
              <a:blipFill>
                <a:blip r:embed="rId10"/>
                <a:stretch>
                  <a:fillRect/>
                </a:stretch>
              </a:blipFill>
            </p:spPr>
            <p:txBody>
              <a:bodyPr/>
              <a:lstStyle/>
              <a:p>
                <a:r>
                  <a:rPr lang="zh-CN" altLang="en-US">
                    <a:noFill/>
                  </a:rPr>
                  <a:t> </a:t>
                </a:r>
              </a:p>
            </p:txBody>
          </p:sp>
        </mc:Fallback>
      </mc:AlternateContent>
      <p:grpSp>
        <p:nvGrpSpPr>
          <p:cNvPr id="78" name="Group 20">
            <a:extLst>
              <a:ext uri="{FF2B5EF4-FFF2-40B4-BE49-F238E27FC236}">
                <a16:creationId xmlns:a16="http://schemas.microsoft.com/office/drawing/2014/main" id="{967660E1-E13C-474E-9369-B6EDF97A8B54}"/>
              </a:ext>
            </a:extLst>
          </p:cNvPr>
          <p:cNvGrpSpPr>
            <a:grpSpLocks/>
          </p:cNvGrpSpPr>
          <p:nvPr/>
        </p:nvGrpSpPr>
        <p:grpSpPr bwMode="auto">
          <a:xfrm>
            <a:off x="5510216" y="2100329"/>
            <a:ext cx="582614" cy="2279651"/>
            <a:chOff x="2080" y="1011"/>
            <a:chExt cx="367" cy="1436"/>
          </a:xfrm>
        </p:grpSpPr>
        <p:sp>
          <p:nvSpPr>
            <p:cNvPr id="79" name="AutoShape 10">
              <a:extLst>
                <a:ext uri="{FF2B5EF4-FFF2-40B4-BE49-F238E27FC236}">
                  <a16:creationId xmlns:a16="http://schemas.microsoft.com/office/drawing/2014/main" id="{A2A50C53-62C7-4901-9D61-A9D1DD064C43}"/>
                </a:ext>
              </a:extLst>
            </p:cNvPr>
            <p:cNvSpPr>
              <a:spLocks/>
            </p:cNvSpPr>
            <p:nvPr/>
          </p:nvSpPr>
          <p:spPr bwMode="auto">
            <a:xfrm>
              <a:off x="2080" y="1011"/>
              <a:ext cx="83" cy="1436"/>
            </a:xfrm>
            <a:prstGeom prst="rightBrace">
              <a:avLst>
                <a:gd name="adj1" fmla="val 210606"/>
                <a:gd name="adj2" fmla="val 50000"/>
              </a:avLst>
            </a:prstGeom>
            <a:noFill/>
            <a:ln w="1905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0" name="AutoShape 11">
              <a:extLst>
                <a:ext uri="{FF2B5EF4-FFF2-40B4-BE49-F238E27FC236}">
                  <a16:creationId xmlns:a16="http://schemas.microsoft.com/office/drawing/2014/main" id="{E88DC642-01D6-42FF-87E4-7E2AF11BE201}"/>
                </a:ext>
              </a:extLst>
            </p:cNvPr>
            <p:cNvSpPr>
              <a:spLocks noChangeArrowheads="1"/>
            </p:cNvSpPr>
            <p:nvPr/>
          </p:nvSpPr>
          <p:spPr bwMode="auto">
            <a:xfrm>
              <a:off x="2251" y="1664"/>
              <a:ext cx="196" cy="90"/>
            </a:xfrm>
            <a:prstGeom prst="rightArrow">
              <a:avLst>
                <a:gd name="adj1" fmla="val 50000"/>
                <a:gd name="adj2" fmla="val 54444"/>
              </a:avLst>
            </a:prstGeom>
            <a:noFill/>
            <a:ln w="1905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81" name="文本框 80">
            <a:extLst>
              <a:ext uri="{FF2B5EF4-FFF2-40B4-BE49-F238E27FC236}">
                <a16:creationId xmlns:a16="http://schemas.microsoft.com/office/drawing/2014/main" id="{86146829-83C7-4588-A72A-D4FC36BD9FBD}"/>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852526" y="970357"/>
            <a:ext cx="2519611" cy="430887"/>
          </a:xfrm>
          <a:prstGeom prst="rect">
            <a:avLst/>
          </a:prstGeom>
          <a:noFill/>
          <a:ln w="19050">
            <a:noFill/>
            <a:miter lim="800000"/>
            <a:headEnd/>
            <a:tailEnd/>
          </a:ln>
        </p:spPr>
        <p:txBody>
          <a:bodyPr wrap="square">
            <a:spAutoFit/>
          </a:bodyPr>
          <a:lstStyle/>
          <a:p>
            <a:pPr marL="342900" indent="-342900" eaLnBrk="0" hangingPunct="0">
              <a:buFont typeface="Wingdings" panose="05000000000000000000" pitchFamily="2" charset="2"/>
              <a:buChar char="p"/>
              <a:defRPr/>
            </a:pPr>
            <a:r>
              <a:rPr lang="zh-CN" altLang="en-US" sz="2200" b="1" dirty="0">
                <a:solidFill>
                  <a:srgbClr val="006600"/>
                </a:solidFill>
              </a:rPr>
              <a:t>电感的磁场能量</a:t>
            </a:r>
            <a:endParaRPr lang="zh-CN" altLang="en-US" sz="2200" b="1" dirty="0">
              <a:solidFill>
                <a:srgbClr val="006600"/>
              </a:solidFill>
              <a:sym typeface="Symbol" pitchFamily="18" charset="2"/>
            </a:endParaRPr>
          </a:p>
        </p:txBody>
      </p:sp>
      <p:graphicFrame>
        <p:nvGraphicFramePr>
          <p:cNvPr id="180231" name="Object 7"/>
          <p:cNvGraphicFramePr>
            <a:graphicFrameLocks noChangeAspect="1"/>
          </p:cNvGraphicFramePr>
          <p:nvPr/>
        </p:nvGraphicFramePr>
        <p:xfrm>
          <a:off x="8738683" y="761048"/>
          <a:ext cx="1870075" cy="2357438"/>
        </p:xfrm>
        <a:graphic>
          <a:graphicData uri="http://schemas.openxmlformats.org/presentationml/2006/ole">
            <mc:AlternateContent xmlns:mc="http://schemas.openxmlformats.org/markup-compatibility/2006">
              <mc:Choice xmlns:v="urn:schemas-microsoft-com:vml" Requires="v">
                <p:oleObj spid="_x0000_s58426" name="图片" r:id="rId3" imgW="1238400" imgH="1562040" progId="Word.Picture.8">
                  <p:embed/>
                </p:oleObj>
              </mc:Choice>
              <mc:Fallback>
                <p:oleObj name="图片" r:id="rId3" imgW="1238400" imgH="1562040" progId="Word.Picture.8">
                  <p:embed/>
                  <p:pic>
                    <p:nvPicPr>
                      <p:cNvPr id="1802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8683" y="761048"/>
                        <a:ext cx="1870075" cy="2357438"/>
                      </a:xfrm>
                      <a:prstGeom prst="rect">
                        <a:avLst/>
                      </a:prstGeom>
                      <a:noFill/>
                      <a:ln w="9525">
                        <a:solidFill>
                          <a:srgbClr val="006600"/>
                        </a:solidFill>
                        <a:miter lim="800000"/>
                        <a:headEnd/>
                        <a:tailEnd/>
                      </a:ln>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180240" name="Object 16"/>
          <p:cNvGraphicFramePr>
            <a:graphicFrameLocks noChangeAspect="1"/>
          </p:cNvGraphicFramePr>
          <p:nvPr>
            <p:extLst>
              <p:ext uri="{D42A27DB-BD31-4B8C-83A1-F6EECF244321}">
                <p14:modId xmlns:p14="http://schemas.microsoft.com/office/powerpoint/2010/main" val="107628051"/>
              </p:ext>
            </p:extLst>
          </p:nvPr>
        </p:nvGraphicFramePr>
        <p:xfrm>
          <a:off x="3866306" y="1030481"/>
          <a:ext cx="1542060" cy="693471"/>
        </p:xfrm>
        <a:graphic>
          <a:graphicData uri="http://schemas.openxmlformats.org/presentationml/2006/ole">
            <mc:AlternateContent xmlns:mc="http://schemas.openxmlformats.org/markup-compatibility/2006">
              <mc:Choice xmlns:v="urn:schemas-microsoft-com:vml" Requires="v">
                <p:oleObj spid="_x0000_s58427" name="Equation" r:id="rId5" imgW="761760" imgH="342720" progId="Equation.DSMT4">
                  <p:embed/>
                </p:oleObj>
              </mc:Choice>
              <mc:Fallback>
                <p:oleObj name="Equation" r:id="rId5" imgW="761760" imgH="342720" progId="Equation.DSMT4">
                  <p:embed/>
                  <p:pic>
                    <p:nvPicPr>
                      <p:cNvPr id="180240" name="Object 16"/>
                      <p:cNvPicPr>
                        <a:picLocks noChangeAspect="1" noChangeArrowheads="1"/>
                      </p:cNvPicPr>
                      <p:nvPr/>
                    </p:nvPicPr>
                    <p:blipFill>
                      <a:blip r:embed="rId6"/>
                      <a:srcRect/>
                      <a:stretch>
                        <a:fillRect/>
                      </a:stretch>
                    </p:blipFill>
                    <p:spPr bwMode="auto">
                      <a:xfrm>
                        <a:off x="3866306" y="1030481"/>
                        <a:ext cx="1542060" cy="693471"/>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83D67A94-F367-4CAB-9834-79999D60A917}"/>
                  </a:ext>
                </a:extLst>
              </p:cNvPr>
              <p:cNvSpPr/>
              <p:nvPr/>
            </p:nvSpPr>
            <p:spPr>
              <a:xfrm>
                <a:off x="3718921" y="2214949"/>
                <a:ext cx="2824876" cy="8333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solidFill>
                                <a:srgbClr val="006600"/>
                              </a:solidFill>
                              <a:latin typeface="Cambria Math" panose="02040503050406030204" pitchFamily="18" charset="0"/>
                            </a:rPr>
                          </m:ctrlPr>
                        </m:sSubPr>
                        <m:e>
                          <m:r>
                            <a:rPr lang="zh-CN" altLang="en-US" sz="2200" b="1" i="1">
                              <a:solidFill>
                                <a:srgbClr val="006600"/>
                              </a:solidFill>
                              <a:latin typeface="Cambria Math" panose="02040503050406030204" pitchFamily="18" charset="0"/>
                            </a:rPr>
                            <m:t>𝝎</m:t>
                          </m:r>
                        </m:e>
                        <m:sub>
                          <m:r>
                            <a:rPr lang="zh-CN" altLang="en-US" sz="2200" b="1" i="1">
                              <a:solidFill>
                                <a:srgbClr val="006600"/>
                              </a:solidFill>
                              <a:latin typeface="Cambria Math" panose="02040503050406030204" pitchFamily="18" charset="0"/>
                            </a:rPr>
                            <m:t>𝒎</m:t>
                          </m:r>
                        </m:sub>
                      </m:sSub>
                      <m:r>
                        <a:rPr lang="zh-CN" altLang="en-US" sz="2200" b="1">
                          <a:solidFill>
                            <a:srgbClr val="006600"/>
                          </a:solidFill>
                          <a:latin typeface="Cambria Math" panose="02040503050406030204" pitchFamily="18" charset="0"/>
                        </a:rPr>
                        <m:t>=</m:t>
                      </m:r>
                      <m:f>
                        <m:fPr>
                          <m:ctrlPr>
                            <a:rPr lang="zh-CN" altLang="en-US" sz="2200" b="1" i="1">
                              <a:solidFill>
                                <a:srgbClr val="006600"/>
                              </a:solidFill>
                              <a:latin typeface="Cambria Math" panose="02040503050406030204" pitchFamily="18" charset="0"/>
                            </a:rPr>
                          </m:ctrlPr>
                        </m:fPr>
                        <m:num>
                          <m:r>
                            <a:rPr lang="zh-CN" altLang="en-US" sz="2200" b="1">
                              <a:solidFill>
                                <a:srgbClr val="006600"/>
                              </a:solidFill>
                              <a:latin typeface="Cambria Math" panose="02040503050406030204" pitchFamily="18" charset="0"/>
                            </a:rPr>
                            <m:t>𝟏</m:t>
                          </m:r>
                        </m:num>
                        <m:den>
                          <m:r>
                            <a:rPr lang="zh-CN" altLang="en-US" sz="2200" b="1">
                              <a:solidFill>
                                <a:srgbClr val="006600"/>
                              </a:solidFill>
                              <a:latin typeface="Cambria Math" panose="02040503050406030204" pitchFamily="18" charset="0"/>
                            </a:rPr>
                            <m:t>𝟐</m:t>
                          </m:r>
                        </m:den>
                      </m:f>
                      <m:f>
                        <m:fPr>
                          <m:ctrlPr>
                            <a:rPr lang="zh-CN" altLang="en-US" sz="2200" b="1" i="1">
                              <a:solidFill>
                                <a:srgbClr val="006600"/>
                              </a:solidFill>
                              <a:latin typeface="Cambria Math" panose="02040503050406030204" pitchFamily="18" charset="0"/>
                            </a:rPr>
                          </m:ctrlPr>
                        </m:fPr>
                        <m:num>
                          <m:sSup>
                            <m:sSupPr>
                              <m:ctrlPr>
                                <a:rPr lang="zh-CN" altLang="en-US" sz="2200" b="1" i="1">
                                  <a:solidFill>
                                    <a:srgbClr val="006600"/>
                                  </a:solidFill>
                                  <a:latin typeface="Cambria Math" panose="02040503050406030204" pitchFamily="18" charset="0"/>
                                </a:rPr>
                              </m:ctrlPr>
                            </m:sSupPr>
                            <m:e>
                              <m:r>
                                <a:rPr lang="zh-CN" altLang="en-US" sz="2200" b="1" i="1">
                                  <a:solidFill>
                                    <a:srgbClr val="006600"/>
                                  </a:solidFill>
                                  <a:latin typeface="Cambria Math" panose="02040503050406030204" pitchFamily="18" charset="0"/>
                                </a:rPr>
                                <m:t>𝑩</m:t>
                              </m:r>
                            </m:e>
                            <m:sup>
                              <m:r>
                                <a:rPr lang="zh-CN" altLang="en-US" sz="2200" b="1">
                                  <a:solidFill>
                                    <a:srgbClr val="006600"/>
                                  </a:solidFill>
                                  <a:latin typeface="Cambria Math" panose="02040503050406030204" pitchFamily="18" charset="0"/>
                                </a:rPr>
                                <m:t>𝟐</m:t>
                              </m:r>
                            </m:sup>
                          </m:sSup>
                        </m:num>
                        <m:den>
                          <m:r>
                            <a:rPr lang="zh-CN" altLang="en-US" sz="2200" b="1" i="1">
                              <a:solidFill>
                                <a:srgbClr val="006600"/>
                              </a:solidFill>
                              <a:latin typeface="Cambria Math" panose="02040503050406030204" pitchFamily="18" charset="0"/>
                            </a:rPr>
                            <m:t>𝝁</m:t>
                          </m:r>
                        </m:den>
                      </m:f>
                      <m:r>
                        <a:rPr lang="zh-CN" altLang="en-US" sz="2200" b="1">
                          <a:solidFill>
                            <a:srgbClr val="006600"/>
                          </a:solidFill>
                          <a:latin typeface="Cambria Math" panose="02040503050406030204" pitchFamily="18" charset="0"/>
                        </a:rPr>
                        <m:t>=</m:t>
                      </m:r>
                      <m:f>
                        <m:fPr>
                          <m:ctrlPr>
                            <a:rPr lang="zh-CN" altLang="en-US" sz="2200" b="1" i="1">
                              <a:solidFill>
                                <a:srgbClr val="006600"/>
                              </a:solidFill>
                              <a:latin typeface="Cambria Math" panose="02040503050406030204" pitchFamily="18" charset="0"/>
                            </a:rPr>
                          </m:ctrlPr>
                        </m:fPr>
                        <m:num>
                          <m:r>
                            <a:rPr lang="zh-CN" altLang="en-US" sz="2200" b="1">
                              <a:solidFill>
                                <a:srgbClr val="006600"/>
                              </a:solidFill>
                              <a:latin typeface="Cambria Math" panose="02040503050406030204" pitchFamily="18" charset="0"/>
                            </a:rPr>
                            <m:t>𝟏</m:t>
                          </m:r>
                        </m:num>
                        <m:den>
                          <m:r>
                            <a:rPr lang="zh-CN" altLang="en-US" sz="2200" b="1">
                              <a:solidFill>
                                <a:srgbClr val="006600"/>
                              </a:solidFill>
                              <a:latin typeface="Cambria Math" panose="02040503050406030204" pitchFamily="18" charset="0"/>
                            </a:rPr>
                            <m:t>𝟐</m:t>
                          </m:r>
                        </m:den>
                      </m:f>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𝑩</m:t>
                          </m:r>
                        </m:e>
                      </m:acc>
                      <m:r>
                        <a:rPr lang="zh-CN" altLang="en-US" sz="2200" b="1">
                          <a:solidFill>
                            <a:srgbClr val="006600"/>
                          </a:solidFill>
                          <a:latin typeface="Cambria Math" panose="02040503050406030204" pitchFamily="18" charset="0"/>
                        </a:rPr>
                        <m:t>⋅</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𝑯</m:t>
                          </m:r>
                        </m:e>
                      </m:acc>
                    </m:oMath>
                  </m:oMathPara>
                </a14:m>
                <a:endParaRPr lang="zh-CN" altLang="en-US" sz="2200" b="1" dirty="0">
                  <a:solidFill>
                    <a:srgbClr val="006600"/>
                  </a:solidFill>
                </a:endParaRPr>
              </a:p>
            </p:txBody>
          </p:sp>
        </mc:Choice>
        <mc:Fallback>
          <p:sp>
            <p:nvSpPr>
              <p:cNvPr id="19" name="矩形 18">
                <a:extLst>
                  <a:ext uri="{FF2B5EF4-FFF2-40B4-BE49-F238E27FC236}">
                    <a16:creationId xmlns:a16="http://schemas.microsoft.com/office/drawing/2014/main" id="{83D67A94-F367-4CAB-9834-79999D60A917}"/>
                  </a:ext>
                </a:extLst>
              </p:cNvPr>
              <p:cNvSpPr>
                <a:spLocks noRot="1" noChangeAspect="1" noMove="1" noResize="1" noEditPoints="1" noAdjustHandles="1" noChangeArrowheads="1" noChangeShapeType="1" noTextEdit="1"/>
              </p:cNvSpPr>
              <p:nvPr/>
            </p:nvSpPr>
            <p:spPr>
              <a:xfrm>
                <a:off x="3718921" y="2214949"/>
                <a:ext cx="2824876" cy="833370"/>
              </a:xfrm>
              <a:prstGeom prst="rect">
                <a:avLst/>
              </a:prstGeom>
              <a:blipFill>
                <a:blip r:embed="rId7"/>
                <a:stretch>
                  <a:fillRect/>
                </a:stretch>
              </a:blipFill>
            </p:spPr>
            <p:txBody>
              <a:bodyPr/>
              <a:lstStyle/>
              <a:p>
                <a:r>
                  <a:rPr lang="zh-CN" altLang="en-US">
                    <a:noFill/>
                  </a:rPr>
                  <a:t> </a:t>
                </a:r>
              </a:p>
            </p:txBody>
          </p:sp>
        </mc:Fallback>
      </mc:AlternateContent>
      <p:sp>
        <p:nvSpPr>
          <p:cNvPr id="20" name="Text Box 4">
            <a:extLst>
              <a:ext uri="{FF2B5EF4-FFF2-40B4-BE49-F238E27FC236}">
                <a16:creationId xmlns:a16="http://schemas.microsoft.com/office/drawing/2014/main" id="{71699232-136C-479C-9FD8-273343B0AD36}"/>
              </a:ext>
            </a:extLst>
          </p:cNvPr>
          <p:cNvSpPr txBox="1">
            <a:spLocks noChangeArrowheads="1"/>
          </p:cNvSpPr>
          <p:nvPr/>
        </p:nvSpPr>
        <p:spPr bwMode="auto">
          <a:xfrm>
            <a:off x="852526" y="2230980"/>
            <a:ext cx="2717800" cy="430887"/>
          </a:xfrm>
          <a:prstGeom prst="rect">
            <a:avLst/>
          </a:prstGeom>
          <a:noFill/>
          <a:ln w="19050">
            <a:noFill/>
            <a:miter lim="800000"/>
            <a:headEnd/>
            <a:tailEnd/>
          </a:ln>
        </p:spPr>
        <p:txBody>
          <a:bodyPr>
            <a:spAutoFit/>
          </a:bodyPr>
          <a:lstStyle/>
          <a:p>
            <a:pPr marL="342900" indent="-342900" eaLnBrk="0" hangingPunct="0">
              <a:buFont typeface="Wingdings" panose="05000000000000000000" pitchFamily="2" charset="2"/>
              <a:buChar char="p"/>
              <a:defRPr/>
            </a:pPr>
            <a:r>
              <a:rPr lang="zh-CN" altLang="en-US" sz="2200" b="1" dirty="0">
                <a:solidFill>
                  <a:srgbClr val="006600"/>
                </a:solidFill>
              </a:rPr>
              <a:t>磁场的能量密度</a:t>
            </a:r>
            <a:endParaRPr lang="zh-CN" altLang="en-US" sz="2200" b="1" dirty="0">
              <a:solidFill>
                <a:srgbClr val="006600"/>
              </a:solidFill>
              <a:sym typeface="Symbol" pitchFamily="18" charset="2"/>
            </a:endParaRPr>
          </a:p>
        </p:txBody>
      </p:sp>
      <p:sp>
        <p:nvSpPr>
          <p:cNvPr id="21" name="Text Box 11">
            <a:extLst>
              <a:ext uri="{FF2B5EF4-FFF2-40B4-BE49-F238E27FC236}">
                <a16:creationId xmlns:a16="http://schemas.microsoft.com/office/drawing/2014/main" id="{C35D9055-B83D-4698-B684-A399629A96A3}"/>
              </a:ext>
            </a:extLst>
          </p:cNvPr>
          <p:cNvSpPr txBox="1">
            <a:spLocks noChangeArrowheads="1"/>
          </p:cNvSpPr>
          <p:nvPr/>
        </p:nvSpPr>
        <p:spPr bwMode="auto">
          <a:xfrm>
            <a:off x="1195934" y="3654134"/>
            <a:ext cx="10091825" cy="665055"/>
          </a:xfrm>
          <a:prstGeom prst="rect">
            <a:avLst/>
          </a:prstGeom>
          <a:noFill/>
          <a:ln w="9525">
            <a:noFill/>
            <a:miter lim="800000"/>
            <a:headEnd/>
            <a:tailEnd type="none" w="sm" len="lg"/>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200000"/>
              </a:lnSpc>
            </a:pPr>
            <a:r>
              <a:rPr kumimoji="1" lang="zh-CN" altLang="en-US" sz="2200" b="1" dirty="0">
                <a:solidFill>
                  <a:schemeClr val="tx1"/>
                </a:solidFill>
              </a:rPr>
              <a:t>利用磁场的能量密度可以计算磁场的总能量</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05D04A0C-1F35-4F55-8435-4652962DE08C}"/>
                  </a:ext>
                </a:extLst>
              </p:cNvPr>
              <p:cNvSpPr/>
              <p:nvPr/>
            </p:nvSpPr>
            <p:spPr>
              <a:xfrm>
                <a:off x="3828912" y="4610000"/>
                <a:ext cx="2129878" cy="7853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𝑾</m:t>
                          </m:r>
                        </m:e>
                        <m:sub>
                          <m:r>
                            <a:rPr lang="zh-CN" altLang="en-US" sz="2200" b="1" i="1">
                              <a:latin typeface="Cambria Math" panose="02040503050406030204" pitchFamily="18" charset="0"/>
                            </a:rPr>
                            <m:t>𝒎</m:t>
                          </m:r>
                        </m:sub>
                      </m:sSub>
                      <m:r>
                        <a:rPr lang="zh-CN" altLang="en-US" sz="2200" b="1">
                          <a:latin typeface="Cambria Math" panose="02040503050406030204" pitchFamily="18" charset="0"/>
                        </a:rPr>
                        <m:t>=</m:t>
                      </m:r>
                      <m:nary>
                        <m:naryPr>
                          <m:limLoc m:val="subSup"/>
                          <m:grow m:val="on"/>
                          <m:supHide m:val="on"/>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𝑽</m:t>
                          </m:r>
                        </m:sub>
                        <m:sup/>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𝝎</m:t>
                              </m:r>
                            </m:e>
                            <m:sub>
                              <m:r>
                                <a:rPr lang="zh-CN" altLang="en-US" sz="2200" b="1" i="1">
                                  <a:latin typeface="Cambria Math" panose="02040503050406030204" pitchFamily="18" charset="0"/>
                                </a:rPr>
                                <m:t>𝒎</m:t>
                              </m:r>
                            </m:sub>
                          </m:sSub>
                          <m:r>
                            <m:rPr>
                              <m:nor/>
                            </m:rPr>
                            <a:rPr lang="zh-CN" altLang="en-US" sz="2200" b="1" i="1">
                              <a:latin typeface="Cambria Math" panose="02040503050406030204" pitchFamily="18" charset="0"/>
                            </a:rPr>
                            <m:t>d</m:t>
                          </m:r>
                          <m:r>
                            <a:rPr lang="zh-CN" altLang="en-US" sz="2200" b="1" i="1">
                              <a:latin typeface="Cambria Math" panose="02040503050406030204" pitchFamily="18" charset="0"/>
                            </a:rPr>
                            <m:t>𝑽</m:t>
                          </m:r>
                        </m:e>
                      </m:nary>
                    </m:oMath>
                  </m:oMathPara>
                </a14:m>
                <a:endParaRPr lang="zh-CN" altLang="en-US" sz="2200" dirty="0"/>
              </a:p>
            </p:txBody>
          </p:sp>
        </mc:Choice>
        <mc:Fallback>
          <p:sp>
            <p:nvSpPr>
              <p:cNvPr id="4" name="矩形 3">
                <a:extLst>
                  <a:ext uri="{FF2B5EF4-FFF2-40B4-BE49-F238E27FC236}">
                    <a16:creationId xmlns:a16="http://schemas.microsoft.com/office/drawing/2014/main" id="{05D04A0C-1F35-4F55-8435-4652962DE08C}"/>
                  </a:ext>
                </a:extLst>
              </p:cNvPr>
              <p:cNvSpPr>
                <a:spLocks noRot="1" noChangeAspect="1" noMove="1" noResize="1" noEditPoints="1" noAdjustHandles="1" noChangeArrowheads="1" noChangeShapeType="1" noTextEdit="1"/>
              </p:cNvSpPr>
              <p:nvPr/>
            </p:nvSpPr>
            <p:spPr>
              <a:xfrm>
                <a:off x="3828912" y="4610000"/>
                <a:ext cx="2129878" cy="785343"/>
              </a:xfrm>
              <a:prstGeom prst="rect">
                <a:avLst/>
              </a:prstGeom>
              <a:blipFill>
                <a:blip r:embed="rId8"/>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78055C7-8F01-43B8-8B0E-E37AE19F81E3}"/>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9">
            <a:extLst>
              <a:ext uri="{FF2B5EF4-FFF2-40B4-BE49-F238E27FC236}">
                <a16:creationId xmlns:a16="http://schemas.microsoft.com/office/drawing/2014/main" id="{6AF68DBF-4ED8-443B-B24D-9D68C8AE7C2C}"/>
              </a:ext>
            </a:extLst>
          </p:cNvPr>
          <p:cNvSpPr txBox="1">
            <a:spLocks noChangeArrowheads="1"/>
          </p:cNvSpPr>
          <p:nvPr/>
        </p:nvSpPr>
        <p:spPr bwMode="auto">
          <a:xfrm>
            <a:off x="6204013" y="1196753"/>
            <a:ext cx="13319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rgbClr val="660066"/>
                </a:solidFill>
              </a:rPr>
              <a:t>位移电流</a:t>
            </a: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176F3DFC-0176-4C63-B901-D785AA234449}"/>
                  </a:ext>
                </a:extLst>
              </p:cNvPr>
              <p:cNvSpPr/>
              <p:nvPr/>
            </p:nvSpPr>
            <p:spPr>
              <a:xfrm>
                <a:off x="3611724" y="1016732"/>
                <a:ext cx="2736304" cy="8250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𝒋</m:t>
                              </m:r>
                            </m:e>
                          </m:acc>
                        </m:e>
                        <m:sub>
                          <m:r>
                            <a:rPr lang="zh-CN" altLang="en-US" sz="2200" b="1" i="1">
                              <a:latin typeface="Cambria Math" panose="02040503050406030204" pitchFamily="18" charset="0"/>
                            </a:rPr>
                            <m:t>𝑫</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m:rPr>
                              <m:nor/>
                            </m:rPr>
                            <a:rPr lang="zh-CN" altLang="en-US" sz="2200" b="1">
                              <a:latin typeface="+mj-lt"/>
                            </a:rPr>
                            <m:t>d</m:t>
                          </m:r>
                          <m:acc>
                            <m:accPr>
                              <m:chr m:val="⃗"/>
                              <m:ctrlPr>
                                <a:rPr lang="zh-CN" altLang="en-US" sz="2200" b="1" i="1">
                                  <a:latin typeface="Cambria Math" panose="02040503050406030204" pitchFamily="18" charset="0"/>
                                </a:rPr>
                              </m:ctrlPr>
                            </m:accPr>
                            <m:e>
                              <m:r>
                                <a:rPr lang="en-US" altLang="zh-CN" sz="2200" b="1" i="1">
                                  <a:latin typeface="Cambria Math" panose="02040503050406030204" pitchFamily="18" charset="0"/>
                                </a:rPr>
                                <m:t>𝑫</m:t>
                              </m:r>
                            </m:e>
                          </m:acc>
                        </m:num>
                        <m:den>
                          <m:r>
                            <m:rPr>
                              <m:nor/>
                            </m:rPr>
                            <a:rPr lang="zh-CN" altLang="en-US" sz="2200" b="1">
                              <a:latin typeface="+mj-lt"/>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sSub>
                        <m:sSubPr>
                          <m:ctrlPr>
                            <a:rPr lang="zh-CN" altLang="en-US" sz="2200" b="1" i="1">
                              <a:latin typeface="Cambria Math" panose="02040503050406030204" pitchFamily="18" charset="0"/>
                            </a:rPr>
                          </m:ctrlPr>
                        </m:sSubPr>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𝒋</m:t>
                              </m:r>
                            </m:e>
                          </m:acc>
                        </m:e>
                        <m:sub>
                          <m:r>
                            <a:rPr lang="zh-CN" altLang="en-US" sz="2200" b="1" i="1">
                              <a:latin typeface="Cambria Math" panose="02040503050406030204" pitchFamily="18" charset="0"/>
                            </a:rPr>
                            <m:t>𝒇</m:t>
                          </m:r>
                        </m:sub>
                      </m:sSub>
                    </m:oMath>
                  </m:oMathPara>
                </a14:m>
                <a:endParaRPr lang="zh-CN" altLang="en-US" sz="2200" b="1" dirty="0">
                  <a:latin typeface="+mj-lt"/>
                </a:endParaRPr>
              </a:p>
            </p:txBody>
          </p:sp>
        </mc:Choice>
        <mc:Fallback>
          <p:sp>
            <p:nvSpPr>
              <p:cNvPr id="13" name="矩形 12">
                <a:extLst>
                  <a:ext uri="{FF2B5EF4-FFF2-40B4-BE49-F238E27FC236}">
                    <a16:creationId xmlns:a16="http://schemas.microsoft.com/office/drawing/2014/main" id="{176F3DFC-0176-4C63-B901-D785AA234449}"/>
                  </a:ext>
                </a:extLst>
              </p:cNvPr>
              <p:cNvSpPr>
                <a:spLocks noRot="1" noChangeAspect="1" noMove="1" noResize="1" noEditPoints="1" noAdjustHandles="1" noChangeArrowheads="1" noChangeShapeType="1" noTextEdit="1"/>
              </p:cNvSpPr>
              <p:nvPr/>
            </p:nvSpPr>
            <p:spPr>
              <a:xfrm>
                <a:off x="3611724" y="1016732"/>
                <a:ext cx="2736304" cy="825034"/>
              </a:xfrm>
              <a:prstGeom prst="rect">
                <a:avLst/>
              </a:prstGeom>
              <a:blipFill>
                <a:blip r:embed="rId3"/>
                <a:stretch>
                  <a:fillRect/>
                </a:stretch>
              </a:blipFill>
            </p:spPr>
            <p:txBody>
              <a:bodyPr/>
              <a:lstStyle/>
              <a:p>
                <a:r>
                  <a:rPr lang="zh-CN" altLang="en-US">
                    <a:noFill/>
                  </a:rPr>
                  <a:t> </a:t>
                </a:r>
              </a:p>
            </p:txBody>
          </p:sp>
        </mc:Fallback>
      </mc:AlternateContent>
      <p:sp>
        <p:nvSpPr>
          <p:cNvPr id="14" name="Text Box 21">
            <a:extLst>
              <a:ext uri="{FF2B5EF4-FFF2-40B4-BE49-F238E27FC236}">
                <a16:creationId xmlns:a16="http://schemas.microsoft.com/office/drawing/2014/main" id="{84B8D179-E1E3-4B98-8DE2-079DD2B40910}"/>
              </a:ext>
            </a:extLst>
          </p:cNvPr>
          <p:cNvSpPr txBox="1">
            <a:spLocks noChangeArrowheads="1"/>
          </p:cNvSpPr>
          <p:nvPr/>
        </p:nvSpPr>
        <p:spPr bwMode="auto">
          <a:xfrm>
            <a:off x="1209041" y="2101781"/>
            <a:ext cx="7607227" cy="15515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lnSpc>
                <a:spcPct val="150000"/>
              </a:lnSpc>
              <a:buFont typeface="Wingdings" panose="05000000000000000000" pitchFamily="2" charset="2"/>
              <a:buChar char="p"/>
            </a:pPr>
            <a:r>
              <a:rPr lang="zh-CN" altLang="en-US" sz="2200" b="1" dirty="0">
                <a:solidFill>
                  <a:schemeClr val="tx1"/>
                </a:solidFill>
              </a:rPr>
              <a:t>位移电流由变化电场产生，没有电荷的定向移动</a:t>
            </a:r>
            <a:endParaRPr lang="en-US" altLang="zh-CN" sz="2200" b="1" dirty="0">
              <a:solidFill>
                <a:schemeClr val="tx1"/>
              </a:solidFill>
            </a:endParaRPr>
          </a:p>
          <a:p>
            <a:pPr marL="342900" indent="-342900" eaLnBrk="1" hangingPunct="1">
              <a:lnSpc>
                <a:spcPct val="150000"/>
              </a:lnSpc>
              <a:buFont typeface="Wingdings" panose="05000000000000000000" pitchFamily="2" charset="2"/>
              <a:buChar char="p"/>
            </a:pPr>
            <a:r>
              <a:rPr lang="zh-CN" altLang="en-US" sz="2200" b="1" dirty="0">
                <a:solidFill>
                  <a:schemeClr val="tx1"/>
                </a:solidFill>
              </a:rPr>
              <a:t>位移电流产生磁场的性质与传导电流相同</a:t>
            </a:r>
            <a:endParaRPr lang="en-US" altLang="zh-CN" sz="2200" b="1" dirty="0">
              <a:solidFill>
                <a:schemeClr val="tx1"/>
              </a:solidFill>
            </a:endParaRPr>
          </a:p>
          <a:p>
            <a:pPr marL="342900" indent="-342900" eaLnBrk="1" hangingPunct="1">
              <a:lnSpc>
                <a:spcPct val="150000"/>
              </a:lnSpc>
              <a:buFont typeface="Wingdings" panose="05000000000000000000" pitchFamily="2" charset="2"/>
              <a:buChar char="p"/>
            </a:pPr>
            <a:r>
              <a:rPr lang="zh-CN" altLang="en-US" sz="2200" b="1" dirty="0">
                <a:solidFill>
                  <a:schemeClr val="tx1"/>
                </a:solidFill>
              </a:rPr>
              <a:t>可存在于导体、电介质、真空中</a:t>
            </a:r>
          </a:p>
        </p:txBody>
      </p:sp>
      <p:sp>
        <p:nvSpPr>
          <p:cNvPr id="16" name="Text Box 5">
            <a:extLst>
              <a:ext uri="{FF2B5EF4-FFF2-40B4-BE49-F238E27FC236}">
                <a16:creationId xmlns:a16="http://schemas.microsoft.com/office/drawing/2014/main" id="{9A26E35B-B20D-4D86-90A4-29202817BDBA}"/>
              </a:ext>
            </a:extLst>
          </p:cNvPr>
          <p:cNvSpPr txBox="1">
            <a:spLocks noChangeArrowheads="1"/>
          </p:cNvSpPr>
          <p:nvPr/>
        </p:nvSpPr>
        <p:spPr bwMode="auto">
          <a:xfrm>
            <a:off x="855883" y="3976192"/>
            <a:ext cx="35274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rgbClr val="006600"/>
                </a:solidFill>
              </a:rPr>
              <a:t>全电流下的安培环路定理</a:t>
            </a:r>
          </a:p>
        </p:txBody>
      </p:sp>
      <p:grpSp>
        <p:nvGrpSpPr>
          <p:cNvPr id="17" name="Group 14">
            <a:extLst>
              <a:ext uri="{FF2B5EF4-FFF2-40B4-BE49-F238E27FC236}">
                <a16:creationId xmlns:a16="http://schemas.microsoft.com/office/drawing/2014/main" id="{19804D15-F203-4DCF-93C1-67261A6AAC5E}"/>
              </a:ext>
            </a:extLst>
          </p:cNvPr>
          <p:cNvGrpSpPr>
            <a:grpSpLocks/>
          </p:cNvGrpSpPr>
          <p:nvPr/>
        </p:nvGrpSpPr>
        <p:grpSpPr bwMode="auto">
          <a:xfrm>
            <a:off x="2619596" y="5675597"/>
            <a:ext cx="5708652" cy="788988"/>
            <a:chOff x="589" y="837"/>
            <a:chExt cx="3596" cy="497"/>
          </a:xfrm>
        </p:grpSpPr>
        <p:graphicFrame>
          <p:nvGraphicFramePr>
            <p:cNvPr id="18" name="Object 8">
              <a:extLst>
                <a:ext uri="{FF2B5EF4-FFF2-40B4-BE49-F238E27FC236}">
                  <a16:creationId xmlns:a16="http://schemas.microsoft.com/office/drawing/2014/main" id="{9CAA0237-E641-43A2-8113-4EF27CE16F10}"/>
                </a:ext>
              </a:extLst>
            </p:cNvPr>
            <p:cNvGraphicFramePr>
              <a:graphicFrameLocks noChangeAspect="1"/>
            </p:cNvGraphicFramePr>
            <p:nvPr/>
          </p:nvGraphicFramePr>
          <p:xfrm>
            <a:off x="1524" y="837"/>
            <a:ext cx="2661" cy="497"/>
          </p:xfrm>
          <a:graphic>
            <a:graphicData uri="http://schemas.openxmlformats.org/presentationml/2006/ole">
              <mc:AlternateContent xmlns:mc="http://schemas.openxmlformats.org/markup-compatibility/2006">
                <mc:Choice xmlns:v="urn:schemas-microsoft-com:vml" Requires="v">
                  <p:oleObj spid="_x0000_s59494" name="Equation" r:id="rId4" imgW="2273040" imgH="419040" progId="Equation.DSMT4">
                    <p:embed/>
                  </p:oleObj>
                </mc:Choice>
                <mc:Fallback>
                  <p:oleObj name="Equation" r:id="rId4" imgW="2273040" imgH="419040" progId="Equation.DSMT4">
                    <p:embed/>
                    <p:pic>
                      <p:nvPicPr>
                        <p:cNvPr id="18" name="Object 8">
                          <a:extLst>
                            <a:ext uri="{FF2B5EF4-FFF2-40B4-BE49-F238E27FC236}">
                              <a16:creationId xmlns:a16="http://schemas.microsoft.com/office/drawing/2014/main" id="{9CAA0237-E641-43A2-8113-4EF27CE16F10}"/>
                            </a:ext>
                          </a:extLst>
                        </p:cNvPr>
                        <p:cNvPicPr>
                          <a:picLocks noChangeAspect="1" noChangeArrowheads="1"/>
                        </p:cNvPicPr>
                        <p:nvPr/>
                      </p:nvPicPr>
                      <p:blipFill>
                        <a:blip r:embed="rId5"/>
                        <a:srcRect/>
                        <a:stretch>
                          <a:fillRect/>
                        </a:stretch>
                      </p:blipFill>
                      <p:spPr bwMode="auto">
                        <a:xfrm>
                          <a:off x="1524" y="837"/>
                          <a:ext cx="2661" cy="497"/>
                        </a:xfrm>
                        <a:prstGeom prst="rect">
                          <a:avLst/>
                        </a:prstGeom>
                        <a:noFill/>
                      </p:spPr>
                    </p:pic>
                  </p:oleObj>
                </mc:Fallback>
              </mc:AlternateContent>
            </a:graphicData>
          </a:graphic>
        </p:graphicFrame>
        <p:sp>
          <p:nvSpPr>
            <p:cNvPr id="19" name="Text Box 9">
              <a:extLst>
                <a:ext uri="{FF2B5EF4-FFF2-40B4-BE49-F238E27FC236}">
                  <a16:creationId xmlns:a16="http://schemas.microsoft.com/office/drawing/2014/main" id="{56B01A0B-1859-4C8F-9FA9-CE795A1CBEBC}"/>
                </a:ext>
              </a:extLst>
            </p:cNvPr>
            <p:cNvSpPr txBox="1">
              <a:spLocks noChangeArrowheads="1"/>
            </p:cNvSpPr>
            <p:nvPr/>
          </p:nvSpPr>
          <p:spPr bwMode="auto">
            <a:xfrm>
              <a:off x="589" y="958"/>
              <a:ext cx="113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a:solidFill>
                    <a:schemeClr val="tx1"/>
                  </a:solidFill>
                </a:rPr>
                <a:t>积分形式 </a:t>
              </a:r>
            </a:p>
          </p:txBody>
        </p:sp>
      </p:grpSp>
      <p:grpSp>
        <p:nvGrpSpPr>
          <p:cNvPr id="20" name="Group 15">
            <a:extLst>
              <a:ext uri="{FF2B5EF4-FFF2-40B4-BE49-F238E27FC236}">
                <a16:creationId xmlns:a16="http://schemas.microsoft.com/office/drawing/2014/main" id="{00D9CC95-B283-49F5-A57A-6ADE9FE57031}"/>
              </a:ext>
            </a:extLst>
          </p:cNvPr>
          <p:cNvGrpSpPr>
            <a:grpSpLocks/>
          </p:cNvGrpSpPr>
          <p:nvPr/>
        </p:nvGrpSpPr>
        <p:grpSpPr bwMode="auto">
          <a:xfrm>
            <a:off x="2628230" y="4689141"/>
            <a:ext cx="4076700" cy="695325"/>
            <a:chOff x="453" y="1378"/>
            <a:chExt cx="2568" cy="438"/>
          </a:xfrm>
        </p:grpSpPr>
        <p:graphicFrame>
          <p:nvGraphicFramePr>
            <p:cNvPr id="21" name="Object 11">
              <a:extLst>
                <a:ext uri="{FF2B5EF4-FFF2-40B4-BE49-F238E27FC236}">
                  <a16:creationId xmlns:a16="http://schemas.microsoft.com/office/drawing/2014/main" id="{353F1040-7DAF-4A79-8F86-79FF07DD3FB7}"/>
                </a:ext>
              </a:extLst>
            </p:cNvPr>
            <p:cNvGraphicFramePr>
              <a:graphicFrameLocks noChangeAspect="1"/>
            </p:cNvGraphicFramePr>
            <p:nvPr/>
          </p:nvGraphicFramePr>
          <p:xfrm>
            <a:off x="1820" y="1378"/>
            <a:ext cx="1201" cy="438"/>
          </p:xfrm>
          <a:graphic>
            <a:graphicData uri="http://schemas.openxmlformats.org/presentationml/2006/ole">
              <mc:AlternateContent xmlns:mc="http://schemas.openxmlformats.org/markup-compatibility/2006">
                <mc:Choice xmlns:v="urn:schemas-microsoft-com:vml" Requires="v">
                  <p:oleObj spid="_x0000_s59495" name="Equation" r:id="rId6" imgW="1904760" imgH="685800" progId="Equation.DSMT4">
                    <p:embed/>
                  </p:oleObj>
                </mc:Choice>
                <mc:Fallback>
                  <p:oleObj name="Equation" r:id="rId6" imgW="1904760" imgH="685800" progId="Equation.DSMT4">
                    <p:embed/>
                    <p:pic>
                      <p:nvPicPr>
                        <p:cNvPr id="21" name="Object 11">
                          <a:extLst>
                            <a:ext uri="{FF2B5EF4-FFF2-40B4-BE49-F238E27FC236}">
                              <a16:creationId xmlns:a16="http://schemas.microsoft.com/office/drawing/2014/main" id="{353F1040-7DAF-4A79-8F86-79FF07DD3F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0" y="1378"/>
                          <a:ext cx="1201"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2">
              <a:extLst>
                <a:ext uri="{FF2B5EF4-FFF2-40B4-BE49-F238E27FC236}">
                  <a16:creationId xmlns:a16="http://schemas.microsoft.com/office/drawing/2014/main" id="{CAAD99EC-6064-4AD1-91FC-02BF45DD426A}"/>
                </a:ext>
              </a:extLst>
            </p:cNvPr>
            <p:cNvSpPr txBox="1">
              <a:spLocks noChangeArrowheads="1"/>
            </p:cNvSpPr>
            <p:nvPr/>
          </p:nvSpPr>
          <p:spPr bwMode="auto">
            <a:xfrm>
              <a:off x="453" y="1457"/>
              <a:ext cx="90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chemeClr val="tx1"/>
                  </a:solidFill>
                </a:rPr>
                <a:t>微分形式 </a:t>
              </a:r>
            </a:p>
          </p:txBody>
        </p:sp>
      </p:grpSp>
      <p:grpSp>
        <p:nvGrpSpPr>
          <p:cNvPr id="23" name="组合 41">
            <a:extLst>
              <a:ext uri="{FF2B5EF4-FFF2-40B4-BE49-F238E27FC236}">
                <a16:creationId xmlns:a16="http://schemas.microsoft.com/office/drawing/2014/main" id="{B6D4162C-1780-45E8-971E-B2C2E9179D3F}"/>
              </a:ext>
            </a:extLst>
          </p:cNvPr>
          <p:cNvGrpSpPr>
            <a:grpSpLocks/>
          </p:cNvGrpSpPr>
          <p:nvPr/>
        </p:nvGrpSpPr>
        <p:grpSpPr bwMode="auto">
          <a:xfrm>
            <a:off x="8594726" y="692697"/>
            <a:ext cx="2073275" cy="2465387"/>
            <a:chOff x="7070725" y="2662227"/>
            <a:chExt cx="2073275" cy="2465388"/>
          </a:xfrm>
        </p:grpSpPr>
        <p:grpSp>
          <p:nvGrpSpPr>
            <p:cNvPr id="24" name="Group 6">
              <a:extLst>
                <a:ext uri="{FF2B5EF4-FFF2-40B4-BE49-F238E27FC236}">
                  <a16:creationId xmlns:a16="http://schemas.microsoft.com/office/drawing/2014/main" id="{5A62B616-8444-4A88-97DC-C19F84A14BB5}"/>
                </a:ext>
              </a:extLst>
            </p:cNvPr>
            <p:cNvGrpSpPr>
              <a:grpSpLocks/>
            </p:cNvGrpSpPr>
            <p:nvPr/>
          </p:nvGrpSpPr>
          <p:grpSpPr bwMode="auto">
            <a:xfrm>
              <a:off x="7266048" y="2662227"/>
              <a:ext cx="1724025" cy="2462213"/>
              <a:chOff x="3200" y="2511"/>
              <a:chExt cx="1086" cy="1551"/>
            </a:xfrm>
          </p:grpSpPr>
          <p:grpSp>
            <p:nvGrpSpPr>
              <p:cNvPr id="26" name="Group 7">
                <a:extLst>
                  <a:ext uri="{FF2B5EF4-FFF2-40B4-BE49-F238E27FC236}">
                    <a16:creationId xmlns:a16="http://schemas.microsoft.com/office/drawing/2014/main" id="{8F151FB1-F907-4822-85BB-447115A40A37}"/>
                  </a:ext>
                </a:extLst>
              </p:cNvPr>
              <p:cNvGrpSpPr>
                <a:grpSpLocks/>
              </p:cNvGrpSpPr>
              <p:nvPr/>
            </p:nvGrpSpPr>
            <p:grpSpPr bwMode="auto">
              <a:xfrm>
                <a:off x="3200" y="2926"/>
                <a:ext cx="1061" cy="678"/>
                <a:chOff x="3200" y="2926"/>
                <a:chExt cx="1061" cy="678"/>
              </a:xfrm>
            </p:grpSpPr>
            <p:sp>
              <p:nvSpPr>
                <p:cNvPr id="36" name="Oval 8">
                  <a:extLst>
                    <a:ext uri="{FF2B5EF4-FFF2-40B4-BE49-F238E27FC236}">
                      <a16:creationId xmlns:a16="http://schemas.microsoft.com/office/drawing/2014/main" id="{1BEBF457-1686-45B2-910B-91D2DE0A2460}"/>
                    </a:ext>
                  </a:extLst>
                </p:cNvPr>
                <p:cNvSpPr>
                  <a:spLocks noChangeArrowheads="1"/>
                </p:cNvSpPr>
                <p:nvPr/>
              </p:nvSpPr>
              <p:spPr bwMode="auto">
                <a:xfrm>
                  <a:off x="3447" y="3090"/>
                  <a:ext cx="585" cy="339"/>
                </a:xfrm>
                <a:prstGeom prst="ellipse">
                  <a:avLst/>
                </a:prstGeom>
                <a:noFill/>
                <a:ln w="28575">
                  <a:solidFill>
                    <a:srgbClr val="CC0099"/>
                  </a:solidFill>
                  <a:round/>
                  <a:headEnd/>
                  <a:tailEnd type="non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7" name="Oval 9">
                  <a:extLst>
                    <a:ext uri="{FF2B5EF4-FFF2-40B4-BE49-F238E27FC236}">
                      <a16:creationId xmlns:a16="http://schemas.microsoft.com/office/drawing/2014/main" id="{DEC7F189-B970-4A4B-B3E6-2577041FF8E7}"/>
                    </a:ext>
                  </a:extLst>
                </p:cNvPr>
                <p:cNvSpPr>
                  <a:spLocks noChangeArrowheads="1"/>
                </p:cNvSpPr>
                <p:nvPr/>
              </p:nvSpPr>
              <p:spPr bwMode="auto">
                <a:xfrm>
                  <a:off x="3328" y="3016"/>
                  <a:ext cx="814" cy="494"/>
                </a:xfrm>
                <a:prstGeom prst="ellipse">
                  <a:avLst/>
                </a:prstGeom>
                <a:noFill/>
                <a:ln w="28575">
                  <a:solidFill>
                    <a:srgbClr val="CC0099"/>
                  </a:solidFill>
                  <a:round/>
                  <a:headEnd/>
                  <a:tailEnd type="non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8" name="Oval 10">
                  <a:extLst>
                    <a:ext uri="{FF2B5EF4-FFF2-40B4-BE49-F238E27FC236}">
                      <a16:creationId xmlns:a16="http://schemas.microsoft.com/office/drawing/2014/main" id="{202786CE-DF97-4B48-B9FB-9C2E4FB93D5C}"/>
                    </a:ext>
                  </a:extLst>
                </p:cNvPr>
                <p:cNvSpPr>
                  <a:spLocks noChangeArrowheads="1"/>
                </p:cNvSpPr>
                <p:nvPr/>
              </p:nvSpPr>
              <p:spPr bwMode="auto">
                <a:xfrm>
                  <a:off x="3200" y="2926"/>
                  <a:ext cx="1061" cy="678"/>
                </a:xfrm>
                <a:prstGeom prst="ellipse">
                  <a:avLst/>
                </a:prstGeom>
                <a:noFill/>
                <a:ln w="28575">
                  <a:solidFill>
                    <a:srgbClr val="CC0099"/>
                  </a:solidFill>
                  <a:round/>
                  <a:headEnd/>
                  <a:tailEnd type="non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9" name="Freeform 11">
                  <a:extLst>
                    <a:ext uri="{FF2B5EF4-FFF2-40B4-BE49-F238E27FC236}">
                      <a16:creationId xmlns:a16="http://schemas.microsoft.com/office/drawing/2014/main" id="{7F712556-95A8-487F-A7AF-7DF61A4A6661}"/>
                    </a:ext>
                  </a:extLst>
                </p:cNvPr>
                <p:cNvSpPr>
                  <a:spLocks/>
                </p:cNvSpPr>
                <p:nvPr/>
              </p:nvSpPr>
              <p:spPr bwMode="auto">
                <a:xfrm>
                  <a:off x="3912" y="3324"/>
                  <a:ext cx="96" cy="72"/>
                </a:xfrm>
                <a:custGeom>
                  <a:avLst/>
                  <a:gdLst>
                    <a:gd name="T0" fmla="*/ 0 w 96"/>
                    <a:gd name="T1" fmla="*/ 72 h 72"/>
                    <a:gd name="T2" fmla="*/ 72 w 96"/>
                    <a:gd name="T3" fmla="*/ 30 h 72"/>
                    <a:gd name="T4" fmla="*/ 96 w 96"/>
                    <a:gd name="T5" fmla="*/ 0 h 72"/>
                    <a:gd name="T6" fmla="*/ 0 60000 65536"/>
                    <a:gd name="T7" fmla="*/ 0 60000 65536"/>
                    <a:gd name="T8" fmla="*/ 0 60000 65536"/>
                    <a:gd name="T9" fmla="*/ 0 w 96"/>
                    <a:gd name="T10" fmla="*/ 0 h 72"/>
                    <a:gd name="T11" fmla="*/ 96 w 96"/>
                    <a:gd name="T12" fmla="*/ 72 h 72"/>
                  </a:gdLst>
                  <a:ahLst/>
                  <a:cxnLst>
                    <a:cxn ang="T6">
                      <a:pos x="T0" y="T1"/>
                    </a:cxn>
                    <a:cxn ang="T7">
                      <a:pos x="T2" y="T3"/>
                    </a:cxn>
                    <a:cxn ang="T8">
                      <a:pos x="T4" y="T5"/>
                    </a:cxn>
                  </a:cxnLst>
                  <a:rect l="T9" t="T10" r="T11" b="T12"/>
                  <a:pathLst>
                    <a:path w="96" h="72">
                      <a:moveTo>
                        <a:pt x="0" y="72"/>
                      </a:moveTo>
                      <a:cubicBezTo>
                        <a:pt x="28" y="57"/>
                        <a:pt x="56" y="42"/>
                        <a:pt x="72" y="30"/>
                      </a:cubicBezTo>
                      <a:cubicBezTo>
                        <a:pt x="88" y="18"/>
                        <a:pt x="92" y="5"/>
                        <a:pt x="96" y="0"/>
                      </a:cubicBezTo>
                    </a:path>
                  </a:pathLst>
                </a:custGeom>
                <a:noFill/>
                <a:ln w="28575">
                  <a:solidFill>
                    <a:srgbClr val="CC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40" name="Freeform 12">
                  <a:extLst>
                    <a:ext uri="{FF2B5EF4-FFF2-40B4-BE49-F238E27FC236}">
                      <a16:creationId xmlns:a16="http://schemas.microsoft.com/office/drawing/2014/main" id="{4F3C3AEF-1B53-4108-A125-F83D3F2C55DF}"/>
                    </a:ext>
                  </a:extLst>
                </p:cNvPr>
                <p:cNvSpPr>
                  <a:spLocks/>
                </p:cNvSpPr>
                <p:nvPr/>
              </p:nvSpPr>
              <p:spPr bwMode="auto">
                <a:xfrm>
                  <a:off x="3966" y="3396"/>
                  <a:ext cx="120" cy="72"/>
                </a:xfrm>
                <a:custGeom>
                  <a:avLst/>
                  <a:gdLst>
                    <a:gd name="T0" fmla="*/ 0 w 120"/>
                    <a:gd name="T1" fmla="*/ 72 h 72"/>
                    <a:gd name="T2" fmla="*/ 54 w 120"/>
                    <a:gd name="T3" fmla="*/ 48 h 72"/>
                    <a:gd name="T4" fmla="*/ 120 w 120"/>
                    <a:gd name="T5" fmla="*/ 0 h 72"/>
                    <a:gd name="T6" fmla="*/ 0 60000 65536"/>
                    <a:gd name="T7" fmla="*/ 0 60000 65536"/>
                    <a:gd name="T8" fmla="*/ 0 60000 65536"/>
                    <a:gd name="T9" fmla="*/ 0 w 120"/>
                    <a:gd name="T10" fmla="*/ 0 h 72"/>
                    <a:gd name="T11" fmla="*/ 120 w 120"/>
                    <a:gd name="T12" fmla="*/ 72 h 72"/>
                  </a:gdLst>
                  <a:ahLst/>
                  <a:cxnLst>
                    <a:cxn ang="T6">
                      <a:pos x="T0" y="T1"/>
                    </a:cxn>
                    <a:cxn ang="T7">
                      <a:pos x="T2" y="T3"/>
                    </a:cxn>
                    <a:cxn ang="T8">
                      <a:pos x="T4" y="T5"/>
                    </a:cxn>
                  </a:cxnLst>
                  <a:rect l="T9" t="T10" r="T11" b="T12"/>
                  <a:pathLst>
                    <a:path w="120" h="72">
                      <a:moveTo>
                        <a:pt x="0" y="72"/>
                      </a:moveTo>
                      <a:cubicBezTo>
                        <a:pt x="17" y="66"/>
                        <a:pt x="34" y="60"/>
                        <a:pt x="54" y="48"/>
                      </a:cubicBezTo>
                      <a:cubicBezTo>
                        <a:pt x="74" y="36"/>
                        <a:pt x="109" y="8"/>
                        <a:pt x="120" y="0"/>
                      </a:cubicBezTo>
                    </a:path>
                  </a:pathLst>
                </a:custGeom>
                <a:noFill/>
                <a:ln w="28575">
                  <a:solidFill>
                    <a:srgbClr val="CC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41" name="Freeform 13">
                  <a:extLst>
                    <a:ext uri="{FF2B5EF4-FFF2-40B4-BE49-F238E27FC236}">
                      <a16:creationId xmlns:a16="http://schemas.microsoft.com/office/drawing/2014/main" id="{DC1CED17-B0A9-4047-A77A-181149119966}"/>
                    </a:ext>
                  </a:extLst>
                </p:cNvPr>
                <p:cNvSpPr>
                  <a:spLocks/>
                </p:cNvSpPr>
                <p:nvPr/>
              </p:nvSpPr>
              <p:spPr bwMode="auto">
                <a:xfrm>
                  <a:off x="4014" y="3498"/>
                  <a:ext cx="114" cy="54"/>
                </a:xfrm>
                <a:custGeom>
                  <a:avLst/>
                  <a:gdLst>
                    <a:gd name="T0" fmla="*/ 0 w 114"/>
                    <a:gd name="T1" fmla="*/ 54 h 54"/>
                    <a:gd name="T2" fmla="*/ 78 w 114"/>
                    <a:gd name="T3" fmla="*/ 24 h 54"/>
                    <a:gd name="T4" fmla="*/ 114 w 114"/>
                    <a:gd name="T5" fmla="*/ 0 h 54"/>
                    <a:gd name="T6" fmla="*/ 0 60000 65536"/>
                    <a:gd name="T7" fmla="*/ 0 60000 65536"/>
                    <a:gd name="T8" fmla="*/ 0 60000 65536"/>
                    <a:gd name="T9" fmla="*/ 0 w 114"/>
                    <a:gd name="T10" fmla="*/ 0 h 54"/>
                    <a:gd name="T11" fmla="*/ 114 w 114"/>
                    <a:gd name="T12" fmla="*/ 54 h 54"/>
                  </a:gdLst>
                  <a:ahLst/>
                  <a:cxnLst>
                    <a:cxn ang="T6">
                      <a:pos x="T0" y="T1"/>
                    </a:cxn>
                    <a:cxn ang="T7">
                      <a:pos x="T2" y="T3"/>
                    </a:cxn>
                    <a:cxn ang="T8">
                      <a:pos x="T4" y="T5"/>
                    </a:cxn>
                  </a:cxnLst>
                  <a:rect l="T9" t="T10" r="T11" b="T12"/>
                  <a:pathLst>
                    <a:path w="114" h="54">
                      <a:moveTo>
                        <a:pt x="0" y="54"/>
                      </a:moveTo>
                      <a:cubicBezTo>
                        <a:pt x="29" y="43"/>
                        <a:pt x="59" y="33"/>
                        <a:pt x="78" y="24"/>
                      </a:cubicBezTo>
                      <a:cubicBezTo>
                        <a:pt x="97" y="15"/>
                        <a:pt x="108" y="4"/>
                        <a:pt x="114" y="0"/>
                      </a:cubicBezTo>
                    </a:path>
                  </a:pathLst>
                </a:custGeom>
                <a:noFill/>
                <a:ln w="28575">
                  <a:solidFill>
                    <a:srgbClr val="CC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7" name="Group 14">
                <a:extLst>
                  <a:ext uri="{FF2B5EF4-FFF2-40B4-BE49-F238E27FC236}">
                    <a16:creationId xmlns:a16="http://schemas.microsoft.com/office/drawing/2014/main" id="{7C539E65-8D32-4A0B-92BC-B32B79E2569B}"/>
                  </a:ext>
                </a:extLst>
              </p:cNvPr>
              <p:cNvGrpSpPr>
                <a:grpSpLocks/>
              </p:cNvGrpSpPr>
              <p:nvPr/>
            </p:nvGrpSpPr>
            <p:grpSpPr bwMode="auto">
              <a:xfrm>
                <a:off x="3690" y="2596"/>
                <a:ext cx="58" cy="1466"/>
                <a:chOff x="3690" y="2596"/>
                <a:chExt cx="58" cy="1466"/>
              </a:xfrm>
            </p:grpSpPr>
            <p:grpSp>
              <p:nvGrpSpPr>
                <p:cNvPr id="30" name="Group 17">
                  <a:extLst>
                    <a:ext uri="{FF2B5EF4-FFF2-40B4-BE49-F238E27FC236}">
                      <a16:creationId xmlns:a16="http://schemas.microsoft.com/office/drawing/2014/main" id="{1197B2EC-C7AE-429E-A15E-EBDE7934EC53}"/>
                    </a:ext>
                  </a:extLst>
                </p:cNvPr>
                <p:cNvGrpSpPr>
                  <a:grpSpLocks/>
                </p:cNvGrpSpPr>
                <p:nvPr/>
              </p:nvGrpSpPr>
              <p:grpSpPr bwMode="auto">
                <a:xfrm>
                  <a:off x="3690" y="2596"/>
                  <a:ext cx="52" cy="650"/>
                  <a:chOff x="3690" y="2596"/>
                  <a:chExt cx="52" cy="650"/>
                </a:xfrm>
              </p:grpSpPr>
              <p:sp>
                <p:nvSpPr>
                  <p:cNvPr id="34" name="Line 18">
                    <a:extLst>
                      <a:ext uri="{FF2B5EF4-FFF2-40B4-BE49-F238E27FC236}">
                        <a16:creationId xmlns:a16="http://schemas.microsoft.com/office/drawing/2014/main" id="{84631712-FA44-4FC5-9BEF-DB468DF16E4F}"/>
                      </a:ext>
                    </a:extLst>
                  </p:cNvPr>
                  <p:cNvSpPr>
                    <a:spLocks noChangeShapeType="1"/>
                  </p:cNvSpPr>
                  <p:nvPr/>
                </p:nvSpPr>
                <p:spPr bwMode="auto">
                  <a:xfrm flipV="1">
                    <a:off x="3690" y="2598"/>
                    <a:ext cx="0" cy="648"/>
                  </a:xfrm>
                  <a:prstGeom prst="line">
                    <a:avLst/>
                  </a:prstGeom>
                  <a:noFill/>
                  <a:ln w="28575">
                    <a:solidFill>
                      <a:srgbClr val="CC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5" name="Line 19">
                    <a:extLst>
                      <a:ext uri="{FF2B5EF4-FFF2-40B4-BE49-F238E27FC236}">
                        <a16:creationId xmlns:a16="http://schemas.microsoft.com/office/drawing/2014/main" id="{B0A7D378-A588-487B-9988-5B2CC317C54B}"/>
                      </a:ext>
                    </a:extLst>
                  </p:cNvPr>
                  <p:cNvSpPr>
                    <a:spLocks noChangeShapeType="1"/>
                  </p:cNvSpPr>
                  <p:nvPr/>
                </p:nvSpPr>
                <p:spPr bwMode="auto">
                  <a:xfrm flipV="1">
                    <a:off x="3742" y="2596"/>
                    <a:ext cx="0" cy="648"/>
                  </a:xfrm>
                  <a:prstGeom prst="line">
                    <a:avLst/>
                  </a:prstGeom>
                  <a:noFill/>
                  <a:ln w="28575">
                    <a:solidFill>
                      <a:srgbClr val="CC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21">
                  <a:extLst>
                    <a:ext uri="{FF2B5EF4-FFF2-40B4-BE49-F238E27FC236}">
                      <a16:creationId xmlns:a16="http://schemas.microsoft.com/office/drawing/2014/main" id="{52A2BAE5-47F0-4282-B0E4-72DEDFE3A1CE}"/>
                    </a:ext>
                  </a:extLst>
                </p:cNvPr>
                <p:cNvGrpSpPr>
                  <a:grpSpLocks/>
                </p:cNvGrpSpPr>
                <p:nvPr/>
              </p:nvGrpSpPr>
              <p:grpSpPr bwMode="auto">
                <a:xfrm>
                  <a:off x="3696" y="3610"/>
                  <a:ext cx="52" cy="452"/>
                  <a:chOff x="3684" y="3262"/>
                  <a:chExt cx="52" cy="452"/>
                </a:xfrm>
              </p:grpSpPr>
              <p:sp>
                <p:nvSpPr>
                  <p:cNvPr id="32" name="Line 22">
                    <a:extLst>
                      <a:ext uri="{FF2B5EF4-FFF2-40B4-BE49-F238E27FC236}">
                        <a16:creationId xmlns:a16="http://schemas.microsoft.com/office/drawing/2014/main" id="{CBDF5933-D8CF-459F-B6CE-D2432950D094}"/>
                      </a:ext>
                    </a:extLst>
                  </p:cNvPr>
                  <p:cNvSpPr>
                    <a:spLocks noChangeShapeType="1"/>
                  </p:cNvSpPr>
                  <p:nvPr/>
                </p:nvSpPr>
                <p:spPr bwMode="auto">
                  <a:xfrm>
                    <a:off x="3684" y="3264"/>
                    <a:ext cx="0" cy="450"/>
                  </a:xfrm>
                  <a:prstGeom prst="line">
                    <a:avLst/>
                  </a:prstGeom>
                  <a:noFill/>
                  <a:ln w="28575">
                    <a:solidFill>
                      <a:srgbClr val="CC0099"/>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3">
                    <a:extLst>
                      <a:ext uri="{FF2B5EF4-FFF2-40B4-BE49-F238E27FC236}">
                        <a16:creationId xmlns:a16="http://schemas.microsoft.com/office/drawing/2014/main" id="{6320888D-721D-4380-B0A6-4003C7A5D225}"/>
                      </a:ext>
                    </a:extLst>
                  </p:cNvPr>
                  <p:cNvSpPr>
                    <a:spLocks noChangeShapeType="1"/>
                  </p:cNvSpPr>
                  <p:nvPr/>
                </p:nvSpPr>
                <p:spPr bwMode="auto">
                  <a:xfrm>
                    <a:off x="3736" y="3262"/>
                    <a:ext cx="0" cy="450"/>
                  </a:xfrm>
                  <a:prstGeom prst="line">
                    <a:avLst/>
                  </a:prstGeom>
                  <a:noFill/>
                  <a:ln w="28575">
                    <a:solidFill>
                      <a:srgbClr val="CC0099"/>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28" name="Object 16">
                <a:extLst>
                  <a:ext uri="{FF2B5EF4-FFF2-40B4-BE49-F238E27FC236}">
                    <a16:creationId xmlns:a16="http://schemas.microsoft.com/office/drawing/2014/main" id="{7E38D841-F986-418D-84F2-40CA19B4DADC}"/>
                  </a:ext>
                </a:extLst>
              </p:cNvPr>
              <p:cNvGraphicFramePr>
                <a:graphicFrameLocks noChangeAspect="1"/>
              </p:cNvGraphicFramePr>
              <p:nvPr/>
            </p:nvGraphicFramePr>
            <p:xfrm>
              <a:off x="4051" y="3532"/>
              <a:ext cx="235" cy="251"/>
            </p:xfrm>
            <a:graphic>
              <a:graphicData uri="http://schemas.openxmlformats.org/presentationml/2006/ole">
                <mc:AlternateContent xmlns:mc="http://schemas.openxmlformats.org/markup-compatibility/2006">
                  <mc:Choice xmlns:v="urn:schemas-microsoft-com:vml" Requires="v">
                    <p:oleObj spid="_x0000_s59496" name="Equation" r:id="rId8" imgW="190440" imgH="203040" progId="Equation.DSMT4">
                      <p:embed/>
                    </p:oleObj>
                  </mc:Choice>
                  <mc:Fallback>
                    <p:oleObj name="Equation" r:id="rId8" imgW="190440" imgH="203040" progId="Equation.DSMT4">
                      <p:embed/>
                      <p:pic>
                        <p:nvPicPr>
                          <p:cNvPr id="28" name="Object 16">
                            <a:extLst>
                              <a:ext uri="{FF2B5EF4-FFF2-40B4-BE49-F238E27FC236}">
                                <a16:creationId xmlns:a16="http://schemas.microsoft.com/office/drawing/2014/main" id="{7E38D841-F986-418D-84F2-40CA19B4DA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1" y="3532"/>
                            <a:ext cx="235"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7">
                <a:extLst>
                  <a:ext uri="{FF2B5EF4-FFF2-40B4-BE49-F238E27FC236}">
                    <a16:creationId xmlns:a16="http://schemas.microsoft.com/office/drawing/2014/main" id="{878BAE36-55D6-4DCC-AE06-72219E136F2F}"/>
                  </a:ext>
                </a:extLst>
              </p:cNvPr>
              <p:cNvGraphicFramePr>
                <a:graphicFrameLocks noChangeAspect="1"/>
              </p:cNvGraphicFramePr>
              <p:nvPr/>
            </p:nvGraphicFramePr>
            <p:xfrm>
              <a:off x="3800" y="2511"/>
              <a:ext cx="251" cy="415"/>
            </p:xfrm>
            <a:graphic>
              <a:graphicData uri="http://schemas.openxmlformats.org/presentationml/2006/ole">
                <mc:AlternateContent xmlns:mc="http://schemas.openxmlformats.org/markup-compatibility/2006">
                  <mc:Choice xmlns:v="urn:schemas-microsoft-com:vml" Requires="v">
                    <p:oleObj spid="_x0000_s59497" name="Equation" r:id="rId10" imgW="253800" imgH="419040" progId="Equation.DSMT4">
                      <p:embed/>
                    </p:oleObj>
                  </mc:Choice>
                  <mc:Fallback>
                    <p:oleObj name="Equation" r:id="rId10" imgW="253800" imgH="419040" progId="Equation.DSMT4">
                      <p:embed/>
                      <p:pic>
                        <p:nvPicPr>
                          <p:cNvPr id="29" name="Object 17">
                            <a:extLst>
                              <a:ext uri="{FF2B5EF4-FFF2-40B4-BE49-F238E27FC236}">
                                <a16:creationId xmlns:a16="http://schemas.microsoft.com/office/drawing/2014/main" id="{878BAE36-55D6-4DCC-AE06-72219E136F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0" y="2511"/>
                            <a:ext cx="251"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矩形 24">
              <a:extLst>
                <a:ext uri="{FF2B5EF4-FFF2-40B4-BE49-F238E27FC236}">
                  <a16:creationId xmlns:a16="http://schemas.microsoft.com/office/drawing/2014/main" id="{4FB06269-262C-45F0-A149-26BC19CF40CA}"/>
                </a:ext>
              </a:extLst>
            </p:cNvPr>
            <p:cNvSpPr/>
            <p:nvPr/>
          </p:nvSpPr>
          <p:spPr bwMode="auto">
            <a:xfrm>
              <a:off x="7070725" y="2662227"/>
              <a:ext cx="2073275" cy="2465388"/>
            </a:xfrm>
            <a:prstGeom prst="rect">
              <a:avLst/>
            </a:prstGeom>
            <a:noFill/>
            <a:ln w="12700" cap="flat" cmpd="sng" algn="ctr">
              <a:noFill/>
              <a:prstDash val="solid"/>
              <a:round/>
              <a:headEnd type="none" w="med" len="med"/>
              <a:tailEnd type="none" w="med" len="med"/>
            </a:ln>
            <a:effectLst/>
          </p:spPr>
          <p:txBody>
            <a:bodyPr/>
            <a:lstStyle/>
            <a:p>
              <a:pPr algn="ctr" eaLnBrk="0" hangingPunct="0">
                <a:spcBef>
                  <a:spcPct val="0"/>
                </a:spcBef>
                <a:defRPr/>
              </a:pPr>
              <a:endParaRPr lang="zh-CN" altLang="en-US" sz="1000" i="1"/>
            </a:p>
          </p:txBody>
        </p:sp>
      </p:grpSp>
      <p:sp>
        <p:nvSpPr>
          <p:cNvPr id="42" name="文本框 41">
            <a:extLst>
              <a:ext uri="{FF2B5EF4-FFF2-40B4-BE49-F238E27FC236}">
                <a16:creationId xmlns:a16="http://schemas.microsoft.com/office/drawing/2014/main" id="{B878A198-2114-4DA7-8A4F-D0271EFD0AFA}"/>
              </a:ext>
            </a:extLst>
          </p:cNvPr>
          <p:cNvSpPr txBox="1"/>
          <p:nvPr/>
        </p:nvSpPr>
        <p:spPr>
          <a:xfrm>
            <a:off x="554955" y="729900"/>
            <a:ext cx="2073275" cy="430887"/>
          </a:xfrm>
          <a:prstGeom prst="rect">
            <a:avLst/>
          </a:prstGeom>
          <a:noFill/>
          <a:ln w="19050">
            <a:noFill/>
            <a:miter lim="800000"/>
            <a:headEnd/>
            <a:tailEnd/>
          </a:ln>
        </p:spPr>
        <p:txBody>
          <a:bodyPr wrap="square">
            <a:spAutoFit/>
          </a:bodyPr>
          <a:lstStyle>
            <a:defPPr>
              <a:defRPr lang="zh-CN"/>
            </a:defPPr>
            <a:lvl1pPr marL="342900" indent="-342900" eaLnBrk="0" hangingPunct="0">
              <a:buFont typeface="Wingdings" panose="05000000000000000000" pitchFamily="2" charset="2"/>
              <a:buChar char="p"/>
              <a:defRPr sz="2200" b="1">
                <a:solidFill>
                  <a:srgbClr val="006600"/>
                </a:solidFill>
              </a:defRPr>
            </a:lvl1pPr>
          </a:lstStyle>
          <a:p>
            <a:pPr marL="0" indent="0">
              <a:buNone/>
            </a:pPr>
            <a:r>
              <a:rPr lang="en-US" altLang="zh-CN" dirty="0"/>
              <a:t>3.  </a:t>
            </a:r>
            <a:r>
              <a:rPr lang="zh-CN" altLang="en-US" dirty="0"/>
              <a:t>位移电流</a:t>
            </a:r>
            <a:endParaRPr lang="en-US" altLang="zh-CN" dirty="0"/>
          </a:p>
        </p:txBody>
      </p:sp>
      <p:sp>
        <p:nvSpPr>
          <p:cNvPr id="43" name="文本框 42">
            <a:extLst>
              <a:ext uri="{FF2B5EF4-FFF2-40B4-BE49-F238E27FC236}">
                <a16:creationId xmlns:a16="http://schemas.microsoft.com/office/drawing/2014/main" id="{7936C07A-700F-4925-975F-E3E0C5F52E2E}"/>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8" name="Text Box 9"/>
          <p:cNvSpPr txBox="1">
            <a:spLocks noChangeArrowheads="1"/>
          </p:cNvSpPr>
          <p:nvPr/>
        </p:nvSpPr>
        <p:spPr bwMode="auto">
          <a:xfrm>
            <a:off x="1773734" y="5823304"/>
            <a:ext cx="12239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chemeClr val="tx1"/>
                </a:solidFill>
                <a:latin typeface="黑体" panose="02010609060101010101" pitchFamily="49" charset="-122"/>
              </a:rPr>
              <a:t>同理 </a:t>
            </a:r>
          </a:p>
        </p:txBody>
      </p:sp>
      <p:sp>
        <p:nvSpPr>
          <p:cNvPr id="29705" name="Text Box 17"/>
          <p:cNvSpPr txBox="1">
            <a:spLocks noChangeArrowheads="1"/>
          </p:cNvSpPr>
          <p:nvPr/>
        </p:nvSpPr>
        <p:spPr bwMode="auto">
          <a:xfrm>
            <a:off x="879733" y="625915"/>
            <a:ext cx="9843512"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lang="zh-CN" altLang="en-US" sz="2200" b="1" dirty="0">
                <a:solidFill>
                  <a:srgbClr val="660066"/>
                </a:solidFill>
              </a:rPr>
              <a:t>例</a:t>
            </a:r>
            <a:r>
              <a:rPr lang="en-US" altLang="zh-CN" sz="2200" b="1" dirty="0">
                <a:solidFill>
                  <a:srgbClr val="660066"/>
                </a:solidFill>
              </a:rPr>
              <a:t>12.6.3</a:t>
            </a:r>
            <a:r>
              <a:rPr lang="zh-CN" altLang="en-US" sz="2200" b="1" dirty="0">
                <a:solidFill>
                  <a:schemeClr val="tx1"/>
                </a:solidFill>
              </a:rPr>
              <a:t>：半径 </a:t>
            </a:r>
            <a:r>
              <a:rPr lang="en-US" altLang="zh-CN" sz="2200" b="1" i="1" dirty="0">
                <a:solidFill>
                  <a:schemeClr val="tx1"/>
                </a:solidFill>
              </a:rPr>
              <a:t>R</a:t>
            </a:r>
            <a:r>
              <a:rPr lang="en-US" altLang="zh-CN" sz="2200" b="1" dirty="0">
                <a:solidFill>
                  <a:schemeClr val="tx1"/>
                </a:solidFill>
              </a:rPr>
              <a:t>=0.1 m</a:t>
            </a:r>
            <a:r>
              <a:rPr lang="zh-CN" altLang="en-US" sz="2200" b="1" dirty="0">
                <a:solidFill>
                  <a:schemeClr val="tx1"/>
                </a:solidFill>
              </a:rPr>
              <a:t>的真空圆板电容器，以 </a:t>
            </a:r>
            <a:r>
              <a:rPr lang="en-US" altLang="zh-CN" sz="2200" b="1" dirty="0" err="1">
                <a:solidFill>
                  <a:schemeClr val="tx1"/>
                </a:solidFill>
              </a:rPr>
              <a:t>d</a:t>
            </a:r>
            <a:r>
              <a:rPr lang="en-US" altLang="zh-CN" sz="2200" b="1" i="1" dirty="0" err="1">
                <a:solidFill>
                  <a:schemeClr val="tx1"/>
                </a:solidFill>
              </a:rPr>
              <a:t>E</a:t>
            </a:r>
            <a:r>
              <a:rPr lang="en-US" altLang="zh-CN" sz="2200" b="1" dirty="0">
                <a:solidFill>
                  <a:schemeClr val="tx1"/>
                </a:solidFill>
              </a:rPr>
              <a:t>/d</a:t>
            </a:r>
            <a:r>
              <a:rPr lang="en-US" altLang="zh-CN" sz="2200" b="1" i="1" dirty="0">
                <a:solidFill>
                  <a:schemeClr val="tx1"/>
                </a:solidFill>
              </a:rPr>
              <a:t>t</a:t>
            </a:r>
            <a:r>
              <a:rPr lang="en-US" altLang="zh-CN" sz="2200" b="1" dirty="0">
                <a:solidFill>
                  <a:schemeClr val="tx1"/>
                </a:solidFill>
              </a:rPr>
              <a:t>=10</a:t>
            </a:r>
            <a:r>
              <a:rPr lang="en-US" altLang="zh-CN" sz="2200" b="1" baseline="30000" dirty="0">
                <a:solidFill>
                  <a:schemeClr val="tx1"/>
                </a:solidFill>
              </a:rPr>
              <a:t>13</a:t>
            </a:r>
            <a:r>
              <a:rPr lang="en-US" altLang="zh-CN" sz="2200" b="1" dirty="0">
                <a:solidFill>
                  <a:schemeClr val="tx1"/>
                </a:solidFill>
              </a:rPr>
              <a:t> V/</a:t>
            </a:r>
            <a:r>
              <a:rPr lang="en-US" altLang="zh-CN" sz="2200" b="1" dirty="0" err="1">
                <a:solidFill>
                  <a:schemeClr val="tx1"/>
                </a:solidFill>
              </a:rPr>
              <a:t>m</a:t>
            </a:r>
            <a:r>
              <a:rPr lang="en-US" altLang="zh-CN" sz="2200" b="1" dirty="0" err="1">
                <a:solidFill>
                  <a:schemeClr val="tx1"/>
                </a:solidFill>
                <a:sym typeface="Symbol" panose="05050102010706020507" pitchFamily="18" charset="2"/>
              </a:rPr>
              <a:t></a:t>
            </a:r>
            <a:r>
              <a:rPr lang="en-US" altLang="zh-CN" sz="2200" b="1" dirty="0" err="1">
                <a:solidFill>
                  <a:schemeClr val="tx1"/>
                </a:solidFill>
              </a:rPr>
              <a:t>s</a:t>
            </a:r>
            <a:r>
              <a:rPr lang="en-US" altLang="zh-CN" sz="2200" b="1" dirty="0">
                <a:solidFill>
                  <a:schemeClr val="tx1"/>
                </a:solidFill>
              </a:rPr>
              <a:t> </a:t>
            </a:r>
            <a:r>
              <a:rPr lang="zh-CN" altLang="en-US" sz="2200" b="1" dirty="0">
                <a:solidFill>
                  <a:schemeClr val="tx1"/>
                </a:solidFill>
              </a:rPr>
              <a:t>匀速充电</a:t>
            </a:r>
          </a:p>
          <a:p>
            <a:pPr eaLnBrk="1" hangingPunct="1">
              <a:lnSpc>
                <a:spcPct val="150000"/>
              </a:lnSpc>
            </a:pPr>
            <a:r>
              <a:rPr lang="zh-CN" altLang="en-US" sz="2200" b="1" dirty="0">
                <a:solidFill>
                  <a:srgbClr val="660066"/>
                </a:solidFill>
              </a:rPr>
              <a:t>求</a:t>
            </a:r>
            <a:r>
              <a:rPr lang="zh-CN" altLang="en-US" sz="2200" b="1" dirty="0">
                <a:solidFill>
                  <a:schemeClr val="tx1"/>
                </a:solidFill>
              </a:rPr>
              <a:t>：</a:t>
            </a:r>
            <a:r>
              <a:rPr lang="en-US" altLang="zh-CN" sz="2200" b="1" dirty="0">
                <a:solidFill>
                  <a:schemeClr val="tx1"/>
                </a:solidFill>
              </a:rPr>
              <a:t>(1) </a:t>
            </a:r>
            <a:r>
              <a:rPr lang="zh-CN" altLang="en-US" sz="2200" b="1" dirty="0">
                <a:solidFill>
                  <a:schemeClr val="tx1"/>
                </a:solidFill>
              </a:rPr>
              <a:t>电容器两板极间的位移电流 </a:t>
            </a:r>
          </a:p>
          <a:p>
            <a:pPr eaLnBrk="1" hangingPunct="1">
              <a:lnSpc>
                <a:spcPct val="150000"/>
              </a:lnSpc>
            </a:pPr>
            <a:r>
              <a:rPr lang="zh-CN" altLang="en-US" sz="2200" b="1" dirty="0">
                <a:solidFill>
                  <a:schemeClr val="tx1"/>
                </a:solidFill>
              </a:rPr>
              <a:t>　　</a:t>
            </a:r>
            <a:r>
              <a:rPr lang="en-US" altLang="zh-CN" sz="2200" b="1" dirty="0">
                <a:solidFill>
                  <a:schemeClr val="tx1"/>
                </a:solidFill>
              </a:rPr>
              <a:t>(2) </a:t>
            </a:r>
            <a:r>
              <a:rPr lang="zh-CN" altLang="en-US" sz="2200" b="1" dirty="0">
                <a:solidFill>
                  <a:schemeClr val="tx1"/>
                </a:solidFill>
              </a:rPr>
              <a:t>电容器内两板中心连线 </a:t>
            </a:r>
            <a:r>
              <a:rPr lang="en-US" altLang="zh-CN" sz="2200" b="1" i="1" dirty="0">
                <a:solidFill>
                  <a:schemeClr val="tx1"/>
                </a:solidFill>
              </a:rPr>
              <a:t>r </a:t>
            </a:r>
            <a:r>
              <a:rPr lang="en-US" altLang="zh-CN" sz="2200" b="1" dirty="0">
                <a:solidFill>
                  <a:schemeClr val="tx1"/>
                </a:solidFill>
              </a:rPr>
              <a:t>(</a:t>
            </a:r>
            <a:r>
              <a:rPr lang="en-US" altLang="zh-CN" sz="2200" b="1" i="1" dirty="0">
                <a:solidFill>
                  <a:schemeClr val="tx1"/>
                </a:solidFill>
              </a:rPr>
              <a:t>r</a:t>
            </a:r>
            <a:r>
              <a:rPr lang="en-US" altLang="zh-CN" sz="2200" b="1" dirty="0">
                <a:solidFill>
                  <a:schemeClr val="tx1"/>
                </a:solidFill>
              </a:rPr>
              <a:t>&lt;</a:t>
            </a:r>
            <a:r>
              <a:rPr lang="en-US" altLang="zh-CN" sz="2200" b="1" i="1" dirty="0">
                <a:solidFill>
                  <a:schemeClr val="tx1"/>
                </a:solidFill>
              </a:rPr>
              <a:t>R</a:t>
            </a:r>
            <a:r>
              <a:rPr lang="en-US" altLang="zh-CN" sz="2200" b="1" dirty="0">
                <a:solidFill>
                  <a:schemeClr val="tx1"/>
                </a:solidFill>
              </a:rPr>
              <a:t>)</a:t>
            </a:r>
            <a:r>
              <a:rPr lang="zh-CN" altLang="en-US" sz="2200" b="1" dirty="0">
                <a:solidFill>
                  <a:schemeClr val="tx1"/>
                </a:solidFill>
              </a:rPr>
              <a:t>处的 </a:t>
            </a:r>
            <a:r>
              <a:rPr lang="en-US" altLang="zh-CN" sz="2200" b="1" i="1" dirty="0">
                <a:solidFill>
                  <a:schemeClr val="tx1"/>
                </a:solidFill>
              </a:rPr>
              <a:t>B</a:t>
            </a:r>
            <a:r>
              <a:rPr lang="en-US" altLang="zh-CN" sz="2200" b="1" i="1" baseline="-25000" dirty="0">
                <a:solidFill>
                  <a:schemeClr val="tx1"/>
                </a:solidFill>
              </a:rPr>
              <a:t>r </a:t>
            </a:r>
            <a:r>
              <a:rPr lang="zh-CN" altLang="en-US" sz="2200" b="1" dirty="0">
                <a:solidFill>
                  <a:schemeClr val="tx1"/>
                </a:solidFill>
              </a:rPr>
              <a:t>和 </a:t>
            </a:r>
            <a:r>
              <a:rPr lang="en-US" altLang="zh-CN" sz="2200" b="1" i="1" dirty="0">
                <a:solidFill>
                  <a:schemeClr val="tx1"/>
                </a:solidFill>
              </a:rPr>
              <a:t>r</a:t>
            </a:r>
            <a:r>
              <a:rPr lang="en-US" altLang="zh-CN" sz="2200" b="1" dirty="0">
                <a:solidFill>
                  <a:schemeClr val="tx1"/>
                </a:solidFill>
              </a:rPr>
              <a:t>=</a:t>
            </a:r>
            <a:r>
              <a:rPr lang="en-US" altLang="zh-CN" sz="2200" b="1" i="1" dirty="0">
                <a:solidFill>
                  <a:schemeClr val="tx1"/>
                </a:solidFill>
              </a:rPr>
              <a:t>R </a:t>
            </a:r>
            <a:r>
              <a:rPr lang="zh-CN" altLang="en-US" sz="2200" b="1" dirty="0">
                <a:solidFill>
                  <a:schemeClr val="tx1"/>
                </a:solidFill>
              </a:rPr>
              <a:t>处的 </a:t>
            </a:r>
            <a:r>
              <a:rPr lang="en-US" altLang="zh-CN" sz="2200" b="1" i="1" dirty="0">
                <a:solidFill>
                  <a:schemeClr val="tx1"/>
                </a:solidFill>
              </a:rPr>
              <a:t>B</a:t>
            </a:r>
            <a:r>
              <a:rPr lang="en-US" altLang="zh-CN" sz="2200" b="1" i="1" baseline="-25000" dirty="0">
                <a:solidFill>
                  <a:schemeClr val="tx1"/>
                </a:solidFill>
              </a:rPr>
              <a:t>R</a:t>
            </a:r>
            <a:r>
              <a:rPr lang="en-US" altLang="zh-CN" sz="2200" b="1" baseline="-25000" dirty="0">
                <a:solidFill>
                  <a:schemeClr val="tx1"/>
                </a:solidFill>
              </a:rPr>
              <a:t> </a:t>
            </a:r>
          </a:p>
        </p:txBody>
      </p:sp>
      <p:graphicFrame>
        <p:nvGraphicFramePr>
          <p:cNvPr id="188435" name="Object 19"/>
          <p:cNvGraphicFramePr>
            <a:graphicFrameLocks noChangeAspect="1"/>
          </p:cNvGraphicFramePr>
          <p:nvPr/>
        </p:nvGraphicFramePr>
        <p:xfrm>
          <a:off x="7993063" y="5000625"/>
          <a:ext cx="2411412" cy="1576388"/>
        </p:xfrm>
        <a:graphic>
          <a:graphicData uri="http://schemas.openxmlformats.org/presentationml/2006/ole">
            <mc:AlternateContent xmlns:mc="http://schemas.openxmlformats.org/markup-compatibility/2006">
              <mc:Choice xmlns:v="urn:schemas-microsoft-com:vml" Requires="v">
                <p:oleObj spid="_x0000_s62489" name="Picture" r:id="rId3" imgW="1457280" imgH="952560" progId="Word.Picture.8">
                  <p:embed/>
                </p:oleObj>
              </mc:Choice>
              <mc:Fallback>
                <p:oleObj name="Picture" r:id="rId3" imgW="1457280" imgH="952560" progId="Word.Picture.8">
                  <p:embed/>
                  <p:pic>
                    <p:nvPicPr>
                      <p:cNvPr id="188435" name="Object 19"/>
                      <p:cNvPicPr>
                        <a:picLocks noChangeAspect="1" noChangeArrowheads="1"/>
                      </p:cNvPicPr>
                      <p:nvPr/>
                    </p:nvPicPr>
                    <p:blipFill>
                      <a:blip r:embed="rId4"/>
                      <a:srcRect/>
                      <a:stretch>
                        <a:fillRect/>
                      </a:stretch>
                    </p:blipFill>
                    <p:spPr bwMode="auto">
                      <a:xfrm>
                        <a:off x="7993063" y="5000625"/>
                        <a:ext cx="2411412" cy="1576388"/>
                      </a:xfrm>
                      <a:prstGeom prst="rect">
                        <a:avLst/>
                      </a:prstGeom>
                      <a:noFill/>
                      <a:ln w="9525">
                        <a:solidFill>
                          <a:srgbClr val="006600"/>
                        </a:solidFill>
                        <a:miter lim="800000"/>
                        <a:headEnd/>
                        <a:tailEnd/>
                      </a:ln>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3" name="Text Box 20"/>
          <p:cNvSpPr txBox="1">
            <a:spLocks noChangeArrowheads="1"/>
          </p:cNvSpPr>
          <p:nvPr/>
        </p:nvSpPr>
        <p:spPr bwMode="auto">
          <a:xfrm>
            <a:off x="879733" y="2494888"/>
            <a:ext cx="21955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rgbClr val="660066"/>
                </a:solidFill>
              </a:rPr>
              <a:t>解</a:t>
            </a:r>
            <a:r>
              <a:rPr lang="zh-CN" altLang="en-US" sz="2200" b="1" dirty="0">
                <a:solidFill>
                  <a:schemeClr val="tx1"/>
                </a:solidFill>
              </a:rPr>
              <a:t>：</a:t>
            </a:r>
            <a:r>
              <a:rPr lang="en-US" altLang="zh-CN" sz="2200" b="1" dirty="0">
                <a:solidFill>
                  <a:schemeClr val="tx1"/>
                </a:solidFill>
              </a:rPr>
              <a:t> </a:t>
            </a:r>
            <a:r>
              <a:rPr lang="zh-CN" altLang="en-US" sz="2200" b="1" dirty="0">
                <a:solidFill>
                  <a:schemeClr val="tx1"/>
                </a:solidFill>
              </a:rPr>
              <a:t>位移电流</a:t>
            </a:r>
          </a:p>
        </p:txBody>
      </p:sp>
      <p:sp>
        <p:nvSpPr>
          <p:cNvPr id="25" name="Text Box 22"/>
          <p:cNvSpPr txBox="1">
            <a:spLocks noChangeArrowheads="1"/>
          </p:cNvSpPr>
          <p:nvPr/>
        </p:nvSpPr>
        <p:spPr bwMode="auto">
          <a:xfrm>
            <a:off x="1516955" y="3559260"/>
            <a:ext cx="241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chemeClr val="tx1"/>
                </a:solidFill>
              </a:rPr>
              <a:t>磁感应强度分布</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1483EBB1-1891-4BE3-BBF9-8FCE18528BB4}"/>
                  </a:ext>
                </a:extLst>
              </p:cNvPr>
              <p:cNvSpPr/>
              <p:nvPr/>
            </p:nvSpPr>
            <p:spPr>
              <a:xfrm>
                <a:off x="2947531" y="2493154"/>
                <a:ext cx="7775713" cy="805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i="1">
                              <a:latin typeface="Cambria Math" panose="02040503050406030204" pitchFamily="18" charset="0"/>
                            </a:rPr>
                            <m:t>𝒅</m:t>
                          </m:r>
                        </m:sub>
                      </m:sSub>
                      <m:r>
                        <a:rPr lang="zh-CN" altLang="en-US" sz="2200" b="1">
                          <a:latin typeface="Cambria Math" panose="02040503050406030204" pitchFamily="18" charset="0"/>
                        </a:rPr>
                        <m:t>=</m:t>
                      </m:r>
                      <m:nary>
                        <m:naryPr>
                          <m:grow m:val="on"/>
                          <m:subHide m:val="on"/>
                          <m:supHide m:val="on"/>
                          <m:ctrlPr>
                            <a:rPr lang="zh-CN" altLang="en-US" sz="2200" b="1" i="1">
                              <a:latin typeface="Cambria Math" panose="02040503050406030204" pitchFamily="18" charset="0"/>
                            </a:rPr>
                          </m:ctrlPr>
                        </m:naryPr>
                        <m:sub/>
                        <m:sup/>
                        <m:e>
                          <m:sSub>
                            <m:sSubPr>
                              <m:ctrlPr>
                                <a:rPr lang="zh-CN" altLang="en-US" sz="2200" b="1" i="1">
                                  <a:latin typeface="Cambria Math" panose="02040503050406030204" pitchFamily="18" charset="0"/>
                                </a:rPr>
                              </m:ctrlPr>
                            </m:sSubPr>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𝒋</m:t>
                                  </m:r>
                                </m:e>
                              </m:acc>
                            </m:e>
                            <m:sub>
                              <m:r>
                                <a:rPr lang="zh-CN" altLang="en-US" sz="2200" b="1" i="1">
                                  <a:latin typeface="Cambria Math" panose="02040503050406030204" pitchFamily="18" charset="0"/>
                                </a:rPr>
                                <m:t>𝑫</m:t>
                              </m:r>
                            </m:sub>
                          </m:sSub>
                          <m:r>
                            <a:rPr lang="zh-CN" altLang="en-US" sz="2200" b="1">
                              <a:latin typeface="Cambria Math" panose="02040503050406030204" pitchFamily="18" charset="0"/>
                            </a:rPr>
                            <m:t>⋅</m:t>
                          </m:r>
                          <m:r>
                            <m:rPr>
                              <m:nor/>
                            </m:rPr>
                            <a:rPr lang="zh-CN" altLang="en-US" sz="2200" b="1">
                              <a:latin typeface="+mj-lt"/>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𝑺</m:t>
                              </m:r>
                            </m:e>
                          </m:acc>
                        </m:e>
                      </m:nary>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m:rPr>
                              <m:nor/>
                            </m:rPr>
                            <a:rPr lang="zh-CN" altLang="en-US" sz="2200" b="1">
                              <a:latin typeface="+mj-lt"/>
                            </a:rPr>
                            <m:t>d</m:t>
                          </m:r>
                        </m:num>
                        <m:den>
                          <m:r>
                            <m:rPr>
                              <m:nor/>
                            </m:rPr>
                            <a:rPr lang="zh-CN" altLang="en-US" sz="2200" b="1">
                              <a:latin typeface="+mj-lt"/>
                            </a:rPr>
                            <m:t>d</m:t>
                          </m:r>
                          <m:r>
                            <a:rPr lang="zh-CN" altLang="en-US" sz="2200" b="1" i="1">
                              <a:latin typeface="Cambria Math" panose="02040503050406030204" pitchFamily="18" charset="0"/>
                            </a:rPr>
                            <m:t>𝒕</m:t>
                          </m:r>
                        </m:den>
                      </m:f>
                      <m:nary>
                        <m:naryPr>
                          <m:grow m:val="on"/>
                          <m:subHide m:val="on"/>
                          <m:supHide m:val="on"/>
                          <m:ctrlPr>
                            <a:rPr lang="zh-CN" altLang="en-US" sz="2200" b="1" i="1">
                              <a:latin typeface="Cambria Math" panose="02040503050406030204" pitchFamily="18" charset="0"/>
                            </a:rPr>
                          </m:ctrlPr>
                        </m:naryPr>
                        <m:sub/>
                        <m:sup/>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𝑫</m:t>
                              </m:r>
                            </m:e>
                          </m:acc>
                          <m:r>
                            <a:rPr lang="zh-CN" altLang="en-US" sz="2200" b="1">
                              <a:latin typeface="Cambria Math" panose="02040503050406030204" pitchFamily="18" charset="0"/>
                            </a:rPr>
                            <m:t>⋅</m:t>
                          </m:r>
                          <m:r>
                            <m:rPr>
                              <m:nor/>
                            </m:rPr>
                            <a:rPr lang="zh-CN" altLang="en-US" sz="2200" b="1">
                              <a:latin typeface="+mj-lt"/>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𝑺</m:t>
                              </m:r>
                            </m:e>
                          </m:acc>
                        </m:e>
                      </m:nary>
                      <m:r>
                        <a:rPr lang="zh-CN" altLang="en-US" sz="2200" b="1">
                          <a:latin typeface="Cambria Math" panose="02040503050406030204" pitchFamily="18" charset="0"/>
                        </a:rPr>
                        <m:t>=</m:t>
                      </m:r>
                      <m:r>
                        <a:rPr lang="zh-CN" altLang="en-US" sz="2200" b="1" i="1">
                          <a:latin typeface="Cambria Math" panose="02040503050406030204" pitchFamily="18" charset="0"/>
                        </a:rPr>
                        <m:t>𝑺</m:t>
                      </m:r>
                      <m:f>
                        <m:fPr>
                          <m:ctrlPr>
                            <a:rPr lang="zh-CN" altLang="en-US" sz="2200" b="1" i="1">
                              <a:latin typeface="Cambria Math" panose="02040503050406030204" pitchFamily="18" charset="0"/>
                            </a:rPr>
                          </m:ctrlPr>
                        </m:fPr>
                        <m:num>
                          <m:r>
                            <m:rPr>
                              <m:nor/>
                            </m:rPr>
                            <a:rPr lang="zh-CN" altLang="en-US" sz="2200" b="1">
                              <a:latin typeface="+mj-lt"/>
                            </a:rPr>
                            <m:t>d</m:t>
                          </m:r>
                          <m:r>
                            <a:rPr lang="zh-CN" altLang="en-US" sz="2200" b="1" i="1">
                              <a:latin typeface="Cambria Math" panose="02040503050406030204" pitchFamily="18" charset="0"/>
                            </a:rPr>
                            <m:t>𝑫</m:t>
                          </m:r>
                        </m:num>
                        <m:den>
                          <m:r>
                            <m:rPr>
                              <m:nor/>
                            </m:rPr>
                            <a:rPr lang="zh-CN" altLang="en-US" sz="2200" b="1">
                              <a:latin typeface="+mj-lt"/>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r>
                        <m:rPr>
                          <m:nor/>
                        </m:rPr>
                        <a:rPr lang="zh-CN" altLang="en-US" sz="2200" b="1" i="1">
                          <a:latin typeface="+mj-lt"/>
                        </a:rPr>
                        <m:t>π</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𝜺</m:t>
                          </m:r>
                        </m:e>
                        <m:sub>
                          <m:r>
                            <a:rPr lang="zh-CN" altLang="en-US" sz="2200" b="1">
                              <a:latin typeface="Cambria Math" panose="02040503050406030204" pitchFamily="18" charset="0"/>
                            </a:rPr>
                            <m:t>𝟎</m:t>
                          </m:r>
                        </m:sub>
                      </m:sSub>
                      <m:f>
                        <m:fPr>
                          <m:ctrlPr>
                            <a:rPr lang="zh-CN" altLang="en-US" sz="2200" b="1" i="1">
                              <a:latin typeface="Cambria Math" panose="02040503050406030204" pitchFamily="18" charset="0"/>
                            </a:rPr>
                          </m:ctrlPr>
                        </m:fPr>
                        <m:num>
                          <m:r>
                            <m:rPr>
                              <m:nor/>
                            </m:rPr>
                            <a:rPr lang="zh-CN" altLang="en-US" sz="2200" b="1">
                              <a:latin typeface="+mj-lt"/>
                            </a:rPr>
                            <m:t>d</m:t>
                          </m:r>
                          <m:r>
                            <a:rPr lang="zh-CN" altLang="en-US" sz="2200" b="1" i="1">
                              <a:latin typeface="Cambria Math" panose="02040503050406030204" pitchFamily="18" charset="0"/>
                            </a:rPr>
                            <m:t>𝑬</m:t>
                          </m:r>
                        </m:num>
                        <m:den>
                          <m:r>
                            <m:rPr>
                              <m:nor/>
                            </m:rPr>
                            <a:rPr lang="zh-CN" altLang="en-US" sz="2200" b="1">
                              <a:latin typeface="+mj-lt"/>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r>
                        <a:rPr lang="zh-CN" altLang="en-US" sz="2200" b="1">
                          <a:latin typeface="Cambria Math" panose="02040503050406030204" pitchFamily="18" charset="0"/>
                        </a:rPr>
                        <m:t>𝟐</m:t>
                      </m:r>
                      <m:r>
                        <a:rPr lang="zh-CN" altLang="en-US" sz="2200" b="1">
                          <a:latin typeface="Cambria Math" panose="02040503050406030204" pitchFamily="18" charset="0"/>
                        </a:rPr>
                        <m:t>.</m:t>
                      </m:r>
                      <m:r>
                        <a:rPr lang="zh-CN" altLang="en-US" sz="2200" b="1">
                          <a:latin typeface="Cambria Math" panose="02040503050406030204" pitchFamily="18" charset="0"/>
                        </a:rPr>
                        <m:t>𝟖𝐀</m:t>
                      </m:r>
                    </m:oMath>
                  </m:oMathPara>
                </a14:m>
                <a:endParaRPr lang="zh-CN" altLang="en-US" sz="2200" b="1" dirty="0">
                  <a:latin typeface="+mj-lt"/>
                </a:endParaRPr>
              </a:p>
            </p:txBody>
          </p:sp>
        </mc:Choice>
        <mc:Fallback>
          <p:sp>
            <p:nvSpPr>
              <p:cNvPr id="3" name="矩形 2">
                <a:extLst>
                  <a:ext uri="{FF2B5EF4-FFF2-40B4-BE49-F238E27FC236}">
                    <a16:creationId xmlns:a16="http://schemas.microsoft.com/office/drawing/2014/main" id="{1483EBB1-1891-4BE3-BBF9-8FCE18528BB4}"/>
                  </a:ext>
                </a:extLst>
              </p:cNvPr>
              <p:cNvSpPr>
                <a:spLocks noRot="1" noChangeAspect="1" noMove="1" noResize="1" noEditPoints="1" noAdjustHandles="1" noChangeArrowheads="1" noChangeShapeType="1" noTextEdit="1"/>
              </p:cNvSpPr>
              <p:nvPr/>
            </p:nvSpPr>
            <p:spPr>
              <a:xfrm>
                <a:off x="2947531" y="2493154"/>
                <a:ext cx="7775713" cy="805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BC4CCB1-E4CA-43E4-B191-48E2CDE0E861}"/>
                  </a:ext>
                </a:extLst>
              </p:cNvPr>
              <p:cNvSpPr/>
              <p:nvPr/>
            </p:nvSpPr>
            <p:spPr>
              <a:xfrm>
                <a:off x="3643102" y="3523658"/>
                <a:ext cx="6761373" cy="10861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subSup"/>
                          <m:grow m:val="on"/>
                          <m:supHide m:val="on"/>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𝒍</m:t>
                          </m:r>
                        </m:sub>
                        <m:sup/>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𝑯</m:t>
                              </m:r>
                            </m:e>
                          </m:acc>
                          <m:r>
                            <a:rPr lang="zh-CN" altLang="en-US" sz="2200" b="1">
                              <a:latin typeface="Cambria Math" panose="02040503050406030204" pitchFamily="18" charset="0"/>
                            </a:rPr>
                            <m:t>⋅</m:t>
                          </m:r>
                          <m:r>
                            <m:rPr>
                              <m:nor/>
                            </m:rPr>
                            <a:rPr lang="zh-CN" altLang="en-US" sz="2200" b="1">
                              <a:latin typeface="Cambria Math" panose="02040503050406030204" pitchFamily="18" charset="0"/>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𝒍</m:t>
                              </m:r>
                            </m:e>
                          </m:acc>
                        </m:e>
                      </m:nary>
                      <m:r>
                        <a:rPr lang="zh-CN" altLang="en-US" sz="2200" b="1">
                          <a:latin typeface="Cambria Math" panose="02040503050406030204" pitchFamily="18" charset="0"/>
                        </a:rPr>
                        <m:t>=</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𝑰</m:t>
                          </m:r>
                        </m:e>
                        <m:sub>
                          <m:r>
                            <a:rPr lang="zh-CN" altLang="en-US" sz="2200" b="1" i="1">
                              <a:latin typeface="Cambria Math" panose="02040503050406030204" pitchFamily="18" charset="0"/>
                            </a:rPr>
                            <m:t>𝒇</m:t>
                          </m:r>
                        </m:sub>
                      </m:sSub>
                      <m:r>
                        <a:rPr lang="zh-CN" altLang="en-US" sz="2200" b="1">
                          <a:latin typeface="Cambria Math" panose="02040503050406030204" pitchFamily="18" charset="0"/>
                        </a:rPr>
                        <m:t>+</m:t>
                      </m:r>
                      <m:nary>
                        <m:naryPr>
                          <m:limLoc m:val="subSup"/>
                          <m:grow m:val="on"/>
                          <m:supHide m:val="on"/>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𝑺</m:t>
                          </m:r>
                        </m:sub>
                        <m:sup/>
                        <m:e>
                          <m:f>
                            <m:fPr>
                              <m:ctrlPr>
                                <a:rPr lang="zh-CN" altLang="en-US" sz="2200" b="1" i="1">
                                  <a:latin typeface="Cambria Math" panose="02040503050406030204" pitchFamily="18" charset="0"/>
                                </a:rPr>
                              </m:ctrlPr>
                            </m:fPr>
                            <m:num>
                              <m:r>
                                <a:rPr lang="zh-CN" altLang="en-US" sz="2200" b="1">
                                  <a:latin typeface="Cambria Math" panose="02040503050406030204" pitchFamily="18" charset="0"/>
                                </a:rPr>
                                <m:t>𝛛</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𝑫</m:t>
                                  </m:r>
                                </m:e>
                              </m:acc>
                            </m:num>
                            <m:den>
                              <m:r>
                                <a:rPr lang="zh-CN" altLang="en-US" sz="2200" b="1">
                                  <a:latin typeface="Cambria Math" panose="02040503050406030204" pitchFamily="18" charset="0"/>
                                </a:rPr>
                                <m:t>𝛛</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r>
                            <m:rPr>
                              <m:nor/>
                            </m:rPr>
                            <a:rPr lang="zh-CN" altLang="en-US" sz="2200" b="1">
                              <a:latin typeface="Cambria Math" panose="02040503050406030204" pitchFamily="18" charset="0"/>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𝒔</m:t>
                              </m:r>
                            </m:e>
                          </m:acc>
                        </m:e>
                      </m:nary>
                      <m:r>
                        <a:rPr lang="zh-CN" altLang="en-US" sz="2200" b="1">
                          <a:solidFill>
                            <a:srgbClr val="CC0099"/>
                          </a:solidFill>
                          <a:latin typeface="Cambria Math" panose="02040503050406030204" pitchFamily="18" charset="0"/>
                        </a:rPr>
                        <m:t>⇒</m:t>
                      </m:r>
                      <m:r>
                        <a:rPr lang="zh-CN" altLang="en-US" sz="2200" b="1" i="1">
                          <a:latin typeface="Cambria Math" panose="02040503050406030204" pitchFamily="18" charset="0"/>
                        </a:rPr>
                        <m:t>𝑯</m:t>
                      </m:r>
                      <m:r>
                        <a:rPr lang="zh-CN" altLang="en-US" sz="2200" b="1">
                          <a:latin typeface="Cambria Math" panose="02040503050406030204" pitchFamily="18" charset="0"/>
                        </a:rPr>
                        <m:t>⋅(</m:t>
                      </m:r>
                      <m:r>
                        <a:rPr lang="zh-CN" altLang="en-US" sz="2200" b="1">
                          <a:latin typeface="Cambria Math" panose="02040503050406030204" pitchFamily="18" charset="0"/>
                        </a:rPr>
                        <m:t>𝟐</m:t>
                      </m:r>
                      <m:r>
                        <m:rPr>
                          <m:nor/>
                        </m:rPr>
                        <a:rPr lang="zh-CN" altLang="en-US" sz="2200" b="1" i="1">
                          <a:latin typeface="Cambria Math" panose="02040503050406030204" pitchFamily="18" charset="0"/>
                        </a:rPr>
                        <m:t>π</m:t>
                      </m:r>
                      <m:r>
                        <a:rPr lang="zh-CN" altLang="en-US" sz="2200" b="1" i="1">
                          <a:latin typeface="Cambria Math" panose="02040503050406030204" pitchFamily="18" charset="0"/>
                        </a:rPr>
                        <m:t>𝒓</m:t>
                      </m:r>
                      <m:r>
                        <a:rPr lang="zh-CN" altLang="en-US" sz="2200" b="1">
                          <a:latin typeface="Cambria Math" panose="02040503050406030204" pitchFamily="18" charset="0"/>
                        </a:rPr>
                        <m:t>)=</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𝜺</m:t>
                          </m:r>
                        </m:e>
                        <m:sub>
                          <m:r>
                            <a:rPr lang="zh-CN" altLang="en-US" sz="2200" b="1">
                              <a:latin typeface="Cambria Math" panose="02040503050406030204" pitchFamily="18" charset="0"/>
                            </a:rPr>
                            <m:t>𝟎</m:t>
                          </m:r>
                        </m:sub>
                      </m:sSub>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𝑬</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r>
                        <m:rPr>
                          <m:nor/>
                        </m:rPr>
                        <a:rPr lang="zh-CN" altLang="en-US" sz="2200" b="1" i="1">
                          <a:latin typeface="Cambria Math" panose="02040503050406030204" pitchFamily="18" charset="0"/>
                        </a:rPr>
                        <m:t>π</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𝒓</m:t>
                          </m:r>
                        </m:e>
                        <m:sup>
                          <m:r>
                            <a:rPr lang="zh-CN" altLang="en-US" sz="2200" b="1">
                              <a:latin typeface="Cambria Math" panose="02040503050406030204" pitchFamily="18" charset="0"/>
                            </a:rPr>
                            <m:t>𝟐</m:t>
                          </m:r>
                        </m:sup>
                      </m:sSup>
                      <m:r>
                        <a:rPr lang="en-US" altLang="zh-CN" sz="2200" b="1" i="1">
                          <a:latin typeface="Cambria Math" panose="02040503050406030204" pitchFamily="18" charset="0"/>
                        </a:rPr>
                        <m:t>)</m:t>
                      </m:r>
                    </m:oMath>
                  </m:oMathPara>
                </a14:m>
                <a:endParaRPr lang="zh-CN" altLang="en-US" sz="2200" b="1" dirty="0"/>
              </a:p>
            </p:txBody>
          </p:sp>
        </mc:Choice>
        <mc:Fallback>
          <p:sp>
            <p:nvSpPr>
              <p:cNvPr id="4" name="矩形 3">
                <a:extLst>
                  <a:ext uri="{FF2B5EF4-FFF2-40B4-BE49-F238E27FC236}">
                    <a16:creationId xmlns:a16="http://schemas.microsoft.com/office/drawing/2014/main" id="{ABC4CCB1-E4CA-43E4-B191-48E2CDE0E861}"/>
                  </a:ext>
                </a:extLst>
              </p:cNvPr>
              <p:cNvSpPr>
                <a:spLocks noRot="1" noChangeAspect="1" noMove="1" noResize="1" noEditPoints="1" noAdjustHandles="1" noChangeArrowheads="1" noChangeShapeType="1" noTextEdit="1"/>
              </p:cNvSpPr>
              <p:nvPr/>
            </p:nvSpPr>
            <p:spPr>
              <a:xfrm>
                <a:off x="3643102" y="3523658"/>
                <a:ext cx="6761373" cy="108613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21F58779-BBB4-432E-8B5A-C43693E54FEA}"/>
                  </a:ext>
                </a:extLst>
              </p:cNvPr>
              <p:cNvSpPr/>
              <p:nvPr/>
            </p:nvSpPr>
            <p:spPr>
              <a:xfrm>
                <a:off x="3170394" y="4835073"/>
                <a:ext cx="1837426" cy="73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𝑯</m:t>
                          </m:r>
                        </m:e>
                        <m:sub>
                          <m:r>
                            <a:rPr lang="zh-CN" altLang="en-US" sz="2200" b="1" i="1">
                              <a:latin typeface="Cambria Math" panose="02040503050406030204" pitchFamily="18" charset="0"/>
                            </a:rPr>
                            <m:t>𝒓</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𝜺</m:t>
                              </m:r>
                            </m:e>
                            <m:sub>
                              <m:r>
                                <a:rPr lang="zh-CN" altLang="en-US" sz="2200" b="1">
                                  <a:latin typeface="Cambria Math" panose="02040503050406030204" pitchFamily="18" charset="0"/>
                                </a:rPr>
                                <m:t>𝟎</m:t>
                              </m:r>
                            </m:sub>
                          </m:sSub>
                        </m:num>
                        <m:den>
                          <m:r>
                            <a:rPr lang="zh-CN" altLang="en-US" sz="2200" b="1">
                              <a:latin typeface="Cambria Math" panose="02040503050406030204" pitchFamily="18" charset="0"/>
                            </a:rPr>
                            <m:t>𝟐</m:t>
                          </m:r>
                        </m:den>
                      </m:f>
                      <m:r>
                        <a:rPr lang="zh-CN" altLang="en-US" sz="2200" b="1" i="1">
                          <a:latin typeface="Cambria Math" panose="02040503050406030204" pitchFamily="18" charset="0"/>
                        </a:rPr>
                        <m:t>𝒓</m:t>
                      </m:r>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𝑬</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oMath>
                  </m:oMathPara>
                </a14:m>
                <a:endParaRPr lang="zh-CN" altLang="en-US" sz="2200" b="1" dirty="0"/>
              </a:p>
            </p:txBody>
          </p:sp>
        </mc:Choice>
        <mc:Fallback>
          <p:sp>
            <p:nvSpPr>
              <p:cNvPr id="5" name="矩形 4">
                <a:extLst>
                  <a:ext uri="{FF2B5EF4-FFF2-40B4-BE49-F238E27FC236}">
                    <a16:creationId xmlns:a16="http://schemas.microsoft.com/office/drawing/2014/main" id="{21F58779-BBB4-432E-8B5A-C43693E54FEA}"/>
                  </a:ext>
                </a:extLst>
              </p:cNvPr>
              <p:cNvSpPr>
                <a:spLocks noRot="1" noChangeAspect="1" noMove="1" noResize="1" noEditPoints="1" noAdjustHandles="1" noChangeArrowheads="1" noChangeShapeType="1" noTextEdit="1"/>
              </p:cNvSpPr>
              <p:nvPr/>
            </p:nvSpPr>
            <p:spPr>
              <a:xfrm>
                <a:off x="3170394" y="4835073"/>
                <a:ext cx="1837426" cy="73693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AE31DFA5-3A0D-4B82-B8D2-513243DD2816}"/>
                  </a:ext>
                </a:extLst>
              </p:cNvPr>
              <p:cNvSpPr/>
              <p:nvPr/>
            </p:nvSpPr>
            <p:spPr>
              <a:xfrm>
                <a:off x="2903211" y="5827011"/>
                <a:ext cx="4120577" cy="645690"/>
              </a:xfrm>
              <a:prstGeom prst="rect">
                <a:avLst/>
              </a:prstGeom>
            </p:spPr>
            <p:txBody>
              <a:bodyPr wrap="square">
                <a:spAutoFit/>
              </a:bodyPr>
              <a:lstStyle/>
              <a:p>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b="1" i="1">
                            <a:latin typeface="Cambria Math" panose="02040503050406030204" pitchFamily="18" charset="0"/>
                          </a:rPr>
                          <m:t>𝑹</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𝜺</m:t>
                            </m:r>
                          </m:e>
                          <m:sub>
                            <m:r>
                              <a:rPr lang="en-US" altLang="zh-CN" sz="2200" b="1" i="1">
                                <a:latin typeface="Cambria Math" panose="02040503050406030204" pitchFamily="18" charset="0"/>
                              </a:rPr>
                              <m:t>𝟎</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num>
                      <m:den>
                        <m:r>
                          <a:rPr lang="zh-CN" altLang="en-US" sz="2200" b="1">
                            <a:latin typeface="Cambria Math" panose="02040503050406030204" pitchFamily="18" charset="0"/>
                          </a:rPr>
                          <m:t>𝟐</m:t>
                        </m:r>
                      </m:den>
                    </m:f>
                    <m:r>
                      <a:rPr lang="zh-CN" altLang="en-US" sz="2200" b="1" i="1">
                        <a:latin typeface="Cambria Math" panose="02040503050406030204" pitchFamily="18" charset="0"/>
                      </a:rPr>
                      <m:t>𝑹</m:t>
                    </m:r>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𝑬</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r>
                      <a:rPr lang="zh-CN" altLang="en-US" sz="2200" b="1">
                        <a:latin typeface="Cambria Math" panose="02040503050406030204" pitchFamily="18" charset="0"/>
                      </a:rPr>
                      <m:t>𝟓</m:t>
                    </m:r>
                    <m:r>
                      <a:rPr lang="zh-CN" altLang="en-US" sz="2200" b="1">
                        <a:latin typeface="Cambria Math" panose="02040503050406030204" pitchFamily="18" charset="0"/>
                      </a:rPr>
                      <m:t>.</m:t>
                    </m:r>
                    <m:r>
                      <a:rPr lang="zh-CN" altLang="en-US" sz="2200" b="1">
                        <a:latin typeface="Cambria Math" panose="02040503050406030204" pitchFamily="18" charset="0"/>
                      </a:rPr>
                      <m:t>𝟔</m:t>
                    </m:r>
                    <m:r>
                      <a:rPr lang="zh-CN" altLang="en-US" sz="2200" b="1">
                        <a:latin typeface="Cambria Math" panose="02040503050406030204" pitchFamily="18" charset="0"/>
                      </a:rPr>
                      <m:t>×</m:t>
                    </m:r>
                    <m:sSup>
                      <m:sSupPr>
                        <m:ctrlPr>
                          <a:rPr lang="zh-CN" altLang="en-US" sz="2200" b="1" i="1">
                            <a:latin typeface="Cambria Math" panose="02040503050406030204" pitchFamily="18" charset="0"/>
                          </a:rPr>
                        </m:ctrlPr>
                      </m:sSupPr>
                      <m:e>
                        <m:r>
                          <a:rPr lang="zh-CN" altLang="en-US" sz="2200" b="1">
                            <a:latin typeface="Cambria Math" panose="02040503050406030204" pitchFamily="18" charset="0"/>
                          </a:rPr>
                          <m:t>𝟏𝟎</m:t>
                        </m:r>
                      </m:e>
                      <m:sup>
                        <m:r>
                          <a:rPr lang="zh-CN" altLang="en-US" sz="2200" b="1">
                            <a:latin typeface="Cambria Math" panose="02040503050406030204" pitchFamily="18" charset="0"/>
                          </a:rPr>
                          <m:t>−</m:t>
                        </m:r>
                        <m:r>
                          <a:rPr lang="zh-CN" altLang="en-US" sz="2200" b="1">
                            <a:latin typeface="Cambria Math" panose="02040503050406030204" pitchFamily="18" charset="0"/>
                          </a:rPr>
                          <m:t>𝟔</m:t>
                        </m:r>
                      </m:sup>
                    </m:sSup>
                  </m:oMath>
                </a14:m>
                <a:r>
                  <a:rPr lang="en-US" altLang="zh-CN" sz="2200" b="1" dirty="0"/>
                  <a:t>T</a:t>
                </a:r>
                <a:endParaRPr lang="zh-CN" altLang="en-US" sz="2200" b="1" dirty="0"/>
              </a:p>
            </p:txBody>
          </p:sp>
        </mc:Choice>
        <mc:Fallback>
          <p:sp>
            <p:nvSpPr>
              <p:cNvPr id="6" name="矩形 5">
                <a:extLst>
                  <a:ext uri="{FF2B5EF4-FFF2-40B4-BE49-F238E27FC236}">
                    <a16:creationId xmlns:a16="http://schemas.microsoft.com/office/drawing/2014/main" id="{AE31DFA5-3A0D-4B82-B8D2-513243DD2816}"/>
                  </a:ext>
                </a:extLst>
              </p:cNvPr>
              <p:cNvSpPr>
                <a:spLocks noRot="1" noChangeAspect="1" noMove="1" noResize="1" noEditPoints="1" noAdjustHandles="1" noChangeArrowheads="1" noChangeShapeType="1" noTextEdit="1"/>
              </p:cNvSpPr>
              <p:nvPr/>
            </p:nvSpPr>
            <p:spPr>
              <a:xfrm>
                <a:off x="2903211" y="5827011"/>
                <a:ext cx="4120577" cy="645690"/>
              </a:xfrm>
              <a:prstGeom prst="rect">
                <a:avLst/>
              </a:prstGeom>
              <a:blipFill>
                <a:blip r:embed="rId8"/>
                <a:stretch>
                  <a:fillRect b="-7547"/>
                </a:stretch>
              </a:blipFill>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8902F164-A674-4C05-8A62-A7F47FC2E9BA}"/>
              </a:ext>
            </a:extLst>
          </p:cNvPr>
          <p:cNvSpPr/>
          <p:nvPr/>
        </p:nvSpPr>
        <p:spPr bwMode="auto">
          <a:xfrm>
            <a:off x="9336360" y="5571654"/>
            <a:ext cx="252028" cy="7016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zh-CN" altLang="en-US" sz="1000" i="1">
              <a:latin typeface="Times New Roman" pitchFamily="18" charset="0"/>
            </a:endParaRPr>
          </a:p>
        </p:txBody>
      </p:sp>
      <p:sp>
        <p:nvSpPr>
          <p:cNvPr id="13" name="文本框 12">
            <a:extLst>
              <a:ext uri="{FF2B5EF4-FFF2-40B4-BE49-F238E27FC236}">
                <a16:creationId xmlns:a16="http://schemas.microsoft.com/office/drawing/2014/main" id="{328AB1E9-D357-4320-8033-535D496B8FF7}"/>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1"/>
          <p:cNvSpPr txBox="1">
            <a:spLocks noChangeArrowheads="1"/>
          </p:cNvSpPr>
          <p:nvPr/>
        </p:nvSpPr>
        <p:spPr bwMode="auto">
          <a:xfrm>
            <a:off x="788532" y="1017172"/>
            <a:ext cx="2808287" cy="433068"/>
          </a:xfrm>
          <a:prstGeom prst="rect">
            <a:avLst/>
          </a:prstGeom>
          <a:noFill/>
          <a:ln w="38100">
            <a:noFill/>
            <a:miter lim="800000"/>
            <a:headEnd/>
            <a:tailEnd type="none" w="sm" len="lg"/>
          </a:ln>
        </p:spPr>
        <p:txBody>
          <a:bodyPr lIns="90000" tIns="46800" rIns="90000" bIns="46800">
            <a:spAutoFit/>
          </a:bodyPr>
          <a:lstStyle/>
          <a:p>
            <a:r>
              <a:rPr kumimoji="1" lang="en-US" altLang="zh-CN" sz="2200" b="1" dirty="0">
                <a:solidFill>
                  <a:srgbClr val="006600"/>
                </a:solidFill>
              </a:rPr>
              <a:t>1. </a:t>
            </a:r>
            <a:r>
              <a:rPr kumimoji="1" lang="zh-CN" altLang="en-US" sz="2200" b="1" dirty="0">
                <a:solidFill>
                  <a:srgbClr val="006600"/>
                </a:solidFill>
              </a:rPr>
              <a:t>磁现象的电本质</a:t>
            </a:r>
          </a:p>
        </p:txBody>
      </p:sp>
      <p:sp>
        <p:nvSpPr>
          <p:cNvPr id="2057" name="Rectangle 68"/>
          <p:cNvSpPr>
            <a:spLocks noChangeArrowheads="1"/>
          </p:cNvSpPr>
          <p:nvPr/>
        </p:nvSpPr>
        <p:spPr bwMode="auto">
          <a:xfrm>
            <a:off x="1524001" y="2382322"/>
            <a:ext cx="184731" cy="369332"/>
          </a:xfrm>
          <a:prstGeom prst="rect">
            <a:avLst/>
          </a:prstGeom>
          <a:noFill/>
          <a:ln w="9525" algn="ctr">
            <a:noFill/>
            <a:miter lim="800000"/>
            <a:headEnd/>
            <a:tailEnd/>
          </a:ln>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9" name="Object 214">
                <a:extLst>
                  <a:ext uri="{FF2B5EF4-FFF2-40B4-BE49-F238E27FC236}">
                    <a16:creationId xmlns:a16="http://schemas.microsoft.com/office/drawing/2014/main" id="{C37A8457-A4DD-4D3A-8491-CDD5B25FD28E}"/>
                  </a:ext>
                </a:extLst>
              </p:cNvPr>
              <p:cNvSpPr txBox="1"/>
              <p:nvPr/>
            </p:nvSpPr>
            <p:spPr bwMode="auto">
              <a:xfrm>
                <a:off x="3124713" y="1960880"/>
                <a:ext cx="3337047" cy="1706607"/>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200" b="1" i="1" smtClean="0">
                              <a:solidFill>
                                <a:srgbClr val="000000"/>
                              </a:solidFill>
                              <a:latin typeface="Cambria Math" panose="02040503050406030204" pitchFamily="18" charset="0"/>
                            </a:rPr>
                          </m:ctrlPr>
                        </m:dPr>
                        <m:e>
                          <m:m>
                            <m:mPr>
                              <m:plcHide m:val="on"/>
                              <m:mcs>
                                <m:mc>
                                  <m:mcPr>
                                    <m:count m:val="1"/>
                                    <m:mcJc m:val="center"/>
                                  </m:mcPr>
                                </m:mc>
                              </m:mcs>
                              <m:ctrlPr>
                                <a:rPr lang="zh-CN" altLang="en-US" sz="2200" b="1" i="1">
                                  <a:solidFill>
                                    <a:srgbClr val="000000"/>
                                  </a:solidFill>
                                  <a:latin typeface="Cambria Math" panose="02040503050406030204" pitchFamily="18" charset="0"/>
                                </a:rPr>
                              </m:ctrlPr>
                            </m:mPr>
                            <m:mr>
                              <m:e>
                                <m:eqArr>
                                  <m:eqArrPr>
                                    <m:ctrlPr>
                                      <a:rPr lang="zh-CN" altLang="en-US" sz="2200" b="1" i="1">
                                        <a:solidFill>
                                          <a:srgbClr val="000000"/>
                                        </a:solidFill>
                                        <a:latin typeface="Cambria Math" panose="02040503050406030204" pitchFamily="18" charset="0"/>
                                      </a:rPr>
                                    </m:ctrlPr>
                                  </m:eqArrP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𝑭</m:t>
                                        </m:r>
                                      </m:e>
                                    </m:acc>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𝒒</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𝑬</m:t>
                                        </m:r>
                                      </m:e>
                                    </m:acc>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𝒒</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𝒗</m:t>
                                        </m:r>
                                      </m:e>
                                    </m:acc>
                                    <m:r>
                                      <a:rPr lang="zh-CN" altLang="en-US" sz="2200" b="1" i="1">
                                        <a:solidFill>
                                          <a:srgbClr val="000000"/>
                                        </a:solidFill>
                                        <a:latin typeface="Cambria Math" panose="02040503050406030204" pitchFamily="18" charset="0"/>
                                      </a:rPr>
                                      <m:t>×</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e>
                                  <m:e/>
                                </m:eqArr>
                              </m:e>
                            </m:mr>
                            <m:m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𝒗</m:t>
                                        </m:r>
                                      </m:e>
                                    </m:acc>
                                  </m:e>
                                  <m:sub>
                                    <m:r>
                                      <a:rPr lang="zh-CN" altLang="en-US" sz="2200" b="1" i="1">
                                        <a:solidFill>
                                          <a:srgbClr val="000000"/>
                                        </a:solidFill>
                                        <a:latin typeface="Cambria Math" panose="02040503050406030204" pitchFamily="18" charset="0"/>
                                      </a:rPr>
                                      <m:t>𝟎</m:t>
                                    </m:r>
                                  </m:sub>
                                </m:sSub>
                                <m:r>
                                  <a:rPr lang="zh-CN" altLang="en-US" sz="2200" b="1" i="1">
                                    <a:solidFill>
                                      <a:srgbClr val="000000"/>
                                    </a:solidFill>
                                    <a:latin typeface="Cambria Math" panose="02040503050406030204" pitchFamily="18" charset="0"/>
                                  </a:rPr>
                                  <m:t>/</m:t>
                                </m:r>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𝒄</m:t>
                                    </m:r>
                                  </m:e>
                                  <m:sup>
                                    <m:r>
                                      <a:rPr lang="zh-CN" altLang="en-US" sz="2200" b="1" i="1">
                                        <a:solidFill>
                                          <a:srgbClr val="000000"/>
                                        </a:solidFill>
                                        <a:latin typeface="Cambria Math" panose="02040503050406030204" pitchFamily="18" charset="0"/>
                                      </a:rPr>
                                      <m:t>𝟐</m:t>
                                    </m:r>
                                  </m:sup>
                                </m:sSup>
                                <m:r>
                                  <a:rPr lang="zh-CN" altLang="en-US" sz="2200" b="1" i="1">
                                    <a:solidFill>
                                      <a:srgbClr val="000000"/>
                                    </a:solidFill>
                                    <a:latin typeface="Cambria Math" panose="02040503050406030204" pitchFamily="18" charset="0"/>
                                  </a:rPr>
                                  <m:t>×</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𝑬</m:t>
                                    </m:r>
                                  </m:e>
                                </m:acc>
                              </m:e>
                            </m:mr>
                          </m:m>
                        </m:e>
                      </m:d>
                    </m:oMath>
                  </m:oMathPara>
                </a14:m>
                <a:endParaRPr lang="zh-CN" altLang="en-US" sz="2200" b="1" dirty="0">
                  <a:latin typeface="Cambria Math" panose="02040503050406030204" pitchFamily="18" charset="0"/>
                </a:endParaRPr>
              </a:p>
            </p:txBody>
          </p:sp>
        </mc:Choice>
        <mc:Fallback xmlns="">
          <p:sp>
            <p:nvSpPr>
              <p:cNvPr id="19" name="Object 214">
                <a:extLst>
                  <a:ext uri="{FF2B5EF4-FFF2-40B4-BE49-F238E27FC236}">
                    <a16:creationId xmlns:a16="http://schemas.microsoft.com/office/drawing/2014/main" id="{C37A8457-A4DD-4D3A-8491-CDD5B25FD28E}"/>
                  </a:ext>
                </a:extLst>
              </p:cNvPr>
              <p:cNvSpPr txBox="1">
                <a:spLocks noRot="1" noChangeAspect="1" noMove="1" noResize="1" noEditPoints="1" noAdjustHandles="1" noChangeArrowheads="1" noChangeShapeType="1" noTextEdit="1"/>
              </p:cNvSpPr>
              <p:nvPr/>
            </p:nvSpPr>
            <p:spPr bwMode="auto">
              <a:xfrm>
                <a:off x="3124713" y="1960880"/>
                <a:ext cx="3337047" cy="1706607"/>
              </a:xfrm>
              <a:prstGeom prst="rect">
                <a:avLst/>
              </a:prstGeom>
              <a:blipFill>
                <a:blip r:embed="rId2"/>
                <a:stretch>
                  <a:fillRect/>
                </a:stretch>
              </a:blipFill>
            </p:spPr>
            <p:txBody>
              <a:bodyPr/>
              <a:lstStyle/>
              <a:p>
                <a:r>
                  <a:rPr lang="zh-CN" altLang="en-US">
                    <a:noFill/>
                  </a:rPr>
                  <a:t> </a:t>
                </a:r>
              </a:p>
            </p:txBody>
          </p:sp>
        </mc:Fallback>
      </mc:AlternateContent>
      <p:sp>
        <p:nvSpPr>
          <p:cNvPr id="20" name="Text Box 218">
            <a:extLst>
              <a:ext uri="{FF2B5EF4-FFF2-40B4-BE49-F238E27FC236}">
                <a16:creationId xmlns:a16="http://schemas.microsoft.com/office/drawing/2014/main" id="{E3B39F43-4A21-45BA-B849-7ECF04B74243}"/>
              </a:ext>
            </a:extLst>
          </p:cNvPr>
          <p:cNvSpPr txBox="1">
            <a:spLocks noChangeArrowheads="1"/>
          </p:cNvSpPr>
          <p:nvPr/>
        </p:nvSpPr>
        <p:spPr bwMode="auto">
          <a:xfrm>
            <a:off x="1958996" y="5438537"/>
            <a:ext cx="7804764" cy="433068"/>
          </a:xfrm>
          <a:prstGeom prst="rect">
            <a:avLst/>
          </a:prstGeom>
          <a:noFill/>
          <a:ln w="9525">
            <a:noFill/>
            <a:miter lim="800000"/>
            <a:headEnd/>
            <a:tailEnd/>
          </a:ln>
        </p:spPr>
        <p:txBody>
          <a:bodyPr wrap="square" lIns="90000" tIns="46800" rIns="90000" bIns="46800" anchor="ctr">
            <a:spAutoFit/>
          </a:bodyPr>
          <a:lstStyle/>
          <a:p>
            <a:r>
              <a:rPr kumimoji="1" lang="zh-CN" altLang="en-US" sz="2200" b="1" dirty="0">
                <a:latin typeface="黑体" pitchFamily="49" charset="-122"/>
              </a:rPr>
              <a:t>结论： 磁场力是运动电荷产生的电场力的相对论效应部分</a:t>
            </a:r>
          </a:p>
        </p:txBody>
      </p:sp>
      <p:sp>
        <p:nvSpPr>
          <p:cNvPr id="21" name="Text Box 222">
            <a:extLst>
              <a:ext uri="{FF2B5EF4-FFF2-40B4-BE49-F238E27FC236}">
                <a16:creationId xmlns:a16="http://schemas.microsoft.com/office/drawing/2014/main" id="{6D8C36DF-7471-47C9-8B8D-AE4B43095DFE}"/>
              </a:ext>
            </a:extLst>
          </p:cNvPr>
          <p:cNvSpPr txBox="1">
            <a:spLocks noChangeArrowheads="1"/>
          </p:cNvSpPr>
          <p:nvPr/>
        </p:nvSpPr>
        <p:spPr bwMode="auto">
          <a:xfrm>
            <a:off x="2382837" y="3737397"/>
            <a:ext cx="7019925" cy="881460"/>
          </a:xfrm>
          <a:prstGeom prst="rect">
            <a:avLst/>
          </a:prstGeom>
          <a:noFill/>
          <a:ln w="9525" algn="ctr">
            <a:noFill/>
            <a:miter lim="800000"/>
            <a:headEnd/>
            <a:tailEnd/>
          </a:ln>
        </p:spPr>
        <p:txBody>
          <a:bodyPr>
            <a:spAutoFit/>
          </a:bodyPr>
          <a:lstStyle/>
          <a:p>
            <a:pPr>
              <a:lnSpc>
                <a:spcPct val="120000"/>
              </a:lnSpc>
              <a:buFontTx/>
              <a:buChar char="•"/>
            </a:pPr>
            <a:r>
              <a:rPr lang="zh-CN" altLang="en-US" sz="2200" b="1" dirty="0"/>
              <a:t> </a:t>
            </a:r>
            <a:r>
              <a:rPr lang="en-US" altLang="zh-CN" sz="2200" b="1" i="1" dirty="0">
                <a:latin typeface="Book Antiqua" pitchFamily="18" charset="0"/>
              </a:rPr>
              <a:t>v</a:t>
            </a:r>
            <a:r>
              <a:rPr lang="zh-CN" altLang="en-US" sz="2200" b="1" dirty="0"/>
              <a:t>是运动电荷相对于观察者（</a:t>
            </a:r>
            <a:r>
              <a:rPr lang="en-US" altLang="zh-CN" sz="2200" b="1" dirty="0"/>
              <a:t>S</a:t>
            </a:r>
            <a:r>
              <a:rPr lang="zh-CN" altLang="en-US" sz="2200" b="1" dirty="0"/>
              <a:t>系）的速度</a:t>
            </a:r>
          </a:p>
          <a:p>
            <a:pPr>
              <a:lnSpc>
                <a:spcPct val="120000"/>
              </a:lnSpc>
              <a:buFontTx/>
              <a:buChar char="•"/>
            </a:pPr>
            <a:r>
              <a:rPr lang="zh-CN" altLang="en-US" sz="2200" b="1" dirty="0"/>
              <a:t> </a:t>
            </a:r>
            <a:r>
              <a:rPr lang="en-US" altLang="zh-CN" sz="2200" b="1" i="1" dirty="0">
                <a:latin typeface="Book Antiqua" pitchFamily="18" charset="0"/>
              </a:rPr>
              <a:t>v</a:t>
            </a:r>
            <a:r>
              <a:rPr lang="en-US" altLang="zh-CN" sz="2200" b="1" i="1" baseline="-25000" dirty="0">
                <a:latin typeface="Book Antiqua" pitchFamily="18" charset="0"/>
              </a:rPr>
              <a:t>0</a:t>
            </a:r>
            <a:r>
              <a:rPr lang="zh-CN" altLang="en-US" sz="2200" b="1" dirty="0"/>
              <a:t>是场源电荷相对于观察者（</a:t>
            </a:r>
            <a:r>
              <a:rPr lang="en-US" altLang="zh-CN" sz="2200" b="1" dirty="0"/>
              <a:t>S </a:t>
            </a:r>
            <a:r>
              <a:rPr lang="zh-CN" altLang="en-US" sz="2200" b="1" dirty="0"/>
              <a:t>系）的速度</a:t>
            </a:r>
          </a:p>
        </p:txBody>
      </p:sp>
      <p:sp>
        <p:nvSpPr>
          <p:cNvPr id="7" name="文本框 6">
            <a:extLst>
              <a:ext uri="{FF2B5EF4-FFF2-40B4-BE49-F238E27FC236}">
                <a16:creationId xmlns:a16="http://schemas.microsoft.com/office/drawing/2014/main" id="{785E26FD-1C91-4680-8E62-FB40273E1755}"/>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Text Box 5"/>
          <p:cNvSpPr txBox="1">
            <a:spLocks noChangeArrowheads="1"/>
          </p:cNvSpPr>
          <p:nvPr/>
        </p:nvSpPr>
        <p:spPr bwMode="auto">
          <a:xfrm>
            <a:off x="603248" y="4465960"/>
            <a:ext cx="44640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rgbClr val="660066"/>
                </a:solidFill>
              </a:rPr>
              <a:t>答</a:t>
            </a:r>
            <a:r>
              <a:rPr lang="zh-CN" altLang="en-US" sz="2200" b="1" dirty="0">
                <a:solidFill>
                  <a:schemeClr val="tx1"/>
                </a:solidFill>
              </a:rPr>
              <a:t>：</a:t>
            </a:r>
            <a:r>
              <a:rPr lang="en-US" altLang="zh-CN" sz="2200" b="1" dirty="0">
                <a:solidFill>
                  <a:schemeClr val="tx1"/>
                </a:solidFill>
              </a:rPr>
              <a:t>(D) </a:t>
            </a:r>
            <a:r>
              <a:rPr lang="zh-CN" altLang="en-US" sz="2200" b="1" dirty="0">
                <a:solidFill>
                  <a:schemeClr val="tx1"/>
                </a:solidFill>
              </a:rPr>
              <a:t>对，</a:t>
            </a:r>
            <a:r>
              <a:rPr lang="en-US" altLang="zh-CN" sz="2200" b="1" i="1" dirty="0">
                <a:solidFill>
                  <a:schemeClr val="tx1"/>
                </a:solidFill>
              </a:rPr>
              <a:t>q </a:t>
            </a:r>
            <a:r>
              <a:rPr lang="zh-CN" altLang="en-US" sz="2200" b="1" dirty="0">
                <a:solidFill>
                  <a:schemeClr val="tx1"/>
                </a:solidFill>
              </a:rPr>
              <a:t>在 </a:t>
            </a:r>
            <a:r>
              <a:rPr lang="en-US" altLang="zh-CN" sz="2200" b="1" i="1" dirty="0">
                <a:solidFill>
                  <a:schemeClr val="tx1"/>
                </a:solidFill>
              </a:rPr>
              <a:t>o </a:t>
            </a:r>
            <a:r>
              <a:rPr lang="zh-CN" altLang="en-US" sz="2200" b="1" dirty="0">
                <a:solidFill>
                  <a:schemeClr val="tx1"/>
                </a:solidFill>
              </a:rPr>
              <a:t>点产生的电场 </a:t>
            </a:r>
          </a:p>
        </p:txBody>
      </p:sp>
      <p:graphicFrame>
        <p:nvGraphicFramePr>
          <p:cNvPr id="189446" name="Object 6"/>
          <p:cNvGraphicFramePr>
            <a:graphicFrameLocks noChangeAspect="1"/>
          </p:cNvGraphicFramePr>
          <p:nvPr>
            <p:extLst>
              <p:ext uri="{D42A27DB-BD31-4B8C-83A1-F6EECF244321}">
                <p14:modId xmlns:p14="http://schemas.microsoft.com/office/powerpoint/2010/main" val="344306962"/>
              </p:ext>
            </p:extLst>
          </p:nvPr>
        </p:nvGraphicFramePr>
        <p:xfrm>
          <a:off x="1878448" y="4940623"/>
          <a:ext cx="5466475" cy="787399"/>
        </p:xfrm>
        <a:graphic>
          <a:graphicData uri="http://schemas.openxmlformats.org/presentationml/2006/ole">
            <mc:AlternateContent xmlns:mc="http://schemas.openxmlformats.org/markup-compatibility/2006">
              <mc:Choice xmlns:v="urn:schemas-microsoft-com:vml" Requires="v">
                <p:oleObj spid="_x0000_s61580" name="Equation" r:id="rId3" imgW="3060360" imgH="444240" progId="Equation.DSMT4">
                  <p:embed/>
                </p:oleObj>
              </mc:Choice>
              <mc:Fallback>
                <p:oleObj name="Equation" r:id="rId3" imgW="3060360" imgH="444240" progId="Equation.DSMT4">
                  <p:embed/>
                  <p:pic>
                    <p:nvPicPr>
                      <p:cNvPr id="189446" name="Object 6"/>
                      <p:cNvPicPr>
                        <a:picLocks noChangeAspect="1" noChangeArrowheads="1"/>
                      </p:cNvPicPr>
                      <p:nvPr/>
                    </p:nvPicPr>
                    <p:blipFill>
                      <a:blip r:embed="rId4"/>
                      <a:srcRect/>
                      <a:stretch>
                        <a:fillRect/>
                      </a:stretch>
                    </p:blipFill>
                    <p:spPr bwMode="auto">
                      <a:xfrm>
                        <a:off x="1878448" y="4940623"/>
                        <a:ext cx="5466475" cy="787399"/>
                      </a:xfrm>
                      <a:prstGeom prst="rect">
                        <a:avLst/>
                      </a:prstGeom>
                      <a:noFill/>
                    </p:spPr>
                  </p:pic>
                </p:oleObj>
              </mc:Fallback>
            </mc:AlternateContent>
          </a:graphicData>
        </a:graphic>
      </p:graphicFrame>
      <p:sp>
        <p:nvSpPr>
          <p:cNvPr id="27654" name="Text Box 8"/>
          <p:cNvSpPr txBox="1">
            <a:spLocks noChangeArrowheads="1"/>
          </p:cNvSpPr>
          <p:nvPr/>
        </p:nvSpPr>
        <p:spPr bwMode="auto">
          <a:xfrm>
            <a:off x="1106487" y="6118547"/>
            <a:ext cx="21605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dirty="0">
                <a:solidFill>
                  <a:schemeClr val="tx1"/>
                </a:solidFill>
              </a:rPr>
              <a:t>位移电流密度 </a:t>
            </a:r>
          </a:p>
        </p:txBody>
      </p:sp>
      <p:graphicFrame>
        <p:nvGraphicFramePr>
          <p:cNvPr id="27651" name="Object 9"/>
          <p:cNvGraphicFramePr>
            <a:graphicFrameLocks noChangeAspect="1"/>
          </p:cNvGraphicFramePr>
          <p:nvPr>
            <p:extLst>
              <p:ext uri="{D42A27DB-BD31-4B8C-83A1-F6EECF244321}">
                <p14:modId xmlns:p14="http://schemas.microsoft.com/office/powerpoint/2010/main" val="2372055936"/>
              </p:ext>
            </p:extLst>
          </p:nvPr>
        </p:nvGraphicFramePr>
        <p:xfrm>
          <a:off x="3000390" y="5923284"/>
          <a:ext cx="4417844" cy="787398"/>
        </p:xfrm>
        <a:graphic>
          <a:graphicData uri="http://schemas.openxmlformats.org/presentationml/2006/ole">
            <mc:AlternateContent xmlns:mc="http://schemas.openxmlformats.org/markup-compatibility/2006">
              <mc:Choice xmlns:v="urn:schemas-microsoft-com:vml" Requires="v">
                <p:oleObj spid="_x0000_s61581" name="Equation" r:id="rId5" imgW="2336760" imgH="419040" progId="Equation.DSMT4">
                  <p:embed/>
                </p:oleObj>
              </mc:Choice>
              <mc:Fallback>
                <p:oleObj name="Equation" r:id="rId5" imgW="2336760" imgH="419040" progId="Equation.DSMT4">
                  <p:embed/>
                  <p:pic>
                    <p:nvPicPr>
                      <p:cNvPr id="27651" name="Object 9"/>
                      <p:cNvPicPr>
                        <a:picLocks noChangeAspect="1" noChangeArrowheads="1"/>
                      </p:cNvPicPr>
                      <p:nvPr/>
                    </p:nvPicPr>
                    <p:blipFill>
                      <a:blip r:embed="rId6"/>
                      <a:srcRect/>
                      <a:stretch>
                        <a:fillRect/>
                      </a:stretch>
                    </p:blipFill>
                    <p:spPr bwMode="auto">
                      <a:xfrm>
                        <a:off x="3000390" y="5923284"/>
                        <a:ext cx="4417844" cy="787398"/>
                      </a:xfrm>
                      <a:prstGeom prst="rect">
                        <a:avLst/>
                      </a:prstGeom>
                      <a:noFill/>
                    </p:spPr>
                  </p:pic>
                </p:oleObj>
              </mc:Fallback>
            </mc:AlternateContent>
          </a:graphicData>
        </a:graphic>
      </p:graphicFrame>
      <p:sp>
        <p:nvSpPr>
          <p:cNvPr id="30731" name="Text Box 12"/>
          <p:cNvSpPr txBox="1">
            <a:spLocks noChangeArrowheads="1"/>
          </p:cNvSpPr>
          <p:nvPr/>
        </p:nvSpPr>
        <p:spPr bwMode="auto">
          <a:xfrm>
            <a:off x="528320" y="654862"/>
            <a:ext cx="9272901"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lang="zh-CN" altLang="en-US" sz="2200" b="1" dirty="0">
                <a:solidFill>
                  <a:srgbClr val="660066"/>
                </a:solidFill>
              </a:rPr>
              <a:t>例</a:t>
            </a:r>
            <a:r>
              <a:rPr lang="en-US" altLang="zh-CN" sz="2200" b="1" dirty="0">
                <a:solidFill>
                  <a:srgbClr val="660066"/>
                </a:solidFill>
              </a:rPr>
              <a:t>12.6.1</a:t>
            </a:r>
            <a:r>
              <a:rPr lang="zh-CN" altLang="en-US" sz="2200" b="1" dirty="0">
                <a:solidFill>
                  <a:schemeClr val="tx1"/>
                </a:solidFill>
              </a:rPr>
              <a:t>：电量为 </a:t>
            </a:r>
            <a:r>
              <a:rPr lang="en-US" altLang="zh-CN" sz="2200" b="1" i="1" dirty="0">
                <a:solidFill>
                  <a:schemeClr val="tx1"/>
                </a:solidFill>
              </a:rPr>
              <a:t>q </a:t>
            </a:r>
            <a:r>
              <a:rPr lang="zh-CN" altLang="en-US" sz="2200" b="1" dirty="0">
                <a:solidFill>
                  <a:schemeClr val="tx1"/>
                </a:solidFill>
              </a:rPr>
              <a:t>的点电荷以匀角速度 </a:t>
            </a:r>
            <a:r>
              <a:rPr lang="zh-CN" altLang="en-US" sz="2200" b="1" i="1" dirty="0">
                <a:solidFill>
                  <a:schemeClr val="tx1"/>
                </a:solidFill>
                <a:sym typeface="Symbol" panose="05050102010706020507" pitchFamily="18" charset="2"/>
              </a:rPr>
              <a:t> </a:t>
            </a:r>
            <a:r>
              <a:rPr lang="zh-CN" altLang="en-US" sz="2200" b="1" dirty="0">
                <a:solidFill>
                  <a:schemeClr val="tx1"/>
                </a:solidFill>
              </a:rPr>
              <a:t>作半径为 </a:t>
            </a:r>
            <a:r>
              <a:rPr lang="en-US" altLang="zh-CN" sz="2200" b="1" i="1" dirty="0">
                <a:solidFill>
                  <a:schemeClr val="tx1"/>
                </a:solidFill>
              </a:rPr>
              <a:t>R </a:t>
            </a:r>
            <a:r>
              <a:rPr lang="zh-CN" altLang="en-US" sz="2200" b="1" dirty="0">
                <a:solidFill>
                  <a:schemeClr val="tx1"/>
                </a:solidFill>
              </a:rPr>
              <a:t>圆周运动，设 </a:t>
            </a:r>
            <a:r>
              <a:rPr lang="en-US" altLang="zh-CN" sz="2200" b="1" i="1" dirty="0">
                <a:solidFill>
                  <a:schemeClr val="tx1"/>
                </a:solidFill>
              </a:rPr>
              <a:t>t</a:t>
            </a:r>
            <a:r>
              <a:rPr lang="zh-CN" altLang="en-US" sz="2200" b="1" dirty="0">
                <a:solidFill>
                  <a:schemeClr val="tx1"/>
                </a:solidFill>
              </a:rPr>
              <a:t>＝</a:t>
            </a:r>
            <a:r>
              <a:rPr lang="en-US" altLang="zh-CN" sz="2200" b="1" dirty="0">
                <a:solidFill>
                  <a:schemeClr val="tx1"/>
                </a:solidFill>
              </a:rPr>
              <a:t>0</a:t>
            </a:r>
          </a:p>
          <a:p>
            <a:pPr eaLnBrk="1" hangingPunct="1">
              <a:lnSpc>
                <a:spcPct val="150000"/>
              </a:lnSpc>
            </a:pPr>
            <a:r>
              <a:rPr lang="zh-CN" altLang="en-US" sz="2200" b="1" dirty="0">
                <a:solidFill>
                  <a:schemeClr val="tx1"/>
                </a:solidFill>
              </a:rPr>
              <a:t>       坐标为 </a:t>
            </a:r>
            <a:r>
              <a:rPr lang="en-US" altLang="zh-CN" sz="2200" b="1" i="1" dirty="0" err="1">
                <a:solidFill>
                  <a:schemeClr val="tx1"/>
                </a:solidFill>
              </a:rPr>
              <a:t>x</a:t>
            </a:r>
            <a:r>
              <a:rPr lang="en-US" altLang="zh-CN" sz="2200" b="1" baseline="-25000" dirty="0" err="1">
                <a:solidFill>
                  <a:schemeClr val="tx1"/>
                </a:solidFill>
              </a:rPr>
              <a:t>0</a:t>
            </a:r>
            <a:r>
              <a:rPr lang="zh-CN" altLang="en-US" sz="2200" b="1" dirty="0">
                <a:solidFill>
                  <a:schemeClr val="tx1"/>
                </a:solidFill>
              </a:rPr>
              <a:t>＝</a:t>
            </a:r>
            <a:r>
              <a:rPr lang="en-US" altLang="zh-CN" sz="2200" b="1" i="1" dirty="0">
                <a:solidFill>
                  <a:schemeClr val="tx1"/>
                </a:solidFill>
              </a:rPr>
              <a:t>R</a:t>
            </a:r>
            <a:r>
              <a:rPr lang="zh-CN" altLang="en-US" sz="2200" b="1" dirty="0">
                <a:solidFill>
                  <a:schemeClr val="tx1"/>
                </a:solidFill>
              </a:rPr>
              <a:t>，</a:t>
            </a:r>
            <a:r>
              <a:rPr lang="en-US" altLang="zh-CN" sz="2200" b="1" i="1" dirty="0" err="1">
                <a:solidFill>
                  <a:schemeClr val="tx1"/>
                </a:solidFill>
              </a:rPr>
              <a:t>y</a:t>
            </a:r>
            <a:r>
              <a:rPr lang="en-US" altLang="zh-CN" sz="2200" b="1" baseline="-25000" dirty="0" err="1">
                <a:solidFill>
                  <a:schemeClr val="tx1"/>
                </a:solidFill>
              </a:rPr>
              <a:t>0</a:t>
            </a:r>
            <a:r>
              <a:rPr lang="zh-CN" altLang="en-US" sz="2200" b="1" dirty="0">
                <a:solidFill>
                  <a:schemeClr val="tx1"/>
                </a:solidFill>
              </a:rPr>
              <a:t>＝</a:t>
            </a:r>
            <a:r>
              <a:rPr lang="en-US" altLang="zh-CN" sz="2200" b="1" dirty="0">
                <a:solidFill>
                  <a:schemeClr val="tx1"/>
                </a:solidFill>
              </a:rPr>
              <a:t>0</a:t>
            </a:r>
            <a:r>
              <a:rPr lang="zh-CN" altLang="en-US" sz="2200" b="1" dirty="0">
                <a:solidFill>
                  <a:schemeClr val="tx1"/>
                </a:solidFill>
              </a:rPr>
              <a:t>，以 </a:t>
            </a:r>
            <a:r>
              <a:rPr lang="en-US" altLang="zh-CN" sz="2200" b="1" i="1" dirty="0" err="1">
                <a:solidFill>
                  <a:schemeClr val="tx1"/>
                </a:solidFill>
              </a:rPr>
              <a:t>i</a:t>
            </a:r>
            <a:r>
              <a:rPr lang="zh-CN" altLang="en-US" sz="2200" b="1" dirty="0">
                <a:solidFill>
                  <a:schemeClr val="tx1"/>
                </a:solidFill>
              </a:rPr>
              <a:t>、</a:t>
            </a:r>
            <a:r>
              <a:rPr lang="en-US" altLang="zh-CN" sz="2200" b="1" i="1" dirty="0">
                <a:solidFill>
                  <a:schemeClr val="tx1"/>
                </a:solidFill>
              </a:rPr>
              <a:t>j </a:t>
            </a:r>
            <a:r>
              <a:rPr lang="zh-CN" altLang="en-US" sz="2200" b="1" dirty="0">
                <a:solidFill>
                  <a:schemeClr val="tx1"/>
                </a:solidFill>
              </a:rPr>
              <a:t>分别表示 </a:t>
            </a:r>
            <a:r>
              <a:rPr lang="en-US" altLang="zh-CN" sz="2200" b="1" i="1" dirty="0">
                <a:solidFill>
                  <a:schemeClr val="tx1"/>
                </a:solidFill>
              </a:rPr>
              <a:t>x</a:t>
            </a:r>
            <a:r>
              <a:rPr lang="zh-CN" altLang="en-US" sz="2200" b="1" dirty="0">
                <a:solidFill>
                  <a:schemeClr val="tx1"/>
                </a:solidFill>
              </a:rPr>
              <a:t>、</a:t>
            </a:r>
            <a:r>
              <a:rPr lang="en-US" altLang="zh-CN" sz="2200" b="1" i="1" dirty="0">
                <a:solidFill>
                  <a:schemeClr val="tx1"/>
                </a:solidFill>
              </a:rPr>
              <a:t>y </a:t>
            </a:r>
            <a:r>
              <a:rPr lang="zh-CN" altLang="en-US" sz="2200" b="1" dirty="0">
                <a:solidFill>
                  <a:schemeClr val="tx1"/>
                </a:solidFill>
              </a:rPr>
              <a:t>轴上的单位矢量</a:t>
            </a:r>
          </a:p>
          <a:p>
            <a:pPr eaLnBrk="1" hangingPunct="1">
              <a:lnSpc>
                <a:spcPct val="150000"/>
              </a:lnSpc>
            </a:pPr>
            <a:r>
              <a:rPr lang="zh-CN" altLang="en-US" sz="2200" b="1" dirty="0">
                <a:solidFill>
                  <a:srgbClr val="660066"/>
                </a:solidFill>
              </a:rPr>
              <a:t>求</a:t>
            </a:r>
            <a:r>
              <a:rPr lang="zh-CN" altLang="en-US" sz="2200" b="1" dirty="0">
                <a:solidFill>
                  <a:schemeClr val="tx1"/>
                </a:solidFill>
              </a:rPr>
              <a:t>：圆心处</a:t>
            </a:r>
            <a:r>
              <a:rPr lang="en-US" altLang="zh-CN" sz="2200" b="1" i="1" dirty="0">
                <a:solidFill>
                  <a:schemeClr val="tx1"/>
                </a:solidFill>
              </a:rPr>
              <a:t> o </a:t>
            </a:r>
            <a:r>
              <a:rPr lang="zh-CN" altLang="en-US" sz="2200" b="1" dirty="0">
                <a:solidFill>
                  <a:schemeClr val="tx1"/>
                </a:solidFill>
              </a:rPr>
              <a:t>点的位移电流密度 </a:t>
            </a:r>
          </a:p>
        </p:txBody>
      </p:sp>
      <p:pic>
        <p:nvPicPr>
          <p:cNvPr id="30732" name="Picture 13" descr="078"/>
          <p:cNvPicPr>
            <a:picLocks noChangeAspect="1" noChangeArrowheads="1"/>
          </p:cNvPicPr>
          <p:nvPr/>
        </p:nvPicPr>
        <p:blipFill>
          <a:blip r:embed="rId7">
            <a:lum bright="-6000"/>
            <a:extLst>
              <a:ext uri="{28A0092B-C50C-407E-A947-70E740481C1C}">
                <a14:useLocalDpi xmlns:a14="http://schemas.microsoft.com/office/drawing/2010/main" val="0"/>
              </a:ext>
            </a:extLst>
          </a:blip>
          <a:srcRect l="9393" t="7735" r="8199" b="17905"/>
          <a:stretch>
            <a:fillRect/>
          </a:stretch>
        </p:blipFill>
        <p:spPr bwMode="auto">
          <a:xfrm>
            <a:off x="9874246" y="1409664"/>
            <a:ext cx="2232025" cy="1824038"/>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grpSp>
        <p:nvGrpSpPr>
          <p:cNvPr id="30733" name="组合 19"/>
          <p:cNvGrpSpPr>
            <a:grpSpLocks/>
          </p:cNvGrpSpPr>
          <p:nvPr/>
        </p:nvGrpSpPr>
        <p:grpSpPr bwMode="auto">
          <a:xfrm>
            <a:off x="2063750" y="2496389"/>
            <a:ext cx="6138858" cy="1763132"/>
            <a:chOff x="773112" y="4972637"/>
            <a:chExt cx="6138857" cy="1763132"/>
          </a:xfrm>
        </p:grpSpPr>
        <p:graphicFrame>
          <p:nvGraphicFramePr>
            <p:cNvPr id="30724" name="Object 17"/>
            <p:cNvGraphicFramePr>
              <a:graphicFrameLocks noChangeAspect="1"/>
            </p:cNvGraphicFramePr>
            <p:nvPr/>
          </p:nvGraphicFramePr>
          <p:xfrm>
            <a:off x="1436805" y="4972637"/>
            <a:ext cx="1717666" cy="744803"/>
          </p:xfrm>
          <a:graphic>
            <a:graphicData uri="http://schemas.openxmlformats.org/presentationml/2006/ole">
              <mc:AlternateContent xmlns:mc="http://schemas.openxmlformats.org/markup-compatibility/2006">
                <mc:Choice xmlns:v="urn:schemas-microsoft-com:vml" Requires="v">
                  <p:oleObj spid="_x0000_s61582" name="Equation" r:id="rId8" imgW="939600" imgH="406080" progId="Equation.DSMT4">
                    <p:embed/>
                  </p:oleObj>
                </mc:Choice>
                <mc:Fallback>
                  <p:oleObj name="Equation" r:id="rId8" imgW="939600" imgH="406080" progId="Equation.DSMT4">
                    <p:embed/>
                    <p:pic>
                      <p:nvPicPr>
                        <p:cNvPr id="30724" name="Object 17"/>
                        <p:cNvPicPr>
                          <a:picLocks noChangeAspect="1" noChangeArrowheads="1"/>
                        </p:cNvPicPr>
                        <p:nvPr/>
                      </p:nvPicPr>
                      <p:blipFill>
                        <a:blip r:embed="rId9"/>
                        <a:srcRect/>
                        <a:stretch>
                          <a:fillRect/>
                        </a:stretch>
                      </p:blipFill>
                      <p:spPr bwMode="auto">
                        <a:xfrm>
                          <a:off x="1436805" y="4972637"/>
                          <a:ext cx="1717666" cy="744803"/>
                        </a:xfrm>
                        <a:prstGeom prst="rect">
                          <a:avLst/>
                        </a:prstGeom>
                        <a:noFill/>
                      </p:spPr>
                    </p:pic>
                  </p:oleObj>
                </mc:Fallback>
              </mc:AlternateContent>
            </a:graphicData>
          </a:graphic>
        </p:graphicFrame>
        <p:grpSp>
          <p:nvGrpSpPr>
            <p:cNvPr id="30734" name="Group 28"/>
            <p:cNvGrpSpPr>
              <a:grpSpLocks/>
            </p:cNvGrpSpPr>
            <p:nvPr/>
          </p:nvGrpSpPr>
          <p:grpSpPr bwMode="auto">
            <a:xfrm>
              <a:off x="773112" y="4987930"/>
              <a:ext cx="6138857" cy="1747839"/>
              <a:chOff x="487" y="3172"/>
              <a:chExt cx="3867" cy="1101"/>
            </a:xfrm>
          </p:grpSpPr>
          <p:sp>
            <p:nvSpPr>
              <p:cNvPr id="30735" name="Text Box 16"/>
              <p:cNvSpPr txBox="1">
                <a:spLocks noChangeArrowheads="1"/>
              </p:cNvSpPr>
              <p:nvPr/>
            </p:nvSpPr>
            <p:spPr bwMode="auto">
              <a:xfrm>
                <a:off x="487" y="3234"/>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chemeClr val="tx1"/>
                    </a:solidFill>
                  </a:rPr>
                  <a:t>(A) </a:t>
                </a:r>
              </a:p>
            </p:txBody>
          </p:sp>
          <p:sp>
            <p:nvSpPr>
              <p:cNvPr id="30736" name="Text Box 19"/>
              <p:cNvSpPr txBox="1">
                <a:spLocks noChangeArrowheads="1"/>
              </p:cNvSpPr>
              <p:nvPr/>
            </p:nvSpPr>
            <p:spPr bwMode="auto">
              <a:xfrm>
                <a:off x="2152" y="3234"/>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dirty="0">
                    <a:solidFill>
                      <a:schemeClr val="tx1"/>
                    </a:solidFill>
                  </a:rPr>
                  <a:t>(B) </a:t>
                </a:r>
              </a:p>
            </p:txBody>
          </p:sp>
          <p:graphicFrame>
            <p:nvGraphicFramePr>
              <p:cNvPr id="30725" name="Object 20"/>
              <p:cNvGraphicFramePr>
                <a:graphicFrameLocks noChangeAspect="1"/>
              </p:cNvGraphicFramePr>
              <p:nvPr/>
            </p:nvGraphicFramePr>
            <p:xfrm>
              <a:off x="2607" y="3172"/>
              <a:ext cx="1117" cy="469"/>
            </p:xfrm>
            <a:graphic>
              <a:graphicData uri="http://schemas.openxmlformats.org/presentationml/2006/ole">
                <mc:AlternateContent xmlns:mc="http://schemas.openxmlformats.org/markup-compatibility/2006">
                  <mc:Choice xmlns:v="urn:schemas-microsoft-com:vml" Requires="v">
                    <p:oleObj spid="_x0000_s61583" name="Equation" r:id="rId10" imgW="965160" imgH="406080" progId="Equation.DSMT4">
                      <p:embed/>
                    </p:oleObj>
                  </mc:Choice>
                  <mc:Fallback>
                    <p:oleObj name="Equation" r:id="rId10" imgW="965160" imgH="406080" progId="Equation.DSMT4">
                      <p:embed/>
                      <p:pic>
                        <p:nvPicPr>
                          <p:cNvPr id="30725" name="Object 20"/>
                          <p:cNvPicPr>
                            <a:picLocks noChangeAspect="1" noChangeArrowheads="1"/>
                          </p:cNvPicPr>
                          <p:nvPr/>
                        </p:nvPicPr>
                        <p:blipFill>
                          <a:blip r:embed="rId11"/>
                          <a:srcRect/>
                          <a:stretch>
                            <a:fillRect/>
                          </a:stretch>
                        </p:blipFill>
                        <p:spPr bwMode="auto">
                          <a:xfrm>
                            <a:off x="2607" y="3172"/>
                            <a:ext cx="1117" cy="469"/>
                          </a:xfrm>
                          <a:prstGeom prst="rect">
                            <a:avLst/>
                          </a:prstGeom>
                          <a:noFill/>
                        </p:spPr>
                      </p:pic>
                    </p:oleObj>
                  </mc:Fallback>
                </mc:AlternateContent>
              </a:graphicData>
            </a:graphic>
          </p:graphicFrame>
          <p:sp>
            <p:nvSpPr>
              <p:cNvPr id="30737" name="Text Box 22"/>
              <p:cNvSpPr txBox="1">
                <a:spLocks noChangeArrowheads="1"/>
              </p:cNvSpPr>
              <p:nvPr/>
            </p:nvSpPr>
            <p:spPr bwMode="auto">
              <a:xfrm>
                <a:off x="487" y="3868"/>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chemeClr val="tx1"/>
                    </a:solidFill>
                  </a:rPr>
                  <a:t>(C) </a:t>
                </a:r>
              </a:p>
            </p:txBody>
          </p:sp>
          <p:graphicFrame>
            <p:nvGraphicFramePr>
              <p:cNvPr id="30726" name="Object 23"/>
              <p:cNvGraphicFramePr>
                <a:graphicFrameLocks noChangeAspect="1"/>
              </p:cNvGraphicFramePr>
              <p:nvPr/>
            </p:nvGraphicFramePr>
            <p:xfrm>
              <a:off x="907" y="3800"/>
              <a:ext cx="591" cy="465"/>
            </p:xfrm>
            <a:graphic>
              <a:graphicData uri="http://schemas.openxmlformats.org/presentationml/2006/ole">
                <mc:AlternateContent xmlns:mc="http://schemas.openxmlformats.org/markup-compatibility/2006">
                  <mc:Choice xmlns:v="urn:schemas-microsoft-com:vml" Requires="v">
                    <p:oleObj spid="_x0000_s61584" name="Equation" r:id="rId12" imgW="520560" imgH="406080" progId="Equation.DSMT4">
                      <p:embed/>
                    </p:oleObj>
                  </mc:Choice>
                  <mc:Fallback>
                    <p:oleObj name="Equation" r:id="rId12" imgW="520560" imgH="406080" progId="Equation.DSMT4">
                      <p:embed/>
                      <p:pic>
                        <p:nvPicPr>
                          <p:cNvPr id="30726" name="Object 23"/>
                          <p:cNvPicPr>
                            <a:picLocks noChangeAspect="1" noChangeArrowheads="1"/>
                          </p:cNvPicPr>
                          <p:nvPr/>
                        </p:nvPicPr>
                        <p:blipFill>
                          <a:blip r:embed="rId13"/>
                          <a:srcRect/>
                          <a:stretch>
                            <a:fillRect/>
                          </a:stretch>
                        </p:blipFill>
                        <p:spPr bwMode="auto">
                          <a:xfrm>
                            <a:off x="907" y="3800"/>
                            <a:ext cx="591" cy="465"/>
                          </a:xfrm>
                          <a:prstGeom prst="rect">
                            <a:avLst/>
                          </a:prstGeom>
                          <a:noFill/>
                        </p:spPr>
                      </p:pic>
                    </p:oleObj>
                  </mc:Fallback>
                </mc:AlternateContent>
              </a:graphicData>
            </a:graphic>
          </p:graphicFrame>
          <p:sp>
            <p:nvSpPr>
              <p:cNvPr id="30738" name="Text Box 25"/>
              <p:cNvSpPr txBox="1">
                <a:spLocks noChangeArrowheads="1"/>
              </p:cNvSpPr>
              <p:nvPr/>
            </p:nvSpPr>
            <p:spPr bwMode="auto">
              <a:xfrm>
                <a:off x="2152" y="3883"/>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b="1">
                    <a:solidFill>
                      <a:schemeClr val="tx1"/>
                    </a:solidFill>
                  </a:rPr>
                  <a:t>(D) </a:t>
                </a:r>
              </a:p>
            </p:txBody>
          </p:sp>
          <p:graphicFrame>
            <p:nvGraphicFramePr>
              <p:cNvPr id="30727" name="Object 26"/>
              <p:cNvGraphicFramePr>
                <a:graphicFrameLocks noChangeAspect="1"/>
              </p:cNvGraphicFramePr>
              <p:nvPr/>
            </p:nvGraphicFramePr>
            <p:xfrm>
              <a:off x="2508" y="3777"/>
              <a:ext cx="1846" cy="496"/>
            </p:xfrm>
            <a:graphic>
              <a:graphicData uri="http://schemas.openxmlformats.org/presentationml/2006/ole">
                <mc:AlternateContent xmlns:mc="http://schemas.openxmlformats.org/markup-compatibility/2006">
                  <mc:Choice xmlns:v="urn:schemas-microsoft-com:vml" Requires="v">
                    <p:oleObj spid="_x0000_s61585" name="Equation" r:id="rId14" imgW="1523880" imgH="406080" progId="Equation.DSMT4">
                      <p:embed/>
                    </p:oleObj>
                  </mc:Choice>
                  <mc:Fallback>
                    <p:oleObj name="Equation" r:id="rId14" imgW="1523880" imgH="406080" progId="Equation.DSMT4">
                      <p:embed/>
                      <p:pic>
                        <p:nvPicPr>
                          <p:cNvPr id="30727" name="Object 26"/>
                          <p:cNvPicPr>
                            <a:picLocks noChangeAspect="1" noChangeArrowheads="1"/>
                          </p:cNvPicPr>
                          <p:nvPr/>
                        </p:nvPicPr>
                        <p:blipFill>
                          <a:blip r:embed="rId15"/>
                          <a:srcRect/>
                          <a:stretch>
                            <a:fillRect/>
                          </a:stretch>
                        </p:blipFill>
                        <p:spPr bwMode="auto">
                          <a:xfrm>
                            <a:off x="2508" y="3777"/>
                            <a:ext cx="1846" cy="496"/>
                          </a:xfrm>
                          <a:prstGeom prst="rect">
                            <a:avLst/>
                          </a:prstGeom>
                          <a:noFill/>
                        </p:spPr>
                      </p:pic>
                    </p:oleObj>
                  </mc:Fallback>
                </mc:AlternateContent>
              </a:graphicData>
            </a:graphic>
          </p:graphicFrame>
        </p:grpSp>
      </p:grpSp>
      <p:sp>
        <p:nvSpPr>
          <p:cNvPr id="19" name="文本框 18">
            <a:extLst>
              <a:ext uri="{FF2B5EF4-FFF2-40B4-BE49-F238E27FC236}">
                <a16:creationId xmlns:a16="http://schemas.microsoft.com/office/drawing/2014/main" id="{E5D244DA-E885-4B2E-B8D4-CA976A715A25}"/>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B36279EE-5D5F-4944-9F65-4A3FC1346C69}"/>
              </a:ext>
            </a:extLst>
          </p:cNvPr>
          <p:cNvSpPr>
            <a:spLocks noChangeArrowheads="1"/>
          </p:cNvSpPr>
          <p:nvPr/>
        </p:nvSpPr>
        <p:spPr bwMode="auto">
          <a:xfrm>
            <a:off x="932593" y="1707520"/>
            <a:ext cx="2376264" cy="41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50000"/>
              </a:spcBef>
              <a:buFont typeface="Wingdings" panose="05000000000000000000" pitchFamily="2" charset="2"/>
              <a:buChar char="p"/>
            </a:pPr>
            <a:r>
              <a:rPr lang="zh-CN" altLang="en-US" sz="2200" b="1" dirty="0">
                <a:solidFill>
                  <a:srgbClr val="0070C0"/>
                </a:solidFill>
                <a:latin typeface="黑体" panose="02010609060101010101" pitchFamily="49" charset="-122"/>
                <a:ea typeface="黑体" panose="02010609060101010101" pitchFamily="49" charset="-122"/>
              </a:rPr>
              <a:t>两条假设</a:t>
            </a:r>
            <a:endParaRPr lang="en-US" altLang="zh-CN" sz="2200" b="1" dirty="0">
              <a:solidFill>
                <a:srgbClr val="0070C0"/>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71F92CD3-742B-457F-95B7-B4B07EA8AE82}"/>
              </a:ext>
            </a:extLst>
          </p:cNvPr>
          <p:cNvSpPr/>
          <p:nvPr/>
        </p:nvSpPr>
        <p:spPr>
          <a:xfrm>
            <a:off x="1292633" y="2341781"/>
            <a:ext cx="2214244" cy="54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750"/>
              </a:spcBef>
            </a:pPr>
            <a:r>
              <a:rPr lang="zh-CN" altLang="en-US" sz="2200" b="1" dirty="0">
                <a:solidFill>
                  <a:srgbClr val="7030A0"/>
                </a:solidFill>
                <a:latin typeface="黑体" panose="02010609060101010101" pitchFamily="49" charset="-122"/>
              </a:rPr>
              <a:t>涡旋</a:t>
            </a:r>
            <a:r>
              <a:rPr lang="zh-CN" altLang="zh-CN" sz="2200" b="1" dirty="0">
                <a:solidFill>
                  <a:srgbClr val="7030A0"/>
                </a:solidFill>
                <a:latin typeface="黑体" panose="02010609060101010101" pitchFamily="49" charset="-122"/>
              </a:rPr>
              <a:t>电场假设</a:t>
            </a:r>
            <a:endParaRPr lang="zh-CN" altLang="en-US" sz="2200" b="1" dirty="0">
              <a:solidFill>
                <a:srgbClr val="7030A0"/>
              </a:solidFill>
              <a:latin typeface="黑体" panose="02010609060101010101" pitchFamily="49" charset="-122"/>
            </a:endParaRPr>
          </a:p>
        </p:txBody>
      </p:sp>
      <p:sp>
        <p:nvSpPr>
          <p:cNvPr id="5" name="矩形 4">
            <a:extLst>
              <a:ext uri="{FF2B5EF4-FFF2-40B4-BE49-F238E27FC236}">
                <a16:creationId xmlns:a16="http://schemas.microsoft.com/office/drawing/2014/main" id="{48EEA478-420D-42AA-8647-9991EA4AA465}"/>
              </a:ext>
            </a:extLst>
          </p:cNvPr>
          <p:cNvSpPr/>
          <p:nvPr/>
        </p:nvSpPr>
        <p:spPr>
          <a:xfrm>
            <a:off x="1292635" y="3217685"/>
            <a:ext cx="3060339" cy="11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750"/>
              </a:spcBef>
            </a:pPr>
            <a:r>
              <a:rPr lang="zh-CN" altLang="en-US" sz="2200" b="1" dirty="0">
                <a:solidFill>
                  <a:srgbClr val="7030A0"/>
                </a:solidFill>
                <a:latin typeface="黑体" panose="02010609060101010101" pitchFamily="49" charset="-122"/>
              </a:rPr>
              <a:t>位移电流</a:t>
            </a:r>
            <a:r>
              <a:rPr lang="zh-CN" altLang="zh-CN" sz="2200" b="1" dirty="0">
                <a:solidFill>
                  <a:srgbClr val="7030A0"/>
                </a:solidFill>
                <a:latin typeface="黑体" panose="02010609060101010101" pitchFamily="49" charset="-122"/>
              </a:rPr>
              <a:t>假设</a:t>
            </a:r>
            <a:endParaRPr lang="en-US" altLang="zh-CN" sz="2200" b="1" dirty="0">
              <a:solidFill>
                <a:srgbClr val="7030A0"/>
              </a:solidFill>
              <a:latin typeface="黑体" panose="02010609060101010101" pitchFamily="49" charset="-122"/>
            </a:endParaRPr>
          </a:p>
          <a:p>
            <a:pPr>
              <a:lnSpc>
                <a:spcPct val="150000"/>
              </a:lnSpc>
              <a:spcBef>
                <a:spcPts val="750"/>
              </a:spcBef>
            </a:pPr>
            <a:r>
              <a:rPr lang="zh-CN" altLang="en-US" sz="2200" b="1" dirty="0">
                <a:solidFill>
                  <a:srgbClr val="7030A0"/>
                </a:solidFill>
                <a:latin typeface="黑体" panose="02010609060101010101" pitchFamily="49" charset="-122"/>
              </a:rPr>
              <a:t>全电流的安培环路定理</a:t>
            </a: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A6626A22-B87B-4226-AC5B-DE466A6157BA}"/>
                  </a:ext>
                </a:extLst>
              </p:cNvPr>
              <p:cNvSpPr/>
              <p:nvPr/>
            </p:nvSpPr>
            <p:spPr>
              <a:xfrm>
                <a:off x="3790998" y="1959548"/>
                <a:ext cx="5353001" cy="1290931"/>
              </a:xfrm>
              <a:prstGeom prst="rect">
                <a:avLst/>
              </a:prstGeom>
              <a:ln>
                <a:noFill/>
              </a:ln>
            </p:spPr>
            <p:txBody>
              <a:bodyPr wrap="square">
                <a:spAutoFit/>
              </a:bodyPr>
              <a:lstStyle/>
              <a:p>
                <a:pPr marL="200025">
                  <a:lnSpc>
                    <a:spcPct val="150000"/>
                  </a:lnSpc>
                </a:pPr>
                <a14:m>
                  <m:oMathPara xmlns:m="http://schemas.openxmlformats.org/officeDocument/2006/math">
                    <m:oMathParaPr>
                      <m:jc m:val="centerGroup"/>
                    </m:oMathParaPr>
                    <m:oMath xmlns:m="http://schemas.openxmlformats.org/officeDocument/2006/math">
                      <m:nary>
                        <m:naryPr>
                          <m:chr m:val="∮"/>
                          <m:supHide m:val="on"/>
                          <m:ctrlPr>
                            <a:rPr lang="zh-CN" altLang="zh-CN" sz="2200" b="1" i="1">
                              <a:solidFill>
                                <a:schemeClr val="dk1"/>
                              </a:solidFill>
                              <a:latin typeface="Cambria Math" panose="02040503050406030204" pitchFamily="18" charset="0"/>
                            </a:rPr>
                          </m:ctrlPr>
                        </m:naryPr>
                        <m:sub>
                          <m:r>
                            <a:rPr lang="en-US" altLang="zh-CN" sz="2200" b="1" i="1">
                              <a:solidFill>
                                <a:schemeClr val="dk1"/>
                              </a:solidFill>
                              <a:latin typeface="Cambria Math" panose="02040503050406030204" pitchFamily="18" charset="0"/>
                            </a:rPr>
                            <m:t>𝒍</m:t>
                          </m:r>
                        </m:sub>
                        <m:sup/>
                        <m:e>
                          <m:acc>
                            <m:accPr>
                              <m:chr m:val="⃗"/>
                              <m:ctrlPr>
                                <a:rPr lang="zh-CN" altLang="zh-CN" sz="2200" b="1" i="1">
                                  <a:solidFill>
                                    <a:schemeClr val="dk1"/>
                                  </a:solidFill>
                                  <a:latin typeface="Cambria Math" panose="02040503050406030204" pitchFamily="18" charset="0"/>
                                </a:rPr>
                              </m:ctrlPr>
                            </m:accPr>
                            <m:e>
                              <m:sSub>
                                <m:sSubPr>
                                  <m:ctrlPr>
                                    <a:rPr lang="zh-CN" altLang="zh-CN" sz="2200" b="1" i="1">
                                      <a:solidFill>
                                        <a:schemeClr val="dk1"/>
                                      </a:solidFill>
                                      <a:latin typeface="Cambria Math" panose="02040503050406030204" pitchFamily="18" charset="0"/>
                                    </a:rPr>
                                  </m:ctrlPr>
                                </m:sSubPr>
                                <m:e>
                                  <m:r>
                                    <a:rPr lang="en-US" altLang="zh-CN" sz="2200" b="1" i="1">
                                      <a:solidFill>
                                        <a:schemeClr val="dk1"/>
                                      </a:solidFill>
                                      <a:latin typeface="Cambria Math" panose="02040503050406030204" pitchFamily="18" charset="0"/>
                                    </a:rPr>
                                    <m:t>𝑬</m:t>
                                  </m:r>
                                </m:e>
                                <m:sub>
                                  <m:r>
                                    <a:rPr lang="en-US" altLang="zh-CN" sz="2200" b="1" i="1">
                                      <a:solidFill>
                                        <a:schemeClr val="dk1"/>
                                      </a:solidFill>
                                      <a:latin typeface="Cambria Math" panose="02040503050406030204" pitchFamily="18" charset="0"/>
                                    </a:rPr>
                                    <m:t>𝒊</m:t>
                                  </m:r>
                                </m:sub>
                              </m:sSub>
                            </m:e>
                          </m:acc>
                          <m:r>
                            <a:rPr lang="en-US" altLang="zh-CN" sz="2200" b="1" i="1">
                              <a:solidFill>
                                <a:schemeClr val="dk1"/>
                              </a:solidFill>
                              <a:latin typeface="Cambria Math" panose="02040503050406030204" pitchFamily="18" charset="0"/>
                            </a:rPr>
                            <m:t>∙</m:t>
                          </m:r>
                          <m:r>
                            <a:rPr lang="en-US" altLang="zh-CN" sz="2200" b="1" i="1">
                              <a:solidFill>
                                <a:schemeClr val="dk1"/>
                              </a:solidFill>
                              <a:latin typeface="Cambria Math" panose="02040503050406030204" pitchFamily="18" charset="0"/>
                            </a:rPr>
                            <m:t>𝐝</m:t>
                          </m:r>
                          <m:acc>
                            <m:accPr>
                              <m:chr m:val="⃗"/>
                              <m:ctrlPr>
                                <a:rPr lang="zh-CN" altLang="zh-CN" sz="2200" b="1" i="1">
                                  <a:solidFill>
                                    <a:schemeClr val="dk1"/>
                                  </a:solidFill>
                                  <a:latin typeface="Cambria Math" panose="02040503050406030204" pitchFamily="18" charset="0"/>
                                </a:rPr>
                              </m:ctrlPr>
                            </m:accPr>
                            <m:e>
                              <m:r>
                                <a:rPr lang="en-US" altLang="zh-CN" sz="2200" b="1" i="1">
                                  <a:solidFill>
                                    <a:schemeClr val="dk1"/>
                                  </a:solidFill>
                                  <a:latin typeface="Cambria Math" panose="02040503050406030204" pitchFamily="18" charset="0"/>
                                </a:rPr>
                                <m:t>𝒍</m:t>
                              </m:r>
                            </m:e>
                          </m:acc>
                          <m:r>
                            <a:rPr lang="en-US" altLang="zh-CN" sz="2200" b="1" i="1">
                              <a:solidFill>
                                <a:schemeClr val="dk1"/>
                              </a:solidFill>
                              <a:latin typeface="Cambria Math" panose="02040503050406030204" pitchFamily="18" charset="0"/>
                            </a:rPr>
                            <m:t>=</m:t>
                          </m:r>
                        </m:e>
                      </m:nary>
                      <m:r>
                        <a:rPr lang="en-US" altLang="zh-CN" sz="2200" b="1" i="1">
                          <a:solidFill>
                            <a:schemeClr val="dk1"/>
                          </a:solidFill>
                          <a:latin typeface="Cambria Math" panose="02040503050406030204" pitchFamily="18" charset="0"/>
                        </a:rPr>
                        <m:t>−</m:t>
                      </m:r>
                      <m:f>
                        <m:fPr>
                          <m:ctrlPr>
                            <a:rPr lang="zh-CN" altLang="zh-CN" sz="2200" b="1" i="1">
                              <a:solidFill>
                                <a:schemeClr val="dk1"/>
                              </a:solidFill>
                              <a:latin typeface="Cambria Math" panose="02040503050406030204" pitchFamily="18" charset="0"/>
                            </a:rPr>
                          </m:ctrlPr>
                        </m:fPr>
                        <m:num>
                          <m:r>
                            <a:rPr lang="en-US" altLang="zh-CN" sz="2200" b="1" i="1">
                              <a:solidFill>
                                <a:schemeClr val="dk1"/>
                              </a:solidFill>
                              <a:latin typeface="Cambria Math" panose="02040503050406030204" pitchFamily="18" charset="0"/>
                            </a:rPr>
                            <m:t>𝐝</m:t>
                          </m:r>
                          <m:sSub>
                            <m:sSubPr>
                              <m:ctrlPr>
                                <a:rPr lang="zh-CN" altLang="zh-CN" sz="2200" b="1" i="1">
                                  <a:solidFill>
                                    <a:schemeClr val="dk1"/>
                                  </a:solidFill>
                                  <a:latin typeface="Cambria Math" panose="02040503050406030204" pitchFamily="18" charset="0"/>
                                </a:rPr>
                              </m:ctrlPr>
                            </m:sSubPr>
                            <m:e>
                              <m:r>
                                <a:rPr lang="en-US" altLang="zh-CN" sz="2200" b="1" i="1">
                                  <a:solidFill>
                                    <a:schemeClr val="dk1"/>
                                  </a:solidFill>
                                  <a:latin typeface="Cambria Math" panose="02040503050406030204" pitchFamily="18" charset="0"/>
                                </a:rPr>
                                <m:t>𝜱</m:t>
                              </m:r>
                            </m:e>
                            <m:sub>
                              <m:r>
                                <a:rPr lang="en-US" altLang="zh-CN" sz="2200" b="1" i="1">
                                  <a:solidFill>
                                    <a:schemeClr val="dk1"/>
                                  </a:solidFill>
                                  <a:latin typeface="Cambria Math" panose="02040503050406030204" pitchFamily="18" charset="0"/>
                                </a:rPr>
                                <m:t>𝑩</m:t>
                              </m:r>
                            </m:sub>
                          </m:sSub>
                        </m:num>
                        <m:den>
                          <m:r>
                            <a:rPr lang="en-US" altLang="zh-CN" sz="2200" b="1" i="1">
                              <a:solidFill>
                                <a:schemeClr val="dk1"/>
                              </a:solidFill>
                              <a:latin typeface="Cambria Math" panose="02040503050406030204" pitchFamily="18" charset="0"/>
                            </a:rPr>
                            <m:t>𝒅𝒕</m:t>
                          </m:r>
                        </m:den>
                      </m:f>
                      <m:r>
                        <a:rPr lang="en-US" altLang="zh-CN" sz="2200" b="1" i="1">
                          <a:solidFill>
                            <a:schemeClr val="dk1"/>
                          </a:solidFill>
                          <a:latin typeface="Cambria Math" panose="02040503050406030204" pitchFamily="18" charset="0"/>
                        </a:rPr>
                        <m:t>=−</m:t>
                      </m:r>
                      <m:nary>
                        <m:naryPr>
                          <m:supHide m:val="on"/>
                          <m:ctrlPr>
                            <a:rPr lang="zh-CN" altLang="zh-CN" sz="2200" b="1" i="1">
                              <a:solidFill>
                                <a:schemeClr val="dk1"/>
                              </a:solidFill>
                              <a:latin typeface="Cambria Math" panose="02040503050406030204" pitchFamily="18" charset="0"/>
                            </a:rPr>
                          </m:ctrlPr>
                        </m:naryPr>
                        <m:sub>
                          <m:r>
                            <a:rPr lang="en-US" altLang="zh-CN" sz="2200" b="1" i="1">
                              <a:solidFill>
                                <a:schemeClr val="dk1"/>
                              </a:solidFill>
                              <a:latin typeface="Cambria Math" panose="02040503050406030204" pitchFamily="18" charset="0"/>
                            </a:rPr>
                            <m:t>𝑺</m:t>
                          </m:r>
                        </m:sub>
                        <m:sup/>
                        <m:e>
                          <m:f>
                            <m:fPr>
                              <m:ctrlPr>
                                <a:rPr lang="zh-CN" altLang="zh-CN" sz="2200" b="1" i="1">
                                  <a:solidFill>
                                    <a:schemeClr val="dk1"/>
                                  </a:solidFill>
                                  <a:latin typeface="Cambria Math" panose="02040503050406030204" pitchFamily="18" charset="0"/>
                                </a:rPr>
                              </m:ctrlPr>
                            </m:fPr>
                            <m:num>
                              <m:r>
                                <a:rPr lang="en-US" altLang="zh-CN" sz="2200" b="1" i="1">
                                  <a:solidFill>
                                    <a:schemeClr val="dk1"/>
                                  </a:solidFill>
                                  <a:latin typeface="Cambria Math" panose="02040503050406030204" pitchFamily="18" charset="0"/>
                                </a:rPr>
                                <m:t>𝛛</m:t>
                              </m:r>
                              <m:acc>
                                <m:accPr>
                                  <m:chr m:val="⃗"/>
                                  <m:ctrlPr>
                                    <a:rPr lang="zh-CN" altLang="zh-CN" sz="2200" b="1" i="1">
                                      <a:solidFill>
                                        <a:schemeClr val="dk1"/>
                                      </a:solidFill>
                                      <a:latin typeface="Cambria Math" panose="02040503050406030204" pitchFamily="18" charset="0"/>
                                    </a:rPr>
                                  </m:ctrlPr>
                                </m:accPr>
                                <m:e>
                                  <m:r>
                                    <a:rPr lang="en-US" altLang="zh-CN" sz="2200" b="1" i="1">
                                      <a:solidFill>
                                        <a:schemeClr val="dk1"/>
                                      </a:solidFill>
                                      <a:latin typeface="Cambria Math" panose="02040503050406030204" pitchFamily="18" charset="0"/>
                                    </a:rPr>
                                    <m:t>𝑩</m:t>
                                  </m:r>
                                </m:e>
                              </m:acc>
                            </m:num>
                            <m:den>
                              <m:r>
                                <a:rPr lang="en-US" altLang="zh-CN" sz="2200" b="1" i="1">
                                  <a:solidFill>
                                    <a:schemeClr val="dk1"/>
                                  </a:solidFill>
                                  <a:latin typeface="Cambria Math" panose="02040503050406030204" pitchFamily="18" charset="0"/>
                                </a:rPr>
                                <m:t>𝝏</m:t>
                              </m:r>
                              <m:r>
                                <a:rPr lang="en-US" altLang="zh-CN" sz="2200" b="1" i="1">
                                  <a:solidFill>
                                    <a:schemeClr val="dk1"/>
                                  </a:solidFill>
                                  <a:latin typeface="Cambria Math" panose="02040503050406030204" pitchFamily="18" charset="0"/>
                                </a:rPr>
                                <m:t>𝒕</m:t>
                              </m:r>
                            </m:den>
                          </m:f>
                          <m:r>
                            <a:rPr lang="en-US" altLang="zh-CN" sz="2200" b="1" i="1">
                              <a:solidFill>
                                <a:schemeClr val="dk1"/>
                              </a:solidFill>
                              <a:latin typeface="Cambria Math" panose="02040503050406030204" pitchFamily="18" charset="0"/>
                            </a:rPr>
                            <m:t>∙</m:t>
                          </m:r>
                          <m:r>
                            <a:rPr lang="en-US" altLang="zh-CN" sz="2200" b="1" i="1">
                              <a:solidFill>
                                <a:schemeClr val="dk1"/>
                              </a:solidFill>
                              <a:latin typeface="Cambria Math" panose="02040503050406030204" pitchFamily="18" charset="0"/>
                            </a:rPr>
                            <m:t>𝐝</m:t>
                          </m:r>
                          <m:acc>
                            <m:accPr>
                              <m:chr m:val="⃗"/>
                              <m:ctrlPr>
                                <a:rPr lang="zh-CN" altLang="zh-CN" sz="2200" b="1" i="1">
                                  <a:solidFill>
                                    <a:schemeClr val="dk1"/>
                                  </a:solidFill>
                                  <a:latin typeface="Cambria Math" panose="02040503050406030204" pitchFamily="18" charset="0"/>
                                </a:rPr>
                              </m:ctrlPr>
                            </m:accPr>
                            <m:e>
                              <m:r>
                                <a:rPr lang="en-US" altLang="zh-CN" sz="2200" b="1" i="1">
                                  <a:solidFill>
                                    <a:schemeClr val="dk1"/>
                                  </a:solidFill>
                                  <a:latin typeface="Cambria Math" panose="02040503050406030204" pitchFamily="18" charset="0"/>
                                </a:rPr>
                                <m:t>𝑺</m:t>
                              </m:r>
                            </m:e>
                          </m:acc>
                        </m:e>
                      </m:nary>
                    </m:oMath>
                  </m:oMathPara>
                </a14:m>
                <a:endParaRPr lang="zh-CN" altLang="en-US" sz="2200" b="1" i="1" dirty="0">
                  <a:solidFill>
                    <a:schemeClr val="dk1"/>
                  </a:solidFill>
                  <a:latin typeface="Cambria Math" panose="02040503050406030204" pitchFamily="18" charset="0"/>
                </a:endParaRPr>
              </a:p>
            </p:txBody>
          </p:sp>
        </mc:Choice>
        <mc:Fallback>
          <p:sp>
            <p:nvSpPr>
              <p:cNvPr id="6" name="矩形 5">
                <a:extLst>
                  <a:ext uri="{FF2B5EF4-FFF2-40B4-BE49-F238E27FC236}">
                    <a16:creationId xmlns:a16="http://schemas.microsoft.com/office/drawing/2014/main" id="{A6626A22-B87B-4226-AC5B-DE466A6157BA}"/>
                  </a:ext>
                </a:extLst>
              </p:cNvPr>
              <p:cNvSpPr>
                <a:spLocks noRot="1" noChangeAspect="1" noMove="1" noResize="1" noEditPoints="1" noAdjustHandles="1" noChangeArrowheads="1" noChangeShapeType="1" noTextEdit="1"/>
              </p:cNvSpPr>
              <p:nvPr/>
            </p:nvSpPr>
            <p:spPr>
              <a:xfrm>
                <a:off x="3790998" y="1959548"/>
                <a:ext cx="5353001" cy="1290931"/>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900D6DAF-7821-4843-855B-B8298FA33736}"/>
                  </a:ext>
                </a:extLst>
              </p:cNvPr>
              <p:cNvSpPr/>
              <p:nvPr/>
            </p:nvSpPr>
            <p:spPr>
              <a:xfrm>
                <a:off x="4074645" y="3284983"/>
                <a:ext cx="6051559" cy="1173398"/>
              </a:xfrm>
              <a:prstGeom prst="rect">
                <a:avLst/>
              </a:prstGeom>
              <a:ln>
                <a:noFill/>
              </a:ln>
            </p:spPr>
            <p:txBody>
              <a:bodyPr wrap="square">
                <a:spAutoFit/>
              </a:bodyPr>
              <a:lstStyle/>
              <a:p>
                <a:pPr marL="200025">
                  <a:lnSpc>
                    <a:spcPct val="150000"/>
                  </a:lnSpc>
                </a:pPr>
                <a14:m>
                  <m:oMathPara xmlns:m="http://schemas.openxmlformats.org/officeDocument/2006/math">
                    <m:oMathParaPr>
                      <m:jc m:val="left"/>
                    </m:oMathParaPr>
                    <m:oMath xmlns:m="http://schemas.openxmlformats.org/officeDocument/2006/math">
                      <m:nary>
                        <m:naryPr>
                          <m:chr m:val="∮"/>
                          <m:supHide m:val="on"/>
                          <m:ctrlPr>
                            <a:rPr lang="zh-CN" altLang="zh-CN" sz="2200" b="1" i="1">
                              <a:solidFill>
                                <a:schemeClr val="dk1"/>
                              </a:solidFill>
                              <a:latin typeface="Cambria Math" panose="02040503050406030204" pitchFamily="18" charset="0"/>
                            </a:rPr>
                          </m:ctrlPr>
                        </m:naryPr>
                        <m:sub>
                          <m:r>
                            <a:rPr lang="en-US" altLang="zh-CN" sz="2200" b="1" i="1">
                              <a:solidFill>
                                <a:schemeClr val="dk1"/>
                              </a:solidFill>
                              <a:latin typeface="Cambria Math" panose="02040503050406030204" pitchFamily="18" charset="0"/>
                            </a:rPr>
                            <m:t>𝒍</m:t>
                          </m:r>
                        </m:sub>
                        <m:sup/>
                        <m:e>
                          <m:acc>
                            <m:accPr>
                              <m:chr m:val="⃗"/>
                              <m:ctrlPr>
                                <a:rPr lang="zh-CN" altLang="zh-CN" sz="2200" b="1" i="1">
                                  <a:solidFill>
                                    <a:schemeClr val="dk1"/>
                                  </a:solidFill>
                                  <a:latin typeface="Cambria Math" panose="02040503050406030204" pitchFamily="18" charset="0"/>
                                </a:rPr>
                              </m:ctrlPr>
                            </m:accPr>
                            <m:e>
                              <m:r>
                                <a:rPr lang="en-US" altLang="zh-CN" sz="2200" b="1" i="1">
                                  <a:solidFill>
                                    <a:schemeClr val="dk1"/>
                                  </a:solidFill>
                                  <a:latin typeface="Cambria Math" panose="02040503050406030204" pitchFamily="18" charset="0"/>
                                </a:rPr>
                                <m:t>𝑩</m:t>
                              </m:r>
                            </m:e>
                          </m:acc>
                          <m:r>
                            <a:rPr lang="en-US" altLang="zh-CN" sz="2200" b="1" i="1">
                              <a:solidFill>
                                <a:schemeClr val="dk1"/>
                              </a:solidFill>
                              <a:latin typeface="Cambria Math" panose="02040503050406030204" pitchFamily="18" charset="0"/>
                            </a:rPr>
                            <m:t>∙</m:t>
                          </m:r>
                          <m:r>
                            <a:rPr lang="en-US" altLang="zh-CN" sz="2200" b="1" i="1">
                              <a:solidFill>
                                <a:schemeClr val="dk1"/>
                              </a:solidFill>
                              <a:latin typeface="Cambria Math" panose="02040503050406030204" pitchFamily="18" charset="0"/>
                            </a:rPr>
                            <m:t>𝐝</m:t>
                          </m:r>
                          <m:acc>
                            <m:accPr>
                              <m:chr m:val="⃗"/>
                              <m:ctrlPr>
                                <a:rPr lang="zh-CN" altLang="zh-CN" sz="2200" b="1" i="1">
                                  <a:solidFill>
                                    <a:schemeClr val="dk1"/>
                                  </a:solidFill>
                                  <a:latin typeface="Cambria Math" panose="02040503050406030204" pitchFamily="18" charset="0"/>
                                </a:rPr>
                              </m:ctrlPr>
                            </m:accPr>
                            <m:e>
                              <m:r>
                                <a:rPr lang="en-US" altLang="zh-CN" sz="2200" b="1" i="1">
                                  <a:solidFill>
                                    <a:schemeClr val="dk1"/>
                                  </a:solidFill>
                                  <a:latin typeface="Cambria Math" panose="02040503050406030204" pitchFamily="18" charset="0"/>
                                </a:rPr>
                                <m:t>𝒍</m:t>
                              </m:r>
                            </m:e>
                          </m:acc>
                          <m:r>
                            <a:rPr lang="en-US" altLang="zh-CN" sz="2200" b="1" i="1">
                              <a:solidFill>
                                <a:schemeClr val="dk1"/>
                              </a:solidFill>
                              <a:latin typeface="Cambria Math" panose="02040503050406030204" pitchFamily="18" charset="0"/>
                            </a:rPr>
                            <m:t>=</m:t>
                          </m:r>
                        </m:e>
                      </m:nary>
                      <m:sSub>
                        <m:sSubPr>
                          <m:ctrlPr>
                            <a:rPr lang="en-US" altLang="zh-CN" sz="2200" b="1" i="1">
                              <a:solidFill>
                                <a:schemeClr val="dk1"/>
                              </a:solidFill>
                              <a:latin typeface="Cambria Math" panose="02040503050406030204" pitchFamily="18" charset="0"/>
                            </a:rPr>
                          </m:ctrlPr>
                        </m:sSubPr>
                        <m:e>
                          <m:r>
                            <a:rPr lang="en-US" altLang="zh-CN" sz="2200" b="1" i="1">
                              <a:solidFill>
                                <a:schemeClr val="dk1"/>
                              </a:solidFill>
                              <a:latin typeface="Cambria Math" panose="02040503050406030204" pitchFamily="18" charset="0"/>
                            </a:rPr>
                            <m:t>𝝁</m:t>
                          </m:r>
                        </m:e>
                        <m:sub>
                          <m:r>
                            <a:rPr lang="en-US" altLang="zh-CN" sz="2200" b="1" i="1">
                              <a:solidFill>
                                <a:schemeClr val="dk1"/>
                              </a:solidFill>
                              <a:latin typeface="Cambria Math" panose="02040503050406030204" pitchFamily="18" charset="0"/>
                            </a:rPr>
                            <m:t>𝟎</m:t>
                          </m:r>
                        </m:sub>
                      </m:sSub>
                      <m:d>
                        <m:dPr>
                          <m:ctrlPr>
                            <a:rPr lang="en-US" altLang="zh-CN" sz="2200" b="1" i="1">
                              <a:solidFill>
                                <a:schemeClr val="dk1"/>
                              </a:solidFill>
                              <a:latin typeface="Cambria Math" panose="02040503050406030204" pitchFamily="18" charset="0"/>
                            </a:rPr>
                          </m:ctrlPr>
                        </m:dPr>
                        <m:e>
                          <m:r>
                            <a:rPr lang="en-US" altLang="zh-CN" sz="2200" b="1" i="1">
                              <a:solidFill>
                                <a:schemeClr val="dk1"/>
                              </a:solidFill>
                              <a:latin typeface="Cambria Math" panose="02040503050406030204" pitchFamily="18" charset="0"/>
                            </a:rPr>
                            <m:t>𝑰</m:t>
                          </m:r>
                          <m:r>
                            <a:rPr lang="en-US" altLang="zh-CN" sz="2200" b="1" i="1">
                              <a:solidFill>
                                <a:schemeClr val="dk1"/>
                              </a:solidFill>
                              <a:latin typeface="Cambria Math" panose="02040503050406030204" pitchFamily="18" charset="0"/>
                            </a:rPr>
                            <m:t>+</m:t>
                          </m:r>
                          <m:sSub>
                            <m:sSubPr>
                              <m:ctrlPr>
                                <a:rPr lang="en-US" altLang="zh-CN" sz="2200" b="1" i="1">
                                  <a:solidFill>
                                    <a:schemeClr val="dk1"/>
                                  </a:solidFill>
                                  <a:latin typeface="Cambria Math" panose="02040503050406030204" pitchFamily="18" charset="0"/>
                                </a:rPr>
                              </m:ctrlPr>
                            </m:sSubPr>
                            <m:e>
                              <m:r>
                                <a:rPr lang="en-US" altLang="zh-CN" sz="2200" b="1" i="1">
                                  <a:solidFill>
                                    <a:schemeClr val="dk1"/>
                                  </a:solidFill>
                                  <a:latin typeface="Cambria Math" panose="02040503050406030204" pitchFamily="18" charset="0"/>
                                </a:rPr>
                                <m:t>𝑰</m:t>
                              </m:r>
                            </m:e>
                            <m:sub>
                              <m:r>
                                <a:rPr lang="en-US" altLang="zh-CN" sz="2200" b="1" i="1">
                                  <a:solidFill>
                                    <a:schemeClr val="dk1"/>
                                  </a:solidFill>
                                  <a:latin typeface="Cambria Math" panose="02040503050406030204" pitchFamily="18" charset="0"/>
                                </a:rPr>
                                <m:t>𝑫</m:t>
                              </m:r>
                            </m:sub>
                          </m:sSub>
                        </m:e>
                      </m:d>
                      <m:r>
                        <a:rPr lang="en-US" altLang="zh-CN" sz="2200" b="1" i="1">
                          <a:solidFill>
                            <a:schemeClr val="dk1"/>
                          </a:solidFill>
                          <a:latin typeface="Cambria Math" panose="02040503050406030204" pitchFamily="18" charset="0"/>
                        </a:rPr>
                        <m:t>=</m:t>
                      </m:r>
                      <m:sSub>
                        <m:sSubPr>
                          <m:ctrlPr>
                            <a:rPr lang="en-US" altLang="zh-CN" sz="2200" b="1" i="1">
                              <a:solidFill>
                                <a:schemeClr val="dk1"/>
                              </a:solidFill>
                              <a:latin typeface="Cambria Math" panose="02040503050406030204" pitchFamily="18" charset="0"/>
                            </a:rPr>
                          </m:ctrlPr>
                        </m:sSubPr>
                        <m:e>
                          <m:r>
                            <a:rPr lang="en-US" altLang="zh-CN" sz="2200" b="1" i="1">
                              <a:solidFill>
                                <a:schemeClr val="dk1"/>
                              </a:solidFill>
                              <a:latin typeface="Cambria Math" panose="02040503050406030204" pitchFamily="18" charset="0"/>
                            </a:rPr>
                            <m:t>𝝁</m:t>
                          </m:r>
                        </m:e>
                        <m:sub>
                          <m:r>
                            <a:rPr lang="en-US" altLang="zh-CN" sz="2200" b="1" i="1">
                              <a:solidFill>
                                <a:schemeClr val="dk1"/>
                              </a:solidFill>
                              <a:latin typeface="Cambria Math" panose="02040503050406030204" pitchFamily="18" charset="0"/>
                            </a:rPr>
                            <m:t>𝟎</m:t>
                          </m:r>
                        </m:sub>
                      </m:sSub>
                      <m:r>
                        <a:rPr lang="en-US" altLang="zh-CN" sz="2200" b="1" i="1">
                          <a:solidFill>
                            <a:schemeClr val="dk1"/>
                          </a:solidFill>
                          <a:latin typeface="Cambria Math" panose="02040503050406030204" pitchFamily="18" charset="0"/>
                        </a:rPr>
                        <m:t>𝑰</m:t>
                      </m:r>
                      <m:r>
                        <a:rPr lang="en-US" altLang="zh-CN" sz="2200" b="1" i="1">
                          <a:solidFill>
                            <a:schemeClr val="dk1"/>
                          </a:solidFill>
                          <a:latin typeface="Cambria Math" panose="02040503050406030204" pitchFamily="18" charset="0"/>
                        </a:rPr>
                        <m:t>+</m:t>
                      </m:r>
                      <m:sSub>
                        <m:sSubPr>
                          <m:ctrlPr>
                            <a:rPr lang="en-US" altLang="zh-CN" sz="2200" b="1" i="1">
                              <a:solidFill>
                                <a:schemeClr val="dk1"/>
                              </a:solidFill>
                              <a:latin typeface="Cambria Math" panose="02040503050406030204" pitchFamily="18" charset="0"/>
                            </a:rPr>
                          </m:ctrlPr>
                        </m:sSubPr>
                        <m:e>
                          <m:r>
                            <a:rPr lang="en-US" altLang="zh-CN" sz="2200" b="1" i="1">
                              <a:solidFill>
                                <a:schemeClr val="dk1"/>
                              </a:solidFill>
                              <a:latin typeface="Cambria Math" panose="02040503050406030204" pitchFamily="18" charset="0"/>
                            </a:rPr>
                            <m:t>𝝁</m:t>
                          </m:r>
                        </m:e>
                        <m:sub>
                          <m:r>
                            <a:rPr lang="en-US" altLang="zh-CN" sz="2200" b="1" i="1">
                              <a:solidFill>
                                <a:schemeClr val="dk1"/>
                              </a:solidFill>
                              <a:latin typeface="Cambria Math" panose="02040503050406030204" pitchFamily="18" charset="0"/>
                            </a:rPr>
                            <m:t>𝟎</m:t>
                          </m:r>
                        </m:sub>
                      </m:sSub>
                      <m:f>
                        <m:fPr>
                          <m:ctrlPr>
                            <a:rPr lang="en-US" altLang="zh-CN" sz="2200" b="1" i="1">
                              <a:solidFill>
                                <a:schemeClr val="dk1"/>
                              </a:solidFill>
                              <a:latin typeface="Cambria Math" panose="02040503050406030204" pitchFamily="18" charset="0"/>
                            </a:rPr>
                          </m:ctrlPr>
                        </m:fPr>
                        <m:num>
                          <m:r>
                            <a:rPr lang="en-US" altLang="zh-CN" sz="2200" b="1">
                              <a:solidFill>
                                <a:schemeClr val="dk1"/>
                              </a:solidFill>
                              <a:latin typeface="Cambria Math" panose="02040503050406030204" pitchFamily="18" charset="0"/>
                            </a:rPr>
                            <m:t>𝐝</m:t>
                          </m:r>
                          <m:r>
                            <a:rPr lang="en-US" altLang="zh-CN" sz="2200" b="1" i="1">
                              <a:solidFill>
                                <a:schemeClr val="dk1"/>
                              </a:solidFill>
                              <a:latin typeface="Cambria Math" panose="02040503050406030204" pitchFamily="18" charset="0"/>
                            </a:rPr>
                            <m:t>𝑫</m:t>
                          </m:r>
                        </m:num>
                        <m:den>
                          <m:r>
                            <a:rPr lang="en-US" altLang="zh-CN" sz="2200" b="1">
                              <a:solidFill>
                                <a:schemeClr val="dk1"/>
                              </a:solidFill>
                              <a:latin typeface="Cambria Math" panose="02040503050406030204" pitchFamily="18" charset="0"/>
                            </a:rPr>
                            <m:t>𝐝</m:t>
                          </m:r>
                          <m:r>
                            <a:rPr lang="en-US" altLang="zh-CN" sz="2200" b="1" i="1">
                              <a:solidFill>
                                <a:schemeClr val="dk1"/>
                              </a:solidFill>
                              <a:latin typeface="Cambria Math" panose="02040503050406030204" pitchFamily="18" charset="0"/>
                            </a:rPr>
                            <m:t>𝒕</m:t>
                          </m:r>
                        </m:den>
                      </m:f>
                      <m:r>
                        <a:rPr lang="en-US" altLang="zh-CN" sz="2200" b="1" i="1">
                          <a:solidFill>
                            <a:schemeClr val="dk1"/>
                          </a:solidFill>
                          <a:latin typeface="Cambria Math" panose="02040503050406030204" pitchFamily="18" charset="0"/>
                        </a:rPr>
                        <m:t> </m:t>
                      </m:r>
                    </m:oMath>
                  </m:oMathPara>
                </a14:m>
                <a:endParaRPr lang="zh-CN" altLang="en-US" sz="2200" b="1" i="1" dirty="0">
                  <a:solidFill>
                    <a:schemeClr val="dk1"/>
                  </a:solidFill>
                  <a:latin typeface="Cambria Math" panose="02040503050406030204" pitchFamily="18" charset="0"/>
                </a:endParaRPr>
              </a:p>
            </p:txBody>
          </p:sp>
        </mc:Choice>
        <mc:Fallback>
          <p:sp>
            <p:nvSpPr>
              <p:cNvPr id="7" name="矩形 6">
                <a:extLst>
                  <a:ext uri="{FF2B5EF4-FFF2-40B4-BE49-F238E27FC236}">
                    <a16:creationId xmlns:a16="http://schemas.microsoft.com/office/drawing/2014/main" id="{900D6DAF-7821-4843-855B-B8298FA33736}"/>
                  </a:ext>
                </a:extLst>
              </p:cNvPr>
              <p:cNvSpPr>
                <a:spLocks noRot="1" noChangeAspect="1" noMove="1" noResize="1" noEditPoints="1" noAdjustHandles="1" noChangeArrowheads="1" noChangeShapeType="1" noTextEdit="1"/>
              </p:cNvSpPr>
              <p:nvPr/>
            </p:nvSpPr>
            <p:spPr>
              <a:xfrm>
                <a:off x="4074645" y="3284983"/>
                <a:ext cx="6051559" cy="1173398"/>
              </a:xfrm>
              <a:prstGeom prst="rect">
                <a:avLst/>
              </a:prstGeom>
              <a:blipFill>
                <a:blip r:embed="rId3"/>
                <a:stretch>
                  <a:fillRect/>
                </a:stretch>
              </a:blipFill>
              <a:ln>
                <a:noFill/>
              </a:ln>
            </p:spPr>
            <p:txBody>
              <a:bodyPr/>
              <a:lstStyle/>
              <a:p>
                <a:r>
                  <a:rPr lang="zh-CN" altLang="en-US">
                    <a:noFill/>
                  </a:rPr>
                  <a:t> </a:t>
                </a:r>
              </a:p>
            </p:txBody>
          </p:sp>
        </mc:Fallback>
      </mc:AlternateContent>
      <p:sp>
        <p:nvSpPr>
          <p:cNvPr id="15" name="Text Box 4">
            <a:extLst>
              <a:ext uri="{FF2B5EF4-FFF2-40B4-BE49-F238E27FC236}">
                <a16:creationId xmlns:a16="http://schemas.microsoft.com/office/drawing/2014/main" id="{B47B7C4E-5006-4EEF-8B5B-5953564EBA2F}"/>
              </a:ext>
            </a:extLst>
          </p:cNvPr>
          <p:cNvSpPr txBox="1">
            <a:spLocks noChangeArrowheads="1"/>
          </p:cNvSpPr>
          <p:nvPr/>
        </p:nvSpPr>
        <p:spPr bwMode="auto">
          <a:xfrm>
            <a:off x="443294" y="836515"/>
            <a:ext cx="3456463" cy="430887"/>
          </a:xfrm>
          <a:prstGeom prst="rect">
            <a:avLst/>
          </a:prstGeom>
          <a:noFill/>
          <a:ln w="19050">
            <a:noFill/>
            <a:miter lim="800000"/>
            <a:headEnd/>
            <a:tailEnd/>
          </a:ln>
        </p:spPr>
        <p:txBody>
          <a:bodyPr wrap="square">
            <a:spAutoFit/>
          </a:bodyPr>
          <a:lstStyle>
            <a:defPPr>
              <a:defRPr lang="zh-CN"/>
            </a:defPPr>
            <a:lvl1pPr indent="0" eaLnBrk="0" hangingPunct="0">
              <a:buFont typeface="Wingdings" panose="05000000000000000000" pitchFamily="2" charset="2"/>
              <a:buNone/>
              <a:defRPr sz="2200" b="1">
                <a:solidFill>
                  <a:srgbClr val="006600"/>
                </a:solidFill>
              </a:defRPr>
            </a:lvl1pPr>
          </a:lstStyle>
          <a:p>
            <a:r>
              <a:rPr lang="en-US" altLang="zh-CN" dirty="0"/>
              <a:t>4.  </a:t>
            </a:r>
            <a:r>
              <a:rPr lang="zh-CN" altLang="en-US" dirty="0"/>
              <a:t>麦克斯维方程组</a:t>
            </a:r>
            <a:endParaRPr lang="zh-CN" altLang="en-US" dirty="0">
              <a:sym typeface="Symbol" pitchFamily="18" charset="2"/>
            </a:endParaRPr>
          </a:p>
        </p:txBody>
      </p:sp>
      <p:sp>
        <p:nvSpPr>
          <p:cNvPr id="16" name="文本框 15">
            <a:extLst>
              <a:ext uri="{FF2B5EF4-FFF2-40B4-BE49-F238E27FC236}">
                <a16:creationId xmlns:a16="http://schemas.microsoft.com/office/drawing/2014/main" id="{195B6D3A-0E2A-4181-9894-7240C091CE13}"/>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extLst>
      <p:ext uri="{BB962C8B-B14F-4D97-AF65-F5344CB8AC3E}">
        <p14:creationId xmlns:p14="http://schemas.microsoft.com/office/powerpoint/2010/main" val="3156526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5">
            <a:extLst>
              <a:ext uri="{FF2B5EF4-FFF2-40B4-BE49-F238E27FC236}">
                <a16:creationId xmlns:a16="http://schemas.microsoft.com/office/drawing/2014/main" id="{66B6F44D-2CEB-4358-9311-6CA8A570B0B1}"/>
              </a:ext>
            </a:extLst>
          </p:cNvPr>
          <p:cNvGraphicFramePr>
            <a:graphicFrameLocks noChangeAspect="1"/>
          </p:cNvGraphicFramePr>
          <p:nvPr>
            <p:extLst>
              <p:ext uri="{D42A27DB-BD31-4B8C-83A1-F6EECF244321}">
                <p14:modId xmlns:p14="http://schemas.microsoft.com/office/powerpoint/2010/main" val="3412255262"/>
              </p:ext>
            </p:extLst>
          </p:nvPr>
        </p:nvGraphicFramePr>
        <p:xfrm>
          <a:off x="3527264" y="843036"/>
          <a:ext cx="2971800" cy="2778125"/>
        </p:xfrm>
        <a:graphic>
          <a:graphicData uri="http://schemas.openxmlformats.org/presentationml/2006/ole">
            <mc:AlternateContent xmlns:mc="http://schemas.openxmlformats.org/markup-compatibility/2006">
              <mc:Choice xmlns:v="urn:schemas-microsoft-com:vml" Requires="v">
                <p:oleObj spid="_x0000_s60693" name="公式" r:id="rId3" imgW="2971800" imgH="2755800" progId="Equation.3">
                  <p:embed/>
                </p:oleObj>
              </mc:Choice>
              <mc:Fallback>
                <p:oleObj name="公式" r:id="rId3" imgW="2971800" imgH="2755800" progId="Equation.3">
                  <p:embed/>
                  <p:pic>
                    <p:nvPicPr>
                      <p:cNvPr id="12" name="Object 15">
                        <a:extLst>
                          <a:ext uri="{FF2B5EF4-FFF2-40B4-BE49-F238E27FC236}">
                            <a16:creationId xmlns:a16="http://schemas.microsoft.com/office/drawing/2014/main" id="{66B6F44D-2CEB-4358-9311-6CA8A570B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7264" y="843036"/>
                        <a:ext cx="2971800" cy="277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a:extLst>
              <a:ext uri="{FF2B5EF4-FFF2-40B4-BE49-F238E27FC236}">
                <a16:creationId xmlns:a16="http://schemas.microsoft.com/office/drawing/2014/main" id="{526143AC-30E0-400B-B543-7DF68C4B579E}"/>
              </a:ext>
            </a:extLst>
          </p:cNvPr>
          <p:cNvGraphicFramePr>
            <a:graphicFrameLocks noChangeAspect="1"/>
          </p:cNvGraphicFramePr>
          <p:nvPr>
            <p:extLst>
              <p:ext uri="{D42A27DB-BD31-4B8C-83A1-F6EECF244321}">
                <p14:modId xmlns:p14="http://schemas.microsoft.com/office/powerpoint/2010/main" val="958520712"/>
              </p:ext>
            </p:extLst>
          </p:nvPr>
        </p:nvGraphicFramePr>
        <p:xfrm>
          <a:off x="7596344" y="582452"/>
          <a:ext cx="2109787" cy="3190875"/>
        </p:xfrm>
        <a:graphic>
          <a:graphicData uri="http://schemas.openxmlformats.org/presentationml/2006/ole">
            <mc:AlternateContent xmlns:mc="http://schemas.openxmlformats.org/markup-compatibility/2006">
              <mc:Choice xmlns:v="urn:schemas-microsoft-com:vml" Requires="v">
                <p:oleObj spid="_x0000_s60694" name="Equation" r:id="rId5" imgW="1168200" imgH="1752480" progId="Equation.DSMT4">
                  <p:embed/>
                </p:oleObj>
              </mc:Choice>
              <mc:Fallback>
                <p:oleObj name="Equation" r:id="rId5" imgW="1168200" imgH="1752480" progId="Equation.DSMT4">
                  <p:embed/>
                  <p:pic>
                    <p:nvPicPr>
                      <p:cNvPr id="13" name="Object 19">
                        <a:extLst>
                          <a:ext uri="{FF2B5EF4-FFF2-40B4-BE49-F238E27FC236}">
                            <a16:creationId xmlns:a16="http://schemas.microsoft.com/office/drawing/2014/main" id="{526143AC-30E0-400B-B543-7DF68C4B57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44" y="582452"/>
                        <a:ext cx="2109787" cy="319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a:extLst>
              <a:ext uri="{FF2B5EF4-FFF2-40B4-BE49-F238E27FC236}">
                <a16:creationId xmlns:a16="http://schemas.microsoft.com/office/drawing/2014/main" id="{D52EE712-0E59-4529-90B2-EC83696B2826}"/>
              </a:ext>
            </a:extLst>
          </p:cNvPr>
          <p:cNvSpPr/>
          <p:nvPr/>
        </p:nvSpPr>
        <p:spPr>
          <a:xfrm>
            <a:off x="10026470" y="1388776"/>
            <a:ext cx="1842438" cy="646331"/>
          </a:xfrm>
          <a:prstGeom prst="rect">
            <a:avLst/>
          </a:prstGeom>
          <a:ln>
            <a:solidFill>
              <a:srgbClr val="FFFFFF"/>
            </a:solidFill>
          </a:ln>
        </p:spPr>
        <p:txBody>
          <a:bodyPr wrap="square">
            <a:spAutoFit/>
          </a:bodyPr>
          <a:lstStyle/>
          <a:p>
            <a:r>
              <a:rPr lang="zh-CN" altLang="en-US" b="1" dirty="0"/>
              <a:t>适用范围：</a:t>
            </a:r>
            <a:endParaRPr lang="en-US" altLang="zh-CN" b="1" dirty="0"/>
          </a:p>
          <a:p>
            <a:r>
              <a:rPr lang="zh-CN" altLang="en-US" b="1" dirty="0"/>
              <a:t>低速、宏观</a:t>
            </a:r>
            <a:endParaRPr lang="zh-CN" altLang="en-US" dirty="0"/>
          </a:p>
        </p:txBody>
      </p:sp>
      <p:grpSp>
        <p:nvGrpSpPr>
          <p:cNvPr id="15" name="Group 21">
            <a:extLst>
              <a:ext uri="{FF2B5EF4-FFF2-40B4-BE49-F238E27FC236}">
                <a16:creationId xmlns:a16="http://schemas.microsoft.com/office/drawing/2014/main" id="{B3D0F97A-DBB7-447A-BF68-3F992EABBCF7}"/>
              </a:ext>
            </a:extLst>
          </p:cNvPr>
          <p:cNvGrpSpPr>
            <a:grpSpLocks/>
          </p:cNvGrpSpPr>
          <p:nvPr/>
        </p:nvGrpSpPr>
        <p:grpSpPr bwMode="auto">
          <a:xfrm>
            <a:off x="4357844" y="4188563"/>
            <a:ext cx="6291262" cy="1190625"/>
            <a:chOff x="431" y="664"/>
            <a:chExt cx="3963" cy="750"/>
          </a:xfrm>
        </p:grpSpPr>
        <p:graphicFrame>
          <p:nvGraphicFramePr>
            <p:cNvPr id="16" name="Object 6">
              <a:extLst>
                <a:ext uri="{FF2B5EF4-FFF2-40B4-BE49-F238E27FC236}">
                  <a16:creationId xmlns:a16="http://schemas.microsoft.com/office/drawing/2014/main" id="{4405EDEE-9B69-44B8-8D5E-415A204A938B}"/>
                </a:ext>
              </a:extLst>
            </p:cNvPr>
            <p:cNvGraphicFramePr>
              <a:graphicFrameLocks noChangeAspect="1"/>
            </p:cNvGraphicFramePr>
            <p:nvPr/>
          </p:nvGraphicFramePr>
          <p:xfrm>
            <a:off x="431" y="664"/>
            <a:ext cx="544" cy="203"/>
          </p:xfrm>
          <a:graphic>
            <a:graphicData uri="http://schemas.openxmlformats.org/presentationml/2006/ole">
              <mc:AlternateContent xmlns:mc="http://schemas.openxmlformats.org/markup-compatibility/2006">
                <mc:Choice xmlns:v="urn:schemas-microsoft-com:vml" Requires="v">
                  <p:oleObj spid="_x0000_s60695" name="公式" r:id="rId7" imgW="863280" imgH="317160" progId="Equation.3">
                    <p:embed/>
                  </p:oleObj>
                </mc:Choice>
                <mc:Fallback>
                  <p:oleObj name="公式" r:id="rId7" imgW="863280" imgH="317160" progId="Equation.3">
                    <p:embed/>
                    <p:pic>
                      <p:nvPicPr>
                        <p:cNvPr id="16" name="Object 6">
                          <a:extLst>
                            <a:ext uri="{FF2B5EF4-FFF2-40B4-BE49-F238E27FC236}">
                              <a16:creationId xmlns:a16="http://schemas.microsoft.com/office/drawing/2014/main" id="{4405EDEE-9B69-44B8-8D5E-415A204A93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664"/>
                          <a:ext cx="54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a:extLst>
                <a:ext uri="{FF2B5EF4-FFF2-40B4-BE49-F238E27FC236}">
                  <a16:creationId xmlns:a16="http://schemas.microsoft.com/office/drawing/2014/main" id="{C993192D-D0F8-4D30-9513-AD81C4AE9883}"/>
                </a:ext>
              </a:extLst>
            </p:cNvPr>
            <p:cNvGraphicFramePr>
              <a:graphicFrameLocks noChangeAspect="1"/>
            </p:cNvGraphicFramePr>
            <p:nvPr/>
          </p:nvGraphicFramePr>
          <p:xfrm>
            <a:off x="1384" y="668"/>
            <a:ext cx="564" cy="224"/>
          </p:xfrm>
          <a:graphic>
            <a:graphicData uri="http://schemas.openxmlformats.org/presentationml/2006/ole">
              <mc:AlternateContent xmlns:mc="http://schemas.openxmlformats.org/markup-compatibility/2006">
                <mc:Choice xmlns:v="urn:schemas-microsoft-com:vml" Requires="v">
                  <p:oleObj spid="_x0000_s60696" name="公式" r:id="rId9" imgW="901440" imgH="355320" progId="Equation.3">
                    <p:embed/>
                  </p:oleObj>
                </mc:Choice>
                <mc:Fallback>
                  <p:oleObj name="公式" r:id="rId9" imgW="901440" imgH="355320" progId="Equation.3">
                    <p:embed/>
                    <p:pic>
                      <p:nvPicPr>
                        <p:cNvPr id="17" name="Object 7">
                          <a:extLst>
                            <a:ext uri="{FF2B5EF4-FFF2-40B4-BE49-F238E27FC236}">
                              <a16:creationId xmlns:a16="http://schemas.microsoft.com/office/drawing/2014/main" id="{C993192D-D0F8-4D30-9513-AD81C4AE98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4" y="668"/>
                          <a:ext cx="56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8">
              <a:extLst>
                <a:ext uri="{FF2B5EF4-FFF2-40B4-BE49-F238E27FC236}">
                  <a16:creationId xmlns:a16="http://schemas.microsoft.com/office/drawing/2014/main" id="{370F39C1-DD5A-4407-B7EC-52A7F4CCB0D1}"/>
                </a:ext>
              </a:extLst>
            </p:cNvPr>
            <p:cNvGraphicFramePr>
              <a:graphicFrameLocks noChangeAspect="1"/>
            </p:cNvGraphicFramePr>
            <p:nvPr/>
          </p:nvGraphicFramePr>
          <p:xfrm>
            <a:off x="2394" y="668"/>
            <a:ext cx="744" cy="224"/>
          </p:xfrm>
          <a:graphic>
            <a:graphicData uri="http://schemas.openxmlformats.org/presentationml/2006/ole">
              <mc:AlternateContent xmlns:mc="http://schemas.openxmlformats.org/markup-compatibility/2006">
                <mc:Choice xmlns:v="urn:schemas-microsoft-com:vml" Requires="v">
                  <p:oleObj spid="_x0000_s60697" name="公式" r:id="rId11" imgW="1180800" imgH="355320" progId="Equation.3">
                    <p:embed/>
                  </p:oleObj>
                </mc:Choice>
                <mc:Fallback>
                  <p:oleObj name="公式" r:id="rId11" imgW="1180800" imgH="355320" progId="Equation.3">
                    <p:embed/>
                    <p:pic>
                      <p:nvPicPr>
                        <p:cNvPr id="18" name="Object 8">
                          <a:extLst>
                            <a:ext uri="{FF2B5EF4-FFF2-40B4-BE49-F238E27FC236}">
                              <a16:creationId xmlns:a16="http://schemas.microsoft.com/office/drawing/2014/main" id="{370F39C1-DD5A-4407-B7EC-52A7F4CCB0D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4" y="668"/>
                          <a:ext cx="74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9">
              <a:extLst>
                <a:ext uri="{FF2B5EF4-FFF2-40B4-BE49-F238E27FC236}">
                  <a16:creationId xmlns:a16="http://schemas.microsoft.com/office/drawing/2014/main" id="{259A319D-2B03-4666-A620-8741A962C7C1}"/>
                </a:ext>
              </a:extLst>
            </p:cNvPr>
            <p:cNvGraphicFramePr>
              <a:graphicFrameLocks noChangeAspect="1"/>
            </p:cNvGraphicFramePr>
            <p:nvPr/>
          </p:nvGraphicFramePr>
          <p:xfrm>
            <a:off x="435" y="1069"/>
            <a:ext cx="592" cy="229"/>
          </p:xfrm>
          <a:graphic>
            <a:graphicData uri="http://schemas.openxmlformats.org/presentationml/2006/ole">
              <mc:AlternateContent xmlns:mc="http://schemas.openxmlformats.org/markup-compatibility/2006">
                <mc:Choice xmlns:v="urn:schemas-microsoft-com:vml" Requires="v">
                  <p:oleObj spid="_x0000_s60698" name="公式" r:id="rId13" imgW="939600" imgH="368280" progId="Equation.3">
                    <p:embed/>
                  </p:oleObj>
                </mc:Choice>
                <mc:Fallback>
                  <p:oleObj name="公式" r:id="rId13" imgW="939600" imgH="368280" progId="Equation.3">
                    <p:embed/>
                    <p:pic>
                      <p:nvPicPr>
                        <p:cNvPr id="19" name="Object 9">
                          <a:extLst>
                            <a:ext uri="{FF2B5EF4-FFF2-40B4-BE49-F238E27FC236}">
                              <a16:creationId xmlns:a16="http://schemas.microsoft.com/office/drawing/2014/main" id="{259A319D-2B03-4666-A620-8741A962C7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 y="1069"/>
                          <a:ext cx="592"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0">
              <a:extLst>
                <a:ext uri="{FF2B5EF4-FFF2-40B4-BE49-F238E27FC236}">
                  <a16:creationId xmlns:a16="http://schemas.microsoft.com/office/drawing/2014/main" id="{E1783EC9-E500-4A04-AFB6-75856AB23700}"/>
                </a:ext>
              </a:extLst>
            </p:cNvPr>
            <p:cNvGraphicFramePr>
              <a:graphicFrameLocks noChangeAspect="1"/>
            </p:cNvGraphicFramePr>
            <p:nvPr/>
          </p:nvGraphicFramePr>
          <p:xfrm>
            <a:off x="1383" y="1052"/>
            <a:ext cx="640" cy="224"/>
          </p:xfrm>
          <a:graphic>
            <a:graphicData uri="http://schemas.openxmlformats.org/presentationml/2006/ole">
              <mc:AlternateContent xmlns:mc="http://schemas.openxmlformats.org/markup-compatibility/2006">
                <mc:Choice xmlns:v="urn:schemas-microsoft-com:vml" Requires="v">
                  <p:oleObj spid="_x0000_s60699" name="公式" r:id="rId15" imgW="1015920" imgH="355320" progId="Equation.3">
                    <p:embed/>
                  </p:oleObj>
                </mc:Choice>
                <mc:Fallback>
                  <p:oleObj name="公式" r:id="rId15" imgW="1015920" imgH="355320" progId="Equation.3">
                    <p:embed/>
                    <p:pic>
                      <p:nvPicPr>
                        <p:cNvPr id="20" name="Object 10">
                          <a:extLst>
                            <a:ext uri="{FF2B5EF4-FFF2-40B4-BE49-F238E27FC236}">
                              <a16:creationId xmlns:a16="http://schemas.microsoft.com/office/drawing/2014/main" id="{E1783EC9-E500-4A04-AFB6-75856AB2370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83" y="1052"/>
                          <a:ext cx="64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1">
              <a:extLst>
                <a:ext uri="{FF2B5EF4-FFF2-40B4-BE49-F238E27FC236}">
                  <a16:creationId xmlns:a16="http://schemas.microsoft.com/office/drawing/2014/main" id="{1F08A5AC-CC8F-4676-8E3C-E9FBF269E14D}"/>
                </a:ext>
              </a:extLst>
            </p:cNvPr>
            <p:cNvGraphicFramePr>
              <a:graphicFrameLocks noChangeAspect="1"/>
            </p:cNvGraphicFramePr>
            <p:nvPr/>
          </p:nvGraphicFramePr>
          <p:xfrm>
            <a:off x="2397" y="1052"/>
            <a:ext cx="797" cy="224"/>
          </p:xfrm>
          <a:graphic>
            <a:graphicData uri="http://schemas.openxmlformats.org/presentationml/2006/ole">
              <mc:AlternateContent xmlns:mc="http://schemas.openxmlformats.org/markup-compatibility/2006">
                <mc:Choice xmlns:v="urn:schemas-microsoft-com:vml" Requires="v">
                  <p:oleObj spid="_x0000_s60700" name="公式" r:id="rId17" imgW="1269720" imgH="355320" progId="Equation.3">
                    <p:embed/>
                  </p:oleObj>
                </mc:Choice>
                <mc:Fallback>
                  <p:oleObj name="公式" r:id="rId17" imgW="1269720" imgH="355320" progId="Equation.3">
                    <p:embed/>
                    <p:pic>
                      <p:nvPicPr>
                        <p:cNvPr id="21" name="Object 11">
                          <a:extLst>
                            <a:ext uri="{FF2B5EF4-FFF2-40B4-BE49-F238E27FC236}">
                              <a16:creationId xmlns:a16="http://schemas.microsoft.com/office/drawing/2014/main" id="{1F08A5AC-CC8F-4676-8E3C-E9FBF269E14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97" y="1052"/>
                          <a:ext cx="797"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2">
              <a:extLst>
                <a:ext uri="{FF2B5EF4-FFF2-40B4-BE49-F238E27FC236}">
                  <a16:creationId xmlns:a16="http://schemas.microsoft.com/office/drawing/2014/main" id="{895069FE-DAD6-4FEF-B6FA-7F03090F96EE}"/>
                </a:ext>
              </a:extLst>
            </p:cNvPr>
            <p:cNvGraphicFramePr>
              <a:graphicFrameLocks noChangeAspect="1"/>
            </p:cNvGraphicFramePr>
            <p:nvPr/>
          </p:nvGraphicFramePr>
          <p:xfrm>
            <a:off x="3618" y="664"/>
            <a:ext cx="776" cy="224"/>
          </p:xfrm>
          <a:graphic>
            <a:graphicData uri="http://schemas.openxmlformats.org/presentationml/2006/ole">
              <mc:AlternateContent xmlns:mc="http://schemas.openxmlformats.org/markup-compatibility/2006">
                <mc:Choice xmlns:v="urn:schemas-microsoft-com:vml" Requires="v">
                  <p:oleObj spid="_x0000_s60701" name="公式" r:id="rId19" imgW="1231560" imgH="355320" progId="Equation.3">
                    <p:embed/>
                  </p:oleObj>
                </mc:Choice>
                <mc:Fallback>
                  <p:oleObj name="公式" r:id="rId19" imgW="1231560" imgH="355320" progId="Equation.3">
                    <p:embed/>
                    <p:pic>
                      <p:nvPicPr>
                        <p:cNvPr id="22" name="Object 12">
                          <a:extLst>
                            <a:ext uri="{FF2B5EF4-FFF2-40B4-BE49-F238E27FC236}">
                              <a16:creationId xmlns:a16="http://schemas.microsoft.com/office/drawing/2014/main" id="{895069FE-DAD6-4FEF-B6FA-7F03090F96E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18" y="664"/>
                          <a:ext cx="776"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3">
              <a:extLst>
                <a:ext uri="{FF2B5EF4-FFF2-40B4-BE49-F238E27FC236}">
                  <a16:creationId xmlns:a16="http://schemas.microsoft.com/office/drawing/2014/main" id="{DFEFB432-F6CD-4FFD-BF96-010C7C25C961}"/>
                </a:ext>
              </a:extLst>
            </p:cNvPr>
            <p:cNvGraphicFramePr>
              <a:graphicFrameLocks noChangeAspect="1"/>
            </p:cNvGraphicFramePr>
            <p:nvPr/>
          </p:nvGraphicFramePr>
          <p:xfrm>
            <a:off x="3638" y="958"/>
            <a:ext cx="736" cy="456"/>
          </p:xfrm>
          <a:graphic>
            <a:graphicData uri="http://schemas.openxmlformats.org/presentationml/2006/ole">
              <mc:AlternateContent xmlns:mc="http://schemas.openxmlformats.org/markup-compatibility/2006">
                <mc:Choice xmlns:v="urn:schemas-microsoft-com:vml" Requires="v">
                  <p:oleObj spid="_x0000_s60702" name="公式" r:id="rId21" imgW="1168200" imgH="723600" progId="Equation.3">
                    <p:embed/>
                  </p:oleObj>
                </mc:Choice>
                <mc:Fallback>
                  <p:oleObj name="公式" r:id="rId21" imgW="1168200" imgH="723600" progId="Equation.3">
                    <p:embed/>
                    <p:pic>
                      <p:nvPicPr>
                        <p:cNvPr id="23" name="Object 13">
                          <a:extLst>
                            <a:ext uri="{FF2B5EF4-FFF2-40B4-BE49-F238E27FC236}">
                              <a16:creationId xmlns:a16="http://schemas.microsoft.com/office/drawing/2014/main" id="{DFEFB432-F6CD-4FFD-BF96-010C7C25C96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8" y="958"/>
                          <a:ext cx="736"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Group 22">
            <a:extLst>
              <a:ext uri="{FF2B5EF4-FFF2-40B4-BE49-F238E27FC236}">
                <a16:creationId xmlns:a16="http://schemas.microsoft.com/office/drawing/2014/main" id="{85D23EA7-11DA-48AE-8503-3E7B0061173A}"/>
              </a:ext>
            </a:extLst>
          </p:cNvPr>
          <p:cNvGrpSpPr>
            <a:grpSpLocks/>
          </p:cNvGrpSpPr>
          <p:nvPr/>
        </p:nvGrpSpPr>
        <p:grpSpPr bwMode="auto">
          <a:xfrm>
            <a:off x="1054384" y="5297601"/>
            <a:ext cx="3722687" cy="434975"/>
            <a:chOff x="309" y="1455"/>
            <a:chExt cx="2345" cy="274"/>
          </a:xfrm>
        </p:grpSpPr>
        <p:sp>
          <p:nvSpPr>
            <p:cNvPr id="25" name="Text Box 17">
              <a:extLst>
                <a:ext uri="{FF2B5EF4-FFF2-40B4-BE49-F238E27FC236}">
                  <a16:creationId xmlns:a16="http://schemas.microsoft.com/office/drawing/2014/main" id="{A78BE1B8-EB03-45A2-BFC0-173520BEC4D8}"/>
                </a:ext>
              </a:extLst>
            </p:cNvPr>
            <p:cNvSpPr txBox="1">
              <a:spLocks noChangeArrowheads="1"/>
            </p:cNvSpPr>
            <p:nvPr/>
          </p:nvSpPr>
          <p:spPr bwMode="auto">
            <a:xfrm>
              <a:off x="309" y="1455"/>
              <a:ext cx="13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b="1">
                  <a:solidFill>
                    <a:srgbClr val="9900FF"/>
                  </a:solidFill>
                </a:rPr>
                <a:t>洛伦兹力公式 </a:t>
              </a:r>
            </a:p>
          </p:txBody>
        </p:sp>
        <p:graphicFrame>
          <p:nvGraphicFramePr>
            <p:cNvPr id="26" name="Object 18">
              <a:extLst>
                <a:ext uri="{FF2B5EF4-FFF2-40B4-BE49-F238E27FC236}">
                  <a16:creationId xmlns:a16="http://schemas.microsoft.com/office/drawing/2014/main" id="{65241F90-D528-445D-A580-6134A064DF62}"/>
                </a:ext>
              </a:extLst>
            </p:cNvPr>
            <p:cNvGraphicFramePr>
              <a:graphicFrameLocks noChangeAspect="1"/>
            </p:cNvGraphicFramePr>
            <p:nvPr/>
          </p:nvGraphicFramePr>
          <p:xfrm>
            <a:off x="1474" y="1501"/>
            <a:ext cx="1180" cy="228"/>
          </p:xfrm>
          <a:graphic>
            <a:graphicData uri="http://schemas.openxmlformats.org/presentationml/2006/ole">
              <mc:AlternateContent xmlns:mc="http://schemas.openxmlformats.org/markup-compatibility/2006">
                <mc:Choice xmlns:v="urn:schemas-microsoft-com:vml" Requires="v">
                  <p:oleObj spid="_x0000_s60703" name="公式" r:id="rId23" imgW="1879560" imgH="368280" progId="Equation.3">
                    <p:embed/>
                  </p:oleObj>
                </mc:Choice>
                <mc:Fallback>
                  <p:oleObj name="公式" r:id="rId23" imgW="1879560" imgH="368280" progId="Equation.3">
                    <p:embed/>
                    <p:pic>
                      <p:nvPicPr>
                        <p:cNvPr id="26" name="Object 18">
                          <a:extLst>
                            <a:ext uri="{FF2B5EF4-FFF2-40B4-BE49-F238E27FC236}">
                              <a16:creationId xmlns:a16="http://schemas.microsoft.com/office/drawing/2014/main" id="{65241F90-D528-445D-A580-6134A064DF6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74" y="1501"/>
                          <a:ext cx="1180"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Rectangle 20">
            <a:extLst>
              <a:ext uri="{FF2B5EF4-FFF2-40B4-BE49-F238E27FC236}">
                <a16:creationId xmlns:a16="http://schemas.microsoft.com/office/drawing/2014/main" id="{58368790-B18A-40E8-96AC-157A058D628E}"/>
              </a:ext>
            </a:extLst>
          </p:cNvPr>
          <p:cNvSpPr>
            <a:spLocks noChangeArrowheads="1"/>
          </p:cNvSpPr>
          <p:nvPr/>
        </p:nvSpPr>
        <p:spPr bwMode="auto">
          <a:xfrm>
            <a:off x="1000569" y="4352685"/>
            <a:ext cx="2171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lang="zh-CN" altLang="en-US" sz="2200" b="1" dirty="0">
                <a:solidFill>
                  <a:srgbClr val="9900FF"/>
                </a:solidFill>
              </a:rPr>
              <a:t>对应物性方程 </a:t>
            </a:r>
          </a:p>
        </p:txBody>
      </p:sp>
      <p:sp>
        <p:nvSpPr>
          <p:cNvPr id="28" name="Text Box 19">
            <a:extLst>
              <a:ext uri="{FF2B5EF4-FFF2-40B4-BE49-F238E27FC236}">
                <a16:creationId xmlns:a16="http://schemas.microsoft.com/office/drawing/2014/main" id="{AB81EA9C-140C-4F87-AB24-087A85335FD7}"/>
              </a:ext>
            </a:extLst>
          </p:cNvPr>
          <p:cNvSpPr txBox="1">
            <a:spLocks noChangeArrowheads="1"/>
          </p:cNvSpPr>
          <p:nvPr/>
        </p:nvSpPr>
        <p:spPr bwMode="auto">
          <a:xfrm>
            <a:off x="2027549" y="6302532"/>
            <a:ext cx="7418387" cy="40640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b="1" dirty="0">
                <a:solidFill>
                  <a:schemeClr val="tx1"/>
                </a:solidFill>
              </a:rPr>
              <a:t>结论：洛仑兹力与麦克斯维方程组构成经典电磁学的理论基础 </a:t>
            </a:r>
          </a:p>
        </p:txBody>
      </p:sp>
      <p:sp>
        <p:nvSpPr>
          <p:cNvPr id="4" name="矩形 3">
            <a:extLst>
              <a:ext uri="{FF2B5EF4-FFF2-40B4-BE49-F238E27FC236}">
                <a16:creationId xmlns:a16="http://schemas.microsoft.com/office/drawing/2014/main" id="{FF669ECC-E347-419C-922F-47C4CE06A693}"/>
              </a:ext>
            </a:extLst>
          </p:cNvPr>
          <p:cNvSpPr/>
          <p:nvPr/>
        </p:nvSpPr>
        <p:spPr>
          <a:xfrm>
            <a:off x="526489" y="706443"/>
            <a:ext cx="2621230" cy="441339"/>
          </a:xfrm>
          <a:prstGeom prst="rect">
            <a:avLst/>
          </a:prstGeom>
        </p:spPr>
        <p:txBody>
          <a:bodyPr wrap="none">
            <a:spAutoFit/>
          </a:bodyPr>
          <a:lstStyle/>
          <a:p>
            <a:pPr marL="457200" indent="-457200">
              <a:lnSpc>
                <a:spcPct val="110000"/>
              </a:lnSpc>
              <a:buFont typeface="Wingdings" panose="05000000000000000000" pitchFamily="2" charset="2"/>
              <a:buChar char="p"/>
            </a:pPr>
            <a:r>
              <a:rPr lang="zh-CN" altLang="en-US" sz="2200" b="1" dirty="0">
                <a:solidFill>
                  <a:srgbClr val="0070C0"/>
                </a:solidFill>
                <a:latin typeface="黑体" panose="02010609060101010101" pitchFamily="49" charset="-122"/>
              </a:rPr>
              <a:t>麦克斯维方程组</a:t>
            </a:r>
          </a:p>
        </p:txBody>
      </p:sp>
      <p:sp>
        <p:nvSpPr>
          <p:cNvPr id="29" name="文本框 28">
            <a:extLst>
              <a:ext uri="{FF2B5EF4-FFF2-40B4-BE49-F238E27FC236}">
                <a16:creationId xmlns:a16="http://schemas.microsoft.com/office/drawing/2014/main" id="{FB4E0238-8314-4DC9-83C6-A7A56F417647}"/>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359E6BF-09F4-44CA-8F55-830317B83EA2}"/>
              </a:ext>
            </a:extLst>
          </p:cNvPr>
          <p:cNvSpPr>
            <a:spLocks noGrp="1"/>
          </p:cNvSpPr>
          <p:nvPr>
            <p:ph type="sldNum" sz="quarter" idx="12"/>
          </p:nvPr>
        </p:nvSpPr>
        <p:spPr/>
        <p:txBody>
          <a:bodyPr/>
          <a:lstStyle/>
          <a:p>
            <a:fld id="{0D52C9BB-38E6-4606-8083-4CA4F4ECB8E2}" type="slidenum">
              <a:rPr lang="zh-CN" altLang="en-US" smtClean="0"/>
              <a:t>33</a:t>
            </a:fld>
            <a:endParaRPr lang="zh-CN" altLang="en-US"/>
          </a:p>
        </p:txBody>
      </p:sp>
      <p:sp>
        <p:nvSpPr>
          <p:cNvPr id="3" name="Text Box 4">
            <a:extLst>
              <a:ext uri="{FF2B5EF4-FFF2-40B4-BE49-F238E27FC236}">
                <a16:creationId xmlns:a16="http://schemas.microsoft.com/office/drawing/2014/main" id="{3CE49101-EC91-4B09-B10D-0E43A293F89B}"/>
              </a:ext>
            </a:extLst>
          </p:cNvPr>
          <p:cNvSpPr txBox="1">
            <a:spLocks noChangeArrowheads="1"/>
          </p:cNvSpPr>
          <p:nvPr/>
        </p:nvSpPr>
        <p:spPr bwMode="auto">
          <a:xfrm>
            <a:off x="443294" y="836515"/>
            <a:ext cx="3456463" cy="430887"/>
          </a:xfrm>
          <a:prstGeom prst="rect">
            <a:avLst/>
          </a:prstGeom>
          <a:noFill/>
          <a:ln w="19050">
            <a:noFill/>
            <a:miter lim="800000"/>
            <a:headEnd/>
            <a:tailEnd/>
          </a:ln>
        </p:spPr>
        <p:txBody>
          <a:bodyPr wrap="square">
            <a:spAutoFit/>
          </a:bodyPr>
          <a:lstStyle>
            <a:defPPr>
              <a:defRPr lang="zh-CN"/>
            </a:defPPr>
            <a:lvl1pPr indent="0" eaLnBrk="0" hangingPunct="0">
              <a:buFont typeface="Wingdings" panose="05000000000000000000" pitchFamily="2" charset="2"/>
              <a:buNone/>
              <a:defRPr sz="2200" b="1">
                <a:solidFill>
                  <a:srgbClr val="006600"/>
                </a:solidFill>
              </a:defRPr>
            </a:lvl1pPr>
          </a:lstStyle>
          <a:p>
            <a:r>
              <a:rPr lang="en-US" altLang="zh-CN" dirty="0"/>
              <a:t>5. </a:t>
            </a:r>
            <a:r>
              <a:rPr lang="zh-CN" altLang="en-US" dirty="0"/>
              <a:t>电磁波</a:t>
            </a:r>
            <a:endParaRPr lang="zh-CN" altLang="en-US" dirty="0">
              <a:sym typeface="Symbol" pitchFamily="18" charset="2"/>
            </a:endParaRPr>
          </a:p>
        </p:txBody>
      </p:sp>
      <p:sp>
        <p:nvSpPr>
          <p:cNvPr id="4" name="Text Box 17">
            <a:extLst>
              <a:ext uri="{FF2B5EF4-FFF2-40B4-BE49-F238E27FC236}">
                <a16:creationId xmlns:a16="http://schemas.microsoft.com/office/drawing/2014/main" id="{5D863B70-5C73-4676-BBFF-FB29798FDB92}"/>
              </a:ext>
            </a:extLst>
          </p:cNvPr>
          <p:cNvSpPr txBox="1">
            <a:spLocks noChangeArrowheads="1"/>
          </p:cNvSpPr>
          <p:nvPr/>
        </p:nvSpPr>
        <p:spPr bwMode="auto">
          <a:xfrm>
            <a:off x="1258888" y="1715631"/>
            <a:ext cx="30972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buFont typeface="Wingdings" panose="05000000000000000000" pitchFamily="2" charset="2"/>
              <a:buChar char="p"/>
            </a:pPr>
            <a:r>
              <a:rPr lang="zh-CN" altLang="en-US" sz="2200" b="1" dirty="0">
                <a:solidFill>
                  <a:schemeClr val="tx1"/>
                </a:solidFill>
              </a:rPr>
              <a:t>平面电磁波的性质 </a:t>
            </a:r>
          </a:p>
        </p:txBody>
      </p:sp>
      <p:grpSp>
        <p:nvGrpSpPr>
          <p:cNvPr id="5" name="组合 39">
            <a:extLst>
              <a:ext uri="{FF2B5EF4-FFF2-40B4-BE49-F238E27FC236}">
                <a16:creationId xmlns:a16="http://schemas.microsoft.com/office/drawing/2014/main" id="{981B0DF3-EF1E-43D3-8518-16050506C54A}"/>
              </a:ext>
            </a:extLst>
          </p:cNvPr>
          <p:cNvGrpSpPr>
            <a:grpSpLocks/>
          </p:cNvGrpSpPr>
          <p:nvPr/>
        </p:nvGrpSpPr>
        <p:grpSpPr bwMode="auto">
          <a:xfrm>
            <a:off x="4053205" y="1381571"/>
            <a:ext cx="7762875" cy="2300288"/>
            <a:chOff x="608013" y="1603390"/>
            <a:chExt cx="7762821" cy="2300279"/>
          </a:xfrm>
        </p:grpSpPr>
        <p:grpSp>
          <p:nvGrpSpPr>
            <p:cNvPr id="6" name="Group 33">
              <a:extLst>
                <a:ext uri="{FF2B5EF4-FFF2-40B4-BE49-F238E27FC236}">
                  <a16:creationId xmlns:a16="http://schemas.microsoft.com/office/drawing/2014/main" id="{54926314-EFBA-4F3C-922B-F077DE0B591B}"/>
                </a:ext>
              </a:extLst>
            </p:cNvPr>
            <p:cNvGrpSpPr>
              <a:grpSpLocks/>
            </p:cNvGrpSpPr>
            <p:nvPr/>
          </p:nvGrpSpPr>
          <p:grpSpPr bwMode="auto">
            <a:xfrm>
              <a:off x="608013" y="1603390"/>
              <a:ext cx="7708900" cy="2300279"/>
              <a:chOff x="383" y="2572"/>
              <a:chExt cx="4856" cy="1449"/>
            </a:xfrm>
          </p:grpSpPr>
          <p:grpSp>
            <p:nvGrpSpPr>
              <p:cNvPr id="9" name="Group 31">
                <a:extLst>
                  <a:ext uri="{FF2B5EF4-FFF2-40B4-BE49-F238E27FC236}">
                    <a16:creationId xmlns:a16="http://schemas.microsoft.com/office/drawing/2014/main" id="{2088B2E8-C155-4964-8D58-5095BC570484}"/>
                  </a:ext>
                </a:extLst>
              </p:cNvPr>
              <p:cNvGrpSpPr>
                <a:grpSpLocks/>
              </p:cNvGrpSpPr>
              <p:nvPr/>
            </p:nvGrpSpPr>
            <p:grpSpPr bwMode="auto">
              <a:xfrm>
                <a:off x="383" y="2572"/>
                <a:ext cx="3460" cy="250"/>
                <a:chOff x="383" y="2572"/>
                <a:chExt cx="3460" cy="250"/>
              </a:xfrm>
            </p:grpSpPr>
            <p:sp>
              <p:nvSpPr>
                <p:cNvPr id="14" name="Text Box 19">
                  <a:extLst>
                    <a:ext uri="{FF2B5EF4-FFF2-40B4-BE49-F238E27FC236}">
                      <a16:creationId xmlns:a16="http://schemas.microsoft.com/office/drawing/2014/main" id="{DEB099D8-B03E-453A-A7B7-934C37E49169}"/>
                    </a:ext>
                  </a:extLst>
                </p:cNvPr>
                <p:cNvSpPr txBox="1">
                  <a:spLocks noChangeArrowheads="1"/>
                </p:cNvSpPr>
                <p:nvPr/>
              </p:nvSpPr>
              <p:spPr bwMode="auto">
                <a:xfrm>
                  <a:off x="383" y="2572"/>
                  <a:ext cx="1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Char char="•"/>
                  </a:pPr>
                  <a:r>
                    <a:rPr lang="zh-CN" altLang="en-US" b="1" dirty="0">
                      <a:solidFill>
                        <a:schemeClr val="tx1"/>
                      </a:solidFill>
                    </a:rPr>
                    <a:t>平面电磁波为横波 </a:t>
                  </a:r>
                </a:p>
              </p:txBody>
            </p:sp>
            <p:graphicFrame>
              <p:nvGraphicFramePr>
                <p:cNvPr id="15" name="Object 20">
                  <a:extLst>
                    <a:ext uri="{FF2B5EF4-FFF2-40B4-BE49-F238E27FC236}">
                      <a16:creationId xmlns:a16="http://schemas.microsoft.com/office/drawing/2014/main" id="{E8F22A72-F991-4533-9C3A-B7FCDF207690}"/>
                    </a:ext>
                  </a:extLst>
                </p:cNvPr>
                <p:cNvGraphicFramePr>
                  <a:graphicFrameLocks noChangeAspect="1"/>
                </p:cNvGraphicFramePr>
                <p:nvPr/>
              </p:nvGraphicFramePr>
              <p:xfrm>
                <a:off x="1933" y="2607"/>
                <a:ext cx="460" cy="203"/>
              </p:xfrm>
              <a:graphic>
                <a:graphicData uri="http://schemas.openxmlformats.org/presentationml/2006/ole">
                  <mc:AlternateContent xmlns:mc="http://schemas.openxmlformats.org/markup-compatibility/2006">
                    <mc:Choice xmlns:v="urn:schemas-microsoft-com:vml" Requires="v">
                      <p:oleObj spid="_x0000_s63637" name="公式" r:id="rId3" imgW="723600" imgH="317160" progId="Equation.3">
                        <p:embed/>
                      </p:oleObj>
                    </mc:Choice>
                    <mc:Fallback>
                      <p:oleObj name="公式" r:id="rId3" imgW="723600" imgH="317160" progId="Equation.3">
                        <p:embed/>
                        <p:pic>
                          <p:nvPicPr>
                            <p:cNvPr id="35" name="Object 20">
                              <a:extLst>
                                <a:ext uri="{FF2B5EF4-FFF2-40B4-BE49-F238E27FC236}">
                                  <a16:creationId xmlns:a16="http://schemas.microsoft.com/office/drawing/2014/main" id="{4E8173D9-C57B-42AE-A308-A88F84431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 y="2607"/>
                              <a:ext cx="460"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21">
                  <a:extLst>
                    <a:ext uri="{FF2B5EF4-FFF2-40B4-BE49-F238E27FC236}">
                      <a16:creationId xmlns:a16="http://schemas.microsoft.com/office/drawing/2014/main" id="{F7FDC8D9-4FAD-471E-9644-F4A74A973D37}"/>
                    </a:ext>
                  </a:extLst>
                </p:cNvPr>
                <p:cNvGraphicFramePr>
                  <a:graphicFrameLocks noChangeAspect="1"/>
                </p:cNvGraphicFramePr>
                <p:nvPr/>
              </p:nvGraphicFramePr>
              <p:xfrm>
                <a:off x="2584" y="2599"/>
                <a:ext cx="476" cy="202"/>
              </p:xfrm>
              <a:graphic>
                <a:graphicData uri="http://schemas.openxmlformats.org/presentationml/2006/ole">
                  <mc:AlternateContent xmlns:mc="http://schemas.openxmlformats.org/markup-compatibility/2006">
                    <mc:Choice xmlns:v="urn:schemas-microsoft-com:vml" Requires="v">
                      <p:oleObj spid="_x0000_s63638" name="公式" r:id="rId5" imgW="749160" imgH="317160" progId="Equation.3">
                        <p:embed/>
                      </p:oleObj>
                    </mc:Choice>
                    <mc:Fallback>
                      <p:oleObj name="公式" r:id="rId5" imgW="749160" imgH="317160" progId="Equation.3">
                        <p:embed/>
                        <p:pic>
                          <p:nvPicPr>
                            <p:cNvPr id="36" name="Object 21">
                              <a:extLst>
                                <a:ext uri="{FF2B5EF4-FFF2-40B4-BE49-F238E27FC236}">
                                  <a16:creationId xmlns:a16="http://schemas.microsoft.com/office/drawing/2014/main" id="{5DB417D4-16EF-4A01-9A5A-5E4F4B455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 y="2599"/>
                              <a:ext cx="476"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2">
                  <a:extLst>
                    <a:ext uri="{FF2B5EF4-FFF2-40B4-BE49-F238E27FC236}">
                      <a16:creationId xmlns:a16="http://schemas.microsoft.com/office/drawing/2014/main" id="{A91A13BF-6FBC-4FC9-A702-0F6EA96B60D5}"/>
                    </a:ext>
                  </a:extLst>
                </p:cNvPr>
                <p:cNvGraphicFramePr>
                  <a:graphicFrameLocks noChangeAspect="1"/>
                </p:cNvGraphicFramePr>
                <p:nvPr/>
              </p:nvGraphicFramePr>
              <p:xfrm>
                <a:off x="3307" y="2599"/>
                <a:ext cx="536" cy="196"/>
              </p:xfrm>
              <a:graphic>
                <a:graphicData uri="http://schemas.openxmlformats.org/presentationml/2006/ole">
                  <mc:AlternateContent xmlns:mc="http://schemas.openxmlformats.org/markup-compatibility/2006">
                    <mc:Choice xmlns:v="urn:schemas-microsoft-com:vml" Requires="v">
                      <p:oleObj spid="_x0000_s63639" name="公式" r:id="rId7" imgW="850680" imgH="317160" progId="Equation.3">
                        <p:embed/>
                      </p:oleObj>
                    </mc:Choice>
                    <mc:Fallback>
                      <p:oleObj name="公式" r:id="rId7" imgW="850680" imgH="317160" progId="Equation.3">
                        <p:embed/>
                        <p:pic>
                          <p:nvPicPr>
                            <p:cNvPr id="37" name="Object 22">
                              <a:extLst>
                                <a:ext uri="{FF2B5EF4-FFF2-40B4-BE49-F238E27FC236}">
                                  <a16:creationId xmlns:a16="http://schemas.microsoft.com/office/drawing/2014/main" id="{232D8326-83A4-4CA4-BCB8-FE02B76161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7" y="2599"/>
                              <a:ext cx="536"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Text Box 24">
                <a:extLst>
                  <a:ext uri="{FF2B5EF4-FFF2-40B4-BE49-F238E27FC236}">
                    <a16:creationId xmlns:a16="http://schemas.microsoft.com/office/drawing/2014/main" id="{39C6DDB1-F823-4B6A-AAB8-1497DB89D5BD}"/>
                  </a:ext>
                </a:extLst>
              </p:cNvPr>
              <p:cNvSpPr txBox="1">
                <a:spLocks noChangeArrowheads="1"/>
              </p:cNvSpPr>
              <p:nvPr/>
            </p:nvSpPr>
            <p:spPr bwMode="auto">
              <a:xfrm>
                <a:off x="385" y="3340"/>
                <a:ext cx="48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Char char="•"/>
                </a:pPr>
                <a:r>
                  <a:rPr lang="zh-CN" altLang="en-US" b="1" dirty="0">
                    <a:solidFill>
                      <a:schemeClr val="tx1"/>
                    </a:solidFill>
                  </a:rPr>
                  <a:t>电场强度矢量与磁场强度矢量同相位，同传播速度 </a:t>
                </a:r>
                <a:r>
                  <a:rPr lang="en-US" altLang="zh-CN" b="1" dirty="0">
                    <a:solidFill>
                      <a:schemeClr val="tx1"/>
                    </a:solidFill>
                  </a:rPr>
                  <a:t>(</a:t>
                </a:r>
                <a:r>
                  <a:rPr lang="en-US" altLang="zh-CN" b="1" i="1" dirty="0">
                    <a:solidFill>
                      <a:schemeClr val="tx1"/>
                    </a:solidFill>
                  </a:rPr>
                  <a:t>c</a:t>
                </a:r>
                <a:r>
                  <a:rPr lang="en-US" altLang="zh-CN" b="1" dirty="0">
                    <a:solidFill>
                      <a:schemeClr val="tx1"/>
                    </a:solidFill>
                  </a:rPr>
                  <a:t>)</a:t>
                </a:r>
              </a:p>
            </p:txBody>
          </p:sp>
          <p:grpSp>
            <p:nvGrpSpPr>
              <p:cNvPr id="11" name="Group 32">
                <a:extLst>
                  <a:ext uri="{FF2B5EF4-FFF2-40B4-BE49-F238E27FC236}">
                    <a16:creationId xmlns:a16="http://schemas.microsoft.com/office/drawing/2014/main" id="{1F32CA7B-01FE-465D-8AB1-BF40B18DAB00}"/>
                  </a:ext>
                </a:extLst>
              </p:cNvPr>
              <p:cNvGrpSpPr>
                <a:grpSpLocks/>
              </p:cNvGrpSpPr>
              <p:nvPr/>
            </p:nvGrpSpPr>
            <p:grpSpPr bwMode="auto">
              <a:xfrm>
                <a:off x="383" y="3746"/>
                <a:ext cx="3460" cy="275"/>
                <a:chOff x="383" y="3729"/>
                <a:chExt cx="3460" cy="275"/>
              </a:xfrm>
            </p:grpSpPr>
            <p:sp>
              <p:nvSpPr>
                <p:cNvPr id="12" name="Text Box 26">
                  <a:extLst>
                    <a:ext uri="{FF2B5EF4-FFF2-40B4-BE49-F238E27FC236}">
                      <a16:creationId xmlns:a16="http://schemas.microsoft.com/office/drawing/2014/main" id="{1F5556CC-080A-42F5-9E01-CF7F5B61C558}"/>
                    </a:ext>
                  </a:extLst>
                </p:cNvPr>
                <p:cNvSpPr txBox="1">
                  <a:spLocks noChangeArrowheads="1"/>
                </p:cNvSpPr>
                <p:nvPr/>
              </p:nvSpPr>
              <p:spPr bwMode="auto">
                <a:xfrm>
                  <a:off x="383" y="3754"/>
                  <a:ext cx="30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Char char="•"/>
                  </a:pPr>
                  <a:r>
                    <a:rPr lang="zh-CN" altLang="en-US" b="1" dirty="0">
                      <a:solidFill>
                        <a:schemeClr val="tx1"/>
                      </a:solidFill>
                    </a:rPr>
                    <a:t>电场强度与磁场强度的数量关系 </a:t>
                  </a:r>
                </a:p>
              </p:txBody>
            </p:sp>
            <p:graphicFrame>
              <p:nvGraphicFramePr>
                <p:cNvPr id="13" name="Object 27">
                  <a:extLst>
                    <a:ext uri="{FF2B5EF4-FFF2-40B4-BE49-F238E27FC236}">
                      <a16:creationId xmlns:a16="http://schemas.microsoft.com/office/drawing/2014/main" id="{6197AFE1-5FC0-4DA6-90E7-7A5D578B4034}"/>
                    </a:ext>
                  </a:extLst>
                </p:cNvPr>
                <p:cNvGraphicFramePr>
                  <a:graphicFrameLocks noChangeAspect="1"/>
                </p:cNvGraphicFramePr>
                <p:nvPr/>
              </p:nvGraphicFramePr>
              <p:xfrm>
                <a:off x="2936" y="3729"/>
                <a:ext cx="907" cy="272"/>
              </p:xfrm>
              <a:graphic>
                <a:graphicData uri="http://schemas.openxmlformats.org/presentationml/2006/ole">
                  <mc:AlternateContent xmlns:mc="http://schemas.openxmlformats.org/markup-compatibility/2006">
                    <mc:Choice xmlns:v="urn:schemas-microsoft-com:vml" Requires="v">
                      <p:oleObj spid="_x0000_s63640" name="Equation" r:id="rId9" imgW="863280" imgH="253800" progId="Equation.DSMT4">
                        <p:embed/>
                      </p:oleObj>
                    </mc:Choice>
                    <mc:Fallback>
                      <p:oleObj name="Equation" r:id="rId9" imgW="863280" imgH="253800" progId="Equation.DSMT4">
                        <p:embed/>
                        <p:pic>
                          <p:nvPicPr>
                            <p:cNvPr id="33" name="Object 27">
                              <a:extLst>
                                <a:ext uri="{FF2B5EF4-FFF2-40B4-BE49-F238E27FC236}">
                                  <a16:creationId xmlns:a16="http://schemas.microsoft.com/office/drawing/2014/main" id="{B118E971-C112-4EB1-B609-BFCEF4AF3A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 y="3729"/>
                              <a:ext cx="90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7" name="Text Box 24">
              <a:extLst>
                <a:ext uri="{FF2B5EF4-FFF2-40B4-BE49-F238E27FC236}">
                  <a16:creationId xmlns:a16="http://schemas.microsoft.com/office/drawing/2014/main" id="{699F628C-E9EB-4CFB-B24E-266DA361F34F}"/>
                </a:ext>
              </a:extLst>
            </p:cNvPr>
            <p:cNvSpPr txBox="1">
              <a:spLocks noChangeArrowheads="1"/>
            </p:cNvSpPr>
            <p:nvPr/>
          </p:nvSpPr>
          <p:spPr bwMode="auto">
            <a:xfrm>
              <a:off x="665109" y="2228839"/>
              <a:ext cx="770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Char char="•"/>
              </a:pPr>
              <a:r>
                <a:rPr lang="zh-CN" altLang="en-US" b="1" dirty="0">
                  <a:solidFill>
                    <a:schemeClr val="tx1"/>
                  </a:solidFill>
                </a:rPr>
                <a:t>电磁波的传播方向为</a:t>
              </a:r>
              <a:endParaRPr lang="en-US" altLang="zh-CN" b="1" dirty="0">
                <a:solidFill>
                  <a:schemeClr val="tx1"/>
                </a:solidFill>
              </a:endParaRPr>
            </a:p>
          </p:txBody>
        </p:sp>
        <p:graphicFrame>
          <p:nvGraphicFramePr>
            <p:cNvPr id="8" name="Object 23">
              <a:extLst>
                <a:ext uri="{FF2B5EF4-FFF2-40B4-BE49-F238E27FC236}">
                  <a16:creationId xmlns:a16="http://schemas.microsoft.com/office/drawing/2014/main" id="{65F60029-ACDC-499A-B2DB-CD00263B5B61}"/>
                </a:ext>
              </a:extLst>
            </p:cNvPr>
            <p:cNvGraphicFramePr>
              <a:graphicFrameLocks noChangeAspect="1"/>
            </p:cNvGraphicFramePr>
            <p:nvPr>
              <p:extLst>
                <p:ext uri="{D42A27DB-BD31-4B8C-83A1-F6EECF244321}">
                  <p14:modId xmlns:p14="http://schemas.microsoft.com/office/powerpoint/2010/main" val="3073710242"/>
                </p:ext>
              </p:extLst>
            </p:nvPr>
          </p:nvGraphicFramePr>
          <p:xfrm>
            <a:off x="3371552" y="2259135"/>
            <a:ext cx="1555750" cy="387350"/>
          </p:xfrm>
          <a:graphic>
            <a:graphicData uri="http://schemas.openxmlformats.org/presentationml/2006/ole">
              <mc:AlternateContent xmlns:mc="http://schemas.openxmlformats.org/markup-compatibility/2006">
                <mc:Choice xmlns:v="urn:schemas-microsoft-com:vml" Requires="v">
                  <p:oleObj spid="_x0000_s63641" name="公式" r:id="rId11" imgW="1562040" imgH="380880" progId="Equation.3">
                    <p:embed/>
                  </p:oleObj>
                </mc:Choice>
                <mc:Fallback>
                  <p:oleObj name="公式" r:id="rId11" imgW="1562040" imgH="380880" progId="Equation.3">
                    <p:embed/>
                    <p:pic>
                      <p:nvPicPr>
                        <p:cNvPr id="27" name="Object 23">
                          <a:extLst>
                            <a:ext uri="{FF2B5EF4-FFF2-40B4-BE49-F238E27FC236}">
                              <a16:creationId xmlns:a16="http://schemas.microsoft.com/office/drawing/2014/main" id="{91E02058-E089-4483-B655-3971B9A0DC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1552" y="2259135"/>
                          <a:ext cx="15557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Text Box 5">
            <a:extLst>
              <a:ext uri="{FF2B5EF4-FFF2-40B4-BE49-F238E27FC236}">
                <a16:creationId xmlns:a16="http://schemas.microsoft.com/office/drawing/2014/main" id="{101CAC0C-6E4C-4272-AC8D-706869E30363}"/>
              </a:ext>
            </a:extLst>
          </p:cNvPr>
          <p:cNvSpPr txBox="1">
            <a:spLocks noChangeArrowheads="1"/>
          </p:cNvSpPr>
          <p:nvPr/>
        </p:nvSpPr>
        <p:spPr bwMode="auto">
          <a:xfrm>
            <a:off x="1258888" y="3814702"/>
            <a:ext cx="32416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buFont typeface="Wingdings" panose="05000000000000000000" pitchFamily="2" charset="2"/>
              <a:buChar char="p"/>
            </a:pPr>
            <a:r>
              <a:rPr lang="zh-CN" altLang="en-US" sz="2200" b="1" dirty="0">
                <a:solidFill>
                  <a:schemeClr val="tx1"/>
                </a:solidFill>
              </a:rPr>
              <a:t>电磁波的能量密度 </a:t>
            </a:r>
          </a:p>
        </p:txBody>
      </p:sp>
      <p:graphicFrame>
        <p:nvGraphicFramePr>
          <p:cNvPr id="19" name="Object 6">
            <a:extLst>
              <a:ext uri="{FF2B5EF4-FFF2-40B4-BE49-F238E27FC236}">
                <a16:creationId xmlns:a16="http://schemas.microsoft.com/office/drawing/2014/main" id="{C0D15451-435E-4926-ACDE-649EF83E99EC}"/>
              </a:ext>
            </a:extLst>
          </p:cNvPr>
          <p:cNvGraphicFramePr>
            <a:graphicFrameLocks noChangeAspect="1"/>
          </p:cNvGraphicFramePr>
          <p:nvPr>
            <p:extLst>
              <p:ext uri="{D42A27DB-BD31-4B8C-83A1-F6EECF244321}">
                <p14:modId xmlns:p14="http://schemas.microsoft.com/office/powerpoint/2010/main" val="2608591854"/>
              </p:ext>
            </p:extLst>
          </p:nvPr>
        </p:nvGraphicFramePr>
        <p:xfrm>
          <a:off x="2628917" y="4529262"/>
          <a:ext cx="4248150" cy="565150"/>
        </p:xfrm>
        <a:graphic>
          <a:graphicData uri="http://schemas.openxmlformats.org/presentationml/2006/ole">
            <mc:AlternateContent xmlns:mc="http://schemas.openxmlformats.org/markup-compatibility/2006">
              <mc:Choice xmlns:v="urn:schemas-microsoft-com:vml" Requires="v">
                <p:oleObj spid="_x0000_s63642" name="Equation" r:id="rId13" imgW="4254480" imgH="558720" progId="Equation.DSMT4">
                  <p:embed/>
                </p:oleObj>
              </mc:Choice>
              <mc:Fallback>
                <p:oleObj name="Equation" r:id="rId13" imgW="4254480" imgH="558720" progId="Equation.DSMT4">
                  <p:embed/>
                  <p:pic>
                    <p:nvPicPr>
                      <p:cNvPr id="197638"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8917" y="4529262"/>
                        <a:ext cx="42481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7">
            <a:extLst>
              <a:ext uri="{FF2B5EF4-FFF2-40B4-BE49-F238E27FC236}">
                <a16:creationId xmlns:a16="http://schemas.microsoft.com/office/drawing/2014/main" id="{3076E429-701C-4D42-9044-03857FC1AD9E}"/>
              </a:ext>
            </a:extLst>
          </p:cNvPr>
          <p:cNvSpPr txBox="1">
            <a:spLocks noChangeArrowheads="1"/>
          </p:cNvSpPr>
          <p:nvPr/>
        </p:nvSpPr>
        <p:spPr bwMode="auto">
          <a:xfrm>
            <a:off x="1291620" y="5513663"/>
            <a:ext cx="45478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marL="342900" indent="-342900" eaLnBrk="1" hangingPunct="1">
              <a:buFont typeface="Wingdings" panose="05000000000000000000" pitchFamily="2" charset="2"/>
              <a:buChar char="p"/>
            </a:pPr>
            <a:r>
              <a:rPr lang="zh-CN" altLang="en-US" sz="2200" b="1" dirty="0">
                <a:solidFill>
                  <a:schemeClr val="tx1"/>
                </a:solidFill>
              </a:rPr>
              <a:t>电磁波的能流密度（坡印廷矢量） </a:t>
            </a:r>
          </a:p>
        </p:txBody>
      </p:sp>
      <p:sp>
        <p:nvSpPr>
          <p:cNvPr id="21" name="Rectangle 8">
            <a:extLst>
              <a:ext uri="{FF2B5EF4-FFF2-40B4-BE49-F238E27FC236}">
                <a16:creationId xmlns:a16="http://schemas.microsoft.com/office/drawing/2014/main" id="{6E33B912-FDC5-4184-953D-E35FD4DB4DA9}"/>
              </a:ext>
            </a:extLst>
          </p:cNvPr>
          <p:cNvSpPr>
            <a:spLocks noChangeArrowheads="1"/>
          </p:cNvSpPr>
          <p:nvPr/>
        </p:nvSpPr>
        <p:spPr bwMode="auto">
          <a:xfrm>
            <a:off x="2364710" y="6162454"/>
            <a:ext cx="5365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lang="zh-CN" altLang="en-US" sz="2200" b="1" dirty="0">
                <a:solidFill>
                  <a:schemeClr val="tx1"/>
                </a:solidFill>
              </a:rPr>
              <a:t>单位时间通过单位横截面积的能量 </a:t>
            </a:r>
          </a:p>
        </p:txBody>
      </p:sp>
      <p:graphicFrame>
        <p:nvGraphicFramePr>
          <p:cNvPr id="22" name="Object 16">
            <a:extLst>
              <a:ext uri="{FF2B5EF4-FFF2-40B4-BE49-F238E27FC236}">
                <a16:creationId xmlns:a16="http://schemas.microsoft.com/office/drawing/2014/main" id="{6D2153E0-FC11-49A9-82F2-445AA61CCC53}"/>
              </a:ext>
            </a:extLst>
          </p:cNvPr>
          <p:cNvGraphicFramePr>
            <a:graphicFrameLocks noChangeAspect="1"/>
          </p:cNvGraphicFramePr>
          <p:nvPr>
            <p:extLst>
              <p:ext uri="{D42A27DB-BD31-4B8C-83A1-F6EECF244321}">
                <p14:modId xmlns:p14="http://schemas.microsoft.com/office/powerpoint/2010/main" val="1497843694"/>
              </p:ext>
            </p:extLst>
          </p:nvPr>
        </p:nvGraphicFramePr>
        <p:xfrm>
          <a:off x="6543010" y="6209940"/>
          <a:ext cx="1187450" cy="322262"/>
        </p:xfrm>
        <a:graphic>
          <a:graphicData uri="http://schemas.openxmlformats.org/presentationml/2006/ole">
            <mc:AlternateContent xmlns:mc="http://schemas.openxmlformats.org/markup-compatibility/2006">
              <mc:Choice xmlns:v="urn:schemas-microsoft-com:vml" Requires="v">
                <p:oleObj spid="_x0000_s63643" name="公式" r:id="rId15" imgW="1180800" imgH="317160" progId="Equation.3">
                  <p:embed/>
                </p:oleObj>
              </mc:Choice>
              <mc:Fallback>
                <p:oleObj name="公式" r:id="rId15" imgW="1180800" imgH="317160" progId="Equation.3">
                  <p:embed/>
                  <p:pic>
                    <p:nvPicPr>
                      <p:cNvPr id="3482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3010" y="6209940"/>
                        <a:ext cx="1187450"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文本框 22">
            <a:extLst>
              <a:ext uri="{FF2B5EF4-FFF2-40B4-BE49-F238E27FC236}">
                <a16:creationId xmlns:a16="http://schemas.microsoft.com/office/drawing/2014/main" id="{55DA3AF1-DE76-46ED-877D-CF51EAE044C0}"/>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电磁感应</a:t>
            </a:r>
          </a:p>
        </p:txBody>
      </p:sp>
    </p:spTree>
    <p:extLst>
      <p:ext uri="{BB962C8B-B14F-4D97-AF65-F5344CB8AC3E}">
        <p14:creationId xmlns:p14="http://schemas.microsoft.com/office/powerpoint/2010/main" val="337112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0">
            <a:extLst>
              <a:ext uri="{FF2B5EF4-FFF2-40B4-BE49-F238E27FC236}">
                <a16:creationId xmlns:a16="http://schemas.microsoft.com/office/drawing/2014/main" id="{1699BAC5-1449-4529-8E09-3752A4A0A6A3}"/>
              </a:ext>
            </a:extLst>
          </p:cNvPr>
          <p:cNvSpPr txBox="1">
            <a:spLocks noChangeArrowheads="1"/>
          </p:cNvSpPr>
          <p:nvPr/>
        </p:nvSpPr>
        <p:spPr bwMode="auto">
          <a:xfrm>
            <a:off x="3365564" y="951993"/>
            <a:ext cx="406275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400" dirty="0">
                <a:solidFill>
                  <a:srgbClr val="006600"/>
                </a:solidFill>
                <a:sym typeface="Symbol" panose="05050102010706020507" pitchFamily="18" charset="2"/>
              </a:rPr>
              <a:t>第</a:t>
            </a:r>
            <a:r>
              <a:rPr kumimoji="1" lang="en-US" altLang="zh-CN" sz="2400" dirty="0">
                <a:solidFill>
                  <a:srgbClr val="006600"/>
                </a:solidFill>
                <a:sym typeface="Symbol" panose="05050102010706020507" pitchFamily="18" charset="2"/>
              </a:rPr>
              <a:t>15</a:t>
            </a:r>
            <a:r>
              <a:rPr kumimoji="1" lang="zh-CN" altLang="en-US" sz="2400" dirty="0">
                <a:solidFill>
                  <a:srgbClr val="006600"/>
                </a:solidFill>
                <a:sym typeface="Symbol" panose="05050102010706020507" pitchFamily="18" charset="2"/>
              </a:rPr>
              <a:t>章 早期量子论</a:t>
            </a:r>
            <a:endParaRPr kumimoji="1" lang="zh-CN" altLang="en-US" sz="2400" dirty="0">
              <a:solidFill>
                <a:srgbClr val="006600"/>
              </a:solidFill>
            </a:endParaRPr>
          </a:p>
        </p:txBody>
      </p:sp>
      <p:sp>
        <p:nvSpPr>
          <p:cNvPr id="7" name="文本框 6">
            <a:extLst>
              <a:ext uri="{FF2B5EF4-FFF2-40B4-BE49-F238E27FC236}">
                <a16:creationId xmlns:a16="http://schemas.microsoft.com/office/drawing/2014/main" id="{A7C02C68-0349-4FF4-8010-511A5A124BE7}"/>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
        <p:nvSpPr>
          <p:cNvPr id="8" name="Text Box 56">
            <a:extLst>
              <a:ext uri="{FF2B5EF4-FFF2-40B4-BE49-F238E27FC236}">
                <a16:creationId xmlns:a16="http://schemas.microsoft.com/office/drawing/2014/main" id="{8F60C605-5CA9-443C-98D7-C1CBA52C97F6}"/>
              </a:ext>
            </a:extLst>
          </p:cNvPr>
          <p:cNvSpPr txBox="1">
            <a:spLocks noChangeArrowheads="1"/>
          </p:cNvSpPr>
          <p:nvPr/>
        </p:nvSpPr>
        <p:spPr bwMode="auto">
          <a:xfrm>
            <a:off x="2354498" y="1786032"/>
            <a:ext cx="6084887" cy="4521110"/>
          </a:xfrm>
          <a:prstGeom prst="rect">
            <a:avLst/>
          </a:prstGeom>
          <a:noFill/>
          <a:ln w="9525">
            <a:noFill/>
            <a:miter lim="800000"/>
            <a:headEn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marL="342900" indent="-342900" eaLnBrk="1" hangingPunct="1">
              <a:lnSpc>
                <a:spcPct val="150000"/>
              </a:lnSpc>
              <a:spcBef>
                <a:spcPts val="1200"/>
              </a:spcBef>
              <a:buFont typeface="Wingdings" panose="05000000000000000000" pitchFamily="2" charset="2"/>
              <a:buChar char="p"/>
            </a:pPr>
            <a:r>
              <a:rPr kumimoji="1" lang="zh-CN" altLang="en-US" sz="2200" dirty="0">
                <a:solidFill>
                  <a:srgbClr val="6600FF"/>
                </a:solidFill>
              </a:rPr>
              <a:t>光的粒子性实验</a:t>
            </a:r>
            <a:endParaRPr kumimoji="1" lang="en-US" altLang="zh-CN" sz="2200" dirty="0"/>
          </a:p>
          <a:p>
            <a:pPr eaLnBrk="1" hangingPunct="1">
              <a:lnSpc>
                <a:spcPct val="150000"/>
              </a:lnSpc>
              <a:spcBef>
                <a:spcPts val="1200"/>
              </a:spcBef>
            </a:pPr>
            <a:r>
              <a:rPr kumimoji="1" lang="en-US" altLang="zh-CN" sz="2200" dirty="0">
                <a:solidFill>
                  <a:schemeClr val="tx1"/>
                </a:solidFill>
                <a:latin typeface="+mn-lt"/>
                <a:ea typeface="+mn-ea"/>
              </a:rPr>
              <a:t>    1.</a:t>
            </a:r>
            <a:r>
              <a:rPr kumimoji="1" lang="zh-CN" altLang="en-US" sz="2200" dirty="0">
                <a:solidFill>
                  <a:schemeClr val="tx1"/>
                </a:solidFill>
                <a:latin typeface="+mn-lt"/>
                <a:ea typeface="+mn-ea"/>
              </a:rPr>
              <a:t> </a:t>
            </a:r>
            <a:r>
              <a:rPr kumimoji="1" lang="en-US" altLang="zh-CN" sz="2200" dirty="0">
                <a:solidFill>
                  <a:schemeClr val="tx1"/>
                </a:solidFill>
                <a:latin typeface="+mn-lt"/>
                <a:ea typeface="+mn-ea"/>
              </a:rPr>
              <a:t> </a:t>
            </a:r>
            <a:r>
              <a:rPr kumimoji="1" lang="zh-CN" altLang="en-US" sz="2200" dirty="0">
                <a:solidFill>
                  <a:schemeClr val="tx1"/>
                </a:solidFill>
                <a:latin typeface="+mn-lt"/>
                <a:ea typeface="+mn-ea"/>
              </a:rPr>
              <a:t>黑体辐射与能量子观念的提出</a:t>
            </a:r>
          </a:p>
          <a:p>
            <a:pPr eaLnBrk="1" hangingPunct="1">
              <a:lnSpc>
                <a:spcPct val="150000"/>
              </a:lnSpc>
              <a:spcBef>
                <a:spcPts val="1200"/>
              </a:spcBef>
            </a:pPr>
            <a:r>
              <a:rPr kumimoji="1" lang="zh-CN" altLang="en-US" sz="2200" dirty="0">
                <a:solidFill>
                  <a:schemeClr val="tx1"/>
                </a:solidFill>
                <a:latin typeface="+mn-lt"/>
                <a:ea typeface="+mn-ea"/>
              </a:rPr>
              <a:t>    </a:t>
            </a:r>
            <a:r>
              <a:rPr kumimoji="1" lang="en-US" altLang="zh-CN" sz="2200" dirty="0">
                <a:solidFill>
                  <a:schemeClr val="tx1"/>
                </a:solidFill>
                <a:latin typeface="+mn-lt"/>
                <a:ea typeface="+mn-ea"/>
              </a:rPr>
              <a:t>2.  </a:t>
            </a:r>
            <a:r>
              <a:rPr kumimoji="1" lang="zh-CN" altLang="en-US" sz="2200" dirty="0">
                <a:solidFill>
                  <a:schemeClr val="tx1"/>
                </a:solidFill>
                <a:latin typeface="+mn-lt"/>
                <a:ea typeface="+mn-ea"/>
              </a:rPr>
              <a:t>能量子观念的推广</a:t>
            </a:r>
            <a:r>
              <a:rPr kumimoji="1" lang="en-US" altLang="zh-CN" sz="2200" dirty="0">
                <a:solidFill>
                  <a:schemeClr val="tx1"/>
                </a:solidFill>
                <a:latin typeface="+mn-lt"/>
                <a:ea typeface="+mn-ea"/>
              </a:rPr>
              <a:t>——</a:t>
            </a:r>
            <a:r>
              <a:rPr kumimoji="1" lang="zh-CN" altLang="en-US" sz="2200" dirty="0">
                <a:solidFill>
                  <a:schemeClr val="tx1"/>
                </a:solidFill>
                <a:latin typeface="+mn-lt"/>
                <a:ea typeface="+mn-ea"/>
              </a:rPr>
              <a:t>光量子假设</a:t>
            </a:r>
          </a:p>
          <a:p>
            <a:pPr eaLnBrk="1" hangingPunct="1">
              <a:lnSpc>
                <a:spcPct val="150000"/>
              </a:lnSpc>
              <a:spcBef>
                <a:spcPts val="1200"/>
              </a:spcBef>
            </a:pPr>
            <a:r>
              <a:rPr kumimoji="1" lang="zh-CN" altLang="en-US" sz="2200" dirty="0">
                <a:solidFill>
                  <a:schemeClr val="tx1"/>
                </a:solidFill>
                <a:latin typeface="+mn-lt"/>
                <a:ea typeface="+mn-ea"/>
              </a:rPr>
              <a:t>    </a:t>
            </a:r>
            <a:r>
              <a:rPr kumimoji="1" lang="en-US" altLang="zh-CN" sz="2200" dirty="0">
                <a:solidFill>
                  <a:schemeClr val="tx1"/>
                </a:solidFill>
                <a:latin typeface="+mn-lt"/>
                <a:ea typeface="+mn-ea"/>
              </a:rPr>
              <a:t>3.  </a:t>
            </a:r>
            <a:r>
              <a:rPr kumimoji="1" lang="zh-CN" altLang="en-US" sz="2200" dirty="0">
                <a:solidFill>
                  <a:schemeClr val="tx1"/>
                </a:solidFill>
                <a:latin typeface="+mn-lt"/>
                <a:ea typeface="+mn-ea"/>
              </a:rPr>
              <a:t>光量子的验证实验</a:t>
            </a:r>
            <a:r>
              <a:rPr kumimoji="1" lang="en-US" altLang="zh-CN" sz="2200" dirty="0">
                <a:solidFill>
                  <a:schemeClr val="tx1"/>
                </a:solidFill>
                <a:latin typeface="+mn-lt"/>
                <a:ea typeface="+mn-ea"/>
              </a:rPr>
              <a:t>——</a:t>
            </a:r>
            <a:r>
              <a:rPr kumimoji="1" lang="zh-CN" altLang="en-US" sz="2200" dirty="0">
                <a:solidFill>
                  <a:schemeClr val="tx1"/>
                </a:solidFill>
                <a:latin typeface="+mn-lt"/>
                <a:ea typeface="+mn-ea"/>
              </a:rPr>
              <a:t>康普顿实验</a:t>
            </a:r>
            <a:endParaRPr kumimoji="1" lang="en-US" altLang="zh-CN" sz="2200" dirty="0">
              <a:solidFill>
                <a:schemeClr val="tx1"/>
              </a:solidFill>
              <a:latin typeface="+mn-lt"/>
              <a:ea typeface="+mn-ea"/>
            </a:endParaRPr>
          </a:p>
          <a:p>
            <a:pPr marL="342900" indent="-342900" eaLnBrk="1" hangingPunct="1">
              <a:lnSpc>
                <a:spcPct val="150000"/>
              </a:lnSpc>
              <a:spcBef>
                <a:spcPts val="1200"/>
              </a:spcBef>
              <a:buFont typeface="Wingdings" panose="05000000000000000000" pitchFamily="2" charset="2"/>
              <a:buChar char="p"/>
            </a:pPr>
            <a:r>
              <a:rPr kumimoji="1" lang="zh-CN" altLang="en-US" sz="2200" dirty="0">
                <a:solidFill>
                  <a:srgbClr val="6600FF"/>
                </a:solidFill>
              </a:rPr>
              <a:t>能量子观念的应用</a:t>
            </a:r>
            <a:r>
              <a:rPr kumimoji="1" lang="en-US" altLang="zh-CN" sz="2200" dirty="0">
                <a:solidFill>
                  <a:srgbClr val="6600FF"/>
                </a:solidFill>
              </a:rPr>
              <a:t>——</a:t>
            </a:r>
            <a:r>
              <a:rPr kumimoji="1" lang="zh-CN" altLang="en-US" sz="2200" dirty="0">
                <a:solidFill>
                  <a:srgbClr val="6600FF"/>
                </a:solidFill>
              </a:rPr>
              <a:t>原子结构模型</a:t>
            </a:r>
            <a:endParaRPr kumimoji="1" lang="zh-CN" altLang="en-US" sz="2200" dirty="0"/>
          </a:p>
          <a:p>
            <a:pPr eaLnBrk="1" hangingPunct="1">
              <a:lnSpc>
                <a:spcPct val="150000"/>
              </a:lnSpc>
              <a:spcBef>
                <a:spcPts val="1200"/>
              </a:spcBef>
            </a:pPr>
            <a:r>
              <a:rPr kumimoji="1" lang="zh-CN" altLang="en-US" sz="2200" dirty="0">
                <a:solidFill>
                  <a:schemeClr val="tx1"/>
                </a:solidFill>
                <a:latin typeface="+mn-lt"/>
                <a:ea typeface="+mn-ea"/>
              </a:rPr>
              <a:t>    </a:t>
            </a:r>
            <a:r>
              <a:rPr kumimoji="1" lang="en-US" altLang="zh-CN" sz="2200" dirty="0">
                <a:solidFill>
                  <a:schemeClr val="tx1"/>
                </a:solidFill>
                <a:latin typeface="+mn-lt"/>
                <a:ea typeface="+mn-ea"/>
              </a:rPr>
              <a:t>4.   </a:t>
            </a:r>
            <a:r>
              <a:rPr kumimoji="1" lang="zh-CN" altLang="en-US" sz="2200" dirty="0">
                <a:solidFill>
                  <a:schemeClr val="tx1"/>
                </a:solidFill>
                <a:latin typeface="+mn-lt"/>
                <a:ea typeface="+mn-ea"/>
              </a:rPr>
              <a:t>玻尔原子理论</a:t>
            </a:r>
          </a:p>
          <a:p>
            <a:pPr eaLnBrk="1" hangingPunct="1">
              <a:lnSpc>
                <a:spcPct val="150000"/>
              </a:lnSpc>
              <a:spcBef>
                <a:spcPts val="1200"/>
              </a:spcBef>
            </a:pPr>
            <a:r>
              <a:rPr kumimoji="1" lang="zh-CN" altLang="en-US" sz="2200" dirty="0">
                <a:solidFill>
                  <a:schemeClr val="tx1"/>
                </a:solidFill>
                <a:latin typeface="+mn-lt"/>
                <a:ea typeface="+mn-ea"/>
              </a:rPr>
              <a:t>    </a:t>
            </a:r>
            <a:r>
              <a:rPr kumimoji="1" lang="en-US" altLang="zh-CN" sz="2200" dirty="0">
                <a:solidFill>
                  <a:schemeClr val="tx1"/>
                </a:solidFill>
                <a:latin typeface="+mn-lt"/>
                <a:ea typeface="+mn-ea"/>
              </a:rPr>
              <a:t>5.   </a:t>
            </a:r>
            <a:r>
              <a:rPr kumimoji="1" lang="zh-CN" altLang="en-US" sz="2200" dirty="0">
                <a:solidFill>
                  <a:schemeClr val="tx1"/>
                </a:solidFill>
                <a:latin typeface="+mn-lt"/>
                <a:ea typeface="+mn-ea"/>
              </a:rPr>
              <a:t>激光理论初步</a:t>
            </a:r>
          </a:p>
        </p:txBody>
      </p:sp>
    </p:spTree>
    <p:extLst>
      <p:ext uri="{BB962C8B-B14F-4D97-AF65-F5344CB8AC3E}">
        <p14:creationId xmlns:p14="http://schemas.microsoft.com/office/powerpoint/2010/main" val="3305190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a:grpSpLocks/>
          </p:cNvGrpSpPr>
          <p:nvPr/>
        </p:nvGrpSpPr>
        <p:grpSpPr bwMode="auto">
          <a:xfrm>
            <a:off x="1408774" y="1479771"/>
            <a:ext cx="4788330" cy="1639887"/>
            <a:chOff x="706438" y="1370037"/>
            <a:chExt cx="4788382" cy="1639460"/>
          </a:xfrm>
        </p:grpSpPr>
        <p:grpSp>
          <p:nvGrpSpPr>
            <p:cNvPr id="3094" name="组合 35"/>
            <p:cNvGrpSpPr>
              <a:grpSpLocks/>
            </p:cNvGrpSpPr>
            <p:nvPr/>
          </p:nvGrpSpPr>
          <p:grpSpPr bwMode="auto">
            <a:xfrm>
              <a:off x="706438" y="1370037"/>
              <a:ext cx="4469290" cy="1482711"/>
              <a:chOff x="706438" y="1370037"/>
              <a:chExt cx="4469290" cy="1482711"/>
            </a:xfrm>
          </p:grpSpPr>
          <p:grpSp>
            <p:nvGrpSpPr>
              <p:cNvPr id="3095" name="Group 100"/>
              <p:cNvGrpSpPr>
                <a:grpSpLocks/>
              </p:cNvGrpSpPr>
              <p:nvPr/>
            </p:nvGrpSpPr>
            <p:grpSpPr bwMode="auto">
              <a:xfrm>
                <a:off x="706438" y="1557345"/>
                <a:ext cx="3086101" cy="1295403"/>
                <a:chOff x="445" y="981"/>
                <a:chExt cx="1944" cy="816"/>
              </a:xfrm>
            </p:grpSpPr>
            <p:sp>
              <p:nvSpPr>
                <p:cNvPr id="3096" name="Rectangle 91"/>
                <p:cNvSpPr>
                  <a:spLocks noChangeArrowheads="1"/>
                </p:cNvSpPr>
                <p:nvPr/>
              </p:nvSpPr>
              <p:spPr bwMode="auto">
                <a:xfrm>
                  <a:off x="445" y="1545"/>
                  <a:ext cx="19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dirty="0">
                      <a:solidFill>
                        <a:schemeClr val="tx1"/>
                      </a:solidFill>
                    </a:rPr>
                    <a:t>瑞利</a:t>
                  </a:r>
                  <a:r>
                    <a:rPr lang="en-US" altLang="zh-CN" dirty="0">
                      <a:solidFill>
                        <a:schemeClr val="tx1"/>
                      </a:solidFill>
                    </a:rPr>
                    <a:t>—</a:t>
                  </a:r>
                  <a:r>
                    <a:rPr lang="zh-CN" altLang="en-US" dirty="0">
                      <a:solidFill>
                        <a:schemeClr val="tx1"/>
                      </a:solidFill>
                    </a:rPr>
                    <a:t>金斯公式（低频） </a:t>
                  </a:r>
                </a:p>
              </p:txBody>
            </p:sp>
            <p:sp>
              <p:nvSpPr>
                <p:cNvPr id="3097" name="Text Box 94"/>
                <p:cNvSpPr txBox="1">
                  <a:spLocks noChangeArrowheads="1"/>
                </p:cNvSpPr>
                <p:nvPr/>
              </p:nvSpPr>
              <p:spPr bwMode="auto">
                <a:xfrm>
                  <a:off x="505" y="981"/>
                  <a:ext cx="12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dirty="0">
                      <a:solidFill>
                        <a:schemeClr val="tx1"/>
                      </a:solidFill>
                    </a:rPr>
                    <a:t>维恩公式（高频）</a:t>
                  </a:r>
                </a:p>
              </p:txBody>
            </p:sp>
          </p:grpSp>
          <p:graphicFrame>
            <p:nvGraphicFramePr>
              <p:cNvPr id="3079" name="Object 4"/>
              <p:cNvGraphicFramePr>
                <a:graphicFrameLocks noChangeAspect="1"/>
              </p:cNvGraphicFramePr>
              <p:nvPr/>
            </p:nvGraphicFramePr>
            <p:xfrm>
              <a:off x="3635853" y="1370037"/>
              <a:ext cx="1539875" cy="682625"/>
            </p:xfrm>
            <a:graphic>
              <a:graphicData uri="http://schemas.openxmlformats.org/presentationml/2006/ole">
                <mc:AlternateContent xmlns:mc="http://schemas.openxmlformats.org/markup-compatibility/2006">
                  <mc:Choice xmlns:v="urn:schemas-microsoft-com:vml" Requires="v">
                    <p:oleObj spid="_x0000_s64568" name="Equation" r:id="rId3" imgW="977760" imgH="419040" progId="Equation.DSMT4">
                      <p:embed/>
                    </p:oleObj>
                  </mc:Choice>
                  <mc:Fallback>
                    <p:oleObj name="Equation" r:id="rId3" imgW="977760" imgH="419040" progId="Equation.DSMT4">
                      <p:embed/>
                      <p:pic>
                        <p:nvPicPr>
                          <p:cNvPr id="307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53" y="1370037"/>
                            <a:ext cx="153987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78" name="Object 5"/>
            <p:cNvGraphicFramePr>
              <a:graphicFrameLocks noChangeAspect="1"/>
            </p:cNvGraphicFramePr>
            <p:nvPr/>
          </p:nvGraphicFramePr>
          <p:xfrm>
            <a:off x="3556426" y="2295505"/>
            <a:ext cx="1938394" cy="713992"/>
          </p:xfrm>
          <a:graphic>
            <a:graphicData uri="http://schemas.openxmlformats.org/presentationml/2006/ole">
              <mc:AlternateContent xmlns:mc="http://schemas.openxmlformats.org/markup-compatibility/2006">
                <mc:Choice xmlns:v="urn:schemas-microsoft-com:vml" Requires="v">
                  <p:oleObj spid="_x0000_s64569" name="Equation" r:id="rId5" imgW="1180800" imgH="419040" progId="Equation.DSMT4">
                    <p:embed/>
                  </p:oleObj>
                </mc:Choice>
                <mc:Fallback>
                  <p:oleObj name="Equation" r:id="rId5" imgW="1180800" imgH="419040" progId="Equation.DSMT4">
                    <p:embed/>
                    <p:pic>
                      <p:nvPicPr>
                        <p:cNvPr id="307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426" y="2295505"/>
                          <a:ext cx="1938394" cy="713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mc:AlternateContent xmlns:mc="http://schemas.openxmlformats.org/markup-compatibility/2006">
        <mc:Choice xmlns:a14="http://schemas.microsoft.com/office/drawing/2010/main" Requires="a14">
          <p:sp>
            <p:nvSpPr>
              <p:cNvPr id="31" name="Object 7"/>
              <p:cNvSpPr txBox="1"/>
              <p:nvPr/>
            </p:nvSpPr>
            <p:spPr bwMode="auto">
              <a:xfrm>
                <a:off x="7212012" y="1611312"/>
                <a:ext cx="3974148" cy="106904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200" b="1" i="1" smtClean="0">
                              <a:solidFill>
                                <a:schemeClr val="tx1"/>
                              </a:solidFill>
                              <a:latin typeface="Cambria Math" panose="02040503050406030204" pitchFamily="18" charset="0"/>
                            </a:rPr>
                          </m:ctrlPr>
                        </m:sSubPr>
                        <m:e>
                          <m:r>
                            <a:rPr lang="zh-CN" altLang="en-US" sz="2200" b="1" i="1">
                              <a:solidFill>
                                <a:schemeClr val="tx1"/>
                              </a:solidFill>
                              <a:latin typeface="Cambria Math" panose="02040503050406030204" pitchFamily="18" charset="0"/>
                            </a:rPr>
                            <m:t>𝑴</m:t>
                          </m:r>
                        </m:e>
                        <m:sub>
                          <m:r>
                            <a:rPr lang="zh-CN" altLang="en-US" sz="2200" b="1" i="1">
                              <a:solidFill>
                                <a:schemeClr val="tx1"/>
                              </a:solidFill>
                              <a:latin typeface="Cambria Math" panose="02040503050406030204" pitchFamily="18" charset="0"/>
                            </a:rPr>
                            <m:t>𝝂</m:t>
                          </m:r>
                        </m:sub>
                      </m:sSub>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𝑻</m:t>
                      </m:r>
                      <m:r>
                        <a:rPr lang="zh-CN" altLang="en-US" sz="2200" b="1" i="1">
                          <a:solidFill>
                            <a:schemeClr val="tx1"/>
                          </a:solidFill>
                          <a:latin typeface="Cambria Math" panose="02040503050406030204" pitchFamily="18" charset="0"/>
                        </a:rPr>
                        <m:t>)=</m:t>
                      </m:r>
                      <m:f>
                        <m:fPr>
                          <m:ctrlPr>
                            <a:rPr lang="zh-CN" altLang="en-US" sz="2200" b="1" i="1">
                              <a:solidFill>
                                <a:schemeClr val="tx1"/>
                              </a:solidFill>
                              <a:latin typeface="Cambria Math" panose="02040503050406030204" pitchFamily="18" charset="0"/>
                            </a:rPr>
                          </m:ctrlPr>
                        </m:fPr>
                        <m:num>
                          <m:r>
                            <a:rPr lang="zh-CN" altLang="en-US" sz="2200" b="1" i="1">
                              <a:solidFill>
                                <a:schemeClr val="tx1"/>
                              </a:solidFill>
                              <a:latin typeface="Cambria Math" panose="02040503050406030204" pitchFamily="18" charset="0"/>
                            </a:rPr>
                            <m:t>𝟖</m:t>
                          </m:r>
                          <m:r>
                            <a:rPr lang="zh-CN" altLang="en-US" sz="2200" b="1" i="1">
                              <a:solidFill>
                                <a:schemeClr val="tx1"/>
                              </a:solidFill>
                              <a:latin typeface="Cambria Math" panose="02040503050406030204" pitchFamily="18" charset="0"/>
                            </a:rPr>
                            <m:t>𝝅</m:t>
                          </m:r>
                          <m:r>
                            <a:rPr lang="zh-CN" altLang="en-US" sz="2200" b="1" i="1">
                              <a:solidFill>
                                <a:schemeClr val="tx1"/>
                              </a:solidFill>
                              <a:latin typeface="Cambria Math" panose="02040503050406030204" pitchFamily="18" charset="0"/>
                            </a:rPr>
                            <m:t>𝒉</m:t>
                          </m:r>
                        </m:num>
                        <m:den>
                          <m:sSup>
                            <m:sSupPr>
                              <m:ctrlPr>
                                <a:rPr lang="zh-CN" altLang="en-US" sz="2200" b="1" i="1">
                                  <a:solidFill>
                                    <a:schemeClr val="tx1"/>
                                  </a:solidFill>
                                  <a:latin typeface="Cambria Math" panose="02040503050406030204" pitchFamily="18" charset="0"/>
                                </a:rPr>
                              </m:ctrlPr>
                            </m:sSupPr>
                            <m:e>
                              <m:r>
                                <a:rPr lang="zh-CN" altLang="en-US" sz="2200" b="1" i="1">
                                  <a:solidFill>
                                    <a:schemeClr val="tx1"/>
                                  </a:solidFill>
                                  <a:latin typeface="Cambria Math" panose="02040503050406030204" pitchFamily="18" charset="0"/>
                                </a:rPr>
                                <m:t>𝒄</m:t>
                              </m:r>
                            </m:e>
                            <m:sup>
                              <m:r>
                                <a:rPr lang="zh-CN" altLang="en-US" sz="2200" b="1" i="1">
                                  <a:solidFill>
                                    <a:schemeClr val="tx1"/>
                                  </a:solidFill>
                                  <a:latin typeface="Cambria Math" panose="02040503050406030204" pitchFamily="18" charset="0"/>
                                </a:rPr>
                                <m:t>𝟑</m:t>
                              </m:r>
                            </m:sup>
                          </m:sSup>
                        </m:den>
                      </m:f>
                      <m:r>
                        <a:rPr lang="zh-CN" altLang="en-US" sz="2200" b="1" i="1">
                          <a:solidFill>
                            <a:schemeClr val="tx1"/>
                          </a:solidFill>
                          <a:latin typeface="Cambria Math" panose="02040503050406030204" pitchFamily="18" charset="0"/>
                        </a:rPr>
                        <m:t>⋅</m:t>
                      </m:r>
                      <m:f>
                        <m:fPr>
                          <m:ctrlPr>
                            <a:rPr lang="zh-CN" altLang="en-US" sz="2200" b="1" i="1">
                              <a:solidFill>
                                <a:schemeClr val="tx1"/>
                              </a:solidFill>
                              <a:latin typeface="Cambria Math" panose="02040503050406030204" pitchFamily="18" charset="0"/>
                            </a:rPr>
                          </m:ctrlPr>
                        </m:fPr>
                        <m:num>
                          <m:sSup>
                            <m:sSupPr>
                              <m:ctrlPr>
                                <a:rPr lang="zh-CN" altLang="en-US" sz="2200" b="1" i="1">
                                  <a:solidFill>
                                    <a:schemeClr val="tx1"/>
                                  </a:solidFill>
                                  <a:latin typeface="Cambria Math" panose="02040503050406030204" pitchFamily="18" charset="0"/>
                                </a:rPr>
                              </m:ctrlPr>
                            </m:sSupPr>
                            <m:e>
                              <m:r>
                                <a:rPr lang="zh-CN" altLang="en-US" sz="2200" b="1" i="1">
                                  <a:solidFill>
                                    <a:schemeClr val="tx1"/>
                                  </a:solidFill>
                                  <a:latin typeface="Cambria Math" panose="02040503050406030204" pitchFamily="18" charset="0"/>
                                </a:rPr>
                                <m:t>𝝂</m:t>
                              </m:r>
                            </m:e>
                            <m:sup>
                              <m:r>
                                <a:rPr lang="zh-CN" altLang="en-US" sz="2200" b="1" i="1">
                                  <a:solidFill>
                                    <a:schemeClr val="tx1"/>
                                  </a:solidFill>
                                  <a:latin typeface="Cambria Math" panose="02040503050406030204" pitchFamily="18" charset="0"/>
                                </a:rPr>
                                <m:t>𝟑</m:t>
                              </m:r>
                            </m:sup>
                          </m:sSup>
                        </m:num>
                        <m:den>
                          <m:sSup>
                            <m:sSupPr>
                              <m:ctrlPr>
                                <a:rPr lang="zh-CN" altLang="en-US" sz="2200" b="1" i="1">
                                  <a:solidFill>
                                    <a:schemeClr val="tx1"/>
                                  </a:solidFill>
                                  <a:latin typeface="Cambria Math" panose="02040503050406030204" pitchFamily="18" charset="0"/>
                                </a:rPr>
                              </m:ctrlPr>
                            </m:sSupPr>
                            <m:e>
                              <m:r>
                                <a:rPr lang="zh-CN" altLang="en-US" sz="2200" b="1" i="1">
                                  <a:solidFill>
                                    <a:schemeClr val="tx1"/>
                                  </a:solidFill>
                                  <a:latin typeface="Cambria Math" panose="02040503050406030204" pitchFamily="18" charset="0"/>
                                </a:rPr>
                                <m:t>𝒆</m:t>
                              </m:r>
                            </m:e>
                            <m:sup>
                              <m:r>
                                <a:rPr lang="zh-CN" altLang="en-US" sz="2200" b="1" i="1">
                                  <a:solidFill>
                                    <a:schemeClr val="tx1"/>
                                  </a:solidFill>
                                  <a:latin typeface="Cambria Math" panose="02040503050406030204" pitchFamily="18" charset="0"/>
                                </a:rPr>
                                <m:t>𝒉</m:t>
                              </m:r>
                              <m:r>
                                <a:rPr lang="zh-CN" altLang="en-US" sz="2200" b="1" i="1">
                                  <a:solidFill>
                                    <a:schemeClr val="tx1"/>
                                  </a:solidFill>
                                  <a:latin typeface="Cambria Math" panose="02040503050406030204" pitchFamily="18" charset="0"/>
                                </a:rPr>
                                <m:t>𝝂</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𝒌𝑻</m:t>
                              </m:r>
                            </m:sup>
                          </m:sSup>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𝟏</m:t>
                          </m:r>
                        </m:den>
                      </m:f>
                    </m:oMath>
                  </m:oMathPara>
                </a14:m>
                <a:endParaRPr lang="zh-CN" altLang="en-US" sz="2200" b="1" dirty="0">
                  <a:solidFill>
                    <a:schemeClr val="tx1"/>
                  </a:solidFill>
                </a:endParaRPr>
              </a:p>
            </p:txBody>
          </p:sp>
        </mc:Choice>
        <mc:Fallback>
          <p:sp>
            <p:nvSpPr>
              <p:cNvPr id="31" name="Object 7"/>
              <p:cNvSpPr txBox="1">
                <a:spLocks noRot="1" noChangeAspect="1" noMove="1" noResize="1" noEditPoints="1" noAdjustHandles="1" noChangeArrowheads="1" noChangeShapeType="1" noTextEdit="1"/>
              </p:cNvSpPr>
              <p:nvPr/>
            </p:nvSpPr>
            <p:spPr bwMode="auto">
              <a:xfrm>
                <a:off x="7212012" y="1611312"/>
                <a:ext cx="3974148" cy="1069041"/>
              </a:xfrm>
              <a:prstGeom prst="rect">
                <a:avLst/>
              </a:prstGeom>
              <a:blipFill>
                <a:blip r:embed="rId7"/>
                <a:stretch>
                  <a:fillRect/>
                </a:stretch>
              </a:blipFill>
              <a:ln>
                <a:noFill/>
              </a:ln>
              <a:effectLst/>
            </p:spPr>
            <p:txBody>
              <a:bodyPr/>
              <a:lstStyle/>
              <a:p>
                <a:r>
                  <a:rPr lang="zh-CN" altLang="en-US">
                    <a:noFill/>
                  </a:rPr>
                  <a:t> </a:t>
                </a:r>
              </a:p>
            </p:txBody>
          </p:sp>
        </mc:Fallback>
      </mc:AlternateContent>
      <p:sp>
        <p:nvSpPr>
          <p:cNvPr id="39" name="Text Box 99"/>
          <p:cNvSpPr txBox="1">
            <a:spLocks noChangeArrowheads="1"/>
          </p:cNvSpPr>
          <p:nvPr/>
        </p:nvSpPr>
        <p:spPr bwMode="auto">
          <a:xfrm>
            <a:off x="7644656" y="2680354"/>
            <a:ext cx="20177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chemeClr val="tx1"/>
                </a:solidFill>
              </a:rPr>
              <a:t>普朗克</a:t>
            </a:r>
            <a:r>
              <a:rPr lang="zh-CN" altLang="en-US" dirty="0">
                <a:solidFill>
                  <a:schemeClr val="tx1"/>
                </a:solidFill>
              </a:rPr>
              <a:t>公式</a:t>
            </a:r>
          </a:p>
        </p:txBody>
      </p:sp>
      <p:sp>
        <p:nvSpPr>
          <p:cNvPr id="40" name="Text Box 4"/>
          <p:cNvSpPr txBox="1">
            <a:spLocks noChangeArrowheads="1"/>
          </p:cNvSpPr>
          <p:nvPr/>
        </p:nvSpPr>
        <p:spPr bwMode="auto">
          <a:xfrm>
            <a:off x="668383" y="571572"/>
            <a:ext cx="4496058" cy="548612"/>
          </a:xfrm>
          <a:prstGeom prst="rect">
            <a:avLst/>
          </a:prstGeom>
          <a:noFill/>
          <a:ln w="19050">
            <a:noFill/>
            <a:miter lim="800000"/>
            <a:headEnd/>
            <a:tailEnd/>
          </a:ln>
        </p:spPr>
        <p:txBody>
          <a:bodyPr wrap="square">
            <a:spAutoFit/>
          </a:bodyPr>
          <a:lstStyle/>
          <a:p>
            <a:pPr>
              <a:lnSpc>
                <a:spcPct val="150000"/>
              </a:lnSpc>
              <a:spcBef>
                <a:spcPts val="1200"/>
              </a:spcBef>
              <a:defRPr/>
            </a:pPr>
            <a:r>
              <a:rPr kumimoji="1" lang="en-US" altLang="zh-CN" sz="2200" b="1" dirty="0">
                <a:solidFill>
                  <a:srgbClr val="006600"/>
                </a:solidFill>
              </a:rPr>
              <a:t>1.  </a:t>
            </a:r>
            <a:r>
              <a:rPr kumimoji="1" lang="zh-CN" altLang="en-US" sz="2200" b="1" dirty="0">
                <a:solidFill>
                  <a:srgbClr val="006600"/>
                </a:solidFill>
              </a:rPr>
              <a:t>黑体辐射与能量子观念</a:t>
            </a:r>
            <a:endParaRPr kumimoji="1" lang="zh-CN" altLang="en-US" sz="2200" b="1" dirty="0">
              <a:solidFill>
                <a:srgbClr val="006600"/>
              </a:solidFill>
              <a:sym typeface="Symbol" pitchFamily="18" charset="2"/>
            </a:endParaRPr>
          </a:p>
        </p:txBody>
      </p:sp>
      <p:sp>
        <p:nvSpPr>
          <p:cNvPr id="26" name="Text Box 17"/>
          <p:cNvSpPr txBox="1">
            <a:spLocks noChangeArrowheads="1"/>
          </p:cNvSpPr>
          <p:nvPr/>
        </p:nvSpPr>
        <p:spPr bwMode="auto">
          <a:xfrm>
            <a:off x="7631113" y="3328742"/>
            <a:ext cx="254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C00000"/>
                </a:solidFill>
              </a:rPr>
              <a:t>h</a:t>
            </a:r>
            <a:r>
              <a:rPr lang="en-US" altLang="zh-CN" sz="2000" b="1" i="0" dirty="0">
                <a:solidFill>
                  <a:srgbClr val="C00000"/>
                </a:solidFill>
              </a:rPr>
              <a:t>= 6.636×10</a:t>
            </a:r>
            <a:r>
              <a:rPr lang="en-US" altLang="zh-CN" sz="2000" b="1" i="0" baseline="30000" dirty="0">
                <a:solidFill>
                  <a:srgbClr val="C00000"/>
                </a:solidFill>
              </a:rPr>
              <a:t>-34</a:t>
            </a:r>
            <a:r>
              <a:rPr lang="en-US" altLang="zh-CN" sz="2000" b="1" i="0" dirty="0">
                <a:solidFill>
                  <a:srgbClr val="C00000"/>
                </a:solidFill>
              </a:rPr>
              <a:t>J·S</a:t>
            </a:r>
            <a:endParaRPr lang="en-US" altLang="zh-CN" sz="2000" i="0" dirty="0">
              <a:solidFill>
                <a:srgbClr val="C00000"/>
              </a:solidFill>
            </a:endParaRPr>
          </a:p>
        </p:txBody>
      </p:sp>
      <p:sp>
        <p:nvSpPr>
          <p:cNvPr id="3" name="矩形 2">
            <a:extLst>
              <a:ext uri="{FF2B5EF4-FFF2-40B4-BE49-F238E27FC236}">
                <a16:creationId xmlns:a16="http://schemas.microsoft.com/office/drawing/2014/main" id="{DC4C222B-2403-421C-9A3B-B8909465314B}"/>
              </a:ext>
            </a:extLst>
          </p:cNvPr>
          <p:cNvSpPr/>
          <p:nvPr/>
        </p:nvSpPr>
        <p:spPr>
          <a:xfrm>
            <a:off x="1242344" y="4102935"/>
            <a:ext cx="8836375" cy="548612"/>
          </a:xfrm>
          <a:prstGeom prst="rect">
            <a:avLst/>
          </a:prstGeom>
        </p:spPr>
        <p:txBody>
          <a:bodyPr wrap="square">
            <a:spAutoFit/>
          </a:bodyPr>
          <a:lstStyle/>
          <a:p>
            <a:pPr marL="342900" indent="-342900" eaLnBrk="1" hangingPunct="1">
              <a:lnSpc>
                <a:spcPct val="150000"/>
              </a:lnSpc>
              <a:buFont typeface="Arial" panose="020B0604020202020204" pitchFamily="34" charset="0"/>
              <a:buChar char="•"/>
            </a:pPr>
            <a:r>
              <a:rPr lang="zh-CN" altLang="en-US" sz="2200" b="1" dirty="0"/>
              <a:t>普朗克公式在高频、低频极限下分别回到维恩公式和瑞利</a:t>
            </a:r>
            <a:r>
              <a:rPr lang="en-US" altLang="zh-CN" sz="2200" b="1" dirty="0"/>
              <a:t>-</a:t>
            </a:r>
            <a:r>
              <a:rPr lang="zh-CN" altLang="en-US" sz="2200" b="1" dirty="0"/>
              <a:t>金斯公式</a:t>
            </a:r>
          </a:p>
        </p:txBody>
      </p:sp>
      <p:grpSp>
        <p:nvGrpSpPr>
          <p:cNvPr id="4" name="组合 3">
            <a:extLst>
              <a:ext uri="{FF2B5EF4-FFF2-40B4-BE49-F238E27FC236}">
                <a16:creationId xmlns:a16="http://schemas.microsoft.com/office/drawing/2014/main" id="{CB0F342E-1E5D-4237-B9AD-BBC33C94829F}"/>
              </a:ext>
            </a:extLst>
          </p:cNvPr>
          <p:cNvGrpSpPr/>
          <p:nvPr/>
        </p:nvGrpSpPr>
        <p:grpSpPr>
          <a:xfrm>
            <a:off x="1242344" y="5060475"/>
            <a:ext cx="7135813" cy="535916"/>
            <a:chOff x="395808" y="4781439"/>
            <a:chExt cx="7135813" cy="535916"/>
          </a:xfrm>
        </p:grpSpPr>
        <p:sp>
          <p:nvSpPr>
            <p:cNvPr id="22" name="Text Box 114">
              <a:extLst>
                <a:ext uri="{FF2B5EF4-FFF2-40B4-BE49-F238E27FC236}">
                  <a16:creationId xmlns:a16="http://schemas.microsoft.com/office/drawing/2014/main" id="{7750E32E-7D48-4941-8335-41337894EDD9}"/>
                </a:ext>
              </a:extLst>
            </p:cNvPr>
            <p:cNvSpPr txBox="1">
              <a:spLocks noChangeArrowheads="1"/>
            </p:cNvSpPr>
            <p:nvPr/>
          </p:nvSpPr>
          <p:spPr bwMode="auto">
            <a:xfrm>
              <a:off x="395808" y="4781439"/>
              <a:ext cx="7135813" cy="53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buFontTx/>
                <a:buChar char="•"/>
              </a:pPr>
              <a:r>
                <a:rPr lang="zh-CN" altLang="en-US" sz="2200" dirty="0">
                  <a:solidFill>
                    <a:schemeClr val="tx1"/>
                  </a:solidFill>
                </a:rPr>
                <a:t>   能量不连续的谐振子假设</a:t>
              </a:r>
            </a:p>
          </p:txBody>
        </p:sp>
        <p:graphicFrame>
          <p:nvGraphicFramePr>
            <p:cNvPr id="23" name="Object 8">
              <a:extLst>
                <a:ext uri="{FF2B5EF4-FFF2-40B4-BE49-F238E27FC236}">
                  <a16:creationId xmlns:a16="http://schemas.microsoft.com/office/drawing/2014/main" id="{C2E0C158-9810-4C87-9CCE-181A62EEE7B0}"/>
                </a:ext>
              </a:extLst>
            </p:cNvPr>
            <p:cNvGraphicFramePr>
              <a:graphicFrameLocks noChangeAspect="1"/>
            </p:cNvGraphicFramePr>
            <p:nvPr/>
          </p:nvGraphicFramePr>
          <p:xfrm>
            <a:off x="3707904" y="4905164"/>
            <a:ext cx="965199" cy="314442"/>
          </p:xfrm>
          <a:graphic>
            <a:graphicData uri="http://schemas.openxmlformats.org/presentationml/2006/ole">
              <mc:AlternateContent xmlns:mc="http://schemas.openxmlformats.org/markup-compatibility/2006">
                <mc:Choice xmlns:v="urn:schemas-microsoft-com:vml" Requires="v">
                  <p:oleObj spid="_x0000_s64570" name="Equation" r:id="rId8" imgW="545760" imgH="177480" progId="Equation.DSMT4">
                    <p:embed/>
                  </p:oleObj>
                </mc:Choice>
                <mc:Fallback>
                  <p:oleObj name="Equation" r:id="rId8" imgW="545760" imgH="177480" progId="Equation.DSMT4">
                    <p:embed/>
                    <p:pic>
                      <p:nvPicPr>
                        <p:cNvPr id="23" name="Object 8">
                          <a:extLst>
                            <a:ext uri="{FF2B5EF4-FFF2-40B4-BE49-F238E27FC236}">
                              <a16:creationId xmlns:a16="http://schemas.microsoft.com/office/drawing/2014/main" id="{C2E0C158-9810-4C87-9CCE-181A62EEE7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905164"/>
                          <a:ext cx="965199" cy="31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 name="文本框 23">
            <a:extLst>
              <a:ext uri="{FF2B5EF4-FFF2-40B4-BE49-F238E27FC236}">
                <a16:creationId xmlns:a16="http://schemas.microsoft.com/office/drawing/2014/main" id="{D7E7021B-0A4B-48B8-B64D-E1028E952E63}"/>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1"/>
          <p:cNvSpPr txBox="1">
            <a:spLocks noChangeArrowheads="1"/>
          </p:cNvSpPr>
          <p:nvPr/>
        </p:nvSpPr>
        <p:spPr bwMode="auto">
          <a:xfrm>
            <a:off x="782544" y="645021"/>
            <a:ext cx="4356100" cy="550793"/>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2. </a:t>
            </a:r>
            <a:r>
              <a:rPr lang="zh-CN" altLang="en-US" dirty="0"/>
              <a:t>光电效应</a:t>
            </a:r>
          </a:p>
        </p:txBody>
      </p:sp>
      <p:sp>
        <p:nvSpPr>
          <p:cNvPr id="76" name="Text Box 109"/>
          <p:cNvSpPr txBox="1">
            <a:spLocks noChangeArrowheads="1"/>
          </p:cNvSpPr>
          <p:nvPr/>
        </p:nvSpPr>
        <p:spPr bwMode="auto">
          <a:xfrm>
            <a:off x="672433" y="1460560"/>
            <a:ext cx="9863487" cy="20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buFontTx/>
              <a:buChar char="•"/>
            </a:pPr>
            <a:r>
              <a:rPr lang="zh-CN" altLang="en-US" sz="2200" dirty="0">
                <a:solidFill>
                  <a:schemeClr val="tx1"/>
                </a:solidFill>
              </a:rPr>
              <a:t>   饱和光电流　</a:t>
            </a:r>
            <a:endParaRPr lang="en-US" altLang="zh-CN" sz="2200" dirty="0">
              <a:solidFill>
                <a:schemeClr val="tx1"/>
              </a:solidFill>
            </a:endParaRPr>
          </a:p>
          <a:p>
            <a:pPr eaLnBrk="1" hangingPunct="1">
              <a:lnSpc>
                <a:spcPct val="150000"/>
              </a:lnSpc>
              <a:buFontTx/>
              <a:buChar char="•"/>
            </a:pPr>
            <a:r>
              <a:rPr lang="zh-CN" altLang="en-US" sz="2200" dirty="0">
                <a:solidFill>
                  <a:schemeClr val="tx1"/>
                </a:solidFill>
              </a:rPr>
              <a:t>   电子最大逸出速度与频率有关。</a:t>
            </a:r>
            <a:r>
              <a:rPr kumimoji="1" lang="zh-CN" altLang="en-US" sz="2200" dirty="0">
                <a:solidFill>
                  <a:srgbClr val="006600"/>
                </a:solidFill>
              </a:rPr>
              <a:t>遏止电压</a:t>
            </a:r>
            <a:r>
              <a:rPr kumimoji="1" lang="en-US" altLang="zh-CN" sz="2200" i="1" dirty="0" err="1">
                <a:solidFill>
                  <a:srgbClr val="006600"/>
                </a:solidFill>
              </a:rPr>
              <a:t>U</a:t>
            </a:r>
            <a:r>
              <a:rPr kumimoji="1" lang="en-US" altLang="zh-CN" sz="2200" i="1" baseline="-25000" dirty="0" err="1">
                <a:solidFill>
                  <a:srgbClr val="006600"/>
                </a:solidFill>
              </a:rPr>
              <a:t>a</a:t>
            </a:r>
            <a:r>
              <a:rPr kumimoji="1" lang="zh-CN" altLang="en-US" sz="2200" dirty="0">
                <a:solidFill>
                  <a:schemeClr val="tx1"/>
                </a:solidFill>
              </a:rPr>
              <a:t>：使光电流为</a:t>
            </a:r>
            <a:r>
              <a:rPr kumimoji="1" lang="en-US" altLang="zh-CN" sz="2200" dirty="0">
                <a:solidFill>
                  <a:schemeClr val="tx1"/>
                </a:solidFill>
              </a:rPr>
              <a:t>0</a:t>
            </a:r>
            <a:r>
              <a:rPr kumimoji="1" lang="zh-CN" altLang="en-US" sz="2200" dirty="0">
                <a:solidFill>
                  <a:schemeClr val="tx1"/>
                </a:solidFill>
              </a:rPr>
              <a:t>的最大反向电压</a:t>
            </a:r>
            <a:endParaRPr lang="en-US" altLang="zh-CN" sz="2200" dirty="0">
              <a:solidFill>
                <a:schemeClr val="tx1"/>
              </a:solidFill>
            </a:endParaRPr>
          </a:p>
          <a:p>
            <a:pPr eaLnBrk="1" hangingPunct="1">
              <a:lnSpc>
                <a:spcPct val="150000"/>
              </a:lnSpc>
              <a:buFontTx/>
              <a:buChar char="•"/>
            </a:pPr>
            <a:r>
              <a:rPr lang="zh-CN" altLang="en-US" sz="2200" dirty="0">
                <a:solidFill>
                  <a:schemeClr val="tx1"/>
                </a:solidFill>
              </a:rPr>
              <a:t>   存在</a:t>
            </a:r>
            <a:r>
              <a:rPr lang="zh-CN" altLang="en-US" sz="2200" dirty="0">
                <a:solidFill>
                  <a:srgbClr val="006600"/>
                </a:solidFill>
              </a:rPr>
              <a:t>红限频率</a:t>
            </a:r>
            <a:r>
              <a:rPr lang="zh-CN" altLang="en-US" sz="2200" dirty="0">
                <a:solidFill>
                  <a:schemeClr val="tx1"/>
                </a:solidFill>
              </a:rPr>
              <a:t>（</a:t>
            </a:r>
            <a:r>
              <a:rPr kumimoji="1" lang="zh-CN" altLang="en-US" sz="2200" dirty="0">
                <a:solidFill>
                  <a:schemeClr val="tx1"/>
                </a:solidFill>
              </a:rPr>
              <a:t>刚能使光电子逸出金属表面的最小入射光频率</a:t>
            </a:r>
            <a:r>
              <a:rPr lang="zh-CN" altLang="en-US" sz="2200" dirty="0">
                <a:solidFill>
                  <a:schemeClr val="tx1"/>
                </a:solidFill>
              </a:rPr>
              <a:t>）</a:t>
            </a:r>
            <a:endParaRPr lang="en-US" altLang="zh-CN" sz="2200" dirty="0">
              <a:solidFill>
                <a:schemeClr val="tx1"/>
              </a:solidFill>
            </a:endParaRPr>
          </a:p>
          <a:p>
            <a:pPr eaLnBrk="1" hangingPunct="1">
              <a:lnSpc>
                <a:spcPct val="150000"/>
              </a:lnSpc>
              <a:buFontTx/>
              <a:buChar char="•"/>
            </a:pPr>
            <a:r>
              <a:rPr lang="zh-CN" altLang="en-US" sz="2200" dirty="0">
                <a:solidFill>
                  <a:schemeClr val="tx1"/>
                </a:solidFill>
              </a:rPr>
              <a:t>   响应时间</a:t>
            </a:r>
            <a:r>
              <a:rPr lang="en-US" altLang="zh-CN" sz="2200" dirty="0">
                <a:solidFill>
                  <a:schemeClr val="tx1"/>
                </a:solidFill>
              </a:rPr>
              <a:t>(&lt;10</a:t>
            </a:r>
            <a:r>
              <a:rPr lang="en-US" altLang="zh-CN" sz="2200" baseline="30000" dirty="0">
                <a:solidFill>
                  <a:schemeClr val="tx1"/>
                </a:solidFill>
              </a:rPr>
              <a:t>-9</a:t>
            </a:r>
            <a:r>
              <a:rPr lang="en-US" altLang="zh-CN" sz="2200" dirty="0">
                <a:solidFill>
                  <a:schemeClr val="tx1"/>
                </a:solidFill>
              </a:rPr>
              <a:t> s)</a:t>
            </a:r>
          </a:p>
        </p:txBody>
      </p:sp>
      <p:pic>
        <p:nvPicPr>
          <p:cNvPr id="78" name="Picture 54" descr="fig2"/>
          <p:cNvPicPr>
            <a:picLocks noChangeAspect="1" noChangeArrowheads="1"/>
          </p:cNvPicPr>
          <p:nvPr/>
        </p:nvPicPr>
        <p:blipFill>
          <a:blip r:embed="rId2" cstate="print">
            <a:extLst>
              <a:ext uri="{28A0092B-C50C-407E-A947-70E740481C1C}">
                <a14:useLocalDpi xmlns:a14="http://schemas.microsoft.com/office/drawing/2010/main" val="0"/>
              </a:ext>
            </a:extLst>
          </a:blip>
          <a:srcRect l="4829" r="6104"/>
          <a:stretch>
            <a:fillRect/>
          </a:stretch>
        </p:blipFill>
        <p:spPr bwMode="auto">
          <a:xfrm>
            <a:off x="8673236" y="3386838"/>
            <a:ext cx="3245205" cy="2160240"/>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1" name="矩形 60">
                <a:extLst>
                  <a:ext uri="{FF2B5EF4-FFF2-40B4-BE49-F238E27FC236}">
                    <a16:creationId xmlns:a16="http://schemas.microsoft.com/office/drawing/2014/main" id="{B5932493-4BEC-47A6-BF28-A89B6FF14433}"/>
                  </a:ext>
                </a:extLst>
              </p:cNvPr>
              <p:cNvSpPr/>
              <p:nvPr/>
            </p:nvSpPr>
            <p:spPr>
              <a:xfrm>
                <a:off x="2485442" y="4966553"/>
                <a:ext cx="240194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a:solidFill>
                            <a:srgbClr val="CC0099"/>
                          </a:solidFill>
                          <a:latin typeface="Cambria Math" panose="02040503050406030204" pitchFamily="18" charset="0"/>
                        </a:rPr>
                        <m:t>⇒</m:t>
                      </m:r>
                      <m:r>
                        <a:rPr lang="zh-CN" altLang="en-US" sz="2200" b="1" i="1">
                          <a:solidFill>
                            <a:srgbClr val="006600"/>
                          </a:solidFill>
                          <a:latin typeface="Cambria Math" panose="02040503050406030204" pitchFamily="18" charset="0"/>
                        </a:rPr>
                        <m:t>𝒉</m:t>
                      </m:r>
                      <m:r>
                        <a:rPr lang="zh-CN" altLang="en-US" sz="2200" b="1" i="1">
                          <a:solidFill>
                            <a:srgbClr val="006600"/>
                          </a:solidFill>
                          <a:latin typeface="Cambria Math" panose="02040503050406030204" pitchFamily="18" charset="0"/>
                        </a:rPr>
                        <m:t>𝝂</m:t>
                      </m:r>
                      <m:r>
                        <a:rPr lang="zh-CN" altLang="en-US" sz="2200" b="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𝒆</m:t>
                      </m:r>
                      <m:sSub>
                        <m:sSubPr>
                          <m:ctrlPr>
                            <a:rPr lang="zh-CN" altLang="en-US" sz="2200" i="1">
                              <a:solidFill>
                                <a:srgbClr val="006600"/>
                              </a:solidFill>
                              <a:latin typeface="Cambria Math" panose="02040503050406030204" pitchFamily="18" charset="0"/>
                            </a:rPr>
                          </m:ctrlPr>
                        </m:sSubPr>
                        <m:e>
                          <m:r>
                            <a:rPr lang="zh-CN" altLang="en-US" sz="2200" b="1" i="1">
                              <a:solidFill>
                                <a:srgbClr val="006600"/>
                              </a:solidFill>
                              <a:latin typeface="Cambria Math" panose="02040503050406030204" pitchFamily="18" charset="0"/>
                            </a:rPr>
                            <m:t>𝑼</m:t>
                          </m:r>
                        </m:e>
                        <m:sub>
                          <m:r>
                            <a:rPr lang="zh-CN" altLang="en-US" sz="2200" b="1" i="1">
                              <a:solidFill>
                                <a:srgbClr val="006600"/>
                              </a:solidFill>
                              <a:latin typeface="Cambria Math" panose="02040503050406030204" pitchFamily="18" charset="0"/>
                            </a:rPr>
                            <m:t>𝒂</m:t>
                          </m:r>
                        </m:sub>
                      </m:sSub>
                      <m:r>
                        <a:rPr lang="zh-CN" altLang="en-US" sz="2200" b="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𝑾</m:t>
                      </m:r>
                    </m:oMath>
                  </m:oMathPara>
                </a14:m>
                <a:endParaRPr lang="zh-CN" altLang="en-US" sz="2200" dirty="0"/>
              </a:p>
            </p:txBody>
          </p:sp>
        </mc:Choice>
        <mc:Fallback>
          <p:sp>
            <p:nvSpPr>
              <p:cNvPr id="61" name="矩形 60">
                <a:extLst>
                  <a:ext uri="{FF2B5EF4-FFF2-40B4-BE49-F238E27FC236}">
                    <a16:creationId xmlns:a16="http://schemas.microsoft.com/office/drawing/2014/main" id="{B5932493-4BEC-47A6-BF28-A89B6FF14433}"/>
                  </a:ext>
                </a:extLst>
              </p:cNvPr>
              <p:cNvSpPr>
                <a:spLocks noRot="1" noChangeAspect="1" noMove="1" noResize="1" noEditPoints="1" noAdjustHandles="1" noChangeArrowheads="1" noChangeShapeType="1" noTextEdit="1"/>
              </p:cNvSpPr>
              <p:nvPr/>
            </p:nvSpPr>
            <p:spPr>
              <a:xfrm>
                <a:off x="2485442" y="4966553"/>
                <a:ext cx="2401940" cy="430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矩形 61">
                <a:extLst>
                  <a:ext uri="{FF2B5EF4-FFF2-40B4-BE49-F238E27FC236}">
                    <a16:creationId xmlns:a16="http://schemas.microsoft.com/office/drawing/2014/main" id="{DF3A1960-5A61-4F2F-9011-A75ED4696A42}"/>
                  </a:ext>
                </a:extLst>
              </p:cNvPr>
              <p:cNvSpPr/>
              <p:nvPr/>
            </p:nvSpPr>
            <p:spPr>
              <a:xfrm>
                <a:off x="2254948" y="3975646"/>
                <a:ext cx="3841052" cy="7261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006600"/>
                          </a:solidFill>
                          <a:latin typeface="Cambria Math" panose="02040503050406030204" pitchFamily="18" charset="0"/>
                        </a:rPr>
                        <m:t>𝒉</m:t>
                      </m:r>
                      <m:r>
                        <a:rPr lang="zh-CN" altLang="en-US" sz="2200" b="1" i="1">
                          <a:solidFill>
                            <a:srgbClr val="006600"/>
                          </a:solidFill>
                          <a:latin typeface="Cambria Math" panose="02040503050406030204" pitchFamily="18" charset="0"/>
                        </a:rPr>
                        <m:t>𝝂</m:t>
                      </m:r>
                      <m:r>
                        <a:rPr lang="zh-CN" altLang="en-US" sz="2200" b="1">
                          <a:solidFill>
                            <a:srgbClr val="006600"/>
                          </a:solidFill>
                          <a:latin typeface="Cambria Math" panose="02040503050406030204" pitchFamily="18" charset="0"/>
                        </a:rPr>
                        <m:t>=</m:t>
                      </m:r>
                      <m:f>
                        <m:fPr>
                          <m:ctrlPr>
                            <a:rPr lang="zh-CN" altLang="en-US" sz="2200" i="1">
                              <a:solidFill>
                                <a:srgbClr val="006600"/>
                              </a:solidFill>
                              <a:latin typeface="Cambria Math" panose="02040503050406030204" pitchFamily="18" charset="0"/>
                            </a:rPr>
                          </m:ctrlPr>
                        </m:fPr>
                        <m:num>
                          <m:r>
                            <a:rPr lang="zh-CN" altLang="en-US" sz="2200" b="1">
                              <a:solidFill>
                                <a:srgbClr val="006600"/>
                              </a:solidFill>
                              <a:latin typeface="Cambria Math" panose="02040503050406030204" pitchFamily="18" charset="0"/>
                            </a:rPr>
                            <m:t>𝟏</m:t>
                          </m:r>
                        </m:num>
                        <m:den>
                          <m:r>
                            <a:rPr lang="zh-CN" altLang="en-US" sz="2200" b="1">
                              <a:solidFill>
                                <a:srgbClr val="006600"/>
                              </a:solidFill>
                              <a:latin typeface="Cambria Math" panose="02040503050406030204" pitchFamily="18" charset="0"/>
                            </a:rPr>
                            <m:t>𝟐</m:t>
                          </m:r>
                        </m:den>
                      </m:f>
                      <m:r>
                        <a:rPr lang="zh-CN" altLang="en-US" sz="2200" b="1" i="1">
                          <a:solidFill>
                            <a:srgbClr val="006600"/>
                          </a:solidFill>
                          <a:latin typeface="Cambria Math" panose="02040503050406030204" pitchFamily="18" charset="0"/>
                        </a:rPr>
                        <m:t>𝒎</m:t>
                      </m:r>
                      <m:sSup>
                        <m:sSupPr>
                          <m:ctrlPr>
                            <a:rPr lang="zh-CN" altLang="en-US" sz="2200" i="1">
                              <a:solidFill>
                                <a:srgbClr val="006600"/>
                              </a:solidFill>
                              <a:latin typeface="Cambria Math" panose="02040503050406030204" pitchFamily="18" charset="0"/>
                            </a:rPr>
                          </m:ctrlPr>
                        </m:sSupPr>
                        <m:e>
                          <m:r>
                            <a:rPr lang="zh-CN" altLang="en-US" sz="2200" b="1" i="1">
                              <a:solidFill>
                                <a:srgbClr val="006600"/>
                              </a:solidFill>
                              <a:latin typeface="Cambria Math" panose="02040503050406030204" pitchFamily="18" charset="0"/>
                            </a:rPr>
                            <m:t>𝒗</m:t>
                          </m:r>
                        </m:e>
                        <m:sup>
                          <m:r>
                            <a:rPr lang="zh-CN" altLang="en-US" sz="2200" b="1">
                              <a:solidFill>
                                <a:srgbClr val="006600"/>
                              </a:solidFill>
                              <a:latin typeface="Cambria Math" panose="02040503050406030204" pitchFamily="18" charset="0"/>
                            </a:rPr>
                            <m:t>𝟐</m:t>
                          </m:r>
                        </m:sup>
                      </m:sSup>
                      <m:r>
                        <a:rPr lang="zh-CN" altLang="en-US" sz="2200" b="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𝑾</m:t>
                      </m:r>
                      <m:r>
                        <a:rPr lang="zh-CN" altLang="en-US" sz="2200" b="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𝒆</m:t>
                      </m:r>
                      <m:sSub>
                        <m:sSubPr>
                          <m:ctrlPr>
                            <a:rPr lang="zh-CN" altLang="en-US" sz="2200" i="1">
                              <a:solidFill>
                                <a:srgbClr val="006600"/>
                              </a:solidFill>
                              <a:latin typeface="Cambria Math" panose="02040503050406030204" pitchFamily="18" charset="0"/>
                            </a:rPr>
                          </m:ctrlPr>
                        </m:sSubPr>
                        <m:e>
                          <m:r>
                            <a:rPr lang="zh-CN" altLang="en-US" sz="2200" b="1" i="1">
                              <a:solidFill>
                                <a:srgbClr val="006600"/>
                              </a:solidFill>
                              <a:latin typeface="Cambria Math" panose="02040503050406030204" pitchFamily="18" charset="0"/>
                            </a:rPr>
                            <m:t>𝑼</m:t>
                          </m:r>
                        </m:e>
                        <m:sub>
                          <m:r>
                            <a:rPr lang="zh-CN" altLang="en-US" sz="2200" b="1" i="1">
                              <a:solidFill>
                                <a:srgbClr val="006600"/>
                              </a:solidFill>
                              <a:latin typeface="Cambria Math" panose="02040503050406030204" pitchFamily="18" charset="0"/>
                            </a:rPr>
                            <m:t>𝒂</m:t>
                          </m:r>
                        </m:sub>
                      </m:sSub>
                      <m:r>
                        <a:rPr lang="zh-CN" altLang="en-US" sz="2200" b="1">
                          <a:solidFill>
                            <a:srgbClr val="006600"/>
                          </a:solidFill>
                          <a:latin typeface="Cambria Math" panose="02040503050406030204" pitchFamily="18" charset="0"/>
                        </a:rPr>
                        <m:t>+</m:t>
                      </m:r>
                      <m:r>
                        <a:rPr lang="zh-CN" altLang="en-US" sz="2200" b="1" i="1">
                          <a:solidFill>
                            <a:srgbClr val="006600"/>
                          </a:solidFill>
                          <a:latin typeface="Cambria Math" panose="02040503050406030204" pitchFamily="18" charset="0"/>
                        </a:rPr>
                        <m:t>𝑾</m:t>
                      </m:r>
                    </m:oMath>
                  </m:oMathPara>
                </a14:m>
                <a:endParaRPr lang="zh-CN" altLang="en-US" sz="2200" dirty="0">
                  <a:solidFill>
                    <a:srgbClr val="006600"/>
                  </a:solidFill>
                </a:endParaRPr>
              </a:p>
            </p:txBody>
          </p:sp>
        </mc:Choice>
        <mc:Fallback>
          <p:sp>
            <p:nvSpPr>
              <p:cNvPr id="62" name="矩形 61">
                <a:extLst>
                  <a:ext uri="{FF2B5EF4-FFF2-40B4-BE49-F238E27FC236}">
                    <a16:creationId xmlns:a16="http://schemas.microsoft.com/office/drawing/2014/main" id="{DF3A1960-5A61-4F2F-9011-A75ED4696A42}"/>
                  </a:ext>
                </a:extLst>
              </p:cNvPr>
              <p:cNvSpPr>
                <a:spLocks noRot="1" noChangeAspect="1" noMove="1" noResize="1" noEditPoints="1" noAdjustHandles="1" noChangeArrowheads="1" noChangeShapeType="1" noTextEdit="1"/>
              </p:cNvSpPr>
              <p:nvPr/>
            </p:nvSpPr>
            <p:spPr>
              <a:xfrm>
                <a:off x="2254948" y="3975646"/>
                <a:ext cx="3841052" cy="726161"/>
              </a:xfrm>
              <a:prstGeom prst="rect">
                <a:avLst/>
              </a:prstGeom>
              <a:blipFill>
                <a:blip r:embed="rId4"/>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48AF384-49D9-4900-8477-CCA89CB22A60}"/>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extLst>
      <p:ext uri="{BB962C8B-B14F-4D97-AF65-F5344CB8AC3E}">
        <p14:creationId xmlns:p14="http://schemas.microsoft.com/office/powerpoint/2010/main" val="759427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282"/>
          <p:cNvSpPr txBox="1">
            <a:spLocks noChangeArrowheads="1"/>
          </p:cNvSpPr>
          <p:nvPr/>
        </p:nvSpPr>
        <p:spPr bwMode="auto">
          <a:xfrm>
            <a:off x="909814" y="904862"/>
            <a:ext cx="7797625" cy="92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30000"/>
              </a:lnSpc>
            </a:pPr>
            <a:r>
              <a:rPr kumimoji="1" lang="zh-CN" altLang="en-US" sz="2200" dirty="0">
                <a:solidFill>
                  <a:schemeClr val="tx1"/>
                </a:solidFill>
              </a:rPr>
              <a:t>例</a:t>
            </a:r>
            <a:r>
              <a:rPr kumimoji="1" lang="en-US" altLang="zh-CN" sz="2200" dirty="0">
                <a:solidFill>
                  <a:schemeClr val="tx1"/>
                </a:solidFill>
              </a:rPr>
              <a:t>16.2.2</a:t>
            </a:r>
            <a:r>
              <a:rPr kumimoji="1" lang="zh-CN" altLang="en-US" sz="2200" dirty="0">
                <a:solidFill>
                  <a:schemeClr val="tx1"/>
                </a:solidFill>
              </a:rPr>
              <a:t>：铝的逸出功</a:t>
            </a:r>
            <a:r>
              <a:rPr kumimoji="1" lang="en-US" altLang="zh-CN" sz="2200" i="1" dirty="0">
                <a:solidFill>
                  <a:schemeClr val="tx1"/>
                </a:solidFill>
              </a:rPr>
              <a:t>W</a:t>
            </a:r>
            <a:r>
              <a:rPr kumimoji="1" lang="en-US" altLang="zh-CN" sz="2200" dirty="0">
                <a:solidFill>
                  <a:schemeClr val="tx1"/>
                </a:solidFill>
              </a:rPr>
              <a:t>=4.2eV</a:t>
            </a:r>
            <a:r>
              <a:rPr kumimoji="1" lang="zh-CN" altLang="en-US" sz="2200" dirty="0">
                <a:solidFill>
                  <a:schemeClr val="tx1"/>
                </a:solidFill>
              </a:rPr>
              <a:t>，用</a:t>
            </a:r>
            <a:r>
              <a:rPr kumimoji="1" lang="zh-CN" altLang="en-US" sz="2200" i="1" dirty="0">
                <a:solidFill>
                  <a:schemeClr val="tx1"/>
                </a:solidFill>
                <a:sym typeface="Symbol" panose="05050102010706020507" pitchFamily="18" charset="2"/>
              </a:rPr>
              <a:t></a:t>
            </a:r>
            <a:r>
              <a:rPr kumimoji="1" lang="en-US" altLang="zh-CN" sz="2200" dirty="0">
                <a:solidFill>
                  <a:schemeClr val="tx1"/>
                </a:solidFill>
                <a:sym typeface="Symbol" panose="05050102010706020507" pitchFamily="18" charset="2"/>
              </a:rPr>
              <a:t>=2000Å</a:t>
            </a:r>
            <a:r>
              <a:rPr kumimoji="1" lang="zh-CN" altLang="zh-CN" sz="2200" dirty="0">
                <a:solidFill>
                  <a:schemeClr val="tx1"/>
                </a:solidFill>
                <a:sym typeface="Symbol" panose="05050102010706020507" pitchFamily="18" charset="2"/>
              </a:rPr>
              <a:t>的光照射铝表面</a:t>
            </a:r>
          </a:p>
          <a:p>
            <a:pPr eaLnBrk="1" hangingPunct="1">
              <a:lnSpc>
                <a:spcPct val="130000"/>
              </a:lnSpc>
            </a:pPr>
            <a:r>
              <a:rPr kumimoji="1" lang="zh-CN" altLang="en-US" sz="2200" dirty="0">
                <a:solidFill>
                  <a:schemeClr val="tx1"/>
                </a:solidFill>
              </a:rPr>
              <a:t>求：</a:t>
            </a:r>
            <a:r>
              <a:rPr kumimoji="1" lang="en-US" altLang="zh-CN" sz="2200" dirty="0">
                <a:solidFill>
                  <a:schemeClr val="tx1"/>
                </a:solidFill>
              </a:rPr>
              <a:t>A.</a:t>
            </a:r>
            <a:r>
              <a:rPr kumimoji="1" lang="zh-CN" altLang="en-US" sz="2200" dirty="0">
                <a:solidFill>
                  <a:schemeClr val="tx1"/>
                </a:solidFill>
              </a:rPr>
              <a:t>光电子的最大动能　　</a:t>
            </a:r>
            <a:r>
              <a:rPr kumimoji="1" lang="en-US" altLang="zh-CN" sz="2200" dirty="0">
                <a:solidFill>
                  <a:schemeClr val="tx1"/>
                </a:solidFill>
              </a:rPr>
              <a:t>B.</a:t>
            </a:r>
            <a:r>
              <a:rPr kumimoji="1" lang="zh-CN" altLang="en-US" sz="2200" dirty="0">
                <a:solidFill>
                  <a:schemeClr val="tx1"/>
                </a:solidFill>
              </a:rPr>
              <a:t>遏止电压　　</a:t>
            </a:r>
            <a:r>
              <a:rPr kumimoji="1" lang="en-US" altLang="zh-CN" sz="2200" dirty="0">
                <a:solidFill>
                  <a:schemeClr val="tx1"/>
                </a:solidFill>
              </a:rPr>
              <a:t>C.</a:t>
            </a:r>
            <a:r>
              <a:rPr kumimoji="1" lang="zh-CN" altLang="en-US" sz="2200" dirty="0">
                <a:solidFill>
                  <a:schemeClr val="tx1"/>
                </a:solidFill>
              </a:rPr>
              <a:t>铝的截止波长</a:t>
            </a:r>
          </a:p>
        </p:txBody>
      </p:sp>
      <p:sp>
        <p:nvSpPr>
          <p:cNvPr id="210203" name="Text Box 283"/>
          <p:cNvSpPr txBox="1">
            <a:spLocks noChangeArrowheads="1"/>
          </p:cNvSpPr>
          <p:nvPr/>
        </p:nvSpPr>
        <p:spPr bwMode="auto">
          <a:xfrm>
            <a:off x="909814" y="2238695"/>
            <a:ext cx="2158261"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dirty="0">
                <a:solidFill>
                  <a:srgbClr val="660066"/>
                </a:solidFill>
              </a:rPr>
              <a:t>解</a:t>
            </a:r>
            <a:r>
              <a:rPr kumimoji="1" lang="zh-CN" altLang="en-US" sz="2200" dirty="0">
                <a:solidFill>
                  <a:schemeClr val="tx1"/>
                </a:solidFill>
              </a:rPr>
              <a:t>：</a:t>
            </a:r>
            <a:r>
              <a:rPr kumimoji="1" lang="en-US" altLang="zh-CN" sz="2200" dirty="0">
                <a:solidFill>
                  <a:schemeClr val="tx1"/>
                </a:solidFill>
              </a:rPr>
              <a:t>A.</a:t>
            </a:r>
            <a:r>
              <a:rPr kumimoji="1" lang="zh-CN" altLang="zh-CN" sz="2200" dirty="0">
                <a:solidFill>
                  <a:schemeClr val="tx1"/>
                </a:solidFill>
              </a:rPr>
              <a:t>最大动能</a:t>
            </a:r>
            <a:endParaRPr kumimoji="1" lang="zh-CN" altLang="en-US" sz="2200" dirty="0">
              <a:solidFill>
                <a:schemeClr val="tx1"/>
              </a:solidFill>
            </a:endParaRPr>
          </a:p>
        </p:txBody>
      </p:sp>
      <p:graphicFrame>
        <p:nvGraphicFramePr>
          <p:cNvPr id="210204" name="Object 284"/>
          <p:cNvGraphicFramePr>
            <a:graphicFrameLocks noChangeAspect="1"/>
          </p:cNvGraphicFramePr>
          <p:nvPr/>
        </p:nvGraphicFramePr>
        <p:xfrm>
          <a:off x="3216276" y="2660651"/>
          <a:ext cx="5419725" cy="658813"/>
        </p:xfrm>
        <a:graphic>
          <a:graphicData uri="http://schemas.openxmlformats.org/presentationml/2006/ole">
            <mc:AlternateContent xmlns:mc="http://schemas.openxmlformats.org/markup-compatibility/2006">
              <mc:Choice xmlns:v="urn:schemas-microsoft-com:vml" Requires="v">
                <p:oleObj spid="_x0000_s65592" name="Equation" r:id="rId3" imgW="2819160" imgH="342720" progId="Equation.DSMT4">
                  <p:embed/>
                </p:oleObj>
              </mc:Choice>
              <mc:Fallback>
                <p:oleObj name="Equation" r:id="rId3" imgW="2819160" imgH="342720" progId="Equation.DSMT4">
                  <p:embed/>
                  <p:pic>
                    <p:nvPicPr>
                      <p:cNvPr id="210204" name="Object 284"/>
                      <p:cNvPicPr>
                        <a:picLocks noChangeAspect="1" noChangeArrowheads="1"/>
                      </p:cNvPicPr>
                      <p:nvPr/>
                    </p:nvPicPr>
                    <p:blipFill>
                      <a:blip r:embed="rId4"/>
                      <a:srcRect/>
                      <a:stretch>
                        <a:fillRect/>
                      </a:stretch>
                    </p:blipFill>
                    <p:spPr bwMode="auto">
                      <a:xfrm>
                        <a:off x="3216276" y="2660651"/>
                        <a:ext cx="5419725"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205" name="Text Box 285"/>
          <p:cNvSpPr txBox="1">
            <a:spLocks noChangeArrowheads="1"/>
          </p:cNvSpPr>
          <p:nvPr/>
        </p:nvSpPr>
        <p:spPr bwMode="auto">
          <a:xfrm>
            <a:off x="1557515" y="3749995"/>
            <a:ext cx="157476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sz="2200">
                <a:solidFill>
                  <a:schemeClr val="tx1"/>
                </a:solidFill>
              </a:rPr>
              <a:t>B.</a:t>
            </a:r>
            <a:r>
              <a:rPr kumimoji="1" lang="zh-CN" altLang="en-US" sz="2200">
                <a:solidFill>
                  <a:schemeClr val="tx1"/>
                </a:solidFill>
              </a:rPr>
              <a:t>遏止电压</a:t>
            </a:r>
          </a:p>
        </p:txBody>
      </p:sp>
      <p:graphicFrame>
        <p:nvGraphicFramePr>
          <p:cNvPr id="210206" name="Object 286"/>
          <p:cNvGraphicFramePr>
            <a:graphicFrameLocks noChangeAspect="1"/>
          </p:cNvGraphicFramePr>
          <p:nvPr/>
        </p:nvGraphicFramePr>
        <p:xfrm>
          <a:off x="4016375" y="4216401"/>
          <a:ext cx="3175000" cy="639763"/>
        </p:xfrm>
        <a:graphic>
          <a:graphicData uri="http://schemas.openxmlformats.org/presentationml/2006/ole">
            <mc:AlternateContent xmlns:mc="http://schemas.openxmlformats.org/markup-compatibility/2006">
              <mc:Choice xmlns:v="urn:schemas-microsoft-com:vml" Requires="v">
                <p:oleObj spid="_x0000_s65593" name="Equation" r:id="rId5" imgW="1701720" imgH="342720" progId="Equation.DSMT4">
                  <p:embed/>
                </p:oleObj>
              </mc:Choice>
              <mc:Fallback>
                <p:oleObj name="Equation" r:id="rId5" imgW="1701720" imgH="342720" progId="Equation.DSMT4">
                  <p:embed/>
                  <p:pic>
                    <p:nvPicPr>
                      <p:cNvPr id="210206" name="Object 286"/>
                      <p:cNvPicPr>
                        <a:picLocks noChangeAspect="1" noChangeArrowheads="1"/>
                      </p:cNvPicPr>
                      <p:nvPr/>
                    </p:nvPicPr>
                    <p:blipFill>
                      <a:blip r:embed="rId6"/>
                      <a:srcRect/>
                      <a:stretch>
                        <a:fillRect/>
                      </a:stretch>
                    </p:blipFill>
                    <p:spPr bwMode="auto">
                      <a:xfrm>
                        <a:off x="4016375" y="4216401"/>
                        <a:ext cx="3175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207" name="Text Box 287"/>
          <p:cNvSpPr txBox="1">
            <a:spLocks noChangeArrowheads="1"/>
          </p:cNvSpPr>
          <p:nvPr/>
        </p:nvSpPr>
        <p:spPr bwMode="auto">
          <a:xfrm>
            <a:off x="1557514" y="5235895"/>
            <a:ext cx="2158261"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sz="2200">
                <a:solidFill>
                  <a:schemeClr val="tx1"/>
                </a:solidFill>
              </a:rPr>
              <a:t>C.</a:t>
            </a:r>
            <a:r>
              <a:rPr kumimoji="1" lang="zh-CN" altLang="en-US" sz="2200">
                <a:solidFill>
                  <a:schemeClr val="tx1"/>
                </a:solidFill>
              </a:rPr>
              <a:t>铝的截止波长</a:t>
            </a:r>
          </a:p>
        </p:txBody>
      </p:sp>
      <p:graphicFrame>
        <p:nvGraphicFramePr>
          <p:cNvPr id="210208" name="Object 288"/>
          <p:cNvGraphicFramePr>
            <a:graphicFrameLocks noChangeAspect="1"/>
          </p:cNvGraphicFramePr>
          <p:nvPr/>
        </p:nvGraphicFramePr>
        <p:xfrm>
          <a:off x="3898900" y="5668963"/>
          <a:ext cx="3924300" cy="722312"/>
        </p:xfrm>
        <a:graphic>
          <a:graphicData uri="http://schemas.openxmlformats.org/presentationml/2006/ole">
            <mc:AlternateContent xmlns:mc="http://schemas.openxmlformats.org/markup-compatibility/2006">
              <mc:Choice xmlns:v="urn:schemas-microsoft-com:vml" Requires="v">
                <p:oleObj spid="_x0000_s65594" name="Equation" r:id="rId7" imgW="2209680" imgH="406080" progId="Equation.DSMT4">
                  <p:embed/>
                </p:oleObj>
              </mc:Choice>
              <mc:Fallback>
                <p:oleObj name="Equation" r:id="rId7" imgW="2209680" imgH="406080" progId="Equation.DSMT4">
                  <p:embed/>
                  <p:pic>
                    <p:nvPicPr>
                      <p:cNvPr id="210208" name="Object 288"/>
                      <p:cNvPicPr>
                        <a:picLocks noChangeAspect="1" noChangeArrowheads="1"/>
                      </p:cNvPicPr>
                      <p:nvPr/>
                    </p:nvPicPr>
                    <p:blipFill>
                      <a:blip r:embed="rId8"/>
                      <a:srcRect/>
                      <a:stretch>
                        <a:fillRect/>
                      </a:stretch>
                    </p:blipFill>
                    <p:spPr bwMode="auto">
                      <a:xfrm>
                        <a:off x="3898900" y="5668963"/>
                        <a:ext cx="3924300" cy="72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文本框 10">
            <a:extLst>
              <a:ext uri="{FF2B5EF4-FFF2-40B4-BE49-F238E27FC236}">
                <a16:creationId xmlns:a16="http://schemas.microsoft.com/office/drawing/2014/main" id="{27F9A3C1-D508-48E8-AAD7-83D8318BEB60}"/>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Text Box 39"/>
          <p:cNvSpPr txBox="1">
            <a:spLocks noChangeArrowheads="1"/>
          </p:cNvSpPr>
          <p:nvPr/>
        </p:nvSpPr>
        <p:spPr bwMode="auto">
          <a:xfrm>
            <a:off x="1932526" y="3213556"/>
            <a:ext cx="17622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rgbClr val="9900FF"/>
                </a:solidFill>
              </a:rPr>
              <a:t>光的粒子性 </a:t>
            </a:r>
          </a:p>
        </p:txBody>
      </p:sp>
      <p:grpSp>
        <p:nvGrpSpPr>
          <p:cNvPr id="7" name="组合 30"/>
          <p:cNvGrpSpPr>
            <a:grpSpLocks/>
          </p:cNvGrpSpPr>
          <p:nvPr/>
        </p:nvGrpSpPr>
        <p:grpSpPr bwMode="auto">
          <a:xfrm>
            <a:off x="4402138" y="3027983"/>
            <a:ext cx="3509962" cy="874713"/>
            <a:chOff x="1030239" y="1338238"/>
            <a:chExt cx="3509976" cy="874713"/>
          </a:xfrm>
        </p:grpSpPr>
        <p:sp>
          <p:nvSpPr>
            <p:cNvPr id="6174" name="TextBox 28"/>
            <p:cNvSpPr txBox="1">
              <a:spLocks noChangeArrowheads="1"/>
            </p:cNvSpPr>
            <p:nvPr/>
          </p:nvSpPr>
          <p:spPr bwMode="auto">
            <a:xfrm>
              <a:off x="1030239" y="1566837"/>
              <a:ext cx="10358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chemeClr val="tx1"/>
                  </a:solidFill>
                </a:rPr>
                <a:t>能量：</a:t>
              </a:r>
            </a:p>
          </p:txBody>
        </p:sp>
        <p:graphicFrame>
          <p:nvGraphicFramePr>
            <p:cNvPr id="6153" name="Object 12"/>
            <p:cNvGraphicFramePr>
              <a:graphicFrameLocks noChangeAspect="1"/>
            </p:cNvGraphicFramePr>
            <p:nvPr/>
          </p:nvGraphicFramePr>
          <p:xfrm>
            <a:off x="2052603" y="1338238"/>
            <a:ext cx="2487612" cy="874713"/>
          </p:xfrm>
          <a:graphic>
            <a:graphicData uri="http://schemas.openxmlformats.org/presentationml/2006/ole">
              <mc:AlternateContent xmlns:mc="http://schemas.openxmlformats.org/markup-compatibility/2006">
                <mc:Choice xmlns:v="urn:schemas-microsoft-com:vml" Requires="v">
                  <p:oleObj spid="_x0000_s66652" name="Equation" r:id="rId3" imgW="1155600" imgH="406080" progId="Equation.DSMT4">
                    <p:embed/>
                  </p:oleObj>
                </mc:Choice>
                <mc:Fallback>
                  <p:oleObj name="Equation" r:id="rId3" imgW="1155600" imgH="406080" progId="Equation.DSMT4">
                    <p:embed/>
                    <p:pic>
                      <p:nvPicPr>
                        <p:cNvPr id="615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03" y="1338238"/>
                          <a:ext cx="2487612"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组合 33"/>
          <p:cNvGrpSpPr>
            <a:grpSpLocks/>
          </p:cNvGrpSpPr>
          <p:nvPr/>
        </p:nvGrpSpPr>
        <p:grpSpPr bwMode="auto">
          <a:xfrm>
            <a:off x="4391025" y="4161776"/>
            <a:ext cx="2133600" cy="835025"/>
            <a:chOff x="2555875" y="4189413"/>
            <a:chExt cx="2133600" cy="835025"/>
          </a:xfrm>
        </p:grpSpPr>
        <p:sp>
          <p:nvSpPr>
            <p:cNvPr id="6173" name="TextBox 31"/>
            <p:cNvSpPr txBox="1">
              <a:spLocks noChangeArrowheads="1"/>
            </p:cNvSpPr>
            <p:nvPr/>
          </p:nvSpPr>
          <p:spPr bwMode="auto">
            <a:xfrm>
              <a:off x="2555875" y="4414851"/>
              <a:ext cx="10358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chemeClr val="tx1"/>
                  </a:solidFill>
                </a:rPr>
                <a:t>质量：</a:t>
              </a:r>
            </a:p>
          </p:txBody>
        </p:sp>
        <p:graphicFrame>
          <p:nvGraphicFramePr>
            <p:cNvPr id="6152" name="Object 13"/>
            <p:cNvGraphicFramePr>
              <a:graphicFrameLocks noChangeAspect="1"/>
            </p:cNvGraphicFramePr>
            <p:nvPr/>
          </p:nvGraphicFramePr>
          <p:xfrm>
            <a:off x="3619500" y="4189413"/>
            <a:ext cx="1069975" cy="835025"/>
          </p:xfrm>
          <a:graphic>
            <a:graphicData uri="http://schemas.openxmlformats.org/presentationml/2006/ole">
              <mc:AlternateContent xmlns:mc="http://schemas.openxmlformats.org/markup-compatibility/2006">
                <mc:Choice xmlns:v="urn:schemas-microsoft-com:vml" Requires="v">
                  <p:oleObj spid="_x0000_s66653" name="Equation" r:id="rId5" imgW="520560" imgH="406080" progId="Equation.DSMT4">
                    <p:embed/>
                  </p:oleObj>
                </mc:Choice>
                <mc:Fallback>
                  <p:oleObj name="Equation" r:id="rId5" imgW="520560" imgH="406080" progId="Equation.DSMT4">
                    <p:embed/>
                    <p:pic>
                      <p:nvPicPr>
                        <p:cNvPr id="6152"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0" y="4189413"/>
                          <a:ext cx="106997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组合 38"/>
          <p:cNvGrpSpPr>
            <a:grpSpLocks/>
          </p:cNvGrpSpPr>
          <p:nvPr/>
        </p:nvGrpSpPr>
        <p:grpSpPr bwMode="auto">
          <a:xfrm>
            <a:off x="4370389" y="1911335"/>
            <a:ext cx="3989387" cy="785812"/>
            <a:chOff x="2417733" y="3154786"/>
            <a:chExt cx="3989460" cy="785396"/>
          </a:xfrm>
        </p:grpSpPr>
        <p:sp>
          <p:nvSpPr>
            <p:cNvPr id="6171" name="TextBox 34"/>
            <p:cNvSpPr txBox="1">
              <a:spLocks noChangeArrowheads="1"/>
            </p:cNvSpPr>
            <p:nvPr/>
          </p:nvSpPr>
          <p:spPr bwMode="auto">
            <a:xfrm>
              <a:off x="2417733" y="3392487"/>
              <a:ext cx="1035880" cy="43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chemeClr val="tx1"/>
                  </a:solidFill>
                </a:rPr>
                <a:t>动量：</a:t>
              </a:r>
            </a:p>
          </p:txBody>
        </p:sp>
        <p:graphicFrame>
          <p:nvGraphicFramePr>
            <p:cNvPr id="6150" name="Object 14"/>
            <p:cNvGraphicFramePr>
              <a:graphicFrameLocks noChangeAspect="1"/>
            </p:cNvGraphicFramePr>
            <p:nvPr/>
          </p:nvGraphicFramePr>
          <p:xfrm>
            <a:off x="5348316" y="3253082"/>
            <a:ext cx="1058877" cy="522425"/>
          </p:xfrm>
          <a:graphic>
            <a:graphicData uri="http://schemas.openxmlformats.org/presentationml/2006/ole">
              <mc:AlternateContent xmlns:mc="http://schemas.openxmlformats.org/markup-compatibility/2006">
                <mc:Choice xmlns:v="urn:schemas-microsoft-com:vml" Requires="v">
                  <p:oleObj spid="_x0000_s66654" name="Equation" r:id="rId7" imgW="482400" imgH="241200" progId="Equation.DSMT4">
                    <p:embed/>
                  </p:oleObj>
                </mc:Choice>
                <mc:Fallback>
                  <p:oleObj name="Equation" r:id="rId7" imgW="482400" imgH="241200" progId="Equation.DSMT4">
                    <p:embed/>
                    <p:pic>
                      <p:nvPicPr>
                        <p:cNvPr id="615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8316" y="3253082"/>
                          <a:ext cx="1058877" cy="5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2" name="Text Box 46"/>
            <p:cNvSpPr txBox="1">
              <a:spLocks noChangeArrowheads="1"/>
            </p:cNvSpPr>
            <p:nvPr/>
          </p:nvSpPr>
          <p:spPr bwMode="auto">
            <a:xfrm>
              <a:off x="4910161" y="3354820"/>
              <a:ext cx="576263" cy="43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a:solidFill>
                    <a:schemeClr val="tx1"/>
                  </a:solidFill>
                </a:rPr>
                <a:t>或</a:t>
              </a:r>
            </a:p>
          </p:txBody>
        </p:sp>
        <p:graphicFrame>
          <p:nvGraphicFramePr>
            <p:cNvPr id="6151" name="Object 15"/>
            <p:cNvGraphicFramePr>
              <a:graphicFrameLocks noChangeAspect="1"/>
            </p:cNvGraphicFramePr>
            <p:nvPr/>
          </p:nvGraphicFramePr>
          <p:xfrm>
            <a:off x="3440097" y="3154786"/>
            <a:ext cx="1497162" cy="785396"/>
          </p:xfrm>
          <a:graphic>
            <a:graphicData uri="http://schemas.openxmlformats.org/presentationml/2006/ole">
              <mc:AlternateContent xmlns:mc="http://schemas.openxmlformats.org/markup-compatibility/2006">
                <mc:Choice xmlns:v="urn:schemas-microsoft-com:vml" Requires="v">
                  <p:oleObj spid="_x0000_s66655" name="Equation" r:id="rId9" imgW="774360" imgH="406080" progId="Equation.DSMT4">
                    <p:embed/>
                  </p:oleObj>
                </mc:Choice>
                <mc:Fallback>
                  <p:oleObj name="Equation" r:id="rId9" imgW="774360" imgH="406080" progId="Equation.DSMT4">
                    <p:embed/>
                    <p:pic>
                      <p:nvPicPr>
                        <p:cNvPr id="6151"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0097" y="3154786"/>
                          <a:ext cx="1497162" cy="785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7" name="Object 37"/>
          <p:cNvGraphicFramePr>
            <a:graphicFrameLocks noChangeAspect="1"/>
          </p:cNvGraphicFramePr>
          <p:nvPr>
            <p:extLst>
              <p:ext uri="{D42A27DB-BD31-4B8C-83A1-F6EECF244321}">
                <p14:modId xmlns:p14="http://schemas.microsoft.com/office/powerpoint/2010/main" val="3259589400"/>
              </p:ext>
            </p:extLst>
          </p:nvPr>
        </p:nvGraphicFramePr>
        <p:xfrm>
          <a:off x="6945313" y="4430063"/>
          <a:ext cx="939800" cy="468313"/>
        </p:xfrm>
        <a:graphic>
          <a:graphicData uri="http://schemas.openxmlformats.org/presentationml/2006/ole">
            <mc:AlternateContent xmlns:mc="http://schemas.openxmlformats.org/markup-compatibility/2006">
              <mc:Choice xmlns:v="urn:schemas-microsoft-com:vml" Requires="v">
                <p:oleObj spid="_x0000_s66656" name="Equation" r:id="rId11" imgW="457200" imgH="228600" progId="Equation.DSMT4">
                  <p:embed/>
                </p:oleObj>
              </mc:Choice>
              <mc:Fallback>
                <p:oleObj name="Equation" r:id="rId11" imgW="457200" imgH="228600" progId="Equation.DSMT4">
                  <p:embed/>
                  <p:pic>
                    <p:nvPicPr>
                      <p:cNvPr id="37"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5313" y="4430063"/>
                        <a:ext cx="9398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AutoShape 35">
            <a:extLst>
              <a:ext uri="{FF2B5EF4-FFF2-40B4-BE49-F238E27FC236}">
                <a16:creationId xmlns:a16="http://schemas.microsoft.com/office/drawing/2014/main" id="{9DCDC0A3-DEB9-44D4-A657-0E95E8917371}"/>
              </a:ext>
            </a:extLst>
          </p:cNvPr>
          <p:cNvSpPr>
            <a:spLocks/>
          </p:cNvSpPr>
          <p:nvPr/>
        </p:nvSpPr>
        <p:spPr bwMode="auto">
          <a:xfrm rot="10800000">
            <a:off x="3891943" y="2325954"/>
            <a:ext cx="422510" cy="2352089"/>
          </a:xfrm>
          <a:prstGeom prst="rightBrace">
            <a:avLst>
              <a:gd name="adj1" fmla="val 134995"/>
              <a:gd name="adj2" fmla="val 50000"/>
            </a:avLst>
          </a:prstGeom>
          <a:noFill/>
          <a:ln w="1905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9" name="文本框 18">
            <a:extLst>
              <a:ext uri="{FF2B5EF4-FFF2-40B4-BE49-F238E27FC236}">
                <a16:creationId xmlns:a16="http://schemas.microsoft.com/office/drawing/2014/main" id="{E2D5B5E8-A06F-4734-81B2-B73AAE0EF616}"/>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ext Box 57"/>
          <p:cNvSpPr txBox="1">
            <a:spLocks noChangeArrowheads="1"/>
          </p:cNvSpPr>
          <p:nvPr/>
        </p:nvSpPr>
        <p:spPr bwMode="auto">
          <a:xfrm>
            <a:off x="800101" y="599441"/>
            <a:ext cx="8843963" cy="85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30000"/>
              </a:lnSpc>
            </a:pPr>
            <a:r>
              <a:rPr kumimoji="1" lang="zh-CN" altLang="en-US" dirty="0">
                <a:solidFill>
                  <a:schemeClr val="tx1"/>
                </a:solidFill>
              </a:rPr>
              <a:t>例</a:t>
            </a:r>
            <a:r>
              <a:rPr kumimoji="1" lang="en-US" altLang="zh-CN" dirty="0">
                <a:solidFill>
                  <a:schemeClr val="tx1"/>
                </a:solidFill>
              </a:rPr>
              <a:t>16.2.3</a:t>
            </a:r>
            <a:r>
              <a:rPr kumimoji="1" lang="zh-CN" altLang="en-US" dirty="0">
                <a:solidFill>
                  <a:schemeClr val="tx1"/>
                </a:solidFill>
              </a:rPr>
              <a:t>：</a:t>
            </a:r>
            <a:r>
              <a:rPr kumimoji="1" lang="zh-CN" altLang="zh-CN" dirty="0">
                <a:solidFill>
                  <a:schemeClr val="tx1"/>
                </a:solidFill>
              </a:rPr>
              <a:t>红光的波长</a:t>
            </a:r>
            <a:r>
              <a:rPr kumimoji="1" lang="zh-CN" altLang="en-US" dirty="0">
                <a:solidFill>
                  <a:schemeClr val="tx1"/>
                </a:solidFill>
                <a:sym typeface="Symbol" panose="05050102010706020507" pitchFamily="18" charset="2"/>
              </a:rPr>
              <a:t></a:t>
            </a:r>
            <a:r>
              <a:rPr kumimoji="1" lang="en-US" altLang="zh-CN" baseline="-25000" dirty="0">
                <a:solidFill>
                  <a:schemeClr val="tx1"/>
                </a:solidFill>
                <a:sym typeface="Symbol" panose="05050102010706020507" pitchFamily="18" charset="2"/>
              </a:rPr>
              <a:t>1</a:t>
            </a:r>
            <a:r>
              <a:rPr kumimoji="1" lang="en-US" altLang="zh-CN" dirty="0">
                <a:solidFill>
                  <a:schemeClr val="tx1"/>
                </a:solidFill>
                <a:sym typeface="Symbol" panose="05050102010706020507" pitchFamily="18" charset="2"/>
              </a:rPr>
              <a:t>=7000Å</a:t>
            </a:r>
            <a:r>
              <a:rPr kumimoji="1" lang="zh-CN" altLang="en-US" dirty="0">
                <a:solidFill>
                  <a:schemeClr val="tx1"/>
                </a:solidFill>
                <a:sym typeface="Symbol" panose="05050102010706020507" pitchFamily="18" charset="2"/>
              </a:rPr>
              <a:t>，</a:t>
            </a:r>
            <a:r>
              <a:rPr kumimoji="1" lang="en-US" altLang="zh-CN" dirty="0">
                <a:solidFill>
                  <a:schemeClr val="tx1"/>
                </a:solidFill>
                <a:sym typeface="Symbol" panose="05050102010706020507" pitchFamily="18" charset="2"/>
              </a:rPr>
              <a:t>X</a:t>
            </a:r>
            <a:r>
              <a:rPr kumimoji="1" lang="zh-CN" altLang="zh-CN" dirty="0">
                <a:solidFill>
                  <a:schemeClr val="tx1"/>
                </a:solidFill>
                <a:sym typeface="Symbol" panose="05050102010706020507" pitchFamily="18" charset="2"/>
              </a:rPr>
              <a:t>射线的波长</a:t>
            </a:r>
            <a:r>
              <a:rPr kumimoji="1" lang="zh-CN" altLang="en-US" dirty="0">
                <a:solidFill>
                  <a:schemeClr val="tx1"/>
                </a:solidFill>
                <a:sym typeface="Symbol" panose="05050102010706020507" pitchFamily="18" charset="2"/>
              </a:rPr>
              <a:t></a:t>
            </a:r>
            <a:r>
              <a:rPr kumimoji="1" lang="en-US" altLang="zh-CN" baseline="-25000" dirty="0">
                <a:solidFill>
                  <a:schemeClr val="tx1"/>
                </a:solidFill>
                <a:sym typeface="Symbol" panose="05050102010706020507" pitchFamily="18" charset="2"/>
              </a:rPr>
              <a:t>2</a:t>
            </a:r>
            <a:r>
              <a:rPr kumimoji="1" lang="en-US" altLang="zh-CN" dirty="0">
                <a:solidFill>
                  <a:schemeClr val="tx1"/>
                </a:solidFill>
                <a:sym typeface="Symbol" panose="05050102010706020507" pitchFamily="18" charset="2"/>
              </a:rPr>
              <a:t>=0.71Å</a:t>
            </a:r>
            <a:r>
              <a:rPr kumimoji="1" lang="zh-CN" altLang="en-US" dirty="0">
                <a:solidFill>
                  <a:schemeClr val="tx1"/>
                </a:solidFill>
                <a:sym typeface="Symbol" panose="05050102010706020507" pitchFamily="18" charset="2"/>
              </a:rPr>
              <a:t>，设</a:t>
            </a:r>
            <a:r>
              <a:rPr kumimoji="1" lang="zh-CN" altLang="zh-CN" dirty="0">
                <a:solidFill>
                  <a:schemeClr val="tx1"/>
                </a:solidFill>
                <a:sym typeface="Symbol" panose="05050102010706020507" pitchFamily="18" charset="2"/>
              </a:rPr>
              <a:t>电子</a:t>
            </a:r>
            <a:r>
              <a:rPr kumimoji="1" lang="zh-CN" altLang="en-US" dirty="0">
                <a:solidFill>
                  <a:schemeClr val="tx1"/>
                </a:solidFill>
                <a:sym typeface="Symbol" panose="05050102010706020507" pitchFamily="18" charset="2"/>
              </a:rPr>
              <a:t>经</a:t>
            </a:r>
            <a:r>
              <a:rPr kumimoji="1" lang="en-US" altLang="zh-CN" i="1" dirty="0">
                <a:solidFill>
                  <a:schemeClr val="tx1"/>
                </a:solidFill>
                <a:sym typeface="Symbol" panose="05050102010706020507" pitchFamily="18" charset="2"/>
              </a:rPr>
              <a:t>U</a:t>
            </a:r>
            <a:r>
              <a:rPr kumimoji="1" lang="en-US" altLang="zh-CN" dirty="0">
                <a:solidFill>
                  <a:schemeClr val="tx1"/>
                </a:solidFill>
                <a:sym typeface="Symbol" panose="05050102010706020507" pitchFamily="18" charset="2"/>
              </a:rPr>
              <a:t>=100V</a:t>
            </a:r>
          </a:p>
          <a:p>
            <a:pPr eaLnBrk="1" hangingPunct="1">
              <a:lnSpc>
                <a:spcPct val="130000"/>
              </a:lnSpc>
            </a:pPr>
            <a:r>
              <a:rPr kumimoji="1" lang="en-US" altLang="zh-CN" dirty="0">
                <a:solidFill>
                  <a:schemeClr val="tx1"/>
                </a:solidFill>
                <a:sym typeface="Symbol" panose="05050102010706020507" pitchFamily="18" charset="2"/>
              </a:rPr>
              <a:t>                 </a:t>
            </a:r>
            <a:r>
              <a:rPr kumimoji="1" lang="zh-CN" altLang="zh-CN" dirty="0">
                <a:solidFill>
                  <a:schemeClr val="tx1"/>
                </a:solidFill>
                <a:sym typeface="Symbol" panose="05050102010706020507" pitchFamily="18" charset="2"/>
              </a:rPr>
              <a:t>电压加速</a:t>
            </a:r>
            <a:r>
              <a:rPr kumimoji="1" lang="zh-CN" altLang="en-US" dirty="0">
                <a:solidFill>
                  <a:schemeClr val="tx1"/>
                </a:solidFill>
                <a:sym typeface="Symbol" panose="05050102010706020507" pitchFamily="18" charset="2"/>
              </a:rPr>
              <a:t>。</a:t>
            </a:r>
            <a:r>
              <a:rPr kumimoji="1" lang="zh-CN" altLang="zh-CN" dirty="0">
                <a:solidFill>
                  <a:schemeClr val="tx1"/>
                </a:solidFill>
                <a:sym typeface="Symbol" panose="05050102010706020507" pitchFamily="18" charset="2"/>
              </a:rPr>
              <a:t>比较</a:t>
            </a:r>
            <a:r>
              <a:rPr kumimoji="1" lang="zh-CN" altLang="en-US" dirty="0">
                <a:solidFill>
                  <a:schemeClr val="tx1"/>
                </a:solidFill>
                <a:sym typeface="Symbol" panose="05050102010706020507" pitchFamily="18" charset="2"/>
              </a:rPr>
              <a:t>它们</a:t>
            </a:r>
            <a:r>
              <a:rPr kumimoji="1" lang="zh-CN" altLang="zh-CN" dirty="0">
                <a:solidFill>
                  <a:schemeClr val="tx1"/>
                </a:solidFill>
                <a:sym typeface="Symbol" panose="05050102010706020507" pitchFamily="18" charset="2"/>
              </a:rPr>
              <a:t>的粒子性</a:t>
            </a:r>
            <a:r>
              <a:rPr kumimoji="1" lang="zh-CN" altLang="en-US" dirty="0">
                <a:solidFill>
                  <a:schemeClr val="tx1"/>
                </a:solidFill>
                <a:sym typeface="Symbol" panose="05050102010706020507" pitchFamily="18" charset="2"/>
              </a:rPr>
              <a:t>。</a:t>
            </a:r>
          </a:p>
        </p:txBody>
      </p:sp>
      <p:sp>
        <p:nvSpPr>
          <p:cNvPr id="194619" name="Text Box 59"/>
          <p:cNvSpPr txBox="1">
            <a:spLocks noChangeArrowheads="1"/>
          </p:cNvSpPr>
          <p:nvPr/>
        </p:nvSpPr>
        <p:spPr bwMode="auto">
          <a:xfrm>
            <a:off x="881064" y="1696403"/>
            <a:ext cx="9695496" cy="84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30000"/>
              </a:lnSpc>
            </a:pPr>
            <a:r>
              <a:rPr lang="zh-CN" altLang="en-US" dirty="0">
                <a:solidFill>
                  <a:schemeClr val="tx1"/>
                </a:solidFill>
              </a:rPr>
              <a:t>解：</a:t>
            </a:r>
            <a:r>
              <a:rPr kumimoji="1" lang="zh-CN" altLang="en-US" dirty="0">
                <a:solidFill>
                  <a:schemeClr val="tx1"/>
                </a:solidFill>
              </a:rPr>
              <a:t>比较粒子性，就是比较其能量、质量、动量</a:t>
            </a:r>
            <a:endParaRPr kumimoji="1" lang="en-US" altLang="zh-CN" dirty="0">
              <a:solidFill>
                <a:schemeClr val="tx1"/>
              </a:solidFill>
            </a:endParaRPr>
          </a:p>
          <a:p>
            <a:pPr eaLnBrk="1" hangingPunct="1">
              <a:lnSpc>
                <a:spcPct val="130000"/>
              </a:lnSpc>
            </a:pPr>
            <a:r>
              <a:rPr kumimoji="1" lang="en-US" altLang="zh-CN" dirty="0">
                <a:solidFill>
                  <a:schemeClr val="tx1"/>
                </a:solidFill>
              </a:rPr>
              <a:t>      </a:t>
            </a:r>
            <a:r>
              <a:rPr kumimoji="1" lang="zh-CN" altLang="en-US" dirty="0">
                <a:solidFill>
                  <a:schemeClr val="tx1"/>
                </a:solidFill>
              </a:rPr>
              <a:t>对加速后的电子，仍忽略相对论效应</a:t>
            </a:r>
          </a:p>
        </p:txBody>
      </p:sp>
      <p:grpSp>
        <p:nvGrpSpPr>
          <p:cNvPr id="2" name="Group 68"/>
          <p:cNvGrpSpPr>
            <a:grpSpLocks/>
          </p:cNvGrpSpPr>
          <p:nvPr/>
        </p:nvGrpSpPr>
        <p:grpSpPr bwMode="auto">
          <a:xfrm>
            <a:off x="1412876" y="2772728"/>
            <a:ext cx="5821363" cy="1027112"/>
            <a:chOff x="340" y="2010"/>
            <a:chExt cx="3667" cy="647"/>
          </a:xfrm>
        </p:grpSpPr>
        <p:graphicFrame>
          <p:nvGraphicFramePr>
            <p:cNvPr id="7172" name="Object 60"/>
            <p:cNvGraphicFramePr>
              <a:graphicFrameLocks noChangeAspect="1"/>
            </p:cNvGraphicFramePr>
            <p:nvPr/>
          </p:nvGraphicFramePr>
          <p:xfrm>
            <a:off x="741" y="2052"/>
            <a:ext cx="1185" cy="237"/>
          </p:xfrm>
          <a:graphic>
            <a:graphicData uri="http://schemas.openxmlformats.org/presentationml/2006/ole">
              <mc:AlternateContent xmlns:mc="http://schemas.openxmlformats.org/markup-compatibility/2006">
                <mc:Choice xmlns:v="urn:schemas-microsoft-com:vml" Requires="v">
                  <p:oleObj spid="_x0000_s67681" name="Equation" r:id="rId3" imgW="1143000" imgH="228600" progId="Equation.DSMT4">
                    <p:embed/>
                  </p:oleObj>
                </mc:Choice>
                <mc:Fallback>
                  <p:oleObj name="Equation" r:id="rId3" imgW="1143000" imgH="228600" progId="Equation.DSMT4">
                    <p:embed/>
                    <p:pic>
                      <p:nvPicPr>
                        <p:cNvPr id="7172"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 y="2052"/>
                          <a:ext cx="1185"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61"/>
            <p:cNvGraphicFramePr>
              <a:graphicFrameLocks noChangeAspect="1"/>
            </p:cNvGraphicFramePr>
            <p:nvPr/>
          </p:nvGraphicFramePr>
          <p:xfrm>
            <a:off x="2581" y="2010"/>
            <a:ext cx="1426" cy="279"/>
          </p:xfrm>
          <a:graphic>
            <a:graphicData uri="http://schemas.openxmlformats.org/presentationml/2006/ole">
              <mc:AlternateContent xmlns:mc="http://schemas.openxmlformats.org/markup-compatibility/2006">
                <mc:Choice xmlns:v="urn:schemas-microsoft-com:vml" Requires="v">
                  <p:oleObj spid="_x0000_s67682" name="Equation" r:id="rId5" imgW="1231560" imgH="241200" progId="Equation.DSMT4">
                    <p:embed/>
                  </p:oleObj>
                </mc:Choice>
                <mc:Fallback>
                  <p:oleObj name="Equation" r:id="rId5" imgW="1231560" imgH="241200" progId="Equation.DSMT4">
                    <p:embed/>
                    <p:pic>
                      <p:nvPicPr>
                        <p:cNvPr id="7173"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1" y="2010"/>
                          <a:ext cx="142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2"/>
            <p:cNvGraphicFramePr>
              <a:graphicFrameLocks noChangeAspect="1"/>
            </p:cNvGraphicFramePr>
            <p:nvPr/>
          </p:nvGraphicFramePr>
          <p:xfrm>
            <a:off x="718" y="2366"/>
            <a:ext cx="3023" cy="291"/>
          </p:xfrm>
          <a:graphic>
            <a:graphicData uri="http://schemas.openxmlformats.org/presentationml/2006/ole">
              <mc:AlternateContent xmlns:mc="http://schemas.openxmlformats.org/markup-compatibility/2006">
                <mc:Choice xmlns:v="urn:schemas-microsoft-com:vml" Requires="v">
                  <p:oleObj spid="_x0000_s67683" name="Equation" r:id="rId7" imgW="2755800" imgH="266400" progId="Equation.DSMT4">
                    <p:embed/>
                  </p:oleObj>
                </mc:Choice>
                <mc:Fallback>
                  <p:oleObj name="Equation" r:id="rId7" imgW="2755800" imgH="266400" progId="Equation.DSMT4">
                    <p:embed/>
                    <p:pic>
                      <p:nvPicPr>
                        <p:cNvPr id="7174"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 y="2366"/>
                          <a:ext cx="30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3" name="Text Box 63"/>
            <p:cNvSpPr txBox="1">
              <a:spLocks noChangeArrowheads="1"/>
            </p:cNvSpPr>
            <p:nvPr/>
          </p:nvSpPr>
          <p:spPr bwMode="auto">
            <a:xfrm>
              <a:off x="340" y="2024"/>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a:solidFill>
                    <a:schemeClr val="tx1"/>
                  </a:solidFill>
                </a:rPr>
                <a:t>因</a:t>
              </a:r>
            </a:p>
          </p:txBody>
        </p:sp>
      </p:grpSp>
      <p:grpSp>
        <p:nvGrpSpPr>
          <p:cNvPr id="3" name="Group 69"/>
          <p:cNvGrpSpPr>
            <a:grpSpLocks/>
          </p:cNvGrpSpPr>
          <p:nvPr/>
        </p:nvGrpSpPr>
        <p:grpSpPr bwMode="auto">
          <a:xfrm>
            <a:off x="1093788" y="3872866"/>
            <a:ext cx="4013200" cy="2701925"/>
            <a:chOff x="647" y="2536"/>
            <a:chExt cx="2629" cy="1770"/>
          </a:xfrm>
        </p:grpSpPr>
        <p:sp>
          <p:nvSpPr>
            <p:cNvPr id="7182" name="Text Box 64"/>
            <p:cNvSpPr txBox="1">
              <a:spLocks noChangeArrowheads="1"/>
            </p:cNvSpPr>
            <p:nvPr/>
          </p:nvSpPr>
          <p:spPr bwMode="auto">
            <a:xfrm>
              <a:off x="647" y="2536"/>
              <a:ext cx="62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chemeClr val="tx1"/>
                  </a:solidFill>
                </a:rPr>
                <a:t>对红光</a:t>
              </a:r>
            </a:p>
          </p:txBody>
        </p:sp>
        <p:graphicFrame>
          <p:nvGraphicFramePr>
            <p:cNvPr id="7171" name="Object 65"/>
            <p:cNvGraphicFramePr>
              <a:graphicFrameLocks noChangeAspect="1"/>
            </p:cNvGraphicFramePr>
            <p:nvPr/>
          </p:nvGraphicFramePr>
          <p:xfrm>
            <a:off x="651" y="2769"/>
            <a:ext cx="2625" cy="1537"/>
          </p:xfrm>
          <a:graphic>
            <a:graphicData uri="http://schemas.openxmlformats.org/presentationml/2006/ole">
              <mc:AlternateContent xmlns:mc="http://schemas.openxmlformats.org/markup-compatibility/2006">
                <mc:Choice xmlns:v="urn:schemas-microsoft-com:vml" Requires="v">
                  <p:oleObj spid="_x0000_s67684" name="Equation" r:id="rId9" imgW="2298600" imgH="1346040" progId="Equation.DSMT4">
                    <p:embed/>
                  </p:oleObj>
                </mc:Choice>
                <mc:Fallback>
                  <p:oleObj name="Equation" r:id="rId9" imgW="2298600" imgH="1346040" progId="Equation.DSMT4">
                    <p:embed/>
                    <p:pic>
                      <p:nvPicPr>
                        <p:cNvPr id="7171" name="Object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 y="2769"/>
                          <a:ext cx="2625" cy="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15"/>
          <p:cNvGrpSpPr>
            <a:grpSpLocks/>
          </p:cNvGrpSpPr>
          <p:nvPr/>
        </p:nvGrpSpPr>
        <p:grpSpPr bwMode="auto">
          <a:xfrm>
            <a:off x="5475289" y="3872866"/>
            <a:ext cx="4141787" cy="2722563"/>
            <a:chOff x="4967135" y="4086234"/>
            <a:chExt cx="4141939" cy="2722518"/>
          </a:xfrm>
        </p:grpSpPr>
        <p:graphicFrame>
          <p:nvGraphicFramePr>
            <p:cNvPr id="7170" name="Object 46"/>
            <p:cNvGraphicFramePr>
              <a:graphicFrameLocks noChangeAspect="1"/>
            </p:cNvGraphicFramePr>
            <p:nvPr/>
          </p:nvGraphicFramePr>
          <p:xfrm>
            <a:off x="4967135" y="4397337"/>
            <a:ext cx="4141939" cy="2411415"/>
          </p:xfrm>
          <a:graphic>
            <a:graphicData uri="http://schemas.openxmlformats.org/presentationml/2006/ole">
              <mc:AlternateContent xmlns:mc="http://schemas.openxmlformats.org/markup-compatibility/2006">
                <mc:Choice xmlns:v="urn:schemas-microsoft-com:vml" Requires="v">
                  <p:oleObj spid="_x0000_s67685" name="Equation" r:id="rId11" imgW="2311200" imgH="1346040" progId="Equation.DSMT4">
                    <p:embed/>
                  </p:oleObj>
                </mc:Choice>
                <mc:Fallback>
                  <p:oleObj name="Equation" r:id="rId11" imgW="2311200" imgH="1346040" progId="Equation.DSMT4">
                    <p:embed/>
                    <p:pic>
                      <p:nvPicPr>
                        <p:cNvPr id="717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7135" y="4397337"/>
                          <a:ext cx="4141939" cy="2411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1" name="Text Box 45"/>
            <p:cNvSpPr txBox="1">
              <a:spLocks noChangeArrowheads="1"/>
            </p:cNvSpPr>
            <p:nvPr/>
          </p:nvSpPr>
          <p:spPr bwMode="auto">
            <a:xfrm>
              <a:off x="4967136" y="4086234"/>
              <a:ext cx="11414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chemeClr val="tx1"/>
                  </a:solidFill>
                </a:rPr>
                <a:t>对</a:t>
              </a:r>
              <a:r>
                <a:rPr kumimoji="1" lang="en-US" altLang="zh-CN" dirty="0">
                  <a:solidFill>
                    <a:schemeClr val="tx1"/>
                  </a:solidFill>
                </a:rPr>
                <a:t>X</a:t>
              </a:r>
              <a:r>
                <a:rPr kumimoji="1" lang="zh-CN" altLang="en-US" dirty="0">
                  <a:solidFill>
                    <a:schemeClr val="tx1"/>
                  </a:solidFill>
                </a:rPr>
                <a:t>射线</a:t>
              </a:r>
            </a:p>
          </p:txBody>
        </p:sp>
      </p:grpSp>
      <p:sp>
        <p:nvSpPr>
          <p:cNvPr id="17" name="文本框 16">
            <a:extLst>
              <a:ext uri="{FF2B5EF4-FFF2-40B4-BE49-F238E27FC236}">
                <a16:creationId xmlns:a16="http://schemas.microsoft.com/office/drawing/2014/main" id="{12003DA5-DD3E-4057-AF6B-37257236F396}"/>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Text Box 368"/>
          <p:cNvSpPr txBox="1">
            <a:spLocks noChangeArrowheads="1"/>
          </p:cNvSpPr>
          <p:nvPr/>
        </p:nvSpPr>
        <p:spPr bwMode="auto">
          <a:xfrm>
            <a:off x="626496" y="795908"/>
            <a:ext cx="3060700" cy="433068"/>
          </a:xfrm>
          <a:prstGeom prst="rect">
            <a:avLst/>
          </a:prstGeom>
          <a:noFill/>
          <a:ln w="38100">
            <a:noFill/>
            <a:miter lim="800000"/>
            <a:headEnd/>
            <a:tailEnd type="none" w="sm" len="lg"/>
          </a:ln>
        </p:spPr>
        <p:txBody>
          <a:bodyPr lIns="90000" tIns="46800" rIns="90000" bIns="46800">
            <a:spAutoFit/>
          </a:bodyPr>
          <a:lstStyle>
            <a:defPPr>
              <a:defRPr lang="zh-CN"/>
            </a:defPPr>
            <a:lvl1pPr>
              <a:defRPr kumimoji="1" sz="2200" b="1">
                <a:solidFill>
                  <a:srgbClr val="006600"/>
                </a:solidFill>
              </a:defRPr>
            </a:lvl1pPr>
          </a:lstStyle>
          <a:p>
            <a:r>
              <a:rPr lang="en-US" altLang="zh-CN" dirty="0"/>
              <a:t>2.  </a:t>
            </a:r>
            <a:r>
              <a:rPr lang="zh-CN" altLang="en-US" dirty="0"/>
              <a:t>毕奥</a:t>
            </a:r>
            <a:r>
              <a:rPr lang="en-US" altLang="zh-CN" dirty="0"/>
              <a:t>—</a:t>
            </a:r>
            <a:r>
              <a:rPr lang="zh-CN" altLang="en-US" dirty="0"/>
              <a:t>萨伐尔定律</a:t>
            </a:r>
          </a:p>
        </p:txBody>
      </p:sp>
      <p:grpSp>
        <p:nvGrpSpPr>
          <p:cNvPr id="7221" name="Group 379"/>
          <p:cNvGrpSpPr>
            <a:grpSpLocks/>
          </p:cNvGrpSpPr>
          <p:nvPr/>
        </p:nvGrpSpPr>
        <p:grpSpPr bwMode="auto">
          <a:xfrm>
            <a:off x="934927" y="1617826"/>
            <a:ext cx="3975100" cy="973138"/>
            <a:chOff x="362" y="1400"/>
            <a:chExt cx="2504" cy="613"/>
          </a:xfrm>
        </p:grpSpPr>
        <p:sp>
          <p:nvSpPr>
            <p:cNvPr id="7224" name="Text Box 373"/>
            <p:cNvSpPr txBox="1">
              <a:spLocks noChangeArrowheads="1"/>
            </p:cNvSpPr>
            <p:nvPr/>
          </p:nvSpPr>
          <p:spPr bwMode="auto">
            <a:xfrm>
              <a:off x="362" y="1515"/>
              <a:ext cx="825" cy="273"/>
            </a:xfrm>
            <a:prstGeom prst="rect">
              <a:avLst/>
            </a:prstGeom>
            <a:noFill/>
            <a:ln w="38100">
              <a:noFill/>
              <a:miter lim="800000"/>
              <a:headEnd/>
              <a:tailEnd/>
            </a:ln>
          </p:spPr>
          <p:txBody>
            <a:bodyPr wrap="none" lIns="90000" tIns="46800" rIns="90000" bIns="46800" anchor="ctr">
              <a:spAutoFit/>
            </a:bodyPr>
            <a:lstStyle/>
            <a:p>
              <a:r>
                <a:rPr kumimoji="1" lang="zh-CN" altLang="en-US" sz="2200" b="1">
                  <a:solidFill>
                    <a:srgbClr val="660066"/>
                  </a:solidFill>
                </a:rPr>
                <a:t>微分形式</a:t>
              </a:r>
            </a:p>
          </p:txBody>
        </p:sp>
        <mc:AlternateContent xmlns:mc="http://schemas.openxmlformats.org/markup-compatibility/2006" xmlns:a14="http://schemas.microsoft.com/office/drawing/2010/main">
          <mc:Choice Requires="a14">
            <p:sp>
              <p:nvSpPr>
                <p:cNvPr id="7175" name="Object 374"/>
                <p:cNvSpPr txBox="1"/>
                <p:nvPr/>
              </p:nvSpPr>
              <p:spPr bwMode="auto">
                <a:xfrm>
                  <a:off x="1385" y="1400"/>
                  <a:ext cx="1481" cy="61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num>
                          <m:den>
                            <m:r>
                              <a:rPr lang="zh-CN" altLang="en-US" sz="2200" b="1" i="1">
                                <a:solidFill>
                                  <a:srgbClr val="000000"/>
                                </a:solidFill>
                                <a:latin typeface="Cambria Math" panose="02040503050406030204" pitchFamily="18" charset="0"/>
                              </a:rPr>
                              <m:t>𝟒</m:t>
                            </m:r>
                            <m:r>
                              <a:rPr lang="zh-CN" altLang="en-US" sz="2200" b="1">
                                <a:solidFill>
                                  <a:srgbClr val="000000"/>
                                </a:solidFill>
                                <a:latin typeface="Cambria Math" panose="02040503050406030204" pitchFamily="18" charset="0"/>
                              </a:rPr>
                              <m:t>𝛑</m:t>
                            </m:r>
                          </m:den>
                        </m:f>
                        <m:f>
                          <m:fPr>
                            <m:ctrlPr>
                              <a:rPr lang="zh-CN" altLang="en-US" sz="2200" b="1" i="1">
                                <a:solidFill>
                                  <a:srgbClr val="000000"/>
                                </a:solidFill>
                                <a:latin typeface="Cambria Math" panose="02040503050406030204" pitchFamily="18" charset="0"/>
                              </a:rPr>
                            </m:ctrlPr>
                          </m:fPr>
                          <m:num>
                            <m:r>
                              <a:rPr lang="zh-CN" altLang="en-US" sz="2200" b="1" i="1">
                                <a:solidFill>
                                  <a:srgbClr val="000000"/>
                                </a:solidFill>
                                <a:latin typeface="Cambria Math" panose="02040503050406030204" pitchFamily="18" charset="0"/>
                              </a:rPr>
                              <m:t>𝑰</m:t>
                            </m:r>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𝒍</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𝒆</m:t>
                                    </m:r>
                                  </m:e>
                                </m:acc>
                              </m:e>
                              <m:sub>
                                <m:r>
                                  <a:rPr lang="zh-CN" altLang="en-US" sz="2200" b="1" i="1">
                                    <a:solidFill>
                                      <a:srgbClr val="000000"/>
                                    </a:solidFill>
                                    <a:latin typeface="Cambria Math" panose="02040503050406030204" pitchFamily="18" charset="0"/>
                                  </a:rPr>
                                  <m:t>𝒓</m:t>
                                </m:r>
                              </m:sub>
                            </m:sSub>
                          </m:num>
                          <m:den>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𝒓</m:t>
                                </m:r>
                              </m:e>
                              <m:sup>
                                <m:r>
                                  <a:rPr lang="zh-CN" altLang="en-US" sz="2200" b="1" i="1">
                                    <a:solidFill>
                                      <a:srgbClr val="000000"/>
                                    </a:solidFill>
                                    <a:latin typeface="Cambria Math" panose="02040503050406030204" pitchFamily="18" charset="0"/>
                                  </a:rPr>
                                  <m:t>𝟐</m:t>
                                </m:r>
                              </m:sup>
                            </m:sSup>
                          </m:den>
                        </m:f>
                      </m:oMath>
                    </m:oMathPara>
                  </a14:m>
                  <a:endParaRPr lang="zh-CN" altLang="en-US" sz="2200" b="1" dirty="0"/>
                </a:p>
              </p:txBody>
            </p:sp>
          </mc:Choice>
          <mc:Fallback xmlns="">
            <p:sp>
              <p:nvSpPr>
                <p:cNvPr id="7175" name="Object 374"/>
                <p:cNvSpPr txBox="1">
                  <a:spLocks noRot="1" noChangeAspect="1" noMove="1" noResize="1" noEditPoints="1" noAdjustHandles="1" noChangeArrowheads="1" noChangeShapeType="1" noTextEdit="1"/>
                </p:cNvSpPr>
                <p:nvPr/>
              </p:nvSpPr>
              <p:spPr bwMode="auto">
                <a:xfrm>
                  <a:off x="1385" y="1400"/>
                  <a:ext cx="1481" cy="613"/>
                </a:xfrm>
                <a:prstGeom prst="rect">
                  <a:avLst/>
                </a:prstGeom>
                <a:blipFill>
                  <a:blip r:embed="rId3"/>
                  <a:stretch>
                    <a:fillRect/>
                  </a:stretch>
                </a:blipFill>
                <a:ln>
                  <a:noFill/>
                </a:ln>
                <a:effectLst/>
                <a:extLst/>
              </p:spPr>
              <p:txBody>
                <a:bodyPr/>
                <a:lstStyle/>
                <a:p>
                  <a:r>
                    <a:rPr lang="zh-CN" altLang="en-US">
                      <a:noFill/>
                    </a:rPr>
                    <a:t> </a:t>
                  </a:r>
                </a:p>
              </p:txBody>
            </p:sp>
          </mc:Fallback>
        </mc:AlternateContent>
      </p:grpSp>
      <p:grpSp>
        <p:nvGrpSpPr>
          <p:cNvPr id="7222" name="Group 380"/>
          <p:cNvGrpSpPr>
            <a:grpSpLocks/>
          </p:cNvGrpSpPr>
          <p:nvPr/>
        </p:nvGrpSpPr>
        <p:grpSpPr bwMode="auto">
          <a:xfrm>
            <a:off x="934927" y="3770351"/>
            <a:ext cx="4130675" cy="766763"/>
            <a:chOff x="362" y="1861"/>
            <a:chExt cx="2602" cy="483"/>
          </a:xfrm>
        </p:grpSpPr>
        <p:sp>
          <p:nvSpPr>
            <p:cNvPr id="7223" name="Text Box 376"/>
            <p:cNvSpPr txBox="1">
              <a:spLocks noChangeArrowheads="1"/>
            </p:cNvSpPr>
            <p:nvPr/>
          </p:nvSpPr>
          <p:spPr bwMode="auto">
            <a:xfrm>
              <a:off x="362" y="1964"/>
              <a:ext cx="825" cy="273"/>
            </a:xfrm>
            <a:prstGeom prst="rect">
              <a:avLst/>
            </a:prstGeom>
            <a:noFill/>
            <a:ln w="38100">
              <a:noFill/>
              <a:miter lim="800000"/>
              <a:headEnd/>
              <a:tailEnd/>
            </a:ln>
          </p:spPr>
          <p:txBody>
            <a:bodyPr wrap="none" lIns="90000" tIns="46800" rIns="90000" bIns="46800" anchor="ctr">
              <a:spAutoFit/>
            </a:bodyPr>
            <a:lstStyle/>
            <a:p>
              <a:r>
                <a:rPr kumimoji="1" lang="zh-CN" altLang="en-US" sz="2200" b="1" dirty="0">
                  <a:solidFill>
                    <a:srgbClr val="660066"/>
                  </a:solidFill>
                </a:rPr>
                <a:t>积分形式</a:t>
              </a:r>
            </a:p>
          </p:txBody>
        </p:sp>
        <mc:AlternateContent xmlns:mc="http://schemas.openxmlformats.org/markup-compatibility/2006" xmlns:a14="http://schemas.microsoft.com/office/drawing/2010/main">
          <mc:Choice Requires="a14">
            <p:sp>
              <p:nvSpPr>
                <p:cNvPr id="7174" name="Object 377"/>
                <p:cNvSpPr txBox="1"/>
                <p:nvPr/>
              </p:nvSpPr>
              <p:spPr bwMode="auto">
                <a:xfrm>
                  <a:off x="1385" y="1861"/>
                  <a:ext cx="1579" cy="48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num>
                          <m:den>
                            <m:r>
                              <a:rPr lang="zh-CN" altLang="en-US" sz="2200" b="1" i="1">
                                <a:solidFill>
                                  <a:srgbClr val="000000"/>
                                </a:solidFill>
                                <a:latin typeface="Cambria Math" panose="02040503050406030204" pitchFamily="18" charset="0"/>
                              </a:rPr>
                              <m:t>𝟒</m:t>
                            </m:r>
                            <m:r>
                              <a:rPr lang="zh-CN" altLang="en-US" sz="2200" b="1">
                                <a:solidFill>
                                  <a:srgbClr val="000000"/>
                                </a:solidFill>
                                <a:latin typeface="Cambria Math" panose="02040503050406030204" pitchFamily="18" charset="0"/>
                              </a:rPr>
                              <m:t>𝛑</m:t>
                            </m:r>
                          </m:den>
                        </m:f>
                        <m:nary>
                          <m:naryPr>
                            <m:subHide m:val="on"/>
                            <m:supHide m:val="on"/>
                            <m:ctrlPr>
                              <a:rPr lang="zh-CN" altLang="en-US" sz="2200" b="1" i="1">
                                <a:solidFill>
                                  <a:srgbClr val="000000"/>
                                </a:solidFill>
                                <a:latin typeface="Cambria Math" panose="02040503050406030204" pitchFamily="18" charset="0"/>
                              </a:rPr>
                            </m:ctrlPr>
                          </m:naryPr>
                          <m:sub/>
                          <m:sup/>
                          <m:e>
                            <m:f>
                              <m:fPr>
                                <m:ctrlPr>
                                  <a:rPr lang="zh-CN" altLang="en-US" sz="2200" b="1" i="1">
                                    <a:solidFill>
                                      <a:srgbClr val="000000"/>
                                    </a:solidFill>
                                    <a:latin typeface="Cambria Math" panose="02040503050406030204" pitchFamily="18" charset="0"/>
                                  </a:rPr>
                                </m:ctrlPr>
                              </m:fPr>
                              <m:num>
                                <m:r>
                                  <a:rPr lang="zh-CN" altLang="en-US" sz="2200" b="1" i="1">
                                    <a:solidFill>
                                      <a:srgbClr val="000000"/>
                                    </a:solidFill>
                                    <a:latin typeface="Cambria Math" panose="02040503050406030204" pitchFamily="18" charset="0"/>
                                  </a:rPr>
                                  <m:t>𝑰</m:t>
                                </m:r>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𝒍</m:t>
                                    </m:r>
                                  </m:e>
                                </m:acc>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𝒆</m:t>
                                        </m:r>
                                      </m:e>
                                    </m:acc>
                                  </m:e>
                                  <m:sub>
                                    <m:r>
                                      <a:rPr lang="zh-CN" altLang="en-US" sz="2200" b="1" i="1">
                                        <a:solidFill>
                                          <a:srgbClr val="000000"/>
                                        </a:solidFill>
                                        <a:latin typeface="Cambria Math" panose="02040503050406030204" pitchFamily="18" charset="0"/>
                                      </a:rPr>
                                      <m:t>𝒓</m:t>
                                    </m:r>
                                  </m:sub>
                                </m:sSub>
                              </m:num>
                              <m:den>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𝒓</m:t>
                                    </m:r>
                                  </m:e>
                                  <m:sup>
                                    <m:r>
                                      <a:rPr lang="zh-CN" altLang="en-US" sz="2200" b="1" i="1">
                                        <a:solidFill>
                                          <a:srgbClr val="000000"/>
                                        </a:solidFill>
                                        <a:latin typeface="Cambria Math" panose="02040503050406030204" pitchFamily="18" charset="0"/>
                                      </a:rPr>
                                      <m:t>𝟐</m:t>
                                    </m:r>
                                  </m:sup>
                                </m:sSup>
                              </m:den>
                            </m:f>
                          </m:e>
                        </m:nary>
                      </m:oMath>
                    </m:oMathPara>
                  </a14:m>
                  <a:endParaRPr lang="zh-CN" altLang="en-US" sz="2200" b="1" dirty="0"/>
                </a:p>
              </p:txBody>
            </p:sp>
          </mc:Choice>
          <mc:Fallback xmlns="">
            <p:sp>
              <p:nvSpPr>
                <p:cNvPr id="7174" name="Object 377"/>
                <p:cNvSpPr txBox="1">
                  <a:spLocks noRot="1" noChangeAspect="1" noMove="1" noResize="1" noEditPoints="1" noAdjustHandles="1" noChangeArrowheads="1" noChangeShapeType="1" noTextEdit="1"/>
                </p:cNvSpPr>
                <p:nvPr/>
              </p:nvSpPr>
              <p:spPr bwMode="auto">
                <a:xfrm>
                  <a:off x="1385" y="1861"/>
                  <a:ext cx="1579" cy="483"/>
                </a:xfrm>
                <a:prstGeom prst="rect">
                  <a:avLst/>
                </a:prstGeom>
                <a:blipFill>
                  <a:blip r:embed="rId4"/>
                  <a:stretch>
                    <a:fillRect/>
                  </a:stretch>
                </a:blipFill>
                <a:ln>
                  <a:noFill/>
                </a:ln>
                <a:effectLst/>
                <a:extLst/>
              </p:spPr>
              <p:txBody>
                <a:bodyPr/>
                <a:lstStyle/>
                <a:p>
                  <a:r>
                    <a:rPr lang="zh-CN" altLang="en-US">
                      <a:noFill/>
                    </a:rPr>
                    <a:t> </a:t>
                  </a:r>
                </a:p>
              </p:txBody>
            </p:sp>
          </mc:Fallback>
        </mc:AlternateContent>
      </p:grpSp>
      <p:grpSp>
        <p:nvGrpSpPr>
          <p:cNvPr id="6" name="Group 50"/>
          <p:cNvGrpSpPr>
            <a:grpSpLocks/>
          </p:cNvGrpSpPr>
          <p:nvPr/>
        </p:nvGrpSpPr>
        <p:grpSpPr bwMode="auto">
          <a:xfrm>
            <a:off x="9069328" y="699545"/>
            <a:ext cx="2800350" cy="1058862"/>
            <a:chOff x="337" y="491"/>
            <a:chExt cx="1853" cy="756"/>
          </a:xfrm>
        </p:grpSpPr>
        <p:sp>
          <p:nvSpPr>
            <p:cNvPr id="7210" name="Oval 51"/>
            <p:cNvSpPr>
              <a:spLocks noChangeArrowheads="1"/>
            </p:cNvSpPr>
            <p:nvPr/>
          </p:nvSpPr>
          <p:spPr bwMode="auto">
            <a:xfrm>
              <a:off x="337" y="543"/>
              <a:ext cx="1675" cy="704"/>
            </a:xfrm>
            <a:prstGeom prst="ellipse">
              <a:avLst/>
            </a:prstGeom>
            <a:noFill/>
            <a:ln w="28575">
              <a:solidFill>
                <a:srgbClr val="0000FF"/>
              </a:solidFill>
              <a:round/>
              <a:headEnd/>
              <a:tailEnd/>
            </a:ln>
          </p:spPr>
          <p:txBody>
            <a:bodyPr wrap="none" anchor="ctr"/>
            <a:lstStyle/>
            <a:p>
              <a:endParaRPr lang="zh-CN" altLang="en-US"/>
            </a:p>
          </p:txBody>
        </p:sp>
        <p:sp>
          <p:nvSpPr>
            <p:cNvPr id="7211" name="Oval 52"/>
            <p:cNvSpPr>
              <a:spLocks noChangeArrowheads="1"/>
            </p:cNvSpPr>
            <p:nvPr/>
          </p:nvSpPr>
          <p:spPr bwMode="auto">
            <a:xfrm>
              <a:off x="562" y="676"/>
              <a:ext cx="1238" cy="430"/>
            </a:xfrm>
            <a:prstGeom prst="ellipse">
              <a:avLst/>
            </a:prstGeom>
            <a:noFill/>
            <a:ln w="28575">
              <a:solidFill>
                <a:srgbClr val="0000FF"/>
              </a:solidFill>
              <a:round/>
              <a:headEnd/>
              <a:tailEnd/>
            </a:ln>
          </p:spPr>
          <p:txBody>
            <a:bodyPr wrap="none" anchor="ctr"/>
            <a:lstStyle/>
            <a:p>
              <a:endParaRPr lang="zh-CN" altLang="en-US"/>
            </a:p>
          </p:txBody>
        </p:sp>
        <p:sp>
          <p:nvSpPr>
            <p:cNvPr id="7212" name="Oval 53"/>
            <p:cNvSpPr>
              <a:spLocks noChangeArrowheads="1"/>
            </p:cNvSpPr>
            <p:nvPr/>
          </p:nvSpPr>
          <p:spPr bwMode="auto">
            <a:xfrm>
              <a:off x="715" y="763"/>
              <a:ext cx="928" cy="254"/>
            </a:xfrm>
            <a:prstGeom prst="ellipse">
              <a:avLst/>
            </a:prstGeom>
            <a:noFill/>
            <a:ln w="28575">
              <a:solidFill>
                <a:srgbClr val="0000FF"/>
              </a:solidFill>
              <a:round/>
              <a:headEnd/>
              <a:tailEnd/>
            </a:ln>
          </p:spPr>
          <p:txBody>
            <a:bodyPr wrap="none" anchor="ctr"/>
            <a:lstStyle/>
            <a:p>
              <a:endParaRPr lang="zh-CN" altLang="en-US"/>
            </a:p>
          </p:txBody>
        </p:sp>
        <p:sp>
          <p:nvSpPr>
            <p:cNvPr id="7213" name="Line 54"/>
            <p:cNvSpPr>
              <a:spLocks noChangeShapeType="1"/>
            </p:cNvSpPr>
            <p:nvPr/>
          </p:nvSpPr>
          <p:spPr bwMode="auto">
            <a:xfrm flipH="1" flipV="1">
              <a:off x="1833" y="673"/>
              <a:ext cx="118" cy="100"/>
            </a:xfrm>
            <a:prstGeom prst="line">
              <a:avLst/>
            </a:prstGeom>
            <a:noFill/>
            <a:ln w="38100">
              <a:solidFill>
                <a:srgbClr val="0000FF"/>
              </a:solidFill>
              <a:round/>
              <a:headEnd/>
              <a:tailEnd type="triangle" w="med" len="med"/>
            </a:ln>
          </p:spPr>
          <p:txBody>
            <a:bodyPr/>
            <a:lstStyle/>
            <a:p>
              <a:endParaRPr lang="zh-CN" altLang="en-US"/>
            </a:p>
          </p:txBody>
        </p:sp>
        <p:sp>
          <p:nvSpPr>
            <p:cNvPr id="7214" name="Line 55"/>
            <p:cNvSpPr>
              <a:spLocks noChangeShapeType="1"/>
            </p:cNvSpPr>
            <p:nvPr/>
          </p:nvSpPr>
          <p:spPr bwMode="auto">
            <a:xfrm>
              <a:off x="1642" y="736"/>
              <a:ext cx="96" cy="64"/>
            </a:xfrm>
            <a:prstGeom prst="line">
              <a:avLst/>
            </a:prstGeom>
            <a:noFill/>
            <a:ln w="38100">
              <a:solidFill>
                <a:srgbClr val="0000FF"/>
              </a:solidFill>
              <a:round/>
              <a:headEnd type="triangle" w="med" len="med"/>
              <a:tailEnd/>
            </a:ln>
          </p:spPr>
          <p:txBody>
            <a:bodyPr/>
            <a:lstStyle/>
            <a:p>
              <a:endParaRPr lang="zh-CN" altLang="en-US"/>
            </a:p>
          </p:txBody>
        </p:sp>
        <p:sp>
          <p:nvSpPr>
            <p:cNvPr id="7215" name="Line 56"/>
            <p:cNvSpPr>
              <a:spLocks noChangeShapeType="1"/>
            </p:cNvSpPr>
            <p:nvPr/>
          </p:nvSpPr>
          <p:spPr bwMode="auto">
            <a:xfrm>
              <a:off x="1482" y="782"/>
              <a:ext cx="117" cy="44"/>
            </a:xfrm>
            <a:prstGeom prst="line">
              <a:avLst/>
            </a:prstGeom>
            <a:noFill/>
            <a:ln w="38100">
              <a:solidFill>
                <a:srgbClr val="0000FF"/>
              </a:solidFill>
              <a:round/>
              <a:headEnd type="triangle" w="med" len="med"/>
              <a:tailEnd/>
            </a:ln>
          </p:spPr>
          <p:txBody>
            <a:bodyPr/>
            <a:lstStyle/>
            <a:p>
              <a:endParaRPr lang="zh-CN" altLang="en-US"/>
            </a:p>
          </p:txBody>
        </p:sp>
        <p:grpSp>
          <p:nvGrpSpPr>
            <p:cNvPr id="7216" name="Group 57"/>
            <p:cNvGrpSpPr>
              <a:grpSpLocks/>
            </p:cNvGrpSpPr>
            <p:nvPr/>
          </p:nvGrpSpPr>
          <p:grpSpPr bwMode="auto">
            <a:xfrm>
              <a:off x="1848" y="491"/>
              <a:ext cx="342" cy="264"/>
              <a:chOff x="1848" y="854"/>
              <a:chExt cx="342" cy="264"/>
            </a:xfrm>
          </p:grpSpPr>
          <p:sp>
            <p:nvSpPr>
              <p:cNvPr id="7217" name="Text Box 58"/>
              <p:cNvSpPr txBox="1">
                <a:spLocks noChangeArrowheads="1"/>
              </p:cNvSpPr>
              <p:nvPr/>
            </p:nvSpPr>
            <p:spPr bwMode="auto">
              <a:xfrm>
                <a:off x="1848" y="854"/>
                <a:ext cx="342" cy="264"/>
              </a:xfrm>
              <a:prstGeom prst="rect">
                <a:avLst/>
              </a:prstGeom>
              <a:noFill/>
              <a:ln w="9525">
                <a:noFill/>
                <a:miter lim="800000"/>
                <a:headEnd/>
                <a:tailEnd/>
              </a:ln>
            </p:spPr>
            <p:txBody>
              <a:bodyPr>
                <a:spAutoFit/>
              </a:bodyPr>
              <a:lstStyle/>
              <a:p>
                <a:r>
                  <a:rPr kumimoji="1" lang="en-US" altLang="zh-CN" b="1" i="1">
                    <a:solidFill>
                      <a:srgbClr val="FF0000"/>
                    </a:solidFill>
                  </a:rPr>
                  <a:t>dB</a:t>
                </a:r>
              </a:p>
            </p:txBody>
          </p:sp>
          <p:sp>
            <p:nvSpPr>
              <p:cNvPr id="7218" name="Line 59"/>
              <p:cNvSpPr>
                <a:spLocks noChangeShapeType="1"/>
              </p:cNvSpPr>
              <p:nvPr/>
            </p:nvSpPr>
            <p:spPr bwMode="auto">
              <a:xfrm>
                <a:off x="1969" y="899"/>
                <a:ext cx="161" cy="0"/>
              </a:xfrm>
              <a:prstGeom prst="line">
                <a:avLst/>
              </a:prstGeom>
              <a:noFill/>
              <a:ln w="9525">
                <a:solidFill>
                  <a:srgbClr val="FF33CC"/>
                </a:solidFill>
                <a:round/>
                <a:headEnd/>
                <a:tailEnd type="triangle" w="med" len="med"/>
              </a:ln>
            </p:spPr>
            <p:txBody>
              <a:bodyPr/>
              <a:lstStyle/>
              <a:p>
                <a:endParaRPr lang="zh-CN" altLang="en-US"/>
              </a:p>
            </p:txBody>
          </p:sp>
        </p:grpSp>
      </p:grpSp>
      <p:grpSp>
        <p:nvGrpSpPr>
          <p:cNvPr id="7181" name="Group 60"/>
          <p:cNvGrpSpPr>
            <a:grpSpLocks/>
          </p:cNvGrpSpPr>
          <p:nvPr/>
        </p:nvGrpSpPr>
        <p:grpSpPr bwMode="auto">
          <a:xfrm>
            <a:off x="9934517" y="937671"/>
            <a:ext cx="1889125" cy="2473411"/>
            <a:chOff x="572" y="616"/>
            <a:chExt cx="1383" cy="1766"/>
          </a:xfrm>
        </p:grpSpPr>
        <p:sp>
          <p:nvSpPr>
            <p:cNvPr id="7195" name="Text Box 61"/>
            <p:cNvSpPr txBox="1">
              <a:spLocks noChangeArrowheads="1"/>
            </p:cNvSpPr>
            <p:nvPr/>
          </p:nvSpPr>
          <p:spPr bwMode="auto">
            <a:xfrm>
              <a:off x="1089" y="2052"/>
              <a:ext cx="786" cy="330"/>
            </a:xfrm>
            <a:prstGeom prst="rect">
              <a:avLst/>
            </a:prstGeom>
            <a:noFill/>
            <a:ln w="9525">
              <a:noFill/>
              <a:miter lim="800000"/>
              <a:headEnd/>
              <a:tailEnd/>
            </a:ln>
          </p:spPr>
          <p:txBody>
            <a:bodyPr>
              <a:spAutoFit/>
            </a:bodyPr>
            <a:lstStyle/>
            <a:p>
              <a:endParaRPr kumimoji="1" lang="zh-CN" altLang="zh-CN" sz="2400"/>
            </a:p>
          </p:txBody>
        </p:sp>
        <p:sp>
          <p:nvSpPr>
            <p:cNvPr id="7196" name="Text Box 62"/>
            <p:cNvSpPr txBox="1">
              <a:spLocks noChangeArrowheads="1"/>
            </p:cNvSpPr>
            <p:nvPr/>
          </p:nvSpPr>
          <p:spPr bwMode="auto">
            <a:xfrm>
              <a:off x="893" y="1402"/>
              <a:ext cx="298" cy="264"/>
            </a:xfrm>
            <a:prstGeom prst="rect">
              <a:avLst/>
            </a:prstGeom>
            <a:noFill/>
            <a:ln w="9525">
              <a:noFill/>
              <a:miter lim="800000"/>
              <a:headEnd/>
              <a:tailEnd/>
            </a:ln>
          </p:spPr>
          <p:txBody>
            <a:bodyPr>
              <a:spAutoFit/>
            </a:bodyPr>
            <a:lstStyle/>
            <a:p>
              <a:r>
                <a:rPr kumimoji="1" lang="en-US" altLang="zh-CN" b="1" i="1">
                  <a:sym typeface="Symbol" pitchFamily="18" charset="2"/>
                </a:rPr>
                <a:t></a:t>
              </a:r>
              <a:endParaRPr kumimoji="1" lang="en-US" altLang="zh-CN" b="1" i="1"/>
            </a:p>
          </p:txBody>
        </p:sp>
        <p:sp>
          <p:nvSpPr>
            <p:cNvPr id="7197" name="Freeform 63"/>
            <p:cNvSpPr>
              <a:spLocks/>
            </p:cNvSpPr>
            <p:nvPr/>
          </p:nvSpPr>
          <p:spPr bwMode="auto">
            <a:xfrm>
              <a:off x="897" y="1704"/>
              <a:ext cx="106" cy="50"/>
            </a:xfrm>
            <a:custGeom>
              <a:avLst/>
              <a:gdLst>
                <a:gd name="T0" fmla="*/ 0 w 75"/>
                <a:gd name="T1" fmla="*/ 2147483647 h 7"/>
                <a:gd name="T2" fmla="*/ 76033 w 75"/>
                <a:gd name="T3" fmla="*/ 2147483647 h 7"/>
                <a:gd name="T4" fmla="*/ 0 60000 65536"/>
                <a:gd name="T5" fmla="*/ 0 60000 65536"/>
                <a:gd name="T6" fmla="*/ 0 w 75"/>
                <a:gd name="T7" fmla="*/ 0 h 7"/>
                <a:gd name="T8" fmla="*/ 75 w 75"/>
                <a:gd name="T9" fmla="*/ 7 h 7"/>
              </a:gdLst>
              <a:ahLst/>
              <a:cxnLst>
                <a:cxn ang="T4">
                  <a:pos x="T0" y="T1"/>
                </a:cxn>
                <a:cxn ang="T5">
                  <a:pos x="T2" y="T3"/>
                </a:cxn>
              </a:cxnLst>
              <a:rect l="T6" t="T7" r="T8" b="T9"/>
              <a:pathLst>
                <a:path w="75" h="7">
                  <a:moveTo>
                    <a:pt x="0" y="7"/>
                  </a:moveTo>
                  <a:cubicBezTo>
                    <a:pt x="28" y="3"/>
                    <a:pt x="57" y="0"/>
                    <a:pt x="75" y="7"/>
                  </a:cubicBezTo>
                </a:path>
              </a:pathLst>
            </a:custGeom>
            <a:noFill/>
            <a:ln w="9525">
              <a:solidFill>
                <a:schemeClr val="bg1"/>
              </a:solidFill>
              <a:round/>
              <a:headEnd/>
              <a:tailEnd/>
            </a:ln>
          </p:spPr>
          <p:txBody>
            <a:bodyPr/>
            <a:lstStyle/>
            <a:p>
              <a:endParaRPr lang="zh-CN" altLang="en-US"/>
            </a:p>
          </p:txBody>
        </p:sp>
        <p:sp>
          <p:nvSpPr>
            <p:cNvPr id="34" name="Line 64"/>
            <p:cNvSpPr>
              <a:spLocks noChangeShapeType="1"/>
            </p:cNvSpPr>
            <p:nvPr/>
          </p:nvSpPr>
          <p:spPr bwMode="auto">
            <a:xfrm flipH="1">
              <a:off x="875" y="763"/>
              <a:ext cx="8" cy="1536"/>
            </a:xfrm>
            <a:prstGeom prst="line">
              <a:avLst/>
            </a:prstGeom>
            <a:noFill/>
            <a:ln w="57150">
              <a:solidFill>
                <a:schemeClr val="bg1">
                  <a:lumMod val="10000"/>
                </a:schemeClr>
              </a:solidFill>
              <a:prstDash val="sysDot"/>
              <a:round/>
              <a:headEnd/>
              <a:tailEnd/>
            </a:ln>
          </p:spPr>
          <p:txBody>
            <a:bodyPr/>
            <a:lstStyle/>
            <a:p>
              <a:pPr>
                <a:defRPr/>
              </a:pPr>
              <a:endParaRPr lang="zh-CN" altLang="en-US"/>
            </a:p>
          </p:txBody>
        </p:sp>
        <p:sp>
          <p:nvSpPr>
            <p:cNvPr id="7199" name="Line 65"/>
            <p:cNvSpPr>
              <a:spLocks noChangeShapeType="1"/>
            </p:cNvSpPr>
            <p:nvPr/>
          </p:nvSpPr>
          <p:spPr bwMode="auto">
            <a:xfrm flipH="1">
              <a:off x="875" y="1413"/>
              <a:ext cx="1" cy="642"/>
            </a:xfrm>
            <a:prstGeom prst="line">
              <a:avLst/>
            </a:prstGeom>
            <a:noFill/>
            <a:ln w="76200">
              <a:solidFill>
                <a:srgbClr val="FF33CC"/>
              </a:solidFill>
              <a:round/>
              <a:headEnd type="triangle" w="sm" len="med"/>
              <a:tailEnd/>
            </a:ln>
          </p:spPr>
          <p:txBody>
            <a:bodyPr/>
            <a:lstStyle/>
            <a:p>
              <a:endParaRPr lang="zh-CN" altLang="en-US"/>
            </a:p>
          </p:txBody>
        </p:sp>
        <p:grpSp>
          <p:nvGrpSpPr>
            <p:cNvPr id="7200" name="Group 66"/>
            <p:cNvGrpSpPr>
              <a:grpSpLocks/>
            </p:cNvGrpSpPr>
            <p:nvPr/>
          </p:nvGrpSpPr>
          <p:grpSpPr bwMode="auto">
            <a:xfrm>
              <a:off x="572" y="1655"/>
              <a:ext cx="366" cy="198"/>
              <a:chOff x="572" y="1655"/>
              <a:chExt cx="366" cy="198"/>
            </a:xfrm>
          </p:grpSpPr>
          <p:sp>
            <p:nvSpPr>
              <p:cNvPr id="7208" name="Rectangle 67"/>
              <p:cNvSpPr>
                <a:spLocks noChangeArrowheads="1"/>
              </p:cNvSpPr>
              <p:nvPr/>
            </p:nvSpPr>
            <p:spPr bwMode="auto">
              <a:xfrm>
                <a:off x="572" y="1655"/>
                <a:ext cx="366" cy="198"/>
              </a:xfrm>
              <a:prstGeom prst="rect">
                <a:avLst/>
              </a:prstGeom>
              <a:noFill/>
              <a:ln w="9525">
                <a:noFill/>
                <a:miter lim="800000"/>
                <a:headEnd/>
                <a:tailEnd/>
              </a:ln>
            </p:spPr>
            <p:txBody>
              <a:bodyPr lIns="0" tIns="0" rIns="0" bIns="0">
                <a:spAutoFit/>
              </a:bodyPr>
              <a:lstStyle/>
              <a:p>
                <a:r>
                  <a:rPr kumimoji="1" lang="en-US" altLang="zh-CN" b="1" i="1"/>
                  <a:t>I</a:t>
                </a:r>
                <a:r>
                  <a:rPr kumimoji="1" lang="en-US" altLang="zh-CN" b="1"/>
                  <a:t>d</a:t>
                </a:r>
                <a:r>
                  <a:rPr kumimoji="1" lang="en-US" altLang="zh-CN" b="1" i="1"/>
                  <a:t>l</a:t>
                </a:r>
                <a:endParaRPr kumimoji="1" lang="en-US" altLang="zh-CN" b="1"/>
              </a:p>
            </p:txBody>
          </p:sp>
          <p:sp>
            <p:nvSpPr>
              <p:cNvPr id="7209" name="Line 68"/>
              <p:cNvSpPr>
                <a:spLocks noChangeShapeType="1"/>
              </p:cNvSpPr>
              <p:nvPr/>
            </p:nvSpPr>
            <p:spPr bwMode="auto">
              <a:xfrm>
                <a:off x="712" y="1655"/>
                <a:ext cx="122" cy="0"/>
              </a:xfrm>
              <a:prstGeom prst="line">
                <a:avLst/>
              </a:prstGeom>
              <a:noFill/>
              <a:ln w="25400">
                <a:solidFill>
                  <a:srgbClr val="0000FF"/>
                </a:solidFill>
                <a:round/>
                <a:headEnd/>
                <a:tailEnd type="arrow" w="sm" len="med"/>
              </a:ln>
            </p:spPr>
            <p:txBody>
              <a:bodyPr wrap="none" anchor="ctr"/>
              <a:lstStyle/>
              <a:p>
                <a:endParaRPr lang="zh-CN" altLang="en-US"/>
              </a:p>
            </p:txBody>
          </p:sp>
        </p:grpSp>
        <p:grpSp>
          <p:nvGrpSpPr>
            <p:cNvPr id="7201" name="Group 69"/>
            <p:cNvGrpSpPr>
              <a:grpSpLocks/>
            </p:cNvGrpSpPr>
            <p:nvPr/>
          </p:nvGrpSpPr>
          <p:grpSpPr bwMode="auto">
            <a:xfrm>
              <a:off x="897" y="616"/>
              <a:ext cx="1058" cy="1249"/>
              <a:chOff x="897" y="616"/>
              <a:chExt cx="1058" cy="1249"/>
            </a:xfrm>
          </p:grpSpPr>
          <p:sp>
            <p:nvSpPr>
              <p:cNvPr id="7202" name="Line 70"/>
              <p:cNvSpPr>
                <a:spLocks noChangeShapeType="1"/>
              </p:cNvSpPr>
              <p:nvPr/>
            </p:nvSpPr>
            <p:spPr bwMode="auto">
              <a:xfrm flipH="1">
                <a:off x="897" y="735"/>
                <a:ext cx="789" cy="1130"/>
              </a:xfrm>
              <a:prstGeom prst="line">
                <a:avLst/>
              </a:prstGeom>
              <a:noFill/>
              <a:ln w="38100">
                <a:solidFill>
                  <a:srgbClr val="FF33CC"/>
                </a:solidFill>
                <a:round/>
                <a:headEnd type="triangle" w="med" len="med"/>
                <a:tailEnd/>
              </a:ln>
            </p:spPr>
            <p:txBody>
              <a:bodyPr/>
              <a:lstStyle/>
              <a:p>
                <a:endParaRPr lang="zh-CN" altLang="en-US"/>
              </a:p>
            </p:txBody>
          </p:sp>
          <p:sp>
            <p:nvSpPr>
              <p:cNvPr id="7203" name="Text Box 71"/>
              <p:cNvSpPr txBox="1">
                <a:spLocks noChangeArrowheads="1"/>
              </p:cNvSpPr>
              <p:nvPr/>
            </p:nvSpPr>
            <p:spPr bwMode="auto">
              <a:xfrm>
                <a:off x="1654" y="616"/>
                <a:ext cx="301" cy="264"/>
              </a:xfrm>
              <a:prstGeom prst="rect">
                <a:avLst/>
              </a:prstGeom>
              <a:noFill/>
              <a:ln w="9525">
                <a:noFill/>
                <a:miter lim="800000"/>
                <a:headEnd/>
                <a:tailEnd/>
              </a:ln>
            </p:spPr>
            <p:txBody>
              <a:bodyPr>
                <a:spAutoFit/>
              </a:bodyPr>
              <a:lstStyle/>
              <a:p>
                <a:r>
                  <a:rPr kumimoji="1" lang="en-US" altLang="zh-CN" b="1" i="1"/>
                  <a:t>P</a:t>
                </a:r>
              </a:p>
            </p:txBody>
          </p:sp>
          <p:sp>
            <p:nvSpPr>
              <p:cNvPr id="7204" name="Oval 72"/>
              <p:cNvSpPr>
                <a:spLocks noChangeArrowheads="1"/>
              </p:cNvSpPr>
              <p:nvPr/>
            </p:nvSpPr>
            <p:spPr bwMode="auto">
              <a:xfrm>
                <a:off x="1677" y="736"/>
                <a:ext cx="47" cy="47"/>
              </a:xfrm>
              <a:prstGeom prst="ellipse">
                <a:avLst/>
              </a:prstGeom>
              <a:solidFill>
                <a:srgbClr val="FFFF00"/>
              </a:solidFill>
              <a:ln w="9525">
                <a:solidFill>
                  <a:schemeClr val="bg1"/>
                </a:solidFill>
                <a:round/>
                <a:headEnd/>
                <a:tailEnd/>
              </a:ln>
            </p:spPr>
            <p:txBody>
              <a:bodyPr wrap="none" anchor="ctr"/>
              <a:lstStyle/>
              <a:p>
                <a:endParaRPr lang="zh-CN" altLang="en-US"/>
              </a:p>
            </p:txBody>
          </p:sp>
          <p:grpSp>
            <p:nvGrpSpPr>
              <p:cNvPr id="7205" name="Group 73"/>
              <p:cNvGrpSpPr>
                <a:grpSpLocks/>
              </p:cNvGrpSpPr>
              <p:nvPr/>
            </p:nvGrpSpPr>
            <p:grpSpPr bwMode="auto">
              <a:xfrm>
                <a:off x="1381" y="1127"/>
                <a:ext cx="249" cy="264"/>
                <a:chOff x="1381" y="1127"/>
                <a:chExt cx="249" cy="264"/>
              </a:xfrm>
            </p:grpSpPr>
            <p:sp>
              <p:nvSpPr>
                <p:cNvPr id="7206" name="Text Box 74"/>
                <p:cNvSpPr txBox="1">
                  <a:spLocks noChangeArrowheads="1"/>
                </p:cNvSpPr>
                <p:nvPr/>
              </p:nvSpPr>
              <p:spPr bwMode="auto">
                <a:xfrm>
                  <a:off x="1381" y="1127"/>
                  <a:ext cx="249" cy="264"/>
                </a:xfrm>
                <a:prstGeom prst="rect">
                  <a:avLst/>
                </a:prstGeom>
                <a:noFill/>
                <a:ln w="9525">
                  <a:noFill/>
                  <a:miter lim="800000"/>
                  <a:headEnd/>
                  <a:tailEnd/>
                </a:ln>
              </p:spPr>
              <p:txBody>
                <a:bodyPr>
                  <a:spAutoFit/>
                </a:bodyPr>
                <a:lstStyle/>
                <a:p>
                  <a:r>
                    <a:rPr kumimoji="1" lang="en-US" altLang="zh-CN" b="1" i="1">
                      <a:solidFill>
                        <a:srgbClr val="FF0000"/>
                      </a:solidFill>
                    </a:rPr>
                    <a:t>r</a:t>
                  </a:r>
                </a:p>
              </p:txBody>
            </p:sp>
            <p:sp>
              <p:nvSpPr>
                <p:cNvPr id="7207" name="Line 75"/>
                <p:cNvSpPr>
                  <a:spLocks noChangeShapeType="1"/>
                </p:cNvSpPr>
                <p:nvPr/>
              </p:nvSpPr>
              <p:spPr bwMode="auto">
                <a:xfrm>
                  <a:off x="1432" y="1195"/>
                  <a:ext cx="115" cy="0"/>
                </a:xfrm>
                <a:prstGeom prst="line">
                  <a:avLst/>
                </a:prstGeom>
                <a:noFill/>
                <a:ln w="25400">
                  <a:solidFill>
                    <a:srgbClr val="FF33CC"/>
                  </a:solidFill>
                  <a:round/>
                  <a:headEnd/>
                  <a:tailEnd type="triangle" w="med" len="med"/>
                </a:ln>
              </p:spPr>
              <p:txBody>
                <a:bodyPr wrap="none" anchor="ctr"/>
                <a:lstStyle/>
                <a:p>
                  <a:endParaRPr lang="zh-CN" altLang="en-US"/>
                </a:p>
              </p:txBody>
            </p:sp>
          </p:grpSp>
        </p:grpSp>
      </p:grpSp>
      <p:sp>
        <p:nvSpPr>
          <p:cNvPr id="46" name="Text Box 30"/>
          <p:cNvSpPr txBox="1">
            <a:spLocks noChangeArrowheads="1"/>
          </p:cNvSpPr>
          <p:nvPr/>
        </p:nvSpPr>
        <p:spPr bwMode="auto">
          <a:xfrm>
            <a:off x="5647902" y="1802072"/>
            <a:ext cx="2610484" cy="494687"/>
          </a:xfrm>
          <a:prstGeom prst="rect">
            <a:avLst/>
          </a:prstGeom>
          <a:noFill/>
          <a:ln w="9525">
            <a:noFill/>
            <a:miter lim="800000"/>
            <a:headEnd/>
            <a:tailEnd/>
          </a:ln>
        </p:spPr>
        <p:txBody>
          <a:bodyPr wrap="square">
            <a:spAutoFit/>
          </a:bodyPr>
          <a:lstStyle/>
          <a:p>
            <a:pPr eaLnBrk="0" hangingPunct="0">
              <a:lnSpc>
                <a:spcPct val="130000"/>
              </a:lnSpc>
            </a:pPr>
            <a:r>
              <a:rPr lang="en-US" altLang="zh-CN" sz="2200" b="1" i="1" dirty="0">
                <a:solidFill>
                  <a:srgbClr val="9900FF"/>
                </a:solidFill>
                <a:sym typeface="Symbol" pitchFamily="18" charset="2"/>
              </a:rPr>
              <a:t></a:t>
            </a:r>
            <a:r>
              <a:rPr lang="en-US" altLang="zh-CN" sz="2200" b="1" baseline="-25000" dirty="0">
                <a:solidFill>
                  <a:srgbClr val="9900FF"/>
                </a:solidFill>
              </a:rPr>
              <a:t>o</a:t>
            </a:r>
            <a:r>
              <a:rPr lang="en-US" altLang="zh-CN" sz="2200" b="1" dirty="0">
                <a:solidFill>
                  <a:srgbClr val="9900FF"/>
                </a:solidFill>
              </a:rPr>
              <a:t>= 4</a:t>
            </a:r>
            <a:r>
              <a:rPr lang="en-US" altLang="zh-CN" sz="2200" b="1" dirty="0">
                <a:solidFill>
                  <a:srgbClr val="9900FF"/>
                </a:solidFill>
                <a:sym typeface="Symbol" pitchFamily="18" charset="2"/>
              </a:rPr>
              <a:t></a:t>
            </a:r>
            <a:r>
              <a:rPr lang="en-US" altLang="zh-CN" sz="2200" b="1" dirty="0">
                <a:solidFill>
                  <a:srgbClr val="9900FF"/>
                </a:solidFill>
              </a:rPr>
              <a:t>10</a:t>
            </a:r>
            <a:r>
              <a:rPr lang="en-US" altLang="zh-CN" sz="2200" b="1" baseline="30000" dirty="0">
                <a:solidFill>
                  <a:srgbClr val="9900FF"/>
                </a:solidFill>
              </a:rPr>
              <a:t>-7</a:t>
            </a:r>
            <a:r>
              <a:rPr lang="en-US" altLang="zh-CN" sz="2200" b="1" dirty="0">
                <a:solidFill>
                  <a:srgbClr val="9900FF"/>
                </a:solidFill>
              </a:rPr>
              <a:t>T</a:t>
            </a:r>
            <a:r>
              <a:rPr lang="en-US" altLang="zh-CN" sz="2200" b="1" dirty="0">
                <a:solidFill>
                  <a:srgbClr val="9900FF"/>
                </a:solidFill>
                <a:cs typeface="Times New Roman" pitchFamily="18" charset="0"/>
              </a:rPr>
              <a:t>·m/A</a:t>
            </a:r>
            <a:endParaRPr lang="zh-CN" altLang="en-US" sz="2200" b="1" dirty="0">
              <a:solidFill>
                <a:srgbClr val="9900FF"/>
              </a:solidFill>
            </a:endParaRPr>
          </a:p>
        </p:txBody>
      </p:sp>
      <p:grpSp>
        <p:nvGrpSpPr>
          <p:cNvPr id="4" name="组合 3">
            <a:extLst>
              <a:ext uri="{FF2B5EF4-FFF2-40B4-BE49-F238E27FC236}">
                <a16:creationId xmlns:a16="http://schemas.microsoft.com/office/drawing/2014/main" id="{9ECDD178-4383-4903-9945-665AD7CF8913}"/>
              </a:ext>
            </a:extLst>
          </p:cNvPr>
          <p:cNvGrpSpPr/>
          <p:nvPr/>
        </p:nvGrpSpPr>
        <p:grpSpPr>
          <a:xfrm>
            <a:off x="2764970" y="2696813"/>
            <a:ext cx="3986879" cy="736933"/>
            <a:chOff x="666750" y="5190925"/>
            <a:chExt cx="3986879" cy="736933"/>
          </a:xfrm>
        </p:grpSpPr>
        <p:sp>
          <p:nvSpPr>
            <p:cNvPr id="7194" name="Text Box 2"/>
            <p:cNvSpPr txBox="1">
              <a:spLocks noChangeArrowheads="1"/>
            </p:cNvSpPr>
            <p:nvPr/>
          </p:nvSpPr>
          <p:spPr bwMode="auto">
            <a:xfrm>
              <a:off x="666750" y="5276493"/>
              <a:ext cx="3394466" cy="497829"/>
            </a:xfrm>
            <a:prstGeom prst="rect">
              <a:avLst/>
            </a:prstGeom>
            <a:noFill/>
            <a:ln w="9525">
              <a:noFill/>
              <a:miter lim="800000"/>
              <a:headEnd/>
              <a:tailEnd/>
            </a:ln>
          </p:spPr>
          <p:txBody>
            <a:bodyPr>
              <a:spAutoFit/>
            </a:bodyPr>
            <a:lstStyle/>
            <a:p>
              <a:pPr>
                <a:lnSpc>
                  <a:spcPct val="130000"/>
                </a:lnSpc>
              </a:pPr>
              <a:r>
                <a:rPr kumimoji="1" lang="zh-CN" altLang="en-US" sz="2200" b="1" dirty="0"/>
                <a:t>磁场的大小：</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0CBC057-5063-4A3E-8760-501E64B2049C}"/>
                    </a:ext>
                  </a:extLst>
                </p:cNvPr>
                <p:cNvSpPr/>
                <p:nvPr/>
              </p:nvSpPr>
              <p:spPr>
                <a:xfrm>
                  <a:off x="2283941" y="5190925"/>
                  <a:ext cx="2369688" cy="73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200" b="1"/>
                          <m:t>d</m:t>
                        </m:r>
                        <m:r>
                          <a:rPr lang="zh-CN" altLang="en-US" sz="2200" b="1" i="1">
                            <a:latin typeface="Cambria Math" panose="02040503050406030204" pitchFamily="18" charset="0"/>
                          </a:rPr>
                          <m:t>𝑩</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𝒐</m:t>
                                </m:r>
                              </m:sub>
                            </m:sSub>
                          </m:num>
                          <m:den>
                            <m:r>
                              <a:rPr lang="zh-CN" altLang="en-US" sz="2200" b="1">
                                <a:latin typeface="Cambria Math" panose="02040503050406030204" pitchFamily="18" charset="0"/>
                              </a:rPr>
                              <m:t>𝟒</m:t>
                            </m:r>
                            <m:r>
                              <a:rPr lang="zh-CN" altLang="en-US" sz="2200" b="1" i="1">
                                <a:latin typeface="Cambria Math" panose="02040503050406030204" pitchFamily="18" charset="0"/>
                              </a:rPr>
                              <m:t>𝝅</m:t>
                            </m:r>
                          </m:den>
                        </m:f>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𝑰</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𝒍</m:t>
                            </m:r>
                            <m:r>
                              <a:rPr lang="zh-CN" altLang="en-US" sz="2200" b="1">
                                <a:latin typeface="Cambria Math" panose="02040503050406030204" pitchFamily="18" charset="0"/>
                              </a:rPr>
                              <m:t>𝐬𝐢𝐧</m:t>
                            </m:r>
                            <m:r>
                              <a:rPr lang="zh-CN" altLang="en-US" sz="2200" b="1" i="1">
                                <a:latin typeface="Cambria Math" panose="02040503050406030204" pitchFamily="18" charset="0"/>
                              </a:rPr>
                              <m:t>𝜽</m:t>
                            </m:r>
                          </m:num>
                          <m:den>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𝒓</m:t>
                                </m:r>
                              </m:e>
                              <m:sup>
                                <m:r>
                                  <a:rPr lang="zh-CN" altLang="en-US" sz="2200" b="1">
                                    <a:latin typeface="Cambria Math" panose="02040503050406030204" pitchFamily="18" charset="0"/>
                                  </a:rPr>
                                  <m:t>𝟐</m:t>
                                </m:r>
                              </m:sup>
                            </m:sSup>
                          </m:den>
                        </m:f>
                      </m:oMath>
                    </m:oMathPara>
                  </a14:m>
                  <a:endParaRPr lang="zh-CN" altLang="en-US" sz="2200" b="1" dirty="0"/>
                </a:p>
              </p:txBody>
            </p:sp>
          </mc:Choice>
          <mc:Fallback xmlns="">
            <p:sp>
              <p:nvSpPr>
                <p:cNvPr id="3" name="矩形 2">
                  <a:extLst>
                    <a:ext uri="{FF2B5EF4-FFF2-40B4-BE49-F238E27FC236}">
                      <a16:creationId xmlns:a16="http://schemas.microsoft.com/office/drawing/2014/main" id="{B0CBC057-5063-4A3E-8760-501E64B2049C}"/>
                    </a:ext>
                  </a:extLst>
                </p:cNvPr>
                <p:cNvSpPr>
                  <a:spLocks noRot="1" noChangeAspect="1" noMove="1" noResize="1" noEditPoints="1" noAdjustHandles="1" noChangeArrowheads="1" noChangeShapeType="1" noTextEdit="1"/>
                </p:cNvSpPr>
                <p:nvPr/>
              </p:nvSpPr>
              <p:spPr>
                <a:xfrm>
                  <a:off x="2283941" y="5190925"/>
                  <a:ext cx="2369688" cy="736933"/>
                </a:xfrm>
                <a:prstGeom prst="rect">
                  <a:avLst/>
                </a:prstGeom>
                <a:blipFill>
                  <a:blip r:embed="rId5"/>
                  <a:stretch>
                    <a:fillRect/>
                  </a:stretch>
                </a:blipFill>
              </p:spPr>
              <p:txBody>
                <a:bodyPr/>
                <a:lstStyle/>
                <a:p>
                  <a:r>
                    <a:rPr lang="zh-CN" altLang="en-US">
                      <a:noFill/>
                    </a:rPr>
                    <a:t> </a:t>
                  </a:r>
                </a:p>
              </p:txBody>
            </p:sp>
          </mc:Fallback>
        </mc:AlternateContent>
      </p:grpSp>
      <p:sp>
        <p:nvSpPr>
          <p:cNvPr id="2" name="文本框 1">
            <a:extLst>
              <a:ext uri="{FF2B5EF4-FFF2-40B4-BE49-F238E27FC236}">
                <a16:creationId xmlns:a16="http://schemas.microsoft.com/office/drawing/2014/main" id="{DC993F1B-1AF2-4A4D-82E8-34A1516975CF}"/>
              </a:ext>
            </a:extLst>
          </p:cNvPr>
          <p:cNvSpPr txBox="1"/>
          <p:nvPr/>
        </p:nvSpPr>
        <p:spPr>
          <a:xfrm>
            <a:off x="5909025" y="3965672"/>
            <a:ext cx="4698722" cy="430887"/>
          </a:xfrm>
          <a:prstGeom prst="rect">
            <a:avLst/>
          </a:prstGeom>
          <a:noFill/>
        </p:spPr>
        <p:txBody>
          <a:bodyPr wrap="none" rtlCol="0">
            <a:spAutoFit/>
          </a:bodyPr>
          <a:lstStyle/>
          <a:p>
            <a:r>
              <a:rPr kumimoji="1" lang="zh-CN" altLang="en-US" sz="2200" b="1" dirty="0">
                <a:solidFill>
                  <a:srgbClr val="006600"/>
                </a:solidFill>
              </a:rPr>
              <a:t>两类问题：直导线问题、圆电流问题</a:t>
            </a:r>
          </a:p>
        </p:txBody>
      </p:sp>
      <p:grpSp>
        <p:nvGrpSpPr>
          <p:cNvPr id="5" name="组合 4">
            <a:extLst>
              <a:ext uri="{FF2B5EF4-FFF2-40B4-BE49-F238E27FC236}">
                <a16:creationId xmlns:a16="http://schemas.microsoft.com/office/drawing/2014/main" id="{2886CA41-76E8-4AEA-81E2-6625BE6AE29C}"/>
              </a:ext>
            </a:extLst>
          </p:cNvPr>
          <p:cNvGrpSpPr/>
          <p:nvPr/>
        </p:nvGrpSpPr>
        <p:grpSpPr>
          <a:xfrm>
            <a:off x="947420" y="5234177"/>
            <a:ext cx="4553142" cy="823437"/>
            <a:chOff x="947420" y="5234177"/>
            <a:chExt cx="4553142" cy="823437"/>
          </a:xfrm>
        </p:grpSpPr>
        <mc:AlternateContent xmlns:mc="http://schemas.openxmlformats.org/markup-compatibility/2006" xmlns:a14="http://schemas.microsoft.com/office/drawing/2010/main">
          <mc:Choice Requires="a14">
            <p:sp>
              <p:nvSpPr>
                <p:cNvPr id="41" name="Object 12">
                  <a:extLst>
                    <a:ext uri="{FF2B5EF4-FFF2-40B4-BE49-F238E27FC236}">
                      <a16:creationId xmlns:a16="http://schemas.microsoft.com/office/drawing/2014/main" id="{1949F913-722B-4027-A3CB-84AD4B130F19}"/>
                    </a:ext>
                  </a:extLst>
                </p:cNvPr>
                <p:cNvSpPr txBox="1"/>
                <p:nvPr/>
              </p:nvSpPr>
              <p:spPr bwMode="auto">
                <a:xfrm>
                  <a:off x="3130874" y="5234177"/>
                  <a:ext cx="2369688" cy="82343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b="1" i="1" smtClean="0">
                                <a:solidFill>
                                  <a:schemeClr val="tx1"/>
                                </a:solidFill>
                                <a:latin typeface="Cambria Math" panose="02040503050406030204" pitchFamily="18" charset="0"/>
                              </a:rPr>
                            </m:ctrlPr>
                          </m:accPr>
                          <m:e>
                            <m:r>
                              <a:rPr lang="zh-CN" altLang="en-US" sz="2200" b="1" i="1">
                                <a:solidFill>
                                  <a:schemeClr val="tx1"/>
                                </a:solidFill>
                                <a:latin typeface="Cambria Math" panose="02040503050406030204" pitchFamily="18" charset="0"/>
                              </a:rPr>
                              <m:t>𝑩</m:t>
                            </m:r>
                          </m:e>
                        </m:acc>
                        <m:r>
                          <a:rPr lang="zh-CN" altLang="en-US" sz="2200" b="1" i="1">
                            <a:solidFill>
                              <a:schemeClr val="tx1"/>
                            </a:solidFill>
                            <a:latin typeface="Cambria Math" panose="02040503050406030204" pitchFamily="18" charset="0"/>
                          </a:rPr>
                          <m:t>=</m:t>
                        </m:r>
                        <m:f>
                          <m:fPr>
                            <m:ctrlPr>
                              <a:rPr lang="zh-CN" altLang="en-US" sz="2200" b="1" i="1">
                                <a:solidFill>
                                  <a:schemeClr val="tx1"/>
                                </a:solidFill>
                                <a:latin typeface="Cambria Math" panose="02040503050406030204" pitchFamily="18" charset="0"/>
                              </a:rPr>
                            </m:ctrlPr>
                          </m:fPr>
                          <m:num>
                            <m:sSub>
                              <m:sSubPr>
                                <m:ctrlPr>
                                  <a:rPr lang="zh-CN" altLang="en-US" sz="2200" b="1" i="1">
                                    <a:solidFill>
                                      <a:schemeClr val="tx1"/>
                                    </a:solidFill>
                                    <a:latin typeface="Cambria Math" panose="02040503050406030204" pitchFamily="18" charset="0"/>
                                  </a:rPr>
                                </m:ctrlPr>
                              </m:sSubPr>
                              <m:e>
                                <m:r>
                                  <a:rPr lang="zh-CN" altLang="en-US" sz="2200" b="1" i="1">
                                    <a:solidFill>
                                      <a:schemeClr val="tx1"/>
                                    </a:solidFill>
                                    <a:latin typeface="Cambria Math" panose="02040503050406030204" pitchFamily="18" charset="0"/>
                                  </a:rPr>
                                  <m:t>𝝁</m:t>
                                </m:r>
                              </m:e>
                              <m:sub>
                                <m:r>
                                  <a:rPr lang="zh-CN" altLang="en-US" sz="2200" b="1" i="1">
                                    <a:solidFill>
                                      <a:schemeClr val="tx1"/>
                                    </a:solidFill>
                                    <a:latin typeface="Cambria Math" panose="02040503050406030204" pitchFamily="18" charset="0"/>
                                  </a:rPr>
                                  <m:t>𝟎</m:t>
                                </m:r>
                              </m:sub>
                            </m:sSub>
                          </m:num>
                          <m:den>
                            <m:r>
                              <a:rPr lang="zh-CN" altLang="en-US" sz="2200" b="1" i="1">
                                <a:solidFill>
                                  <a:schemeClr val="tx1"/>
                                </a:solidFill>
                                <a:latin typeface="Cambria Math" panose="02040503050406030204" pitchFamily="18" charset="0"/>
                              </a:rPr>
                              <m:t>𝟒</m:t>
                            </m:r>
                            <m:r>
                              <a:rPr lang="zh-CN" altLang="en-US" sz="2200" b="1">
                                <a:solidFill>
                                  <a:schemeClr val="tx1"/>
                                </a:solidFill>
                                <a:latin typeface="Cambria Math" panose="02040503050406030204" pitchFamily="18" charset="0"/>
                              </a:rPr>
                              <m:t>𝛑</m:t>
                            </m:r>
                          </m:den>
                        </m:f>
                        <m:f>
                          <m:fPr>
                            <m:ctrlPr>
                              <a:rPr lang="zh-CN" altLang="en-US" sz="2200" b="1" i="1">
                                <a:solidFill>
                                  <a:schemeClr val="tx1"/>
                                </a:solidFill>
                                <a:latin typeface="Cambria Math" panose="02040503050406030204" pitchFamily="18" charset="0"/>
                              </a:rPr>
                            </m:ctrlPr>
                          </m:fPr>
                          <m:num>
                            <m:r>
                              <a:rPr lang="zh-CN" altLang="en-US" sz="2200" b="1" i="1">
                                <a:solidFill>
                                  <a:schemeClr val="tx1"/>
                                </a:solidFill>
                                <a:latin typeface="Cambria Math" panose="02040503050406030204" pitchFamily="18" charset="0"/>
                              </a:rPr>
                              <m:t>𝒒</m:t>
                            </m:r>
                            <m:acc>
                              <m:accPr>
                                <m:chr m:val="⃗"/>
                                <m:ctrlPr>
                                  <a:rPr lang="zh-CN" altLang="en-US" sz="2200" b="1" i="1">
                                    <a:solidFill>
                                      <a:schemeClr val="tx1"/>
                                    </a:solidFill>
                                    <a:latin typeface="Cambria Math" panose="02040503050406030204" pitchFamily="18" charset="0"/>
                                  </a:rPr>
                                </m:ctrlPr>
                              </m:accPr>
                              <m:e>
                                <m:r>
                                  <a:rPr lang="zh-CN" altLang="en-US" sz="2200" b="1" i="1">
                                    <a:solidFill>
                                      <a:schemeClr val="tx1"/>
                                    </a:solidFill>
                                    <a:latin typeface="Cambria Math" panose="02040503050406030204" pitchFamily="18" charset="0"/>
                                  </a:rPr>
                                  <m:t>𝒗</m:t>
                                </m:r>
                              </m:e>
                            </m:acc>
                            <m:r>
                              <a:rPr lang="zh-CN" altLang="en-US" sz="2200" b="1" i="1">
                                <a:solidFill>
                                  <a:schemeClr val="tx1"/>
                                </a:solidFill>
                                <a:latin typeface="Cambria Math" panose="02040503050406030204" pitchFamily="18" charset="0"/>
                              </a:rPr>
                              <m:t>×</m:t>
                            </m:r>
                            <m:sSub>
                              <m:sSubPr>
                                <m:ctrlPr>
                                  <a:rPr lang="zh-CN" altLang="en-US" sz="2200" b="1" i="1">
                                    <a:solidFill>
                                      <a:schemeClr val="tx1"/>
                                    </a:solidFill>
                                    <a:latin typeface="Cambria Math" panose="02040503050406030204" pitchFamily="18" charset="0"/>
                                  </a:rPr>
                                </m:ctrlPr>
                              </m:sSubPr>
                              <m:e>
                                <m:acc>
                                  <m:accPr>
                                    <m:chr m:val="⃗"/>
                                    <m:ctrlPr>
                                      <a:rPr lang="zh-CN" altLang="en-US" sz="2200" b="1" i="1">
                                        <a:solidFill>
                                          <a:schemeClr val="tx1"/>
                                        </a:solidFill>
                                        <a:latin typeface="Cambria Math" panose="02040503050406030204" pitchFamily="18" charset="0"/>
                                      </a:rPr>
                                    </m:ctrlPr>
                                  </m:accPr>
                                  <m:e>
                                    <m:r>
                                      <a:rPr lang="zh-CN" altLang="en-US" sz="2200" b="1" i="1">
                                        <a:solidFill>
                                          <a:schemeClr val="tx1"/>
                                        </a:solidFill>
                                        <a:latin typeface="Cambria Math" panose="02040503050406030204" pitchFamily="18" charset="0"/>
                                      </a:rPr>
                                      <m:t>𝒆</m:t>
                                    </m:r>
                                  </m:e>
                                </m:acc>
                              </m:e>
                              <m:sub>
                                <m:r>
                                  <a:rPr lang="zh-CN" altLang="en-US" sz="2200" b="1" i="1">
                                    <a:solidFill>
                                      <a:schemeClr val="tx1"/>
                                    </a:solidFill>
                                    <a:latin typeface="Cambria Math" panose="02040503050406030204" pitchFamily="18" charset="0"/>
                                  </a:rPr>
                                  <m:t>𝒓</m:t>
                                </m:r>
                              </m:sub>
                            </m:sSub>
                          </m:num>
                          <m:den>
                            <m:sSup>
                              <m:sSupPr>
                                <m:ctrlPr>
                                  <a:rPr lang="zh-CN" altLang="en-US" sz="2200" b="1" i="1">
                                    <a:solidFill>
                                      <a:schemeClr val="tx1"/>
                                    </a:solidFill>
                                    <a:latin typeface="Cambria Math" panose="02040503050406030204" pitchFamily="18" charset="0"/>
                                  </a:rPr>
                                </m:ctrlPr>
                              </m:sSupPr>
                              <m:e>
                                <m:r>
                                  <a:rPr lang="zh-CN" altLang="en-US" sz="2200" b="1" i="1">
                                    <a:solidFill>
                                      <a:schemeClr val="tx1"/>
                                    </a:solidFill>
                                    <a:latin typeface="Cambria Math" panose="02040503050406030204" pitchFamily="18" charset="0"/>
                                  </a:rPr>
                                  <m:t>𝒓</m:t>
                                </m:r>
                              </m:e>
                              <m:sup>
                                <m:r>
                                  <a:rPr lang="zh-CN" altLang="en-US" sz="2200" b="1" i="1">
                                    <a:solidFill>
                                      <a:schemeClr val="tx1"/>
                                    </a:solidFill>
                                    <a:latin typeface="Cambria Math" panose="02040503050406030204" pitchFamily="18" charset="0"/>
                                  </a:rPr>
                                  <m:t>𝟐</m:t>
                                </m:r>
                              </m:sup>
                            </m:sSup>
                          </m:den>
                        </m:f>
                      </m:oMath>
                    </m:oMathPara>
                  </a14:m>
                  <a:endParaRPr lang="zh-CN" altLang="en-US" sz="2200" b="1" dirty="0">
                    <a:solidFill>
                      <a:schemeClr val="tx1"/>
                    </a:solidFill>
                  </a:endParaRPr>
                </a:p>
              </p:txBody>
            </p:sp>
          </mc:Choice>
          <mc:Fallback xmlns="">
            <p:sp>
              <p:nvSpPr>
                <p:cNvPr id="41" name="Object 12">
                  <a:extLst>
                    <a:ext uri="{FF2B5EF4-FFF2-40B4-BE49-F238E27FC236}">
                      <a16:creationId xmlns:a16="http://schemas.microsoft.com/office/drawing/2014/main" id="{1949F913-722B-4027-A3CB-84AD4B130F19}"/>
                    </a:ext>
                  </a:extLst>
                </p:cNvPr>
                <p:cNvSpPr txBox="1">
                  <a:spLocks noRot="1" noChangeAspect="1" noMove="1" noResize="1" noEditPoints="1" noAdjustHandles="1" noChangeArrowheads="1" noChangeShapeType="1" noTextEdit="1"/>
                </p:cNvSpPr>
                <p:nvPr/>
              </p:nvSpPr>
              <p:spPr bwMode="auto">
                <a:xfrm>
                  <a:off x="3130874" y="5234177"/>
                  <a:ext cx="2369688" cy="823437"/>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42" name="Text Box 115">
              <a:extLst>
                <a:ext uri="{FF2B5EF4-FFF2-40B4-BE49-F238E27FC236}">
                  <a16:creationId xmlns:a16="http://schemas.microsoft.com/office/drawing/2014/main" id="{B999546A-FEC0-4E66-9C6B-66FEB4F1AB38}"/>
                </a:ext>
              </a:extLst>
            </p:cNvPr>
            <p:cNvSpPr txBox="1">
              <a:spLocks noChangeArrowheads="1"/>
            </p:cNvSpPr>
            <p:nvPr/>
          </p:nvSpPr>
          <p:spPr bwMode="auto">
            <a:xfrm>
              <a:off x="947420" y="5394960"/>
              <a:ext cx="2344420" cy="433068"/>
            </a:xfrm>
            <a:prstGeom prst="rect">
              <a:avLst/>
            </a:prstGeom>
            <a:noFill/>
            <a:ln w="38100">
              <a:noFill/>
              <a:miter lim="800000"/>
              <a:headEnd/>
              <a:tailEnd type="none" w="sm" len="lg"/>
            </a:ln>
          </p:spPr>
          <p:txBody>
            <a:bodyPr wrap="square" lIns="90000" tIns="46800" rIns="90000" bIns="46800">
              <a:spAutoFit/>
            </a:bodyPr>
            <a:lstStyle/>
            <a:p>
              <a:r>
                <a:rPr kumimoji="1" lang="zh-CN" altLang="en-US" sz="2200" b="1" dirty="0">
                  <a:solidFill>
                    <a:srgbClr val="660066"/>
                  </a:solidFill>
                </a:rPr>
                <a:t>运动电荷的磁场</a:t>
              </a:r>
            </a:p>
          </p:txBody>
        </p:sp>
      </p:grpSp>
      <p:grpSp>
        <p:nvGrpSpPr>
          <p:cNvPr id="43" name="组合 42">
            <a:extLst>
              <a:ext uri="{FF2B5EF4-FFF2-40B4-BE49-F238E27FC236}">
                <a16:creationId xmlns:a16="http://schemas.microsoft.com/office/drawing/2014/main" id="{9AAB4EB7-48DC-4045-9E9C-D29A5CC1BC96}"/>
              </a:ext>
            </a:extLst>
          </p:cNvPr>
          <p:cNvGrpSpPr/>
          <p:nvPr/>
        </p:nvGrpSpPr>
        <p:grpSpPr>
          <a:xfrm>
            <a:off x="6490895" y="4625710"/>
            <a:ext cx="2304013" cy="1889619"/>
            <a:chOff x="8445730" y="2458144"/>
            <a:chExt cx="2304013" cy="1889619"/>
          </a:xfrm>
        </p:grpSpPr>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FE42E3B-C983-4FBB-9A04-9689A849559B}"/>
                    </a:ext>
                  </a:extLst>
                </p:cNvPr>
                <p:cNvSpPr txBox="1"/>
                <p:nvPr/>
              </p:nvSpPr>
              <p:spPr>
                <a:xfrm>
                  <a:off x="9978043" y="3804458"/>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𝒗</m:t>
                            </m:r>
                          </m:e>
                        </m:acc>
                      </m:oMath>
                    </m:oMathPara>
                  </a14:m>
                  <a:endParaRPr lang="zh-CN" altLang="en-US" sz="2000" b="1"/>
                </a:p>
              </p:txBody>
            </p:sp>
          </mc:Choice>
          <mc:Fallback xmlns="">
            <p:sp>
              <p:nvSpPr>
                <p:cNvPr id="2" name="文本框 1">
                  <a:extLst>
                    <a:ext uri="{FF2B5EF4-FFF2-40B4-BE49-F238E27FC236}">
                      <a16:creationId xmlns:a16="http://schemas.microsoft.com/office/drawing/2014/main" id="{6D876DCE-3131-482A-97DF-02FF550EB9ED}"/>
                    </a:ext>
                  </a:extLst>
                </p:cNvPr>
                <p:cNvSpPr txBox="1">
                  <a:spLocks noRot="1" noChangeAspect="1" noMove="1" noResize="1" noEditPoints="1" noAdjustHandles="1" noChangeArrowheads="1" noChangeShapeType="1" noTextEdit="1"/>
                </p:cNvSpPr>
                <p:nvPr/>
              </p:nvSpPr>
              <p:spPr>
                <a:xfrm>
                  <a:off x="9978043" y="3804458"/>
                  <a:ext cx="224420" cy="307777"/>
                </a:xfrm>
                <a:prstGeom prst="rect">
                  <a:avLst/>
                </a:prstGeom>
                <a:blipFill>
                  <a:blip r:embed="rId7"/>
                  <a:stretch>
                    <a:fillRect l="-13514" r="-13514"/>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67F6DCA6-BB98-4403-94B4-D647FE32B6F6}"/>
                </a:ext>
              </a:extLst>
            </p:cNvPr>
            <p:cNvGrpSpPr/>
            <p:nvPr/>
          </p:nvGrpSpPr>
          <p:grpSpPr>
            <a:xfrm>
              <a:off x="8445730" y="2458144"/>
              <a:ext cx="2304013" cy="1889619"/>
              <a:chOff x="8445730" y="2458144"/>
              <a:chExt cx="2304013" cy="1889619"/>
            </a:xfrm>
          </p:grpSpPr>
          <p:grpSp>
            <p:nvGrpSpPr>
              <p:cNvPr id="47" name="组合 46">
                <a:extLst>
                  <a:ext uri="{FF2B5EF4-FFF2-40B4-BE49-F238E27FC236}">
                    <a16:creationId xmlns:a16="http://schemas.microsoft.com/office/drawing/2014/main" id="{22D68E40-D1E8-435F-BFF4-D39DE70A3E24}"/>
                  </a:ext>
                </a:extLst>
              </p:cNvPr>
              <p:cNvGrpSpPr/>
              <p:nvPr/>
            </p:nvGrpSpPr>
            <p:grpSpPr>
              <a:xfrm>
                <a:off x="8539943" y="2458144"/>
                <a:ext cx="2209800" cy="1633538"/>
                <a:chOff x="8539943" y="2458144"/>
                <a:chExt cx="2209800" cy="1633538"/>
              </a:xfrm>
            </p:grpSpPr>
            <p:grpSp>
              <p:nvGrpSpPr>
                <p:cNvPr id="49" name="Group 11">
                  <a:extLst>
                    <a:ext uri="{FF2B5EF4-FFF2-40B4-BE49-F238E27FC236}">
                      <a16:creationId xmlns:a16="http://schemas.microsoft.com/office/drawing/2014/main" id="{4E426CDC-A1C4-468C-AB97-37B5FC1D17A0}"/>
                    </a:ext>
                  </a:extLst>
                </p:cNvPr>
                <p:cNvGrpSpPr>
                  <a:grpSpLocks/>
                </p:cNvGrpSpPr>
                <p:nvPr/>
              </p:nvGrpSpPr>
              <p:grpSpPr bwMode="auto">
                <a:xfrm>
                  <a:off x="8539943" y="2458144"/>
                  <a:ext cx="2209800" cy="1633538"/>
                  <a:chOff x="3648" y="1476"/>
                  <a:chExt cx="1392" cy="1029"/>
                </a:xfrm>
              </p:grpSpPr>
              <p:pic>
                <p:nvPicPr>
                  <p:cNvPr id="51" name="Picture 12" descr="HARVBULL">
                    <a:extLst>
                      <a:ext uri="{FF2B5EF4-FFF2-40B4-BE49-F238E27FC236}">
                        <a16:creationId xmlns:a16="http://schemas.microsoft.com/office/drawing/2014/main" id="{91261D2B-3C7B-435F-8363-0F573B8D4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2352"/>
                    <a:ext cx="16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Line 13">
                    <a:extLst>
                      <a:ext uri="{FF2B5EF4-FFF2-40B4-BE49-F238E27FC236}">
                        <a16:creationId xmlns:a16="http://schemas.microsoft.com/office/drawing/2014/main" id="{FA961933-0909-4299-803E-9A43E36F60F5}"/>
                      </a:ext>
                    </a:extLst>
                  </p:cNvPr>
                  <p:cNvSpPr>
                    <a:spLocks noChangeShapeType="1"/>
                  </p:cNvSpPr>
                  <p:nvPr/>
                </p:nvSpPr>
                <p:spPr bwMode="auto">
                  <a:xfrm>
                    <a:off x="3792" y="2418"/>
                    <a:ext cx="72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4">
                    <a:extLst>
                      <a:ext uri="{FF2B5EF4-FFF2-40B4-BE49-F238E27FC236}">
                        <a16:creationId xmlns:a16="http://schemas.microsoft.com/office/drawing/2014/main" id="{34CDB795-C043-4F59-9D93-D0CBA950E212}"/>
                      </a:ext>
                    </a:extLst>
                  </p:cNvPr>
                  <p:cNvSpPr>
                    <a:spLocks noChangeShapeType="1"/>
                  </p:cNvSpPr>
                  <p:nvPr/>
                </p:nvSpPr>
                <p:spPr bwMode="auto">
                  <a:xfrm flipV="1">
                    <a:off x="3792" y="1632"/>
                    <a:ext cx="1248" cy="7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5">
                    <a:extLst>
                      <a:ext uri="{FF2B5EF4-FFF2-40B4-BE49-F238E27FC236}">
                        <a16:creationId xmlns:a16="http://schemas.microsoft.com/office/drawing/2014/main" id="{7DC93EC1-FDFF-4077-9F45-6BB7071F6BBE}"/>
                      </a:ext>
                    </a:extLst>
                  </p:cNvPr>
                  <p:cNvSpPr>
                    <a:spLocks noChangeShapeType="1"/>
                  </p:cNvSpPr>
                  <p:nvPr/>
                </p:nvSpPr>
                <p:spPr bwMode="auto">
                  <a:xfrm flipV="1">
                    <a:off x="3792" y="2217"/>
                    <a:ext cx="288" cy="192"/>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Freeform 16">
                    <a:extLst>
                      <a:ext uri="{FF2B5EF4-FFF2-40B4-BE49-F238E27FC236}">
                        <a16:creationId xmlns:a16="http://schemas.microsoft.com/office/drawing/2014/main" id="{91A77F74-9DFD-4062-8B10-BDCD37E19F68}"/>
                      </a:ext>
                    </a:extLst>
                  </p:cNvPr>
                  <p:cNvSpPr>
                    <a:spLocks/>
                  </p:cNvSpPr>
                  <p:nvPr/>
                </p:nvSpPr>
                <p:spPr bwMode="auto">
                  <a:xfrm>
                    <a:off x="4032" y="2256"/>
                    <a:ext cx="56" cy="144"/>
                  </a:xfrm>
                  <a:custGeom>
                    <a:avLst/>
                    <a:gdLst>
                      <a:gd name="T0" fmla="*/ 0 w 56"/>
                      <a:gd name="T1" fmla="*/ 0 h 144"/>
                      <a:gd name="T2" fmla="*/ 48 w 56"/>
                      <a:gd name="T3" fmla="*/ 48 h 144"/>
                      <a:gd name="T4" fmla="*/ 48 w 56"/>
                      <a:gd name="T5" fmla="*/ 144 h 144"/>
                      <a:gd name="T6" fmla="*/ 0 60000 65536"/>
                      <a:gd name="T7" fmla="*/ 0 60000 65536"/>
                      <a:gd name="T8" fmla="*/ 0 60000 65536"/>
                    </a:gdLst>
                    <a:ahLst/>
                    <a:cxnLst>
                      <a:cxn ang="T6">
                        <a:pos x="T0" y="T1"/>
                      </a:cxn>
                      <a:cxn ang="T7">
                        <a:pos x="T2" y="T3"/>
                      </a:cxn>
                      <a:cxn ang="T8">
                        <a:pos x="T4" y="T5"/>
                      </a:cxn>
                    </a:cxnLst>
                    <a:rect l="0" t="0" r="r" b="b"/>
                    <a:pathLst>
                      <a:path w="56" h="144">
                        <a:moveTo>
                          <a:pt x="0" y="0"/>
                        </a:moveTo>
                        <a:cubicBezTo>
                          <a:pt x="20" y="12"/>
                          <a:pt x="40" y="24"/>
                          <a:pt x="48" y="48"/>
                        </a:cubicBezTo>
                        <a:cubicBezTo>
                          <a:pt x="56" y="72"/>
                          <a:pt x="48" y="128"/>
                          <a:pt x="48" y="1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56" name="Text Box 17">
                        <a:extLst>
                          <a:ext uri="{FF2B5EF4-FFF2-40B4-BE49-F238E27FC236}">
                            <a16:creationId xmlns:a16="http://schemas.microsoft.com/office/drawing/2014/main" id="{E8AE0049-10BE-499F-AE18-E6D6A0596297}"/>
                          </a:ext>
                        </a:extLst>
                      </p:cNvPr>
                      <p:cNvSpPr txBox="1">
                        <a:spLocks noChangeArrowheads="1"/>
                      </p:cNvSpPr>
                      <p:nvPr/>
                    </p:nvSpPr>
                    <p:spPr bwMode="auto">
                      <a:xfrm>
                        <a:off x="4752" y="1476"/>
                        <a:ext cx="244" cy="2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acc>
                                <m:accPr>
                                  <m:chr m:val="⃗"/>
                                  <m:ctrlPr>
                                    <a:rPr kumimoji="1" lang="en-US" altLang="zh-CN" sz="2000" i="1">
                                      <a:solidFill>
                                        <a:schemeClr val="tx1"/>
                                      </a:solidFill>
                                      <a:latin typeface="Cambria Math" panose="02040503050406030204" pitchFamily="18" charset="0"/>
                                    </a:rPr>
                                  </m:ctrlPr>
                                </m:accPr>
                                <m:e>
                                  <m:r>
                                    <a:rPr kumimoji="1" lang="en-US" altLang="zh-CN" sz="2000" i="1">
                                      <a:solidFill>
                                        <a:schemeClr val="tx1"/>
                                      </a:solidFill>
                                      <a:latin typeface="Cambria Math" panose="02040503050406030204" pitchFamily="18" charset="0"/>
                                    </a:rPr>
                                    <m:t>𝒓</m:t>
                                  </m:r>
                                </m:e>
                              </m:acc>
                            </m:oMath>
                          </m:oMathPara>
                        </a14:m>
                        <a:endParaRPr kumimoji="1" lang="en-US" altLang="zh-CN" sz="2000" i="1">
                          <a:solidFill>
                            <a:schemeClr val="tx1"/>
                          </a:solidFill>
                        </a:endParaRPr>
                      </a:p>
                    </p:txBody>
                  </p:sp>
                </mc:Choice>
                <mc:Fallback xmlns="">
                  <p:sp>
                    <p:nvSpPr>
                      <p:cNvPr id="17" name="Text Box 17">
                        <a:extLst>
                          <a:ext uri="{FF2B5EF4-FFF2-40B4-BE49-F238E27FC236}">
                            <a16:creationId xmlns:a16="http://schemas.microsoft.com/office/drawing/2014/main" id="{FCC97F93-3EAF-4848-A6E1-9F4CAE86305B}"/>
                          </a:ext>
                        </a:extLst>
                      </p:cNvPr>
                      <p:cNvSpPr txBox="1">
                        <a:spLocks noRot="1" noChangeAspect="1" noMove="1" noResize="1" noEditPoints="1" noAdjustHandles="1" noChangeArrowheads="1" noChangeShapeType="1" noTextEdit="1"/>
                      </p:cNvSpPr>
                      <p:nvPr/>
                    </p:nvSpPr>
                    <p:spPr bwMode="auto">
                      <a:xfrm>
                        <a:off x="4752" y="1476"/>
                        <a:ext cx="244" cy="252"/>
                      </a:xfrm>
                      <a:prstGeom prst="rect">
                        <a:avLst/>
                      </a:prstGeom>
                      <a:blipFill>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7" name="Text Box 18">
                    <a:extLst>
                      <a:ext uri="{FF2B5EF4-FFF2-40B4-BE49-F238E27FC236}">
                        <a16:creationId xmlns:a16="http://schemas.microsoft.com/office/drawing/2014/main" id="{CF056CD0-3377-4571-9073-08C646070970}"/>
                      </a:ext>
                    </a:extLst>
                  </p:cNvPr>
                  <p:cNvSpPr txBox="1">
                    <a:spLocks noChangeArrowheads="1"/>
                  </p:cNvSpPr>
                  <p:nvPr/>
                </p:nvSpPr>
                <p:spPr bwMode="auto">
                  <a:xfrm>
                    <a:off x="4059" y="2197"/>
                    <a:ext cx="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r>
                      <a:rPr kumimoji="1" lang="en-US" altLang="zh-CN" sz="2000" i="1">
                        <a:solidFill>
                          <a:schemeClr val="tx1"/>
                        </a:solidFill>
                        <a:cs typeface="Times New Roman" panose="02020603050405020304" pitchFamily="18" charset="0"/>
                      </a:rPr>
                      <a:t>θ</a:t>
                    </a:r>
                    <a:endParaRPr kumimoji="1" lang="en-US" altLang="zh-CN" sz="2000" i="1">
                      <a:solidFill>
                        <a:schemeClr val="tx1"/>
                      </a:solidFill>
                    </a:endParaRPr>
                  </a:p>
                </p:txBody>
              </p:sp>
            </p:gr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572857EE-080A-4ED6-8727-8AA23499B3DF}"/>
                        </a:ext>
                      </a:extLst>
                    </p:cNvPr>
                    <p:cNvSpPr txBox="1"/>
                    <p:nvPr/>
                  </p:nvSpPr>
                  <p:spPr>
                    <a:xfrm>
                      <a:off x="8756072" y="3386051"/>
                      <a:ext cx="3232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solidFill>
                                      <a:srgbClr val="FF0000"/>
                                    </a:solidFill>
                                    <a:latin typeface="Cambria Math" panose="02040503050406030204" pitchFamily="18" charset="0"/>
                                  </a:rPr>
                                </m:ctrlPr>
                              </m:sSubPr>
                              <m:e>
                                <m:acc>
                                  <m:accPr>
                                    <m:chr m:val="⃗"/>
                                    <m:ctrlPr>
                                      <a:rPr lang="en-US" altLang="zh-CN" sz="2000" b="1" i="1">
                                        <a:solidFill>
                                          <a:srgbClr val="FF0000"/>
                                        </a:solidFill>
                                        <a:latin typeface="Cambria Math" panose="02040503050406030204" pitchFamily="18" charset="0"/>
                                      </a:rPr>
                                    </m:ctrlPr>
                                  </m:accPr>
                                  <m:e>
                                    <m:r>
                                      <a:rPr lang="en-US" altLang="zh-CN" sz="2000" b="1" i="1">
                                        <a:solidFill>
                                          <a:srgbClr val="FF0000"/>
                                        </a:solidFill>
                                        <a:latin typeface="Cambria Math" panose="02040503050406030204" pitchFamily="18" charset="0"/>
                                      </a:rPr>
                                      <m:t>𝒆</m:t>
                                    </m:r>
                                  </m:e>
                                </m:acc>
                              </m:e>
                              <m:sub>
                                <m:r>
                                  <a:rPr lang="en-US" altLang="zh-CN" sz="2000" b="1" i="1">
                                    <a:solidFill>
                                      <a:srgbClr val="FF0000"/>
                                    </a:solidFill>
                                    <a:latin typeface="Cambria Math" panose="02040503050406030204" pitchFamily="18" charset="0"/>
                                  </a:rPr>
                                  <m:t>𝒓</m:t>
                                </m:r>
                              </m:sub>
                            </m:sSub>
                          </m:oMath>
                        </m:oMathPara>
                      </a14:m>
                      <a:endParaRPr lang="zh-CN" altLang="en-US" sz="2000" b="1">
                        <a:solidFill>
                          <a:srgbClr val="FF0000"/>
                        </a:solidFill>
                      </a:endParaRPr>
                    </a:p>
                  </p:txBody>
                </p:sp>
              </mc:Choice>
              <mc:Fallback xmlns="">
                <p:sp>
                  <p:nvSpPr>
                    <p:cNvPr id="41" name="文本框 40">
                      <a:extLst>
                        <a:ext uri="{FF2B5EF4-FFF2-40B4-BE49-F238E27FC236}">
                          <a16:creationId xmlns:a16="http://schemas.microsoft.com/office/drawing/2014/main" id="{6244C576-6987-4516-8203-90C56E8F5E13}"/>
                        </a:ext>
                      </a:extLst>
                    </p:cNvPr>
                    <p:cNvSpPr txBox="1">
                      <a:spLocks noRot="1" noChangeAspect="1" noMove="1" noResize="1" noEditPoints="1" noAdjustHandles="1" noChangeArrowheads="1" noChangeShapeType="1" noTextEdit="1"/>
                    </p:cNvSpPr>
                    <p:nvPr/>
                  </p:nvSpPr>
                  <p:spPr>
                    <a:xfrm>
                      <a:off x="8756072" y="3386051"/>
                      <a:ext cx="323229" cy="307777"/>
                    </a:xfrm>
                    <a:prstGeom prst="rect">
                      <a:avLst/>
                    </a:prstGeom>
                    <a:blipFill>
                      <a:blip r:embed="rId10"/>
                      <a:stretch>
                        <a:fillRect l="-9434" r="-1887" b="-980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0FE3667-AD0F-4C8E-A759-1532A536C4C2}"/>
                      </a:ext>
                    </a:extLst>
                  </p:cNvPr>
                  <p:cNvSpPr txBox="1"/>
                  <p:nvPr/>
                </p:nvSpPr>
                <p:spPr>
                  <a:xfrm>
                    <a:off x="8445730" y="4039986"/>
                    <a:ext cx="4183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𝒒</m:t>
                          </m:r>
                        </m:oMath>
                      </m:oMathPara>
                    </a14:m>
                    <a:endParaRPr lang="zh-CN" altLang="en-US" sz="2000" b="1"/>
                  </a:p>
                </p:txBody>
              </p:sp>
            </mc:Choice>
            <mc:Fallback xmlns="">
              <p:sp>
                <p:nvSpPr>
                  <p:cNvPr id="43" name="文本框 42">
                    <a:extLst>
                      <a:ext uri="{FF2B5EF4-FFF2-40B4-BE49-F238E27FC236}">
                        <a16:creationId xmlns:a16="http://schemas.microsoft.com/office/drawing/2014/main" id="{47555847-1A77-45BC-A4E9-0EDC0082C1EA}"/>
                      </a:ext>
                    </a:extLst>
                  </p:cNvPr>
                  <p:cNvSpPr txBox="1">
                    <a:spLocks noRot="1" noChangeAspect="1" noMove="1" noResize="1" noEditPoints="1" noAdjustHandles="1" noChangeArrowheads="1" noChangeShapeType="1" noTextEdit="1"/>
                  </p:cNvSpPr>
                  <p:nvPr/>
                </p:nvSpPr>
                <p:spPr>
                  <a:xfrm>
                    <a:off x="8445730" y="4039986"/>
                    <a:ext cx="418384" cy="307777"/>
                  </a:xfrm>
                  <a:prstGeom prst="rect">
                    <a:avLst/>
                  </a:prstGeom>
                  <a:blipFill>
                    <a:blip r:embed="rId11"/>
                    <a:stretch>
                      <a:fillRect l="-11594" r="-13043" b="-26000"/>
                    </a:stretch>
                  </a:blipFill>
                </p:spPr>
                <p:txBody>
                  <a:bodyPr/>
                  <a:lstStyle/>
                  <a:p>
                    <a:r>
                      <a:rPr lang="zh-CN" altLang="en-US">
                        <a:noFill/>
                      </a:rPr>
                      <a:t> </a:t>
                    </a:r>
                  </a:p>
                </p:txBody>
              </p:sp>
            </mc:Fallback>
          </mc:AlternateContent>
        </p:grpSp>
      </p:grpSp>
      <p:grpSp>
        <p:nvGrpSpPr>
          <p:cNvPr id="58" name="组合 57">
            <a:extLst>
              <a:ext uri="{FF2B5EF4-FFF2-40B4-BE49-F238E27FC236}">
                <a16:creationId xmlns:a16="http://schemas.microsoft.com/office/drawing/2014/main" id="{04E15854-2FAC-4A25-91FF-60DFD3143C44}"/>
              </a:ext>
            </a:extLst>
          </p:cNvPr>
          <p:cNvGrpSpPr/>
          <p:nvPr/>
        </p:nvGrpSpPr>
        <p:grpSpPr>
          <a:xfrm>
            <a:off x="8723143" y="4680656"/>
            <a:ext cx="300365" cy="626645"/>
            <a:chOff x="8676456" y="819650"/>
            <a:chExt cx="300365" cy="626645"/>
          </a:xfrm>
        </p:grpSpPr>
        <mc:AlternateContent xmlns:mc="http://schemas.openxmlformats.org/markup-compatibility/2006" xmlns:a14="http://schemas.microsoft.com/office/drawing/2010/main">
          <mc:Choice Requires="a14">
            <p:sp>
              <p:nvSpPr>
                <p:cNvPr id="59" name="Object 19">
                  <a:extLst>
                    <a:ext uri="{FF2B5EF4-FFF2-40B4-BE49-F238E27FC236}">
                      <a16:creationId xmlns:a16="http://schemas.microsoft.com/office/drawing/2014/main" id="{67EAC06B-6AEC-4153-AF6C-787688F9E7BC}"/>
                    </a:ext>
                  </a:extLst>
                </p:cNvPr>
                <p:cNvSpPr txBox="1"/>
                <p:nvPr/>
              </p:nvSpPr>
              <p:spPr bwMode="auto">
                <a:xfrm>
                  <a:off x="8679947" y="1105876"/>
                  <a:ext cx="296874" cy="340419"/>
                </a:xfrm>
                <a:prstGeom prst="rect">
                  <a:avLst/>
                </a:prstGeom>
                <a:noFill/>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acc>
                          <m:accPr>
                            <m:chr m:val="⃗"/>
                            <m:ctrlPr>
                              <a:rPr lang="zh-CN" altLang="en-US" i="1">
                                <a:solidFill>
                                  <a:srgbClr val="0000FF"/>
                                </a:solidFill>
                                <a:latin typeface="Cambria Math" panose="02040503050406030204" pitchFamily="18" charset="0"/>
                              </a:rPr>
                            </m:ctrlPr>
                          </m:accPr>
                          <m:e>
                            <m:r>
                              <m:rPr>
                                <m:sty m:val="p"/>
                              </m:rPr>
                              <a:rPr lang="zh-CN" altLang="en-US" i="1">
                                <a:solidFill>
                                  <a:srgbClr val="0000FF"/>
                                </a:solidFill>
                                <a:latin typeface="Cambria Math" panose="02040503050406030204" pitchFamily="18" charset="0"/>
                              </a:rPr>
                              <m:t>B</m:t>
                            </m:r>
                          </m:e>
                        </m:acc>
                      </m:oMath>
                    </m:oMathPara>
                  </a14:m>
                  <a:endParaRPr lang="zh-CN" altLang="en-US"/>
                </a:p>
              </p:txBody>
            </p:sp>
          </mc:Choice>
          <mc:Fallback xmlns="">
            <p:sp>
              <p:nvSpPr>
                <p:cNvPr id="59" name="Object 19">
                  <a:extLst>
                    <a:ext uri="{FF2B5EF4-FFF2-40B4-BE49-F238E27FC236}">
                      <a16:creationId xmlns:a16="http://schemas.microsoft.com/office/drawing/2014/main" id="{67EAC06B-6AEC-4153-AF6C-787688F9E7BC}"/>
                    </a:ext>
                  </a:extLst>
                </p:cNvPr>
                <p:cNvSpPr txBox="1">
                  <a:spLocks noRot="1" noChangeAspect="1" noMove="1" noResize="1" noEditPoints="1" noAdjustHandles="1" noChangeArrowheads="1" noChangeShapeType="1" noTextEdit="1"/>
                </p:cNvSpPr>
                <p:nvPr/>
              </p:nvSpPr>
              <p:spPr bwMode="auto">
                <a:xfrm>
                  <a:off x="8679947" y="1105876"/>
                  <a:ext cx="296874" cy="34041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Object 11">
                  <a:extLst>
                    <a:ext uri="{FF2B5EF4-FFF2-40B4-BE49-F238E27FC236}">
                      <a16:creationId xmlns:a16="http://schemas.microsoft.com/office/drawing/2014/main" id="{308A54DB-438F-403F-8510-B8DD4888FD70}"/>
                    </a:ext>
                  </a:extLst>
                </p:cNvPr>
                <p:cNvSpPr txBox="1"/>
                <p:nvPr/>
              </p:nvSpPr>
              <p:spPr bwMode="auto">
                <a:xfrm>
                  <a:off x="8676456" y="819650"/>
                  <a:ext cx="300365" cy="359573"/>
                </a:xfrm>
                <a:prstGeom prst="rect">
                  <a:avLst/>
                </a:prstGeom>
                <a:noFill/>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i="1">
                            <a:solidFill>
                              <a:srgbClr val="0000FF"/>
                            </a:solidFill>
                            <a:latin typeface="Cambria Math" panose="02040503050406030204" pitchFamily="18" charset="0"/>
                          </a:rPr>
                          <m:t>⊙</m:t>
                        </m:r>
                      </m:oMath>
                    </m:oMathPara>
                  </a14:m>
                  <a:endParaRPr lang="zh-CN" altLang="en-US" dirty="0"/>
                </a:p>
              </p:txBody>
            </p:sp>
          </mc:Choice>
          <mc:Fallback xmlns="">
            <p:sp>
              <p:nvSpPr>
                <p:cNvPr id="60" name="Object 11">
                  <a:extLst>
                    <a:ext uri="{FF2B5EF4-FFF2-40B4-BE49-F238E27FC236}">
                      <a16:creationId xmlns:a16="http://schemas.microsoft.com/office/drawing/2014/main" id="{308A54DB-438F-403F-8510-B8DD4888FD70}"/>
                    </a:ext>
                  </a:extLst>
                </p:cNvPr>
                <p:cNvSpPr txBox="1">
                  <a:spLocks noRot="1" noChangeAspect="1" noMove="1" noResize="1" noEditPoints="1" noAdjustHandles="1" noChangeArrowheads="1" noChangeShapeType="1" noTextEdit="1"/>
                </p:cNvSpPr>
                <p:nvPr/>
              </p:nvSpPr>
              <p:spPr bwMode="auto">
                <a:xfrm>
                  <a:off x="8676456" y="819650"/>
                  <a:ext cx="300365" cy="359573"/>
                </a:xfrm>
                <a:prstGeom prst="rect">
                  <a:avLst/>
                </a:prstGeom>
                <a:blipFill>
                  <a:blip r:embed="rId13"/>
                  <a:stretch>
                    <a:fillRect l="-2041" r="-32653" b="-3390"/>
                  </a:stretch>
                </a:blipFill>
              </p:spPr>
              <p:txBody>
                <a:bodyPr/>
                <a:lstStyle/>
                <a:p>
                  <a:r>
                    <a:rPr lang="zh-CN" altLang="en-US">
                      <a:noFill/>
                    </a:rPr>
                    <a:t> </a:t>
                  </a:r>
                </a:p>
              </p:txBody>
            </p:sp>
          </mc:Fallback>
        </mc:AlternateContent>
      </p:grpSp>
      <p:grpSp>
        <p:nvGrpSpPr>
          <p:cNvPr id="61" name="组合 60">
            <a:extLst>
              <a:ext uri="{FF2B5EF4-FFF2-40B4-BE49-F238E27FC236}">
                <a16:creationId xmlns:a16="http://schemas.microsoft.com/office/drawing/2014/main" id="{BCA2A7FF-DFCA-45FF-8390-C07ABC3D72E2}"/>
              </a:ext>
            </a:extLst>
          </p:cNvPr>
          <p:cNvGrpSpPr/>
          <p:nvPr/>
        </p:nvGrpSpPr>
        <p:grpSpPr>
          <a:xfrm>
            <a:off x="9313344" y="4698506"/>
            <a:ext cx="2304013" cy="1895969"/>
            <a:chOff x="8445730" y="2451794"/>
            <a:chExt cx="2304013" cy="1895969"/>
          </a:xfrm>
        </p:grpSpPr>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71915AFF-989D-41A0-8A3E-9CC7BA8629B2}"/>
                    </a:ext>
                  </a:extLst>
                </p:cNvPr>
                <p:cNvSpPr txBox="1"/>
                <p:nvPr/>
              </p:nvSpPr>
              <p:spPr>
                <a:xfrm>
                  <a:off x="9978043" y="3804458"/>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𝒗</m:t>
                            </m:r>
                          </m:e>
                        </m:acc>
                      </m:oMath>
                    </m:oMathPara>
                  </a14:m>
                  <a:endParaRPr lang="zh-CN" altLang="en-US" sz="2000" b="1"/>
                </a:p>
              </p:txBody>
            </p:sp>
          </mc:Choice>
          <mc:Fallback xmlns="">
            <p:sp>
              <p:nvSpPr>
                <p:cNvPr id="47" name="文本框 46">
                  <a:extLst>
                    <a:ext uri="{FF2B5EF4-FFF2-40B4-BE49-F238E27FC236}">
                      <a16:creationId xmlns:a16="http://schemas.microsoft.com/office/drawing/2014/main" id="{D6893911-DA60-4E61-9BBE-3C46EF1AC587}"/>
                    </a:ext>
                  </a:extLst>
                </p:cNvPr>
                <p:cNvSpPr txBox="1">
                  <a:spLocks noRot="1" noChangeAspect="1" noMove="1" noResize="1" noEditPoints="1" noAdjustHandles="1" noChangeArrowheads="1" noChangeShapeType="1" noTextEdit="1"/>
                </p:cNvSpPr>
                <p:nvPr/>
              </p:nvSpPr>
              <p:spPr>
                <a:xfrm>
                  <a:off x="9978043" y="3804458"/>
                  <a:ext cx="224420" cy="307777"/>
                </a:xfrm>
                <a:prstGeom prst="rect">
                  <a:avLst/>
                </a:prstGeom>
                <a:blipFill>
                  <a:blip r:embed="rId14"/>
                  <a:stretch>
                    <a:fillRect l="-13514" r="-13514"/>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57DFE5B6-B4E4-41C8-9C4B-B2C548AAFF1F}"/>
                </a:ext>
              </a:extLst>
            </p:cNvPr>
            <p:cNvGrpSpPr/>
            <p:nvPr/>
          </p:nvGrpSpPr>
          <p:grpSpPr>
            <a:xfrm>
              <a:off x="8445730" y="2451794"/>
              <a:ext cx="2304013" cy="1895969"/>
              <a:chOff x="8445730" y="2451794"/>
              <a:chExt cx="2304013" cy="1895969"/>
            </a:xfrm>
          </p:grpSpPr>
          <p:grpSp>
            <p:nvGrpSpPr>
              <p:cNvPr id="64" name="组合 63">
                <a:extLst>
                  <a:ext uri="{FF2B5EF4-FFF2-40B4-BE49-F238E27FC236}">
                    <a16:creationId xmlns:a16="http://schemas.microsoft.com/office/drawing/2014/main" id="{41659F77-8DD4-43DF-8B93-5101EFD3D2B8}"/>
                  </a:ext>
                </a:extLst>
              </p:cNvPr>
              <p:cNvGrpSpPr/>
              <p:nvPr/>
            </p:nvGrpSpPr>
            <p:grpSpPr>
              <a:xfrm>
                <a:off x="8539943" y="2451794"/>
                <a:ext cx="2209800" cy="1639888"/>
                <a:chOff x="8539943" y="2451794"/>
                <a:chExt cx="2209800" cy="1639888"/>
              </a:xfrm>
            </p:grpSpPr>
            <p:grpSp>
              <p:nvGrpSpPr>
                <p:cNvPr id="66" name="Group 11">
                  <a:extLst>
                    <a:ext uri="{FF2B5EF4-FFF2-40B4-BE49-F238E27FC236}">
                      <a16:creationId xmlns:a16="http://schemas.microsoft.com/office/drawing/2014/main" id="{C2F4EA23-ECA9-4DC7-BA9F-A4337F2FE539}"/>
                    </a:ext>
                  </a:extLst>
                </p:cNvPr>
                <p:cNvGrpSpPr>
                  <a:grpSpLocks/>
                </p:cNvGrpSpPr>
                <p:nvPr/>
              </p:nvGrpSpPr>
              <p:grpSpPr bwMode="auto">
                <a:xfrm>
                  <a:off x="8539943" y="2451794"/>
                  <a:ext cx="2209800" cy="1639888"/>
                  <a:chOff x="3648" y="1472"/>
                  <a:chExt cx="1392" cy="1033"/>
                </a:xfrm>
              </p:grpSpPr>
              <p:pic>
                <p:nvPicPr>
                  <p:cNvPr id="68" name="Picture 12" descr="HARVBULL">
                    <a:extLst>
                      <a:ext uri="{FF2B5EF4-FFF2-40B4-BE49-F238E27FC236}">
                        <a16:creationId xmlns:a16="http://schemas.microsoft.com/office/drawing/2014/main" id="{324CEDAE-7283-4A8B-8722-49F22E9AEC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2352"/>
                    <a:ext cx="16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Line 13">
                    <a:extLst>
                      <a:ext uri="{FF2B5EF4-FFF2-40B4-BE49-F238E27FC236}">
                        <a16:creationId xmlns:a16="http://schemas.microsoft.com/office/drawing/2014/main" id="{41778932-37FD-4430-8DF5-B64E05021F5A}"/>
                      </a:ext>
                    </a:extLst>
                  </p:cNvPr>
                  <p:cNvSpPr>
                    <a:spLocks noChangeShapeType="1"/>
                  </p:cNvSpPr>
                  <p:nvPr/>
                </p:nvSpPr>
                <p:spPr bwMode="auto">
                  <a:xfrm>
                    <a:off x="3792" y="2418"/>
                    <a:ext cx="72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4">
                    <a:extLst>
                      <a:ext uri="{FF2B5EF4-FFF2-40B4-BE49-F238E27FC236}">
                        <a16:creationId xmlns:a16="http://schemas.microsoft.com/office/drawing/2014/main" id="{A96B6DCA-CC66-422D-BF11-C58CE4E853DD}"/>
                      </a:ext>
                    </a:extLst>
                  </p:cNvPr>
                  <p:cNvSpPr>
                    <a:spLocks noChangeShapeType="1"/>
                  </p:cNvSpPr>
                  <p:nvPr/>
                </p:nvSpPr>
                <p:spPr bwMode="auto">
                  <a:xfrm flipV="1">
                    <a:off x="3792" y="1632"/>
                    <a:ext cx="1248" cy="7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5">
                    <a:extLst>
                      <a:ext uri="{FF2B5EF4-FFF2-40B4-BE49-F238E27FC236}">
                        <a16:creationId xmlns:a16="http://schemas.microsoft.com/office/drawing/2014/main" id="{63D84A19-6E99-4D65-8D9F-83FDBB29F543}"/>
                      </a:ext>
                    </a:extLst>
                  </p:cNvPr>
                  <p:cNvSpPr>
                    <a:spLocks noChangeShapeType="1"/>
                  </p:cNvSpPr>
                  <p:nvPr/>
                </p:nvSpPr>
                <p:spPr bwMode="auto">
                  <a:xfrm flipV="1">
                    <a:off x="3792" y="2217"/>
                    <a:ext cx="288" cy="192"/>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Freeform 16">
                    <a:extLst>
                      <a:ext uri="{FF2B5EF4-FFF2-40B4-BE49-F238E27FC236}">
                        <a16:creationId xmlns:a16="http://schemas.microsoft.com/office/drawing/2014/main" id="{F6FF98F7-9332-440F-99E7-0B97136C8BA9}"/>
                      </a:ext>
                    </a:extLst>
                  </p:cNvPr>
                  <p:cNvSpPr>
                    <a:spLocks/>
                  </p:cNvSpPr>
                  <p:nvPr/>
                </p:nvSpPr>
                <p:spPr bwMode="auto">
                  <a:xfrm>
                    <a:off x="4032" y="2256"/>
                    <a:ext cx="56" cy="144"/>
                  </a:xfrm>
                  <a:custGeom>
                    <a:avLst/>
                    <a:gdLst>
                      <a:gd name="T0" fmla="*/ 0 w 56"/>
                      <a:gd name="T1" fmla="*/ 0 h 144"/>
                      <a:gd name="T2" fmla="*/ 48 w 56"/>
                      <a:gd name="T3" fmla="*/ 48 h 144"/>
                      <a:gd name="T4" fmla="*/ 48 w 56"/>
                      <a:gd name="T5" fmla="*/ 144 h 144"/>
                      <a:gd name="T6" fmla="*/ 0 60000 65536"/>
                      <a:gd name="T7" fmla="*/ 0 60000 65536"/>
                      <a:gd name="T8" fmla="*/ 0 60000 65536"/>
                    </a:gdLst>
                    <a:ahLst/>
                    <a:cxnLst>
                      <a:cxn ang="T6">
                        <a:pos x="T0" y="T1"/>
                      </a:cxn>
                      <a:cxn ang="T7">
                        <a:pos x="T2" y="T3"/>
                      </a:cxn>
                      <a:cxn ang="T8">
                        <a:pos x="T4" y="T5"/>
                      </a:cxn>
                    </a:cxnLst>
                    <a:rect l="0" t="0" r="r" b="b"/>
                    <a:pathLst>
                      <a:path w="56" h="144">
                        <a:moveTo>
                          <a:pt x="0" y="0"/>
                        </a:moveTo>
                        <a:cubicBezTo>
                          <a:pt x="20" y="12"/>
                          <a:pt x="40" y="24"/>
                          <a:pt x="48" y="48"/>
                        </a:cubicBezTo>
                        <a:cubicBezTo>
                          <a:pt x="56" y="72"/>
                          <a:pt x="48" y="128"/>
                          <a:pt x="48" y="1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73" name="Text Box 17">
                        <a:extLst>
                          <a:ext uri="{FF2B5EF4-FFF2-40B4-BE49-F238E27FC236}">
                            <a16:creationId xmlns:a16="http://schemas.microsoft.com/office/drawing/2014/main" id="{7FD585AF-43D6-474A-92A9-6E23E0F1B646}"/>
                          </a:ext>
                        </a:extLst>
                      </p:cNvPr>
                      <p:cNvSpPr txBox="1">
                        <a:spLocks noChangeArrowheads="1"/>
                      </p:cNvSpPr>
                      <p:nvPr/>
                    </p:nvSpPr>
                    <p:spPr bwMode="auto">
                      <a:xfrm>
                        <a:off x="4777" y="1472"/>
                        <a:ext cx="244" cy="2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acc>
                                <m:accPr>
                                  <m:chr m:val="⃗"/>
                                  <m:ctrlPr>
                                    <a:rPr kumimoji="1" lang="en-US" altLang="zh-CN" sz="2000" i="1">
                                      <a:solidFill>
                                        <a:schemeClr val="tx1"/>
                                      </a:solidFill>
                                      <a:latin typeface="Cambria Math" panose="02040503050406030204" pitchFamily="18" charset="0"/>
                                    </a:rPr>
                                  </m:ctrlPr>
                                </m:accPr>
                                <m:e>
                                  <m:r>
                                    <a:rPr kumimoji="1" lang="en-US" altLang="zh-CN" sz="2000" i="1">
                                      <a:solidFill>
                                        <a:schemeClr val="tx1"/>
                                      </a:solidFill>
                                      <a:latin typeface="Cambria Math" panose="02040503050406030204" pitchFamily="18" charset="0"/>
                                    </a:rPr>
                                    <m:t>𝒓</m:t>
                                  </m:r>
                                </m:e>
                              </m:acc>
                            </m:oMath>
                          </m:oMathPara>
                        </a14:m>
                        <a:endParaRPr kumimoji="1" lang="en-US" altLang="zh-CN" sz="2000" i="1">
                          <a:solidFill>
                            <a:schemeClr val="tx1"/>
                          </a:solidFill>
                        </a:endParaRPr>
                      </a:p>
                    </p:txBody>
                  </p:sp>
                </mc:Choice>
                <mc:Fallback xmlns="">
                  <p:sp>
                    <p:nvSpPr>
                      <p:cNvPr id="59" name="Text Box 17">
                        <a:extLst>
                          <a:ext uri="{FF2B5EF4-FFF2-40B4-BE49-F238E27FC236}">
                            <a16:creationId xmlns:a16="http://schemas.microsoft.com/office/drawing/2014/main" id="{AEB1A9F8-B8A5-4AE1-9BE0-88673492ECBF}"/>
                          </a:ext>
                        </a:extLst>
                      </p:cNvPr>
                      <p:cNvSpPr txBox="1">
                        <a:spLocks noRot="1" noChangeAspect="1" noMove="1" noResize="1" noEditPoints="1" noAdjustHandles="1" noChangeArrowheads="1" noChangeShapeType="1" noTextEdit="1"/>
                      </p:cNvSpPr>
                      <p:nvPr/>
                    </p:nvSpPr>
                    <p:spPr bwMode="auto">
                      <a:xfrm>
                        <a:off x="4777" y="1472"/>
                        <a:ext cx="244" cy="252"/>
                      </a:xfrm>
                      <a:prstGeom prst="rect">
                        <a:avLst/>
                      </a:prstGeom>
                      <a:blipFill>
                        <a:blip r:embed="rId1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4" name="Text Box 18">
                    <a:extLst>
                      <a:ext uri="{FF2B5EF4-FFF2-40B4-BE49-F238E27FC236}">
                        <a16:creationId xmlns:a16="http://schemas.microsoft.com/office/drawing/2014/main" id="{4FA19AE2-49A7-4B10-9419-6B19DFBDDCB7}"/>
                      </a:ext>
                    </a:extLst>
                  </p:cNvPr>
                  <p:cNvSpPr txBox="1">
                    <a:spLocks noChangeArrowheads="1"/>
                  </p:cNvSpPr>
                  <p:nvPr/>
                </p:nvSpPr>
                <p:spPr bwMode="auto">
                  <a:xfrm>
                    <a:off x="4059" y="2197"/>
                    <a:ext cx="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r>
                      <a:rPr kumimoji="1" lang="en-US" altLang="zh-CN" sz="2000" i="1">
                        <a:solidFill>
                          <a:schemeClr val="tx1"/>
                        </a:solidFill>
                        <a:cs typeface="Times New Roman" panose="02020603050405020304" pitchFamily="18" charset="0"/>
                      </a:rPr>
                      <a:t>θ</a:t>
                    </a:r>
                    <a:endParaRPr kumimoji="1" lang="en-US" altLang="zh-CN" sz="2000" i="1">
                      <a:solidFill>
                        <a:schemeClr val="tx1"/>
                      </a:solidFill>
                    </a:endParaRPr>
                  </a:p>
                </p:txBody>
              </p:sp>
            </p:gr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68BC193D-9A06-4144-9C4D-DD7FD08D0492}"/>
                        </a:ext>
                      </a:extLst>
                    </p:cNvPr>
                    <p:cNvSpPr txBox="1"/>
                    <p:nvPr/>
                  </p:nvSpPr>
                  <p:spPr>
                    <a:xfrm>
                      <a:off x="8756072" y="3386051"/>
                      <a:ext cx="3232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solidFill>
                                      <a:srgbClr val="FF0000"/>
                                    </a:solidFill>
                                    <a:latin typeface="Cambria Math" panose="02040503050406030204" pitchFamily="18" charset="0"/>
                                  </a:rPr>
                                </m:ctrlPr>
                              </m:sSubPr>
                              <m:e>
                                <m:acc>
                                  <m:accPr>
                                    <m:chr m:val="⃗"/>
                                    <m:ctrlPr>
                                      <a:rPr lang="en-US" altLang="zh-CN" sz="2000" b="1" i="1">
                                        <a:solidFill>
                                          <a:srgbClr val="FF0000"/>
                                        </a:solidFill>
                                        <a:latin typeface="Cambria Math" panose="02040503050406030204" pitchFamily="18" charset="0"/>
                                      </a:rPr>
                                    </m:ctrlPr>
                                  </m:accPr>
                                  <m:e>
                                    <m:r>
                                      <a:rPr lang="en-US" altLang="zh-CN" sz="2000" b="1" i="1">
                                        <a:solidFill>
                                          <a:srgbClr val="FF0000"/>
                                        </a:solidFill>
                                        <a:latin typeface="Cambria Math" panose="02040503050406030204" pitchFamily="18" charset="0"/>
                                      </a:rPr>
                                      <m:t>𝒆</m:t>
                                    </m:r>
                                  </m:e>
                                </m:acc>
                              </m:e>
                              <m:sub>
                                <m:r>
                                  <a:rPr lang="en-US" altLang="zh-CN" sz="2000" b="1" i="1">
                                    <a:solidFill>
                                      <a:srgbClr val="FF0000"/>
                                    </a:solidFill>
                                    <a:latin typeface="Cambria Math" panose="02040503050406030204" pitchFamily="18" charset="0"/>
                                  </a:rPr>
                                  <m:t>𝒓</m:t>
                                </m:r>
                              </m:sub>
                            </m:sSub>
                          </m:oMath>
                        </m:oMathPara>
                      </a14:m>
                      <a:endParaRPr lang="zh-CN" altLang="en-US" sz="2000" b="1">
                        <a:solidFill>
                          <a:srgbClr val="FF0000"/>
                        </a:solidFill>
                      </a:endParaRPr>
                    </a:p>
                  </p:txBody>
                </p:sp>
              </mc:Choice>
              <mc:Fallback xmlns="">
                <p:sp>
                  <p:nvSpPr>
                    <p:cNvPr id="52" name="文本框 51">
                      <a:extLst>
                        <a:ext uri="{FF2B5EF4-FFF2-40B4-BE49-F238E27FC236}">
                          <a16:creationId xmlns:a16="http://schemas.microsoft.com/office/drawing/2014/main" id="{D85B3488-CAE8-4872-B3C5-37BC7C9786C8}"/>
                        </a:ext>
                      </a:extLst>
                    </p:cNvPr>
                    <p:cNvSpPr txBox="1">
                      <a:spLocks noRot="1" noChangeAspect="1" noMove="1" noResize="1" noEditPoints="1" noAdjustHandles="1" noChangeArrowheads="1" noChangeShapeType="1" noTextEdit="1"/>
                    </p:cNvSpPr>
                    <p:nvPr/>
                  </p:nvSpPr>
                  <p:spPr>
                    <a:xfrm>
                      <a:off x="8756072" y="3386051"/>
                      <a:ext cx="323229" cy="307777"/>
                    </a:xfrm>
                    <a:prstGeom prst="rect">
                      <a:avLst/>
                    </a:prstGeom>
                    <a:blipFill>
                      <a:blip r:embed="rId16"/>
                      <a:stretch>
                        <a:fillRect l="-9434" r="-1887" b="-12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8ABF69E2-859A-43E1-AB06-611010DA395B}"/>
                      </a:ext>
                    </a:extLst>
                  </p:cNvPr>
                  <p:cNvSpPr txBox="1"/>
                  <p:nvPr/>
                </p:nvSpPr>
                <p:spPr>
                  <a:xfrm>
                    <a:off x="8445730" y="4039986"/>
                    <a:ext cx="4183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𝒒</m:t>
                          </m:r>
                        </m:oMath>
                      </m:oMathPara>
                    </a14:m>
                    <a:endParaRPr lang="zh-CN" altLang="en-US" sz="2000" b="1"/>
                  </a:p>
                </p:txBody>
              </p:sp>
            </mc:Choice>
            <mc:Fallback xmlns="">
              <p:sp>
                <p:nvSpPr>
                  <p:cNvPr id="65" name="文本框 64">
                    <a:extLst>
                      <a:ext uri="{FF2B5EF4-FFF2-40B4-BE49-F238E27FC236}">
                        <a16:creationId xmlns:a16="http://schemas.microsoft.com/office/drawing/2014/main" id="{8ABF69E2-859A-43E1-AB06-611010DA395B}"/>
                      </a:ext>
                    </a:extLst>
                  </p:cNvPr>
                  <p:cNvSpPr txBox="1">
                    <a:spLocks noRot="1" noChangeAspect="1" noMove="1" noResize="1" noEditPoints="1" noAdjustHandles="1" noChangeArrowheads="1" noChangeShapeType="1" noTextEdit="1"/>
                  </p:cNvSpPr>
                  <p:nvPr/>
                </p:nvSpPr>
                <p:spPr>
                  <a:xfrm>
                    <a:off x="8445730" y="4039986"/>
                    <a:ext cx="418384" cy="307777"/>
                  </a:xfrm>
                  <a:prstGeom prst="rect">
                    <a:avLst/>
                  </a:prstGeom>
                  <a:blipFill>
                    <a:blip r:embed="rId17"/>
                    <a:stretch>
                      <a:fillRect l="-2941" r="-13235" b="-25490"/>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4F4E8CE8-7AF6-4FDC-9D23-51E2A4B853C6}"/>
                  </a:ext>
                </a:extLst>
              </p:cNvPr>
              <p:cNvSpPr txBox="1"/>
              <p:nvPr/>
            </p:nvSpPr>
            <p:spPr>
              <a:xfrm>
                <a:off x="11562200" y="4759365"/>
                <a:ext cx="310983" cy="652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0000FF"/>
                          </a:solidFill>
                          <a:latin typeface="Cambria Math" panose="02040503050406030204" pitchFamily="18" charset="0"/>
                        </a:rPr>
                        <m:t>⊗</m:t>
                      </m:r>
                    </m:oMath>
                  </m:oMathPara>
                </a14:m>
                <a:endParaRPr lang="en-US" altLang="zh-CN" sz="2000" b="1" i="1">
                  <a:solidFill>
                    <a:srgbClr val="0000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altLang="zh-CN" sz="2000" b="1" i="1">
                              <a:solidFill>
                                <a:srgbClr val="0000FF"/>
                              </a:solidFill>
                              <a:latin typeface="Cambria Math" panose="02040503050406030204" pitchFamily="18" charset="0"/>
                            </a:rPr>
                          </m:ctrlPr>
                        </m:accPr>
                        <m:e>
                          <m:r>
                            <a:rPr lang="en-US" altLang="zh-CN" sz="2000" b="1" i="1">
                              <a:solidFill>
                                <a:srgbClr val="0000FF"/>
                              </a:solidFill>
                              <a:latin typeface="Cambria Math" panose="02040503050406030204" pitchFamily="18" charset="0"/>
                            </a:rPr>
                            <m:t>𝑩</m:t>
                          </m:r>
                        </m:e>
                      </m:acc>
                    </m:oMath>
                  </m:oMathPara>
                </a14:m>
                <a:endParaRPr lang="zh-CN" altLang="en-US" sz="2000" b="1">
                  <a:solidFill>
                    <a:srgbClr val="0000FF"/>
                  </a:solidFill>
                </a:endParaRPr>
              </a:p>
            </p:txBody>
          </p:sp>
        </mc:Choice>
        <mc:Fallback xmlns="">
          <p:sp>
            <p:nvSpPr>
              <p:cNvPr id="75" name="文本框 74">
                <a:extLst>
                  <a:ext uri="{FF2B5EF4-FFF2-40B4-BE49-F238E27FC236}">
                    <a16:creationId xmlns:a16="http://schemas.microsoft.com/office/drawing/2014/main" id="{4F4E8CE8-7AF6-4FDC-9D23-51E2A4B853C6}"/>
                  </a:ext>
                </a:extLst>
              </p:cNvPr>
              <p:cNvSpPr txBox="1">
                <a:spLocks noRot="1" noChangeAspect="1" noMove="1" noResize="1" noEditPoints="1" noAdjustHandles="1" noChangeArrowheads="1" noChangeShapeType="1" noTextEdit="1"/>
              </p:cNvSpPr>
              <p:nvPr/>
            </p:nvSpPr>
            <p:spPr>
              <a:xfrm>
                <a:off x="11562200" y="4759365"/>
                <a:ext cx="310983" cy="652936"/>
              </a:xfrm>
              <a:prstGeom prst="rect">
                <a:avLst/>
              </a:prstGeom>
              <a:blipFill>
                <a:blip r:embed="rId18"/>
                <a:stretch>
                  <a:fillRect l="-27451" r="-27451" b="-1869"/>
                </a:stretch>
              </a:blipFill>
            </p:spPr>
            <p:txBody>
              <a:bodyPr/>
              <a:lstStyle/>
              <a:p>
                <a:r>
                  <a:rPr lang="zh-CN" altLang="en-US">
                    <a:noFill/>
                  </a:rPr>
                  <a:t> </a:t>
                </a:r>
              </a:p>
            </p:txBody>
          </p:sp>
        </mc:Fallback>
      </mc:AlternateContent>
      <p:sp>
        <p:nvSpPr>
          <p:cNvPr id="76" name="文本框 75">
            <a:extLst>
              <a:ext uri="{FF2B5EF4-FFF2-40B4-BE49-F238E27FC236}">
                <a16:creationId xmlns:a16="http://schemas.microsoft.com/office/drawing/2014/main" id="{E1ACA9C1-DF77-4862-8FE0-2731844A1E11}"/>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7"/>
          <p:cNvGrpSpPr>
            <a:grpSpLocks/>
          </p:cNvGrpSpPr>
          <p:nvPr/>
        </p:nvGrpSpPr>
        <p:grpSpPr bwMode="auto">
          <a:xfrm>
            <a:off x="601361" y="1797618"/>
            <a:ext cx="4838797" cy="2288381"/>
            <a:chOff x="1066753" y="3684591"/>
            <a:chExt cx="6499314" cy="3255309"/>
          </a:xfrm>
        </p:grpSpPr>
        <p:grpSp>
          <p:nvGrpSpPr>
            <p:cNvPr id="12297" name="组合 77"/>
            <p:cNvGrpSpPr>
              <a:grpSpLocks/>
            </p:cNvGrpSpPr>
            <p:nvPr/>
          </p:nvGrpSpPr>
          <p:grpSpPr bwMode="auto">
            <a:xfrm>
              <a:off x="1336167" y="3684591"/>
              <a:ext cx="6135925" cy="3255309"/>
              <a:chOff x="647700" y="2414588"/>
              <a:chExt cx="7665114" cy="4066594"/>
            </a:xfrm>
          </p:grpSpPr>
          <p:sp>
            <p:nvSpPr>
              <p:cNvPr id="12299" name="Text Box 3"/>
              <p:cNvSpPr txBox="1">
                <a:spLocks noChangeArrowheads="1"/>
              </p:cNvSpPr>
              <p:nvPr/>
            </p:nvSpPr>
            <p:spPr bwMode="auto">
              <a:xfrm>
                <a:off x="2289175" y="3449638"/>
                <a:ext cx="1247775" cy="49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a:solidFill>
                      <a:schemeClr val="tx2"/>
                    </a:solidFill>
                  </a:rPr>
                  <a:t> </a:t>
                </a:r>
                <a:r>
                  <a:rPr lang="zh-CN" altLang="en-US">
                    <a:solidFill>
                      <a:schemeClr val="tx2"/>
                    </a:solidFill>
                  </a:rPr>
                  <a:t>光阑</a:t>
                </a:r>
              </a:p>
            </p:txBody>
          </p:sp>
          <p:sp>
            <p:nvSpPr>
              <p:cNvPr id="12300" name="Rectangle 5"/>
              <p:cNvSpPr>
                <a:spLocks noChangeArrowheads="1"/>
              </p:cNvSpPr>
              <p:nvPr/>
            </p:nvSpPr>
            <p:spPr bwMode="auto">
              <a:xfrm>
                <a:off x="1503890" y="2843509"/>
                <a:ext cx="1493887" cy="50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i="1">
                    <a:solidFill>
                      <a:schemeClr val="tx2"/>
                    </a:solidFill>
                  </a:rPr>
                  <a:t>X </a:t>
                </a:r>
                <a:r>
                  <a:rPr lang="zh-CN" altLang="en-US">
                    <a:solidFill>
                      <a:schemeClr val="tx2"/>
                    </a:solidFill>
                  </a:rPr>
                  <a:t>射线管</a:t>
                </a:r>
              </a:p>
            </p:txBody>
          </p:sp>
          <p:sp>
            <p:nvSpPr>
              <p:cNvPr id="12301" name="Rectangle 7"/>
              <p:cNvSpPr>
                <a:spLocks noChangeArrowheads="1"/>
              </p:cNvSpPr>
              <p:nvPr/>
            </p:nvSpPr>
            <p:spPr bwMode="auto">
              <a:xfrm>
                <a:off x="7758113" y="4530725"/>
                <a:ext cx="554701" cy="103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80000"/>
                  </a:lnSpc>
                  <a:spcBef>
                    <a:spcPct val="0"/>
                  </a:spcBef>
                </a:pPr>
                <a:r>
                  <a:rPr lang="zh-CN" altLang="en-US">
                    <a:solidFill>
                      <a:schemeClr val="tx2"/>
                    </a:solidFill>
                  </a:rPr>
                  <a:t>探</a:t>
                </a:r>
              </a:p>
              <a:p>
                <a:pPr eaLnBrk="1" hangingPunct="1">
                  <a:lnSpc>
                    <a:spcPct val="80000"/>
                  </a:lnSpc>
                  <a:spcBef>
                    <a:spcPct val="0"/>
                  </a:spcBef>
                </a:pPr>
                <a:r>
                  <a:rPr lang="zh-CN" altLang="en-US">
                    <a:solidFill>
                      <a:schemeClr val="tx2"/>
                    </a:solidFill>
                  </a:rPr>
                  <a:t>测</a:t>
                </a:r>
              </a:p>
              <a:p>
                <a:pPr eaLnBrk="1" hangingPunct="1">
                  <a:lnSpc>
                    <a:spcPct val="80000"/>
                  </a:lnSpc>
                  <a:spcBef>
                    <a:spcPct val="0"/>
                  </a:spcBef>
                </a:pPr>
                <a:r>
                  <a:rPr lang="zh-CN" altLang="en-US">
                    <a:solidFill>
                      <a:schemeClr val="tx2"/>
                    </a:solidFill>
                  </a:rPr>
                  <a:t>器</a:t>
                </a:r>
              </a:p>
            </p:txBody>
          </p:sp>
          <p:grpSp>
            <p:nvGrpSpPr>
              <p:cNvPr id="12302" name="Group 83"/>
              <p:cNvGrpSpPr>
                <a:grpSpLocks/>
              </p:cNvGrpSpPr>
              <p:nvPr/>
            </p:nvGrpSpPr>
            <p:grpSpPr bwMode="auto">
              <a:xfrm>
                <a:off x="5365754" y="2649538"/>
                <a:ext cx="877166" cy="876300"/>
                <a:chOff x="3504" y="1557"/>
                <a:chExt cx="616" cy="615"/>
              </a:xfrm>
            </p:grpSpPr>
            <p:sp>
              <p:nvSpPr>
                <p:cNvPr id="12356" name="Rectangle 2"/>
                <p:cNvSpPr>
                  <a:spLocks noChangeArrowheads="1"/>
                </p:cNvSpPr>
                <p:nvPr/>
              </p:nvSpPr>
              <p:spPr bwMode="auto">
                <a:xfrm>
                  <a:off x="3504" y="1557"/>
                  <a:ext cx="61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a:solidFill>
                        <a:schemeClr val="tx2"/>
                      </a:solidFill>
                    </a:rPr>
                    <a:t>晶体</a:t>
                  </a:r>
                </a:p>
              </p:txBody>
            </p:sp>
            <p:sp>
              <p:nvSpPr>
                <p:cNvPr id="12357" name="Line 58"/>
                <p:cNvSpPr>
                  <a:spLocks noChangeShapeType="1"/>
                </p:cNvSpPr>
                <p:nvPr/>
              </p:nvSpPr>
              <p:spPr bwMode="auto">
                <a:xfrm>
                  <a:off x="3748" y="1852"/>
                  <a:ext cx="363" cy="320"/>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03" name="Rectangle 67"/>
              <p:cNvSpPr>
                <a:spLocks noChangeArrowheads="1"/>
              </p:cNvSpPr>
              <p:nvPr/>
            </p:nvSpPr>
            <p:spPr bwMode="auto">
              <a:xfrm>
                <a:off x="3246438" y="4137026"/>
                <a:ext cx="671512" cy="49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i="1">
                    <a:solidFill>
                      <a:srgbClr val="FF3300"/>
                    </a:solidFill>
                    <a:sym typeface="Symbol" panose="05050102010706020507" pitchFamily="18" charset="2"/>
                  </a:rPr>
                  <a:t></a:t>
                </a:r>
                <a:r>
                  <a:rPr lang="en-US" altLang="zh-CN" baseline="-25000">
                    <a:solidFill>
                      <a:srgbClr val="FF3300"/>
                    </a:solidFill>
                    <a:sym typeface="Symbol" panose="05050102010706020507" pitchFamily="18" charset="2"/>
                  </a:rPr>
                  <a:t>0</a:t>
                </a:r>
              </a:p>
            </p:txBody>
          </p:sp>
          <p:sp>
            <p:nvSpPr>
              <p:cNvPr id="12304" name="Rectangle 68"/>
              <p:cNvSpPr>
                <a:spLocks noChangeArrowheads="1"/>
              </p:cNvSpPr>
              <p:nvPr/>
            </p:nvSpPr>
            <p:spPr bwMode="auto">
              <a:xfrm>
                <a:off x="3332163" y="3641725"/>
                <a:ext cx="2392362" cy="49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a:t>散射波长</a:t>
                </a:r>
                <a:r>
                  <a:rPr lang="zh-CN" altLang="en-US" i="1">
                    <a:solidFill>
                      <a:srgbClr val="FF3300"/>
                    </a:solidFill>
                    <a:sym typeface="Symbol" panose="05050102010706020507" pitchFamily="18" charset="2"/>
                  </a:rPr>
                  <a:t></a:t>
                </a:r>
                <a:r>
                  <a:rPr lang="en-US" altLang="zh-CN">
                    <a:solidFill>
                      <a:srgbClr val="FF3300"/>
                    </a:solidFill>
                    <a:sym typeface="Symbol" panose="05050102010706020507" pitchFamily="18" charset="2"/>
                  </a:rPr>
                  <a:t>,</a:t>
                </a:r>
                <a:r>
                  <a:rPr lang="en-US" altLang="zh-CN" i="1">
                    <a:solidFill>
                      <a:srgbClr val="FF3300"/>
                    </a:solidFill>
                    <a:sym typeface="Symbol" panose="05050102010706020507" pitchFamily="18" charset="2"/>
                  </a:rPr>
                  <a:t></a:t>
                </a:r>
                <a:r>
                  <a:rPr lang="en-US" altLang="zh-CN" baseline="-25000">
                    <a:solidFill>
                      <a:srgbClr val="FF3300"/>
                    </a:solidFill>
                    <a:sym typeface="Symbol" panose="05050102010706020507" pitchFamily="18" charset="2"/>
                  </a:rPr>
                  <a:t>0</a:t>
                </a:r>
                <a:endParaRPr lang="en-US" altLang="zh-CN" i="1">
                  <a:solidFill>
                    <a:srgbClr val="FF3300"/>
                  </a:solidFill>
                  <a:sym typeface="Symbol" panose="05050102010706020507" pitchFamily="18" charset="2"/>
                </a:endParaRPr>
              </a:p>
            </p:txBody>
          </p:sp>
          <p:sp>
            <p:nvSpPr>
              <p:cNvPr id="12305" name="Rectangle 13"/>
              <p:cNvSpPr>
                <a:spLocks noChangeArrowheads="1"/>
              </p:cNvSpPr>
              <p:nvPr/>
            </p:nvSpPr>
            <p:spPr bwMode="auto">
              <a:xfrm>
                <a:off x="3512416" y="4949972"/>
                <a:ext cx="1734191" cy="88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spcBef>
                    <a:spcPct val="0"/>
                  </a:spcBef>
                </a:pPr>
                <a:r>
                  <a:rPr lang="en-US" altLang="zh-CN">
                    <a:solidFill>
                      <a:schemeClr val="tx2"/>
                    </a:solidFill>
                  </a:rPr>
                  <a:t>  </a:t>
                </a:r>
                <a:r>
                  <a:rPr lang="zh-CN" altLang="en-US">
                    <a:solidFill>
                      <a:schemeClr val="tx2"/>
                    </a:solidFill>
                  </a:rPr>
                  <a:t>石墨体</a:t>
                </a:r>
              </a:p>
              <a:p>
                <a:pPr eaLnBrk="1" hangingPunct="1">
                  <a:spcBef>
                    <a:spcPct val="0"/>
                  </a:spcBef>
                </a:pPr>
                <a:r>
                  <a:rPr lang="en-US" altLang="zh-CN">
                    <a:solidFill>
                      <a:schemeClr val="tx2"/>
                    </a:solidFill>
                  </a:rPr>
                  <a:t>(</a:t>
                </a:r>
                <a:r>
                  <a:rPr lang="zh-CN" altLang="en-US">
                    <a:solidFill>
                      <a:schemeClr val="tx2"/>
                    </a:solidFill>
                  </a:rPr>
                  <a:t>散射物质</a:t>
                </a:r>
                <a:r>
                  <a:rPr lang="en-US" altLang="zh-CN">
                    <a:solidFill>
                      <a:schemeClr val="tx2"/>
                    </a:solidFill>
                  </a:rPr>
                  <a:t>)</a:t>
                </a:r>
              </a:p>
            </p:txBody>
          </p:sp>
          <p:grpSp>
            <p:nvGrpSpPr>
              <p:cNvPr id="12306" name="Group 92"/>
              <p:cNvGrpSpPr>
                <a:grpSpLocks/>
              </p:cNvGrpSpPr>
              <p:nvPr/>
            </p:nvGrpSpPr>
            <p:grpSpPr bwMode="auto">
              <a:xfrm>
                <a:off x="647700" y="2414588"/>
                <a:ext cx="7316788" cy="4066594"/>
                <a:chOff x="192" y="1392"/>
                <a:chExt cx="5136" cy="2854"/>
              </a:xfrm>
            </p:grpSpPr>
            <p:grpSp>
              <p:nvGrpSpPr>
                <p:cNvPr id="12308" name="Group 87"/>
                <p:cNvGrpSpPr>
                  <a:grpSpLocks/>
                </p:cNvGrpSpPr>
                <p:nvPr/>
              </p:nvGrpSpPr>
              <p:grpSpPr bwMode="auto">
                <a:xfrm>
                  <a:off x="192" y="1392"/>
                  <a:ext cx="5136" cy="2735"/>
                  <a:chOff x="192" y="1392"/>
                  <a:chExt cx="5136" cy="2735"/>
                </a:xfrm>
              </p:grpSpPr>
              <p:sp>
                <p:nvSpPr>
                  <p:cNvPr id="12311" name="Freeform 85"/>
                  <p:cNvSpPr>
                    <a:spLocks/>
                  </p:cNvSpPr>
                  <p:nvPr/>
                </p:nvSpPr>
                <p:spPr bwMode="auto">
                  <a:xfrm>
                    <a:off x="3177" y="2712"/>
                    <a:ext cx="80" cy="228"/>
                  </a:xfrm>
                  <a:custGeom>
                    <a:avLst/>
                    <a:gdLst>
                      <a:gd name="T0" fmla="*/ 0 w 80"/>
                      <a:gd name="T1" fmla="*/ 0 h 228"/>
                      <a:gd name="T2" fmla="*/ 72 w 80"/>
                      <a:gd name="T3" fmla="*/ 108 h 228"/>
                      <a:gd name="T4" fmla="*/ 48 w 80"/>
                      <a:gd name="T5" fmla="*/ 228 h 228"/>
                      <a:gd name="T6" fmla="*/ 0 60000 65536"/>
                      <a:gd name="T7" fmla="*/ 0 60000 65536"/>
                      <a:gd name="T8" fmla="*/ 0 60000 65536"/>
                      <a:gd name="T9" fmla="*/ 0 w 80"/>
                      <a:gd name="T10" fmla="*/ 0 h 228"/>
                      <a:gd name="T11" fmla="*/ 80 w 80"/>
                      <a:gd name="T12" fmla="*/ 228 h 228"/>
                    </a:gdLst>
                    <a:ahLst/>
                    <a:cxnLst>
                      <a:cxn ang="T6">
                        <a:pos x="T0" y="T1"/>
                      </a:cxn>
                      <a:cxn ang="T7">
                        <a:pos x="T2" y="T3"/>
                      </a:cxn>
                      <a:cxn ang="T8">
                        <a:pos x="T4" y="T5"/>
                      </a:cxn>
                    </a:cxnLst>
                    <a:rect l="T9" t="T10" r="T11" b="T12"/>
                    <a:pathLst>
                      <a:path w="80" h="228">
                        <a:moveTo>
                          <a:pt x="0" y="0"/>
                        </a:moveTo>
                        <a:cubicBezTo>
                          <a:pt x="32" y="35"/>
                          <a:pt x="64" y="70"/>
                          <a:pt x="72" y="108"/>
                        </a:cubicBezTo>
                        <a:cubicBezTo>
                          <a:pt x="80" y="146"/>
                          <a:pt x="64" y="187"/>
                          <a:pt x="48" y="228"/>
                        </a:cubicBezTo>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12312" name="Group 86"/>
                  <p:cNvGrpSpPr>
                    <a:grpSpLocks/>
                  </p:cNvGrpSpPr>
                  <p:nvPr/>
                </p:nvGrpSpPr>
                <p:grpSpPr bwMode="auto">
                  <a:xfrm>
                    <a:off x="192" y="1392"/>
                    <a:ext cx="5136" cy="2735"/>
                    <a:chOff x="192" y="1392"/>
                    <a:chExt cx="5136" cy="2735"/>
                  </a:xfrm>
                </p:grpSpPr>
                <p:sp>
                  <p:nvSpPr>
                    <p:cNvPr id="12313" name="Line 16"/>
                    <p:cNvSpPr>
                      <a:spLocks noChangeShapeType="1"/>
                    </p:cNvSpPr>
                    <p:nvPr/>
                  </p:nvSpPr>
                  <p:spPr bwMode="auto">
                    <a:xfrm>
                      <a:off x="2444" y="2944"/>
                      <a:ext cx="2028" cy="0"/>
                    </a:xfrm>
                    <a:prstGeom prst="line">
                      <a:avLst/>
                    </a:prstGeom>
                    <a:noFill/>
                    <a:ln w="190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Rectangle 17" descr="浅色下对角线"/>
                    <p:cNvSpPr>
                      <a:spLocks noChangeArrowheads="1"/>
                    </p:cNvSpPr>
                    <p:nvPr/>
                  </p:nvSpPr>
                  <p:spPr bwMode="auto">
                    <a:xfrm>
                      <a:off x="1547" y="2494"/>
                      <a:ext cx="127" cy="401"/>
                    </a:xfrm>
                    <a:prstGeom prst="rect">
                      <a:avLst/>
                    </a:prstGeom>
                    <a:pattFill prst="ltDnDiag">
                      <a:fgClr>
                        <a:schemeClr val="tx1"/>
                      </a:fgClr>
                      <a:bgClr>
                        <a:schemeClr val="bg1"/>
                      </a:bgClr>
                    </a:pattFill>
                    <a:ln w="28575">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15" name="Rectangle 18" descr="浅色下对角线"/>
                    <p:cNvSpPr>
                      <a:spLocks noChangeArrowheads="1"/>
                    </p:cNvSpPr>
                    <p:nvPr/>
                  </p:nvSpPr>
                  <p:spPr bwMode="auto">
                    <a:xfrm>
                      <a:off x="1547" y="2994"/>
                      <a:ext cx="127" cy="401"/>
                    </a:xfrm>
                    <a:prstGeom prst="rect">
                      <a:avLst/>
                    </a:prstGeom>
                    <a:pattFill prst="ltDnDiag">
                      <a:fgClr>
                        <a:schemeClr val="tx1"/>
                      </a:fgClr>
                      <a:bgClr>
                        <a:schemeClr val="bg1"/>
                      </a:bgClr>
                    </a:pattFill>
                    <a:ln w="28575">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16" name="Line 20"/>
                    <p:cNvSpPr>
                      <a:spLocks noChangeShapeType="1"/>
                    </p:cNvSpPr>
                    <p:nvPr/>
                  </p:nvSpPr>
                  <p:spPr bwMode="auto">
                    <a:xfrm flipV="1">
                      <a:off x="3390" y="2263"/>
                      <a:ext cx="766" cy="364"/>
                    </a:xfrm>
                    <a:prstGeom prst="line">
                      <a:avLst/>
                    </a:prstGeom>
                    <a:noFill/>
                    <a:ln w="190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Rectangle 21"/>
                    <p:cNvSpPr>
                      <a:spLocks noChangeArrowheads="1"/>
                    </p:cNvSpPr>
                    <p:nvPr/>
                  </p:nvSpPr>
                  <p:spPr bwMode="auto">
                    <a:xfrm rot="-265823">
                      <a:off x="3975" y="2172"/>
                      <a:ext cx="353" cy="88"/>
                    </a:xfrm>
                    <a:prstGeom prst="rect">
                      <a:avLst/>
                    </a:prstGeom>
                    <a:solidFill>
                      <a:schemeClr val="accent1"/>
                    </a:solidFill>
                    <a:ln w="28575">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18" name="Line 22"/>
                    <p:cNvSpPr>
                      <a:spLocks noChangeShapeType="1"/>
                    </p:cNvSpPr>
                    <p:nvPr/>
                  </p:nvSpPr>
                  <p:spPr bwMode="auto">
                    <a:xfrm>
                      <a:off x="4156" y="2263"/>
                      <a:ext cx="1127" cy="454"/>
                    </a:xfrm>
                    <a:prstGeom prst="line">
                      <a:avLst/>
                    </a:prstGeom>
                    <a:noFill/>
                    <a:ln w="190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Line 23"/>
                    <p:cNvSpPr>
                      <a:spLocks noChangeShapeType="1"/>
                    </p:cNvSpPr>
                    <p:nvPr/>
                  </p:nvSpPr>
                  <p:spPr bwMode="auto">
                    <a:xfrm flipH="1">
                      <a:off x="2714" y="2627"/>
                      <a:ext cx="676" cy="317"/>
                    </a:xfrm>
                    <a:prstGeom prst="line">
                      <a:avLst/>
                    </a:prstGeom>
                    <a:noFill/>
                    <a:ln w="19050">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Line 24"/>
                    <p:cNvSpPr>
                      <a:spLocks noChangeShapeType="1"/>
                    </p:cNvSpPr>
                    <p:nvPr/>
                  </p:nvSpPr>
                  <p:spPr bwMode="auto">
                    <a:xfrm flipH="1">
                      <a:off x="822" y="2944"/>
                      <a:ext cx="1622" cy="0"/>
                    </a:xfrm>
                    <a:prstGeom prst="line">
                      <a:avLst/>
                    </a:prstGeom>
                    <a:noFill/>
                    <a:ln w="19050">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5"/>
                    <p:cNvSpPr>
                      <a:spLocks noChangeShapeType="1"/>
                    </p:cNvSpPr>
                    <p:nvPr/>
                  </p:nvSpPr>
                  <p:spPr bwMode="auto">
                    <a:xfrm>
                      <a:off x="2444" y="2944"/>
                      <a:ext cx="27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AutoShape 27"/>
                    <p:cNvSpPr>
                      <a:spLocks noChangeArrowheads="1"/>
                    </p:cNvSpPr>
                    <p:nvPr/>
                  </p:nvSpPr>
                  <p:spPr bwMode="auto">
                    <a:xfrm rot="10800000" flipH="1" flipV="1">
                      <a:off x="558" y="2104"/>
                      <a:ext cx="248" cy="4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9 w 21600"/>
                        <a:gd name="T13" fmla="*/ 4524 h 21600"/>
                        <a:gd name="T14" fmla="*/ 17071 w 21600"/>
                        <a:gd name="T15" fmla="*/ 17124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hlink"/>
                    </a:solidFill>
                    <a:ln w="12700">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23" name="Arc 28"/>
                    <p:cNvSpPr>
                      <a:spLocks/>
                    </p:cNvSpPr>
                    <p:nvPr/>
                  </p:nvSpPr>
                  <p:spPr bwMode="auto">
                    <a:xfrm rot="10800000">
                      <a:off x="544" y="2011"/>
                      <a:ext cx="271" cy="407"/>
                    </a:xfrm>
                    <a:custGeom>
                      <a:avLst/>
                      <a:gdLst>
                        <a:gd name="T0" fmla="*/ 0 w 26710"/>
                        <a:gd name="T1" fmla="*/ 0 h 21600"/>
                        <a:gd name="T2" fmla="*/ 0 w 26710"/>
                        <a:gd name="T3" fmla="*/ 0 h 21600"/>
                        <a:gd name="T4" fmla="*/ 0 w 26710"/>
                        <a:gd name="T5" fmla="*/ 0 h 21600"/>
                        <a:gd name="T6" fmla="*/ 0 60000 65536"/>
                        <a:gd name="T7" fmla="*/ 0 60000 65536"/>
                        <a:gd name="T8" fmla="*/ 0 60000 65536"/>
                        <a:gd name="T9" fmla="*/ 0 w 26710"/>
                        <a:gd name="T10" fmla="*/ 0 h 21600"/>
                        <a:gd name="T11" fmla="*/ 26710 w 26710"/>
                        <a:gd name="T12" fmla="*/ 21600 h 21600"/>
                      </a:gdLst>
                      <a:ahLst/>
                      <a:cxnLst>
                        <a:cxn ang="T6">
                          <a:pos x="T0" y="T1"/>
                        </a:cxn>
                        <a:cxn ang="T7">
                          <a:pos x="T2" y="T3"/>
                        </a:cxn>
                        <a:cxn ang="T8">
                          <a:pos x="T4" y="T5"/>
                        </a:cxn>
                      </a:cxnLst>
                      <a:rect l="T9" t="T10" r="T11" b="T12"/>
                      <a:pathLst>
                        <a:path w="26710" h="21600" fill="none" extrusionOk="0">
                          <a:moveTo>
                            <a:pt x="26710" y="16863"/>
                          </a:moveTo>
                          <a:cubicBezTo>
                            <a:pt x="22879" y="19929"/>
                            <a:pt x="18118" y="21599"/>
                            <a:pt x="13212" y="21600"/>
                          </a:cubicBezTo>
                          <a:cubicBezTo>
                            <a:pt x="8429" y="21600"/>
                            <a:pt x="3783" y="20013"/>
                            <a:pt x="-1" y="17088"/>
                          </a:cubicBezTo>
                        </a:path>
                        <a:path w="26710" h="21600" stroke="0" extrusionOk="0">
                          <a:moveTo>
                            <a:pt x="26710" y="16863"/>
                          </a:moveTo>
                          <a:cubicBezTo>
                            <a:pt x="22879" y="19929"/>
                            <a:pt x="18118" y="21599"/>
                            <a:pt x="13212" y="21600"/>
                          </a:cubicBezTo>
                          <a:cubicBezTo>
                            <a:pt x="8429" y="21600"/>
                            <a:pt x="3783" y="20013"/>
                            <a:pt x="-1" y="17088"/>
                          </a:cubicBezTo>
                          <a:lnTo>
                            <a:pt x="13212" y="0"/>
                          </a:lnTo>
                          <a:close/>
                        </a:path>
                      </a:pathLst>
                    </a:custGeom>
                    <a:solidFill>
                      <a:schemeClr val="hlink"/>
                    </a:solidFill>
                    <a:ln w="12700" cap="rnd">
                      <a:solidFill>
                        <a:schemeClr val="tx1"/>
                      </a:solidFill>
                      <a:round/>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24" name="Arc 29"/>
                    <p:cNvSpPr>
                      <a:spLocks/>
                    </p:cNvSpPr>
                    <p:nvPr/>
                  </p:nvSpPr>
                  <p:spPr bwMode="auto">
                    <a:xfrm rot="10800000">
                      <a:off x="272" y="2748"/>
                      <a:ext cx="415" cy="652"/>
                    </a:xfrm>
                    <a:custGeom>
                      <a:avLst/>
                      <a:gdLst>
                        <a:gd name="T0" fmla="*/ 0 w 21600"/>
                        <a:gd name="T1" fmla="*/ 0 h 33849"/>
                        <a:gd name="T2" fmla="*/ 0 w 21600"/>
                        <a:gd name="T3" fmla="*/ 0 h 33849"/>
                        <a:gd name="T4" fmla="*/ 0 w 21600"/>
                        <a:gd name="T5" fmla="*/ 0 h 33849"/>
                        <a:gd name="T6" fmla="*/ 0 60000 65536"/>
                        <a:gd name="T7" fmla="*/ 0 60000 65536"/>
                        <a:gd name="T8" fmla="*/ 0 60000 65536"/>
                        <a:gd name="T9" fmla="*/ 0 w 21600"/>
                        <a:gd name="T10" fmla="*/ 0 h 33849"/>
                        <a:gd name="T11" fmla="*/ 21600 w 21600"/>
                        <a:gd name="T12" fmla="*/ 33849 h 33849"/>
                      </a:gdLst>
                      <a:ahLst/>
                      <a:cxnLst>
                        <a:cxn ang="T6">
                          <a:pos x="T0" y="T1"/>
                        </a:cxn>
                        <a:cxn ang="T7">
                          <a:pos x="T2" y="T3"/>
                        </a:cxn>
                        <a:cxn ang="T8">
                          <a:pos x="T4" y="T5"/>
                        </a:cxn>
                      </a:cxnLst>
                      <a:rect l="T9" t="T10" r="T11" b="T12"/>
                      <a:pathLst>
                        <a:path w="21600" h="33849" fill="none" extrusionOk="0">
                          <a:moveTo>
                            <a:pt x="13519" y="-1"/>
                          </a:moveTo>
                          <a:cubicBezTo>
                            <a:pt x="18627" y="4099"/>
                            <a:pt x="21600" y="10295"/>
                            <a:pt x="21600" y="16846"/>
                          </a:cubicBezTo>
                          <a:cubicBezTo>
                            <a:pt x="21600" y="23484"/>
                            <a:pt x="18547" y="29754"/>
                            <a:pt x="13321" y="33849"/>
                          </a:cubicBezTo>
                        </a:path>
                        <a:path w="21600" h="33849" stroke="0" extrusionOk="0">
                          <a:moveTo>
                            <a:pt x="13519" y="-1"/>
                          </a:moveTo>
                          <a:cubicBezTo>
                            <a:pt x="18627" y="4099"/>
                            <a:pt x="21600" y="10295"/>
                            <a:pt x="21600" y="16846"/>
                          </a:cubicBezTo>
                          <a:cubicBezTo>
                            <a:pt x="21600" y="23484"/>
                            <a:pt x="18547" y="29754"/>
                            <a:pt x="13321" y="33849"/>
                          </a:cubicBezTo>
                          <a:lnTo>
                            <a:pt x="0" y="16846"/>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25" name="Arc 30"/>
                    <p:cNvSpPr>
                      <a:spLocks/>
                    </p:cNvSpPr>
                    <p:nvPr/>
                  </p:nvSpPr>
                  <p:spPr bwMode="auto">
                    <a:xfrm>
                      <a:off x="628" y="2755"/>
                      <a:ext cx="441" cy="645"/>
                    </a:xfrm>
                    <a:custGeom>
                      <a:avLst/>
                      <a:gdLst>
                        <a:gd name="T0" fmla="*/ 0 w 21600"/>
                        <a:gd name="T1" fmla="*/ 0 h 29208"/>
                        <a:gd name="T2" fmla="*/ 0 w 21600"/>
                        <a:gd name="T3" fmla="*/ 0 h 29208"/>
                        <a:gd name="T4" fmla="*/ 0 w 21600"/>
                        <a:gd name="T5" fmla="*/ 0 h 29208"/>
                        <a:gd name="T6" fmla="*/ 0 60000 65536"/>
                        <a:gd name="T7" fmla="*/ 0 60000 65536"/>
                        <a:gd name="T8" fmla="*/ 0 60000 65536"/>
                        <a:gd name="T9" fmla="*/ 0 w 21600"/>
                        <a:gd name="T10" fmla="*/ 0 h 29208"/>
                        <a:gd name="T11" fmla="*/ 21600 w 21600"/>
                        <a:gd name="T12" fmla="*/ 29208 h 29208"/>
                      </a:gdLst>
                      <a:ahLst/>
                      <a:cxnLst>
                        <a:cxn ang="T6">
                          <a:pos x="T0" y="T1"/>
                        </a:cxn>
                        <a:cxn ang="T7">
                          <a:pos x="T2" y="T3"/>
                        </a:cxn>
                        <a:cxn ang="T8">
                          <a:pos x="T4" y="T5"/>
                        </a:cxn>
                      </a:cxnLst>
                      <a:rect l="T9" t="T10" r="T11" b="T12"/>
                      <a:pathLst>
                        <a:path w="21600" h="29208" fill="none" extrusionOk="0">
                          <a:moveTo>
                            <a:pt x="16051" y="-1"/>
                          </a:moveTo>
                          <a:cubicBezTo>
                            <a:pt x="19623" y="3966"/>
                            <a:pt x="21600" y="9115"/>
                            <a:pt x="21600" y="14454"/>
                          </a:cubicBezTo>
                          <a:cubicBezTo>
                            <a:pt x="21600" y="19932"/>
                            <a:pt x="19518" y="25206"/>
                            <a:pt x="15775" y="29207"/>
                          </a:cubicBezTo>
                        </a:path>
                        <a:path w="21600" h="29208" stroke="0" extrusionOk="0">
                          <a:moveTo>
                            <a:pt x="16051" y="-1"/>
                          </a:moveTo>
                          <a:cubicBezTo>
                            <a:pt x="19623" y="3966"/>
                            <a:pt x="21600" y="9115"/>
                            <a:pt x="21600" y="14454"/>
                          </a:cubicBezTo>
                          <a:cubicBezTo>
                            <a:pt x="21600" y="19932"/>
                            <a:pt x="19518" y="25206"/>
                            <a:pt x="15775" y="29207"/>
                          </a:cubicBezTo>
                          <a:lnTo>
                            <a:pt x="0" y="14454"/>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26" name="Arc 31"/>
                    <p:cNvSpPr>
                      <a:spLocks/>
                    </p:cNvSpPr>
                    <p:nvPr/>
                  </p:nvSpPr>
                  <p:spPr bwMode="auto">
                    <a:xfrm rot="10800000">
                      <a:off x="246" y="3377"/>
                      <a:ext cx="271" cy="206"/>
                    </a:xfrm>
                    <a:custGeom>
                      <a:avLst/>
                      <a:gdLst>
                        <a:gd name="T0" fmla="*/ 0 w 21600"/>
                        <a:gd name="T1" fmla="*/ 0 h 16419"/>
                        <a:gd name="T2" fmla="*/ 0 w 21600"/>
                        <a:gd name="T3" fmla="*/ 0 h 16419"/>
                        <a:gd name="T4" fmla="*/ 0 w 21600"/>
                        <a:gd name="T5" fmla="*/ 0 h 16419"/>
                        <a:gd name="T6" fmla="*/ 0 60000 65536"/>
                        <a:gd name="T7" fmla="*/ 0 60000 65536"/>
                        <a:gd name="T8" fmla="*/ 0 60000 65536"/>
                        <a:gd name="T9" fmla="*/ 0 w 21600"/>
                        <a:gd name="T10" fmla="*/ 0 h 16419"/>
                        <a:gd name="T11" fmla="*/ 21600 w 21600"/>
                        <a:gd name="T12" fmla="*/ 16419 h 16419"/>
                      </a:gdLst>
                      <a:ahLst/>
                      <a:cxnLst>
                        <a:cxn ang="T6">
                          <a:pos x="T0" y="T1"/>
                        </a:cxn>
                        <a:cxn ang="T7">
                          <a:pos x="T2" y="T3"/>
                        </a:cxn>
                        <a:cxn ang="T8">
                          <a:pos x="T4" y="T5"/>
                        </a:cxn>
                      </a:cxnLst>
                      <a:rect l="T9" t="T10" r="T11" b="T12"/>
                      <a:pathLst>
                        <a:path w="21600" h="16419" fill="none" extrusionOk="0">
                          <a:moveTo>
                            <a:pt x="7565" y="16418"/>
                          </a:moveTo>
                          <a:cubicBezTo>
                            <a:pt x="2764" y="12315"/>
                            <a:pt x="0" y="6315"/>
                            <a:pt x="0" y="0"/>
                          </a:cubicBezTo>
                        </a:path>
                        <a:path w="21600" h="16419" stroke="0" extrusionOk="0">
                          <a:moveTo>
                            <a:pt x="7565" y="16418"/>
                          </a:moveTo>
                          <a:cubicBezTo>
                            <a:pt x="2764" y="12315"/>
                            <a:pt x="0" y="6315"/>
                            <a:pt x="0" y="0"/>
                          </a:cubicBez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27" name="Arc 32"/>
                    <p:cNvSpPr>
                      <a:spLocks/>
                    </p:cNvSpPr>
                    <p:nvPr/>
                  </p:nvSpPr>
                  <p:spPr bwMode="auto">
                    <a:xfrm rot="10800000">
                      <a:off x="192" y="2554"/>
                      <a:ext cx="325" cy="216"/>
                    </a:xfrm>
                    <a:custGeom>
                      <a:avLst/>
                      <a:gdLst>
                        <a:gd name="T0" fmla="*/ 0 w 21600"/>
                        <a:gd name="T1" fmla="*/ 0 h 15480"/>
                        <a:gd name="T2" fmla="*/ 0 w 21600"/>
                        <a:gd name="T3" fmla="*/ 0 h 15480"/>
                        <a:gd name="T4" fmla="*/ 0 w 21600"/>
                        <a:gd name="T5" fmla="*/ 0 h 15480"/>
                        <a:gd name="T6" fmla="*/ 0 60000 65536"/>
                        <a:gd name="T7" fmla="*/ 0 60000 65536"/>
                        <a:gd name="T8" fmla="*/ 0 60000 65536"/>
                        <a:gd name="T9" fmla="*/ 0 w 21600"/>
                        <a:gd name="T10" fmla="*/ 0 h 15480"/>
                        <a:gd name="T11" fmla="*/ 21600 w 21600"/>
                        <a:gd name="T12" fmla="*/ 15480 h 15480"/>
                      </a:gdLst>
                      <a:ahLst/>
                      <a:cxnLst>
                        <a:cxn ang="T6">
                          <a:pos x="T0" y="T1"/>
                        </a:cxn>
                        <a:cxn ang="T7">
                          <a:pos x="T2" y="T3"/>
                        </a:cxn>
                        <a:cxn ang="T8">
                          <a:pos x="T4" y="T5"/>
                        </a:cxn>
                      </a:cxnLst>
                      <a:rect l="T9" t="T10" r="T11" b="T12"/>
                      <a:pathLst>
                        <a:path w="21600" h="15480" fill="none" extrusionOk="0">
                          <a:moveTo>
                            <a:pt x="0" y="15480"/>
                          </a:moveTo>
                          <a:cubicBezTo>
                            <a:pt x="0" y="9649"/>
                            <a:pt x="2357" y="4066"/>
                            <a:pt x="6535" y="-1"/>
                          </a:cubicBezTo>
                        </a:path>
                        <a:path w="21600" h="15480" stroke="0" extrusionOk="0">
                          <a:moveTo>
                            <a:pt x="0" y="15480"/>
                          </a:moveTo>
                          <a:cubicBezTo>
                            <a:pt x="0" y="9649"/>
                            <a:pt x="2357" y="4066"/>
                            <a:pt x="6535" y="-1"/>
                          </a:cubicBezTo>
                          <a:lnTo>
                            <a:pt x="21600" y="1548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28" name="Arc 33"/>
                    <p:cNvSpPr>
                      <a:spLocks/>
                    </p:cNvSpPr>
                    <p:nvPr/>
                  </p:nvSpPr>
                  <p:spPr bwMode="auto">
                    <a:xfrm rot="10800000">
                      <a:off x="867" y="2554"/>
                      <a:ext cx="298" cy="224"/>
                    </a:xfrm>
                    <a:custGeom>
                      <a:avLst/>
                      <a:gdLst>
                        <a:gd name="T0" fmla="*/ 0 w 21600"/>
                        <a:gd name="T1" fmla="*/ 0 h 14873"/>
                        <a:gd name="T2" fmla="*/ 0 w 21600"/>
                        <a:gd name="T3" fmla="*/ 0 h 14873"/>
                        <a:gd name="T4" fmla="*/ 0 w 21600"/>
                        <a:gd name="T5" fmla="*/ 0 h 14873"/>
                        <a:gd name="T6" fmla="*/ 0 60000 65536"/>
                        <a:gd name="T7" fmla="*/ 0 60000 65536"/>
                        <a:gd name="T8" fmla="*/ 0 60000 65536"/>
                        <a:gd name="T9" fmla="*/ 0 w 21600"/>
                        <a:gd name="T10" fmla="*/ 0 h 14873"/>
                        <a:gd name="T11" fmla="*/ 21600 w 21600"/>
                        <a:gd name="T12" fmla="*/ 14873 h 14873"/>
                      </a:gdLst>
                      <a:ahLst/>
                      <a:cxnLst>
                        <a:cxn ang="T6">
                          <a:pos x="T0" y="T1"/>
                        </a:cxn>
                        <a:cxn ang="T7">
                          <a:pos x="T2" y="T3"/>
                        </a:cxn>
                        <a:cxn ang="T8">
                          <a:pos x="T4" y="T5"/>
                        </a:cxn>
                      </a:cxnLst>
                      <a:rect l="T9" t="T10" r="T11" b="T12"/>
                      <a:pathLst>
                        <a:path w="21600" h="14873" fill="none" extrusionOk="0">
                          <a:moveTo>
                            <a:pt x="15663" y="-1"/>
                          </a:moveTo>
                          <a:cubicBezTo>
                            <a:pt x="19474" y="4013"/>
                            <a:pt x="21600" y="9337"/>
                            <a:pt x="21600" y="14873"/>
                          </a:cubicBezTo>
                        </a:path>
                        <a:path w="21600" h="14873" stroke="0" extrusionOk="0">
                          <a:moveTo>
                            <a:pt x="15663" y="-1"/>
                          </a:moveTo>
                          <a:cubicBezTo>
                            <a:pt x="19474" y="4013"/>
                            <a:pt x="21600" y="9337"/>
                            <a:pt x="21600" y="14873"/>
                          </a:cubicBezTo>
                          <a:lnTo>
                            <a:pt x="0" y="14873"/>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29" name="Arc 34"/>
                    <p:cNvSpPr>
                      <a:spLocks/>
                    </p:cNvSpPr>
                    <p:nvPr/>
                  </p:nvSpPr>
                  <p:spPr bwMode="auto">
                    <a:xfrm rot="10800000">
                      <a:off x="867" y="3385"/>
                      <a:ext cx="360" cy="199"/>
                    </a:xfrm>
                    <a:custGeom>
                      <a:avLst/>
                      <a:gdLst>
                        <a:gd name="T0" fmla="*/ 0 w 21600"/>
                        <a:gd name="T1" fmla="*/ 0 h 13765"/>
                        <a:gd name="T2" fmla="*/ 0 w 21600"/>
                        <a:gd name="T3" fmla="*/ 0 h 13765"/>
                        <a:gd name="T4" fmla="*/ 0 w 21600"/>
                        <a:gd name="T5" fmla="*/ 0 h 13765"/>
                        <a:gd name="T6" fmla="*/ 0 60000 65536"/>
                        <a:gd name="T7" fmla="*/ 0 60000 65536"/>
                        <a:gd name="T8" fmla="*/ 0 60000 65536"/>
                        <a:gd name="T9" fmla="*/ 0 w 21600"/>
                        <a:gd name="T10" fmla="*/ 0 h 13765"/>
                        <a:gd name="T11" fmla="*/ 21600 w 21600"/>
                        <a:gd name="T12" fmla="*/ 13765 h 13765"/>
                      </a:gdLst>
                      <a:ahLst/>
                      <a:cxnLst>
                        <a:cxn ang="T6">
                          <a:pos x="T0" y="T1"/>
                        </a:cxn>
                        <a:cxn ang="T7">
                          <a:pos x="T2" y="T3"/>
                        </a:cxn>
                        <a:cxn ang="T8">
                          <a:pos x="T4" y="T5"/>
                        </a:cxn>
                      </a:cxnLst>
                      <a:rect l="T9" t="T10" r="T11" b="T12"/>
                      <a:pathLst>
                        <a:path w="21600" h="13765" fill="none" extrusionOk="0">
                          <a:moveTo>
                            <a:pt x="21600" y="0"/>
                          </a:moveTo>
                          <a:cubicBezTo>
                            <a:pt x="21600" y="5024"/>
                            <a:pt x="19848" y="9892"/>
                            <a:pt x="16645" y="13764"/>
                          </a:cubicBezTo>
                        </a:path>
                        <a:path w="21600" h="13765" stroke="0" extrusionOk="0">
                          <a:moveTo>
                            <a:pt x="21600" y="0"/>
                          </a:moveTo>
                          <a:cubicBezTo>
                            <a:pt x="21600" y="5024"/>
                            <a:pt x="19848" y="9892"/>
                            <a:pt x="16645" y="13764"/>
                          </a:cubicBezTo>
                          <a:lnTo>
                            <a:pt x="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30" name="Arc 35"/>
                    <p:cNvSpPr>
                      <a:spLocks/>
                    </p:cNvSpPr>
                    <p:nvPr/>
                  </p:nvSpPr>
                  <p:spPr bwMode="auto">
                    <a:xfrm rot="10800000">
                      <a:off x="517" y="2010"/>
                      <a:ext cx="351" cy="190"/>
                    </a:xfrm>
                    <a:custGeom>
                      <a:avLst/>
                      <a:gdLst>
                        <a:gd name="T0" fmla="*/ 0 w 43196"/>
                        <a:gd name="T1" fmla="*/ 0 h 21600"/>
                        <a:gd name="T2" fmla="*/ 0 w 43196"/>
                        <a:gd name="T3" fmla="*/ 0 h 21600"/>
                        <a:gd name="T4" fmla="*/ 0 w 43196"/>
                        <a:gd name="T5" fmla="*/ 0 h 21600"/>
                        <a:gd name="T6" fmla="*/ 0 60000 65536"/>
                        <a:gd name="T7" fmla="*/ 0 60000 65536"/>
                        <a:gd name="T8" fmla="*/ 0 60000 65536"/>
                        <a:gd name="T9" fmla="*/ 0 w 43196"/>
                        <a:gd name="T10" fmla="*/ 0 h 21600"/>
                        <a:gd name="T11" fmla="*/ 43196 w 43196"/>
                        <a:gd name="T12" fmla="*/ 21600 h 21600"/>
                      </a:gdLst>
                      <a:ahLst/>
                      <a:cxnLst>
                        <a:cxn ang="T6">
                          <a:pos x="T0" y="T1"/>
                        </a:cxn>
                        <a:cxn ang="T7">
                          <a:pos x="T2" y="T3"/>
                        </a:cxn>
                        <a:cxn ang="T8">
                          <a:pos x="T4" y="T5"/>
                        </a:cxn>
                      </a:cxnLst>
                      <a:rect l="T9" t="T10" r="T11" b="T12"/>
                      <a:pathLst>
                        <a:path w="43196" h="21600" fill="none" extrusionOk="0">
                          <a:moveTo>
                            <a:pt x="43196" y="0"/>
                          </a:moveTo>
                          <a:cubicBezTo>
                            <a:pt x="43196" y="11929"/>
                            <a:pt x="33525" y="21600"/>
                            <a:pt x="21596" y="21600"/>
                          </a:cubicBezTo>
                          <a:cubicBezTo>
                            <a:pt x="9834" y="21600"/>
                            <a:pt x="234" y="12189"/>
                            <a:pt x="0" y="429"/>
                          </a:cubicBezTo>
                        </a:path>
                        <a:path w="43196" h="21600" stroke="0" extrusionOk="0">
                          <a:moveTo>
                            <a:pt x="43196" y="0"/>
                          </a:moveTo>
                          <a:cubicBezTo>
                            <a:pt x="43196" y="11929"/>
                            <a:pt x="33525" y="21600"/>
                            <a:pt x="21596" y="21600"/>
                          </a:cubicBezTo>
                          <a:cubicBezTo>
                            <a:pt x="9834" y="21600"/>
                            <a:pt x="234" y="12189"/>
                            <a:pt x="0" y="429"/>
                          </a:cubicBezTo>
                          <a:lnTo>
                            <a:pt x="21596"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31" name="Line 36"/>
                    <p:cNvSpPr>
                      <a:spLocks noChangeShapeType="1"/>
                    </p:cNvSpPr>
                    <p:nvPr/>
                  </p:nvSpPr>
                  <p:spPr bwMode="auto">
                    <a:xfrm flipV="1">
                      <a:off x="516" y="3583"/>
                      <a:ext cx="0" cy="299"/>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2" name="Line 37"/>
                    <p:cNvSpPr>
                      <a:spLocks noChangeShapeType="1"/>
                    </p:cNvSpPr>
                    <p:nvPr/>
                  </p:nvSpPr>
                  <p:spPr bwMode="auto">
                    <a:xfrm flipV="1">
                      <a:off x="867" y="3583"/>
                      <a:ext cx="0" cy="299"/>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3" name="Line 38"/>
                    <p:cNvSpPr>
                      <a:spLocks noChangeShapeType="1"/>
                    </p:cNvSpPr>
                    <p:nvPr/>
                  </p:nvSpPr>
                  <p:spPr bwMode="auto">
                    <a:xfrm flipV="1">
                      <a:off x="516" y="2199"/>
                      <a:ext cx="0" cy="35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4" name="Line 39"/>
                    <p:cNvSpPr>
                      <a:spLocks noChangeShapeType="1"/>
                    </p:cNvSpPr>
                    <p:nvPr/>
                  </p:nvSpPr>
                  <p:spPr bwMode="auto">
                    <a:xfrm flipV="1">
                      <a:off x="867" y="2199"/>
                      <a:ext cx="0" cy="35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5" name="AutoShape 41"/>
                    <p:cNvSpPr>
                      <a:spLocks noChangeArrowheads="1"/>
                    </p:cNvSpPr>
                    <p:nvPr/>
                  </p:nvSpPr>
                  <p:spPr bwMode="auto">
                    <a:xfrm flipV="1">
                      <a:off x="600" y="3642"/>
                      <a:ext cx="169" cy="3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529 h 21600"/>
                        <a:gd name="T14" fmla="*/ 17127 w 21600"/>
                        <a:gd name="T15" fmla="*/ 1712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hlink"/>
                    </a:solidFill>
                    <a:ln w="12700">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36" name="Arc 42"/>
                    <p:cNvSpPr>
                      <a:spLocks/>
                    </p:cNvSpPr>
                    <p:nvPr/>
                  </p:nvSpPr>
                  <p:spPr bwMode="auto">
                    <a:xfrm rot="10800000">
                      <a:off x="589" y="3910"/>
                      <a:ext cx="204" cy="164"/>
                    </a:xfrm>
                    <a:custGeom>
                      <a:avLst/>
                      <a:gdLst>
                        <a:gd name="T0" fmla="*/ 0 w 26579"/>
                        <a:gd name="T1" fmla="*/ 0 h 21600"/>
                        <a:gd name="T2" fmla="*/ 0 w 26579"/>
                        <a:gd name="T3" fmla="*/ 0 h 21600"/>
                        <a:gd name="T4" fmla="*/ 0 w 26579"/>
                        <a:gd name="T5" fmla="*/ 0 h 21600"/>
                        <a:gd name="T6" fmla="*/ 0 60000 65536"/>
                        <a:gd name="T7" fmla="*/ 0 60000 65536"/>
                        <a:gd name="T8" fmla="*/ 0 60000 65536"/>
                        <a:gd name="T9" fmla="*/ 0 w 26579"/>
                        <a:gd name="T10" fmla="*/ 0 h 21600"/>
                        <a:gd name="T11" fmla="*/ 26579 w 26579"/>
                        <a:gd name="T12" fmla="*/ 21600 h 21600"/>
                      </a:gdLst>
                      <a:ahLst/>
                      <a:cxnLst>
                        <a:cxn ang="T6">
                          <a:pos x="T0" y="T1"/>
                        </a:cxn>
                        <a:cxn ang="T7">
                          <a:pos x="T2" y="T3"/>
                        </a:cxn>
                        <a:cxn ang="T8">
                          <a:pos x="T4" y="T5"/>
                        </a:cxn>
                      </a:cxnLst>
                      <a:rect l="T9" t="T10" r="T11" b="T12"/>
                      <a:pathLst>
                        <a:path w="26579" h="21600" fill="none" extrusionOk="0">
                          <a:moveTo>
                            <a:pt x="0" y="4443"/>
                          </a:moveTo>
                          <a:cubicBezTo>
                            <a:pt x="3767" y="1561"/>
                            <a:pt x="8379" y="-1"/>
                            <a:pt x="13123" y="0"/>
                          </a:cubicBezTo>
                          <a:cubicBezTo>
                            <a:pt x="18011" y="0"/>
                            <a:pt x="22754" y="1658"/>
                            <a:pt x="26578" y="4703"/>
                          </a:cubicBezTo>
                        </a:path>
                        <a:path w="26579" h="21600" stroke="0" extrusionOk="0">
                          <a:moveTo>
                            <a:pt x="0" y="4443"/>
                          </a:moveTo>
                          <a:cubicBezTo>
                            <a:pt x="3767" y="1561"/>
                            <a:pt x="8379" y="-1"/>
                            <a:pt x="13123" y="0"/>
                          </a:cubicBezTo>
                          <a:cubicBezTo>
                            <a:pt x="18011" y="0"/>
                            <a:pt x="22754" y="1658"/>
                            <a:pt x="26578" y="4703"/>
                          </a:cubicBezTo>
                          <a:lnTo>
                            <a:pt x="13123" y="21600"/>
                          </a:lnTo>
                          <a:close/>
                        </a:path>
                      </a:pathLst>
                    </a:custGeom>
                    <a:solidFill>
                      <a:schemeClr val="hlink"/>
                    </a:solidFill>
                    <a:ln w="12700" cap="rnd">
                      <a:solidFill>
                        <a:schemeClr val="tx1"/>
                      </a:solidFill>
                      <a:round/>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37" name="Freeform 43"/>
                    <p:cNvSpPr>
                      <a:spLocks/>
                    </p:cNvSpPr>
                    <p:nvPr/>
                  </p:nvSpPr>
                  <p:spPr bwMode="auto">
                    <a:xfrm>
                      <a:off x="651" y="3448"/>
                      <a:ext cx="82" cy="679"/>
                    </a:xfrm>
                    <a:custGeom>
                      <a:avLst/>
                      <a:gdLst>
                        <a:gd name="T0" fmla="*/ 0 w 87"/>
                        <a:gd name="T1" fmla="*/ 9 h 718"/>
                        <a:gd name="T2" fmla="*/ 7 w 87"/>
                        <a:gd name="T3" fmla="*/ 3 h 718"/>
                        <a:gd name="T4" fmla="*/ 8 w 87"/>
                        <a:gd name="T5" fmla="*/ 0 h 718"/>
                        <a:gd name="T6" fmla="*/ 8 w 87"/>
                        <a:gd name="T7" fmla="*/ 3 h 718"/>
                        <a:gd name="T8" fmla="*/ 12 w 87"/>
                        <a:gd name="T9" fmla="*/ 9 h 718"/>
                        <a:gd name="T10" fmla="*/ 15 w 87"/>
                        <a:gd name="T11" fmla="*/ 11 h 718"/>
                        <a:gd name="T12" fmla="*/ 16 w 87"/>
                        <a:gd name="T13" fmla="*/ 20 h 718"/>
                        <a:gd name="T14" fmla="*/ 16 w 87"/>
                        <a:gd name="T15" fmla="*/ 24 h 718"/>
                        <a:gd name="T16" fmla="*/ 14 w 87"/>
                        <a:gd name="T17" fmla="*/ 29 h 718"/>
                        <a:gd name="T18" fmla="*/ 10 w 87"/>
                        <a:gd name="T19" fmla="*/ 29 h 718"/>
                        <a:gd name="T20" fmla="*/ 8 w 87"/>
                        <a:gd name="T21" fmla="*/ 25 h 718"/>
                        <a:gd name="T22" fmla="*/ 8 w 87"/>
                        <a:gd name="T23" fmla="*/ 20 h 718"/>
                        <a:gd name="T24" fmla="*/ 8 w 87"/>
                        <a:gd name="T25" fmla="*/ 14 h 718"/>
                        <a:gd name="T26" fmla="*/ 8 w 87"/>
                        <a:gd name="T27" fmla="*/ 9 h 718"/>
                        <a:gd name="T28" fmla="*/ 11 w 87"/>
                        <a:gd name="T29" fmla="*/ 9 h 718"/>
                        <a:gd name="T30" fmla="*/ 16 w 87"/>
                        <a:gd name="T31" fmla="*/ 0 h 718"/>
                        <a:gd name="T32" fmla="*/ 19 w 87"/>
                        <a:gd name="T33" fmla="*/ 0 h 718"/>
                        <a:gd name="T34" fmla="*/ 23 w 87"/>
                        <a:gd name="T35" fmla="*/ 9 h 718"/>
                        <a:gd name="T36" fmla="*/ 24 w 87"/>
                        <a:gd name="T37" fmla="*/ 9 h 718"/>
                        <a:gd name="T38" fmla="*/ 25 w 87"/>
                        <a:gd name="T39" fmla="*/ 15 h 718"/>
                        <a:gd name="T40" fmla="*/ 25 w 87"/>
                        <a:gd name="T41" fmla="*/ 23 h 718"/>
                        <a:gd name="T42" fmla="*/ 24 w 87"/>
                        <a:gd name="T43" fmla="*/ 28 h 718"/>
                        <a:gd name="T44" fmla="*/ 21 w 87"/>
                        <a:gd name="T45" fmla="*/ 28 h 718"/>
                        <a:gd name="T46" fmla="*/ 19 w 87"/>
                        <a:gd name="T47" fmla="*/ 23 h 718"/>
                        <a:gd name="T48" fmla="*/ 19 w 87"/>
                        <a:gd name="T49" fmla="*/ 17 h 718"/>
                        <a:gd name="T50" fmla="*/ 19 w 87"/>
                        <a:gd name="T51" fmla="*/ 9 h 718"/>
                        <a:gd name="T52" fmla="*/ 22 w 87"/>
                        <a:gd name="T53" fmla="*/ 9 h 718"/>
                        <a:gd name="T54" fmla="*/ 24 w 87"/>
                        <a:gd name="T55" fmla="*/ 6 h 718"/>
                        <a:gd name="T56" fmla="*/ 28 w 87"/>
                        <a:gd name="T57" fmla="*/ 6 h 718"/>
                        <a:gd name="T58" fmla="*/ 31 w 87"/>
                        <a:gd name="T59" fmla="*/ 9 h 718"/>
                        <a:gd name="T60" fmla="*/ 33 w 87"/>
                        <a:gd name="T61" fmla="*/ 12 h 718"/>
                        <a:gd name="T62" fmla="*/ 34 w 87"/>
                        <a:gd name="T63" fmla="*/ 20 h 7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7"/>
                        <a:gd name="T97" fmla="*/ 0 h 718"/>
                        <a:gd name="T98" fmla="*/ 87 w 87"/>
                        <a:gd name="T99" fmla="*/ 718 h 7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7" h="718">
                          <a:moveTo>
                            <a:pt x="0" y="687"/>
                          </a:moveTo>
                          <a:lnTo>
                            <a:pt x="0" y="10"/>
                          </a:lnTo>
                          <a:lnTo>
                            <a:pt x="3" y="3"/>
                          </a:lnTo>
                          <a:lnTo>
                            <a:pt x="7" y="3"/>
                          </a:lnTo>
                          <a:lnTo>
                            <a:pt x="11" y="0"/>
                          </a:lnTo>
                          <a:lnTo>
                            <a:pt x="15" y="0"/>
                          </a:lnTo>
                          <a:lnTo>
                            <a:pt x="20" y="0"/>
                          </a:lnTo>
                          <a:lnTo>
                            <a:pt x="24" y="3"/>
                          </a:lnTo>
                          <a:lnTo>
                            <a:pt x="28" y="6"/>
                          </a:lnTo>
                          <a:lnTo>
                            <a:pt x="31" y="15"/>
                          </a:lnTo>
                          <a:lnTo>
                            <a:pt x="34" y="21"/>
                          </a:lnTo>
                          <a:lnTo>
                            <a:pt x="36" y="27"/>
                          </a:lnTo>
                          <a:lnTo>
                            <a:pt x="37" y="36"/>
                          </a:lnTo>
                          <a:lnTo>
                            <a:pt x="39" y="45"/>
                          </a:lnTo>
                          <a:lnTo>
                            <a:pt x="39" y="51"/>
                          </a:lnTo>
                          <a:lnTo>
                            <a:pt x="39" y="59"/>
                          </a:lnTo>
                          <a:lnTo>
                            <a:pt x="39" y="68"/>
                          </a:lnTo>
                          <a:lnTo>
                            <a:pt x="34" y="71"/>
                          </a:lnTo>
                          <a:lnTo>
                            <a:pt x="31" y="71"/>
                          </a:lnTo>
                          <a:lnTo>
                            <a:pt x="26" y="71"/>
                          </a:lnTo>
                          <a:lnTo>
                            <a:pt x="21" y="68"/>
                          </a:lnTo>
                          <a:lnTo>
                            <a:pt x="21" y="62"/>
                          </a:lnTo>
                          <a:lnTo>
                            <a:pt x="20" y="53"/>
                          </a:lnTo>
                          <a:lnTo>
                            <a:pt x="18" y="47"/>
                          </a:lnTo>
                          <a:lnTo>
                            <a:pt x="18" y="39"/>
                          </a:lnTo>
                          <a:lnTo>
                            <a:pt x="18" y="33"/>
                          </a:lnTo>
                          <a:lnTo>
                            <a:pt x="18" y="24"/>
                          </a:lnTo>
                          <a:lnTo>
                            <a:pt x="21" y="21"/>
                          </a:lnTo>
                          <a:lnTo>
                            <a:pt x="26" y="12"/>
                          </a:lnTo>
                          <a:lnTo>
                            <a:pt x="29" y="9"/>
                          </a:lnTo>
                          <a:lnTo>
                            <a:pt x="34" y="3"/>
                          </a:lnTo>
                          <a:lnTo>
                            <a:pt x="39" y="0"/>
                          </a:lnTo>
                          <a:lnTo>
                            <a:pt x="42" y="0"/>
                          </a:lnTo>
                          <a:lnTo>
                            <a:pt x="47" y="0"/>
                          </a:lnTo>
                          <a:lnTo>
                            <a:pt x="50" y="3"/>
                          </a:lnTo>
                          <a:lnTo>
                            <a:pt x="57" y="9"/>
                          </a:lnTo>
                          <a:lnTo>
                            <a:pt x="60" y="18"/>
                          </a:lnTo>
                          <a:lnTo>
                            <a:pt x="63" y="21"/>
                          </a:lnTo>
                          <a:lnTo>
                            <a:pt x="63" y="27"/>
                          </a:lnTo>
                          <a:lnTo>
                            <a:pt x="65" y="36"/>
                          </a:lnTo>
                          <a:lnTo>
                            <a:pt x="65" y="42"/>
                          </a:lnTo>
                          <a:lnTo>
                            <a:pt x="65" y="56"/>
                          </a:lnTo>
                          <a:lnTo>
                            <a:pt x="63" y="65"/>
                          </a:lnTo>
                          <a:lnTo>
                            <a:pt x="60" y="68"/>
                          </a:lnTo>
                          <a:lnTo>
                            <a:pt x="55" y="68"/>
                          </a:lnTo>
                          <a:lnTo>
                            <a:pt x="52" y="68"/>
                          </a:lnTo>
                          <a:lnTo>
                            <a:pt x="49" y="62"/>
                          </a:lnTo>
                          <a:lnTo>
                            <a:pt x="45" y="56"/>
                          </a:lnTo>
                          <a:lnTo>
                            <a:pt x="45" y="47"/>
                          </a:lnTo>
                          <a:lnTo>
                            <a:pt x="45" y="39"/>
                          </a:lnTo>
                          <a:lnTo>
                            <a:pt x="45" y="33"/>
                          </a:lnTo>
                          <a:lnTo>
                            <a:pt x="47" y="24"/>
                          </a:lnTo>
                          <a:lnTo>
                            <a:pt x="50" y="18"/>
                          </a:lnTo>
                          <a:lnTo>
                            <a:pt x="55" y="12"/>
                          </a:lnTo>
                          <a:lnTo>
                            <a:pt x="60" y="9"/>
                          </a:lnTo>
                          <a:lnTo>
                            <a:pt x="63" y="6"/>
                          </a:lnTo>
                          <a:lnTo>
                            <a:pt x="68" y="6"/>
                          </a:lnTo>
                          <a:lnTo>
                            <a:pt x="73" y="6"/>
                          </a:lnTo>
                          <a:lnTo>
                            <a:pt x="76" y="9"/>
                          </a:lnTo>
                          <a:lnTo>
                            <a:pt x="78" y="15"/>
                          </a:lnTo>
                          <a:lnTo>
                            <a:pt x="81" y="24"/>
                          </a:lnTo>
                          <a:lnTo>
                            <a:pt x="83" y="30"/>
                          </a:lnTo>
                          <a:lnTo>
                            <a:pt x="85" y="39"/>
                          </a:lnTo>
                          <a:lnTo>
                            <a:pt x="86" y="47"/>
                          </a:lnTo>
                          <a:lnTo>
                            <a:pt x="85" y="717"/>
                          </a:lnTo>
                        </a:path>
                      </a:pathLst>
                    </a:custGeom>
                    <a:noFill/>
                    <a:ln w="12700" cap="rnd">
                      <a:solidFill>
                        <a:srgbClr val="FF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38" name="Line 44"/>
                    <p:cNvSpPr>
                      <a:spLocks noChangeShapeType="1"/>
                    </p:cNvSpPr>
                    <p:nvPr/>
                  </p:nvSpPr>
                  <p:spPr bwMode="auto">
                    <a:xfrm flipV="1">
                      <a:off x="651" y="2986"/>
                      <a:ext cx="0" cy="434"/>
                    </a:xfrm>
                    <a:prstGeom prst="line">
                      <a:avLst/>
                    </a:prstGeom>
                    <a:noFill/>
                    <a:ln w="12700">
                      <a:solidFill>
                        <a:srgbClr val="FF0033"/>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9" name="Line 45"/>
                    <p:cNvSpPr>
                      <a:spLocks noChangeShapeType="1"/>
                    </p:cNvSpPr>
                    <p:nvPr/>
                  </p:nvSpPr>
                  <p:spPr bwMode="auto">
                    <a:xfrm flipV="1">
                      <a:off x="677" y="2986"/>
                      <a:ext cx="0" cy="434"/>
                    </a:xfrm>
                    <a:prstGeom prst="line">
                      <a:avLst/>
                    </a:prstGeom>
                    <a:noFill/>
                    <a:ln w="12700">
                      <a:solidFill>
                        <a:srgbClr val="FF0033"/>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0" name="Line 46"/>
                    <p:cNvSpPr>
                      <a:spLocks noChangeShapeType="1"/>
                    </p:cNvSpPr>
                    <p:nvPr/>
                  </p:nvSpPr>
                  <p:spPr bwMode="auto">
                    <a:xfrm flipV="1">
                      <a:off x="705" y="2959"/>
                      <a:ext cx="0" cy="461"/>
                    </a:xfrm>
                    <a:prstGeom prst="line">
                      <a:avLst/>
                    </a:prstGeom>
                    <a:noFill/>
                    <a:ln w="12700">
                      <a:solidFill>
                        <a:srgbClr val="FF0033"/>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1" name="Line 47"/>
                    <p:cNvSpPr>
                      <a:spLocks noChangeShapeType="1"/>
                    </p:cNvSpPr>
                    <p:nvPr/>
                  </p:nvSpPr>
                  <p:spPr bwMode="auto">
                    <a:xfrm flipV="1">
                      <a:off x="732" y="2932"/>
                      <a:ext cx="0" cy="488"/>
                    </a:xfrm>
                    <a:prstGeom prst="line">
                      <a:avLst/>
                    </a:prstGeom>
                    <a:noFill/>
                    <a:ln w="12700">
                      <a:solidFill>
                        <a:srgbClr val="FF0033"/>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2" name="Line 48"/>
                    <p:cNvSpPr>
                      <a:spLocks noChangeShapeType="1"/>
                    </p:cNvSpPr>
                    <p:nvPr/>
                  </p:nvSpPr>
                  <p:spPr bwMode="auto">
                    <a:xfrm>
                      <a:off x="687" y="2944"/>
                      <a:ext cx="676" cy="273"/>
                    </a:xfrm>
                    <a:prstGeom prst="line">
                      <a:avLst/>
                    </a:prstGeom>
                    <a:noFill/>
                    <a:ln w="190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3" name="Line 49"/>
                    <p:cNvSpPr>
                      <a:spLocks noChangeShapeType="1"/>
                    </p:cNvSpPr>
                    <p:nvPr/>
                  </p:nvSpPr>
                  <p:spPr bwMode="auto">
                    <a:xfrm>
                      <a:off x="732" y="2944"/>
                      <a:ext cx="541" cy="0"/>
                    </a:xfrm>
                    <a:prstGeom prst="line">
                      <a:avLst/>
                    </a:prstGeom>
                    <a:noFill/>
                    <a:ln w="190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4" name="Line 50"/>
                    <p:cNvSpPr>
                      <a:spLocks noChangeShapeType="1"/>
                    </p:cNvSpPr>
                    <p:nvPr/>
                  </p:nvSpPr>
                  <p:spPr bwMode="auto">
                    <a:xfrm>
                      <a:off x="677" y="2959"/>
                      <a:ext cx="596" cy="485"/>
                    </a:xfrm>
                    <a:prstGeom prst="line">
                      <a:avLst/>
                    </a:prstGeom>
                    <a:noFill/>
                    <a:ln w="190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5" name="Line 51"/>
                    <p:cNvSpPr>
                      <a:spLocks noChangeShapeType="1"/>
                    </p:cNvSpPr>
                    <p:nvPr/>
                  </p:nvSpPr>
                  <p:spPr bwMode="auto">
                    <a:xfrm flipV="1">
                      <a:off x="732" y="2717"/>
                      <a:ext cx="631" cy="182"/>
                    </a:xfrm>
                    <a:prstGeom prst="line">
                      <a:avLst/>
                    </a:prstGeom>
                    <a:noFill/>
                    <a:ln w="190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6" name="Freeform 52"/>
                    <p:cNvSpPr>
                      <a:spLocks/>
                    </p:cNvSpPr>
                    <p:nvPr/>
                  </p:nvSpPr>
                  <p:spPr bwMode="auto">
                    <a:xfrm>
                      <a:off x="516" y="1765"/>
                      <a:ext cx="328" cy="1304"/>
                    </a:xfrm>
                    <a:custGeom>
                      <a:avLst/>
                      <a:gdLst>
                        <a:gd name="T0" fmla="*/ 0 w 350"/>
                        <a:gd name="T1" fmla="*/ 564 h 1379"/>
                        <a:gd name="T2" fmla="*/ 6 w 350"/>
                        <a:gd name="T3" fmla="*/ 552 h 1379"/>
                        <a:gd name="T4" fmla="*/ 1 w 350"/>
                        <a:gd name="T5" fmla="*/ 548 h 1379"/>
                        <a:gd name="T6" fmla="*/ 1 w 350"/>
                        <a:gd name="T7" fmla="*/ 540 h 1379"/>
                        <a:gd name="T8" fmla="*/ 1 w 350"/>
                        <a:gd name="T9" fmla="*/ 536 h 1379"/>
                        <a:gd name="T10" fmla="*/ 1 w 350"/>
                        <a:gd name="T11" fmla="*/ 530 h 1379"/>
                        <a:gd name="T12" fmla="*/ 1 w 350"/>
                        <a:gd name="T13" fmla="*/ 524 h 1379"/>
                        <a:gd name="T14" fmla="*/ 6 w 350"/>
                        <a:gd name="T15" fmla="*/ 518 h 1379"/>
                        <a:gd name="T16" fmla="*/ 6 w 350"/>
                        <a:gd name="T17" fmla="*/ 511 h 1379"/>
                        <a:gd name="T18" fmla="*/ 7 w 350"/>
                        <a:gd name="T19" fmla="*/ 506 h 1379"/>
                        <a:gd name="T20" fmla="*/ 7 w 350"/>
                        <a:gd name="T21" fmla="*/ 497 h 1379"/>
                        <a:gd name="T22" fmla="*/ 7 w 350"/>
                        <a:gd name="T23" fmla="*/ 492 h 1379"/>
                        <a:gd name="T24" fmla="*/ 10 w 350"/>
                        <a:gd name="T25" fmla="*/ 486 h 1379"/>
                        <a:gd name="T26" fmla="*/ 12 w 350"/>
                        <a:gd name="T27" fmla="*/ 479 h 1379"/>
                        <a:gd name="T28" fmla="*/ 15 w 350"/>
                        <a:gd name="T29" fmla="*/ 475 h 1379"/>
                        <a:gd name="T30" fmla="*/ 19 w 350"/>
                        <a:gd name="T31" fmla="*/ 471 h 1379"/>
                        <a:gd name="T32" fmla="*/ 19 w 350"/>
                        <a:gd name="T33" fmla="*/ 466 h 1379"/>
                        <a:gd name="T34" fmla="*/ 21 w 350"/>
                        <a:gd name="T35" fmla="*/ 459 h 1379"/>
                        <a:gd name="T36" fmla="*/ 23 w 350"/>
                        <a:gd name="T37" fmla="*/ 452 h 1379"/>
                        <a:gd name="T38" fmla="*/ 25 w 350"/>
                        <a:gd name="T39" fmla="*/ 448 h 1379"/>
                        <a:gd name="T40" fmla="*/ 30 w 350"/>
                        <a:gd name="T41" fmla="*/ 441 h 1379"/>
                        <a:gd name="T42" fmla="*/ 32 w 350"/>
                        <a:gd name="T43" fmla="*/ 437 h 1379"/>
                        <a:gd name="T44" fmla="*/ 33 w 350"/>
                        <a:gd name="T45" fmla="*/ 429 h 1379"/>
                        <a:gd name="T46" fmla="*/ 35 w 350"/>
                        <a:gd name="T47" fmla="*/ 426 h 1379"/>
                        <a:gd name="T48" fmla="*/ 35 w 350"/>
                        <a:gd name="T49" fmla="*/ 418 h 1379"/>
                        <a:gd name="T50" fmla="*/ 37 w 350"/>
                        <a:gd name="T51" fmla="*/ 412 h 1379"/>
                        <a:gd name="T52" fmla="*/ 37 w 350"/>
                        <a:gd name="T53" fmla="*/ 407 h 1379"/>
                        <a:gd name="T54" fmla="*/ 39 w 350"/>
                        <a:gd name="T55" fmla="*/ 402 h 1379"/>
                        <a:gd name="T56" fmla="*/ 39 w 350"/>
                        <a:gd name="T57" fmla="*/ 395 h 1379"/>
                        <a:gd name="T58" fmla="*/ 40 w 350"/>
                        <a:gd name="T59" fmla="*/ 0 h 1379"/>
                        <a:gd name="T60" fmla="*/ 81 w 350"/>
                        <a:gd name="T61" fmla="*/ 0 h 1379"/>
                        <a:gd name="T62" fmla="*/ 81 w 350"/>
                        <a:gd name="T63" fmla="*/ 374 h 1379"/>
                        <a:gd name="T64" fmla="*/ 81 w 350"/>
                        <a:gd name="T65" fmla="*/ 381 h 1379"/>
                        <a:gd name="T66" fmla="*/ 85 w 350"/>
                        <a:gd name="T67" fmla="*/ 385 h 1379"/>
                        <a:gd name="T68" fmla="*/ 86 w 350"/>
                        <a:gd name="T69" fmla="*/ 392 h 1379"/>
                        <a:gd name="T70" fmla="*/ 91 w 350"/>
                        <a:gd name="T71" fmla="*/ 399 h 1379"/>
                        <a:gd name="T72" fmla="*/ 92 w 350"/>
                        <a:gd name="T73" fmla="*/ 403 h 1379"/>
                        <a:gd name="T74" fmla="*/ 98 w 350"/>
                        <a:gd name="T75" fmla="*/ 409 h 1379"/>
                        <a:gd name="T76" fmla="*/ 102 w 350"/>
                        <a:gd name="T77" fmla="*/ 415 h 1379"/>
                        <a:gd name="T78" fmla="*/ 108 w 350"/>
                        <a:gd name="T79" fmla="*/ 421 h 1379"/>
                        <a:gd name="T80" fmla="*/ 112 w 350"/>
                        <a:gd name="T81" fmla="*/ 427 h 1379"/>
                        <a:gd name="T82" fmla="*/ 112 w 350"/>
                        <a:gd name="T83" fmla="*/ 432 h 1379"/>
                        <a:gd name="T84" fmla="*/ 118 w 350"/>
                        <a:gd name="T85" fmla="*/ 440 h 1379"/>
                        <a:gd name="T86" fmla="*/ 118 w 350"/>
                        <a:gd name="T87" fmla="*/ 443 h 1379"/>
                        <a:gd name="T88" fmla="*/ 120 w 350"/>
                        <a:gd name="T89" fmla="*/ 451 h 1379"/>
                        <a:gd name="T90" fmla="*/ 120 w 350"/>
                        <a:gd name="T91" fmla="*/ 457 h 1379"/>
                        <a:gd name="T92" fmla="*/ 124 w 350"/>
                        <a:gd name="T93" fmla="*/ 465 h 1379"/>
                        <a:gd name="T94" fmla="*/ 0 w 350"/>
                        <a:gd name="T95" fmla="*/ 564 h 13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0"/>
                        <a:gd name="T145" fmla="*/ 0 h 1379"/>
                        <a:gd name="T146" fmla="*/ 350 w 350"/>
                        <a:gd name="T147" fmla="*/ 1379 h 137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0" h="1379">
                          <a:moveTo>
                            <a:pt x="0" y="1378"/>
                          </a:moveTo>
                          <a:lnTo>
                            <a:pt x="6" y="1355"/>
                          </a:lnTo>
                          <a:lnTo>
                            <a:pt x="1" y="1339"/>
                          </a:lnTo>
                          <a:lnTo>
                            <a:pt x="1" y="1323"/>
                          </a:lnTo>
                          <a:lnTo>
                            <a:pt x="1" y="1311"/>
                          </a:lnTo>
                          <a:lnTo>
                            <a:pt x="1" y="1295"/>
                          </a:lnTo>
                          <a:lnTo>
                            <a:pt x="1" y="1284"/>
                          </a:lnTo>
                          <a:lnTo>
                            <a:pt x="6" y="1267"/>
                          </a:lnTo>
                          <a:lnTo>
                            <a:pt x="6" y="1251"/>
                          </a:lnTo>
                          <a:lnTo>
                            <a:pt x="12" y="1239"/>
                          </a:lnTo>
                          <a:lnTo>
                            <a:pt x="17" y="1217"/>
                          </a:lnTo>
                          <a:lnTo>
                            <a:pt x="23" y="1201"/>
                          </a:lnTo>
                          <a:lnTo>
                            <a:pt x="29" y="1190"/>
                          </a:lnTo>
                          <a:lnTo>
                            <a:pt x="34" y="1174"/>
                          </a:lnTo>
                          <a:lnTo>
                            <a:pt x="39" y="1162"/>
                          </a:lnTo>
                          <a:lnTo>
                            <a:pt x="51" y="1152"/>
                          </a:lnTo>
                          <a:lnTo>
                            <a:pt x="51" y="1140"/>
                          </a:lnTo>
                          <a:lnTo>
                            <a:pt x="61" y="1123"/>
                          </a:lnTo>
                          <a:lnTo>
                            <a:pt x="67" y="1107"/>
                          </a:lnTo>
                          <a:lnTo>
                            <a:pt x="73" y="1096"/>
                          </a:lnTo>
                          <a:lnTo>
                            <a:pt x="84" y="1080"/>
                          </a:lnTo>
                          <a:lnTo>
                            <a:pt x="90" y="1069"/>
                          </a:lnTo>
                          <a:lnTo>
                            <a:pt x="95" y="1052"/>
                          </a:lnTo>
                          <a:lnTo>
                            <a:pt x="100" y="1041"/>
                          </a:lnTo>
                          <a:lnTo>
                            <a:pt x="100" y="1024"/>
                          </a:lnTo>
                          <a:lnTo>
                            <a:pt x="106" y="1008"/>
                          </a:lnTo>
                          <a:lnTo>
                            <a:pt x="106" y="997"/>
                          </a:lnTo>
                          <a:lnTo>
                            <a:pt x="111" y="981"/>
                          </a:lnTo>
                          <a:lnTo>
                            <a:pt x="111" y="969"/>
                          </a:lnTo>
                          <a:lnTo>
                            <a:pt x="115" y="0"/>
                          </a:lnTo>
                          <a:lnTo>
                            <a:pt x="230" y="0"/>
                          </a:lnTo>
                          <a:lnTo>
                            <a:pt x="230" y="919"/>
                          </a:lnTo>
                          <a:lnTo>
                            <a:pt x="227" y="931"/>
                          </a:lnTo>
                          <a:lnTo>
                            <a:pt x="239" y="942"/>
                          </a:lnTo>
                          <a:lnTo>
                            <a:pt x="244" y="959"/>
                          </a:lnTo>
                          <a:lnTo>
                            <a:pt x="255" y="975"/>
                          </a:lnTo>
                          <a:lnTo>
                            <a:pt x="261" y="986"/>
                          </a:lnTo>
                          <a:lnTo>
                            <a:pt x="277" y="1002"/>
                          </a:lnTo>
                          <a:lnTo>
                            <a:pt x="288" y="1014"/>
                          </a:lnTo>
                          <a:lnTo>
                            <a:pt x="305" y="1030"/>
                          </a:lnTo>
                          <a:lnTo>
                            <a:pt x="316" y="1046"/>
                          </a:lnTo>
                          <a:lnTo>
                            <a:pt x="321" y="1058"/>
                          </a:lnTo>
                          <a:lnTo>
                            <a:pt x="333" y="1074"/>
                          </a:lnTo>
                          <a:lnTo>
                            <a:pt x="333" y="1085"/>
                          </a:lnTo>
                          <a:lnTo>
                            <a:pt x="338" y="1102"/>
                          </a:lnTo>
                          <a:lnTo>
                            <a:pt x="343" y="1118"/>
                          </a:lnTo>
                          <a:lnTo>
                            <a:pt x="349" y="1135"/>
                          </a:lnTo>
                          <a:lnTo>
                            <a:pt x="0" y="1378"/>
                          </a:lnTo>
                        </a:path>
                      </a:pathLst>
                    </a:custGeom>
                    <a:gradFill rotWithShape="0">
                      <a:gsLst>
                        <a:gs pos="0">
                          <a:srgbClr val="663D14"/>
                        </a:gs>
                        <a:gs pos="50000">
                          <a:srgbClr val="FF9933"/>
                        </a:gs>
                        <a:gs pos="100000">
                          <a:srgbClr val="663D14"/>
                        </a:gs>
                      </a:gsLst>
                      <a:lin ang="0" scaled="1"/>
                    </a:gradFill>
                    <a:ln w="12700" cap="rnd">
                      <a:solidFill>
                        <a:schemeClr val="tx1"/>
                      </a:solidFill>
                      <a:round/>
                      <a:headEnd/>
                      <a:tailEnd/>
                    </a:ln>
                  </p:spPr>
                  <p:txBody>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47" name="Arc 53"/>
                    <p:cNvSpPr>
                      <a:spLocks/>
                    </p:cNvSpPr>
                    <p:nvPr/>
                  </p:nvSpPr>
                  <p:spPr bwMode="auto">
                    <a:xfrm rot="10800000">
                      <a:off x="517" y="3884"/>
                      <a:ext cx="351" cy="190"/>
                    </a:xfrm>
                    <a:custGeom>
                      <a:avLst/>
                      <a:gdLst>
                        <a:gd name="T0" fmla="*/ 0 w 43193"/>
                        <a:gd name="T1" fmla="*/ 0 h 21600"/>
                        <a:gd name="T2" fmla="*/ 0 w 43193"/>
                        <a:gd name="T3" fmla="*/ 0 h 21600"/>
                        <a:gd name="T4" fmla="*/ 0 w 43193"/>
                        <a:gd name="T5" fmla="*/ 0 h 21600"/>
                        <a:gd name="T6" fmla="*/ 0 60000 65536"/>
                        <a:gd name="T7" fmla="*/ 0 60000 65536"/>
                        <a:gd name="T8" fmla="*/ 0 60000 65536"/>
                        <a:gd name="T9" fmla="*/ 0 w 43193"/>
                        <a:gd name="T10" fmla="*/ 0 h 21600"/>
                        <a:gd name="T11" fmla="*/ 43193 w 43193"/>
                        <a:gd name="T12" fmla="*/ 21600 h 21600"/>
                      </a:gdLst>
                      <a:ahLst/>
                      <a:cxnLst>
                        <a:cxn ang="T6">
                          <a:pos x="T0" y="T1"/>
                        </a:cxn>
                        <a:cxn ang="T7">
                          <a:pos x="T2" y="T3"/>
                        </a:cxn>
                        <a:cxn ang="T8">
                          <a:pos x="T4" y="T5"/>
                        </a:cxn>
                      </a:cxnLst>
                      <a:rect l="T9" t="T10" r="T11" b="T12"/>
                      <a:pathLst>
                        <a:path w="43193" h="21600" fill="none" extrusionOk="0">
                          <a:moveTo>
                            <a:pt x="-1" y="21062"/>
                          </a:moveTo>
                          <a:cubicBezTo>
                            <a:pt x="291" y="9346"/>
                            <a:pt x="9872" y="-1"/>
                            <a:pt x="21593" y="0"/>
                          </a:cubicBezTo>
                          <a:cubicBezTo>
                            <a:pt x="33522" y="0"/>
                            <a:pt x="43193" y="9670"/>
                            <a:pt x="43193" y="21600"/>
                          </a:cubicBezTo>
                        </a:path>
                        <a:path w="43193" h="21600" stroke="0" extrusionOk="0">
                          <a:moveTo>
                            <a:pt x="-1" y="21062"/>
                          </a:moveTo>
                          <a:cubicBezTo>
                            <a:pt x="291" y="9346"/>
                            <a:pt x="9872" y="-1"/>
                            <a:pt x="21593" y="0"/>
                          </a:cubicBezTo>
                          <a:cubicBezTo>
                            <a:pt x="33522" y="0"/>
                            <a:pt x="43193" y="9670"/>
                            <a:pt x="43193" y="21600"/>
                          </a:cubicBezTo>
                          <a:lnTo>
                            <a:pt x="21593"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48" name="Rectangle 55" descr="浅色下对角线"/>
                    <p:cNvSpPr>
                      <a:spLocks noChangeArrowheads="1"/>
                    </p:cNvSpPr>
                    <p:nvPr/>
                  </p:nvSpPr>
                  <p:spPr bwMode="auto">
                    <a:xfrm>
                      <a:off x="1776" y="2490"/>
                      <a:ext cx="127" cy="401"/>
                    </a:xfrm>
                    <a:prstGeom prst="rect">
                      <a:avLst/>
                    </a:prstGeom>
                    <a:pattFill prst="ltDnDiag">
                      <a:fgClr>
                        <a:schemeClr val="tx1"/>
                      </a:fgClr>
                      <a:bgClr>
                        <a:schemeClr val="bg1"/>
                      </a:bgClr>
                    </a:pattFill>
                    <a:ln w="28575">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49" name="Rectangle 56" descr="浅色下对角线"/>
                    <p:cNvSpPr>
                      <a:spLocks noChangeArrowheads="1"/>
                    </p:cNvSpPr>
                    <p:nvPr/>
                  </p:nvSpPr>
                  <p:spPr bwMode="auto">
                    <a:xfrm>
                      <a:off x="1776" y="2990"/>
                      <a:ext cx="127" cy="401"/>
                    </a:xfrm>
                    <a:prstGeom prst="rect">
                      <a:avLst/>
                    </a:prstGeom>
                    <a:pattFill prst="ltDnDiag">
                      <a:fgClr>
                        <a:schemeClr val="tx1"/>
                      </a:fgClr>
                      <a:bgClr>
                        <a:schemeClr val="bg1"/>
                      </a:bgClr>
                    </a:pattFill>
                    <a:ln w="28575">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50" name="Arc 59"/>
                    <p:cNvSpPr>
                      <a:spLocks/>
                    </p:cNvSpPr>
                    <p:nvPr/>
                  </p:nvSpPr>
                  <p:spPr bwMode="auto">
                    <a:xfrm>
                      <a:off x="2714" y="1392"/>
                      <a:ext cx="1652" cy="1554"/>
                    </a:xfrm>
                    <a:custGeom>
                      <a:avLst/>
                      <a:gdLst>
                        <a:gd name="T0" fmla="*/ 0 w 17992"/>
                        <a:gd name="T1" fmla="*/ 0 h 17608"/>
                        <a:gd name="T2" fmla="*/ 0 w 17992"/>
                        <a:gd name="T3" fmla="*/ 0 h 17608"/>
                        <a:gd name="T4" fmla="*/ 0 w 17992"/>
                        <a:gd name="T5" fmla="*/ 0 h 17608"/>
                        <a:gd name="T6" fmla="*/ 0 60000 65536"/>
                        <a:gd name="T7" fmla="*/ 0 60000 65536"/>
                        <a:gd name="T8" fmla="*/ 0 60000 65536"/>
                        <a:gd name="T9" fmla="*/ 0 w 17992"/>
                        <a:gd name="T10" fmla="*/ 0 h 17608"/>
                        <a:gd name="T11" fmla="*/ 17992 w 17992"/>
                        <a:gd name="T12" fmla="*/ 17608 h 17608"/>
                      </a:gdLst>
                      <a:ahLst/>
                      <a:cxnLst>
                        <a:cxn ang="T6">
                          <a:pos x="T0" y="T1"/>
                        </a:cxn>
                        <a:cxn ang="T7">
                          <a:pos x="T2" y="T3"/>
                        </a:cxn>
                        <a:cxn ang="T8">
                          <a:pos x="T4" y="T5"/>
                        </a:cxn>
                      </a:cxnLst>
                      <a:rect l="T9" t="T10" r="T11" b="T12"/>
                      <a:pathLst>
                        <a:path w="17992" h="17608" fill="none" extrusionOk="0">
                          <a:moveTo>
                            <a:pt x="12510" y="0"/>
                          </a:moveTo>
                          <a:cubicBezTo>
                            <a:pt x="14669" y="1533"/>
                            <a:pt x="16527" y="3450"/>
                            <a:pt x="17991" y="5656"/>
                          </a:cubicBezTo>
                        </a:path>
                        <a:path w="17992" h="17608" stroke="0" extrusionOk="0">
                          <a:moveTo>
                            <a:pt x="12510" y="0"/>
                          </a:moveTo>
                          <a:cubicBezTo>
                            <a:pt x="14669" y="1533"/>
                            <a:pt x="16527" y="3450"/>
                            <a:pt x="17991" y="5656"/>
                          </a:cubicBezTo>
                          <a:lnTo>
                            <a:pt x="0" y="17608"/>
                          </a:lnTo>
                          <a:close/>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51" name="Arc 60"/>
                    <p:cNvSpPr>
                      <a:spLocks/>
                    </p:cNvSpPr>
                    <p:nvPr/>
                  </p:nvSpPr>
                  <p:spPr bwMode="auto">
                    <a:xfrm>
                      <a:off x="2726" y="2346"/>
                      <a:ext cx="1983" cy="1119"/>
                    </a:xfrm>
                    <a:custGeom>
                      <a:avLst/>
                      <a:gdLst>
                        <a:gd name="T0" fmla="*/ 0 w 21600"/>
                        <a:gd name="T1" fmla="*/ 0 h 12678"/>
                        <a:gd name="T2" fmla="*/ 0 w 21600"/>
                        <a:gd name="T3" fmla="*/ 0 h 12678"/>
                        <a:gd name="T4" fmla="*/ 0 w 21600"/>
                        <a:gd name="T5" fmla="*/ 0 h 12678"/>
                        <a:gd name="T6" fmla="*/ 0 60000 65536"/>
                        <a:gd name="T7" fmla="*/ 0 60000 65536"/>
                        <a:gd name="T8" fmla="*/ 0 60000 65536"/>
                        <a:gd name="T9" fmla="*/ 0 w 21600"/>
                        <a:gd name="T10" fmla="*/ 0 h 12678"/>
                        <a:gd name="T11" fmla="*/ 21600 w 21600"/>
                        <a:gd name="T12" fmla="*/ 12678 h 12678"/>
                      </a:gdLst>
                      <a:ahLst/>
                      <a:cxnLst>
                        <a:cxn ang="T6">
                          <a:pos x="T0" y="T1"/>
                        </a:cxn>
                        <a:cxn ang="T7">
                          <a:pos x="T2" y="T3"/>
                        </a:cxn>
                        <a:cxn ang="T8">
                          <a:pos x="T4" y="T5"/>
                        </a:cxn>
                      </a:cxnLst>
                      <a:rect l="T9" t="T10" r="T11" b="T12"/>
                      <a:pathLst>
                        <a:path w="21600" h="12678" fill="none" extrusionOk="0">
                          <a:moveTo>
                            <a:pt x="20423" y="0"/>
                          </a:moveTo>
                          <a:cubicBezTo>
                            <a:pt x="21202" y="2262"/>
                            <a:pt x="21600" y="4638"/>
                            <a:pt x="21600" y="7031"/>
                          </a:cubicBezTo>
                          <a:cubicBezTo>
                            <a:pt x="21600" y="8938"/>
                            <a:pt x="21347" y="10837"/>
                            <a:pt x="20848" y="12677"/>
                          </a:cubicBezTo>
                        </a:path>
                        <a:path w="21600" h="12678" stroke="0" extrusionOk="0">
                          <a:moveTo>
                            <a:pt x="20423" y="0"/>
                          </a:moveTo>
                          <a:cubicBezTo>
                            <a:pt x="21202" y="2262"/>
                            <a:pt x="21600" y="4638"/>
                            <a:pt x="21600" y="7031"/>
                          </a:cubicBezTo>
                          <a:cubicBezTo>
                            <a:pt x="21600" y="8938"/>
                            <a:pt x="21347" y="10837"/>
                            <a:pt x="20848" y="12677"/>
                          </a:cubicBezTo>
                          <a:lnTo>
                            <a:pt x="0" y="7031"/>
                          </a:lnTo>
                          <a:close/>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endParaRPr lang="zh-CN" altLang="zh-CN"/>
                    </a:p>
                  </p:txBody>
                </p:sp>
                <p:sp>
                  <p:nvSpPr>
                    <p:cNvPr id="12352" name="Freeform 61"/>
                    <p:cNvSpPr>
                      <a:spLocks/>
                    </p:cNvSpPr>
                    <p:nvPr/>
                  </p:nvSpPr>
                  <p:spPr bwMode="auto">
                    <a:xfrm rot="-4197832">
                      <a:off x="5057" y="2513"/>
                      <a:ext cx="227" cy="315"/>
                    </a:xfrm>
                    <a:custGeom>
                      <a:avLst/>
                      <a:gdLst>
                        <a:gd name="T0" fmla="*/ 0 w 576"/>
                        <a:gd name="T1" fmla="*/ 0 h 768"/>
                        <a:gd name="T2" fmla="*/ 0 w 576"/>
                        <a:gd name="T3" fmla="*/ 0 h 768"/>
                        <a:gd name="T4" fmla="*/ 0 w 576"/>
                        <a:gd name="T5" fmla="*/ 0 h 768"/>
                        <a:gd name="T6" fmla="*/ 0 w 576"/>
                        <a:gd name="T7" fmla="*/ 0 h 768"/>
                        <a:gd name="T8" fmla="*/ 0 60000 65536"/>
                        <a:gd name="T9" fmla="*/ 0 60000 65536"/>
                        <a:gd name="T10" fmla="*/ 0 60000 65536"/>
                        <a:gd name="T11" fmla="*/ 0 60000 65536"/>
                        <a:gd name="T12" fmla="*/ 0 w 576"/>
                        <a:gd name="T13" fmla="*/ 0 h 768"/>
                        <a:gd name="T14" fmla="*/ 576 w 576"/>
                        <a:gd name="T15" fmla="*/ 768 h 768"/>
                      </a:gdLst>
                      <a:ahLst/>
                      <a:cxnLst>
                        <a:cxn ang="T8">
                          <a:pos x="T0" y="T1"/>
                        </a:cxn>
                        <a:cxn ang="T9">
                          <a:pos x="T2" y="T3"/>
                        </a:cxn>
                        <a:cxn ang="T10">
                          <a:pos x="T4" y="T5"/>
                        </a:cxn>
                        <a:cxn ang="T11">
                          <a:pos x="T6" y="T7"/>
                        </a:cxn>
                      </a:cxnLst>
                      <a:rect l="T12" t="T13" r="T14" b="T15"/>
                      <a:pathLst>
                        <a:path w="576" h="768">
                          <a:moveTo>
                            <a:pt x="0" y="0"/>
                          </a:moveTo>
                          <a:lnTo>
                            <a:pt x="0" y="768"/>
                          </a:lnTo>
                          <a:lnTo>
                            <a:pt x="576" y="768"/>
                          </a:lnTo>
                          <a:lnTo>
                            <a:pt x="576" y="0"/>
                          </a:lnTo>
                        </a:path>
                      </a:pathLst>
                    </a:custGeom>
                    <a:noFill/>
                    <a:ln w="57150">
                      <a:solidFill>
                        <a:srgbClr val="FF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53" name="Freeform 63"/>
                    <p:cNvSpPr>
                      <a:spLocks/>
                    </p:cNvSpPr>
                    <p:nvPr/>
                  </p:nvSpPr>
                  <p:spPr bwMode="auto">
                    <a:xfrm rot="-6946689">
                      <a:off x="3946" y="1671"/>
                      <a:ext cx="289" cy="1036"/>
                    </a:xfrm>
                    <a:custGeom>
                      <a:avLst/>
                      <a:gdLst>
                        <a:gd name="T0" fmla="*/ 1 w 432"/>
                        <a:gd name="T1" fmla="*/ 0 h 1296"/>
                        <a:gd name="T2" fmla="*/ 1 w 432"/>
                        <a:gd name="T3" fmla="*/ 7 h 1296"/>
                        <a:gd name="T4" fmla="*/ 1 w 432"/>
                        <a:gd name="T5" fmla="*/ 7 h 1296"/>
                        <a:gd name="T6" fmla="*/ 1 w 432"/>
                        <a:gd name="T7" fmla="*/ 36 h 1296"/>
                        <a:gd name="T8" fmla="*/ 0 w 432"/>
                        <a:gd name="T9" fmla="*/ 36 h 1296"/>
                        <a:gd name="T10" fmla="*/ 0 60000 65536"/>
                        <a:gd name="T11" fmla="*/ 0 60000 65536"/>
                        <a:gd name="T12" fmla="*/ 0 60000 65536"/>
                        <a:gd name="T13" fmla="*/ 0 60000 65536"/>
                        <a:gd name="T14" fmla="*/ 0 60000 65536"/>
                        <a:gd name="T15" fmla="*/ 0 w 432"/>
                        <a:gd name="T16" fmla="*/ 0 h 1296"/>
                        <a:gd name="T17" fmla="*/ 432 w 432"/>
                        <a:gd name="T18" fmla="*/ 1296 h 1296"/>
                      </a:gdLst>
                      <a:ahLst/>
                      <a:cxnLst>
                        <a:cxn ang="T10">
                          <a:pos x="T0" y="T1"/>
                        </a:cxn>
                        <a:cxn ang="T11">
                          <a:pos x="T2" y="T3"/>
                        </a:cxn>
                        <a:cxn ang="T12">
                          <a:pos x="T4" y="T5"/>
                        </a:cxn>
                        <a:cxn ang="T13">
                          <a:pos x="T6" y="T7"/>
                        </a:cxn>
                        <a:cxn ang="T14">
                          <a:pos x="T8" y="T9"/>
                        </a:cxn>
                      </a:cxnLst>
                      <a:rect l="T15" t="T16" r="T17" b="T18"/>
                      <a:pathLst>
                        <a:path w="432" h="1296">
                          <a:moveTo>
                            <a:pt x="192" y="0"/>
                          </a:moveTo>
                          <a:lnTo>
                            <a:pt x="192" y="240"/>
                          </a:lnTo>
                          <a:lnTo>
                            <a:pt x="432" y="240"/>
                          </a:lnTo>
                          <a:lnTo>
                            <a:pt x="432" y="1296"/>
                          </a:lnTo>
                          <a:lnTo>
                            <a:pt x="0" y="1296"/>
                          </a:lnTo>
                        </a:path>
                      </a:pathLst>
                    </a:custGeom>
                    <a:noFill/>
                    <a:ln w="5715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54" name="Freeform 64"/>
                    <p:cNvSpPr>
                      <a:spLocks/>
                    </p:cNvSpPr>
                    <p:nvPr/>
                  </p:nvSpPr>
                  <p:spPr bwMode="auto">
                    <a:xfrm rot="14653311" flipH="1">
                      <a:off x="4030" y="1845"/>
                      <a:ext cx="289" cy="1036"/>
                    </a:xfrm>
                    <a:custGeom>
                      <a:avLst/>
                      <a:gdLst>
                        <a:gd name="T0" fmla="*/ 1 w 432"/>
                        <a:gd name="T1" fmla="*/ 0 h 1296"/>
                        <a:gd name="T2" fmla="*/ 1 w 432"/>
                        <a:gd name="T3" fmla="*/ 7 h 1296"/>
                        <a:gd name="T4" fmla="*/ 1 w 432"/>
                        <a:gd name="T5" fmla="*/ 7 h 1296"/>
                        <a:gd name="T6" fmla="*/ 1 w 432"/>
                        <a:gd name="T7" fmla="*/ 36 h 1296"/>
                        <a:gd name="T8" fmla="*/ 0 w 432"/>
                        <a:gd name="T9" fmla="*/ 36 h 1296"/>
                        <a:gd name="T10" fmla="*/ 0 60000 65536"/>
                        <a:gd name="T11" fmla="*/ 0 60000 65536"/>
                        <a:gd name="T12" fmla="*/ 0 60000 65536"/>
                        <a:gd name="T13" fmla="*/ 0 60000 65536"/>
                        <a:gd name="T14" fmla="*/ 0 60000 65536"/>
                        <a:gd name="T15" fmla="*/ 0 w 432"/>
                        <a:gd name="T16" fmla="*/ 0 h 1296"/>
                        <a:gd name="T17" fmla="*/ 432 w 432"/>
                        <a:gd name="T18" fmla="*/ 1296 h 1296"/>
                      </a:gdLst>
                      <a:ahLst/>
                      <a:cxnLst>
                        <a:cxn ang="T10">
                          <a:pos x="T0" y="T1"/>
                        </a:cxn>
                        <a:cxn ang="T11">
                          <a:pos x="T2" y="T3"/>
                        </a:cxn>
                        <a:cxn ang="T12">
                          <a:pos x="T4" y="T5"/>
                        </a:cxn>
                        <a:cxn ang="T13">
                          <a:pos x="T6" y="T7"/>
                        </a:cxn>
                        <a:cxn ang="T14">
                          <a:pos x="T8" y="T9"/>
                        </a:cxn>
                      </a:cxnLst>
                      <a:rect l="T15" t="T16" r="T17" b="T18"/>
                      <a:pathLst>
                        <a:path w="432" h="1296">
                          <a:moveTo>
                            <a:pt x="192" y="0"/>
                          </a:moveTo>
                          <a:lnTo>
                            <a:pt x="192" y="240"/>
                          </a:lnTo>
                          <a:lnTo>
                            <a:pt x="432" y="240"/>
                          </a:lnTo>
                          <a:lnTo>
                            <a:pt x="432" y="1296"/>
                          </a:lnTo>
                          <a:lnTo>
                            <a:pt x="0" y="1296"/>
                          </a:lnTo>
                        </a:path>
                      </a:pathLst>
                    </a:custGeom>
                    <a:noFill/>
                    <a:ln w="5715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55" name="Rectangle 19" descr="小棋盘"/>
                    <p:cNvSpPr>
                      <a:spLocks noChangeArrowheads="1"/>
                    </p:cNvSpPr>
                    <p:nvPr/>
                  </p:nvSpPr>
                  <p:spPr bwMode="auto">
                    <a:xfrm>
                      <a:off x="2448" y="2788"/>
                      <a:ext cx="263" cy="310"/>
                    </a:xfrm>
                    <a:prstGeom prst="rect">
                      <a:avLst/>
                    </a:prstGeom>
                    <a:pattFill prst="smCheck">
                      <a:fgClr>
                        <a:schemeClr val="bg1"/>
                      </a:fgClr>
                      <a:bgClr>
                        <a:schemeClr val="accent1"/>
                      </a:bgClr>
                    </a:pattFill>
                    <a:ln w="28575">
                      <a:solidFill>
                        <a:schemeClr val="tx1"/>
                      </a:solidFill>
                      <a:miter lim="800000"/>
                      <a:headEnd/>
                      <a:tailEnd/>
                    </a:ln>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2309" name="Text Box 90"/>
                <p:cNvSpPr txBox="1">
                  <a:spLocks noChangeArrowheads="1"/>
                </p:cNvSpPr>
                <p:nvPr/>
              </p:nvSpPr>
              <p:spPr bwMode="auto">
                <a:xfrm>
                  <a:off x="384" y="1596"/>
                  <a:ext cx="24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a:sym typeface="Symbol" panose="05050102010706020507" pitchFamily="18" charset="2"/>
                    </a:rPr>
                    <a:t></a:t>
                  </a:r>
                  <a:endParaRPr lang="en-US" altLang="zh-CN"/>
                </a:p>
              </p:txBody>
            </p:sp>
            <p:sp>
              <p:nvSpPr>
                <p:cNvPr id="12310" name="Rectangle 91"/>
                <p:cNvSpPr>
                  <a:spLocks noChangeArrowheads="1"/>
                </p:cNvSpPr>
                <p:nvPr/>
              </p:nvSpPr>
              <p:spPr bwMode="auto">
                <a:xfrm>
                  <a:off x="410" y="3895"/>
                  <a:ext cx="28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a:sym typeface="Symbol" panose="05050102010706020507" pitchFamily="18" charset="2"/>
                    </a:rPr>
                    <a:t></a:t>
                  </a:r>
                </a:p>
              </p:txBody>
            </p:sp>
          </p:grpSp>
          <p:sp>
            <p:nvSpPr>
              <p:cNvPr id="12307" name="Rectangle 95"/>
              <p:cNvSpPr>
                <a:spLocks noChangeArrowheads="1"/>
              </p:cNvSpPr>
              <p:nvPr/>
            </p:nvSpPr>
            <p:spPr bwMode="auto">
              <a:xfrm>
                <a:off x="6049963" y="4137026"/>
                <a:ext cx="513049" cy="49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i="1" dirty="0">
                    <a:solidFill>
                      <a:srgbClr val="FF3300"/>
                    </a:solidFill>
                    <a:sym typeface="Symbol" panose="05050102010706020507" pitchFamily="18" charset="2"/>
                  </a:rPr>
                  <a:t></a:t>
                </a:r>
                <a:r>
                  <a:rPr lang="en-US" altLang="zh-CN" baseline="-25000" dirty="0">
                    <a:solidFill>
                      <a:srgbClr val="FF3300"/>
                    </a:solidFill>
                    <a:sym typeface="Symbol" panose="05050102010706020507" pitchFamily="18" charset="2"/>
                  </a:rPr>
                  <a:t>0</a:t>
                </a:r>
              </a:p>
            </p:txBody>
          </p:sp>
          <p:graphicFrame>
            <p:nvGraphicFramePr>
              <p:cNvPr id="12290" name="Object 2"/>
              <p:cNvGraphicFramePr>
                <a:graphicFrameLocks noChangeAspect="1"/>
              </p:cNvGraphicFramePr>
              <p:nvPr/>
            </p:nvGraphicFramePr>
            <p:xfrm>
              <a:off x="4973643" y="4286250"/>
              <a:ext cx="274637" cy="325438"/>
            </p:xfrm>
            <a:graphic>
              <a:graphicData uri="http://schemas.openxmlformats.org/presentationml/2006/ole">
                <mc:AlternateContent xmlns:mc="http://schemas.openxmlformats.org/markup-compatibility/2006">
                  <mc:Choice xmlns:v="urn:schemas-microsoft-com:vml" Requires="v">
                    <p:oleObj spid="_x0000_s68768" name="Equation" r:id="rId3" imgW="139680" imgH="164880" progId="Equation.DSMT4">
                      <p:embed/>
                    </p:oleObj>
                  </mc:Choice>
                  <mc:Fallback>
                    <p:oleObj name="Equation" r:id="rId3" imgW="139680" imgH="164880" progId="Equation.DSMT4">
                      <p:embed/>
                      <p:pic>
                        <p:nvPicPr>
                          <p:cNvPr id="122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643" y="4286250"/>
                            <a:ext cx="274637"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7" name="矩形 86"/>
            <p:cNvSpPr/>
            <p:nvPr/>
          </p:nvSpPr>
          <p:spPr bwMode="auto">
            <a:xfrm>
              <a:off x="1066753" y="3684591"/>
              <a:ext cx="6499314" cy="3173878"/>
            </a:xfrm>
            <a:prstGeom prst="rect">
              <a:avLst/>
            </a:prstGeom>
            <a:noFill/>
            <a:ln w="3175" cap="flat" cmpd="sng" algn="ctr">
              <a:solidFill>
                <a:schemeClr val="accent6"/>
              </a:solidFill>
              <a:prstDash val="solid"/>
              <a:round/>
              <a:headEnd type="none" w="med" len="med"/>
              <a:tailEnd type="none" w="med" len="med"/>
            </a:ln>
            <a:effectLst/>
          </p:spPr>
          <p:txBody>
            <a:bodyPr/>
            <a:lstStyle/>
            <a:p>
              <a:pPr algn="ctr" eaLnBrk="0" hangingPunct="0">
                <a:spcBef>
                  <a:spcPct val="0"/>
                </a:spcBef>
                <a:defRPr/>
              </a:pPr>
              <a:endParaRPr lang="zh-CN" altLang="en-US" sz="1000" i="1"/>
            </a:p>
          </p:txBody>
        </p:sp>
      </p:grpSp>
      <p:sp>
        <p:nvSpPr>
          <p:cNvPr id="89" name="Text Box 4"/>
          <p:cNvSpPr txBox="1">
            <a:spLocks noChangeArrowheads="1"/>
          </p:cNvSpPr>
          <p:nvPr/>
        </p:nvSpPr>
        <p:spPr bwMode="auto">
          <a:xfrm>
            <a:off x="791844" y="691182"/>
            <a:ext cx="4125912" cy="54861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3.  </a:t>
            </a:r>
            <a:r>
              <a:rPr lang="zh-CN" altLang="en-US" dirty="0"/>
              <a:t>康普顿实验</a:t>
            </a:r>
            <a:endParaRPr lang="zh-CN" altLang="en-US" dirty="0">
              <a:sym typeface="Symbol" pitchFamily="18" charset="2"/>
            </a:endParaRPr>
          </a:p>
        </p:txBody>
      </p:sp>
      <p:graphicFrame>
        <p:nvGraphicFramePr>
          <p:cNvPr id="66" name="Object 57">
            <a:extLst>
              <a:ext uri="{FF2B5EF4-FFF2-40B4-BE49-F238E27FC236}">
                <a16:creationId xmlns:a16="http://schemas.microsoft.com/office/drawing/2014/main" id="{3F34D5B1-E4DB-4BBB-9DD0-4FE1A69A2518}"/>
              </a:ext>
            </a:extLst>
          </p:cNvPr>
          <p:cNvGraphicFramePr>
            <a:graphicFrameLocks noChangeAspect="1"/>
          </p:cNvGraphicFramePr>
          <p:nvPr>
            <p:extLst>
              <p:ext uri="{D42A27DB-BD31-4B8C-83A1-F6EECF244321}">
                <p14:modId xmlns:p14="http://schemas.microsoft.com/office/powerpoint/2010/main" val="810279545"/>
              </p:ext>
            </p:extLst>
          </p:nvPr>
        </p:nvGraphicFramePr>
        <p:xfrm>
          <a:off x="712537" y="4365622"/>
          <a:ext cx="3622675" cy="1314450"/>
        </p:xfrm>
        <a:graphic>
          <a:graphicData uri="http://schemas.openxmlformats.org/presentationml/2006/ole">
            <mc:AlternateContent xmlns:mc="http://schemas.openxmlformats.org/markup-compatibility/2006">
              <mc:Choice xmlns:v="urn:schemas-microsoft-com:vml" Requires="v">
                <p:oleObj spid="_x0000_s68769" name="Equation" r:id="rId5" imgW="1854000" imgH="672840" progId="Equation.DSMT4">
                  <p:embed/>
                </p:oleObj>
              </mc:Choice>
              <mc:Fallback>
                <p:oleObj name="Equation" r:id="rId5" imgW="1854000" imgH="672840" progId="Equation.DSMT4">
                  <p:embed/>
                  <p:pic>
                    <p:nvPicPr>
                      <p:cNvPr id="216121" name="Object 57"/>
                      <p:cNvPicPr>
                        <a:picLocks noChangeAspect="1" noChangeArrowheads="1"/>
                      </p:cNvPicPr>
                      <p:nvPr/>
                    </p:nvPicPr>
                    <p:blipFill>
                      <a:blip r:embed="rId6"/>
                      <a:srcRect/>
                      <a:stretch>
                        <a:fillRect/>
                      </a:stretch>
                    </p:blipFill>
                    <p:spPr bwMode="auto">
                      <a:xfrm>
                        <a:off x="712537" y="4365622"/>
                        <a:ext cx="36226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59">
            <a:extLst>
              <a:ext uri="{FF2B5EF4-FFF2-40B4-BE49-F238E27FC236}">
                <a16:creationId xmlns:a16="http://schemas.microsoft.com/office/drawing/2014/main" id="{1D81A060-5202-402C-BFB3-0911F8C32C00}"/>
              </a:ext>
            </a:extLst>
          </p:cNvPr>
          <p:cNvSpPr txBox="1">
            <a:spLocks noChangeArrowheads="1"/>
          </p:cNvSpPr>
          <p:nvPr/>
        </p:nvSpPr>
        <p:spPr bwMode="auto">
          <a:xfrm>
            <a:off x="5768563" y="4589211"/>
            <a:ext cx="173025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rgbClr val="C00000"/>
                </a:solidFill>
              </a:rPr>
              <a:t>康普顿波长：</a:t>
            </a:r>
            <a:endParaRPr kumimoji="1" lang="zh-CN" altLang="en-US" b="0" dirty="0"/>
          </a:p>
        </p:txBody>
      </p:sp>
      <p:graphicFrame>
        <p:nvGraphicFramePr>
          <p:cNvPr id="68" name="Object 60">
            <a:extLst>
              <a:ext uri="{FF2B5EF4-FFF2-40B4-BE49-F238E27FC236}">
                <a16:creationId xmlns:a16="http://schemas.microsoft.com/office/drawing/2014/main" id="{9B7D4D76-92DC-4132-A337-192EF8C0BF60}"/>
              </a:ext>
            </a:extLst>
          </p:cNvPr>
          <p:cNvGraphicFramePr>
            <a:graphicFrameLocks noChangeAspect="1"/>
          </p:cNvGraphicFramePr>
          <p:nvPr>
            <p:extLst>
              <p:ext uri="{D42A27DB-BD31-4B8C-83A1-F6EECF244321}">
                <p14:modId xmlns:p14="http://schemas.microsoft.com/office/powerpoint/2010/main" val="3975107649"/>
              </p:ext>
            </p:extLst>
          </p:nvPr>
        </p:nvGraphicFramePr>
        <p:xfrm>
          <a:off x="5889277" y="5170543"/>
          <a:ext cx="2759075" cy="831850"/>
        </p:xfrm>
        <a:graphic>
          <a:graphicData uri="http://schemas.openxmlformats.org/presentationml/2006/ole">
            <mc:AlternateContent xmlns:mc="http://schemas.openxmlformats.org/markup-compatibility/2006">
              <mc:Choice xmlns:v="urn:schemas-microsoft-com:vml" Requires="v">
                <p:oleObj spid="_x0000_s68770" name="Equation" r:id="rId7" imgW="1473120" imgH="444240" progId="Equation.DSMT4">
                  <p:embed/>
                </p:oleObj>
              </mc:Choice>
              <mc:Fallback>
                <p:oleObj name="Equation" r:id="rId7" imgW="1473120" imgH="444240" progId="Equation.DSMT4">
                  <p:embed/>
                  <p:pic>
                    <p:nvPicPr>
                      <p:cNvPr id="15364"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277" y="5170543"/>
                        <a:ext cx="27590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9" name="组合 68">
            <a:extLst>
              <a:ext uri="{FF2B5EF4-FFF2-40B4-BE49-F238E27FC236}">
                <a16:creationId xmlns:a16="http://schemas.microsoft.com/office/drawing/2014/main" id="{B9671D4F-B5DC-48BB-9AD0-4FAA2E38748E}"/>
              </a:ext>
            </a:extLst>
          </p:cNvPr>
          <p:cNvGrpSpPr/>
          <p:nvPr/>
        </p:nvGrpSpPr>
        <p:grpSpPr>
          <a:xfrm>
            <a:off x="5774305" y="1674716"/>
            <a:ext cx="3127375" cy="2414588"/>
            <a:chOff x="6008688" y="2452689"/>
            <a:chExt cx="3127375" cy="2414588"/>
          </a:xfrm>
        </p:grpSpPr>
        <p:graphicFrame>
          <p:nvGraphicFramePr>
            <p:cNvPr id="73" name="Object 48">
              <a:extLst>
                <a:ext uri="{FF2B5EF4-FFF2-40B4-BE49-F238E27FC236}">
                  <a16:creationId xmlns:a16="http://schemas.microsoft.com/office/drawing/2014/main" id="{D9205DF6-B58C-42E6-83DB-3CFCAA4D2C29}"/>
                </a:ext>
              </a:extLst>
            </p:cNvPr>
            <p:cNvGraphicFramePr>
              <a:graphicFrameLocks noChangeAspect="1"/>
            </p:cNvGraphicFramePr>
            <p:nvPr/>
          </p:nvGraphicFramePr>
          <p:xfrm>
            <a:off x="6008688" y="2452689"/>
            <a:ext cx="3127375" cy="2414588"/>
          </p:xfrm>
          <a:graphic>
            <a:graphicData uri="http://schemas.openxmlformats.org/presentationml/2006/ole">
              <mc:AlternateContent xmlns:mc="http://schemas.openxmlformats.org/markup-compatibility/2006">
                <mc:Choice xmlns:v="urn:schemas-microsoft-com:vml" Requires="v">
                  <p:oleObj spid="_x0000_s68771" name="Picture" r:id="rId9" imgW="2085840" imgH="1219320" progId="Word.Picture.8">
                    <p:embed/>
                  </p:oleObj>
                </mc:Choice>
                <mc:Fallback>
                  <p:oleObj name="Picture" r:id="rId9" imgW="2085840" imgH="1219320" progId="Word.Picture.8">
                    <p:embed/>
                    <p:pic>
                      <p:nvPicPr>
                        <p:cNvPr id="26"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8688" y="2452689"/>
                          <a:ext cx="3127375" cy="2414588"/>
                        </a:xfrm>
                        <a:prstGeom prst="rect">
                          <a:avLst/>
                        </a:prstGeom>
                        <a:noFill/>
                        <a:ln w="9525">
                          <a:solidFill>
                            <a:srgbClr val="00FF00"/>
                          </a:solidFill>
                          <a:miter lim="800000"/>
                          <a:headEnd/>
                          <a:tailEnd/>
                        </a:ln>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71" name="Object 48">
              <a:extLst>
                <a:ext uri="{FF2B5EF4-FFF2-40B4-BE49-F238E27FC236}">
                  <a16:creationId xmlns:a16="http://schemas.microsoft.com/office/drawing/2014/main" id="{2A3E92C4-34F8-46F6-941A-1AA2CEA84418}"/>
                </a:ext>
              </a:extLst>
            </p:cNvPr>
            <p:cNvGraphicFramePr>
              <a:graphicFrameLocks noChangeAspect="1"/>
            </p:cNvGraphicFramePr>
            <p:nvPr/>
          </p:nvGraphicFramePr>
          <p:xfrm>
            <a:off x="8450263" y="2955925"/>
            <a:ext cx="325437" cy="325438"/>
          </p:xfrm>
          <a:graphic>
            <a:graphicData uri="http://schemas.openxmlformats.org/presentationml/2006/ole">
              <mc:AlternateContent xmlns:mc="http://schemas.openxmlformats.org/markup-compatibility/2006">
                <mc:Choice xmlns:v="urn:schemas-microsoft-com:vml" Requires="v">
                  <p:oleObj spid="_x0000_s68772" name="Equation" r:id="rId11" imgW="177480" imgH="177480" progId="Equation.DSMT4">
                    <p:embed/>
                  </p:oleObj>
                </mc:Choice>
                <mc:Fallback>
                  <p:oleObj name="Equation" r:id="rId11" imgW="177480" imgH="177480" progId="Equation.DSMT4">
                    <p:embed/>
                    <p:pic>
                      <p:nvPicPr>
                        <p:cNvPr id="24" name="Object 48"/>
                        <p:cNvPicPr>
                          <a:picLocks noChangeAspect="1" noChangeArrowheads="1"/>
                        </p:cNvPicPr>
                        <p:nvPr/>
                      </p:nvPicPr>
                      <p:blipFill>
                        <a:blip r:embed="rId12"/>
                        <a:srcRect/>
                        <a:stretch>
                          <a:fillRect/>
                        </a:stretch>
                      </p:blipFill>
                      <p:spPr bwMode="auto">
                        <a:xfrm>
                          <a:off x="8450263" y="2955925"/>
                          <a:ext cx="325437" cy="325438"/>
                        </a:xfrm>
                        <a:prstGeom prst="rect">
                          <a:avLst/>
                        </a:prstGeom>
                        <a:noFill/>
                        <a:ln>
                          <a:noFill/>
                        </a:ln>
                        <a:effectLst/>
                      </p:spPr>
                    </p:pic>
                  </p:oleObj>
                </mc:Fallback>
              </mc:AlternateContent>
            </a:graphicData>
          </a:graphic>
        </p:graphicFrame>
        <p:graphicFrame>
          <p:nvGraphicFramePr>
            <p:cNvPr id="72" name="Object 48">
              <a:extLst>
                <a:ext uri="{FF2B5EF4-FFF2-40B4-BE49-F238E27FC236}">
                  <a16:creationId xmlns:a16="http://schemas.microsoft.com/office/drawing/2014/main" id="{CBCE70BB-C125-4BE3-8D34-79FE4449E47C}"/>
                </a:ext>
              </a:extLst>
            </p:cNvPr>
            <p:cNvGraphicFramePr>
              <a:graphicFrameLocks noChangeAspect="1"/>
            </p:cNvGraphicFramePr>
            <p:nvPr/>
          </p:nvGraphicFramePr>
          <p:xfrm>
            <a:off x="6781800" y="4071938"/>
            <a:ext cx="255588" cy="325437"/>
          </p:xfrm>
          <a:graphic>
            <a:graphicData uri="http://schemas.openxmlformats.org/presentationml/2006/ole">
              <mc:AlternateContent xmlns:mc="http://schemas.openxmlformats.org/markup-compatibility/2006">
                <mc:Choice xmlns:v="urn:schemas-microsoft-com:vml" Requires="v">
                  <p:oleObj spid="_x0000_s68773" name="Equation" r:id="rId13" imgW="139680" imgH="177480" progId="Equation.DSMT4">
                    <p:embed/>
                  </p:oleObj>
                </mc:Choice>
                <mc:Fallback>
                  <p:oleObj name="Equation" r:id="rId13" imgW="139680" imgH="177480" progId="Equation.DSMT4">
                    <p:embed/>
                    <p:pic>
                      <p:nvPicPr>
                        <p:cNvPr id="25" name="Object 48"/>
                        <p:cNvPicPr>
                          <a:picLocks noChangeAspect="1" noChangeArrowheads="1"/>
                        </p:cNvPicPr>
                        <p:nvPr/>
                      </p:nvPicPr>
                      <p:blipFill>
                        <a:blip r:embed="rId14"/>
                        <a:srcRect/>
                        <a:stretch>
                          <a:fillRect/>
                        </a:stretch>
                      </p:blipFill>
                      <p:spPr bwMode="auto">
                        <a:xfrm>
                          <a:off x="6781800" y="4071938"/>
                          <a:ext cx="255588" cy="325437"/>
                        </a:xfrm>
                        <a:prstGeom prst="rect">
                          <a:avLst/>
                        </a:prstGeom>
                        <a:noFill/>
                        <a:ln>
                          <a:noFill/>
                        </a:ln>
                        <a:effectLst/>
                      </p:spPr>
                    </p:pic>
                  </p:oleObj>
                </mc:Fallback>
              </mc:AlternateContent>
            </a:graphicData>
          </a:graphic>
        </p:graphicFrame>
      </p:grpSp>
      <p:grpSp>
        <p:nvGrpSpPr>
          <p:cNvPr id="75" name="Group 160">
            <a:extLst>
              <a:ext uri="{FF2B5EF4-FFF2-40B4-BE49-F238E27FC236}">
                <a16:creationId xmlns:a16="http://schemas.microsoft.com/office/drawing/2014/main" id="{F7D44E48-7145-432C-BCB4-5EAEA208CBAA}"/>
              </a:ext>
            </a:extLst>
          </p:cNvPr>
          <p:cNvGrpSpPr>
            <a:grpSpLocks/>
          </p:cNvGrpSpPr>
          <p:nvPr/>
        </p:nvGrpSpPr>
        <p:grpSpPr bwMode="auto">
          <a:xfrm>
            <a:off x="9236552" y="434314"/>
            <a:ext cx="2955448" cy="5956505"/>
            <a:chOff x="168" y="12"/>
            <a:chExt cx="2137" cy="4308"/>
          </a:xfrm>
        </p:grpSpPr>
        <p:sp>
          <p:nvSpPr>
            <p:cNvPr id="76" name="Rectangle 161">
              <a:extLst>
                <a:ext uri="{FF2B5EF4-FFF2-40B4-BE49-F238E27FC236}">
                  <a16:creationId xmlns:a16="http://schemas.microsoft.com/office/drawing/2014/main" id="{6BABC0FD-673D-4671-A0A1-81E302A64B5D}"/>
                </a:ext>
              </a:extLst>
            </p:cNvPr>
            <p:cNvSpPr>
              <a:spLocks noChangeArrowheads="1"/>
            </p:cNvSpPr>
            <p:nvPr/>
          </p:nvSpPr>
          <p:spPr bwMode="auto">
            <a:xfrm rot="5400000">
              <a:off x="709" y="3270"/>
              <a:ext cx="267"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77" name="Rectangle 162">
              <a:extLst>
                <a:ext uri="{FF2B5EF4-FFF2-40B4-BE49-F238E27FC236}">
                  <a16:creationId xmlns:a16="http://schemas.microsoft.com/office/drawing/2014/main" id="{B248684B-4BE1-4210-B44B-7CCE0448F773}"/>
                </a:ext>
              </a:extLst>
            </p:cNvPr>
            <p:cNvSpPr>
              <a:spLocks noChangeArrowheads="1"/>
            </p:cNvSpPr>
            <p:nvPr/>
          </p:nvSpPr>
          <p:spPr bwMode="auto">
            <a:xfrm rot="5400000">
              <a:off x="1574" y="337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78" name="Rectangle 163">
              <a:extLst>
                <a:ext uri="{FF2B5EF4-FFF2-40B4-BE49-F238E27FC236}">
                  <a16:creationId xmlns:a16="http://schemas.microsoft.com/office/drawing/2014/main" id="{40B77E8A-291C-44E9-861F-568C2E7F576D}"/>
                </a:ext>
              </a:extLst>
            </p:cNvPr>
            <p:cNvSpPr>
              <a:spLocks noChangeArrowheads="1"/>
            </p:cNvSpPr>
            <p:nvPr/>
          </p:nvSpPr>
          <p:spPr bwMode="auto">
            <a:xfrm rot="5400000">
              <a:off x="901" y="3278"/>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79" name="Rectangle 164">
              <a:extLst>
                <a:ext uri="{FF2B5EF4-FFF2-40B4-BE49-F238E27FC236}">
                  <a16:creationId xmlns:a16="http://schemas.microsoft.com/office/drawing/2014/main" id="{F1FF0EDC-832B-47FF-9B32-A912E4561003}"/>
                </a:ext>
              </a:extLst>
            </p:cNvPr>
            <p:cNvSpPr>
              <a:spLocks noChangeArrowheads="1"/>
            </p:cNvSpPr>
            <p:nvPr/>
          </p:nvSpPr>
          <p:spPr bwMode="auto">
            <a:xfrm rot="5400000">
              <a:off x="988" y="3646"/>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80" name="Freeform 165">
              <a:extLst>
                <a:ext uri="{FF2B5EF4-FFF2-40B4-BE49-F238E27FC236}">
                  <a16:creationId xmlns:a16="http://schemas.microsoft.com/office/drawing/2014/main" id="{50DBD4E1-4A1A-4A0C-A239-CC824C7322EA}"/>
                </a:ext>
              </a:extLst>
            </p:cNvPr>
            <p:cNvSpPr>
              <a:spLocks/>
            </p:cNvSpPr>
            <p:nvPr/>
          </p:nvSpPr>
          <p:spPr bwMode="auto">
            <a:xfrm>
              <a:off x="504" y="3128"/>
              <a:ext cx="1152" cy="876"/>
            </a:xfrm>
            <a:custGeom>
              <a:avLst/>
              <a:gdLst>
                <a:gd name="T0" fmla="*/ 0 w 1152"/>
                <a:gd name="T1" fmla="*/ 513 h 896"/>
                <a:gd name="T2" fmla="*/ 96 w 1152"/>
                <a:gd name="T3" fmla="*/ 547 h 896"/>
                <a:gd name="T4" fmla="*/ 192 w 1152"/>
                <a:gd name="T5" fmla="*/ 379 h 896"/>
                <a:gd name="T6" fmla="*/ 288 w 1152"/>
                <a:gd name="T7" fmla="*/ 179 h 896"/>
                <a:gd name="T8" fmla="*/ 432 w 1152"/>
                <a:gd name="T9" fmla="*/ 480 h 896"/>
                <a:gd name="T10" fmla="*/ 528 w 1152"/>
                <a:gd name="T11" fmla="*/ 613 h 896"/>
                <a:gd name="T12" fmla="*/ 672 w 1152"/>
                <a:gd name="T13" fmla="*/ 547 h 896"/>
                <a:gd name="T14" fmla="*/ 768 w 1152"/>
                <a:gd name="T15" fmla="*/ 312 h 896"/>
                <a:gd name="T16" fmla="*/ 912 w 1152"/>
                <a:gd name="T17" fmla="*/ 16 h 896"/>
                <a:gd name="T18" fmla="*/ 1008 w 1152"/>
                <a:gd name="T19" fmla="*/ 245 h 896"/>
                <a:gd name="T20" fmla="*/ 1056 w 1152"/>
                <a:gd name="T21" fmla="*/ 412 h 896"/>
                <a:gd name="T22" fmla="*/ 1152 w 1152"/>
                <a:gd name="T23" fmla="*/ 580 h 8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2"/>
                <a:gd name="T37" fmla="*/ 0 h 896"/>
                <a:gd name="T38" fmla="*/ 1152 w 1152"/>
                <a:gd name="T39" fmla="*/ 896 h 8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2" h="896">
                  <a:moveTo>
                    <a:pt x="0" y="736"/>
                  </a:moveTo>
                  <a:cubicBezTo>
                    <a:pt x="32" y="776"/>
                    <a:pt x="64" y="816"/>
                    <a:pt x="96" y="784"/>
                  </a:cubicBezTo>
                  <a:cubicBezTo>
                    <a:pt x="128" y="752"/>
                    <a:pt x="160" y="632"/>
                    <a:pt x="192" y="544"/>
                  </a:cubicBezTo>
                  <a:cubicBezTo>
                    <a:pt x="224" y="456"/>
                    <a:pt x="248" y="232"/>
                    <a:pt x="288" y="256"/>
                  </a:cubicBezTo>
                  <a:cubicBezTo>
                    <a:pt x="328" y="280"/>
                    <a:pt x="392" y="584"/>
                    <a:pt x="432" y="688"/>
                  </a:cubicBezTo>
                  <a:cubicBezTo>
                    <a:pt x="472" y="792"/>
                    <a:pt x="488" y="864"/>
                    <a:pt x="528" y="880"/>
                  </a:cubicBezTo>
                  <a:cubicBezTo>
                    <a:pt x="568" y="896"/>
                    <a:pt x="632" y="856"/>
                    <a:pt x="672" y="784"/>
                  </a:cubicBezTo>
                  <a:cubicBezTo>
                    <a:pt x="712" y="712"/>
                    <a:pt x="728" y="576"/>
                    <a:pt x="768" y="448"/>
                  </a:cubicBezTo>
                  <a:cubicBezTo>
                    <a:pt x="808" y="320"/>
                    <a:pt x="872" y="32"/>
                    <a:pt x="912" y="16"/>
                  </a:cubicBezTo>
                  <a:cubicBezTo>
                    <a:pt x="952" y="0"/>
                    <a:pt x="984" y="256"/>
                    <a:pt x="1008" y="352"/>
                  </a:cubicBezTo>
                  <a:cubicBezTo>
                    <a:pt x="1032" y="448"/>
                    <a:pt x="1032" y="512"/>
                    <a:pt x="1056" y="592"/>
                  </a:cubicBezTo>
                  <a:cubicBezTo>
                    <a:pt x="1080" y="672"/>
                    <a:pt x="1116" y="752"/>
                    <a:pt x="1152" y="83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1" name="Rectangle 166">
              <a:extLst>
                <a:ext uri="{FF2B5EF4-FFF2-40B4-BE49-F238E27FC236}">
                  <a16:creationId xmlns:a16="http://schemas.microsoft.com/office/drawing/2014/main" id="{B9A8A0B0-357B-4EB8-8C2B-594BA6206DBA}"/>
                </a:ext>
              </a:extLst>
            </p:cNvPr>
            <p:cNvSpPr>
              <a:spLocks noChangeArrowheads="1"/>
            </p:cNvSpPr>
            <p:nvPr/>
          </p:nvSpPr>
          <p:spPr bwMode="auto">
            <a:xfrm rot="5400000">
              <a:off x="1526" y="3283"/>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82" name="Rectangle 167">
              <a:extLst>
                <a:ext uri="{FF2B5EF4-FFF2-40B4-BE49-F238E27FC236}">
                  <a16:creationId xmlns:a16="http://schemas.microsoft.com/office/drawing/2014/main" id="{256FE79F-7443-46F0-903C-B23ABED41083}"/>
                </a:ext>
              </a:extLst>
            </p:cNvPr>
            <p:cNvSpPr>
              <a:spLocks noChangeArrowheads="1"/>
            </p:cNvSpPr>
            <p:nvPr/>
          </p:nvSpPr>
          <p:spPr bwMode="auto">
            <a:xfrm rot="5400000">
              <a:off x="1519" y="3190"/>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83" name="Rectangle 168">
              <a:extLst>
                <a:ext uri="{FF2B5EF4-FFF2-40B4-BE49-F238E27FC236}">
                  <a16:creationId xmlns:a16="http://schemas.microsoft.com/office/drawing/2014/main" id="{2062BB93-1987-4517-8E1C-2DCBEB1E3C48}"/>
                </a:ext>
              </a:extLst>
            </p:cNvPr>
            <p:cNvSpPr>
              <a:spLocks noChangeArrowheads="1"/>
            </p:cNvSpPr>
            <p:nvPr/>
          </p:nvSpPr>
          <p:spPr bwMode="auto">
            <a:xfrm rot="5400000">
              <a:off x="1472" y="3089"/>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84" name="Rectangle 169">
              <a:extLst>
                <a:ext uri="{FF2B5EF4-FFF2-40B4-BE49-F238E27FC236}">
                  <a16:creationId xmlns:a16="http://schemas.microsoft.com/office/drawing/2014/main" id="{90CA7845-9325-4C93-A375-82A31AE50B5B}"/>
                </a:ext>
              </a:extLst>
            </p:cNvPr>
            <p:cNvSpPr>
              <a:spLocks noChangeArrowheads="1"/>
            </p:cNvSpPr>
            <p:nvPr/>
          </p:nvSpPr>
          <p:spPr bwMode="auto">
            <a:xfrm rot="5400000">
              <a:off x="1285" y="3277"/>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85" name="Rectangle 170">
              <a:extLst>
                <a:ext uri="{FF2B5EF4-FFF2-40B4-BE49-F238E27FC236}">
                  <a16:creationId xmlns:a16="http://schemas.microsoft.com/office/drawing/2014/main" id="{57244763-51F4-492B-B2B6-06DB22ED1B12}"/>
                </a:ext>
              </a:extLst>
            </p:cNvPr>
            <p:cNvSpPr>
              <a:spLocks noChangeArrowheads="1"/>
            </p:cNvSpPr>
            <p:nvPr/>
          </p:nvSpPr>
          <p:spPr bwMode="auto">
            <a:xfrm rot="5400000">
              <a:off x="1621" y="3603"/>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86" name="Rectangle 171">
              <a:extLst>
                <a:ext uri="{FF2B5EF4-FFF2-40B4-BE49-F238E27FC236}">
                  <a16:creationId xmlns:a16="http://schemas.microsoft.com/office/drawing/2014/main" id="{CC3A04E9-28AE-4D76-89C1-9A3D88D24F82}"/>
                </a:ext>
              </a:extLst>
            </p:cNvPr>
            <p:cNvSpPr>
              <a:spLocks noChangeArrowheads="1"/>
            </p:cNvSpPr>
            <p:nvPr/>
          </p:nvSpPr>
          <p:spPr bwMode="auto">
            <a:xfrm rot="5400000">
              <a:off x="895" y="3416"/>
              <a:ext cx="267"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88" name="Rectangle 172">
              <a:extLst>
                <a:ext uri="{FF2B5EF4-FFF2-40B4-BE49-F238E27FC236}">
                  <a16:creationId xmlns:a16="http://schemas.microsoft.com/office/drawing/2014/main" id="{28996873-6501-4B5F-8E36-83F6035E428C}"/>
                </a:ext>
              </a:extLst>
            </p:cNvPr>
            <p:cNvSpPr>
              <a:spLocks noChangeArrowheads="1"/>
            </p:cNvSpPr>
            <p:nvPr/>
          </p:nvSpPr>
          <p:spPr bwMode="auto">
            <a:xfrm rot="5400000">
              <a:off x="941" y="3558"/>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0" name="Rectangle 173">
              <a:extLst>
                <a:ext uri="{FF2B5EF4-FFF2-40B4-BE49-F238E27FC236}">
                  <a16:creationId xmlns:a16="http://schemas.microsoft.com/office/drawing/2014/main" id="{2C68F9AD-ABBC-407B-8E9B-E18B4BB469EC}"/>
                </a:ext>
              </a:extLst>
            </p:cNvPr>
            <p:cNvSpPr>
              <a:spLocks noChangeArrowheads="1"/>
            </p:cNvSpPr>
            <p:nvPr/>
          </p:nvSpPr>
          <p:spPr bwMode="auto">
            <a:xfrm rot="5400000">
              <a:off x="1181" y="3558"/>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1" name="Rectangle 174">
              <a:extLst>
                <a:ext uri="{FF2B5EF4-FFF2-40B4-BE49-F238E27FC236}">
                  <a16:creationId xmlns:a16="http://schemas.microsoft.com/office/drawing/2014/main" id="{98B724B5-0AC2-4153-971F-FBE54F11C300}"/>
                </a:ext>
              </a:extLst>
            </p:cNvPr>
            <p:cNvSpPr>
              <a:spLocks noChangeArrowheads="1"/>
            </p:cNvSpPr>
            <p:nvPr/>
          </p:nvSpPr>
          <p:spPr bwMode="auto">
            <a:xfrm rot="5400000">
              <a:off x="1038" y="365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2" name="Rectangle 175">
              <a:extLst>
                <a:ext uri="{FF2B5EF4-FFF2-40B4-BE49-F238E27FC236}">
                  <a16:creationId xmlns:a16="http://schemas.microsoft.com/office/drawing/2014/main" id="{24987E0F-98C9-4B7C-88E7-02E9C56BC69E}"/>
                </a:ext>
              </a:extLst>
            </p:cNvPr>
            <p:cNvSpPr>
              <a:spLocks noChangeArrowheads="1"/>
            </p:cNvSpPr>
            <p:nvPr/>
          </p:nvSpPr>
          <p:spPr bwMode="auto">
            <a:xfrm rot="5400000">
              <a:off x="949" y="3469"/>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3" name="Rectangle 176">
              <a:extLst>
                <a:ext uri="{FF2B5EF4-FFF2-40B4-BE49-F238E27FC236}">
                  <a16:creationId xmlns:a16="http://schemas.microsoft.com/office/drawing/2014/main" id="{055E9D5A-8555-45E0-BDE2-BA1297243AE0}"/>
                </a:ext>
              </a:extLst>
            </p:cNvPr>
            <p:cNvSpPr>
              <a:spLocks noChangeArrowheads="1"/>
            </p:cNvSpPr>
            <p:nvPr/>
          </p:nvSpPr>
          <p:spPr bwMode="auto">
            <a:xfrm rot="5400000">
              <a:off x="1134" y="3650"/>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4" name="Rectangle 177">
              <a:extLst>
                <a:ext uri="{FF2B5EF4-FFF2-40B4-BE49-F238E27FC236}">
                  <a16:creationId xmlns:a16="http://schemas.microsoft.com/office/drawing/2014/main" id="{1570A2CD-03F7-4540-8C81-2DB0C35F5089}"/>
                </a:ext>
              </a:extLst>
            </p:cNvPr>
            <p:cNvSpPr>
              <a:spLocks noChangeArrowheads="1"/>
            </p:cNvSpPr>
            <p:nvPr/>
          </p:nvSpPr>
          <p:spPr bwMode="auto">
            <a:xfrm rot="5400000">
              <a:off x="607" y="361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5" name="Rectangle 178">
              <a:extLst>
                <a:ext uri="{FF2B5EF4-FFF2-40B4-BE49-F238E27FC236}">
                  <a16:creationId xmlns:a16="http://schemas.microsoft.com/office/drawing/2014/main" id="{D23F4E0E-A690-4A7E-97CE-BE36EB8FDE67}"/>
                </a:ext>
              </a:extLst>
            </p:cNvPr>
            <p:cNvSpPr>
              <a:spLocks noChangeArrowheads="1"/>
            </p:cNvSpPr>
            <p:nvPr/>
          </p:nvSpPr>
          <p:spPr bwMode="auto">
            <a:xfrm rot="5400000">
              <a:off x="1326" y="2431"/>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6" name="Rectangle 179">
              <a:extLst>
                <a:ext uri="{FF2B5EF4-FFF2-40B4-BE49-F238E27FC236}">
                  <a16:creationId xmlns:a16="http://schemas.microsoft.com/office/drawing/2014/main" id="{AF3909B9-F871-4749-B7A3-C119E819A96C}"/>
                </a:ext>
              </a:extLst>
            </p:cNvPr>
            <p:cNvSpPr>
              <a:spLocks noChangeArrowheads="1"/>
            </p:cNvSpPr>
            <p:nvPr/>
          </p:nvSpPr>
          <p:spPr bwMode="auto">
            <a:xfrm rot="5400000">
              <a:off x="1013" y="2317"/>
              <a:ext cx="321"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7" name="Rectangle 180">
              <a:extLst>
                <a:ext uri="{FF2B5EF4-FFF2-40B4-BE49-F238E27FC236}">
                  <a16:creationId xmlns:a16="http://schemas.microsoft.com/office/drawing/2014/main" id="{C9B36EEC-C07E-4A33-8456-58FC837475BD}"/>
                </a:ext>
              </a:extLst>
            </p:cNvPr>
            <p:cNvSpPr>
              <a:spLocks noChangeArrowheads="1"/>
            </p:cNvSpPr>
            <p:nvPr/>
          </p:nvSpPr>
          <p:spPr bwMode="auto">
            <a:xfrm rot="5400000">
              <a:off x="943" y="252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8" name="Rectangle 181">
              <a:extLst>
                <a:ext uri="{FF2B5EF4-FFF2-40B4-BE49-F238E27FC236}">
                  <a16:creationId xmlns:a16="http://schemas.microsoft.com/office/drawing/2014/main" id="{17689CD2-EA95-42C5-8B36-CEF855F6319C}"/>
                </a:ext>
              </a:extLst>
            </p:cNvPr>
            <p:cNvSpPr>
              <a:spLocks noChangeArrowheads="1"/>
            </p:cNvSpPr>
            <p:nvPr/>
          </p:nvSpPr>
          <p:spPr bwMode="auto">
            <a:xfrm rot="5400000">
              <a:off x="992" y="257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99" name="Rectangle 182">
              <a:extLst>
                <a:ext uri="{FF2B5EF4-FFF2-40B4-BE49-F238E27FC236}">
                  <a16:creationId xmlns:a16="http://schemas.microsoft.com/office/drawing/2014/main" id="{885508C9-2984-45D6-A88E-FF4BEAF30849}"/>
                </a:ext>
              </a:extLst>
            </p:cNvPr>
            <p:cNvSpPr>
              <a:spLocks noChangeArrowheads="1"/>
            </p:cNvSpPr>
            <p:nvPr/>
          </p:nvSpPr>
          <p:spPr bwMode="auto">
            <a:xfrm rot="5400000">
              <a:off x="944" y="640"/>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00" name="Rectangle 183">
              <a:extLst>
                <a:ext uri="{FF2B5EF4-FFF2-40B4-BE49-F238E27FC236}">
                  <a16:creationId xmlns:a16="http://schemas.microsoft.com/office/drawing/2014/main" id="{9CEA4B43-A7B2-4FE5-9CDE-A4FE142B12A2}"/>
                </a:ext>
              </a:extLst>
            </p:cNvPr>
            <p:cNvSpPr>
              <a:spLocks noChangeArrowheads="1"/>
            </p:cNvSpPr>
            <p:nvPr/>
          </p:nvSpPr>
          <p:spPr bwMode="auto">
            <a:xfrm rot="5400000">
              <a:off x="944" y="78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01" name="Rectangle 184">
              <a:extLst>
                <a:ext uri="{FF2B5EF4-FFF2-40B4-BE49-F238E27FC236}">
                  <a16:creationId xmlns:a16="http://schemas.microsoft.com/office/drawing/2014/main" id="{699B6837-3EED-429B-A626-BDB870DABF2A}"/>
                </a:ext>
              </a:extLst>
            </p:cNvPr>
            <p:cNvSpPr>
              <a:spLocks noChangeArrowheads="1"/>
            </p:cNvSpPr>
            <p:nvPr/>
          </p:nvSpPr>
          <p:spPr bwMode="auto">
            <a:xfrm rot="5400000">
              <a:off x="613" y="687"/>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02" name="Rectangle 185">
              <a:extLst>
                <a:ext uri="{FF2B5EF4-FFF2-40B4-BE49-F238E27FC236}">
                  <a16:creationId xmlns:a16="http://schemas.microsoft.com/office/drawing/2014/main" id="{ED5D6FEB-1E7D-4BD2-ABC6-7BF6D4EA4D4D}"/>
                </a:ext>
              </a:extLst>
            </p:cNvPr>
            <p:cNvSpPr>
              <a:spLocks noChangeArrowheads="1"/>
            </p:cNvSpPr>
            <p:nvPr/>
          </p:nvSpPr>
          <p:spPr bwMode="auto">
            <a:xfrm rot="5400000">
              <a:off x="1086" y="74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03" name="Freeform 186">
              <a:extLst>
                <a:ext uri="{FF2B5EF4-FFF2-40B4-BE49-F238E27FC236}">
                  <a16:creationId xmlns:a16="http://schemas.microsoft.com/office/drawing/2014/main" id="{653775D5-066C-4B07-AF21-FDA80C183C1A}"/>
                </a:ext>
              </a:extLst>
            </p:cNvPr>
            <p:cNvSpPr>
              <a:spLocks/>
            </p:cNvSpPr>
            <p:nvPr/>
          </p:nvSpPr>
          <p:spPr bwMode="auto">
            <a:xfrm>
              <a:off x="792" y="1046"/>
              <a:ext cx="144" cy="149"/>
            </a:xfrm>
            <a:custGeom>
              <a:avLst/>
              <a:gdLst>
                <a:gd name="T0" fmla="*/ 0 w 144"/>
                <a:gd name="T1" fmla="*/ 70 h 152"/>
                <a:gd name="T2" fmla="*/ 48 w 144"/>
                <a:gd name="T3" fmla="*/ 106 h 152"/>
                <a:gd name="T4" fmla="*/ 96 w 144"/>
                <a:gd name="T5" fmla="*/ 32 h 152"/>
                <a:gd name="T6" fmla="*/ 144 w 144"/>
                <a:gd name="T7" fmla="*/ 0 h 152"/>
                <a:gd name="T8" fmla="*/ 0 60000 65536"/>
                <a:gd name="T9" fmla="*/ 0 60000 65536"/>
                <a:gd name="T10" fmla="*/ 0 60000 65536"/>
                <a:gd name="T11" fmla="*/ 0 60000 65536"/>
                <a:gd name="T12" fmla="*/ 0 w 144"/>
                <a:gd name="T13" fmla="*/ 0 h 152"/>
                <a:gd name="T14" fmla="*/ 144 w 144"/>
                <a:gd name="T15" fmla="*/ 152 h 152"/>
              </a:gdLst>
              <a:ahLst/>
              <a:cxnLst>
                <a:cxn ang="T8">
                  <a:pos x="T0" y="T1"/>
                </a:cxn>
                <a:cxn ang="T9">
                  <a:pos x="T2" y="T3"/>
                </a:cxn>
                <a:cxn ang="T10">
                  <a:pos x="T4" y="T5"/>
                </a:cxn>
                <a:cxn ang="T11">
                  <a:pos x="T6" y="T7"/>
                </a:cxn>
              </a:cxnLst>
              <a:rect l="T12" t="T13" r="T14" b="T15"/>
              <a:pathLst>
                <a:path w="144" h="152">
                  <a:moveTo>
                    <a:pt x="0" y="96"/>
                  </a:moveTo>
                  <a:cubicBezTo>
                    <a:pt x="16" y="124"/>
                    <a:pt x="32" y="152"/>
                    <a:pt x="48" y="144"/>
                  </a:cubicBezTo>
                  <a:cubicBezTo>
                    <a:pt x="64" y="136"/>
                    <a:pt x="80" y="72"/>
                    <a:pt x="96" y="48"/>
                  </a:cubicBezTo>
                  <a:cubicBezTo>
                    <a:pt x="112" y="24"/>
                    <a:pt x="128" y="12"/>
                    <a:pt x="144"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4" name="Rectangle 187">
              <a:extLst>
                <a:ext uri="{FF2B5EF4-FFF2-40B4-BE49-F238E27FC236}">
                  <a16:creationId xmlns:a16="http://schemas.microsoft.com/office/drawing/2014/main" id="{4AC7A2E9-002E-467C-9579-C0D46A5F4D1A}"/>
                </a:ext>
              </a:extLst>
            </p:cNvPr>
            <p:cNvSpPr>
              <a:spLocks noChangeArrowheads="1"/>
            </p:cNvSpPr>
            <p:nvPr/>
          </p:nvSpPr>
          <p:spPr bwMode="auto">
            <a:xfrm rot="5400000">
              <a:off x="854" y="87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05" name="Rectangle 188">
              <a:extLst>
                <a:ext uri="{FF2B5EF4-FFF2-40B4-BE49-F238E27FC236}">
                  <a16:creationId xmlns:a16="http://schemas.microsoft.com/office/drawing/2014/main" id="{C7041A70-7D3D-43A8-81D0-B0325338F28D}"/>
                </a:ext>
              </a:extLst>
            </p:cNvPr>
            <p:cNvSpPr>
              <a:spLocks noChangeArrowheads="1"/>
            </p:cNvSpPr>
            <p:nvPr/>
          </p:nvSpPr>
          <p:spPr bwMode="auto">
            <a:xfrm rot="5400000">
              <a:off x="875" y="855"/>
              <a:ext cx="32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06" name="Rectangle 189">
              <a:extLst>
                <a:ext uri="{FF2B5EF4-FFF2-40B4-BE49-F238E27FC236}">
                  <a16:creationId xmlns:a16="http://schemas.microsoft.com/office/drawing/2014/main" id="{DCAEE3FB-4CED-4018-9C6D-89CF466B854C}"/>
                </a:ext>
              </a:extLst>
            </p:cNvPr>
            <p:cNvSpPr>
              <a:spLocks noChangeArrowheads="1"/>
            </p:cNvSpPr>
            <p:nvPr/>
          </p:nvSpPr>
          <p:spPr bwMode="auto">
            <a:xfrm rot="5400000">
              <a:off x="560" y="733"/>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07" name="Line 190">
              <a:extLst>
                <a:ext uri="{FF2B5EF4-FFF2-40B4-BE49-F238E27FC236}">
                  <a16:creationId xmlns:a16="http://schemas.microsoft.com/office/drawing/2014/main" id="{D3F4431B-EADD-4F3F-9F09-679A70623045}"/>
                </a:ext>
              </a:extLst>
            </p:cNvPr>
            <p:cNvSpPr>
              <a:spLocks noChangeShapeType="1"/>
            </p:cNvSpPr>
            <p:nvPr/>
          </p:nvSpPr>
          <p:spPr bwMode="auto">
            <a:xfrm>
              <a:off x="168" y="60"/>
              <a:ext cx="0" cy="39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191">
              <a:extLst>
                <a:ext uri="{FF2B5EF4-FFF2-40B4-BE49-F238E27FC236}">
                  <a16:creationId xmlns:a16="http://schemas.microsoft.com/office/drawing/2014/main" id="{41BF1010-1B19-41C6-866C-FF2CE0B4170D}"/>
                </a:ext>
              </a:extLst>
            </p:cNvPr>
            <p:cNvSpPr>
              <a:spLocks noChangeShapeType="1"/>
            </p:cNvSpPr>
            <p:nvPr/>
          </p:nvSpPr>
          <p:spPr bwMode="auto">
            <a:xfrm>
              <a:off x="168" y="60"/>
              <a:ext cx="21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192">
              <a:extLst>
                <a:ext uri="{FF2B5EF4-FFF2-40B4-BE49-F238E27FC236}">
                  <a16:creationId xmlns:a16="http://schemas.microsoft.com/office/drawing/2014/main" id="{AE2F89A3-4AE9-4CC5-A28B-F389FF1E23BF}"/>
                </a:ext>
              </a:extLst>
            </p:cNvPr>
            <p:cNvSpPr>
              <a:spLocks noChangeShapeType="1"/>
            </p:cNvSpPr>
            <p:nvPr/>
          </p:nvSpPr>
          <p:spPr bwMode="auto">
            <a:xfrm>
              <a:off x="2280" y="61"/>
              <a:ext cx="0" cy="39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193">
              <a:extLst>
                <a:ext uri="{FF2B5EF4-FFF2-40B4-BE49-F238E27FC236}">
                  <a16:creationId xmlns:a16="http://schemas.microsoft.com/office/drawing/2014/main" id="{CBE23751-D2B6-4EE3-AEE8-5315649DCEAB}"/>
                </a:ext>
              </a:extLst>
            </p:cNvPr>
            <p:cNvSpPr>
              <a:spLocks noChangeShapeType="1"/>
            </p:cNvSpPr>
            <p:nvPr/>
          </p:nvSpPr>
          <p:spPr bwMode="auto">
            <a:xfrm>
              <a:off x="168" y="4003"/>
              <a:ext cx="21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194">
              <a:extLst>
                <a:ext uri="{FF2B5EF4-FFF2-40B4-BE49-F238E27FC236}">
                  <a16:creationId xmlns:a16="http://schemas.microsoft.com/office/drawing/2014/main" id="{2C4C696E-AB52-4194-975A-13B4974C3A7E}"/>
                </a:ext>
              </a:extLst>
            </p:cNvPr>
            <p:cNvSpPr>
              <a:spLocks noChangeShapeType="1"/>
            </p:cNvSpPr>
            <p:nvPr/>
          </p:nvSpPr>
          <p:spPr bwMode="auto">
            <a:xfrm>
              <a:off x="168" y="2079"/>
              <a:ext cx="21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195">
              <a:extLst>
                <a:ext uri="{FF2B5EF4-FFF2-40B4-BE49-F238E27FC236}">
                  <a16:creationId xmlns:a16="http://schemas.microsoft.com/office/drawing/2014/main" id="{1FC62D4A-280D-4157-8C8A-CE84EE02B79D}"/>
                </a:ext>
              </a:extLst>
            </p:cNvPr>
            <p:cNvSpPr>
              <a:spLocks noChangeShapeType="1"/>
            </p:cNvSpPr>
            <p:nvPr/>
          </p:nvSpPr>
          <p:spPr bwMode="auto">
            <a:xfrm>
              <a:off x="168" y="1046"/>
              <a:ext cx="21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96">
              <a:extLst>
                <a:ext uri="{FF2B5EF4-FFF2-40B4-BE49-F238E27FC236}">
                  <a16:creationId xmlns:a16="http://schemas.microsoft.com/office/drawing/2014/main" id="{EBEB1203-F7B5-4276-9669-459A09D412F1}"/>
                </a:ext>
              </a:extLst>
            </p:cNvPr>
            <p:cNvSpPr>
              <a:spLocks noChangeShapeType="1"/>
            </p:cNvSpPr>
            <p:nvPr/>
          </p:nvSpPr>
          <p:spPr bwMode="auto">
            <a:xfrm>
              <a:off x="168" y="3112"/>
              <a:ext cx="21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197">
              <a:extLst>
                <a:ext uri="{FF2B5EF4-FFF2-40B4-BE49-F238E27FC236}">
                  <a16:creationId xmlns:a16="http://schemas.microsoft.com/office/drawing/2014/main" id="{8B713125-9DD2-4DF0-A0A4-AAC3B0CAB30F}"/>
                </a:ext>
              </a:extLst>
            </p:cNvPr>
            <p:cNvSpPr>
              <a:spLocks noChangeShapeType="1"/>
            </p:cNvSpPr>
            <p:nvPr/>
          </p:nvSpPr>
          <p:spPr bwMode="auto">
            <a:xfrm>
              <a:off x="792" y="60"/>
              <a:ext cx="0" cy="39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198">
              <a:extLst>
                <a:ext uri="{FF2B5EF4-FFF2-40B4-BE49-F238E27FC236}">
                  <a16:creationId xmlns:a16="http://schemas.microsoft.com/office/drawing/2014/main" id="{C8087840-170D-4588-BBFB-CB31098EB3A2}"/>
                </a:ext>
              </a:extLst>
            </p:cNvPr>
            <p:cNvSpPr>
              <a:spLocks noChangeShapeType="1"/>
            </p:cNvSpPr>
            <p:nvPr/>
          </p:nvSpPr>
          <p:spPr bwMode="auto">
            <a:xfrm>
              <a:off x="1416" y="3112"/>
              <a:ext cx="0" cy="8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199">
              <a:extLst>
                <a:ext uri="{FF2B5EF4-FFF2-40B4-BE49-F238E27FC236}">
                  <a16:creationId xmlns:a16="http://schemas.microsoft.com/office/drawing/2014/main" id="{3C323F1B-1EF8-4972-92BE-13203EBA7ECF}"/>
                </a:ext>
              </a:extLst>
            </p:cNvPr>
            <p:cNvSpPr>
              <a:spLocks noChangeShapeType="1"/>
            </p:cNvSpPr>
            <p:nvPr/>
          </p:nvSpPr>
          <p:spPr bwMode="auto">
            <a:xfrm flipV="1">
              <a:off x="1176" y="2079"/>
              <a:ext cx="0" cy="10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200">
              <a:extLst>
                <a:ext uri="{FF2B5EF4-FFF2-40B4-BE49-F238E27FC236}">
                  <a16:creationId xmlns:a16="http://schemas.microsoft.com/office/drawing/2014/main" id="{BEE14499-D539-43EA-808E-97D39E73EAEC}"/>
                </a:ext>
              </a:extLst>
            </p:cNvPr>
            <p:cNvSpPr>
              <a:spLocks noChangeShapeType="1"/>
            </p:cNvSpPr>
            <p:nvPr/>
          </p:nvSpPr>
          <p:spPr bwMode="auto">
            <a:xfrm flipV="1">
              <a:off x="984" y="1046"/>
              <a:ext cx="0" cy="10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Arc 201">
              <a:extLst>
                <a:ext uri="{FF2B5EF4-FFF2-40B4-BE49-F238E27FC236}">
                  <a16:creationId xmlns:a16="http://schemas.microsoft.com/office/drawing/2014/main" id="{20C36B31-3C5B-4384-85AF-2B6F80AFA62D}"/>
                </a:ext>
              </a:extLst>
            </p:cNvPr>
            <p:cNvSpPr>
              <a:spLocks/>
            </p:cNvSpPr>
            <p:nvPr/>
          </p:nvSpPr>
          <p:spPr bwMode="auto">
            <a:xfrm>
              <a:off x="701" y="69"/>
              <a:ext cx="184" cy="935"/>
            </a:xfrm>
            <a:custGeom>
              <a:avLst/>
              <a:gdLst>
                <a:gd name="T0" fmla="*/ 0 w 40008"/>
                <a:gd name="T1" fmla="*/ 0 h 21600"/>
                <a:gd name="T2" fmla="*/ 0 w 40008"/>
                <a:gd name="T3" fmla="*/ 0 h 21600"/>
                <a:gd name="T4" fmla="*/ 0 w 40008"/>
                <a:gd name="T5" fmla="*/ 0 h 21600"/>
                <a:gd name="T6" fmla="*/ 0 60000 65536"/>
                <a:gd name="T7" fmla="*/ 0 60000 65536"/>
                <a:gd name="T8" fmla="*/ 0 60000 65536"/>
                <a:gd name="T9" fmla="*/ 0 w 40008"/>
                <a:gd name="T10" fmla="*/ 0 h 21600"/>
                <a:gd name="T11" fmla="*/ 40008 w 40008"/>
                <a:gd name="T12" fmla="*/ 21600 h 21600"/>
              </a:gdLst>
              <a:ahLst/>
              <a:cxnLst>
                <a:cxn ang="T6">
                  <a:pos x="T0" y="T1"/>
                </a:cxn>
                <a:cxn ang="T7">
                  <a:pos x="T2" y="T3"/>
                </a:cxn>
                <a:cxn ang="T8">
                  <a:pos x="T4" y="T5"/>
                </a:cxn>
              </a:cxnLst>
              <a:rect l="T9" t="T10" r="T11" b="T12"/>
              <a:pathLst>
                <a:path w="40008" h="21600" fill="none" extrusionOk="0">
                  <a:moveTo>
                    <a:pt x="-1" y="13673"/>
                  </a:moveTo>
                  <a:cubicBezTo>
                    <a:pt x="3254" y="5422"/>
                    <a:pt x="11222" y="-1"/>
                    <a:pt x="20093" y="0"/>
                  </a:cubicBezTo>
                  <a:cubicBezTo>
                    <a:pt x="28791" y="0"/>
                    <a:pt x="36640" y="5217"/>
                    <a:pt x="40008" y="13236"/>
                  </a:cubicBezTo>
                </a:path>
                <a:path w="40008" h="21600" stroke="0" extrusionOk="0">
                  <a:moveTo>
                    <a:pt x="-1" y="13673"/>
                  </a:moveTo>
                  <a:cubicBezTo>
                    <a:pt x="3254" y="5422"/>
                    <a:pt x="11222" y="-1"/>
                    <a:pt x="20093" y="0"/>
                  </a:cubicBezTo>
                  <a:cubicBezTo>
                    <a:pt x="28791" y="0"/>
                    <a:pt x="36640" y="5217"/>
                    <a:pt x="40008" y="13236"/>
                  </a:cubicBezTo>
                  <a:lnTo>
                    <a:pt x="20093"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9" name="Arc 202">
              <a:extLst>
                <a:ext uri="{FF2B5EF4-FFF2-40B4-BE49-F238E27FC236}">
                  <a16:creationId xmlns:a16="http://schemas.microsoft.com/office/drawing/2014/main" id="{DB60FEAD-E534-42F8-86FE-881D347FD918}"/>
                </a:ext>
              </a:extLst>
            </p:cNvPr>
            <p:cNvSpPr>
              <a:spLocks/>
            </p:cNvSpPr>
            <p:nvPr/>
          </p:nvSpPr>
          <p:spPr bwMode="auto">
            <a:xfrm>
              <a:off x="651" y="1142"/>
              <a:ext cx="143" cy="797"/>
            </a:xfrm>
            <a:custGeom>
              <a:avLst/>
              <a:gdLst>
                <a:gd name="T0" fmla="*/ 0 w 20020"/>
                <a:gd name="T1" fmla="*/ 0 h 21599"/>
                <a:gd name="T2" fmla="*/ 0 w 20020"/>
                <a:gd name="T3" fmla="*/ 0 h 21599"/>
                <a:gd name="T4" fmla="*/ 0 w 20020"/>
                <a:gd name="T5" fmla="*/ 0 h 21599"/>
                <a:gd name="T6" fmla="*/ 0 60000 65536"/>
                <a:gd name="T7" fmla="*/ 0 60000 65536"/>
                <a:gd name="T8" fmla="*/ 0 60000 65536"/>
                <a:gd name="T9" fmla="*/ 0 w 20020"/>
                <a:gd name="T10" fmla="*/ 0 h 21599"/>
                <a:gd name="T11" fmla="*/ 20020 w 20020"/>
                <a:gd name="T12" fmla="*/ 21599 h 21599"/>
              </a:gdLst>
              <a:ahLst/>
              <a:cxnLst>
                <a:cxn ang="T6">
                  <a:pos x="T0" y="T1"/>
                </a:cxn>
                <a:cxn ang="T7">
                  <a:pos x="T2" y="T3"/>
                </a:cxn>
                <a:cxn ang="T8">
                  <a:pos x="T4" y="T5"/>
                </a:cxn>
              </a:cxnLst>
              <a:rect l="T9" t="T10" r="T11" b="T12"/>
              <a:pathLst>
                <a:path w="20020" h="21599" fill="none" extrusionOk="0">
                  <a:moveTo>
                    <a:pt x="-1" y="13489"/>
                  </a:moveTo>
                  <a:cubicBezTo>
                    <a:pt x="3282" y="5385"/>
                    <a:pt x="11126" y="60"/>
                    <a:pt x="19869" y="-1"/>
                  </a:cubicBezTo>
                </a:path>
                <a:path w="20020" h="21599" stroke="0" extrusionOk="0">
                  <a:moveTo>
                    <a:pt x="-1" y="13489"/>
                  </a:moveTo>
                  <a:cubicBezTo>
                    <a:pt x="3282" y="5385"/>
                    <a:pt x="11126" y="60"/>
                    <a:pt x="19869" y="-1"/>
                  </a:cubicBezTo>
                  <a:lnTo>
                    <a:pt x="20020" y="21599"/>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0" name="Arc 203">
              <a:extLst>
                <a:ext uri="{FF2B5EF4-FFF2-40B4-BE49-F238E27FC236}">
                  <a16:creationId xmlns:a16="http://schemas.microsoft.com/office/drawing/2014/main" id="{C26B6FBF-042F-4627-9131-EED3935F3010}"/>
                </a:ext>
              </a:extLst>
            </p:cNvPr>
            <p:cNvSpPr>
              <a:spLocks/>
            </p:cNvSpPr>
            <p:nvPr/>
          </p:nvSpPr>
          <p:spPr bwMode="auto">
            <a:xfrm>
              <a:off x="935" y="1047"/>
              <a:ext cx="96" cy="564"/>
            </a:xfrm>
            <a:custGeom>
              <a:avLst/>
              <a:gdLst>
                <a:gd name="T0" fmla="*/ 0 w 18516"/>
                <a:gd name="T1" fmla="*/ 0 h 21600"/>
                <a:gd name="T2" fmla="*/ 0 w 18516"/>
                <a:gd name="T3" fmla="*/ 0 h 21600"/>
                <a:gd name="T4" fmla="*/ 0 w 18516"/>
                <a:gd name="T5" fmla="*/ 0 h 21600"/>
                <a:gd name="T6" fmla="*/ 0 60000 65536"/>
                <a:gd name="T7" fmla="*/ 0 60000 65536"/>
                <a:gd name="T8" fmla="*/ 0 60000 65536"/>
                <a:gd name="T9" fmla="*/ 0 w 18516"/>
                <a:gd name="T10" fmla="*/ 0 h 21600"/>
                <a:gd name="T11" fmla="*/ 18516 w 18516"/>
                <a:gd name="T12" fmla="*/ 21600 h 21600"/>
              </a:gdLst>
              <a:ahLst/>
              <a:cxnLst>
                <a:cxn ang="T6">
                  <a:pos x="T0" y="T1"/>
                </a:cxn>
                <a:cxn ang="T7">
                  <a:pos x="T2" y="T3"/>
                </a:cxn>
                <a:cxn ang="T8">
                  <a:pos x="T4" y="T5"/>
                </a:cxn>
              </a:cxnLst>
              <a:rect l="T9" t="T10" r="T11" b="T12"/>
              <a:pathLst>
                <a:path w="18516" h="21600" fill="none" extrusionOk="0">
                  <a:moveTo>
                    <a:pt x="-1" y="0"/>
                  </a:moveTo>
                  <a:cubicBezTo>
                    <a:pt x="64" y="0"/>
                    <a:pt x="128" y="-1"/>
                    <a:pt x="193" y="0"/>
                  </a:cubicBezTo>
                  <a:cubicBezTo>
                    <a:pt x="7644" y="0"/>
                    <a:pt x="14570" y="3840"/>
                    <a:pt x="18515" y="10162"/>
                  </a:cubicBezTo>
                </a:path>
                <a:path w="18516" h="21600" stroke="0" extrusionOk="0">
                  <a:moveTo>
                    <a:pt x="-1" y="0"/>
                  </a:moveTo>
                  <a:cubicBezTo>
                    <a:pt x="64" y="0"/>
                    <a:pt x="128" y="-1"/>
                    <a:pt x="193" y="0"/>
                  </a:cubicBezTo>
                  <a:cubicBezTo>
                    <a:pt x="7644" y="0"/>
                    <a:pt x="14570" y="3840"/>
                    <a:pt x="18515" y="10162"/>
                  </a:cubicBezTo>
                  <a:lnTo>
                    <a:pt x="193"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1" name="Arc 204">
              <a:extLst>
                <a:ext uri="{FF2B5EF4-FFF2-40B4-BE49-F238E27FC236}">
                  <a16:creationId xmlns:a16="http://schemas.microsoft.com/office/drawing/2014/main" id="{C2930DDB-78B2-4DB0-B515-F0BE6107E79E}"/>
                </a:ext>
              </a:extLst>
            </p:cNvPr>
            <p:cNvSpPr>
              <a:spLocks/>
            </p:cNvSpPr>
            <p:nvPr/>
          </p:nvSpPr>
          <p:spPr bwMode="auto">
            <a:xfrm rot="193373">
              <a:off x="645" y="2411"/>
              <a:ext cx="146" cy="609"/>
            </a:xfrm>
            <a:custGeom>
              <a:avLst/>
              <a:gdLst>
                <a:gd name="T0" fmla="*/ 0 w 31617"/>
                <a:gd name="T1" fmla="*/ 0 h 21600"/>
                <a:gd name="T2" fmla="*/ 0 w 31617"/>
                <a:gd name="T3" fmla="*/ 0 h 21600"/>
                <a:gd name="T4" fmla="*/ 0 w 31617"/>
                <a:gd name="T5" fmla="*/ 0 h 21600"/>
                <a:gd name="T6" fmla="*/ 0 60000 65536"/>
                <a:gd name="T7" fmla="*/ 0 60000 65536"/>
                <a:gd name="T8" fmla="*/ 0 60000 65536"/>
                <a:gd name="T9" fmla="*/ 0 w 31617"/>
                <a:gd name="T10" fmla="*/ 0 h 21600"/>
                <a:gd name="T11" fmla="*/ 31617 w 31617"/>
                <a:gd name="T12" fmla="*/ 21600 h 21600"/>
              </a:gdLst>
              <a:ahLst/>
              <a:cxnLst>
                <a:cxn ang="T6">
                  <a:pos x="T0" y="T1"/>
                </a:cxn>
                <a:cxn ang="T7">
                  <a:pos x="T2" y="T3"/>
                </a:cxn>
                <a:cxn ang="T8">
                  <a:pos x="T4" y="T5"/>
                </a:cxn>
              </a:cxnLst>
              <a:rect l="T9" t="T10" r="T11" b="T12"/>
              <a:pathLst>
                <a:path w="31617" h="21600" fill="none" extrusionOk="0">
                  <a:moveTo>
                    <a:pt x="-1" y="17561"/>
                  </a:moveTo>
                  <a:cubicBezTo>
                    <a:pt x="1938" y="7372"/>
                    <a:pt x="10846" y="-1"/>
                    <a:pt x="21219" y="0"/>
                  </a:cubicBezTo>
                  <a:cubicBezTo>
                    <a:pt x="24854" y="0"/>
                    <a:pt x="28430" y="917"/>
                    <a:pt x="31617" y="2667"/>
                  </a:cubicBezTo>
                </a:path>
                <a:path w="31617" h="21600" stroke="0" extrusionOk="0">
                  <a:moveTo>
                    <a:pt x="-1" y="17561"/>
                  </a:moveTo>
                  <a:cubicBezTo>
                    <a:pt x="1938" y="7372"/>
                    <a:pt x="10846" y="-1"/>
                    <a:pt x="21219" y="0"/>
                  </a:cubicBezTo>
                  <a:cubicBezTo>
                    <a:pt x="24854" y="0"/>
                    <a:pt x="28430" y="917"/>
                    <a:pt x="31617" y="2667"/>
                  </a:cubicBezTo>
                  <a:lnTo>
                    <a:pt x="21219"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2" name="Arc 205">
              <a:extLst>
                <a:ext uri="{FF2B5EF4-FFF2-40B4-BE49-F238E27FC236}">
                  <a16:creationId xmlns:a16="http://schemas.microsoft.com/office/drawing/2014/main" id="{08BD65EE-5049-4578-8EB6-7FB0C0E435FE}"/>
                </a:ext>
              </a:extLst>
            </p:cNvPr>
            <p:cNvSpPr>
              <a:spLocks/>
            </p:cNvSpPr>
            <p:nvPr/>
          </p:nvSpPr>
          <p:spPr bwMode="auto">
            <a:xfrm>
              <a:off x="1084" y="2080"/>
              <a:ext cx="93" cy="751"/>
            </a:xfrm>
            <a:custGeom>
              <a:avLst/>
              <a:gdLst>
                <a:gd name="T0" fmla="*/ 0 w 13913"/>
                <a:gd name="T1" fmla="*/ 0 h 21599"/>
                <a:gd name="T2" fmla="*/ 0 w 13913"/>
                <a:gd name="T3" fmla="*/ 0 h 21599"/>
                <a:gd name="T4" fmla="*/ 0 w 13913"/>
                <a:gd name="T5" fmla="*/ 0 h 21599"/>
                <a:gd name="T6" fmla="*/ 0 60000 65536"/>
                <a:gd name="T7" fmla="*/ 0 60000 65536"/>
                <a:gd name="T8" fmla="*/ 0 60000 65536"/>
                <a:gd name="T9" fmla="*/ 0 w 13913"/>
                <a:gd name="T10" fmla="*/ 0 h 21599"/>
                <a:gd name="T11" fmla="*/ 13913 w 13913"/>
                <a:gd name="T12" fmla="*/ 21599 h 21599"/>
              </a:gdLst>
              <a:ahLst/>
              <a:cxnLst>
                <a:cxn ang="T6">
                  <a:pos x="T0" y="T1"/>
                </a:cxn>
                <a:cxn ang="T7">
                  <a:pos x="T2" y="T3"/>
                </a:cxn>
                <a:cxn ang="T8">
                  <a:pos x="T4" y="T5"/>
                </a:cxn>
              </a:cxnLst>
              <a:rect l="T9" t="T10" r="T11" b="T12"/>
              <a:pathLst>
                <a:path w="13913" h="21599" fill="none" extrusionOk="0">
                  <a:moveTo>
                    <a:pt x="-1" y="5076"/>
                  </a:moveTo>
                  <a:cubicBezTo>
                    <a:pt x="3854" y="1830"/>
                    <a:pt x="8723" y="34"/>
                    <a:pt x="13762" y="-1"/>
                  </a:cubicBezTo>
                </a:path>
                <a:path w="13913" h="21599" stroke="0" extrusionOk="0">
                  <a:moveTo>
                    <a:pt x="-1" y="5076"/>
                  </a:moveTo>
                  <a:cubicBezTo>
                    <a:pt x="3854" y="1830"/>
                    <a:pt x="8723" y="34"/>
                    <a:pt x="13762" y="-1"/>
                  </a:cubicBezTo>
                  <a:lnTo>
                    <a:pt x="13913" y="21599"/>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3" name="Arc 206">
              <a:extLst>
                <a:ext uri="{FF2B5EF4-FFF2-40B4-BE49-F238E27FC236}">
                  <a16:creationId xmlns:a16="http://schemas.microsoft.com/office/drawing/2014/main" id="{2AF9570D-EE85-424E-8C2E-33B426BA7EB3}"/>
                </a:ext>
              </a:extLst>
            </p:cNvPr>
            <p:cNvSpPr>
              <a:spLocks/>
            </p:cNvSpPr>
            <p:nvPr/>
          </p:nvSpPr>
          <p:spPr bwMode="auto">
            <a:xfrm>
              <a:off x="1175" y="2080"/>
              <a:ext cx="97" cy="610"/>
            </a:xfrm>
            <a:custGeom>
              <a:avLst/>
              <a:gdLst>
                <a:gd name="T0" fmla="*/ 0 w 20225"/>
                <a:gd name="T1" fmla="*/ 0 h 21600"/>
                <a:gd name="T2" fmla="*/ 0 w 20225"/>
                <a:gd name="T3" fmla="*/ 0 h 21600"/>
                <a:gd name="T4" fmla="*/ 0 w 20225"/>
                <a:gd name="T5" fmla="*/ 0 h 21600"/>
                <a:gd name="T6" fmla="*/ 0 60000 65536"/>
                <a:gd name="T7" fmla="*/ 0 60000 65536"/>
                <a:gd name="T8" fmla="*/ 0 60000 65536"/>
                <a:gd name="T9" fmla="*/ 0 w 20225"/>
                <a:gd name="T10" fmla="*/ 0 h 21600"/>
                <a:gd name="T11" fmla="*/ 20225 w 20225"/>
                <a:gd name="T12" fmla="*/ 21600 h 21600"/>
              </a:gdLst>
              <a:ahLst/>
              <a:cxnLst>
                <a:cxn ang="T6">
                  <a:pos x="T0" y="T1"/>
                </a:cxn>
                <a:cxn ang="T7">
                  <a:pos x="T2" y="T3"/>
                </a:cxn>
                <a:cxn ang="T8">
                  <a:pos x="T4" y="T5"/>
                </a:cxn>
              </a:cxnLst>
              <a:rect l="T9" t="T10" r="T11" b="T12"/>
              <a:pathLst>
                <a:path w="20225" h="21600" fill="none" extrusionOk="0">
                  <a:moveTo>
                    <a:pt x="-1" y="0"/>
                  </a:moveTo>
                  <a:cubicBezTo>
                    <a:pt x="49" y="0"/>
                    <a:pt x="98" y="-1"/>
                    <a:pt x="148" y="0"/>
                  </a:cubicBezTo>
                  <a:cubicBezTo>
                    <a:pt x="9001" y="0"/>
                    <a:pt x="16958" y="5402"/>
                    <a:pt x="20224" y="13632"/>
                  </a:cubicBezTo>
                </a:path>
                <a:path w="20225" h="21600" stroke="0" extrusionOk="0">
                  <a:moveTo>
                    <a:pt x="-1" y="0"/>
                  </a:moveTo>
                  <a:cubicBezTo>
                    <a:pt x="49" y="0"/>
                    <a:pt x="98" y="-1"/>
                    <a:pt x="148" y="0"/>
                  </a:cubicBezTo>
                  <a:cubicBezTo>
                    <a:pt x="9001" y="0"/>
                    <a:pt x="16958" y="5402"/>
                    <a:pt x="20224" y="13632"/>
                  </a:cubicBezTo>
                  <a:lnTo>
                    <a:pt x="148"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4" name="Arc 207">
              <a:extLst>
                <a:ext uri="{FF2B5EF4-FFF2-40B4-BE49-F238E27FC236}">
                  <a16:creationId xmlns:a16="http://schemas.microsoft.com/office/drawing/2014/main" id="{89226E11-0E7D-4354-AE62-A6379762FC1D}"/>
                </a:ext>
              </a:extLst>
            </p:cNvPr>
            <p:cNvSpPr>
              <a:spLocks/>
            </p:cNvSpPr>
            <p:nvPr/>
          </p:nvSpPr>
          <p:spPr bwMode="auto">
            <a:xfrm rot="7466">
              <a:off x="497" y="2549"/>
              <a:ext cx="138" cy="564"/>
            </a:xfrm>
            <a:custGeom>
              <a:avLst/>
              <a:gdLst>
                <a:gd name="T0" fmla="*/ 0 w 17122"/>
                <a:gd name="T1" fmla="*/ 0 h 21600"/>
                <a:gd name="T2" fmla="*/ 0 w 17122"/>
                <a:gd name="T3" fmla="*/ 0 h 21600"/>
                <a:gd name="T4" fmla="*/ 0 w 17122"/>
                <a:gd name="T5" fmla="*/ 0 h 21600"/>
                <a:gd name="T6" fmla="*/ 0 60000 65536"/>
                <a:gd name="T7" fmla="*/ 0 60000 65536"/>
                <a:gd name="T8" fmla="*/ 0 60000 65536"/>
                <a:gd name="T9" fmla="*/ 0 w 17122"/>
                <a:gd name="T10" fmla="*/ 0 h 21600"/>
                <a:gd name="T11" fmla="*/ 17122 w 17122"/>
                <a:gd name="T12" fmla="*/ 21600 h 21600"/>
              </a:gdLst>
              <a:ahLst/>
              <a:cxnLst>
                <a:cxn ang="T6">
                  <a:pos x="T0" y="T1"/>
                </a:cxn>
                <a:cxn ang="T7">
                  <a:pos x="T2" y="T3"/>
                </a:cxn>
                <a:cxn ang="T8">
                  <a:pos x="T4" y="T5"/>
                </a:cxn>
              </a:cxnLst>
              <a:rect l="T9" t="T10" r="T11" b="T12"/>
              <a:pathLst>
                <a:path w="17122" h="21600" fill="none" extrusionOk="0">
                  <a:moveTo>
                    <a:pt x="17122" y="13168"/>
                  </a:moveTo>
                  <a:cubicBezTo>
                    <a:pt x="13033" y="18484"/>
                    <a:pt x="6706" y="21599"/>
                    <a:pt x="0" y="21600"/>
                  </a:cubicBezTo>
                </a:path>
                <a:path w="17122" h="21600" stroke="0" extrusionOk="0">
                  <a:moveTo>
                    <a:pt x="17122" y="13168"/>
                  </a:moveTo>
                  <a:cubicBezTo>
                    <a:pt x="13033" y="18484"/>
                    <a:pt x="6706"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5" name="Arc 208">
              <a:extLst>
                <a:ext uri="{FF2B5EF4-FFF2-40B4-BE49-F238E27FC236}">
                  <a16:creationId xmlns:a16="http://schemas.microsoft.com/office/drawing/2014/main" id="{B18369B6-3BD8-426D-A766-49932C60D229}"/>
                </a:ext>
              </a:extLst>
            </p:cNvPr>
            <p:cNvSpPr>
              <a:spLocks/>
            </p:cNvSpPr>
            <p:nvPr/>
          </p:nvSpPr>
          <p:spPr bwMode="auto">
            <a:xfrm>
              <a:off x="504" y="1563"/>
              <a:ext cx="144" cy="422"/>
            </a:xfrm>
            <a:custGeom>
              <a:avLst/>
              <a:gdLst>
                <a:gd name="T0" fmla="*/ 0 w 21277"/>
                <a:gd name="T1" fmla="*/ 0 h 21600"/>
                <a:gd name="T2" fmla="*/ 0 w 21277"/>
                <a:gd name="T3" fmla="*/ 0 h 21600"/>
                <a:gd name="T4" fmla="*/ 0 w 21277"/>
                <a:gd name="T5" fmla="*/ 0 h 21600"/>
                <a:gd name="T6" fmla="*/ 0 60000 65536"/>
                <a:gd name="T7" fmla="*/ 0 60000 65536"/>
                <a:gd name="T8" fmla="*/ 0 60000 65536"/>
                <a:gd name="T9" fmla="*/ 0 w 21277"/>
                <a:gd name="T10" fmla="*/ 0 h 21600"/>
                <a:gd name="T11" fmla="*/ 21277 w 21277"/>
                <a:gd name="T12" fmla="*/ 21600 h 21600"/>
              </a:gdLst>
              <a:ahLst/>
              <a:cxnLst>
                <a:cxn ang="T6">
                  <a:pos x="T0" y="T1"/>
                </a:cxn>
                <a:cxn ang="T7">
                  <a:pos x="T2" y="T3"/>
                </a:cxn>
                <a:cxn ang="T8">
                  <a:pos x="T4" y="T5"/>
                </a:cxn>
              </a:cxnLst>
              <a:rect l="T9" t="T10" r="T11" b="T12"/>
              <a:pathLst>
                <a:path w="21277" h="21600" fill="none" extrusionOk="0">
                  <a:moveTo>
                    <a:pt x="21276" y="3721"/>
                  </a:moveTo>
                  <a:cubicBezTo>
                    <a:pt x="19468" y="14058"/>
                    <a:pt x="10493" y="21599"/>
                    <a:pt x="0" y="21600"/>
                  </a:cubicBezTo>
                </a:path>
                <a:path w="21277" h="21600" stroke="0" extrusionOk="0">
                  <a:moveTo>
                    <a:pt x="21276" y="3721"/>
                  </a:moveTo>
                  <a:cubicBezTo>
                    <a:pt x="19468" y="14058"/>
                    <a:pt x="10493"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6" name="Arc 209">
              <a:extLst>
                <a:ext uri="{FF2B5EF4-FFF2-40B4-BE49-F238E27FC236}">
                  <a16:creationId xmlns:a16="http://schemas.microsoft.com/office/drawing/2014/main" id="{74D7A051-22E1-490C-A9C8-7A7111E463EF}"/>
                </a:ext>
              </a:extLst>
            </p:cNvPr>
            <p:cNvSpPr>
              <a:spLocks/>
            </p:cNvSpPr>
            <p:nvPr/>
          </p:nvSpPr>
          <p:spPr bwMode="auto">
            <a:xfrm rot="180000">
              <a:off x="1031" y="810"/>
              <a:ext cx="285" cy="985"/>
            </a:xfrm>
            <a:custGeom>
              <a:avLst/>
              <a:gdLst>
                <a:gd name="T0" fmla="*/ 0 w 18977"/>
                <a:gd name="T1" fmla="*/ 0 h 21425"/>
                <a:gd name="T2" fmla="*/ 0 w 18977"/>
                <a:gd name="T3" fmla="*/ 0 h 21425"/>
                <a:gd name="T4" fmla="*/ 0 w 18977"/>
                <a:gd name="T5" fmla="*/ 0 h 21425"/>
                <a:gd name="T6" fmla="*/ 0 60000 65536"/>
                <a:gd name="T7" fmla="*/ 0 60000 65536"/>
                <a:gd name="T8" fmla="*/ 0 60000 65536"/>
                <a:gd name="T9" fmla="*/ 0 w 18977"/>
                <a:gd name="T10" fmla="*/ 0 h 21425"/>
                <a:gd name="T11" fmla="*/ 18977 w 18977"/>
                <a:gd name="T12" fmla="*/ 21425 h 21425"/>
              </a:gdLst>
              <a:ahLst/>
              <a:cxnLst>
                <a:cxn ang="T6">
                  <a:pos x="T0" y="T1"/>
                </a:cxn>
                <a:cxn ang="T7">
                  <a:pos x="T2" y="T3"/>
                </a:cxn>
                <a:cxn ang="T8">
                  <a:pos x="T4" y="T5"/>
                </a:cxn>
              </a:cxnLst>
              <a:rect l="T9" t="T10" r="T11" b="T12"/>
              <a:pathLst>
                <a:path w="18977" h="21425" fill="none" extrusionOk="0">
                  <a:moveTo>
                    <a:pt x="16235" y="21425"/>
                  </a:moveTo>
                  <a:cubicBezTo>
                    <a:pt x="9353" y="20544"/>
                    <a:pt x="3313" y="16411"/>
                    <a:pt x="-1" y="10316"/>
                  </a:cubicBezTo>
                </a:path>
                <a:path w="18977" h="21425" stroke="0" extrusionOk="0">
                  <a:moveTo>
                    <a:pt x="16235" y="21425"/>
                  </a:moveTo>
                  <a:cubicBezTo>
                    <a:pt x="9353" y="20544"/>
                    <a:pt x="3313" y="16411"/>
                    <a:pt x="-1" y="10316"/>
                  </a:cubicBezTo>
                  <a:lnTo>
                    <a:pt x="18977"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7" name="Arc 210">
              <a:extLst>
                <a:ext uri="{FF2B5EF4-FFF2-40B4-BE49-F238E27FC236}">
                  <a16:creationId xmlns:a16="http://schemas.microsoft.com/office/drawing/2014/main" id="{B0DE387E-64A7-486C-B3FF-619D10DA206F}"/>
                </a:ext>
              </a:extLst>
            </p:cNvPr>
            <p:cNvSpPr>
              <a:spLocks/>
            </p:cNvSpPr>
            <p:nvPr/>
          </p:nvSpPr>
          <p:spPr bwMode="auto">
            <a:xfrm rot="596797">
              <a:off x="437" y="607"/>
              <a:ext cx="227" cy="439"/>
            </a:xfrm>
            <a:custGeom>
              <a:avLst/>
              <a:gdLst>
                <a:gd name="T0" fmla="*/ 0 w 33776"/>
                <a:gd name="T1" fmla="*/ 0 h 24519"/>
                <a:gd name="T2" fmla="*/ 0 w 33776"/>
                <a:gd name="T3" fmla="*/ 0 h 24519"/>
                <a:gd name="T4" fmla="*/ 0 w 33776"/>
                <a:gd name="T5" fmla="*/ 0 h 24519"/>
                <a:gd name="T6" fmla="*/ 0 60000 65536"/>
                <a:gd name="T7" fmla="*/ 0 60000 65536"/>
                <a:gd name="T8" fmla="*/ 0 60000 65536"/>
                <a:gd name="T9" fmla="*/ 0 w 33776"/>
                <a:gd name="T10" fmla="*/ 0 h 24519"/>
                <a:gd name="T11" fmla="*/ 33776 w 33776"/>
                <a:gd name="T12" fmla="*/ 24519 h 24519"/>
              </a:gdLst>
              <a:ahLst/>
              <a:cxnLst>
                <a:cxn ang="T6">
                  <a:pos x="T0" y="T1"/>
                </a:cxn>
                <a:cxn ang="T7">
                  <a:pos x="T2" y="T3"/>
                </a:cxn>
                <a:cxn ang="T8">
                  <a:pos x="T4" y="T5"/>
                </a:cxn>
              </a:cxnLst>
              <a:rect l="T9" t="T10" r="T11" b="T12"/>
              <a:pathLst>
                <a:path w="33776" h="24519" fill="none" extrusionOk="0">
                  <a:moveTo>
                    <a:pt x="33577" y="0"/>
                  </a:moveTo>
                  <a:cubicBezTo>
                    <a:pt x="33709" y="967"/>
                    <a:pt x="33776" y="1942"/>
                    <a:pt x="33776" y="2919"/>
                  </a:cubicBezTo>
                  <a:cubicBezTo>
                    <a:pt x="33776" y="14848"/>
                    <a:pt x="24105" y="24519"/>
                    <a:pt x="12176" y="24519"/>
                  </a:cubicBezTo>
                  <a:cubicBezTo>
                    <a:pt x="7831" y="24519"/>
                    <a:pt x="3588" y="23209"/>
                    <a:pt x="-1" y="20760"/>
                  </a:cubicBezTo>
                </a:path>
                <a:path w="33776" h="24519" stroke="0" extrusionOk="0">
                  <a:moveTo>
                    <a:pt x="33577" y="0"/>
                  </a:moveTo>
                  <a:cubicBezTo>
                    <a:pt x="33709" y="967"/>
                    <a:pt x="33776" y="1942"/>
                    <a:pt x="33776" y="2919"/>
                  </a:cubicBezTo>
                  <a:cubicBezTo>
                    <a:pt x="33776" y="14848"/>
                    <a:pt x="24105" y="24519"/>
                    <a:pt x="12176" y="24519"/>
                  </a:cubicBezTo>
                  <a:cubicBezTo>
                    <a:pt x="7831" y="24519"/>
                    <a:pt x="3588" y="23209"/>
                    <a:pt x="-1" y="20760"/>
                  </a:cubicBezTo>
                  <a:lnTo>
                    <a:pt x="12176" y="2919"/>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8" name="Arc 211">
              <a:extLst>
                <a:ext uri="{FF2B5EF4-FFF2-40B4-BE49-F238E27FC236}">
                  <a16:creationId xmlns:a16="http://schemas.microsoft.com/office/drawing/2014/main" id="{0FEB367F-DC3A-4F7D-B6D9-8EC5A0A7AEC8}"/>
                </a:ext>
              </a:extLst>
            </p:cNvPr>
            <p:cNvSpPr>
              <a:spLocks/>
            </p:cNvSpPr>
            <p:nvPr/>
          </p:nvSpPr>
          <p:spPr bwMode="auto">
            <a:xfrm rot="-1115268">
              <a:off x="1314" y="2412"/>
              <a:ext cx="250" cy="539"/>
            </a:xfrm>
            <a:custGeom>
              <a:avLst/>
              <a:gdLst>
                <a:gd name="T0" fmla="*/ 0 w 21600"/>
                <a:gd name="T1" fmla="*/ 0 h 19451"/>
                <a:gd name="T2" fmla="*/ 0 w 21600"/>
                <a:gd name="T3" fmla="*/ 0 h 19451"/>
                <a:gd name="T4" fmla="*/ 0 w 21600"/>
                <a:gd name="T5" fmla="*/ 0 h 19451"/>
                <a:gd name="T6" fmla="*/ 0 60000 65536"/>
                <a:gd name="T7" fmla="*/ 0 60000 65536"/>
                <a:gd name="T8" fmla="*/ 0 60000 65536"/>
                <a:gd name="T9" fmla="*/ 0 w 21600"/>
                <a:gd name="T10" fmla="*/ 0 h 19451"/>
                <a:gd name="T11" fmla="*/ 21600 w 21600"/>
                <a:gd name="T12" fmla="*/ 19451 h 19451"/>
              </a:gdLst>
              <a:ahLst/>
              <a:cxnLst>
                <a:cxn ang="T6">
                  <a:pos x="T0" y="T1"/>
                </a:cxn>
                <a:cxn ang="T7">
                  <a:pos x="T2" y="T3"/>
                </a:cxn>
                <a:cxn ang="T8">
                  <a:pos x="T4" y="T5"/>
                </a:cxn>
              </a:cxnLst>
              <a:rect l="T9" t="T10" r="T11" b="T12"/>
              <a:pathLst>
                <a:path w="21600" h="19451" fill="none" extrusionOk="0">
                  <a:moveTo>
                    <a:pt x="1705" y="19451"/>
                  </a:moveTo>
                  <a:cubicBezTo>
                    <a:pt x="580" y="16789"/>
                    <a:pt x="0" y="13928"/>
                    <a:pt x="0" y="11038"/>
                  </a:cubicBezTo>
                  <a:cubicBezTo>
                    <a:pt x="-1" y="7152"/>
                    <a:pt x="1047" y="3339"/>
                    <a:pt x="3033" y="0"/>
                  </a:cubicBezTo>
                </a:path>
                <a:path w="21600" h="19451" stroke="0" extrusionOk="0">
                  <a:moveTo>
                    <a:pt x="1705" y="19451"/>
                  </a:moveTo>
                  <a:cubicBezTo>
                    <a:pt x="580" y="16789"/>
                    <a:pt x="0" y="13928"/>
                    <a:pt x="0" y="11038"/>
                  </a:cubicBezTo>
                  <a:cubicBezTo>
                    <a:pt x="-1" y="7152"/>
                    <a:pt x="1047" y="3339"/>
                    <a:pt x="3033" y="0"/>
                  </a:cubicBezTo>
                  <a:lnTo>
                    <a:pt x="21600" y="11038"/>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9" name="Arc 212">
              <a:extLst>
                <a:ext uri="{FF2B5EF4-FFF2-40B4-BE49-F238E27FC236}">
                  <a16:creationId xmlns:a16="http://schemas.microsoft.com/office/drawing/2014/main" id="{5729C621-6388-4024-8CDA-076D9C39F9A7}"/>
                </a:ext>
              </a:extLst>
            </p:cNvPr>
            <p:cNvSpPr>
              <a:spLocks/>
            </p:cNvSpPr>
            <p:nvPr/>
          </p:nvSpPr>
          <p:spPr bwMode="auto">
            <a:xfrm>
              <a:off x="934" y="716"/>
              <a:ext cx="188" cy="330"/>
            </a:xfrm>
            <a:custGeom>
              <a:avLst/>
              <a:gdLst>
                <a:gd name="T0" fmla="*/ 0 w 30099"/>
                <a:gd name="T1" fmla="*/ 0 h 21600"/>
                <a:gd name="T2" fmla="*/ 0 w 30099"/>
                <a:gd name="T3" fmla="*/ 0 h 21600"/>
                <a:gd name="T4" fmla="*/ 0 w 30099"/>
                <a:gd name="T5" fmla="*/ 0 h 21600"/>
                <a:gd name="T6" fmla="*/ 0 60000 65536"/>
                <a:gd name="T7" fmla="*/ 0 60000 65536"/>
                <a:gd name="T8" fmla="*/ 0 60000 65536"/>
                <a:gd name="T9" fmla="*/ 0 w 30099"/>
                <a:gd name="T10" fmla="*/ 0 h 21600"/>
                <a:gd name="T11" fmla="*/ 30099 w 30099"/>
                <a:gd name="T12" fmla="*/ 21600 h 21600"/>
              </a:gdLst>
              <a:ahLst/>
              <a:cxnLst>
                <a:cxn ang="T6">
                  <a:pos x="T0" y="T1"/>
                </a:cxn>
                <a:cxn ang="T7">
                  <a:pos x="T2" y="T3"/>
                </a:cxn>
                <a:cxn ang="T8">
                  <a:pos x="T4" y="T5"/>
                </a:cxn>
              </a:cxnLst>
              <a:rect l="T9" t="T10" r="T11" b="T12"/>
              <a:pathLst>
                <a:path w="30099" h="21600" fill="none" extrusionOk="0">
                  <a:moveTo>
                    <a:pt x="30098" y="17915"/>
                  </a:moveTo>
                  <a:cubicBezTo>
                    <a:pt x="26533" y="20317"/>
                    <a:pt x="22331" y="21599"/>
                    <a:pt x="18033" y="21600"/>
                  </a:cubicBezTo>
                  <a:cubicBezTo>
                    <a:pt x="10772" y="21600"/>
                    <a:pt x="3996" y="17951"/>
                    <a:pt x="0" y="11889"/>
                  </a:cubicBezTo>
                </a:path>
                <a:path w="30099" h="21600" stroke="0" extrusionOk="0">
                  <a:moveTo>
                    <a:pt x="30098" y="17915"/>
                  </a:moveTo>
                  <a:cubicBezTo>
                    <a:pt x="26533" y="20317"/>
                    <a:pt x="22331" y="21599"/>
                    <a:pt x="18033" y="21600"/>
                  </a:cubicBezTo>
                  <a:cubicBezTo>
                    <a:pt x="10772" y="21600"/>
                    <a:pt x="3996" y="17951"/>
                    <a:pt x="0" y="11889"/>
                  </a:cubicBezTo>
                  <a:lnTo>
                    <a:pt x="18033"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0" name="Line 213">
              <a:extLst>
                <a:ext uri="{FF2B5EF4-FFF2-40B4-BE49-F238E27FC236}">
                  <a16:creationId xmlns:a16="http://schemas.microsoft.com/office/drawing/2014/main" id="{07DA8FA9-FBBB-44A6-8117-5300D8A0A683}"/>
                </a:ext>
              </a:extLst>
            </p:cNvPr>
            <p:cNvSpPr>
              <a:spLocks noChangeShapeType="1"/>
            </p:cNvSpPr>
            <p:nvPr/>
          </p:nvSpPr>
          <p:spPr bwMode="auto">
            <a:xfrm>
              <a:off x="888" y="670"/>
              <a:ext cx="48" cy="2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Rectangle 214">
              <a:extLst>
                <a:ext uri="{FF2B5EF4-FFF2-40B4-BE49-F238E27FC236}">
                  <a16:creationId xmlns:a16="http://schemas.microsoft.com/office/drawing/2014/main" id="{347C940D-C51A-48A6-8951-8166819E1DEE}"/>
                </a:ext>
              </a:extLst>
            </p:cNvPr>
            <p:cNvSpPr>
              <a:spLocks noChangeArrowheads="1"/>
            </p:cNvSpPr>
            <p:nvPr/>
          </p:nvSpPr>
          <p:spPr bwMode="auto">
            <a:xfrm rot="5400000">
              <a:off x="559" y="1679"/>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2" name="Rectangle 215">
              <a:extLst>
                <a:ext uri="{FF2B5EF4-FFF2-40B4-BE49-F238E27FC236}">
                  <a16:creationId xmlns:a16="http://schemas.microsoft.com/office/drawing/2014/main" id="{86D4DB27-E351-4CFC-B146-73858DD52C7D}"/>
                </a:ext>
              </a:extLst>
            </p:cNvPr>
            <p:cNvSpPr>
              <a:spLocks noChangeArrowheads="1"/>
            </p:cNvSpPr>
            <p:nvPr/>
          </p:nvSpPr>
          <p:spPr bwMode="auto">
            <a:xfrm rot="5400000">
              <a:off x="607" y="1539"/>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3" name="Rectangle 216">
              <a:extLst>
                <a:ext uri="{FF2B5EF4-FFF2-40B4-BE49-F238E27FC236}">
                  <a16:creationId xmlns:a16="http://schemas.microsoft.com/office/drawing/2014/main" id="{06B6AB61-AB2D-4152-9D5B-B1A9EE1D2C26}"/>
                </a:ext>
              </a:extLst>
            </p:cNvPr>
            <p:cNvSpPr>
              <a:spLocks noChangeArrowheads="1"/>
            </p:cNvSpPr>
            <p:nvPr/>
          </p:nvSpPr>
          <p:spPr bwMode="auto">
            <a:xfrm rot="5400000">
              <a:off x="655" y="1162"/>
              <a:ext cx="267"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4" name="Rectangle 217">
              <a:extLst>
                <a:ext uri="{FF2B5EF4-FFF2-40B4-BE49-F238E27FC236}">
                  <a16:creationId xmlns:a16="http://schemas.microsoft.com/office/drawing/2014/main" id="{2D866449-92CB-4726-B01D-A0DAC20C6CAB}"/>
                </a:ext>
              </a:extLst>
            </p:cNvPr>
            <p:cNvSpPr>
              <a:spLocks noChangeArrowheads="1"/>
            </p:cNvSpPr>
            <p:nvPr/>
          </p:nvSpPr>
          <p:spPr bwMode="auto">
            <a:xfrm rot="5400000">
              <a:off x="661" y="1397"/>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5" name="Rectangle 218">
              <a:extLst>
                <a:ext uri="{FF2B5EF4-FFF2-40B4-BE49-F238E27FC236}">
                  <a16:creationId xmlns:a16="http://schemas.microsoft.com/office/drawing/2014/main" id="{4F398A43-8B5B-49F4-ABAF-9A8D4F77B37D}"/>
                </a:ext>
              </a:extLst>
            </p:cNvPr>
            <p:cNvSpPr>
              <a:spLocks noChangeArrowheads="1"/>
            </p:cNvSpPr>
            <p:nvPr/>
          </p:nvSpPr>
          <p:spPr bwMode="auto">
            <a:xfrm rot="5400000">
              <a:off x="1183" y="144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6" name="Rectangle 219">
              <a:extLst>
                <a:ext uri="{FF2B5EF4-FFF2-40B4-BE49-F238E27FC236}">
                  <a16:creationId xmlns:a16="http://schemas.microsoft.com/office/drawing/2014/main" id="{84C6901C-98EF-4BAF-ABB8-90AE5739DCA5}"/>
                </a:ext>
              </a:extLst>
            </p:cNvPr>
            <p:cNvSpPr>
              <a:spLocks noChangeArrowheads="1"/>
            </p:cNvSpPr>
            <p:nvPr/>
          </p:nvSpPr>
          <p:spPr bwMode="auto">
            <a:xfrm rot="5400000">
              <a:off x="1094" y="130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7" name="Rectangle 220">
              <a:extLst>
                <a:ext uri="{FF2B5EF4-FFF2-40B4-BE49-F238E27FC236}">
                  <a16:creationId xmlns:a16="http://schemas.microsoft.com/office/drawing/2014/main" id="{2844EB99-3FCA-43C0-8468-EE9174353935}"/>
                </a:ext>
              </a:extLst>
            </p:cNvPr>
            <p:cNvSpPr>
              <a:spLocks noChangeArrowheads="1"/>
            </p:cNvSpPr>
            <p:nvPr/>
          </p:nvSpPr>
          <p:spPr bwMode="auto">
            <a:xfrm rot="5400000">
              <a:off x="1094" y="1163"/>
              <a:ext cx="267"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8" name="Rectangle 221">
              <a:extLst>
                <a:ext uri="{FF2B5EF4-FFF2-40B4-BE49-F238E27FC236}">
                  <a16:creationId xmlns:a16="http://schemas.microsoft.com/office/drawing/2014/main" id="{F7FBC409-5403-4435-84E1-CAB618995E19}"/>
                </a:ext>
              </a:extLst>
            </p:cNvPr>
            <p:cNvSpPr>
              <a:spLocks noChangeArrowheads="1"/>
            </p:cNvSpPr>
            <p:nvPr/>
          </p:nvSpPr>
          <p:spPr bwMode="auto">
            <a:xfrm rot="5400000">
              <a:off x="1035" y="1028"/>
              <a:ext cx="27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39" name="Rectangle 222">
              <a:extLst>
                <a:ext uri="{FF2B5EF4-FFF2-40B4-BE49-F238E27FC236}">
                  <a16:creationId xmlns:a16="http://schemas.microsoft.com/office/drawing/2014/main" id="{E988E43A-A05F-43B3-B98F-6ECABC2E70EA}"/>
                </a:ext>
              </a:extLst>
            </p:cNvPr>
            <p:cNvSpPr>
              <a:spLocks noChangeArrowheads="1"/>
            </p:cNvSpPr>
            <p:nvPr/>
          </p:nvSpPr>
          <p:spPr bwMode="auto">
            <a:xfrm rot="5400000">
              <a:off x="464" y="74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0" name="Rectangle 223">
              <a:extLst>
                <a:ext uri="{FF2B5EF4-FFF2-40B4-BE49-F238E27FC236}">
                  <a16:creationId xmlns:a16="http://schemas.microsoft.com/office/drawing/2014/main" id="{F8B6077B-8F84-425F-96AC-C005795D5E9E}"/>
                </a:ext>
              </a:extLst>
            </p:cNvPr>
            <p:cNvSpPr>
              <a:spLocks noChangeArrowheads="1"/>
            </p:cNvSpPr>
            <p:nvPr/>
          </p:nvSpPr>
          <p:spPr bwMode="auto">
            <a:xfrm rot="5400000">
              <a:off x="1136" y="74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1" name="Rectangle 224">
              <a:extLst>
                <a:ext uri="{FF2B5EF4-FFF2-40B4-BE49-F238E27FC236}">
                  <a16:creationId xmlns:a16="http://schemas.microsoft.com/office/drawing/2014/main" id="{95A06089-8360-4FB5-83A1-EBAF4B45FC3D}"/>
                </a:ext>
              </a:extLst>
            </p:cNvPr>
            <p:cNvSpPr>
              <a:spLocks noChangeArrowheads="1"/>
            </p:cNvSpPr>
            <p:nvPr/>
          </p:nvSpPr>
          <p:spPr bwMode="auto">
            <a:xfrm rot="5400000">
              <a:off x="811" y="112"/>
              <a:ext cx="41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2" name="Rectangle 225">
              <a:extLst>
                <a:ext uri="{FF2B5EF4-FFF2-40B4-BE49-F238E27FC236}">
                  <a16:creationId xmlns:a16="http://schemas.microsoft.com/office/drawing/2014/main" id="{2C537229-AA3F-485D-AC5F-2E5DC53B2324}"/>
                </a:ext>
              </a:extLst>
            </p:cNvPr>
            <p:cNvSpPr>
              <a:spLocks noChangeArrowheads="1"/>
            </p:cNvSpPr>
            <p:nvPr/>
          </p:nvSpPr>
          <p:spPr bwMode="auto">
            <a:xfrm rot="5400000">
              <a:off x="614" y="639"/>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3" name="Rectangle 226">
              <a:extLst>
                <a:ext uri="{FF2B5EF4-FFF2-40B4-BE49-F238E27FC236}">
                  <a16:creationId xmlns:a16="http://schemas.microsoft.com/office/drawing/2014/main" id="{3FF385DE-B887-42ED-A0A0-913695C002B4}"/>
                </a:ext>
              </a:extLst>
            </p:cNvPr>
            <p:cNvSpPr>
              <a:spLocks noChangeArrowheads="1"/>
            </p:cNvSpPr>
            <p:nvPr/>
          </p:nvSpPr>
          <p:spPr bwMode="auto">
            <a:xfrm rot="5400000">
              <a:off x="656" y="54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4" name="Rectangle 227">
              <a:extLst>
                <a:ext uri="{FF2B5EF4-FFF2-40B4-BE49-F238E27FC236}">
                  <a16:creationId xmlns:a16="http://schemas.microsoft.com/office/drawing/2014/main" id="{5A379AC5-37BA-4066-AF0D-A15920012037}"/>
                </a:ext>
              </a:extLst>
            </p:cNvPr>
            <p:cNvSpPr>
              <a:spLocks noChangeArrowheads="1"/>
            </p:cNvSpPr>
            <p:nvPr/>
          </p:nvSpPr>
          <p:spPr bwMode="auto">
            <a:xfrm rot="5400000">
              <a:off x="704" y="13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5" name="Rectangle 228">
              <a:extLst>
                <a:ext uri="{FF2B5EF4-FFF2-40B4-BE49-F238E27FC236}">
                  <a16:creationId xmlns:a16="http://schemas.microsoft.com/office/drawing/2014/main" id="{9A770F02-4FE1-4CF3-8690-46F0C4A15745}"/>
                </a:ext>
              </a:extLst>
            </p:cNvPr>
            <p:cNvSpPr>
              <a:spLocks noChangeArrowheads="1"/>
            </p:cNvSpPr>
            <p:nvPr/>
          </p:nvSpPr>
          <p:spPr bwMode="auto">
            <a:xfrm rot="5400000">
              <a:off x="704" y="318"/>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6" name="Rectangle 229">
              <a:extLst>
                <a:ext uri="{FF2B5EF4-FFF2-40B4-BE49-F238E27FC236}">
                  <a16:creationId xmlns:a16="http://schemas.microsoft.com/office/drawing/2014/main" id="{C5B8F1ED-5473-4FF5-98A5-3157078DA8BA}"/>
                </a:ext>
              </a:extLst>
            </p:cNvPr>
            <p:cNvSpPr>
              <a:spLocks noChangeArrowheads="1"/>
            </p:cNvSpPr>
            <p:nvPr/>
          </p:nvSpPr>
          <p:spPr bwMode="auto">
            <a:xfrm rot="5400000">
              <a:off x="895" y="365"/>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7" name="Rectangle 230">
              <a:extLst>
                <a:ext uri="{FF2B5EF4-FFF2-40B4-BE49-F238E27FC236}">
                  <a16:creationId xmlns:a16="http://schemas.microsoft.com/office/drawing/2014/main" id="{FA0FB943-180B-4AC9-BBD9-A632BBC4CE85}"/>
                </a:ext>
              </a:extLst>
            </p:cNvPr>
            <p:cNvSpPr>
              <a:spLocks noChangeArrowheads="1"/>
            </p:cNvSpPr>
            <p:nvPr/>
          </p:nvSpPr>
          <p:spPr bwMode="auto">
            <a:xfrm rot="5400000">
              <a:off x="848" y="-10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8" name="Rectangle 231">
              <a:extLst>
                <a:ext uri="{FF2B5EF4-FFF2-40B4-BE49-F238E27FC236}">
                  <a16:creationId xmlns:a16="http://schemas.microsoft.com/office/drawing/2014/main" id="{FB96F4AF-CE8B-4D4B-BEED-E8C2BD092405}"/>
                </a:ext>
              </a:extLst>
            </p:cNvPr>
            <p:cNvSpPr>
              <a:spLocks noChangeArrowheads="1"/>
            </p:cNvSpPr>
            <p:nvPr/>
          </p:nvSpPr>
          <p:spPr bwMode="auto">
            <a:xfrm rot="5400000">
              <a:off x="944" y="546"/>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49" name="Rectangle 232">
              <a:extLst>
                <a:ext uri="{FF2B5EF4-FFF2-40B4-BE49-F238E27FC236}">
                  <a16:creationId xmlns:a16="http://schemas.microsoft.com/office/drawing/2014/main" id="{869AF3A4-FC26-46F3-A1DB-19D776F17863}"/>
                </a:ext>
              </a:extLst>
            </p:cNvPr>
            <p:cNvSpPr>
              <a:spLocks noChangeArrowheads="1"/>
            </p:cNvSpPr>
            <p:nvPr/>
          </p:nvSpPr>
          <p:spPr bwMode="auto">
            <a:xfrm rot="5400000">
              <a:off x="758" y="-158"/>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0" name="Rectangle 233">
              <a:extLst>
                <a:ext uri="{FF2B5EF4-FFF2-40B4-BE49-F238E27FC236}">
                  <a16:creationId xmlns:a16="http://schemas.microsoft.com/office/drawing/2014/main" id="{8C70DEE7-FBC7-4DE1-AC29-B6E4BE6E77C1}"/>
                </a:ext>
              </a:extLst>
            </p:cNvPr>
            <p:cNvSpPr>
              <a:spLocks noChangeArrowheads="1"/>
            </p:cNvSpPr>
            <p:nvPr/>
          </p:nvSpPr>
          <p:spPr bwMode="auto">
            <a:xfrm rot="5400000">
              <a:off x="655" y="266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1" name="Rectangle 234">
              <a:extLst>
                <a:ext uri="{FF2B5EF4-FFF2-40B4-BE49-F238E27FC236}">
                  <a16:creationId xmlns:a16="http://schemas.microsoft.com/office/drawing/2014/main" id="{98843D38-2E33-4F07-8095-D69AC072E67F}"/>
                </a:ext>
              </a:extLst>
            </p:cNvPr>
            <p:cNvSpPr>
              <a:spLocks noChangeArrowheads="1"/>
            </p:cNvSpPr>
            <p:nvPr/>
          </p:nvSpPr>
          <p:spPr bwMode="auto">
            <a:xfrm rot="5400000">
              <a:off x="607" y="2713"/>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2" name="Rectangle 235">
              <a:extLst>
                <a:ext uri="{FF2B5EF4-FFF2-40B4-BE49-F238E27FC236}">
                  <a16:creationId xmlns:a16="http://schemas.microsoft.com/office/drawing/2014/main" id="{9415ED88-984F-498C-B1FD-322B34E5B8A0}"/>
                </a:ext>
              </a:extLst>
            </p:cNvPr>
            <p:cNvSpPr>
              <a:spLocks noChangeArrowheads="1"/>
            </p:cNvSpPr>
            <p:nvPr/>
          </p:nvSpPr>
          <p:spPr bwMode="auto">
            <a:xfrm rot="5400000">
              <a:off x="703" y="229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3" name="Rectangle 236">
              <a:extLst>
                <a:ext uri="{FF2B5EF4-FFF2-40B4-BE49-F238E27FC236}">
                  <a16:creationId xmlns:a16="http://schemas.microsoft.com/office/drawing/2014/main" id="{D2DFD986-7F00-4C75-9CD9-4C0AA3297708}"/>
                </a:ext>
              </a:extLst>
            </p:cNvPr>
            <p:cNvSpPr>
              <a:spLocks noChangeArrowheads="1"/>
            </p:cNvSpPr>
            <p:nvPr/>
          </p:nvSpPr>
          <p:spPr bwMode="auto">
            <a:xfrm rot="5400000">
              <a:off x="703" y="238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4" name="Rectangle 237">
              <a:extLst>
                <a:ext uri="{FF2B5EF4-FFF2-40B4-BE49-F238E27FC236}">
                  <a16:creationId xmlns:a16="http://schemas.microsoft.com/office/drawing/2014/main" id="{E9721748-001C-4E92-9814-14D7A41B3A9F}"/>
                </a:ext>
              </a:extLst>
            </p:cNvPr>
            <p:cNvSpPr>
              <a:spLocks noChangeArrowheads="1"/>
            </p:cNvSpPr>
            <p:nvPr/>
          </p:nvSpPr>
          <p:spPr bwMode="auto">
            <a:xfrm rot="5400000">
              <a:off x="1375" y="2572"/>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5" name="Rectangle 238">
              <a:extLst>
                <a:ext uri="{FF2B5EF4-FFF2-40B4-BE49-F238E27FC236}">
                  <a16:creationId xmlns:a16="http://schemas.microsoft.com/office/drawing/2014/main" id="{20A239AF-6C50-4D36-B7C4-FAE08462C368}"/>
                </a:ext>
              </a:extLst>
            </p:cNvPr>
            <p:cNvSpPr>
              <a:spLocks noChangeArrowheads="1"/>
            </p:cNvSpPr>
            <p:nvPr/>
          </p:nvSpPr>
          <p:spPr bwMode="auto">
            <a:xfrm rot="5400000">
              <a:off x="1421" y="2620"/>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6" name="Rectangle 239">
              <a:extLst>
                <a:ext uri="{FF2B5EF4-FFF2-40B4-BE49-F238E27FC236}">
                  <a16:creationId xmlns:a16="http://schemas.microsoft.com/office/drawing/2014/main" id="{4D3FB9D9-6C8D-45EB-AE4B-C35E01325FE5}"/>
                </a:ext>
              </a:extLst>
            </p:cNvPr>
            <p:cNvSpPr>
              <a:spLocks noChangeArrowheads="1"/>
            </p:cNvSpPr>
            <p:nvPr/>
          </p:nvSpPr>
          <p:spPr bwMode="auto">
            <a:xfrm rot="5400000">
              <a:off x="1326" y="2619"/>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7" name="Rectangle 240">
              <a:extLst>
                <a:ext uri="{FF2B5EF4-FFF2-40B4-BE49-F238E27FC236}">
                  <a16:creationId xmlns:a16="http://schemas.microsoft.com/office/drawing/2014/main" id="{56DC9A5A-3503-4CDD-97FF-E6DFD744CF96}"/>
                </a:ext>
              </a:extLst>
            </p:cNvPr>
            <p:cNvSpPr>
              <a:spLocks noChangeArrowheads="1"/>
            </p:cNvSpPr>
            <p:nvPr/>
          </p:nvSpPr>
          <p:spPr bwMode="auto">
            <a:xfrm rot="5400000">
              <a:off x="1325" y="252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8" name="Rectangle 241">
              <a:extLst>
                <a:ext uri="{FF2B5EF4-FFF2-40B4-BE49-F238E27FC236}">
                  <a16:creationId xmlns:a16="http://schemas.microsoft.com/office/drawing/2014/main" id="{E8C36336-EB6A-4A47-B69D-42A290CBFDA5}"/>
                </a:ext>
              </a:extLst>
            </p:cNvPr>
            <p:cNvSpPr>
              <a:spLocks noChangeArrowheads="1"/>
            </p:cNvSpPr>
            <p:nvPr/>
          </p:nvSpPr>
          <p:spPr bwMode="auto">
            <a:xfrm rot="5400000">
              <a:off x="1086" y="1969"/>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59" name="Rectangle 242">
              <a:extLst>
                <a:ext uri="{FF2B5EF4-FFF2-40B4-BE49-F238E27FC236}">
                  <a16:creationId xmlns:a16="http://schemas.microsoft.com/office/drawing/2014/main" id="{9EA5C408-3511-4F77-B564-7E9AA65BA40B}"/>
                </a:ext>
              </a:extLst>
            </p:cNvPr>
            <p:cNvSpPr>
              <a:spLocks noChangeArrowheads="1"/>
            </p:cNvSpPr>
            <p:nvPr/>
          </p:nvSpPr>
          <p:spPr bwMode="auto">
            <a:xfrm rot="5400000">
              <a:off x="1094" y="1868"/>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0" name="Rectangle 243">
              <a:extLst>
                <a:ext uri="{FF2B5EF4-FFF2-40B4-BE49-F238E27FC236}">
                  <a16:creationId xmlns:a16="http://schemas.microsoft.com/office/drawing/2014/main" id="{B435A067-DB63-4BC2-9667-B8C5313AE181}"/>
                </a:ext>
              </a:extLst>
            </p:cNvPr>
            <p:cNvSpPr>
              <a:spLocks noChangeArrowheads="1"/>
            </p:cNvSpPr>
            <p:nvPr/>
          </p:nvSpPr>
          <p:spPr bwMode="auto">
            <a:xfrm rot="5400000">
              <a:off x="988" y="2432"/>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1" name="Rectangle 244">
              <a:extLst>
                <a:ext uri="{FF2B5EF4-FFF2-40B4-BE49-F238E27FC236}">
                  <a16:creationId xmlns:a16="http://schemas.microsoft.com/office/drawing/2014/main" id="{B9DB1C87-1E9B-47BD-BFEF-7DC4021803C1}"/>
                </a:ext>
              </a:extLst>
            </p:cNvPr>
            <p:cNvSpPr>
              <a:spLocks noChangeArrowheads="1"/>
            </p:cNvSpPr>
            <p:nvPr/>
          </p:nvSpPr>
          <p:spPr bwMode="auto">
            <a:xfrm rot="5400000">
              <a:off x="800" y="2150"/>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2" name="Rectangle 245">
              <a:extLst>
                <a:ext uri="{FF2B5EF4-FFF2-40B4-BE49-F238E27FC236}">
                  <a16:creationId xmlns:a16="http://schemas.microsoft.com/office/drawing/2014/main" id="{25210DA6-CB4C-480A-B2B0-99A9AF657FB2}"/>
                </a:ext>
              </a:extLst>
            </p:cNvPr>
            <p:cNvSpPr>
              <a:spLocks noChangeArrowheads="1"/>
            </p:cNvSpPr>
            <p:nvPr/>
          </p:nvSpPr>
          <p:spPr bwMode="auto">
            <a:xfrm rot="5400000">
              <a:off x="464" y="1727"/>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3" name="Rectangle 246">
              <a:extLst>
                <a:ext uri="{FF2B5EF4-FFF2-40B4-BE49-F238E27FC236}">
                  <a16:creationId xmlns:a16="http://schemas.microsoft.com/office/drawing/2014/main" id="{0E91A6FF-B140-464C-B5A9-A2249DC2411B}"/>
                </a:ext>
              </a:extLst>
            </p:cNvPr>
            <p:cNvSpPr>
              <a:spLocks noChangeArrowheads="1"/>
            </p:cNvSpPr>
            <p:nvPr/>
          </p:nvSpPr>
          <p:spPr bwMode="auto">
            <a:xfrm rot="5400000">
              <a:off x="512" y="1720"/>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4" name="Rectangle 247">
              <a:extLst>
                <a:ext uri="{FF2B5EF4-FFF2-40B4-BE49-F238E27FC236}">
                  <a16:creationId xmlns:a16="http://schemas.microsoft.com/office/drawing/2014/main" id="{F666874C-C8A9-4452-B8AC-9A0108F4A4ED}"/>
                </a:ext>
              </a:extLst>
            </p:cNvPr>
            <p:cNvSpPr>
              <a:spLocks noChangeArrowheads="1"/>
            </p:cNvSpPr>
            <p:nvPr/>
          </p:nvSpPr>
          <p:spPr bwMode="auto">
            <a:xfrm rot="5400000">
              <a:off x="1376" y="2666"/>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5" name="Rectangle 248">
              <a:extLst>
                <a:ext uri="{FF2B5EF4-FFF2-40B4-BE49-F238E27FC236}">
                  <a16:creationId xmlns:a16="http://schemas.microsoft.com/office/drawing/2014/main" id="{8BF2548D-5664-49BB-A874-EEE45BF9AF8F}"/>
                </a:ext>
              </a:extLst>
            </p:cNvPr>
            <p:cNvSpPr>
              <a:spLocks noChangeArrowheads="1"/>
            </p:cNvSpPr>
            <p:nvPr/>
          </p:nvSpPr>
          <p:spPr bwMode="auto">
            <a:xfrm rot="5400000">
              <a:off x="1135" y="1397"/>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6" name="Rectangle 249">
              <a:extLst>
                <a:ext uri="{FF2B5EF4-FFF2-40B4-BE49-F238E27FC236}">
                  <a16:creationId xmlns:a16="http://schemas.microsoft.com/office/drawing/2014/main" id="{05F9F94C-5A9D-4219-9628-04DEA94F6884}"/>
                </a:ext>
              </a:extLst>
            </p:cNvPr>
            <p:cNvSpPr>
              <a:spLocks noChangeArrowheads="1"/>
            </p:cNvSpPr>
            <p:nvPr/>
          </p:nvSpPr>
          <p:spPr bwMode="auto">
            <a:xfrm rot="5400000">
              <a:off x="1237" y="1500"/>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7" name="Rectangle 250">
              <a:extLst>
                <a:ext uri="{FF2B5EF4-FFF2-40B4-BE49-F238E27FC236}">
                  <a16:creationId xmlns:a16="http://schemas.microsoft.com/office/drawing/2014/main" id="{4D85EA7E-FE58-4E5C-A5E8-69148BBE7305}"/>
                </a:ext>
              </a:extLst>
            </p:cNvPr>
            <p:cNvSpPr>
              <a:spLocks noChangeArrowheads="1"/>
            </p:cNvSpPr>
            <p:nvPr/>
          </p:nvSpPr>
          <p:spPr bwMode="auto">
            <a:xfrm rot="5400000">
              <a:off x="1234" y="1920"/>
              <a:ext cx="27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dirty="0">
                  <a:solidFill>
                    <a:srgbClr val="FF0033"/>
                  </a:solidFill>
                  <a:latin typeface="Arial" panose="020B0604020202020204" pitchFamily="34" charset="0"/>
                </a:rPr>
                <a:t>.</a:t>
              </a:r>
            </a:p>
          </p:txBody>
        </p:sp>
        <p:sp>
          <p:nvSpPr>
            <p:cNvPr id="168" name="Rectangle 251">
              <a:extLst>
                <a:ext uri="{FF2B5EF4-FFF2-40B4-BE49-F238E27FC236}">
                  <a16:creationId xmlns:a16="http://schemas.microsoft.com/office/drawing/2014/main" id="{B73D4FAE-8403-4D97-8915-925A9872B05E}"/>
                </a:ext>
              </a:extLst>
            </p:cNvPr>
            <p:cNvSpPr>
              <a:spLocks noChangeArrowheads="1"/>
            </p:cNvSpPr>
            <p:nvPr/>
          </p:nvSpPr>
          <p:spPr bwMode="auto">
            <a:xfrm rot="5400000">
              <a:off x="1183" y="1822"/>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69" name="Rectangle 252">
              <a:extLst>
                <a:ext uri="{FF2B5EF4-FFF2-40B4-BE49-F238E27FC236}">
                  <a16:creationId xmlns:a16="http://schemas.microsoft.com/office/drawing/2014/main" id="{9E17105A-FD72-4ACD-BC10-2EBE910CCDF7}"/>
                </a:ext>
              </a:extLst>
            </p:cNvPr>
            <p:cNvSpPr>
              <a:spLocks noChangeArrowheads="1"/>
            </p:cNvSpPr>
            <p:nvPr/>
          </p:nvSpPr>
          <p:spPr bwMode="auto">
            <a:xfrm rot="5400000">
              <a:off x="1238" y="346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0" name="Rectangle 253">
              <a:extLst>
                <a:ext uri="{FF2B5EF4-FFF2-40B4-BE49-F238E27FC236}">
                  <a16:creationId xmlns:a16="http://schemas.microsoft.com/office/drawing/2014/main" id="{3A1D97A6-B81E-41DB-A245-E2754B9A008F}"/>
                </a:ext>
              </a:extLst>
            </p:cNvPr>
            <p:cNvSpPr>
              <a:spLocks noChangeArrowheads="1"/>
            </p:cNvSpPr>
            <p:nvPr/>
          </p:nvSpPr>
          <p:spPr bwMode="auto">
            <a:xfrm rot="5400000">
              <a:off x="1210" y="3398"/>
              <a:ext cx="321"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1" name="Rectangle 254">
              <a:extLst>
                <a:ext uri="{FF2B5EF4-FFF2-40B4-BE49-F238E27FC236}">
                  <a16:creationId xmlns:a16="http://schemas.microsoft.com/office/drawing/2014/main" id="{E7818CC8-64B9-4A67-83A2-BD0560B5DE45}"/>
                </a:ext>
              </a:extLst>
            </p:cNvPr>
            <p:cNvSpPr>
              <a:spLocks noChangeArrowheads="1"/>
            </p:cNvSpPr>
            <p:nvPr/>
          </p:nvSpPr>
          <p:spPr bwMode="auto">
            <a:xfrm rot="5400000">
              <a:off x="1334" y="3183"/>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2" name="Rectangle 255">
              <a:extLst>
                <a:ext uri="{FF2B5EF4-FFF2-40B4-BE49-F238E27FC236}">
                  <a16:creationId xmlns:a16="http://schemas.microsoft.com/office/drawing/2014/main" id="{1D877DFA-F3FA-4851-97E6-6D25EBAA5454}"/>
                </a:ext>
              </a:extLst>
            </p:cNvPr>
            <p:cNvSpPr>
              <a:spLocks noChangeArrowheads="1"/>
            </p:cNvSpPr>
            <p:nvPr/>
          </p:nvSpPr>
          <p:spPr bwMode="auto">
            <a:xfrm rot="5400000">
              <a:off x="1327" y="303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3" name="Rectangle 256">
              <a:extLst>
                <a:ext uri="{FF2B5EF4-FFF2-40B4-BE49-F238E27FC236}">
                  <a16:creationId xmlns:a16="http://schemas.microsoft.com/office/drawing/2014/main" id="{630B7AB8-4B25-4E89-9BF9-49019E8EA475}"/>
                </a:ext>
              </a:extLst>
            </p:cNvPr>
            <p:cNvSpPr>
              <a:spLocks noChangeArrowheads="1"/>
            </p:cNvSpPr>
            <p:nvPr/>
          </p:nvSpPr>
          <p:spPr bwMode="auto">
            <a:xfrm rot="5400000">
              <a:off x="1478" y="299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4" name="Rectangle 257">
              <a:extLst>
                <a:ext uri="{FF2B5EF4-FFF2-40B4-BE49-F238E27FC236}">
                  <a16:creationId xmlns:a16="http://schemas.microsoft.com/office/drawing/2014/main" id="{1D0DE1C0-0C0C-4996-8D8D-09C12B2C4DF3}"/>
                </a:ext>
              </a:extLst>
            </p:cNvPr>
            <p:cNvSpPr>
              <a:spLocks noChangeArrowheads="1"/>
            </p:cNvSpPr>
            <p:nvPr/>
          </p:nvSpPr>
          <p:spPr bwMode="auto">
            <a:xfrm rot="5400000">
              <a:off x="1423" y="285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5" name="Rectangle 258">
              <a:extLst>
                <a:ext uri="{FF2B5EF4-FFF2-40B4-BE49-F238E27FC236}">
                  <a16:creationId xmlns:a16="http://schemas.microsoft.com/office/drawing/2014/main" id="{DBA7055C-8455-439F-A43E-15FC21DAAE3E}"/>
                </a:ext>
              </a:extLst>
            </p:cNvPr>
            <p:cNvSpPr>
              <a:spLocks noChangeArrowheads="1"/>
            </p:cNvSpPr>
            <p:nvPr/>
          </p:nvSpPr>
          <p:spPr bwMode="auto">
            <a:xfrm rot="5400000">
              <a:off x="1376" y="2900"/>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6" name="Rectangle 259">
              <a:extLst>
                <a:ext uri="{FF2B5EF4-FFF2-40B4-BE49-F238E27FC236}">
                  <a16:creationId xmlns:a16="http://schemas.microsoft.com/office/drawing/2014/main" id="{B121E2FB-E2F0-4A7E-AE6F-8AA0E8A9B442}"/>
                </a:ext>
              </a:extLst>
            </p:cNvPr>
            <p:cNvSpPr>
              <a:spLocks noChangeArrowheads="1"/>
            </p:cNvSpPr>
            <p:nvPr/>
          </p:nvSpPr>
          <p:spPr bwMode="auto">
            <a:xfrm rot="5400000">
              <a:off x="703" y="3371"/>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7" name="Rectangle 260">
              <a:extLst>
                <a:ext uri="{FF2B5EF4-FFF2-40B4-BE49-F238E27FC236}">
                  <a16:creationId xmlns:a16="http://schemas.microsoft.com/office/drawing/2014/main" id="{F8691DCE-98F8-4D8F-8BAA-47C79E645819}"/>
                </a:ext>
              </a:extLst>
            </p:cNvPr>
            <p:cNvSpPr>
              <a:spLocks noChangeArrowheads="1"/>
            </p:cNvSpPr>
            <p:nvPr/>
          </p:nvSpPr>
          <p:spPr bwMode="auto">
            <a:xfrm rot="5400000">
              <a:off x="1039" y="370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8" name="Rectangle 261">
              <a:extLst>
                <a:ext uri="{FF2B5EF4-FFF2-40B4-BE49-F238E27FC236}">
                  <a16:creationId xmlns:a16="http://schemas.microsoft.com/office/drawing/2014/main" id="{BB1F2977-BE0E-44CD-B84F-A08DBD8651EC}"/>
                </a:ext>
              </a:extLst>
            </p:cNvPr>
            <p:cNvSpPr>
              <a:spLocks noChangeArrowheads="1"/>
            </p:cNvSpPr>
            <p:nvPr/>
          </p:nvSpPr>
          <p:spPr bwMode="auto">
            <a:xfrm rot="5400000">
              <a:off x="806" y="3095"/>
              <a:ext cx="267"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79" name="Rectangle 262">
              <a:extLst>
                <a:ext uri="{FF2B5EF4-FFF2-40B4-BE49-F238E27FC236}">
                  <a16:creationId xmlns:a16="http://schemas.microsoft.com/office/drawing/2014/main" id="{A866BC6E-89AB-4AD7-B43B-843C2BE0D37F}"/>
                </a:ext>
              </a:extLst>
            </p:cNvPr>
            <p:cNvSpPr>
              <a:spLocks noChangeArrowheads="1"/>
            </p:cNvSpPr>
            <p:nvPr/>
          </p:nvSpPr>
          <p:spPr bwMode="auto">
            <a:xfrm rot="5400000">
              <a:off x="1567" y="3464"/>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80" name="Rectangle 263">
              <a:extLst>
                <a:ext uri="{FF2B5EF4-FFF2-40B4-BE49-F238E27FC236}">
                  <a16:creationId xmlns:a16="http://schemas.microsoft.com/office/drawing/2014/main" id="{53269C6F-F2DA-46EE-ACE3-BBE48B2B2EDF}"/>
                </a:ext>
              </a:extLst>
            </p:cNvPr>
            <p:cNvSpPr>
              <a:spLocks noChangeArrowheads="1"/>
            </p:cNvSpPr>
            <p:nvPr/>
          </p:nvSpPr>
          <p:spPr bwMode="auto">
            <a:xfrm rot="5400000">
              <a:off x="652" y="3512"/>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81" name="Rectangle 264">
              <a:extLst>
                <a:ext uri="{FF2B5EF4-FFF2-40B4-BE49-F238E27FC236}">
                  <a16:creationId xmlns:a16="http://schemas.microsoft.com/office/drawing/2014/main" id="{F3F1BB80-9F7C-4B6F-BC38-4617C674E02B}"/>
                </a:ext>
              </a:extLst>
            </p:cNvPr>
            <p:cNvSpPr>
              <a:spLocks noChangeArrowheads="1"/>
            </p:cNvSpPr>
            <p:nvPr/>
          </p:nvSpPr>
          <p:spPr bwMode="auto">
            <a:xfrm rot="5400000">
              <a:off x="511" y="346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82" name="Rectangle 265">
              <a:extLst>
                <a:ext uri="{FF2B5EF4-FFF2-40B4-BE49-F238E27FC236}">
                  <a16:creationId xmlns:a16="http://schemas.microsoft.com/office/drawing/2014/main" id="{20B0636A-FAE7-4793-9DC2-88D7804120AD}"/>
                </a:ext>
              </a:extLst>
            </p:cNvPr>
            <p:cNvSpPr>
              <a:spLocks noChangeArrowheads="1"/>
            </p:cNvSpPr>
            <p:nvPr/>
          </p:nvSpPr>
          <p:spPr bwMode="auto">
            <a:xfrm rot="5400000">
              <a:off x="509" y="3558"/>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83" name="Rectangle 266">
              <a:extLst>
                <a:ext uri="{FF2B5EF4-FFF2-40B4-BE49-F238E27FC236}">
                  <a16:creationId xmlns:a16="http://schemas.microsoft.com/office/drawing/2014/main" id="{10C29EFA-E317-42EC-9226-8C515BB97273}"/>
                </a:ext>
              </a:extLst>
            </p:cNvPr>
            <p:cNvSpPr>
              <a:spLocks noChangeArrowheads="1"/>
            </p:cNvSpPr>
            <p:nvPr/>
          </p:nvSpPr>
          <p:spPr bwMode="auto">
            <a:xfrm rot="5400000">
              <a:off x="461" y="3557"/>
              <a:ext cx="26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84" name="Line 267">
              <a:extLst>
                <a:ext uri="{FF2B5EF4-FFF2-40B4-BE49-F238E27FC236}">
                  <a16:creationId xmlns:a16="http://schemas.microsoft.com/office/drawing/2014/main" id="{B850D1F7-C760-4C75-97A7-D481FC694B65}"/>
                </a:ext>
              </a:extLst>
            </p:cNvPr>
            <p:cNvSpPr>
              <a:spLocks noChangeShapeType="1"/>
            </p:cNvSpPr>
            <p:nvPr/>
          </p:nvSpPr>
          <p:spPr bwMode="auto">
            <a:xfrm flipV="1">
              <a:off x="600" y="3911"/>
              <a:ext cx="0" cy="9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 name="Line 268">
              <a:extLst>
                <a:ext uri="{FF2B5EF4-FFF2-40B4-BE49-F238E27FC236}">
                  <a16:creationId xmlns:a16="http://schemas.microsoft.com/office/drawing/2014/main" id="{799C44E1-4A5C-408C-BB81-76F7D72E1122}"/>
                </a:ext>
              </a:extLst>
            </p:cNvPr>
            <p:cNvSpPr>
              <a:spLocks noChangeShapeType="1"/>
            </p:cNvSpPr>
            <p:nvPr/>
          </p:nvSpPr>
          <p:spPr bwMode="auto">
            <a:xfrm flipV="1">
              <a:off x="1512" y="3911"/>
              <a:ext cx="0" cy="9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 name="Line 269">
              <a:extLst>
                <a:ext uri="{FF2B5EF4-FFF2-40B4-BE49-F238E27FC236}">
                  <a16:creationId xmlns:a16="http://schemas.microsoft.com/office/drawing/2014/main" id="{FF99DEEA-0E64-42DD-AC5C-2D69D48E845A}"/>
                </a:ext>
              </a:extLst>
            </p:cNvPr>
            <p:cNvSpPr>
              <a:spLocks noChangeShapeType="1"/>
            </p:cNvSpPr>
            <p:nvPr/>
          </p:nvSpPr>
          <p:spPr bwMode="auto">
            <a:xfrm flipV="1">
              <a:off x="1656" y="3911"/>
              <a:ext cx="0"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7" name="Rectangle 270">
              <a:extLst>
                <a:ext uri="{FF2B5EF4-FFF2-40B4-BE49-F238E27FC236}">
                  <a16:creationId xmlns:a16="http://schemas.microsoft.com/office/drawing/2014/main" id="{E3F6C908-C552-4473-B6A7-A7A04016F768}"/>
                </a:ext>
              </a:extLst>
            </p:cNvPr>
            <p:cNvSpPr>
              <a:spLocks noChangeArrowheads="1"/>
            </p:cNvSpPr>
            <p:nvPr/>
          </p:nvSpPr>
          <p:spPr bwMode="auto">
            <a:xfrm>
              <a:off x="2055" y="3970"/>
              <a:ext cx="21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1400">
                  <a:solidFill>
                    <a:schemeClr val="tx2"/>
                  </a:solidFill>
                  <a:latin typeface="Arial" panose="020B0604020202020204" pitchFamily="34" charset="0"/>
                </a:rPr>
                <a:t>o</a:t>
              </a:r>
            </a:p>
          </p:txBody>
        </p:sp>
        <p:sp>
          <p:nvSpPr>
            <p:cNvPr id="188" name="Rectangle 271">
              <a:extLst>
                <a:ext uri="{FF2B5EF4-FFF2-40B4-BE49-F238E27FC236}">
                  <a16:creationId xmlns:a16="http://schemas.microsoft.com/office/drawing/2014/main" id="{AAC95E69-4F32-41E2-AF98-B8ABCBFEE5DD}"/>
                </a:ext>
              </a:extLst>
            </p:cNvPr>
            <p:cNvSpPr>
              <a:spLocks noChangeArrowheads="1"/>
            </p:cNvSpPr>
            <p:nvPr/>
          </p:nvSpPr>
          <p:spPr bwMode="auto">
            <a:xfrm>
              <a:off x="1964" y="4053"/>
              <a:ext cx="338" cy="248"/>
            </a:xfrm>
            <a:prstGeom prst="rect">
              <a:avLst/>
            </a:prstGeom>
            <a:noFill/>
            <a:ln w="9525">
              <a:noFill/>
              <a:miter lim="800000"/>
              <a:headEnd/>
              <a:tailEnd/>
            </a:ln>
            <a:effectLst/>
          </p:spPr>
          <p:txBody>
            <a:bodyPr wrap="none" lIns="92075" tIns="46038" rIns="92075" bIns="46038">
              <a:spAutoFit/>
            </a:bodyPr>
            <a:lstStyle/>
            <a:p>
              <a:pPr>
                <a:lnSpc>
                  <a:spcPct val="90000"/>
                </a:lnSpc>
                <a:defRPr/>
              </a:pPr>
              <a:r>
                <a:rPr lang="en-US" altLang="zh-CN" dirty="0">
                  <a:solidFill>
                    <a:schemeClr val="tx2"/>
                  </a:solidFill>
                </a:rPr>
                <a:t>(A)</a:t>
              </a:r>
              <a:endParaRPr lang="zh-CN" altLang="en-US" dirty="0">
                <a:solidFill>
                  <a:schemeClr val="tx2"/>
                </a:solidFill>
              </a:endParaRPr>
            </a:p>
          </p:txBody>
        </p:sp>
        <p:sp>
          <p:nvSpPr>
            <p:cNvPr id="189" name="Rectangle 272">
              <a:extLst>
                <a:ext uri="{FF2B5EF4-FFF2-40B4-BE49-F238E27FC236}">
                  <a16:creationId xmlns:a16="http://schemas.microsoft.com/office/drawing/2014/main" id="{9FEA7715-6525-4064-90A0-15031F7DB273}"/>
                </a:ext>
              </a:extLst>
            </p:cNvPr>
            <p:cNvSpPr>
              <a:spLocks noChangeArrowheads="1"/>
            </p:cNvSpPr>
            <p:nvPr/>
          </p:nvSpPr>
          <p:spPr bwMode="auto">
            <a:xfrm>
              <a:off x="446" y="4004"/>
              <a:ext cx="5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a:t>0.700</a:t>
              </a:r>
            </a:p>
          </p:txBody>
        </p:sp>
        <p:sp>
          <p:nvSpPr>
            <p:cNvPr id="190" name="Rectangle 273">
              <a:extLst>
                <a:ext uri="{FF2B5EF4-FFF2-40B4-BE49-F238E27FC236}">
                  <a16:creationId xmlns:a16="http://schemas.microsoft.com/office/drawing/2014/main" id="{D3FDC491-6090-4BC6-959C-286AD2BE59D4}"/>
                </a:ext>
              </a:extLst>
            </p:cNvPr>
            <p:cNvSpPr>
              <a:spLocks noChangeArrowheads="1"/>
            </p:cNvSpPr>
            <p:nvPr/>
          </p:nvSpPr>
          <p:spPr bwMode="auto">
            <a:xfrm>
              <a:off x="1082" y="4015"/>
              <a:ext cx="5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a:t>0.750</a:t>
              </a:r>
              <a:endParaRPr lang="en-US" altLang="zh-CN" b="0"/>
            </a:p>
          </p:txBody>
        </p:sp>
        <p:sp>
          <p:nvSpPr>
            <p:cNvPr id="191" name="Rectangle 274">
              <a:extLst>
                <a:ext uri="{FF2B5EF4-FFF2-40B4-BE49-F238E27FC236}">
                  <a16:creationId xmlns:a16="http://schemas.microsoft.com/office/drawing/2014/main" id="{6309DF4F-38BD-427A-B528-4B6EC68B1C40}"/>
                </a:ext>
              </a:extLst>
            </p:cNvPr>
            <p:cNvSpPr>
              <a:spLocks noChangeArrowheads="1"/>
            </p:cNvSpPr>
            <p:nvPr/>
          </p:nvSpPr>
          <p:spPr bwMode="auto">
            <a:xfrm>
              <a:off x="1600" y="4052"/>
              <a:ext cx="50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zh-CN" altLang="en-US">
                  <a:solidFill>
                    <a:schemeClr val="tx2"/>
                  </a:solidFill>
                  <a:latin typeface="Arial" panose="020B0604020202020204" pitchFamily="34" charset="0"/>
                </a:rPr>
                <a:t>波长</a:t>
              </a:r>
            </a:p>
          </p:txBody>
        </p:sp>
        <p:sp>
          <p:nvSpPr>
            <p:cNvPr id="192" name="Rectangle 275">
              <a:extLst>
                <a:ext uri="{FF2B5EF4-FFF2-40B4-BE49-F238E27FC236}">
                  <a16:creationId xmlns:a16="http://schemas.microsoft.com/office/drawing/2014/main" id="{46D227AE-8E6E-4F66-ABB2-6DD8D3DCF433}"/>
                </a:ext>
              </a:extLst>
            </p:cNvPr>
            <p:cNvSpPr>
              <a:spLocks noChangeArrowheads="1"/>
            </p:cNvSpPr>
            <p:nvPr/>
          </p:nvSpPr>
          <p:spPr bwMode="auto">
            <a:xfrm rot="5400000">
              <a:off x="998" y="700"/>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93" name="Rectangle 276">
              <a:extLst>
                <a:ext uri="{FF2B5EF4-FFF2-40B4-BE49-F238E27FC236}">
                  <a16:creationId xmlns:a16="http://schemas.microsoft.com/office/drawing/2014/main" id="{0D47BB55-FB93-4F0F-B7F8-149C63A633A3}"/>
                </a:ext>
              </a:extLst>
            </p:cNvPr>
            <p:cNvSpPr>
              <a:spLocks noChangeArrowheads="1"/>
            </p:cNvSpPr>
            <p:nvPr/>
          </p:nvSpPr>
          <p:spPr bwMode="auto">
            <a:xfrm rot="5400000">
              <a:off x="998" y="87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94" name="Freeform 277">
              <a:extLst>
                <a:ext uri="{FF2B5EF4-FFF2-40B4-BE49-F238E27FC236}">
                  <a16:creationId xmlns:a16="http://schemas.microsoft.com/office/drawing/2014/main" id="{64E0AF69-8DB5-4FC8-BAF6-7C7697913DF6}"/>
                </a:ext>
              </a:extLst>
            </p:cNvPr>
            <p:cNvSpPr>
              <a:spLocks/>
            </p:cNvSpPr>
            <p:nvPr/>
          </p:nvSpPr>
          <p:spPr bwMode="auto">
            <a:xfrm>
              <a:off x="792" y="2267"/>
              <a:ext cx="288" cy="610"/>
            </a:xfrm>
            <a:custGeom>
              <a:avLst/>
              <a:gdLst>
                <a:gd name="T0" fmla="*/ 0 w 288"/>
                <a:gd name="T1" fmla="*/ 189 h 600"/>
                <a:gd name="T2" fmla="*/ 144 w 288"/>
                <a:gd name="T3" fmla="*/ 751 h 600"/>
                <a:gd name="T4" fmla="*/ 288 w 288"/>
                <a:gd name="T5" fmla="*/ 0 h 600"/>
                <a:gd name="T6" fmla="*/ 0 60000 65536"/>
                <a:gd name="T7" fmla="*/ 0 60000 65536"/>
                <a:gd name="T8" fmla="*/ 0 60000 65536"/>
                <a:gd name="T9" fmla="*/ 0 w 288"/>
                <a:gd name="T10" fmla="*/ 0 h 600"/>
                <a:gd name="T11" fmla="*/ 288 w 288"/>
                <a:gd name="T12" fmla="*/ 600 h 600"/>
              </a:gdLst>
              <a:ahLst/>
              <a:cxnLst>
                <a:cxn ang="T6">
                  <a:pos x="T0" y="T1"/>
                </a:cxn>
                <a:cxn ang="T7">
                  <a:pos x="T2" y="T3"/>
                </a:cxn>
                <a:cxn ang="T8">
                  <a:pos x="T4" y="T5"/>
                </a:cxn>
              </a:cxnLst>
              <a:rect l="T9" t="T10" r="T11" b="T12"/>
              <a:pathLst>
                <a:path w="288" h="600">
                  <a:moveTo>
                    <a:pt x="0" y="144"/>
                  </a:moveTo>
                  <a:cubicBezTo>
                    <a:pt x="48" y="372"/>
                    <a:pt x="96" y="600"/>
                    <a:pt x="144" y="576"/>
                  </a:cubicBezTo>
                  <a:cubicBezTo>
                    <a:pt x="192" y="552"/>
                    <a:pt x="240" y="276"/>
                    <a:pt x="288"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95" name="Rectangle 278">
              <a:extLst>
                <a:ext uri="{FF2B5EF4-FFF2-40B4-BE49-F238E27FC236}">
                  <a16:creationId xmlns:a16="http://schemas.microsoft.com/office/drawing/2014/main" id="{107B650D-3616-4868-935E-0BCAA1FD9741}"/>
                </a:ext>
              </a:extLst>
            </p:cNvPr>
            <p:cNvSpPr>
              <a:spLocks noChangeArrowheads="1"/>
            </p:cNvSpPr>
            <p:nvPr/>
          </p:nvSpPr>
          <p:spPr bwMode="auto">
            <a:xfrm rot="5400000">
              <a:off x="676" y="1049"/>
              <a:ext cx="321"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96" name="Rectangle 279">
              <a:extLst>
                <a:ext uri="{FF2B5EF4-FFF2-40B4-BE49-F238E27FC236}">
                  <a16:creationId xmlns:a16="http://schemas.microsoft.com/office/drawing/2014/main" id="{57AAECEF-F00A-4E9F-B092-E93F19F92C1C}"/>
                </a:ext>
              </a:extLst>
            </p:cNvPr>
            <p:cNvSpPr>
              <a:spLocks noChangeArrowheads="1"/>
            </p:cNvSpPr>
            <p:nvPr/>
          </p:nvSpPr>
          <p:spPr bwMode="auto">
            <a:xfrm rot="5400000">
              <a:off x="751" y="881"/>
              <a:ext cx="267"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97" name="Rectangle 280">
              <a:extLst>
                <a:ext uri="{FF2B5EF4-FFF2-40B4-BE49-F238E27FC236}">
                  <a16:creationId xmlns:a16="http://schemas.microsoft.com/office/drawing/2014/main" id="{63536F85-FCBA-43E4-B7CD-1B22D348D856}"/>
                </a:ext>
              </a:extLst>
            </p:cNvPr>
            <p:cNvSpPr>
              <a:spLocks noChangeArrowheads="1"/>
            </p:cNvSpPr>
            <p:nvPr/>
          </p:nvSpPr>
          <p:spPr bwMode="auto">
            <a:xfrm rot="5400000">
              <a:off x="1094" y="2063"/>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98" name="Rectangle 281">
              <a:extLst>
                <a:ext uri="{FF2B5EF4-FFF2-40B4-BE49-F238E27FC236}">
                  <a16:creationId xmlns:a16="http://schemas.microsoft.com/office/drawing/2014/main" id="{B88B7B28-978E-4888-9464-49509A34256A}"/>
                </a:ext>
              </a:extLst>
            </p:cNvPr>
            <p:cNvSpPr>
              <a:spLocks noChangeArrowheads="1"/>
            </p:cNvSpPr>
            <p:nvPr/>
          </p:nvSpPr>
          <p:spPr bwMode="auto">
            <a:xfrm rot="5400000">
              <a:off x="1280" y="2055"/>
              <a:ext cx="267"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sp>
          <p:nvSpPr>
            <p:cNvPr id="199" name="Rectangle 282">
              <a:extLst>
                <a:ext uri="{FF2B5EF4-FFF2-40B4-BE49-F238E27FC236}">
                  <a16:creationId xmlns:a16="http://schemas.microsoft.com/office/drawing/2014/main" id="{43D76E9C-172F-41CD-94E1-61B33C4C7801}"/>
                </a:ext>
              </a:extLst>
            </p:cNvPr>
            <p:cNvSpPr>
              <a:spLocks noChangeArrowheads="1"/>
            </p:cNvSpPr>
            <p:nvPr/>
          </p:nvSpPr>
          <p:spPr bwMode="auto">
            <a:xfrm rot="5400000">
              <a:off x="1286" y="2195"/>
              <a:ext cx="26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90000"/>
                </a:lnSpc>
              </a:pPr>
              <a:r>
                <a:rPr lang="en-US" altLang="zh-CN" sz="5400" b="0">
                  <a:solidFill>
                    <a:srgbClr val="FF0033"/>
                  </a:solidFill>
                  <a:latin typeface="Arial" panose="020B0604020202020204" pitchFamily="34" charset="0"/>
                </a:rPr>
                <a:t>.</a:t>
              </a:r>
            </a:p>
          </p:txBody>
        </p:sp>
        <p:graphicFrame>
          <p:nvGraphicFramePr>
            <p:cNvPr id="200" name="Object 7">
              <a:extLst>
                <a:ext uri="{FF2B5EF4-FFF2-40B4-BE49-F238E27FC236}">
                  <a16:creationId xmlns:a16="http://schemas.microsoft.com/office/drawing/2014/main" id="{2F3B04E8-6E93-4C84-B21F-8C1AC3BE4586}"/>
                </a:ext>
              </a:extLst>
            </p:cNvPr>
            <p:cNvGraphicFramePr>
              <a:graphicFrameLocks noChangeAspect="1"/>
            </p:cNvGraphicFramePr>
            <p:nvPr/>
          </p:nvGraphicFramePr>
          <p:xfrm>
            <a:off x="1628" y="32"/>
            <a:ext cx="615" cy="343"/>
          </p:xfrm>
          <a:graphic>
            <a:graphicData uri="http://schemas.openxmlformats.org/presentationml/2006/ole">
              <mc:AlternateContent xmlns:mc="http://schemas.openxmlformats.org/markup-compatibility/2006">
                <mc:Choice xmlns:v="urn:schemas-microsoft-com:vml" Requires="v">
                  <p:oleObj spid="_x0000_s68774" name="公式" r:id="rId15" imgW="431640" imgH="241200" progId="Equation.3">
                    <p:embed/>
                  </p:oleObj>
                </mc:Choice>
                <mc:Fallback>
                  <p:oleObj name="公式" r:id="rId15" imgW="431640" imgH="241200" progId="Equation.3">
                    <p:embed/>
                    <p:pic>
                      <p:nvPicPr>
                        <p:cNvPr id="13314"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28" y="32"/>
                          <a:ext cx="615"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 name="Object 8">
              <a:extLst>
                <a:ext uri="{FF2B5EF4-FFF2-40B4-BE49-F238E27FC236}">
                  <a16:creationId xmlns:a16="http://schemas.microsoft.com/office/drawing/2014/main" id="{593841D4-6395-4B66-9E1C-F41ED9C4B924}"/>
                </a:ext>
              </a:extLst>
            </p:cNvPr>
            <p:cNvGraphicFramePr>
              <a:graphicFrameLocks noChangeAspect="1"/>
            </p:cNvGraphicFramePr>
            <p:nvPr/>
          </p:nvGraphicFramePr>
          <p:xfrm>
            <a:off x="1537" y="1040"/>
            <a:ext cx="726" cy="343"/>
          </p:xfrm>
          <a:graphic>
            <a:graphicData uri="http://schemas.openxmlformats.org/presentationml/2006/ole">
              <mc:AlternateContent xmlns:mc="http://schemas.openxmlformats.org/markup-compatibility/2006">
                <mc:Choice xmlns:v="urn:schemas-microsoft-com:vml" Requires="v">
                  <p:oleObj spid="_x0000_s68775" name="公式" r:id="rId17" imgW="507960" imgH="241200" progId="Equation.3">
                    <p:embed/>
                  </p:oleObj>
                </mc:Choice>
                <mc:Fallback>
                  <p:oleObj name="公式" r:id="rId17" imgW="507960" imgH="241200" progId="Equation.3">
                    <p:embed/>
                    <p:pic>
                      <p:nvPicPr>
                        <p:cNvPr id="13315"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7" y="1040"/>
                          <a:ext cx="72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 name="Object 9">
              <a:extLst>
                <a:ext uri="{FF2B5EF4-FFF2-40B4-BE49-F238E27FC236}">
                  <a16:creationId xmlns:a16="http://schemas.microsoft.com/office/drawing/2014/main" id="{019EAAE7-BB65-42A3-864C-E67B65418D6C}"/>
                </a:ext>
              </a:extLst>
            </p:cNvPr>
            <p:cNvGraphicFramePr>
              <a:graphicFrameLocks noChangeAspect="1"/>
            </p:cNvGraphicFramePr>
            <p:nvPr/>
          </p:nvGraphicFramePr>
          <p:xfrm>
            <a:off x="1537" y="2048"/>
            <a:ext cx="726" cy="343"/>
          </p:xfrm>
          <a:graphic>
            <a:graphicData uri="http://schemas.openxmlformats.org/presentationml/2006/ole">
              <mc:AlternateContent xmlns:mc="http://schemas.openxmlformats.org/markup-compatibility/2006">
                <mc:Choice xmlns:v="urn:schemas-microsoft-com:vml" Requires="v">
                  <p:oleObj spid="_x0000_s68776" name="公式" r:id="rId19" imgW="507960" imgH="241200" progId="Equation.3">
                    <p:embed/>
                  </p:oleObj>
                </mc:Choice>
                <mc:Fallback>
                  <p:oleObj name="公式" r:id="rId19" imgW="507960" imgH="241200" progId="Equation.3">
                    <p:embed/>
                    <p:pic>
                      <p:nvPicPr>
                        <p:cNvPr id="13316"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37" y="2048"/>
                          <a:ext cx="72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 name="Object 10">
              <a:extLst>
                <a:ext uri="{FF2B5EF4-FFF2-40B4-BE49-F238E27FC236}">
                  <a16:creationId xmlns:a16="http://schemas.microsoft.com/office/drawing/2014/main" id="{027A2CB4-6FFF-4C74-B8E3-68674C8C30BF}"/>
                </a:ext>
              </a:extLst>
            </p:cNvPr>
            <p:cNvGraphicFramePr>
              <a:graphicFrameLocks noChangeAspect="1"/>
            </p:cNvGraphicFramePr>
            <p:nvPr/>
          </p:nvGraphicFramePr>
          <p:xfrm>
            <a:off x="1520" y="3080"/>
            <a:ext cx="785" cy="343"/>
          </p:xfrm>
          <a:graphic>
            <a:graphicData uri="http://schemas.openxmlformats.org/presentationml/2006/ole">
              <mc:AlternateContent xmlns:mc="http://schemas.openxmlformats.org/markup-compatibility/2006">
                <mc:Choice xmlns:v="urn:schemas-microsoft-com:vml" Requires="v">
                  <p:oleObj spid="_x0000_s68777" name="公式" r:id="rId21" imgW="583920" imgH="241200" progId="Equation.3">
                    <p:embed/>
                  </p:oleObj>
                </mc:Choice>
                <mc:Fallback>
                  <p:oleObj name="公式" r:id="rId21" imgW="583920" imgH="241200" progId="Equation.3">
                    <p:embed/>
                    <p:pic>
                      <p:nvPicPr>
                        <p:cNvPr id="13317"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0" y="3080"/>
                          <a:ext cx="785"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 name="Text Box 287">
              <a:extLst>
                <a:ext uri="{FF2B5EF4-FFF2-40B4-BE49-F238E27FC236}">
                  <a16:creationId xmlns:a16="http://schemas.microsoft.com/office/drawing/2014/main" id="{09207CFE-A9E1-4417-A9C8-09656BAA9B1B}"/>
                </a:ext>
              </a:extLst>
            </p:cNvPr>
            <p:cNvSpPr txBox="1">
              <a:spLocks noChangeArrowheads="1"/>
            </p:cNvSpPr>
            <p:nvPr/>
          </p:nvSpPr>
          <p:spPr bwMode="auto">
            <a:xfrm>
              <a:off x="1164" y="444"/>
              <a:ext cx="106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a:t>Mo</a:t>
              </a:r>
              <a:r>
                <a:rPr lang="zh-CN" altLang="en-US"/>
                <a:t>，</a:t>
              </a:r>
              <a:r>
                <a:rPr lang="en-US" altLang="zh-CN" i="1"/>
                <a:t>K</a:t>
              </a:r>
              <a:r>
                <a:rPr lang="en-US" altLang="zh-CN" i="1" baseline="-25000">
                  <a:sym typeface="Symbol" panose="05050102010706020507" pitchFamily="18" charset="2"/>
                </a:rPr>
                <a:t></a:t>
              </a:r>
              <a:endParaRPr lang="en-US" altLang="zh-CN"/>
            </a:p>
          </p:txBody>
        </p:sp>
      </p:grpSp>
      <p:sp>
        <p:nvSpPr>
          <p:cNvPr id="205" name="Text Box 67">
            <a:extLst>
              <a:ext uri="{FF2B5EF4-FFF2-40B4-BE49-F238E27FC236}">
                <a16:creationId xmlns:a16="http://schemas.microsoft.com/office/drawing/2014/main" id="{27CE2045-CD25-478E-A121-3FB2E3F1D9AD}"/>
              </a:ext>
            </a:extLst>
          </p:cNvPr>
          <p:cNvSpPr txBox="1">
            <a:spLocks noChangeArrowheads="1"/>
          </p:cNvSpPr>
          <p:nvPr/>
        </p:nvSpPr>
        <p:spPr bwMode="auto">
          <a:xfrm>
            <a:off x="2772006" y="6390317"/>
            <a:ext cx="6048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dirty="0">
                <a:solidFill>
                  <a:srgbClr val="C00000"/>
                </a:solidFill>
                <a:sym typeface="Symbol" panose="05050102010706020507" pitchFamily="18" charset="2"/>
              </a:rPr>
              <a:t></a:t>
            </a:r>
            <a:r>
              <a:rPr kumimoji="1" lang="en-US" altLang="zh-CN" i="1" dirty="0">
                <a:solidFill>
                  <a:srgbClr val="C00000"/>
                </a:solidFill>
                <a:sym typeface="Symbol" panose="05050102010706020507" pitchFamily="18" charset="2"/>
              </a:rPr>
              <a:t> </a:t>
            </a:r>
            <a:r>
              <a:rPr kumimoji="1" lang="zh-CN" altLang="en-US" dirty="0">
                <a:solidFill>
                  <a:schemeClr val="tx1"/>
                </a:solidFill>
              </a:rPr>
              <a:t>只与偏转角 </a:t>
            </a:r>
            <a:r>
              <a:rPr kumimoji="1" lang="en-US" altLang="zh-CN" i="1" dirty="0">
                <a:solidFill>
                  <a:srgbClr val="C00000"/>
                </a:solidFill>
                <a:sym typeface="Symbol" panose="05050102010706020507" pitchFamily="18" charset="2"/>
              </a:rPr>
              <a:t>φ </a:t>
            </a:r>
            <a:r>
              <a:rPr kumimoji="1" lang="zh-CN" altLang="en-US" dirty="0">
                <a:solidFill>
                  <a:schemeClr val="tx1"/>
                </a:solidFill>
              </a:rPr>
              <a:t>有关，与散射物的材料性质无关</a:t>
            </a:r>
          </a:p>
        </p:txBody>
      </p:sp>
      <p:sp>
        <p:nvSpPr>
          <p:cNvPr id="206" name="文本框 205">
            <a:extLst>
              <a:ext uri="{FF2B5EF4-FFF2-40B4-BE49-F238E27FC236}">
                <a16:creationId xmlns:a16="http://schemas.microsoft.com/office/drawing/2014/main" id="{027EDA17-02E5-4B57-A8B5-68CFE9BB0D0F}"/>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1" name="Text Box 51"/>
          <p:cNvSpPr txBox="1">
            <a:spLocks noChangeArrowheads="1"/>
          </p:cNvSpPr>
          <p:nvPr/>
        </p:nvSpPr>
        <p:spPr bwMode="auto">
          <a:xfrm>
            <a:off x="1992313" y="1303339"/>
            <a:ext cx="8496300" cy="82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25000"/>
              </a:lnSpc>
            </a:pPr>
            <a:r>
              <a:rPr kumimoji="1" lang="zh-CN" altLang="en-US" dirty="0">
                <a:solidFill>
                  <a:srgbClr val="660066"/>
                </a:solidFill>
              </a:rPr>
              <a:t>模型</a:t>
            </a:r>
            <a:r>
              <a:rPr kumimoji="1" lang="zh-CN" altLang="en-US" dirty="0">
                <a:solidFill>
                  <a:schemeClr val="tx1"/>
                </a:solidFill>
              </a:rPr>
              <a:t>：高能光子与静止的自由电子做弹性碰撞</a:t>
            </a:r>
            <a:endParaRPr kumimoji="1" lang="en-US" altLang="zh-CN" dirty="0">
              <a:solidFill>
                <a:schemeClr val="tx1"/>
              </a:solidFill>
            </a:endParaRPr>
          </a:p>
          <a:p>
            <a:pPr eaLnBrk="1" hangingPunct="1">
              <a:lnSpc>
                <a:spcPct val="125000"/>
              </a:lnSpc>
            </a:pPr>
            <a:r>
              <a:rPr kumimoji="1" lang="zh-CN" altLang="en-US" dirty="0">
                <a:solidFill>
                  <a:schemeClr val="tx1"/>
                </a:solidFill>
              </a:rPr>
              <a:t>            光子</a:t>
            </a:r>
            <a:r>
              <a:rPr kumimoji="1" lang="en-US" altLang="zh-CN" dirty="0">
                <a:solidFill>
                  <a:schemeClr val="tx1"/>
                </a:solidFill>
              </a:rPr>
              <a:t>-</a:t>
            </a:r>
            <a:r>
              <a:rPr kumimoji="1" lang="zh-CN" altLang="en-US" dirty="0">
                <a:solidFill>
                  <a:schemeClr val="tx1"/>
                </a:solidFill>
              </a:rPr>
              <a:t>电子系统</a:t>
            </a:r>
            <a:r>
              <a:rPr kumimoji="1" lang="zh-CN" altLang="en-US" dirty="0">
                <a:solidFill>
                  <a:srgbClr val="660066"/>
                </a:solidFill>
              </a:rPr>
              <a:t>动量、能量守恒</a:t>
            </a:r>
            <a:r>
              <a:rPr kumimoji="1" lang="en-US" altLang="zh-CN" dirty="0">
                <a:solidFill>
                  <a:srgbClr val="660066"/>
                </a:solidFill>
              </a:rPr>
              <a:t>,  </a:t>
            </a:r>
            <a:r>
              <a:rPr kumimoji="1" lang="zh-CN" altLang="en-US" dirty="0">
                <a:solidFill>
                  <a:schemeClr val="tx1"/>
                </a:solidFill>
              </a:rPr>
              <a:t>并考虑</a:t>
            </a:r>
            <a:r>
              <a:rPr kumimoji="1" lang="zh-CN" altLang="en-US" dirty="0">
                <a:solidFill>
                  <a:srgbClr val="660066"/>
                </a:solidFill>
              </a:rPr>
              <a:t>相对论效应</a:t>
            </a:r>
          </a:p>
        </p:txBody>
      </p:sp>
      <p:grpSp>
        <p:nvGrpSpPr>
          <p:cNvPr id="2" name="组合 16"/>
          <p:cNvGrpSpPr>
            <a:grpSpLocks/>
          </p:cNvGrpSpPr>
          <p:nvPr/>
        </p:nvGrpSpPr>
        <p:grpSpPr bwMode="auto">
          <a:xfrm>
            <a:off x="1919289" y="2598739"/>
            <a:ext cx="5394324" cy="3970337"/>
            <a:chOff x="395289" y="2598738"/>
            <a:chExt cx="5394324" cy="3970337"/>
          </a:xfrm>
        </p:grpSpPr>
        <p:grpSp>
          <p:nvGrpSpPr>
            <p:cNvPr id="14348" name="Group 56"/>
            <p:cNvGrpSpPr>
              <a:grpSpLocks/>
            </p:cNvGrpSpPr>
            <p:nvPr/>
          </p:nvGrpSpPr>
          <p:grpSpPr bwMode="auto">
            <a:xfrm>
              <a:off x="395289" y="2598738"/>
              <a:ext cx="4105277" cy="3970337"/>
              <a:chOff x="284" y="1683"/>
              <a:chExt cx="2586" cy="2501"/>
            </a:xfrm>
          </p:grpSpPr>
          <p:graphicFrame>
            <p:nvGraphicFramePr>
              <p:cNvPr id="14338" name="Object 52"/>
              <p:cNvGraphicFramePr>
                <a:graphicFrameLocks noChangeAspect="1"/>
              </p:cNvGraphicFramePr>
              <p:nvPr/>
            </p:nvGraphicFramePr>
            <p:xfrm>
              <a:off x="534" y="1683"/>
              <a:ext cx="2255" cy="799"/>
            </p:xfrm>
            <a:graphic>
              <a:graphicData uri="http://schemas.openxmlformats.org/presentationml/2006/ole">
                <mc:AlternateContent xmlns:mc="http://schemas.openxmlformats.org/markup-compatibility/2006">
                  <mc:Choice xmlns:v="urn:schemas-microsoft-com:vml" Requires="v">
                    <p:oleObj spid="_x0000_s70784" name="Equation" r:id="rId3" imgW="1777680" imgH="647640" progId="Equation.DSMT4">
                      <p:embed/>
                    </p:oleObj>
                  </mc:Choice>
                  <mc:Fallback>
                    <p:oleObj name="Equation" r:id="rId3" imgW="1777680" imgH="647640" progId="Equation.DSMT4">
                      <p:embed/>
                      <p:pic>
                        <p:nvPicPr>
                          <p:cNvPr id="14338" name="Object 52"/>
                          <p:cNvPicPr>
                            <a:picLocks noChangeAspect="1" noChangeArrowheads="1"/>
                          </p:cNvPicPr>
                          <p:nvPr/>
                        </p:nvPicPr>
                        <p:blipFill>
                          <a:blip r:embed="rId4"/>
                          <a:srcRect/>
                          <a:stretch>
                            <a:fillRect/>
                          </a:stretch>
                        </p:blipFill>
                        <p:spPr bwMode="auto">
                          <a:xfrm>
                            <a:off x="534" y="1683"/>
                            <a:ext cx="2255" cy="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53"/>
              <p:cNvGraphicFramePr>
                <a:graphicFrameLocks noChangeAspect="1"/>
              </p:cNvGraphicFramePr>
              <p:nvPr/>
            </p:nvGraphicFramePr>
            <p:xfrm>
              <a:off x="476" y="2527"/>
              <a:ext cx="2363" cy="783"/>
            </p:xfrm>
            <a:graphic>
              <a:graphicData uri="http://schemas.openxmlformats.org/presentationml/2006/ole">
                <mc:AlternateContent xmlns:mc="http://schemas.openxmlformats.org/markup-compatibility/2006">
                  <mc:Choice xmlns:v="urn:schemas-microsoft-com:vml" Requires="v">
                    <p:oleObj spid="_x0000_s70785" name="Equation" r:id="rId5" imgW="1828800" imgH="634680" progId="Equation.DSMT4">
                      <p:embed/>
                    </p:oleObj>
                  </mc:Choice>
                  <mc:Fallback>
                    <p:oleObj name="Equation" r:id="rId5" imgW="1828800" imgH="634680" progId="Equation.DSMT4">
                      <p:embed/>
                      <p:pic>
                        <p:nvPicPr>
                          <p:cNvPr id="14339" name="Object 53"/>
                          <p:cNvPicPr>
                            <a:picLocks noChangeAspect="1" noChangeArrowheads="1"/>
                          </p:cNvPicPr>
                          <p:nvPr/>
                        </p:nvPicPr>
                        <p:blipFill>
                          <a:blip r:embed="rId6"/>
                          <a:srcRect/>
                          <a:stretch>
                            <a:fillRect/>
                          </a:stretch>
                        </p:blipFill>
                        <p:spPr bwMode="auto">
                          <a:xfrm>
                            <a:off x="476" y="2527"/>
                            <a:ext cx="2363" cy="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54"/>
              <p:cNvGraphicFramePr>
                <a:graphicFrameLocks noChangeAspect="1"/>
              </p:cNvGraphicFramePr>
              <p:nvPr/>
            </p:nvGraphicFramePr>
            <p:xfrm>
              <a:off x="465" y="3382"/>
              <a:ext cx="2405" cy="802"/>
            </p:xfrm>
            <a:graphic>
              <a:graphicData uri="http://schemas.openxmlformats.org/presentationml/2006/ole">
                <mc:AlternateContent xmlns:mc="http://schemas.openxmlformats.org/markup-compatibility/2006">
                  <mc:Choice xmlns:v="urn:schemas-microsoft-com:vml" Requires="v">
                    <p:oleObj spid="_x0000_s70786" name="Equation" r:id="rId7" imgW="1904760" imgH="634680" progId="Equation.DSMT4">
                      <p:embed/>
                    </p:oleObj>
                  </mc:Choice>
                  <mc:Fallback>
                    <p:oleObj name="Equation" r:id="rId7" imgW="1904760" imgH="634680" progId="Equation.DSMT4">
                      <p:embed/>
                      <p:pic>
                        <p:nvPicPr>
                          <p:cNvPr id="14340" name="Object 54"/>
                          <p:cNvPicPr>
                            <a:picLocks noChangeAspect="1" noChangeArrowheads="1"/>
                          </p:cNvPicPr>
                          <p:nvPr/>
                        </p:nvPicPr>
                        <p:blipFill>
                          <a:blip r:embed="rId8"/>
                          <a:srcRect/>
                          <a:stretch>
                            <a:fillRect/>
                          </a:stretch>
                        </p:blipFill>
                        <p:spPr bwMode="auto">
                          <a:xfrm>
                            <a:off x="465" y="3382"/>
                            <a:ext cx="2405" cy="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2" name="AutoShape 55"/>
              <p:cNvSpPr>
                <a:spLocks/>
              </p:cNvSpPr>
              <p:nvPr/>
            </p:nvSpPr>
            <p:spPr bwMode="auto">
              <a:xfrm>
                <a:off x="284" y="2024"/>
                <a:ext cx="91" cy="1678"/>
              </a:xfrm>
              <a:prstGeom prst="leftBrace">
                <a:avLst>
                  <a:gd name="adj1" fmla="val 153663"/>
                  <a:gd name="adj2" fmla="val 50000"/>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4349" name="TextBox 12"/>
            <p:cNvSpPr txBox="1">
              <a:spLocks noChangeArrowheads="1"/>
            </p:cNvSpPr>
            <p:nvPr/>
          </p:nvSpPr>
          <p:spPr bwMode="auto">
            <a:xfrm>
              <a:off x="4559300" y="2990850"/>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a:solidFill>
                    <a:srgbClr val="660066"/>
                  </a:solidFill>
                </a:rPr>
                <a:t>能量守恒</a:t>
              </a:r>
            </a:p>
          </p:txBody>
        </p:sp>
        <p:sp>
          <p:nvSpPr>
            <p:cNvPr id="14350" name="TextBox 13"/>
            <p:cNvSpPr txBox="1">
              <a:spLocks noChangeArrowheads="1"/>
            </p:cNvSpPr>
            <p:nvPr/>
          </p:nvSpPr>
          <p:spPr bwMode="auto">
            <a:xfrm>
              <a:off x="4572000" y="4094163"/>
              <a:ext cx="12176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a:solidFill>
                    <a:srgbClr val="660066"/>
                  </a:solidFill>
                </a:rPr>
                <a:t>竖直方向动量守恒</a:t>
              </a:r>
            </a:p>
          </p:txBody>
        </p:sp>
        <p:sp>
          <p:nvSpPr>
            <p:cNvPr id="14351" name="TextBox 14"/>
            <p:cNvSpPr txBox="1">
              <a:spLocks noChangeArrowheads="1"/>
            </p:cNvSpPr>
            <p:nvPr/>
          </p:nvSpPr>
          <p:spPr bwMode="auto">
            <a:xfrm>
              <a:off x="4572000" y="5459413"/>
              <a:ext cx="12176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a:solidFill>
                    <a:srgbClr val="660066"/>
                  </a:solidFill>
                </a:rPr>
                <a:t>水平方向动量守恒</a:t>
              </a:r>
            </a:p>
          </p:txBody>
        </p:sp>
      </p:grpSp>
      <p:grpSp>
        <p:nvGrpSpPr>
          <p:cNvPr id="3" name="组合 2"/>
          <p:cNvGrpSpPr/>
          <p:nvPr/>
        </p:nvGrpSpPr>
        <p:grpSpPr>
          <a:xfrm>
            <a:off x="7532689" y="2452688"/>
            <a:ext cx="3127375" cy="2838450"/>
            <a:chOff x="6008688" y="2452688"/>
            <a:chExt cx="3127375" cy="2838450"/>
          </a:xfrm>
        </p:grpSpPr>
        <p:grpSp>
          <p:nvGrpSpPr>
            <p:cNvPr id="4" name="Group 50"/>
            <p:cNvGrpSpPr>
              <a:grpSpLocks/>
            </p:cNvGrpSpPr>
            <p:nvPr/>
          </p:nvGrpSpPr>
          <p:grpSpPr bwMode="auto">
            <a:xfrm>
              <a:off x="6008688" y="2452688"/>
              <a:ext cx="3127375" cy="2838450"/>
              <a:chOff x="3796" y="1712"/>
              <a:chExt cx="1970" cy="1788"/>
            </a:xfrm>
          </p:grpSpPr>
          <p:graphicFrame>
            <p:nvGraphicFramePr>
              <p:cNvPr id="14341" name="Object 48"/>
              <p:cNvGraphicFramePr>
                <a:graphicFrameLocks noChangeAspect="1"/>
              </p:cNvGraphicFramePr>
              <p:nvPr/>
            </p:nvGraphicFramePr>
            <p:xfrm>
              <a:off x="3796" y="1712"/>
              <a:ext cx="1970" cy="1521"/>
            </p:xfrm>
            <a:graphic>
              <a:graphicData uri="http://schemas.openxmlformats.org/presentationml/2006/ole">
                <mc:AlternateContent xmlns:mc="http://schemas.openxmlformats.org/markup-compatibility/2006">
                  <mc:Choice xmlns:v="urn:schemas-microsoft-com:vml" Requires="v">
                    <p:oleObj spid="_x0000_s70787" name="Picture" r:id="rId9" imgW="2085840" imgH="1219320" progId="Word.Picture.8">
                      <p:embed/>
                    </p:oleObj>
                  </mc:Choice>
                  <mc:Fallback>
                    <p:oleObj name="Picture" r:id="rId9" imgW="2085840" imgH="1219320" progId="Word.Picture.8">
                      <p:embed/>
                      <p:pic>
                        <p:nvPicPr>
                          <p:cNvPr id="14341"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6" y="1712"/>
                            <a:ext cx="1970" cy="1521"/>
                          </a:xfrm>
                          <a:prstGeom prst="rect">
                            <a:avLst/>
                          </a:prstGeom>
                          <a:noFill/>
                          <a:ln w="9525">
                            <a:solidFill>
                              <a:srgbClr val="00FF00"/>
                            </a:solidFill>
                            <a:miter lim="800000"/>
                            <a:headEnd/>
                            <a:tailEnd/>
                          </a:ln>
                        </p:spPr>
                      </p:pic>
                    </p:oleObj>
                  </mc:Fallback>
                </mc:AlternateContent>
              </a:graphicData>
            </a:graphic>
          </p:graphicFrame>
          <p:sp>
            <p:nvSpPr>
              <p:cNvPr id="14347" name="Text Box 49"/>
              <p:cNvSpPr txBox="1">
                <a:spLocks noChangeArrowheads="1"/>
              </p:cNvSpPr>
              <p:nvPr/>
            </p:nvSpPr>
            <p:spPr bwMode="auto">
              <a:xfrm>
                <a:off x="4064" y="3273"/>
                <a:ext cx="1497" cy="22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zh-CN" altLang="en-US"/>
                  <a:t>康普顿散射原理图</a:t>
                </a:r>
              </a:p>
            </p:txBody>
          </p:sp>
        </p:grpSp>
        <p:graphicFrame>
          <p:nvGraphicFramePr>
            <p:cNvPr id="18" name="Object 48"/>
            <p:cNvGraphicFramePr>
              <a:graphicFrameLocks noChangeAspect="1"/>
            </p:cNvGraphicFramePr>
            <p:nvPr/>
          </p:nvGraphicFramePr>
          <p:xfrm>
            <a:off x="8450263" y="2955925"/>
            <a:ext cx="325437" cy="325438"/>
          </p:xfrm>
          <a:graphic>
            <a:graphicData uri="http://schemas.openxmlformats.org/presentationml/2006/ole">
              <mc:AlternateContent xmlns:mc="http://schemas.openxmlformats.org/markup-compatibility/2006">
                <mc:Choice xmlns:v="urn:schemas-microsoft-com:vml" Requires="v">
                  <p:oleObj spid="_x0000_s70788" name="Equation" r:id="rId11" imgW="177480" imgH="177480" progId="Equation.DSMT4">
                    <p:embed/>
                  </p:oleObj>
                </mc:Choice>
                <mc:Fallback>
                  <p:oleObj name="Equation" r:id="rId11" imgW="177480" imgH="177480" progId="Equation.DSMT4">
                    <p:embed/>
                    <p:pic>
                      <p:nvPicPr>
                        <p:cNvPr id="18" name="Object 48"/>
                        <p:cNvPicPr>
                          <a:picLocks noChangeAspect="1" noChangeArrowheads="1"/>
                        </p:cNvPicPr>
                        <p:nvPr/>
                      </p:nvPicPr>
                      <p:blipFill>
                        <a:blip r:embed="rId12"/>
                        <a:srcRect/>
                        <a:stretch>
                          <a:fillRect/>
                        </a:stretch>
                      </p:blipFill>
                      <p:spPr bwMode="auto">
                        <a:xfrm>
                          <a:off x="8450263" y="2955925"/>
                          <a:ext cx="325437" cy="325438"/>
                        </a:xfrm>
                        <a:prstGeom prst="rect">
                          <a:avLst/>
                        </a:prstGeom>
                        <a:noFill/>
                        <a:ln>
                          <a:noFill/>
                        </a:ln>
                        <a:effectLst/>
                      </p:spPr>
                    </p:pic>
                  </p:oleObj>
                </mc:Fallback>
              </mc:AlternateContent>
            </a:graphicData>
          </a:graphic>
        </p:graphicFrame>
        <p:graphicFrame>
          <p:nvGraphicFramePr>
            <p:cNvPr id="19" name="Object 48"/>
            <p:cNvGraphicFramePr>
              <a:graphicFrameLocks noChangeAspect="1"/>
            </p:cNvGraphicFramePr>
            <p:nvPr/>
          </p:nvGraphicFramePr>
          <p:xfrm>
            <a:off x="6781800" y="4071938"/>
            <a:ext cx="255588" cy="325437"/>
          </p:xfrm>
          <a:graphic>
            <a:graphicData uri="http://schemas.openxmlformats.org/presentationml/2006/ole">
              <mc:AlternateContent xmlns:mc="http://schemas.openxmlformats.org/markup-compatibility/2006">
                <mc:Choice xmlns:v="urn:schemas-microsoft-com:vml" Requires="v">
                  <p:oleObj spid="_x0000_s70789" name="Equation" r:id="rId13" imgW="139680" imgH="177480" progId="Equation.DSMT4">
                    <p:embed/>
                  </p:oleObj>
                </mc:Choice>
                <mc:Fallback>
                  <p:oleObj name="Equation" r:id="rId13" imgW="139680" imgH="177480" progId="Equation.DSMT4">
                    <p:embed/>
                    <p:pic>
                      <p:nvPicPr>
                        <p:cNvPr id="19" name="Object 48"/>
                        <p:cNvPicPr>
                          <a:picLocks noChangeAspect="1" noChangeArrowheads="1"/>
                        </p:cNvPicPr>
                        <p:nvPr/>
                      </p:nvPicPr>
                      <p:blipFill>
                        <a:blip r:embed="rId14"/>
                        <a:srcRect/>
                        <a:stretch>
                          <a:fillRect/>
                        </a:stretch>
                      </p:blipFill>
                      <p:spPr bwMode="auto">
                        <a:xfrm>
                          <a:off x="6781800" y="4071938"/>
                          <a:ext cx="255588" cy="325437"/>
                        </a:xfrm>
                        <a:prstGeom prst="rect">
                          <a:avLst/>
                        </a:prstGeom>
                        <a:noFill/>
                        <a:ln>
                          <a:noFill/>
                        </a:ln>
                        <a:effectLst/>
                      </p:spPr>
                    </p:pic>
                  </p:oleObj>
                </mc:Fallback>
              </mc:AlternateContent>
            </a:graphicData>
          </a:graphic>
        </p:graphicFrame>
      </p:grpSp>
      <p:graphicFrame>
        <p:nvGraphicFramePr>
          <p:cNvPr id="20" name="Object 48"/>
          <p:cNvGraphicFramePr>
            <a:graphicFrameLocks noChangeAspect="1"/>
          </p:cNvGraphicFramePr>
          <p:nvPr/>
        </p:nvGraphicFramePr>
        <p:xfrm>
          <a:off x="9275763" y="4525964"/>
          <a:ext cx="677862" cy="415925"/>
        </p:xfrm>
        <a:graphic>
          <a:graphicData uri="http://schemas.openxmlformats.org/presentationml/2006/ole">
            <mc:AlternateContent xmlns:mc="http://schemas.openxmlformats.org/markup-compatibility/2006">
              <mc:Choice xmlns:v="urn:schemas-microsoft-com:vml" Requires="v">
                <p:oleObj spid="_x0000_s70790" name="Equation" r:id="rId15" imgW="368280" imgH="228600" progId="Equation.DSMT4">
                  <p:embed/>
                </p:oleObj>
              </mc:Choice>
              <mc:Fallback>
                <p:oleObj name="Equation" r:id="rId15" imgW="368280" imgH="228600" progId="Equation.DSMT4">
                  <p:embed/>
                  <p:pic>
                    <p:nvPicPr>
                      <p:cNvPr id="20" name="Object 48"/>
                      <p:cNvPicPr>
                        <a:picLocks noChangeAspect="1" noChangeArrowheads="1"/>
                      </p:cNvPicPr>
                      <p:nvPr/>
                    </p:nvPicPr>
                    <p:blipFill>
                      <a:blip r:embed="rId16"/>
                      <a:srcRect/>
                      <a:stretch>
                        <a:fillRect/>
                      </a:stretch>
                    </p:blipFill>
                    <p:spPr bwMode="auto">
                      <a:xfrm>
                        <a:off x="9275763" y="4525964"/>
                        <a:ext cx="677862" cy="415925"/>
                      </a:xfrm>
                      <a:prstGeom prst="rect">
                        <a:avLst/>
                      </a:prstGeom>
                      <a:noFill/>
                      <a:ln>
                        <a:noFill/>
                      </a:ln>
                      <a:effectLst/>
                    </p:spPr>
                  </p:pic>
                </p:oleObj>
              </mc:Fallback>
            </mc:AlternateContent>
          </a:graphicData>
        </a:graphic>
      </p:graphicFrame>
      <p:sp>
        <p:nvSpPr>
          <p:cNvPr id="22" name="文本框 21">
            <a:extLst>
              <a:ext uri="{FF2B5EF4-FFF2-40B4-BE49-F238E27FC236}">
                <a16:creationId xmlns:a16="http://schemas.microsoft.com/office/drawing/2014/main" id="{C645BE5C-A0EB-4260-835F-9BC261151A52}"/>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6"/>
          <p:cNvSpPr txBox="1">
            <a:spLocks noChangeArrowheads="1"/>
          </p:cNvSpPr>
          <p:nvPr/>
        </p:nvSpPr>
        <p:spPr bwMode="auto">
          <a:xfrm>
            <a:off x="647066" y="716916"/>
            <a:ext cx="7324739" cy="142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dirty="0">
                <a:solidFill>
                  <a:srgbClr val="660066"/>
                </a:solidFill>
              </a:rPr>
              <a:t>例</a:t>
            </a:r>
            <a:r>
              <a:rPr kumimoji="1" lang="en-US" altLang="zh-CN" dirty="0">
                <a:solidFill>
                  <a:srgbClr val="660066"/>
                </a:solidFill>
              </a:rPr>
              <a:t>16.3.1</a:t>
            </a:r>
            <a:r>
              <a:rPr kumimoji="1" lang="zh-CN" altLang="en-US" dirty="0">
                <a:solidFill>
                  <a:schemeClr val="tx1"/>
                </a:solidFill>
              </a:rPr>
              <a:t>： </a:t>
            </a:r>
            <a:r>
              <a:rPr kumimoji="1" lang="en-US" altLang="zh-CN" dirty="0">
                <a:solidFill>
                  <a:schemeClr val="tx1"/>
                </a:solidFill>
              </a:rPr>
              <a:t>X</a:t>
            </a:r>
            <a:r>
              <a:rPr kumimoji="1" lang="zh-CN" altLang="en-US" dirty="0">
                <a:solidFill>
                  <a:schemeClr val="tx1"/>
                </a:solidFill>
              </a:rPr>
              <a:t>射线的波长为 </a:t>
            </a:r>
            <a:r>
              <a:rPr kumimoji="1" lang="en-US" altLang="zh-CN" dirty="0" err="1">
                <a:solidFill>
                  <a:schemeClr val="tx1"/>
                </a:solidFill>
              </a:rPr>
              <a:t>0.1Å</a:t>
            </a:r>
            <a:r>
              <a:rPr kumimoji="1" lang="zh-CN" altLang="en-US" dirty="0">
                <a:solidFill>
                  <a:schemeClr val="tx1"/>
                </a:solidFill>
              </a:rPr>
              <a:t>，与自由电子碰撞</a:t>
            </a:r>
          </a:p>
          <a:p>
            <a:pPr eaLnBrk="1" hangingPunct="1">
              <a:lnSpc>
                <a:spcPct val="150000"/>
              </a:lnSpc>
            </a:pPr>
            <a:r>
              <a:rPr kumimoji="1" lang="zh-CN" altLang="en-US" dirty="0">
                <a:solidFill>
                  <a:srgbClr val="660066"/>
                </a:solidFill>
              </a:rPr>
              <a:t>求</a:t>
            </a:r>
            <a:r>
              <a:rPr kumimoji="1" lang="zh-CN" altLang="en-US" dirty="0">
                <a:solidFill>
                  <a:schemeClr val="tx1"/>
                </a:solidFill>
              </a:rPr>
              <a:t>：</a:t>
            </a:r>
            <a:r>
              <a:rPr kumimoji="1" lang="en-US" altLang="zh-CN" dirty="0">
                <a:solidFill>
                  <a:schemeClr val="tx1"/>
                </a:solidFill>
              </a:rPr>
              <a:t>A. </a:t>
            </a:r>
            <a:r>
              <a:rPr kumimoji="1" lang="zh-CN" altLang="en-US" dirty="0">
                <a:solidFill>
                  <a:schemeClr val="tx1"/>
                </a:solidFill>
              </a:rPr>
              <a:t>在与入射方向成 </a:t>
            </a:r>
            <a:r>
              <a:rPr kumimoji="1" lang="en-US" altLang="zh-CN" dirty="0">
                <a:solidFill>
                  <a:schemeClr val="tx1"/>
                </a:solidFill>
              </a:rPr>
              <a:t>90</a:t>
            </a:r>
            <a:r>
              <a:rPr kumimoji="1" lang="en-US" altLang="zh-CN" baseline="30000" dirty="0">
                <a:solidFill>
                  <a:schemeClr val="tx1"/>
                </a:solidFill>
              </a:rPr>
              <a:t>0 </a:t>
            </a:r>
            <a:r>
              <a:rPr kumimoji="1" lang="zh-CN" altLang="en-US" dirty="0">
                <a:solidFill>
                  <a:schemeClr val="tx1"/>
                </a:solidFill>
              </a:rPr>
              <a:t>角方向观察时，</a:t>
            </a:r>
            <a:r>
              <a:rPr kumimoji="1" lang="en-US" altLang="zh-CN" dirty="0">
                <a:solidFill>
                  <a:schemeClr val="tx1"/>
                </a:solidFill>
              </a:rPr>
              <a:t>X</a:t>
            </a:r>
            <a:r>
              <a:rPr kumimoji="1" lang="zh-CN" altLang="en-US" dirty="0">
                <a:solidFill>
                  <a:schemeClr val="tx1"/>
                </a:solidFill>
              </a:rPr>
              <a:t>射线的波长多大？</a:t>
            </a:r>
          </a:p>
          <a:p>
            <a:pPr eaLnBrk="1" hangingPunct="1">
              <a:lnSpc>
                <a:spcPct val="150000"/>
              </a:lnSpc>
            </a:pPr>
            <a:r>
              <a:rPr kumimoji="1" lang="zh-CN" altLang="en-US" dirty="0">
                <a:solidFill>
                  <a:schemeClr val="tx1"/>
                </a:solidFill>
              </a:rPr>
              <a:t>　　</a:t>
            </a:r>
            <a:r>
              <a:rPr kumimoji="1" lang="en-US" altLang="zh-CN" dirty="0">
                <a:solidFill>
                  <a:schemeClr val="tx1"/>
                </a:solidFill>
              </a:rPr>
              <a:t>B. </a:t>
            </a:r>
            <a:r>
              <a:rPr kumimoji="1" lang="zh-CN" altLang="en-US" dirty="0">
                <a:solidFill>
                  <a:schemeClr val="tx1"/>
                </a:solidFill>
              </a:rPr>
              <a:t>反冲电子的动量与动能</a:t>
            </a:r>
          </a:p>
        </p:txBody>
      </p:sp>
      <p:sp>
        <p:nvSpPr>
          <p:cNvPr id="218159" name="Text Box 47"/>
          <p:cNvSpPr txBox="1">
            <a:spLocks noChangeArrowheads="1"/>
          </p:cNvSpPr>
          <p:nvPr/>
        </p:nvSpPr>
        <p:spPr bwMode="auto">
          <a:xfrm>
            <a:off x="647066" y="2298700"/>
            <a:ext cx="40370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rgbClr val="660066"/>
                </a:solidFill>
              </a:rPr>
              <a:t>解：</a:t>
            </a:r>
            <a:r>
              <a:rPr kumimoji="1" lang="en-US" altLang="zh-CN" dirty="0">
                <a:solidFill>
                  <a:srgbClr val="660066"/>
                </a:solidFill>
              </a:rPr>
              <a:t>A. </a:t>
            </a:r>
            <a:r>
              <a:rPr kumimoji="1" lang="zh-CN" altLang="en-US" dirty="0">
                <a:solidFill>
                  <a:srgbClr val="660066"/>
                </a:solidFill>
              </a:rPr>
              <a:t>散射后的</a:t>
            </a:r>
            <a:r>
              <a:rPr kumimoji="1" lang="en-US" altLang="zh-CN" dirty="0">
                <a:solidFill>
                  <a:srgbClr val="660066"/>
                </a:solidFill>
              </a:rPr>
              <a:t>X</a:t>
            </a:r>
            <a:r>
              <a:rPr kumimoji="1" lang="zh-CN" altLang="en-US" dirty="0">
                <a:solidFill>
                  <a:srgbClr val="660066"/>
                </a:solidFill>
              </a:rPr>
              <a:t>射线的可变波长</a:t>
            </a:r>
          </a:p>
        </p:txBody>
      </p:sp>
      <p:grpSp>
        <p:nvGrpSpPr>
          <p:cNvPr id="2" name="Group 64"/>
          <p:cNvGrpSpPr>
            <a:grpSpLocks/>
          </p:cNvGrpSpPr>
          <p:nvPr/>
        </p:nvGrpSpPr>
        <p:grpSpPr bwMode="auto">
          <a:xfrm>
            <a:off x="1661478" y="2779713"/>
            <a:ext cx="3524250" cy="742950"/>
            <a:chOff x="797" y="1671"/>
            <a:chExt cx="2220" cy="468"/>
          </a:xfrm>
        </p:grpSpPr>
        <p:graphicFrame>
          <p:nvGraphicFramePr>
            <p:cNvPr id="16389" name="Object 57"/>
            <p:cNvGraphicFramePr>
              <a:graphicFrameLocks noChangeAspect="1"/>
            </p:cNvGraphicFramePr>
            <p:nvPr/>
          </p:nvGraphicFramePr>
          <p:xfrm>
            <a:off x="797" y="1671"/>
            <a:ext cx="1991" cy="468"/>
          </p:xfrm>
          <a:graphic>
            <a:graphicData uri="http://schemas.openxmlformats.org/presentationml/2006/ole">
              <mc:AlternateContent xmlns:mc="http://schemas.openxmlformats.org/markup-compatibility/2006">
                <mc:Choice xmlns:v="urn:schemas-microsoft-com:vml" Requires="v">
                  <p:oleObj spid="_x0000_s77896" name="Equation" r:id="rId3" imgW="1726920" imgH="406080" progId="Equation.DSMT4">
                    <p:embed/>
                  </p:oleObj>
                </mc:Choice>
                <mc:Fallback>
                  <p:oleObj name="Equation" r:id="rId3" imgW="1726920" imgH="406080" progId="Equation.DSMT4">
                    <p:embed/>
                    <p:pic>
                      <p:nvPicPr>
                        <p:cNvPr id="16389"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 y="1671"/>
                          <a:ext cx="1991"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6" name="Text Box 58"/>
            <p:cNvSpPr txBox="1">
              <a:spLocks noChangeArrowheads="1"/>
            </p:cNvSpPr>
            <p:nvPr/>
          </p:nvSpPr>
          <p:spPr bwMode="auto">
            <a:xfrm>
              <a:off x="2744" y="1781"/>
              <a:ext cx="2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Å</a:t>
              </a:r>
            </a:p>
          </p:txBody>
        </p:sp>
      </p:grpSp>
      <p:sp>
        <p:nvSpPr>
          <p:cNvPr id="218171" name="Text Box 59"/>
          <p:cNvSpPr txBox="1">
            <a:spLocks noChangeArrowheads="1"/>
          </p:cNvSpPr>
          <p:nvPr/>
        </p:nvSpPr>
        <p:spPr bwMode="auto">
          <a:xfrm>
            <a:off x="1367790" y="3717925"/>
            <a:ext cx="30622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a:solidFill>
                  <a:srgbClr val="660066"/>
                </a:solidFill>
              </a:rPr>
              <a:t>B. </a:t>
            </a:r>
            <a:r>
              <a:rPr kumimoji="1" lang="zh-CN" altLang="en-US">
                <a:solidFill>
                  <a:srgbClr val="660066"/>
                </a:solidFill>
              </a:rPr>
              <a:t>反冲电子的动量与能量</a:t>
            </a:r>
          </a:p>
        </p:txBody>
      </p:sp>
      <p:sp>
        <p:nvSpPr>
          <p:cNvPr id="218172" name="Text Box 60"/>
          <p:cNvSpPr txBox="1">
            <a:spLocks noChangeArrowheads="1"/>
          </p:cNvSpPr>
          <p:nvPr/>
        </p:nvSpPr>
        <p:spPr bwMode="auto">
          <a:xfrm>
            <a:off x="1512253" y="4294189"/>
            <a:ext cx="482726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chemeClr val="tx1"/>
                </a:solidFill>
              </a:rPr>
              <a:t>反冲电子的动能应为散射光子损失的能量</a:t>
            </a:r>
          </a:p>
        </p:txBody>
      </p:sp>
      <p:graphicFrame>
        <p:nvGraphicFramePr>
          <p:cNvPr id="218173" name="Object 61"/>
          <p:cNvGraphicFramePr>
            <a:graphicFrameLocks noChangeAspect="1"/>
          </p:cNvGraphicFramePr>
          <p:nvPr>
            <p:extLst>
              <p:ext uri="{D42A27DB-BD31-4B8C-83A1-F6EECF244321}">
                <p14:modId xmlns:p14="http://schemas.microsoft.com/office/powerpoint/2010/main" val="980899667"/>
              </p:ext>
            </p:extLst>
          </p:nvPr>
        </p:nvGraphicFramePr>
        <p:xfrm>
          <a:off x="1801178" y="4824476"/>
          <a:ext cx="5118100" cy="488950"/>
        </p:xfrm>
        <a:graphic>
          <a:graphicData uri="http://schemas.openxmlformats.org/presentationml/2006/ole">
            <mc:AlternateContent xmlns:mc="http://schemas.openxmlformats.org/markup-compatibility/2006">
              <mc:Choice xmlns:v="urn:schemas-microsoft-com:vml" Requires="v">
                <p:oleObj spid="_x0000_s77897" name="Equation" r:id="rId5" imgW="2654280" imgH="253800" progId="Equation.DSMT4">
                  <p:embed/>
                </p:oleObj>
              </mc:Choice>
              <mc:Fallback>
                <p:oleObj name="Equation" r:id="rId5" imgW="2654280" imgH="253800" progId="Equation.DSMT4">
                  <p:embed/>
                  <p:pic>
                    <p:nvPicPr>
                      <p:cNvPr id="218173" name="Object 61"/>
                      <p:cNvPicPr>
                        <a:picLocks noChangeAspect="1" noChangeArrowheads="1"/>
                      </p:cNvPicPr>
                      <p:nvPr/>
                    </p:nvPicPr>
                    <p:blipFill>
                      <a:blip r:embed="rId6"/>
                      <a:srcRect/>
                      <a:stretch>
                        <a:fillRect/>
                      </a:stretch>
                    </p:blipFill>
                    <p:spPr bwMode="auto">
                      <a:xfrm>
                        <a:off x="1801178" y="4824476"/>
                        <a:ext cx="51181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74" name="Text Box 62"/>
          <p:cNvSpPr txBox="1">
            <a:spLocks noChangeArrowheads="1"/>
          </p:cNvSpPr>
          <p:nvPr/>
        </p:nvSpPr>
        <p:spPr bwMode="auto">
          <a:xfrm>
            <a:off x="1512253" y="5414964"/>
            <a:ext cx="482726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chemeClr val="tx1"/>
                </a:solidFill>
              </a:rPr>
              <a:t>反冲电子的动量可简单地由动量守恒求解</a:t>
            </a:r>
          </a:p>
        </p:txBody>
      </p:sp>
      <p:graphicFrame>
        <p:nvGraphicFramePr>
          <p:cNvPr id="218175" name="Object 63"/>
          <p:cNvGraphicFramePr>
            <a:graphicFrameLocks noChangeAspect="1"/>
          </p:cNvGraphicFramePr>
          <p:nvPr>
            <p:extLst>
              <p:ext uri="{D42A27DB-BD31-4B8C-83A1-F6EECF244321}">
                <p14:modId xmlns:p14="http://schemas.microsoft.com/office/powerpoint/2010/main" val="2318199666"/>
              </p:ext>
            </p:extLst>
          </p:nvPr>
        </p:nvGraphicFramePr>
        <p:xfrm>
          <a:off x="2277428" y="5846763"/>
          <a:ext cx="3225800" cy="830262"/>
        </p:xfrm>
        <a:graphic>
          <a:graphicData uri="http://schemas.openxmlformats.org/presentationml/2006/ole">
            <mc:AlternateContent xmlns:mc="http://schemas.openxmlformats.org/markup-compatibility/2006">
              <mc:Choice xmlns:v="urn:schemas-microsoft-com:vml" Requires="v">
                <p:oleObj spid="_x0000_s77898" name="Equation" r:id="rId7" imgW="1777680" imgH="457200" progId="Equation.DSMT4">
                  <p:embed/>
                </p:oleObj>
              </mc:Choice>
              <mc:Fallback>
                <p:oleObj name="Equation" r:id="rId7" imgW="1777680" imgH="457200" progId="Equation.DSMT4">
                  <p:embed/>
                  <p:pic>
                    <p:nvPicPr>
                      <p:cNvPr id="218175" name="Object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7428" y="5846763"/>
                        <a:ext cx="322580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7" name="组合 21"/>
          <p:cNvGrpSpPr>
            <a:grpSpLocks/>
          </p:cNvGrpSpPr>
          <p:nvPr/>
        </p:nvGrpSpPr>
        <p:grpSpPr bwMode="auto">
          <a:xfrm>
            <a:off x="9011284" y="710800"/>
            <a:ext cx="3038475" cy="2519363"/>
            <a:chOff x="6105546" y="2114546"/>
            <a:chExt cx="3038454" cy="2519383"/>
          </a:xfrm>
        </p:grpSpPr>
        <p:grpSp>
          <p:nvGrpSpPr>
            <p:cNvPr id="16398" name="Group 56"/>
            <p:cNvGrpSpPr>
              <a:grpSpLocks/>
            </p:cNvGrpSpPr>
            <p:nvPr/>
          </p:nvGrpSpPr>
          <p:grpSpPr bwMode="auto">
            <a:xfrm>
              <a:off x="6119813" y="2219325"/>
              <a:ext cx="3024187" cy="2232025"/>
              <a:chOff x="3560" y="981"/>
              <a:chExt cx="1905" cy="1406"/>
            </a:xfrm>
          </p:grpSpPr>
          <p:sp>
            <p:nvSpPr>
              <p:cNvPr id="16400" name="Rectangle 55"/>
              <p:cNvSpPr>
                <a:spLocks noChangeArrowheads="1"/>
              </p:cNvSpPr>
              <p:nvPr/>
            </p:nvSpPr>
            <p:spPr bwMode="auto">
              <a:xfrm>
                <a:off x="3560" y="981"/>
                <a:ext cx="1905"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01" name="Line 49"/>
              <p:cNvSpPr>
                <a:spLocks noChangeShapeType="1"/>
              </p:cNvSpPr>
              <p:nvPr/>
            </p:nvSpPr>
            <p:spPr bwMode="auto">
              <a:xfrm>
                <a:off x="3560" y="1797"/>
                <a:ext cx="912" cy="0"/>
              </a:xfrm>
              <a:prstGeom prst="line">
                <a:avLst/>
              </a:prstGeom>
              <a:noFill/>
              <a:ln w="38100">
                <a:solidFill>
                  <a:srgbClr val="0000FF"/>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6402" name="Line 50"/>
              <p:cNvSpPr>
                <a:spLocks noChangeShapeType="1"/>
              </p:cNvSpPr>
              <p:nvPr/>
            </p:nvSpPr>
            <p:spPr bwMode="auto">
              <a:xfrm>
                <a:off x="4470" y="1797"/>
                <a:ext cx="912" cy="0"/>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3" name="Line 51"/>
              <p:cNvSpPr>
                <a:spLocks noChangeShapeType="1"/>
              </p:cNvSpPr>
              <p:nvPr/>
            </p:nvSpPr>
            <p:spPr bwMode="auto">
              <a:xfrm flipV="1">
                <a:off x="4470" y="981"/>
                <a:ext cx="0" cy="81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4" name="Line 52"/>
              <p:cNvSpPr>
                <a:spLocks noChangeShapeType="1"/>
              </p:cNvSpPr>
              <p:nvPr/>
            </p:nvSpPr>
            <p:spPr bwMode="auto">
              <a:xfrm>
                <a:off x="4470" y="1797"/>
                <a:ext cx="864" cy="528"/>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5" name="Freeform 53"/>
              <p:cNvSpPr>
                <a:spLocks/>
              </p:cNvSpPr>
              <p:nvPr/>
            </p:nvSpPr>
            <p:spPr bwMode="auto">
              <a:xfrm>
                <a:off x="4662" y="1718"/>
                <a:ext cx="115" cy="253"/>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48" y="0"/>
                      <a:pt x="24" y="48"/>
                      <a:pt x="0" y="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6388" name="Object 54"/>
              <p:cNvGraphicFramePr>
                <a:graphicFrameLocks noChangeAspect="1"/>
              </p:cNvGraphicFramePr>
              <p:nvPr/>
            </p:nvGraphicFramePr>
            <p:xfrm>
              <a:off x="4785" y="1801"/>
              <a:ext cx="215" cy="274"/>
            </p:xfrm>
            <a:graphic>
              <a:graphicData uri="http://schemas.openxmlformats.org/presentationml/2006/ole">
                <mc:AlternateContent xmlns:mc="http://schemas.openxmlformats.org/markup-compatibility/2006">
                  <mc:Choice xmlns:v="urn:schemas-microsoft-com:vml" Requires="v">
                    <p:oleObj spid="_x0000_s77899" name="Equation" r:id="rId9" imgW="139680" imgH="177480" progId="Equation.DSMT4">
                      <p:embed/>
                    </p:oleObj>
                  </mc:Choice>
                  <mc:Fallback>
                    <p:oleObj name="Equation" r:id="rId9" imgW="139680" imgH="177480" progId="Equation.DSMT4">
                      <p:embed/>
                      <p:pic>
                        <p:nvPicPr>
                          <p:cNvPr id="16388"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5" y="1801"/>
                            <a:ext cx="215"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 name="矩形 20"/>
            <p:cNvSpPr/>
            <p:nvPr/>
          </p:nvSpPr>
          <p:spPr bwMode="auto">
            <a:xfrm>
              <a:off x="6105546" y="2114546"/>
              <a:ext cx="2989242" cy="2519383"/>
            </a:xfrm>
            <a:prstGeom prst="rect">
              <a:avLst/>
            </a:prstGeom>
            <a:noFill/>
            <a:ln w="3175" cap="flat" cmpd="sng" algn="ctr">
              <a:solidFill>
                <a:schemeClr val="accent6"/>
              </a:solidFill>
              <a:prstDash val="solid"/>
              <a:round/>
              <a:headEnd type="none" w="med" len="med"/>
              <a:tailEnd type="none" w="med" len="med"/>
            </a:ln>
            <a:effectLst/>
          </p:spPr>
          <p:txBody>
            <a:bodyPr/>
            <a:lstStyle/>
            <a:p>
              <a:pPr algn="ctr" eaLnBrk="0" hangingPunct="0">
                <a:spcBef>
                  <a:spcPct val="0"/>
                </a:spcBef>
                <a:defRPr/>
              </a:pPr>
              <a:endParaRPr lang="zh-CN" altLang="en-US" sz="1000" i="1"/>
            </a:p>
          </p:txBody>
        </p:sp>
      </p:grpSp>
      <p:graphicFrame>
        <p:nvGraphicFramePr>
          <p:cNvPr id="24" name="Object 69">
            <a:extLst>
              <a:ext uri="{FF2B5EF4-FFF2-40B4-BE49-F238E27FC236}">
                <a16:creationId xmlns:a16="http://schemas.microsoft.com/office/drawing/2014/main" id="{5A6BAE06-46CD-4DCD-B3C9-C95F7297BCCF}"/>
              </a:ext>
            </a:extLst>
          </p:cNvPr>
          <p:cNvGraphicFramePr>
            <a:graphicFrameLocks noChangeAspect="1"/>
          </p:cNvGraphicFramePr>
          <p:nvPr>
            <p:extLst>
              <p:ext uri="{D42A27DB-BD31-4B8C-83A1-F6EECF244321}">
                <p14:modId xmlns:p14="http://schemas.microsoft.com/office/powerpoint/2010/main" val="1486001236"/>
              </p:ext>
            </p:extLst>
          </p:nvPr>
        </p:nvGraphicFramePr>
        <p:xfrm>
          <a:off x="6998335" y="4824476"/>
          <a:ext cx="5002212" cy="1879600"/>
        </p:xfrm>
        <a:graphic>
          <a:graphicData uri="http://schemas.openxmlformats.org/presentationml/2006/ole">
            <mc:AlternateContent xmlns:mc="http://schemas.openxmlformats.org/markup-compatibility/2006">
              <mc:Choice xmlns:v="urn:schemas-microsoft-com:vml" Requires="v">
                <p:oleObj spid="_x0000_s77900" name="Equation" r:id="rId11" imgW="2705040" imgH="1015920" progId="Equation.DSMT4">
                  <p:embed/>
                </p:oleObj>
              </mc:Choice>
              <mc:Fallback>
                <p:oleObj name="Equation" r:id="rId11" imgW="2705040" imgH="1015920" progId="Equation.DSMT4">
                  <p:embed/>
                  <p:pic>
                    <p:nvPicPr>
                      <p:cNvPr id="220229"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98335" y="4824476"/>
                        <a:ext cx="5002212"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文本框 24">
            <a:extLst>
              <a:ext uri="{FF2B5EF4-FFF2-40B4-BE49-F238E27FC236}">
                <a16:creationId xmlns:a16="http://schemas.microsoft.com/office/drawing/2014/main" id="{AC3B9848-B3EB-4043-BB21-8FC048A3D3B0}"/>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02" name="Text Box 14"/>
          <p:cNvSpPr txBox="1">
            <a:spLocks noChangeArrowheads="1"/>
          </p:cNvSpPr>
          <p:nvPr/>
        </p:nvSpPr>
        <p:spPr bwMode="auto">
          <a:xfrm>
            <a:off x="887135" y="1386300"/>
            <a:ext cx="1873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rgbClr val="9900FF"/>
                </a:solidFill>
              </a:rPr>
              <a:t>定态假设 </a:t>
            </a:r>
          </a:p>
        </p:txBody>
      </p:sp>
      <p:sp>
        <p:nvSpPr>
          <p:cNvPr id="242706" name="Text Box 18"/>
          <p:cNvSpPr txBox="1">
            <a:spLocks noChangeArrowheads="1"/>
          </p:cNvSpPr>
          <p:nvPr/>
        </p:nvSpPr>
        <p:spPr bwMode="auto">
          <a:xfrm>
            <a:off x="2669856" y="1409338"/>
            <a:ext cx="647514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chemeClr val="tx1"/>
                </a:solidFill>
              </a:rPr>
              <a:t>假定：原子在半径为</a:t>
            </a:r>
            <a:r>
              <a:rPr kumimoji="1" lang="en-US" altLang="zh-CN" i="1" dirty="0">
                <a:solidFill>
                  <a:schemeClr val="tx1"/>
                </a:solidFill>
              </a:rPr>
              <a:t>r</a:t>
            </a:r>
            <a:r>
              <a:rPr kumimoji="1" lang="zh-CN" altLang="en-US" dirty="0">
                <a:solidFill>
                  <a:schemeClr val="tx1"/>
                </a:solidFill>
              </a:rPr>
              <a:t>的轨道上运动时不向外辐射能量！</a:t>
            </a:r>
          </a:p>
        </p:txBody>
      </p:sp>
      <p:grpSp>
        <p:nvGrpSpPr>
          <p:cNvPr id="2" name="Group 24"/>
          <p:cNvGrpSpPr>
            <a:grpSpLocks/>
          </p:cNvGrpSpPr>
          <p:nvPr/>
        </p:nvGrpSpPr>
        <p:grpSpPr bwMode="auto">
          <a:xfrm>
            <a:off x="2825650" y="2131894"/>
            <a:ext cx="3941763" cy="1731963"/>
            <a:chOff x="380" y="1401"/>
            <a:chExt cx="2483" cy="1091"/>
          </a:xfrm>
        </p:grpSpPr>
        <p:grpSp>
          <p:nvGrpSpPr>
            <p:cNvPr id="23569" name="Group 20"/>
            <p:cNvGrpSpPr>
              <a:grpSpLocks/>
            </p:cNvGrpSpPr>
            <p:nvPr/>
          </p:nvGrpSpPr>
          <p:grpSpPr bwMode="auto">
            <a:xfrm>
              <a:off x="380" y="1401"/>
              <a:ext cx="2074" cy="460"/>
              <a:chOff x="380" y="1401"/>
              <a:chExt cx="2074" cy="460"/>
            </a:xfrm>
          </p:grpSpPr>
          <p:graphicFrame>
            <p:nvGraphicFramePr>
              <p:cNvPr id="23557" name="Object 9"/>
              <p:cNvGraphicFramePr>
                <a:graphicFrameLocks noChangeAspect="1"/>
              </p:cNvGraphicFramePr>
              <p:nvPr/>
            </p:nvGraphicFramePr>
            <p:xfrm>
              <a:off x="908" y="1401"/>
              <a:ext cx="1546" cy="460"/>
            </p:xfrm>
            <a:graphic>
              <a:graphicData uri="http://schemas.openxmlformats.org/presentationml/2006/ole">
                <mc:AlternateContent xmlns:mc="http://schemas.openxmlformats.org/markup-compatibility/2006">
                  <mc:Choice xmlns:v="urn:schemas-microsoft-com:vml" Requires="v">
                    <p:oleObj spid="_x0000_s74880" name="Equation" r:id="rId3" imgW="1536480" imgH="457200" progId="Equation.DSMT4">
                      <p:embed/>
                    </p:oleObj>
                  </mc:Choice>
                  <mc:Fallback>
                    <p:oleObj name="Equation" r:id="rId3" imgW="1536480" imgH="457200" progId="Equation.DSMT4">
                      <p:embed/>
                      <p:pic>
                        <p:nvPicPr>
                          <p:cNvPr id="23557" name="Object 9"/>
                          <p:cNvPicPr>
                            <a:picLocks noChangeAspect="1" noChangeArrowheads="1"/>
                          </p:cNvPicPr>
                          <p:nvPr/>
                        </p:nvPicPr>
                        <p:blipFill>
                          <a:blip r:embed="rId4"/>
                          <a:srcRect/>
                          <a:stretch>
                            <a:fillRect/>
                          </a:stretch>
                        </p:blipFill>
                        <p:spPr bwMode="auto">
                          <a:xfrm>
                            <a:off x="908" y="1401"/>
                            <a:ext cx="154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4" name="Text Box 11"/>
              <p:cNvSpPr txBox="1">
                <a:spLocks noChangeArrowheads="1"/>
              </p:cNvSpPr>
              <p:nvPr/>
            </p:nvSpPr>
            <p:spPr bwMode="auto">
              <a:xfrm>
                <a:off x="380" y="1492"/>
                <a:ext cx="4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dirty="0"/>
                  <a:t>动能</a:t>
                </a:r>
              </a:p>
            </p:txBody>
          </p:sp>
        </p:grpSp>
        <p:grpSp>
          <p:nvGrpSpPr>
            <p:cNvPr id="23570" name="Group 21"/>
            <p:cNvGrpSpPr>
              <a:grpSpLocks/>
            </p:cNvGrpSpPr>
            <p:nvPr/>
          </p:nvGrpSpPr>
          <p:grpSpPr bwMode="auto">
            <a:xfrm>
              <a:off x="385" y="1984"/>
              <a:ext cx="1908" cy="508"/>
              <a:chOff x="385" y="1984"/>
              <a:chExt cx="1908" cy="508"/>
            </a:xfrm>
          </p:grpSpPr>
          <p:graphicFrame>
            <p:nvGraphicFramePr>
              <p:cNvPr id="23556" name="Object 10"/>
              <p:cNvGraphicFramePr>
                <a:graphicFrameLocks noChangeAspect="1"/>
              </p:cNvGraphicFramePr>
              <p:nvPr/>
            </p:nvGraphicFramePr>
            <p:xfrm>
              <a:off x="1065" y="1984"/>
              <a:ext cx="1228" cy="508"/>
            </p:xfrm>
            <a:graphic>
              <a:graphicData uri="http://schemas.openxmlformats.org/presentationml/2006/ole">
                <mc:AlternateContent xmlns:mc="http://schemas.openxmlformats.org/markup-compatibility/2006">
                  <mc:Choice xmlns:v="urn:schemas-microsoft-com:vml" Requires="v">
                    <p:oleObj spid="_x0000_s74881" name="Equation" r:id="rId5" imgW="1104840" imgH="457200" progId="Equation.DSMT4">
                      <p:embed/>
                    </p:oleObj>
                  </mc:Choice>
                  <mc:Fallback>
                    <p:oleObj name="Equation" r:id="rId5" imgW="1104840" imgH="457200" progId="Equation.DSMT4">
                      <p:embed/>
                      <p:pic>
                        <p:nvPicPr>
                          <p:cNvPr id="23556" name="Object 10"/>
                          <p:cNvPicPr>
                            <a:picLocks noChangeAspect="1" noChangeArrowheads="1"/>
                          </p:cNvPicPr>
                          <p:nvPr/>
                        </p:nvPicPr>
                        <p:blipFill>
                          <a:blip r:embed="rId6"/>
                          <a:srcRect/>
                          <a:stretch>
                            <a:fillRect/>
                          </a:stretch>
                        </p:blipFill>
                        <p:spPr bwMode="auto">
                          <a:xfrm>
                            <a:off x="1065" y="1984"/>
                            <a:ext cx="1228"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3" name="Text Box 12"/>
              <p:cNvSpPr txBox="1">
                <a:spLocks noChangeArrowheads="1"/>
              </p:cNvSpPr>
              <p:nvPr/>
            </p:nvSpPr>
            <p:spPr bwMode="auto">
              <a:xfrm>
                <a:off x="385" y="2129"/>
                <a:ext cx="4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a:t>势能</a:t>
                </a:r>
              </a:p>
            </p:txBody>
          </p:sp>
        </p:grpSp>
        <p:sp>
          <p:nvSpPr>
            <p:cNvPr id="23571" name="AutoShape 15"/>
            <p:cNvSpPr>
              <a:spLocks/>
            </p:cNvSpPr>
            <p:nvPr/>
          </p:nvSpPr>
          <p:spPr bwMode="auto">
            <a:xfrm>
              <a:off x="2477" y="1508"/>
              <a:ext cx="45" cy="862"/>
            </a:xfrm>
            <a:prstGeom prst="rightBrace">
              <a:avLst>
                <a:gd name="adj1" fmla="val 159630"/>
                <a:gd name="adj2" fmla="val 50000"/>
              </a:avLst>
            </a:prstGeom>
            <a:noFill/>
            <a:ln w="317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sz="2200"/>
            </a:p>
          </p:txBody>
        </p:sp>
        <p:sp>
          <p:nvSpPr>
            <p:cNvPr id="23572" name="AutoShape 16"/>
            <p:cNvSpPr>
              <a:spLocks noChangeArrowheads="1"/>
            </p:cNvSpPr>
            <p:nvPr/>
          </p:nvSpPr>
          <p:spPr bwMode="auto">
            <a:xfrm>
              <a:off x="2568" y="1871"/>
              <a:ext cx="295" cy="136"/>
            </a:xfrm>
            <a:prstGeom prst="rightArrow">
              <a:avLst>
                <a:gd name="adj1" fmla="val 50000"/>
                <a:gd name="adj2" fmla="val 74995"/>
              </a:avLst>
            </a:prstGeom>
            <a:noFill/>
            <a:ln w="3175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sz="2200"/>
            </a:p>
          </p:txBody>
        </p:sp>
      </p:grpSp>
      <p:graphicFrame>
        <p:nvGraphicFramePr>
          <p:cNvPr id="23555" name="Object 13"/>
          <p:cNvGraphicFramePr>
            <a:graphicFrameLocks noChangeAspect="1"/>
          </p:cNvGraphicFramePr>
          <p:nvPr>
            <p:extLst>
              <p:ext uri="{D42A27DB-BD31-4B8C-83A1-F6EECF244321}">
                <p14:modId xmlns:p14="http://schemas.microsoft.com/office/powerpoint/2010/main" val="641193395"/>
              </p:ext>
            </p:extLst>
          </p:nvPr>
        </p:nvGraphicFramePr>
        <p:xfrm>
          <a:off x="6858990" y="2589873"/>
          <a:ext cx="3186113" cy="855663"/>
        </p:xfrm>
        <a:graphic>
          <a:graphicData uri="http://schemas.openxmlformats.org/presentationml/2006/ole">
            <mc:AlternateContent xmlns:mc="http://schemas.openxmlformats.org/markup-compatibility/2006">
              <mc:Choice xmlns:v="urn:schemas-microsoft-com:vml" Requires="v">
                <p:oleObj spid="_x0000_s74882" name="Equation" r:id="rId7" imgW="1701720" imgH="457200" progId="Equation.DSMT4">
                  <p:embed/>
                </p:oleObj>
              </mc:Choice>
              <mc:Fallback>
                <p:oleObj name="Equation" r:id="rId7" imgW="1701720" imgH="457200" progId="Equation.DSMT4">
                  <p:embed/>
                  <p:pic>
                    <p:nvPicPr>
                      <p:cNvPr id="23555" name="Object 13"/>
                      <p:cNvPicPr>
                        <a:picLocks noChangeAspect="1" noChangeArrowheads="1"/>
                      </p:cNvPicPr>
                      <p:nvPr/>
                    </p:nvPicPr>
                    <p:blipFill>
                      <a:blip r:embed="rId8"/>
                      <a:srcRect/>
                      <a:stretch>
                        <a:fillRect/>
                      </a:stretch>
                    </p:blipFill>
                    <p:spPr bwMode="auto">
                      <a:xfrm>
                        <a:off x="6858990" y="2589873"/>
                        <a:ext cx="3186113"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4167681833"/>
              </p:ext>
            </p:extLst>
          </p:nvPr>
        </p:nvGraphicFramePr>
        <p:xfrm>
          <a:off x="10298617" y="481881"/>
          <a:ext cx="1768840" cy="1863676"/>
        </p:xfrm>
        <a:graphic>
          <a:graphicData uri="http://schemas.openxmlformats.org/presentationml/2006/ole">
            <mc:AlternateContent xmlns:mc="http://schemas.openxmlformats.org/markup-compatibility/2006">
              <mc:Choice xmlns:v="urn:schemas-microsoft-com:vml" Requires="v">
                <p:oleObj spid="_x0000_s74883" name="Picture" r:id="rId9" imgW="1104840" imgH="1162080" progId="Word.Picture.8">
                  <p:embed/>
                </p:oleObj>
              </mc:Choice>
              <mc:Fallback>
                <p:oleObj name="Picture" r:id="rId9" imgW="1104840" imgH="1162080" progId="Word.Picture.8">
                  <p:embed/>
                  <p:pic>
                    <p:nvPicPr>
                      <p:cNvPr id="2355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98617" y="481881"/>
                        <a:ext cx="1768840" cy="1863676"/>
                      </a:xfrm>
                      <a:prstGeom prst="rect">
                        <a:avLst/>
                      </a:prstGeom>
                      <a:noFill/>
                      <a:ln>
                        <a:noFill/>
                      </a:ln>
                    </p:spPr>
                  </p:pic>
                </p:oleObj>
              </mc:Fallback>
            </mc:AlternateContent>
          </a:graphicData>
        </a:graphic>
      </p:graphicFrame>
      <p:sp>
        <p:nvSpPr>
          <p:cNvPr id="28" name="Text Box 4">
            <a:extLst>
              <a:ext uri="{FF2B5EF4-FFF2-40B4-BE49-F238E27FC236}">
                <a16:creationId xmlns:a16="http://schemas.microsoft.com/office/drawing/2014/main" id="{1D8C2ECE-A31F-4B88-913C-EB8D58E51BF1}"/>
              </a:ext>
            </a:extLst>
          </p:cNvPr>
          <p:cNvSpPr txBox="1">
            <a:spLocks noChangeArrowheads="1"/>
          </p:cNvSpPr>
          <p:nvPr/>
        </p:nvSpPr>
        <p:spPr bwMode="auto">
          <a:xfrm>
            <a:off x="887135" y="4298833"/>
            <a:ext cx="28129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dirty="0">
                <a:solidFill>
                  <a:srgbClr val="9900FF"/>
                </a:solidFill>
              </a:rPr>
              <a:t>角动量量子化条件</a:t>
            </a:r>
          </a:p>
        </p:txBody>
      </p:sp>
      <p:graphicFrame>
        <p:nvGraphicFramePr>
          <p:cNvPr id="30" name="Object 15">
            <a:extLst>
              <a:ext uri="{FF2B5EF4-FFF2-40B4-BE49-F238E27FC236}">
                <a16:creationId xmlns:a16="http://schemas.microsoft.com/office/drawing/2014/main" id="{400784E2-964C-42A6-B0C8-8B7E8B5063F0}"/>
              </a:ext>
            </a:extLst>
          </p:cNvPr>
          <p:cNvGraphicFramePr>
            <a:graphicFrameLocks noChangeAspect="1"/>
          </p:cNvGraphicFramePr>
          <p:nvPr>
            <p:extLst>
              <p:ext uri="{D42A27DB-BD31-4B8C-83A1-F6EECF244321}">
                <p14:modId xmlns:p14="http://schemas.microsoft.com/office/powerpoint/2010/main" val="24458960"/>
              </p:ext>
            </p:extLst>
          </p:nvPr>
        </p:nvGraphicFramePr>
        <p:xfrm>
          <a:off x="3974443" y="4346967"/>
          <a:ext cx="1606550" cy="315912"/>
        </p:xfrm>
        <a:graphic>
          <a:graphicData uri="http://schemas.openxmlformats.org/presentationml/2006/ole">
            <mc:AlternateContent xmlns:mc="http://schemas.openxmlformats.org/markup-compatibility/2006">
              <mc:Choice xmlns:v="urn:schemas-microsoft-com:vml" Requires="v">
                <p:oleObj spid="_x0000_s74884" name="Equation" r:id="rId11" imgW="901440" imgH="177480" progId="Equation.DSMT4">
                  <p:embed/>
                </p:oleObj>
              </mc:Choice>
              <mc:Fallback>
                <p:oleObj name="Equation" r:id="rId11" imgW="901440" imgH="177480" progId="Equation.DSMT4">
                  <p:embed/>
                  <p:pic>
                    <p:nvPicPr>
                      <p:cNvPr id="30" name="Object 15">
                        <a:extLst>
                          <a:ext uri="{FF2B5EF4-FFF2-40B4-BE49-F238E27FC236}">
                            <a16:creationId xmlns:a16="http://schemas.microsoft.com/office/drawing/2014/main" id="{400784E2-964C-42A6-B0C8-8B7E8B5063F0}"/>
                          </a:ext>
                        </a:extLst>
                      </p:cNvPr>
                      <p:cNvPicPr>
                        <a:picLocks noChangeAspect="1" noChangeArrowheads="1"/>
                      </p:cNvPicPr>
                      <p:nvPr/>
                    </p:nvPicPr>
                    <p:blipFill>
                      <a:blip r:embed="rId12"/>
                      <a:srcRect/>
                      <a:stretch>
                        <a:fillRect/>
                      </a:stretch>
                    </p:blipFill>
                    <p:spPr bwMode="auto">
                      <a:xfrm>
                        <a:off x="3974443" y="4346967"/>
                        <a:ext cx="160655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 Box 9">
            <a:extLst>
              <a:ext uri="{FF2B5EF4-FFF2-40B4-BE49-F238E27FC236}">
                <a16:creationId xmlns:a16="http://schemas.microsoft.com/office/drawing/2014/main" id="{1CA5DC51-265C-42CC-AD86-97ACC9E1A6B6}"/>
              </a:ext>
            </a:extLst>
          </p:cNvPr>
          <p:cNvSpPr txBox="1">
            <a:spLocks noChangeArrowheads="1"/>
          </p:cNvSpPr>
          <p:nvPr/>
        </p:nvSpPr>
        <p:spPr bwMode="auto">
          <a:xfrm>
            <a:off x="942752" y="5290022"/>
            <a:ext cx="14753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rgbClr val="9900FF"/>
                </a:solidFill>
              </a:rPr>
              <a:t>频率定则 </a:t>
            </a:r>
          </a:p>
        </p:txBody>
      </p:sp>
      <p:graphicFrame>
        <p:nvGraphicFramePr>
          <p:cNvPr id="32" name="Object 19">
            <a:extLst>
              <a:ext uri="{FF2B5EF4-FFF2-40B4-BE49-F238E27FC236}">
                <a16:creationId xmlns:a16="http://schemas.microsoft.com/office/drawing/2014/main" id="{3A9ACCA0-2C65-4315-BCD0-A33465F64806}"/>
              </a:ext>
            </a:extLst>
          </p:cNvPr>
          <p:cNvGraphicFramePr>
            <a:graphicFrameLocks noChangeAspect="1"/>
          </p:cNvGraphicFramePr>
          <p:nvPr>
            <p:extLst>
              <p:ext uri="{D42A27DB-BD31-4B8C-83A1-F6EECF244321}">
                <p14:modId xmlns:p14="http://schemas.microsoft.com/office/powerpoint/2010/main" val="306390152"/>
              </p:ext>
            </p:extLst>
          </p:nvPr>
        </p:nvGraphicFramePr>
        <p:xfrm>
          <a:off x="2701824" y="5441424"/>
          <a:ext cx="4371975" cy="839787"/>
        </p:xfrm>
        <a:graphic>
          <a:graphicData uri="http://schemas.openxmlformats.org/presentationml/2006/ole">
            <mc:AlternateContent xmlns:mc="http://schemas.openxmlformats.org/markup-compatibility/2006">
              <mc:Choice xmlns:v="urn:schemas-microsoft-com:vml" Requires="v">
                <p:oleObj spid="_x0000_s74885" name="Equation" r:id="rId13" imgW="2374560" imgH="457200" progId="Equation.DSMT4">
                  <p:embed/>
                </p:oleObj>
              </mc:Choice>
              <mc:Fallback>
                <p:oleObj name="Equation" r:id="rId13" imgW="2374560" imgH="457200" progId="Equation.DSMT4">
                  <p:embed/>
                  <p:pic>
                    <p:nvPicPr>
                      <p:cNvPr id="32" name="Object 19">
                        <a:extLst>
                          <a:ext uri="{FF2B5EF4-FFF2-40B4-BE49-F238E27FC236}">
                            <a16:creationId xmlns:a16="http://schemas.microsoft.com/office/drawing/2014/main" id="{3A9ACCA0-2C65-4315-BCD0-A33465F64806}"/>
                          </a:ext>
                        </a:extLst>
                      </p:cNvPr>
                      <p:cNvPicPr>
                        <a:picLocks noChangeAspect="1" noChangeArrowheads="1"/>
                      </p:cNvPicPr>
                      <p:nvPr/>
                    </p:nvPicPr>
                    <p:blipFill>
                      <a:blip r:embed="rId14"/>
                      <a:srcRect/>
                      <a:stretch>
                        <a:fillRect/>
                      </a:stretch>
                    </p:blipFill>
                    <p:spPr bwMode="auto">
                      <a:xfrm>
                        <a:off x="2701824" y="5441424"/>
                        <a:ext cx="4371975"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42">
            <a:extLst>
              <a:ext uri="{FF2B5EF4-FFF2-40B4-BE49-F238E27FC236}">
                <a16:creationId xmlns:a16="http://schemas.microsoft.com/office/drawing/2014/main" id="{0A21E589-0C95-425F-B488-5781D6922FB2}"/>
              </a:ext>
            </a:extLst>
          </p:cNvPr>
          <p:cNvGrpSpPr>
            <a:grpSpLocks/>
          </p:cNvGrpSpPr>
          <p:nvPr/>
        </p:nvGrpSpPr>
        <p:grpSpPr bwMode="auto">
          <a:xfrm>
            <a:off x="8299954" y="5034435"/>
            <a:ext cx="1998663" cy="1465262"/>
            <a:chOff x="4671" y="3315"/>
            <a:chExt cx="1259" cy="923"/>
          </a:xfrm>
        </p:grpSpPr>
        <p:sp>
          <p:nvSpPr>
            <p:cNvPr id="34" name="Line 34">
              <a:extLst>
                <a:ext uri="{FF2B5EF4-FFF2-40B4-BE49-F238E27FC236}">
                  <a16:creationId xmlns:a16="http://schemas.microsoft.com/office/drawing/2014/main" id="{5AB978CC-CB8A-4DD1-A4C2-DA470950D09A}"/>
                </a:ext>
              </a:extLst>
            </p:cNvPr>
            <p:cNvSpPr>
              <a:spLocks noChangeShapeType="1"/>
            </p:cNvSpPr>
            <p:nvPr/>
          </p:nvSpPr>
          <p:spPr bwMode="auto">
            <a:xfrm>
              <a:off x="4752" y="3520"/>
              <a:ext cx="1008"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5">
              <a:extLst>
                <a:ext uri="{FF2B5EF4-FFF2-40B4-BE49-F238E27FC236}">
                  <a16:creationId xmlns:a16="http://schemas.microsoft.com/office/drawing/2014/main" id="{714A90D8-B0E0-44D3-9159-EB06312AAE3D}"/>
                </a:ext>
              </a:extLst>
            </p:cNvPr>
            <p:cNvSpPr>
              <a:spLocks noChangeShapeType="1"/>
            </p:cNvSpPr>
            <p:nvPr/>
          </p:nvSpPr>
          <p:spPr bwMode="auto">
            <a:xfrm>
              <a:off x="4696" y="4215"/>
              <a:ext cx="1008"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 name="Object 36">
              <a:extLst>
                <a:ext uri="{FF2B5EF4-FFF2-40B4-BE49-F238E27FC236}">
                  <a16:creationId xmlns:a16="http://schemas.microsoft.com/office/drawing/2014/main" id="{A59286DE-A0EF-48A3-8A43-99715B78B79D}"/>
                </a:ext>
              </a:extLst>
            </p:cNvPr>
            <p:cNvGraphicFramePr>
              <a:graphicFrameLocks/>
            </p:cNvGraphicFramePr>
            <p:nvPr/>
          </p:nvGraphicFramePr>
          <p:xfrm>
            <a:off x="4671" y="3315"/>
            <a:ext cx="281" cy="923"/>
          </p:xfrm>
          <a:graphic>
            <a:graphicData uri="http://schemas.openxmlformats.org/presentationml/2006/ole">
              <mc:AlternateContent xmlns:mc="http://schemas.openxmlformats.org/markup-compatibility/2006">
                <mc:Choice xmlns:v="urn:schemas-microsoft-com:vml" Requires="v">
                  <p:oleObj spid="_x0000_s74886" name="Equation" r:id="rId15" imgW="241200" imgH="914400" progId="Equation.DSMT4">
                    <p:embed/>
                  </p:oleObj>
                </mc:Choice>
                <mc:Fallback>
                  <p:oleObj name="Equation" r:id="rId15" imgW="241200" imgH="914400" progId="Equation.DSMT4">
                    <p:embed/>
                    <p:pic>
                      <p:nvPicPr>
                        <p:cNvPr id="36" name="Object 36">
                          <a:extLst>
                            <a:ext uri="{FF2B5EF4-FFF2-40B4-BE49-F238E27FC236}">
                              <a16:creationId xmlns:a16="http://schemas.microsoft.com/office/drawing/2014/main" id="{A59286DE-A0EF-48A3-8A43-99715B78B79D}"/>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1" y="3315"/>
                          <a:ext cx="281" cy="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Line 37">
              <a:extLst>
                <a:ext uri="{FF2B5EF4-FFF2-40B4-BE49-F238E27FC236}">
                  <a16:creationId xmlns:a16="http://schemas.microsoft.com/office/drawing/2014/main" id="{26E22517-BCA9-42AD-A2C1-6C9B17A77009}"/>
                </a:ext>
              </a:extLst>
            </p:cNvPr>
            <p:cNvSpPr>
              <a:spLocks noChangeShapeType="1"/>
            </p:cNvSpPr>
            <p:nvPr/>
          </p:nvSpPr>
          <p:spPr bwMode="auto">
            <a:xfrm>
              <a:off x="5090" y="3594"/>
              <a:ext cx="0" cy="528"/>
            </a:xfrm>
            <a:prstGeom prst="line">
              <a:avLst/>
            </a:prstGeom>
            <a:noFill/>
            <a:ln w="3810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 name="Group 38">
              <a:extLst>
                <a:ext uri="{FF2B5EF4-FFF2-40B4-BE49-F238E27FC236}">
                  <a16:creationId xmlns:a16="http://schemas.microsoft.com/office/drawing/2014/main" id="{165FAD83-CFA2-4B34-8A02-A9DEECDF16CA}"/>
                </a:ext>
              </a:extLst>
            </p:cNvPr>
            <p:cNvGrpSpPr>
              <a:grpSpLocks/>
            </p:cNvGrpSpPr>
            <p:nvPr/>
          </p:nvGrpSpPr>
          <p:grpSpPr bwMode="auto">
            <a:xfrm>
              <a:off x="5204" y="3747"/>
              <a:ext cx="726" cy="182"/>
              <a:chOff x="2562" y="1570"/>
              <a:chExt cx="3539" cy="1815"/>
            </a:xfrm>
          </p:grpSpPr>
          <p:sp>
            <p:nvSpPr>
              <p:cNvPr id="40" name="Freeform 39">
                <a:extLst>
                  <a:ext uri="{FF2B5EF4-FFF2-40B4-BE49-F238E27FC236}">
                    <a16:creationId xmlns:a16="http://schemas.microsoft.com/office/drawing/2014/main" id="{FEFC27ED-E662-4BAF-9458-2F5D09E460EE}"/>
                  </a:ext>
                </a:extLst>
              </p:cNvPr>
              <p:cNvSpPr>
                <a:spLocks/>
              </p:cNvSpPr>
              <p:nvPr/>
            </p:nvSpPr>
            <p:spPr bwMode="auto">
              <a:xfrm rot="10773799">
                <a:off x="2562" y="1570"/>
                <a:ext cx="2569" cy="1815"/>
              </a:xfrm>
              <a:custGeom>
                <a:avLst/>
                <a:gdLst>
                  <a:gd name="T0" fmla="*/ 2975 w 2544"/>
                  <a:gd name="T1" fmla="*/ 87490731 h 880"/>
                  <a:gd name="T2" fmla="*/ 2694 w 2544"/>
                  <a:gd name="T3" fmla="*/ 5143117 h 880"/>
                  <a:gd name="T4" fmla="*/ 2357 w 2544"/>
                  <a:gd name="T5" fmla="*/ 87490731 h 880"/>
                  <a:gd name="T6" fmla="*/ 1966 w 2544"/>
                  <a:gd name="T7" fmla="*/ 5143117 h 880"/>
                  <a:gd name="T8" fmla="*/ 1571 w 2544"/>
                  <a:gd name="T9" fmla="*/ 87490731 h 880"/>
                  <a:gd name="T10" fmla="*/ 1290 w 2544"/>
                  <a:gd name="T11" fmla="*/ 5143117 h 880"/>
                  <a:gd name="T12" fmla="*/ 953 w 2544"/>
                  <a:gd name="T13" fmla="*/ 87490731 h 880"/>
                  <a:gd name="T14" fmla="*/ 617 w 2544"/>
                  <a:gd name="T15" fmla="*/ 0 h 880"/>
                  <a:gd name="T16" fmla="*/ 224 w 2544"/>
                  <a:gd name="T17" fmla="*/ 87490731 h 880"/>
                  <a:gd name="T18" fmla="*/ 0 w 2544"/>
                  <a:gd name="T19" fmla="*/ 41186975 h 8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4"/>
                  <a:gd name="T31" fmla="*/ 0 h 880"/>
                  <a:gd name="T32" fmla="*/ 2544 w 2544"/>
                  <a:gd name="T33" fmla="*/ 880 h 8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4" h="880">
                    <a:moveTo>
                      <a:pt x="2544" y="816"/>
                    </a:moveTo>
                    <a:cubicBezTo>
                      <a:pt x="2468" y="432"/>
                      <a:pt x="2392" y="48"/>
                      <a:pt x="2304" y="48"/>
                    </a:cubicBezTo>
                    <a:cubicBezTo>
                      <a:pt x="2216" y="48"/>
                      <a:pt x="2120" y="816"/>
                      <a:pt x="2016" y="816"/>
                    </a:cubicBezTo>
                    <a:cubicBezTo>
                      <a:pt x="1912" y="816"/>
                      <a:pt x="1792" y="48"/>
                      <a:pt x="1680" y="48"/>
                    </a:cubicBezTo>
                    <a:cubicBezTo>
                      <a:pt x="1568" y="48"/>
                      <a:pt x="1440" y="816"/>
                      <a:pt x="1344" y="816"/>
                    </a:cubicBezTo>
                    <a:cubicBezTo>
                      <a:pt x="1248" y="816"/>
                      <a:pt x="1192" y="48"/>
                      <a:pt x="1104" y="48"/>
                    </a:cubicBezTo>
                    <a:cubicBezTo>
                      <a:pt x="1016" y="48"/>
                      <a:pt x="912" y="824"/>
                      <a:pt x="816" y="816"/>
                    </a:cubicBezTo>
                    <a:cubicBezTo>
                      <a:pt x="720" y="808"/>
                      <a:pt x="632" y="0"/>
                      <a:pt x="528" y="0"/>
                    </a:cubicBezTo>
                    <a:cubicBezTo>
                      <a:pt x="424" y="0"/>
                      <a:pt x="280" y="752"/>
                      <a:pt x="192" y="816"/>
                    </a:cubicBezTo>
                    <a:cubicBezTo>
                      <a:pt x="104" y="880"/>
                      <a:pt x="32" y="456"/>
                      <a:pt x="0" y="384"/>
                    </a:cubicBezTo>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41" name="Line 40">
                <a:extLst>
                  <a:ext uri="{FF2B5EF4-FFF2-40B4-BE49-F238E27FC236}">
                    <a16:creationId xmlns:a16="http://schemas.microsoft.com/office/drawing/2014/main" id="{E0302F43-559B-40E1-8F5F-00C0441D019A}"/>
                  </a:ext>
                </a:extLst>
              </p:cNvPr>
              <p:cNvSpPr>
                <a:spLocks noChangeShapeType="1"/>
              </p:cNvSpPr>
              <p:nvPr/>
            </p:nvSpPr>
            <p:spPr bwMode="auto">
              <a:xfrm>
                <a:off x="5138" y="2568"/>
                <a:ext cx="963" cy="0"/>
              </a:xfrm>
              <a:prstGeom prst="line">
                <a:avLst/>
              </a:prstGeom>
              <a:noFill/>
              <a:ln w="28575">
                <a:solidFill>
                  <a:srgbClr val="CC00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39" name="Text Box 41">
              <a:extLst>
                <a:ext uri="{FF2B5EF4-FFF2-40B4-BE49-F238E27FC236}">
                  <a16:creationId xmlns:a16="http://schemas.microsoft.com/office/drawing/2014/main" id="{74C8D099-3069-4E13-B5A7-01B207CFCD11}"/>
                </a:ext>
              </a:extLst>
            </p:cNvPr>
            <p:cNvSpPr txBox="1">
              <a:spLocks noChangeArrowheads="1"/>
            </p:cNvSpPr>
            <p:nvPr/>
          </p:nvSpPr>
          <p:spPr bwMode="auto">
            <a:xfrm>
              <a:off x="5592" y="3476"/>
              <a:ext cx="25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sz="2500" i="1" dirty="0">
                  <a:solidFill>
                    <a:srgbClr val="CC0099"/>
                  </a:solidFill>
                  <a:ea typeface="楷体_GB2312" pitchFamily="49" charset="-122"/>
                </a:rPr>
                <a:t>v</a:t>
              </a:r>
            </a:p>
          </p:txBody>
        </p:sp>
      </p:grpSp>
      <p:sp>
        <p:nvSpPr>
          <p:cNvPr id="42" name="Text Box 4">
            <a:extLst>
              <a:ext uri="{FF2B5EF4-FFF2-40B4-BE49-F238E27FC236}">
                <a16:creationId xmlns:a16="http://schemas.microsoft.com/office/drawing/2014/main" id="{5233BF22-F28A-47E0-9BC7-64A312F633D3}"/>
              </a:ext>
            </a:extLst>
          </p:cNvPr>
          <p:cNvSpPr txBox="1">
            <a:spLocks noChangeArrowheads="1"/>
          </p:cNvSpPr>
          <p:nvPr/>
        </p:nvSpPr>
        <p:spPr bwMode="auto">
          <a:xfrm>
            <a:off x="404590" y="467380"/>
            <a:ext cx="2309812" cy="54861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4. </a:t>
            </a:r>
            <a:r>
              <a:rPr lang="zh-CN" altLang="en-US" dirty="0"/>
              <a:t>玻尔原子理论</a:t>
            </a:r>
            <a:endParaRPr lang="zh-CN" altLang="en-US" dirty="0">
              <a:sym typeface="Symbol" pitchFamily="18" charset="2"/>
            </a:endParaRPr>
          </a:p>
        </p:txBody>
      </p:sp>
      <p:sp>
        <p:nvSpPr>
          <p:cNvPr id="29" name="文本框 28">
            <a:extLst>
              <a:ext uri="{FF2B5EF4-FFF2-40B4-BE49-F238E27FC236}">
                <a16:creationId xmlns:a16="http://schemas.microsoft.com/office/drawing/2014/main" id="{DD63A1FC-A63B-4F5C-BCBB-1218F5767D05}"/>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3" name="Object 5"/>
          <p:cNvGraphicFramePr>
            <a:graphicFrameLocks noChangeAspect="1"/>
          </p:cNvGraphicFramePr>
          <p:nvPr>
            <p:extLst>
              <p:ext uri="{D42A27DB-BD31-4B8C-83A1-F6EECF244321}">
                <p14:modId xmlns:p14="http://schemas.microsoft.com/office/powerpoint/2010/main" val="3882306117"/>
              </p:ext>
            </p:extLst>
          </p:nvPr>
        </p:nvGraphicFramePr>
        <p:xfrm>
          <a:off x="3636292" y="1779929"/>
          <a:ext cx="2644775" cy="757237"/>
        </p:xfrm>
        <a:graphic>
          <a:graphicData uri="http://schemas.openxmlformats.org/presentationml/2006/ole">
            <mc:AlternateContent xmlns:mc="http://schemas.openxmlformats.org/markup-compatibility/2006">
              <mc:Choice xmlns:v="urn:schemas-microsoft-com:vml" Requires="v">
                <p:oleObj spid="_x0000_s75850" name="Equation" r:id="rId3" imgW="1422360" imgH="406080" progId="Equation.DSMT4">
                  <p:embed/>
                </p:oleObj>
              </mc:Choice>
              <mc:Fallback>
                <p:oleObj name="Equation" r:id="rId3" imgW="1422360" imgH="406080" progId="Equation.DSMT4">
                  <p:embed/>
                  <p:pic>
                    <p:nvPicPr>
                      <p:cNvPr id="73733" name="Object 5"/>
                      <p:cNvPicPr>
                        <a:picLocks noChangeAspect="1" noChangeArrowheads="1"/>
                      </p:cNvPicPr>
                      <p:nvPr/>
                    </p:nvPicPr>
                    <p:blipFill>
                      <a:blip r:embed="rId4"/>
                      <a:srcRect/>
                      <a:stretch>
                        <a:fillRect/>
                      </a:stretch>
                    </p:blipFill>
                    <p:spPr bwMode="auto">
                      <a:xfrm>
                        <a:off x="3636292" y="1779929"/>
                        <a:ext cx="2644775"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1"/>
          <p:cNvGrpSpPr>
            <a:grpSpLocks/>
          </p:cNvGrpSpPr>
          <p:nvPr/>
        </p:nvGrpSpPr>
        <p:grpSpPr bwMode="auto">
          <a:xfrm>
            <a:off x="3528279" y="1023845"/>
            <a:ext cx="2964718" cy="461665"/>
            <a:chOff x="2414604" y="1549980"/>
            <a:chExt cx="2964748" cy="461665"/>
          </a:xfrm>
        </p:grpSpPr>
        <p:graphicFrame>
          <p:nvGraphicFramePr>
            <p:cNvPr id="7" name="Object 7"/>
            <p:cNvGraphicFramePr>
              <a:graphicFrameLocks noChangeAspect="1"/>
            </p:cNvGraphicFramePr>
            <p:nvPr/>
          </p:nvGraphicFramePr>
          <p:xfrm>
            <a:off x="2414604" y="1552591"/>
            <a:ext cx="2428899" cy="457200"/>
          </p:xfrm>
          <a:graphic>
            <a:graphicData uri="http://schemas.openxmlformats.org/presentationml/2006/ole">
              <mc:AlternateContent xmlns:mc="http://schemas.openxmlformats.org/markup-compatibility/2006">
                <mc:Choice xmlns:v="urn:schemas-microsoft-com:vml" Requires="v">
                  <p:oleObj spid="_x0000_s75851" name="Equation" r:id="rId5" imgW="1295280" imgH="241200" progId="Equation.DSMT4">
                    <p:embed/>
                  </p:oleObj>
                </mc:Choice>
                <mc:Fallback>
                  <p:oleObj name="Equation" r:id="rId5" imgW="1295280" imgH="241200" progId="Equation.DSMT4">
                    <p:embed/>
                    <p:pic>
                      <p:nvPicPr>
                        <p:cNvPr id="7" name="Object 7"/>
                        <p:cNvPicPr>
                          <a:picLocks noChangeAspect="1" noChangeArrowheads="1"/>
                        </p:cNvPicPr>
                        <p:nvPr/>
                      </p:nvPicPr>
                      <p:blipFill>
                        <a:blip r:embed="rId6"/>
                        <a:srcRect/>
                        <a:stretch>
                          <a:fillRect/>
                        </a:stretch>
                      </p:blipFill>
                      <p:spPr bwMode="auto">
                        <a:xfrm>
                          <a:off x="2414604" y="1552591"/>
                          <a:ext cx="2428899"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1" name="Text Box 16"/>
            <p:cNvSpPr txBox="1">
              <a:spLocks noChangeArrowheads="1"/>
            </p:cNvSpPr>
            <p:nvPr/>
          </p:nvSpPr>
          <p:spPr bwMode="auto">
            <a:xfrm>
              <a:off x="4712565" y="1549980"/>
              <a:ext cx="666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en-US" altLang="zh-CN" sz="2400" dirty="0">
                  <a:solidFill>
                    <a:schemeClr val="accent6">
                      <a:lumMod val="75000"/>
                    </a:schemeClr>
                  </a:solidFill>
                </a:rPr>
                <a:t>(Å)</a:t>
              </a:r>
            </a:p>
          </p:txBody>
        </p:sp>
      </p:grpSp>
      <p:sp>
        <p:nvSpPr>
          <p:cNvPr id="13" name="TextBox 12"/>
          <p:cNvSpPr txBox="1">
            <a:spLocks noChangeArrowheads="1"/>
          </p:cNvSpPr>
          <p:nvPr/>
        </p:nvSpPr>
        <p:spPr bwMode="auto">
          <a:xfrm>
            <a:off x="1152016" y="980963"/>
            <a:ext cx="131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chemeClr val="tx1"/>
                </a:solidFill>
              </a:rPr>
              <a:t>轨道半径</a:t>
            </a:r>
          </a:p>
        </p:txBody>
      </p:sp>
      <p:sp>
        <p:nvSpPr>
          <p:cNvPr id="17" name="TextBox 16"/>
          <p:cNvSpPr txBox="1">
            <a:spLocks noChangeArrowheads="1"/>
          </p:cNvSpPr>
          <p:nvPr/>
        </p:nvSpPr>
        <p:spPr bwMode="auto">
          <a:xfrm>
            <a:off x="1164716" y="1920173"/>
            <a:ext cx="131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zh-CN" altLang="en-US" sz="2200" dirty="0">
                <a:solidFill>
                  <a:schemeClr val="tx1"/>
                </a:solidFill>
              </a:rPr>
              <a:t>轨道能量</a:t>
            </a:r>
          </a:p>
        </p:txBody>
      </p:sp>
      <p:pic>
        <p:nvPicPr>
          <p:cNvPr id="8" name="图片 7">
            <a:extLst>
              <a:ext uri="{FF2B5EF4-FFF2-40B4-BE49-F238E27FC236}">
                <a16:creationId xmlns:a16="http://schemas.microsoft.com/office/drawing/2014/main" id="{2B51DA0A-9F70-4A29-B75E-728A7CFAD9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179" y="469560"/>
            <a:ext cx="2651890" cy="2528546"/>
          </a:xfrm>
          <a:prstGeom prst="rect">
            <a:avLst/>
          </a:prstGeom>
        </p:spPr>
      </p:pic>
      <p:pic>
        <p:nvPicPr>
          <p:cNvPr id="23" name="图片 22">
            <a:extLst>
              <a:ext uri="{FF2B5EF4-FFF2-40B4-BE49-F238E27FC236}">
                <a16:creationId xmlns:a16="http://schemas.microsoft.com/office/drawing/2014/main" id="{2E35ADAA-2A51-4F9E-B111-8A5D500E5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2824" y="3713132"/>
            <a:ext cx="2832596" cy="2880708"/>
          </a:xfrm>
          <a:prstGeom prst="rect">
            <a:avLst/>
          </a:prstGeom>
        </p:spPr>
      </p:pic>
      <p:grpSp>
        <p:nvGrpSpPr>
          <p:cNvPr id="24" name="组合 26">
            <a:extLst>
              <a:ext uri="{FF2B5EF4-FFF2-40B4-BE49-F238E27FC236}">
                <a16:creationId xmlns:a16="http://schemas.microsoft.com/office/drawing/2014/main" id="{73CBE810-1E08-4202-9D7F-F8C2CED941E6}"/>
              </a:ext>
            </a:extLst>
          </p:cNvPr>
          <p:cNvGrpSpPr>
            <a:grpSpLocks/>
          </p:cNvGrpSpPr>
          <p:nvPr/>
        </p:nvGrpSpPr>
        <p:grpSpPr bwMode="auto">
          <a:xfrm>
            <a:off x="1152015" y="2865690"/>
            <a:ext cx="8302288" cy="433147"/>
            <a:chOff x="336492" y="3613098"/>
            <a:chExt cx="8302403" cy="433207"/>
          </a:xfrm>
        </p:grpSpPr>
        <p:sp>
          <p:nvSpPr>
            <p:cNvPr id="25" name="矩形 17">
              <a:extLst>
                <a:ext uri="{FF2B5EF4-FFF2-40B4-BE49-F238E27FC236}">
                  <a16:creationId xmlns:a16="http://schemas.microsoft.com/office/drawing/2014/main" id="{1337704C-85EF-45E6-B112-9D1806669F61}"/>
                </a:ext>
              </a:extLst>
            </p:cNvPr>
            <p:cNvSpPr>
              <a:spLocks noChangeArrowheads="1"/>
            </p:cNvSpPr>
            <p:nvPr/>
          </p:nvSpPr>
          <p:spPr bwMode="auto">
            <a:xfrm>
              <a:off x="336492" y="3613098"/>
              <a:ext cx="7704243" cy="43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dirty="0">
                  <a:solidFill>
                    <a:schemeClr val="tx1"/>
                  </a:solidFill>
                </a:rPr>
                <a:t>当原子从能态 </a:t>
              </a:r>
              <a:r>
                <a:rPr kumimoji="1" lang="en-US" altLang="zh-CN" sz="2200" i="1" dirty="0" err="1">
                  <a:solidFill>
                    <a:schemeClr val="tx1"/>
                  </a:solidFill>
                </a:rPr>
                <a:t>E</a:t>
              </a:r>
              <a:r>
                <a:rPr kumimoji="1" lang="en-US" altLang="zh-CN" sz="2200" i="1" baseline="-25000" dirty="0" err="1">
                  <a:solidFill>
                    <a:schemeClr val="tx1"/>
                  </a:solidFill>
                </a:rPr>
                <a:t>m</a:t>
              </a:r>
              <a:r>
                <a:rPr kumimoji="1" lang="en-US" altLang="zh-CN" sz="2200" i="1" baseline="-25000" dirty="0">
                  <a:solidFill>
                    <a:schemeClr val="tx1"/>
                  </a:solidFill>
                </a:rPr>
                <a:t>  </a:t>
              </a:r>
              <a:r>
                <a:rPr kumimoji="1" lang="zh-CN" altLang="en-US" sz="2200" dirty="0">
                  <a:solidFill>
                    <a:schemeClr val="tx1"/>
                  </a:solidFill>
                </a:rPr>
                <a:t>跃迁到 </a:t>
              </a:r>
              <a:r>
                <a:rPr kumimoji="1" lang="en-US" altLang="zh-CN" sz="2200" i="1" dirty="0" err="1">
                  <a:solidFill>
                    <a:schemeClr val="tx1"/>
                  </a:solidFill>
                </a:rPr>
                <a:t>E</a:t>
              </a:r>
              <a:r>
                <a:rPr kumimoji="1" lang="en-US" altLang="zh-CN" sz="2200" i="1" baseline="-25000" dirty="0" err="1">
                  <a:solidFill>
                    <a:schemeClr val="tx1"/>
                  </a:solidFill>
                </a:rPr>
                <a:t>n</a:t>
              </a:r>
              <a:r>
                <a:rPr kumimoji="1" lang="en-US" altLang="zh-CN" sz="2200" i="1" dirty="0">
                  <a:solidFill>
                    <a:schemeClr val="tx1"/>
                  </a:solidFill>
                </a:rPr>
                <a:t>  </a:t>
              </a:r>
              <a:r>
                <a:rPr kumimoji="1" lang="zh-CN" altLang="en-US" sz="2200" dirty="0">
                  <a:solidFill>
                    <a:schemeClr val="tx1"/>
                  </a:solidFill>
                </a:rPr>
                <a:t>时，发射光子的能量为</a:t>
              </a:r>
              <a:endParaRPr lang="zh-CN" altLang="en-US" sz="2200" dirty="0">
                <a:solidFill>
                  <a:schemeClr val="tx1"/>
                </a:solidFill>
              </a:endParaRPr>
            </a:p>
          </p:txBody>
        </p:sp>
        <p:graphicFrame>
          <p:nvGraphicFramePr>
            <p:cNvPr id="26" name="Object 14">
              <a:extLst>
                <a:ext uri="{FF2B5EF4-FFF2-40B4-BE49-F238E27FC236}">
                  <a16:creationId xmlns:a16="http://schemas.microsoft.com/office/drawing/2014/main" id="{E7C22270-AFE2-49F2-876F-B491227B24EB}"/>
                </a:ext>
              </a:extLst>
            </p:cNvPr>
            <p:cNvGraphicFramePr>
              <a:graphicFrameLocks noChangeAspect="1"/>
            </p:cNvGraphicFramePr>
            <p:nvPr>
              <p:extLst>
                <p:ext uri="{D42A27DB-BD31-4B8C-83A1-F6EECF244321}">
                  <p14:modId xmlns:p14="http://schemas.microsoft.com/office/powerpoint/2010/main" val="3985098401"/>
                </p:ext>
              </p:extLst>
            </p:nvPr>
          </p:nvGraphicFramePr>
          <p:xfrm>
            <a:off x="7068836" y="3633219"/>
            <a:ext cx="1570059" cy="413086"/>
          </p:xfrm>
          <a:graphic>
            <a:graphicData uri="http://schemas.openxmlformats.org/presentationml/2006/ole">
              <mc:AlternateContent xmlns:mc="http://schemas.openxmlformats.org/markup-compatibility/2006">
                <mc:Choice xmlns:v="urn:schemas-microsoft-com:vml" Requires="v">
                  <p:oleObj spid="_x0000_s75852" name="Equation" r:id="rId9" imgW="876240" imgH="228600" progId="Equation.DSMT4">
                    <p:embed/>
                  </p:oleObj>
                </mc:Choice>
                <mc:Fallback>
                  <p:oleObj name="Equation" r:id="rId9" imgW="876240" imgH="228600" progId="Equation.DSMT4">
                    <p:embed/>
                    <p:pic>
                      <p:nvPicPr>
                        <p:cNvPr id="26" name="Object 14">
                          <a:extLst>
                            <a:ext uri="{FF2B5EF4-FFF2-40B4-BE49-F238E27FC236}">
                              <a16:creationId xmlns:a16="http://schemas.microsoft.com/office/drawing/2014/main" id="{E7C22270-AFE2-49F2-876F-B491227B24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8836" y="3633219"/>
                          <a:ext cx="1570059" cy="4130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 name="Object 12">
            <a:extLst>
              <a:ext uri="{FF2B5EF4-FFF2-40B4-BE49-F238E27FC236}">
                <a16:creationId xmlns:a16="http://schemas.microsoft.com/office/drawing/2014/main" id="{06EF9326-A64F-4752-9347-8C5FA8C2D031}"/>
              </a:ext>
            </a:extLst>
          </p:cNvPr>
          <p:cNvGraphicFramePr>
            <a:graphicFrameLocks noChangeAspect="1"/>
          </p:cNvGraphicFramePr>
          <p:nvPr>
            <p:extLst>
              <p:ext uri="{D42A27DB-BD31-4B8C-83A1-F6EECF244321}">
                <p14:modId xmlns:p14="http://schemas.microsoft.com/office/powerpoint/2010/main" val="3786794575"/>
              </p:ext>
            </p:extLst>
          </p:nvPr>
        </p:nvGraphicFramePr>
        <p:xfrm>
          <a:off x="4662610" y="3731240"/>
          <a:ext cx="3236913" cy="719138"/>
        </p:xfrm>
        <a:graphic>
          <a:graphicData uri="http://schemas.openxmlformats.org/presentationml/2006/ole">
            <mc:AlternateContent xmlns:mc="http://schemas.openxmlformats.org/markup-compatibility/2006">
              <mc:Choice xmlns:v="urn:schemas-microsoft-com:vml" Requires="v">
                <p:oleObj spid="_x0000_s75853" name="Equation" r:id="rId11" imgW="1663560" imgH="368280" progId="Equation.DSMT4">
                  <p:embed/>
                </p:oleObj>
              </mc:Choice>
              <mc:Fallback>
                <p:oleObj name="Equation" r:id="rId11" imgW="1663560" imgH="368280" progId="Equation.DSMT4">
                  <p:embed/>
                  <p:pic>
                    <p:nvPicPr>
                      <p:cNvPr id="27" name="Object 12">
                        <a:extLst>
                          <a:ext uri="{FF2B5EF4-FFF2-40B4-BE49-F238E27FC236}">
                            <a16:creationId xmlns:a16="http://schemas.microsoft.com/office/drawing/2014/main" id="{06EF9326-A64F-4752-9347-8C5FA8C2D031}"/>
                          </a:ext>
                        </a:extLst>
                      </p:cNvPr>
                      <p:cNvPicPr>
                        <a:picLocks noChangeAspect="1" noChangeArrowheads="1"/>
                      </p:cNvPicPr>
                      <p:nvPr/>
                    </p:nvPicPr>
                    <p:blipFill>
                      <a:blip r:embed="rId12"/>
                      <a:srcRect/>
                      <a:stretch>
                        <a:fillRect/>
                      </a:stretch>
                    </p:blipFill>
                    <p:spPr bwMode="auto">
                      <a:xfrm>
                        <a:off x="4662610" y="3731240"/>
                        <a:ext cx="3236913"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 name="Group 340">
            <a:extLst>
              <a:ext uri="{FF2B5EF4-FFF2-40B4-BE49-F238E27FC236}">
                <a16:creationId xmlns:a16="http://schemas.microsoft.com/office/drawing/2014/main" id="{893ADCF0-63A8-4773-9AA0-D491C2152BF4}"/>
              </a:ext>
            </a:extLst>
          </p:cNvPr>
          <p:cNvGrpSpPr>
            <a:grpSpLocks/>
          </p:cNvGrpSpPr>
          <p:nvPr/>
        </p:nvGrpSpPr>
        <p:grpSpPr bwMode="auto">
          <a:xfrm>
            <a:off x="5847417" y="4677381"/>
            <a:ext cx="4213225" cy="1706563"/>
            <a:chOff x="2426" y="1761"/>
            <a:chExt cx="2654" cy="1075"/>
          </a:xfrm>
        </p:grpSpPr>
        <p:sp>
          <p:nvSpPr>
            <p:cNvPr id="30" name="Text Box 330">
              <a:extLst>
                <a:ext uri="{FF2B5EF4-FFF2-40B4-BE49-F238E27FC236}">
                  <a16:creationId xmlns:a16="http://schemas.microsoft.com/office/drawing/2014/main" id="{D8ABEC4C-6CD7-4C8D-9983-2B154D1E7DA6}"/>
                </a:ext>
              </a:extLst>
            </p:cNvPr>
            <p:cNvSpPr txBox="1">
              <a:spLocks noChangeArrowheads="1"/>
            </p:cNvSpPr>
            <p:nvPr/>
          </p:nvSpPr>
          <p:spPr bwMode="auto">
            <a:xfrm>
              <a:off x="2448" y="1761"/>
              <a:ext cx="263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sz="2200" dirty="0">
                  <a:solidFill>
                    <a:schemeClr val="tx1"/>
                  </a:solidFill>
                </a:rPr>
                <a:t>Lyman</a:t>
              </a:r>
              <a:r>
                <a:rPr lang="zh-CN" altLang="en-US" sz="2200" dirty="0">
                  <a:solidFill>
                    <a:schemeClr val="tx1"/>
                  </a:solidFill>
                </a:rPr>
                <a:t>系</a:t>
              </a:r>
              <a:r>
                <a:rPr lang="en-US" altLang="zh-CN" sz="2200" dirty="0">
                  <a:solidFill>
                    <a:schemeClr val="tx1"/>
                  </a:solidFill>
                </a:rPr>
                <a:t>(</a:t>
              </a:r>
              <a:r>
                <a:rPr lang="zh-CN" altLang="en-US" sz="2200" dirty="0">
                  <a:solidFill>
                    <a:schemeClr val="tx1"/>
                  </a:solidFill>
                </a:rPr>
                <a:t>紫外</a:t>
              </a:r>
              <a:r>
                <a:rPr lang="en-US" altLang="zh-CN" sz="2200" dirty="0">
                  <a:solidFill>
                    <a:schemeClr val="tx1"/>
                  </a:solidFill>
                </a:rPr>
                <a:t>)         </a:t>
              </a:r>
              <a:r>
                <a:rPr lang="en-US" altLang="zh-CN" sz="2200" i="1" dirty="0">
                  <a:solidFill>
                    <a:schemeClr val="tx1"/>
                  </a:solidFill>
                </a:rPr>
                <a:t>n</a:t>
              </a:r>
              <a:r>
                <a:rPr lang="en-US" altLang="zh-CN" sz="2200" dirty="0">
                  <a:solidFill>
                    <a:schemeClr val="tx1"/>
                  </a:solidFill>
                </a:rPr>
                <a:t>=1</a:t>
              </a:r>
              <a:r>
                <a:rPr lang="zh-CN" altLang="en-US" sz="2200" dirty="0">
                  <a:solidFill>
                    <a:schemeClr val="tx1"/>
                  </a:solidFill>
                </a:rPr>
                <a:t> </a:t>
              </a:r>
            </a:p>
          </p:txBody>
        </p:sp>
        <p:sp>
          <p:nvSpPr>
            <p:cNvPr id="31" name="Text Box 334">
              <a:extLst>
                <a:ext uri="{FF2B5EF4-FFF2-40B4-BE49-F238E27FC236}">
                  <a16:creationId xmlns:a16="http://schemas.microsoft.com/office/drawing/2014/main" id="{FB9E5FBA-6C25-4C0C-81C3-10EE4E141C34}"/>
                </a:ext>
              </a:extLst>
            </p:cNvPr>
            <p:cNvSpPr txBox="1">
              <a:spLocks noChangeArrowheads="1"/>
            </p:cNvSpPr>
            <p:nvPr/>
          </p:nvSpPr>
          <p:spPr bwMode="auto">
            <a:xfrm>
              <a:off x="2434" y="2154"/>
              <a:ext cx="23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sz="2200" dirty="0">
                  <a:solidFill>
                    <a:schemeClr val="tx1"/>
                  </a:solidFill>
                </a:rPr>
                <a:t>Balmer</a:t>
              </a:r>
              <a:r>
                <a:rPr lang="zh-CN" altLang="en-US" sz="2200" dirty="0">
                  <a:solidFill>
                    <a:schemeClr val="tx1"/>
                  </a:solidFill>
                </a:rPr>
                <a:t>系</a:t>
              </a:r>
              <a:r>
                <a:rPr lang="en-US" altLang="zh-CN" sz="2200" dirty="0">
                  <a:solidFill>
                    <a:schemeClr val="tx1"/>
                  </a:solidFill>
                </a:rPr>
                <a:t>(</a:t>
              </a:r>
              <a:r>
                <a:rPr lang="zh-CN" altLang="en-US" sz="2200" dirty="0">
                  <a:solidFill>
                    <a:schemeClr val="tx1"/>
                  </a:solidFill>
                </a:rPr>
                <a:t>可见</a:t>
              </a:r>
              <a:r>
                <a:rPr lang="en-US" altLang="zh-CN" sz="2200" dirty="0">
                  <a:solidFill>
                    <a:schemeClr val="tx1"/>
                  </a:solidFill>
                </a:rPr>
                <a:t>)         </a:t>
              </a:r>
              <a:r>
                <a:rPr lang="en-US" altLang="zh-CN" sz="2200" i="1" dirty="0">
                  <a:solidFill>
                    <a:schemeClr val="tx1"/>
                  </a:solidFill>
                </a:rPr>
                <a:t>n</a:t>
              </a:r>
              <a:r>
                <a:rPr lang="en-US" altLang="zh-CN" sz="2200" dirty="0">
                  <a:solidFill>
                    <a:schemeClr val="tx1"/>
                  </a:solidFill>
                </a:rPr>
                <a:t>=2</a:t>
              </a:r>
              <a:r>
                <a:rPr lang="zh-CN" altLang="en-US" sz="2200" dirty="0">
                  <a:solidFill>
                    <a:schemeClr val="tx1"/>
                  </a:solidFill>
                </a:rPr>
                <a:t> </a:t>
              </a:r>
            </a:p>
          </p:txBody>
        </p:sp>
        <p:sp>
          <p:nvSpPr>
            <p:cNvPr id="32" name="Text Box 336">
              <a:extLst>
                <a:ext uri="{FF2B5EF4-FFF2-40B4-BE49-F238E27FC236}">
                  <a16:creationId xmlns:a16="http://schemas.microsoft.com/office/drawing/2014/main" id="{EA617BD3-D192-43C8-8F23-2CEB748DCEFD}"/>
                </a:ext>
              </a:extLst>
            </p:cNvPr>
            <p:cNvSpPr txBox="1">
              <a:spLocks noChangeArrowheads="1"/>
            </p:cNvSpPr>
            <p:nvPr/>
          </p:nvSpPr>
          <p:spPr bwMode="auto">
            <a:xfrm>
              <a:off x="2426" y="2565"/>
              <a:ext cx="225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lang="en-US" altLang="zh-CN" sz="2200" dirty="0" err="1">
                  <a:solidFill>
                    <a:schemeClr val="tx1"/>
                  </a:solidFill>
                </a:rPr>
                <a:t>Paschen</a:t>
              </a:r>
              <a:r>
                <a:rPr lang="zh-CN" altLang="en-US" sz="2200" dirty="0">
                  <a:solidFill>
                    <a:schemeClr val="tx1"/>
                  </a:solidFill>
                </a:rPr>
                <a:t>系</a:t>
              </a:r>
              <a:r>
                <a:rPr lang="en-US" altLang="zh-CN" sz="2200" dirty="0">
                  <a:solidFill>
                    <a:schemeClr val="tx1"/>
                  </a:solidFill>
                </a:rPr>
                <a:t>(</a:t>
              </a:r>
              <a:r>
                <a:rPr lang="zh-CN" altLang="en-US" sz="2200" dirty="0">
                  <a:solidFill>
                    <a:schemeClr val="tx1"/>
                  </a:solidFill>
                </a:rPr>
                <a:t>红外</a:t>
              </a:r>
              <a:r>
                <a:rPr lang="en-US" altLang="zh-CN" sz="2200" dirty="0">
                  <a:solidFill>
                    <a:schemeClr val="tx1"/>
                  </a:solidFill>
                </a:rPr>
                <a:t>)        </a:t>
              </a:r>
              <a:r>
                <a:rPr lang="en-US" altLang="zh-CN" sz="2200" i="1" dirty="0">
                  <a:solidFill>
                    <a:schemeClr val="tx1"/>
                  </a:solidFill>
                </a:rPr>
                <a:t>n</a:t>
              </a:r>
              <a:r>
                <a:rPr lang="en-US" altLang="zh-CN" sz="2200" dirty="0">
                  <a:solidFill>
                    <a:schemeClr val="tx1"/>
                  </a:solidFill>
                </a:rPr>
                <a:t>=3</a:t>
              </a:r>
              <a:endParaRPr lang="zh-CN" altLang="en-US" sz="2200" dirty="0">
                <a:solidFill>
                  <a:schemeClr val="tx1"/>
                </a:solidFill>
              </a:endParaRPr>
            </a:p>
          </p:txBody>
        </p:sp>
      </p:grpSp>
      <p:sp>
        <p:nvSpPr>
          <p:cNvPr id="21" name="文本框 20">
            <a:extLst>
              <a:ext uri="{FF2B5EF4-FFF2-40B4-BE49-F238E27FC236}">
                <a16:creationId xmlns:a16="http://schemas.microsoft.com/office/drawing/2014/main" id="{79940451-2FAF-4301-A08D-FD1093AD14C9}"/>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extLst>
      <p:ext uri="{BB962C8B-B14F-4D97-AF65-F5344CB8AC3E}">
        <p14:creationId xmlns:p14="http://schemas.microsoft.com/office/powerpoint/2010/main" val="10409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8">
            <a:extLst>
              <a:ext uri="{FF2B5EF4-FFF2-40B4-BE49-F238E27FC236}">
                <a16:creationId xmlns:a16="http://schemas.microsoft.com/office/drawing/2014/main" id="{7D5B7E8E-46CB-4CD7-A16A-031631846F36}"/>
              </a:ext>
            </a:extLst>
          </p:cNvPr>
          <p:cNvSpPr txBox="1">
            <a:spLocks noChangeArrowheads="1"/>
          </p:cNvSpPr>
          <p:nvPr/>
        </p:nvSpPr>
        <p:spPr bwMode="auto">
          <a:xfrm>
            <a:off x="1093790" y="1151587"/>
            <a:ext cx="353684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zh-CN" dirty="0">
                <a:solidFill>
                  <a:srgbClr val="9900FF"/>
                </a:solidFill>
              </a:rPr>
              <a:t>原子与外界的能量吸收与辐射</a:t>
            </a:r>
            <a:endParaRPr kumimoji="1" lang="zh-CN" altLang="en-US" dirty="0">
              <a:solidFill>
                <a:srgbClr val="9900FF"/>
              </a:solidFill>
            </a:endParaRPr>
          </a:p>
        </p:txBody>
      </p:sp>
      <p:sp>
        <p:nvSpPr>
          <p:cNvPr id="14" name="Text Box 9">
            <a:extLst>
              <a:ext uri="{FF2B5EF4-FFF2-40B4-BE49-F238E27FC236}">
                <a16:creationId xmlns:a16="http://schemas.microsoft.com/office/drawing/2014/main" id="{25DE0BC0-EDAD-41F6-8AE1-F5A93DF3ED65}"/>
              </a:ext>
            </a:extLst>
          </p:cNvPr>
          <p:cNvSpPr txBox="1">
            <a:spLocks noChangeArrowheads="1"/>
          </p:cNvSpPr>
          <p:nvPr/>
        </p:nvSpPr>
        <p:spPr bwMode="auto">
          <a:xfrm>
            <a:off x="1383473" y="1755338"/>
            <a:ext cx="8820150" cy="95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buFontTx/>
              <a:buAutoNum type="arabicParenBoth"/>
            </a:pPr>
            <a:r>
              <a:rPr kumimoji="1" lang="zh-CN" altLang="en-US" dirty="0">
                <a:solidFill>
                  <a:srgbClr val="660066"/>
                </a:solidFill>
              </a:rPr>
              <a:t>自发辐射</a:t>
            </a:r>
            <a:endParaRPr kumimoji="1" lang="en-US" altLang="zh-CN" dirty="0"/>
          </a:p>
          <a:p>
            <a:pPr eaLnBrk="1" hangingPunct="1">
              <a:lnSpc>
                <a:spcPct val="150000"/>
              </a:lnSpc>
            </a:pPr>
            <a:r>
              <a:rPr kumimoji="1" lang="en-US" altLang="zh-CN" dirty="0"/>
              <a:t>  </a:t>
            </a:r>
            <a:r>
              <a:rPr kumimoji="1" lang="zh-CN" altLang="en-US" dirty="0">
                <a:solidFill>
                  <a:schemeClr val="tx1"/>
                </a:solidFill>
              </a:rPr>
              <a:t>无外界作用，处于激发态的原子自发向低能级跃迁并向外辐射光子的过程</a:t>
            </a:r>
          </a:p>
        </p:txBody>
      </p:sp>
      <p:sp>
        <p:nvSpPr>
          <p:cNvPr id="15" name="Text Box 5">
            <a:extLst>
              <a:ext uri="{FF2B5EF4-FFF2-40B4-BE49-F238E27FC236}">
                <a16:creationId xmlns:a16="http://schemas.microsoft.com/office/drawing/2014/main" id="{F3C53D99-FE71-4D8F-9ACD-BD10B402C34C}"/>
              </a:ext>
            </a:extLst>
          </p:cNvPr>
          <p:cNvSpPr txBox="1">
            <a:spLocks noChangeArrowheads="1"/>
          </p:cNvSpPr>
          <p:nvPr/>
        </p:nvSpPr>
        <p:spPr bwMode="auto">
          <a:xfrm>
            <a:off x="1308871" y="3941441"/>
            <a:ext cx="10364969" cy="95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en-US" altLang="zh-CN" dirty="0">
                <a:solidFill>
                  <a:srgbClr val="660066"/>
                </a:solidFill>
              </a:rPr>
              <a:t>(3) </a:t>
            </a:r>
            <a:r>
              <a:rPr kumimoji="1" lang="zh-CN" altLang="en-US" dirty="0">
                <a:solidFill>
                  <a:srgbClr val="660066"/>
                </a:solidFill>
              </a:rPr>
              <a:t>受激辐射</a:t>
            </a:r>
            <a:r>
              <a:rPr kumimoji="1" lang="zh-CN" altLang="en-US" dirty="0">
                <a:solidFill>
                  <a:schemeClr val="tx1"/>
                </a:solidFill>
              </a:rPr>
              <a:t>：在外界光子</a:t>
            </a:r>
            <a:r>
              <a:rPr kumimoji="1" lang="en-US" altLang="zh-CN" i="1" dirty="0">
                <a:solidFill>
                  <a:srgbClr val="CC0099"/>
                </a:solidFill>
              </a:rPr>
              <a:t>h</a:t>
            </a:r>
            <a:r>
              <a:rPr kumimoji="1" lang="en-US" altLang="zh-CN" dirty="0">
                <a:solidFill>
                  <a:srgbClr val="CC0099"/>
                </a:solidFill>
                <a:sym typeface="Symbol" panose="05050102010706020507" pitchFamily="18" charset="2"/>
              </a:rPr>
              <a:t> </a:t>
            </a:r>
            <a:r>
              <a:rPr kumimoji="1" lang="en-US" altLang="zh-CN" dirty="0">
                <a:solidFill>
                  <a:srgbClr val="CC0099"/>
                </a:solidFill>
              </a:rPr>
              <a:t>=</a:t>
            </a:r>
            <a:r>
              <a:rPr kumimoji="1" lang="en-US" altLang="zh-CN" i="1" dirty="0">
                <a:solidFill>
                  <a:srgbClr val="CC0099"/>
                </a:solidFill>
              </a:rPr>
              <a:t>E</a:t>
            </a:r>
            <a:r>
              <a:rPr kumimoji="1" lang="en-US" altLang="zh-CN" baseline="-25000" dirty="0">
                <a:solidFill>
                  <a:srgbClr val="CC0099"/>
                </a:solidFill>
              </a:rPr>
              <a:t>2</a:t>
            </a:r>
            <a:r>
              <a:rPr kumimoji="1" lang="en-US" altLang="zh-CN" dirty="0">
                <a:solidFill>
                  <a:srgbClr val="CC0099"/>
                </a:solidFill>
              </a:rPr>
              <a:t>-</a:t>
            </a:r>
            <a:r>
              <a:rPr kumimoji="1" lang="en-US" altLang="zh-CN" i="1" dirty="0">
                <a:solidFill>
                  <a:srgbClr val="CC0099"/>
                </a:solidFill>
              </a:rPr>
              <a:t>E</a:t>
            </a:r>
            <a:r>
              <a:rPr kumimoji="1" lang="en-US" altLang="zh-CN" baseline="-25000" dirty="0">
                <a:solidFill>
                  <a:srgbClr val="CC0099"/>
                </a:solidFill>
              </a:rPr>
              <a:t>1</a:t>
            </a:r>
            <a:r>
              <a:rPr kumimoji="1" lang="zh-CN" altLang="en-US" dirty="0">
                <a:solidFill>
                  <a:schemeClr val="tx1"/>
                </a:solidFill>
              </a:rPr>
              <a:t>作用下，处于激发态的原子向低能级跃迁同时向外辐射与入射光子相同特性光子的过程。是产生激光的基础！</a:t>
            </a:r>
          </a:p>
        </p:txBody>
      </p:sp>
      <p:sp>
        <p:nvSpPr>
          <p:cNvPr id="29" name="Text Box 22">
            <a:extLst>
              <a:ext uri="{FF2B5EF4-FFF2-40B4-BE49-F238E27FC236}">
                <a16:creationId xmlns:a16="http://schemas.microsoft.com/office/drawing/2014/main" id="{455E9E06-DB6B-4FFB-8A7B-50641A96D663}"/>
              </a:ext>
            </a:extLst>
          </p:cNvPr>
          <p:cNvSpPr txBox="1">
            <a:spLocks noChangeArrowheads="1"/>
          </p:cNvSpPr>
          <p:nvPr/>
        </p:nvSpPr>
        <p:spPr bwMode="auto">
          <a:xfrm>
            <a:off x="1301304" y="2865956"/>
            <a:ext cx="10463975"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en-US" altLang="zh-CN" dirty="0">
                <a:solidFill>
                  <a:srgbClr val="660066"/>
                </a:solidFill>
              </a:rPr>
              <a:t>(2) </a:t>
            </a:r>
            <a:r>
              <a:rPr kumimoji="1" lang="zh-CN" altLang="zh-CN" dirty="0">
                <a:solidFill>
                  <a:srgbClr val="660066"/>
                </a:solidFill>
              </a:rPr>
              <a:t>受激吸收</a:t>
            </a:r>
            <a:r>
              <a:rPr kumimoji="1" lang="zh-CN" altLang="en-US" dirty="0">
                <a:solidFill>
                  <a:srgbClr val="660066"/>
                </a:solidFill>
              </a:rPr>
              <a:t>：</a:t>
            </a:r>
            <a:r>
              <a:rPr kumimoji="1" lang="zh-CN" altLang="en-US" dirty="0">
                <a:solidFill>
                  <a:schemeClr val="tx1"/>
                </a:solidFill>
              </a:rPr>
              <a:t>在外界光子</a:t>
            </a:r>
            <a:r>
              <a:rPr kumimoji="1" lang="en-US" altLang="zh-CN" i="1" dirty="0">
                <a:solidFill>
                  <a:srgbClr val="CC0099"/>
                </a:solidFill>
              </a:rPr>
              <a:t>h</a:t>
            </a:r>
            <a:r>
              <a:rPr kumimoji="1" lang="en-US" altLang="zh-CN" dirty="0">
                <a:solidFill>
                  <a:srgbClr val="CC0099"/>
                </a:solidFill>
                <a:sym typeface="Symbol" panose="05050102010706020507" pitchFamily="18" charset="2"/>
              </a:rPr>
              <a:t> </a:t>
            </a:r>
            <a:r>
              <a:rPr kumimoji="1" lang="en-US" altLang="zh-CN" dirty="0">
                <a:solidFill>
                  <a:srgbClr val="CC0099"/>
                </a:solidFill>
              </a:rPr>
              <a:t>=</a:t>
            </a:r>
            <a:r>
              <a:rPr kumimoji="1" lang="en-US" altLang="zh-CN" i="1" dirty="0">
                <a:solidFill>
                  <a:srgbClr val="CC0099"/>
                </a:solidFill>
              </a:rPr>
              <a:t>E</a:t>
            </a:r>
            <a:r>
              <a:rPr kumimoji="1" lang="en-US" altLang="zh-CN" baseline="-25000" dirty="0">
                <a:solidFill>
                  <a:srgbClr val="CC0099"/>
                </a:solidFill>
              </a:rPr>
              <a:t>2</a:t>
            </a:r>
            <a:r>
              <a:rPr kumimoji="1" lang="en-US" altLang="zh-CN" dirty="0">
                <a:solidFill>
                  <a:srgbClr val="CC0099"/>
                </a:solidFill>
              </a:rPr>
              <a:t>-</a:t>
            </a:r>
            <a:r>
              <a:rPr kumimoji="1" lang="en-US" altLang="zh-CN" i="1" dirty="0">
                <a:solidFill>
                  <a:srgbClr val="CC0099"/>
                </a:solidFill>
              </a:rPr>
              <a:t>E</a:t>
            </a:r>
            <a:r>
              <a:rPr kumimoji="1" lang="en-US" altLang="zh-CN" baseline="-25000" dirty="0">
                <a:solidFill>
                  <a:srgbClr val="CC0099"/>
                </a:solidFill>
              </a:rPr>
              <a:t>1</a:t>
            </a:r>
            <a:r>
              <a:rPr kumimoji="1" lang="zh-CN" altLang="en-US" dirty="0">
                <a:solidFill>
                  <a:schemeClr val="tx1"/>
                </a:solidFill>
              </a:rPr>
              <a:t>作用下，处于低能态的原子吸收该光子并从</a:t>
            </a:r>
            <a:r>
              <a:rPr kumimoji="1" lang="en-US" altLang="zh-CN" i="1" dirty="0">
                <a:solidFill>
                  <a:schemeClr val="tx1"/>
                </a:solidFill>
              </a:rPr>
              <a:t>E</a:t>
            </a:r>
            <a:r>
              <a:rPr kumimoji="1" lang="en-US" altLang="zh-CN" baseline="-25000" dirty="0">
                <a:solidFill>
                  <a:schemeClr val="tx1"/>
                </a:solidFill>
              </a:rPr>
              <a:t>1</a:t>
            </a:r>
            <a:r>
              <a:rPr kumimoji="1" lang="zh-CN" altLang="en-US" dirty="0">
                <a:solidFill>
                  <a:schemeClr val="tx1"/>
                </a:solidFill>
              </a:rPr>
              <a:t>跃迁到</a:t>
            </a:r>
            <a:r>
              <a:rPr kumimoji="1" lang="en-US" altLang="zh-CN" i="1" dirty="0">
                <a:solidFill>
                  <a:schemeClr val="tx1"/>
                </a:solidFill>
              </a:rPr>
              <a:t>E</a:t>
            </a:r>
            <a:r>
              <a:rPr kumimoji="1" lang="en-US" altLang="zh-CN" baseline="-25000" dirty="0">
                <a:solidFill>
                  <a:schemeClr val="tx1"/>
                </a:solidFill>
              </a:rPr>
              <a:t>2</a:t>
            </a:r>
            <a:r>
              <a:rPr kumimoji="1" lang="zh-CN" altLang="en-US" dirty="0">
                <a:solidFill>
                  <a:schemeClr val="tx1"/>
                </a:solidFill>
              </a:rPr>
              <a:t>的过程。</a:t>
            </a:r>
            <a:endParaRPr kumimoji="1" lang="zh-CN" altLang="en-US" dirty="0">
              <a:solidFill>
                <a:srgbClr val="660066"/>
              </a:solidFill>
            </a:endParaRPr>
          </a:p>
        </p:txBody>
      </p:sp>
      <p:sp>
        <p:nvSpPr>
          <p:cNvPr id="50" name="Text Box 4">
            <a:extLst>
              <a:ext uri="{FF2B5EF4-FFF2-40B4-BE49-F238E27FC236}">
                <a16:creationId xmlns:a16="http://schemas.microsoft.com/office/drawing/2014/main" id="{5A794647-0D63-414C-9E64-78D32FB4B98B}"/>
              </a:ext>
            </a:extLst>
          </p:cNvPr>
          <p:cNvSpPr txBox="1">
            <a:spLocks noChangeArrowheads="1"/>
          </p:cNvSpPr>
          <p:nvPr/>
        </p:nvSpPr>
        <p:spPr bwMode="auto">
          <a:xfrm>
            <a:off x="677230" y="432991"/>
            <a:ext cx="3168352" cy="54861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5.  </a:t>
            </a:r>
            <a:r>
              <a:rPr lang="zh-CN" altLang="en-US" dirty="0"/>
              <a:t>激光理论初步</a:t>
            </a:r>
            <a:endParaRPr lang="zh-CN" altLang="en-US" dirty="0">
              <a:sym typeface="Symbol" pitchFamily="18" charset="2"/>
            </a:endParaRPr>
          </a:p>
        </p:txBody>
      </p:sp>
      <p:grpSp>
        <p:nvGrpSpPr>
          <p:cNvPr id="51" name="Group 20">
            <a:extLst>
              <a:ext uri="{FF2B5EF4-FFF2-40B4-BE49-F238E27FC236}">
                <a16:creationId xmlns:a16="http://schemas.microsoft.com/office/drawing/2014/main" id="{24621F0B-CC8C-479C-ADDE-45FEEE3B4382}"/>
              </a:ext>
            </a:extLst>
          </p:cNvPr>
          <p:cNvGrpSpPr>
            <a:grpSpLocks/>
          </p:cNvGrpSpPr>
          <p:nvPr/>
        </p:nvGrpSpPr>
        <p:grpSpPr bwMode="auto">
          <a:xfrm>
            <a:off x="7311752" y="5240974"/>
            <a:ext cx="2376488" cy="1512888"/>
            <a:chOff x="4150" y="2069"/>
            <a:chExt cx="1497" cy="953"/>
          </a:xfrm>
        </p:grpSpPr>
        <p:sp>
          <p:nvSpPr>
            <p:cNvPr id="52" name="Rectangle 19">
              <a:extLst>
                <a:ext uri="{FF2B5EF4-FFF2-40B4-BE49-F238E27FC236}">
                  <a16:creationId xmlns:a16="http://schemas.microsoft.com/office/drawing/2014/main" id="{BF5DA5F0-98DB-41B0-AEFC-23E711FDBE19}"/>
                </a:ext>
              </a:extLst>
            </p:cNvPr>
            <p:cNvSpPr>
              <a:spLocks noChangeArrowheads="1"/>
            </p:cNvSpPr>
            <p:nvPr/>
          </p:nvSpPr>
          <p:spPr bwMode="auto">
            <a:xfrm>
              <a:off x="4150" y="2069"/>
              <a:ext cx="1497" cy="953"/>
            </a:xfrm>
            <a:prstGeom prst="rect">
              <a:avLst/>
            </a:prstGeom>
            <a:noFill/>
            <a:ln w="3175">
              <a:solidFill>
                <a:schemeClr val="accent6"/>
              </a:solidFill>
              <a:miter lim="800000"/>
              <a:headEnd/>
              <a:tailEnd/>
            </a:ln>
          </p:spPr>
          <p:txBody>
            <a:bodyPr wrap="none" anchor="ctr"/>
            <a:lstStyle/>
            <a:p>
              <a:pPr>
                <a:defRPr/>
              </a:pPr>
              <a:endParaRPr lang="zh-CN" altLang="en-US"/>
            </a:p>
          </p:txBody>
        </p:sp>
        <p:sp>
          <p:nvSpPr>
            <p:cNvPr id="53" name="Line 6">
              <a:extLst>
                <a:ext uri="{FF2B5EF4-FFF2-40B4-BE49-F238E27FC236}">
                  <a16:creationId xmlns:a16="http://schemas.microsoft.com/office/drawing/2014/main" id="{8733643C-961F-49AA-AD2B-0F6A8306DFD4}"/>
                </a:ext>
              </a:extLst>
            </p:cNvPr>
            <p:cNvSpPr>
              <a:spLocks noChangeShapeType="1"/>
            </p:cNvSpPr>
            <p:nvPr/>
          </p:nvSpPr>
          <p:spPr bwMode="auto">
            <a:xfrm>
              <a:off x="4241" y="2194"/>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4" name="Line 7">
              <a:extLst>
                <a:ext uri="{FF2B5EF4-FFF2-40B4-BE49-F238E27FC236}">
                  <a16:creationId xmlns:a16="http://schemas.microsoft.com/office/drawing/2014/main" id="{F1529544-9857-48EE-9AA4-44F3A41DA2A9}"/>
                </a:ext>
              </a:extLst>
            </p:cNvPr>
            <p:cNvSpPr>
              <a:spLocks noChangeShapeType="1"/>
            </p:cNvSpPr>
            <p:nvPr/>
          </p:nvSpPr>
          <p:spPr bwMode="auto">
            <a:xfrm>
              <a:off x="4289" y="2914"/>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 name="Line 8">
              <a:extLst>
                <a:ext uri="{FF2B5EF4-FFF2-40B4-BE49-F238E27FC236}">
                  <a16:creationId xmlns:a16="http://schemas.microsoft.com/office/drawing/2014/main" id="{5C35FB44-8A7E-49E9-AB1B-720A8E0BE3F3}"/>
                </a:ext>
              </a:extLst>
            </p:cNvPr>
            <p:cNvSpPr>
              <a:spLocks noChangeShapeType="1"/>
            </p:cNvSpPr>
            <p:nvPr/>
          </p:nvSpPr>
          <p:spPr bwMode="auto">
            <a:xfrm>
              <a:off x="4769" y="2194"/>
              <a:ext cx="0" cy="72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 name="Freeform 10">
              <a:extLst>
                <a:ext uri="{FF2B5EF4-FFF2-40B4-BE49-F238E27FC236}">
                  <a16:creationId xmlns:a16="http://schemas.microsoft.com/office/drawing/2014/main" id="{7EEF2E21-84A2-44A4-8AC0-7CE6AC75A5A0}"/>
                </a:ext>
              </a:extLst>
            </p:cNvPr>
            <p:cNvSpPr>
              <a:spLocks/>
            </p:cNvSpPr>
            <p:nvPr/>
          </p:nvSpPr>
          <p:spPr bwMode="auto">
            <a:xfrm>
              <a:off x="4289" y="2434"/>
              <a:ext cx="432" cy="104"/>
            </a:xfrm>
            <a:custGeom>
              <a:avLst/>
              <a:gdLst>
                <a:gd name="T0" fmla="*/ 0 w 432"/>
                <a:gd name="T1" fmla="*/ 96 h 104"/>
                <a:gd name="T2" fmla="*/ 48 w 432"/>
                <a:gd name="T3" fmla="*/ 0 h 104"/>
                <a:gd name="T4" fmla="*/ 96 w 432"/>
                <a:gd name="T5" fmla="*/ 96 h 104"/>
                <a:gd name="T6" fmla="*/ 144 w 432"/>
                <a:gd name="T7" fmla="*/ 0 h 104"/>
                <a:gd name="T8" fmla="*/ 192 w 432"/>
                <a:gd name="T9" fmla="*/ 96 h 104"/>
                <a:gd name="T10" fmla="*/ 288 w 432"/>
                <a:gd name="T11" fmla="*/ 48 h 104"/>
                <a:gd name="T12" fmla="*/ 432 w 432"/>
                <a:gd name="T13" fmla="*/ 48 h 104"/>
                <a:gd name="T14" fmla="*/ 0 60000 65536"/>
                <a:gd name="T15" fmla="*/ 0 60000 65536"/>
                <a:gd name="T16" fmla="*/ 0 60000 65536"/>
                <a:gd name="T17" fmla="*/ 0 60000 65536"/>
                <a:gd name="T18" fmla="*/ 0 60000 65536"/>
                <a:gd name="T19" fmla="*/ 0 60000 65536"/>
                <a:gd name="T20" fmla="*/ 0 60000 65536"/>
                <a:gd name="T21" fmla="*/ 0 w 432"/>
                <a:gd name="T22" fmla="*/ 0 h 104"/>
                <a:gd name="T23" fmla="*/ 432 w 43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04">
                  <a:moveTo>
                    <a:pt x="0" y="96"/>
                  </a:moveTo>
                  <a:cubicBezTo>
                    <a:pt x="16" y="48"/>
                    <a:pt x="32" y="0"/>
                    <a:pt x="48" y="0"/>
                  </a:cubicBezTo>
                  <a:cubicBezTo>
                    <a:pt x="64" y="0"/>
                    <a:pt x="80" y="96"/>
                    <a:pt x="96" y="96"/>
                  </a:cubicBezTo>
                  <a:cubicBezTo>
                    <a:pt x="112" y="96"/>
                    <a:pt x="128" y="0"/>
                    <a:pt x="144" y="0"/>
                  </a:cubicBezTo>
                  <a:cubicBezTo>
                    <a:pt x="160" y="0"/>
                    <a:pt x="168" y="88"/>
                    <a:pt x="192" y="96"/>
                  </a:cubicBezTo>
                  <a:cubicBezTo>
                    <a:pt x="216" y="104"/>
                    <a:pt x="248" y="56"/>
                    <a:pt x="288" y="48"/>
                  </a:cubicBezTo>
                  <a:cubicBezTo>
                    <a:pt x="328" y="40"/>
                    <a:pt x="380" y="44"/>
                    <a:pt x="432" y="48"/>
                  </a:cubicBezTo>
                </a:path>
              </a:pathLst>
            </a:custGeom>
            <a:noFill/>
            <a:ln w="38100">
              <a:solidFill>
                <a:srgbClr val="CC33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57" name="Text Box 11">
              <a:extLst>
                <a:ext uri="{FF2B5EF4-FFF2-40B4-BE49-F238E27FC236}">
                  <a16:creationId xmlns:a16="http://schemas.microsoft.com/office/drawing/2014/main" id="{9AA7EFE1-D712-4BB4-859F-BC900BB0B2A6}"/>
                </a:ext>
              </a:extLst>
            </p:cNvPr>
            <p:cNvSpPr txBox="1">
              <a:spLocks noChangeArrowheads="1"/>
            </p:cNvSpPr>
            <p:nvPr/>
          </p:nvSpPr>
          <p:spPr bwMode="auto">
            <a:xfrm>
              <a:off x="4354" y="2549"/>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h</a:t>
              </a:r>
              <a:r>
                <a:rPr kumimoji="1" lang="en-US" altLang="zh-CN">
                  <a:ea typeface="宋体" panose="02010600030101010101" pitchFamily="2" charset="-122"/>
                  <a:sym typeface="Symbol" panose="05050102010706020507" pitchFamily="18" charset="2"/>
                </a:rPr>
                <a:t></a:t>
              </a:r>
            </a:p>
          </p:txBody>
        </p:sp>
        <p:sp>
          <p:nvSpPr>
            <p:cNvPr id="58" name="Text Box 12">
              <a:extLst>
                <a:ext uri="{FF2B5EF4-FFF2-40B4-BE49-F238E27FC236}">
                  <a16:creationId xmlns:a16="http://schemas.microsoft.com/office/drawing/2014/main" id="{B97DF53B-F8C3-474E-8B7A-752BE45238A5}"/>
                </a:ext>
              </a:extLst>
            </p:cNvPr>
            <p:cNvSpPr txBox="1">
              <a:spLocks noChangeArrowheads="1"/>
            </p:cNvSpPr>
            <p:nvPr/>
          </p:nvSpPr>
          <p:spPr bwMode="auto">
            <a:xfrm>
              <a:off x="5266" y="2357"/>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h</a:t>
              </a:r>
              <a:r>
                <a:rPr kumimoji="1" lang="en-US" altLang="zh-CN">
                  <a:ea typeface="宋体" panose="02010600030101010101" pitchFamily="2" charset="-122"/>
                  <a:sym typeface="Symbol" panose="05050102010706020507" pitchFamily="18" charset="2"/>
                </a:rPr>
                <a:t></a:t>
              </a:r>
            </a:p>
          </p:txBody>
        </p:sp>
        <p:sp>
          <p:nvSpPr>
            <p:cNvPr id="59" name="Freeform 13">
              <a:extLst>
                <a:ext uri="{FF2B5EF4-FFF2-40B4-BE49-F238E27FC236}">
                  <a16:creationId xmlns:a16="http://schemas.microsoft.com/office/drawing/2014/main" id="{38E8483D-D9ED-4742-8E00-C6F440591D6B}"/>
                </a:ext>
              </a:extLst>
            </p:cNvPr>
            <p:cNvSpPr>
              <a:spLocks/>
            </p:cNvSpPr>
            <p:nvPr/>
          </p:nvSpPr>
          <p:spPr bwMode="auto">
            <a:xfrm>
              <a:off x="4817" y="2434"/>
              <a:ext cx="432" cy="104"/>
            </a:xfrm>
            <a:custGeom>
              <a:avLst/>
              <a:gdLst>
                <a:gd name="T0" fmla="*/ 0 w 432"/>
                <a:gd name="T1" fmla="*/ 96 h 104"/>
                <a:gd name="T2" fmla="*/ 48 w 432"/>
                <a:gd name="T3" fmla="*/ 0 h 104"/>
                <a:gd name="T4" fmla="*/ 96 w 432"/>
                <a:gd name="T5" fmla="*/ 96 h 104"/>
                <a:gd name="T6" fmla="*/ 144 w 432"/>
                <a:gd name="T7" fmla="*/ 0 h 104"/>
                <a:gd name="T8" fmla="*/ 192 w 432"/>
                <a:gd name="T9" fmla="*/ 96 h 104"/>
                <a:gd name="T10" fmla="*/ 288 w 432"/>
                <a:gd name="T11" fmla="*/ 48 h 104"/>
                <a:gd name="T12" fmla="*/ 432 w 432"/>
                <a:gd name="T13" fmla="*/ 48 h 104"/>
                <a:gd name="T14" fmla="*/ 0 60000 65536"/>
                <a:gd name="T15" fmla="*/ 0 60000 65536"/>
                <a:gd name="T16" fmla="*/ 0 60000 65536"/>
                <a:gd name="T17" fmla="*/ 0 60000 65536"/>
                <a:gd name="T18" fmla="*/ 0 60000 65536"/>
                <a:gd name="T19" fmla="*/ 0 60000 65536"/>
                <a:gd name="T20" fmla="*/ 0 60000 65536"/>
                <a:gd name="T21" fmla="*/ 0 w 432"/>
                <a:gd name="T22" fmla="*/ 0 h 104"/>
                <a:gd name="T23" fmla="*/ 432 w 43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04">
                  <a:moveTo>
                    <a:pt x="0" y="96"/>
                  </a:moveTo>
                  <a:cubicBezTo>
                    <a:pt x="16" y="48"/>
                    <a:pt x="32" y="0"/>
                    <a:pt x="48" y="0"/>
                  </a:cubicBezTo>
                  <a:cubicBezTo>
                    <a:pt x="64" y="0"/>
                    <a:pt x="80" y="96"/>
                    <a:pt x="96" y="96"/>
                  </a:cubicBezTo>
                  <a:cubicBezTo>
                    <a:pt x="112" y="96"/>
                    <a:pt x="128" y="0"/>
                    <a:pt x="144" y="0"/>
                  </a:cubicBezTo>
                  <a:cubicBezTo>
                    <a:pt x="160" y="0"/>
                    <a:pt x="168" y="88"/>
                    <a:pt x="192" y="96"/>
                  </a:cubicBezTo>
                  <a:cubicBezTo>
                    <a:pt x="216" y="104"/>
                    <a:pt x="248" y="56"/>
                    <a:pt x="288" y="48"/>
                  </a:cubicBezTo>
                  <a:cubicBezTo>
                    <a:pt x="328" y="40"/>
                    <a:pt x="380" y="44"/>
                    <a:pt x="432" y="48"/>
                  </a:cubicBezTo>
                </a:path>
              </a:pathLst>
            </a:custGeom>
            <a:noFill/>
            <a:ln w="38100">
              <a:solidFill>
                <a:srgbClr val="CC33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0" name="Freeform 14">
              <a:extLst>
                <a:ext uri="{FF2B5EF4-FFF2-40B4-BE49-F238E27FC236}">
                  <a16:creationId xmlns:a16="http://schemas.microsoft.com/office/drawing/2014/main" id="{F939272E-0B2D-4748-8EEC-87FB580BB0C7}"/>
                </a:ext>
              </a:extLst>
            </p:cNvPr>
            <p:cNvSpPr>
              <a:spLocks/>
            </p:cNvSpPr>
            <p:nvPr/>
          </p:nvSpPr>
          <p:spPr bwMode="auto">
            <a:xfrm>
              <a:off x="4817" y="2578"/>
              <a:ext cx="432" cy="104"/>
            </a:xfrm>
            <a:custGeom>
              <a:avLst/>
              <a:gdLst>
                <a:gd name="T0" fmla="*/ 0 w 432"/>
                <a:gd name="T1" fmla="*/ 96 h 104"/>
                <a:gd name="T2" fmla="*/ 48 w 432"/>
                <a:gd name="T3" fmla="*/ 0 h 104"/>
                <a:gd name="T4" fmla="*/ 96 w 432"/>
                <a:gd name="T5" fmla="*/ 96 h 104"/>
                <a:gd name="T6" fmla="*/ 144 w 432"/>
                <a:gd name="T7" fmla="*/ 0 h 104"/>
                <a:gd name="T8" fmla="*/ 192 w 432"/>
                <a:gd name="T9" fmla="*/ 96 h 104"/>
                <a:gd name="T10" fmla="*/ 288 w 432"/>
                <a:gd name="T11" fmla="*/ 48 h 104"/>
                <a:gd name="T12" fmla="*/ 432 w 432"/>
                <a:gd name="T13" fmla="*/ 48 h 104"/>
                <a:gd name="T14" fmla="*/ 0 60000 65536"/>
                <a:gd name="T15" fmla="*/ 0 60000 65536"/>
                <a:gd name="T16" fmla="*/ 0 60000 65536"/>
                <a:gd name="T17" fmla="*/ 0 60000 65536"/>
                <a:gd name="T18" fmla="*/ 0 60000 65536"/>
                <a:gd name="T19" fmla="*/ 0 60000 65536"/>
                <a:gd name="T20" fmla="*/ 0 60000 65536"/>
                <a:gd name="T21" fmla="*/ 0 w 432"/>
                <a:gd name="T22" fmla="*/ 0 h 104"/>
                <a:gd name="T23" fmla="*/ 432 w 43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04">
                  <a:moveTo>
                    <a:pt x="0" y="96"/>
                  </a:moveTo>
                  <a:cubicBezTo>
                    <a:pt x="16" y="48"/>
                    <a:pt x="32" y="0"/>
                    <a:pt x="48" y="0"/>
                  </a:cubicBezTo>
                  <a:cubicBezTo>
                    <a:pt x="64" y="0"/>
                    <a:pt x="80" y="96"/>
                    <a:pt x="96" y="96"/>
                  </a:cubicBezTo>
                  <a:cubicBezTo>
                    <a:pt x="112" y="96"/>
                    <a:pt x="128" y="0"/>
                    <a:pt x="144" y="0"/>
                  </a:cubicBezTo>
                  <a:cubicBezTo>
                    <a:pt x="160" y="0"/>
                    <a:pt x="168" y="88"/>
                    <a:pt x="192" y="96"/>
                  </a:cubicBezTo>
                  <a:cubicBezTo>
                    <a:pt x="216" y="104"/>
                    <a:pt x="248" y="56"/>
                    <a:pt x="288" y="48"/>
                  </a:cubicBezTo>
                  <a:cubicBezTo>
                    <a:pt x="328" y="40"/>
                    <a:pt x="380" y="44"/>
                    <a:pt x="432" y="48"/>
                  </a:cubicBezTo>
                </a:path>
              </a:pathLst>
            </a:custGeom>
            <a:noFill/>
            <a:ln w="38100">
              <a:solidFill>
                <a:srgbClr val="CC33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1" name="Oval 15">
              <a:extLst>
                <a:ext uri="{FF2B5EF4-FFF2-40B4-BE49-F238E27FC236}">
                  <a16:creationId xmlns:a16="http://schemas.microsoft.com/office/drawing/2014/main" id="{214C1650-2D9B-49CF-B832-8255F4B59CAE}"/>
                </a:ext>
              </a:extLst>
            </p:cNvPr>
            <p:cNvSpPr>
              <a:spLocks noChangeArrowheads="1"/>
            </p:cNvSpPr>
            <p:nvPr/>
          </p:nvSpPr>
          <p:spPr bwMode="auto">
            <a:xfrm>
              <a:off x="4737" y="2157"/>
              <a:ext cx="48" cy="48"/>
            </a:xfrm>
            <a:prstGeom prst="ellipse">
              <a:avLst/>
            </a:prstGeom>
            <a:solidFill>
              <a:srgbClr val="FF0000"/>
            </a:solidFill>
            <a:ln w="38100">
              <a:solidFill>
                <a:srgbClr val="FF0000"/>
              </a:solidFill>
              <a:round/>
              <a:headEnd/>
              <a:tailEnd/>
            </a:ln>
          </p:spPr>
          <p:txBody>
            <a:bodyPr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 name="Text Box 16">
              <a:extLst>
                <a:ext uri="{FF2B5EF4-FFF2-40B4-BE49-F238E27FC236}">
                  <a16:creationId xmlns:a16="http://schemas.microsoft.com/office/drawing/2014/main" id="{E9D15C8F-5367-4A1E-9C57-68CC8664CF0C}"/>
                </a:ext>
              </a:extLst>
            </p:cNvPr>
            <p:cNvSpPr txBox="1">
              <a:spLocks noChangeArrowheads="1"/>
            </p:cNvSpPr>
            <p:nvPr/>
          </p:nvSpPr>
          <p:spPr bwMode="auto">
            <a:xfrm>
              <a:off x="5313" y="2069"/>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E</a:t>
              </a:r>
              <a:r>
                <a:rPr kumimoji="1" lang="en-US" altLang="zh-CN" baseline="-25000">
                  <a:ea typeface="宋体" panose="02010600030101010101" pitchFamily="2" charset="-122"/>
                </a:rPr>
                <a:t>2</a:t>
              </a:r>
              <a:endParaRPr kumimoji="1" lang="en-US" altLang="zh-CN">
                <a:ea typeface="宋体" panose="02010600030101010101" pitchFamily="2" charset="-122"/>
              </a:endParaRPr>
            </a:p>
          </p:txBody>
        </p:sp>
        <p:sp>
          <p:nvSpPr>
            <p:cNvPr id="63" name="Text Box 17">
              <a:extLst>
                <a:ext uri="{FF2B5EF4-FFF2-40B4-BE49-F238E27FC236}">
                  <a16:creationId xmlns:a16="http://schemas.microsoft.com/office/drawing/2014/main" id="{88C1C523-565D-4F5E-BFF0-44301A339CD8}"/>
                </a:ext>
              </a:extLst>
            </p:cNvPr>
            <p:cNvSpPr txBox="1">
              <a:spLocks noChangeArrowheads="1"/>
            </p:cNvSpPr>
            <p:nvPr/>
          </p:nvSpPr>
          <p:spPr bwMode="auto">
            <a:xfrm>
              <a:off x="5313" y="2693"/>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E</a:t>
              </a:r>
              <a:r>
                <a:rPr kumimoji="1" lang="en-US" altLang="zh-CN" baseline="-25000">
                  <a:ea typeface="宋体" panose="02010600030101010101" pitchFamily="2" charset="-122"/>
                </a:rPr>
                <a:t>1</a:t>
              </a:r>
              <a:endParaRPr kumimoji="1" lang="en-US" altLang="zh-CN">
                <a:ea typeface="宋体" panose="02010600030101010101" pitchFamily="2" charset="-122"/>
              </a:endParaRPr>
            </a:p>
          </p:txBody>
        </p:sp>
      </p:grpSp>
      <p:grpSp>
        <p:nvGrpSpPr>
          <p:cNvPr id="64" name="Group 18">
            <a:extLst>
              <a:ext uri="{FF2B5EF4-FFF2-40B4-BE49-F238E27FC236}">
                <a16:creationId xmlns:a16="http://schemas.microsoft.com/office/drawing/2014/main" id="{CD61529C-15F8-47F2-8E85-D846AF10C795}"/>
              </a:ext>
            </a:extLst>
          </p:cNvPr>
          <p:cNvGrpSpPr>
            <a:grpSpLocks/>
          </p:cNvGrpSpPr>
          <p:nvPr/>
        </p:nvGrpSpPr>
        <p:grpSpPr bwMode="auto">
          <a:xfrm>
            <a:off x="4683460" y="5276978"/>
            <a:ext cx="2376488" cy="1512887"/>
            <a:chOff x="4263" y="3367"/>
            <a:chExt cx="1497" cy="953"/>
          </a:xfrm>
        </p:grpSpPr>
        <p:sp>
          <p:nvSpPr>
            <p:cNvPr id="65" name="Rectangle 5">
              <a:extLst>
                <a:ext uri="{FF2B5EF4-FFF2-40B4-BE49-F238E27FC236}">
                  <a16:creationId xmlns:a16="http://schemas.microsoft.com/office/drawing/2014/main" id="{6757BDF6-F100-45CD-A87F-59F2C3A0E129}"/>
                </a:ext>
              </a:extLst>
            </p:cNvPr>
            <p:cNvSpPr>
              <a:spLocks noChangeArrowheads="1"/>
            </p:cNvSpPr>
            <p:nvPr/>
          </p:nvSpPr>
          <p:spPr bwMode="auto">
            <a:xfrm>
              <a:off x="4263" y="3367"/>
              <a:ext cx="1497" cy="953"/>
            </a:xfrm>
            <a:prstGeom prst="rect">
              <a:avLst/>
            </a:prstGeom>
            <a:noFill/>
            <a:ln w="317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6" name="Line 6">
              <a:extLst>
                <a:ext uri="{FF2B5EF4-FFF2-40B4-BE49-F238E27FC236}">
                  <a16:creationId xmlns:a16="http://schemas.microsoft.com/office/drawing/2014/main" id="{51F2F671-00C3-494C-9D44-0931423F6FF2}"/>
                </a:ext>
              </a:extLst>
            </p:cNvPr>
            <p:cNvSpPr>
              <a:spLocks noChangeShapeType="1"/>
            </p:cNvSpPr>
            <p:nvPr/>
          </p:nvSpPr>
          <p:spPr bwMode="auto">
            <a:xfrm>
              <a:off x="4354" y="3492"/>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7" name="Line 7">
              <a:extLst>
                <a:ext uri="{FF2B5EF4-FFF2-40B4-BE49-F238E27FC236}">
                  <a16:creationId xmlns:a16="http://schemas.microsoft.com/office/drawing/2014/main" id="{FA1F1388-0530-49D4-9E23-7D2EB4C0703B}"/>
                </a:ext>
              </a:extLst>
            </p:cNvPr>
            <p:cNvSpPr>
              <a:spLocks noChangeShapeType="1"/>
            </p:cNvSpPr>
            <p:nvPr/>
          </p:nvSpPr>
          <p:spPr bwMode="auto">
            <a:xfrm>
              <a:off x="4402" y="4212"/>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8" name="Line 8">
              <a:extLst>
                <a:ext uri="{FF2B5EF4-FFF2-40B4-BE49-F238E27FC236}">
                  <a16:creationId xmlns:a16="http://schemas.microsoft.com/office/drawing/2014/main" id="{C8618EB1-877B-41EA-B939-2751375E6C1B}"/>
                </a:ext>
              </a:extLst>
            </p:cNvPr>
            <p:cNvSpPr>
              <a:spLocks noChangeShapeType="1"/>
            </p:cNvSpPr>
            <p:nvPr/>
          </p:nvSpPr>
          <p:spPr bwMode="auto">
            <a:xfrm>
              <a:off x="4882" y="3492"/>
              <a:ext cx="0" cy="720"/>
            </a:xfrm>
            <a:prstGeom prst="line">
              <a:avLst/>
            </a:prstGeom>
            <a:noFill/>
            <a:ln w="38100">
              <a:solidFill>
                <a:srgbClr val="0000FF"/>
              </a:solidFill>
              <a:round/>
              <a:headEnd type="triangle" w="sm" len="lg"/>
              <a:tailEnd type="non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9" name="Oval 9">
              <a:extLst>
                <a:ext uri="{FF2B5EF4-FFF2-40B4-BE49-F238E27FC236}">
                  <a16:creationId xmlns:a16="http://schemas.microsoft.com/office/drawing/2014/main" id="{AFA61EFE-2362-49FD-A24E-B9E0885137EF}"/>
                </a:ext>
              </a:extLst>
            </p:cNvPr>
            <p:cNvSpPr>
              <a:spLocks noChangeArrowheads="1"/>
            </p:cNvSpPr>
            <p:nvPr/>
          </p:nvSpPr>
          <p:spPr bwMode="auto">
            <a:xfrm>
              <a:off x="4852" y="4164"/>
              <a:ext cx="48" cy="48"/>
            </a:xfrm>
            <a:prstGeom prst="ellipse">
              <a:avLst/>
            </a:prstGeom>
            <a:solidFill>
              <a:srgbClr val="FF0000"/>
            </a:solidFill>
            <a:ln w="38100">
              <a:solidFill>
                <a:srgbClr val="FF0000"/>
              </a:solidFill>
              <a:round/>
              <a:headEnd/>
              <a:tailEnd/>
            </a:ln>
          </p:spPr>
          <p:txBody>
            <a:bodyPr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0" name="Freeform 10">
              <a:extLst>
                <a:ext uri="{FF2B5EF4-FFF2-40B4-BE49-F238E27FC236}">
                  <a16:creationId xmlns:a16="http://schemas.microsoft.com/office/drawing/2014/main" id="{8013219D-619C-4B6F-9CF0-55A349750713}"/>
                </a:ext>
              </a:extLst>
            </p:cNvPr>
            <p:cNvSpPr>
              <a:spLocks/>
            </p:cNvSpPr>
            <p:nvPr/>
          </p:nvSpPr>
          <p:spPr bwMode="auto">
            <a:xfrm>
              <a:off x="4402" y="3732"/>
              <a:ext cx="432" cy="104"/>
            </a:xfrm>
            <a:custGeom>
              <a:avLst/>
              <a:gdLst>
                <a:gd name="T0" fmla="*/ 0 w 432"/>
                <a:gd name="T1" fmla="*/ 96 h 104"/>
                <a:gd name="T2" fmla="*/ 48 w 432"/>
                <a:gd name="T3" fmla="*/ 0 h 104"/>
                <a:gd name="T4" fmla="*/ 96 w 432"/>
                <a:gd name="T5" fmla="*/ 96 h 104"/>
                <a:gd name="T6" fmla="*/ 144 w 432"/>
                <a:gd name="T7" fmla="*/ 0 h 104"/>
                <a:gd name="T8" fmla="*/ 192 w 432"/>
                <a:gd name="T9" fmla="*/ 96 h 104"/>
                <a:gd name="T10" fmla="*/ 288 w 432"/>
                <a:gd name="T11" fmla="*/ 48 h 104"/>
                <a:gd name="T12" fmla="*/ 432 w 432"/>
                <a:gd name="T13" fmla="*/ 48 h 104"/>
                <a:gd name="T14" fmla="*/ 0 60000 65536"/>
                <a:gd name="T15" fmla="*/ 0 60000 65536"/>
                <a:gd name="T16" fmla="*/ 0 60000 65536"/>
                <a:gd name="T17" fmla="*/ 0 60000 65536"/>
                <a:gd name="T18" fmla="*/ 0 60000 65536"/>
                <a:gd name="T19" fmla="*/ 0 60000 65536"/>
                <a:gd name="T20" fmla="*/ 0 60000 65536"/>
                <a:gd name="T21" fmla="*/ 0 w 432"/>
                <a:gd name="T22" fmla="*/ 0 h 104"/>
                <a:gd name="T23" fmla="*/ 432 w 43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04">
                  <a:moveTo>
                    <a:pt x="0" y="96"/>
                  </a:moveTo>
                  <a:cubicBezTo>
                    <a:pt x="16" y="48"/>
                    <a:pt x="32" y="0"/>
                    <a:pt x="48" y="0"/>
                  </a:cubicBezTo>
                  <a:cubicBezTo>
                    <a:pt x="64" y="0"/>
                    <a:pt x="80" y="96"/>
                    <a:pt x="96" y="96"/>
                  </a:cubicBezTo>
                  <a:cubicBezTo>
                    <a:pt x="112" y="96"/>
                    <a:pt x="128" y="0"/>
                    <a:pt x="144" y="0"/>
                  </a:cubicBezTo>
                  <a:cubicBezTo>
                    <a:pt x="160" y="0"/>
                    <a:pt x="168" y="88"/>
                    <a:pt x="192" y="96"/>
                  </a:cubicBezTo>
                  <a:cubicBezTo>
                    <a:pt x="216" y="104"/>
                    <a:pt x="248" y="56"/>
                    <a:pt x="288" y="48"/>
                  </a:cubicBezTo>
                  <a:cubicBezTo>
                    <a:pt x="328" y="40"/>
                    <a:pt x="380" y="44"/>
                    <a:pt x="432" y="48"/>
                  </a:cubicBezTo>
                </a:path>
              </a:pathLst>
            </a:custGeom>
            <a:noFill/>
            <a:ln w="38100">
              <a:solidFill>
                <a:srgbClr val="CC33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1" name="Text Box 11">
              <a:extLst>
                <a:ext uri="{FF2B5EF4-FFF2-40B4-BE49-F238E27FC236}">
                  <a16:creationId xmlns:a16="http://schemas.microsoft.com/office/drawing/2014/main" id="{57F18B1B-2812-44A9-A9F6-ECF1ADB180BB}"/>
                </a:ext>
              </a:extLst>
            </p:cNvPr>
            <p:cNvSpPr txBox="1">
              <a:spLocks noChangeArrowheads="1"/>
            </p:cNvSpPr>
            <p:nvPr/>
          </p:nvSpPr>
          <p:spPr bwMode="auto">
            <a:xfrm>
              <a:off x="4467" y="3847"/>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h</a:t>
              </a:r>
              <a:r>
                <a:rPr kumimoji="1" lang="en-US" altLang="zh-CN">
                  <a:ea typeface="宋体" panose="02010600030101010101" pitchFamily="2" charset="-122"/>
                  <a:sym typeface="Symbol" panose="05050102010706020507" pitchFamily="18" charset="2"/>
                </a:rPr>
                <a:t></a:t>
              </a:r>
            </a:p>
          </p:txBody>
        </p:sp>
        <p:sp>
          <p:nvSpPr>
            <p:cNvPr id="72" name="Text Box 16">
              <a:extLst>
                <a:ext uri="{FF2B5EF4-FFF2-40B4-BE49-F238E27FC236}">
                  <a16:creationId xmlns:a16="http://schemas.microsoft.com/office/drawing/2014/main" id="{EA7E5923-56A4-4575-954E-29D48A4CF838}"/>
                </a:ext>
              </a:extLst>
            </p:cNvPr>
            <p:cNvSpPr txBox="1">
              <a:spLocks noChangeArrowheads="1"/>
            </p:cNvSpPr>
            <p:nvPr/>
          </p:nvSpPr>
          <p:spPr bwMode="auto">
            <a:xfrm>
              <a:off x="5426" y="3367"/>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E</a:t>
              </a:r>
              <a:r>
                <a:rPr kumimoji="1" lang="en-US" altLang="zh-CN" baseline="-25000">
                  <a:ea typeface="宋体" panose="02010600030101010101" pitchFamily="2" charset="-122"/>
                </a:rPr>
                <a:t>2</a:t>
              </a:r>
              <a:endParaRPr kumimoji="1" lang="en-US" altLang="zh-CN">
                <a:ea typeface="宋体" panose="02010600030101010101" pitchFamily="2" charset="-122"/>
              </a:endParaRPr>
            </a:p>
          </p:txBody>
        </p:sp>
        <p:sp>
          <p:nvSpPr>
            <p:cNvPr id="73" name="Text Box 17">
              <a:extLst>
                <a:ext uri="{FF2B5EF4-FFF2-40B4-BE49-F238E27FC236}">
                  <a16:creationId xmlns:a16="http://schemas.microsoft.com/office/drawing/2014/main" id="{6034FBFC-D480-436E-AB08-21DF352AF684}"/>
                </a:ext>
              </a:extLst>
            </p:cNvPr>
            <p:cNvSpPr txBox="1">
              <a:spLocks noChangeArrowheads="1"/>
            </p:cNvSpPr>
            <p:nvPr/>
          </p:nvSpPr>
          <p:spPr bwMode="auto">
            <a:xfrm>
              <a:off x="5426" y="3991"/>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E</a:t>
              </a:r>
              <a:r>
                <a:rPr kumimoji="1" lang="en-US" altLang="zh-CN" baseline="-25000">
                  <a:ea typeface="宋体" panose="02010600030101010101" pitchFamily="2" charset="-122"/>
                </a:rPr>
                <a:t>1</a:t>
              </a:r>
              <a:endParaRPr kumimoji="1" lang="en-US" altLang="zh-CN">
                <a:ea typeface="宋体" panose="02010600030101010101" pitchFamily="2" charset="-122"/>
              </a:endParaRPr>
            </a:p>
          </p:txBody>
        </p:sp>
      </p:grpSp>
      <p:grpSp>
        <p:nvGrpSpPr>
          <p:cNvPr id="74" name="Group 21">
            <a:extLst>
              <a:ext uri="{FF2B5EF4-FFF2-40B4-BE49-F238E27FC236}">
                <a16:creationId xmlns:a16="http://schemas.microsoft.com/office/drawing/2014/main" id="{DF3C33EB-7217-47E8-B983-85CC936396F5}"/>
              </a:ext>
            </a:extLst>
          </p:cNvPr>
          <p:cNvGrpSpPr>
            <a:grpSpLocks/>
          </p:cNvGrpSpPr>
          <p:nvPr/>
        </p:nvGrpSpPr>
        <p:grpSpPr bwMode="auto">
          <a:xfrm>
            <a:off x="1894226" y="5272575"/>
            <a:ext cx="2462213" cy="1552575"/>
            <a:chOff x="3969" y="3037"/>
            <a:chExt cx="1551" cy="978"/>
          </a:xfrm>
        </p:grpSpPr>
        <p:sp>
          <p:nvSpPr>
            <p:cNvPr id="75" name="Line 14">
              <a:extLst>
                <a:ext uri="{FF2B5EF4-FFF2-40B4-BE49-F238E27FC236}">
                  <a16:creationId xmlns:a16="http://schemas.microsoft.com/office/drawing/2014/main" id="{BF70F8E8-348B-4500-A3EF-ECB386B66D2D}"/>
                </a:ext>
              </a:extLst>
            </p:cNvPr>
            <p:cNvSpPr>
              <a:spLocks noChangeShapeType="1"/>
            </p:cNvSpPr>
            <p:nvPr/>
          </p:nvSpPr>
          <p:spPr bwMode="auto">
            <a:xfrm>
              <a:off x="4703" y="3181"/>
              <a:ext cx="0" cy="72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6" name="Rectangle 20">
              <a:extLst>
                <a:ext uri="{FF2B5EF4-FFF2-40B4-BE49-F238E27FC236}">
                  <a16:creationId xmlns:a16="http://schemas.microsoft.com/office/drawing/2014/main" id="{C8E3C8DC-74F1-40D0-8E89-BF8C6771CAE1}"/>
                </a:ext>
              </a:extLst>
            </p:cNvPr>
            <p:cNvSpPr>
              <a:spLocks noChangeArrowheads="1"/>
            </p:cNvSpPr>
            <p:nvPr/>
          </p:nvSpPr>
          <p:spPr bwMode="auto">
            <a:xfrm>
              <a:off x="3969" y="3037"/>
              <a:ext cx="1551" cy="978"/>
            </a:xfrm>
            <a:prstGeom prst="rect">
              <a:avLst/>
            </a:prstGeom>
            <a:noFill/>
            <a:ln w="3175">
              <a:solidFill>
                <a:schemeClr val="accent6"/>
              </a:solidFill>
              <a:miter lim="800000"/>
              <a:headEnd/>
              <a:tailEnd/>
            </a:ln>
          </p:spPr>
          <p:txBody>
            <a:bodyPr wrap="none" anchor="ctr"/>
            <a:lstStyle/>
            <a:p>
              <a:pPr>
                <a:defRPr/>
              </a:pPr>
              <a:endParaRPr lang="zh-CN" altLang="en-US"/>
            </a:p>
          </p:txBody>
        </p:sp>
        <p:sp>
          <p:nvSpPr>
            <p:cNvPr id="77" name="Line 10">
              <a:extLst>
                <a:ext uri="{FF2B5EF4-FFF2-40B4-BE49-F238E27FC236}">
                  <a16:creationId xmlns:a16="http://schemas.microsoft.com/office/drawing/2014/main" id="{76E2CE3A-D21B-452B-93C1-B38126D8C602}"/>
                </a:ext>
              </a:extLst>
            </p:cNvPr>
            <p:cNvSpPr>
              <a:spLocks noChangeShapeType="1"/>
            </p:cNvSpPr>
            <p:nvPr/>
          </p:nvSpPr>
          <p:spPr bwMode="auto">
            <a:xfrm>
              <a:off x="4103" y="3169"/>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8" name="Line 11">
              <a:extLst>
                <a:ext uri="{FF2B5EF4-FFF2-40B4-BE49-F238E27FC236}">
                  <a16:creationId xmlns:a16="http://schemas.microsoft.com/office/drawing/2014/main" id="{9001E95D-EE4F-4B9F-9326-8238DB558CA9}"/>
                </a:ext>
              </a:extLst>
            </p:cNvPr>
            <p:cNvSpPr>
              <a:spLocks noChangeShapeType="1"/>
            </p:cNvSpPr>
            <p:nvPr/>
          </p:nvSpPr>
          <p:spPr bwMode="auto">
            <a:xfrm>
              <a:off x="4151" y="3889"/>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9" name="Oval 12">
              <a:extLst>
                <a:ext uri="{FF2B5EF4-FFF2-40B4-BE49-F238E27FC236}">
                  <a16:creationId xmlns:a16="http://schemas.microsoft.com/office/drawing/2014/main" id="{0AAB165B-A9FF-4586-BC8C-C6D23F7425CB}"/>
                </a:ext>
              </a:extLst>
            </p:cNvPr>
            <p:cNvSpPr>
              <a:spLocks noChangeArrowheads="1"/>
            </p:cNvSpPr>
            <p:nvPr/>
          </p:nvSpPr>
          <p:spPr bwMode="auto">
            <a:xfrm>
              <a:off x="4679" y="3169"/>
              <a:ext cx="48" cy="48"/>
            </a:xfrm>
            <a:prstGeom prst="ellipse">
              <a:avLst/>
            </a:prstGeom>
            <a:solidFill>
              <a:srgbClr val="FF0000"/>
            </a:solidFill>
            <a:ln w="38100">
              <a:solidFill>
                <a:srgbClr val="FF0000"/>
              </a:solidFill>
              <a:round/>
              <a:headEnd/>
              <a:tailEnd/>
            </a:ln>
          </p:spPr>
          <p:txBody>
            <a:bodyPr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0" name="Freeform 15">
              <a:extLst>
                <a:ext uri="{FF2B5EF4-FFF2-40B4-BE49-F238E27FC236}">
                  <a16:creationId xmlns:a16="http://schemas.microsoft.com/office/drawing/2014/main" id="{AA5D00ED-8086-4A9F-AFC5-1A0ACE14FC17}"/>
                </a:ext>
              </a:extLst>
            </p:cNvPr>
            <p:cNvSpPr>
              <a:spLocks/>
            </p:cNvSpPr>
            <p:nvPr/>
          </p:nvSpPr>
          <p:spPr bwMode="auto">
            <a:xfrm>
              <a:off x="4727" y="3462"/>
              <a:ext cx="432" cy="104"/>
            </a:xfrm>
            <a:custGeom>
              <a:avLst/>
              <a:gdLst>
                <a:gd name="T0" fmla="*/ 0 w 432"/>
                <a:gd name="T1" fmla="*/ 96 h 104"/>
                <a:gd name="T2" fmla="*/ 48 w 432"/>
                <a:gd name="T3" fmla="*/ 0 h 104"/>
                <a:gd name="T4" fmla="*/ 96 w 432"/>
                <a:gd name="T5" fmla="*/ 96 h 104"/>
                <a:gd name="T6" fmla="*/ 144 w 432"/>
                <a:gd name="T7" fmla="*/ 0 h 104"/>
                <a:gd name="T8" fmla="*/ 192 w 432"/>
                <a:gd name="T9" fmla="*/ 96 h 104"/>
                <a:gd name="T10" fmla="*/ 288 w 432"/>
                <a:gd name="T11" fmla="*/ 48 h 104"/>
                <a:gd name="T12" fmla="*/ 432 w 432"/>
                <a:gd name="T13" fmla="*/ 48 h 104"/>
                <a:gd name="T14" fmla="*/ 0 60000 65536"/>
                <a:gd name="T15" fmla="*/ 0 60000 65536"/>
                <a:gd name="T16" fmla="*/ 0 60000 65536"/>
                <a:gd name="T17" fmla="*/ 0 60000 65536"/>
                <a:gd name="T18" fmla="*/ 0 60000 65536"/>
                <a:gd name="T19" fmla="*/ 0 60000 65536"/>
                <a:gd name="T20" fmla="*/ 0 60000 65536"/>
                <a:gd name="T21" fmla="*/ 0 w 432"/>
                <a:gd name="T22" fmla="*/ 0 h 104"/>
                <a:gd name="T23" fmla="*/ 432 w 43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04">
                  <a:moveTo>
                    <a:pt x="0" y="96"/>
                  </a:moveTo>
                  <a:cubicBezTo>
                    <a:pt x="16" y="48"/>
                    <a:pt x="32" y="0"/>
                    <a:pt x="48" y="0"/>
                  </a:cubicBezTo>
                  <a:cubicBezTo>
                    <a:pt x="64" y="0"/>
                    <a:pt x="80" y="96"/>
                    <a:pt x="96" y="96"/>
                  </a:cubicBezTo>
                  <a:cubicBezTo>
                    <a:pt x="112" y="96"/>
                    <a:pt x="128" y="0"/>
                    <a:pt x="144" y="0"/>
                  </a:cubicBezTo>
                  <a:cubicBezTo>
                    <a:pt x="160" y="0"/>
                    <a:pt x="168" y="88"/>
                    <a:pt x="192" y="96"/>
                  </a:cubicBezTo>
                  <a:cubicBezTo>
                    <a:pt x="216" y="104"/>
                    <a:pt x="248" y="56"/>
                    <a:pt x="288" y="48"/>
                  </a:cubicBezTo>
                  <a:cubicBezTo>
                    <a:pt x="328" y="40"/>
                    <a:pt x="380" y="44"/>
                    <a:pt x="432" y="48"/>
                  </a:cubicBezTo>
                </a:path>
              </a:pathLst>
            </a:custGeom>
            <a:noFill/>
            <a:ln w="38100">
              <a:solidFill>
                <a:srgbClr val="FF33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1" name="Text Box 16">
              <a:extLst>
                <a:ext uri="{FF2B5EF4-FFF2-40B4-BE49-F238E27FC236}">
                  <a16:creationId xmlns:a16="http://schemas.microsoft.com/office/drawing/2014/main" id="{455B9182-6A48-4173-BCAD-0F78BA17E471}"/>
                </a:ext>
              </a:extLst>
            </p:cNvPr>
            <p:cNvSpPr txBox="1">
              <a:spLocks noChangeArrowheads="1"/>
            </p:cNvSpPr>
            <p:nvPr/>
          </p:nvSpPr>
          <p:spPr bwMode="auto">
            <a:xfrm>
              <a:off x="4984" y="3476"/>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a:ea typeface="宋体" panose="02010600030101010101" pitchFamily="2" charset="-122"/>
                </a:rPr>
                <a:t>h</a:t>
              </a:r>
              <a:r>
                <a:rPr kumimoji="1" lang="en-US" altLang="zh-CN">
                  <a:ea typeface="宋体" panose="02010600030101010101" pitchFamily="2" charset="-122"/>
                  <a:sym typeface="Symbol" panose="05050102010706020507" pitchFamily="18" charset="2"/>
                </a:rPr>
                <a:t></a:t>
              </a:r>
            </a:p>
          </p:txBody>
        </p:sp>
        <p:sp>
          <p:nvSpPr>
            <p:cNvPr id="82" name="Text Box 17">
              <a:extLst>
                <a:ext uri="{FF2B5EF4-FFF2-40B4-BE49-F238E27FC236}">
                  <a16:creationId xmlns:a16="http://schemas.microsoft.com/office/drawing/2014/main" id="{6D8528BC-DCA3-462A-B518-5F539D3FA2C7}"/>
                </a:ext>
              </a:extLst>
            </p:cNvPr>
            <p:cNvSpPr txBox="1">
              <a:spLocks noChangeArrowheads="1"/>
            </p:cNvSpPr>
            <p:nvPr/>
          </p:nvSpPr>
          <p:spPr bwMode="auto">
            <a:xfrm>
              <a:off x="5181" y="3037"/>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dirty="0">
                  <a:ea typeface="宋体" panose="02010600030101010101" pitchFamily="2" charset="-122"/>
                </a:rPr>
                <a:t>E</a:t>
              </a:r>
              <a:r>
                <a:rPr kumimoji="1" lang="en-US" altLang="zh-CN" baseline="-25000" dirty="0">
                  <a:ea typeface="宋体" panose="02010600030101010101" pitchFamily="2" charset="-122"/>
                </a:rPr>
                <a:t>2</a:t>
              </a:r>
              <a:endParaRPr kumimoji="1" lang="en-US" altLang="zh-CN" dirty="0">
                <a:ea typeface="宋体" panose="02010600030101010101" pitchFamily="2" charset="-122"/>
              </a:endParaRPr>
            </a:p>
          </p:txBody>
        </p:sp>
        <p:sp>
          <p:nvSpPr>
            <p:cNvPr id="83" name="Text Box 18">
              <a:extLst>
                <a:ext uri="{FF2B5EF4-FFF2-40B4-BE49-F238E27FC236}">
                  <a16:creationId xmlns:a16="http://schemas.microsoft.com/office/drawing/2014/main" id="{96875EB5-7C82-48A2-A270-CF1D1C205DE5}"/>
                </a:ext>
              </a:extLst>
            </p:cNvPr>
            <p:cNvSpPr txBox="1">
              <a:spLocks noChangeArrowheads="1"/>
            </p:cNvSpPr>
            <p:nvPr/>
          </p:nvSpPr>
          <p:spPr bwMode="auto">
            <a:xfrm>
              <a:off x="5226" y="3763"/>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nchor="ctr">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algn="ctr" eaLnBrk="1" hangingPunct="1"/>
              <a:r>
                <a:rPr kumimoji="1" lang="en-US" altLang="zh-CN" i="1" dirty="0">
                  <a:ea typeface="宋体" panose="02010600030101010101" pitchFamily="2" charset="-122"/>
                </a:rPr>
                <a:t>E</a:t>
              </a:r>
              <a:r>
                <a:rPr kumimoji="1" lang="en-US" altLang="zh-CN" baseline="-25000" dirty="0">
                  <a:ea typeface="宋体" panose="02010600030101010101" pitchFamily="2" charset="-122"/>
                </a:rPr>
                <a:t>1</a:t>
              </a:r>
              <a:endParaRPr kumimoji="1" lang="en-US" altLang="zh-CN" dirty="0">
                <a:ea typeface="宋体" panose="02010600030101010101" pitchFamily="2" charset="-122"/>
              </a:endParaRPr>
            </a:p>
          </p:txBody>
        </p:sp>
      </p:grpSp>
      <p:sp>
        <p:nvSpPr>
          <p:cNvPr id="84" name="文本框 83">
            <a:extLst>
              <a:ext uri="{FF2B5EF4-FFF2-40B4-BE49-F238E27FC236}">
                <a16:creationId xmlns:a16="http://schemas.microsoft.com/office/drawing/2014/main" id="{C83BD55F-1DE2-4215-ACAA-76865C395558}"/>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0"/>
          <p:cNvSpPr txBox="1">
            <a:spLocks noChangeArrowheads="1"/>
          </p:cNvSpPr>
          <p:nvPr/>
        </p:nvSpPr>
        <p:spPr bwMode="auto">
          <a:xfrm>
            <a:off x="523559" y="700814"/>
            <a:ext cx="1600416"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zh-CN" sz="2200" dirty="0">
                <a:solidFill>
                  <a:srgbClr val="9900FF"/>
                </a:solidFill>
              </a:rPr>
              <a:t>粒子数反转</a:t>
            </a:r>
            <a:endParaRPr kumimoji="1" lang="zh-CN" altLang="en-US" sz="2200" dirty="0">
              <a:solidFill>
                <a:srgbClr val="9900FF"/>
              </a:solidFill>
            </a:endParaRPr>
          </a:p>
        </p:txBody>
      </p:sp>
      <p:sp>
        <p:nvSpPr>
          <p:cNvPr id="258090" name="Text Box 42"/>
          <p:cNvSpPr txBox="1">
            <a:spLocks noChangeArrowheads="1"/>
          </p:cNvSpPr>
          <p:nvPr/>
        </p:nvSpPr>
        <p:spPr bwMode="auto">
          <a:xfrm>
            <a:off x="591154" y="2219991"/>
            <a:ext cx="7884876" cy="104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buFontTx/>
              <a:buChar char="•"/>
            </a:pPr>
            <a:r>
              <a:rPr kumimoji="1" lang="zh-CN" altLang="en-US" sz="2200" dirty="0">
                <a:solidFill>
                  <a:schemeClr val="tx1"/>
                </a:solidFill>
              </a:rPr>
              <a:t>　选取适当的工作物质，如三能级或四能级系统</a:t>
            </a:r>
            <a:endParaRPr kumimoji="1" lang="en-US" altLang="zh-CN" sz="2200" dirty="0">
              <a:solidFill>
                <a:schemeClr val="tx1"/>
              </a:solidFill>
            </a:endParaRPr>
          </a:p>
          <a:p>
            <a:pPr eaLnBrk="1" hangingPunct="1">
              <a:lnSpc>
                <a:spcPct val="150000"/>
              </a:lnSpc>
              <a:buFontTx/>
              <a:buChar char="•"/>
            </a:pPr>
            <a:r>
              <a:rPr kumimoji="1" lang="zh-CN" altLang="en-US" sz="2200" dirty="0">
                <a:solidFill>
                  <a:schemeClr val="tx1"/>
                </a:solidFill>
              </a:rPr>
              <a:t>　光抽运速度必须足够快，或泵浦功率足够大</a:t>
            </a:r>
          </a:p>
        </p:txBody>
      </p:sp>
      <p:sp>
        <p:nvSpPr>
          <p:cNvPr id="25" name="Text Box 19">
            <a:extLst>
              <a:ext uri="{FF2B5EF4-FFF2-40B4-BE49-F238E27FC236}">
                <a16:creationId xmlns:a16="http://schemas.microsoft.com/office/drawing/2014/main" id="{8EC4D608-0A29-413C-9F5C-9B6B8F4D64F7}"/>
              </a:ext>
            </a:extLst>
          </p:cNvPr>
          <p:cNvSpPr txBox="1">
            <a:spLocks noChangeArrowheads="1"/>
          </p:cNvSpPr>
          <p:nvPr/>
        </p:nvSpPr>
        <p:spPr bwMode="auto">
          <a:xfrm>
            <a:off x="680076" y="1372571"/>
            <a:ext cx="9720116" cy="550793"/>
          </a:xfrm>
          <a:prstGeom prst="rect">
            <a:avLst/>
          </a:prstGeom>
          <a:noFill/>
          <a:ln w="3175">
            <a:noFill/>
            <a:miter lim="800000"/>
            <a:headEnd/>
            <a:tailEnd type="none" w="sm" len="lg"/>
          </a:ln>
        </p:spPr>
        <p:txBody>
          <a:bodyPr wrap="square" lIns="90000" tIns="46800" rIns="90000" bIns="46800">
            <a:spAutoFit/>
          </a:bodyPr>
          <a:lstStyle/>
          <a:p>
            <a:pPr>
              <a:lnSpc>
                <a:spcPct val="150000"/>
              </a:lnSpc>
              <a:defRPr/>
            </a:pPr>
            <a:r>
              <a:rPr kumimoji="1" lang="zh-CN" altLang="en-US" sz="2200" b="1" dirty="0"/>
              <a:t>激光产生的必要条件：</a:t>
            </a:r>
            <a:r>
              <a:rPr kumimoji="1" lang="en-US" altLang="zh-CN" sz="2200" b="1" i="1" dirty="0"/>
              <a:t>N</a:t>
            </a:r>
            <a:r>
              <a:rPr kumimoji="1" lang="en-US" altLang="zh-CN" sz="2200" b="1" baseline="-25000" dirty="0"/>
              <a:t>2</a:t>
            </a:r>
            <a:r>
              <a:rPr kumimoji="1" lang="en-US" altLang="zh-CN" sz="2200" b="1" dirty="0"/>
              <a:t>&gt;</a:t>
            </a:r>
            <a:r>
              <a:rPr kumimoji="1" lang="en-US" altLang="zh-CN" sz="2200" b="1" i="1" dirty="0"/>
              <a:t>N</a:t>
            </a:r>
            <a:r>
              <a:rPr kumimoji="1" lang="en-US" altLang="zh-CN" sz="2200" b="1" baseline="-25000" dirty="0"/>
              <a:t>1</a:t>
            </a:r>
            <a:r>
              <a:rPr kumimoji="1" lang="zh-CN" altLang="en-US" sz="2200" b="1" dirty="0"/>
              <a:t>（</a:t>
            </a:r>
            <a:r>
              <a:rPr kumimoji="1" lang="zh-CN" altLang="en-US" sz="2200" b="1" dirty="0">
                <a:solidFill>
                  <a:srgbClr val="CC0099"/>
                </a:solidFill>
              </a:rPr>
              <a:t>粒子数反转</a:t>
            </a:r>
            <a:r>
              <a:rPr kumimoji="1" lang="zh-CN" altLang="en-US" sz="2200" b="1" dirty="0"/>
              <a:t>）</a:t>
            </a:r>
            <a:r>
              <a:rPr kumimoji="1" lang="zh-CN" altLang="zh-CN" sz="2200" b="1" dirty="0"/>
              <a:t>时，受激辐射将产生光放大</a:t>
            </a:r>
            <a:endParaRPr kumimoji="1" lang="zh-CN" altLang="en-US" sz="2200" b="1" dirty="0"/>
          </a:p>
        </p:txBody>
      </p:sp>
      <p:sp>
        <p:nvSpPr>
          <p:cNvPr id="26" name="Text Box 25">
            <a:extLst>
              <a:ext uri="{FF2B5EF4-FFF2-40B4-BE49-F238E27FC236}">
                <a16:creationId xmlns:a16="http://schemas.microsoft.com/office/drawing/2014/main" id="{594CF8B9-AFF1-4A51-ABF7-89A8C429A029}"/>
              </a:ext>
            </a:extLst>
          </p:cNvPr>
          <p:cNvSpPr txBox="1">
            <a:spLocks noChangeArrowheads="1"/>
          </p:cNvSpPr>
          <p:nvPr/>
        </p:nvSpPr>
        <p:spPr bwMode="auto">
          <a:xfrm>
            <a:off x="523559" y="3856013"/>
            <a:ext cx="2451610"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zh-CN" sz="2200" dirty="0">
                <a:solidFill>
                  <a:srgbClr val="9900FF"/>
                </a:solidFill>
              </a:rPr>
              <a:t>激光器的基本结构</a:t>
            </a:r>
            <a:endParaRPr kumimoji="1" lang="zh-CN" altLang="en-US" sz="2200" dirty="0">
              <a:solidFill>
                <a:srgbClr val="9900FF"/>
              </a:solidFill>
            </a:endParaRPr>
          </a:p>
        </p:txBody>
      </p:sp>
      <p:sp>
        <p:nvSpPr>
          <p:cNvPr id="27" name="Text Box 49">
            <a:extLst>
              <a:ext uri="{FF2B5EF4-FFF2-40B4-BE49-F238E27FC236}">
                <a16:creationId xmlns:a16="http://schemas.microsoft.com/office/drawing/2014/main" id="{F3E4798E-F5A6-40AD-A773-3226C9F1161C}"/>
              </a:ext>
            </a:extLst>
          </p:cNvPr>
          <p:cNvSpPr txBox="1">
            <a:spLocks noChangeArrowheads="1"/>
          </p:cNvSpPr>
          <p:nvPr/>
        </p:nvSpPr>
        <p:spPr bwMode="auto">
          <a:xfrm>
            <a:off x="591154" y="4423342"/>
            <a:ext cx="9809038" cy="155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lnSpc>
                <a:spcPct val="150000"/>
              </a:lnSpc>
              <a:buFontTx/>
              <a:buChar char="•"/>
            </a:pPr>
            <a:r>
              <a:rPr kumimoji="1" lang="zh-CN" altLang="en-US" sz="2200" dirty="0">
                <a:solidFill>
                  <a:schemeClr val="tx1"/>
                </a:solidFill>
              </a:rPr>
              <a:t>　</a:t>
            </a:r>
            <a:r>
              <a:rPr kumimoji="1" lang="zh-CN" altLang="en-US" sz="2200" dirty="0">
                <a:solidFill>
                  <a:srgbClr val="CC0099"/>
                </a:solidFill>
              </a:rPr>
              <a:t>泵浦</a:t>
            </a:r>
            <a:r>
              <a:rPr kumimoji="1" lang="zh-CN" altLang="en-US" sz="2200" dirty="0">
                <a:solidFill>
                  <a:schemeClr val="tx1"/>
                </a:solidFill>
              </a:rPr>
              <a:t>：实现光抽运</a:t>
            </a:r>
          </a:p>
          <a:p>
            <a:pPr eaLnBrk="1" hangingPunct="1">
              <a:lnSpc>
                <a:spcPct val="150000"/>
              </a:lnSpc>
              <a:buFontTx/>
              <a:buChar char="•"/>
            </a:pPr>
            <a:r>
              <a:rPr kumimoji="1" lang="zh-CN" altLang="en-US" sz="2200" dirty="0">
                <a:solidFill>
                  <a:schemeClr val="tx1"/>
                </a:solidFill>
              </a:rPr>
              <a:t>　</a:t>
            </a:r>
            <a:r>
              <a:rPr kumimoji="1" lang="zh-CN" altLang="en-US" sz="2200" dirty="0">
                <a:solidFill>
                  <a:srgbClr val="CC0099"/>
                </a:solidFill>
              </a:rPr>
              <a:t>工作物质</a:t>
            </a:r>
            <a:r>
              <a:rPr kumimoji="1" lang="zh-CN" altLang="en-US" sz="2200" dirty="0">
                <a:solidFill>
                  <a:schemeClr val="tx1"/>
                </a:solidFill>
              </a:rPr>
              <a:t>：吸收泵浦能量实现粒子数反转、产生激光</a:t>
            </a:r>
          </a:p>
          <a:p>
            <a:pPr eaLnBrk="1" hangingPunct="1">
              <a:lnSpc>
                <a:spcPct val="150000"/>
              </a:lnSpc>
              <a:buFontTx/>
              <a:buChar char="•"/>
            </a:pPr>
            <a:r>
              <a:rPr kumimoji="1" lang="zh-CN" altLang="en-US" sz="2200" dirty="0">
                <a:solidFill>
                  <a:schemeClr val="tx1"/>
                </a:solidFill>
              </a:rPr>
              <a:t>　</a:t>
            </a:r>
            <a:r>
              <a:rPr kumimoji="1" lang="zh-CN" altLang="en-US" sz="2200" dirty="0">
                <a:solidFill>
                  <a:srgbClr val="CC0099"/>
                </a:solidFill>
              </a:rPr>
              <a:t>谐振腔</a:t>
            </a:r>
            <a:r>
              <a:rPr kumimoji="1" lang="zh-CN" altLang="en-US" sz="2200" dirty="0">
                <a:solidFill>
                  <a:schemeClr val="tx1"/>
                </a:solidFill>
              </a:rPr>
              <a:t>：保证激光的单色性、方向性，提供正反馈，产生大量同态光子</a:t>
            </a:r>
          </a:p>
        </p:txBody>
      </p:sp>
      <p:sp>
        <p:nvSpPr>
          <p:cNvPr id="9" name="文本框 8">
            <a:extLst>
              <a:ext uri="{FF2B5EF4-FFF2-40B4-BE49-F238E27FC236}">
                <a16:creationId xmlns:a16="http://schemas.microsoft.com/office/drawing/2014/main" id="{9DDB0909-C967-40F0-A6E9-677AE0B8D739}"/>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9097" name="Text Box 25"/>
          <p:cNvSpPr txBox="1">
            <a:spLocks noChangeArrowheads="1"/>
          </p:cNvSpPr>
          <p:nvPr/>
        </p:nvSpPr>
        <p:spPr bwMode="auto">
          <a:xfrm>
            <a:off x="831422" y="1108711"/>
            <a:ext cx="1884147"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dirty="0">
                <a:solidFill>
                  <a:srgbClr val="9900FF"/>
                </a:solidFill>
              </a:rPr>
              <a:t>激光器的分类</a:t>
            </a:r>
          </a:p>
        </p:txBody>
      </p:sp>
      <p:sp>
        <p:nvSpPr>
          <p:cNvPr id="27" name="文本框 26">
            <a:extLst>
              <a:ext uri="{FF2B5EF4-FFF2-40B4-BE49-F238E27FC236}">
                <a16:creationId xmlns:a16="http://schemas.microsoft.com/office/drawing/2014/main" id="{06105E6C-F47C-484D-AA68-170D4D53164D}"/>
              </a:ext>
            </a:extLst>
          </p:cNvPr>
          <p:cNvSpPr txBox="1"/>
          <p:nvPr/>
        </p:nvSpPr>
        <p:spPr>
          <a:xfrm>
            <a:off x="1052124" y="1871041"/>
            <a:ext cx="9363461" cy="10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defPPr>
              <a:defRPr lang="zh-CN"/>
            </a:defPPr>
            <a:lvl1pPr>
              <a:lnSpc>
                <a:spcPct val="150000"/>
              </a:lnSpc>
              <a:buFontTx/>
              <a:buChar char="•"/>
              <a:defRPr kumimoji="1" sz="2200" b="1">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r>
              <a:rPr lang="zh-CN" altLang="en-US" dirty="0"/>
              <a:t>按照工作物质分：固体激光器、液体激光器、气体激光器和半导体激光器</a:t>
            </a:r>
            <a:endParaRPr lang="en-US" altLang="zh-CN" dirty="0"/>
          </a:p>
          <a:p>
            <a:r>
              <a:rPr lang="zh-CN" altLang="en-US" dirty="0"/>
              <a:t>按照激光输出方式分：连续输出激光器和脉冲输出激光器</a:t>
            </a:r>
          </a:p>
        </p:txBody>
      </p:sp>
      <p:sp>
        <p:nvSpPr>
          <p:cNvPr id="29" name="Text Box 25">
            <a:extLst>
              <a:ext uri="{FF2B5EF4-FFF2-40B4-BE49-F238E27FC236}">
                <a16:creationId xmlns:a16="http://schemas.microsoft.com/office/drawing/2014/main" id="{00C722CC-494A-46B2-A128-DDAA2F9520AE}"/>
              </a:ext>
            </a:extLst>
          </p:cNvPr>
          <p:cNvSpPr txBox="1">
            <a:spLocks noChangeArrowheads="1"/>
          </p:cNvSpPr>
          <p:nvPr/>
        </p:nvSpPr>
        <p:spPr bwMode="auto">
          <a:xfrm>
            <a:off x="830528" y="3445738"/>
            <a:ext cx="1600416"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200" dirty="0">
                <a:solidFill>
                  <a:srgbClr val="9900FF"/>
                </a:solidFill>
              </a:rPr>
              <a:t>激光的特点</a:t>
            </a:r>
          </a:p>
        </p:txBody>
      </p:sp>
      <p:sp>
        <p:nvSpPr>
          <p:cNvPr id="3" name="矩形 2">
            <a:extLst>
              <a:ext uri="{FF2B5EF4-FFF2-40B4-BE49-F238E27FC236}">
                <a16:creationId xmlns:a16="http://schemas.microsoft.com/office/drawing/2014/main" id="{9AD27685-9AD9-47F9-870D-A5D5367940C7}"/>
              </a:ext>
            </a:extLst>
          </p:cNvPr>
          <p:cNvSpPr/>
          <p:nvPr/>
        </p:nvSpPr>
        <p:spPr>
          <a:xfrm>
            <a:off x="1052124" y="4208068"/>
            <a:ext cx="9443044" cy="53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p>
            <a:pPr>
              <a:lnSpc>
                <a:spcPct val="150000"/>
              </a:lnSpc>
              <a:buFontTx/>
              <a:buChar char="•"/>
            </a:pPr>
            <a:r>
              <a:rPr kumimoji="1" lang="zh-CN" altLang="en-US" sz="2200" b="1" dirty="0">
                <a:latin typeface="Times New Roman" panose="02020603050405020304" pitchFamily="18" charset="0"/>
                <a:ea typeface="黑体" panose="02010609060101010101" pitchFamily="49" charset="-122"/>
              </a:rPr>
              <a:t>受激辐射相干光，具有单色性、方向性、相干性、高简并与高强度性</a:t>
            </a:r>
          </a:p>
        </p:txBody>
      </p:sp>
      <p:sp>
        <p:nvSpPr>
          <p:cNvPr id="8" name="文本框 7">
            <a:extLst>
              <a:ext uri="{FF2B5EF4-FFF2-40B4-BE49-F238E27FC236}">
                <a16:creationId xmlns:a16="http://schemas.microsoft.com/office/drawing/2014/main" id="{1219EDD3-1CB8-40B5-862F-ED7B6EA5B197}"/>
              </a:ext>
            </a:extLst>
          </p:cNvPr>
          <p:cNvSpPr txBox="1"/>
          <p:nvPr/>
        </p:nvSpPr>
        <p:spPr>
          <a:xfrm>
            <a:off x="7976078" y="60904"/>
            <a:ext cx="1346844"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早期量子论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0">
            <a:extLst>
              <a:ext uri="{FF2B5EF4-FFF2-40B4-BE49-F238E27FC236}">
                <a16:creationId xmlns:a16="http://schemas.microsoft.com/office/drawing/2014/main" id="{926FFC54-EFF0-4667-8B4F-DEC9DEFDCB92}"/>
              </a:ext>
            </a:extLst>
          </p:cNvPr>
          <p:cNvSpPr txBox="1">
            <a:spLocks noChangeArrowheads="1"/>
          </p:cNvSpPr>
          <p:nvPr/>
        </p:nvSpPr>
        <p:spPr bwMode="auto">
          <a:xfrm>
            <a:off x="3365564" y="951993"/>
            <a:ext cx="406275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eaLnBrk="0" hangingPunct="0">
              <a:defRPr sz="2000" b="1">
                <a:solidFill>
                  <a:srgbClr val="0000FF"/>
                </a:solidFill>
                <a:latin typeface="Times New Roman" panose="02020603050405020304" pitchFamily="18" charset="0"/>
                <a:ea typeface="黑体" panose="02010609060101010101" pitchFamily="49" charset="-122"/>
              </a:defRPr>
            </a:lvl1pPr>
            <a:lvl2pPr marL="742950" indent="-285750" eaLnBrk="0" hangingPunct="0">
              <a:defRPr sz="2000" b="1">
                <a:solidFill>
                  <a:srgbClr val="0000FF"/>
                </a:solidFill>
                <a:latin typeface="Times New Roman" panose="02020603050405020304" pitchFamily="18" charset="0"/>
                <a:ea typeface="黑体" panose="02010609060101010101" pitchFamily="49" charset="-122"/>
              </a:defRPr>
            </a:lvl2pPr>
            <a:lvl3pPr marL="1143000" indent="-228600" eaLnBrk="0" hangingPunct="0">
              <a:defRPr sz="2000" b="1">
                <a:solidFill>
                  <a:srgbClr val="0000FF"/>
                </a:solidFill>
                <a:latin typeface="Times New Roman" panose="02020603050405020304" pitchFamily="18" charset="0"/>
                <a:ea typeface="黑体" panose="02010609060101010101" pitchFamily="49" charset="-122"/>
              </a:defRPr>
            </a:lvl3pPr>
            <a:lvl4pPr marL="1600200" indent="-228600" eaLnBrk="0" hangingPunct="0">
              <a:defRPr sz="2000" b="1">
                <a:solidFill>
                  <a:srgbClr val="0000FF"/>
                </a:solidFill>
                <a:latin typeface="Times New Roman" panose="02020603050405020304" pitchFamily="18" charset="0"/>
                <a:ea typeface="黑体" panose="02010609060101010101" pitchFamily="49" charset="-122"/>
              </a:defRPr>
            </a:lvl4pPr>
            <a:lvl5pPr marL="2057400" indent="-228600" eaLnBrk="0" hangingPunct="0">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50000"/>
              </a:spcBef>
              <a:spcAft>
                <a:spcPct val="0"/>
              </a:spcAft>
              <a:defRPr sz="2000" b="1">
                <a:solidFill>
                  <a:srgbClr val="0000FF"/>
                </a:solidFill>
                <a:latin typeface="Times New Roman" panose="02020603050405020304" pitchFamily="18" charset="0"/>
                <a:ea typeface="黑体" panose="02010609060101010101" pitchFamily="49" charset="-122"/>
              </a:defRPr>
            </a:lvl9pPr>
          </a:lstStyle>
          <a:p>
            <a:pPr eaLnBrk="1" hangingPunct="1"/>
            <a:r>
              <a:rPr kumimoji="1" lang="zh-CN" altLang="en-US" sz="2400" dirty="0">
                <a:solidFill>
                  <a:srgbClr val="006600"/>
                </a:solidFill>
                <a:sym typeface="Symbol" panose="05050102010706020507" pitchFamily="18" charset="2"/>
              </a:rPr>
              <a:t>第</a:t>
            </a:r>
            <a:r>
              <a:rPr kumimoji="1" lang="en-US" altLang="zh-CN" sz="2400" dirty="0">
                <a:solidFill>
                  <a:srgbClr val="006600"/>
                </a:solidFill>
                <a:sym typeface="Symbol" panose="05050102010706020507" pitchFamily="18" charset="2"/>
              </a:rPr>
              <a:t>17</a:t>
            </a:r>
            <a:r>
              <a:rPr kumimoji="1" lang="zh-CN" altLang="en-US" sz="2400" dirty="0">
                <a:solidFill>
                  <a:srgbClr val="006600"/>
                </a:solidFill>
                <a:sym typeface="Symbol" panose="05050102010706020507" pitchFamily="18" charset="2"/>
              </a:rPr>
              <a:t>章   量子力学初步</a:t>
            </a:r>
            <a:endParaRPr kumimoji="1" lang="zh-CN" altLang="en-US" sz="2400" dirty="0">
              <a:solidFill>
                <a:srgbClr val="006600"/>
              </a:solidFill>
            </a:endParaRPr>
          </a:p>
        </p:txBody>
      </p:sp>
      <p:sp>
        <p:nvSpPr>
          <p:cNvPr id="7" name="文本框 6">
            <a:extLst>
              <a:ext uri="{FF2B5EF4-FFF2-40B4-BE49-F238E27FC236}">
                <a16:creationId xmlns:a16="http://schemas.microsoft.com/office/drawing/2014/main" id="{3864BB09-C087-4724-963B-7BDF3F57BAA9}"/>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
        <p:nvSpPr>
          <p:cNvPr id="8" name="Text Box 56">
            <a:extLst>
              <a:ext uri="{FF2B5EF4-FFF2-40B4-BE49-F238E27FC236}">
                <a16:creationId xmlns:a16="http://schemas.microsoft.com/office/drawing/2014/main" id="{895F6919-02D1-4CD6-9161-23F6CFFB262A}"/>
              </a:ext>
            </a:extLst>
          </p:cNvPr>
          <p:cNvSpPr txBox="1">
            <a:spLocks noChangeArrowheads="1"/>
          </p:cNvSpPr>
          <p:nvPr/>
        </p:nvSpPr>
        <p:spPr bwMode="auto">
          <a:xfrm>
            <a:off x="2354498" y="1638831"/>
            <a:ext cx="6084887" cy="5026185"/>
          </a:xfrm>
          <a:prstGeom prst="rect">
            <a:avLst/>
          </a:prstGeom>
          <a:noFill/>
          <a:ln w="9525">
            <a:noFill/>
            <a:miter lim="800000"/>
            <a:headEn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marL="342900" indent="-342900" eaLnBrk="1" hangingPunct="1">
              <a:lnSpc>
                <a:spcPct val="140000"/>
              </a:lnSpc>
              <a:spcBef>
                <a:spcPct val="50000"/>
              </a:spcBef>
              <a:buClrTx/>
              <a:buSzTx/>
              <a:buFont typeface="Wingdings" panose="05000000000000000000" pitchFamily="2" charset="2"/>
              <a:buChar char="p"/>
            </a:pPr>
            <a:r>
              <a:rPr kumimoji="1" lang="zh-CN" altLang="en-US" sz="2200" b="1" dirty="0">
                <a:solidFill>
                  <a:srgbClr val="6600FF"/>
                </a:solidFill>
              </a:rPr>
              <a:t>实物粒子的波粒二象性</a:t>
            </a:r>
            <a:endParaRPr kumimoji="1" lang="en-US" altLang="zh-CN" sz="2200" b="1" dirty="0">
              <a:solidFill>
                <a:srgbClr val="0000FF"/>
              </a:solidFill>
            </a:endParaRPr>
          </a:p>
          <a:p>
            <a:pPr eaLnBrk="1" hangingPunct="1">
              <a:lnSpc>
                <a:spcPct val="140000"/>
              </a:lnSpc>
              <a:spcBef>
                <a:spcPct val="50000"/>
              </a:spcBef>
              <a:buClrTx/>
              <a:buSzTx/>
              <a:buFontTx/>
              <a:buNone/>
            </a:pPr>
            <a:r>
              <a:rPr kumimoji="1" lang="en-US" altLang="zh-CN" sz="2200" b="1" dirty="0"/>
              <a:t>    1.  </a:t>
            </a:r>
            <a:r>
              <a:rPr kumimoji="1" lang="zh-CN" altLang="en-US" sz="2200" b="1" dirty="0"/>
              <a:t>微观粒子的波粒二象性</a:t>
            </a:r>
          </a:p>
          <a:p>
            <a:pPr eaLnBrk="1" hangingPunct="1">
              <a:lnSpc>
                <a:spcPct val="140000"/>
              </a:lnSpc>
              <a:spcBef>
                <a:spcPct val="50000"/>
              </a:spcBef>
              <a:buClrTx/>
              <a:buSzTx/>
              <a:buFontTx/>
              <a:buNone/>
            </a:pPr>
            <a:r>
              <a:rPr kumimoji="1" lang="zh-CN" altLang="en-US" sz="2200" b="1" dirty="0"/>
              <a:t>    </a:t>
            </a:r>
            <a:r>
              <a:rPr kumimoji="1" lang="en-US" altLang="zh-CN" sz="2200" b="1" dirty="0"/>
              <a:t>2.  </a:t>
            </a:r>
            <a:r>
              <a:rPr kumimoji="1" lang="zh-CN" altLang="en-US" sz="2200" b="1" dirty="0"/>
              <a:t>不确定关系</a:t>
            </a:r>
          </a:p>
          <a:p>
            <a:pPr eaLnBrk="1" hangingPunct="1">
              <a:lnSpc>
                <a:spcPct val="140000"/>
              </a:lnSpc>
              <a:spcBef>
                <a:spcPct val="50000"/>
              </a:spcBef>
              <a:buClrTx/>
              <a:buSzTx/>
              <a:buFontTx/>
              <a:buNone/>
            </a:pPr>
            <a:r>
              <a:rPr kumimoji="1" lang="zh-CN" altLang="en-US" sz="2200" b="1" dirty="0"/>
              <a:t>    </a:t>
            </a:r>
            <a:r>
              <a:rPr kumimoji="1" lang="en-US" altLang="zh-CN" sz="2200" b="1" dirty="0"/>
              <a:t>3.  </a:t>
            </a:r>
            <a:r>
              <a:rPr kumimoji="1" lang="zh-CN" altLang="en-US" sz="2200" b="1" dirty="0"/>
              <a:t>波粒二象性的定量化描述方法</a:t>
            </a:r>
            <a:r>
              <a:rPr kumimoji="1" lang="en-US" altLang="zh-CN" sz="2200" b="1" dirty="0"/>
              <a:t>——</a:t>
            </a:r>
            <a:r>
              <a:rPr kumimoji="1" lang="zh-CN" altLang="en-US" sz="2200" b="1" dirty="0"/>
              <a:t>波函数</a:t>
            </a:r>
            <a:endParaRPr kumimoji="1" lang="en-US" altLang="zh-CN" sz="2200" b="1" dirty="0"/>
          </a:p>
          <a:p>
            <a:pPr marL="342900" indent="-342900" eaLnBrk="1" hangingPunct="1">
              <a:lnSpc>
                <a:spcPct val="140000"/>
              </a:lnSpc>
              <a:spcBef>
                <a:spcPct val="50000"/>
              </a:spcBef>
              <a:buClrTx/>
              <a:buSzTx/>
              <a:buFont typeface="Wingdings" panose="05000000000000000000" pitchFamily="2" charset="2"/>
              <a:buChar char="p"/>
            </a:pPr>
            <a:r>
              <a:rPr kumimoji="1" lang="zh-CN" altLang="en-US" sz="2200" b="1" dirty="0">
                <a:solidFill>
                  <a:srgbClr val="6600FF"/>
                </a:solidFill>
              </a:rPr>
              <a:t>波动力学的建立及初步应用</a:t>
            </a:r>
          </a:p>
          <a:p>
            <a:pPr eaLnBrk="1" hangingPunct="1">
              <a:lnSpc>
                <a:spcPct val="140000"/>
              </a:lnSpc>
              <a:spcBef>
                <a:spcPct val="50000"/>
              </a:spcBef>
              <a:buClrTx/>
              <a:buSzTx/>
              <a:buFontTx/>
              <a:buNone/>
            </a:pPr>
            <a:r>
              <a:rPr kumimoji="1" lang="zh-CN" altLang="en-US" sz="2200" b="1" dirty="0"/>
              <a:t>    </a:t>
            </a:r>
            <a:r>
              <a:rPr kumimoji="1" lang="en-US" altLang="zh-CN" sz="2200" b="1" dirty="0"/>
              <a:t>4.  </a:t>
            </a:r>
            <a:r>
              <a:rPr kumimoji="1" lang="zh-CN" altLang="en-US" sz="2200" b="1" dirty="0"/>
              <a:t>非相对论薛定谔方程的建立</a:t>
            </a:r>
          </a:p>
          <a:p>
            <a:pPr eaLnBrk="1" hangingPunct="1">
              <a:lnSpc>
                <a:spcPct val="140000"/>
              </a:lnSpc>
              <a:spcBef>
                <a:spcPct val="50000"/>
              </a:spcBef>
              <a:buClrTx/>
              <a:buSzTx/>
              <a:buFontTx/>
              <a:buNone/>
            </a:pPr>
            <a:r>
              <a:rPr kumimoji="1" lang="zh-CN" altLang="en-US" sz="2200" b="1" dirty="0"/>
              <a:t>    </a:t>
            </a:r>
            <a:r>
              <a:rPr kumimoji="1" lang="en-US" altLang="zh-CN" sz="2200" b="1" dirty="0"/>
              <a:t>5.  </a:t>
            </a:r>
            <a:r>
              <a:rPr kumimoji="1" lang="zh-CN" altLang="en-US" sz="2200" b="1" dirty="0"/>
              <a:t>薛定谔方程对氢原子的描述</a:t>
            </a:r>
            <a:endParaRPr kumimoji="1" lang="en-US" altLang="zh-CN" sz="2200" b="1" dirty="0"/>
          </a:p>
          <a:p>
            <a:pPr eaLnBrk="1" hangingPunct="1">
              <a:lnSpc>
                <a:spcPct val="140000"/>
              </a:lnSpc>
              <a:spcBef>
                <a:spcPct val="50000"/>
              </a:spcBef>
              <a:buClrTx/>
              <a:buSzTx/>
              <a:buFontTx/>
              <a:buNone/>
            </a:pPr>
            <a:r>
              <a:rPr kumimoji="1" lang="en-US" altLang="zh-CN" sz="2200" b="1" dirty="0"/>
              <a:t>    6.  Pauli</a:t>
            </a:r>
            <a:r>
              <a:rPr kumimoji="1" lang="zh-CN" altLang="en-US" sz="2200" b="1" dirty="0"/>
              <a:t>不相容原理与元素周期表</a:t>
            </a:r>
            <a:endParaRPr kumimoji="1" lang="en-US" altLang="zh-CN" sz="2200" b="1" dirty="0"/>
          </a:p>
        </p:txBody>
      </p:sp>
    </p:spTree>
    <p:extLst>
      <p:ext uri="{BB962C8B-B14F-4D97-AF65-F5344CB8AC3E}">
        <p14:creationId xmlns:p14="http://schemas.microsoft.com/office/powerpoint/2010/main" val="3018377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36">
            <a:extLst>
              <a:ext uri="{FF2B5EF4-FFF2-40B4-BE49-F238E27FC236}">
                <a16:creationId xmlns:a16="http://schemas.microsoft.com/office/drawing/2014/main" id="{4CE9F692-6226-45DD-A080-641AE5EFAE3E}"/>
              </a:ext>
            </a:extLst>
          </p:cNvPr>
          <p:cNvGraphicFramePr>
            <a:graphicFrameLocks noChangeAspect="1"/>
          </p:cNvGraphicFramePr>
          <p:nvPr>
            <p:extLst>
              <p:ext uri="{D42A27DB-BD31-4B8C-83A1-F6EECF244321}">
                <p14:modId xmlns:p14="http://schemas.microsoft.com/office/powerpoint/2010/main" val="833474705"/>
              </p:ext>
            </p:extLst>
          </p:nvPr>
        </p:nvGraphicFramePr>
        <p:xfrm>
          <a:off x="2219316" y="3345160"/>
          <a:ext cx="2005012" cy="1389062"/>
        </p:xfrm>
        <a:graphic>
          <a:graphicData uri="http://schemas.openxmlformats.org/presentationml/2006/ole">
            <mc:AlternateContent xmlns:mc="http://schemas.openxmlformats.org/markup-compatibility/2006">
              <mc:Choice xmlns:v="urn:schemas-microsoft-com:vml" Requires="v">
                <p:oleObj spid="_x0000_s78881" name="Equation" r:id="rId3" imgW="952200" imgH="672840" progId="Equation.DSMT4">
                  <p:embed/>
                </p:oleObj>
              </mc:Choice>
              <mc:Fallback>
                <p:oleObj name="Equation" r:id="rId3" imgW="952200" imgH="672840" progId="Equation.DSMT4">
                  <p:embed/>
                  <p:pic>
                    <p:nvPicPr>
                      <p:cNvPr id="12" name="Object 136">
                        <a:extLst>
                          <a:ext uri="{FF2B5EF4-FFF2-40B4-BE49-F238E27FC236}">
                            <a16:creationId xmlns:a16="http://schemas.microsoft.com/office/drawing/2014/main" id="{4CE9F692-6226-45DD-A080-641AE5EFAE3E}"/>
                          </a:ext>
                        </a:extLst>
                      </p:cNvPr>
                      <p:cNvPicPr>
                        <a:picLocks noChangeAspect="1" noChangeArrowheads="1"/>
                      </p:cNvPicPr>
                      <p:nvPr/>
                    </p:nvPicPr>
                    <p:blipFill>
                      <a:blip r:embed="rId4"/>
                      <a:srcRect/>
                      <a:stretch>
                        <a:fillRect/>
                      </a:stretch>
                    </p:blipFill>
                    <p:spPr bwMode="auto">
                      <a:xfrm>
                        <a:off x="2219316" y="3345160"/>
                        <a:ext cx="2005012" cy="1389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15">
            <a:extLst>
              <a:ext uri="{FF2B5EF4-FFF2-40B4-BE49-F238E27FC236}">
                <a16:creationId xmlns:a16="http://schemas.microsoft.com/office/drawing/2014/main" id="{F1D138D0-DA02-4375-82D1-98CD01132A57}"/>
              </a:ext>
            </a:extLst>
          </p:cNvPr>
          <p:cNvGrpSpPr>
            <a:grpSpLocks/>
          </p:cNvGrpSpPr>
          <p:nvPr/>
        </p:nvGrpSpPr>
        <p:grpSpPr bwMode="auto">
          <a:xfrm>
            <a:off x="4346567" y="3461048"/>
            <a:ext cx="2251075" cy="1279525"/>
            <a:chOff x="5349988" y="2369720"/>
            <a:chExt cx="2251537" cy="1279303"/>
          </a:xfrm>
        </p:grpSpPr>
        <p:graphicFrame>
          <p:nvGraphicFramePr>
            <p:cNvPr id="14" name="Object 14">
              <a:extLst>
                <a:ext uri="{FF2B5EF4-FFF2-40B4-BE49-F238E27FC236}">
                  <a16:creationId xmlns:a16="http://schemas.microsoft.com/office/drawing/2014/main" id="{F69259C2-B28F-468E-A825-64DA4A9134F0}"/>
                </a:ext>
              </a:extLst>
            </p:cNvPr>
            <p:cNvGraphicFramePr>
              <a:graphicFrameLocks noChangeAspect="1"/>
            </p:cNvGraphicFramePr>
            <p:nvPr/>
          </p:nvGraphicFramePr>
          <p:xfrm>
            <a:off x="5977795" y="2369720"/>
            <a:ext cx="1623730" cy="1279303"/>
          </p:xfrm>
          <a:graphic>
            <a:graphicData uri="http://schemas.openxmlformats.org/presentationml/2006/ole">
              <mc:AlternateContent xmlns:mc="http://schemas.openxmlformats.org/markup-compatibility/2006">
                <mc:Choice xmlns:v="urn:schemas-microsoft-com:vml" Requires="v">
                  <p:oleObj spid="_x0000_s78882" name="Equation" r:id="rId5" imgW="838080" imgH="660240" progId="Equation.DSMT4">
                    <p:embed/>
                  </p:oleObj>
                </mc:Choice>
                <mc:Fallback>
                  <p:oleObj name="Equation" r:id="rId5" imgW="838080" imgH="660240" progId="Equation.DSMT4">
                    <p:embed/>
                    <p:pic>
                      <p:nvPicPr>
                        <p:cNvPr id="14" name="Object 14">
                          <a:extLst>
                            <a:ext uri="{FF2B5EF4-FFF2-40B4-BE49-F238E27FC236}">
                              <a16:creationId xmlns:a16="http://schemas.microsoft.com/office/drawing/2014/main" id="{F69259C2-B28F-468E-A825-64DA4A9134F0}"/>
                            </a:ext>
                          </a:extLst>
                        </p:cNvPr>
                        <p:cNvPicPr>
                          <a:picLocks noChangeAspect="1" noChangeArrowheads="1"/>
                        </p:cNvPicPr>
                        <p:nvPr/>
                      </p:nvPicPr>
                      <p:blipFill>
                        <a:blip r:embed="rId6"/>
                        <a:srcRect/>
                        <a:stretch>
                          <a:fillRect/>
                        </a:stretch>
                      </p:blipFill>
                      <p:spPr bwMode="auto">
                        <a:xfrm>
                          <a:off x="5977795" y="2369720"/>
                          <a:ext cx="1623730" cy="127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a:extLst>
                <a:ext uri="{FF2B5EF4-FFF2-40B4-BE49-F238E27FC236}">
                  <a16:creationId xmlns:a16="http://schemas.microsoft.com/office/drawing/2014/main" id="{A4C88C55-F1F6-4645-9598-A6DEA2278946}"/>
                </a:ext>
              </a:extLst>
            </p:cNvPr>
            <p:cNvSpPr txBox="1">
              <a:spLocks noChangeArrowheads="1"/>
            </p:cNvSpPr>
            <p:nvPr/>
          </p:nvSpPr>
          <p:spPr bwMode="auto">
            <a:xfrm>
              <a:off x="5349988" y="2590331"/>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000" dirty="0"/>
                <a:t>其中</a:t>
              </a:r>
            </a:p>
          </p:txBody>
        </p:sp>
      </p:grpSp>
      <p:graphicFrame>
        <p:nvGraphicFramePr>
          <p:cNvPr id="16" name="Object 15">
            <a:extLst>
              <a:ext uri="{FF2B5EF4-FFF2-40B4-BE49-F238E27FC236}">
                <a16:creationId xmlns:a16="http://schemas.microsoft.com/office/drawing/2014/main" id="{3C76184E-3132-4B96-882C-8F329D742C67}"/>
              </a:ext>
            </a:extLst>
          </p:cNvPr>
          <p:cNvGraphicFramePr>
            <a:graphicFrameLocks noChangeAspect="1"/>
          </p:cNvGraphicFramePr>
          <p:nvPr>
            <p:extLst>
              <p:ext uri="{D42A27DB-BD31-4B8C-83A1-F6EECF244321}">
                <p14:modId xmlns:p14="http://schemas.microsoft.com/office/powerpoint/2010/main" val="588644467"/>
              </p:ext>
            </p:extLst>
          </p:nvPr>
        </p:nvGraphicFramePr>
        <p:xfrm>
          <a:off x="7225783" y="3093132"/>
          <a:ext cx="1085850" cy="1778000"/>
        </p:xfrm>
        <a:graphic>
          <a:graphicData uri="http://schemas.openxmlformats.org/presentationml/2006/ole">
            <mc:AlternateContent xmlns:mc="http://schemas.openxmlformats.org/markup-compatibility/2006">
              <mc:Choice xmlns:v="urn:schemas-microsoft-com:vml" Requires="v">
                <p:oleObj spid="_x0000_s78883" name="Equation" r:id="rId7" imgW="507960" imgH="863280" progId="Equation.DSMT4">
                  <p:embed/>
                </p:oleObj>
              </mc:Choice>
              <mc:Fallback>
                <p:oleObj name="Equation" r:id="rId7" imgW="507960" imgH="863280" progId="Equation.DSMT4">
                  <p:embed/>
                  <p:pic>
                    <p:nvPicPr>
                      <p:cNvPr id="16" name="Object 15">
                        <a:extLst>
                          <a:ext uri="{FF2B5EF4-FFF2-40B4-BE49-F238E27FC236}">
                            <a16:creationId xmlns:a16="http://schemas.microsoft.com/office/drawing/2014/main" id="{3C76184E-3132-4B96-882C-8F329D742C67}"/>
                          </a:ext>
                        </a:extLst>
                      </p:cNvPr>
                      <p:cNvPicPr>
                        <a:picLocks noChangeAspect="1" noChangeArrowheads="1"/>
                      </p:cNvPicPr>
                      <p:nvPr/>
                    </p:nvPicPr>
                    <p:blipFill>
                      <a:blip r:embed="rId8"/>
                      <a:srcRect/>
                      <a:stretch>
                        <a:fillRect/>
                      </a:stretch>
                    </p:blipFill>
                    <p:spPr bwMode="auto">
                      <a:xfrm>
                        <a:off x="7225783" y="3093132"/>
                        <a:ext cx="1085850" cy="177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Box 17">
            <a:extLst>
              <a:ext uri="{FF2B5EF4-FFF2-40B4-BE49-F238E27FC236}">
                <a16:creationId xmlns:a16="http://schemas.microsoft.com/office/drawing/2014/main" id="{4768453C-B01A-46A3-8581-35AE8E7565C0}"/>
              </a:ext>
            </a:extLst>
          </p:cNvPr>
          <p:cNvSpPr txBox="1">
            <a:spLocks noChangeArrowheads="1"/>
          </p:cNvSpPr>
          <p:nvPr/>
        </p:nvSpPr>
        <p:spPr bwMode="auto">
          <a:xfrm>
            <a:off x="8406883" y="4207557"/>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000">
                <a:solidFill>
                  <a:srgbClr val="660066"/>
                </a:solidFill>
              </a:rPr>
              <a:t>德布罗意波长</a:t>
            </a:r>
          </a:p>
        </p:txBody>
      </p:sp>
      <p:sp>
        <p:nvSpPr>
          <p:cNvPr id="21" name="Text Box 148">
            <a:extLst>
              <a:ext uri="{FF2B5EF4-FFF2-40B4-BE49-F238E27FC236}">
                <a16:creationId xmlns:a16="http://schemas.microsoft.com/office/drawing/2014/main" id="{D9E325B3-BB36-4790-9A5F-8B10F824044D}"/>
              </a:ext>
            </a:extLst>
          </p:cNvPr>
          <p:cNvSpPr txBox="1">
            <a:spLocks noChangeArrowheads="1"/>
          </p:cNvSpPr>
          <p:nvPr/>
        </p:nvSpPr>
        <p:spPr bwMode="auto">
          <a:xfrm>
            <a:off x="1715570" y="1481378"/>
            <a:ext cx="8424863" cy="1225720"/>
          </a:xfrm>
          <a:prstGeom prst="rect">
            <a:avLst/>
          </a:prstGeom>
          <a:noFill/>
          <a:ln w="31750">
            <a:noFill/>
            <a:miter lim="800000"/>
            <a:headEnd/>
            <a:tailEnd/>
          </a:ln>
        </p:spPr>
        <p:txBody>
          <a:bodyPr>
            <a:spAutoFit/>
          </a:bodyPr>
          <a:lstStyle/>
          <a:p>
            <a:pPr>
              <a:lnSpc>
                <a:spcPct val="150000"/>
              </a:lnSpc>
              <a:spcBef>
                <a:spcPct val="50000"/>
              </a:spcBef>
              <a:defRPr/>
            </a:pPr>
            <a:r>
              <a:rPr lang="zh-CN" altLang="en-US" sz="2200" b="1" dirty="0"/>
              <a:t>实物粒子不仅具有</a:t>
            </a:r>
            <a:r>
              <a:rPr lang="zh-CN" altLang="en-US" sz="2200" b="1" dirty="0">
                <a:solidFill>
                  <a:srgbClr val="CC0099"/>
                </a:solidFill>
              </a:rPr>
              <a:t>粒子性</a:t>
            </a:r>
            <a:r>
              <a:rPr lang="zh-CN" altLang="en-US" sz="2200" b="1" dirty="0"/>
              <a:t>，同时也具有</a:t>
            </a:r>
            <a:r>
              <a:rPr lang="zh-CN" altLang="en-US" sz="2200" b="1" dirty="0">
                <a:solidFill>
                  <a:srgbClr val="CC0099"/>
                </a:solidFill>
              </a:rPr>
              <a:t>波动性</a:t>
            </a:r>
            <a:r>
              <a:rPr lang="en-US" altLang="zh-CN" sz="2200" b="1" dirty="0">
                <a:solidFill>
                  <a:srgbClr val="CC0099"/>
                </a:solidFill>
              </a:rPr>
              <a:t>——</a:t>
            </a:r>
            <a:r>
              <a:rPr lang="zh-CN" altLang="en-US" sz="2200" b="1" dirty="0">
                <a:solidFill>
                  <a:srgbClr val="CC0099"/>
                </a:solidFill>
              </a:rPr>
              <a:t>物质波或概率波</a:t>
            </a:r>
            <a:r>
              <a:rPr lang="zh-CN" altLang="en-US" sz="2200" b="1" dirty="0"/>
              <a:t>。</a:t>
            </a:r>
            <a:endParaRPr lang="en-US" altLang="zh-CN" sz="2200" b="1" dirty="0"/>
          </a:p>
          <a:p>
            <a:pPr eaLnBrk="1" hangingPunct="1">
              <a:lnSpc>
                <a:spcPct val="150000"/>
              </a:lnSpc>
              <a:spcBef>
                <a:spcPct val="50000"/>
              </a:spcBef>
              <a:defRPr/>
            </a:pPr>
            <a:r>
              <a:rPr lang="zh-CN" altLang="en-US" sz="2200" b="1" dirty="0"/>
              <a:t>实物粒子的波粒二象性是</a:t>
            </a:r>
            <a:r>
              <a:rPr lang="zh-CN" altLang="en-US" sz="2200" b="1" dirty="0">
                <a:solidFill>
                  <a:srgbClr val="CC0099"/>
                </a:solidFill>
              </a:rPr>
              <a:t>其内禀属性</a:t>
            </a:r>
          </a:p>
        </p:txBody>
      </p:sp>
      <p:sp>
        <p:nvSpPr>
          <p:cNvPr id="18" name="文本框 17">
            <a:extLst>
              <a:ext uri="{FF2B5EF4-FFF2-40B4-BE49-F238E27FC236}">
                <a16:creationId xmlns:a16="http://schemas.microsoft.com/office/drawing/2014/main" id="{8029B042-79C6-45C0-8026-0827CB67753B}"/>
              </a:ext>
            </a:extLst>
          </p:cNvPr>
          <p:cNvSpPr txBox="1"/>
          <p:nvPr/>
        </p:nvSpPr>
        <p:spPr>
          <a:xfrm>
            <a:off x="716455" y="621576"/>
            <a:ext cx="4198895" cy="54861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1. </a:t>
            </a:r>
            <a:r>
              <a:rPr lang="zh-CN" altLang="en-US" dirty="0"/>
              <a:t>德布罗意物质波</a:t>
            </a:r>
            <a:endParaRPr lang="en-US" altLang="zh-CN" dirty="0"/>
          </a:p>
        </p:txBody>
      </p:sp>
      <p:sp>
        <p:nvSpPr>
          <p:cNvPr id="19" name="文本框 18">
            <a:extLst>
              <a:ext uri="{FF2B5EF4-FFF2-40B4-BE49-F238E27FC236}">
                <a16:creationId xmlns:a16="http://schemas.microsoft.com/office/drawing/2014/main" id="{74A73E70-F925-483B-AEBD-F7D1A478A61A}"/>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2" name="Text Box 116"/>
          <p:cNvSpPr txBox="1">
            <a:spLocks noChangeArrowheads="1"/>
          </p:cNvSpPr>
          <p:nvPr/>
        </p:nvSpPr>
        <p:spPr bwMode="auto">
          <a:xfrm>
            <a:off x="505222" y="880259"/>
            <a:ext cx="7277337" cy="433068"/>
          </a:xfrm>
          <a:prstGeom prst="rect">
            <a:avLst/>
          </a:prstGeom>
          <a:noFill/>
          <a:ln w="38100">
            <a:noFill/>
            <a:miter lim="800000"/>
            <a:headEnd/>
            <a:tailEnd type="none" w="sm" len="lg"/>
          </a:ln>
        </p:spPr>
        <p:txBody>
          <a:bodyPr wrap="square" lIns="90000" tIns="46800" rIns="90000" bIns="46800" anchor="ctr">
            <a:spAutoFit/>
          </a:bodyPr>
          <a:lstStyle/>
          <a:p>
            <a:r>
              <a:rPr kumimoji="1" lang="zh-CN" altLang="en-US" sz="2200" b="1" dirty="0">
                <a:solidFill>
                  <a:srgbClr val="660066"/>
                </a:solidFill>
              </a:rPr>
              <a:t>例</a:t>
            </a:r>
            <a:r>
              <a:rPr kumimoji="1" lang="en-US" altLang="zh-CN" sz="2200" b="1" dirty="0">
                <a:solidFill>
                  <a:srgbClr val="660066"/>
                </a:solidFill>
              </a:rPr>
              <a:t>11.2.1</a:t>
            </a:r>
            <a:r>
              <a:rPr kumimoji="1" lang="zh-CN" altLang="en-US" sz="2200" b="1" dirty="0"/>
              <a:t>：求解无限长</a:t>
            </a:r>
            <a:r>
              <a:rPr kumimoji="1" lang="zh-CN" altLang="en-US" sz="2200" b="1" dirty="0">
                <a:solidFill>
                  <a:srgbClr val="CC0099"/>
                </a:solidFill>
              </a:rPr>
              <a:t>直导线</a:t>
            </a:r>
            <a:r>
              <a:rPr kumimoji="1" lang="zh-CN" altLang="en-US" sz="2200" b="1" dirty="0"/>
              <a:t>的磁场分布</a:t>
            </a:r>
          </a:p>
        </p:txBody>
      </p:sp>
      <p:sp>
        <p:nvSpPr>
          <p:cNvPr id="24695" name="Text Box 119"/>
          <p:cNvSpPr txBox="1">
            <a:spLocks noChangeArrowheads="1"/>
          </p:cNvSpPr>
          <p:nvPr/>
        </p:nvSpPr>
        <p:spPr bwMode="auto">
          <a:xfrm>
            <a:off x="576537" y="1557431"/>
            <a:ext cx="6698023" cy="433068"/>
          </a:xfrm>
          <a:prstGeom prst="rect">
            <a:avLst/>
          </a:prstGeom>
          <a:noFill/>
          <a:ln w="38100">
            <a:noFill/>
            <a:miter lim="800000"/>
            <a:headEnd/>
            <a:tailEnd type="none" w="sm" len="lg"/>
          </a:ln>
        </p:spPr>
        <p:txBody>
          <a:bodyPr wrap="square" lIns="90000" tIns="46800" rIns="90000" bIns="46800" anchor="ctr">
            <a:spAutoFit/>
          </a:bodyPr>
          <a:lstStyle/>
          <a:p>
            <a:r>
              <a:rPr kumimoji="1" lang="zh-CN" altLang="en-US" sz="2200" b="1" dirty="0">
                <a:solidFill>
                  <a:srgbClr val="660066"/>
                </a:solidFill>
              </a:rPr>
              <a:t>解</a:t>
            </a:r>
            <a:r>
              <a:rPr kumimoji="1" lang="zh-CN" altLang="en-US" sz="2200" b="1" dirty="0"/>
              <a:t>：由</a:t>
            </a:r>
            <a:r>
              <a:rPr kumimoji="1" lang="zh-CN" altLang="en-US" sz="2200" b="1" dirty="0">
                <a:solidFill>
                  <a:srgbClr val="FF0000"/>
                </a:solidFill>
              </a:rPr>
              <a:t>对称性</a:t>
            </a:r>
            <a:r>
              <a:rPr kumimoji="1" lang="zh-CN" altLang="en-US" sz="2200" b="1" dirty="0"/>
              <a:t>，只求解 </a:t>
            </a:r>
            <a:r>
              <a:rPr kumimoji="1" lang="en-US" altLang="zh-CN" sz="2200" b="1" i="1" dirty="0" err="1"/>
              <a:t>xoy</a:t>
            </a:r>
            <a:r>
              <a:rPr kumimoji="1" lang="en-US" altLang="zh-CN" sz="2200" b="1" i="1" dirty="0"/>
              <a:t> </a:t>
            </a:r>
            <a:r>
              <a:rPr kumimoji="1" lang="zh-CN" altLang="en-US" sz="2200" b="1" dirty="0"/>
              <a:t>平面的 </a:t>
            </a:r>
            <a:r>
              <a:rPr kumimoji="1" lang="en-US" altLang="zh-CN" sz="2200" b="1" i="1" dirty="0"/>
              <a:t>B</a:t>
            </a:r>
            <a:r>
              <a:rPr kumimoji="1" lang="zh-CN" altLang="en-US" sz="2200" b="1" dirty="0"/>
              <a:t>，原因如下</a:t>
            </a:r>
            <a:endParaRPr kumimoji="1" lang="en-US" altLang="zh-CN" sz="2200" b="1" dirty="0"/>
          </a:p>
        </p:txBody>
      </p:sp>
      <p:sp>
        <p:nvSpPr>
          <p:cNvPr id="24697" name="Text Box 121"/>
          <p:cNvSpPr txBox="1">
            <a:spLocks noChangeArrowheads="1"/>
          </p:cNvSpPr>
          <p:nvPr/>
        </p:nvSpPr>
        <p:spPr bwMode="auto">
          <a:xfrm>
            <a:off x="1797722" y="4544907"/>
            <a:ext cx="1908175" cy="433068"/>
          </a:xfrm>
          <a:prstGeom prst="rect">
            <a:avLst/>
          </a:prstGeom>
          <a:noFill/>
          <a:ln w="38100">
            <a:noFill/>
            <a:miter lim="800000"/>
            <a:headEnd/>
            <a:tailEnd type="none" w="sm" len="lg"/>
          </a:ln>
        </p:spPr>
        <p:txBody>
          <a:bodyPr lIns="90000" tIns="46800" rIns="90000" bIns="46800" anchor="ctr">
            <a:spAutoFit/>
          </a:bodyPr>
          <a:lstStyle/>
          <a:p>
            <a:r>
              <a:rPr kumimoji="1" lang="zh-CN" altLang="en-US" sz="2200" b="1" dirty="0"/>
              <a:t>统一积分变量</a:t>
            </a:r>
          </a:p>
        </p:txBody>
      </p:sp>
      <mc:AlternateContent xmlns:mc="http://schemas.openxmlformats.org/markup-compatibility/2006" xmlns:a14="http://schemas.microsoft.com/office/drawing/2010/main">
        <mc:Choice Requires="a14">
          <p:sp>
            <p:nvSpPr>
              <p:cNvPr id="24700" name="Object 124"/>
              <p:cNvSpPr txBox="1"/>
              <p:nvPr/>
            </p:nvSpPr>
            <p:spPr bwMode="auto">
              <a:xfrm>
                <a:off x="2239009" y="5908769"/>
                <a:ext cx="5543550" cy="796925"/>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sz="2200" b="1" i="1">
                          <a:solidFill>
                            <a:srgbClr val="000000"/>
                          </a:solidFill>
                          <a:latin typeface="Cambria Math" panose="02040503050406030204" pitchFamily="18" charset="0"/>
                        </a:rPr>
                        <m:t>𝑩</m:t>
                      </m:r>
                      <m:r>
                        <a:rPr lang="zh-CN" altLang="en-US" sz="2200" b="1" i="1">
                          <a:solidFill>
                            <a:srgbClr val="000000"/>
                          </a:solidFill>
                          <a:latin typeface="Cambria Math" panose="02040503050406030204" pitchFamily="18" charset="0"/>
                        </a:rPr>
                        <m:t>=</m:t>
                      </m:r>
                      <m:nary>
                        <m:naryPr>
                          <m:ctrlPr>
                            <a:rPr lang="zh-CN" altLang="en-US" sz="2200" b="1" i="1">
                              <a:solidFill>
                                <a:srgbClr val="000000"/>
                              </a:solidFill>
                              <a:latin typeface="Cambria Math" panose="02040503050406030204" pitchFamily="18" charset="0"/>
                            </a:rPr>
                          </m:ctrlPr>
                        </m:naryPr>
                        <m:sub>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𝜽</m:t>
                              </m:r>
                            </m:e>
                            <m:sub>
                              <m:r>
                                <a:rPr lang="zh-CN" altLang="en-US" sz="2200" b="1" i="1">
                                  <a:solidFill>
                                    <a:srgbClr val="000000"/>
                                  </a:solidFill>
                                  <a:latin typeface="Cambria Math" panose="02040503050406030204" pitchFamily="18" charset="0"/>
                                </a:rPr>
                                <m:t>𝟏</m:t>
                              </m:r>
                            </m:sub>
                          </m:sSub>
                        </m:sub>
                        <m:sup>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𝜽</m:t>
                              </m:r>
                            </m:e>
                            <m:sub>
                              <m:r>
                                <a:rPr lang="zh-CN" altLang="en-US" sz="2200" b="1" i="1">
                                  <a:solidFill>
                                    <a:srgbClr val="000000"/>
                                  </a:solidFill>
                                  <a:latin typeface="Cambria Math" panose="02040503050406030204" pitchFamily="18" charset="0"/>
                                </a:rPr>
                                <m:t>𝟐</m:t>
                              </m:r>
                            </m:sub>
                          </m:sSub>
                        </m:sup>
                        <m:e>
                          <m:f>
                            <m:fPr>
                              <m:ctrlPr>
                                <a:rPr lang="zh-CN" altLang="en-US" sz="2200" b="1" i="1">
                                  <a:solidFill>
                                    <a:srgbClr val="000000"/>
                                  </a:solidFill>
                                  <a:latin typeface="Cambria Math" panose="02040503050406030204" pitchFamily="18" charset="0"/>
                                </a:rPr>
                              </m:ctrlPr>
                            </m:fPr>
                            <m:num>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r>
                                <a:rPr lang="zh-CN" altLang="en-US" sz="2200" b="1" i="1">
                                  <a:solidFill>
                                    <a:srgbClr val="000000"/>
                                  </a:solidFill>
                                  <a:latin typeface="Cambria Math" panose="02040503050406030204" pitchFamily="18" charset="0"/>
                                </a:rPr>
                                <m:t>𝑰</m:t>
                              </m:r>
                            </m:num>
                            <m:den>
                              <m:r>
                                <a:rPr lang="zh-CN" altLang="en-US" sz="2200" b="1" i="1">
                                  <a:solidFill>
                                    <a:srgbClr val="000000"/>
                                  </a:solidFill>
                                  <a:latin typeface="Cambria Math" panose="02040503050406030204" pitchFamily="18" charset="0"/>
                                </a:rPr>
                                <m:t>𝟒</m:t>
                              </m:r>
                              <m:r>
                                <a:rPr lang="zh-CN" altLang="en-US" sz="2200" b="1">
                                  <a:solidFill>
                                    <a:srgbClr val="000000"/>
                                  </a:solidFill>
                                  <a:latin typeface="Cambria Math" panose="02040503050406030204" pitchFamily="18" charset="0"/>
                                </a:rPr>
                                <m:t>𝛑</m:t>
                              </m:r>
                              <m:r>
                                <a:rPr lang="zh-CN" altLang="en-US" sz="2200" b="1" i="1">
                                  <a:solidFill>
                                    <a:srgbClr val="000000"/>
                                  </a:solidFill>
                                  <a:latin typeface="Cambria Math" panose="02040503050406030204" pitchFamily="18" charset="0"/>
                                </a:rPr>
                                <m:t>𝒂</m:t>
                              </m:r>
                            </m:den>
                          </m:f>
                          <m:func>
                            <m:funcPr>
                              <m:ctrlPr>
                                <a:rPr lang="zh-CN" altLang="en-US" sz="2200" b="1" i="1">
                                  <a:solidFill>
                                    <a:srgbClr val="000000"/>
                                  </a:solidFill>
                                  <a:latin typeface="Cambria Math" panose="02040503050406030204" pitchFamily="18" charset="0"/>
                                </a:rPr>
                              </m:ctrlPr>
                            </m:funcPr>
                            <m:fName>
                              <m:r>
                                <a:rPr lang="zh-CN" altLang="en-US" sz="2200" b="1">
                                  <a:solidFill>
                                    <a:srgbClr val="000000"/>
                                  </a:solidFill>
                                  <a:latin typeface="Cambria Math" panose="02040503050406030204" pitchFamily="18" charset="0"/>
                                </a:rPr>
                                <m:t>𝐬𝐢𝐧</m:t>
                              </m:r>
                            </m:fName>
                            <m:e>
                              <m:r>
                                <a:rPr lang="zh-CN" altLang="en-US" sz="2200" b="1" i="1">
                                  <a:solidFill>
                                    <a:srgbClr val="000000"/>
                                  </a:solidFill>
                                  <a:latin typeface="Cambria Math" panose="02040503050406030204" pitchFamily="18" charset="0"/>
                                </a:rPr>
                                <m:t>𝜽</m:t>
                              </m:r>
                            </m:e>
                          </m:func>
                          <m:r>
                            <a:rPr lang="zh-CN" altLang="en-US" sz="2200" b="1" i="1">
                              <a:solidFill>
                                <a:srgbClr val="000000"/>
                              </a:solidFill>
                              <a:latin typeface="Cambria Math" panose="02040503050406030204" pitchFamily="18" charset="0"/>
                            </a:rPr>
                            <m:t>⋅</m:t>
                          </m:r>
                          <m:r>
                            <a:rPr lang="zh-CN" altLang="en-US" sz="2200" b="1">
                              <a:solidFill>
                                <a:srgbClr val="000000"/>
                              </a:solidFill>
                              <a:latin typeface="Cambria Math" panose="02040503050406030204" pitchFamily="18" charset="0"/>
                            </a:rPr>
                            <m:t>𝐝</m:t>
                          </m:r>
                          <m:r>
                            <a:rPr lang="zh-CN" altLang="en-US" sz="2200" b="1" i="1">
                              <a:solidFill>
                                <a:srgbClr val="000000"/>
                              </a:solidFill>
                              <a:latin typeface="Cambria Math" panose="02040503050406030204" pitchFamily="18" charset="0"/>
                            </a:rPr>
                            <m:t>𝜽</m:t>
                          </m:r>
                        </m:e>
                      </m:nary>
                      <m:r>
                        <a:rPr lang="zh-CN" altLang="en-US" sz="2200" b="1" i="1">
                          <a:solidFill>
                            <a:srgbClr val="000000"/>
                          </a:solidFill>
                          <a:latin typeface="Cambria Math" panose="02040503050406030204" pitchFamily="18" charset="0"/>
                        </a:rPr>
                        <m:t>=</m:t>
                      </m:r>
                      <m:f>
                        <m:fPr>
                          <m:ctrlPr>
                            <a:rPr lang="zh-CN" altLang="en-US" sz="2200" b="1" i="1">
                              <a:solidFill>
                                <a:srgbClr val="006600"/>
                              </a:solidFill>
                              <a:latin typeface="Cambria Math" panose="02040503050406030204" pitchFamily="18" charset="0"/>
                            </a:rPr>
                          </m:ctrlPr>
                        </m:fPr>
                        <m:num>
                          <m:sSub>
                            <m:sSubPr>
                              <m:ctrlPr>
                                <a:rPr lang="zh-CN" altLang="en-US" sz="2200" b="1" i="1">
                                  <a:solidFill>
                                    <a:srgbClr val="006600"/>
                                  </a:solidFill>
                                  <a:latin typeface="Cambria Math" panose="02040503050406030204" pitchFamily="18" charset="0"/>
                                </a:rPr>
                              </m:ctrlPr>
                            </m:sSubPr>
                            <m:e>
                              <m:r>
                                <a:rPr lang="zh-CN" altLang="en-US" sz="2200" b="1" i="1">
                                  <a:solidFill>
                                    <a:srgbClr val="006600"/>
                                  </a:solidFill>
                                  <a:latin typeface="Cambria Math" panose="02040503050406030204" pitchFamily="18" charset="0"/>
                                </a:rPr>
                                <m:t>𝝁</m:t>
                              </m:r>
                            </m:e>
                            <m:sub>
                              <m:r>
                                <a:rPr lang="zh-CN" altLang="en-US" sz="2200" b="1" i="1">
                                  <a:solidFill>
                                    <a:srgbClr val="006600"/>
                                  </a:solidFill>
                                  <a:latin typeface="Cambria Math" panose="02040503050406030204" pitchFamily="18" charset="0"/>
                                </a:rPr>
                                <m:t>𝟎</m:t>
                              </m:r>
                            </m:sub>
                          </m:sSub>
                          <m:r>
                            <a:rPr lang="zh-CN" altLang="en-US" sz="2200" b="1" i="1">
                              <a:solidFill>
                                <a:srgbClr val="006600"/>
                              </a:solidFill>
                              <a:latin typeface="Cambria Math" panose="02040503050406030204" pitchFamily="18" charset="0"/>
                            </a:rPr>
                            <m:t>𝑰</m:t>
                          </m:r>
                        </m:num>
                        <m:den>
                          <m:r>
                            <a:rPr lang="zh-CN" altLang="en-US" sz="2200" b="1" i="1">
                              <a:solidFill>
                                <a:srgbClr val="006600"/>
                              </a:solidFill>
                              <a:latin typeface="Cambria Math" panose="02040503050406030204" pitchFamily="18" charset="0"/>
                            </a:rPr>
                            <m:t>𝟒</m:t>
                          </m:r>
                          <m:r>
                            <a:rPr lang="zh-CN" altLang="en-US" sz="2200" b="1">
                              <a:solidFill>
                                <a:srgbClr val="006600"/>
                              </a:solidFill>
                              <a:latin typeface="Cambria Math" panose="02040503050406030204" pitchFamily="18" charset="0"/>
                            </a:rPr>
                            <m:t>𝛑</m:t>
                          </m:r>
                          <m:r>
                            <a:rPr lang="zh-CN" altLang="en-US" sz="2200" b="1" i="1">
                              <a:solidFill>
                                <a:srgbClr val="006600"/>
                              </a:solidFill>
                              <a:latin typeface="Cambria Math" panose="02040503050406030204" pitchFamily="18" charset="0"/>
                            </a:rPr>
                            <m:t>𝒂</m:t>
                          </m:r>
                        </m:den>
                      </m:f>
                      <m:r>
                        <a:rPr lang="zh-CN" altLang="en-US" sz="2200" b="1" i="1">
                          <a:solidFill>
                            <a:srgbClr val="006600"/>
                          </a:solidFill>
                          <a:latin typeface="Cambria Math" panose="02040503050406030204" pitchFamily="18" charset="0"/>
                        </a:rPr>
                        <m:t>(</m:t>
                      </m:r>
                      <m:func>
                        <m:funcPr>
                          <m:ctrlPr>
                            <a:rPr lang="zh-CN" altLang="en-US" sz="2200" b="1" i="1">
                              <a:solidFill>
                                <a:srgbClr val="006600"/>
                              </a:solidFill>
                              <a:latin typeface="Cambria Math" panose="02040503050406030204" pitchFamily="18" charset="0"/>
                            </a:rPr>
                          </m:ctrlPr>
                        </m:funcPr>
                        <m:fName>
                          <m:sSub>
                            <m:sSubPr>
                              <m:ctrlPr>
                                <a:rPr lang="zh-CN" altLang="en-US" sz="2200" b="1" i="1">
                                  <a:solidFill>
                                    <a:srgbClr val="006600"/>
                                  </a:solidFill>
                                  <a:latin typeface="Cambria Math" panose="02040503050406030204" pitchFamily="18" charset="0"/>
                                </a:rPr>
                              </m:ctrlPr>
                            </m:sSubPr>
                            <m:e>
                              <m:r>
                                <a:rPr lang="zh-CN" altLang="en-US" sz="2200" b="1">
                                  <a:solidFill>
                                    <a:srgbClr val="006600"/>
                                  </a:solidFill>
                                  <a:latin typeface="Cambria Math" panose="02040503050406030204" pitchFamily="18" charset="0"/>
                                </a:rPr>
                                <m:t>𝐜𝐨𝐬</m:t>
                              </m:r>
                              <m:r>
                                <a:rPr lang="zh-CN" altLang="en-US" sz="2200" b="1" i="1">
                                  <a:solidFill>
                                    <a:srgbClr val="006600"/>
                                  </a:solidFill>
                                  <a:latin typeface="Cambria Math" panose="02040503050406030204" pitchFamily="18" charset="0"/>
                                </a:rPr>
                                <m:t>𝜽</m:t>
                              </m:r>
                            </m:e>
                            <m:sub>
                              <m:r>
                                <a:rPr lang="zh-CN" altLang="en-US" sz="2200" b="1" i="1">
                                  <a:solidFill>
                                    <a:srgbClr val="006600"/>
                                  </a:solidFill>
                                  <a:latin typeface="Cambria Math" panose="02040503050406030204" pitchFamily="18" charset="0"/>
                                </a:rPr>
                                <m:t>𝟏</m:t>
                              </m:r>
                            </m:sub>
                          </m:sSub>
                        </m:fName>
                        <m:e>
                          <m:r>
                            <a:rPr lang="zh-CN" altLang="en-US" sz="2200" b="1" i="1">
                              <a:solidFill>
                                <a:srgbClr val="006600"/>
                              </a:solidFill>
                              <a:latin typeface="Cambria Math" panose="02040503050406030204" pitchFamily="18" charset="0"/>
                            </a:rPr>
                            <m:t>−</m:t>
                          </m:r>
                        </m:e>
                      </m:func>
                      <m:func>
                        <m:funcPr>
                          <m:ctrlPr>
                            <a:rPr lang="zh-CN" altLang="en-US" sz="2200" b="1" i="1">
                              <a:solidFill>
                                <a:srgbClr val="006600"/>
                              </a:solidFill>
                              <a:latin typeface="Cambria Math" panose="02040503050406030204" pitchFamily="18" charset="0"/>
                            </a:rPr>
                          </m:ctrlPr>
                        </m:funcPr>
                        <m:fName>
                          <m:sSub>
                            <m:sSubPr>
                              <m:ctrlPr>
                                <a:rPr lang="zh-CN" altLang="en-US" sz="2200" b="1" i="1">
                                  <a:solidFill>
                                    <a:srgbClr val="006600"/>
                                  </a:solidFill>
                                  <a:latin typeface="Cambria Math" panose="02040503050406030204" pitchFamily="18" charset="0"/>
                                </a:rPr>
                              </m:ctrlPr>
                            </m:sSubPr>
                            <m:e>
                              <m:r>
                                <a:rPr lang="zh-CN" altLang="en-US" sz="2200" b="1">
                                  <a:solidFill>
                                    <a:srgbClr val="006600"/>
                                  </a:solidFill>
                                  <a:latin typeface="Cambria Math" panose="02040503050406030204" pitchFamily="18" charset="0"/>
                                </a:rPr>
                                <m:t>𝐜𝐨𝐬</m:t>
                              </m:r>
                              <m:r>
                                <a:rPr lang="zh-CN" altLang="en-US" sz="2200" b="1" i="1">
                                  <a:solidFill>
                                    <a:srgbClr val="006600"/>
                                  </a:solidFill>
                                  <a:latin typeface="Cambria Math" panose="02040503050406030204" pitchFamily="18" charset="0"/>
                                </a:rPr>
                                <m:t>𝜽</m:t>
                              </m:r>
                            </m:e>
                            <m:sub>
                              <m:r>
                                <a:rPr lang="zh-CN" altLang="en-US" sz="2200" b="1" i="1">
                                  <a:solidFill>
                                    <a:srgbClr val="006600"/>
                                  </a:solidFill>
                                  <a:latin typeface="Cambria Math" panose="02040503050406030204" pitchFamily="18" charset="0"/>
                                </a:rPr>
                                <m:t>𝟐</m:t>
                              </m:r>
                            </m:sub>
                          </m:sSub>
                        </m:fName>
                        <m:e>
                          <m:r>
                            <a:rPr lang="zh-CN" altLang="en-US" sz="2200" b="1" i="1">
                              <a:solidFill>
                                <a:srgbClr val="006600"/>
                              </a:solidFill>
                              <a:latin typeface="Cambria Math" panose="02040503050406030204" pitchFamily="18" charset="0"/>
                            </a:rPr>
                            <m:t>)</m:t>
                          </m:r>
                        </m:e>
                      </m:func>
                    </m:oMath>
                  </m:oMathPara>
                </a14:m>
                <a:endParaRPr lang="zh-CN" altLang="en-US" sz="2200" b="1" dirty="0"/>
              </a:p>
            </p:txBody>
          </p:sp>
        </mc:Choice>
        <mc:Fallback xmlns="">
          <p:sp>
            <p:nvSpPr>
              <p:cNvPr id="24700" name="Object 124"/>
              <p:cNvSpPr txBox="1">
                <a:spLocks noRot="1" noChangeAspect="1" noMove="1" noResize="1" noEditPoints="1" noAdjustHandles="1" noChangeArrowheads="1" noChangeShapeType="1" noTextEdit="1"/>
              </p:cNvSpPr>
              <p:nvPr/>
            </p:nvSpPr>
            <p:spPr bwMode="auto">
              <a:xfrm>
                <a:off x="2239009" y="5908769"/>
                <a:ext cx="5543550" cy="796925"/>
              </a:xfrm>
              <a:prstGeom prst="rect">
                <a:avLst/>
              </a:prstGeom>
              <a:blipFill>
                <a:blip r:embed="rId3"/>
                <a:stretch>
                  <a:fillRect/>
                </a:stretch>
              </a:blipFill>
              <a:ln>
                <a:noFill/>
              </a:ln>
              <a:effectLst/>
            </p:spPr>
            <p:txBody>
              <a:bodyPr/>
              <a:lstStyle/>
              <a:p>
                <a:r>
                  <a:rPr lang="zh-CN" altLang="en-US">
                    <a:noFill/>
                  </a:rPr>
                  <a:t> </a:t>
                </a:r>
              </a:p>
            </p:txBody>
          </p:sp>
        </mc:Fallback>
      </mc:AlternateContent>
      <p:grpSp>
        <p:nvGrpSpPr>
          <p:cNvPr id="38" name="Group 14">
            <a:extLst>
              <a:ext uri="{FF2B5EF4-FFF2-40B4-BE49-F238E27FC236}">
                <a16:creationId xmlns:a16="http://schemas.microsoft.com/office/drawing/2014/main" id="{791312E7-C1CD-42D8-AB09-A3E8416E5841}"/>
              </a:ext>
            </a:extLst>
          </p:cNvPr>
          <p:cNvGrpSpPr>
            <a:grpSpLocks/>
          </p:cNvGrpSpPr>
          <p:nvPr/>
        </p:nvGrpSpPr>
        <p:grpSpPr bwMode="auto">
          <a:xfrm>
            <a:off x="9778763" y="1127236"/>
            <a:ext cx="1836333" cy="2954263"/>
            <a:chOff x="4007" y="580"/>
            <a:chExt cx="1457" cy="2344"/>
          </a:xfrm>
        </p:grpSpPr>
        <p:sp>
          <p:nvSpPr>
            <p:cNvPr id="39" name="Text Box 15">
              <a:extLst>
                <a:ext uri="{FF2B5EF4-FFF2-40B4-BE49-F238E27FC236}">
                  <a16:creationId xmlns:a16="http://schemas.microsoft.com/office/drawing/2014/main" id="{69B3BEC3-ED12-4337-AD39-3AAB1C9F54DF}"/>
                </a:ext>
              </a:extLst>
            </p:cNvPr>
            <p:cNvSpPr txBox="1">
              <a:spLocks noChangeArrowheads="1"/>
            </p:cNvSpPr>
            <p:nvPr/>
          </p:nvSpPr>
          <p:spPr bwMode="auto">
            <a:xfrm>
              <a:off x="5165" y="1792"/>
              <a:ext cx="29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i="1">
                  <a:solidFill>
                    <a:schemeClr val="tx1"/>
                  </a:solidFill>
                </a:rPr>
                <a:t>P</a:t>
              </a:r>
              <a:endParaRPr kumimoji="1" lang="en-US" altLang="zh-CN" b="0">
                <a:solidFill>
                  <a:schemeClr val="tx1"/>
                </a:solidFill>
              </a:endParaRPr>
            </a:p>
          </p:txBody>
        </p:sp>
        <p:sp>
          <p:nvSpPr>
            <p:cNvPr id="40" name="Text Box 16">
              <a:extLst>
                <a:ext uri="{FF2B5EF4-FFF2-40B4-BE49-F238E27FC236}">
                  <a16:creationId xmlns:a16="http://schemas.microsoft.com/office/drawing/2014/main" id="{E1D12EE7-0D03-4A41-A598-C99B668BB708}"/>
                </a:ext>
              </a:extLst>
            </p:cNvPr>
            <p:cNvSpPr txBox="1">
              <a:spLocks noChangeArrowheads="1"/>
            </p:cNvSpPr>
            <p:nvPr/>
          </p:nvSpPr>
          <p:spPr bwMode="auto">
            <a:xfrm>
              <a:off x="4529" y="1990"/>
              <a:ext cx="35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i="1">
                  <a:solidFill>
                    <a:schemeClr val="tx1"/>
                  </a:solidFill>
                </a:rPr>
                <a:t>a</a:t>
              </a:r>
            </a:p>
          </p:txBody>
        </p:sp>
        <p:sp>
          <p:nvSpPr>
            <p:cNvPr id="41" name="Line 17">
              <a:extLst>
                <a:ext uri="{FF2B5EF4-FFF2-40B4-BE49-F238E27FC236}">
                  <a16:creationId xmlns:a16="http://schemas.microsoft.com/office/drawing/2014/main" id="{C73DBE8D-372E-46AF-A3DE-299F8C106B93}"/>
                </a:ext>
              </a:extLst>
            </p:cNvPr>
            <p:cNvSpPr>
              <a:spLocks noChangeShapeType="1"/>
            </p:cNvSpPr>
            <p:nvPr/>
          </p:nvSpPr>
          <p:spPr bwMode="auto">
            <a:xfrm>
              <a:off x="4252" y="2077"/>
              <a:ext cx="11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2" name="Text Box 18">
              <a:extLst>
                <a:ext uri="{FF2B5EF4-FFF2-40B4-BE49-F238E27FC236}">
                  <a16:creationId xmlns:a16="http://schemas.microsoft.com/office/drawing/2014/main" id="{958B2025-0458-4CFF-8821-100B76AD845E}"/>
                </a:ext>
              </a:extLst>
            </p:cNvPr>
            <p:cNvSpPr txBox="1">
              <a:spLocks noChangeArrowheads="1"/>
            </p:cNvSpPr>
            <p:nvPr/>
          </p:nvSpPr>
          <p:spPr bwMode="auto">
            <a:xfrm>
              <a:off x="4453" y="2558"/>
              <a:ext cx="65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zh-CN" b="0">
                <a:solidFill>
                  <a:schemeClr val="tx1"/>
                </a:solidFill>
              </a:endParaRPr>
            </a:p>
          </p:txBody>
        </p:sp>
        <p:sp>
          <p:nvSpPr>
            <p:cNvPr id="43" name="Text Box 19">
              <a:extLst>
                <a:ext uri="{FF2B5EF4-FFF2-40B4-BE49-F238E27FC236}">
                  <a16:creationId xmlns:a16="http://schemas.microsoft.com/office/drawing/2014/main" id="{17CCB86D-24B9-4510-A84F-4AD5C65EDC4A}"/>
                </a:ext>
              </a:extLst>
            </p:cNvPr>
            <p:cNvSpPr txBox="1">
              <a:spLocks noChangeArrowheads="1"/>
            </p:cNvSpPr>
            <p:nvPr/>
          </p:nvSpPr>
          <p:spPr bwMode="auto">
            <a:xfrm>
              <a:off x="5099" y="1821"/>
              <a:ext cx="22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0">
                  <a:solidFill>
                    <a:schemeClr val="tx1"/>
                  </a:solidFill>
                </a:rPr>
                <a:t>.</a:t>
              </a:r>
            </a:p>
          </p:txBody>
        </p:sp>
        <p:grpSp>
          <p:nvGrpSpPr>
            <p:cNvPr id="44" name="Group 20">
              <a:extLst>
                <a:ext uri="{FF2B5EF4-FFF2-40B4-BE49-F238E27FC236}">
                  <a16:creationId xmlns:a16="http://schemas.microsoft.com/office/drawing/2014/main" id="{8F3897B2-2B98-4446-8A28-4EAFF247C62E}"/>
                </a:ext>
              </a:extLst>
            </p:cNvPr>
            <p:cNvGrpSpPr>
              <a:grpSpLocks/>
            </p:cNvGrpSpPr>
            <p:nvPr/>
          </p:nvGrpSpPr>
          <p:grpSpPr bwMode="auto">
            <a:xfrm>
              <a:off x="4007" y="580"/>
              <a:ext cx="352" cy="1909"/>
              <a:chOff x="4007" y="580"/>
              <a:chExt cx="352" cy="1909"/>
            </a:xfrm>
          </p:grpSpPr>
          <p:grpSp>
            <p:nvGrpSpPr>
              <p:cNvPr id="45" name="Group 21">
                <a:extLst>
                  <a:ext uri="{FF2B5EF4-FFF2-40B4-BE49-F238E27FC236}">
                    <a16:creationId xmlns:a16="http://schemas.microsoft.com/office/drawing/2014/main" id="{D098EF53-38D5-4F7B-84AF-3A827FAD387B}"/>
                  </a:ext>
                </a:extLst>
              </p:cNvPr>
              <p:cNvGrpSpPr>
                <a:grpSpLocks/>
              </p:cNvGrpSpPr>
              <p:nvPr/>
            </p:nvGrpSpPr>
            <p:grpSpPr bwMode="auto">
              <a:xfrm>
                <a:off x="4263" y="1970"/>
                <a:ext cx="96" cy="108"/>
                <a:chOff x="4343" y="2061"/>
                <a:chExt cx="96" cy="108"/>
              </a:xfrm>
            </p:grpSpPr>
            <p:sp>
              <p:nvSpPr>
                <p:cNvPr id="49" name="Line 22">
                  <a:extLst>
                    <a:ext uri="{FF2B5EF4-FFF2-40B4-BE49-F238E27FC236}">
                      <a16:creationId xmlns:a16="http://schemas.microsoft.com/office/drawing/2014/main" id="{61B3C957-DB6D-472A-8154-C59D13C7F341}"/>
                    </a:ext>
                  </a:extLst>
                </p:cNvPr>
                <p:cNvSpPr>
                  <a:spLocks noChangeShapeType="1"/>
                </p:cNvSpPr>
                <p:nvPr/>
              </p:nvSpPr>
              <p:spPr bwMode="auto">
                <a:xfrm>
                  <a:off x="4343" y="2061"/>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0" name="Line 23">
                  <a:extLst>
                    <a:ext uri="{FF2B5EF4-FFF2-40B4-BE49-F238E27FC236}">
                      <a16:creationId xmlns:a16="http://schemas.microsoft.com/office/drawing/2014/main" id="{EC35CB9E-AAA6-4488-8645-C3FFBFBC6E7A}"/>
                    </a:ext>
                  </a:extLst>
                </p:cNvPr>
                <p:cNvSpPr>
                  <a:spLocks noChangeShapeType="1"/>
                </p:cNvSpPr>
                <p:nvPr/>
              </p:nvSpPr>
              <p:spPr bwMode="auto">
                <a:xfrm>
                  <a:off x="4428" y="2063"/>
                  <a:ext cx="0" cy="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6" name="Line 24">
                <a:extLst>
                  <a:ext uri="{FF2B5EF4-FFF2-40B4-BE49-F238E27FC236}">
                    <a16:creationId xmlns:a16="http://schemas.microsoft.com/office/drawing/2014/main" id="{63E450EE-C2C4-489E-B97E-CD2E9ACA542C}"/>
                  </a:ext>
                </a:extLst>
              </p:cNvPr>
              <p:cNvSpPr>
                <a:spLocks noChangeShapeType="1"/>
              </p:cNvSpPr>
              <p:nvPr/>
            </p:nvSpPr>
            <p:spPr bwMode="auto">
              <a:xfrm>
                <a:off x="4239" y="580"/>
                <a:ext cx="0" cy="1909"/>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7" name="Text Box 25">
                <a:extLst>
                  <a:ext uri="{FF2B5EF4-FFF2-40B4-BE49-F238E27FC236}">
                    <a16:creationId xmlns:a16="http://schemas.microsoft.com/office/drawing/2014/main" id="{25500596-ACEF-4952-B89E-8DC2FEE1B39B}"/>
                  </a:ext>
                </a:extLst>
              </p:cNvPr>
              <p:cNvSpPr txBox="1">
                <a:spLocks noChangeArrowheads="1"/>
              </p:cNvSpPr>
              <p:nvPr/>
            </p:nvSpPr>
            <p:spPr bwMode="auto">
              <a:xfrm>
                <a:off x="4007" y="732"/>
                <a:ext cx="27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i="1">
                    <a:solidFill>
                      <a:schemeClr val="tx1"/>
                    </a:solidFill>
                  </a:rPr>
                  <a:t>I</a:t>
                </a:r>
              </a:p>
            </p:txBody>
          </p:sp>
          <p:sp>
            <p:nvSpPr>
              <p:cNvPr id="48" name="Line 26">
                <a:extLst>
                  <a:ext uri="{FF2B5EF4-FFF2-40B4-BE49-F238E27FC236}">
                    <a16:creationId xmlns:a16="http://schemas.microsoft.com/office/drawing/2014/main" id="{B72C4BA3-363D-4F7E-AF62-EEC5C818F61F}"/>
                  </a:ext>
                </a:extLst>
              </p:cNvPr>
              <p:cNvSpPr>
                <a:spLocks noChangeShapeType="1"/>
              </p:cNvSpPr>
              <p:nvPr/>
            </p:nvSpPr>
            <p:spPr bwMode="auto">
              <a:xfrm flipV="1">
                <a:off x="4234" y="1089"/>
                <a:ext cx="0" cy="378"/>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gr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1BE6A258-D0F6-4A46-806C-419C1EDC5600}"/>
                  </a:ext>
                </a:extLst>
              </p:cNvPr>
              <p:cNvSpPr txBox="1"/>
              <p:nvPr/>
            </p:nvSpPr>
            <p:spPr>
              <a:xfrm>
                <a:off x="11167438" y="2996820"/>
                <a:ext cx="699557" cy="4140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𝒅</m:t>
                      </m:r>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𝑩</m:t>
                          </m:r>
                        </m:e>
                      </m:acc>
                    </m:oMath>
                  </m:oMathPara>
                </a14:m>
                <a:endParaRPr lang="zh-CN" altLang="en-US" sz="2400" b="1">
                  <a:solidFill>
                    <a:srgbClr val="C00000"/>
                  </a:solidFill>
                </a:endParaRPr>
              </a:p>
            </p:txBody>
          </p:sp>
        </mc:Choice>
        <mc:Fallback xmlns="">
          <p:sp>
            <p:nvSpPr>
              <p:cNvPr id="51" name="文本框 50">
                <a:extLst>
                  <a:ext uri="{FF2B5EF4-FFF2-40B4-BE49-F238E27FC236}">
                    <a16:creationId xmlns:a16="http://schemas.microsoft.com/office/drawing/2014/main" id="{1BE6A258-D0F6-4A46-806C-419C1EDC5600}"/>
                  </a:ext>
                </a:extLst>
              </p:cNvPr>
              <p:cNvSpPr txBox="1">
                <a:spLocks noRot="1" noChangeAspect="1" noMove="1" noResize="1" noEditPoints="1" noAdjustHandles="1" noChangeArrowheads="1" noChangeShapeType="1" noTextEdit="1"/>
              </p:cNvSpPr>
              <p:nvPr/>
            </p:nvSpPr>
            <p:spPr>
              <a:xfrm>
                <a:off x="11167438" y="2996820"/>
                <a:ext cx="699557" cy="414088"/>
              </a:xfrm>
              <a:prstGeom prst="rect">
                <a:avLst/>
              </a:prstGeom>
              <a:blipFill>
                <a:blip r:embed="rId4"/>
                <a:stretch>
                  <a:fillRect r="-13043"/>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F81E565F-9874-43A7-AEAD-1C64CCDA8A03}"/>
              </a:ext>
            </a:extLst>
          </p:cNvPr>
          <p:cNvGrpSpPr/>
          <p:nvPr/>
        </p:nvGrpSpPr>
        <p:grpSpPr>
          <a:xfrm>
            <a:off x="9526735" y="854624"/>
            <a:ext cx="1780877" cy="2511880"/>
            <a:chOff x="7578725" y="582616"/>
            <a:chExt cx="2243138" cy="3163889"/>
          </a:xfrm>
        </p:grpSpPr>
        <p:grpSp>
          <p:nvGrpSpPr>
            <p:cNvPr id="53" name="Group 27">
              <a:extLst>
                <a:ext uri="{FF2B5EF4-FFF2-40B4-BE49-F238E27FC236}">
                  <a16:creationId xmlns:a16="http://schemas.microsoft.com/office/drawing/2014/main" id="{D9047819-A3C6-4BE1-97A2-3CE009CE405B}"/>
                </a:ext>
              </a:extLst>
            </p:cNvPr>
            <p:cNvGrpSpPr>
              <a:grpSpLocks/>
            </p:cNvGrpSpPr>
            <p:nvPr/>
          </p:nvGrpSpPr>
          <p:grpSpPr bwMode="auto">
            <a:xfrm>
              <a:off x="7578725" y="582616"/>
              <a:ext cx="2243138" cy="3163889"/>
              <a:chOff x="3891" y="455"/>
              <a:chExt cx="1413" cy="1993"/>
            </a:xfrm>
          </p:grpSpPr>
          <p:sp>
            <p:nvSpPr>
              <p:cNvPr id="55" name="Text Box 28">
                <a:extLst>
                  <a:ext uri="{FF2B5EF4-FFF2-40B4-BE49-F238E27FC236}">
                    <a16:creationId xmlns:a16="http://schemas.microsoft.com/office/drawing/2014/main" id="{6A9041EF-BA4D-43BF-9C5F-263FEDCBC461}"/>
                  </a:ext>
                </a:extLst>
              </p:cNvPr>
              <p:cNvSpPr txBox="1">
                <a:spLocks noChangeArrowheads="1"/>
              </p:cNvSpPr>
              <p:nvPr/>
            </p:nvSpPr>
            <p:spPr bwMode="auto">
              <a:xfrm>
                <a:off x="4047" y="455"/>
                <a:ext cx="33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i="1">
                    <a:solidFill>
                      <a:schemeClr val="tx1"/>
                    </a:solidFill>
                  </a:rPr>
                  <a:t>z</a:t>
                </a:r>
                <a:endParaRPr kumimoji="1" lang="en-US" altLang="zh-CN" b="0" i="1">
                  <a:solidFill>
                    <a:schemeClr val="tx1"/>
                  </a:solidFill>
                </a:endParaRPr>
              </a:p>
            </p:txBody>
          </p:sp>
          <p:grpSp>
            <p:nvGrpSpPr>
              <p:cNvPr id="56" name="Group 29">
                <a:extLst>
                  <a:ext uri="{FF2B5EF4-FFF2-40B4-BE49-F238E27FC236}">
                    <a16:creationId xmlns:a16="http://schemas.microsoft.com/office/drawing/2014/main" id="{9566B22B-96E1-4919-AAE7-83725250D02A}"/>
                  </a:ext>
                </a:extLst>
              </p:cNvPr>
              <p:cNvGrpSpPr>
                <a:grpSpLocks/>
              </p:cNvGrpSpPr>
              <p:nvPr/>
            </p:nvGrpSpPr>
            <p:grpSpPr bwMode="auto">
              <a:xfrm>
                <a:off x="3891" y="569"/>
                <a:ext cx="1413" cy="1879"/>
                <a:chOff x="3891" y="569"/>
                <a:chExt cx="1413" cy="1879"/>
              </a:xfrm>
            </p:grpSpPr>
            <p:sp>
              <p:nvSpPr>
                <p:cNvPr id="57" name="Text Box 30">
                  <a:extLst>
                    <a:ext uri="{FF2B5EF4-FFF2-40B4-BE49-F238E27FC236}">
                      <a16:creationId xmlns:a16="http://schemas.microsoft.com/office/drawing/2014/main" id="{467F688F-C9A5-4D43-ADB4-A2791745F912}"/>
                    </a:ext>
                  </a:extLst>
                </p:cNvPr>
                <p:cNvSpPr txBox="1">
                  <a:spLocks noChangeArrowheads="1"/>
                </p:cNvSpPr>
                <p:nvPr/>
              </p:nvSpPr>
              <p:spPr bwMode="auto">
                <a:xfrm>
                  <a:off x="4104" y="2082"/>
                  <a:ext cx="21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0" i="1">
                      <a:solidFill>
                        <a:schemeClr val="tx1"/>
                      </a:solidFill>
                    </a:rPr>
                    <a:t>o</a:t>
                  </a:r>
                  <a:endParaRPr kumimoji="1" lang="en-US" altLang="zh-CN" b="0">
                    <a:solidFill>
                      <a:schemeClr val="tx1"/>
                    </a:solidFill>
                  </a:endParaRPr>
                </a:p>
              </p:txBody>
            </p:sp>
            <p:sp>
              <p:nvSpPr>
                <p:cNvPr id="58" name="Line 31">
                  <a:extLst>
                    <a:ext uri="{FF2B5EF4-FFF2-40B4-BE49-F238E27FC236}">
                      <a16:creationId xmlns:a16="http://schemas.microsoft.com/office/drawing/2014/main" id="{28F2EC02-7203-40B3-950A-327163ACEB04}"/>
                    </a:ext>
                  </a:extLst>
                </p:cNvPr>
                <p:cNvSpPr>
                  <a:spLocks noChangeShapeType="1"/>
                </p:cNvSpPr>
                <p:nvPr/>
              </p:nvSpPr>
              <p:spPr bwMode="auto">
                <a:xfrm flipV="1">
                  <a:off x="4331" y="569"/>
                  <a:ext cx="0" cy="2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59" name="Group 32">
                  <a:extLst>
                    <a:ext uri="{FF2B5EF4-FFF2-40B4-BE49-F238E27FC236}">
                      <a16:creationId xmlns:a16="http://schemas.microsoft.com/office/drawing/2014/main" id="{447735C5-6DFD-4D7D-91D5-B6A8AC02A6F6}"/>
                    </a:ext>
                  </a:extLst>
                </p:cNvPr>
                <p:cNvGrpSpPr>
                  <a:grpSpLocks/>
                </p:cNvGrpSpPr>
                <p:nvPr/>
              </p:nvGrpSpPr>
              <p:grpSpPr bwMode="auto">
                <a:xfrm>
                  <a:off x="3891" y="1227"/>
                  <a:ext cx="1413" cy="939"/>
                  <a:chOff x="3891" y="1227"/>
                  <a:chExt cx="1413" cy="939"/>
                </a:xfrm>
              </p:grpSpPr>
              <p:sp>
                <p:nvSpPr>
                  <p:cNvPr id="60" name="Text Box 33">
                    <a:extLst>
                      <a:ext uri="{FF2B5EF4-FFF2-40B4-BE49-F238E27FC236}">
                        <a16:creationId xmlns:a16="http://schemas.microsoft.com/office/drawing/2014/main" id="{029FFEAA-7B02-41FC-8E83-BA7C8EFD4644}"/>
                      </a:ext>
                    </a:extLst>
                  </p:cNvPr>
                  <p:cNvSpPr txBox="1">
                    <a:spLocks noChangeArrowheads="1"/>
                  </p:cNvSpPr>
                  <p:nvPr/>
                </p:nvSpPr>
                <p:spPr bwMode="auto">
                  <a:xfrm>
                    <a:off x="4097" y="1665"/>
                    <a:ext cx="341"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i="1">
                        <a:solidFill>
                          <a:schemeClr val="tx1"/>
                        </a:solidFill>
                      </a:rPr>
                      <a:t>z</a:t>
                    </a:r>
                    <a:endParaRPr kumimoji="1" lang="en-US" altLang="zh-CN" sz="2000" b="0" i="1">
                      <a:solidFill>
                        <a:schemeClr val="tx1"/>
                      </a:solidFill>
                    </a:endParaRPr>
                  </a:p>
                </p:txBody>
              </p:sp>
              <p:grpSp>
                <p:nvGrpSpPr>
                  <p:cNvPr id="61" name="Group 34">
                    <a:extLst>
                      <a:ext uri="{FF2B5EF4-FFF2-40B4-BE49-F238E27FC236}">
                        <a16:creationId xmlns:a16="http://schemas.microsoft.com/office/drawing/2014/main" id="{29FA42E4-6FF1-4ABE-9053-7BD5BCFD117B}"/>
                      </a:ext>
                    </a:extLst>
                  </p:cNvPr>
                  <p:cNvGrpSpPr>
                    <a:grpSpLocks/>
                  </p:cNvGrpSpPr>
                  <p:nvPr/>
                </p:nvGrpSpPr>
                <p:grpSpPr bwMode="auto">
                  <a:xfrm>
                    <a:off x="3891" y="1227"/>
                    <a:ext cx="1413" cy="935"/>
                    <a:chOff x="3891" y="1227"/>
                    <a:chExt cx="1413" cy="935"/>
                  </a:xfrm>
                </p:grpSpPr>
                <p:sp>
                  <p:nvSpPr>
                    <p:cNvPr id="66" name="Text Box 35">
                      <a:extLst>
                        <a:ext uri="{FF2B5EF4-FFF2-40B4-BE49-F238E27FC236}">
                          <a16:creationId xmlns:a16="http://schemas.microsoft.com/office/drawing/2014/main" id="{7BEA78C8-2549-42D5-91A2-A6D1876CEC56}"/>
                        </a:ext>
                      </a:extLst>
                    </p:cNvPr>
                    <p:cNvSpPr txBox="1">
                      <a:spLocks noChangeArrowheads="1"/>
                    </p:cNvSpPr>
                    <p:nvPr/>
                  </p:nvSpPr>
                  <p:spPr bwMode="auto">
                    <a:xfrm>
                      <a:off x="4376" y="1297"/>
                      <a:ext cx="23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r>
                        <a:rPr kumimoji="1" lang="en-US" altLang="zh-CN" i="1">
                          <a:solidFill>
                            <a:schemeClr val="tx1"/>
                          </a:solidFill>
                          <a:sym typeface="Symbol" panose="05050102010706020507" pitchFamily="18" charset="2"/>
                        </a:rPr>
                        <a:t></a:t>
                      </a:r>
                      <a:endParaRPr kumimoji="1" lang="en-US" altLang="zh-CN" i="1">
                        <a:solidFill>
                          <a:schemeClr val="tx1"/>
                        </a:solidFill>
                      </a:endParaRPr>
                    </a:p>
                  </p:txBody>
                </p:sp>
                <p:grpSp>
                  <p:nvGrpSpPr>
                    <p:cNvPr id="67" name="Group 36">
                      <a:extLst>
                        <a:ext uri="{FF2B5EF4-FFF2-40B4-BE49-F238E27FC236}">
                          <a16:creationId xmlns:a16="http://schemas.microsoft.com/office/drawing/2014/main" id="{CE3386A3-5AB9-4AAC-8B8D-0521DFF70243}"/>
                        </a:ext>
                      </a:extLst>
                    </p:cNvPr>
                    <p:cNvGrpSpPr>
                      <a:grpSpLocks/>
                    </p:cNvGrpSpPr>
                    <p:nvPr/>
                  </p:nvGrpSpPr>
                  <p:grpSpPr bwMode="auto">
                    <a:xfrm>
                      <a:off x="3891" y="1227"/>
                      <a:ext cx="1413" cy="935"/>
                      <a:chOff x="3891" y="1227"/>
                      <a:chExt cx="1413" cy="935"/>
                    </a:xfrm>
                  </p:grpSpPr>
                  <p:sp>
                    <p:nvSpPr>
                      <p:cNvPr id="68" name="Freeform 37">
                        <a:extLst>
                          <a:ext uri="{FF2B5EF4-FFF2-40B4-BE49-F238E27FC236}">
                            <a16:creationId xmlns:a16="http://schemas.microsoft.com/office/drawing/2014/main" id="{BE8142B0-8C07-4372-9F1E-6F475019D5BA}"/>
                          </a:ext>
                        </a:extLst>
                      </p:cNvPr>
                      <p:cNvSpPr>
                        <a:spLocks/>
                      </p:cNvSpPr>
                      <p:nvPr/>
                    </p:nvSpPr>
                    <p:spPr bwMode="auto">
                      <a:xfrm>
                        <a:off x="4341" y="1451"/>
                        <a:ext cx="99" cy="139"/>
                      </a:xfrm>
                      <a:custGeom>
                        <a:avLst/>
                        <a:gdLst>
                          <a:gd name="T0" fmla="*/ 0 w 99"/>
                          <a:gd name="T1" fmla="*/ 0 h 139"/>
                          <a:gd name="T2" fmla="*/ 86 w 99"/>
                          <a:gd name="T3" fmla="*/ 43 h 139"/>
                          <a:gd name="T4" fmla="*/ 75 w 99"/>
                          <a:gd name="T5" fmla="*/ 139 h 139"/>
                          <a:gd name="T6" fmla="*/ 0 60000 65536"/>
                          <a:gd name="T7" fmla="*/ 0 60000 65536"/>
                          <a:gd name="T8" fmla="*/ 0 60000 65536"/>
                        </a:gdLst>
                        <a:ahLst/>
                        <a:cxnLst>
                          <a:cxn ang="T6">
                            <a:pos x="T0" y="T1"/>
                          </a:cxn>
                          <a:cxn ang="T7">
                            <a:pos x="T2" y="T3"/>
                          </a:cxn>
                          <a:cxn ang="T8">
                            <a:pos x="T4" y="T5"/>
                          </a:cxn>
                        </a:cxnLst>
                        <a:rect l="0" t="0" r="r" b="b"/>
                        <a:pathLst>
                          <a:path w="99" h="139">
                            <a:moveTo>
                              <a:pt x="0" y="0"/>
                            </a:moveTo>
                            <a:cubicBezTo>
                              <a:pt x="36" y="10"/>
                              <a:pt x="73" y="20"/>
                              <a:pt x="86" y="43"/>
                            </a:cubicBezTo>
                            <a:cubicBezTo>
                              <a:pt x="99" y="66"/>
                              <a:pt x="87" y="102"/>
                              <a:pt x="75" y="13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9" name="Line 38">
                        <a:extLst>
                          <a:ext uri="{FF2B5EF4-FFF2-40B4-BE49-F238E27FC236}">
                            <a16:creationId xmlns:a16="http://schemas.microsoft.com/office/drawing/2014/main" id="{A484FCF5-0CC0-4AE7-8740-8444F2967ADC}"/>
                          </a:ext>
                        </a:extLst>
                      </p:cNvPr>
                      <p:cNvSpPr>
                        <a:spLocks noChangeShapeType="1"/>
                      </p:cNvSpPr>
                      <p:nvPr/>
                    </p:nvSpPr>
                    <p:spPr bwMode="auto">
                      <a:xfrm>
                        <a:off x="4319" y="1523"/>
                        <a:ext cx="985" cy="6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0" name="Text Box 39">
                        <a:extLst>
                          <a:ext uri="{FF2B5EF4-FFF2-40B4-BE49-F238E27FC236}">
                            <a16:creationId xmlns:a16="http://schemas.microsoft.com/office/drawing/2014/main" id="{FA3EAA29-DF3F-421B-B37C-1F074900FF90}"/>
                          </a:ext>
                        </a:extLst>
                      </p:cNvPr>
                      <p:cNvSpPr txBox="1">
                        <a:spLocks noChangeArrowheads="1"/>
                      </p:cNvSpPr>
                      <p:nvPr/>
                    </p:nvSpPr>
                    <p:spPr bwMode="auto">
                      <a:xfrm>
                        <a:off x="3891" y="1227"/>
                        <a:ext cx="44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i="1" err="1">
                            <a:solidFill>
                              <a:schemeClr val="tx1"/>
                            </a:solidFill>
                          </a:rPr>
                          <a:t>I</a:t>
                        </a:r>
                        <a:r>
                          <a:rPr kumimoji="1" lang="en-US" altLang="zh-CN" sz="2000" err="1">
                            <a:solidFill>
                              <a:schemeClr val="tx1"/>
                            </a:solidFill>
                          </a:rPr>
                          <a:t>d</a:t>
                        </a:r>
                        <a:r>
                          <a:rPr kumimoji="1" lang="en-US" altLang="zh-CN" sz="2000" i="1" err="1">
                            <a:solidFill>
                              <a:schemeClr val="tx1"/>
                            </a:solidFill>
                          </a:rPr>
                          <a:t>z</a:t>
                        </a:r>
                        <a:endParaRPr kumimoji="1" lang="en-US" altLang="zh-CN" sz="2000" i="1">
                          <a:solidFill>
                            <a:schemeClr val="tx1"/>
                          </a:solidFill>
                        </a:endParaRPr>
                      </a:p>
                    </p:txBody>
                  </p:sp>
                  <p:sp>
                    <p:nvSpPr>
                      <p:cNvPr id="71" name="Text Box 40">
                        <a:extLst>
                          <a:ext uri="{FF2B5EF4-FFF2-40B4-BE49-F238E27FC236}">
                            <a16:creationId xmlns:a16="http://schemas.microsoft.com/office/drawing/2014/main" id="{3E5BFEDC-DD6E-4B9E-99D8-1AE95F966E3D}"/>
                          </a:ext>
                        </a:extLst>
                      </p:cNvPr>
                      <p:cNvSpPr txBox="1">
                        <a:spLocks noChangeArrowheads="1"/>
                      </p:cNvSpPr>
                      <p:nvPr/>
                    </p:nvSpPr>
                    <p:spPr bwMode="auto">
                      <a:xfrm>
                        <a:off x="4597" y="1440"/>
                        <a:ext cx="27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i="1">
                            <a:solidFill>
                              <a:schemeClr val="tx1"/>
                            </a:solidFill>
                          </a:rPr>
                          <a:t>r</a:t>
                        </a:r>
                        <a:endParaRPr kumimoji="1" lang="en-US" altLang="zh-CN" b="0" i="1">
                          <a:solidFill>
                            <a:schemeClr val="tx1"/>
                          </a:solidFill>
                        </a:endParaRPr>
                      </a:p>
                    </p:txBody>
                  </p:sp>
                </p:grpSp>
              </p:grpSp>
              <p:sp>
                <p:nvSpPr>
                  <p:cNvPr id="62" name="Line 42">
                    <a:extLst>
                      <a:ext uri="{FF2B5EF4-FFF2-40B4-BE49-F238E27FC236}">
                        <a16:creationId xmlns:a16="http://schemas.microsoft.com/office/drawing/2014/main" id="{3AEE38BE-969E-4A10-B673-116CEE2AA6AB}"/>
                      </a:ext>
                    </a:extLst>
                  </p:cNvPr>
                  <p:cNvSpPr>
                    <a:spLocks noChangeShapeType="1"/>
                  </p:cNvSpPr>
                  <p:nvPr/>
                </p:nvSpPr>
                <p:spPr bwMode="auto">
                  <a:xfrm>
                    <a:off x="4112" y="1589"/>
                    <a:ext cx="2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63" name="Line 43">
                    <a:extLst>
                      <a:ext uri="{FF2B5EF4-FFF2-40B4-BE49-F238E27FC236}">
                        <a16:creationId xmlns:a16="http://schemas.microsoft.com/office/drawing/2014/main" id="{CF606C3A-3C6C-44AA-9734-C09547E2889A}"/>
                      </a:ext>
                    </a:extLst>
                  </p:cNvPr>
                  <p:cNvSpPr>
                    <a:spLocks noChangeShapeType="1"/>
                  </p:cNvSpPr>
                  <p:nvPr/>
                </p:nvSpPr>
                <p:spPr bwMode="auto">
                  <a:xfrm>
                    <a:off x="4101" y="2166"/>
                    <a:ext cx="1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64" name="Line 44">
                    <a:extLst>
                      <a:ext uri="{FF2B5EF4-FFF2-40B4-BE49-F238E27FC236}">
                        <a16:creationId xmlns:a16="http://schemas.microsoft.com/office/drawing/2014/main" id="{DACE0429-D1AE-467B-BF2A-997957884192}"/>
                      </a:ext>
                    </a:extLst>
                  </p:cNvPr>
                  <p:cNvSpPr>
                    <a:spLocks noChangeShapeType="1"/>
                  </p:cNvSpPr>
                  <p:nvPr/>
                </p:nvSpPr>
                <p:spPr bwMode="auto">
                  <a:xfrm flipV="1">
                    <a:off x="4201" y="1589"/>
                    <a:ext cx="0" cy="1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65" name="Line 45">
                    <a:extLst>
                      <a:ext uri="{FF2B5EF4-FFF2-40B4-BE49-F238E27FC236}">
                        <a16:creationId xmlns:a16="http://schemas.microsoft.com/office/drawing/2014/main" id="{0E89C0E8-583C-4C5A-95EC-1203B754182D}"/>
                      </a:ext>
                    </a:extLst>
                  </p:cNvPr>
                  <p:cNvSpPr>
                    <a:spLocks noChangeShapeType="1"/>
                  </p:cNvSpPr>
                  <p:nvPr/>
                </p:nvSpPr>
                <p:spPr bwMode="auto">
                  <a:xfrm flipH="1">
                    <a:off x="4201" y="1955"/>
                    <a:ext cx="1" cy="2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grpSp>
        </p:grpSp>
        <p:sp>
          <p:nvSpPr>
            <p:cNvPr id="54" name="Line 41">
              <a:extLst>
                <a:ext uri="{FF2B5EF4-FFF2-40B4-BE49-F238E27FC236}">
                  <a16:creationId xmlns:a16="http://schemas.microsoft.com/office/drawing/2014/main" id="{ED5A9BA6-F18C-4ADE-AA07-9803AF2A89C0}"/>
                </a:ext>
              </a:extLst>
            </p:cNvPr>
            <p:cNvSpPr>
              <a:spLocks noChangeShapeType="1"/>
            </p:cNvSpPr>
            <p:nvPr/>
          </p:nvSpPr>
          <p:spPr bwMode="auto">
            <a:xfrm flipV="1">
              <a:off x="8279979" y="1611602"/>
              <a:ext cx="0" cy="682625"/>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矩形 3"/>
          <p:cNvSpPr/>
          <p:nvPr/>
        </p:nvSpPr>
        <p:spPr>
          <a:xfrm>
            <a:off x="1147176" y="2138613"/>
            <a:ext cx="4272323" cy="497829"/>
          </a:xfrm>
          <a:prstGeom prst="rect">
            <a:avLst/>
          </a:prstGeom>
        </p:spPr>
        <p:txBody>
          <a:bodyPr wrap="none">
            <a:spAutoFit/>
          </a:bodyPr>
          <a:lstStyle/>
          <a:p>
            <a:pPr>
              <a:lnSpc>
                <a:spcPct val="130000"/>
              </a:lnSpc>
            </a:pPr>
            <a:r>
              <a:rPr kumimoji="1" lang="zh-CN" altLang="en-US" sz="2200" b="1" dirty="0"/>
              <a:t>电流元</a:t>
            </a:r>
            <a:r>
              <a:rPr kumimoji="1" lang="en-US" altLang="zh-CN" sz="2200" b="1" i="1" dirty="0" err="1">
                <a:solidFill>
                  <a:srgbClr val="FF0000"/>
                </a:solidFill>
                <a:ea typeface="微软雅黑" panose="020B0503020204020204" pitchFamily="34" charset="-122"/>
                <a:cs typeface="Times New Roman" panose="02020603050405020304" pitchFamily="18" charset="0"/>
              </a:rPr>
              <a:t>I</a:t>
            </a:r>
            <a:r>
              <a:rPr kumimoji="1" lang="en-US" altLang="zh-CN" sz="2200" b="1" dirty="0" err="1">
                <a:solidFill>
                  <a:srgbClr val="FF0000"/>
                </a:solidFill>
                <a:ea typeface="微软雅黑" panose="020B0503020204020204" pitchFamily="34" charset="-122"/>
                <a:cs typeface="Times New Roman" panose="02020603050405020304" pitchFamily="18" charset="0"/>
              </a:rPr>
              <a:t>d</a:t>
            </a:r>
            <a:r>
              <a:rPr kumimoji="1" lang="en-US" altLang="zh-CN" sz="2200" b="1" i="1" dirty="0" err="1">
                <a:solidFill>
                  <a:srgbClr val="FF0000"/>
                </a:solidFill>
                <a:ea typeface="微软雅黑" panose="020B0503020204020204" pitchFamily="34" charset="-122"/>
                <a:cs typeface="Times New Roman" panose="02020603050405020304" pitchFamily="18" charset="0"/>
              </a:rPr>
              <a:t>z</a:t>
            </a:r>
            <a:r>
              <a:rPr kumimoji="1" lang="zh-CN" altLang="en-US" sz="2200" b="1" dirty="0"/>
              <a:t>在</a:t>
            </a:r>
            <a:r>
              <a:rPr kumimoji="1" lang="zh-CN" altLang="en-US" sz="2200" dirty="0">
                <a:ea typeface="微软雅黑" panose="020B0503020204020204" pitchFamily="34" charset="-122"/>
                <a:cs typeface="Times New Roman" panose="02020603050405020304" pitchFamily="18" charset="0"/>
              </a:rPr>
              <a:t> </a:t>
            </a:r>
            <a:r>
              <a:rPr kumimoji="1" lang="en-US" altLang="zh-CN" sz="2200" b="1" dirty="0">
                <a:ea typeface="微软雅黑" panose="020B0503020204020204" pitchFamily="34" charset="-122"/>
                <a:cs typeface="Times New Roman" panose="02020603050405020304" pitchFamily="18" charset="0"/>
              </a:rPr>
              <a:t>P </a:t>
            </a:r>
            <a:r>
              <a:rPr kumimoji="1" lang="zh-CN" altLang="en-US" sz="2200" b="1" dirty="0"/>
              <a:t>点所产生的磁场为</a:t>
            </a:r>
          </a:p>
        </p:txBody>
      </p:sp>
      <p:sp>
        <p:nvSpPr>
          <p:cNvPr id="5" name="矩形 4"/>
          <p:cNvSpPr/>
          <p:nvPr/>
        </p:nvSpPr>
        <p:spPr>
          <a:xfrm>
            <a:off x="1031891" y="3791017"/>
            <a:ext cx="7944173" cy="497829"/>
          </a:xfrm>
          <a:prstGeom prst="rect">
            <a:avLst/>
          </a:prstGeom>
        </p:spPr>
        <p:txBody>
          <a:bodyPr wrap="square">
            <a:spAutoFit/>
          </a:bodyPr>
          <a:lstStyle/>
          <a:p>
            <a:pPr algn="just">
              <a:lnSpc>
                <a:spcPct val="130000"/>
              </a:lnSpc>
            </a:pPr>
            <a:r>
              <a:rPr kumimoji="1" lang="zh-CN" altLang="en-US" sz="2200" b="1" dirty="0"/>
              <a:t>方向：垂直纸面向里</a:t>
            </a:r>
            <a:r>
              <a:rPr kumimoji="1" lang="en-US" altLang="zh-CN" sz="2200" b="1" dirty="0"/>
              <a:t> (</a:t>
            </a:r>
            <a:r>
              <a:rPr kumimoji="1" lang="zh-CN" altLang="en-US" sz="2200" b="1" dirty="0"/>
              <a:t>且所有电流元在 </a:t>
            </a:r>
            <a:r>
              <a:rPr kumimoji="1" lang="en-US" altLang="zh-CN" sz="2200" b="1" dirty="0"/>
              <a:t>P </a:t>
            </a:r>
            <a:r>
              <a:rPr kumimoji="1" lang="zh-CN" altLang="en-US" sz="2200" b="1" dirty="0"/>
              <a:t>点产生的磁场方向相同</a:t>
            </a:r>
            <a:r>
              <a:rPr kumimoji="1" lang="en-US" altLang="zh-CN" sz="2200" b="1" dirty="0"/>
              <a:t>)</a:t>
            </a:r>
          </a:p>
        </p:txBody>
      </p:sp>
      <p:sp>
        <p:nvSpPr>
          <p:cNvPr id="6" name="矩形 5"/>
          <p:cNvSpPr/>
          <p:nvPr/>
        </p:nvSpPr>
        <p:spPr>
          <a:xfrm>
            <a:off x="1310641" y="5212209"/>
            <a:ext cx="4581703" cy="497829"/>
          </a:xfrm>
          <a:prstGeom prst="rect">
            <a:avLst/>
          </a:prstGeom>
        </p:spPr>
        <p:txBody>
          <a:bodyPr wrap="none">
            <a:spAutoFit/>
          </a:bodyPr>
          <a:lstStyle/>
          <a:p>
            <a:pPr algn="just">
              <a:lnSpc>
                <a:spcPct val="130000"/>
              </a:lnSpc>
            </a:pPr>
            <a:r>
              <a:rPr kumimoji="1" lang="zh-CN" altLang="en-US" sz="2200" b="1" dirty="0"/>
              <a:t>所以直线电流在</a:t>
            </a:r>
            <a:r>
              <a:rPr kumimoji="1" lang="en-US" altLang="zh-CN" sz="2200" b="1" dirty="0"/>
              <a:t>P</a:t>
            </a:r>
            <a:r>
              <a:rPr kumimoji="1" lang="zh-CN" altLang="en-US" sz="2200" b="1" dirty="0"/>
              <a:t>点产生的磁场为：</a:t>
            </a:r>
          </a:p>
        </p:txBody>
      </p:sp>
      <p:grpSp>
        <p:nvGrpSpPr>
          <p:cNvPr id="75" name="Group 5">
            <a:extLst>
              <a:ext uri="{FF2B5EF4-FFF2-40B4-BE49-F238E27FC236}">
                <a16:creationId xmlns:a16="http://schemas.microsoft.com/office/drawing/2014/main" id="{97FEF449-B667-4CE1-9A0C-0EC49C4928BE}"/>
              </a:ext>
            </a:extLst>
          </p:cNvPr>
          <p:cNvGrpSpPr>
            <a:grpSpLocks/>
          </p:cNvGrpSpPr>
          <p:nvPr/>
        </p:nvGrpSpPr>
        <p:grpSpPr bwMode="auto">
          <a:xfrm>
            <a:off x="10030791" y="924434"/>
            <a:ext cx="1259579" cy="2594487"/>
            <a:chOff x="4297" y="468"/>
            <a:chExt cx="1020" cy="2101"/>
          </a:xfrm>
        </p:grpSpPr>
        <p:grpSp>
          <p:nvGrpSpPr>
            <p:cNvPr id="76" name="Group 6">
              <a:extLst>
                <a:ext uri="{FF2B5EF4-FFF2-40B4-BE49-F238E27FC236}">
                  <a16:creationId xmlns:a16="http://schemas.microsoft.com/office/drawing/2014/main" id="{8E4D0D3B-4BA9-4EB5-A05A-6821F71FB8AD}"/>
                </a:ext>
              </a:extLst>
            </p:cNvPr>
            <p:cNvGrpSpPr>
              <a:grpSpLocks/>
            </p:cNvGrpSpPr>
            <p:nvPr/>
          </p:nvGrpSpPr>
          <p:grpSpPr bwMode="auto">
            <a:xfrm>
              <a:off x="4331" y="598"/>
              <a:ext cx="986" cy="1971"/>
              <a:chOff x="4331" y="598"/>
              <a:chExt cx="986" cy="1971"/>
            </a:xfrm>
          </p:grpSpPr>
          <p:sp>
            <p:nvSpPr>
              <p:cNvPr id="79" name="Freeform 7">
                <a:extLst>
                  <a:ext uri="{FF2B5EF4-FFF2-40B4-BE49-F238E27FC236}">
                    <a16:creationId xmlns:a16="http://schemas.microsoft.com/office/drawing/2014/main" id="{81C921E9-E7E5-45DB-BAD0-A453CE163110}"/>
                  </a:ext>
                </a:extLst>
              </p:cNvPr>
              <p:cNvSpPr>
                <a:spLocks/>
              </p:cNvSpPr>
              <p:nvPr/>
            </p:nvSpPr>
            <p:spPr bwMode="auto">
              <a:xfrm>
                <a:off x="4341" y="2457"/>
                <a:ext cx="139" cy="61"/>
              </a:xfrm>
              <a:custGeom>
                <a:avLst/>
                <a:gdLst>
                  <a:gd name="T0" fmla="*/ 0 w 139"/>
                  <a:gd name="T1" fmla="*/ 18 h 61"/>
                  <a:gd name="T2" fmla="*/ 96 w 139"/>
                  <a:gd name="T3" fmla="*/ 7 h 61"/>
                  <a:gd name="T4" fmla="*/ 139 w 139"/>
                  <a:gd name="T5" fmla="*/ 61 h 61"/>
                  <a:gd name="T6" fmla="*/ 0 60000 65536"/>
                  <a:gd name="T7" fmla="*/ 0 60000 65536"/>
                  <a:gd name="T8" fmla="*/ 0 60000 65536"/>
                </a:gdLst>
                <a:ahLst/>
                <a:cxnLst>
                  <a:cxn ang="T6">
                    <a:pos x="T0" y="T1"/>
                  </a:cxn>
                  <a:cxn ang="T7">
                    <a:pos x="T2" y="T3"/>
                  </a:cxn>
                  <a:cxn ang="T8">
                    <a:pos x="T4" y="T5"/>
                  </a:cxn>
                </a:cxnLst>
                <a:rect l="0" t="0" r="r" b="b"/>
                <a:pathLst>
                  <a:path w="139" h="61">
                    <a:moveTo>
                      <a:pt x="0" y="18"/>
                    </a:moveTo>
                    <a:cubicBezTo>
                      <a:pt x="36" y="9"/>
                      <a:pt x="73" y="0"/>
                      <a:pt x="96" y="7"/>
                    </a:cubicBezTo>
                    <a:cubicBezTo>
                      <a:pt x="119" y="14"/>
                      <a:pt x="132" y="52"/>
                      <a:pt x="139" y="6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Freeform 8">
                <a:extLst>
                  <a:ext uri="{FF2B5EF4-FFF2-40B4-BE49-F238E27FC236}">
                    <a16:creationId xmlns:a16="http://schemas.microsoft.com/office/drawing/2014/main" id="{1143C1A3-6B0B-43BF-B3EF-D80A3F0306C9}"/>
                  </a:ext>
                </a:extLst>
              </p:cNvPr>
              <p:cNvSpPr>
                <a:spLocks/>
              </p:cNvSpPr>
              <p:nvPr/>
            </p:nvSpPr>
            <p:spPr bwMode="auto">
              <a:xfrm>
                <a:off x="4331" y="598"/>
                <a:ext cx="85" cy="160"/>
              </a:xfrm>
              <a:custGeom>
                <a:avLst/>
                <a:gdLst>
                  <a:gd name="T0" fmla="*/ 0 w 85"/>
                  <a:gd name="T1" fmla="*/ 0 h 160"/>
                  <a:gd name="T2" fmla="*/ 74 w 85"/>
                  <a:gd name="T3" fmla="*/ 43 h 160"/>
                  <a:gd name="T4" fmla="*/ 64 w 85"/>
                  <a:gd name="T5" fmla="*/ 160 h 160"/>
                  <a:gd name="T6" fmla="*/ 0 60000 65536"/>
                  <a:gd name="T7" fmla="*/ 0 60000 65536"/>
                  <a:gd name="T8" fmla="*/ 0 60000 65536"/>
                </a:gdLst>
                <a:ahLst/>
                <a:cxnLst>
                  <a:cxn ang="T6">
                    <a:pos x="T0" y="T1"/>
                  </a:cxn>
                  <a:cxn ang="T7">
                    <a:pos x="T2" y="T3"/>
                  </a:cxn>
                  <a:cxn ang="T8">
                    <a:pos x="T4" y="T5"/>
                  </a:cxn>
                </a:cxnLst>
                <a:rect l="0" t="0" r="r" b="b"/>
                <a:pathLst>
                  <a:path w="85" h="160">
                    <a:moveTo>
                      <a:pt x="0" y="0"/>
                    </a:moveTo>
                    <a:cubicBezTo>
                      <a:pt x="31" y="8"/>
                      <a:pt x="63" y="16"/>
                      <a:pt x="74" y="43"/>
                    </a:cubicBezTo>
                    <a:cubicBezTo>
                      <a:pt x="85" y="70"/>
                      <a:pt x="74" y="115"/>
                      <a:pt x="64" y="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9">
                <a:extLst>
                  <a:ext uri="{FF2B5EF4-FFF2-40B4-BE49-F238E27FC236}">
                    <a16:creationId xmlns:a16="http://schemas.microsoft.com/office/drawing/2014/main" id="{482A2FCE-5A29-4D07-A117-0164D7C9C21B}"/>
                  </a:ext>
                </a:extLst>
              </p:cNvPr>
              <p:cNvSpPr>
                <a:spLocks noChangeShapeType="1"/>
              </p:cNvSpPr>
              <p:nvPr/>
            </p:nvSpPr>
            <p:spPr bwMode="auto">
              <a:xfrm>
                <a:off x="4331" y="680"/>
                <a:ext cx="986" cy="14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0">
                <a:extLst>
                  <a:ext uri="{FF2B5EF4-FFF2-40B4-BE49-F238E27FC236}">
                    <a16:creationId xmlns:a16="http://schemas.microsoft.com/office/drawing/2014/main" id="{FDB3FF14-8BDD-472F-96D2-E3FBB37A6657}"/>
                  </a:ext>
                </a:extLst>
              </p:cNvPr>
              <p:cNvSpPr>
                <a:spLocks noChangeShapeType="1"/>
              </p:cNvSpPr>
              <p:nvPr/>
            </p:nvSpPr>
            <p:spPr bwMode="auto">
              <a:xfrm flipV="1">
                <a:off x="4332" y="2164"/>
                <a:ext cx="985" cy="4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 name="Text Box 11">
              <a:extLst>
                <a:ext uri="{FF2B5EF4-FFF2-40B4-BE49-F238E27FC236}">
                  <a16:creationId xmlns:a16="http://schemas.microsoft.com/office/drawing/2014/main" id="{B0F528E7-5BA9-4BE8-8518-62202A4F9B77}"/>
                </a:ext>
              </a:extLst>
            </p:cNvPr>
            <p:cNvSpPr txBox="1">
              <a:spLocks noChangeArrowheads="1"/>
            </p:cNvSpPr>
            <p:nvPr/>
          </p:nvSpPr>
          <p:spPr bwMode="auto">
            <a:xfrm>
              <a:off x="4297" y="2208"/>
              <a:ext cx="373" cy="3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i="1">
                  <a:solidFill>
                    <a:schemeClr val="tx1"/>
                  </a:solidFill>
                  <a:sym typeface="Symbol" panose="05050102010706020507" pitchFamily="18" charset="2"/>
                </a:rPr>
                <a:t></a:t>
              </a:r>
              <a:r>
                <a:rPr kumimoji="1" lang="en-US" altLang="zh-CN" sz="2000" baseline="-25000">
                  <a:solidFill>
                    <a:schemeClr val="tx1"/>
                  </a:solidFill>
                  <a:sym typeface="Symbol" panose="05050102010706020507" pitchFamily="18" charset="2"/>
                </a:rPr>
                <a:t>1</a:t>
              </a:r>
              <a:endParaRPr kumimoji="1" lang="en-US" altLang="zh-CN" sz="2000">
                <a:solidFill>
                  <a:schemeClr val="tx1"/>
                </a:solidFill>
                <a:sym typeface="Symbol" panose="05050102010706020507" pitchFamily="18" charset="2"/>
              </a:endParaRPr>
            </a:p>
          </p:txBody>
        </p:sp>
        <p:sp>
          <p:nvSpPr>
            <p:cNvPr id="78" name="Text Box 12">
              <a:extLst>
                <a:ext uri="{FF2B5EF4-FFF2-40B4-BE49-F238E27FC236}">
                  <a16:creationId xmlns:a16="http://schemas.microsoft.com/office/drawing/2014/main" id="{FFFDADB4-BE64-48B0-A966-601B963E788C}"/>
                </a:ext>
              </a:extLst>
            </p:cNvPr>
            <p:cNvSpPr txBox="1">
              <a:spLocks noChangeArrowheads="1"/>
            </p:cNvSpPr>
            <p:nvPr/>
          </p:nvSpPr>
          <p:spPr bwMode="auto">
            <a:xfrm>
              <a:off x="4352" y="468"/>
              <a:ext cx="382" cy="3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i="1">
                  <a:solidFill>
                    <a:schemeClr val="tx1"/>
                  </a:solidFill>
                  <a:sym typeface="Symbol" panose="05050102010706020507" pitchFamily="18" charset="2"/>
                </a:rPr>
                <a:t></a:t>
              </a:r>
              <a:r>
                <a:rPr kumimoji="1" lang="en-US" altLang="zh-CN" sz="2000" baseline="-25000">
                  <a:solidFill>
                    <a:schemeClr val="tx1"/>
                  </a:solidFill>
                  <a:sym typeface="Symbol" panose="05050102010706020507" pitchFamily="18" charset="2"/>
                </a:rPr>
                <a:t>2</a:t>
              </a:r>
              <a:endParaRPr kumimoji="1" lang="en-US" altLang="zh-CN" sz="2000">
                <a:solidFill>
                  <a:schemeClr val="tx1"/>
                </a:solidFill>
                <a:sym typeface="Symbol" panose="05050102010706020507" pitchFamily="18" charset="2"/>
              </a:endParaRPr>
            </a:p>
          </p:txBody>
        </p:sp>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A1F1798-0789-4438-AFF8-1E9369A663D7}"/>
                  </a:ext>
                </a:extLst>
              </p:cNvPr>
              <p:cNvSpPr/>
              <p:nvPr/>
            </p:nvSpPr>
            <p:spPr>
              <a:xfrm>
                <a:off x="2025224" y="2777954"/>
                <a:ext cx="4939942" cy="8229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200" b="1"/>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𝑩</m:t>
                          </m:r>
                        </m:e>
                      </m:acc>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num>
                        <m:den>
                          <m:r>
                            <a:rPr lang="zh-CN" altLang="en-US" sz="2200" b="1">
                              <a:latin typeface="Cambria Math" panose="02040503050406030204" pitchFamily="18" charset="0"/>
                            </a:rPr>
                            <m:t>𝟒</m:t>
                          </m:r>
                          <m:r>
                            <m:rPr>
                              <m:nor/>
                            </m:rPr>
                            <a:rPr lang="zh-CN" altLang="en-US" sz="2200" b="1" i="1">
                              <a:latin typeface="Cambria Math" panose="02040503050406030204" pitchFamily="18" charset="0"/>
                            </a:rPr>
                            <m:t>π</m:t>
                          </m:r>
                        </m:den>
                      </m:f>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𝑰</m:t>
                          </m:r>
                          <m:r>
                            <m:rPr>
                              <m:nor/>
                            </m:rPr>
                            <a:rPr lang="zh-CN" altLang="en-US" sz="2200" b="1">
                              <a:latin typeface="Cambria Math" panose="02040503050406030204" pitchFamily="18" charset="0"/>
                            </a:rPr>
                            <m:t>d</m:t>
                          </m:r>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𝒍</m:t>
                              </m:r>
                            </m:e>
                          </m:acc>
                          <m:r>
                            <a:rPr lang="zh-CN" altLang="en-US" sz="2200" b="1">
                              <a:latin typeface="Cambria Math" panose="02040503050406030204" pitchFamily="18" charset="0"/>
                            </a:rPr>
                            <m:t>×</m:t>
                          </m:r>
                          <m:sSub>
                            <m:sSubPr>
                              <m:ctrlPr>
                                <a:rPr lang="zh-CN" altLang="en-US" sz="2200" b="1" i="1">
                                  <a:latin typeface="Cambria Math" panose="02040503050406030204" pitchFamily="18" charset="0"/>
                                </a:rPr>
                              </m:ctrlPr>
                            </m:sSubPr>
                            <m:e>
                              <m:acc>
                                <m:accPr>
                                  <m:chr m:val="⃗"/>
                                  <m:ctrlPr>
                                    <a:rPr lang="zh-CN" altLang="en-US" sz="2200" b="1" i="1">
                                      <a:latin typeface="Cambria Math" panose="02040503050406030204" pitchFamily="18" charset="0"/>
                                    </a:rPr>
                                  </m:ctrlPr>
                                </m:accPr>
                                <m:e>
                                  <m:r>
                                    <a:rPr lang="zh-CN" altLang="en-US" sz="2200" b="1" i="1">
                                      <a:latin typeface="Cambria Math" panose="02040503050406030204" pitchFamily="18" charset="0"/>
                                    </a:rPr>
                                    <m:t>𝒆</m:t>
                                  </m:r>
                                </m:e>
                              </m:acc>
                            </m:e>
                            <m:sub>
                              <m:r>
                                <a:rPr lang="zh-CN" altLang="en-US" sz="2200" b="1" i="1">
                                  <a:latin typeface="Cambria Math" panose="02040503050406030204" pitchFamily="18" charset="0"/>
                                </a:rPr>
                                <m:t>𝒓</m:t>
                              </m:r>
                            </m:sub>
                          </m:sSub>
                        </m:num>
                        <m:den>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𝒓</m:t>
                              </m:r>
                            </m:e>
                            <m:sup>
                              <m:r>
                                <a:rPr lang="zh-CN" altLang="en-US" sz="2200" b="1">
                                  <a:latin typeface="Cambria Math" panose="02040503050406030204" pitchFamily="18" charset="0"/>
                                </a:rPr>
                                <m:t>𝟐</m:t>
                              </m:r>
                            </m:sup>
                          </m:sSup>
                        </m:den>
                      </m:f>
                      <m:r>
                        <a:rPr lang="zh-CN" altLang="en-US" sz="2200" b="1">
                          <a:solidFill>
                            <a:srgbClr val="FF0000"/>
                          </a:solidFill>
                          <a:latin typeface="Cambria Math" panose="02040503050406030204" pitchFamily="18" charset="0"/>
                        </a:rPr>
                        <m:t>⇒</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𝑩</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num>
                        <m:den>
                          <m:r>
                            <a:rPr lang="zh-CN" altLang="en-US" sz="2200" b="1">
                              <a:latin typeface="Cambria Math" panose="02040503050406030204" pitchFamily="18" charset="0"/>
                            </a:rPr>
                            <m:t>𝟒</m:t>
                          </m:r>
                          <m:r>
                            <m:rPr>
                              <m:nor/>
                            </m:rPr>
                            <a:rPr lang="zh-CN" altLang="en-US" sz="2200" b="1" i="1">
                              <a:latin typeface="Cambria Math" panose="02040503050406030204" pitchFamily="18" charset="0"/>
                            </a:rPr>
                            <m:t>π</m:t>
                          </m:r>
                        </m:den>
                      </m:f>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𝑰</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𝒛</m:t>
                          </m:r>
                          <m:r>
                            <a:rPr lang="en-US" altLang="zh-CN" sz="2200" b="1">
                              <a:latin typeface="Cambria Math" panose="02040503050406030204" pitchFamily="18" charset="0"/>
                            </a:rPr>
                            <m:t> </m:t>
                          </m:r>
                          <m:r>
                            <a:rPr lang="zh-CN" altLang="en-US" sz="2200" b="1">
                              <a:latin typeface="Cambria Math" panose="02040503050406030204" pitchFamily="18" charset="0"/>
                            </a:rPr>
                            <m:t>𝐬𝐢𝐧</m:t>
                          </m:r>
                          <m:r>
                            <a:rPr lang="zh-CN" altLang="en-US" sz="2200" b="1" i="1">
                              <a:latin typeface="Cambria Math" panose="02040503050406030204" pitchFamily="18" charset="0"/>
                            </a:rPr>
                            <m:t>𝜽</m:t>
                          </m:r>
                        </m:num>
                        <m:den>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𝒓</m:t>
                              </m:r>
                            </m:e>
                            <m:sup>
                              <m:r>
                                <a:rPr lang="zh-CN" altLang="en-US" sz="2200" b="1">
                                  <a:latin typeface="Cambria Math" panose="02040503050406030204" pitchFamily="18" charset="0"/>
                                </a:rPr>
                                <m:t>𝟐</m:t>
                              </m:r>
                            </m:sup>
                          </m:sSup>
                        </m:den>
                      </m:f>
                    </m:oMath>
                  </m:oMathPara>
                </a14:m>
                <a:endParaRPr lang="zh-CN" altLang="en-US" sz="2200" b="1" dirty="0"/>
              </a:p>
            </p:txBody>
          </p:sp>
        </mc:Choice>
        <mc:Fallback xmlns="">
          <p:sp>
            <p:nvSpPr>
              <p:cNvPr id="3" name="矩形 2">
                <a:extLst>
                  <a:ext uri="{FF2B5EF4-FFF2-40B4-BE49-F238E27FC236}">
                    <a16:creationId xmlns:a16="http://schemas.microsoft.com/office/drawing/2014/main" id="{FA1F1798-0789-4438-AFF8-1E9369A663D7}"/>
                  </a:ext>
                </a:extLst>
              </p:cNvPr>
              <p:cNvSpPr>
                <a:spLocks noRot="1" noChangeAspect="1" noMove="1" noResize="1" noEditPoints="1" noAdjustHandles="1" noChangeArrowheads="1" noChangeShapeType="1" noTextEdit="1"/>
              </p:cNvSpPr>
              <p:nvPr/>
            </p:nvSpPr>
            <p:spPr>
              <a:xfrm>
                <a:off x="2025224" y="2777954"/>
                <a:ext cx="4939942" cy="82298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6CD32DF-0DA0-4F6E-94F5-0F26819FC4E3}"/>
                  </a:ext>
                </a:extLst>
              </p:cNvPr>
              <p:cNvSpPr/>
              <p:nvPr/>
            </p:nvSpPr>
            <p:spPr>
              <a:xfrm>
                <a:off x="3705897" y="4440808"/>
                <a:ext cx="4855688" cy="641266"/>
              </a:xfrm>
              <a:prstGeom prst="rect">
                <a:avLst/>
              </a:prstGeom>
            </p:spPr>
            <p:txBody>
              <a:bodyPr wrap="none">
                <a:spAutoFit/>
              </a:bodyPr>
              <a:lstStyle/>
              <a:p>
                <a14:m>
                  <m:oMath xmlns:m="http://schemas.openxmlformats.org/officeDocument/2006/math">
                    <m:r>
                      <a:rPr lang="zh-CN" altLang="en-US" sz="2200" b="1" i="1">
                        <a:latin typeface="Cambria Math" panose="02040503050406030204" pitchFamily="18" charset="0"/>
                      </a:rPr>
                      <m:t>𝒛</m:t>
                    </m:r>
                    <m:r>
                      <a:rPr lang="zh-CN" altLang="en-US" sz="2200" b="1">
                        <a:latin typeface="Cambria Math" panose="02040503050406030204" pitchFamily="18" charset="0"/>
                      </a:rPr>
                      <m:t>=−</m:t>
                    </m:r>
                    <m:r>
                      <a:rPr lang="zh-CN" altLang="en-US" sz="2200" b="1" i="1">
                        <a:latin typeface="Cambria Math" panose="02040503050406030204" pitchFamily="18" charset="0"/>
                      </a:rPr>
                      <m:t>𝒂</m:t>
                    </m:r>
                    <m:r>
                      <a:rPr lang="zh-CN" altLang="en-US" sz="2200" b="1">
                        <a:latin typeface="Cambria Math" panose="02040503050406030204" pitchFamily="18" charset="0"/>
                      </a:rPr>
                      <m:t>⋅</m:t>
                    </m:r>
                    <m:r>
                      <a:rPr lang="zh-CN" altLang="en-US" sz="2200" b="1" i="1">
                        <a:latin typeface="Cambria Math" panose="02040503050406030204" pitchFamily="18" charset="0"/>
                      </a:rPr>
                      <m:t>𝒄𝒕𝒈</m:t>
                    </m:r>
                    <m:r>
                      <a:rPr lang="zh-CN" altLang="en-US" sz="2200" b="1" i="1">
                        <a:latin typeface="Cambria Math" panose="02040503050406030204" pitchFamily="18" charset="0"/>
                      </a:rPr>
                      <m:t>𝜽</m:t>
                    </m:r>
                    <m:r>
                      <a:rPr lang="zh-CN" altLang="en-US" sz="2200" b="1">
                        <a:solidFill>
                          <a:srgbClr val="FF0000"/>
                        </a:solidFill>
                        <a:latin typeface="Cambria Math" panose="02040503050406030204" pitchFamily="18" charset="0"/>
                      </a:rPr>
                      <m:t>⇒</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𝒛</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𝒂</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𝜽</m:t>
                        </m:r>
                      </m:num>
                      <m:den>
                        <m:sSup>
                          <m:sSupPr>
                            <m:ctrlPr>
                              <a:rPr lang="zh-CN" altLang="en-US" sz="2200" b="1" i="1">
                                <a:latin typeface="Cambria Math" panose="02040503050406030204" pitchFamily="18" charset="0"/>
                              </a:rPr>
                            </m:ctrlPr>
                          </m:sSupPr>
                          <m:e>
                            <m:r>
                              <a:rPr lang="zh-CN" altLang="en-US" sz="2200" b="1">
                                <a:latin typeface="Cambria Math" panose="02040503050406030204" pitchFamily="18" charset="0"/>
                              </a:rPr>
                              <m:t>𝐬𝐢𝐧</m:t>
                            </m:r>
                          </m:e>
                          <m:sup>
                            <m:r>
                              <a:rPr lang="zh-CN" altLang="en-US" sz="2200" b="1">
                                <a:latin typeface="Cambria Math" panose="02040503050406030204" pitchFamily="18" charset="0"/>
                              </a:rPr>
                              <m:t>𝟐</m:t>
                            </m:r>
                          </m:sup>
                        </m:sSup>
                        <m:r>
                          <a:rPr lang="zh-CN" altLang="en-US" sz="2200" b="1" i="1">
                            <a:latin typeface="Cambria Math" panose="02040503050406030204" pitchFamily="18" charset="0"/>
                          </a:rPr>
                          <m:t>𝜽</m:t>
                        </m:r>
                      </m:den>
                    </m:f>
                  </m:oMath>
                </a14:m>
                <a:r>
                  <a:rPr lang="zh-CN" altLang="en-US" sz="2200" b="1" dirty="0">
                    <a:solidFill>
                      <a:srgbClr val="FF0000"/>
                    </a:solidFill>
                  </a:rPr>
                  <a:t>，</a:t>
                </a:r>
                <a:r>
                  <a:rPr lang="zh-CN" altLang="en-US" sz="2200" b="1" dirty="0"/>
                  <a:t> </a:t>
                </a:r>
                <a14:m>
                  <m:oMath xmlns:m="http://schemas.openxmlformats.org/officeDocument/2006/math">
                    <m:r>
                      <a:rPr lang="zh-CN" altLang="en-US" sz="2200" b="1" i="1">
                        <a:solidFill>
                          <a:srgbClr val="000000"/>
                        </a:solidFill>
                        <a:latin typeface="Cambria Math" panose="02040503050406030204" pitchFamily="18" charset="0"/>
                      </a:rPr>
                      <m:t>𝒓</m:t>
                    </m:r>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r>
                          <a:rPr lang="zh-CN" altLang="en-US" sz="2200" b="1" i="1">
                            <a:solidFill>
                              <a:srgbClr val="000000"/>
                            </a:solidFill>
                            <a:latin typeface="Cambria Math" panose="02040503050406030204" pitchFamily="18" charset="0"/>
                          </a:rPr>
                          <m:t>𝒂</m:t>
                        </m:r>
                      </m:num>
                      <m:den>
                        <m:func>
                          <m:funcPr>
                            <m:ctrlPr>
                              <a:rPr lang="zh-CN" altLang="en-US" sz="2200" b="1" i="1">
                                <a:solidFill>
                                  <a:srgbClr val="000000"/>
                                </a:solidFill>
                                <a:latin typeface="Cambria Math" panose="02040503050406030204" pitchFamily="18" charset="0"/>
                              </a:rPr>
                            </m:ctrlPr>
                          </m:funcPr>
                          <m:fName>
                            <m:r>
                              <a:rPr lang="zh-CN" altLang="en-US" sz="2200" b="1">
                                <a:solidFill>
                                  <a:srgbClr val="000000"/>
                                </a:solidFill>
                                <a:latin typeface="Cambria Math" panose="02040503050406030204" pitchFamily="18" charset="0"/>
                              </a:rPr>
                              <m:t>𝐬𝐢𝐧</m:t>
                            </m:r>
                          </m:fName>
                          <m:e>
                            <m:r>
                              <a:rPr lang="zh-CN" altLang="en-US" sz="2200" b="1" i="1">
                                <a:solidFill>
                                  <a:srgbClr val="000000"/>
                                </a:solidFill>
                                <a:latin typeface="Cambria Math" panose="02040503050406030204" pitchFamily="18" charset="0"/>
                              </a:rPr>
                              <m:t>𝜽</m:t>
                            </m:r>
                          </m:e>
                        </m:func>
                      </m:den>
                    </m:f>
                  </m:oMath>
                </a14:m>
                <a:endParaRPr lang="zh-CN" altLang="en-US" sz="2200" b="1" dirty="0"/>
              </a:p>
            </p:txBody>
          </p:sp>
        </mc:Choice>
        <mc:Fallback xmlns="">
          <p:sp>
            <p:nvSpPr>
              <p:cNvPr id="7" name="矩形 6">
                <a:extLst>
                  <a:ext uri="{FF2B5EF4-FFF2-40B4-BE49-F238E27FC236}">
                    <a16:creationId xmlns:a16="http://schemas.microsoft.com/office/drawing/2014/main" id="{46CD32DF-0DA0-4F6E-94F5-0F26819FC4E3}"/>
                  </a:ext>
                </a:extLst>
              </p:cNvPr>
              <p:cNvSpPr>
                <a:spLocks noRot="1" noChangeAspect="1" noMove="1" noResize="1" noEditPoints="1" noAdjustHandles="1" noChangeArrowheads="1" noChangeShapeType="1" noTextEdit="1"/>
              </p:cNvSpPr>
              <p:nvPr/>
            </p:nvSpPr>
            <p:spPr>
              <a:xfrm>
                <a:off x="3705897" y="4440808"/>
                <a:ext cx="4855688" cy="641266"/>
              </a:xfrm>
              <a:prstGeom prst="rect">
                <a:avLst/>
              </a:prstGeom>
              <a:blipFill>
                <a:blip r:embed="rId6"/>
                <a:stretch>
                  <a:fillRect b="-8491"/>
                </a:stretch>
              </a:blipFill>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96CFD229-DD2E-48DE-833C-04864C5555F4}"/>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extLst>
      <p:ext uri="{BB962C8B-B14F-4D97-AF65-F5344CB8AC3E}">
        <p14:creationId xmlns:p14="http://schemas.microsoft.com/office/powerpoint/2010/main" val="2139635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4" name="Text Box 6"/>
          <p:cNvSpPr txBox="1">
            <a:spLocks noChangeArrowheads="1"/>
          </p:cNvSpPr>
          <p:nvPr/>
        </p:nvSpPr>
        <p:spPr bwMode="auto">
          <a:xfrm>
            <a:off x="1647191" y="1048988"/>
            <a:ext cx="83978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000" b="1" dirty="0">
                <a:solidFill>
                  <a:srgbClr val="660066"/>
                </a:solidFill>
              </a:rPr>
              <a:t>例</a:t>
            </a:r>
            <a:r>
              <a:rPr kumimoji="1" lang="en-US" altLang="zh-CN" sz="2000" b="1" dirty="0">
                <a:solidFill>
                  <a:srgbClr val="660066"/>
                </a:solidFill>
              </a:rPr>
              <a:t>17.1.2</a:t>
            </a:r>
            <a:r>
              <a:rPr kumimoji="1" lang="zh-CN" altLang="en-US" sz="2000" b="1" dirty="0">
                <a:solidFill>
                  <a:srgbClr val="0000FF"/>
                </a:solidFill>
              </a:rPr>
              <a:t>：微尘：</a:t>
            </a:r>
            <a:r>
              <a:rPr kumimoji="1" lang="en-US" altLang="zh-CN" b="1" i="1" dirty="0">
                <a:solidFill>
                  <a:srgbClr val="0000FF"/>
                </a:solidFill>
              </a:rPr>
              <a:t>m</a:t>
            </a:r>
            <a:r>
              <a:rPr kumimoji="1" lang="en-US" altLang="zh-CN" b="1" baseline="-30000" dirty="0">
                <a:solidFill>
                  <a:srgbClr val="0000FF"/>
                </a:solidFill>
              </a:rPr>
              <a:t>1</a:t>
            </a:r>
            <a:r>
              <a:rPr kumimoji="1" lang="en-US" altLang="zh-CN" b="1" dirty="0">
                <a:solidFill>
                  <a:srgbClr val="0000FF"/>
                </a:solidFill>
              </a:rPr>
              <a:t>=10</a:t>
            </a:r>
            <a:r>
              <a:rPr kumimoji="1" lang="en-US" altLang="zh-CN" b="1" baseline="30000" dirty="0">
                <a:solidFill>
                  <a:srgbClr val="0000FF"/>
                </a:solidFill>
              </a:rPr>
              <a:t>-15</a:t>
            </a:r>
            <a:r>
              <a:rPr kumimoji="1" lang="en-US" altLang="zh-CN" b="1" dirty="0">
                <a:solidFill>
                  <a:srgbClr val="0000FF"/>
                </a:solidFill>
              </a:rPr>
              <a:t>kg</a:t>
            </a:r>
            <a:r>
              <a:rPr kumimoji="1" lang="zh-CN" altLang="en-US" b="1" dirty="0">
                <a:solidFill>
                  <a:srgbClr val="0000FF"/>
                </a:solidFill>
              </a:rPr>
              <a:t>，</a:t>
            </a:r>
            <a:r>
              <a:rPr kumimoji="1" lang="en-US" altLang="zh-CN" b="1" i="1" dirty="0">
                <a:solidFill>
                  <a:srgbClr val="0000FF"/>
                </a:solidFill>
                <a:latin typeface="Book Antiqua" panose="02040602050305030304" pitchFamily="18" charset="0"/>
              </a:rPr>
              <a:t>v</a:t>
            </a:r>
            <a:r>
              <a:rPr kumimoji="1" lang="en-US" altLang="zh-CN" b="1" baseline="-30000" dirty="0">
                <a:solidFill>
                  <a:srgbClr val="0000FF"/>
                </a:solidFill>
              </a:rPr>
              <a:t>1</a:t>
            </a:r>
            <a:r>
              <a:rPr kumimoji="1" lang="en-US" altLang="zh-CN" b="1" dirty="0">
                <a:solidFill>
                  <a:srgbClr val="0000FF"/>
                </a:solidFill>
              </a:rPr>
              <a:t>=10</a:t>
            </a:r>
            <a:r>
              <a:rPr kumimoji="1" lang="en-US" altLang="zh-CN" b="1" baseline="30000" dirty="0">
                <a:solidFill>
                  <a:srgbClr val="0000FF"/>
                </a:solidFill>
              </a:rPr>
              <a:t>-2</a:t>
            </a:r>
            <a:r>
              <a:rPr kumimoji="1" lang="en-US" altLang="zh-CN" b="1" dirty="0">
                <a:solidFill>
                  <a:srgbClr val="0000FF"/>
                </a:solidFill>
              </a:rPr>
              <a:t>m/s</a:t>
            </a:r>
            <a:r>
              <a:rPr kumimoji="1" lang="zh-CN" altLang="en-US" b="1" dirty="0">
                <a:solidFill>
                  <a:srgbClr val="0000FF"/>
                </a:solidFill>
              </a:rPr>
              <a:t>；小球： </a:t>
            </a:r>
            <a:r>
              <a:rPr kumimoji="1" lang="en-US" altLang="zh-CN" b="1" i="1" dirty="0">
                <a:solidFill>
                  <a:srgbClr val="0000FF"/>
                </a:solidFill>
              </a:rPr>
              <a:t>m</a:t>
            </a:r>
            <a:r>
              <a:rPr kumimoji="1" lang="en-US" altLang="zh-CN" b="1" baseline="-30000" dirty="0">
                <a:solidFill>
                  <a:srgbClr val="0000FF"/>
                </a:solidFill>
              </a:rPr>
              <a:t>2</a:t>
            </a:r>
            <a:r>
              <a:rPr kumimoji="1" lang="en-US" altLang="zh-CN" b="1" dirty="0">
                <a:solidFill>
                  <a:srgbClr val="0000FF"/>
                </a:solidFill>
              </a:rPr>
              <a:t>=10</a:t>
            </a:r>
            <a:r>
              <a:rPr kumimoji="1" lang="en-US" altLang="zh-CN" b="1" baseline="30000" dirty="0">
                <a:solidFill>
                  <a:srgbClr val="0000FF"/>
                </a:solidFill>
              </a:rPr>
              <a:t>-3</a:t>
            </a:r>
            <a:r>
              <a:rPr kumimoji="1" lang="en-US" altLang="zh-CN" b="1" dirty="0">
                <a:solidFill>
                  <a:srgbClr val="0000FF"/>
                </a:solidFill>
              </a:rPr>
              <a:t>kg</a:t>
            </a:r>
            <a:r>
              <a:rPr kumimoji="1" lang="zh-CN" altLang="en-US" b="1" dirty="0">
                <a:solidFill>
                  <a:srgbClr val="0000FF"/>
                </a:solidFill>
              </a:rPr>
              <a:t>，</a:t>
            </a:r>
            <a:endParaRPr kumimoji="1" lang="en-US" altLang="zh-CN" b="1" dirty="0">
              <a:solidFill>
                <a:srgbClr val="0000FF"/>
              </a:solidFill>
            </a:endParaRPr>
          </a:p>
          <a:p>
            <a:pPr eaLnBrk="1" hangingPunct="1">
              <a:lnSpc>
                <a:spcPct val="100000"/>
              </a:lnSpc>
              <a:spcBef>
                <a:spcPct val="50000"/>
              </a:spcBef>
              <a:buClrTx/>
              <a:buSzTx/>
              <a:buFontTx/>
              <a:buNone/>
            </a:pPr>
            <a:r>
              <a:rPr kumimoji="1" lang="en-US" altLang="zh-CN" b="1" dirty="0">
                <a:solidFill>
                  <a:srgbClr val="0000FF"/>
                </a:solidFill>
              </a:rPr>
              <a:t>              </a:t>
            </a:r>
            <a:r>
              <a:rPr kumimoji="1" lang="zh-CN" altLang="en-US" b="1" dirty="0">
                <a:solidFill>
                  <a:srgbClr val="0000FF"/>
                </a:solidFill>
              </a:rPr>
              <a:t> </a:t>
            </a:r>
            <a:r>
              <a:rPr kumimoji="1" lang="en-US" altLang="zh-CN" b="1" i="1" dirty="0">
                <a:solidFill>
                  <a:srgbClr val="0000FF"/>
                </a:solidFill>
                <a:latin typeface="Book Antiqua" panose="02040602050305030304" pitchFamily="18" charset="0"/>
              </a:rPr>
              <a:t>v</a:t>
            </a:r>
            <a:r>
              <a:rPr kumimoji="1" lang="en-US" altLang="zh-CN" b="1" baseline="-30000" dirty="0">
                <a:solidFill>
                  <a:srgbClr val="0000FF"/>
                </a:solidFill>
              </a:rPr>
              <a:t>2</a:t>
            </a:r>
            <a:r>
              <a:rPr kumimoji="1" lang="en-US" altLang="zh-CN" b="1" dirty="0">
                <a:solidFill>
                  <a:srgbClr val="0000FF"/>
                </a:solidFill>
              </a:rPr>
              <a:t>=10</a:t>
            </a:r>
            <a:r>
              <a:rPr kumimoji="1" lang="en-US" altLang="zh-CN" b="1" baseline="30000" dirty="0">
                <a:solidFill>
                  <a:srgbClr val="0000FF"/>
                </a:solidFill>
              </a:rPr>
              <a:t>-1</a:t>
            </a:r>
            <a:r>
              <a:rPr kumimoji="1" lang="en-US" altLang="zh-CN" b="1" dirty="0">
                <a:solidFill>
                  <a:srgbClr val="0000FF"/>
                </a:solidFill>
              </a:rPr>
              <a:t>m/s</a:t>
            </a:r>
            <a:r>
              <a:rPr kumimoji="1" lang="zh-CN" altLang="en-US" sz="2000" b="1" dirty="0">
                <a:solidFill>
                  <a:srgbClr val="0000FF"/>
                </a:solidFill>
              </a:rPr>
              <a:t>；电子</a:t>
            </a:r>
            <a:r>
              <a:rPr kumimoji="1" lang="en-US" altLang="zh-CN" sz="2000" b="1" dirty="0">
                <a:solidFill>
                  <a:srgbClr val="0000FF"/>
                </a:solidFill>
              </a:rPr>
              <a:t>: </a:t>
            </a:r>
            <a:r>
              <a:rPr kumimoji="1" lang="en-US" altLang="zh-CN" b="1" i="1" dirty="0">
                <a:solidFill>
                  <a:srgbClr val="0000FF"/>
                </a:solidFill>
              </a:rPr>
              <a:t>m</a:t>
            </a:r>
            <a:r>
              <a:rPr kumimoji="1" lang="en-US" altLang="zh-CN" b="1" baseline="-30000" dirty="0">
                <a:solidFill>
                  <a:srgbClr val="0000FF"/>
                </a:solidFill>
              </a:rPr>
              <a:t>3</a:t>
            </a:r>
            <a:r>
              <a:rPr kumimoji="1" lang="en-US" altLang="zh-CN" b="1" dirty="0">
                <a:solidFill>
                  <a:srgbClr val="0000FF"/>
                </a:solidFill>
              </a:rPr>
              <a:t>=9.11</a:t>
            </a:r>
            <a:r>
              <a:rPr kumimoji="1" lang="en-US" altLang="zh-CN" b="1" dirty="0">
                <a:solidFill>
                  <a:srgbClr val="0000FF"/>
                </a:solidFill>
                <a:sym typeface="Symbol" panose="05050102010706020507" pitchFamily="18" charset="2"/>
              </a:rPr>
              <a:t></a:t>
            </a:r>
            <a:r>
              <a:rPr kumimoji="1" lang="en-US" altLang="zh-CN" b="1" dirty="0">
                <a:solidFill>
                  <a:srgbClr val="0000FF"/>
                </a:solidFill>
              </a:rPr>
              <a:t>10</a:t>
            </a:r>
            <a:r>
              <a:rPr kumimoji="1" lang="en-US" altLang="zh-CN" b="1" baseline="30000" dirty="0">
                <a:solidFill>
                  <a:srgbClr val="0000FF"/>
                </a:solidFill>
              </a:rPr>
              <a:t>-31</a:t>
            </a:r>
            <a:r>
              <a:rPr kumimoji="1" lang="en-US" altLang="zh-CN" b="1" dirty="0">
                <a:solidFill>
                  <a:srgbClr val="0000FF"/>
                </a:solidFill>
              </a:rPr>
              <a:t>kg</a:t>
            </a:r>
            <a:r>
              <a:rPr kumimoji="1" lang="zh-CN" altLang="en-US" b="1" dirty="0">
                <a:solidFill>
                  <a:srgbClr val="0000FF"/>
                </a:solidFill>
              </a:rPr>
              <a:t>，</a:t>
            </a:r>
            <a:r>
              <a:rPr kumimoji="1" lang="en-US" altLang="zh-CN" b="1" i="1" dirty="0">
                <a:solidFill>
                  <a:srgbClr val="0000FF"/>
                </a:solidFill>
                <a:latin typeface="Book Antiqua" panose="02040602050305030304" pitchFamily="18" charset="0"/>
              </a:rPr>
              <a:t>v</a:t>
            </a:r>
            <a:r>
              <a:rPr kumimoji="1" lang="en-US" altLang="zh-CN" b="1" baseline="-30000" dirty="0">
                <a:solidFill>
                  <a:srgbClr val="0000FF"/>
                </a:solidFill>
              </a:rPr>
              <a:t>3</a:t>
            </a:r>
            <a:r>
              <a:rPr kumimoji="1" lang="en-US" altLang="zh-CN" b="1" dirty="0">
                <a:solidFill>
                  <a:srgbClr val="0000FF"/>
                </a:solidFill>
              </a:rPr>
              <a:t>=5</a:t>
            </a:r>
            <a:r>
              <a:rPr kumimoji="1" lang="en-US" altLang="zh-CN" b="1" dirty="0">
                <a:solidFill>
                  <a:srgbClr val="0000FF"/>
                </a:solidFill>
                <a:sym typeface="Symbol" panose="05050102010706020507" pitchFamily="18" charset="2"/>
              </a:rPr>
              <a:t></a:t>
            </a:r>
            <a:r>
              <a:rPr kumimoji="1" lang="en-US" altLang="zh-CN" b="1" dirty="0">
                <a:solidFill>
                  <a:srgbClr val="0000FF"/>
                </a:solidFill>
              </a:rPr>
              <a:t>10</a:t>
            </a:r>
            <a:r>
              <a:rPr kumimoji="1" lang="en-US" altLang="zh-CN" b="1" baseline="30000" dirty="0">
                <a:solidFill>
                  <a:srgbClr val="0000FF"/>
                </a:solidFill>
              </a:rPr>
              <a:t>7</a:t>
            </a:r>
            <a:r>
              <a:rPr kumimoji="1" lang="en-US" altLang="zh-CN" b="1" dirty="0">
                <a:solidFill>
                  <a:srgbClr val="0000FF"/>
                </a:solidFill>
              </a:rPr>
              <a:t>m/s</a:t>
            </a:r>
          </a:p>
          <a:p>
            <a:pPr eaLnBrk="1" hangingPunct="1">
              <a:lnSpc>
                <a:spcPct val="100000"/>
              </a:lnSpc>
              <a:spcBef>
                <a:spcPct val="50000"/>
              </a:spcBef>
              <a:buClrTx/>
              <a:buSzTx/>
              <a:buFontTx/>
              <a:buNone/>
            </a:pPr>
            <a:r>
              <a:rPr kumimoji="1" lang="zh-CN" altLang="en-US" sz="2000" b="1" dirty="0">
                <a:solidFill>
                  <a:srgbClr val="660066"/>
                </a:solidFill>
              </a:rPr>
              <a:t>求</a:t>
            </a:r>
            <a:r>
              <a:rPr kumimoji="1" lang="zh-CN" altLang="en-US" sz="2000" b="1" dirty="0">
                <a:solidFill>
                  <a:srgbClr val="0000FF"/>
                </a:solidFill>
              </a:rPr>
              <a:t>：它们各自的德布罗意波长 </a:t>
            </a:r>
          </a:p>
        </p:txBody>
      </p:sp>
      <p:grpSp>
        <p:nvGrpSpPr>
          <p:cNvPr id="2" name="Group 7"/>
          <p:cNvGrpSpPr>
            <a:grpSpLocks/>
          </p:cNvGrpSpPr>
          <p:nvPr/>
        </p:nvGrpSpPr>
        <p:grpSpPr bwMode="auto">
          <a:xfrm>
            <a:off x="1644016" y="2665066"/>
            <a:ext cx="7242175" cy="950913"/>
            <a:chOff x="158" y="2690"/>
            <a:chExt cx="4562" cy="599"/>
          </a:xfrm>
        </p:grpSpPr>
        <p:sp>
          <p:nvSpPr>
            <p:cNvPr id="14349" name="Text Box 8"/>
            <p:cNvSpPr txBox="1">
              <a:spLocks noChangeArrowheads="1"/>
            </p:cNvSpPr>
            <p:nvPr/>
          </p:nvSpPr>
          <p:spPr bwMode="auto">
            <a:xfrm>
              <a:off x="158" y="2846"/>
              <a:ext cx="9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000" b="1">
                  <a:solidFill>
                    <a:srgbClr val="660066"/>
                  </a:solidFill>
                  <a:latin typeface="楷体_GB2312" pitchFamily="49" charset="-122"/>
                </a:rPr>
                <a:t>解</a:t>
              </a:r>
              <a:r>
                <a:rPr kumimoji="1" lang="zh-CN" altLang="en-US" sz="2000" b="1">
                  <a:solidFill>
                    <a:srgbClr val="0000FF"/>
                  </a:solidFill>
                  <a:latin typeface="楷体_GB2312" pitchFamily="49" charset="-122"/>
                </a:rPr>
                <a:t>：</a:t>
              </a:r>
              <a:r>
                <a:rPr kumimoji="1" lang="zh-CN" altLang="en-US" sz="2000" b="1">
                  <a:solidFill>
                    <a:srgbClr val="0000FF"/>
                  </a:solidFill>
                </a:rPr>
                <a:t>微尘</a:t>
              </a:r>
            </a:p>
          </p:txBody>
        </p:sp>
        <p:graphicFrame>
          <p:nvGraphicFramePr>
            <p:cNvPr id="14350" name="Object 9"/>
            <p:cNvGraphicFramePr>
              <a:graphicFrameLocks noChangeAspect="1"/>
            </p:cNvGraphicFramePr>
            <p:nvPr/>
          </p:nvGraphicFramePr>
          <p:xfrm>
            <a:off x="1053" y="2690"/>
            <a:ext cx="3667" cy="599"/>
          </p:xfrm>
          <a:graphic>
            <a:graphicData uri="http://schemas.openxmlformats.org/presentationml/2006/ole">
              <mc:AlternateContent xmlns:mc="http://schemas.openxmlformats.org/markup-compatibility/2006">
                <mc:Choice xmlns:v="urn:schemas-microsoft-com:vml" Requires="v">
                  <p:oleObj spid="_x0000_s79904" name="Equation" r:id="rId3" imgW="2857320" imgH="457200" progId="Equation.DSMT4">
                    <p:embed/>
                  </p:oleObj>
                </mc:Choice>
                <mc:Fallback>
                  <p:oleObj name="Equation" r:id="rId3" imgW="2857320" imgH="457200" progId="Equation.DSMT4">
                    <p:embed/>
                    <p:pic>
                      <p:nvPicPr>
                        <p:cNvPr id="14350" name="Object 9"/>
                        <p:cNvPicPr>
                          <a:picLocks noChangeAspect="1" noChangeArrowheads="1"/>
                        </p:cNvPicPr>
                        <p:nvPr/>
                      </p:nvPicPr>
                      <p:blipFill>
                        <a:blip r:embed="rId4"/>
                        <a:srcRect/>
                        <a:stretch>
                          <a:fillRect/>
                        </a:stretch>
                      </p:blipFill>
                      <p:spPr bwMode="auto">
                        <a:xfrm>
                          <a:off x="1053" y="2690"/>
                          <a:ext cx="3667"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0"/>
          <p:cNvGrpSpPr>
            <a:grpSpLocks/>
          </p:cNvGrpSpPr>
          <p:nvPr/>
        </p:nvGrpSpPr>
        <p:grpSpPr bwMode="auto">
          <a:xfrm>
            <a:off x="2137729" y="3777901"/>
            <a:ext cx="6307137" cy="895350"/>
            <a:chOff x="521" y="3380"/>
            <a:chExt cx="3973" cy="564"/>
          </a:xfrm>
        </p:grpSpPr>
        <p:sp>
          <p:nvSpPr>
            <p:cNvPr id="14347" name="Text Box 11"/>
            <p:cNvSpPr txBox="1">
              <a:spLocks noChangeArrowheads="1"/>
            </p:cNvSpPr>
            <p:nvPr/>
          </p:nvSpPr>
          <p:spPr bwMode="auto">
            <a:xfrm>
              <a:off x="521" y="3505"/>
              <a:ext cx="5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000" b="1">
                  <a:solidFill>
                    <a:srgbClr val="0000FF"/>
                  </a:solidFill>
                </a:rPr>
                <a:t>小球</a:t>
              </a:r>
            </a:p>
          </p:txBody>
        </p:sp>
        <p:graphicFrame>
          <p:nvGraphicFramePr>
            <p:cNvPr id="14348" name="Object 12"/>
            <p:cNvGraphicFramePr>
              <a:graphicFrameLocks noChangeAspect="1"/>
            </p:cNvGraphicFramePr>
            <p:nvPr/>
          </p:nvGraphicFramePr>
          <p:xfrm>
            <a:off x="1059" y="3380"/>
            <a:ext cx="3435" cy="564"/>
          </p:xfrm>
          <a:graphic>
            <a:graphicData uri="http://schemas.openxmlformats.org/presentationml/2006/ole">
              <mc:AlternateContent xmlns:mc="http://schemas.openxmlformats.org/markup-compatibility/2006">
                <mc:Choice xmlns:v="urn:schemas-microsoft-com:vml" Requires="v">
                  <p:oleObj spid="_x0000_s79905" name="Equation" r:id="rId5" imgW="2844720" imgH="457200" progId="Equation.DSMT4">
                    <p:embed/>
                  </p:oleObj>
                </mc:Choice>
                <mc:Fallback>
                  <p:oleObj name="Equation" r:id="rId5" imgW="2844720" imgH="457200" progId="Equation.DSMT4">
                    <p:embed/>
                    <p:pic>
                      <p:nvPicPr>
                        <p:cNvPr id="14348" name="Object 12"/>
                        <p:cNvPicPr>
                          <a:picLocks noChangeAspect="1" noChangeArrowheads="1"/>
                        </p:cNvPicPr>
                        <p:nvPr/>
                      </p:nvPicPr>
                      <p:blipFill>
                        <a:blip r:embed="rId6"/>
                        <a:srcRect/>
                        <a:stretch>
                          <a:fillRect/>
                        </a:stretch>
                      </p:blipFill>
                      <p:spPr bwMode="auto">
                        <a:xfrm>
                          <a:off x="1059" y="3380"/>
                          <a:ext cx="3435"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3"/>
          <p:cNvGrpSpPr>
            <a:grpSpLocks/>
          </p:cNvGrpSpPr>
          <p:nvPr/>
        </p:nvGrpSpPr>
        <p:grpSpPr bwMode="auto">
          <a:xfrm>
            <a:off x="2137729" y="4817713"/>
            <a:ext cx="6815137" cy="877888"/>
            <a:chOff x="249" y="144"/>
            <a:chExt cx="4293" cy="553"/>
          </a:xfrm>
        </p:grpSpPr>
        <p:sp>
          <p:nvSpPr>
            <p:cNvPr id="14345" name="Text Box 14"/>
            <p:cNvSpPr txBox="1">
              <a:spLocks noChangeArrowheads="1"/>
            </p:cNvSpPr>
            <p:nvPr/>
          </p:nvSpPr>
          <p:spPr bwMode="auto">
            <a:xfrm>
              <a:off x="249" y="284"/>
              <a:ext cx="5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000" b="1">
                  <a:solidFill>
                    <a:srgbClr val="0000FF"/>
                  </a:solidFill>
                </a:rPr>
                <a:t>电子</a:t>
              </a:r>
            </a:p>
          </p:txBody>
        </p:sp>
        <p:graphicFrame>
          <p:nvGraphicFramePr>
            <p:cNvPr id="14346" name="Object 15"/>
            <p:cNvGraphicFramePr>
              <a:graphicFrameLocks noChangeAspect="1"/>
            </p:cNvGraphicFramePr>
            <p:nvPr/>
          </p:nvGraphicFramePr>
          <p:xfrm>
            <a:off x="777" y="144"/>
            <a:ext cx="3765" cy="553"/>
          </p:xfrm>
          <a:graphic>
            <a:graphicData uri="http://schemas.openxmlformats.org/presentationml/2006/ole">
              <mc:AlternateContent xmlns:mc="http://schemas.openxmlformats.org/markup-compatibility/2006">
                <mc:Choice xmlns:v="urn:schemas-microsoft-com:vml" Requires="v">
                  <p:oleObj spid="_x0000_s79906" name="Equation" r:id="rId7" imgW="3174840" imgH="457200" progId="Equation.DSMT4">
                    <p:embed/>
                  </p:oleObj>
                </mc:Choice>
                <mc:Fallback>
                  <p:oleObj name="Equation" r:id="rId7" imgW="3174840" imgH="457200" progId="Equation.DSMT4">
                    <p:embed/>
                    <p:pic>
                      <p:nvPicPr>
                        <p:cNvPr id="14346" name="Object 15"/>
                        <p:cNvPicPr>
                          <a:picLocks noChangeAspect="1" noChangeArrowheads="1"/>
                        </p:cNvPicPr>
                        <p:nvPr/>
                      </p:nvPicPr>
                      <p:blipFill>
                        <a:blip r:embed="rId8"/>
                        <a:srcRect/>
                        <a:stretch>
                          <a:fillRect/>
                        </a:stretch>
                      </p:blipFill>
                      <p:spPr bwMode="auto">
                        <a:xfrm>
                          <a:off x="777" y="144"/>
                          <a:ext cx="376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文本框 13">
            <a:extLst>
              <a:ext uri="{FF2B5EF4-FFF2-40B4-BE49-F238E27FC236}">
                <a16:creationId xmlns:a16="http://schemas.microsoft.com/office/drawing/2014/main" id="{43CD0765-07D8-476D-9489-8BB4A4A885CB}"/>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83">
            <a:extLst>
              <a:ext uri="{FF2B5EF4-FFF2-40B4-BE49-F238E27FC236}">
                <a16:creationId xmlns:a16="http://schemas.microsoft.com/office/drawing/2014/main" id="{F0CE1252-103F-4CA8-9FD2-9D1E423AC3A3}"/>
              </a:ext>
            </a:extLst>
          </p:cNvPr>
          <p:cNvSpPr txBox="1">
            <a:spLocks noChangeArrowheads="1"/>
          </p:cNvSpPr>
          <p:nvPr/>
        </p:nvSpPr>
        <p:spPr bwMode="auto">
          <a:xfrm>
            <a:off x="1823103" y="4458416"/>
            <a:ext cx="8132626" cy="1135568"/>
          </a:xfrm>
          <a:prstGeom prst="rect">
            <a:avLst/>
          </a:prstGeom>
          <a:noFill/>
          <a:ln w="3175">
            <a:noFill/>
            <a:miter lim="800000"/>
            <a:headEnd/>
            <a:tailEnd type="none" w="sm" len="lg"/>
          </a:ln>
        </p:spPr>
        <p:txBody>
          <a:bodyPr wrap="square" lIns="90000" tIns="46800" rIns="90000" bIns="46800">
            <a:spAutoFit/>
          </a:bodyPr>
          <a:lstStyle/>
          <a:p>
            <a:pPr>
              <a:lnSpc>
                <a:spcPct val="150000"/>
              </a:lnSpc>
              <a:spcBef>
                <a:spcPts val="600"/>
              </a:spcBef>
              <a:buFontTx/>
              <a:buChar char="•"/>
              <a:defRPr/>
            </a:pPr>
            <a:r>
              <a:rPr kumimoji="1" lang="zh-CN" altLang="en-US" sz="2200" b="1" dirty="0"/>
              <a:t>　不确定关系是波粒二象性的结果，微观粒子</a:t>
            </a:r>
            <a:r>
              <a:rPr kumimoji="1" lang="zh-CN" altLang="en-US" sz="2200" b="1" dirty="0">
                <a:solidFill>
                  <a:srgbClr val="FF0000"/>
                </a:solidFill>
              </a:rPr>
              <a:t>波动性</a:t>
            </a:r>
            <a:r>
              <a:rPr kumimoji="1" lang="zh-CN" altLang="en-US" sz="2200" b="1" dirty="0"/>
              <a:t>的体现</a:t>
            </a:r>
          </a:p>
          <a:p>
            <a:pPr>
              <a:lnSpc>
                <a:spcPct val="150000"/>
              </a:lnSpc>
              <a:spcBef>
                <a:spcPts val="600"/>
              </a:spcBef>
              <a:buFontTx/>
              <a:buChar char="•"/>
              <a:defRPr/>
            </a:pPr>
            <a:r>
              <a:rPr kumimoji="1" lang="zh-CN" altLang="en-US" sz="2200" b="1" dirty="0"/>
              <a:t>　不确定关系只有在量子系统中才明显表现出来</a:t>
            </a:r>
          </a:p>
        </p:txBody>
      </p:sp>
      <p:grpSp>
        <p:nvGrpSpPr>
          <p:cNvPr id="14" name="组合 13">
            <a:extLst>
              <a:ext uri="{FF2B5EF4-FFF2-40B4-BE49-F238E27FC236}">
                <a16:creationId xmlns:a16="http://schemas.microsoft.com/office/drawing/2014/main" id="{8E12D060-1BDA-4A97-A030-6845F9C838E3}"/>
              </a:ext>
            </a:extLst>
          </p:cNvPr>
          <p:cNvGrpSpPr>
            <a:grpSpLocks/>
          </p:cNvGrpSpPr>
          <p:nvPr/>
        </p:nvGrpSpPr>
        <p:grpSpPr bwMode="auto">
          <a:xfrm>
            <a:off x="2484297" y="2141957"/>
            <a:ext cx="5702300" cy="1778001"/>
            <a:chOff x="395288" y="77798"/>
            <a:chExt cx="5702300" cy="1778000"/>
          </a:xfrm>
        </p:grpSpPr>
        <p:grpSp>
          <p:nvGrpSpPr>
            <p:cNvPr id="15" name="Group 82">
              <a:extLst>
                <a:ext uri="{FF2B5EF4-FFF2-40B4-BE49-F238E27FC236}">
                  <a16:creationId xmlns:a16="http://schemas.microsoft.com/office/drawing/2014/main" id="{C53281B3-4317-4754-8106-C665EC900EC2}"/>
                </a:ext>
              </a:extLst>
            </p:cNvPr>
            <p:cNvGrpSpPr>
              <a:grpSpLocks/>
            </p:cNvGrpSpPr>
            <p:nvPr/>
          </p:nvGrpSpPr>
          <p:grpSpPr bwMode="auto">
            <a:xfrm>
              <a:off x="395288" y="77798"/>
              <a:ext cx="4275138" cy="1600200"/>
              <a:chOff x="249" y="-480"/>
              <a:chExt cx="2693" cy="1008"/>
            </a:xfrm>
          </p:grpSpPr>
          <p:sp>
            <p:nvSpPr>
              <p:cNvPr id="17" name="Text Box 73">
                <a:extLst>
                  <a:ext uri="{FF2B5EF4-FFF2-40B4-BE49-F238E27FC236}">
                    <a16:creationId xmlns:a16="http://schemas.microsoft.com/office/drawing/2014/main" id="{CCD7B9BD-337B-4BEE-A365-25BF3A1896EA}"/>
                  </a:ext>
                </a:extLst>
              </p:cNvPr>
              <p:cNvSpPr txBox="1">
                <a:spLocks noChangeArrowheads="1"/>
              </p:cNvSpPr>
              <p:nvPr/>
            </p:nvSpPr>
            <p:spPr bwMode="auto">
              <a:xfrm>
                <a:off x="250" y="-395"/>
                <a:ext cx="16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0000FF"/>
                    </a:solidFill>
                  </a:rPr>
                  <a:t>一般表述方法 </a:t>
                </a:r>
              </a:p>
            </p:txBody>
          </p:sp>
          <p:graphicFrame>
            <p:nvGraphicFramePr>
              <p:cNvPr id="18" name="Object 74">
                <a:extLst>
                  <a:ext uri="{FF2B5EF4-FFF2-40B4-BE49-F238E27FC236}">
                    <a16:creationId xmlns:a16="http://schemas.microsoft.com/office/drawing/2014/main" id="{BB55BDE9-01BB-43E6-B1A3-00DA02FF53B4}"/>
                  </a:ext>
                </a:extLst>
              </p:cNvPr>
              <p:cNvGraphicFramePr>
                <a:graphicFrameLocks noChangeAspect="1"/>
              </p:cNvGraphicFramePr>
              <p:nvPr/>
            </p:nvGraphicFramePr>
            <p:xfrm>
              <a:off x="2123" y="-480"/>
              <a:ext cx="819" cy="455"/>
            </p:xfrm>
            <a:graphic>
              <a:graphicData uri="http://schemas.openxmlformats.org/presentationml/2006/ole">
                <mc:AlternateContent xmlns:mc="http://schemas.openxmlformats.org/markup-compatibility/2006">
                  <mc:Choice xmlns:v="urn:schemas-microsoft-com:vml" Requires="v">
                    <p:oleObj spid="_x0000_s82962" name="Equation" r:id="rId3" imgW="736560" imgH="406080" progId="Equation.DSMT4">
                      <p:embed/>
                    </p:oleObj>
                  </mc:Choice>
                  <mc:Fallback>
                    <p:oleObj name="Equation" r:id="rId3" imgW="736560" imgH="406080" progId="Equation.DSMT4">
                      <p:embed/>
                      <p:pic>
                        <p:nvPicPr>
                          <p:cNvPr id="18" name="Object 74">
                            <a:extLst>
                              <a:ext uri="{FF2B5EF4-FFF2-40B4-BE49-F238E27FC236}">
                                <a16:creationId xmlns:a16="http://schemas.microsoft.com/office/drawing/2014/main" id="{BB55BDE9-01BB-43E6-B1A3-00DA02FF53B4}"/>
                              </a:ext>
                            </a:extLst>
                          </p:cNvPr>
                          <p:cNvPicPr>
                            <a:picLocks noChangeAspect="1" noChangeArrowheads="1"/>
                          </p:cNvPicPr>
                          <p:nvPr/>
                        </p:nvPicPr>
                        <p:blipFill>
                          <a:blip r:embed="rId4"/>
                          <a:srcRect/>
                          <a:stretch>
                            <a:fillRect/>
                          </a:stretch>
                        </p:blipFill>
                        <p:spPr bwMode="auto">
                          <a:xfrm>
                            <a:off x="2123" y="-480"/>
                            <a:ext cx="819" cy="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78">
                <a:extLst>
                  <a:ext uri="{FF2B5EF4-FFF2-40B4-BE49-F238E27FC236}">
                    <a16:creationId xmlns:a16="http://schemas.microsoft.com/office/drawing/2014/main" id="{206776CF-2290-4A7C-9012-0102F8B1117C}"/>
                  </a:ext>
                </a:extLst>
              </p:cNvPr>
              <p:cNvSpPr txBox="1">
                <a:spLocks noChangeArrowheads="1"/>
              </p:cNvSpPr>
              <p:nvPr/>
            </p:nvSpPr>
            <p:spPr bwMode="auto">
              <a:xfrm>
                <a:off x="249" y="255"/>
                <a:ext cx="192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solidFill>
                      <a:srgbClr val="0000FF"/>
                    </a:solidFill>
                  </a:rPr>
                  <a:t>典型特例表示方法 </a:t>
                </a:r>
              </a:p>
            </p:txBody>
          </p:sp>
        </p:grpSp>
        <p:graphicFrame>
          <p:nvGraphicFramePr>
            <p:cNvPr id="16" name="Object 91">
              <a:extLst>
                <a:ext uri="{FF2B5EF4-FFF2-40B4-BE49-F238E27FC236}">
                  <a16:creationId xmlns:a16="http://schemas.microsoft.com/office/drawing/2014/main" id="{1B2D4AB9-6260-4BBB-914C-BF60E284EAF7}"/>
                </a:ext>
              </a:extLst>
            </p:cNvPr>
            <p:cNvGraphicFramePr>
              <a:graphicFrameLocks noChangeAspect="1"/>
            </p:cNvGraphicFramePr>
            <p:nvPr/>
          </p:nvGraphicFramePr>
          <p:xfrm>
            <a:off x="2982913" y="1093798"/>
            <a:ext cx="3114675" cy="762000"/>
          </p:xfrm>
          <a:graphic>
            <a:graphicData uri="http://schemas.openxmlformats.org/presentationml/2006/ole">
              <mc:AlternateContent xmlns:mc="http://schemas.openxmlformats.org/markup-compatibility/2006">
                <mc:Choice xmlns:v="urn:schemas-microsoft-com:vml" Requires="v">
                  <p:oleObj spid="_x0000_s82963" name="Equation" r:id="rId5" imgW="1701720" imgH="406080" progId="Equation.DSMT4">
                    <p:embed/>
                  </p:oleObj>
                </mc:Choice>
                <mc:Fallback>
                  <p:oleObj name="Equation" r:id="rId5" imgW="1701720" imgH="406080" progId="Equation.DSMT4">
                    <p:embed/>
                    <p:pic>
                      <p:nvPicPr>
                        <p:cNvPr id="16" name="Object 91">
                          <a:extLst>
                            <a:ext uri="{FF2B5EF4-FFF2-40B4-BE49-F238E27FC236}">
                              <a16:creationId xmlns:a16="http://schemas.microsoft.com/office/drawing/2014/main" id="{1B2D4AB9-6260-4BBB-914C-BF60E284EAF7}"/>
                            </a:ext>
                          </a:extLst>
                        </p:cNvPr>
                        <p:cNvPicPr>
                          <a:picLocks noChangeAspect="1" noChangeArrowheads="1"/>
                        </p:cNvPicPr>
                        <p:nvPr/>
                      </p:nvPicPr>
                      <p:blipFill>
                        <a:blip r:embed="rId6"/>
                        <a:srcRect/>
                        <a:stretch>
                          <a:fillRect/>
                        </a:stretch>
                      </p:blipFill>
                      <p:spPr bwMode="auto">
                        <a:xfrm>
                          <a:off x="2982913" y="1093798"/>
                          <a:ext cx="31146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Text Box 4">
            <a:extLst>
              <a:ext uri="{FF2B5EF4-FFF2-40B4-BE49-F238E27FC236}">
                <a16:creationId xmlns:a16="http://schemas.microsoft.com/office/drawing/2014/main" id="{A109B1FC-4038-4367-93CD-B73882993CBF}"/>
              </a:ext>
            </a:extLst>
          </p:cNvPr>
          <p:cNvSpPr txBox="1">
            <a:spLocks noChangeArrowheads="1"/>
          </p:cNvSpPr>
          <p:nvPr/>
        </p:nvSpPr>
        <p:spPr bwMode="auto">
          <a:xfrm>
            <a:off x="1401409" y="534594"/>
            <a:ext cx="3454400" cy="36933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2.  </a:t>
            </a:r>
            <a:r>
              <a:rPr lang="zh-CN" altLang="en-US" dirty="0"/>
              <a:t>不确定关系</a:t>
            </a:r>
            <a:endParaRPr lang="zh-CN" altLang="en-US" dirty="0">
              <a:sym typeface="Symbol" pitchFamily="18" charset="2"/>
            </a:endParaRPr>
          </a:p>
        </p:txBody>
      </p:sp>
      <p:sp>
        <p:nvSpPr>
          <p:cNvPr id="2" name="文本框 1">
            <a:extLst>
              <a:ext uri="{FF2B5EF4-FFF2-40B4-BE49-F238E27FC236}">
                <a16:creationId xmlns:a16="http://schemas.microsoft.com/office/drawing/2014/main" id="{69841916-DD32-4077-8032-95FB57F14695}"/>
              </a:ext>
            </a:extLst>
          </p:cNvPr>
          <p:cNvSpPr txBox="1"/>
          <p:nvPr/>
        </p:nvSpPr>
        <p:spPr>
          <a:xfrm>
            <a:off x="1954250" y="1502134"/>
            <a:ext cx="7802136" cy="430887"/>
          </a:xfrm>
          <a:prstGeom prst="rect">
            <a:avLst/>
          </a:prstGeom>
          <a:noFill/>
        </p:spPr>
        <p:txBody>
          <a:bodyPr wrap="none" rtlCol="0">
            <a:spAutoFit/>
          </a:bodyPr>
          <a:lstStyle/>
          <a:p>
            <a:r>
              <a:rPr kumimoji="1" lang="zh-CN" altLang="en-US" sz="2200" b="1" dirty="0"/>
              <a:t>任何一对广义动量与广义坐标在理论上不可能</a:t>
            </a:r>
            <a:r>
              <a:rPr kumimoji="1" lang="zh-CN" altLang="en-US" sz="2200" b="1" dirty="0">
                <a:solidFill>
                  <a:srgbClr val="FF0000"/>
                </a:solidFill>
              </a:rPr>
              <a:t>同时</a:t>
            </a:r>
            <a:r>
              <a:rPr kumimoji="1" lang="zh-CN" altLang="en-US" sz="2200" b="1" dirty="0"/>
              <a:t>具有确定值</a:t>
            </a:r>
          </a:p>
        </p:txBody>
      </p:sp>
      <p:sp>
        <p:nvSpPr>
          <p:cNvPr id="12" name="文本框 11">
            <a:extLst>
              <a:ext uri="{FF2B5EF4-FFF2-40B4-BE49-F238E27FC236}">
                <a16:creationId xmlns:a16="http://schemas.microsoft.com/office/drawing/2014/main" id="{F34CD84A-0DD3-4250-8C7A-EF50AB5072E4}"/>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58"/>
          <p:cNvSpPr txBox="1">
            <a:spLocks noChangeArrowheads="1"/>
          </p:cNvSpPr>
          <p:nvPr/>
        </p:nvSpPr>
        <p:spPr bwMode="auto">
          <a:xfrm>
            <a:off x="2043927" y="1293025"/>
            <a:ext cx="6265862"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9900FF"/>
                </a:solidFill>
              </a:rPr>
              <a:t>自由粒子的平面波描述方法</a:t>
            </a:r>
          </a:p>
        </p:txBody>
      </p:sp>
      <p:graphicFrame>
        <p:nvGraphicFramePr>
          <p:cNvPr id="28687" name="Object 21"/>
          <p:cNvGraphicFramePr>
            <a:graphicFrameLocks noChangeAspect="1"/>
          </p:cNvGraphicFramePr>
          <p:nvPr>
            <p:extLst>
              <p:ext uri="{D42A27DB-BD31-4B8C-83A1-F6EECF244321}">
                <p14:modId xmlns:p14="http://schemas.microsoft.com/office/powerpoint/2010/main" val="4227631966"/>
              </p:ext>
            </p:extLst>
          </p:nvPr>
        </p:nvGraphicFramePr>
        <p:xfrm>
          <a:off x="3670258" y="2060694"/>
          <a:ext cx="3198812" cy="541338"/>
        </p:xfrm>
        <a:graphic>
          <a:graphicData uri="http://schemas.openxmlformats.org/presentationml/2006/ole">
            <mc:AlternateContent xmlns:mc="http://schemas.openxmlformats.org/markup-compatibility/2006">
              <mc:Choice xmlns:v="urn:schemas-microsoft-com:vml" Requires="v">
                <p:oleObj spid="_x0000_s84010" name="Equation" r:id="rId3" imgW="1574117" imgH="266584" progId="Equation.DSMT4">
                  <p:embed/>
                </p:oleObj>
              </mc:Choice>
              <mc:Fallback>
                <p:oleObj name="Equation" r:id="rId3" imgW="1574117" imgH="266584" progId="Equation.DSMT4">
                  <p:embed/>
                  <p:pic>
                    <p:nvPicPr>
                      <p:cNvPr id="28687"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258" y="2060694"/>
                        <a:ext cx="3198812"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 name="组合 14">
            <a:extLst>
              <a:ext uri="{FF2B5EF4-FFF2-40B4-BE49-F238E27FC236}">
                <a16:creationId xmlns:a16="http://schemas.microsoft.com/office/drawing/2014/main" id="{1B7C3D35-E768-4B1B-A2CF-AF7833A111D0}"/>
              </a:ext>
            </a:extLst>
          </p:cNvPr>
          <p:cNvGrpSpPr>
            <a:grpSpLocks/>
          </p:cNvGrpSpPr>
          <p:nvPr/>
        </p:nvGrpSpPr>
        <p:grpSpPr bwMode="auto">
          <a:xfrm>
            <a:off x="2338482" y="2801956"/>
            <a:ext cx="6185381" cy="541337"/>
            <a:chOff x="684213" y="5812797"/>
            <a:chExt cx="6185381" cy="541338"/>
          </a:xfrm>
        </p:grpSpPr>
        <p:sp>
          <p:nvSpPr>
            <p:cNvPr id="24" name="Text Box 14">
              <a:extLst>
                <a:ext uri="{FF2B5EF4-FFF2-40B4-BE49-F238E27FC236}">
                  <a16:creationId xmlns:a16="http://schemas.microsoft.com/office/drawing/2014/main" id="{CAB2E9A6-5D38-463A-94F8-D998D4199B20}"/>
                </a:ext>
              </a:extLst>
            </p:cNvPr>
            <p:cNvSpPr txBox="1">
              <a:spLocks noChangeArrowheads="1"/>
            </p:cNvSpPr>
            <p:nvPr/>
          </p:nvSpPr>
          <p:spPr bwMode="auto">
            <a:xfrm>
              <a:off x="684213" y="5876925"/>
              <a:ext cx="1943100" cy="43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pPr>
              <a:r>
                <a:rPr kumimoji="1" lang="zh-CN" altLang="en-US" sz="2200" b="1" dirty="0">
                  <a:solidFill>
                    <a:srgbClr val="660066"/>
                  </a:solidFill>
                </a:rPr>
                <a:t>概率密度 </a:t>
              </a:r>
            </a:p>
          </p:txBody>
        </p:sp>
        <p:graphicFrame>
          <p:nvGraphicFramePr>
            <p:cNvPr id="25" name="Object 4">
              <a:extLst>
                <a:ext uri="{FF2B5EF4-FFF2-40B4-BE49-F238E27FC236}">
                  <a16:creationId xmlns:a16="http://schemas.microsoft.com/office/drawing/2014/main" id="{20A60FA3-6FA4-4A6F-8E4E-352F4391EAEA}"/>
                </a:ext>
              </a:extLst>
            </p:cNvPr>
            <p:cNvGraphicFramePr>
              <a:graphicFrameLocks noChangeAspect="1"/>
            </p:cNvGraphicFramePr>
            <p:nvPr>
              <p:extLst>
                <p:ext uri="{D42A27DB-BD31-4B8C-83A1-F6EECF244321}">
                  <p14:modId xmlns:p14="http://schemas.microsoft.com/office/powerpoint/2010/main" val="733338499"/>
                </p:ext>
              </p:extLst>
            </p:nvPr>
          </p:nvGraphicFramePr>
          <p:xfrm>
            <a:off x="3026271" y="5812797"/>
            <a:ext cx="3843323" cy="541338"/>
          </p:xfrm>
          <a:graphic>
            <a:graphicData uri="http://schemas.openxmlformats.org/presentationml/2006/ole">
              <mc:AlternateContent xmlns:mc="http://schemas.openxmlformats.org/markup-compatibility/2006">
                <mc:Choice xmlns:v="urn:schemas-microsoft-com:vml" Requires="v">
                  <p:oleObj spid="_x0000_s84011" name="Equation" r:id="rId5" imgW="1917360" imgH="266400" progId="Equation.DSMT4">
                    <p:embed/>
                  </p:oleObj>
                </mc:Choice>
                <mc:Fallback>
                  <p:oleObj name="Equation" r:id="rId5" imgW="1917360" imgH="266400" progId="Equation.DSMT4">
                    <p:embed/>
                    <p:pic>
                      <p:nvPicPr>
                        <p:cNvPr id="25" name="Object 4">
                          <a:extLst>
                            <a:ext uri="{FF2B5EF4-FFF2-40B4-BE49-F238E27FC236}">
                              <a16:creationId xmlns:a16="http://schemas.microsoft.com/office/drawing/2014/main" id="{20A60FA3-6FA4-4A6F-8E4E-352F4391EAEA}"/>
                            </a:ext>
                          </a:extLst>
                        </p:cNvPr>
                        <p:cNvPicPr>
                          <a:picLocks noChangeAspect="1" noChangeArrowheads="1"/>
                        </p:cNvPicPr>
                        <p:nvPr/>
                      </p:nvPicPr>
                      <p:blipFill>
                        <a:blip r:embed="rId6"/>
                        <a:srcRect/>
                        <a:stretch>
                          <a:fillRect/>
                        </a:stretch>
                      </p:blipFill>
                      <p:spPr bwMode="auto">
                        <a:xfrm>
                          <a:off x="3026271" y="5812797"/>
                          <a:ext cx="3843323" cy="541338"/>
                        </a:xfrm>
                        <a:prstGeom prst="rect">
                          <a:avLst/>
                        </a:prstGeom>
                        <a:noFill/>
                        <a:ln>
                          <a:noFill/>
                        </a:ln>
                      </p:spPr>
                    </p:pic>
                  </p:oleObj>
                </mc:Fallback>
              </mc:AlternateContent>
            </a:graphicData>
          </a:graphic>
        </p:graphicFrame>
      </p:grpSp>
      <p:grpSp>
        <p:nvGrpSpPr>
          <p:cNvPr id="26" name="组合 41">
            <a:extLst>
              <a:ext uri="{FF2B5EF4-FFF2-40B4-BE49-F238E27FC236}">
                <a16:creationId xmlns:a16="http://schemas.microsoft.com/office/drawing/2014/main" id="{B80DAE53-8B3F-4021-96AC-A74E122CF97F}"/>
              </a:ext>
            </a:extLst>
          </p:cNvPr>
          <p:cNvGrpSpPr>
            <a:grpSpLocks/>
          </p:cNvGrpSpPr>
          <p:nvPr/>
        </p:nvGrpSpPr>
        <p:grpSpPr bwMode="auto">
          <a:xfrm>
            <a:off x="2077783" y="3889341"/>
            <a:ext cx="7485063" cy="483620"/>
            <a:chOff x="628596" y="4219111"/>
            <a:chExt cx="7485165" cy="483802"/>
          </a:xfrm>
        </p:grpSpPr>
        <p:sp>
          <p:nvSpPr>
            <p:cNvPr id="27" name="矩形 39">
              <a:extLst>
                <a:ext uri="{FF2B5EF4-FFF2-40B4-BE49-F238E27FC236}">
                  <a16:creationId xmlns:a16="http://schemas.microsoft.com/office/drawing/2014/main" id="{C5F54451-8E05-4667-8BAA-27C09948A455}"/>
                </a:ext>
              </a:extLst>
            </p:cNvPr>
            <p:cNvSpPr>
              <a:spLocks noChangeArrowheads="1"/>
            </p:cNvSpPr>
            <p:nvPr/>
          </p:nvSpPr>
          <p:spPr bwMode="auto">
            <a:xfrm>
              <a:off x="628596" y="4232286"/>
              <a:ext cx="7485165" cy="47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20000"/>
                </a:lnSpc>
                <a:spcBef>
                  <a:spcPct val="50000"/>
                </a:spcBef>
                <a:buClrTx/>
                <a:buSzTx/>
                <a:buFontTx/>
                <a:buNone/>
              </a:pPr>
              <a:r>
                <a:rPr lang="zh-CN" altLang="en-US" sz="2200" b="1" dirty="0"/>
                <a:t>代表</a:t>
              </a:r>
              <a:r>
                <a:rPr lang="zh-CN" altLang="en-US" sz="2200" b="1" i="1" dirty="0"/>
                <a:t> </a:t>
              </a:r>
              <a:r>
                <a:rPr lang="en-US" altLang="zh-CN" sz="2200" b="1" i="1" dirty="0"/>
                <a:t>t </a:t>
              </a:r>
              <a:r>
                <a:rPr lang="zh-CN" altLang="en-US" sz="2200" b="1" dirty="0"/>
                <a:t>时刻，在     处单位体积中发现一个粒子的概率</a:t>
              </a:r>
            </a:p>
          </p:txBody>
        </p:sp>
        <p:graphicFrame>
          <p:nvGraphicFramePr>
            <p:cNvPr id="28" name="Object 16">
              <a:extLst>
                <a:ext uri="{FF2B5EF4-FFF2-40B4-BE49-F238E27FC236}">
                  <a16:creationId xmlns:a16="http://schemas.microsoft.com/office/drawing/2014/main" id="{511CF633-7D47-4EAF-B19F-274FA6BAC78E}"/>
                </a:ext>
              </a:extLst>
            </p:cNvPr>
            <p:cNvGraphicFramePr>
              <a:graphicFrameLocks noChangeAspect="1"/>
            </p:cNvGraphicFramePr>
            <p:nvPr>
              <p:extLst>
                <p:ext uri="{D42A27DB-BD31-4B8C-83A1-F6EECF244321}">
                  <p14:modId xmlns:p14="http://schemas.microsoft.com/office/powerpoint/2010/main" val="1423324073"/>
                </p:ext>
              </p:extLst>
            </p:nvPr>
          </p:nvGraphicFramePr>
          <p:xfrm>
            <a:off x="2622206" y="4219111"/>
            <a:ext cx="319091" cy="414818"/>
          </p:xfrm>
          <a:graphic>
            <a:graphicData uri="http://schemas.openxmlformats.org/presentationml/2006/ole">
              <mc:AlternateContent xmlns:mc="http://schemas.openxmlformats.org/markup-compatibility/2006">
                <mc:Choice xmlns:v="urn:schemas-microsoft-com:vml" Requires="v">
                  <p:oleObj spid="_x0000_s84012" name="Equation" r:id="rId7" imgW="126780" imgH="164814" progId="Equation.DSMT4">
                    <p:embed/>
                  </p:oleObj>
                </mc:Choice>
                <mc:Fallback>
                  <p:oleObj name="Equation" r:id="rId7" imgW="126780" imgH="164814" progId="Equation.DSMT4">
                    <p:embed/>
                    <p:pic>
                      <p:nvPicPr>
                        <p:cNvPr id="28" name="Object 16">
                          <a:extLst>
                            <a:ext uri="{FF2B5EF4-FFF2-40B4-BE49-F238E27FC236}">
                              <a16:creationId xmlns:a16="http://schemas.microsoft.com/office/drawing/2014/main" id="{511CF633-7D47-4EAF-B19F-274FA6BAC7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2206" y="4219111"/>
                          <a:ext cx="319091" cy="41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组合 5">
            <a:extLst>
              <a:ext uri="{FF2B5EF4-FFF2-40B4-BE49-F238E27FC236}">
                <a16:creationId xmlns:a16="http://schemas.microsoft.com/office/drawing/2014/main" id="{CE152F97-43A3-4E6A-9FFB-EB8744E32972}"/>
              </a:ext>
            </a:extLst>
          </p:cNvPr>
          <p:cNvGrpSpPr/>
          <p:nvPr/>
        </p:nvGrpSpPr>
        <p:grpSpPr>
          <a:xfrm>
            <a:off x="1565910" y="4707562"/>
            <a:ext cx="9721850" cy="1117181"/>
            <a:chOff x="336550" y="4462080"/>
            <a:chExt cx="8261350" cy="1117181"/>
          </a:xfrm>
        </p:grpSpPr>
        <p:sp>
          <p:nvSpPr>
            <p:cNvPr id="43" name="矩形 45">
              <a:extLst>
                <a:ext uri="{FF2B5EF4-FFF2-40B4-BE49-F238E27FC236}">
                  <a16:creationId xmlns:a16="http://schemas.microsoft.com/office/drawing/2014/main" id="{D58A1171-E745-4A34-BDC9-365306E50029}"/>
                </a:ext>
              </a:extLst>
            </p:cNvPr>
            <p:cNvSpPr>
              <a:spLocks noChangeArrowheads="1"/>
            </p:cNvSpPr>
            <p:nvPr/>
          </p:nvSpPr>
          <p:spPr bwMode="auto">
            <a:xfrm>
              <a:off x="336550" y="4462080"/>
              <a:ext cx="8261350" cy="105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50000"/>
                </a:lnSpc>
                <a:spcBef>
                  <a:spcPct val="50000"/>
                </a:spcBef>
                <a:buClrTx/>
                <a:buSzTx/>
                <a:buFontTx/>
                <a:buNone/>
              </a:pPr>
              <a:r>
                <a:rPr lang="en-US" altLang="zh-CN" sz="2200" b="1" dirty="0">
                  <a:latin typeface="宋体" panose="02010600030101010101" pitchFamily="2" charset="-122"/>
                </a:rPr>
                <a:t> </a:t>
              </a:r>
              <a:r>
                <a:rPr lang="zh-CN" altLang="en-US" sz="2200" b="1" dirty="0">
                  <a:latin typeface="宋体" panose="02010600030101010101" pitchFamily="2" charset="-122"/>
                </a:rPr>
                <a:t>      不同于经典的余弦波，不代表物理量的振动，没有直接的物理意义，有意义的是        。波长代表相邻概率极大值之间的空间距离。 </a:t>
              </a:r>
              <a:endParaRPr lang="zh-CN" altLang="en-US" sz="2200" b="1" dirty="0"/>
            </a:p>
          </p:txBody>
        </p:sp>
        <p:graphicFrame>
          <p:nvGraphicFramePr>
            <p:cNvPr id="44" name="Object 17">
              <a:extLst>
                <a:ext uri="{FF2B5EF4-FFF2-40B4-BE49-F238E27FC236}">
                  <a16:creationId xmlns:a16="http://schemas.microsoft.com/office/drawing/2014/main" id="{B47F8FD9-2C15-402F-9199-43718F45DD7B}"/>
                </a:ext>
              </a:extLst>
            </p:cNvPr>
            <p:cNvGraphicFramePr>
              <a:graphicFrameLocks noChangeAspect="1"/>
            </p:cNvGraphicFramePr>
            <p:nvPr>
              <p:extLst>
                <p:ext uri="{D42A27DB-BD31-4B8C-83A1-F6EECF244321}">
                  <p14:modId xmlns:p14="http://schemas.microsoft.com/office/powerpoint/2010/main" val="852601901"/>
                </p:ext>
              </p:extLst>
            </p:nvPr>
          </p:nvGraphicFramePr>
          <p:xfrm>
            <a:off x="336550" y="4579960"/>
            <a:ext cx="869951" cy="386827"/>
          </p:xfrm>
          <a:graphic>
            <a:graphicData uri="http://schemas.openxmlformats.org/presentationml/2006/ole">
              <mc:AlternateContent xmlns:mc="http://schemas.openxmlformats.org/markup-compatibility/2006">
                <mc:Choice xmlns:v="urn:schemas-microsoft-com:vml" Requires="v">
                  <p:oleObj spid="_x0000_s84013" name="Equation" r:id="rId9" imgW="457002" imgH="203112" progId="Equation.DSMT4">
                    <p:embed/>
                  </p:oleObj>
                </mc:Choice>
                <mc:Fallback>
                  <p:oleObj name="Equation" r:id="rId9" imgW="457002" imgH="203112" progId="Equation.DSMT4">
                    <p:embed/>
                    <p:pic>
                      <p:nvPicPr>
                        <p:cNvPr id="44" name="Object 17">
                          <a:extLst>
                            <a:ext uri="{FF2B5EF4-FFF2-40B4-BE49-F238E27FC236}">
                              <a16:creationId xmlns:a16="http://schemas.microsoft.com/office/drawing/2014/main" id="{B47F8FD9-2C15-402F-9199-43718F45DD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550" y="4579960"/>
                          <a:ext cx="869951" cy="38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18">
              <a:extLst>
                <a:ext uri="{FF2B5EF4-FFF2-40B4-BE49-F238E27FC236}">
                  <a16:creationId xmlns:a16="http://schemas.microsoft.com/office/drawing/2014/main" id="{C88EF98A-A86F-49CF-9AB2-AE135B54F8A4}"/>
                </a:ext>
              </a:extLst>
            </p:cNvPr>
            <p:cNvGraphicFramePr>
              <a:graphicFrameLocks noChangeAspect="1"/>
            </p:cNvGraphicFramePr>
            <p:nvPr>
              <p:extLst>
                <p:ext uri="{D42A27DB-BD31-4B8C-83A1-F6EECF244321}">
                  <p14:modId xmlns:p14="http://schemas.microsoft.com/office/powerpoint/2010/main" val="2860915461"/>
                </p:ext>
              </p:extLst>
            </p:nvPr>
          </p:nvGraphicFramePr>
          <p:xfrm>
            <a:off x="1655676" y="5131283"/>
            <a:ext cx="938179" cy="447978"/>
          </p:xfrm>
          <a:graphic>
            <a:graphicData uri="http://schemas.openxmlformats.org/presentationml/2006/ole">
              <mc:AlternateContent xmlns:mc="http://schemas.openxmlformats.org/markup-compatibility/2006">
                <mc:Choice xmlns:v="urn:schemas-microsoft-com:vml" Requires="v">
                  <p:oleObj spid="_x0000_s84014" name="Equation" r:id="rId11" imgW="558558" imgH="266584" progId="Equation.DSMT4">
                    <p:embed/>
                  </p:oleObj>
                </mc:Choice>
                <mc:Fallback>
                  <p:oleObj name="Equation" r:id="rId11" imgW="558558" imgH="266584" progId="Equation.DSMT4">
                    <p:embed/>
                    <p:pic>
                      <p:nvPicPr>
                        <p:cNvPr id="45" name="Object 18">
                          <a:extLst>
                            <a:ext uri="{FF2B5EF4-FFF2-40B4-BE49-F238E27FC236}">
                              <a16:creationId xmlns:a16="http://schemas.microsoft.com/office/drawing/2014/main" id="{C88EF98A-A86F-49CF-9AB2-AE135B54F8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5676" y="5131283"/>
                          <a:ext cx="938179" cy="44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Text Box 4">
            <a:extLst>
              <a:ext uri="{FF2B5EF4-FFF2-40B4-BE49-F238E27FC236}">
                <a16:creationId xmlns:a16="http://schemas.microsoft.com/office/drawing/2014/main" id="{33FBE675-7609-4C99-8FEF-41ACAFA23042}"/>
              </a:ext>
            </a:extLst>
          </p:cNvPr>
          <p:cNvSpPr txBox="1">
            <a:spLocks noChangeArrowheads="1"/>
          </p:cNvSpPr>
          <p:nvPr/>
        </p:nvSpPr>
        <p:spPr bwMode="auto">
          <a:xfrm>
            <a:off x="884237" y="511982"/>
            <a:ext cx="3454400" cy="54861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3.  </a:t>
            </a:r>
            <a:r>
              <a:rPr lang="zh-CN" altLang="en-US" dirty="0"/>
              <a:t>波函数</a:t>
            </a:r>
            <a:endParaRPr lang="zh-CN" altLang="en-US" dirty="0">
              <a:sym typeface="Symbol" pitchFamily="18" charset="2"/>
            </a:endParaRPr>
          </a:p>
        </p:txBody>
      </p:sp>
      <p:sp>
        <p:nvSpPr>
          <p:cNvPr id="17" name="文本框 16">
            <a:extLst>
              <a:ext uri="{FF2B5EF4-FFF2-40B4-BE49-F238E27FC236}">
                <a16:creationId xmlns:a16="http://schemas.microsoft.com/office/drawing/2014/main" id="{0C141350-3911-425E-BE53-39CCD2D05517}"/>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4"/>
          <p:cNvSpPr>
            <a:spLocks noChangeArrowheads="1"/>
          </p:cNvSpPr>
          <p:nvPr/>
        </p:nvSpPr>
        <p:spPr bwMode="auto">
          <a:xfrm>
            <a:off x="545899" y="684745"/>
            <a:ext cx="46370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marL="342900" indent="-342900">
              <a:lnSpc>
                <a:spcPct val="100000"/>
              </a:lnSpc>
              <a:spcBef>
                <a:spcPct val="50000"/>
              </a:spcBef>
              <a:buClrTx/>
              <a:buSzTx/>
              <a:buFont typeface="Wingdings" panose="05000000000000000000" pitchFamily="2" charset="2"/>
              <a:buChar char="p"/>
            </a:pPr>
            <a:r>
              <a:rPr kumimoji="1" lang="zh-CN" altLang="en-US" sz="2200" b="1" dirty="0">
                <a:solidFill>
                  <a:srgbClr val="006600"/>
                </a:solidFill>
              </a:rPr>
              <a:t>量子力学中波函数的基本特征</a:t>
            </a:r>
            <a:endParaRPr lang="zh-CN" altLang="en-US" sz="2200" b="1" dirty="0">
              <a:solidFill>
                <a:srgbClr val="006600"/>
              </a:solidFill>
            </a:endParaRPr>
          </a:p>
        </p:txBody>
      </p:sp>
      <p:sp>
        <p:nvSpPr>
          <p:cNvPr id="15" name="Text Box 32"/>
          <p:cNvSpPr txBox="1">
            <a:spLocks noChangeArrowheads="1"/>
          </p:cNvSpPr>
          <p:nvPr/>
        </p:nvSpPr>
        <p:spPr bwMode="auto">
          <a:xfrm>
            <a:off x="830898" y="1473666"/>
            <a:ext cx="6403022"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t>（</a:t>
            </a:r>
            <a:r>
              <a:rPr kumimoji="1" lang="en-US" altLang="zh-CN" sz="2200" b="1" dirty="0"/>
              <a:t>1</a:t>
            </a:r>
            <a:r>
              <a:rPr kumimoji="1" lang="zh-CN" altLang="en-US" sz="2200" b="1" dirty="0"/>
              <a:t>）波函数的标准条件是：</a:t>
            </a:r>
            <a:r>
              <a:rPr kumimoji="1" lang="zh-CN" altLang="en-US" sz="2200" b="1" dirty="0">
                <a:solidFill>
                  <a:srgbClr val="0000FF"/>
                </a:solidFill>
              </a:rPr>
              <a:t>单值、连续、有限 </a:t>
            </a:r>
          </a:p>
        </p:txBody>
      </p:sp>
      <p:sp>
        <p:nvSpPr>
          <p:cNvPr id="19467" name="矩形 15"/>
          <p:cNvSpPr>
            <a:spLocks noChangeArrowheads="1"/>
          </p:cNvSpPr>
          <p:nvPr/>
        </p:nvSpPr>
        <p:spPr bwMode="auto">
          <a:xfrm>
            <a:off x="849290" y="3684839"/>
            <a:ext cx="45576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t>（</a:t>
            </a:r>
            <a:r>
              <a:rPr kumimoji="1" lang="en-US" altLang="zh-CN" sz="2200" b="1" dirty="0"/>
              <a:t>3</a:t>
            </a:r>
            <a:r>
              <a:rPr kumimoji="1" lang="zh-CN" altLang="en-US" sz="2200" b="1" dirty="0"/>
              <a:t>）波函数可以相差一个</a:t>
            </a:r>
            <a:r>
              <a:rPr kumimoji="1" lang="zh-CN" altLang="en-US" sz="2200" b="1" dirty="0">
                <a:solidFill>
                  <a:srgbClr val="0000FF"/>
                </a:solidFill>
              </a:rPr>
              <a:t>相位因子</a:t>
            </a:r>
          </a:p>
        </p:txBody>
      </p:sp>
      <p:graphicFrame>
        <p:nvGraphicFramePr>
          <p:cNvPr id="17" name="Object 28"/>
          <p:cNvGraphicFramePr>
            <a:graphicFrameLocks noChangeAspect="1"/>
          </p:cNvGraphicFramePr>
          <p:nvPr>
            <p:extLst>
              <p:ext uri="{D42A27DB-BD31-4B8C-83A1-F6EECF244321}">
                <p14:modId xmlns:p14="http://schemas.microsoft.com/office/powerpoint/2010/main" val="3538585687"/>
              </p:ext>
            </p:extLst>
          </p:nvPr>
        </p:nvGraphicFramePr>
        <p:xfrm>
          <a:off x="2278784" y="4241695"/>
          <a:ext cx="3351212" cy="431800"/>
        </p:xfrm>
        <a:graphic>
          <a:graphicData uri="http://schemas.openxmlformats.org/presentationml/2006/ole">
            <mc:AlternateContent xmlns:mc="http://schemas.openxmlformats.org/markup-compatibility/2006">
              <mc:Choice xmlns:v="urn:schemas-microsoft-com:vml" Requires="v">
                <p:oleObj spid="_x0000_s85034" name="Equation" r:id="rId4" imgW="1815840" imgH="228600" progId="Equation.DSMT4">
                  <p:embed/>
                </p:oleObj>
              </mc:Choice>
              <mc:Fallback>
                <p:oleObj name="Equation" r:id="rId4" imgW="1815840" imgH="228600" progId="Equation.DSMT4">
                  <p:embed/>
                  <p:pic>
                    <p:nvPicPr>
                      <p:cNvPr id="17" name="Object 28"/>
                      <p:cNvPicPr>
                        <a:picLocks noChangeAspect="1" noChangeArrowheads="1"/>
                      </p:cNvPicPr>
                      <p:nvPr/>
                    </p:nvPicPr>
                    <p:blipFill>
                      <a:blip r:embed="rId5"/>
                      <a:srcRect/>
                      <a:stretch>
                        <a:fillRect/>
                      </a:stretch>
                    </p:blipFill>
                    <p:spPr bwMode="auto">
                      <a:xfrm>
                        <a:off x="2278784" y="4241695"/>
                        <a:ext cx="335121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9"/>
          <p:cNvGraphicFramePr>
            <a:graphicFrameLocks noChangeAspect="1"/>
          </p:cNvGraphicFramePr>
          <p:nvPr>
            <p:extLst>
              <p:ext uri="{D42A27DB-BD31-4B8C-83A1-F6EECF244321}">
                <p14:modId xmlns:p14="http://schemas.microsoft.com/office/powerpoint/2010/main" val="2965256547"/>
              </p:ext>
            </p:extLst>
          </p:nvPr>
        </p:nvGraphicFramePr>
        <p:xfrm>
          <a:off x="2385940" y="4828005"/>
          <a:ext cx="5967412" cy="609600"/>
        </p:xfrm>
        <a:graphic>
          <a:graphicData uri="http://schemas.openxmlformats.org/presentationml/2006/ole">
            <mc:AlternateContent xmlns:mc="http://schemas.openxmlformats.org/markup-compatibility/2006">
              <mc:Choice xmlns:v="urn:schemas-microsoft-com:vml" Requires="v">
                <p:oleObj spid="_x0000_s85035" name="Equation" r:id="rId6" imgW="3200400" imgH="317160" progId="Equation.DSMT4">
                  <p:embed/>
                </p:oleObj>
              </mc:Choice>
              <mc:Fallback>
                <p:oleObj name="Equation" r:id="rId6" imgW="3200400" imgH="317160" progId="Equation.DSMT4">
                  <p:embed/>
                  <p:pic>
                    <p:nvPicPr>
                      <p:cNvPr id="18" name="Object 29"/>
                      <p:cNvPicPr>
                        <a:picLocks noChangeAspect="1" noChangeArrowheads="1"/>
                      </p:cNvPicPr>
                      <p:nvPr/>
                    </p:nvPicPr>
                    <p:blipFill>
                      <a:blip r:embed="rId7"/>
                      <a:srcRect/>
                      <a:stretch>
                        <a:fillRect/>
                      </a:stretch>
                    </p:blipFill>
                    <p:spPr bwMode="auto">
                      <a:xfrm>
                        <a:off x="2385940" y="4828005"/>
                        <a:ext cx="5967412"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 name="Group 8">
            <a:extLst>
              <a:ext uri="{FF2B5EF4-FFF2-40B4-BE49-F238E27FC236}">
                <a16:creationId xmlns:a16="http://schemas.microsoft.com/office/drawing/2014/main" id="{969CF8F5-04CA-4245-89DE-F8D3237A59C6}"/>
              </a:ext>
            </a:extLst>
          </p:cNvPr>
          <p:cNvGrpSpPr>
            <a:grpSpLocks/>
          </p:cNvGrpSpPr>
          <p:nvPr/>
        </p:nvGrpSpPr>
        <p:grpSpPr bwMode="auto">
          <a:xfrm>
            <a:off x="1261600" y="2860700"/>
            <a:ext cx="3573462" cy="555625"/>
            <a:chOff x="699" y="3789"/>
            <a:chExt cx="2251" cy="350"/>
          </a:xfrm>
        </p:grpSpPr>
        <p:sp>
          <p:nvSpPr>
            <p:cNvPr id="22" name="Text Box 9">
              <a:extLst>
                <a:ext uri="{FF2B5EF4-FFF2-40B4-BE49-F238E27FC236}">
                  <a16:creationId xmlns:a16="http://schemas.microsoft.com/office/drawing/2014/main" id="{585E0FE6-6F61-48BE-93E7-D12853DC1522}"/>
                </a:ext>
              </a:extLst>
            </p:cNvPr>
            <p:cNvSpPr txBox="1">
              <a:spLocks noChangeArrowheads="1"/>
            </p:cNvSpPr>
            <p:nvPr/>
          </p:nvSpPr>
          <p:spPr bwMode="auto">
            <a:xfrm>
              <a:off x="699" y="3839"/>
              <a:ext cx="122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t>若</a:t>
              </a:r>
            </a:p>
          </p:txBody>
        </p:sp>
        <p:graphicFrame>
          <p:nvGraphicFramePr>
            <p:cNvPr id="23" name="Object 2">
              <a:extLst>
                <a:ext uri="{FF2B5EF4-FFF2-40B4-BE49-F238E27FC236}">
                  <a16:creationId xmlns:a16="http://schemas.microsoft.com/office/drawing/2014/main" id="{6F3F9DA8-5657-45AC-BCA8-01C26C0FCA84}"/>
                </a:ext>
              </a:extLst>
            </p:cNvPr>
            <p:cNvGraphicFramePr>
              <a:graphicFrameLocks noChangeAspect="1"/>
            </p:cNvGraphicFramePr>
            <p:nvPr/>
          </p:nvGraphicFramePr>
          <p:xfrm>
            <a:off x="999" y="3789"/>
            <a:ext cx="1951" cy="350"/>
          </p:xfrm>
          <a:graphic>
            <a:graphicData uri="http://schemas.openxmlformats.org/presentationml/2006/ole">
              <mc:AlternateContent xmlns:mc="http://schemas.openxmlformats.org/markup-compatibility/2006">
                <mc:Choice xmlns:v="urn:schemas-microsoft-com:vml" Requires="v">
                  <p:oleObj spid="_x0000_s85036" name="Equation" r:id="rId8" imgW="1676160" imgH="291960" progId="Equation.DSMT4">
                    <p:embed/>
                  </p:oleObj>
                </mc:Choice>
                <mc:Fallback>
                  <p:oleObj name="Equation" r:id="rId8" imgW="1676160" imgH="291960" progId="Equation.DSMT4">
                    <p:embed/>
                    <p:pic>
                      <p:nvPicPr>
                        <p:cNvPr id="23" name="Object 2">
                          <a:extLst>
                            <a:ext uri="{FF2B5EF4-FFF2-40B4-BE49-F238E27FC236}">
                              <a16:creationId xmlns:a16="http://schemas.microsoft.com/office/drawing/2014/main" id="{6F3F9DA8-5657-45AC-BCA8-01C26C0FCA84}"/>
                            </a:ext>
                          </a:extLst>
                        </p:cNvPr>
                        <p:cNvPicPr>
                          <a:picLocks noChangeAspect="1" noChangeArrowheads="1"/>
                        </p:cNvPicPr>
                        <p:nvPr/>
                      </p:nvPicPr>
                      <p:blipFill>
                        <a:blip r:embed="rId9"/>
                        <a:srcRect/>
                        <a:stretch>
                          <a:fillRect/>
                        </a:stretch>
                      </p:blipFill>
                      <p:spPr bwMode="auto">
                        <a:xfrm>
                          <a:off x="999" y="3789"/>
                          <a:ext cx="1951" cy="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 name="Group 11">
            <a:extLst>
              <a:ext uri="{FF2B5EF4-FFF2-40B4-BE49-F238E27FC236}">
                <a16:creationId xmlns:a16="http://schemas.microsoft.com/office/drawing/2014/main" id="{5CE6434B-811C-4BB7-8409-D98D3EF8E3C0}"/>
              </a:ext>
            </a:extLst>
          </p:cNvPr>
          <p:cNvGrpSpPr>
            <a:grpSpLocks/>
          </p:cNvGrpSpPr>
          <p:nvPr/>
        </p:nvGrpSpPr>
        <p:grpSpPr bwMode="auto">
          <a:xfrm>
            <a:off x="4963246" y="2749947"/>
            <a:ext cx="6700841" cy="776288"/>
            <a:chOff x="295" y="132"/>
            <a:chExt cx="4221" cy="489"/>
          </a:xfrm>
        </p:grpSpPr>
        <p:sp>
          <p:nvSpPr>
            <p:cNvPr id="25" name="Text Box 12">
              <a:extLst>
                <a:ext uri="{FF2B5EF4-FFF2-40B4-BE49-F238E27FC236}">
                  <a16:creationId xmlns:a16="http://schemas.microsoft.com/office/drawing/2014/main" id="{45198D8C-1538-459E-8448-9FC7F99C25DC}"/>
                </a:ext>
              </a:extLst>
            </p:cNvPr>
            <p:cNvSpPr txBox="1">
              <a:spLocks noChangeArrowheads="1"/>
            </p:cNvSpPr>
            <p:nvPr/>
          </p:nvSpPr>
          <p:spPr bwMode="auto">
            <a:xfrm>
              <a:off x="295" y="255"/>
              <a:ext cx="21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t>则归一化波函数可以写为 </a:t>
              </a:r>
            </a:p>
          </p:txBody>
        </p:sp>
        <p:graphicFrame>
          <p:nvGraphicFramePr>
            <p:cNvPr id="26" name="Object 13">
              <a:extLst>
                <a:ext uri="{FF2B5EF4-FFF2-40B4-BE49-F238E27FC236}">
                  <a16:creationId xmlns:a16="http://schemas.microsoft.com/office/drawing/2014/main" id="{36E3768D-023C-472F-9929-25F76CB276BD}"/>
                </a:ext>
              </a:extLst>
            </p:cNvPr>
            <p:cNvGraphicFramePr>
              <a:graphicFrameLocks noChangeAspect="1"/>
            </p:cNvGraphicFramePr>
            <p:nvPr>
              <p:extLst>
                <p:ext uri="{D42A27DB-BD31-4B8C-83A1-F6EECF244321}">
                  <p14:modId xmlns:p14="http://schemas.microsoft.com/office/powerpoint/2010/main" val="4012218351"/>
                </p:ext>
              </p:extLst>
            </p:nvPr>
          </p:nvGraphicFramePr>
          <p:xfrm>
            <a:off x="2408" y="132"/>
            <a:ext cx="2108" cy="489"/>
          </p:xfrm>
          <a:graphic>
            <a:graphicData uri="http://schemas.openxmlformats.org/presentationml/2006/ole">
              <mc:AlternateContent xmlns:mc="http://schemas.openxmlformats.org/markup-compatibility/2006">
                <mc:Choice xmlns:v="urn:schemas-microsoft-com:vml" Requires="v">
                  <p:oleObj spid="_x0000_s85037" name="Equation" r:id="rId10" imgW="1917360" imgH="431640" progId="Equation.DSMT4">
                    <p:embed/>
                  </p:oleObj>
                </mc:Choice>
                <mc:Fallback>
                  <p:oleObj name="Equation" r:id="rId10" imgW="1917360" imgH="431640" progId="Equation.DSMT4">
                    <p:embed/>
                    <p:pic>
                      <p:nvPicPr>
                        <p:cNvPr id="26" name="Object 13">
                          <a:extLst>
                            <a:ext uri="{FF2B5EF4-FFF2-40B4-BE49-F238E27FC236}">
                              <a16:creationId xmlns:a16="http://schemas.microsoft.com/office/drawing/2014/main" id="{36E3768D-023C-472F-9929-25F76CB276BD}"/>
                            </a:ext>
                          </a:extLst>
                        </p:cNvPr>
                        <p:cNvPicPr>
                          <a:picLocks noChangeAspect="1" noChangeArrowheads="1"/>
                        </p:cNvPicPr>
                        <p:nvPr/>
                      </p:nvPicPr>
                      <p:blipFill>
                        <a:blip r:embed="rId11"/>
                        <a:srcRect/>
                        <a:stretch>
                          <a:fillRect/>
                        </a:stretch>
                      </p:blipFill>
                      <p:spPr bwMode="auto">
                        <a:xfrm>
                          <a:off x="2408" y="132"/>
                          <a:ext cx="2108" cy="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 name="Text Box 32">
            <a:extLst>
              <a:ext uri="{FF2B5EF4-FFF2-40B4-BE49-F238E27FC236}">
                <a16:creationId xmlns:a16="http://schemas.microsoft.com/office/drawing/2014/main" id="{1A9A4FFE-9DBA-4946-8F93-B4EE475748C1}"/>
              </a:ext>
            </a:extLst>
          </p:cNvPr>
          <p:cNvSpPr txBox="1">
            <a:spLocks noChangeArrowheads="1"/>
          </p:cNvSpPr>
          <p:nvPr/>
        </p:nvSpPr>
        <p:spPr bwMode="auto">
          <a:xfrm>
            <a:off x="849290" y="2187334"/>
            <a:ext cx="5759450"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t>（</a:t>
            </a:r>
            <a:r>
              <a:rPr kumimoji="1" lang="en-US" altLang="zh-CN" sz="2200" b="1" dirty="0"/>
              <a:t>2</a:t>
            </a:r>
            <a:r>
              <a:rPr kumimoji="1" lang="zh-CN" altLang="en-US" sz="2200" b="1" dirty="0"/>
              <a:t>）必须满足</a:t>
            </a:r>
            <a:r>
              <a:rPr kumimoji="1" lang="zh-CN" altLang="en-US" sz="2200" b="1" dirty="0">
                <a:solidFill>
                  <a:srgbClr val="0000FF"/>
                </a:solidFill>
              </a:rPr>
              <a:t>归一化条件</a:t>
            </a:r>
          </a:p>
        </p:txBody>
      </p:sp>
      <p:sp>
        <p:nvSpPr>
          <p:cNvPr id="30" name="Text Box 33">
            <a:extLst>
              <a:ext uri="{FF2B5EF4-FFF2-40B4-BE49-F238E27FC236}">
                <a16:creationId xmlns:a16="http://schemas.microsoft.com/office/drawing/2014/main" id="{15416F3B-FCF6-42C4-92E7-035EC1322DA7}"/>
              </a:ext>
            </a:extLst>
          </p:cNvPr>
          <p:cNvSpPr txBox="1">
            <a:spLocks noChangeArrowheads="1"/>
          </p:cNvSpPr>
          <p:nvPr/>
        </p:nvSpPr>
        <p:spPr bwMode="auto">
          <a:xfrm>
            <a:off x="886166" y="5642138"/>
            <a:ext cx="583247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t>（</a:t>
            </a:r>
            <a:r>
              <a:rPr kumimoji="1" lang="en-US" altLang="zh-CN" sz="2200" b="1" dirty="0"/>
              <a:t>4</a:t>
            </a:r>
            <a:r>
              <a:rPr kumimoji="1" lang="zh-CN" altLang="en-US" sz="2200" b="1" dirty="0"/>
              <a:t>）量子力学中波函数应当满足</a:t>
            </a:r>
            <a:r>
              <a:rPr kumimoji="1" lang="zh-CN" altLang="en-US" sz="2200" b="1" dirty="0">
                <a:solidFill>
                  <a:srgbClr val="0000FF"/>
                </a:solidFill>
              </a:rPr>
              <a:t>态叠加原理</a:t>
            </a:r>
          </a:p>
        </p:txBody>
      </p:sp>
      <p:graphicFrame>
        <p:nvGraphicFramePr>
          <p:cNvPr id="31" name="Object 35">
            <a:extLst>
              <a:ext uri="{FF2B5EF4-FFF2-40B4-BE49-F238E27FC236}">
                <a16:creationId xmlns:a16="http://schemas.microsoft.com/office/drawing/2014/main" id="{A84523F4-86B1-4A2C-9294-30255A589250}"/>
              </a:ext>
            </a:extLst>
          </p:cNvPr>
          <p:cNvGraphicFramePr>
            <a:graphicFrameLocks noChangeAspect="1"/>
          </p:cNvGraphicFramePr>
          <p:nvPr>
            <p:extLst>
              <p:ext uri="{D42A27DB-BD31-4B8C-83A1-F6EECF244321}">
                <p14:modId xmlns:p14="http://schemas.microsoft.com/office/powerpoint/2010/main" val="1733180966"/>
              </p:ext>
            </p:extLst>
          </p:nvPr>
        </p:nvGraphicFramePr>
        <p:xfrm>
          <a:off x="2430707" y="6128005"/>
          <a:ext cx="4922838" cy="514350"/>
        </p:xfrm>
        <a:graphic>
          <a:graphicData uri="http://schemas.openxmlformats.org/presentationml/2006/ole">
            <mc:AlternateContent xmlns:mc="http://schemas.openxmlformats.org/markup-compatibility/2006">
              <mc:Choice xmlns:v="urn:schemas-microsoft-com:vml" Requires="v">
                <p:oleObj spid="_x0000_s85038" name="Equation" r:id="rId12" imgW="2743200" imgH="279360" progId="Equation.DSMT4">
                  <p:embed/>
                </p:oleObj>
              </mc:Choice>
              <mc:Fallback>
                <p:oleObj name="Equation" r:id="rId12" imgW="2743200" imgH="279360" progId="Equation.DSMT4">
                  <p:embed/>
                  <p:pic>
                    <p:nvPicPr>
                      <p:cNvPr id="31" name="Object 35">
                        <a:extLst>
                          <a:ext uri="{FF2B5EF4-FFF2-40B4-BE49-F238E27FC236}">
                            <a16:creationId xmlns:a16="http://schemas.microsoft.com/office/drawing/2014/main" id="{A84523F4-86B1-4A2C-9294-30255A589250}"/>
                          </a:ext>
                        </a:extLst>
                      </p:cNvPr>
                      <p:cNvPicPr>
                        <a:picLocks noChangeAspect="1" noChangeArrowheads="1"/>
                      </p:cNvPicPr>
                      <p:nvPr/>
                    </p:nvPicPr>
                    <p:blipFill>
                      <a:blip r:embed="rId13"/>
                      <a:srcRect/>
                      <a:stretch>
                        <a:fillRect/>
                      </a:stretch>
                    </p:blipFill>
                    <p:spPr bwMode="auto">
                      <a:xfrm>
                        <a:off x="2430707" y="6128005"/>
                        <a:ext cx="4922838"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文本框 19">
            <a:extLst>
              <a:ext uri="{FF2B5EF4-FFF2-40B4-BE49-F238E27FC236}">
                <a16:creationId xmlns:a16="http://schemas.microsoft.com/office/drawing/2014/main" id="{B24FB789-0B36-48B4-9FA4-807CE6FB27B7}"/>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2">
            <a:extLst>
              <a:ext uri="{FF2B5EF4-FFF2-40B4-BE49-F238E27FC236}">
                <a16:creationId xmlns:a16="http://schemas.microsoft.com/office/drawing/2014/main" id="{17CA4630-1451-4103-A5CE-15C31DACF37B}"/>
              </a:ext>
            </a:extLst>
          </p:cNvPr>
          <p:cNvSpPr txBox="1">
            <a:spLocks noChangeArrowheads="1"/>
          </p:cNvSpPr>
          <p:nvPr/>
        </p:nvSpPr>
        <p:spPr bwMode="auto">
          <a:xfrm>
            <a:off x="7393642" y="1735962"/>
            <a:ext cx="1474777" cy="4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000" b="1" dirty="0">
                <a:solidFill>
                  <a:srgbClr val="0000FF"/>
                </a:solidFill>
              </a:rPr>
              <a:t>哈密顿算符</a:t>
            </a:r>
          </a:p>
        </p:txBody>
      </p:sp>
      <p:sp>
        <p:nvSpPr>
          <p:cNvPr id="23" name="Text Box 9">
            <a:extLst>
              <a:ext uri="{FF2B5EF4-FFF2-40B4-BE49-F238E27FC236}">
                <a16:creationId xmlns:a16="http://schemas.microsoft.com/office/drawing/2014/main" id="{C2E66B11-1521-4B92-B433-4CB7547E5690}"/>
              </a:ext>
            </a:extLst>
          </p:cNvPr>
          <p:cNvSpPr txBox="1">
            <a:spLocks noChangeArrowheads="1"/>
          </p:cNvSpPr>
          <p:nvPr/>
        </p:nvSpPr>
        <p:spPr bwMode="auto">
          <a:xfrm>
            <a:off x="1717041" y="2492640"/>
            <a:ext cx="2574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dirty="0">
                <a:solidFill>
                  <a:srgbClr val="0000FF"/>
                </a:solidFill>
                <a:latin typeface="宋体" panose="02010600030101010101" pitchFamily="2" charset="-122"/>
              </a:rPr>
              <a:t>定态薛定谔方程</a:t>
            </a:r>
          </a:p>
        </p:txBody>
      </p:sp>
      <p:grpSp>
        <p:nvGrpSpPr>
          <p:cNvPr id="27" name="组合 21">
            <a:extLst>
              <a:ext uri="{FF2B5EF4-FFF2-40B4-BE49-F238E27FC236}">
                <a16:creationId xmlns:a16="http://schemas.microsoft.com/office/drawing/2014/main" id="{3FDD5E6E-4CFE-4D49-AEB2-6261229EAD23}"/>
              </a:ext>
            </a:extLst>
          </p:cNvPr>
          <p:cNvGrpSpPr>
            <a:grpSpLocks/>
          </p:cNvGrpSpPr>
          <p:nvPr/>
        </p:nvGrpSpPr>
        <p:grpSpPr bwMode="auto">
          <a:xfrm>
            <a:off x="1849120" y="5641688"/>
            <a:ext cx="9296400" cy="790575"/>
            <a:chOff x="-710308" y="6527567"/>
            <a:chExt cx="9296400" cy="790575"/>
          </a:xfrm>
        </p:grpSpPr>
        <p:sp>
          <p:nvSpPr>
            <p:cNvPr id="28" name="Text Box 57">
              <a:extLst>
                <a:ext uri="{FF2B5EF4-FFF2-40B4-BE49-F238E27FC236}">
                  <a16:creationId xmlns:a16="http://schemas.microsoft.com/office/drawing/2014/main" id="{CEC644F3-D644-4FE8-873A-25A7A4750550}"/>
                </a:ext>
              </a:extLst>
            </p:cNvPr>
            <p:cNvSpPr txBox="1">
              <a:spLocks noChangeArrowheads="1"/>
            </p:cNvSpPr>
            <p:nvPr/>
          </p:nvSpPr>
          <p:spPr bwMode="auto">
            <a:xfrm>
              <a:off x="-710308" y="6640120"/>
              <a:ext cx="547504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dirty="0">
                  <a:solidFill>
                    <a:srgbClr val="0000FF"/>
                  </a:solidFill>
                </a:rPr>
                <a:t>对</a:t>
              </a:r>
              <a:r>
                <a:rPr lang="zh-CN" altLang="en-US" sz="2200" b="1" dirty="0">
                  <a:solidFill>
                    <a:srgbClr val="FF3300"/>
                  </a:solidFill>
                </a:rPr>
                <a:t>自由粒子</a:t>
              </a:r>
              <a:r>
                <a:rPr lang="zh-CN" altLang="en-US" sz="2200" b="1" dirty="0">
                  <a:solidFill>
                    <a:srgbClr val="0000FF"/>
                  </a:solidFill>
                </a:rPr>
                <a:t> </a:t>
              </a:r>
              <a:r>
                <a:rPr lang="en-US" altLang="zh-CN" sz="2200" b="1" i="1" dirty="0">
                  <a:solidFill>
                    <a:srgbClr val="0000FF"/>
                  </a:solidFill>
                </a:rPr>
                <a:t>U </a:t>
              </a:r>
              <a:r>
                <a:rPr lang="en-US" altLang="zh-CN" sz="2200" b="1" dirty="0">
                  <a:solidFill>
                    <a:srgbClr val="0000FF"/>
                  </a:solidFill>
                </a:rPr>
                <a:t>= 0</a:t>
              </a:r>
              <a:r>
                <a:rPr lang="zh-CN" altLang="en-US" sz="2200" b="1" dirty="0">
                  <a:solidFill>
                    <a:srgbClr val="0000FF"/>
                  </a:solidFill>
                </a:rPr>
                <a:t>，一维定态薛定谔方程为</a:t>
              </a:r>
            </a:p>
          </p:txBody>
        </p:sp>
        <mc:AlternateContent xmlns:mc="http://schemas.openxmlformats.org/markup-compatibility/2006">
          <mc:Choice xmlns:a14="http://schemas.microsoft.com/office/drawing/2010/main" Requires="a14">
            <p:sp>
              <p:nvSpPr>
                <p:cNvPr id="29" name="Object 27">
                  <a:extLst>
                    <a:ext uri="{FF2B5EF4-FFF2-40B4-BE49-F238E27FC236}">
                      <a16:creationId xmlns:a16="http://schemas.microsoft.com/office/drawing/2014/main" id="{F4E45960-B075-441D-9989-FD5C1102E4BF}"/>
                    </a:ext>
                  </a:extLst>
                </p:cNvPr>
                <p:cNvSpPr txBox="1"/>
                <p:nvPr/>
              </p:nvSpPr>
              <p:spPr bwMode="auto">
                <a:xfrm>
                  <a:off x="4631763" y="6527567"/>
                  <a:ext cx="3954329" cy="7905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m:t>
                        </m:r>
                        <m:f>
                          <m:fPr>
                            <m:ctrlPr>
                              <a:rPr lang="zh-CN" altLang="en-US" sz="2200" i="1">
                                <a:latin typeface="Cambria Math" panose="02040503050406030204" pitchFamily="18" charset="0"/>
                              </a:rPr>
                            </m:ctrlPr>
                          </m:fPr>
                          <m:num>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ℏ</m:t>
                                </m:r>
                              </m:e>
                              <m:sup>
                                <m:r>
                                  <a:rPr lang="zh-CN" altLang="en-US" sz="2200" b="1" i="1">
                                    <a:latin typeface="Cambria Math" panose="02040503050406030204" pitchFamily="18" charset="0"/>
                                  </a:rPr>
                                  <m:t>𝟐</m:t>
                                </m:r>
                              </m:sup>
                            </m:sSup>
                          </m:num>
                          <m:den>
                            <m:r>
                              <a:rPr lang="zh-CN" altLang="en-US" sz="2200" b="1" i="1">
                                <a:latin typeface="Cambria Math" panose="02040503050406030204" pitchFamily="18" charset="0"/>
                              </a:rPr>
                              <m:t>𝟐</m:t>
                            </m:r>
                            <m:r>
                              <a:rPr lang="zh-CN" altLang="en-US" sz="2200" b="1" i="1">
                                <a:latin typeface="Cambria Math" panose="02040503050406030204" pitchFamily="18" charset="0"/>
                              </a:rPr>
                              <m:t>𝒎</m:t>
                            </m:r>
                          </m:den>
                        </m:f>
                        <m:r>
                          <a:rPr lang="zh-CN" altLang="en-US" sz="2200" b="1" i="1">
                            <a:latin typeface="Cambria Math" panose="02040503050406030204" pitchFamily="18" charset="0"/>
                          </a:rPr>
                          <m:t>⋅</m:t>
                        </m:r>
                        <m:f>
                          <m:fPr>
                            <m:ctrlPr>
                              <a:rPr lang="zh-CN" altLang="en-US" sz="2200" i="1">
                                <a:latin typeface="Cambria Math" panose="02040503050406030204" pitchFamily="18" charset="0"/>
                              </a:rPr>
                            </m:ctrlPr>
                          </m:fPr>
                          <m:num>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𝐝</m:t>
                                </m:r>
                              </m:e>
                              <m:sup>
                                <m:r>
                                  <a:rPr lang="zh-CN" altLang="en-US" sz="2200" b="1" i="1">
                                    <a:latin typeface="Cambria Math" panose="02040503050406030204" pitchFamily="18" charset="0"/>
                                  </a:rPr>
                                  <m:t>𝟐</m:t>
                                </m:r>
                              </m:sup>
                            </m:sSup>
                          </m:num>
                          <m:den>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𝐝</m:t>
                                </m:r>
                                <m:r>
                                  <a:rPr lang="zh-CN" altLang="en-US" sz="2200" b="1" i="1">
                                    <a:latin typeface="Cambria Math" panose="02040503050406030204" pitchFamily="18" charset="0"/>
                                  </a:rPr>
                                  <m:t>𝒙</m:t>
                                </m:r>
                              </m:e>
                              <m:sup>
                                <m:r>
                                  <a:rPr lang="zh-CN" altLang="en-US" sz="2200" b="1" i="1">
                                    <a:latin typeface="Cambria Math" panose="02040503050406030204" pitchFamily="18" charset="0"/>
                                  </a:rPr>
                                  <m:t>𝟐</m:t>
                                </m:r>
                              </m:sup>
                            </m:sSup>
                          </m:den>
                        </m:f>
                        <m:r>
                          <a:rPr lang="zh-CN" altLang="en-US" sz="2200" b="1" i="1">
                            <a:latin typeface="Cambria Math" panose="02040503050406030204" pitchFamily="18" charset="0"/>
                          </a:rPr>
                          <m:t>𝜱</m:t>
                        </m:r>
                        <m:r>
                          <a:rPr lang="zh-CN" altLang="en-US" sz="2200" b="1" i="1">
                            <a:latin typeface="Cambria Math" panose="02040503050406030204" pitchFamily="18" charset="0"/>
                          </a:rPr>
                          <m:t>(</m:t>
                        </m:r>
                        <m:r>
                          <a:rPr lang="zh-CN" altLang="en-US" sz="2200" b="1" i="1">
                            <a:latin typeface="Cambria Math" panose="02040503050406030204" pitchFamily="18" charset="0"/>
                          </a:rPr>
                          <m:t>𝒙</m:t>
                        </m:r>
                        <m:r>
                          <a:rPr lang="zh-CN" altLang="en-US" sz="2200" b="1" i="1">
                            <a:latin typeface="Cambria Math" panose="02040503050406030204" pitchFamily="18" charset="0"/>
                          </a:rPr>
                          <m:t>)=</m:t>
                        </m:r>
                        <m:r>
                          <a:rPr lang="zh-CN" altLang="en-US" sz="2200" b="1" i="1">
                            <a:latin typeface="Cambria Math" panose="02040503050406030204" pitchFamily="18" charset="0"/>
                          </a:rPr>
                          <m:t>𝑬</m:t>
                        </m:r>
                        <m:r>
                          <a:rPr lang="zh-CN" altLang="en-US" sz="2200" b="1" i="1">
                            <a:latin typeface="Cambria Math" panose="02040503050406030204" pitchFamily="18" charset="0"/>
                          </a:rPr>
                          <m:t>𝜱</m:t>
                        </m:r>
                        <m:r>
                          <a:rPr lang="zh-CN" altLang="en-US" sz="2200" b="1" i="1">
                            <a:latin typeface="Cambria Math" panose="02040503050406030204" pitchFamily="18" charset="0"/>
                          </a:rPr>
                          <m:t>(</m:t>
                        </m:r>
                        <m:r>
                          <a:rPr lang="zh-CN" altLang="en-US" sz="2200" b="1" i="1">
                            <a:latin typeface="Cambria Math" panose="02040503050406030204" pitchFamily="18" charset="0"/>
                          </a:rPr>
                          <m:t>𝒙</m:t>
                        </m:r>
                        <m:r>
                          <a:rPr lang="zh-CN" altLang="en-US" sz="2200" b="1" i="1">
                            <a:latin typeface="Cambria Math" panose="02040503050406030204" pitchFamily="18" charset="0"/>
                          </a:rPr>
                          <m:t>)</m:t>
                        </m:r>
                      </m:oMath>
                    </m:oMathPara>
                  </a14:m>
                  <a:endParaRPr lang="zh-CN" altLang="en-US" sz="2200" dirty="0"/>
                </a:p>
              </p:txBody>
            </p:sp>
          </mc:Choice>
          <mc:Fallback>
            <p:sp>
              <p:nvSpPr>
                <p:cNvPr id="29" name="Object 27">
                  <a:extLst>
                    <a:ext uri="{FF2B5EF4-FFF2-40B4-BE49-F238E27FC236}">
                      <a16:creationId xmlns:a16="http://schemas.microsoft.com/office/drawing/2014/main" id="{F4E45960-B075-441D-9989-FD5C1102E4BF}"/>
                    </a:ext>
                  </a:extLst>
                </p:cNvPr>
                <p:cNvSpPr txBox="1">
                  <a:spLocks noRot="1" noChangeAspect="1" noMove="1" noResize="1" noEditPoints="1" noAdjustHandles="1" noChangeArrowheads="1" noChangeShapeType="1" noTextEdit="1"/>
                </p:cNvSpPr>
                <p:nvPr/>
              </p:nvSpPr>
              <p:spPr bwMode="auto">
                <a:xfrm>
                  <a:off x="4631763" y="6527567"/>
                  <a:ext cx="3954329" cy="790575"/>
                </a:xfrm>
                <a:prstGeom prst="rect">
                  <a:avLst/>
                </a:prstGeom>
                <a:blipFill>
                  <a:blip r:embed="rId3"/>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6BB3A0E6-B27E-45D3-B0D2-E84A390BE6E1}"/>
                  </a:ext>
                </a:extLst>
              </p:cNvPr>
              <p:cNvSpPr/>
              <p:nvPr/>
            </p:nvSpPr>
            <p:spPr>
              <a:xfrm>
                <a:off x="3811375" y="997130"/>
                <a:ext cx="4194803" cy="7803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𝒊</m:t>
                      </m:r>
                      <m:r>
                        <a:rPr lang="zh-CN" altLang="en-US" sz="2200" b="1">
                          <a:latin typeface="Cambria Math" panose="02040503050406030204" pitchFamily="18" charset="0"/>
                        </a:rPr>
                        <m:t>ℏ</m:t>
                      </m:r>
                      <m:f>
                        <m:fPr>
                          <m:ctrlPr>
                            <a:rPr lang="zh-CN" altLang="en-US" sz="2200" i="1">
                              <a:latin typeface="Cambria Math" panose="02040503050406030204" pitchFamily="18" charset="0"/>
                            </a:rPr>
                          </m:ctrlPr>
                        </m:fPr>
                        <m:num>
                          <m:r>
                            <a:rPr lang="zh-CN" altLang="en-US" sz="2200" b="1">
                              <a:latin typeface="Cambria Math" panose="02040503050406030204" pitchFamily="18" charset="0"/>
                            </a:rPr>
                            <m:t>𝛛</m:t>
                          </m:r>
                          <m:r>
                            <a:rPr lang="zh-CN" altLang="en-US" sz="2200" b="1" i="1">
                              <a:latin typeface="Cambria Math" panose="02040503050406030204" pitchFamily="18" charset="0"/>
                            </a:rPr>
                            <m:t>𝝍</m:t>
                          </m:r>
                        </m:num>
                        <m:den>
                          <m:r>
                            <a:rPr lang="zh-CN" altLang="en-US" sz="2200" b="1">
                              <a:latin typeface="Cambria Math" panose="02040503050406030204" pitchFamily="18" charset="0"/>
                            </a:rPr>
                            <m:t>𝛛</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f>
                        <m:fPr>
                          <m:ctrlPr>
                            <a:rPr lang="zh-CN" altLang="en-US" sz="2200" i="1">
                              <a:latin typeface="Cambria Math" panose="02040503050406030204" pitchFamily="18" charset="0"/>
                            </a:rPr>
                          </m:ctrlPr>
                        </m:fPr>
                        <m:num>
                          <m:sSup>
                            <m:sSupPr>
                              <m:ctrlPr>
                                <a:rPr lang="zh-CN" altLang="en-US" sz="2200" i="1">
                                  <a:latin typeface="Cambria Math" panose="02040503050406030204" pitchFamily="18" charset="0"/>
                                </a:rPr>
                              </m:ctrlPr>
                            </m:sSupPr>
                            <m:e>
                              <m:r>
                                <a:rPr lang="zh-CN" altLang="en-US" sz="2200" b="1">
                                  <a:latin typeface="Cambria Math" panose="02040503050406030204" pitchFamily="18" charset="0"/>
                                </a:rPr>
                                <m:t>ℏ</m:t>
                              </m:r>
                            </m:e>
                            <m:sup>
                              <m:r>
                                <a:rPr lang="zh-CN" altLang="en-US" sz="2200" b="1">
                                  <a:latin typeface="Cambria Math" panose="02040503050406030204" pitchFamily="18" charset="0"/>
                                </a:rPr>
                                <m:t>𝟐</m:t>
                              </m:r>
                            </m:sup>
                          </m:sSup>
                        </m:num>
                        <m:den>
                          <m:r>
                            <a:rPr lang="zh-CN" altLang="en-US" sz="2200" b="1">
                              <a:latin typeface="Cambria Math" panose="02040503050406030204" pitchFamily="18" charset="0"/>
                            </a:rPr>
                            <m:t>𝟐</m:t>
                          </m:r>
                          <m:r>
                            <a:rPr lang="zh-CN" altLang="en-US" sz="2200" b="1" i="1">
                              <a:latin typeface="Cambria Math" panose="02040503050406030204" pitchFamily="18" charset="0"/>
                            </a:rPr>
                            <m:t>𝒎</m:t>
                          </m:r>
                        </m:den>
                      </m:f>
                      <m:sSup>
                        <m:sSupPr>
                          <m:ctrlPr>
                            <a:rPr lang="zh-CN" altLang="en-US" sz="2200" i="1">
                              <a:latin typeface="Cambria Math" panose="02040503050406030204" pitchFamily="18" charset="0"/>
                            </a:rPr>
                          </m:ctrlPr>
                        </m:sSupPr>
                        <m:e>
                          <m:r>
                            <a:rPr lang="zh-CN" altLang="en-US" sz="2200" b="1">
                              <a:latin typeface="Cambria Math" panose="02040503050406030204" pitchFamily="18" charset="0"/>
                            </a:rPr>
                            <m:t>𝛁</m:t>
                          </m:r>
                        </m:e>
                        <m:sup>
                          <m:r>
                            <a:rPr lang="zh-CN" altLang="en-US" sz="2200" b="1">
                              <a:latin typeface="Cambria Math" panose="02040503050406030204" pitchFamily="18" charset="0"/>
                            </a:rPr>
                            <m:t>𝟐</m:t>
                          </m:r>
                        </m:sup>
                      </m:sSup>
                      <m:r>
                        <a:rPr lang="zh-CN" altLang="en-US" sz="2200" b="1">
                          <a:latin typeface="Cambria Math" panose="02040503050406030204" pitchFamily="18" charset="0"/>
                        </a:rPr>
                        <m:t>+</m:t>
                      </m:r>
                      <m:r>
                        <a:rPr lang="zh-CN" altLang="en-US" sz="2200" b="1" i="1">
                          <a:latin typeface="Cambria Math" panose="02040503050406030204" pitchFamily="18" charset="0"/>
                        </a:rPr>
                        <m:t>𝑼</m:t>
                      </m:r>
                      <m:r>
                        <a:rPr lang="zh-CN" altLang="en-US" sz="2200" b="1">
                          <a:latin typeface="Cambria Math" panose="02040503050406030204" pitchFamily="18" charset="0"/>
                        </a:rPr>
                        <m:t>)</m:t>
                      </m:r>
                      <m:r>
                        <a:rPr lang="zh-CN" altLang="en-US" sz="2200" b="1" i="1">
                          <a:latin typeface="Cambria Math" panose="02040503050406030204" pitchFamily="18" charset="0"/>
                        </a:rPr>
                        <m:t>𝝍</m:t>
                      </m:r>
                      <m:r>
                        <a:rPr lang="zh-CN" altLang="en-US" sz="2200" b="1">
                          <a:latin typeface="Cambria Math" panose="02040503050406030204" pitchFamily="18" charset="0"/>
                        </a:rPr>
                        <m:t>=</m:t>
                      </m:r>
                      <m:acc>
                        <m:accPr>
                          <m:chr m:val="̂"/>
                          <m:ctrlPr>
                            <a:rPr lang="zh-CN" altLang="en-US" sz="2200" i="1">
                              <a:latin typeface="Cambria Math" panose="02040503050406030204" pitchFamily="18" charset="0"/>
                            </a:rPr>
                          </m:ctrlPr>
                        </m:accPr>
                        <m:e>
                          <m:r>
                            <a:rPr lang="zh-CN" altLang="en-US" sz="2200" b="1" i="1">
                              <a:latin typeface="Cambria Math" panose="02040503050406030204" pitchFamily="18" charset="0"/>
                            </a:rPr>
                            <m:t>𝑯</m:t>
                          </m:r>
                        </m:e>
                      </m:acc>
                      <m:r>
                        <a:rPr lang="zh-CN" altLang="en-US" sz="2200" b="1" i="1">
                          <a:latin typeface="Cambria Math" panose="02040503050406030204" pitchFamily="18" charset="0"/>
                        </a:rPr>
                        <m:t>𝝍</m:t>
                      </m:r>
                    </m:oMath>
                  </m:oMathPara>
                </a14:m>
                <a:endParaRPr lang="zh-CN" altLang="en-US" sz="2200" dirty="0"/>
              </a:p>
            </p:txBody>
          </p:sp>
        </mc:Choice>
        <mc:Fallback>
          <p:sp>
            <p:nvSpPr>
              <p:cNvPr id="3" name="矩形 2">
                <a:extLst>
                  <a:ext uri="{FF2B5EF4-FFF2-40B4-BE49-F238E27FC236}">
                    <a16:creationId xmlns:a16="http://schemas.microsoft.com/office/drawing/2014/main" id="{6BB3A0E6-B27E-45D3-B0D2-E84A390BE6E1}"/>
                  </a:ext>
                </a:extLst>
              </p:cNvPr>
              <p:cNvSpPr>
                <a:spLocks noRot="1" noChangeAspect="1" noMove="1" noResize="1" noEditPoints="1" noAdjustHandles="1" noChangeArrowheads="1" noChangeShapeType="1" noTextEdit="1"/>
              </p:cNvSpPr>
              <p:nvPr/>
            </p:nvSpPr>
            <p:spPr>
              <a:xfrm>
                <a:off x="3811375" y="997130"/>
                <a:ext cx="4194803" cy="78034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AA1376AE-EB1C-492F-8B15-D453B1319EE3}"/>
                  </a:ext>
                </a:extLst>
              </p:cNvPr>
              <p:cNvSpPr/>
              <p:nvPr/>
            </p:nvSpPr>
            <p:spPr>
              <a:xfrm>
                <a:off x="3990327" y="2321934"/>
                <a:ext cx="4211346" cy="681020"/>
              </a:xfrm>
              <a:prstGeom prst="rect">
                <a:avLst/>
              </a:prstGeom>
            </p:spPr>
            <p:txBody>
              <a:bodyPr wrap="none">
                <a:spAutoFit/>
              </a:bodyPr>
              <a:lstStyle/>
              <a:p>
                <a:r>
                  <a:rPr lang="en-US" altLang="zh-CN" sz="2400" dirty="0"/>
                  <a:t>[-</a:t>
                </a:r>
                <a14:m>
                  <m:oMath xmlns:m="http://schemas.openxmlformats.org/officeDocument/2006/math">
                    <m:f>
                      <m:fPr>
                        <m:ctrlPr>
                          <a:rPr lang="zh-CN" altLang="en-US" sz="2400" i="1">
                            <a:latin typeface="Cambria Math" panose="02040503050406030204" pitchFamily="18" charset="0"/>
                          </a:rPr>
                        </m:ctrlPr>
                      </m:fPr>
                      <m:num>
                        <m:sSup>
                          <m:sSupPr>
                            <m:ctrlPr>
                              <a:rPr lang="zh-CN" altLang="en-US" sz="2400" i="1">
                                <a:latin typeface="Cambria Math" panose="02040503050406030204" pitchFamily="18" charset="0"/>
                              </a:rPr>
                            </m:ctrlPr>
                          </m:sSupPr>
                          <m:e>
                            <m:r>
                              <a:rPr lang="zh-CN" altLang="en-US" sz="2400" b="1">
                                <a:latin typeface="Cambria Math" panose="02040503050406030204" pitchFamily="18" charset="0"/>
                              </a:rPr>
                              <m:t>ℏ</m:t>
                            </m:r>
                          </m:e>
                          <m:sup>
                            <m:r>
                              <a:rPr lang="zh-CN" altLang="en-US" sz="2400" b="1" i="1">
                                <a:latin typeface="Cambria Math" panose="02040503050406030204" pitchFamily="18" charset="0"/>
                              </a:rPr>
                              <m:t>𝟐</m:t>
                            </m:r>
                          </m:sup>
                        </m:sSup>
                      </m:num>
                      <m:den>
                        <m:r>
                          <a:rPr lang="zh-CN" altLang="en-US" sz="2400" b="1" i="1">
                            <a:latin typeface="Cambria Math" panose="02040503050406030204" pitchFamily="18" charset="0"/>
                          </a:rPr>
                          <m:t>𝟐</m:t>
                        </m:r>
                        <m:r>
                          <a:rPr lang="zh-CN" altLang="en-US" sz="2400" b="1" i="1">
                            <a:latin typeface="Cambria Math" panose="02040503050406030204" pitchFamily="18" charset="0"/>
                          </a:rPr>
                          <m:t>𝒎</m:t>
                        </m:r>
                      </m:den>
                    </m:f>
                    <m:sSup>
                      <m:sSupPr>
                        <m:ctrlPr>
                          <a:rPr lang="zh-CN" altLang="en-US" sz="2400" i="1">
                            <a:latin typeface="Cambria Math" panose="02040503050406030204" pitchFamily="18" charset="0"/>
                          </a:rPr>
                        </m:ctrlPr>
                      </m:sSupPr>
                      <m:e>
                        <m:r>
                          <a:rPr lang="zh-CN" altLang="en-US" sz="2400" b="1" i="1">
                            <a:latin typeface="Cambria Math" panose="02040503050406030204" pitchFamily="18" charset="0"/>
                          </a:rPr>
                          <m:t>𝜵</m:t>
                        </m:r>
                      </m:e>
                      <m:sup>
                        <m:r>
                          <a:rPr lang="zh-CN" altLang="en-US" sz="2400" b="1" i="1">
                            <a:latin typeface="Cambria Math" panose="02040503050406030204" pitchFamily="18" charset="0"/>
                          </a:rPr>
                          <m:t>𝟐</m:t>
                        </m:r>
                      </m:sup>
                    </m:sSup>
                    <m:r>
                      <a:rPr lang="zh-CN" altLang="en-US" sz="2400" b="1">
                        <a:latin typeface="Cambria Math" panose="02040503050406030204" pitchFamily="18" charset="0"/>
                      </a:rPr>
                      <m:t>+</m:t>
                    </m:r>
                    <m:r>
                      <a:rPr lang="zh-CN" altLang="en-US" sz="2400" b="1" i="1">
                        <a:latin typeface="Cambria Math" panose="02040503050406030204" pitchFamily="18" charset="0"/>
                      </a:rPr>
                      <m:t>𝑼</m:t>
                    </m:r>
                    <m:r>
                      <a:rPr lang="zh-CN" altLang="en-US" sz="2400" b="1">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b="1" i="1">
                            <a:latin typeface="Cambria Math" panose="02040503050406030204" pitchFamily="18" charset="0"/>
                          </a:rPr>
                          <m:t>𝒓</m:t>
                        </m:r>
                      </m:e>
                    </m:acc>
                    <m:r>
                      <a:rPr lang="zh-CN" altLang="en-US" sz="2400" b="1">
                        <a:latin typeface="Cambria Math" panose="02040503050406030204" pitchFamily="18" charset="0"/>
                      </a:rPr>
                      <m:t>)]</m:t>
                    </m:r>
                    <m:r>
                      <a:rPr lang="zh-CN" altLang="en-US" sz="2400" b="1" i="1">
                        <a:latin typeface="Cambria Math" panose="02040503050406030204" pitchFamily="18" charset="0"/>
                      </a:rPr>
                      <m:t>𝜱</m:t>
                    </m:r>
                    <m:r>
                      <a:rPr lang="zh-CN" altLang="en-US" sz="2400" b="1">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b="1" i="1">
                            <a:latin typeface="Cambria Math" panose="02040503050406030204" pitchFamily="18" charset="0"/>
                          </a:rPr>
                          <m:t>𝒓</m:t>
                        </m:r>
                      </m:e>
                    </m:acc>
                    <m:r>
                      <a:rPr lang="zh-CN" altLang="en-US" sz="2400" b="1">
                        <a:latin typeface="Cambria Math" panose="02040503050406030204" pitchFamily="18" charset="0"/>
                      </a:rPr>
                      <m:t>)=</m:t>
                    </m:r>
                    <m:r>
                      <a:rPr lang="zh-CN" altLang="en-US" sz="2400" b="1" i="1">
                        <a:latin typeface="Cambria Math" panose="02040503050406030204" pitchFamily="18" charset="0"/>
                      </a:rPr>
                      <m:t>𝑬</m:t>
                    </m:r>
                    <m:r>
                      <a:rPr lang="zh-CN" altLang="en-US" sz="2400" b="1" i="1">
                        <a:latin typeface="Cambria Math" panose="02040503050406030204" pitchFamily="18" charset="0"/>
                      </a:rPr>
                      <m:t>𝜱</m:t>
                    </m:r>
                    <m:r>
                      <a:rPr lang="zh-CN" altLang="en-US" sz="2400" b="1">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b="1" i="1">
                            <a:latin typeface="Cambria Math" panose="02040503050406030204" pitchFamily="18" charset="0"/>
                          </a:rPr>
                          <m:t>𝒓</m:t>
                        </m:r>
                      </m:e>
                    </m:acc>
                    <m:r>
                      <a:rPr lang="en-US" altLang="zh-CN" sz="2400" b="1" i="1">
                        <a:latin typeface="Cambria Math" panose="02040503050406030204" pitchFamily="18" charset="0"/>
                      </a:rPr>
                      <m:t>)</m:t>
                    </m:r>
                  </m:oMath>
                </a14:m>
                <a:endParaRPr lang="zh-CN" altLang="en-US" sz="2400" dirty="0"/>
              </a:p>
            </p:txBody>
          </p:sp>
        </mc:Choice>
        <mc:Fallback>
          <p:sp>
            <p:nvSpPr>
              <p:cNvPr id="5" name="矩形 4">
                <a:extLst>
                  <a:ext uri="{FF2B5EF4-FFF2-40B4-BE49-F238E27FC236}">
                    <a16:creationId xmlns:a16="http://schemas.microsoft.com/office/drawing/2014/main" id="{AA1376AE-EB1C-492F-8B15-D453B1319EE3}"/>
                  </a:ext>
                </a:extLst>
              </p:cNvPr>
              <p:cNvSpPr>
                <a:spLocks noRot="1" noChangeAspect="1" noMove="1" noResize="1" noEditPoints="1" noAdjustHandles="1" noChangeArrowheads="1" noChangeShapeType="1" noTextEdit="1"/>
              </p:cNvSpPr>
              <p:nvPr/>
            </p:nvSpPr>
            <p:spPr>
              <a:xfrm>
                <a:off x="3990327" y="2321934"/>
                <a:ext cx="4211346" cy="681020"/>
              </a:xfrm>
              <a:prstGeom prst="rect">
                <a:avLst/>
              </a:prstGeom>
              <a:blipFill>
                <a:blip r:embed="rId5"/>
                <a:stretch>
                  <a:fillRect l="-2319" b="-89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18E32FAA-2DD0-4C4E-AF85-8EA6FAA86A7A}"/>
                  </a:ext>
                </a:extLst>
              </p:cNvPr>
              <p:cNvSpPr/>
              <p:nvPr/>
            </p:nvSpPr>
            <p:spPr>
              <a:xfrm>
                <a:off x="4529867" y="3249048"/>
                <a:ext cx="2945935" cy="452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𝝍</m:t>
                      </m:r>
                      <m:r>
                        <a:rPr lang="zh-CN" altLang="en-US" sz="2200" b="1">
                          <a:latin typeface="Cambria Math" panose="02040503050406030204" pitchFamily="18" charset="0"/>
                        </a:rPr>
                        <m:t>(</m:t>
                      </m:r>
                      <m:r>
                        <a:rPr lang="zh-CN" altLang="en-US" sz="2200" b="1" i="1">
                          <a:latin typeface="Cambria Math" panose="02040503050406030204" pitchFamily="18" charset="0"/>
                        </a:rPr>
                        <m:t>𝒙</m:t>
                      </m:r>
                      <m:r>
                        <a:rPr lang="zh-CN" altLang="en-US" sz="2200" b="1">
                          <a:latin typeface="Cambria Math" panose="02040503050406030204" pitchFamily="18" charset="0"/>
                        </a:rPr>
                        <m:t>,</m:t>
                      </m:r>
                      <m:r>
                        <a:rPr lang="zh-CN" altLang="en-US" sz="2200" b="1" i="1">
                          <a:latin typeface="Cambria Math" panose="02040503050406030204" pitchFamily="18" charset="0"/>
                        </a:rPr>
                        <m:t>𝒕</m:t>
                      </m:r>
                      <m:r>
                        <a:rPr lang="zh-CN" altLang="en-US" sz="2200" b="1">
                          <a:latin typeface="Cambria Math" panose="02040503050406030204" pitchFamily="18" charset="0"/>
                        </a:rPr>
                        <m:t>)=</m:t>
                      </m:r>
                      <m:r>
                        <a:rPr lang="zh-CN" altLang="en-US" sz="2200" b="1" i="1">
                          <a:latin typeface="Cambria Math" panose="02040503050406030204" pitchFamily="18" charset="0"/>
                        </a:rPr>
                        <m:t>𝜱</m:t>
                      </m:r>
                      <m:r>
                        <a:rPr lang="zh-CN" altLang="en-US" sz="2200" b="1">
                          <a:latin typeface="Cambria Math" panose="02040503050406030204" pitchFamily="18" charset="0"/>
                        </a:rPr>
                        <m:t>(</m:t>
                      </m:r>
                      <m:r>
                        <a:rPr lang="zh-CN" altLang="en-US" sz="2200" b="1" i="1">
                          <a:latin typeface="Cambria Math" panose="02040503050406030204" pitchFamily="18" charset="0"/>
                        </a:rPr>
                        <m:t>𝒙</m:t>
                      </m:r>
                      <m:r>
                        <a:rPr lang="zh-CN" altLang="en-US" sz="2200" b="1">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𝒆</m:t>
                          </m:r>
                        </m:e>
                        <m:sup>
                          <m:f>
                            <m:fPr>
                              <m:type m:val="lin"/>
                              <m:ctrlPr>
                                <a:rPr lang="zh-CN" altLang="en-US" sz="2200" i="1">
                                  <a:latin typeface="Cambria Math" panose="02040503050406030204" pitchFamily="18" charset="0"/>
                                </a:rPr>
                              </m:ctrlPr>
                            </m:fPr>
                            <m:num>
                              <m:r>
                                <a:rPr lang="zh-CN" altLang="en-US" sz="2200" b="1">
                                  <a:latin typeface="Cambria Math" panose="02040503050406030204" pitchFamily="18" charset="0"/>
                                </a:rPr>
                                <m:t>−</m:t>
                              </m:r>
                              <m:r>
                                <a:rPr lang="zh-CN" altLang="en-US" sz="2200" b="1" i="1">
                                  <a:latin typeface="Cambria Math" panose="02040503050406030204" pitchFamily="18" charset="0"/>
                                </a:rPr>
                                <m:t>𝒊𝑬𝒕</m:t>
                              </m:r>
                            </m:num>
                            <m:den>
                              <m:r>
                                <a:rPr lang="zh-CN" altLang="en-US" sz="2200" b="1">
                                  <a:latin typeface="Cambria Math" panose="02040503050406030204" pitchFamily="18" charset="0"/>
                                </a:rPr>
                                <m:t>ℏ</m:t>
                              </m:r>
                            </m:den>
                          </m:f>
                        </m:sup>
                      </m:sSup>
                    </m:oMath>
                  </m:oMathPara>
                </a14:m>
                <a:endParaRPr lang="zh-CN" altLang="en-US" sz="2200" dirty="0"/>
              </a:p>
            </p:txBody>
          </p:sp>
        </mc:Choice>
        <mc:Fallback>
          <p:sp>
            <p:nvSpPr>
              <p:cNvPr id="7" name="矩形 6">
                <a:extLst>
                  <a:ext uri="{FF2B5EF4-FFF2-40B4-BE49-F238E27FC236}">
                    <a16:creationId xmlns:a16="http://schemas.microsoft.com/office/drawing/2014/main" id="{18E32FAA-2DD0-4C4E-AF85-8EA6FAA86A7A}"/>
                  </a:ext>
                </a:extLst>
              </p:cNvPr>
              <p:cNvSpPr>
                <a:spLocks noRot="1" noChangeAspect="1" noMove="1" noResize="1" noEditPoints="1" noAdjustHandles="1" noChangeArrowheads="1" noChangeShapeType="1" noTextEdit="1"/>
              </p:cNvSpPr>
              <p:nvPr/>
            </p:nvSpPr>
            <p:spPr>
              <a:xfrm>
                <a:off x="4529867" y="3249048"/>
                <a:ext cx="2945935" cy="452047"/>
              </a:xfrm>
              <a:prstGeom prst="rect">
                <a:avLst/>
              </a:prstGeom>
              <a:blipFill>
                <a:blip r:embed="rId6"/>
                <a:stretch>
                  <a:fillRect t="-83784" r="-13665" b="-101351"/>
                </a:stretch>
              </a:blipFill>
            </p:spPr>
            <p:txBody>
              <a:bodyPr/>
              <a:lstStyle/>
              <a:p>
                <a:r>
                  <a:rPr lang="zh-CN" altLang="en-US">
                    <a:noFill/>
                  </a:rPr>
                  <a:t> </a:t>
                </a:r>
              </a:p>
            </p:txBody>
          </p:sp>
        </mc:Fallback>
      </mc:AlternateContent>
      <p:grpSp>
        <p:nvGrpSpPr>
          <p:cNvPr id="12" name="组合 21">
            <a:extLst>
              <a:ext uri="{FF2B5EF4-FFF2-40B4-BE49-F238E27FC236}">
                <a16:creationId xmlns:a16="http://schemas.microsoft.com/office/drawing/2014/main" id="{79A70354-945C-49B4-B0B4-0E7559CCFD64}"/>
              </a:ext>
            </a:extLst>
          </p:cNvPr>
          <p:cNvGrpSpPr>
            <a:grpSpLocks/>
          </p:cNvGrpSpPr>
          <p:nvPr/>
        </p:nvGrpSpPr>
        <p:grpSpPr bwMode="auto">
          <a:xfrm>
            <a:off x="1849120" y="4162519"/>
            <a:ext cx="7703265" cy="790575"/>
            <a:chOff x="237440" y="5632450"/>
            <a:chExt cx="7466599" cy="790575"/>
          </a:xfrm>
        </p:grpSpPr>
        <p:sp>
          <p:nvSpPr>
            <p:cNvPr id="13" name="Text Box 57">
              <a:extLst>
                <a:ext uri="{FF2B5EF4-FFF2-40B4-BE49-F238E27FC236}">
                  <a16:creationId xmlns:a16="http://schemas.microsoft.com/office/drawing/2014/main" id="{7106BBA3-FFE6-49E0-85EF-0E3A7A10E385}"/>
                </a:ext>
              </a:extLst>
            </p:cNvPr>
            <p:cNvSpPr txBox="1">
              <a:spLocks noChangeArrowheads="1"/>
            </p:cNvSpPr>
            <p:nvPr/>
          </p:nvSpPr>
          <p:spPr bwMode="auto">
            <a:xfrm>
              <a:off x="237440" y="5825916"/>
              <a:ext cx="29733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dirty="0">
                  <a:solidFill>
                    <a:srgbClr val="006600"/>
                  </a:solidFill>
                </a:rPr>
                <a:t>一维定态薛定谔方程为</a:t>
              </a:r>
            </a:p>
          </p:txBody>
        </p:sp>
        <p:graphicFrame>
          <p:nvGraphicFramePr>
            <p:cNvPr id="14" name="Object 27">
              <a:extLst>
                <a:ext uri="{FF2B5EF4-FFF2-40B4-BE49-F238E27FC236}">
                  <a16:creationId xmlns:a16="http://schemas.microsoft.com/office/drawing/2014/main" id="{938D8882-FF94-4990-A6EC-833EF152FFC0}"/>
                </a:ext>
              </a:extLst>
            </p:cNvPr>
            <p:cNvGraphicFramePr>
              <a:graphicFrameLocks noChangeAspect="1"/>
            </p:cNvGraphicFramePr>
            <p:nvPr/>
          </p:nvGraphicFramePr>
          <p:xfrm>
            <a:off x="3508277" y="5632450"/>
            <a:ext cx="4195762" cy="790575"/>
          </p:xfrm>
          <a:graphic>
            <a:graphicData uri="http://schemas.openxmlformats.org/presentationml/2006/ole">
              <mc:AlternateContent xmlns:mc="http://schemas.openxmlformats.org/markup-compatibility/2006">
                <mc:Choice xmlns:v="urn:schemas-microsoft-com:vml" Requires="v">
                  <p:oleObj spid="_x0000_s86026" name="Equation" r:id="rId7" imgW="2222280" imgH="419040" progId="Equation.DSMT4">
                    <p:embed/>
                  </p:oleObj>
                </mc:Choice>
                <mc:Fallback>
                  <p:oleObj name="Equation" r:id="rId7" imgW="2222280" imgH="419040" progId="Equation.DSMT4">
                    <p:embed/>
                    <p:pic>
                      <p:nvPicPr>
                        <p:cNvPr id="14" name="Object 27">
                          <a:extLst>
                            <a:ext uri="{FF2B5EF4-FFF2-40B4-BE49-F238E27FC236}">
                              <a16:creationId xmlns:a16="http://schemas.microsoft.com/office/drawing/2014/main" id="{938D8882-FF94-4990-A6EC-833EF152FFC0}"/>
                            </a:ext>
                          </a:extLst>
                        </p:cNvPr>
                        <p:cNvPicPr>
                          <a:picLocks noChangeAspect="1" noChangeArrowheads="1"/>
                        </p:cNvPicPr>
                        <p:nvPr/>
                      </p:nvPicPr>
                      <p:blipFill>
                        <a:blip r:embed="rId8"/>
                        <a:srcRect/>
                        <a:stretch>
                          <a:fillRect/>
                        </a:stretch>
                      </p:blipFill>
                      <p:spPr bwMode="auto">
                        <a:xfrm>
                          <a:off x="3508277" y="5632450"/>
                          <a:ext cx="4195762" cy="790575"/>
                        </a:xfrm>
                        <a:prstGeom prst="rect">
                          <a:avLst/>
                        </a:prstGeom>
                        <a:noFill/>
                        <a:ln>
                          <a:solidFill>
                            <a:schemeClr val="tx2"/>
                          </a:solidFill>
                        </a:ln>
                        <a:effectLst/>
                      </p:spPr>
                    </p:pic>
                  </p:oleObj>
                </mc:Fallback>
              </mc:AlternateContent>
            </a:graphicData>
          </a:graphic>
        </p:graphicFrame>
      </p:grpSp>
      <p:sp>
        <p:nvSpPr>
          <p:cNvPr id="17" name="Text Box 4">
            <a:extLst>
              <a:ext uri="{FF2B5EF4-FFF2-40B4-BE49-F238E27FC236}">
                <a16:creationId xmlns:a16="http://schemas.microsoft.com/office/drawing/2014/main" id="{41D5C23F-7EC5-4DEC-8F14-453B1486E2A4}"/>
              </a:ext>
            </a:extLst>
          </p:cNvPr>
          <p:cNvSpPr txBox="1">
            <a:spLocks noChangeArrowheads="1"/>
          </p:cNvSpPr>
          <p:nvPr/>
        </p:nvSpPr>
        <p:spPr bwMode="auto">
          <a:xfrm>
            <a:off x="362684" y="448518"/>
            <a:ext cx="3454400" cy="54861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en-US" altLang="zh-CN" dirty="0"/>
              <a:t>4.  </a:t>
            </a:r>
            <a:r>
              <a:rPr lang="zh-CN" altLang="en-US" dirty="0"/>
              <a:t>非相对论薛定谔方程</a:t>
            </a:r>
            <a:endParaRPr lang="zh-CN" altLang="en-US" dirty="0">
              <a:sym typeface="Symbol" pitchFamily="18" charset="2"/>
            </a:endParaRPr>
          </a:p>
        </p:txBody>
      </p:sp>
      <p:sp>
        <p:nvSpPr>
          <p:cNvPr id="15" name="文本框 14">
            <a:extLst>
              <a:ext uri="{FF2B5EF4-FFF2-40B4-BE49-F238E27FC236}">
                <a16:creationId xmlns:a16="http://schemas.microsoft.com/office/drawing/2014/main" id="{6B2C6D43-0585-4C5F-880B-DAE62568F289}"/>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32" name="Text Box 12"/>
          <p:cNvSpPr txBox="1">
            <a:spLocks noChangeArrowheads="1"/>
          </p:cNvSpPr>
          <p:nvPr/>
        </p:nvSpPr>
        <p:spPr bwMode="auto">
          <a:xfrm>
            <a:off x="538085" y="910340"/>
            <a:ext cx="489743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660066"/>
                </a:solidFill>
              </a:rPr>
              <a:t>例</a:t>
            </a:r>
            <a:r>
              <a:rPr kumimoji="1" lang="en-US" altLang="zh-CN" sz="2200" b="1" dirty="0">
                <a:solidFill>
                  <a:srgbClr val="660066"/>
                </a:solidFill>
              </a:rPr>
              <a:t>17.4.1</a:t>
            </a:r>
            <a:r>
              <a:rPr kumimoji="1" lang="zh-CN" altLang="en-US" sz="2200" b="1" dirty="0">
                <a:solidFill>
                  <a:srgbClr val="0000FF"/>
                </a:solidFill>
              </a:rPr>
              <a:t>：求解一维无限深</a:t>
            </a:r>
            <a:r>
              <a:rPr kumimoji="1" lang="zh-CN" altLang="en-US" sz="2200" b="1" dirty="0">
                <a:solidFill>
                  <a:srgbClr val="660066"/>
                </a:solidFill>
              </a:rPr>
              <a:t>方势阱</a:t>
            </a:r>
            <a:r>
              <a:rPr kumimoji="1" lang="zh-CN" altLang="en-US" sz="2200" b="1" dirty="0">
                <a:solidFill>
                  <a:srgbClr val="0000FF"/>
                </a:solidFill>
              </a:rPr>
              <a:t>问题</a:t>
            </a:r>
          </a:p>
        </p:txBody>
      </p:sp>
      <p:sp>
        <p:nvSpPr>
          <p:cNvPr id="6" name="Text Box 4"/>
          <p:cNvSpPr txBox="1">
            <a:spLocks noChangeArrowheads="1"/>
          </p:cNvSpPr>
          <p:nvPr/>
        </p:nvSpPr>
        <p:spPr bwMode="auto">
          <a:xfrm>
            <a:off x="598170" y="1609368"/>
            <a:ext cx="342005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solidFill>
                  <a:srgbClr val="660066"/>
                </a:solidFill>
              </a:rPr>
              <a:t>解</a:t>
            </a:r>
            <a:r>
              <a:rPr kumimoji="1" lang="zh-CN" altLang="en-US" sz="2200" b="1"/>
              <a:t>：</a:t>
            </a:r>
          </a:p>
        </p:txBody>
      </p:sp>
      <p:pic>
        <p:nvPicPr>
          <p:cNvPr id="29717" name="Picture 21" descr="C:\Users\Administrator\Desktop\图片4.bmp"/>
          <p:cNvPicPr>
            <a:picLocks noChangeAspect="1" noChangeArrowheads="1"/>
          </p:cNvPicPr>
          <p:nvPr/>
        </p:nvPicPr>
        <p:blipFill>
          <a:blip r:embed="rId3"/>
          <a:srcRect/>
          <a:stretch>
            <a:fillRect/>
          </a:stretch>
        </p:blipFill>
        <p:spPr bwMode="auto">
          <a:xfrm>
            <a:off x="8955089" y="637541"/>
            <a:ext cx="3076575" cy="2182813"/>
          </a:xfrm>
          <a:prstGeom prst="rect">
            <a:avLst/>
          </a:prstGeom>
          <a:noFill/>
          <a:ln>
            <a:solidFill>
              <a:schemeClr val="accent6"/>
            </a:solidFill>
          </a:ln>
        </p:spPr>
      </p:pic>
      <p:graphicFrame>
        <p:nvGraphicFramePr>
          <p:cNvPr id="24" name="Object 23"/>
          <p:cNvGraphicFramePr>
            <a:graphicFrameLocks noChangeAspect="1"/>
          </p:cNvGraphicFramePr>
          <p:nvPr>
            <p:extLst>
              <p:ext uri="{D42A27DB-BD31-4B8C-83A1-F6EECF244321}">
                <p14:modId xmlns:p14="http://schemas.microsoft.com/office/powerpoint/2010/main" val="995559921"/>
              </p:ext>
            </p:extLst>
          </p:nvPr>
        </p:nvGraphicFramePr>
        <p:xfrm>
          <a:off x="3768846" y="1826733"/>
          <a:ext cx="3083494" cy="896938"/>
        </p:xfrm>
        <a:graphic>
          <a:graphicData uri="http://schemas.openxmlformats.org/presentationml/2006/ole">
            <mc:AlternateContent xmlns:mc="http://schemas.openxmlformats.org/markup-compatibility/2006">
              <mc:Choice xmlns:v="urn:schemas-microsoft-com:vml" Requires="v">
                <p:oleObj spid="_x0000_s87082" name="Equation" r:id="rId4" imgW="1638000" imgH="469800" progId="Equation.DSMT4">
                  <p:embed/>
                </p:oleObj>
              </mc:Choice>
              <mc:Fallback>
                <p:oleObj name="Equation" r:id="rId4" imgW="1638000" imgH="469800" progId="Equation.DSMT4">
                  <p:embed/>
                  <p:pic>
                    <p:nvPicPr>
                      <p:cNvPr id="24" name="Object 23"/>
                      <p:cNvPicPr>
                        <a:picLocks noChangeAspect="1" noChangeArrowheads="1"/>
                      </p:cNvPicPr>
                      <p:nvPr/>
                    </p:nvPicPr>
                    <p:blipFill>
                      <a:blip r:embed="rId5"/>
                      <a:srcRect/>
                      <a:stretch>
                        <a:fillRect/>
                      </a:stretch>
                    </p:blipFill>
                    <p:spPr bwMode="auto">
                      <a:xfrm>
                        <a:off x="3768846" y="1826733"/>
                        <a:ext cx="3083494" cy="896938"/>
                      </a:xfrm>
                      <a:prstGeom prst="rect">
                        <a:avLst/>
                      </a:prstGeom>
                      <a:noFill/>
                      <a:ln>
                        <a:noFill/>
                      </a:ln>
                      <a:effectLst/>
                    </p:spPr>
                  </p:pic>
                </p:oleObj>
              </mc:Fallback>
            </mc:AlternateContent>
          </a:graphicData>
        </a:graphic>
      </p:graphicFrame>
      <p:sp>
        <p:nvSpPr>
          <p:cNvPr id="32" name="TextBox 31"/>
          <p:cNvSpPr txBox="1">
            <a:spLocks noChangeArrowheads="1"/>
          </p:cNvSpPr>
          <p:nvPr/>
        </p:nvSpPr>
        <p:spPr bwMode="auto">
          <a:xfrm>
            <a:off x="1085533" y="1609368"/>
            <a:ext cx="2512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en-US" altLang="zh-CN" sz="2200" b="1" dirty="0">
                <a:solidFill>
                  <a:srgbClr val="3366CC"/>
                </a:solidFill>
              </a:rPr>
              <a:t>1.  </a:t>
            </a:r>
            <a:r>
              <a:rPr lang="zh-CN" altLang="en-US" sz="2200" b="1" dirty="0">
                <a:solidFill>
                  <a:srgbClr val="3366CC"/>
                </a:solidFill>
              </a:rPr>
              <a:t>势函数不显含时</a:t>
            </a:r>
          </a:p>
        </p:txBody>
      </p:sp>
      <p:sp>
        <p:nvSpPr>
          <p:cNvPr id="34" name="TextBox 33"/>
          <p:cNvSpPr txBox="1">
            <a:spLocks noChangeArrowheads="1"/>
          </p:cNvSpPr>
          <p:nvPr/>
        </p:nvSpPr>
        <p:spPr bwMode="auto">
          <a:xfrm>
            <a:off x="1135734" y="3206996"/>
            <a:ext cx="166584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en-US" altLang="zh-CN" sz="2200" b="1">
                <a:solidFill>
                  <a:srgbClr val="3366CC"/>
                </a:solidFill>
              </a:rPr>
              <a:t>2.  </a:t>
            </a:r>
            <a:r>
              <a:rPr lang="zh-CN" altLang="en-US" sz="2200" b="1">
                <a:solidFill>
                  <a:srgbClr val="3366CC"/>
                </a:solidFill>
              </a:rPr>
              <a:t>哈密顿量</a:t>
            </a:r>
          </a:p>
        </p:txBody>
      </p:sp>
      <p:graphicFrame>
        <p:nvGraphicFramePr>
          <p:cNvPr id="35" name="Object 4"/>
          <p:cNvGraphicFramePr>
            <a:graphicFrameLocks noChangeAspect="1"/>
          </p:cNvGraphicFramePr>
          <p:nvPr>
            <p:extLst>
              <p:ext uri="{D42A27DB-BD31-4B8C-83A1-F6EECF244321}">
                <p14:modId xmlns:p14="http://schemas.microsoft.com/office/powerpoint/2010/main" val="1661962208"/>
              </p:ext>
            </p:extLst>
          </p:nvPr>
        </p:nvGraphicFramePr>
        <p:xfrm>
          <a:off x="3012158" y="3054336"/>
          <a:ext cx="2275610" cy="712985"/>
        </p:xfrm>
        <a:graphic>
          <a:graphicData uri="http://schemas.openxmlformats.org/presentationml/2006/ole">
            <mc:AlternateContent xmlns:mc="http://schemas.openxmlformats.org/markup-compatibility/2006">
              <mc:Choice xmlns:v="urn:schemas-microsoft-com:vml" Requires="v">
                <p:oleObj spid="_x0000_s87083" name="Equation" r:id="rId6" imgW="1955520" imgH="622080" progId="Equation.DSMT4">
                  <p:embed/>
                </p:oleObj>
              </mc:Choice>
              <mc:Fallback>
                <p:oleObj name="Equation" r:id="rId6" imgW="1955520" imgH="622080" progId="Equation.DSMT4">
                  <p:embed/>
                  <p:pic>
                    <p:nvPicPr>
                      <p:cNvPr id="35" name="Object 4"/>
                      <p:cNvPicPr>
                        <a:picLocks noChangeAspect="1" noChangeArrowheads="1"/>
                      </p:cNvPicPr>
                      <p:nvPr/>
                    </p:nvPicPr>
                    <p:blipFill>
                      <a:blip r:embed="rId7"/>
                      <a:srcRect/>
                      <a:stretch>
                        <a:fillRect/>
                      </a:stretch>
                    </p:blipFill>
                    <p:spPr bwMode="auto">
                      <a:xfrm>
                        <a:off x="3012158" y="3054336"/>
                        <a:ext cx="2275610" cy="712985"/>
                      </a:xfrm>
                      <a:prstGeom prst="rect">
                        <a:avLst/>
                      </a:prstGeom>
                      <a:noFill/>
                      <a:ln>
                        <a:noFill/>
                      </a:ln>
                      <a:effectLst/>
                    </p:spPr>
                  </p:pic>
                </p:oleObj>
              </mc:Fallback>
            </mc:AlternateContent>
          </a:graphicData>
        </a:graphic>
      </p:graphicFrame>
      <p:grpSp>
        <p:nvGrpSpPr>
          <p:cNvPr id="2" name="组合 37"/>
          <p:cNvGrpSpPr>
            <a:grpSpLocks/>
          </p:cNvGrpSpPr>
          <p:nvPr/>
        </p:nvGrpSpPr>
        <p:grpSpPr bwMode="auto">
          <a:xfrm>
            <a:off x="2899636" y="4164992"/>
            <a:ext cx="3898901" cy="467425"/>
            <a:chOff x="1431882" y="5254625"/>
            <a:chExt cx="3898931" cy="467425"/>
          </a:xfrm>
        </p:grpSpPr>
        <p:sp>
          <p:nvSpPr>
            <p:cNvPr id="47119" name="TextBox 35"/>
            <p:cNvSpPr txBox="1">
              <a:spLocks noChangeArrowheads="1"/>
            </p:cNvSpPr>
            <p:nvPr/>
          </p:nvSpPr>
          <p:spPr bwMode="auto">
            <a:xfrm>
              <a:off x="1431882" y="5291163"/>
              <a:ext cx="21595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a:t>定态薛定谔方程</a:t>
              </a:r>
            </a:p>
          </p:txBody>
        </p:sp>
        <p:graphicFrame>
          <p:nvGraphicFramePr>
            <p:cNvPr id="47120" name="Object 5"/>
            <p:cNvGraphicFramePr>
              <a:graphicFrameLocks noChangeAspect="1"/>
            </p:cNvGraphicFramePr>
            <p:nvPr/>
          </p:nvGraphicFramePr>
          <p:xfrm>
            <a:off x="3586149" y="5254625"/>
            <a:ext cx="1744664" cy="450850"/>
          </p:xfrm>
          <a:graphic>
            <a:graphicData uri="http://schemas.openxmlformats.org/presentationml/2006/ole">
              <mc:AlternateContent xmlns:mc="http://schemas.openxmlformats.org/markup-compatibility/2006">
                <mc:Choice xmlns:v="urn:schemas-microsoft-com:vml" Requires="v">
                  <p:oleObj spid="_x0000_s87084" name="Equation" r:id="rId8" imgW="1091880" imgH="241200" progId="Equation.DSMT4">
                    <p:embed/>
                  </p:oleObj>
                </mc:Choice>
                <mc:Fallback>
                  <p:oleObj name="Equation" r:id="rId8" imgW="1091880" imgH="241200" progId="Equation.DSMT4">
                    <p:embed/>
                    <p:pic>
                      <p:nvPicPr>
                        <p:cNvPr id="47120" name="Object 5"/>
                        <p:cNvPicPr>
                          <a:picLocks noChangeAspect="1" noChangeArrowheads="1"/>
                        </p:cNvPicPr>
                        <p:nvPr/>
                      </p:nvPicPr>
                      <p:blipFill>
                        <a:blip r:embed="rId9"/>
                        <a:srcRect/>
                        <a:stretch>
                          <a:fillRect/>
                        </a:stretch>
                      </p:blipFill>
                      <p:spPr bwMode="auto">
                        <a:xfrm>
                          <a:off x="3586149" y="5254625"/>
                          <a:ext cx="1744664" cy="450850"/>
                        </a:xfrm>
                        <a:prstGeom prst="rect">
                          <a:avLst/>
                        </a:prstGeom>
                        <a:noFill/>
                        <a:ln>
                          <a:noFill/>
                        </a:ln>
                        <a:effectLst/>
                      </p:spPr>
                    </p:pic>
                  </p:oleObj>
                </mc:Fallback>
              </mc:AlternateContent>
            </a:graphicData>
          </a:graphic>
        </p:graphicFrame>
      </p:grpSp>
      <p:sp>
        <p:nvSpPr>
          <p:cNvPr id="39" name="TextBox 38"/>
          <p:cNvSpPr txBox="1">
            <a:spLocks noChangeArrowheads="1"/>
          </p:cNvSpPr>
          <p:nvPr/>
        </p:nvSpPr>
        <p:spPr bwMode="auto">
          <a:xfrm>
            <a:off x="1263334" y="5159526"/>
            <a:ext cx="30764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en-US" altLang="zh-CN" sz="2200" b="1">
                <a:solidFill>
                  <a:srgbClr val="3366CC"/>
                </a:solidFill>
              </a:rPr>
              <a:t>3.  </a:t>
            </a:r>
            <a:r>
              <a:rPr lang="zh-CN" altLang="en-US" sz="2200" b="1">
                <a:solidFill>
                  <a:srgbClr val="3366CC"/>
                </a:solidFill>
              </a:rPr>
              <a:t>阱外定态薛定谔方程</a:t>
            </a:r>
          </a:p>
        </p:txBody>
      </p:sp>
      <p:graphicFrame>
        <p:nvGraphicFramePr>
          <p:cNvPr id="259074" name="Object 28"/>
          <p:cNvGraphicFramePr>
            <a:graphicFrameLocks noChangeAspect="1"/>
          </p:cNvGraphicFramePr>
          <p:nvPr>
            <p:extLst>
              <p:ext uri="{D42A27DB-BD31-4B8C-83A1-F6EECF244321}">
                <p14:modId xmlns:p14="http://schemas.microsoft.com/office/powerpoint/2010/main" val="2995357750"/>
              </p:ext>
            </p:extLst>
          </p:nvPr>
        </p:nvGraphicFramePr>
        <p:xfrm>
          <a:off x="2779713" y="5773060"/>
          <a:ext cx="3316287" cy="762000"/>
        </p:xfrm>
        <a:graphic>
          <a:graphicData uri="http://schemas.openxmlformats.org/presentationml/2006/ole">
            <mc:AlternateContent xmlns:mc="http://schemas.openxmlformats.org/markup-compatibility/2006">
              <mc:Choice xmlns:v="urn:schemas-microsoft-com:vml" Requires="v">
                <p:oleObj spid="_x0000_s87085" name="Equation" r:id="rId10" imgW="2666880" imgH="622080" progId="Equation.DSMT4">
                  <p:embed/>
                </p:oleObj>
              </mc:Choice>
              <mc:Fallback>
                <p:oleObj name="Equation" r:id="rId10" imgW="2666880" imgH="622080" progId="Equation.DSMT4">
                  <p:embed/>
                  <p:pic>
                    <p:nvPicPr>
                      <p:cNvPr id="259074" name="Object 28"/>
                      <p:cNvPicPr>
                        <a:picLocks noChangeAspect="1" noChangeArrowheads="1"/>
                      </p:cNvPicPr>
                      <p:nvPr/>
                    </p:nvPicPr>
                    <p:blipFill>
                      <a:blip r:embed="rId11"/>
                      <a:srcRect/>
                      <a:stretch>
                        <a:fillRect/>
                      </a:stretch>
                    </p:blipFill>
                    <p:spPr bwMode="auto">
                      <a:xfrm>
                        <a:off x="2779713" y="5773060"/>
                        <a:ext cx="33162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29"/>
          <p:cNvGraphicFramePr>
            <a:graphicFrameLocks noChangeAspect="1"/>
          </p:cNvGraphicFramePr>
          <p:nvPr>
            <p:extLst>
              <p:ext uri="{D42A27DB-BD31-4B8C-83A1-F6EECF244321}">
                <p14:modId xmlns:p14="http://schemas.microsoft.com/office/powerpoint/2010/main" val="1122666769"/>
              </p:ext>
            </p:extLst>
          </p:nvPr>
        </p:nvGraphicFramePr>
        <p:xfrm>
          <a:off x="6161088" y="5950861"/>
          <a:ext cx="1635125" cy="422275"/>
        </p:xfrm>
        <a:graphic>
          <a:graphicData uri="http://schemas.openxmlformats.org/presentationml/2006/ole">
            <mc:AlternateContent xmlns:mc="http://schemas.openxmlformats.org/markup-compatibility/2006">
              <mc:Choice xmlns:v="urn:schemas-microsoft-com:vml" Requires="v">
                <p:oleObj spid="_x0000_s87086" name="Equation" r:id="rId12" imgW="774360" imgH="203040" progId="Equation.DSMT4">
                  <p:embed/>
                </p:oleObj>
              </mc:Choice>
              <mc:Fallback>
                <p:oleObj name="Equation" r:id="rId12" imgW="774360" imgH="203040" progId="Equation.DSMT4">
                  <p:embed/>
                  <p:pic>
                    <p:nvPicPr>
                      <p:cNvPr id="4" name="Object 29"/>
                      <p:cNvPicPr>
                        <a:picLocks noChangeAspect="1" noChangeArrowheads="1"/>
                      </p:cNvPicPr>
                      <p:nvPr/>
                    </p:nvPicPr>
                    <p:blipFill>
                      <a:blip r:embed="rId13"/>
                      <a:srcRect/>
                      <a:stretch>
                        <a:fillRect/>
                      </a:stretch>
                    </p:blipFill>
                    <p:spPr bwMode="auto">
                      <a:xfrm>
                        <a:off x="6161088" y="5950861"/>
                        <a:ext cx="1635125"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文本框 16">
            <a:extLst>
              <a:ext uri="{FF2B5EF4-FFF2-40B4-BE49-F238E27FC236}">
                <a16:creationId xmlns:a16="http://schemas.microsoft.com/office/drawing/2014/main" id="{B356AFD5-EDA7-4791-A820-08B0ACC86A64}"/>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338264" y="2985492"/>
            <a:ext cx="6245225" cy="2273301"/>
            <a:chOff x="567" y="970"/>
            <a:chExt cx="3934" cy="1432"/>
          </a:xfrm>
        </p:grpSpPr>
        <p:sp>
          <p:nvSpPr>
            <p:cNvPr id="48139" name="Text Box 6"/>
            <p:cNvSpPr txBox="1">
              <a:spLocks noChangeArrowheads="1"/>
            </p:cNvSpPr>
            <p:nvPr/>
          </p:nvSpPr>
          <p:spPr bwMode="auto">
            <a:xfrm>
              <a:off x="567" y="1611"/>
              <a:ext cx="99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a:solidFill>
                    <a:srgbClr val="3366CC"/>
                  </a:solidFill>
                </a:rPr>
                <a:t>定解问题</a:t>
              </a:r>
            </a:p>
          </p:txBody>
        </p:sp>
        <p:grpSp>
          <p:nvGrpSpPr>
            <p:cNvPr id="48140" name="Group 10"/>
            <p:cNvGrpSpPr>
              <a:grpSpLocks/>
            </p:cNvGrpSpPr>
            <p:nvPr/>
          </p:nvGrpSpPr>
          <p:grpSpPr bwMode="auto">
            <a:xfrm>
              <a:off x="1568" y="970"/>
              <a:ext cx="2933" cy="458"/>
              <a:chOff x="1069" y="1605"/>
              <a:chExt cx="2933" cy="458"/>
            </a:xfrm>
          </p:grpSpPr>
          <p:sp>
            <p:nvSpPr>
              <p:cNvPr id="48146" name="Text Box 8"/>
              <p:cNvSpPr txBox="1">
                <a:spLocks noChangeArrowheads="1"/>
              </p:cNvSpPr>
              <p:nvPr/>
            </p:nvSpPr>
            <p:spPr bwMode="auto">
              <a:xfrm>
                <a:off x="1069" y="1714"/>
                <a:ext cx="95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solidFill>
                      <a:srgbClr val="3366CC"/>
                    </a:solidFill>
                  </a:rPr>
                  <a:t>泛定方程 </a:t>
                </a:r>
              </a:p>
            </p:txBody>
          </p:sp>
          <p:graphicFrame>
            <p:nvGraphicFramePr>
              <p:cNvPr id="48147" name="Object 9"/>
              <p:cNvGraphicFramePr>
                <a:graphicFrameLocks noChangeAspect="1"/>
              </p:cNvGraphicFramePr>
              <p:nvPr/>
            </p:nvGraphicFramePr>
            <p:xfrm>
              <a:off x="1910" y="1605"/>
              <a:ext cx="2092" cy="458"/>
            </p:xfrm>
            <a:graphic>
              <a:graphicData uri="http://schemas.openxmlformats.org/presentationml/2006/ole">
                <mc:AlternateContent xmlns:mc="http://schemas.openxmlformats.org/markup-compatibility/2006">
                  <mc:Choice xmlns:v="urn:schemas-microsoft-com:vml" Requires="v">
                    <p:oleObj spid="_x0000_s88106" name="Equation" r:id="rId3" imgW="1866600" imgH="406080" progId="Equation.DSMT4">
                      <p:embed/>
                    </p:oleObj>
                  </mc:Choice>
                  <mc:Fallback>
                    <p:oleObj name="Equation" r:id="rId3" imgW="1866600" imgH="406080" progId="Equation.DSMT4">
                      <p:embed/>
                      <p:pic>
                        <p:nvPicPr>
                          <p:cNvPr id="48147" name="Object 9"/>
                          <p:cNvPicPr>
                            <a:picLocks noChangeAspect="1" noChangeArrowheads="1"/>
                          </p:cNvPicPr>
                          <p:nvPr/>
                        </p:nvPicPr>
                        <p:blipFill>
                          <a:blip r:embed="rId4"/>
                          <a:srcRect/>
                          <a:stretch>
                            <a:fillRect/>
                          </a:stretch>
                        </p:blipFill>
                        <p:spPr bwMode="auto">
                          <a:xfrm>
                            <a:off x="1910" y="1605"/>
                            <a:ext cx="2092"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8141" name="Text Box 12"/>
            <p:cNvSpPr txBox="1">
              <a:spLocks noChangeArrowheads="1"/>
            </p:cNvSpPr>
            <p:nvPr/>
          </p:nvSpPr>
          <p:spPr bwMode="auto">
            <a:xfrm>
              <a:off x="1568" y="1599"/>
              <a:ext cx="99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solidFill>
                    <a:srgbClr val="3366CC"/>
                  </a:solidFill>
                </a:rPr>
                <a:t>边界条件 </a:t>
              </a:r>
            </a:p>
          </p:txBody>
        </p:sp>
        <p:graphicFrame>
          <p:nvGraphicFramePr>
            <p:cNvPr id="48142" name="Object 13"/>
            <p:cNvGraphicFramePr>
              <a:graphicFrameLocks noChangeAspect="1"/>
            </p:cNvGraphicFramePr>
            <p:nvPr/>
          </p:nvGraphicFramePr>
          <p:xfrm>
            <a:off x="2466" y="1599"/>
            <a:ext cx="1224" cy="249"/>
          </p:xfrm>
          <a:graphic>
            <a:graphicData uri="http://schemas.openxmlformats.org/presentationml/2006/ole">
              <mc:AlternateContent xmlns:mc="http://schemas.openxmlformats.org/markup-compatibility/2006">
                <mc:Choice xmlns:v="urn:schemas-microsoft-com:vml" Requires="v">
                  <p:oleObj spid="_x0000_s88107" name="Equation" r:id="rId5" imgW="1028520" imgH="203040" progId="Equation.DSMT4">
                    <p:embed/>
                  </p:oleObj>
                </mc:Choice>
                <mc:Fallback>
                  <p:oleObj name="Equation" r:id="rId5" imgW="1028520" imgH="203040" progId="Equation.DSMT4">
                    <p:embed/>
                    <p:pic>
                      <p:nvPicPr>
                        <p:cNvPr id="48142" name="Object 13"/>
                        <p:cNvPicPr>
                          <a:picLocks noChangeAspect="1" noChangeArrowheads="1"/>
                        </p:cNvPicPr>
                        <p:nvPr/>
                      </p:nvPicPr>
                      <p:blipFill>
                        <a:blip r:embed="rId6"/>
                        <a:srcRect/>
                        <a:stretch>
                          <a:fillRect/>
                        </a:stretch>
                      </p:blipFill>
                      <p:spPr bwMode="auto">
                        <a:xfrm>
                          <a:off x="2466" y="1599"/>
                          <a:ext cx="122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3" name="Text Box 14"/>
            <p:cNvSpPr txBox="1">
              <a:spLocks noChangeArrowheads="1"/>
            </p:cNvSpPr>
            <p:nvPr/>
          </p:nvSpPr>
          <p:spPr bwMode="auto">
            <a:xfrm>
              <a:off x="1568" y="2096"/>
              <a:ext cx="99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solidFill>
                    <a:srgbClr val="3366CC"/>
                  </a:solidFill>
                </a:rPr>
                <a:t>自然条件 </a:t>
              </a:r>
            </a:p>
          </p:txBody>
        </p:sp>
        <p:graphicFrame>
          <p:nvGraphicFramePr>
            <p:cNvPr id="48144" name="Object 17"/>
            <p:cNvGraphicFramePr>
              <a:graphicFrameLocks noChangeAspect="1"/>
            </p:cNvGraphicFramePr>
            <p:nvPr/>
          </p:nvGraphicFramePr>
          <p:xfrm>
            <a:off x="2395" y="1992"/>
            <a:ext cx="1118" cy="410"/>
          </p:xfrm>
          <a:graphic>
            <a:graphicData uri="http://schemas.openxmlformats.org/presentationml/2006/ole">
              <mc:AlternateContent xmlns:mc="http://schemas.openxmlformats.org/markup-compatibility/2006">
                <mc:Choice xmlns:v="urn:schemas-microsoft-com:vml" Requires="v">
                  <p:oleObj spid="_x0000_s88108" name="Equation" r:id="rId7" imgW="1002960" imgH="355320" progId="Equation.DSMT4">
                    <p:embed/>
                  </p:oleObj>
                </mc:Choice>
                <mc:Fallback>
                  <p:oleObj name="Equation" r:id="rId7" imgW="1002960" imgH="355320" progId="Equation.DSMT4">
                    <p:embed/>
                    <p:pic>
                      <p:nvPicPr>
                        <p:cNvPr id="48144" name="Object 17"/>
                        <p:cNvPicPr>
                          <a:picLocks noChangeAspect="1" noChangeArrowheads="1"/>
                        </p:cNvPicPr>
                        <p:nvPr/>
                      </p:nvPicPr>
                      <p:blipFill>
                        <a:blip r:embed="rId8"/>
                        <a:srcRect/>
                        <a:stretch>
                          <a:fillRect/>
                        </a:stretch>
                      </p:blipFill>
                      <p:spPr bwMode="auto">
                        <a:xfrm>
                          <a:off x="2395" y="1992"/>
                          <a:ext cx="1118"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5" name="AutoShape 19"/>
            <p:cNvSpPr>
              <a:spLocks/>
            </p:cNvSpPr>
            <p:nvPr/>
          </p:nvSpPr>
          <p:spPr bwMode="auto">
            <a:xfrm>
              <a:off x="1431" y="1161"/>
              <a:ext cx="46" cy="1134"/>
            </a:xfrm>
            <a:prstGeom prst="leftBrace">
              <a:avLst>
                <a:gd name="adj1" fmla="val 205435"/>
                <a:gd name="adj2" fmla="val 50000"/>
              </a:avLst>
            </a:prstGeom>
            <a:noFill/>
            <a:ln w="317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endParaRPr lang="zh-CN" altLang="en-US" sz="2200" b="1">
                <a:solidFill>
                  <a:srgbClr val="3366CC"/>
                </a:solidFill>
              </a:endParaRPr>
            </a:p>
          </p:txBody>
        </p:sp>
      </p:grpSp>
      <p:grpSp>
        <p:nvGrpSpPr>
          <p:cNvPr id="4" name="组合 19"/>
          <p:cNvGrpSpPr>
            <a:grpSpLocks/>
          </p:cNvGrpSpPr>
          <p:nvPr/>
        </p:nvGrpSpPr>
        <p:grpSpPr bwMode="auto">
          <a:xfrm>
            <a:off x="1338264" y="5803306"/>
            <a:ext cx="5665787" cy="433068"/>
            <a:chOff x="482544" y="5867293"/>
            <a:chExt cx="5665865" cy="433223"/>
          </a:xfrm>
        </p:grpSpPr>
        <p:sp>
          <p:nvSpPr>
            <p:cNvPr id="48137" name="Text Box 26"/>
            <p:cNvSpPr txBox="1">
              <a:spLocks noChangeArrowheads="1"/>
            </p:cNvSpPr>
            <p:nvPr/>
          </p:nvSpPr>
          <p:spPr bwMode="auto">
            <a:xfrm>
              <a:off x="482544" y="5867293"/>
              <a:ext cx="2736850" cy="43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t>泛定方程的通解为 </a:t>
              </a:r>
            </a:p>
          </p:txBody>
        </p:sp>
        <p:graphicFrame>
          <p:nvGraphicFramePr>
            <p:cNvPr id="48138" name="Object 27"/>
            <p:cNvGraphicFramePr>
              <a:graphicFrameLocks noChangeAspect="1"/>
            </p:cNvGraphicFramePr>
            <p:nvPr/>
          </p:nvGraphicFramePr>
          <p:xfrm>
            <a:off x="2959078" y="5883174"/>
            <a:ext cx="3189331" cy="406545"/>
          </p:xfrm>
          <a:graphic>
            <a:graphicData uri="http://schemas.openxmlformats.org/presentationml/2006/ole">
              <mc:AlternateContent xmlns:mc="http://schemas.openxmlformats.org/markup-compatibility/2006">
                <mc:Choice xmlns:v="urn:schemas-microsoft-com:vml" Requires="v">
                  <p:oleObj spid="_x0000_s88109" name="Equation" r:id="rId9" imgW="1663560" imgH="203040" progId="Equation.DSMT4">
                    <p:embed/>
                  </p:oleObj>
                </mc:Choice>
                <mc:Fallback>
                  <p:oleObj name="Equation" r:id="rId9" imgW="1663560" imgH="203040" progId="Equation.DSMT4">
                    <p:embed/>
                    <p:pic>
                      <p:nvPicPr>
                        <p:cNvPr id="48138" name="Object 27"/>
                        <p:cNvPicPr>
                          <a:picLocks noChangeAspect="1" noChangeArrowheads="1"/>
                        </p:cNvPicPr>
                        <p:nvPr/>
                      </p:nvPicPr>
                      <p:blipFill>
                        <a:blip r:embed="rId10"/>
                        <a:srcRect/>
                        <a:stretch>
                          <a:fillRect/>
                        </a:stretch>
                      </p:blipFill>
                      <p:spPr bwMode="auto">
                        <a:xfrm>
                          <a:off x="2959078" y="5883174"/>
                          <a:ext cx="3189331" cy="40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9717" name="Picture 21" descr="C:\Users\Administrator\Desktop\图片4.bmp"/>
          <p:cNvPicPr>
            <a:picLocks noChangeAspect="1" noChangeArrowheads="1"/>
          </p:cNvPicPr>
          <p:nvPr/>
        </p:nvPicPr>
        <p:blipFill>
          <a:blip r:embed="rId11"/>
          <a:srcRect/>
          <a:stretch>
            <a:fillRect/>
          </a:stretch>
        </p:blipFill>
        <p:spPr bwMode="auto">
          <a:xfrm>
            <a:off x="8472264" y="587235"/>
            <a:ext cx="3076575" cy="2182813"/>
          </a:xfrm>
          <a:prstGeom prst="rect">
            <a:avLst/>
          </a:prstGeom>
          <a:noFill/>
          <a:ln>
            <a:solidFill>
              <a:schemeClr val="accent6"/>
            </a:solidFill>
          </a:ln>
        </p:spPr>
      </p:pic>
      <p:sp>
        <p:nvSpPr>
          <p:cNvPr id="48133" name="TextBox 21"/>
          <p:cNvSpPr txBox="1">
            <a:spLocks noChangeArrowheads="1"/>
          </p:cNvSpPr>
          <p:nvPr/>
        </p:nvSpPr>
        <p:spPr bwMode="auto">
          <a:xfrm>
            <a:off x="643255" y="876618"/>
            <a:ext cx="30764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en-US" altLang="zh-CN" sz="2200" b="1" dirty="0">
                <a:solidFill>
                  <a:srgbClr val="3366CC"/>
                </a:solidFill>
              </a:rPr>
              <a:t>4.  </a:t>
            </a:r>
            <a:r>
              <a:rPr lang="zh-CN" altLang="en-US" sz="2200" b="1" dirty="0">
                <a:solidFill>
                  <a:srgbClr val="3366CC"/>
                </a:solidFill>
              </a:rPr>
              <a:t>阱内定态薛定谔方程</a:t>
            </a:r>
          </a:p>
        </p:txBody>
      </p:sp>
      <p:graphicFrame>
        <p:nvGraphicFramePr>
          <p:cNvPr id="48134" name="Object 4"/>
          <p:cNvGraphicFramePr>
            <a:graphicFrameLocks noChangeAspect="1"/>
          </p:cNvGraphicFramePr>
          <p:nvPr>
            <p:extLst>
              <p:ext uri="{D42A27DB-BD31-4B8C-83A1-F6EECF244321}">
                <p14:modId xmlns:p14="http://schemas.microsoft.com/office/powerpoint/2010/main" val="486876920"/>
              </p:ext>
            </p:extLst>
          </p:nvPr>
        </p:nvGraphicFramePr>
        <p:xfrm>
          <a:off x="3667444" y="1079232"/>
          <a:ext cx="2527300" cy="762000"/>
        </p:xfrm>
        <a:graphic>
          <a:graphicData uri="http://schemas.openxmlformats.org/presentationml/2006/ole">
            <mc:AlternateContent xmlns:mc="http://schemas.openxmlformats.org/markup-compatibility/2006">
              <mc:Choice xmlns:v="urn:schemas-microsoft-com:vml" Requires="v">
                <p:oleObj spid="_x0000_s88110" name="Equation" r:id="rId12" imgW="2031840" imgH="622080" progId="Equation.DSMT4">
                  <p:embed/>
                </p:oleObj>
              </mc:Choice>
              <mc:Fallback>
                <p:oleObj name="Equation" r:id="rId12" imgW="2031840" imgH="622080" progId="Equation.DSMT4">
                  <p:embed/>
                  <p:pic>
                    <p:nvPicPr>
                      <p:cNvPr id="48134" name="Object 4"/>
                      <p:cNvPicPr>
                        <a:picLocks noChangeAspect="1" noChangeArrowheads="1"/>
                      </p:cNvPicPr>
                      <p:nvPr/>
                    </p:nvPicPr>
                    <p:blipFill>
                      <a:blip r:embed="rId13"/>
                      <a:srcRect/>
                      <a:stretch>
                        <a:fillRect/>
                      </a:stretch>
                    </p:blipFill>
                    <p:spPr bwMode="auto">
                      <a:xfrm>
                        <a:off x="3667444" y="1079232"/>
                        <a:ext cx="2527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Box 23"/>
          <p:cNvSpPr txBox="1">
            <a:spLocks noChangeArrowheads="1"/>
          </p:cNvSpPr>
          <p:nvPr/>
        </p:nvSpPr>
        <p:spPr bwMode="auto">
          <a:xfrm>
            <a:off x="1081406" y="2554605"/>
            <a:ext cx="13131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a:t>化简得：</a:t>
            </a:r>
          </a:p>
        </p:txBody>
      </p:sp>
      <p:sp>
        <p:nvSpPr>
          <p:cNvPr id="20" name="文本框 19">
            <a:extLst>
              <a:ext uri="{FF2B5EF4-FFF2-40B4-BE49-F238E27FC236}">
                <a16:creationId xmlns:a16="http://schemas.microsoft.com/office/drawing/2014/main" id="{A020721C-B0EB-4B17-B169-6EE0F17F737B}"/>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1077041" y="4203383"/>
            <a:ext cx="5961063" cy="760412"/>
            <a:chOff x="431" y="1311"/>
            <a:chExt cx="3755" cy="479"/>
          </a:xfrm>
        </p:grpSpPr>
        <p:sp>
          <p:nvSpPr>
            <p:cNvPr id="49175" name="Text Box 13"/>
            <p:cNvSpPr txBox="1">
              <a:spLocks noChangeArrowheads="1"/>
            </p:cNvSpPr>
            <p:nvPr/>
          </p:nvSpPr>
          <p:spPr bwMode="auto">
            <a:xfrm>
              <a:off x="431" y="1434"/>
              <a:ext cx="195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solidFill>
                    <a:srgbClr val="C00000"/>
                  </a:solidFill>
                </a:rPr>
                <a:t>归一化波函数</a:t>
              </a:r>
              <a:r>
                <a:rPr kumimoji="1" lang="zh-CN" altLang="en-US" sz="2200" b="1">
                  <a:solidFill>
                    <a:srgbClr val="FFFF00"/>
                  </a:solidFill>
                </a:rPr>
                <a:t> </a:t>
              </a:r>
            </a:p>
          </p:txBody>
        </p:sp>
        <p:graphicFrame>
          <p:nvGraphicFramePr>
            <p:cNvPr id="49176" name="Object 14"/>
            <p:cNvGraphicFramePr>
              <a:graphicFrameLocks noChangeAspect="1"/>
            </p:cNvGraphicFramePr>
            <p:nvPr/>
          </p:nvGraphicFramePr>
          <p:xfrm>
            <a:off x="1591" y="1311"/>
            <a:ext cx="2595" cy="479"/>
          </p:xfrm>
          <a:graphic>
            <a:graphicData uri="http://schemas.openxmlformats.org/presentationml/2006/ole">
              <mc:AlternateContent xmlns:mc="http://schemas.openxmlformats.org/markup-compatibility/2006">
                <mc:Choice xmlns:v="urn:schemas-microsoft-com:vml" Requires="v">
                  <p:oleObj spid="_x0000_s89138" name="Equation" r:id="rId4" imgW="2120760" imgH="380880" progId="Equation.DSMT4">
                    <p:embed/>
                  </p:oleObj>
                </mc:Choice>
                <mc:Fallback>
                  <p:oleObj name="Equation" r:id="rId4" imgW="2120760" imgH="380880" progId="Equation.DSMT4">
                    <p:embed/>
                    <p:pic>
                      <p:nvPicPr>
                        <p:cNvPr id="49176" name="Object 14"/>
                        <p:cNvPicPr>
                          <a:picLocks noChangeAspect="1" noChangeArrowheads="1"/>
                        </p:cNvPicPr>
                        <p:nvPr/>
                      </p:nvPicPr>
                      <p:blipFill>
                        <a:blip r:embed="rId5"/>
                        <a:srcRect/>
                        <a:stretch>
                          <a:fillRect/>
                        </a:stretch>
                      </p:blipFill>
                      <p:spPr bwMode="auto">
                        <a:xfrm>
                          <a:off x="1591" y="1311"/>
                          <a:ext cx="2595" cy="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p:cNvGrpSpPr>
            <a:grpSpLocks/>
          </p:cNvGrpSpPr>
          <p:nvPr/>
        </p:nvGrpSpPr>
        <p:grpSpPr bwMode="auto">
          <a:xfrm>
            <a:off x="1114188" y="2479359"/>
            <a:ext cx="3862388" cy="622301"/>
            <a:chOff x="385" y="187"/>
            <a:chExt cx="2433" cy="392"/>
          </a:xfrm>
        </p:grpSpPr>
        <p:sp>
          <p:nvSpPr>
            <p:cNvPr id="49173" name="Text Box 5"/>
            <p:cNvSpPr txBox="1">
              <a:spLocks noChangeArrowheads="1"/>
            </p:cNvSpPr>
            <p:nvPr/>
          </p:nvSpPr>
          <p:spPr bwMode="auto">
            <a:xfrm>
              <a:off x="385" y="250"/>
              <a:ext cx="145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3366CC"/>
                  </a:solidFill>
                  <a:sym typeface="Wingdings" panose="05000000000000000000" pitchFamily="2" charset="2"/>
                </a:rPr>
                <a:t> </a:t>
              </a:r>
              <a:r>
                <a:rPr kumimoji="1" lang="zh-CN" altLang="en-US" sz="2200" b="1" dirty="0">
                  <a:solidFill>
                    <a:srgbClr val="3366CC"/>
                  </a:solidFill>
                </a:rPr>
                <a:t>波函数为 </a:t>
              </a:r>
            </a:p>
          </p:txBody>
        </p:sp>
        <p:graphicFrame>
          <p:nvGraphicFramePr>
            <p:cNvPr id="49174" name="Object 6"/>
            <p:cNvGraphicFramePr>
              <a:graphicFrameLocks noChangeAspect="1"/>
            </p:cNvGraphicFramePr>
            <p:nvPr/>
          </p:nvGraphicFramePr>
          <p:xfrm>
            <a:off x="1447" y="187"/>
            <a:ext cx="1371" cy="392"/>
          </p:xfrm>
          <a:graphic>
            <a:graphicData uri="http://schemas.openxmlformats.org/presentationml/2006/ole">
              <mc:AlternateContent xmlns:mc="http://schemas.openxmlformats.org/markup-compatibility/2006">
                <mc:Choice xmlns:v="urn:schemas-microsoft-com:vml" Requires="v">
                  <p:oleObj spid="_x0000_s89139" name="Equation" r:id="rId6" imgW="1231560" imgH="342720" progId="Equation.DSMT4">
                    <p:embed/>
                  </p:oleObj>
                </mc:Choice>
                <mc:Fallback>
                  <p:oleObj name="Equation" r:id="rId6" imgW="1231560" imgH="342720" progId="Equation.DSMT4">
                    <p:embed/>
                    <p:pic>
                      <p:nvPicPr>
                        <p:cNvPr id="49174" name="Object 6"/>
                        <p:cNvPicPr>
                          <a:picLocks noChangeAspect="1" noChangeArrowheads="1"/>
                        </p:cNvPicPr>
                        <p:nvPr/>
                      </p:nvPicPr>
                      <p:blipFill>
                        <a:blip r:embed="rId7"/>
                        <a:srcRect/>
                        <a:stretch>
                          <a:fillRect/>
                        </a:stretch>
                      </p:blipFill>
                      <p:spPr bwMode="auto">
                        <a:xfrm>
                          <a:off x="1447" y="187"/>
                          <a:ext cx="137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组合 22"/>
          <p:cNvGrpSpPr>
            <a:grpSpLocks/>
          </p:cNvGrpSpPr>
          <p:nvPr/>
        </p:nvGrpSpPr>
        <p:grpSpPr bwMode="auto">
          <a:xfrm>
            <a:off x="1095138" y="3168334"/>
            <a:ext cx="5045076" cy="842962"/>
            <a:chOff x="446088" y="3249664"/>
            <a:chExt cx="5045088" cy="842911"/>
          </a:xfrm>
        </p:grpSpPr>
        <p:sp>
          <p:nvSpPr>
            <p:cNvPr id="7" name="Text Box 8"/>
            <p:cNvSpPr txBox="1">
              <a:spLocks noChangeArrowheads="1"/>
            </p:cNvSpPr>
            <p:nvPr/>
          </p:nvSpPr>
          <p:spPr bwMode="auto">
            <a:xfrm>
              <a:off x="446088" y="3527460"/>
              <a:ext cx="2160592" cy="430861"/>
            </a:xfrm>
            <a:prstGeom prst="rect">
              <a:avLst/>
            </a:prstGeom>
            <a:noFill/>
            <a:ln w="31750">
              <a:noFill/>
              <a:miter lim="800000"/>
              <a:headEnd/>
              <a:tailEnd/>
            </a:ln>
          </p:spPr>
          <p:txBody>
            <a:bodyPr>
              <a:spAutoFit/>
            </a:bodyPr>
            <a:lstStyle/>
            <a:p>
              <a:pPr eaLnBrk="1" hangingPunct="1">
                <a:spcBef>
                  <a:spcPct val="50000"/>
                </a:spcBef>
                <a:defRPr/>
              </a:pPr>
              <a:r>
                <a:rPr lang="zh-CN" altLang="en-US" sz="2200" b="1" dirty="0">
                  <a:solidFill>
                    <a:srgbClr val="3366CC"/>
                  </a:solidFill>
                </a:rPr>
                <a:t>代入自然条件</a:t>
              </a:r>
            </a:p>
          </p:txBody>
        </p:sp>
        <p:graphicFrame>
          <p:nvGraphicFramePr>
            <p:cNvPr id="49172" name="Object 11"/>
            <p:cNvGraphicFramePr>
              <a:graphicFrameLocks noChangeAspect="1"/>
            </p:cNvGraphicFramePr>
            <p:nvPr/>
          </p:nvGraphicFramePr>
          <p:xfrm>
            <a:off x="2339980" y="3249664"/>
            <a:ext cx="3151196" cy="842911"/>
          </p:xfrm>
          <a:graphic>
            <a:graphicData uri="http://schemas.openxmlformats.org/presentationml/2006/ole">
              <mc:AlternateContent xmlns:mc="http://schemas.openxmlformats.org/markup-compatibility/2006">
                <mc:Choice xmlns:v="urn:schemas-microsoft-com:vml" Requires="v">
                  <p:oleObj spid="_x0000_s89140" name="Equation" r:id="rId8" imgW="1701720" imgH="444240" progId="Equation.DSMT4">
                    <p:embed/>
                  </p:oleObj>
                </mc:Choice>
                <mc:Fallback>
                  <p:oleObj name="Equation" r:id="rId8" imgW="1701720" imgH="444240" progId="Equation.DSMT4">
                    <p:embed/>
                    <p:pic>
                      <p:nvPicPr>
                        <p:cNvPr id="49172" name="Object 11"/>
                        <p:cNvPicPr>
                          <a:picLocks noChangeAspect="1" noChangeArrowheads="1"/>
                        </p:cNvPicPr>
                        <p:nvPr/>
                      </p:nvPicPr>
                      <p:blipFill>
                        <a:blip r:embed="rId9"/>
                        <a:srcRect/>
                        <a:stretch>
                          <a:fillRect/>
                        </a:stretch>
                      </p:blipFill>
                      <p:spPr bwMode="auto">
                        <a:xfrm>
                          <a:off x="2339980" y="3249664"/>
                          <a:ext cx="3151196" cy="84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23"/>
          <p:cNvGrpSpPr>
            <a:grpSpLocks/>
          </p:cNvGrpSpPr>
          <p:nvPr/>
        </p:nvGrpSpPr>
        <p:grpSpPr bwMode="auto">
          <a:xfrm>
            <a:off x="6777673" y="2760664"/>
            <a:ext cx="609600" cy="1152525"/>
            <a:chOff x="5751348" y="2760663"/>
            <a:chExt cx="609789" cy="1152525"/>
          </a:xfrm>
        </p:grpSpPr>
        <p:sp>
          <p:nvSpPr>
            <p:cNvPr id="49169" name="AutoShape 15"/>
            <p:cNvSpPr>
              <a:spLocks/>
            </p:cNvSpPr>
            <p:nvPr/>
          </p:nvSpPr>
          <p:spPr bwMode="auto">
            <a:xfrm>
              <a:off x="5751348" y="2760663"/>
              <a:ext cx="71437" cy="1152525"/>
            </a:xfrm>
            <a:prstGeom prst="rightBrace">
              <a:avLst>
                <a:gd name="adj1" fmla="val 134445"/>
                <a:gd name="adj2" fmla="val 50000"/>
              </a:avLst>
            </a:prstGeom>
            <a:noFill/>
            <a:ln w="190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endParaRPr lang="zh-CN" altLang="en-US" sz="2000">
                <a:solidFill>
                  <a:srgbClr val="0000FF"/>
                </a:solidFill>
              </a:endParaRPr>
            </a:p>
          </p:txBody>
        </p:sp>
        <p:sp>
          <p:nvSpPr>
            <p:cNvPr id="49170" name="AutoShape 16"/>
            <p:cNvSpPr>
              <a:spLocks noChangeArrowheads="1"/>
            </p:cNvSpPr>
            <p:nvPr/>
          </p:nvSpPr>
          <p:spPr bwMode="auto">
            <a:xfrm>
              <a:off x="5929137" y="3263900"/>
              <a:ext cx="432000" cy="144463"/>
            </a:xfrm>
            <a:prstGeom prst="rightArrow">
              <a:avLst>
                <a:gd name="adj1" fmla="val 50000"/>
                <a:gd name="adj2" fmla="val 99721"/>
              </a:avLst>
            </a:prstGeom>
            <a:noFill/>
            <a:ln w="1905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endParaRPr lang="zh-CN" altLang="en-US" sz="2000">
                <a:solidFill>
                  <a:srgbClr val="0000FF"/>
                </a:solidFill>
              </a:endParaRPr>
            </a:p>
          </p:txBody>
        </p:sp>
      </p:grpSp>
      <p:grpSp>
        <p:nvGrpSpPr>
          <p:cNvPr id="6" name="Group 22"/>
          <p:cNvGrpSpPr>
            <a:grpSpLocks/>
          </p:cNvGrpSpPr>
          <p:nvPr/>
        </p:nvGrpSpPr>
        <p:grpSpPr bwMode="auto">
          <a:xfrm>
            <a:off x="1075453" y="5114608"/>
            <a:ext cx="6583362" cy="1565276"/>
            <a:chOff x="340" y="1911"/>
            <a:chExt cx="4147" cy="986"/>
          </a:xfrm>
        </p:grpSpPr>
        <p:sp>
          <p:nvSpPr>
            <p:cNvPr id="49167" name="Text Box 20"/>
            <p:cNvSpPr txBox="1">
              <a:spLocks noChangeArrowheads="1"/>
            </p:cNvSpPr>
            <p:nvPr/>
          </p:nvSpPr>
          <p:spPr bwMode="auto">
            <a:xfrm>
              <a:off x="340" y="2025"/>
              <a:ext cx="117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solidFill>
                    <a:srgbClr val="C00000"/>
                  </a:solidFill>
                </a:rPr>
                <a:t>本征能量 </a:t>
              </a:r>
            </a:p>
          </p:txBody>
        </p:sp>
        <p:graphicFrame>
          <p:nvGraphicFramePr>
            <p:cNvPr id="49168" name="Object 21"/>
            <p:cNvGraphicFramePr>
              <a:graphicFrameLocks noChangeAspect="1"/>
            </p:cNvGraphicFramePr>
            <p:nvPr/>
          </p:nvGraphicFramePr>
          <p:xfrm>
            <a:off x="1697" y="1911"/>
            <a:ext cx="2790" cy="986"/>
          </p:xfrm>
          <a:graphic>
            <a:graphicData uri="http://schemas.openxmlformats.org/presentationml/2006/ole">
              <mc:AlternateContent xmlns:mc="http://schemas.openxmlformats.org/markup-compatibility/2006">
                <mc:Choice xmlns:v="urn:schemas-microsoft-com:vml" Requires="v">
                  <p:oleObj spid="_x0000_s89141" name="Equation" r:id="rId10" imgW="2387520" imgH="838080" progId="Equation.DSMT4">
                    <p:embed/>
                  </p:oleObj>
                </mc:Choice>
                <mc:Fallback>
                  <p:oleObj name="Equation" r:id="rId10" imgW="2387520" imgH="838080" progId="Equation.DSMT4">
                    <p:embed/>
                    <p:pic>
                      <p:nvPicPr>
                        <p:cNvPr id="49168" name="Object 21"/>
                        <p:cNvPicPr>
                          <a:picLocks noChangeAspect="1" noChangeArrowheads="1"/>
                        </p:cNvPicPr>
                        <p:nvPr/>
                      </p:nvPicPr>
                      <p:blipFill>
                        <a:blip r:embed="rId11"/>
                        <a:srcRect/>
                        <a:stretch>
                          <a:fillRect/>
                        </a:stretch>
                      </p:blipFill>
                      <p:spPr bwMode="auto">
                        <a:xfrm>
                          <a:off x="1697" y="1911"/>
                          <a:ext cx="2790" cy="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9" name="Picture 21" descr="C:\Users\Administrator\Desktop\图片4.bmp"/>
          <p:cNvPicPr>
            <a:picLocks noChangeAspect="1" noChangeArrowheads="1"/>
          </p:cNvPicPr>
          <p:nvPr/>
        </p:nvPicPr>
        <p:blipFill>
          <a:blip r:embed="rId12"/>
          <a:srcRect/>
          <a:stretch>
            <a:fillRect/>
          </a:stretch>
        </p:blipFill>
        <p:spPr bwMode="auto">
          <a:xfrm>
            <a:off x="8853489" y="625477"/>
            <a:ext cx="3076575" cy="2182813"/>
          </a:xfrm>
          <a:prstGeom prst="rect">
            <a:avLst/>
          </a:prstGeom>
          <a:noFill/>
          <a:ln>
            <a:solidFill>
              <a:schemeClr val="accent6"/>
            </a:solidFill>
          </a:ln>
        </p:spPr>
      </p:pic>
      <p:grpSp>
        <p:nvGrpSpPr>
          <p:cNvPr id="49160" name="组合 22"/>
          <p:cNvGrpSpPr>
            <a:grpSpLocks/>
          </p:cNvGrpSpPr>
          <p:nvPr/>
        </p:nvGrpSpPr>
        <p:grpSpPr bwMode="auto">
          <a:xfrm>
            <a:off x="769066" y="806133"/>
            <a:ext cx="5348921" cy="1495424"/>
            <a:chOff x="536577" y="873167"/>
            <a:chExt cx="5348887" cy="1495384"/>
          </a:xfrm>
        </p:grpSpPr>
        <p:grpSp>
          <p:nvGrpSpPr>
            <p:cNvPr id="49163" name="组合 21"/>
            <p:cNvGrpSpPr>
              <a:grpSpLocks/>
            </p:cNvGrpSpPr>
            <p:nvPr/>
          </p:nvGrpSpPr>
          <p:grpSpPr bwMode="auto">
            <a:xfrm>
              <a:off x="536577" y="873167"/>
              <a:ext cx="5253639" cy="1495384"/>
              <a:chOff x="536577" y="873170"/>
              <a:chExt cx="5253641" cy="1495646"/>
            </a:xfrm>
          </p:grpSpPr>
          <p:sp>
            <p:nvSpPr>
              <p:cNvPr id="8" name="Text Box 28"/>
              <p:cNvSpPr txBox="1">
                <a:spLocks noChangeArrowheads="1"/>
              </p:cNvSpPr>
              <p:nvPr/>
            </p:nvSpPr>
            <p:spPr bwMode="auto">
              <a:xfrm>
                <a:off x="536577" y="873170"/>
                <a:ext cx="2232011" cy="433132"/>
              </a:xfrm>
              <a:prstGeom prst="rect">
                <a:avLst/>
              </a:prstGeom>
              <a:noFill/>
              <a:ln w="38100">
                <a:noFill/>
                <a:miter lim="800000"/>
                <a:headEnd/>
                <a:tailEnd type="none" w="sm" len="lg"/>
              </a:ln>
            </p:spPr>
            <p:txBody>
              <a:bodyPr lIns="90000" tIns="46800" rIns="90000" bIns="46800">
                <a:spAutoFit/>
              </a:bodyPr>
              <a:lstStyle/>
              <a:p>
                <a:pPr eaLnBrk="1" hangingPunct="1">
                  <a:spcBef>
                    <a:spcPct val="50000"/>
                  </a:spcBef>
                  <a:defRPr/>
                </a:pPr>
                <a:r>
                  <a:rPr kumimoji="1" lang="zh-CN" altLang="en-US" sz="2200" b="1" dirty="0"/>
                  <a:t>边界条件代入</a:t>
                </a:r>
              </a:p>
            </p:txBody>
          </p:sp>
          <p:graphicFrame>
            <p:nvGraphicFramePr>
              <p:cNvPr id="49166" name="Object 32"/>
              <p:cNvGraphicFramePr>
                <a:graphicFrameLocks noChangeAspect="1"/>
              </p:cNvGraphicFramePr>
              <p:nvPr>
                <p:extLst>
                  <p:ext uri="{D42A27DB-BD31-4B8C-83A1-F6EECF244321}">
                    <p14:modId xmlns:p14="http://schemas.microsoft.com/office/powerpoint/2010/main" val="1393335112"/>
                  </p:ext>
                </p:extLst>
              </p:nvPr>
            </p:nvGraphicFramePr>
            <p:xfrm>
              <a:off x="1865943" y="1482860"/>
              <a:ext cx="3924275" cy="885956"/>
            </p:xfrm>
            <a:graphic>
              <a:graphicData uri="http://schemas.openxmlformats.org/presentationml/2006/ole">
                <mc:AlternateContent xmlns:mc="http://schemas.openxmlformats.org/markup-compatibility/2006">
                  <mc:Choice xmlns:v="urn:schemas-microsoft-com:vml" Requires="v">
                    <p:oleObj spid="_x0000_s89142" name="Equation" r:id="rId13" imgW="2095200" imgH="469800" progId="Equation.DSMT4">
                      <p:embed/>
                    </p:oleObj>
                  </mc:Choice>
                  <mc:Fallback>
                    <p:oleObj name="Equation" r:id="rId13" imgW="2095200" imgH="469800" progId="Equation.DSMT4">
                      <p:embed/>
                      <p:pic>
                        <p:nvPicPr>
                          <p:cNvPr id="49166" name="Object 32"/>
                          <p:cNvPicPr>
                            <a:picLocks noChangeAspect="1" noChangeArrowheads="1"/>
                          </p:cNvPicPr>
                          <p:nvPr/>
                        </p:nvPicPr>
                        <p:blipFill>
                          <a:blip r:embed="rId14"/>
                          <a:srcRect/>
                          <a:stretch>
                            <a:fillRect/>
                          </a:stretch>
                        </p:blipFill>
                        <p:spPr bwMode="auto">
                          <a:xfrm>
                            <a:off x="1865943" y="1482860"/>
                            <a:ext cx="3924275" cy="88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9164" name="Object 27"/>
            <p:cNvGraphicFramePr>
              <a:graphicFrameLocks noChangeAspect="1"/>
            </p:cNvGraphicFramePr>
            <p:nvPr>
              <p:extLst>
                <p:ext uri="{D42A27DB-BD31-4B8C-83A1-F6EECF244321}">
                  <p14:modId xmlns:p14="http://schemas.microsoft.com/office/powerpoint/2010/main" val="2773364471"/>
                </p:ext>
              </p:extLst>
            </p:nvPr>
          </p:nvGraphicFramePr>
          <p:xfrm>
            <a:off x="2696198" y="881104"/>
            <a:ext cx="3189266" cy="406389"/>
          </p:xfrm>
          <a:graphic>
            <a:graphicData uri="http://schemas.openxmlformats.org/presentationml/2006/ole">
              <mc:AlternateContent xmlns:mc="http://schemas.openxmlformats.org/markup-compatibility/2006">
                <mc:Choice xmlns:v="urn:schemas-microsoft-com:vml" Requires="v">
                  <p:oleObj spid="_x0000_s89143" name="Equation" r:id="rId15" imgW="1663560" imgH="203040" progId="Equation.DSMT4">
                    <p:embed/>
                  </p:oleObj>
                </mc:Choice>
                <mc:Fallback>
                  <p:oleObj name="Equation" r:id="rId15" imgW="1663560" imgH="203040" progId="Equation.DSMT4">
                    <p:embed/>
                    <p:pic>
                      <p:nvPicPr>
                        <p:cNvPr id="49164" name="Object 27"/>
                        <p:cNvPicPr>
                          <a:picLocks noChangeAspect="1" noChangeArrowheads="1"/>
                        </p:cNvPicPr>
                        <p:nvPr/>
                      </p:nvPicPr>
                      <p:blipFill>
                        <a:blip r:embed="rId16"/>
                        <a:srcRect/>
                        <a:stretch>
                          <a:fillRect/>
                        </a:stretch>
                      </p:blipFill>
                      <p:spPr bwMode="auto">
                        <a:xfrm>
                          <a:off x="2696198" y="881104"/>
                          <a:ext cx="3189266" cy="40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 name="TextBox 22"/>
          <p:cNvSpPr txBox="1">
            <a:spLocks noChangeArrowheads="1"/>
          </p:cNvSpPr>
          <p:nvPr/>
        </p:nvSpPr>
        <p:spPr bwMode="auto">
          <a:xfrm>
            <a:off x="8688389" y="4479925"/>
            <a:ext cx="1474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000" b="1" dirty="0">
                <a:solidFill>
                  <a:srgbClr val="3366CC"/>
                </a:solidFill>
              </a:rPr>
              <a:t>本征波函数</a:t>
            </a:r>
          </a:p>
        </p:txBody>
      </p:sp>
      <p:sp>
        <p:nvSpPr>
          <p:cNvPr id="25" name="文本框 24">
            <a:extLst>
              <a:ext uri="{FF2B5EF4-FFF2-40B4-BE49-F238E27FC236}">
                <a16:creationId xmlns:a16="http://schemas.microsoft.com/office/drawing/2014/main" id="{046B5345-0400-4BF1-8474-799E2AE5D319}"/>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690246" y="651588"/>
            <a:ext cx="10262234" cy="171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square"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30000"/>
              </a:lnSpc>
              <a:spcBef>
                <a:spcPct val="50000"/>
              </a:spcBef>
              <a:buClrTx/>
              <a:buSzTx/>
              <a:buFontTx/>
              <a:buNone/>
            </a:pPr>
            <a:r>
              <a:rPr kumimoji="1" lang="zh-CN" altLang="en-US" sz="2200" b="1" dirty="0">
                <a:solidFill>
                  <a:srgbClr val="660066"/>
                </a:solidFill>
              </a:rPr>
              <a:t>例</a:t>
            </a:r>
            <a:r>
              <a:rPr kumimoji="1" lang="en-US" altLang="zh-CN" sz="2200" b="1" dirty="0">
                <a:solidFill>
                  <a:srgbClr val="660066"/>
                </a:solidFill>
              </a:rPr>
              <a:t>17.4.2</a:t>
            </a:r>
            <a:r>
              <a:rPr kumimoji="1" lang="zh-CN" altLang="en-US" sz="2200" b="1" dirty="0">
                <a:solidFill>
                  <a:srgbClr val="0000FF"/>
                </a:solidFill>
              </a:rPr>
              <a:t>：设质量为</a:t>
            </a:r>
            <a:r>
              <a:rPr kumimoji="1" lang="en-US" altLang="zh-CN" sz="2200" b="1" i="1" dirty="0">
                <a:solidFill>
                  <a:srgbClr val="C00000"/>
                </a:solidFill>
              </a:rPr>
              <a:t>m</a:t>
            </a:r>
            <a:r>
              <a:rPr kumimoji="1" lang="zh-CN" altLang="en-US" sz="2200" b="1" dirty="0">
                <a:solidFill>
                  <a:srgbClr val="0000FF"/>
                </a:solidFill>
              </a:rPr>
              <a:t>的粒子处在宽度为</a:t>
            </a:r>
            <a:r>
              <a:rPr kumimoji="1" lang="en-US" altLang="zh-CN" sz="2200" b="1" i="1" dirty="0">
                <a:solidFill>
                  <a:srgbClr val="C00000"/>
                </a:solidFill>
              </a:rPr>
              <a:t>a</a:t>
            </a:r>
            <a:r>
              <a:rPr kumimoji="1" lang="zh-CN" altLang="en-US" sz="2200" b="1" dirty="0">
                <a:solidFill>
                  <a:srgbClr val="0000FF"/>
                </a:solidFill>
              </a:rPr>
              <a:t>的一维无限深方势阱中</a:t>
            </a:r>
          </a:p>
          <a:p>
            <a:pPr eaLnBrk="1" hangingPunct="1">
              <a:lnSpc>
                <a:spcPct val="130000"/>
              </a:lnSpc>
              <a:spcBef>
                <a:spcPct val="50000"/>
              </a:spcBef>
              <a:buClrTx/>
              <a:buSzTx/>
              <a:buFontTx/>
              <a:buNone/>
            </a:pPr>
            <a:r>
              <a:rPr kumimoji="1" lang="zh-CN" altLang="en-US" sz="2200" b="1" dirty="0">
                <a:solidFill>
                  <a:srgbClr val="660066"/>
                </a:solidFill>
              </a:rPr>
              <a:t>求</a:t>
            </a:r>
            <a:r>
              <a:rPr kumimoji="1" lang="zh-CN" altLang="en-US" sz="2200" b="1" dirty="0">
                <a:solidFill>
                  <a:srgbClr val="0000FF"/>
                </a:solidFill>
              </a:rPr>
              <a:t>：</a:t>
            </a:r>
            <a:r>
              <a:rPr kumimoji="1" lang="en-US" altLang="zh-CN" sz="2200" b="1" dirty="0">
                <a:solidFill>
                  <a:srgbClr val="0000FF"/>
                </a:solidFill>
              </a:rPr>
              <a:t>(1) </a:t>
            </a:r>
            <a:r>
              <a:rPr kumimoji="1" lang="zh-CN" altLang="en-US" sz="2200" b="1" dirty="0">
                <a:solidFill>
                  <a:srgbClr val="0000FF"/>
                </a:solidFill>
              </a:rPr>
              <a:t>粒子在</a:t>
            </a:r>
            <a:r>
              <a:rPr kumimoji="1" lang="en-US" altLang="zh-CN" sz="2200" b="1" dirty="0">
                <a:solidFill>
                  <a:srgbClr val="C00000"/>
                </a:solidFill>
              </a:rPr>
              <a:t>0&lt;</a:t>
            </a:r>
            <a:r>
              <a:rPr kumimoji="1" lang="en-US" altLang="zh-CN" sz="2200" b="1" i="1" dirty="0" err="1">
                <a:solidFill>
                  <a:srgbClr val="C00000"/>
                </a:solidFill>
              </a:rPr>
              <a:t>x</a:t>
            </a:r>
            <a:r>
              <a:rPr kumimoji="1" lang="en-US" altLang="zh-CN" sz="2200" b="1" dirty="0" err="1">
                <a:solidFill>
                  <a:srgbClr val="C00000"/>
                </a:solidFill>
                <a:sym typeface="Symbol" panose="05050102010706020507" pitchFamily="18" charset="2"/>
              </a:rPr>
              <a:t></a:t>
            </a:r>
            <a:r>
              <a:rPr kumimoji="1" lang="en-US" altLang="zh-CN" sz="2200" b="1" i="1" dirty="0" err="1">
                <a:solidFill>
                  <a:srgbClr val="C00000"/>
                </a:solidFill>
              </a:rPr>
              <a:t>a</a:t>
            </a:r>
            <a:r>
              <a:rPr kumimoji="1" lang="en-US" altLang="zh-CN" sz="2200" b="1" dirty="0">
                <a:solidFill>
                  <a:srgbClr val="C00000"/>
                </a:solidFill>
              </a:rPr>
              <a:t>/4</a:t>
            </a:r>
            <a:r>
              <a:rPr kumimoji="1" lang="zh-CN" altLang="en-US" sz="2200" b="1" dirty="0">
                <a:solidFill>
                  <a:srgbClr val="0000FF"/>
                </a:solidFill>
              </a:rPr>
              <a:t>区间中出现的概率，并算出</a:t>
            </a:r>
            <a:r>
              <a:rPr kumimoji="1" lang="en-US" altLang="zh-CN" sz="2200" b="1" i="1" dirty="0">
                <a:solidFill>
                  <a:srgbClr val="0000FF"/>
                </a:solidFill>
              </a:rPr>
              <a:t>n</a:t>
            </a:r>
            <a:r>
              <a:rPr kumimoji="1" lang="en-US" altLang="zh-CN" sz="2200" b="1" dirty="0">
                <a:solidFill>
                  <a:srgbClr val="0000FF"/>
                </a:solidFill>
              </a:rPr>
              <a:t>=1</a:t>
            </a:r>
            <a:r>
              <a:rPr kumimoji="1" lang="zh-CN" altLang="en-US" sz="2200" b="1" dirty="0">
                <a:solidFill>
                  <a:srgbClr val="0000FF"/>
                </a:solidFill>
              </a:rPr>
              <a:t>和</a:t>
            </a:r>
            <a:r>
              <a:rPr kumimoji="1" lang="en-US" altLang="zh-CN" sz="2200" b="1" i="1" dirty="0">
                <a:solidFill>
                  <a:srgbClr val="0000FF"/>
                </a:solidFill>
              </a:rPr>
              <a:t>n</a:t>
            </a:r>
            <a:r>
              <a:rPr kumimoji="1" lang="en-US" altLang="zh-CN" sz="2200" b="1" dirty="0">
                <a:solidFill>
                  <a:srgbClr val="0000FF"/>
                </a:solidFill>
              </a:rPr>
              <a:t>=</a:t>
            </a:r>
            <a:r>
              <a:rPr kumimoji="1" lang="en-US" altLang="zh-CN" sz="2200" b="1" dirty="0">
                <a:solidFill>
                  <a:srgbClr val="0000FF"/>
                </a:solidFill>
                <a:sym typeface="Symbol" panose="05050102010706020507" pitchFamily="18" charset="2"/>
              </a:rPr>
              <a:t></a:t>
            </a:r>
            <a:r>
              <a:rPr kumimoji="1" lang="zh-CN" altLang="en-US" sz="2200" b="1" dirty="0">
                <a:solidFill>
                  <a:srgbClr val="0000FF"/>
                </a:solidFill>
              </a:rPr>
              <a:t>时的概率值</a:t>
            </a:r>
          </a:p>
          <a:p>
            <a:pPr eaLnBrk="1" hangingPunct="1">
              <a:lnSpc>
                <a:spcPct val="130000"/>
              </a:lnSpc>
              <a:spcBef>
                <a:spcPct val="50000"/>
              </a:spcBef>
              <a:buClrTx/>
              <a:buSzTx/>
              <a:buFontTx/>
              <a:buNone/>
            </a:pPr>
            <a:r>
              <a:rPr kumimoji="1" lang="zh-CN" altLang="en-US" sz="2200" b="1" dirty="0">
                <a:solidFill>
                  <a:srgbClr val="0000FF"/>
                </a:solidFill>
              </a:rPr>
              <a:t>　　</a:t>
            </a:r>
            <a:r>
              <a:rPr kumimoji="1" lang="en-US" altLang="zh-CN" sz="2200" b="1" dirty="0">
                <a:solidFill>
                  <a:srgbClr val="0000FF"/>
                </a:solidFill>
              </a:rPr>
              <a:t>(2) </a:t>
            </a:r>
            <a:r>
              <a:rPr kumimoji="1" lang="zh-CN" altLang="en-US" sz="2200" b="1" dirty="0">
                <a:solidFill>
                  <a:srgbClr val="0000FF"/>
                </a:solidFill>
              </a:rPr>
              <a:t>在哪些量子态上，</a:t>
            </a:r>
            <a:r>
              <a:rPr kumimoji="1" lang="en-US" altLang="zh-CN" sz="2200" b="1" i="1" dirty="0">
                <a:solidFill>
                  <a:srgbClr val="C00000"/>
                </a:solidFill>
              </a:rPr>
              <a:t>a</a:t>
            </a:r>
            <a:r>
              <a:rPr kumimoji="1" lang="en-US" altLang="zh-CN" sz="2200" b="1" dirty="0">
                <a:solidFill>
                  <a:srgbClr val="C00000"/>
                </a:solidFill>
              </a:rPr>
              <a:t>/4</a:t>
            </a:r>
            <a:r>
              <a:rPr kumimoji="1" lang="zh-CN" altLang="en-US" sz="2200" b="1" dirty="0">
                <a:solidFill>
                  <a:srgbClr val="0000FF"/>
                </a:solidFill>
              </a:rPr>
              <a:t>处概率密度最大？   </a:t>
            </a:r>
          </a:p>
        </p:txBody>
      </p:sp>
      <p:sp>
        <p:nvSpPr>
          <p:cNvPr id="265221" name="Text Box 5"/>
          <p:cNvSpPr txBox="1">
            <a:spLocks noChangeArrowheads="1"/>
          </p:cNvSpPr>
          <p:nvPr/>
        </p:nvSpPr>
        <p:spPr bwMode="auto">
          <a:xfrm>
            <a:off x="690246" y="2749162"/>
            <a:ext cx="5903913"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660066"/>
                </a:solidFill>
              </a:rPr>
              <a:t>解：</a:t>
            </a:r>
            <a:r>
              <a:rPr kumimoji="1" lang="en-US" altLang="zh-CN" sz="2200" b="1" dirty="0">
                <a:solidFill>
                  <a:srgbClr val="660066"/>
                </a:solidFill>
              </a:rPr>
              <a:t>(1)  </a:t>
            </a:r>
            <a:r>
              <a:rPr kumimoji="1" lang="zh-CN" altLang="en-US" sz="2200" b="1" dirty="0">
                <a:solidFill>
                  <a:srgbClr val="660066"/>
                </a:solidFill>
              </a:rPr>
              <a:t>粒子在</a:t>
            </a:r>
            <a:r>
              <a:rPr kumimoji="1" lang="en-US" altLang="zh-CN" sz="2200" b="1" dirty="0">
                <a:solidFill>
                  <a:srgbClr val="660066"/>
                </a:solidFill>
              </a:rPr>
              <a:t>0&lt;</a:t>
            </a:r>
            <a:r>
              <a:rPr kumimoji="1" lang="en-US" altLang="zh-CN" sz="2200" b="1" i="1" dirty="0" err="1">
                <a:solidFill>
                  <a:srgbClr val="660066"/>
                </a:solidFill>
              </a:rPr>
              <a:t>x</a:t>
            </a:r>
            <a:r>
              <a:rPr kumimoji="1" lang="en-US" altLang="zh-CN" sz="2200" b="1" dirty="0" err="1">
                <a:solidFill>
                  <a:srgbClr val="660066"/>
                </a:solidFill>
                <a:sym typeface="Symbol" panose="05050102010706020507" pitchFamily="18" charset="2"/>
              </a:rPr>
              <a:t></a:t>
            </a:r>
            <a:r>
              <a:rPr kumimoji="1" lang="en-US" altLang="zh-CN" sz="2200" b="1" i="1" dirty="0" err="1">
                <a:solidFill>
                  <a:srgbClr val="660066"/>
                </a:solidFill>
              </a:rPr>
              <a:t>a</a:t>
            </a:r>
            <a:r>
              <a:rPr kumimoji="1" lang="en-US" altLang="zh-CN" sz="2200" b="1" dirty="0">
                <a:solidFill>
                  <a:srgbClr val="660066"/>
                </a:solidFill>
              </a:rPr>
              <a:t>/4</a:t>
            </a:r>
            <a:r>
              <a:rPr kumimoji="1" lang="zh-CN" altLang="en-US" sz="2200" b="1" dirty="0">
                <a:solidFill>
                  <a:srgbClr val="660066"/>
                </a:solidFill>
              </a:rPr>
              <a:t>区间中出现的几率 </a:t>
            </a:r>
          </a:p>
        </p:txBody>
      </p:sp>
      <p:grpSp>
        <p:nvGrpSpPr>
          <p:cNvPr id="2" name="Group 6"/>
          <p:cNvGrpSpPr>
            <a:grpSpLocks/>
          </p:cNvGrpSpPr>
          <p:nvPr/>
        </p:nvGrpSpPr>
        <p:grpSpPr bwMode="auto">
          <a:xfrm>
            <a:off x="2089785" y="3140956"/>
            <a:ext cx="5878513" cy="839788"/>
            <a:chOff x="476" y="442"/>
            <a:chExt cx="3703" cy="529"/>
          </a:xfrm>
        </p:grpSpPr>
        <p:sp>
          <p:nvSpPr>
            <p:cNvPr id="52235" name="Text Box 7"/>
            <p:cNvSpPr txBox="1">
              <a:spLocks noChangeArrowheads="1"/>
            </p:cNvSpPr>
            <p:nvPr/>
          </p:nvSpPr>
          <p:spPr bwMode="auto">
            <a:xfrm>
              <a:off x="476" y="663"/>
              <a:ext cx="195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t>已知粒子定态波函数 </a:t>
              </a:r>
            </a:p>
          </p:txBody>
        </p:sp>
        <mc:AlternateContent xmlns:mc="http://schemas.openxmlformats.org/markup-compatibility/2006">
          <mc:Choice xmlns:a14="http://schemas.microsoft.com/office/drawing/2010/main" Requires="a14">
            <p:sp>
              <p:nvSpPr>
                <p:cNvPr id="52236" name="Object 8"/>
                <p:cNvSpPr txBox="1"/>
                <p:nvPr/>
              </p:nvSpPr>
              <p:spPr bwMode="auto">
                <a:xfrm>
                  <a:off x="2299" y="442"/>
                  <a:ext cx="1880" cy="529"/>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𝝍</m:t>
                            </m:r>
                          </m:e>
                          <m:sub>
                            <m:r>
                              <a:rPr lang="zh-CN" altLang="en-US" sz="2200" b="1" i="1">
                                <a:latin typeface="Cambria Math" panose="02040503050406030204" pitchFamily="18" charset="0"/>
                              </a:rPr>
                              <m:t>𝒏</m:t>
                            </m:r>
                          </m:sub>
                        </m:sSub>
                        <m:r>
                          <a:rPr lang="zh-CN" altLang="en-US" sz="2200" b="1" i="1">
                            <a:latin typeface="Cambria Math" panose="02040503050406030204" pitchFamily="18" charset="0"/>
                          </a:rPr>
                          <m:t>(</m:t>
                        </m:r>
                        <m:r>
                          <a:rPr lang="zh-CN" altLang="en-US" sz="2200" b="1" i="1">
                            <a:latin typeface="Cambria Math" panose="02040503050406030204" pitchFamily="18" charset="0"/>
                          </a:rPr>
                          <m:t>𝒙</m:t>
                        </m:r>
                        <m:r>
                          <a:rPr lang="zh-CN" altLang="en-US" sz="2200" b="1" i="1">
                            <a:latin typeface="Cambria Math" panose="02040503050406030204" pitchFamily="18" charset="0"/>
                          </a:rPr>
                          <m:t>)=</m:t>
                        </m:r>
                        <m:rad>
                          <m:radPr>
                            <m:degHide m:val="on"/>
                            <m:ctrlPr>
                              <a:rPr lang="zh-CN" altLang="en-US" sz="2200" b="1" i="1">
                                <a:latin typeface="Cambria Math" panose="02040503050406030204" pitchFamily="18" charset="0"/>
                              </a:rPr>
                            </m:ctrlPr>
                          </m:radPr>
                          <m:deg/>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𝟐</m:t>
                                </m:r>
                              </m:num>
                              <m:den>
                                <m:r>
                                  <a:rPr lang="zh-CN" altLang="en-US" sz="2200" b="1" i="1">
                                    <a:latin typeface="Cambria Math" panose="02040503050406030204" pitchFamily="18" charset="0"/>
                                  </a:rPr>
                                  <m:t>𝒂</m:t>
                                </m:r>
                              </m:den>
                            </m:f>
                          </m:e>
                        </m:rad>
                        <m:func>
                          <m:funcPr>
                            <m:ctrlPr>
                              <a:rPr lang="zh-CN" altLang="en-US" sz="2200" b="1" i="1">
                                <a:latin typeface="Cambria Math" panose="02040503050406030204" pitchFamily="18" charset="0"/>
                              </a:rPr>
                            </m:ctrlPr>
                          </m:funcPr>
                          <m:fName>
                            <m:r>
                              <a:rPr lang="zh-CN" altLang="en-US" sz="2200" b="1" i="1">
                                <a:latin typeface="Cambria Math" panose="02040503050406030204" pitchFamily="18" charset="0"/>
                              </a:rPr>
                              <m:t>𝒔𝒊𝒏</m:t>
                            </m:r>
                          </m:fName>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𝒂</m:t>
                                </m:r>
                              </m:den>
                            </m:f>
                          </m:e>
                        </m:func>
                        <m:r>
                          <a:rPr lang="zh-CN" altLang="en-US" sz="2200" b="1" i="1">
                            <a:latin typeface="Cambria Math" panose="02040503050406030204" pitchFamily="18" charset="0"/>
                          </a:rPr>
                          <m:t>𝒙</m:t>
                        </m:r>
                      </m:oMath>
                    </m:oMathPara>
                  </a14:m>
                  <a:endParaRPr lang="zh-CN" altLang="en-US" sz="2200" b="1" dirty="0"/>
                </a:p>
              </p:txBody>
            </p:sp>
          </mc:Choice>
          <mc:Fallback>
            <p:sp>
              <p:nvSpPr>
                <p:cNvPr id="52236" name="Object 8"/>
                <p:cNvSpPr txBox="1">
                  <a:spLocks noRot="1" noChangeAspect="1" noMove="1" noResize="1" noEditPoints="1" noAdjustHandles="1" noChangeArrowheads="1" noChangeShapeType="1" noTextEdit="1"/>
                </p:cNvSpPr>
                <p:nvPr/>
              </p:nvSpPr>
              <p:spPr bwMode="auto">
                <a:xfrm>
                  <a:off x="2299" y="442"/>
                  <a:ext cx="1880" cy="529"/>
                </a:xfrm>
                <a:prstGeom prst="rect">
                  <a:avLst/>
                </a:prstGeom>
                <a:blipFill>
                  <a:blip r:embed="rId2"/>
                  <a:stretch>
                    <a:fillRect b="-23913"/>
                  </a:stretch>
                </a:blipFill>
                <a:ln>
                  <a:noFill/>
                </a:ln>
              </p:spPr>
              <p:txBody>
                <a:bodyPr/>
                <a:lstStyle/>
                <a:p>
                  <a:r>
                    <a:rPr lang="zh-CN" altLang="en-US">
                      <a:noFill/>
                    </a:rPr>
                    <a:t> </a:t>
                  </a:r>
                </a:p>
              </p:txBody>
            </p:sp>
          </mc:Fallback>
        </mc:AlternateContent>
      </p:grpSp>
      <p:grpSp>
        <p:nvGrpSpPr>
          <p:cNvPr id="3" name="Group 9"/>
          <p:cNvGrpSpPr>
            <a:grpSpLocks/>
          </p:cNvGrpSpPr>
          <p:nvPr/>
        </p:nvGrpSpPr>
        <p:grpSpPr bwMode="auto">
          <a:xfrm>
            <a:off x="2150745" y="4362696"/>
            <a:ext cx="7542755" cy="703262"/>
            <a:chOff x="884" y="1183"/>
            <a:chExt cx="4180" cy="443"/>
          </a:xfrm>
        </p:grpSpPr>
        <p:sp>
          <p:nvSpPr>
            <p:cNvPr id="52233" name="Text Box 10"/>
            <p:cNvSpPr txBox="1">
              <a:spLocks noChangeArrowheads="1"/>
            </p:cNvSpPr>
            <p:nvPr/>
          </p:nvSpPr>
          <p:spPr bwMode="auto">
            <a:xfrm>
              <a:off x="884" y="1282"/>
              <a:ext cx="104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t>概率密度 </a:t>
              </a:r>
            </a:p>
          </p:txBody>
        </p:sp>
        <mc:AlternateContent xmlns:mc="http://schemas.openxmlformats.org/markup-compatibility/2006">
          <mc:Choice xmlns:a14="http://schemas.microsoft.com/office/drawing/2010/main" Requires="a14">
            <p:sp>
              <p:nvSpPr>
                <p:cNvPr id="52234" name="Object 11"/>
                <p:cNvSpPr txBox="1"/>
                <p:nvPr/>
              </p:nvSpPr>
              <p:spPr bwMode="auto">
                <a:xfrm>
                  <a:off x="2183" y="1183"/>
                  <a:ext cx="2881" cy="443"/>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𝝎</m:t>
                            </m:r>
                          </m:e>
                          <m:sub>
                            <m:r>
                              <a:rPr lang="zh-CN" altLang="en-US" sz="2200" b="1" i="1">
                                <a:latin typeface="Cambria Math" panose="02040503050406030204" pitchFamily="18" charset="0"/>
                              </a:rPr>
                              <m:t>𝒏</m:t>
                            </m:r>
                          </m:sub>
                        </m:sSub>
                        <m:r>
                          <a:rPr lang="zh-CN" altLang="en-US" sz="2200" b="1" i="1">
                            <a:latin typeface="Cambria Math" panose="02040503050406030204" pitchFamily="18" charset="0"/>
                          </a:rPr>
                          <m:t>(</m:t>
                        </m:r>
                        <m:r>
                          <a:rPr lang="zh-CN" altLang="en-US" sz="2200" b="1" i="1">
                            <a:latin typeface="Cambria Math" panose="02040503050406030204" pitchFamily="18" charset="0"/>
                          </a:rPr>
                          <m:t>𝒙</m:t>
                        </m:r>
                        <m:r>
                          <a:rPr lang="zh-CN" altLang="en-US" sz="2200" b="1" i="1">
                            <a:latin typeface="Cambria Math" panose="02040503050406030204" pitchFamily="18" charset="0"/>
                          </a:rPr>
                          <m:t>)=</m:t>
                        </m:r>
                        <m:sSup>
                          <m:sSupPr>
                            <m:ctrlPr>
                              <a:rPr lang="zh-CN" altLang="en-US" sz="2200" b="1" i="1">
                                <a:latin typeface="Cambria Math" panose="02040503050406030204" pitchFamily="18" charset="0"/>
                              </a:rPr>
                            </m:ctrlPr>
                          </m:sSupPr>
                          <m:e>
                            <m:d>
                              <m:dPr>
                                <m:begChr m:val="|"/>
                                <m:endChr m:val="|"/>
                                <m:ctrlPr>
                                  <a:rPr lang="zh-CN" altLang="en-US" sz="2200" b="1" i="1">
                                    <a:latin typeface="Cambria Math" panose="02040503050406030204" pitchFamily="18" charset="0"/>
                                  </a:rPr>
                                </m:ctrlPr>
                              </m:dPr>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𝝍</m:t>
                                    </m:r>
                                  </m:e>
                                  <m:sub>
                                    <m:r>
                                      <a:rPr lang="zh-CN" altLang="en-US" sz="2200" b="1" i="1">
                                        <a:latin typeface="Cambria Math" panose="02040503050406030204" pitchFamily="18" charset="0"/>
                                      </a:rPr>
                                      <m:t>𝒏</m:t>
                                    </m:r>
                                  </m:sub>
                                </m:sSub>
                                <m:r>
                                  <a:rPr lang="zh-CN" altLang="en-US" sz="2200" b="1" i="1">
                                    <a:latin typeface="Cambria Math" panose="02040503050406030204" pitchFamily="18" charset="0"/>
                                  </a:rPr>
                                  <m:t>(</m:t>
                                </m:r>
                                <m:r>
                                  <a:rPr lang="zh-CN" altLang="en-US" sz="2200" b="1" i="1">
                                    <a:latin typeface="Cambria Math" panose="02040503050406030204" pitchFamily="18" charset="0"/>
                                  </a:rPr>
                                  <m:t>𝒙</m:t>
                                </m:r>
                                <m:r>
                                  <a:rPr lang="zh-CN" altLang="en-US" sz="2200" b="1" i="1">
                                    <a:latin typeface="Cambria Math" panose="02040503050406030204" pitchFamily="18" charset="0"/>
                                  </a:rPr>
                                  <m:t>)</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𝒆</m:t>
                                    </m:r>
                                  </m:e>
                                  <m:sup>
                                    <m:r>
                                      <a:rPr lang="zh-CN" altLang="en-US" sz="2200" b="1" i="1">
                                        <a:latin typeface="Cambria Math" panose="02040503050406030204" pitchFamily="18" charset="0"/>
                                      </a:rPr>
                                      <m:t>−</m:t>
                                    </m:r>
                                    <m:r>
                                      <a:rPr lang="zh-CN" altLang="en-US" sz="2200" b="1" i="1">
                                        <a:latin typeface="Cambria Math" panose="02040503050406030204" pitchFamily="18" charset="0"/>
                                      </a:rPr>
                                      <m:t>𝒊</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𝑬</m:t>
                                        </m:r>
                                      </m:e>
                                      <m:sub>
                                        <m:r>
                                          <a:rPr lang="zh-CN" altLang="en-US" sz="2200" b="1" i="1">
                                            <a:latin typeface="Cambria Math" panose="02040503050406030204" pitchFamily="18" charset="0"/>
                                          </a:rPr>
                                          <m:t>𝒏</m:t>
                                        </m:r>
                                      </m:sub>
                                    </m:sSub>
                                    <m:r>
                                      <a:rPr lang="zh-CN" altLang="en-US" sz="2200" b="1" i="1">
                                        <a:latin typeface="Cambria Math" panose="02040503050406030204" pitchFamily="18" charset="0"/>
                                      </a:rPr>
                                      <m:t>𝒕</m:t>
                                    </m:r>
                                  </m:sup>
                                </m:sSup>
                              </m:e>
                            </m:d>
                          </m:e>
                          <m:sup>
                            <m:r>
                              <a:rPr lang="zh-CN" altLang="en-US" sz="2200" b="1" i="1">
                                <a:latin typeface="Cambria Math" panose="02040503050406030204" pitchFamily="18" charset="0"/>
                              </a:rPr>
                              <m:t>𝟐</m:t>
                            </m:r>
                          </m:sup>
                        </m:sSup>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𝟐</m:t>
                            </m:r>
                          </m:num>
                          <m:den>
                            <m:r>
                              <a:rPr lang="zh-CN" altLang="en-US" sz="2200" b="1" i="1">
                                <a:latin typeface="Cambria Math" panose="02040503050406030204" pitchFamily="18" charset="0"/>
                              </a:rPr>
                              <m:t>𝒂</m:t>
                            </m:r>
                          </m:den>
                        </m:f>
                        <m:func>
                          <m:funcPr>
                            <m:ctrlPr>
                              <a:rPr lang="zh-CN" altLang="en-US" sz="2200" b="1" i="1">
                                <a:latin typeface="Cambria Math" panose="02040503050406030204" pitchFamily="18" charset="0"/>
                              </a:rPr>
                            </m:ctrlPr>
                          </m:funcPr>
                          <m:fName>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𝒔𝒊𝒏</m:t>
                                </m:r>
                              </m:e>
                              <m:sup>
                                <m:r>
                                  <a:rPr lang="zh-CN" altLang="en-US" sz="2200" b="1" i="1">
                                    <a:latin typeface="Cambria Math" panose="02040503050406030204" pitchFamily="18" charset="0"/>
                                  </a:rPr>
                                  <m:t>𝟐</m:t>
                                </m:r>
                              </m:sup>
                            </m:sSup>
                          </m:fName>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𝒂</m:t>
                                </m:r>
                              </m:den>
                            </m:f>
                          </m:e>
                        </m:func>
                        <m:r>
                          <a:rPr lang="zh-CN" altLang="en-US" sz="2200" b="1" i="1">
                            <a:latin typeface="Cambria Math" panose="02040503050406030204" pitchFamily="18" charset="0"/>
                          </a:rPr>
                          <m:t>𝒙</m:t>
                        </m:r>
                      </m:oMath>
                    </m:oMathPara>
                  </a14:m>
                  <a:endParaRPr lang="zh-CN" altLang="en-US" sz="2200" b="1" dirty="0"/>
                </a:p>
              </p:txBody>
            </p:sp>
          </mc:Choice>
          <mc:Fallback>
            <p:sp>
              <p:nvSpPr>
                <p:cNvPr id="52234" name="Object 11"/>
                <p:cNvSpPr txBox="1">
                  <a:spLocks noRot="1" noChangeAspect="1" noMove="1" noResize="1" noEditPoints="1" noAdjustHandles="1" noChangeArrowheads="1" noChangeShapeType="1" noTextEdit="1"/>
                </p:cNvSpPr>
                <p:nvPr/>
              </p:nvSpPr>
              <p:spPr bwMode="auto">
                <a:xfrm>
                  <a:off x="2183" y="1183"/>
                  <a:ext cx="2881" cy="443"/>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265228" name="Text Box 12"/>
          <p:cNvSpPr txBox="1">
            <a:spLocks noChangeArrowheads="1"/>
          </p:cNvSpPr>
          <p:nvPr/>
        </p:nvSpPr>
        <p:spPr bwMode="auto">
          <a:xfrm>
            <a:off x="1266509" y="5301227"/>
            <a:ext cx="540067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660066"/>
                </a:solidFill>
              </a:rPr>
              <a:t>粒子出现在</a:t>
            </a:r>
            <a:r>
              <a:rPr kumimoji="1" lang="en-US" altLang="zh-CN" sz="2200" b="1" dirty="0">
                <a:solidFill>
                  <a:srgbClr val="660066"/>
                </a:solidFill>
              </a:rPr>
              <a:t>0&lt;</a:t>
            </a:r>
            <a:r>
              <a:rPr kumimoji="1" lang="en-US" altLang="zh-CN" sz="2200" b="1" i="1" dirty="0" err="1">
                <a:solidFill>
                  <a:srgbClr val="660066"/>
                </a:solidFill>
              </a:rPr>
              <a:t>x</a:t>
            </a:r>
            <a:r>
              <a:rPr kumimoji="1" lang="en-US" altLang="zh-CN" sz="2200" b="1" dirty="0" err="1">
                <a:solidFill>
                  <a:srgbClr val="660066"/>
                </a:solidFill>
                <a:sym typeface="Symbol" panose="05050102010706020507" pitchFamily="18" charset="2"/>
              </a:rPr>
              <a:t></a:t>
            </a:r>
            <a:r>
              <a:rPr kumimoji="1" lang="en-US" altLang="zh-CN" sz="2200" b="1" i="1" dirty="0" err="1">
                <a:solidFill>
                  <a:srgbClr val="660066"/>
                </a:solidFill>
              </a:rPr>
              <a:t>a</a:t>
            </a:r>
            <a:r>
              <a:rPr kumimoji="1" lang="en-US" altLang="zh-CN" sz="2200" b="1" dirty="0">
                <a:solidFill>
                  <a:srgbClr val="660066"/>
                </a:solidFill>
              </a:rPr>
              <a:t>/4</a:t>
            </a:r>
            <a:r>
              <a:rPr kumimoji="1" lang="zh-CN" altLang="en-US" sz="2200" b="1" dirty="0">
                <a:solidFill>
                  <a:srgbClr val="660066"/>
                </a:solidFill>
              </a:rPr>
              <a:t>区间中出现的几率 </a:t>
            </a:r>
          </a:p>
        </p:txBody>
      </p:sp>
      <mc:AlternateContent xmlns:mc="http://schemas.openxmlformats.org/markup-compatibility/2006">
        <mc:Choice xmlns:a14="http://schemas.microsoft.com/office/drawing/2010/main" Requires="a14">
          <p:sp>
            <p:nvSpPr>
              <p:cNvPr id="265229" name="Object 13"/>
              <p:cNvSpPr txBox="1"/>
              <p:nvPr/>
            </p:nvSpPr>
            <p:spPr bwMode="auto">
              <a:xfrm>
                <a:off x="2449437" y="5849224"/>
                <a:ext cx="7842643" cy="71437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𝑾</m:t>
                      </m:r>
                      <m:r>
                        <a:rPr lang="zh-CN" altLang="en-US" sz="2200" b="1" i="1">
                          <a:latin typeface="Cambria Math" panose="02040503050406030204" pitchFamily="18" charset="0"/>
                        </a:rPr>
                        <m:t>=</m:t>
                      </m:r>
                      <m:nary>
                        <m:naryPr>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𝟎</m:t>
                          </m:r>
                        </m:sub>
                        <m:sup>
                          <m:r>
                            <a:rPr lang="zh-CN" altLang="en-US" sz="2200" b="1" i="1">
                              <a:latin typeface="Cambria Math" panose="02040503050406030204" pitchFamily="18" charset="0"/>
                            </a:rPr>
                            <m:t>𝒂</m:t>
                          </m:r>
                          <m:r>
                            <a:rPr lang="zh-CN" altLang="en-US" sz="2200" b="1" i="1">
                              <a:latin typeface="Cambria Math" panose="02040503050406030204" pitchFamily="18" charset="0"/>
                            </a:rPr>
                            <m:t>/</m:t>
                          </m:r>
                          <m:r>
                            <a:rPr lang="zh-CN" altLang="en-US" sz="2200" b="1" i="1">
                              <a:latin typeface="Cambria Math" panose="02040503050406030204" pitchFamily="18" charset="0"/>
                            </a:rPr>
                            <m:t>𝟒</m:t>
                          </m:r>
                        </m:sup>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𝝎</m:t>
                              </m:r>
                            </m:e>
                            <m:sub>
                              <m:r>
                                <a:rPr lang="zh-CN" altLang="en-US" sz="2200" b="1" i="1">
                                  <a:latin typeface="Cambria Math" panose="02040503050406030204" pitchFamily="18" charset="0"/>
                                </a:rPr>
                                <m:t>𝒏</m:t>
                              </m:r>
                            </m:sub>
                          </m:sSub>
                          <m:r>
                            <a:rPr lang="zh-CN" altLang="en-US" sz="2200" b="1" i="1">
                              <a:latin typeface="Cambria Math" panose="02040503050406030204" pitchFamily="18" charset="0"/>
                            </a:rPr>
                            <m:t>(</m:t>
                          </m:r>
                          <m:r>
                            <a:rPr lang="zh-CN" altLang="en-US" sz="2200" b="1" i="1">
                              <a:latin typeface="Cambria Math" panose="02040503050406030204" pitchFamily="18" charset="0"/>
                            </a:rPr>
                            <m:t>𝒙</m:t>
                          </m:r>
                          <m:r>
                            <a:rPr lang="zh-CN" altLang="en-US" sz="2200" b="1" i="1">
                              <a:latin typeface="Cambria Math" panose="02040503050406030204" pitchFamily="18" charset="0"/>
                            </a:rPr>
                            <m:t>)</m:t>
                          </m:r>
                          <m:r>
                            <a:rPr lang="zh-CN" altLang="en-US" sz="2200" b="1" i="1">
                              <a:latin typeface="Cambria Math" panose="02040503050406030204" pitchFamily="18" charset="0"/>
                            </a:rPr>
                            <m:t>𝒅𝒙</m:t>
                          </m:r>
                          <m:r>
                            <a:rPr lang="zh-CN" altLang="en-US" sz="2200" b="1" i="1">
                              <a:latin typeface="Cambria Math" panose="02040503050406030204" pitchFamily="18" charset="0"/>
                            </a:rPr>
                            <m:t>=</m:t>
                          </m:r>
                          <m:nary>
                            <m:naryPr>
                              <m:ctrlPr>
                                <a:rPr lang="zh-CN" altLang="en-US" sz="2200" b="1" i="1">
                                  <a:latin typeface="Cambria Math" panose="02040503050406030204" pitchFamily="18" charset="0"/>
                                </a:rPr>
                              </m:ctrlPr>
                            </m:naryPr>
                            <m:sub>
                              <m:r>
                                <a:rPr lang="zh-CN" altLang="en-US" sz="2200" b="1" i="1">
                                  <a:latin typeface="Cambria Math" panose="02040503050406030204" pitchFamily="18" charset="0"/>
                                </a:rPr>
                                <m:t>𝟎</m:t>
                              </m:r>
                            </m:sub>
                            <m:sup>
                              <m:r>
                                <a:rPr lang="zh-CN" altLang="en-US" sz="2200" b="1" i="1">
                                  <a:latin typeface="Cambria Math" panose="02040503050406030204" pitchFamily="18" charset="0"/>
                                </a:rPr>
                                <m:t>𝒂</m:t>
                              </m:r>
                              <m:r>
                                <a:rPr lang="zh-CN" altLang="en-US" sz="2200" b="1" i="1">
                                  <a:latin typeface="Cambria Math" panose="02040503050406030204" pitchFamily="18" charset="0"/>
                                </a:rPr>
                                <m:t>/</m:t>
                              </m:r>
                              <m:r>
                                <a:rPr lang="zh-CN" altLang="en-US" sz="2200" b="1" i="1">
                                  <a:latin typeface="Cambria Math" panose="02040503050406030204" pitchFamily="18" charset="0"/>
                                </a:rPr>
                                <m:t>𝟒</m:t>
                              </m:r>
                            </m:sup>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𝟐</m:t>
                                  </m:r>
                                </m:num>
                                <m:den>
                                  <m:r>
                                    <a:rPr lang="zh-CN" altLang="en-US" sz="2200" b="1" i="1">
                                      <a:latin typeface="Cambria Math" panose="02040503050406030204" pitchFamily="18" charset="0"/>
                                    </a:rPr>
                                    <m:t>𝒂</m:t>
                                  </m:r>
                                </m:den>
                              </m:f>
                              <m:func>
                                <m:funcPr>
                                  <m:ctrlPr>
                                    <a:rPr lang="zh-CN" altLang="en-US" sz="2200" b="1" i="1">
                                      <a:latin typeface="Cambria Math" panose="02040503050406030204" pitchFamily="18" charset="0"/>
                                    </a:rPr>
                                  </m:ctrlPr>
                                </m:funcPr>
                                <m:fName>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𝒔𝒊𝒏</m:t>
                                      </m:r>
                                    </m:e>
                                    <m:sup>
                                      <m:r>
                                        <a:rPr lang="zh-CN" altLang="en-US" sz="2200" b="1" i="1">
                                          <a:latin typeface="Cambria Math" panose="02040503050406030204" pitchFamily="18" charset="0"/>
                                        </a:rPr>
                                        <m:t>𝟐</m:t>
                                      </m:r>
                                    </m:sup>
                                  </m:sSup>
                                </m:fName>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𝒂</m:t>
                                      </m:r>
                                    </m:den>
                                  </m:f>
                                </m:e>
                              </m:func>
                              <m:r>
                                <a:rPr lang="zh-CN" altLang="en-US" sz="2200" b="1" i="1">
                                  <a:latin typeface="Cambria Math" panose="02040503050406030204" pitchFamily="18" charset="0"/>
                                </a:rPr>
                                <m:t>𝒙𝒅𝒙</m:t>
                              </m:r>
                            </m:e>
                          </m:nary>
                        </m:e>
                      </m:nary>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𝟏</m:t>
                          </m:r>
                        </m:num>
                        <m:den>
                          <m:r>
                            <a:rPr lang="zh-CN" altLang="en-US" sz="2200" b="1" i="1">
                              <a:latin typeface="Cambria Math" panose="02040503050406030204" pitchFamily="18" charset="0"/>
                            </a:rPr>
                            <m:t>𝟒</m:t>
                          </m:r>
                        </m:den>
                      </m:f>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𝟏</m:t>
                          </m:r>
                        </m:num>
                        <m:den>
                          <m:r>
                            <a:rPr lang="zh-CN" altLang="en-US" sz="2200" b="1" i="1">
                              <a:latin typeface="Cambria Math" panose="02040503050406030204" pitchFamily="18" charset="0"/>
                            </a:rPr>
                            <m:t>𝟐</m:t>
                          </m:r>
                          <m:r>
                            <a:rPr lang="zh-CN" altLang="en-US" sz="2200" b="1" i="1">
                              <a:latin typeface="Cambria Math" panose="02040503050406030204" pitchFamily="18" charset="0"/>
                            </a:rPr>
                            <m:t>𝒏</m:t>
                          </m:r>
                          <m:r>
                            <a:rPr lang="zh-CN" altLang="en-US" sz="2200" b="1" i="1">
                              <a:latin typeface="Cambria Math" panose="02040503050406030204" pitchFamily="18" charset="0"/>
                            </a:rPr>
                            <m:t>𝝅</m:t>
                          </m:r>
                        </m:den>
                      </m:f>
                      <m:func>
                        <m:funcPr>
                          <m:ctrlPr>
                            <a:rPr lang="zh-CN" altLang="en-US" sz="2200" b="1" i="1">
                              <a:latin typeface="Cambria Math" panose="02040503050406030204" pitchFamily="18" charset="0"/>
                            </a:rPr>
                          </m:ctrlPr>
                        </m:funcPr>
                        <m:fName>
                          <m:r>
                            <a:rPr lang="zh-CN" altLang="en-US" sz="2200" b="1" i="1">
                              <a:latin typeface="Cambria Math" panose="02040503050406030204" pitchFamily="18" charset="0"/>
                            </a:rPr>
                            <m:t>𝒔𝒊𝒏</m:t>
                          </m:r>
                        </m:fName>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𝟐</m:t>
                              </m:r>
                            </m:den>
                          </m:f>
                        </m:e>
                      </m:func>
                    </m:oMath>
                  </m:oMathPara>
                </a14:m>
                <a:endParaRPr lang="zh-CN" altLang="en-US" sz="2200" b="1" dirty="0"/>
              </a:p>
            </p:txBody>
          </p:sp>
        </mc:Choice>
        <mc:Fallback>
          <p:sp>
            <p:nvSpPr>
              <p:cNvPr id="265229" name="Object 13"/>
              <p:cNvSpPr txBox="1">
                <a:spLocks noRot="1" noChangeAspect="1" noMove="1" noResize="1" noEditPoints="1" noAdjustHandles="1" noChangeArrowheads="1" noChangeShapeType="1" noTextEdit="1"/>
              </p:cNvSpPr>
              <p:nvPr/>
            </p:nvSpPr>
            <p:spPr bwMode="auto">
              <a:xfrm>
                <a:off x="2449437" y="5849224"/>
                <a:ext cx="7842643" cy="714375"/>
              </a:xfrm>
              <a:prstGeom prst="rect">
                <a:avLst/>
              </a:prstGeom>
              <a:blipFill>
                <a:blip r:embed="rId4"/>
                <a:stretch>
                  <a:fillRect b="-12821"/>
                </a:stretch>
              </a:blipFill>
              <a:ln>
                <a:no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0BAF838-A0FE-4D10-8ACD-D5036C94F7E7}"/>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32"/>
          <p:cNvGrpSpPr>
            <a:grpSpLocks/>
          </p:cNvGrpSpPr>
          <p:nvPr/>
        </p:nvGrpSpPr>
        <p:grpSpPr bwMode="auto">
          <a:xfrm>
            <a:off x="2403475" y="781050"/>
            <a:ext cx="5581506" cy="712788"/>
            <a:chOff x="521" y="266"/>
            <a:chExt cx="3049" cy="449"/>
          </a:xfrm>
        </p:grpSpPr>
        <p:sp>
          <p:nvSpPr>
            <p:cNvPr id="53264" name="Text Box 14"/>
            <p:cNvSpPr txBox="1">
              <a:spLocks noChangeArrowheads="1"/>
            </p:cNvSpPr>
            <p:nvPr/>
          </p:nvSpPr>
          <p:spPr bwMode="auto">
            <a:xfrm>
              <a:off x="521" y="346"/>
              <a:ext cx="104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en-US" altLang="zh-CN" sz="2200" b="1" i="1"/>
                <a:t>n</a:t>
              </a:r>
              <a:r>
                <a:rPr kumimoji="1" lang="en-US" altLang="zh-CN" sz="2200" b="1"/>
                <a:t>=1</a:t>
              </a:r>
              <a:r>
                <a:rPr kumimoji="1" lang="zh-CN" altLang="en-US" sz="2200" b="1"/>
                <a:t>时 </a:t>
              </a:r>
            </a:p>
          </p:txBody>
        </p:sp>
        <mc:AlternateContent xmlns:mc="http://schemas.openxmlformats.org/markup-compatibility/2006">
          <mc:Choice xmlns:a14="http://schemas.microsoft.com/office/drawing/2010/main" Requires="a14">
            <p:sp>
              <p:nvSpPr>
                <p:cNvPr id="53265" name="Object 15"/>
                <p:cNvSpPr txBox="1"/>
                <p:nvPr/>
              </p:nvSpPr>
              <p:spPr bwMode="auto">
                <a:xfrm>
                  <a:off x="1476" y="266"/>
                  <a:ext cx="2094" cy="449"/>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𝑾</m:t>
                            </m:r>
                          </m:e>
                          <m:sub>
                            <m:r>
                              <a:rPr lang="zh-CN" altLang="en-US" sz="2200" b="1" i="1">
                                <a:latin typeface="Cambria Math" panose="02040503050406030204" pitchFamily="18" charset="0"/>
                              </a:rPr>
                              <m:t>𝟏</m:t>
                            </m:r>
                          </m:sub>
                        </m:sSub>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𝟏</m:t>
                            </m:r>
                          </m:num>
                          <m:den>
                            <m:r>
                              <a:rPr lang="zh-CN" altLang="en-US" sz="2200" b="1" i="1">
                                <a:latin typeface="Cambria Math" panose="02040503050406030204" pitchFamily="18" charset="0"/>
                              </a:rPr>
                              <m:t>𝟒</m:t>
                            </m:r>
                          </m:den>
                        </m:f>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𝟏</m:t>
                            </m:r>
                          </m:num>
                          <m:den>
                            <m:r>
                              <a:rPr lang="zh-CN" altLang="en-US" sz="2200" b="1" i="1">
                                <a:latin typeface="Cambria Math" panose="02040503050406030204" pitchFamily="18" charset="0"/>
                              </a:rPr>
                              <m:t>𝟐</m:t>
                            </m:r>
                            <m:r>
                              <a:rPr lang="zh-CN" altLang="en-US" sz="2200" b="1" i="1">
                                <a:latin typeface="Cambria Math" panose="02040503050406030204" pitchFamily="18" charset="0"/>
                              </a:rPr>
                              <m:t>𝝅</m:t>
                            </m:r>
                          </m:den>
                        </m:f>
                        <m:r>
                          <a:rPr lang="zh-CN" altLang="en-US" sz="2200" b="1" i="1">
                            <a:latin typeface="Cambria Math" panose="02040503050406030204" pitchFamily="18" charset="0"/>
                          </a:rPr>
                          <m:t>=</m:t>
                        </m:r>
                        <m:r>
                          <a:rPr lang="zh-CN" altLang="en-US" sz="2200" b="1" i="1">
                            <a:latin typeface="Cambria Math" panose="02040503050406030204" pitchFamily="18" charset="0"/>
                          </a:rPr>
                          <m:t>𝟗</m:t>
                        </m:r>
                        <m:r>
                          <a:rPr lang="zh-CN" altLang="en-US" sz="2200" b="1" i="1">
                            <a:latin typeface="Cambria Math" panose="02040503050406030204" pitchFamily="18" charset="0"/>
                          </a:rPr>
                          <m:t>/</m:t>
                        </m:r>
                        <m:r>
                          <a:rPr lang="zh-CN" altLang="en-US" sz="2200" b="1" i="1">
                            <a:latin typeface="Cambria Math" panose="02040503050406030204" pitchFamily="18" charset="0"/>
                          </a:rPr>
                          <m:t>𝟏𝟎𝟎</m:t>
                        </m:r>
                      </m:oMath>
                    </m:oMathPara>
                  </a14:m>
                  <a:endParaRPr lang="zh-CN" altLang="en-US" sz="2200" b="1" dirty="0"/>
                </a:p>
              </p:txBody>
            </p:sp>
          </mc:Choice>
          <mc:Fallback>
            <p:sp>
              <p:nvSpPr>
                <p:cNvPr id="53265" name="Object 15"/>
                <p:cNvSpPr txBox="1">
                  <a:spLocks noRot="1" noChangeAspect="1" noMove="1" noResize="1" noEditPoints="1" noAdjustHandles="1" noChangeArrowheads="1" noChangeShapeType="1" noTextEdit="1"/>
                </p:cNvSpPr>
                <p:nvPr/>
              </p:nvSpPr>
              <p:spPr bwMode="auto">
                <a:xfrm>
                  <a:off x="1476" y="266"/>
                  <a:ext cx="2094" cy="449"/>
                </a:xfrm>
                <a:prstGeom prst="rect">
                  <a:avLst/>
                </a:prstGeom>
                <a:blipFill>
                  <a:blip r:embed="rId2"/>
                  <a:stretch>
                    <a:fillRect/>
                  </a:stretch>
                </a:blipFill>
                <a:ln>
                  <a:noFill/>
                </a:ln>
              </p:spPr>
              <p:txBody>
                <a:bodyPr/>
                <a:lstStyle/>
                <a:p>
                  <a:r>
                    <a:rPr lang="zh-CN" altLang="en-US">
                      <a:noFill/>
                    </a:rPr>
                    <a:t> </a:t>
                  </a:r>
                </a:p>
              </p:txBody>
            </p:sp>
          </mc:Fallback>
        </mc:AlternateContent>
      </p:grpSp>
      <p:grpSp>
        <p:nvGrpSpPr>
          <p:cNvPr id="3" name="Group 33"/>
          <p:cNvGrpSpPr>
            <a:grpSpLocks/>
          </p:cNvGrpSpPr>
          <p:nvPr/>
        </p:nvGrpSpPr>
        <p:grpSpPr bwMode="auto">
          <a:xfrm>
            <a:off x="2424113" y="1638301"/>
            <a:ext cx="4799016" cy="746125"/>
            <a:chOff x="567" y="670"/>
            <a:chExt cx="3023" cy="470"/>
          </a:xfrm>
        </p:grpSpPr>
        <p:sp>
          <p:nvSpPr>
            <p:cNvPr id="53262" name="Text Box 19"/>
            <p:cNvSpPr txBox="1">
              <a:spLocks noChangeArrowheads="1"/>
            </p:cNvSpPr>
            <p:nvPr/>
          </p:nvSpPr>
          <p:spPr bwMode="auto">
            <a:xfrm>
              <a:off x="567" y="745"/>
              <a:ext cx="77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en-US" altLang="zh-CN" sz="2200" b="1" i="1"/>
                <a:t>n</a:t>
              </a:r>
              <a:r>
                <a:rPr kumimoji="1" lang="en-US" altLang="zh-CN" sz="2200" b="1"/>
                <a:t>=</a:t>
              </a:r>
              <a:r>
                <a:rPr kumimoji="1" lang="en-US" altLang="zh-CN" sz="2200" b="1">
                  <a:sym typeface="Symbol" panose="05050102010706020507" pitchFamily="18" charset="2"/>
                </a:rPr>
                <a:t></a:t>
              </a:r>
              <a:r>
                <a:rPr kumimoji="1" lang="zh-CN" altLang="en-US" sz="2200" b="1"/>
                <a:t>时 </a:t>
              </a:r>
            </a:p>
          </p:txBody>
        </p:sp>
        <mc:AlternateContent xmlns:mc="http://schemas.openxmlformats.org/markup-compatibility/2006">
          <mc:Choice xmlns:a14="http://schemas.microsoft.com/office/drawing/2010/main" Requires="a14">
            <p:sp>
              <p:nvSpPr>
                <p:cNvPr id="53263" name="Object 20"/>
                <p:cNvSpPr txBox="1"/>
                <p:nvPr/>
              </p:nvSpPr>
              <p:spPr bwMode="auto">
                <a:xfrm>
                  <a:off x="1927" y="670"/>
                  <a:ext cx="1663" cy="47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𝑾</m:t>
                            </m:r>
                          </m:e>
                          <m:sub>
                            <m:r>
                              <a:rPr lang="zh-CN" altLang="en-US" sz="2200" b="1" i="1">
                                <a:latin typeface="Cambria Math" panose="02040503050406030204" pitchFamily="18" charset="0"/>
                              </a:rPr>
                              <m:t>∞</m:t>
                            </m:r>
                          </m:sub>
                        </m:sSub>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𝟏</m:t>
                            </m:r>
                          </m:num>
                          <m:den>
                            <m:r>
                              <a:rPr lang="zh-CN" altLang="en-US" sz="2200" b="1" i="1">
                                <a:latin typeface="Cambria Math" panose="02040503050406030204" pitchFamily="18" charset="0"/>
                              </a:rPr>
                              <m:t>𝟒</m:t>
                            </m:r>
                          </m:den>
                        </m:f>
                        <m:r>
                          <a:rPr lang="zh-CN" altLang="en-US" sz="2200" b="1" i="1">
                            <a:latin typeface="Cambria Math" panose="02040503050406030204" pitchFamily="18" charset="0"/>
                          </a:rPr>
                          <m:t>=</m:t>
                        </m:r>
                        <m:r>
                          <a:rPr lang="zh-CN" altLang="en-US" sz="2200" b="1" i="1">
                            <a:latin typeface="Cambria Math" panose="02040503050406030204" pitchFamily="18" charset="0"/>
                          </a:rPr>
                          <m:t>𝟐𝟓</m:t>
                        </m:r>
                        <m:r>
                          <a:rPr lang="zh-CN" altLang="en-US" sz="2200" b="1" i="1">
                            <a:latin typeface="Cambria Math" panose="02040503050406030204" pitchFamily="18" charset="0"/>
                          </a:rPr>
                          <m:t>/</m:t>
                        </m:r>
                        <m:r>
                          <a:rPr lang="zh-CN" altLang="en-US" sz="2200" b="1" i="1">
                            <a:latin typeface="Cambria Math" panose="02040503050406030204" pitchFamily="18" charset="0"/>
                          </a:rPr>
                          <m:t>𝟏𝟎𝟎</m:t>
                        </m:r>
                      </m:oMath>
                    </m:oMathPara>
                  </a14:m>
                  <a:endParaRPr lang="zh-CN" altLang="en-US" sz="2200" b="1" dirty="0"/>
                </a:p>
              </p:txBody>
            </p:sp>
          </mc:Choice>
          <mc:Fallback>
            <p:sp>
              <p:nvSpPr>
                <p:cNvPr id="53263" name="Object 20"/>
                <p:cNvSpPr txBox="1">
                  <a:spLocks noRot="1" noChangeAspect="1" noMove="1" noResize="1" noEditPoints="1" noAdjustHandles="1" noChangeArrowheads="1" noChangeShapeType="1" noTextEdit="1"/>
                </p:cNvSpPr>
                <p:nvPr/>
              </p:nvSpPr>
              <p:spPr bwMode="auto">
                <a:xfrm>
                  <a:off x="1927" y="670"/>
                  <a:ext cx="1663" cy="470"/>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266261" name="Text Box 21"/>
          <p:cNvSpPr txBox="1">
            <a:spLocks noChangeArrowheads="1"/>
          </p:cNvSpPr>
          <p:nvPr/>
        </p:nvSpPr>
        <p:spPr bwMode="auto">
          <a:xfrm>
            <a:off x="1465263" y="2784162"/>
            <a:ext cx="518318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en-US" altLang="zh-CN" sz="2200" b="1" dirty="0">
                <a:solidFill>
                  <a:srgbClr val="660066"/>
                </a:solidFill>
              </a:rPr>
              <a:t>(2)  </a:t>
            </a:r>
            <a:r>
              <a:rPr kumimoji="1" lang="zh-CN" altLang="en-US" sz="2200" b="1" dirty="0">
                <a:solidFill>
                  <a:srgbClr val="660066"/>
                </a:solidFill>
              </a:rPr>
              <a:t>在哪些量子态上，</a:t>
            </a:r>
            <a:r>
              <a:rPr kumimoji="1" lang="en-US" altLang="zh-CN" sz="2200" b="1" i="1" dirty="0">
                <a:solidFill>
                  <a:srgbClr val="660066"/>
                </a:solidFill>
              </a:rPr>
              <a:t>a</a:t>
            </a:r>
            <a:r>
              <a:rPr kumimoji="1" lang="en-US" altLang="zh-CN" sz="2200" b="1" dirty="0">
                <a:solidFill>
                  <a:srgbClr val="660066"/>
                </a:solidFill>
              </a:rPr>
              <a:t>/4</a:t>
            </a:r>
            <a:r>
              <a:rPr kumimoji="1" lang="zh-CN" altLang="en-US" sz="2200" b="1" dirty="0">
                <a:solidFill>
                  <a:srgbClr val="660066"/>
                </a:solidFill>
              </a:rPr>
              <a:t>处概率最大</a:t>
            </a:r>
          </a:p>
        </p:txBody>
      </p:sp>
      <mc:AlternateContent xmlns:mc="http://schemas.openxmlformats.org/markup-compatibility/2006">
        <mc:Choice xmlns:a14="http://schemas.microsoft.com/office/drawing/2010/main" Requires="a14">
          <p:sp>
            <p:nvSpPr>
              <p:cNvPr id="266262" name="Object 22"/>
              <p:cNvSpPr txBox="1"/>
              <p:nvPr/>
            </p:nvSpPr>
            <p:spPr bwMode="auto">
              <a:xfrm>
                <a:off x="2904966" y="3555363"/>
                <a:ext cx="4846955" cy="596746"/>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𝝎</m:t>
                      </m:r>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𝒂</m:t>
                          </m:r>
                        </m:num>
                        <m:den>
                          <m:r>
                            <a:rPr lang="zh-CN" altLang="en-US" sz="2200" b="1" i="1">
                              <a:latin typeface="Cambria Math" panose="02040503050406030204" pitchFamily="18" charset="0"/>
                            </a:rPr>
                            <m:t>𝟒</m:t>
                          </m:r>
                        </m:den>
                      </m:f>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𝟐</m:t>
                          </m:r>
                        </m:num>
                        <m:den>
                          <m:r>
                            <a:rPr lang="zh-CN" altLang="en-US" sz="2200" b="1" i="1">
                              <a:latin typeface="Cambria Math" panose="02040503050406030204" pitchFamily="18" charset="0"/>
                            </a:rPr>
                            <m:t>𝒂</m:t>
                          </m:r>
                        </m:den>
                      </m:f>
                      <m:func>
                        <m:funcPr>
                          <m:ctrlPr>
                            <a:rPr lang="zh-CN" altLang="en-US" sz="2200" b="1" i="1">
                              <a:latin typeface="Cambria Math" panose="02040503050406030204" pitchFamily="18" charset="0"/>
                            </a:rPr>
                          </m:ctrlPr>
                        </m:funcPr>
                        <m:fName>
                          <m:sSup>
                            <m:sSupPr>
                              <m:ctrlPr>
                                <a:rPr lang="zh-CN" altLang="en-US" sz="2200" b="1" i="1">
                                  <a:latin typeface="Cambria Math" panose="02040503050406030204" pitchFamily="18" charset="0"/>
                                </a:rPr>
                              </m:ctrlPr>
                            </m:sSupPr>
                            <m:e>
                              <m:r>
                                <a:rPr lang="zh-CN" altLang="en-US" sz="2200" b="1">
                                  <a:latin typeface="Cambria Math" panose="02040503050406030204" pitchFamily="18" charset="0"/>
                                </a:rPr>
                                <m:t>𝐬𝐢𝐧</m:t>
                              </m:r>
                            </m:e>
                            <m:sup>
                              <m:r>
                                <a:rPr lang="zh-CN" altLang="en-US" sz="2200" b="1" i="1">
                                  <a:latin typeface="Cambria Math" panose="02040503050406030204" pitchFamily="18" charset="0"/>
                                </a:rPr>
                                <m:t>𝟐</m:t>
                              </m:r>
                            </m:sup>
                          </m:sSup>
                        </m:fName>
                        <m:e>
                          <m:r>
                            <a:rPr lang="zh-CN" altLang="en-US" sz="2200" b="1" i="1">
                              <a:latin typeface="Cambria Math" panose="02040503050406030204" pitchFamily="18" charset="0"/>
                            </a:rPr>
                            <m:t>(</m:t>
                          </m:r>
                        </m:e>
                      </m:func>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𝒂</m:t>
                          </m:r>
                        </m:den>
                      </m:f>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𝒂</m:t>
                          </m:r>
                        </m:num>
                        <m:den>
                          <m:r>
                            <a:rPr lang="zh-CN" altLang="en-US" sz="2200" b="1" i="1">
                              <a:latin typeface="Cambria Math" panose="02040503050406030204" pitchFamily="18" charset="0"/>
                            </a:rPr>
                            <m:t>𝟒</m:t>
                          </m:r>
                        </m:den>
                      </m:f>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𝟐</m:t>
                          </m:r>
                        </m:num>
                        <m:den>
                          <m:r>
                            <a:rPr lang="zh-CN" altLang="en-US" sz="2200" b="1" i="1">
                              <a:latin typeface="Cambria Math" panose="02040503050406030204" pitchFamily="18" charset="0"/>
                            </a:rPr>
                            <m:t>𝒂</m:t>
                          </m:r>
                        </m:den>
                      </m:f>
                      <m:func>
                        <m:funcPr>
                          <m:ctrlPr>
                            <a:rPr lang="zh-CN" altLang="en-US" sz="2200" b="1" i="1">
                              <a:latin typeface="Cambria Math" panose="02040503050406030204" pitchFamily="18" charset="0"/>
                            </a:rPr>
                          </m:ctrlPr>
                        </m:funcPr>
                        <m:fName>
                          <m:sSup>
                            <m:sSupPr>
                              <m:ctrlPr>
                                <a:rPr lang="zh-CN" altLang="en-US" sz="2200" b="1" i="1">
                                  <a:latin typeface="Cambria Math" panose="02040503050406030204" pitchFamily="18" charset="0"/>
                                </a:rPr>
                              </m:ctrlPr>
                            </m:sSupPr>
                            <m:e>
                              <m:r>
                                <a:rPr lang="zh-CN" altLang="en-US" sz="2200" b="1">
                                  <a:latin typeface="Cambria Math" panose="02040503050406030204" pitchFamily="18" charset="0"/>
                                </a:rPr>
                                <m:t>𝐬𝐢𝐧</m:t>
                              </m:r>
                            </m:e>
                            <m:sup>
                              <m:r>
                                <a:rPr lang="zh-CN" altLang="en-US" sz="2200" b="1" i="1">
                                  <a:latin typeface="Cambria Math" panose="02040503050406030204" pitchFamily="18" charset="0"/>
                                </a:rPr>
                                <m:t>𝟐</m:t>
                              </m:r>
                            </m:sup>
                          </m:sSup>
                        </m:fName>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𝟒</m:t>
                              </m:r>
                            </m:den>
                          </m:f>
                        </m:e>
                      </m:func>
                    </m:oMath>
                  </m:oMathPara>
                </a14:m>
                <a:endParaRPr lang="zh-CN" altLang="en-US" sz="2200" b="1" dirty="0"/>
              </a:p>
            </p:txBody>
          </p:sp>
        </mc:Choice>
        <mc:Fallback>
          <p:sp>
            <p:nvSpPr>
              <p:cNvPr id="266262" name="Object 22"/>
              <p:cNvSpPr txBox="1">
                <a:spLocks noRot="1" noChangeAspect="1" noMove="1" noResize="1" noEditPoints="1" noAdjustHandles="1" noChangeArrowheads="1" noChangeShapeType="1" noTextEdit="1"/>
              </p:cNvSpPr>
              <p:nvPr/>
            </p:nvSpPr>
            <p:spPr bwMode="auto">
              <a:xfrm>
                <a:off x="2904966" y="3555363"/>
                <a:ext cx="4846955" cy="596746"/>
              </a:xfrm>
              <a:prstGeom prst="rect">
                <a:avLst/>
              </a:prstGeom>
              <a:blipFill>
                <a:blip r:embed="rId4"/>
                <a:stretch>
                  <a:fillRect b="-14286"/>
                </a:stretch>
              </a:blipFill>
              <a:ln>
                <a:noFill/>
              </a:ln>
            </p:spPr>
            <p:txBody>
              <a:bodyPr/>
              <a:lstStyle/>
              <a:p>
                <a:r>
                  <a:rPr lang="zh-CN" altLang="en-US">
                    <a:noFill/>
                  </a:rPr>
                  <a:t> </a:t>
                </a:r>
              </a:p>
            </p:txBody>
          </p:sp>
        </mc:Fallback>
      </mc:AlternateContent>
      <p:grpSp>
        <p:nvGrpSpPr>
          <p:cNvPr id="4" name="Group 34"/>
          <p:cNvGrpSpPr>
            <a:grpSpLocks/>
          </p:cNvGrpSpPr>
          <p:nvPr/>
        </p:nvGrpSpPr>
        <p:grpSpPr bwMode="auto">
          <a:xfrm>
            <a:off x="2718301" y="4613755"/>
            <a:ext cx="6211797" cy="776288"/>
            <a:chOff x="703" y="2581"/>
            <a:chExt cx="3389" cy="489"/>
          </a:xfrm>
        </p:grpSpPr>
        <p:sp>
          <p:nvSpPr>
            <p:cNvPr id="53258" name="Text Box 24"/>
            <p:cNvSpPr txBox="1">
              <a:spLocks noChangeArrowheads="1"/>
            </p:cNvSpPr>
            <p:nvPr/>
          </p:nvSpPr>
          <p:spPr bwMode="auto">
            <a:xfrm>
              <a:off x="703" y="2671"/>
              <a:ext cx="40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t>当 </a:t>
              </a:r>
            </a:p>
          </p:txBody>
        </p:sp>
        <mc:AlternateContent xmlns:mc="http://schemas.openxmlformats.org/markup-compatibility/2006">
          <mc:Choice xmlns:a14="http://schemas.microsoft.com/office/drawing/2010/main" Requires="a14">
            <p:sp>
              <p:nvSpPr>
                <p:cNvPr id="53259" name="Object 27"/>
                <p:cNvSpPr txBox="1"/>
                <p:nvPr/>
              </p:nvSpPr>
              <p:spPr bwMode="auto">
                <a:xfrm>
                  <a:off x="1122" y="2601"/>
                  <a:ext cx="1044" cy="469"/>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func>
                          <m:funcPr>
                            <m:ctrlPr>
                              <a:rPr lang="zh-CN" altLang="en-US" sz="2200" b="1" i="1">
                                <a:latin typeface="Cambria Math" panose="02040503050406030204" pitchFamily="18" charset="0"/>
                              </a:rPr>
                            </m:ctrlPr>
                          </m:funcPr>
                          <m:fName>
                            <m:r>
                              <a:rPr lang="zh-CN" altLang="en-US" sz="2200" b="1">
                                <a:latin typeface="Cambria Math" panose="02040503050406030204" pitchFamily="18" charset="0"/>
                              </a:rPr>
                              <m:t>𝐬𝐢𝐧</m:t>
                            </m:r>
                          </m:fName>
                          <m:e>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𝟒</m:t>
                                </m:r>
                              </m:den>
                            </m:f>
                          </m:e>
                        </m:func>
                        <m:r>
                          <a:rPr lang="zh-CN" altLang="en-US" sz="2200" b="1" i="1">
                            <a:latin typeface="Cambria Math" panose="02040503050406030204" pitchFamily="18" charset="0"/>
                          </a:rPr>
                          <m:t>=±</m:t>
                        </m:r>
                        <m:r>
                          <a:rPr lang="zh-CN" altLang="en-US" sz="2200" b="1" i="1">
                            <a:latin typeface="Cambria Math" panose="02040503050406030204" pitchFamily="18" charset="0"/>
                          </a:rPr>
                          <m:t>𝟏</m:t>
                        </m:r>
                      </m:oMath>
                    </m:oMathPara>
                  </a14:m>
                  <a:endParaRPr lang="zh-CN" altLang="en-US" sz="2200" b="1" dirty="0"/>
                </a:p>
              </p:txBody>
            </p:sp>
          </mc:Choice>
          <mc:Fallback>
            <p:sp>
              <p:nvSpPr>
                <p:cNvPr id="53259" name="Object 27"/>
                <p:cNvSpPr txBox="1">
                  <a:spLocks noRot="1" noChangeAspect="1" noMove="1" noResize="1" noEditPoints="1" noAdjustHandles="1" noChangeArrowheads="1" noChangeShapeType="1" noTextEdit="1"/>
                </p:cNvSpPr>
                <p:nvPr/>
              </p:nvSpPr>
              <p:spPr bwMode="auto">
                <a:xfrm>
                  <a:off x="1122" y="2601"/>
                  <a:ext cx="1044" cy="469"/>
                </a:xfrm>
                <a:prstGeom prst="rect">
                  <a:avLst/>
                </a:prstGeom>
                <a:blipFill>
                  <a:blip r:embed="rId5"/>
                  <a:stretch>
                    <a:fillRect/>
                  </a:stretch>
                </a:blipFill>
                <a:ln>
                  <a:noFill/>
                </a:ln>
              </p:spPr>
              <p:txBody>
                <a:bodyPr/>
                <a:lstStyle/>
                <a:p>
                  <a:r>
                    <a:rPr lang="zh-CN" altLang="en-US">
                      <a:noFill/>
                    </a:rPr>
                    <a:t> </a:t>
                  </a:r>
                </a:p>
              </p:txBody>
            </p:sp>
          </mc:Fallback>
        </mc:AlternateContent>
        <p:sp>
          <p:nvSpPr>
            <p:cNvPr id="53260" name="Text Box 28"/>
            <p:cNvSpPr txBox="1">
              <a:spLocks noChangeArrowheads="1"/>
            </p:cNvSpPr>
            <p:nvPr/>
          </p:nvSpPr>
          <p:spPr bwMode="auto">
            <a:xfrm>
              <a:off x="2166" y="2659"/>
              <a:ext cx="45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t>或 </a:t>
              </a:r>
            </a:p>
          </p:txBody>
        </p:sp>
        <mc:AlternateContent xmlns:mc="http://schemas.openxmlformats.org/markup-compatibility/2006">
          <mc:Choice xmlns:a14="http://schemas.microsoft.com/office/drawing/2010/main" Requires="a14">
            <p:sp>
              <p:nvSpPr>
                <p:cNvPr id="53261" name="Object 29"/>
                <p:cNvSpPr txBox="1"/>
                <p:nvPr/>
              </p:nvSpPr>
              <p:spPr bwMode="auto">
                <a:xfrm>
                  <a:off x="2534" y="2581"/>
                  <a:ext cx="1558" cy="466"/>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𝒏</m:t>
                            </m:r>
                            <m:r>
                              <a:rPr lang="zh-CN" altLang="en-US" sz="2200" b="1" i="1">
                                <a:latin typeface="Cambria Math" panose="02040503050406030204" pitchFamily="18" charset="0"/>
                              </a:rPr>
                              <m:t>𝝅</m:t>
                            </m:r>
                          </m:num>
                          <m:den>
                            <m:r>
                              <a:rPr lang="zh-CN" altLang="en-US" sz="2200" b="1" i="1">
                                <a:latin typeface="Cambria Math" panose="02040503050406030204" pitchFamily="18" charset="0"/>
                              </a:rPr>
                              <m:t>𝟒</m:t>
                            </m:r>
                          </m:den>
                        </m:f>
                        <m:r>
                          <a:rPr lang="zh-CN" altLang="en-US" sz="2200" b="1" i="1">
                            <a:latin typeface="Cambria Math" panose="02040503050406030204" pitchFamily="18" charset="0"/>
                          </a:rPr>
                          <m:t>=(</m:t>
                        </m:r>
                        <m:r>
                          <a:rPr lang="zh-CN" altLang="en-US" sz="2200" b="1" i="1">
                            <a:latin typeface="Cambria Math" panose="02040503050406030204" pitchFamily="18" charset="0"/>
                          </a:rPr>
                          <m:t>𝟐</m:t>
                        </m:r>
                        <m:r>
                          <a:rPr lang="zh-CN" altLang="en-US" sz="2200" b="1" i="1">
                            <a:latin typeface="Cambria Math" panose="02040503050406030204" pitchFamily="18" charset="0"/>
                          </a:rPr>
                          <m:t>𝒌</m:t>
                        </m:r>
                        <m:r>
                          <a:rPr lang="zh-CN" altLang="en-US" sz="2200" b="1" i="1">
                            <a:latin typeface="Cambria Math" panose="02040503050406030204" pitchFamily="18" charset="0"/>
                          </a:rPr>
                          <m:t>+</m:t>
                        </m:r>
                        <m:r>
                          <a:rPr lang="zh-CN" altLang="en-US" sz="2200" b="1" i="1">
                            <a:latin typeface="Cambria Math" panose="02040503050406030204" pitchFamily="18" charset="0"/>
                          </a:rPr>
                          <m:t>𝟏</m:t>
                        </m:r>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𝝅</m:t>
                            </m:r>
                          </m:num>
                          <m:den>
                            <m:r>
                              <a:rPr lang="zh-CN" altLang="en-US" sz="2200" b="1" i="1">
                                <a:latin typeface="Cambria Math" panose="02040503050406030204" pitchFamily="18" charset="0"/>
                              </a:rPr>
                              <m:t>𝟐</m:t>
                            </m:r>
                          </m:den>
                        </m:f>
                      </m:oMath>
                    </m:oMathPara>
                  </a14:m>
                  <a:endParaRPr lang="zh-CN" altLang="en-US" sz="2200" b="1" dirty="0"/>
                </a:p>
              </p:txBody>
            </p:sp>
          </mc:Choice>
          <mc:Fallback>
            <p:sp>
              <p:nvSpPr>
                <p:cNvPr id="53261" name="Object 29"/>
                <p:cNvSpPr txBox="1">
                  <a:spLocks noRot="1" noChangeAspect="1" noMove="1" noResize="1" noEditPoints="1" noAdjustHandles="1" noChangeArrowheads="1" noChangeShapeType="1" noTextEdit="1"/>
                </p:cNvSpPr>
                <p:nvPr/>
              </p:nvSpPr>
              <p:spPr bwMode="auto">
                <a:xfrm>
                  <a:off x="2534" y="2581"/>
                  <a:ext cx="1558" cy="466"/>
                </a:xfrm>
                <a:prstGeom prst="rect">
                  <a:avLst/>
                </a:prstGeom>
                <a:blipFill>
                  <a:blip r:embed="rId6"/>
                  <a:stretch>
                    <a:fillRect/>
                  </a:stretch>
                </a:blipFill>
                <a:ln>
                  <a:noFill/>
                </a:ln>
              </p:spPr>
              <p:txBody>
                <a:bodyPr/>
                <a:lstStyle/>
                <a:p>
                  <a:r>
                    <a:rPr lang="zh-CN" altLang="en-US">
                      <a:noFill/>
                    </a:rPr>
                    <a:t> </a:t>
                  </a:r>
                </a:p>
              </p:txBody>
            </p:sp>
          </mc:Fallback>
        </mc:AlternateContent>
      </p:grpSp>
      <p:sp>
        <p:nvSpPr>
          <p:cNvPr id="266270" name="Text Box 30"/>
          <p:cNvSpPr txBox="1">
            <a:spLocks noChangeArrowheads="1"/>
          </p:cNvSpPr>
          <p:nvPr/>
        </p:nvSpPr>
        <p:spPr bwMode="auto">
          <a:xfrm>
            <a:off x="2733223" y="5733416"/>
            <a:ext cx="6913563"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en-US" altLang="zh-CN" sz="2200" b="1" dirty="0"/>
              <a:t>(</a:t>
            </a:r>
            <a:r>
              <a:rPr kumimoji="1" lang="en-US" altLang="zh-CN" sz="2200" b="1" i="1" dirty="0"/>
              <a:t>k</a:t>
            </a:r>
            <a:r>
              <a:rPr kumimoji="1" lang="en-US" altLang="zh-CN" sz="2200" b="1" dirty="0"/>
              <a:t>=0,1,2,</a:t>
            </a:r>
            <a:r>
              <a:rPr kumimoji="1" lang="en-US" altLang="zh-CN" sz="2200" b="1" dirty="0">
                <a:sym typeface="Symbol" panose="05050102010706020507" pitchFamily="18" charset="2"/>
              </a:rPr>
              <a:t></a:t>
            </a:r>
            <a:r>
              <a:rPr kumimoji="1" lang="en-US" altLang="zh-CN" sz="2200" b="1" dirty="0"/>
              <a:t>)</a:t>
            </a:r>
            <a:r>
              <a:rPr kumimoji="1" lang="zh-CN" altLang="en-US" sz="2200" b="1" dirty="0"/>
              <a:t>时，几率取得极大，此时，</a:t>
            </a:r>
            <a:r>
              <a:rPr kumimoji="1" lang="en-US" altLang="zh-CN" sz="2200" b="1" i="1" dirty="0"/>
              <a:t>n</a:t>
            </a:r>
            <a:r>
              <a:rPr kumimoji="1" lang="en-US" altLang="zh-CN" sz="2200" b="1" dirty="0"/>
              <a:t>=2,6,10,</a:t>
            </a:r>
            <a:r>
              <a:rPr kumimoji="1" lang="en-US" altLang="zh-CN" sz="2200" b="1" dirty="0">
                <a:sym typeface="Symbol" panose="05050102010706020507" pitchFamily="18" charset="2"/>
              </a:rPr>
              <a:t></a:t>
            </a:r>
            <a:r>
              <a:rPr kumimoji="1" lang="en-US" altLang="zh-CN" sz="2200" b="1" dirty="0"/>
              <a:t> </a:t>
            </a:r>
          </a:p>
        </p:txBody>
      </p:sp>
      <p:sp>
        <p:nvSpPr>
          <p:cNvPr id="18" name="文本框 17">
            <a:extLst>
              <a:ext uri="{FF2B5EF4-FFF2-40B4-BE49-F238E27FC236}">
                <a16:creationId xmlns:a16="http://schemas.microsoft.com/office/drawing/2014/main" id="{4E1D6693-CBC6-4BBB-8427-02314B7C327B}"/>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105"/>
              <p:cNvSpPr txBox="1"/>
              <p:nvPr/>
            </p:nvSpPr>
            <p:spPr bwMode="auto">
              <a:xfrm>
                <a:off x="6708576" y="2369120"/>
                <a:ext cx="2089671" cy="6540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solidFill>
                            <a:schemeClr val="accent6">
                              <a:lumMod val="75000"/>
                            </a:schemeClr>
                          </a:solidFill>
                          <a:latin typeface="Cambria Math" panose="02040503050406030204" pitchFamily="18" charset="0"/>
                        </a:rPr>
                        <m:t>𝑩</m:t>
                      </m:r>
                      <m:r>
                        <a:rPr lang="zh-CN" altLang="en-US" sz="2200" b="1" i="1">
                          <a:solidFill>
                            <a:schemeClr val="accent6">
                              <a:lumMod val="75000"/>
                            </a:schemeClr>
                          </a:solidFill>
                          <a:latin typeface="Cambria Math" panose="02040503050406030204" pitchFamily="18" charset="0"/>
                        </a:rPr>
                        <m:t>=</m:t>
                      </m:r>
                      <m:f>
                        <m:fPr>
                          <m:ctrlPr>
                            <a:rPr lang="zh-CN" altLang="en-US" sz="2200" b="1" i="1">
                              <a:solidFill>
                                <a:srgbClr val="29672D"/>
                              </a:solidFill>
                              <a:latin typeface="Cambria Math" panose="02040503050406030204" pitchFamily="18" charset="0"/>
                            </a:rPr>
                          </m:ctrlPr>
                        </m:fPr>
                        <m:num>
                          <m:sSub>
                            <m:sSubPr>
                              <m:ctrlPr>
                                <a:rPr lang="zh-CN" altLang="en-US" sz="2200" b="1" i="1">
                                  <a:solidFill>
                                    <a:srgbClr val="29672D"/>
                                  </a:solidFill>
                                  <a:latin typeface="Cambria Math" panose="02040503050406030204" pitchFamily="18" charset="0"/>
                                </a:rPr>
                              </m:ctrlPr>
                            </m:sSubPr>
                            <m:e>
                              <m:r>
                                <a:rPr lang="zh-CN" altLang="en-US" sz="2200" b="1" i="1">
                                  <a:solidFill>
                                    <a:srgbClr val="29672D"/>
                                  </a:solidFill>
                                  <a:latin typeface="Cambria Math" panose="02040503050406030204" pitchFamily="18" charset="0"/>
                                </a:rPr>
                                <m:t>𝝁</m:t>
                              </m:r>
                            </m:e>
                            <m:sub>
                              <m:r>
                                <a:rPr lang="zh-CN" altLang="en-US" sz="2200" b="1" i="1">
                                  <a:solidFill>
                                    <a:srgbClr val="29672D"/>
                                  </a:solidFill>
                                  <a:latin typeface="Cambria Math" panose="02040503050406030204" pitchFamily="18" charset="0"/>
                                </a:rPr>
                                <m:t>𝟎</m:t>
                              </m:r>
                            </m:sub>
                          </m:sSub>
                          <m:r>
                            <a:rPr lang="zh-CN" altLang="en-US" sz="2200" b="1" i="1">
                              <a:solidFill>
                                <a:srgbClr val="29672D"/>
                              </a:solidFill>
                              <a:latin typeface="Cambria Math" panose="02040503050406030204" pitchFamily="18" charset="0"/>
                            </a:rPr>
                            <m:t>𝑰</m:t>
                          </m:r>
                        </m:num>
                        <m:den>
                          <m:r>
                            <a:rPr lang="zh-CN" altLang="en-US" sz="2200" b="1" i="1">
                              <a:solidFill>
                                <a:srgbClr val="29672D"/>
                              </a:solidFill>
                              <a:latin typeface="Cambria Math" panose="02040503050406030204" pitchFamily="18" charset="0"/>
                            </a:rPr>
                            <m:t>𝟐</m:t>
                          </m:r>
                          <m:r>
                            <a:rPr lang="zh-CN" altLang="en-US" sz="2200" b="1">
                              <a:solidFill>
                                <a:srgbClr val="29672D"/>
                              </a:solidFill>
                              <a:latin typeface="Cambria Math" panose="02040503050406030204" pitchFamily="18" charset="0"/>
                            </a:rPr>
                            <m:t>𝛑</m:t>
                          </m:r>
                          <m:r>
                            <a:rPr lang="zh-CN" altLang="en-US" sz="2200" b="1" i="1">
                              <a:solidFill>
                                <a:srgbClr val="29672D"/>
                              </a:solidFill>
                              <a:latin typeface="Cambria Math" panose="02040503050406030204" pitchFamily="18" charset="0"/>
                            </a:rPr>
                            <m:t>𝒂</m:t>
                          </m:r>
                        </m:den>
                      </m:f>
                      <m:r>
                        <a:rPr lang="zh-CN" altLang="en-US" sz="2200" b="1">
                          <a:solidFill>
                            <a:srgbClr val="29672D"/>
                          </a:solidFill>
                          <a:latin typeface="Cambria Math" panose="02040503050406030204" pitchFamily="18" charset="0"/>
                        </a:rPr>
                        <m:t> </m:t>
                      </m:r>
                      <m:r>
                        <m:rPr>
                          <m:nor/>
                        </m:rPr>
                        <a:rPr lang="zh-CN" altLang="en-US" sz="2200" b="1">
                          <a:solidFill>
                            <a:srgbClr val="000000"/>
                          </a:solidFill>
                          <a:latin typeface="Cambria Math" panose="02040503050406030204" pitchFamily="18" charset="0"/>
                        </a:rPr>
                        <m:t>  </m:t>
                      </m:r>
                    </m:oMath>
                  </m:oMathPara>
                </a14:m>
                <a:endParaRPr lang="zh-CN" altLang="en-US" sz="2200" b="1" dirty="0"/>
              </a:p>
            </p:txBody>
          </p:sp>
        </mc:Choice>
        <mc:Fallback xmlns="">
          <p:sp>
            <p:nvSpPr>
              <p:cNvPr id="3" name="Object 105"/>
              <p:cNvSpPr txBox="1">
                <a:spLocks noRot="1" noChangeAspect="1" noMove="1" noResize="1" noEditPoints="1" noAdjustHandles="1" noChangeArrowheads="1" noChangeShapeType="1" noTextEdit="1"/>
              </p:cNvSpPr>
              <p:nvPr/>
            </p:nvSpPr>
            <p:spPr bwMode="auto">
              <a:xfrm>
                <a:off x="6708576" y="2369120"/>
                <a:ext cx="2089671" cy="654050"/>
              </a:xfrm>
              <a:prstGeom prst="rect">
                <a:avLst/>
              </a:prstGeom>
              <a:blipFill>
                <a:blip r:embed="rId2"/>
                <a:stretch>
                  <a:fillRect b="-3738"/>
                </a:stretch>
              </a:blipFill>
              <a:ln>
                <a:noFill/>
              </a:ln>
              <a:effectLst/>
            </p:spPr>
            <p:txBody>
              <a:bodyPr/>
              <a:lstStyle/>
              <a:p>
                <a:r>
                  <a:rPr lang="zh-CN" altLang="en-US">
                    <a:noFill/>
                  </a:rPr>
                  <a:t> </a:t>
                </a:r>
              </a:p>
            </p:txBody>
          </p:sp>
        </mc:Fallback>
      </mc:AlternateContent>
      <p:sp>
        <p:nvSpPr>
          <p:cNvPr id="5" name="矩形 4"/>
          <p:cNvSpPr/>
          <p:nvPr/>
        </p:nvSpPr>
        <p:spPr>
          <a:xfrm>
            <a:off x="1847529" y="2530209"/>
            <a:ext cx="5148399" cy="430887"/>
          </a:xfrm>
          <a:prstGeom prst="rect">
            <a:avLst/>
          </a:prstGeom>
        </p:spPr>
        <p:txBody>
          <a:bodyPr wrap="square">
            <a:spAutoFit/>
          </a:bodyPr>
          <a:lstStyle/>
          <a:p>
            <a:r>
              <a:rPr lang="en-US" altLang="zh-CN" sz="2200" b="1" dirty="0"/>
              <a:t>(2) </a:t>
            </a:r>
            <a:r>
              <a:rPr lang="zh-CN" altLang="en-US" sz="2200" b="1" dirty="0"/>
              <a:t>导线</a:t>
            </a:r>
            <a:r>
              <a:rPr kumimoji="1" lang="zh-CN" altLang="en-US" sz="2200" b="1" dirty="0"/>
              <a:t>无限长时，导线周围的磁场分布</a:t>
            </a:r>
          </a:p>
        </p:txBody>
      </p:sp>
      <p:sp>
        <p:nvSpPr>
          <p:cNvPr id="18" name="矩形 17"/>
          <p:cNvSpPr/>
          <p:nvPr/>
        </p:nvSpPr>
        <p:spPr>
          <a:xfrm>
            <a:off x="1831948" y="1791450"/>
            <a:ext cx="6824304" cy="497829"/>
          </a:xfrm>
          <a:prstGeom prst="rect">
            <a:avLst/>
          </a:prstGeom>
        </p:spPr>
        <p:txBody>
          <a:bodyPr wrap="none">
            <a:spAutoFit/>
          </a:bodyPr>
          <a:lstStyle/>
          <a:p>
            <a:pPr>
              <a:lnSpc>
                <a:spcPct val="130000"/>
              </a:lnSpc>
            </a:pPr>
            <a:r>
              <a:rPr kumimoji="1" lang="en-US" altLang="zh-CN" sz="2200" b="1" dirty="0"/>
              <a:t>(1) </a:t>
            </a:r>
            <a:r>
              <a:rPr kumimoji="1" lang="zh-CN" altLang="en-US" sz="2200" b="1" dirty="0"/>
              <a:t>若</a:t>
            </a:r>
            <a:r>
              <a:rPr kumimoji="1" lang="en-US" altLang="zh-CN" sz="2200" b="1" dirty="0"/>
              <a:t>P </a:t>
            </a:r>
            <a:r>
              <a:rPr kumimoji="1" lang="zh-CN" altLang="en-US" sz="2200" b="1" dirty="0"/>
              <a:t>点位于直导线上或其延长线上，则</a:t>
            </a:r>
            <a:r>
              <a:rPr kumimoji="1" lang="en-US" altLang="zh-CN" sz="2200" b="1" dirty="0"/>
              <a:t>P</a:t>
            </a:r>
            <a:r>
              <a:rPr kumimoji="1" lang="zh-CN" altLang="en-US" sz="2200" b="1" dirty="0"/>
              <a:t>点的</a:t>
            </a:r>
            <a:r>
              <a:rPr kumimoji="1" lang="en-US" altLang="zh-CN" sz="2200" b="1" dirty="0"/>
              <a:t>B</a:t>
            </a:r>
            <a:r>
              <a:rPr kumimoji="1" lang="zh-CN" altLang="en-US" sz="2200" b="1" dirty="0"/>
              <a:t>为零</a:t>
            </a:r>
          </a:p>
        </p:txBody>
      </p:sp>
      <p:sp>
        <p:nvSpPr>
          <p:cNvPr id="30" name="矩形 29">
            <a:extLst>
              <a:ext uri="{FF2B5EF4-FFF2-40B4-BE49-F238E27FC236}">
                <a16:creationId xmlns:a16="http://schemas.microsoft.com/office/drawing/2014/main" id="{B56EF546-8C11-49F6-ADE6-DE8BEDC780F2}"/>
              </a:ext>
            </a:extLst>
          </p:cNvPr>
          <p:cNvSpPr/>
          <p:nvPr/>
        </p:nvSpPr>
        <p:spPr>
          <a:xfrm>
            <a:off x="674345" y="3267063"/>
            <a:ext cx="3070071" cy="430887"/>
          </a:xfrm>
          <a:prstGeom prst="rect">
            <a:avLst/>
          </a:prstGeom>
        </p:spPr>
        <p:txBody>
          <a:bodyPr wrap="none">
            <a:spAutoFit/>
          </a:bodyPr>
          <a:lstStyle/>
          <a:p>
            <a:pPr marL="342900" indent="-342900">
              <a:buFont typeface="Wingdings" panose="05000000000000000000" pitchFamily="2" charset="2"/>
              <a:buChar char="u"/>
            </a:pPr>
            <a:r>
              <a:rPr kumimoji="1" lang="zh-CN" altLang="en-US" sz="2200" b="1" dirty="0">
                <a:solidFill>
                  <a:srgbClr val="660066"/>
                </a:solidFill>
              </a:rPr>
              <a:t>直导线问题的引申：</a:t>
            </a:r>
            <a:endParaRPr lang="zh-CN" altLang="en-US" sz="2200" dirty="0">
              <a:solidFill>
                <a:srgbClr val="660066"/>
              </a:solidFill>
            </a:endParaRPr>
          </a:p>
        </p:txBody>
      </p:sp>
      <p:grpSp>
        <p:nvGrpSpPr>
          <p:cNvPr id="31" name="Group 16">
            <a:extLst>
              <a:ext uri="{FF2B5EF4-FFF2-40B4-BE49-F238E27FC236}">
                <a16:creationId xmlns:a16="http://schemas.microsoft.com/office/drawing/2014/main" id="{C3D3D868-F298-4693-B0E6-C76A9C74AF7A}"/>
              </a:ext>
            </a:extLst>
          </p:cNvPr>
          <p:cNvGrpSpPr>
            <a:grpSpLocks/>
          </p:cNvGrpSpPr>
          <p:nvPr/>
        </p:nvGrpSpPr>
        <p:grpSpPr bwMode="auto">
          <a:xfrm>
            <a:off x="7608169" y="3504965"/>
            <a:ext cx="1426417" cy="2411895"/>
            <a:chOff x="4144" y="319"/>
            <a:chExt cx="1129" cy="1909"/>
          </a:xfrm>
        </p:grpSpPr>
        <p:grpSp>
          <p:nvGrpSpPr>
            <p:cNvPr id="32" name="Group 17">
              <a:extLst>
                <a:ext uri="{FF2B5EF4-FFF2-40B4-BE49-F238E27FC236}">
                  <a16:creationId xmlns:a16="http://schemas.microsoft.com/office/drawing/2014/main" id="{D979529D-6F1A-4236-A1DA-6C6CF8C433D7}"/>
                </a:ext>
              </a:extLst>
            </p:cNvPr>
            <p:cNvGrpSpPr>
              <a:grpSpLocks/>
            </p:cNvGrpSpPr>
            <p:nvPr/>
          </p:nvGrpSpPr>
          <p:grpSpPr bwMode="auto">
            <a:xfrm>
              <a:off x="4144" y="319"/>
              <a:ext cx="1129" cy="1909"/>
              <a:chOff x="3495" y="1509"/>
              <a:chExt cx="1010" cy="1909"/>
            </a:xfrm>
          </p:grpSpPr>
          <p:grpSp>
            <p:nvGrpSpPr>
              <p:cNvPr id="34" name="Group 18">
                <a:extLst>
                  <a:ext uri="{FF2B5EF4-FFF2-40B4-BE49-F238E27FC236}">
                    <a16:creationId xmlns:a16="http://schemas.microsoft.com/office/drawing/2014/main" id="{4A44B068-5546-477A-9B3B-E08CAE7B1502}"/>
                  </a:ext>
                </a:extLst>
              </p:cNvPr>
              <p:cNvGrpSpPr>
                <a:grpSpLocks/>
              </p:cNvGrpSpPr>
              <p:nvPr/>
            </p:nvGrpSpPr>
            <p:grpSpPr bwMode="auto">
              <a:xfrm>
                <a:off x="3495" y="1509"/>
                <a:ext cx="1010" cy="1909"/>
                <a:chOff x="3495" y="1509"/>
                <a:chExt cx="1010" cy="1909"/>
              </a:xfrm>
            </p:grpSpPr>
            <p:sp>
              <p:nvSpPr>
                <p:cNvPr id="39" name="Arc 19">
                  <a:extLst>
                    <a:ext uri="{FF2B5EF4-FFF2-40B4-BE49-F238E27FC236}">
                      <a16:creationId xmlns:a16="http://schemas.microsoft.com/office/drawing/2014/main" id="{E046B419-E8A5-451A-BD6F-72D0C08D79F1}"/>
                    </a:ext>
                  </a:extLst>
                </p:cNvPr>
                <p:cNvSpPr>
                  <a:spLocks/>
                </p:cNvSpPr>
                <p:nvPr/>
              </p:nvSpPr>
              <p:spPr bwMode="auto">
                <a:xfrm>
                  <a:off x="3495" y="2842"/>
                  <a:ext cx="1006" cy="576"/>
                </a:xfrm>
                <a:custGeom>
                  <a:avLst/>
                  <a:gdLst>
                    <a:gd name="T0" fmla="*/ 0 w 36972"/>
                    <a:gd name="T1" fmla="*/ 0 h 21600"/>
                    <a:gd name="T2" fmla="*/ 0 w 36972"/>
                    <a:gd name="T3" fmla="*/ 0 h 21600"/>
                    <a:gd name="T4" fmla="*/ 0 w 36972"/>
                    <a:gd name="T5" fmla="*/ 0 h 21600"/>
                    <a:gd name="T6" fmla="*/ 0 60000 65536"/>
                    <a:gd name="T7" fmla="*/ 0 60000 65536"/>
                    <a:gd name="T8" fmla="*/ 0 60000 65536"/>
                    <a:gd name="T9" fmla="*/ 0 w 36972"/>
                    <a:gd name="T10" fmla="*/ 0 h 21600"/>
                    <a:gd name="T11" fmla="*/ 36972 w 36972"/>
                    <a:gd name="T12" fmla="*/ 21600 h 21600"/>
                  </a:gdLst>
                  <a:ahLst/>
                  <a:cxnLst>
                    <a:cxn ang="T6">
                      <a:pos x="T0" y="T1"/>
                    </a:cxn>
                    <a:cxn ang="T7">
                      <a:pos x="T2" y="T3"/>
                    </a:cxn>
                    <a:cxn ang="T8">
                      <a:pos x="T4" y="T5"/>
                    </a:cxn>
                  </a:cxnLst>
                  <a:rect l="T9" t="T10" r="T11" b="T12"/>
                  <a:pathLst>
                    <a:path w="36972" h="21600" fill="none" extrusionOk="0">
                      <a:moveTo>
                        <a:pt x="-1" y="6425"/>
                      </a:moveTo>
                      <a:cubicBezTo>
                        <a:pt x="4058" y="2314"/>
                        <a:pt x="9594" y="-1"/>
                        <a:pt x="15372" y="0"/>
                      </a:cubicBezTo>
                      <a:cubicBezTo>
                        <a:pt x="27301" y="0"/>
                        <a:pt x="36972" y="9670"/>
                        <a:pt x="36972" y="21600"/>
                      </a:cubicBezTo>
                    </a:path>
                    <a:path w="36972" h="21600" stroke="0" extrusionOk="0">
                      <a:moveTo>
                        <a:pt x="-1" y="6425"/>
                      </a:moveTo>
                      <a:cubicBezTo>
                        <a:pt x="4058" y="2314"/>
                        <a:pt x="9594" y="-1"/>
                        <a:pt x="15372" y="0"/>
                      </a:cubicBezTo>
                      <a:cubicBezTo>
                        <a:pt x="27301" y="0"/>
                        <a:pt x="36972" y="9670"/>
                        <a:pt x="36972" y="21600"/>
                      </a:cubicBezTo>
                      <a:lnTo>
                        <a:pt x="15372" y="21600"/>
                      </a:lnTo>
                      <a:close/>
                    </a:path>
                  </a:pathLst>
                </a:custGeom>
                <a:noFill/>
                <a:ln w="571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40" name="Arc 20">
                  <a:extLst>
                    <a:ext uri="{FF2B5EF4-FFF2-40B4-BE49-F238E27FC236}">
                      <a16:creationId xmlns:a16="http://schemas.microsoft.com/office/drawing/2014/main" id="{24BC2720-B3B0-42E2-95CE-5B65E1C1D286}"/>
                    </a:ext>
                  </a:extLst>
                </p:cNvPr>
                <p:cNvSpPr>
                  <a:spLocks/>
                </p:cNvSpPr>
                <p:nvPr/>
              </p:nvSpPr>
              <p:spPr bwMode="auto">
                <a:xfrm>
                  <a:off x="3516" y="1509"/>
                  <a:ext cx="989" cy="588"/>
                </a:xfrm>
                <a:custGeom>
                  <a:avLst/>
                  <a:gdLst>
                    <a:gd name="T0" fmla="*/ 0 w 37493"/>
                    <a:gd name="T1" fmla="*/ 0 h 22449"/>
                    <a:gd name="T2" fmla="*/ 0 w 37493"/>
                    <a:gd name="T3" fmla="*/ 0 h 22449"/>
                    <a:gd name="T4" fmla="*/ 0 w 37493"/>
                    <a:gd name="T5" fmla="*/ 0 h 22449"/>
                    <a:gd name="T6" fmla="*/ 0 60000 65536"/>
                    <a:gd name="T7" fmla="*/ 0 60000 65536"/>
                    <a:gd name="T8" fmla="*/ 0 60000 65536"/>
                    <a:gd name="T9" fmla="*/ 0 w 37493"/>
                    <a:gd name="T10" fmla="*/ 0 h 22449"/>
                    <a:gd name="T11" fmla="*/ 37493 w 37493"/>
                    <a:gd name="T12" fmla="*/ 22449 h 22449"/>
                  </a:gdLst>
                  <a:ahLst/>
                  <a:cxnLst>
                    <a:cxn ang="T6">
                      <a:pos x="T0" y="T1"/>
                    </a:cxn>
                    <a:cxn ang="T7">
                      <a:pos x="T2" y="T3"/>
                    </a:cxn>
                    <a:cxn ang="T8">
                      <a:pos x="T4" y="T5"/>
                    </a:cxn>
                  </a:cxnLst>
                  <a:rect l="T9" t="T10" r="T11" b="T12"/>
                  <a:pathLst>
                    <a:path w="37493" h="22449" fill="none" extrusionOk="0">
                      <a:moveTo>
                        <a:pt x="-1" y="6972"/>
                      </a:moveTo>
                      <a:cubicBezTo>
                        <a:pt x="4089" y="2528"/>
                        <a:pt x="9853" y="-1"/>
                        <a:pt x="15893" y="0"/>
                      </a:cubicBezTo>
                      <a:cubicBezTo>
                        <a:pt x="27822" y="0"/>
                        <a:pt x="37493" y="9670"/>
                        <a:pt x="37493" y="21600"/>
                      </a:cubicBezTo>
                      <a:cubicBezTo>
                        <a:pt x="37493" y="21883"/>
                        <a:pt x="37487" y="22166"/>
                        <a:pt x="37476" y="22449"/>
                      </a:cubicBezTo>
                    </a:path>
                    <a:path w="37493" h="22449" stroke="0" extrusionOk="0">
                      <a:moveTo>
                        <a:pt x="-1" y="6972"/>
                      </a:moveTo>
                      <a:cubicBezTo>
                        <a:pt x="4089" y="2528"/>
                        <a:pt x="9853" y="-1"/>
                        <a:pt x="15893" y="0"/>
                      </a:cubicBezTo>
                      <a:cubicBezTo>
                        <a:pt x="27822" y="0"/>
                        <a:pt x="37493" y="9670"/>
                        <a:pt x="37493" y="21600"/>
                      </a:cubicBezTo>
                      <a:cubicBezTo>
                        <a:pt x="37493" y="21883"/>
                        <a:pt x="37487" y="22166"/>
                        <a:pt x="37476" y="22449"/>
                      </a:cubicBezTo>
                      <a:lnTo>
                        <a:pt x="15893" y="21600"/>
                      </a:lnTo>
                      <a:close/>
                    </a:path>
                  </a:pathLst>
                </a:custGeom>
                <a:noFill/>
                <a:ln w="571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41" name="Line 21">
                  <a:extLst>
                    <a:ext uri="{FF2B5EF4-FFF2-40B4-BE49-F238E27FC236}">
                      <a16:creationId xmlns:a16="http://schemas.microsoft.com/office/drawing/2014/main" id="{ED458A71-5D37-4DCD-860A-4B569C33D697}"/>
                    </a:ext>
                  </a:extLst>
                </p:cNvPr>
                <p:cNvSpPr>
                  <a:spLocks noChangeShapeType="1"/>
                </p:cNvSpPr>
                <p:nvPr/>
              </p:nvSpPr>
              <p:spPr bwMode="auto">
                <a:xfrm>
                  <a:off x="3521" y="1675"/>
                  <a:ext cx="1" cy="1365"/>
                </a:xfrm>
                <a:prstGeom prst="line">
                  <a:avLst/>
                </a:prstGeom>
                <a:noFill/>
                <a:ln w="57150">
                  <a:solidFill>
                    <a:srgbClr val="FF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a:extLst>
                    <a:ext uri="{FF2B5EF4-FFF2-40B4-BE49-F238E27FC236}">
                      <a16:creationId xmlns:a16="http://schemas.microsoft.com/office/drawing/2014/main" id="{96503C0B-ACDA-4FFD-ABC3-3643D49A2D6A}"/>
                    </a:ext>
                  </a:extLst>
                </p:cNvPr>
                <p:cNvSpPr>
                  <a:spLocks noChangeShapeType="1"/>
                </p:cNvSpPr>
                <p:nvPr/>
              </p:nvSpPr>
              <p:spPr bwMode="auto">
                <a:xfrm>
                  <a:off x="4502" y="1993"/>
                  <a:ext cx="0" cy="1407"/>
                </a:xfrm>
                <a:prstGeom prst="line">
                  <a:avLst/>
                </a:prstGeom>
                <a:noFill/>
                <a:ln w="57150">
                  <a:solidFill>
                    <a:srgbClr val="FF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Line 23">
                <a:extLst>
                  <a:ext uri="{FF2B5EF4-FFF2-40B4-BE49-F238E27FC236}">
                    <a16:creationId xmlns:a16="http://schemas.microsoft.com/office/drawing/2014/main" id="{3A585A1A-987C-4153-AA76-85E203ADF68C}"/>
                  </a:ext>
                </a:extLst>
              </p:cNvPr>
              <p:cNvSpPr>
                <a:spLocks noChangeShapeType="1"/>
              </p:cNvSpPr>
              <p:nvPr/>
            </p:nvSpPr>
            <p:spPr bwMode="auto">
              <a:xfrm flipV="1">
                <a:off x="3712" y="1803"/>
                <a:ext cx="0" cy="800"/>
              </a:xfrm>
              <a:prstGeom prst="line">
                <a:avLst/>
              </a:prstGeom>
              <a:noFill/>
              <a:ln w="57150">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24">
                <a:extLst>
                  <a:ext uri="{FF2B5EF4-FFF2-40B4-BE49-F238E27FC236}">
                    <a16:creationId xmlns:a16="http://schemas.microsoft.com/office/drawing/2014/main" id="{D7F692B0-6094-4214-9EC2-7B0CAA96AEDD}"/>
                  </a:ext>
                </a:extLst>
              </p:cNvPr>
              <p:cNvSpPr>
                <a:spLocks noChangeShapeType="1"/>
              </p:cNvSpPr>
              <p:nvPr/>
            </p:nvSpPr>
            <p:spPr bwMode="auto">
              <a:xfrm flipV="1">
                <a:off x="3904" y="1754"/>
                <a:ext cx="0" cy="800"/>
              </a:xfrm>
              <a:prstGeom prst="line">
                <a:avLst/>
              </a:prstGeom>
              <a:noFill/>
              <a:ln w="57150">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25">
                <a:extLst>
                  <a:ext uri="{FF2B5EF4-FFF2-40B4-BE49-F238E27FC236}">
                    <a16:creationId xmlns:a16="http://schemas.microsoft.com/office/drawing/2014/main" id="{1F915836-D975-4671-A60B-37F738541547}"/>
                  </a:ext>
                </a:extLst>
              </p:cNvPr>
              <p:cNvSpPr>
                <a:spLocks noChangeShapeType="1"/>
              </p:cNvSpPr>
              <p:nvPr/>
            </p:nvSpPr>
            <p:spPr bwMode="auto">
              <a:xfrm flipV="1">
                <a:off x="4086" y="1802"/>
                <a:ext cx="0" cy="800"/>
              </a:xfrm>
              <a:prstGeom prst="line">
                <a:avLst/>
              </a:prstGeom>
              <a:noFill/>
              <a:ln w="57150">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26">
                <a:extLst>
                  <a:ext uri="{FF2B5EF4-FFF2-40B4-BE49-F238E27FC236}">
                    <a16:creationId xmlns:a16="http://schemas.microsoft.com/office/drawing/2014/main" id="{51271C9D-BEAC-445F-BAD3-FB4657DB2809}"/>
                  </a:ext>
                </a:extLst>
              </p:cNvPr>
              <p:cNvSpPr>
                <a:spLocks noChangeShapeType="1"/>
              </p:cNvSpPr>
              <p:nvPr/>
            </p:nvSpPr>
            <p:spPr bwMode="auto">
              <a:xfrm flipV="1">
                <a:off x="4277" y="1929"/>
                <a:ext cx="0" cy="800"/>
              </a:xfrm>
              <a:prstGeom prst="line">
                <a:avLst/>
              </a:prstGeom>
              <a:noFill/>
              <a:ln w="57150">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27">
              <a:extLst>
                <a:ext uri="{FF2B5EF4-FFF2-40B4-BE49-F238E27FC236}">
                  <a16:creationId xmlns:a16="http://schemas.microsoft.com/office/drawing/2014/main" id="{8AAC0B90-4CC0-4315-88E1-FE15963D1791}"/>
                </a:ext>
              </a:extLst>
            </p:cNvPr>
            <p:cNvSpPr txBox="1">
              <a:spLocks noChangeArrowheads="1"/>
            </p:cNvSpPr>
            <p:nvPr/>
          </p:nvSpPr>
          <p:spPr bwMode="auto">
            <a:xfrm>
              <a:off x="4166" y="559"/>
              <a:ext cx="25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rPr>
                <a:t>I</a:t>
              </a:r>
              <a:endParaRPr kumimoji="1" lang="en-US" altLang="zh-CN" sz="2400" i="1">
                <a:latin typeface="Times New Roman" panose="02020603050405020304" pitchFamily="18" charset="0"/>
              </a:endParaRPr>
            </a:p>
          </p:txBody>
        </p:sp>
      </p:grpSp>
      <p:sp>
        <p:nvSpPr>
          <p:cNvPr id="43" name="矩形 42">
            <a:extLst>
              <a:ext uri="{FF2B5EF4-FFF2-40B4-BE49-F238E27FC236}">
                <a16:creationId xmlns:a16="http://schemas.microsoft.com/office/drawing/2014/main" id="{3F9F5B99-D086-4BBC-AA83-24280D96207A}"/>
              </a:ext>
            </a:extLst>
          </p:cNvPr>
          <p:cNvSpPr/>
          <p:nvPr/>
        </p:nvSpPr>
        <p:spPr>
          <a:xfrm>
            <a:off x="6721925" y="5977755"/>
            <a:ext cx="4679909" cy="769441"/>
          </a:xfrm>
          <a:prstGeom prst="rect">
            <a:avLst/>
          </a:prstGeom>
        </p:spPr>
        <p:txBody>
          <a:bodyPr wrap="square">
            <a:spAutoFit/>
          </a:bodyPr>
          <a:lstStyle/>
          <a:p>
            <a:r>
              <a:rPr kumimoji="1" lang="zh-CN" altLang="en-US" sz="2200" b="1" dirty="0"/>
              <a:t>无限长半圆筒形金属薄片</a:t>
            </a:r>
            <a:r>
              <a:rPr kumimoji="1" lang="en-US" altLang="zh-CN" sz="2200" b="1" dirty="0"/>
              <a:t>(</a:t>
            </a:r>
            <a:r>
              <a:rPr kumimoji="1" lang="en-US" altLang="zh-CN" sz="2200" b="1" i="1" dirty="0"/>
              <a:t>R</a:t>
            </a:r>
            <a:r>
              <a:rPr kumimoji="1" lang="en-US" altLang="zh-CN" sz="2200" b="1" dirty="0"/>
              <a:t>, </a:t>
            </a:r>
            <a:r>
              <a:rPr kumimoji="1" lang="en-US" altLang="zh-CN" sz="2200" b="1" i="1" dirty="0"/>
              <a:t>I </a:t>
            </a:r>
            <a:r>
              <a:rPr kumimoji="1" lang="en-US" altLang="zh-CN" sz="2200" b="1" dirty="0"/>
              <a:t>)</a:t>
            </a:r>
            <a:r>
              <a:rPr kumimoji="1" lang="en-US" altLang="zh-CN" sz="2200" i="1" dirty="0"/>
              <a:t> </a:t>
            </a:r>
          </a:p>
          <a:p>
            <a:r>
              <a:rPr kumimoji="1" lang="zh-CN" altLang="en-US" sz="2200" b="1" dirty="0"/>
              <a:t>的圆心轴线上的磁场</a:t>
            </a:r>
          </a:p>
        </p:txBody>
      </p:sp>
      <p:sp>
        <p:nvSpPr>
          <p:cNvPr id="44" name="矩形 43">
            <a:extLst>
              <a:ext uri="{FF2B5EF4-FFF2-40B4-BE49-F238E27FC236}">
                <a16:creationId xmlns:a16="http://schemas.microsoft.com/office/drawing/2014/main" id="{D3D806BD-3B4F-4C82-9DF4-2CB94104032E}"/>
              </a:ext>
            </a:extLst>
          </p:cNvPr>
          <p:cNvSpPr/>
          <p:nvPr/>
        </p:nvSpPr>
        <p:spPr>
          <a:xfrm>
            <a:off x="1831948" y="6325537"/>
            <a:ext cx="4120039" cy="430887"/>
          </a:xfrm>
          <a:prstGeom prst="rect">
            <a:avLst/>
          </a:prstGeom>
        </p:spPr>
        <p:txBody>
          <a:bodyPr wrap="none">
            <a:spAutoFit/>
          </a:bodyPr>
          <a:lstStyle/>
          <a:p>
            <a:r>
              <a:rPr kumimoji="1" lang="zh-CN" altLang="en-US" sz="2200" b="1"/>
              <a:t>边长为</a:t>
            </a:r>
            <a:r>
              <a:rPr kumimoji="1" lang="en-US" altLang="zh-CN" sz="2200" b="1" i="1"/>
              <a:t>a</a:t>
            </a:r>
            <a:r>
              <a:rPr kumimoji="1" lang="zh-CN" altLang="en-US" sz="2200" b="1"/>
              <a:t>的正方形</a:t>
            </a:r>
            <a:r>
              <a:rPr kumimoji="1" lang="en-US" altLang="zh-CN" sz="2200" b="1"/>
              <a:t>O</a:t>
            </a:r>
            <a:r>
              <a:rPr kumimoji="1" lang="zh-CN" altLang="en-US" sz="2200" b="1"/>
              <a:t>点、</a:t>
            </a:r>
            <a:r>
              <a:rPr kumimoji="1" lang="en-US" altLang="zh-CN" sz="2200" b="1"/>
              <a:t>A</a:t>
            </a:r>
            <a:r>
              <a:rPr kumimoji="1" lang="zh-CN" altLang="en-US" sz="2200" b="1"/>
              <a:t>点磁场</a:t>
            </a:r>
            <a:endParaRPr lang="zh-CN" altLang="en-US" sz="2200" b="1"/>
          </a:p>
        </p:txBody>
      </p:sp>
      <p:grpSp>
        <p:nvGrpSpPr>
          <p:cNvPr id="45" name="组合 44">
            <a:extLst>
              <a:ext uri="{FF2B5EF4-FFF2-40B4-BE49-F238E27FC236}">
                <a16:creationId xmlns:a16="http://schemas.microsoft.com/office/drawing/2014/main" id="{564A73CC-BF33-4816-8303-1728371927C3}"/>
              </a:ext>
            </a:extLst>
          </p:cNvPr>
          <p:cNvGrpSpPr/>
          <p:nvPr/>
        </p:nvGrpSpPr>
        <p:grpSpPr>
          <a:xfrm>
            <a:off x="2542010" y="3897052"/>
            <a:ext cx="2689894" cy="2340260"/>
            <a:chOff x="1126022" y="3861048"/>
            <a:chExt cx="2689894" cy="2340260"/>
          </a:xfrm>
        </p:grpSpPr>
        <p:grpSp>
          <p:nvGrpSpPr>
            <p:cNvPr id="46" name="Group 38">
              <a:extLst>
                <a:ext uri="{FF2B5EF4-FFF2-40B4-BE49-F238E27FC236}">
                  <a16:creationId xmlns:a16="http://schemas.microsoft.com/office/drawing/2014/main" id="{A82E91D4-2115-4E75-8C9C-A786E42F58EA}"/>
                </a:ext>
              </a:extLst>
            </p:cNvPr>
            <p:cNvGrpSpPr>
              <a:grpSpLocks/>
            </p:cNvGrpSpPr>
            <p:nvPr/>
          </p:nvGrpSpPr>
          <p:grpSpPr bwMode="auto">
            <a:xfrm>
              <a:off x="1433079" y="4075645"/>
              <a:ext cx="2382837" cy="2125663"/>
              <a:chOff x="455" y="550"/>
              <a:chExt cx="1501" cy="1339"/>
            </a:xfrm>
          </p:grpSpPr>
          <p:sp>
            <p:nvSpPr>
              <p:cNvPr id="48" name="Text Box 39">
                <a:extLst>
                  <a:ext uri="{FF2B5EF4-FFF2-40B4-BE49-F238E27FC236}">
                    <a16:creationId xmlns:a16="http://schemas.microsoft.com/office/drawing/2014/main" id="{0766E611-5F58-4195-93E5-A4672241D3C9}"/>
                  </a:ext>
                </a:extLst>
              </p:cNvPr>
              <p:cNvSpPr txBox="1">
                <a:spLocks noChangeArrowheads="1"/>
              </p:cNvSpPr>
              <p:nvPr/>
            </p:nvSpPr>
            <p:spPr bwMode="auto">
              <a:xfrm>
                <a:off x="941" y="1562"/>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rPr>
                  <a:t>a</a:t>
                </a:r>
              </a:p>
            </p:txBody>
          </p:sp>
          <p:sp>
            <p:nvSpPr>
              <p:cNvPr id="49" name="Text Box 40">
                <a:extLst>
                  <a:ext uri="{FF2B5EF4-FFF2-40B4-BE49-F238E27FC236}">
                    <a16:creationId xmlns:a16="http://schemas.microsoft.com/office/drawing/2014/main" id="{FA3502F4-5D92-45ED-890F-76B2D275A163}"/>
                  </a:ext>
                </a:extLst>
              </p:cNvPr>
              <p:cNvSpPr txBox="1">
                <a:spLocks noChangeArrowheads="1"/>
              </p:cNvSpPr>
              <p:nvPr/>
            </p:nvSpPr>
            <p:spPr bwMode="auto">
              <a:xfrm>
                <a:off x="1627" y="913"/>
                <a:ext cx="3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I</a:t>
                </a:r>
              </a:p>
            </p:txBody>
          </p:sp>
          <p:sp>
            <p:nvSpPr>
              <p:cNvPr id="50" name="Rectangle 41">
                <a:extLst>
                  <a:ext uri="{FF2B5EF4-FFF2-40B4-BE49-F238E27FC236}">
                    <a16:creationId xmlns:a16="http://schemas.microsoft.com/office/drawing/2014/main" id="{4A938D33-A280-4349-A40E-D62687A098B3}"/>
                  </a:ext>
                </a:extLst>
              </p:cNvPr>
              <p:cNvSpPr>
                <a:spLocks noChangeArrowheads="1"/>
              </p:cNvSpPr>
              <p:nvPr/>
            </p:nvSpPr>
            <p:spPr bwMode="auto">
              <a:xfrm>
                <a:off x="456" y="551"/>
                <a:ext cx="1182" cy="1076"/>
              </a:xfrm>
              <a:prstGeom prst="rect">
                <a:avLst/>
              </a:prstGeom>
              <a:noFill/>
              <a:ln w="5715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51" name="Line 42">
                <a:extLst>
                  <a:ext uri="{FF2B5EF4-FFF2-40B4-BE49-F238E27FC236}">
                    <a16:creationId xmlns:a16="http://schemas.microsoft.com/office/drawing/2014/main" id="{4C334B20-6DF0-48DF-A5FB-B5D9ACD921D7}"/>
                  </a:ext>
                </a:extLst>
              </p:cNvPr>
              <p:cNvSpPr>
                <a:spLocks noChangeShapeType="1"/>
              </p:cNvSpPr>
              <p:nvPr/>
            </p:nvSpPr>
            <p:spPr bwMode="auto">
              <a:xfrm>
                <a:off x="916" y="550"/>
                <a:ext cx="206" cy="0"/>
              </a:xfrm>
              <a:prstGeom prst="line">
                <a:avLst/>
              </a:prstGeom>
              <a:noFill/>
              <a:ln w="38100">
                <a:solidFill>
                  <a:srgbClr val="CC0099"/>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2" name="Line 43">
                <a:extLst>
                  <a:ext uri="{FF2B5EF4-FFF2-40B4-BE49-F238E27FC236}">
                    <a16:creationId xmlns:a16="http://schemas.microsoft.com/office/drawing/2014/main" id="{B6510443-2008-46C0-9F09-3FE01F683A0E}"/>
                  </a:ext>
                </a:extLst>
              </p:cNvPr>
              <p:cNvSpPr>
                <a:spLocks noChangeShapeType="1"/>
              </p:cNvSpPr>
              <p:nvPr/>
            </p:nvSpPr>
            <p:spPr bwMode="auto">
              <a:xfrm>
                <a:off x="1637" y="1078"/>
                <a:ext cx="0" cy="229"/>
              </a:xfrm>
              <a:prstGeom prst="line">
                <a:avLst/>
              </a:prstGeom>
              <a:noFill/>
              <a:ln w="38100">
                <a:solidFill>
                  <a:srgbClr val="CC0099"/>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3" name="Line 44">
                <a:extLst>
                  <a:ext uri="{FF2B5EF4-FFF2-40B4-BE49-F238E27FC236}">
                    <a16:creationId xmlns:a16="http://schemas.microsoft.com/office/drawing/2014/main" id="{F832E69F-8499-496F-9542-A015E49DF5E1}"/>
                  </a:ext>
                </a:extLst>
              </p:cNvPr>
              <p:cNvSpPr>
                <a:spLocks noChangeShapeType="1"/>
              </p:cNvSpPr>
              <p:nvPr/>
            </p:nvSpPr>
            <p:spPr bwMode="auto">
              <a:xfrm>
                <a:off x="916" y="1637"/>
                <a:ext cx="219" cy="0"/>
              </a:xfrm>
              <a:prstGeom prst="line">
                <a:avLst/>
              </a:prstGeom>
              <a:noFill/>
              <a:ln w="38100">
                <a:solidFill>
                  <a:srgbClr val="CC0099"/>
                </a:solidFill>
                <a:round/>
                <a:headEnd type="triangle" w="lg" len="me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5">
                <a:extLst>
                  <a:ext uri="{FF2B5EF4-FFF2-40B4-BE49-F238E27FC236}">
                    <a16:creationId xmlns:a16="http://schemas.microsoft.com/office/drawing/2014/main" id="{BDD3F279-9719-42E2-BC31-5DB9E50EBD85}"/>
                  </a:ext>
                </a:extLst>
              </p:cNvPr>
              <p:cNvSpPr>
                <a:spLocks noChangeShapeType="1"/>
              </p:cNvSpPr>
              <p:nvPr/>
            </p:nvSpPr>
            <p:spPr bwMode="auto">
              <a:xfrm flipH="1" flipV="1">
                <a:off x="455" y="1129"/>
                <a:ext cx="1" cy="191"/>
              </a:xfrm>
              <a:prstGeom prst="line">
                <a:avLst/>
              </a:prstGeom>
              <a:noFill/>
              <a:ln w="38100">
                <a:solidFill>
                  <a:srgbClr val="CC0099"/>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5" name="Text Box 46">
                <a:extLst>
                  <a:ext uri="{FF2B5EF4-FFF2-40B4-BE49-F238E27FC236}">
                    <a16:creationId xmlns:a16="http://schemas.microsoft.com/office/drawing/2014/main" id="{171E0BDD-76B6-4EDF-9569-4533FA9116AF}"/>
                  </a:ext>
                </a:extLst>
              </p:cNvPr>
              <p:cNvSpPr txBox="1">
                <a:spLocks noChangeArrowheads="1"/>
              </p:cNvSpPr>
              <p:nvPr/>
            </p:nvSpPr>
            <p:spPr bwMode="auto">
              <a:xfrm>
                <a:off x="958" y="1002"/>
                <a:ext cx="3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i="1">
                    <a:solidFill>
                      <a:srgbClr val="9900FF"/>
                    </a:solidFill>
                    <a:latin typeface="Times New Roman" panose="02020603050405020304" pitchFamily="18" charset="0"/>
                  </a:rPr>
                  <a:t>O</a:t>
                </a:r>
              </a:p>
            </p:txBody>
          </p:sp>
        </p:grpSp>
        <p:sp>
          <p:nvSpPr>
            <p:cNvPr id="47" name="Text Box 46">
              <a:extLst>
                <a:ext uri="{FF2B5EF4-FFF2-40B4-BE49-F238E27FC236}">
                  <a16:creationId xmlns:a16="http://schemas.microsoft.com/office/drawing/2014/main" id="{3BF4EB69-1BB9-42B5-87D3-B92E3D2AF504}"/>
                </a:ext>
              </a:extLst>
            </p:cNvPr>
            <p:cNvSpPr txBox="1">
              <a:spLocks noChangeArrowheads="1"/>
            </p:cNvSpPr>
            <p:nvPr/>
          </p:nvSpPr>
          <p:spPr bwMode="auto">
            <a:xfrm>
              <a:off x="1126022" y="3861048"/>
              <a:ext cx="601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i="1">
                  <a:solidFill>
                    <a:srgbClr val="9900FF"/>
                  </a:solidFill>
                  <a:latin typeface="Times New Roman" panose="02020603050405020304" pitchFamily="18" charset="0"/>
                </a:rPr>
                <a:t>A</a:t>
              </a:r>
            </a:p>
          </p:txBody>
        </p:sp>
      </p:grpSp>
      <mc:AlternateContent xmlns:mc="http://schemas.openxmlformats.org/markup-compatibility/2006" xmlns:a14="http://schemas.microsoft.com/office/drawing/2010/main">
        <mc:Choice Requires="a14">
          <p:sp>
            <p:nvSpPr>
              <p:cNvPr id="56" name="Object 124">
                <a:extLst>
                  <a:ext uri="{FF2B5EF4-FFF2-40B4-BE49-F238E27FC236}">
                    <a16:creationId xmlns:a16="http://schemas.microsoft.com/office/drawing/2014/main" id="{332E5534-BA99-43E4-8E9A-6B31364AD31D}"/>
                  </a:ext>
                </a:extLst>
              </p:cNvPr>
              <p:cNvSpPr txBox="1"/>
              <p:nvPr/>
            </p:nvSpPr>
            <p:spPr bwMode="auto">
              <a:xfrm>
                <a:off x="3285158" y="766115"/>
                <a:ext cx="3953034" cy="796925"/>
              </a:xfrm>
              <a:prstGeom prst="rect">
                <a:avLst/>
              </a:prstGeom>
              <a:noFill/>
              <a:ln>
                <a:solidFill>
                  <a:srgbClr val="C00000"/>
                </a:solid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200" b="1" i="1" smtClean="0">
                          <a:solidFill>
                            <a:srgbClr val="006600"/>
                          </a:solidFill>
                          <a:latin typeface="Cambria Math" panose="02040503050406030204" pitchFamily="18" charset="0"/>
                        </a:rPr>
                        <m:t>𝑩</m:t>
                      </m:r>
                      <m:r>
                        <a:rPr lang="zh-CN" altLang="en-US" sz="2200" b="1" i="1" smtClean="0">
                          <a:solidFill>
                            <a:srgbClr val="006600"/>
                          </a:solidFill>
                          <a:latin typeface="Cambria Math" panose="02040503050406030204" pitchFamily="18" charset="0"/>
                        </a:rPr>
                        <m:t>=</m:t>
                      </m:r>
                      <m:f>
                        <m:fPr>
                          <m:ctrlPr>
                            <a:rPr lang="zh-CN" altLang="en-US" sz="2200" b="1" i="1">
                              <a:solidFill>
                                <a:srgbClr val="006600"/>
                              </a:solidFill>
                              <a:latin typeface="Cambria Math" panose="02040503050406030204" pitchFamily="18" charset="0"/>
                            </a:rPr>
                          </m:ctrlPr>
                        </m:fPr>
                        <m:num>
                          <m:sSub>
                            <m:sSubPr>
                              <m:ctrlPr>
                                <a:rPr lang="zh-CN" altLang="en-US" sz="2200" b="1" i="1">
                                  <a:solidFill>
                                    <a:srgbClr val="006600"/>
                                  </a:solidFill>
                                  <a:latin typeface="Cambria Math" panose="02040503050406030204" pitchFamily="18" charset="0"/>
                                </a:rPr>
                              </m:ctrlPr>
                            </m:sSubPr>
                            <m:e>
                              <m:r>
                                <a:rPr lang="zh-CN" altLang="en-US" sz="2200" b="1" i="1">
                                  <a:solidFill>
                                    <a:srgbClr val="006600"/>
                                  </a:solidFill>
                                  <a:latin typeface="Cambria Math" panose="02040503050406030204" pitchFamily="18" charset="0"/>
                                </a:rPr>
                                <m:t>𝝁</m:t>
                              </m:r>
                            </m:e>
                            <m:sub>
                              <m:r>
                                <a:rPr lang="zh-CN" altLang="en-US" sz="2200" b="1" i="1">
                                  <a:solidFill>
                                    <a:srgbClr val="006600"/>
                                  </a:solidFill>
                                  <a:latin typeface="Cambria Math" panose="02040503050406030204" pitchFamily="18" charset="0"/>
                                </a:rPr>
                                <m:t>𝟎</m:t>
                              </m:r>
                            </m:sub>
                          </m:sSub>
                          <m:r>
                            <a:rPr lang="zh-CN" altLang="en-US" sz="2200" b="1" i="1">
                              <a:solidFill>
                                <a:srgbClr val="006600"/>
                              </a:solidFill>
                              <a:latin typeface="Cambria Math" panose="02040503050406030204" pitchFamily="18" charset="0"/>
                            </a:rPr>
                            <m:t>𝑰</m:t>
                          </m:r>
                        </m:num>
                        <m:den>
                          <m:r>
                            <a:rPr lang="zh-CN" altLang="en-US" sz="2200" b="1" i="1">
                              <a:solidFill>
                                <a:srgbClr val="006600"/>
                              </a:solidFill>
                              <a:latin typeface="Cambria Math" panose="02040503050406030204" pitchFamily="18" charset="0"/>
                            </a:rPr>
                            <m:t>𝟒</m:t>
                          </m:r>
                          <m:r>
                            <a:rPr lang="zh-CN" altLang="en-US" sz="2200" b="1">
                              <a:solidFill>
                                <a:srgbClr val="006600"/>
                              </a:solidFill>
                              <a:latin typeface="Cambria Math" panose="02040503050406030204" pitchFamily="18" charset="0"/>
                            </a:rPr>
                            <m:t>𝛑</m:t>
                          </m:r>
                          <m:r>
                            <a:rPr lang="zh-CN" altLang="en-US" sz="2200" b="1" i="1">
                              <a:solidFill>
                                <a:srgbClr val="006600"/>
                              </a:solidFill>
                              <a:latin typeface="Cambria Math" panose="02040503050406030204" pitchFamily="18" charset="0"/>
                            </a:rPr>
                            <m:t>𝒂</m:t>
                          </m:r>
                        </m:den>
                      </m:f>
                      <m:r>
                        <a:rPr lang="zh-CN" altLang="en-US" sz="2200" b="1" i="1">
                          <a:solidFill>
                            <a:srgbClr val="006600"/>
                          </a:solidFill>
                          <a:latin typeface="Cambria Math" panose="02040503050406030204" pitchFamily="18" charset="0"/>
                        </a:rPr>
                        <m:t>(</m:t>
                      </m:r>
                      <m:func>
                        <m:funcPr>
                          <m:ctrlPr>
                            <a:rPr lang="zh-CN" altLang="en-US" sz="2200" b="1" i="1">
                              <a:solidFill>
                                <a:srgbClr val="006600"/>
                              </a:solidFill>
                              <a:latin typeface="Cambria Math" panose="02040503050406030204" pitchFamily="18" charset="0"/>
                            </a:rPr>
                          </m:ctrlPr>
                        </m:funcPr>
                        <m:fName>
                          <m:sSub>
                            <m:sSubPr>
                              <m:ctrlPr>
                                <a:rPr lang="zh-CN" altLang="en-US" sz="2200" b="1" i="1">
                                  <a:solidFill>
                                    <a:srgbClr val="006600"/>
                                  </a:solidFill>
                                  <a:latin typeface="Cambria Math" panose="02040503050406030204" pitchFamily="18" charset="0"/>
                                </a:rPr>
                              </m:ctrlPr>
                            </m:sSubPr>
                            <m:e>
                              <m:r>
                                <a:rPr lang="zh-CN" altLang="en-US" sz="2200" b="1">
                                  <a:solidFill>
                                    <a:srgbClr val="006600"/>
                                  </a:solidFill>
                                  <a:latin typeface="Cambria Math" panose="02040503050406030204" pitchFamily="18" charset="0"/>
                                </a:rPr>
                                <m:t>𝐜𝐨𝐬</m:t>
                              </m:r>
                              <m:r>
                                <a:rPr lang="zh-CN" altLang="en-US" sz="2200" b="1" i="1">
                                  <a:solidFill>
                                    <a:srgbClr val="006600"/>
                                  </a:solidFill>
                                  <a:latin typeface="Cambria Math" panose="02040503050406030204" pitchFamily="18" charset="0"/>
                                </a:rPr>
                                <m:t>𝜽</m:t>
                              </m:r>
                            </m:e>
                            <m:sub>
                              <m:r>
                                <a:rPr lang="zh-CN" altLang="en-US" sz="2200" b="1" i="1">
                                  <a:solidFill>
                                    <a:srgbClr val="006600"/>
                                  </a:solidFill>
                                  <a:latin typeface="Cambria Math" panose="02040503050406030204" pitchFamily="18" charset="0"/>
                                </a:rPr>
                                <m:t>𝟏</m:t>
                              </m:r>
                            </m:sub>
                          </m:sSub>
                        </m:fName>
                        <m:e>
                          <m:r>
                            <a:rPr lang="zh-CN" altLang="en-US" sz="2200" b="1" i="1">
                              <a:solidFill>
                                <a:srgbClr val="006600"/>
                              </a:solidFill>
                              <a:latin typeface="Cambria Math" panose="02040503050406030204" pitchFamily="18" charset="0"/>
                            </a:rPr>
                            <m:t>−</m:t>
                          </m:r>
                        </m:e>
                      </m:func>
                      <m:func>
                        <m:funcPr>
                          <m:ctrlPr>
                            <a:rPr lang="zh-CN" altLang="en-US" sz="2200" b="1" i="1">
                              <a:solidFill>
                                <a:srgbClr val="006600"/>
                              </a:solidFill>
                              <a:latin typeface="Cambria Math" panose="02040503050406030204" pitchFamily="18" charset="0"/>
                            </a:rPr>
                          </m:ctrlPr>
                        </m:funcPr>
                        <m:fName>
                          <m:sSub>
                            <m:sSubPr>
                              <m:ctrlPr>
                                <a:rPr lang="zh-CN" altLang="en-US" sz="2200" b="1" i="1">
                                  <a:solidFill>
                                    <a:srgbClr val="006600"/>
                                  </a:solidFill>
                                  <a:latin typeface="Cambria Math" panose="02040503050406030204" pitchFamily="18" charset="0"/>
                                </a:rPr>
                              </m:ctrlPr>
                            </m:sSubPr>
                            <m:e>
                              <m:r>
                                <a:rPr lang="zh-CN" altLang="en-US" sz="2200" b="1">
                                  <a:solidFill>
                                    <a:srgbClr val="006600"/>
                                  </a:solidFill>
                                  <a:latin typeface="Cambria Math" panose="02040503050406030204" pitchFamily="18" charset="0"/>
                                </a:rPr>
                                <m:t>𝐜𝐨𝐬</m:t>
                              </m:r>
                              <m:r>
                                <a:rPr lang="zh-CN" altLang="en-US" sz="2200" b="1" i="1">
                                  <a:solidFill>
                                    <a:srgbClr val="006600"/>
                                  </a:solidFill>
                                  <a:latin typeface="Cambria Math" panose="02040503050406030204" pitchFamily="18" charset="0"/>
                                </a:rPr>
                                <m:t>𝜽</m:t>
                              </m:r>
                            </m:e>
                            <m:sub>
                              <m:r>
                                <a:rPr lang="zh-CN" altLang="en-US" sz="2200" b="1" i="1">
                                  <a:solidFill>
                                    <a:srgbClr val="006600"/>
                                  </a:solidFill>
                                  <a:latin typeface="Cambria Math" panose="02040503050406030204" pitchFamily="18" charset="0"/>
                                </a:rPr>
                                <m:t>𝟐</m:t>
                              </m:r>
                            </m:sub>
                          </m:sSub>
                        </m:fName>
                        <m:e>
                          <m:r>
                            <a:rPr lang="zh-CN" altLang="en-US" sz="2200" b="1" i="1">
                              <a:solidFill>
                                <a:srgbClr val="006600"/>
                              </a:solidFill>
                              <a:latin typeface="Cambria Math" panose="02040503050406030204" pitchFamily="18" charset="0"/>
                            </a:rPr>
                            <m:t>)</m:t>
                          </m:r>
                        </m:e>
                      </m:func>
                    </m:oMath>
                  </m:oMathPara>
                </a14:m>
                <a:endParaRPr lang="zh-CN" altLang="en-US" sz="2200" b="1" dirty="0">
                  <a:solidFill>
                    <a:srgbClr val="006600"/>
                  </a:solidFill>
                </a:endParaRPr>
              </a:p>
            </p:txBody>
          </p:sp>
        </mc:Choice>
        <mc:Fallback xmlns="">
          <p:sp>
            <p:nvSpPr>
              <p:cNvPr id="56" name="Object 124">
                <a:extLst>
                  <a:ext uri="{FF2B5EF4-FFF2-40B4-BE49-F238E27FC236}">
                    <a16:creationId xmlns:a16="http://schemas.microsoft.com/office/drawing/2014/main" id="{332E5534-BA99-43E4-8E9A-6B31364AD31D}"/>
                  </a:ext>
                </a:extLst>
              </p:cNvPr>
              <p:cNvSpPr txBox="1">
                <a:spLocks noRot="1" noChangeAspect="1" noMove="1" noResize="1" noEditPoints="1" noAdjustHandles="1" noChangeArrowheads="1" noChangeShapeType="1" noTextEdit="1"/>
              </p:cNvSpPr>
              <p:nvPr/>
            </p:nvSpPr>
            <p:spPr bwMode="auto">
              <a:xfrm>
                <a:off x="3285158" y="766115"/>
                <a:ext cx="3953034" cy="796925"/>
              </a:xfrm>
              <a:prstGeom prst="rect">
                <a:avLst/>
              </a:prstGeom>
              <a:blipFill>
                <a:blip r:embed="rId3"/>
                <a:stretch>
                  <a:fillRect/>
                </a:stretch>
              </a:blipFill>
              <a:ln>
                <a:solidFill>
                  <a:srgbClr val="C00000"/>
                </a:solidFill>
              </a:ln>
              <a:effectLst/>
            </p:spPr>
            <p:txBody>
              <a:bodyPr/>
              <a:lstStyle/>
              <a:p>
                <a:r>
                  <a:rPr lang="zh-CN" altLang="en-US">
                    <a:noFill/>
                  </a:rPr>
                  <a:t> </a:t>
                </a:r>
              </a:p>
            </p:txBody>
          </p:sp>
        </mc:Fallback>
      </mc:AlternateContent>
      <p:sp>
        <p:nvSpPr>
          <p:cNvPr id="57" name="文本框 56">
            <a:extLst>
              <a:ext uri="{FF2B5EF4-FFF2-40B4-BE49-F238E27FC236}">
                <a16:creationId xmlns:a16="http://schemas.microsoft.com/office/drawing/2014/main" id="{D97C7A49-F0AE-4C29-A9D1-FB9000380A27}"/>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extLst>
      <p:ext uri="{BB962C8B-B14F-4D97-AF65-F5344CB8AC3E}">
        <p14:creationId xmlns:p14="http://schemas.microsoft.com/office/powerpoint/2010/main" val="21096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3" grpId="0"/>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29AE87-934A-4E14-B063-D32E54A6D18F}"/>
              </a:ext>
            </a:extLst>
          </p:cNvPr>
          <p:cNvSpPr>
            <a:spLocks noGrp="1"/>
          </p:cNvSpPr>
          <p:nvPr>
            <p:ph type="sldNum" sz="quarter" idx="12"/>
          </p:nvPr>
        </p:nvSpPr>
        <p:spPr/>
        <p:txBody>
          <a:bodyPr/>
          <a:lstStyle/>
          <a:p>
            <a:fld id="{0D52C9BB-38E6-4606-8083-4CA4F4ECB8E2}" type="slidenum">
              <a:rPr lang="zh-CN" altLang="en-US" smtClean="0"/>
              <a:t>60</a:t>
            </a:fld>
            <a:endParaRPr lang="zh-CN" altLang="en-US"/>
          </a:p>
        </p:txBody>
      </p:sp>
      <p:sp>
        <p:nvSpPr>
          <p:cNvPr id="4" name="文本框 3">
            <a:extLst>
              <a:ext uri="{FF2B5EF4-FFF2-40B4-BE49-F238E27FC236}">
                <a16:creationId xmlns:a16="http://schemas.microsoft.com/office/drawing/2014/main" id="{D2FCB8BF-0B63-4839-AE20-1FF84F836ABB}"/>
              </a:ext>
            </a:extLst>
          </p:cNvPr>
          <p:cNvSpPr txBox="1"/>
          <p:nvPr/>
        </p:nvSpPr>
        <p:spPr>
          <a:xfrm>
            <a:off x="508000" y="824045"/>
            <a:ext cx="6096000" cy="548612"/>
          </a:xfrm>
          <a:prstGeom prst="rect">
            <a:avLst/>
          </a:prstGeom>
          <a:noFill/>
          <a:ln w="19050">
            <a:noFill/>
            <a:miter lim="800000"/>
            <a:headEnd/>
            <a:tailEnd/>
          </a:ln>
        </p:spPr>
        <p:txBody>
          <a:bodyPr wrap="square">
            <a:spAutoFit/>
          </a:bodyPr>
          <a:lstStyle>
            <a:defPPr>
              <a:defRPr lang="zh-CN"/>
            </a:defPPr>
            <a:lvl1pPr>
              <a:lnSpc>
                <a:spcPct val="150000"/>
              </a:lnSpc>
              <a:spcBef>
                <a:spcPts val="1200"/>
              </a:spcBef>
              <a:defRPr kumimoji="1" sz="2200" b="1">
                <a:solidFill>
                  <a:srgbClr val="006600"/>
                </a:solidFill>
              </a:defRPr>
            </a:lvl1pPr>
          </a:lstStyle>
          <a:p>
            <a:r>
              <a:rPr lang="zh-CN" altLang="en-US" dirty="0"/>
              <a:t> </a:t>
            </a:r>
            <a:r>
              <a:rPr lang="en-US" altLang="zh-CN" dirty="0"/>
              <a:t>5.  </a:t>
            </a:r>
            <a:r>
              <a:rPr lang="zh-CN" altLang="en-US" dirty="0"/>
              <a:t>薛定谔方程对氢原子的描述</a:t>
            </a:r>
          </a:p>
        </p:txBody>
      </p:sp>
      <mc:AlternateContent xmlns:mc="http://schemas.openxmlformats.org/markup-compatibility/2006">
        <mc:Choice xmlns:a14="http://schemas.microsoft.com/office/drawing/2010/main" Requires="a14">
          <p:sp>
            <p:nvSpPr>
              <p:cNvPr id="5" name="Object 8">
                <a:extLst>
                  <a:ext uri="{FF2B5EF4-FFF2-40B4-BE49-F238E27FC236}">
                    <a16:creationId xmlns:a16="http://schemas.microsoft.com/office/drawing/2014/main" id="{1E755D24-A061-4A54-8DD7-117CA2854E53}"/>
                  </a:ext>
                </a:extLst>
              </p:cNvPr>
              <p:cNvSpPr txBox="1"/>
              <p:nvPr/>
            </p:nvSpPr>
            <p:spPr bwMode="auto">
              <a:xfrm>
                <a:off x="702925" y="1827011"/>
                <a:ext cx="7062512" cy="992386"/>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smtClean="0">
                          <a:solidFill>
                            <a:schemeClr val="tx1"/>
                          </a:solidFill>
                          <a:latin typeface="Cambria Math" panose="02040503050406030204" pitchFamily="18" charset="0"/>
                        </a:rPr>
                        <m:t>[−</m:t>
                      </m:r>
                      <m:f>
                        <m:fPr>
                          <m:ctrlPr>
                            <a:rPr lang="zh-CN" altLang="en-US" sz="2200" i="1">
                              <a:solidFill>
                                <a:schemeClr val="tx1"/>
                              </a:solidFill>
                              <a:latin typeface="Cambria Math" panose="02040503050406030204" pitchFamily="18" charset="0"/>
                            </a:rPr>
                          </m:ctrlPr>
                        </m:fPr>
                        <m:num>
                          <m:sSup>
                            <m:sSupPr>
                              <m:ctrlPr>
                                <a:rPr lang="zh-CN" altLang="en-US" sz="2200" i="1">
                                  <a:solidFill>
                                    <a:schemeClr val="tx1"/>
                                  </a:solidFill>
                                  <a:latin typeface="Cambria Math" panose="02040503050406030204" pitchFamily="18" charset="0"/>
                                </a:rPr>
                              </m:ctrlPr>
                            </m:sSupPr>
                            <m:e>
                              <m:r>
                                <a:rPr lang="zh-CN" altLang="en-US" sz="2200" b="1" i="1">
                                  <a:solidFill>
                                    <a:schemeClr val="tx1"/>
                                  </a:solidFill>
                                  <a:latin typeface="Cambria Math" panose="02040503050406030204" pitchFamily="18" charset="0"/>
                                </a:rPr>
                                <m:t>ℏ</m:t>
                              </m:r>
                            </m:e>
                            <m:sup>
                              <m:r>
                                <a:rPr lang="zh-CN" altLang="en-US" sz="2200" b="1" i="1">
                                  <a:solidFill>
                                    <a:schemeClr val="tx1"/>
                                  </a:solidFill>
                                  <a:latin typeface="Cambria Math" panose="02040503050406030204" pitchFamily="18" charset="0"/>
                                </a:rPr>
                                <m:t>𝟐</m:t>
                              </m:r>
                            </m:sup>
                          </m:sSup>
                        </m:num>
                        <m:den>
                          <m:r>
                            <a:rPr lang="zh-CN" altLang="en-US" sz="2200" b="1" i="1">
                              <a:solidFill>
                                <a:schemeClr val="tx1"/>
                              </a:solidFill>
                              <a:latin typeface="Cambria Math" panose="02040503050406030204" pitchFamily="18" charset="0"/>
                            </a:rPr>
                            <m:t>𝟐</m:t>
                          </m:r>
                          <m:r>
                            <a:rPr lang="zh-CN" altLang="en-US" sz="2200" b="1" i="1">
                              <a:solidFill>
                                <a:schemeClr val="tx1"/>
                              </a:solidFill>
                              <a:latin typeface="Cambria Math" panose="02040503050406030204" pitchFamily="18" charset="0"/>
                            </a:rPr>
                            <m:t>𝒎</m:t>
                          </m:r>
                        </m:den>
                      </m:f>
                      <m:sSup>
                        <m:sSupPr>
                          <m:ctrlPr>
                            <a:rPr lang="zh-CN" altLang="en-US" sz="2200" i="1">
                              <a:solidFill>
                                <a:schemeClr val="tx1"/>
                              </a:solidFill>
                              <a:latin typeface="Cambria Math" panose="02040503050406030204" pitchFamily="18" charset="0"/>
                            </a:rPr>
                          </m:ctrlPr>
                        </m:sSupPr>
                        <m:e>
                          <m:r>
                            <a:rPr lang="zh-CN" altLang="en-US" sz="2200" b="1" i="1">
                              <a:solidFill>
                                <a:schemeClr val="tx1"/>
                              </a:solidFill>
                              <a:latin typeface="Cambria Math" panose="02040503050406030204" pitchFamily="18" charset="0"/>
                            </a:rPr>
                            <m:t>𝜵</m:t>
                          </m:r>
                        </m:e>
                        <m:sup>
                          <m:r>
                            <a:rPr lang="zh-CN" altLang="en-US" sz="2200" b="1" i="1">
                              <a:solidFill>
                                <a:schemeClr val="tx1"/>
                              </a:solidFill>
                              <a:latin typeface="Cambria Math" panose="02040503050406030204" pitchFamily="18" charset="0"/>
                            </a:rPr>
                            <m:t>𝟐</m:t>
                          </m:r>
                        </m:sup>
                      </m:sSup>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𝑼</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𝒓</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𝝍</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𝑬</m:t>
                      </m:r>
                      <m:r>
                        <a:rPr lang="zh-CN" altLang="en-US" sz="2200" b="1" i="1">
                          <a:solidFill>
                            <a:schemeClr val="tx1"/>
                          </a:solidFill>
                          <a:latin typeface="Cambria Math" panose="02040503050406030204" pitchFamily="18" charset="0"/>
                        </a:rPr>
                        <m:t>𝝍</m:t>
                      </m:r>
                      <m:r>
                        <a:rPr lang="zh-CN" altLang="en-US" sz="2200" b="1" i="1">
                          <a:solidFill>
                            <a:schemeClr val="tx1"/>
                          </a:solidFill>
                          <a:latin typeface="Cambria Math" panose="02040503050406030204" pitchFamily="18" charset="0"/>
                        </a:rPr>
                        <m:t>,</m:t>
                      </m:r>
                      <m:r>
                        <m:rPr>
                          <m:nor/>
                        </m:rPr>
                        <a:rPr lang="zh-CN" altLang="en-US" sz="2200" i="0">
                          <a:solidFill>
                            <a:schemeClr val="tx1"/>
                          </a:solidFill>
                          <a:latin typeface="Cambria Math" panose="02040503050406030204" pitchFamily="18" charset="0"/>
                        </a:rPr>
                        <m:t>    </m:t>
                      </m:r>
                      <m:r>
                        <a:rPr lang="zh-CN" altLang="en-US" sz="2200" b="1" i="1">
                          <a:solidFill>
                            <a:schemeClr val="tx1"/>
                          </a:solidFill>
                          <a:latin typeface="Cambria Math" panose="02040503050406030204" pitchFamily="18" charset="0"/>
                        </a:rPr>
                        <m:t>𝑼</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𝒓</m:t>
                      </m:r>
                      <m:r>
                        <a:rPr lang="zh-CN" altLang="en-US" sz="2200" b="1" i="1">
                          <a:solidFill>
                            <a:schemeClr val="tx1"/>
                          </a:solidFill>
                          <a:latin typeface="Cambria Math" panose="02040503050406030204" pitchFamily="18" charset="0"/>
                        </a:rPr>
                        <m:t>)=−</m:t>
                      </m:r>
                      <m:f>
                        <m:fPr>
                          <m:ctrlPr>
                            <a:rPr lang="zh-CN" altLang="en-US" sz="2200" i="1">
                              <a:solidFill>
                                <a:schemeClr val="tx1"/>
                              </a:solidFill>
                              <a:latin typeface="Cambria Math" panose="02040503050406030204" pitchFamily="18" charset="0"/>
                            </a:rPr>
                          </m:ctrlPr>
                        </m:fPr>
                        <m:num>
                          <m:sSup>
                            <m:sSupPr>
                              <m:ctrlPr>
                                <a:rPr lang="zh-CN" altLang="en-US" sz="2200" i="1">
                                  <a:solidFill>
                                    <a:schemeClr val="tx1"/>
                                  </a:solidFill>
                                  <a:latin typeface="Cambria Math" panose="02040503050406030204" pitchFamily="18" charset="0"/>
                                </a:rPr>
                              </m:ctrlPr>
                            </m:sSupPr>
                            <m:e>
                              <m:r>
                                <a:rPr lang="zh-CN" altLang="en-US" sz="2200" b="1" i="1">
                                  <a:solidFill>
                                    <a:schemeClr val="tx1"/>
                                  </a:solidFill>
                                  <a:latin typeface="Cambria Math" panose="02040503050406030204" pitchFamily="18" charset="0"/>
                                </a:rPr>
                                <m:t>𝒆</m:t>
                              </m:r>
                            </m:e>
                            <m:sup>
                              <m:r>
                                <a:rPr lang="zh-CN" altLang="en-US" sz="2200" b="1" i="1">
                                  <a:solidFill>
                                    <a:schemeClr val="tx1"/>
                                  </a:solidFill>
                                  <a:latin typeface="Cambria Math" panose="02040503050406030204" pitchFamily="18" charset="0"/>
                                </a:rPr>
                                <m:t>𝟐</m:t>
                              </m:r>
                            </m:sup>
                          </m:sSup>
                        </m:num>
                        <m:den>
                          <m:r>
                            <a:rPr lang="zh-CN" altLang="en-US" sz="2200" b="1" i="1">
                              <a:solidFill>
                                <a:schemeClr val="tx1"/>
                              </a:solidFill>
                              <a:latin typeface="Cambria Math" panose="02040503050406030204" pitchFamily="18" charset="0"/>
                            </a:rPr>
                            <m:t>𝟒</m:t>
                          </m:r>
                          <m:r>
                            <a:rPr lang="zh-CN" altLang="en-US" sz="2200" b="1" i="1">
                              <a:solidFill>
                                <a:schemeClr val="tx1"/>
                              </a:solidFill>
                              <a:latin typeface="Cambria Math" panose="02040503050406030204" pitchFamily="18" charset="0"/>
                            </a:rPr>
                            <m:t>𝝅</m:t>
                          </m:r>
                          <m:sSub>
                            <m:sSubPr>
                              <m:ctrlPr>
                                <a:rPr lang="zh-CN" altLang="en-US" sz="2200" i="1">
                                  <a:solidFill>
                                    <a:schemeClr val="tx1"/>
                                  </a:solidFill>
                                  <a:latin typeface="Cambria Math" panose="02040503050406030204" pitchFamily="18" charset="0"/>
                                </a:rPr>
                              </m:ctrlPr>
                            </m:sSubPr>
                            <m:e>
                              <m:r>
                                <a:rPr lang="zh-CN" altLang="en-US" sz="2200" b="1" i="1">
                                  <a:solidFill>
                                    <a:schemeClr val="tx1"/>
                                  </a:solidFill>
                                  <a:latin typeface="Cambria Math" panose="02040503050406030204" pitchFamily="18" charset="0"/>
                                </a:rPr>
                                <m:t>𝜺</m:t>
                              </m:r>
                            </m:e>
                            <m:sub>
                              <m:r>
                                <a:rPr lang="zh-CN" altLang="en-US" sz="2200" b="1" i="1">
                                  <a:solidFill>
                                    <a:schemeClr val="tx1"/>
                                  </a:solidFill>
                                  <a:latin typeface="Cambria Math" panose="02040503050406030204" pitchFamily="18" charset="0"/>
                                </a:rPr>
                                <m:t>𝟎</m:t>
                              </m:r>
                            </m:sub>
                          </m:sSub>
                          <m:r>
                            <a:rPr lang="zh-CN" altLang="en-US" sz="2200" b="1" i="1">
                              <a:solidFill>
                                <a:schemeClr val="tx1"/>
                              </a:solidFill>
                              <a:latin typeface="Cambria Math" panose="02040503050406030204" pitchFamily="18" charset="0"/>
                            </a:rPr>
                            <m:t>𝒓</m:t>
                          </m:r>
                        </m:den>
                      </m:f>
                    </m:oMath>
                  </m:oMathPara>
                </a14:m>
                <a:endParaRPr lang="zh-CN" altLang="en-US" sz="2200" dirty="0">
                  <a:solidFill>
                    <a:schemeClr val="tx1"/>
                  </a:solidFill>
                </a:endParaRPr>
              </a:p>
            </p:txBody>
          </p:sp>
        </mc:Choice>
        <mc:Fallback>
          <p:sp>
            <p:nvSpPr>
              <p:cNvPr id="5" name="Object 8">
                <a:extLst>
                  <a:ext uri="{FF2B5EF4-FFF2-40B4-BE49-F238E27FC236}">
                    <a16:creationId xmlns:a16="http://schemas.microsoft.com/office/drawing/2014/main" id="{1E755D24-A061-4A54-8DD7-117CA2854E53}"/>
                  </a:ext>
                </a:extLst>
              </p:cNvPr>
              <p:cNvSpPr txBox="1">
                <a:spLocks noRot="1" noChangeAspect="1" noMove="1" noResize="1" noEditPoints="1" noAdjustHandles="1" noChangeArrowheads="1" noChangeShapeType="1" noTextEdit="1"/>
              </p:cNvSpPr>
              <p:nvPr/>
            </p:nvSpPr>
            <p:spPr bwMode="auto">
              <a:xfrm>
                <a:off x="702925" y="1827011"/>
                <a:ext cx="7062512" cy="992386"/>
              </a:xfrm>
              <a:prstGeom prst="rect">
                <a:avLst/>
              </a:prstGeom>
              <a:blipFill>
                <a:blip r:embed="rId2"/>
                <a:stretch>
                  <a:fillRect/>
                </a:stretch>
              </a:blipFill>
              <a:ln>
                <a:noFill/>
              </a:ln>
            </p:spPr>
            <p:txBody>
              <a:bodyPr/>
              <a:lstStyle/>
              <a:p>
                <a:r>
                  <a:rPr lang="zh-CN" altLang="en-US">
                    <a:noFill/>
                  </a:rPr>
                  <a:t> </a:t>
                </a:r>
              </a:p>
            </p:txBody>
          </p:sp>
        </mc:Fallback>
      </mc:AlternateContent>
      <p:pic>
        <p:nvPicPr>
          <p:cNvPr id="8" name="Picture 6" descr="C:\Users\Administrator\Desktop\图片1.png">
            <a:extLst>
              <a:ext uri="{FF2B5EF4-FFF2-40B4-BE49-F238E27FC236}">
                <a16:creationId xmlns:a16="http://schemas.microsoft.com/office/drawing/2014/main" id="{EB5438AE-DADD-438F-A779-43C3E8BEAA06}"/>
              </a:ext>
            </a:extLst>
          </p:cNvPr>
          <p:cNvPicPr>
            <a:picLocks noChangeAspect="1" noChangeArrowheads="1"/>
          </p:cNvPicPr>
          <p:nvPr/>
        </p:nvPicPr>
        <p:blipFill rotWithShape="1">
          <a:blip r:embed="rId3"/>
          <a:srcRect l="44792" t="1" b="306"/>
          <a:stretch/>
        </p:blipFill>
        <p:spPr bwMode="auto">
          <a:xfrm>
            <a:off x="9337040" y="1098351"/>
            <a:ext cx="2692400" cy="1721046"/>
          </a:xfrm>
          <a:prstGeom prst="rect">
            <a:avLst/>
          </a:prstGeom>
          <a:noFill/>
          <a:ln>
            <a:solidFill>
              <a:schemeClr val="accent6"/>
            </a:solidFill>
          </a:ln>
        </p:spPr>
      </p:pic>
      <p:grpSp>
        <p:nvGrpSpPr>
          <p:cNvPr id="23" name="组合 22">
            <a:extLst>
              <a:ext uri="{FF2B5EF4-FFF2-40B4-BE49-F238E27FC236}">
                <a16:creationId xmlns:a16="http://schemas.microsoft.com/office/drawing/2014/main" id="{637A3052-F0A1-409F-8B0D-2075819E3B68}"/>
              </a:ext>
            </a:extLst>
          </p:cNvPr>
          <p:cNvGrpSpPr/>
          <p:nvPr/>
        </p:nvGrpSpPr>
        <p:grpSpPr>
          <a:xfrm>
            <a:off x="1051094" y="3633657"/>
            <a:ext cx="6536352" cy="1812844"/>
            <a:chOff x="1051094" y="3633657"/>
            <a:chExt cx="6536352" cy="1812844"/>
          </a:xfrm>
        </p:grpSpPr>
        <mc:AlternateContent xmlns:mc="http://schemas.openxmlformats.org/markup-compatibility/2006">
          <mc:Choice xmlns:a14="http://schemas.microsoft.com/office/drawing/2010/main" Requires="a14">
            <p:sp>
              <p:nvSpPr>
                <p:cNvPr id="6" name="Object 17">
                  <a:extLst>
                    <a:ext uri="{FF2B5EF4-FFF2-40B4-BE49-F238E27FC236}">
                      <a16:creationId xmlns:a16="http://schemas.microsoft.com/office/drawing/2014/main" id="{1085A895-381F-47C4-BB54-FCE63F2576FF}"/>
                    </a:ext>
                  </a:extLst>
                </p:cNvPr>
                <p:cNvSpPr txBox="1"/>
                <p:nvPr/>
              </p:nvSpPr>
              <p:spPr bwMode="auto">
                <a:xfrm>
                  <a:off x="2866073" y="3633657"/>
                  <a:ext cx="4721373" cy="57943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smtClean="0">
                            <a:solidFill>
                              <a:schemeClr val="tx1"/>
                            </a:solidFill>
                            <a:latin typeface="Cambria Math" panose="02040503050406030204" pitchFamily="18" charset="0"/>
                          </a:rPr>
                          <m:t>𝒏</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𝟏</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𝟐</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𝟑</m:t>
                        </m:r>
                        <m:r>
                          <a:rPr lang="zh-CN" altLang="en-US" sz="2200" b="1" i="1" smtClean="0">
                            <a:solidFill>
                              <a:schemeClr val="tx1"/>
                            </a:solidFill>
                            <a:latin typeface="Cambria Math" panose="02040503050406030204" pitchFamily="18" charset="0"/>
                          </a:rPr>
                          <m:t>,⋯</m:t>
                        </m:r>
                        <m:r>
                          <a:rPr lang="zh-CN" altLang="en-US" sz="2200" b="1" i="0">
                            <a:solidFill>
                              <a:schemeClr val="tx1"/>
                            </a:solidFill>
                            <a:latin typeface="Cambria Math" panose="02040503050406030204" pitchFamily="18" charset="0"/>
                          </a:rPr>
                          <m:t> </m:t>
                        </m:r>
                        <m:r>
                          <a:rPr lang="zh-CN" altLang="en-US" sz="2200" b="1" i="1" smtClean="0">
                            <a:solidFill>
                              <a:schemeClr val="tx1"/>
                            </a:solidFill>
                            <a:latin typeface="Cambria Math" panose="02040503050406030204" pitchFamily="18" charset="0"/>
                          </a:rPr>
                          <m:t>且</m:t>
                        </m:r>
                        <m:r>
                          <m:rPr>
                            <m:nor/>
                          </m:rPr>
                          <a:rPr lang="zh-CN" altLang="en-US" sz="2200" i="0">
                            <a:solidFill>
                              <a:schemeClr val="tx1"/>
                            </a:solidFill>
                            <a:latin typeface="Cambria Math" panose="02040503050406030204" pitchFamily="18" charset="0"/>
                          </a:rPr>
                          <m:t>  </m:t>
                        </m:r>
                        <m:r>
                          <a:rPr lang="zh-CN" altLang="en-US" sz="2200" b="1" i="1">
                            <a:solidFill>
                              <a:schemeClr val="tx1"/>
                            </a:solidFill>
                            <a:latin typeface="Cambria Math" panose="02040503050406030204" pitchFamily="18" charset="0"/>
                          </a:rPr>
                          <m:t>𝒍</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𝟎</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𝟏</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𝟐</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𝒏</m:t>
                        </m:r>
                        <m:r>
                          <a:rPr lang="zh-CN" altLang="en-US" sz="2200" b="1" i="1">
                            <a:solidFill>
                              <a:schemeClr val="tx1"/>
                            </a:solidFill>
                            <a:latin typeface="Cambria Math" panose="02040503050406030204" pitchFamily="18" charset="0"/>
                          </a:rPr>
                          <m:t>−</m:t>
                        </m:r>
                        <m:r>
                          <a:rPr lang="zh-CN" altLang="en-US" sz="2200" b="1" i="1">
                            <a:solidFill>
                              <a:schemeClr val="tx1"/>
                            </a:solidFill>
                            <a:latin typeface="Cambria Math" panose="02040503050406030204" pitchFamily="18" charset="0"/>
                          </a:rPr>
                          <m:t>𝟏</m:t>
                        </m:r>
                      </m:oMath>
                    </m:oMathPara>
                  </a14:m>
                  <a:endParaRPr lang="zh-CN" altLang="en-US" sz="2200" dirty="0">
                    <a:solidFill>
                      <a:schemeClr val="tx1"/>
                    </a:solidFill>
                  </a:endParaRPr>
                </a:p>
              </p:txBody>
            </p:sp>
          </mc:Choice>
          <mc:Fallback>
            <p:sp>
              <p:nvSpPr>
                <p:cNvPr id="6" name="Object 17">
                  <a:extLst>
                    <a:ext uri="{FF2B5EF4-FFF2-40B4-BE49-F238E27FC236}">
                      <a16:creationId xmlns:a16="http://schemas.microsoft.com/office/drawing/2014/main" id="{1085A895-381F-47C4-BB54-FCE63F2576FF}"/>
                    </a:ext>
                  </a:extLst>
                </p:cNvPr>
                <p:cNvSpPr txBox="1">
                  <a:spLocks noRot="1" noChangeAspect="1" noMove="1" noResize="1" noEditPoints="1" noAdjustHandles="1" noChangeArrowheads="1" noChangeShapeType="1" noTextEdit="1"/>
                </p:cNvSpPr>
                <p:nvPr/>
              </p:nvSpPr>
              <p:spPr bwMode="auto">
                <a:xfrm>
                  <a:off x="2866073" y="3633657"/>
                  <a:ext cx="4721373" cy="579435"/>
                </a:xfrm>
                <a:prstGeom prst="rect">
                  <a:avLst/>
                </a:prstGeom>
                <a:blipFill>
                  <a:blip r:embed="rId4"/>
                  <a:stretch>
                    <a:fillRect/>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8D17D09-5548-4A67-AF34-60B7A38F6323}"/>
                </a:ext>
              </a:extLst>
            </p:cNvPr>
            <p:cNvSpPr txBox="1"/>
            <p:nvPr/>
          </p:nvSpPr>
          <p:spPr>
            <a:xfrm>
              <a:off x="1137920" y="3646012"/>
              <a:ext cx="1595309" cy="430887"/>
            </a:xfrm>
            <a:prstGeom prst="rect">
              <a:avLst/>
            </a:prstGeom>
            <a:noFill/>
          </p:spPr>
          <p:txBody>
            <a:bodyPr wrap="none" rtlCol="0">
              <a:spAutoFit/>
            </a:bodyPr>
            <a:lstStyle/>
            <a:p>
              <a:r>
                <a:rPr lang="zh-CN" altLang="en-US" sz="2200" b="1" dirty="0">
                  <a:solidFill>
                    <a:srgbClr val="C00000"/>
                  </a:solidFill>
                </a:rPr>
                <a:t>能量量子数</a:t>
              </a:r>
            </a:p>
          </p:txBody>
        </p:sp>
        <p:grpSp>
          <p:nvGrpSpPr>
            <p:cNvPr id="10" name="组合 32">
              <a:extLst>
                <a:ext uri="{FF2B5EF4-FFF2-40B4-BE49-F238E27FC236}">
                  <a16:creationId xmlns:a16="http://schemas.microsoft.com/office/drawing/2014/main" id="{EEB8C072-E623-4EDD-BDA2-021B661D6763}"/>
                </a:ext>
              </a:extLst>
            </p:cNvPr>
            <p:cNvGrpSpPr>
              <a:grpSpLocks/>
            </p:cNvGrpSpPr>
            <p:nvPr/>
          </p:nvGrpSpPr>
          <p:grpSpPr bwMode="auto">
            <a:xfrm>
              <a:off x="1051094" y="4321012"/>
              <a:ext cx="5055066" cy="438818"/>
              <a:chOff x="661984" y="4164968"/>
              <a:chExt cx="5055037" cy="439098"/>
            </a:xfrm>
          </p:grpSpPr>
          <p:sp>
            <p:nvSpPr>
              <p:cNvPr id="14" name="Text Box 9">
                <a:extLst>
                  <a:ext uri="{FF2B5EF4-FFF2-40B4-BE49-F238E27FC236}">
                    <a16:creationId xmlns:a16="http://schemas.microsoft.com/office/drawing/2014/main" id="{8388B878-9D7F-4F46-9AA8-9C7AC2C62772}"/>
                  </a:ext>
                </a:extLst>
              </p:cNvPr>
              <p:cNvSpPr txBox="1">
                <a:spLocks noChangeArrowheads="1"/>
              </p:cNvSpPr>
              <p:nvPr/>
            </p:nvSpPr>
            <p:spPr bwMode="auto">
              <a:xfrm>
                <a:off x="661984" y="4164968"/>
                <a:ext cx="3216269" cy="43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C00000"/>
                    </a:solidFill>
                  </a:rPr>
                  <a:t>角动量量子数</a:t>
                </a:r>
              </a:p>
            </p:txBody>
          </p:sp>
          <mc:AlternateContent xmlns:mc="http://schemas.openxmlformats.org/markup-compatibility/2006">
            <mc:Choice xmlns:a14="http://schemas.microsoft.com/office/drawing/2010/main" Requires="a14">
              <p:sp>
                <p:nvSpPr>
                  <p:cNvPr id="15" name="Object 15">
                    <a:extLst>
                      <a:ext uri="{FF2B5EF4-FFF2-40B4-BE49-F238E27FC236}">
                        <a16:creationId xmlns:a16="http://schemas.microsoft.com/office/drawing/2014/main" id="{5D3C5D69-6B1D-4056-B694-45B04F67BDB5}"/>
                      </a:ext>
                    </a:extLst>
                  </p:cNvPr>
                  <p:cNvSpPr txBox="1"/>
                  <p:nvPr/>
                </p:nvSpPr>
                <p:spPr bwMode="auto">
                  <a:xfrm>
                    <a:off x="3215770" y="4195818"/>
                    <a:ext cx="2501251" cy="40824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200" b="1" i="1" smtClean="0">
                              <a:solidFill>
                                <a:schemeClr val="tx1"/>
                              </a:solidFill>
                              <a:latin typeface="Cambria Math" panose="02040503050406030204" pitchFamily="18" charset="0"/>
                            </a:rPr>
                            <m:t>𝒍</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𝟎</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𝟏</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𝟐</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𝒏</m:t>
                          </m:r>
                          <m:r>
                            <a:rPr lang="zh-CN" altLang="en-US" sz="2200" b="1" i="1" smtClean="0">
                              <a:solidFill>
                                <a:schemeClr val="tx1"/>
                              </a:solidFill>
                              <a:latin typeface="Cambria Math" panose="02040503050406030204" pitchFamily="18" charset="0"/>
                            </a:rPr>
                            <m:t>−</m:t>
                          </m:r>
                          <m:r>
                            <a:rPr lang="zh-CN" altLang="en-US" sz="2200" b="1" i="1" smtClean="0">
                              <a:solidFill>
                                <a:schemeClr val="tx1"/>
                              </a:solidFill>
                              <a:latin typeface="Cambria Math" panose="02040503050406030204" pitchFamily="18" charset="0"/>
                            </a:rPr>
                            <m:t>𝟏</m:t>
                          </m:r>
                        </m:oMath>
                      </m:oMathPara>
                    </a14:m>
                    <a:endParaRPr lang="zh-CN" altLang="en-US" sz="2200" b="1" dirty="0">
                      <a:solidFill>
                        <a:schemeClr val="tx1"/>
                      </a:solidFill>
                    </a:endParaRPr>
                  </a:p>
                </p:txBody>
              </p:sp>
            </mc:Choice>
            <mc:Fallback>
              <p:sp>
                <p:nvSpPr>
                  <p:cNvPr id="15" name="Object 15">
                    <a:extLst>
                      <a:ext uri="{FF2B5EF4-FFF2-40B4-BE49-F238E27FC236}">
                        <a16:creationId xmlns:a16="http://schemas.microsoft.com/office/drawing/2014/main" id="{5D3C5D69-6B1D-4056-B694-45B04F67BDB5}"/>
                      </a:ext>
                    </a:extLst>
                  </p:cNvPr>
                  <p:cNvSpPr txBox="1">
                    <a:spLocks noRot="1" noChangeAspect="1" noMove="1" noResize="1" noEditPoints="1" noAdjustHandles="1" noChangeArrowheads="1" noChangeShapeType="1" noTextEdit="1"/>
                  </p:cNvSpPr>
                  <p:nvPr/>
                </p:nvSpPr>
                <p:spPr bwMode="auto">
                  <a:xfrm>
                    <a:off x="3215770" y="4195818"/>
                    <a:ext cx="2501251" cy="408248"/>
                  </a:xfrm>
                  <a:prstGeom prst="rect">
                    <a:avLst/>
                  </a:prstGeom>
                  <a:blipFill>
                    <a:blip r:embed="rId5"/>
                    <a:stretch>
                      <a:fillRect l="-487"/>
                    </a:stretch>
                  </a:blipFill>
                  <a:ln>
                    <a:noFill/>
                  </a:ln>
                </p:spPr>
                <p:txBody>
                  <a:bodyPr/>
                  <a:lstStyle/>
                  <a:p>
                    <a:r>
                      <a:rPr lang="zh-CN" altLang="en-US">
                        <a:noFill/>
                      </a:rPr>
                      <a:t> </a:t>
                    </a:r>
                  </a:p>
                </p:txBody>
              </p:sp>
            </mc:Fallback>
          </mc:AlternateContent>
        </p:grpSp>
        <p:sp>
          <p:nvSpPr>
            <p:cNvPr id="16" name="Text Box 13">
              <a:extLst>
                <a:ext uri="{FF2B5EF4-FFF2-40B4-BE49-F238E27FC236}">
                  <a16:creationId xmlns:a16="http://schemas.microsoft.com/office/drawing/2014/main" id="{38A39021-D015-4967-9A34-8CC3E187D1A4}"/>
                </a:ext>
              </a:extLst>
            </p:cNvPr>
            <p:cNvSpPr txBox="1">
              <a:spLocks noChangeArrowheads="1"/>
            </p:cNvSpPr>
            <p:nvPr/>
          </p:nvSpPr>
          <p:spPr bwMode="auto">
            <a:xfrm>
              <a:off x="1051094" y="5013433"/>
              <a:ext cx="3887788"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dirty="0">
                  <a:solidFill>
                    <a:srgbClr val="C00000"/>
                  </a:solidFill>
                </a:rPr>
                <a:t>磁量子数</a:t>
              </a:r>
              <a:r>
                <a:rPr kumimoji="1" lang="en-US" altLang="zh-CN" sz="2200" b="1" i="1" dirty="0">
                  <a:solidFill>
                    <a:srgbClr val="C00000"/>
                  </a:solidFill>
                </a:rPr>
                <a:t>m</a:t>
              </a:r>
              <a:r>
                <a:rPr kumimoji="1" lang="en-US" altLang="zh-CN" sz="2200" b="1" i="1" baseline="-25000" dirty="0">
                  <a:solidFill>
                    <a:srgbClr val="C00000"/>
                  </a:solidFill>
                </a:rPr>
                <a:t>l</a:t>
              </a:r>
              <a:r>
                <a:rPr kumimoji="1" lang="zh-CN" altLang="en-US" sz="2200" b="1" dirty="0"/>
                <a:t>的取值范围　</a:t>
              </a:r>
            </a:p>
          </p:txBody>
        </p:sp>
        <mc:AlternateContent xmlns:mc="http://schemas.openxmlformats.org/markup-compatibility/2006">
          <mc:Choice xmlns:a14="http://schemas.microsoft.com/office/drawing/2010/main" Requires="a14">
            <p:sp>
              <p:nvSpPr>
                <p:cNvPr id="17" name="Object 3">
                  <a:extLst>
                    <a:ext uri="{FF2B5EF4-FFF2-40B4-BE49-F238E27FC236}">
                      <a16:creationId xmlns:a16="http://schemas.microsoft.com/office/drawing/2014/main" id="{3FAB7E96-8EC8-4EC2-8EFA-8A67B368A576}"/>
                    </a:ext>
                  </a:extLst>
                </p:cNvPr>
                <p:cNvSpPr txBox="1"/>
                <p:nvPr/>
              </p:nvSpPr>
              <p:spPr bwMode="auto">
                <a:xfrm>
                  <a:off x="4152901" y="5018590"/>
                  <a:ext cx="2076767" cy="42791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200" b="1" i="0">
                            <a:solidFill>
                              <a:srgbClr val="DA0000"/>
                            </a:solidFill>
                            <a:latin typeface="Cambria Math" panose="02040503050406030204" pitchFamily="18" charset="0"/>
                          </a:rPr>
                          <m:t>𝟎</m:t>
                        </m:r>
                        <m:r>
                          <a:rPr lang="zh-CN" altLang="en-US" sz="2200" b="1" i="0">
                            <a:solidFill>
                              <a:srgbClr val="DA0000"/>
                            </a:solidFill>
                            <a:latin typeface="Cambria Math" panose="02040503050406030204" pitchFamily="18" charset="0"/>
                          </a:rPr>
                          <m:t>,±</m:t>
                        </m:r>
                        <m:r>
                          <a:rPr lang="zh-CN" altLang="en-US" sz="2200" b="1" i="0">
                            <a:solidFill>
                              <a:srgbClr val="DA0000"/>
                            </a:solidFill>
                            <a:latin typeface="Cambria Math" panose="02040503050406030204" pitchFamily="18" charset="0"/>
                          </a:rPr>
                          <m:t>𝟏</m:t>
                        </m:r>
                        <m:r>
                          <a:rPr lang="zh-CN" altLang="en-US" sz="2200" b="1" i="0">
                            <a:solidFill>
                              <a:srgbClr val="DA0000"/>
                            </a:solidFill>
                            <a:latin typeface="Cambria Math" panose="02040503050406030204" pitchFamily="18" charset="0"/>
                          </a:rPr>
                          <m:t>,±</m:t>
                        </m:r>
                        <m:r>
                          <a:rPr lang="zh-CN" altLang="en-US" sz="2200" b="1" i="0">
                            <a:solidFill>
                              <a:srgbClr val="DA0000"/>
                            </a:solidFill>
                            <a:latin typeface="Cambria Math" panose="02040503050406030204" pitchFamily="18" charset="0"/>
                          </a:rPr>
                          <m:t>𝟐</m:t>
                        </m:r>
                        <m:r>
                          <a:rPr lang="zh-CN" altLang="en-US" sz="2200" b="1" i="0">
                            <a:solidFill>
                              <a:srgbClr val="DA0000"/>
                            </a:solidFill>
                            <a:latin typeface="Cambria Math" panose="02040503050406030204" pitchFamily="18" charset="0"/>
                          </a:rPr>
                          <m:t>,...,±</m:t>
                        </m:r>
                        <m:r>
                          <a:rPr lang="zh-CN" altLang="en-US" sz="2200" b="1" i="0">
                            <a:solidFill>
                              <a:srgbClr val="DA0000"/>
                            </a:solidFill>
                            <a:latin typeface="Cambria Math" panose="02040503050406030204" pitchFamily="18" charset="0"/>
                          </a:rPr>
                          <m:t>𝐥</m:t>
                        </m:r>
                      </m:oMath>
                    </m:oMathPara>
                  </a14:m>
                  <a:endParaRPr lang="zh-CN" altLang="en-US" sz="2200" b="1" dirty="0"/>
                </a:p>
              </p:txBody>
            </p:sp>
          </mc:Choice>
          <mc:Fallback>
            <p:sp>
              <p:nvSpPr>
                <p:cNvPr id="17" name="Object 3">
                  <a:extLst>
                    <a:ext uri="{FF2B5EF4-FFF2-40B4-BE49-F238E27FC236}">
                      <a16:creationId xmlns:a16="http://schemas.microsoft.com/office/drawing/2014/main" id="{3FAB7E96-8EC8-4EC2-8EFA-8A67B368A576}"/>
                    </a:ext>
                  </a:extLst>
                </p:cNvPr>
                <p:cNvSpPr txBox="1">
                  <a:spLocks noRot="1" noChangeAspect="1" noMove="1" noResize="1" noEditPoints="1" noAdjustHandles="1" noChangeArrowheads="1" noChangeShapeType="1" noTextEdit="1"/>
                </p:cNvSpPr>
                <p:nvPr/>
              </p:nvSpPr>
              <p:spPr bwMode="auto">
                <a:xfrm>
                  <a:off x="4152901" y="5018590"/>
                  <a:ext cx="2076767" cy="427911"/>
                </a:xfrm>
                <a:prstGeom prst="rect">
                  <a:avLst/>
                </a:prstGeom>
                <a:blipFill>
                  <a:blip r:embed="rId6"/>
                  <a:stretch>
                    <a:fillRect l="-293" r="-2639" b="-5714"/>
                  </a:stretch>
                </a:blipFill>
                <a:ln>
                  <a:noFill/>
                </a:ln>
                <a:effectLst/>
              </p:spPr>
              <p:txBody>
                <a:bodyPr/>
                <a:lstStyle/>
                <a:p>
                  <a:r>
                    <a:rPr lang="zh-CN" altLang="en-US">
                      <a:noFill/>
                    </a:rPr>
                    <a:t> </a:t>
                  </a:r>
                </a:p>
              </p:txBody>
            </p:sp>
          </mc:Fallback>
        </mc:AlternateContent>
      </p:grpSp>
      <p:pic>
        <p:nvPicPr>
          <p:cNvPr id="18" name="Picture 17" descr="C:\Users\Administrator\Desktop\图片2.png">
            <a:extLst>
              <a:ext uri="{FF2B5EF4-FFF2-40B4-BE49-F238E27FC236}">
                <a16:creationId xmlns:a16="http://schemas.microsoft.com/office/drawing/2014/main" id="{F2595FD0-32EF-489C-9395-089F5A29DB3B}"/>
              </a:ext>
            </a:extLst>
          </p:cNvPr>
          <p:cNvPicPr>
            <a:picLocks noChangeAspect="1" noChangeArrowheads="1"/>
          </p:cNvPicPr>
          <p:nvPr/>
        </p:nvPicPr>
        <p:blipFill>
          <a:blip r:embed="rId7"/>
          <a:srcRect t="1721" r="3425" b="349"/>
          <a:stretch>
            <a:fillRect/>
          </a:stretch>
        </p:blipFill>
        <p:spPr bwMode="auto">
          <a:xfrm>
            <a:off x="8529637" y="3440614"/>
            <a:ext cx="3662363" cy="2479675"/>
          </a:xfrm>
          <a:prstGeom prst="rect">
            <a:avLst/>
          </a:prstGeom>
          <a:noFill/>
          <a:ln>
            <a:solidFill>
              <a:schemeClr val="accent6"/>
            </a:solidFill>
          </a:ln>
        </p:spPr>
      </p:pic>
      <p:sp>
        <p:nvSpPr>
          <p:cNvPr id="24" name="文本框 23">
            <a:extLst>
              <a:ext uri="{FF2B5EF4-FFF2-40B4-BE49-F238E27FC236}">
                <a16:creationId xmlns:a16="http://schemas.microsoft.com/office/drawing/2014/main" id="{ACCBD61D-BC29-4C64-A62C-78B7279C62AE}"/>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extLst>
      <p:ext uri="{BB962C8B-B14F-4D97-AF65-F5344CB8AC3E}">
        <p14:creationId xmlns:p14="http://schemas.microsoft.com/office/powerpoint/2010/main" val="383840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866777" y="857251"/>
            <a:ext cx="5513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000" b="1" dirty="0">
                <a:solidFill>
                  <a:srgbClr val="006600"/>
                </a:solidFill>
              </a:rPr>
              <a:t>斯特恩</a:t>
            </a:r>
            <a:r>
              <a:rPr lang="en-US" altLang="zh-CN" sz="2000" b="1" dirty="0">
                <a:solidFill>
                  <a:srgbClr val="006600"/>
                </a:solidFill>
              </a:rPr>
              <a:t>(</a:t>
            </a:r>
            <a:r>
              <a:rPr lang="en-US" altLang="zh-CN" sz="2000" b="1" dirty="0" err="1">
                <a:solidFill>
                  <a:srgbClr val="006600"/>
                </a:solidFill>
              </a:rPr>
              <a:t>O.Stern</a:t>
            </a:r>
            <a:r>
              <a:rPr lang="en-US" altLang="zh-CN" sz="2000" b="1" dirty="0">
                <a:solidFill>
                  <a:srgbClr val="006600"/>
                </a:solidFill>
              </a:rPr>
              <a:t>) —</a:t>
            </a:r>
            <a:r>
              <a:rPr lang="zh-CN" altLang="en-US" sz="2000" b="1" dirty="0">
                <a:solidFill>
                  <a:srgbClr val="006600"/>
                </a:solidFill>
              </a:rPr>
              <a:t>革拉赫</a:t>
            </a:r>
            <a:r>
              <a:rPr lang="en-US" altLang="zh-CN" sz="2000" b="1" dirty="0">
                <a:solidFill>
                  <a:srgbClr val="006600"/>
                </a:solidFill>
              </a:rPr>
              <a:t>(</a:t>
            </a:r>
            <a:r>
              <a:rPr lang="en-US" altLang="zh-CN" sz="2000" b="1" dirty="0" err="1">
                <a:solidFill>
                  <a:srgbClr val="006600"/>
                </a:solidFill>
              </a:rPr>
              <a:t>W.Gerlach</a:t>
            </a:r>
            <a:r>
              <a:rPr lang="en-US" altLang="zh-CN" sz="2000" b="1" dirty="0">
                <a:solidFill>
                  <a:srgbClr val="006600"/>
                </a:solidFill>
              </a:rPr>
              <a:t>)</a:t>
            </a:r>
            <a:r>
              <a:rPr lang="zh-CN" altLang="en-US" sz="2000" b="1" dirty="0">
                <a:solidFill>
                  <a:srgbClr val="006600"/>
                </a:solidFill>
              </a:rPr>
              <a:t>实验</a:t>
            </a:r>
          </a:p>
        </p:txBody>
      </p:sp>
      <p:pic>
        <p:nvPicPr>
          <p:cNvPr id="60426" name="Picture 10" descr="C:\Users\Administrator\Desktop\图片3.png"/>
          <p:cNvPicPr>
            <a:picLocks noChangeAspect="1" noChangeArrowheads="1"/>
          </p:cNvPicPr>
          <p:nvPr/>
        </p:nvPicPr>
        <p:blipFill>
          <a:blip r:embed="rId3"/>
          <a:srcRect/>
          <a:stretch>
            <a:fillRect/>
          </a:stretch>
        </p:blipFill>
        <p:spPr bwMode="auto">
          <a:xfrm>
            <a:off x="9560560" y="671513"/>
            <a:ext cx="2486976" cy="2399443"/>
          </a:xfrm>
          <a:prstGeom prst="rect">
            <a:avLst/>
          </a:prstGeom>
          <a:noFill/>
          <a:ln>
            <a:solidFill>
              <a:schemeClr val="accent6"/>
            </a:solidFill>
          </a:ln>
        </p:spPr>
      </p:pic>
      <p:grpSp>
        <p:nvGrpSpPr>
          <p:cNvPr id="18" name="组合 13">
            <a:extLst>
              <a:ext uri="{FF2B5EF4-FFF2-40B4-BE49-F238E27FC236}">
                <a16:creationId xmlns:a16="http://schemas.microsoft.com/office/drawing/2014/main" id="{C2EC798A-8791-459B-B986-AC7EA8A67093}"/>
              </a:ext>
            </a:extLst>
          </p:cNvPr>
          <p:cNvGrpSpPr>
            <a:grpSpLocks/>
          </p:cNvGrpSpPr>
          <p:nvPr/>
        </p:nvGrpSpPr>
        <p:grpSpPr bwMode="auto">
          <a:xfrm>
            <a:off x="1463676" y="1708150"/>
            <a:ext cx="4759325" cy="1720850"/>
            <a:chOff x="542933" y="1014391"/>
            <a:chExt cx="4759327" cy="1720863"/>
          </a:xfrm>
        </p:grpSpPr>
        <p:grpSp>
          <p:nvGrpSpPr>
            <p:cNvPr id="19" name="Group 18">
              <a:extLst>
                <a:ext uri="{FF2B5EF4-FFF2-40B4-BE49-F238E27FC236}">
                  <a16:creationId xmlns:a16="http://schemas.microsoft.com/office/drawing/2014/main" id="{C6CDE540-C4A6-455D-914F-ECD97D604FB2}"/>
                </a:ext>
              </a:extLst>
            </p:cNvPr>
            <p:cNvGrpSpPr>
              <a:grpSpLocks/>
            </p:cNvGrpSpPr>
            <p:nvPr/>
          </p:nvGrpSpPr>
          <p:grpSpPr bwMode="auto">
            <a:xfrm>
              <a:off x="542933" y="1250916"/>
              <a:ext cx="4248151" cy="1317626"/>
              <a:chOff x="204" y="397"/>
              <a:chExt cx="2676" cy="830"/>
            </a:xfrm>
          </p:grpSpPr>
          <p:sp>
            <p:nvSpPr>
              <p:cNvPr id="22" name="Text Box 8">
                <a:extLst>
                  <a:ext uri="{FF2B5EF4-FFF2-40B4-BE49-F238E27FC236}">
                    <a16:creationId xmlns:a16="http://schemas.microsoft.com/office/drawing/2014/main" id="{0F6C32E8-F3FF-488E-8782-4FA2680F6B6F}"/>
                  </a:ext>
                </a:extLst>
              </p:cNvPr>
              <p:cNvSpPr txBox="1">
                <a:spLocks noChangeArrowheads="1"/>
              </p:cNvSpPr>
              <p:nvPr/>
            </p:nvSpPr>
            <p:spPr bwMode="auto">
              <a:xfrm>
                <a:off x="204" y="397"/>
                <a:ext cx="240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pPr>
                <a:r>
                  <a:rPr kumimoji="1" lang="zh-CN" altLang="en-US" sz="2200" b="1" dirty="0"/>
                  <a:t>　电子自旋角动量量子数</a:t>
                </a:r>
              </a:p>
            </p:txBody>
          </p:sp>
          <p:sp>
            <p:nvSpPr>
              <p:cNvPr id="23" name="Text Box 9">
                <a:extLst>
                  <a:ext uri="{FF2B5EF4-FFF2-40B4-BE49-F238E27FC236}">
                    <a16:creationId xmlns:a16="http://schemas.microsoft.com/office/drawing/2014/main" id="{DA5EFD79-950F-403F-BBE4-4F8167905A8B}"/>
                  </a:ext>
                </a:extLst>
              </p:cNvPr>
              <p:cNvSpPr txBox="1">
                <a:spLocks noChangeArrowheads="1"/>
              </p:cNvSpPr>
              <p:nvPr/>
            </p:nvSpPr>
            <p:spPr bwMode="auto">
              <a:xfrm>
                <a:off x="204" y="956"/>
                <a:ext cx="26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pPr>
                <a:r>
                  <a:rPr kumimoji="1" lang="zh-CN" altLang="en-US" sz="2200" b="1"/>
                  <a:t>　电子自旋角动量磁量子数</a:t>
                </a:r>
              </a:p>
            </p:txBody>
          </p:sp>
        </p:grpSp>
        <p:graphicFrame>
          <p:nvGraphicFramePr>
            <p:cNvPr id="20" name="Object 21">
              <a:extLst>
                <a:ext uri="{FF2B5EF4-FFF2-40B4-BE49-F238E27FC236}">
                  <a16:creationId xmlns:a16="http://schemas.microsoft.com/office/drawing/2014/main" id="{FAFE2C45-D7F3-4FFC-A786-3AA4BE5ED12F}"/>
                </a:ext>
              </a:extLst>
            </p:cNvPr>
            <p:cNvGraphicFramePr>
              <a:graphicFrameLocks noChangeAspect="1"/>
            </p:cNvGraphicFramePr>
            <p:nvPr/>
          </p:nvGraphicFramePr>
          <p:xfrm>
            <a:off x="3993365" y="1014391"/>
            <a:ext cx="731838" cy="808037"/>
          </p:xfrm>
          <a:graphic>
            <a:graphicData uri="http://schemas.openxmlformats.org/presentationml/2006/ole">
              <mc:AlternateContent xmlns:mc="http://schemas.openxmlformats.org/markup-compatibility/2006">
                <mc:Choice xmlns:v="urn:schemas-microsoft-com:vml" Requires="v">
                  <p:oleObj spid="_x0000_s90126" name="Equation" r:id="rId4" imgW="361808" imgH="399970" progId="Equation.DSMT4">
                    <p:embed/>
                  </p:oleObj>
                </mc:Choice>
                <mc:Fallback>
                  <p:oleObj name="Equation" r:id="rId4" imgW="361808" imgH="399970" progId="Equation.DSMT4">
                    <p:embed/>
                    <p:pic>
                      <p:nvPicPr>
                        <p:cNvPr id="77836"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3365" y="1014391"/>
                          <a:ext cx="731838"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2">
              <a:extLst>
                <a:ext uri="{FF2B5EF4-FFF2-40B4-BE49-F238E27FC236}">
                  <a16:creationId xmlns:a16="http://schemas.microsoft.com/office/drawing/2014/main" id="{67EAFAB8-4205-4FFE-8C46-060DDD84E969}"/>
                </a:ext>
              </a:extLst>
            </p:cNvPr>
            <p:cNvGraphicFramePr>
              <a:graphicFrameLocks noChangeAspect="1"/>
            </p:cNvGraphicFramePr>
            <p:nvPr/>
          </p:nvGraphicFramePr>
          <p:xfrm>
            <a:off x="4116397" y="1927216"/>
            <a:ext cx="1185863" cy="808038"/>
          </p:xfrm>
          <a:graphic>
            <a:graphicData uri="http://schemas.openxmlformats.org/presentationml/2006/ole">
              <mc:AlternateContent xmlns:mc="http://schemas.openxmlformats.org/markup-compatibility/2006">
                <mc:Choice xmlns:v="urn:schemas-microsoft-com:vml" Requires="v">
                  <p:oleObj spid="_x0000_s90127" name="Equation" r:id="rId6" imgW="590677" imgH="399970" progId="Equation.DSMT4">
                    <p:embed/>
                  </p:oleObj>
                </mc:Choice>
                <mc:Fallback>
                  <p:oleObj name="Equation" r:id="rId6" imgW="590677" imgH="399970" progId="Equation.DSMT4">
                    <p:embed/>
                    <p:pic>
                      <p:nvPicPr>
                        <p:cNvPr id="77837"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397" y="1927216"/>
                          <a:ext cx="118586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Group 27">
            <a:extLst>
              <a:ext uri="{FF2B5EF4-FFF2-40B4-BE49-F238E27FC236}">
                <a16:creationId xmlns:a16="http://schemas.microsoft.com/office/drawing/2014/main" id="{919E5AE8-8AFE-4996-A318-27C1DF1404F4}"/>
              </a:ext>
            </a:extLst>
          </p:cNvPr>
          <p:cNvGrpSpPr>
            <a:grpSpLocks/>
          </p:cNvGrpSpPr>
          <p:nvPr/>
        </p:nvGrpSpPr>
        <p:grpSpPr bwMode="auto">
          <a:xfrm>
            <a:off x="10143173" y="3600448"/>
            <a:ext cx="1601787" cy="2586039"/>
            <a:chOff x="3329" y="617"/>
            <a:chExt cx="2064" cy="2666"/>
          </a:xfrm>
        </p:grpSpPr>
        <p:pic>
          <p:nvPicPr>
            <p:cNvPr id="26" name="Picture 28" descr="电子自旋1">
              <a:extLst>
                <a:ext uri="{FF2B5EF4-FFF2-40B4-BE49-F238E27FC236}">
                  <a16:creationId xmlns:a16="http://schemas.microsoft.com/office/drawing/2014/main" id="{D7729895-5A55-4D0E-891B-F099B5AC41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9" y="617"/>
              <a:ext cx="2064" cy="266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 name="Line 29">
              <a:extLst>
                <a:ext uri="{FF2B5EF4-FFF2-40B4-BE49-F238E27FC236}">
                  <a16:creationId xmlns:a16="http://schemas.microsoft.com/office/drawing/2014/main" id="{BC70E8D7-5E77-4EB5-BC0E-5DE1DCAD6C6C}"/>
                </a:ext>
              </a:extLst>
            </p:cNvPr>
            <p:cNvSpPr>
              <a:spLocks noChangeShapeType="1"/>
            </p:cNvSpPr>
            <p:nvPr/>
          </p:nvSpPr>
          <p:spPr bwMode="auto">
            <a:xfrm>
              <a:off x="5077" y="2486"/>
              <a:ext cx="67" cy="0"/>
            </a:xfrm>
            <a:prstGeom prst="line">
              <a:avLst/>
            </a:prstGeom>
            <a:noFill/>
            <a:ln w="9525">
              <a:solidFill>
                <a:schemeClr val="bg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29" name="Text Box 4">
            <a:extLst>
              <a:ext uri="{FF2B5EF4-FFF2-40B4-BE49-F238E27FC236}">
                <a16:creationId xmlns:a16="http://schemas.microsoft.com/office/drawing/2014/main" id="{930A447D-8F0C-404D-A4D7-2294346C9376}"/>
              </a:ext>
            </a:extLst>
          </p:cNvPr>
          <p:cNvSpPr txBox="1">
            <a:spLocks noChangeArrowheads="1"/>
          </p:cNvSpPr>
          <p:nvPr/>
        </p:nvSpPr>
        <p:spPr bwMode="auto">
          <a:xfrm>
            <a:off x="1117599" y="3929376"/>
            <a:ext cx="9025573" cy="232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sm" len="lg"/>
              </a14:hiddenLine>
            </a:ext>
          </a:extLst>
        </p:spPr>
        <p:txBody>
          <a:bodyPr wrap="square" lIns="90000" tIns="46800" rIns="90000" bIns="46800">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30000"/>
              </a:lnSpc>
              <a:spcBef>
                <a:spcPct val="50000"/>
              </a:spcBef>
              <a:buClrTx/>
              <a:buSzTx/>
              <a:buFontTx/>
              <a:buNone/>
            </a:pPr>
            <a:r>
              <a:rPr kumimoji="1" lang="zh-CN" altLang="en-US" sz="2200" b="1" dirty="0"/>
              <a:t>相同量子数</a:t>
            </a:r>
            <a:r>
              <a:rPr kumimoji="1" lang="en-US" altLang="zh-CN" sz="2200" b="1" i="1" dirty="0">
                <a:solidFill>
                  <a:srgbClr val="FF0000"/>
                </a:solidFill>
              </a:rPr>
              <a:t>n</a:t>
            </a:r>
            <a:r>
              <a:rPr kumimoji="1" lang="zh-CN" altLang="en-US" sz="2200" b="1" dirty="0"/>
              <a:t>的所有轨道</a:t>
            </a:r>
            <a:r>
              <a:rPr kumimoji="1" lang="en-US" altLang="zh-CN" sz="2200" b="1" dirty="0"/>
              <a:t>(</a:t>
            </a:r>
            <a:r>
              <a:rPr kumimoji="1" lang="en-US" altLang="zh-CN" sz="2200" b="1" i="1" dirty="0"/>
              <a:t>n</a:t>
            </a:r>
            <a:r>
              <a:rPr kumimoji="1" lang="zh-CN" altLang="en-US" sz="2200" b="1" dirty="0"/>
              <a:t>个</a:t>
            </a:r>
            <a:r>
              <a:rPr kumimoji="1" lang="en-US" altLang="zh-CN" sz="2200" b="1" dirty="0"/>
              <a:t>)</a:t>
            </a:r>
            <a:r>
              <a:rPr kumimoji="1" lang="zh-CN" altLang="en-US" sz="2200" b="1" dirty="0"/>
              <a:t>组成同一</a:t>
            </a:r>
            <a:r>
              <a:rPr kumimoji="1" lang="zh-CN" altLang="en-US" sz="2200" b="1" dirty="0">
                <a:solidFill>
                  <a:srgbClr val="660066"/>
                </a:solidFill>
              </a:rPr>
              <a:t>电子壳层</a:t>
            </a:r>
            <a:r>
              <a:rPr kumimoji="1" lang="zh-CN" altLang="en-US" sz="2200" b="1" dirty="0"/>
              <a:t>；</a:t>
            </a:r>
            <a:endParaRPr kumimoji="1" lang="en-US" altLang="zh-CN" sz="2200" b="1" dirty="0"/>
          </a:p>
          <a:p>
            <a:pPr eaLnBrk="1" hangingPunct="1">
              <a:lnSpc>
                <a:spcPct val="130000"/>
              </a:lnSpc>
              <a:spcBef>
                <a:spcPct val="50000"/>
              </a:spcBef>
              <a:buClrTx/>
              <a:buSzTx/>
              <a:buFontTx/>
              <a:buNone/>
            </a:pPr>
            <a:r>
              <a:rPr kumimoji="1" lang="zh-CN" altLang="en-US" sz="2200" b="1" dirty="0"/>
              <a:t>相同</a:t>
            </a:r>
            <a:r>
              <a:rPr kumimoji="1" lang="en-US" altLang="zh-CN" sz="2200" b="1" i="1" dirty="0"/>
              <a:t>n</a:t>
            </a:r>
            <a:r>
              <a:rPr kumimoji="1" lang="zh-CN" altLang="en-US" sz="2200" b="1" dirty="0"/>
              <a:t>，</a:t>
            </a:r>
            <a:r>
              <a:rPr kumimoji="1" lang="zh-CN" altLang="en-US" sz="2200" b="1" dirty="0">
                <a:solidFill>
                  <a:srgbClr val="FF0000"/>
                </a:solidFill>
              </a:rPr>
              <a:t>不同</a:t>
            </a:r>
            <a:r>
              <a:rPr kumimoji="1" lang="en-US" altLang="zh-CN" sz="2200" b="1" i="1" dirty="0">
                <a:solidFill>
                  <a:srgbClr val="FF0000"/>
                </a:solidFill>
              </a:rPr>
              <a:t>l</a:t>
            </a:r>
            <a:r>
              <a:rPr kumimoji="1" lang="zh-CN" altLang="en-US" sz="2200" b="1" dirty="0"/>
              <a:t>的每一个轨道称为一个</a:t>
            </a:r>
            <a:r>
              <a:rPr kumimoji="1" lang="zh-CN" altLang="en-US" sz="2200" b="1" dirty="0">
                <a:solidFill>
                  <a:srgbClr val="660066"/>
                </a:solidFill>
              </a:rPr>
              <a:t>电子亚壳层</a:t>
            </a:r>
            <a:r>
              <a:rPr kumimoji="1" lang="zh-CN" altLang="en-US" sz="2200" b="1" dirty="0"/>
              <a:t>；</a:t>
            </a:r>
            <a:endParaRPr kumimoji="1" lang="en-US" altLang="zh-CN" sz="2200" b="1" dirty="0"/>
          </a:p>
          <a:p>
            <a:pPr eaLnBrk="1" hangingPunct="1">
              <a:lnSpc>
                <a:spcPct val="130000"/>
              </a:lnSpc>
              <a:spcBef>
                <a:spcPct val="50000"/>
              </a:spcBef>
              <a:buClrTx/>
              <a:buSzTx/>
              <a:buFontTx/>
              <a:buNone/>
            </a:pPr>
            <a:r>
              <a:rPr lang="en-US" altLang="zh-CN" sz="2200" b="1" i="1" dirty="0">
                <a:solidFill>
                  <a:srgbClr val="FF0000"/>
                </a:solidFill>
              </a:rPr>
              <a:t>m</a:t>
            </a:r>
            <a:r>
              <a:rPr lang="en-US" altLang="zh-CN" sz="2200" b="1" i="1" baseline="-25000" dirty="0">
                <a:solidFill>
                  <a:srgbClr val="FF0000"/>
                </a:solidFill>
              </a:rPr>
              <a:t>l</a:t>
            </a:r>
            <a:r>
              <a:rPr lang="zh-CN" altLang="en-US" sz="2200" b="1" dirty="0"/>
              <a:t>决定电子在同一个亚壳层在空间中的</a:t>
            </a:r>
            <a:r>
              <a:rPr lang="zh-CN" altLang="en-US" sz="2200" b="1" dirty="0">
                <a:solidFill>
                  <a:srgbClr val="660066"/>
                </a:solidFill>
              </a:rPr>
              <a:t>取向</a:t>
            </a:r>
            <a:r>
              <a:rPr lang="zh-CN" altLang="en-US" sz="2200" b="1" dirty="0"/>
              <a:t>；</a:t>
            </a:r>
            <a:endParaRPr lang="en-US" altLang="zh-CN" sz="2200" b="1" dirty="0"/>
          </a:p>
          <a:p>
            <a:pPr eaLnBrk="1" hangingPunct="1">
              <a:lnSpc>
                <a:spcPct val="130000"/>
              </a:lnSpc>
              <a:spcBef>
                <a:spcPct val="50000"/>
              </a:spcBef>
              <a:buClrTx/>
              <a:buSzTx/>
              <a:buFontTx/>
              <a:buNone/>
            </a:pPr>
            <a:r>
              <a:rPr lang="en-US" altLang="zh-CN" sz="2200" b="1" dirty="0">
                <a:solidFill>
                  <a:srgbClr val="FF0000"/>
                </a:solidFill>
              </a:rPr>
              <a:t>s </a:t>
            </a:r>
            <a:r>
              <a:rPr lang="zh-CN" altLang="en-US" sz="2200" b="1" dirty="0"/>
              <a:t>决定电子在同一个亚壳层同一个取向上</a:t>
            </a:r>
            <a:r>
              <a:rPr lang="zh-CN" altLang="en-US" sz="2200" b="1" dirty="0">
                <a:solidFill>
                  <a:srgbClr val="660066"/>
                </a:solidFill>
              </a:rPr>
              <a:t>电子旋转</a:t>
            </a:r>
            <a:r>
              <a:rPr lang="zh-CN" altLang="en-US" sz="2200" b="1" dirty="0"/>
              <a:t>的方向是向上还是向下</a:t>
            </a:r>
            <a:endParaRPr kumimoji="1" lang="zh-CN" altLang="en-US" sz="2200" b="1" dirty="0"/>
          </a:p>
        </p:txBody>
      </p:sp>
      <p:sp>
        <p:nvSpPr>
          <p:cNvPr id="30" name="文本框 29">
            <a:extLst>
              <a:ext uri="{FF2B5EF4-FFF2-40B4-BE49-F238E27FC236}">
                <a16:creationId xmlns:a16="http://schemas.microsoft.com/office/drawing/2014/main" id="{562470F2-1E79-41BC-AA52-74F2D52C5BF0}"/>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2" name="Text Box 10"/>
          <p:cNvSpPr txBox="1">
            <a:spLocks noChangeArrowheads="1"/>
          </p:cNvSpPr>
          <p:nvPr/>
        </p:nvSpPr>
        <p:spPr bwMode="auto">
          <a:xfrm>
            <a:off x="884128" y="1328402"/>
            <a:ext cx="28082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marL="342900" indent="-342900">
              <a:lnSpc>
                <a:spcPct val="100000"/>
              </a:lnSpc>
              <a:spcBef>
                <a:spcPct val="50000"/>
              </a:spcBef>
              <a:buClrTx/>
              <a:buSzTx/>
              <a:buFont typeface="Wingdings" panose="05000000000000000000" pitchFamily="2" charset="2"/>
              <a:buChar char="p"/>
            </a:pPr>
            <a:r>
              <a:rPr lang="en-US" altLang="zh-CN" sz="2200" b="1" dirty="0">
                <a:solidFill>
                  <a:srgbClr val="660066"/>
                </a:solidFill>
              </a:rPr>
              <a:t>Pauli</a:t>
            </a:r>
            <a:r>
              <a:rPr lang="zh-CN" altLang="en-US" sz="2200" b="1" dirty="0">
                <a:solidFill>
                  <a:srgbClr val="660066"/>
                </a:solidFill>
              </a:rPr>
              <a:t>不相容原理</a:t>
            </a:r>
          </a:p>
        </p:txBody>
      </p:sp>
      <p:sp>
        <p:nvSpPr>
          <p:cNvPr id="289803" name="Text Box 11"/>
          <p:cNvSpPr txBox="1">
            <a:spLocks noChangeArrowheads="1"/>
          </p:cNvSpPr>
          <p:nvPr/>
        </p:nvSpPr>
        <p:spPr bwMode="auto">
          <a:xfrm>
            <a:off x="3862094" y="1322983"/>
            <a:ext cx="70564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dirty="0"/>
              <a:t>不可能有两个或两个以上的</a:t>
            </a:r>
            <a:r>
              <a:rPr lang="zh-CN" altLang="en-US" sz="2200" b="1" dirty="0">
                <a:solidFill>
                  <a:srgbClr val="660066"/>
                </a:solidFill>
              </a:rPr>
              <a:t>费米子</a:t>
            </a:r>
            <a:r>
              <a:rPr lang="zh-CN" altLang="en-US" sz="2200" b="1" dirty="0"/>
              <a:t>处于同一个状态</a:t>
            </a:r>
          </a:p>
        </p:txBody>
      </p:sp>
      <p:sp>
        <p:nvSpPr>
          <p:cNvPr id="289804" name="Text Box 12"/>
          <p:cNvSpPr txBox="1">
            <a:spLocks noChangeArrowheads="1"/>
          </p:cNvSpPr>
          <p:nvPr/>
        </p:nvSpPr>
        <p:spPr bwMode="auto">
          <a:xfrm>
            <a:off x="884128" y="1979615"/>
            <a:ext cx="21605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defPPr>
              <a:defRPr lang="en-US"/>
            </a:defPPr>
            <a:lvl1pPr marL="342900" indent="-342900" eaLnBrk="1" hangingPunct="1">
              <a:lnSpc>
                <a:spcPct val="100000"/>
              </a:lnSpc>
              <a:spcBef>
                <a:spcPct val="50000"/>
              </a:spcBef>
              <a:buClrTx/>
              <a:buSzTx/>
              <a:buFont typeface="Wingdings" panose="05000000000000000000" pitchFamily="2" charset="2"/>
              <a:buChar char="p"/>
              <a:defRPr>
                <a:solidFill>
                  <a:srgbClr val="660066"/>
                </a:solidFill>
              </a:defRPr>
            </a:lvl1pPr>
            <a:lvl2pPr marL="742950" indent="-285750">
              <a:lnSpc>
                <a:spcPct val="90000"/>
              </a:lnSpc>
              <a:spcBef>
                <a:spcPct val="50000"/>
              </a:spcBef>
              <a:buClr>
                <a:srgbClr val="00279F"/>
              </a:buClr>
              <a:buSzPct val="100000"/>
              <a:buChar char="–"/>
              <a:defRPr>
                <a:solidFill>
                  <a:schemeClr val="tx1"/>
                </a:solidFill>
              </a:defRPr>
            </a:lvl2pPr>
            <a:lvl3pPr marL="1143000" indent="-228600">
              <a:lnSpc>
                <a:spcPct val="90000"/>
              </a:lnSpc>
              <a:spcBef>
                <a:spcPct val="30000"/>
              </a:spcBef>
              <a:buClr>
                <a:schemeClr val="accent2"/>
              </a:buClr>
              <a:buSzPct val="100000"/>
              <a:buChar char="»"/>
              <a:defRPr sz="2400">
                <a:solidFill>
                  <a:schemeClr val="tx1"/>
                </a:solidFill>
              </a:defRPr>
            </a:lvl3pPr>
            <a:lvl4pPr marL="1600200" indent="-228600">
              <a:lnSpc>
                <a:spcPct val="90000"/>
              </a:lnSpc>
              <a:spcBef>
                <a:spcPct val="30000"/>
              </a:spcBef>
              <a:buSzPct val="100000"/>
              <a:buChar char="•"/>
              <a:defRPr sz="1400">
                <a:solidFill>
                  <a:schemeClr val="tx1"/>
                </a:solidFill>
              </a:defRPr>
            </a:lvl4pPr>
            <a:lvl5pPr marL="2057400" indent="-228600">
              <a:lnSpc>
                <a:spcPct val="90000"/>
              </a:lnSpc>
              <a:spcBef>
                <a:spcPct val="30000"/>
              </a:spcBef>
              <a:buSzPct val="100000"/>
              <a:buChar char="–"/>
              <a:defRPr sz="1200">
                <a:solidFill>
                  <a:schemeClr val="tx1"/>
                </a:solidFill>
              </a:defRPr>
            </a:lvl5pPr>
            <a:lvl6pPr marL="2514600" indent="-228600" eaLnBrk="0" fontAlgn="base" hangingPunct="0">
              <a:lnSpc>
                <a:spcPct val="90000"/>
              </a:lnSpc>
              <a:spcBef>
                <a:spcPct val="30000"/>
              </a:spcBef>
              <a:spcAft>
                <a:spcPct val="0"/>
              </a:spcAft>
              <a:buSzPct val="100000"/>
              <a:buChar char="–"/>
              <a:defRPr sz="1200">
                <a:solidFill>
                  <a:schemeClr val="tx1"/>
                </a:solidFill>
              </a:defRPr>
            </a:lvl6pPr>
            <a:lvl7pPr marL="2971800" indent="-228600" eaLnBrk="0" fontAlgn="base" hangingPunct="0">
              <a:lnSpc>
                <a:spcPct val="90000"/>
              </a:lnSpc>
              <a:spcBef>
                <a:spcPct val="30000"/>
              </a:spcBef>
              <a:spcAft>
                <a:spcPct val="0"/>
              </a:spcAft>
              <a:buSzPct val="100000"/>
              <a:buChar char="–"/>
              <a:defRPr sz="1200">
                <a:solidFill>
                  <a:schemeClr val="tx1"/>
                </a:solidFill>
              </a:defRPr>
            </a:lvl7pPr>
            <a:lvl8pPr marL="3429000" indent="-228600" eaLnBrk="0" fontAlgn="base" hangingPunct="0">
              <a:lnSpc>
                <a:spcPct val="90000"/>
              </a:lnSpc>
              <a:spcBef>
                <a:spcPct val="30000"/>
              </a:spcBef>
              <a:spcAft>
                <a:spcPct val="0"/>
              </a:spcAft>
              <a:buSzPct val="100000"/>
              <a:buChar char="–"/>
              <a:defRPr sz="1200">
                <a:solidFill>
                  <a:schemeClr val="tx1"/>
                </a:solidFill>
              </a:defRPr>
            </a:lvl8pPr>
            <a:lvl9pPr marL="3886200" indent="-228600" eaLnBrk="0" fontAlgn="base" hangingPunct="0">
              <a:lnSpc>
                <a:spcPct val="90000"/>
              </a:lnSpc>
              <a:spcBef>
                <a:spcPct val="30000"/>
              </a:spcBef>
              <a:spcAft>
                <a:spcPct val="0"/>
              </a:spcAft>
              <a:buSzPct val="100000"/>
              <a:buChar char="–"/>
              <a:defRPr sz="1200">
                <a:solidFill>
                  <a:schemeClr val="tx1"/>
                </a:solidFill>
              </a:defRPr>
            </a:lvl9pPr>
          </a:lstStyle>
          <a:p>
            <a:r>
              <a:rPr lang="zh-CN" altLang="en-US" sz="2200" b="1" dirty="0"/>
              <a:t>壳层电子数</a:t>
            </a:r>
          </a:p>
        </p:txBody>
      </p:sp>
      <p:sp>
        <p:nvSpPr>
          <p:cNvPr id="289806" name="Text Box 14"/>
          <p:cNvSpPr txBox="1">
            <a:spLocks noChangeArrowheads="1"/>
          </p:cNvSpPr>
          <p:nvPr/>
        </p:nvSpPr>
        <p:spPr bwMode="auto">
          <a:xfrm>
            <a:off x="3423184" y="1961035"/>
            <a:ext cx="72802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dirty="0"/>
              <a:t>描述电子状态的量子数</a:t>
            </a:r>
            <a:r>
              <a:rPr lang="en-US" altLang="zh-CN" sz="2200" b="1" i="1" dirty="0">
                <a:solidFill>
                  <a:srgbClr val="660066"/>
                </a:solidFill>
              </a:rPr>
              <a:t>n</a:t>
            </a:r>
            <a:r>
              <a:rPr lang="zh-CN" altLang="en-US" sz="2200" b="1" dirty="0">
                <a:solidFill>
                  <a:srgbClr val="660066"/>
                </a:solidFill>
              </a:rPr>
              <a:t>、</a:t>
            </a:r>
            <a:r>
              <a:rPr lang="en-US" altLang="zh-CN" sz="2200" b="1" i="1" dirty="0">
                <a:solidFill>
                  <a:srgbClr val="660066"/>
                </a:solidFill>
              </a:rPr>
              <a:t>l</a:t>
            </a:r>
            <a:r>
              <a:rPr lang="zh-CN" altLang="en-US" sz="2200" b="1" dirty="0">
                <a:solidFill>
                  <a:srgbClr val="660066"/>
                </a:solidFill>
              </a:rPr>
              <a:t>、</a:t>
            </a:r>
            <a:r>
              <a:rPr lang="en-US" altLang="zh-CN" sz="2200" b="1" i="1" dirty="0">
                <a:solidFill>
                  <a:srgbClr val="660066"/>
                </a:solidFill>
              </a:rPr>
              <a:t>m</a:t>
            </a:r>
            <a:r>
              <a:rPr lang="en-US" altLang="zh-CN" sz="2200" b="1" i="1" baseline="-25000" dirty="0">
                <a:solidFill>
                  <a:srgbClr val="660066"/>
                </a:solidFill>
              </a:rPr>
              <a:t>l</a:t>
            </a:r>
            <a:r>
              <a:rPr lang="zh-CN" altLang="en-US" sz="2200" b="1" dirty="0">
                <a:solidFill>
                  <a:srgbClr val="660066"/>
                </a:solidFill>
              </a:rPr>
              <a:t>、</a:t>
            </a:r>
            <a:r>
              <a:rPr lang="en-US" altLang="zh-CN" sz="2200" b="1" i="1" dirty="0" err="1">
                <a:solidFill>
                  <a:srgbClr val="660066"/>
                </a:solidFill>
              </a:rPr>
              <a:t>m</a:t>
            </a:r>
            <a:r>
              <a:rPr lang="en-US" altLang="zh-CN" sz="2200" b="1" i="1" baseline="-25000" dirty="0" err="1">
                <a:solidFill>
                  <a:srgbClr val="660066"/>
                </a:solidFill>
              </a:rPr>
              <a:t>s</a:t>
            </a:r>
            <a:endParaRPr lang="en-US" altLang="zh-CN" sz="2200" b="1" i="1" baseline="-25000" dirty="0">
              <a:solidFill>
                <a:srgbClr val="660066"/>
              </a:solidFill>
            </a:endParaRPr>
          </a:p>
          <a:p>
            <a:pPr eaLnBrk="1" hangingPunct="1">
              <a:lnSpc>
                <a:spcPct val="100000"/>
              </a:lnSpc>
              <a:spcBef>
                <a:spcPct val="50000"/>
              </a:spcBef>
              <a:buClrTx/>
              <a:buSzTx/>
              <a:buFontTx/>
              <a:buNone/>
            </a:pPr>
            <a:r>
              <a:rPr lang="en-US" altLang="zh-CN" sz="2200" b="1" i="1" dirty="0">
                <a:solidFill>
                  <a:srgbClr val="C00000"/>
                </a:solidFill>
              </a:rPr>
              <a:t>   n</a:t>
            </a:r>
            <a:r>
              <a:rPr lang="en-US" altLang="zh-CN" sz="2200" b="1" dirty="0">
                <a:solidFill>
                  <a:srgbClr val="C00000"/>
                </a:solidFill>
              </a:rPr>
              <a:t>=1</a:t>
            </a:r>
            <a:r>
              <a:rPr lang="zh-CN" altLang="en-US" sz="2200" b="1" dirty="0">
                <a:solidFill>
                  <a:srgbClr val="C00000"/>
                </a:solidFill>
              </a:rPr>
              <a:t>，</a:t>
            </a:r>
            <a:r>
              <a:rPr lang="en-US" altLang="zh-CN" sz="2200" b="1" dirty="0">
                <a:solidFill>
                  <a:srgbClr val="C00000"/>
                </a:solidFill>
              </a:rPr>
              <a:t>2</a:t>
            </a:r>
            <a:r>
              <a:rPr lang="zh-CN" altLang="en-US" sz="2200" b="1" dirty="0">
                <a:solidFill>
                  <a:srgbClr val="C00000"/>
                </a:solidFill>
              </a:rPr>
              <a:t>，</a:t>
            </a:r>
            <a:r>
              <a:rPr lang="en-US" altLang="zh-CN" sz="2200" b="1" dirty="0">
                <a:solidFill>
                  <a:srgbClr val="C00000"/>
                </a:solidFill>
              </a:rPr>
              <a:t>…</a:t>
            </a:r>
            <a:r>
              <a:rPr lang="en-US" altLang="zh-CN" sz="2200" b="1" dirty="0">
                <a:solidFill>
                  <a:srgbClr val="C00000"/>
                </a:solidFill>
                <a:cs typeface="Times New Roman" panose="02020603050405020304" pitchFamily="18" charset="0"/>
              </a:rPr>
              <a:t>∞                                      </a:t>
            </a:r>
            <a:r>
              <a:rPr lang="en-US" altLang="zh-CN" sz="2200" b="1" i="1" dirty="0">
                <a:solidFill>
                  <a:srgbClr val="C00000"/>
                </a:solidFill>
              </a:rPr>
              <a:t>m</a:t>
            </a:r>
            <a:r>
              <a:rPr lang="en-US" altLang="zh-CN" sz="2200" b="1" i="1" baseline="-25000" dirty="0">
                <a:solidFill>
                  <a:srgbClr val="C00000"/>
                </a:solidFill>
              </a:rPr>
              <a:t>l</a:t>
            </a:r>
            <a:r>
              <a:rPr lang="en-US" altLang="zh-CN" sz="2200" b="1" dirty="0">
                <a:solidFill>
                  <a:srgbClr val="C00000"/>
                </a:solidFill>
              </a:rPr>
              <a:t> =-</a:t>
            </a:r>
            <a:r>
              <a:rPr lang="en-US" altLang="zh-CN" sz="2200" b="1" i="1" dirty="0">
                <a:solidFill>
                  <a:srgbClr val="C00000"/>
                </a:solidFill>
              </a:rPr>
              <a:t>l</a:t>
            </a:r>
            <a:r>
              <a:rPr lang="zh-CN" altLang="en-US" sz="2200" b="1" dirty="0">
                <a:solidFill>
                  <a:srgbClr val="C00000"/>
                </a:solidFill>
              </a:rPr>
              <a:t>，</a:t>
            </a:r>
            <a:r>
              <a:rPr lang="en-US" altLang="zh-CN" sz="2200" b="1" dirty="0">
                <a:solidFill>
                  <a:srgbClr val="C00000"/>
                </a:solidFill>
              </a:rPr>
              <a:t>-</a:t>
            </a:r>
            <a:r>
              <a:rPr lang="en-US" altLang="zh-CN" sz="2200" b="1" i="1" dirty="0">
                <a:solidFill>
                  <a:srgbClr val="C00000"/>
                </a:solidFill>
              </a:rPr>
              <a:t>l</a:t>
            </a:r>
            <a:r>
              <a:rPr lang="en-US" altLang="zh-CN" sz="2200" b="1" dirty="0">
                <a:solidFill>
                  <a:srgbClr val="C00000"/>
                </a:solidFill>
              </a:rPr>
              <a:t>+1…0…</a:t>
            </a:r>
            <a:r>
              <a:rPr lang="en-US" altLang="zh-CN" sz="2200" b="1" i="1" dirty="0">
                <a:solidFill>
                  <a:srgbClr val="C00000"/>
                </a:solidFill>
              </a:rPr>
              <a:t>l</a:t>
            </a:r>
          </a:p>
          <a:p>
            <a:pPr eaLnBrk="1" hangingPunct="1">
              <a:lnSpc>
                <a:spcPct val="100000"/>
              </a:lnSpc>
              <a:spcBef>
                <a:spcPct val="50000"/>
              </a:spcBef>
              <a:buClrTx/>
              <a:buSzTx/>
              <a:buFontTx/>
              <a:buNone/>
            </a:pPr>
            <a:r>
              <a:rPr lang="en-US" altLang="zh-CN" sz="2200" b="1" i="1" dirty="0">
                <a:solidFill>
                  <a:srgbClr val="C00000"/>
                </a:solidFill>
              </a:rPr>
              <a:t>   l</a:t>
            </a:r>
            <a:r>
              <a:rPr lang="en-US" altLang="zh-CN" sz="2200" b="1" dirty="0">
                <a:solidFill>
                  <a:srgbClr val="C00000"/>
                </a:solidFill>
              </a:rPr>
              <a:t>= 0</a:t>
            </a:r>
            <a:r>
              <a:rPr lang="zh-CN" altLang="en-US" sz="2200" b="1" dirty="0">
                <a:solidFill>
                  <a:srgbClr val="C00000"/>
                </a:solidFill>
              </a:rPr>
              <a:t>，</a:t>
            </a:r>
            <a:r>
              <a:rPr lang="en-US" altLang="zh-CN" sz="2200" b="1" dirty="0">
                <a:solidFill>
                  <a:srgbClr val="C00000"/>
                </a:solidFill>
              </a:rPr>
              <a:t>1</a:t>
            </a:r>
            <a:r>
              <a:rPr lang="zh-CN" altLang="en-US" sz="2200" b="1" dirty="0">
                <a:solidFill>
                  <a:srgbClr val="C00000"/>
                </a:solidFill>
              </a:rPr>
              <a:t>，</a:t>
            </a:r>
            <a:r>
              <a:rPr lang="en-US" altLang="zh-CN" sz="2200" b="1" dirty="0">
                <a:solidFill>
                  <a:srgbClr val="C00000"/>
                </a:solidFill>
              </a:rPr>
              <a:t>…</a:t>
            </a:r>
            <a:r>
              <a:rPr lang="en-US" altLang="zh-CN" sz="2200" b="1" i="1" dirty="0">
                <a:solidFill>
                  <a:srgbClr val="C00000"/>
                </a:solidFill>
              </a:rPr>
              <a:t>n</a:t>
            </a:r>
            <a:r>
              <a:rPr lang="en-US" altLang="zh-CN" sz="2200" b="1" dirty="0">
                <a:solidFill>
                  <a:srgbClr val="C00000"/>
                </a:solidFill>
              </a:rPr>
              <a:t>-1                                    </a:t>
            </a:r>
            <a:r>
              <a:rPr lang="en-US" altLang="zh-CN" sz="2200" b="1" i="1" dirty="0" err="1">
                <a:solidFill>
                  <a:srgbClr val="C00000"/>
                </a:solidFill>
              </a:rPr>
              <a:t>m</a:t>
            </a:r>
            <a:r>
              <a:rPr lang="en-US" altLang="zh-CN" sz="2200" b="1" i="1" baseline="-25000" dirty="0" err="1">
                <a:solidFill>
                  <a:srgbClr val="C00000"/>
                </a:solidFill>
              </a:rPr>
              <a:t>s</a:t>
            </a:r>
            <a:r>
              <a:rPr lang="en-US" altLang="zh-CN" sz="2200" b="1" dirty="0">
                <a:solidFill>
                  <a:srgbClr val="C00000"/>
                </a:solidFill>
              </a:rPr>
              <a:t> =-1/2</a:t>
            </a:r>
            <a:r>
              <a:rPr lang="zh-CN" altLang="en-US" sz="2200" b="1" dirty="0">
                <a:solidFill>
                  <a:srgbClr val="C00000"/>
                </a:solidFill>
              </a:rPr>
              <a:t>，</a:t>
            </a:r>
            <a:r>
              <a:rPr lang="en-US" altLang="zh-CN" sz="2200" b="1" dirty="0">
                <a:solidFill>
                  <a:srgbClr val="C00000"/>
                </a:solidFill>
              </a:rPr>
              <a:t>1/2</a:t>
            </a:r>
          </a:p>
        </p:txBody>
      </p:sp>
      <p:sp>
        <p:nvSpPr>
          <p:cNvPr id="81927" name="矩形 4"/>
          <p:cNvSpPr>
            <a:spLocks noChangeArrowheads="1"/>
          </p:cNvSpPr>
          <p:nvPr/>
        </p:nvSpPr>
        <p:spPr bwMode="auto">
          <a:xfrm>
            <a:off x="405447" y="538803"/>
            <a:ext cx="4637088" cy="548612"/>
          </a:xfrm>
          <a:prstGeom prst="rect">
            <a:avLst/>
          </a:prstGeom>
          <a:noFill/>
          <a:ln w="19050">
            <a:noFill/>
            <a:miter lim="800000"/>
            <a:headEnd/>
            <a:tailEnd/>
          </a:ln>
        </p:spPr>
        <p:txBody>
          <a:bodyPr wrap="square">
            <a:spAutoFit/>
          </a:bodyPr>
          <a:lstStyle/>
          <a:p>
            <a:pPr>
              <a:lnSpc>
                <a:spcPct val="150000"/>
              </a:lnSpc>
              <a:spcBef>
                <a:spcPts val="1200"/>
              </a:spcBef>
            </a:pPr>
            <a:r>
              <a:rPr kumimoji="1" lang="en-US" altLang="zh-CN" sz="2200" b="1" dirty="0">
                <a:solidFill>
                  <a:srgbClr val="006600"/>
                </a:solidFill>
              </a:rPr>
              <a:t>6. Pauli</a:t>
            </a:r>
            <a:r>
              <a:rPr kumimoji="1" lang="zh-CN" altLang="en-US" sz="2200" b="1" dirty="0">
                <a:solidFill>
                  <a:srgbClr val="006600"/>
                </a:solidFill>
              </a:rPr>
              <a:t>不相容原理与元素周期表</a:t>
            </a:r>
          </a:p>
        </p:txBody>
      </p:sp>
      <p:grpSp>
        <p:nvGrpSpPr>
          <p:cNvPr id="14" name="Group 6">
            <a:extLst>
              <a:ext uri="{FF2B5EF4-FFF2-40B4-BE49-F238E27FC236}">
                <a16:creationId xmlns:a16="http://schemas.microsoft.com/office/drawing/2014/main" id="{6FCB4174-DD6C-4CFA-B727-AACF56C4C537}"/>
              </a:ext>
            </a:extLst>
          </p:cNvPr>
          <p:cNvGrpSpPr>
            <a:grpSpLocks/>
          </p:cNvGrpSpPr>
          <p:nvPr/>
        </p:nvGrpSpPr>
        <p:grpSpPr bwMode="auto">
          <a:xfrm>
            <a:off x="2216179" y="3657330"/>
            <a:ext cx="6408738" cy="2105025"/>
            <a:chOff x="-92" y="51"/>
            <a:chExt cx="4037" cy="1326"/>
          </a:xfrm>
        </p:grpSpPr>
        <p:sp>
          <p:nvSpPr>
            <p:cNvPr id="15" name="Text Box 4">
              <a:extLst>
                <a:ext uri="{FF2B5EF4-FFF2-40B4-BE49-F238E27FC236}">
                  <a16:creationId xmlns:a16="http://schemas.microsoft.com/office/drawing/2014/main" id="{997F02F8-8AE5-4612-BB43-9DBD02878DF0}"/>
                </a:ext>
              </a:extLst>
            </p:cNvPr>
            <p:cNvSpPr txBox="1">
              <a:spLocks noChangeArrowheads="1"/>
            </p:cNvSpPr>
            <p:nvPr/>
          </p:nvSpPr>
          <p:spPr bwMode="auto">
            <a:xfrm>
              <a:off x="-92" y="51"/>
              <a:ext cx="4037" cy="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marL="342900" indent="-342900">
                <a:lnSpc>
                  <a:spcPct val="150000"/>
                </a:lnSpc>
                <a:spcBef>
                  <a:spcPct val="50000"/>
                </a:spcBef>
                <a:buClrTx/>
                <a:buSzTx/>
                <a:buFont typeface="Wingdings" panose="05000000000000000000" pitchFamily="2" charset="2"/>
                <a:buChar char="p"/>
              </a:pPr>
              <a:r>
                <a:rPr lang="zh-CN" altLang="en-US" sz="2200" b="1" dirty="0"/>
                <a:t>　相同</a:t>
              </a:r>
              <a:r>
                <a:rPr lang="en-US" altLang="zh-CN" sz="2200" b="1" i="1" dirty="0">
                  <a:solidFill>
                    <a:srgbClr val="C00000"/>
                  </a:solidFill>
                </a:rPr>
                <a:t>n</a:t>
              </a:r>
              <a:r>
                <a:rPr lang="zh-CN" altLang="en-US" sz="2200" b="1" dirty="0">
                  <a:solidFill>
                    <a:srgbClr val="C00000"/>
                  </a:solidFill>
                </a:rPr>
                <a:t>、</a:t>
              </a:r>
              <a:r>
                <a:rPr lang="en-US" altLang="zh-CN" sz="2200" b="1" i="1" dirty="0">
                  <a:solidFill>
                    <a:srgbClr val="C00000"/>
                  </a:solidFill>
                </a:rPr>
                <a:t>l</a:t>
              </a:r>
              <a:r>
                <a:rPr lang="zh-CN" altLang="en-US" sz="2200" b="1" dirty="0">
                  <a:solidFill>
                    <a:srgbClr val="C00000"/>
                  </a:solidFill>
                </a:rPr>
                <a:t>、</a:t>
              </a:r>
              <a:r>
                <a:rPr lang="en-US" altLang="zh-CN" sz="2200" b="1" i="1" dirty="0">
                  <a:solidFill>
                    <a:srgbClr val="C00000"/>
                  </a:solidFill>
                </a:rPr>
                <a:t>m</a:t>
              </a:r>
              <a:r>
                <a:rPr lang="en-US" altLang="zh-CN" sz="2200" b="1" i="1" baseline="-25000" dirty="0">
                  <a:solidFill>
                    <a:srgbClr val="C00000"/>
                  </a:solidFill>
                </a:rPr>
                <a:t>l </a:t>
              </a:r>
              <a:r>
                <a:rPr lang="zh-CN" altLang="en-US" sz="2200" b="1" dirty="0"/>
                <a:t>壳层容许最多电子数：</a:t>
              </a:r>
              <a:r>
                <a:rPr lang="en-US" altLang="zh-CN" sz="2200" b="1" dirty="0">
                  <a:solidFill>
                    <a:srgbClr val="C00000"/>
                  </a:solidFill>
                </a:rPr>
                <a:t>2</a:t>
              </a:r>
            </a:p>
            <a:p>
              <a:pPr marL="342900" indent="-342900">
                <a:lnSpc>
                  <a:spcPct val="150000"/>
                </a:lnSpc>
                <a:spcBef>
                  <a:spcPct val="50000"/>
                </a:spcBef>
                <a:buClrTx/>
                <a:buSzTx/>
                <a:buFont typeface="Wingdings" panose="05000000000000000000" pitchFamily="2" charset="2"/>
                <a:buChar char="p"/>
              </a:pPr>
              <a:r>
                <a:rPr lang="zh-CN" altLang="en-US" sz="2200" b="1" dirty="0"/>
                <a:t>　相同</a:t>
              </a:r>
              <a:r>
                <a:rPr lang="en-US" altLang="zh-CN" sz="2200" b="1" i="1" dirty="0">
                  <a:solidFill>
                    <a:srgbClr val="C00000"/>
                  </a:solidFill>
                </a:rPr>
                <a:t>n</a:t>
              </a:r>
              <a:r>
                <a:rPr lang="zh-CN" altLang="en-US" sz="2200" b="1" dirty="0">
                  <a:solidFill>
                    <a:srgbClr val="C00000"/>
                  </a:solidFill>
                </a:rPr>
                <a:t>、</a:t>
              </a:r>
              <a:r>
                <a:rPr lang="en-US" altLang="zh-CN" sz="2200" b="1" i="1" dirty="0">
                  <a:solidFill>
                    <a:srgbClr val="C00000"/>
                  </a:solidFill>
                </a:rPr>
                <a:t>l </a:t>
              </a:r>
              <a:r>
                <a:rPr lang="zh-CN" altLang="en-US" sz="2200" b="1" dirty="0"/>
                <a:t>壳层容许最多电子数： </a:t>
              </a:r>
              <a:r>
                <a:rPr lang="en-US" altLang="zh-CN" sz="2200" b="1" dirty="0">
                  <a:solidFill>
                    <a:srgbClr val="C00000"/>
                  </a:solidFill>
                </a:rPr>
                <a:t>2(2</a:t>
              </a:r>
              <a:r>
                <a:rPr lang="en-US" altLang="zh-CN" sz="2200" b="1" i="1" dirty="0">
                  <a:solidFill>
                    <a:srgbClr val="C00000"/>
                  </a:solidFill>
                </a:rPr>
                <a:t>l</a:t>
              </a:r>
              <a:r>
                <a:rPr lang="en-US" altLang="zh-CN" sz="2200" b="1" dirty="0">
                  <a:solidFill>
                    <a:srgbClr val="C00000"/>
                  </a:solidFill>
                </a:rPr>
                <a:t>+1)</a:t>
              </a:r>
            </a:p>
            <a:p>
              <a:pPr marL="342900" indent="-342900">
                <a:lnSpc>
                  <a:spcPct val="150000"/>
                </a:lnSpc>
                <a:spcBef>
                  <a:spcPct val="50000"/>
                </a:spcBef>
                <a:buClrTx/>
                <a:buSzTx/>
                <a:buFont typeface="Wingdings" panose="05000000000000000000" pitchFamily="2" charset="2"/>
                <a:buChar char="p"/>
              </a:pPr>
              <a:r>
                <a:rPr lang="zh-CN" altLang="en-US" sz="2200" b="1" dirty="0"/>
                <a:t>　相同</a:t>
              </a:r>
              <a:r>
                <a:rPr lang="en-US" altLang="zh-CN" sz="2200" b="1" i="1" dirty="0">
                  <a:solidFill>
                    <a:srgbClr val="C00000"/>
                  </a:solidFill>
                </a:rPr>
                <a:t>n</a:t>
              </a:r>
              <a:r>
                <a:rPr lang="zh-CN" altLang="en-US" sz="2200" b="1" dirty="0"/>
                <a:t>壳层容许最多电子数：</a:t>
              </a:r>
            </a:p>
          </p:txBody>
        </p:sp>
        <p:graphicFrame>
          <p:nvGraphicFramePr>
            <p:cNvPr id="16" name="Object 5">
              <a:extLst>
                <a:ext uri="{FF2B5EF4-FFF2-40B4-BE49-F238E27FC236}">
                  <a16:creationId xmlns:a16="http://schemas.microsoft.com/office/drawing/2014/main" id="{8CE184DB-2829-40E0-9D63-4DB262472B96}"/>
                </a:ext>
              </a:extLst>
            </p:cNvPr>
            <p:cNvGraphicFramePr>
              <a:graphicFrameLocks noChangeAspect="1"/>
            </p:cNvGraphicFramePr>
            <p:nvPr>
              <p:extLst>
                <p:ext uri="{D42A27DB-BD31-4B8C-83A1-F6EECF244321}">
                  <p14:modId xmlns:p14="http://schemas.microsoft.com/office/powerpoint/2010/main" val="3513530199"/>
                </p:ext>
              </p:extLst>
            </p:nvPr>
          </p:nvGraphicFramePr>
          <p:xfrm>
            <a:off x="2596" y="893"/>
            <a:ext cx="1282" cy="484"/>
          </p:xfrm>
          <a:graphic>
            <a:graphicData uri="http://schemas.openxmlformats.org/presentationml/2006/ole">
              <mc:AlternateContent xmlns:mc="http://schemas.openxmlformats.org/markup-compatibility/2006">
                <mc:Choice xmlns:v="urn:schemas-microsoft-com:vml" Requires="v">
                  <p:oleObj spid="_x0000_s92165" name="Equation" r:id="rId3" imgW="1133569" imgH="419033" progId="Equation.DSMT4">
                    <p:embed/>
                  </p:oleObj>
                </mc:Choice>
                <mc:Fallback>
                  <p:oleObj name="Equation" r:id="rId3" imgW="1133569" imgH="419033" progId="Equation.DSMT4">
                    <p:embed/>
                    <p:pic>
                      <p:nvPicPr>
                        <p:cNvPr id="8295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 y="893"/>
                          <a:ext cx="1282"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Text Box 7">
            <a:extLst>
              <a:ext uri="{FF2B5EF4-FFF2-40B4-BE49-F238E27FC236}">
                <a16:creationId xmlns:a16="http://schemas.microsoft.com/office/drawing/2014/main" id="{6BD6A1FD-1C21-4EA8-A1C9-3A5C45A7417C}"/>
              </a:ext>
            </a:extLst>
          </p:cNvPr>
          <p:cNvSpPr txBox="1">
            <a:spLocks noChangeArrowheads="1"/>
          </p:cNvSpPr>
          <p:nvPr/>
        </p:nvSpPr>
        <p:spPr bwMode="auto">
          <a:xfrm>
            <a:off x="1216024" y="5834469"/>
            <a:ext cx="1009205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pPr>
            <a:r>
              <a:rPr lang="zh-CN" altLang="en-US" sz="2200" b="1" dirty="0"/>
              <a:t>　每一主壳层最多可容纳的电子数为</a:t>
            </a:r>
            <a:r>
              <a:rPr lang="en-US" altLang="zh-CN" sz="2200" b="1" dirty="0"/>
              <a:t>2</a:t>
            </a:r>
            <a:r>
              <a:rPr lang="en-US" altLang="zh-CN" sz="2200" b="1" i="1" dirty="0"/>
              <a:t>n</a:t>
            </a:r>
            <a:r>
              <a:rPr lang="en-US" altLang="zh-CN" sz="2200" b="1" baseline="30000" dirty="0"/>
              <a:t>2</a:t>
            </a:r>
            <a:r>
              <a:rPr lang="zh-CN" altLang="en-US" sz="2200" b="1" dirty="0"/>
              <a:t>个</a:t>
            </a:r>
          </a:p>
          <a:p>
            <a:pPr eaLnBrk="1" hangingPunct="1">
              <a:lnSpc>
                <a:spcPct val="100000"/>
              </a:lnSpc>
              <a:spcBef>
                <a:spcPct val="50000"/>
              </a:spcBef>
              <a:buClrTx/>
              <a:buSzTx/>
            </a:pPr>
            <a:r>
              <a:rPr lang="zh-CN" altLang="en-US" sz="2200" b="1" dirty="0"/>
              <a:t>　每增加一个主壳层，元素周期增加</a:t>
            </a:r>
            <a:r>
              <a:rPr lang="en-US" altLang="zh-CN" sz="2200" b="1" dirty="0"/>
              <a:t>1</a:t>
            </a:r>
            <a:r>
              <a:rPr lang="zh-CN" altLang="en-US" sz="2200" b="1" dirty="0"/>
              <a:t>，故各周期元素数目为</a:t>
            </a:r>
            <a:r>
              <a:rPr lang="en-US" altLang="zh-CN" sz="2200" b="1" dirty="0"/>
              <a:t>2</a:t>
            </a:r>
            <a:r>
              <a:rPr lang="zh-CN" altLang="en-US" sz="2200" b="1" dirty="0"/>
              <a:t>，</a:t>
            </a:r>
            <a:r>
              <a:rPr lang="en-US" altLang="zh-CN" sz="2200" b="1" dirty="0"/>
              <a:t>8</a:t>
            </a:r>
            <a:r>
              <a:rPr lang="zh-CN" altLang="en-US" sz="2200" b="1" dirty="0"/>
              <a:t>，</a:t>
            </a:r>
            <a:r>
              <a:rPr lang="en-US" altLang="zh-CN" sz="2200" b="1" dirty="0"/>
              <a:t>8</a:t>
            </a:r>
            <a:r>
              <a:rPr lang="zh-CN" altLang="en-US" sz="2200" b="1" dirty="0"/>
              <a:t>，</a:t>
            </a:r>
            <a:r>
              <a:rPr lang="en-US" altLang="zh-CN" sz="2200" b="1" dirty="0"/>
              <a:t>18…</a:t>
            </a:r>
          </a:p>
        </p:txBody>
      </p:sp>
      <p:sp>
        <p:nvSpPr>
          <p:cNvPr id="19" name="文本框 18">
            <a:extLst>
              <a:ext uri="{FF2B5EF4-FFF2-40B4-BE49-F238E27FC236}">
                <a16:creationId xmlns:a16="http://schemas.microsoft.com/office/drawing/2014/main" id="{D358E567-5263-49E3-9BF2-7FDF91C97838}"/>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8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98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98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2" grpId="0"/>
      <p:bldP spid="289803" grpId="0"/>
      <p:bldP spid="289804" grpId="0"/>
      <p:bldP spid="289806" grpId="0"/>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51" name="Rectangle 19"/>
          <p:cNvSpPr>
            <a:spLocks noChangeArrowheads="1"/>
          </p:cNvSpPr>
          <p:nvPr/>
        </p:nvSpPr>
        <p:spPr bwMode="auto">
          <a:xfrm>
            <a:off x="1187769" y="4001135"/>
            <a:ext cx="8135937" cy="16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698625" indent="-1698625">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40000"/>
              </a:lnSpc>
              <a:spcBef>
                <a:spcPct val="50000"/>
              </a:spcBef>
              <a:buClrTx/>
              <a:buSzTx/>
              <a:buFontTx/>
              <a:buNone/>
            </a:pPr>
            <a:r>
              <a:rPr lang="zh-CN" altLang="en-US" sz="2200" b="1" dirty="0"/>
              <a:t>例</a:t>
            </a:r>
            <a:r>
              <a:rPr lang="en-US" altLang="zh-CN" sz="2200" b="1" dirty="0"/>
              <a:t>17.6.2  </a:t>
            </a:r>
            <a:r>
              <a:rPr lang="zh-CN" altLang="en-US" sz="2200" b="1" dirty="0"/>
              <a:t>鈷</a:t>
            </a:r>
            <a:r>
              <a:rPr lang="en-US" altLang="zh-CN" sz="2200" b="1" dirty="0"/>
              <a:t>(z=27)4s</a:t>
            </a:r>
            <a:r>
              <a:rPr lang="zh-CN" altLang="zh-CN" sz="2200" b="1" dirty="0"/>
              <a:t>有两个电子，没有其它</a:t>
            </a:r>
            <a:r>
              <a:rPr lang="en-US" altLang="zh-CN" sz="2200" b="1" dirty="0"/>
              <a:t>n</a:t>
            </a:r>
            <a:r>
              <a:rPr lang="en-US" altLang="zh-CN" sz="2200" b="1" dirty="0">
                <a:sym typeface="Symbol" panose="05050102010706020507" pitchFamily="18" charset="2"/>
              </a:rPr>
              <a:t>4</a:t>
            </a:r>
            <a:r>
              <a:rPr lang="zh-CN" altLang="en-US" sz="2200" b="1" dirty="0">
                <a:sym typeface="Symbol" panose="05050102010706020507" pitchFamily="18" charset="2"/>
              </a:rPr>
              <a:t>的 电子，则</a:t>
            </a:r>
            <a:r>
              <a:rPr lang="en-US" altLang="zh-CN" sz="2200" b="1" dirty="0">
                <a:sym typeface="Symbol" panose="05050102010706020507" pitchFamily="18" charset="2"/>
              </a:rPr>
              <a:t>3d</a:t>
            </a:r>
            <a:r>
              <a:rPr lang="zh-CN" altLang="zh-CN" sz="2200" b="1" dirty="0">
                <a:sym typeface="Symbol" panose="05050102010706020507" pitchFamily="18" charset="2"/>
              </a:rPr>
              <a:t>态上的电子数为    个。</a:t>
            </a:r>
          </a:p>
          <a:p>
            <a:pPr eaLnBrk="1" hangingPunct="1">
              <a:lnSpc>
                <a:spcPct val="140000"/>
              </a:lnSpc>
              <a:spcBef>
                <a:spcPct val="50000"/>
              </a:spcBef>
              <a:buClrTx/>
              <a:buSzTx/>
              <a:buFontTx/>
              <a:buNone/>
            </a:pPr>
            <a:r>
              <a:rPr kumimoji="1" lang="zh-CN" altLang="zh-CN" sz="2200" b="1" dirty="0"/>
              <a:t>    电子组态： </a:t>
            </a:r>
            <a:r>
              <a:rPr kumimoji="1" lang="en-US" altLang="zh-CN" sz="2200" b="1" dirty="0"/>
              <a:t>1s</a:t>
            </a:r>
            <a:r>
              <a:rPr kumimoji="1" lang="en-US" altLang="zh-CN" sz="2200" b="1" baseline="30000" dirty="0"/>
              <a:t>2</a:t>
            </a:r>
            <a:r>
              <a:rPr kumimoji="1" lang="en-US" altLang="zh-CN" sz="2200" b="1" dirty="0"/>
              <a:t> 2s</a:t>
            </a:r>
            <a:r>
              <a:rPr kumimoji="1" lang="en-US" altLang="zh-CN" sz="2200" b="1" baseline="30000" dirty="0"/>
              <a:t>2</a:t>
            </a:r>
            <a:r>
              <a:rPr kumimoji="1" lang="en-US" altLang="zh-CN" sz="2200" b="1" dirty="0"/>
              <a:t>2p</a:t>
            </a:r>
            <a:r>
              <a:rPr kumimoji="1" lang="en-US" altLang="zh-CN" sz="2200" b="1" baseline="30000" dirty="0"/>
              <a:t>6</a:t>
            </a:r>
            <a:r>
              <a:rPr kumimoji="1" lang="en-US" altLang="zh-CN" sz="2200" b="1" dirty="0"/>
              <a:t>3s</a:t>
            </a:r>
            <a:r>
              <a:rPr kumimoji="1" lang="en-US" altLang="zh-CN" sz="2200" b="1" baseline="30000" dirty="0"/>
              <a:t>2</a:t>
            </a:r>
            <a:r>
              <a:rPr kumimoji="1" lang="en-US" altLang="zh-CN" sz="2200" b="1" dirty="0"/>
              <a:t>3p</a:t>
            </a:r>
            <a:r>
              <a:rPr kumimoji="1" lang="en-US" altLang="zh-CN" sz="2200" b="1" baseline="30000" dirty="0"/>
              <a:t>6</a:t>
            </a:r>
            <a:r>
              <a:rPr kumimoji="1" lang="en-US" altLang="zh-CN" sz="2200" b="1" dirty="0"/>
              <a:t>3d</a:t>
            </a:r>
            <a:r>
              <a:rPr kumimoji="1" lang="zh-CN" altLang="en-US" sz="2200" b="1" dirty="0"/>
              <a:t>？</a:t>
            </a:r>
            <a:r>
              <a:rPr kumimoji="1" lang="en-US" altLang="zh-CN" sz="2200" b="1" dirty="0"/>
              <a:t>4s</a:t>
            </a:r>
            <a:r>
              <a:rPr kumimoji="1" lang="en-US" altLang="zh-CN" sz="2200" b="1" baseline="30000" dirty="0"/>
              <a:t>2</a:t>
            </a:r>
          </a:p>
        </p:txBody>
      </p:sp>
      <p:sp>
        <p:nvSpPr>
          <p:cNvPr id="83970" name="Text Box 17"/>
          <p:cNvSpPr txBox="1">
            <a:spLocks noChangeArrowheads="1"/>
          </p:cNvSpPr>
          <p:nvPr/>
        </p:nvSpPr>
        <p:spPr bwMode="auto">
          <a:xfrm>
            <a:off x="1260793" y="1016635"/>
            <a:ext cx="79565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7888" indent="-2147888">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lang="zh-CN" altLang="en-US" sz="2200" b="1"/>
              <a:t>例</a:t>
            </a:r>
            <a:r>
              <a:rPr lang="en-US" altLang="zh-CN" sz="2200" b="1"/>
              <a:t>17.6.1  </a:t>
            </a:r>
            <a:r>
              <a:rPr lang="zh-CN" altLang="en-US" sz="2200" b="1"/>
              <a:t>写出氩（</a:t>
            </a:r>
            <a:r>
              <a:rPr lang="en-US" altLang="zh-CN" sz="2200" b="1"/>
              <a:t>z=18</a:t>
            </a:r>
            <a:r>
              <a:rPr lang="zh-CN" altLang="en-US" sz="2200" b="1"/>
              <a:t>）和钾（</a:t>
            </a:r>
            <a:r>
              <a:rPr lang="en-US" altLang="zh-CN" sz="2200" b="1"/>
              <a:t>z=19</a:t>
            </a:r>
            <a:r>
              <a:rPr lang="zh-CN" altLang="en-US" sz="2200" b="1"/>
              <a:t>）</a:t>
            </a:r>
            <a:r>
              <a:rPr lang="zh-CN" altLang="zh-CN" sz="2200" b="1"/>
              <a:t>的</a:t>
            </a:r>
            <a:r>
              <a:rPr lang="zh-CN" altLang="en-US" sz="2200" b="1"/>
              <a:t>基态</a:t>
            </a:r>
            <a:r>
              <a:rPr lang="zh-CN" altLang="zh-CN" sz="2200" b="1"/>
              <a:t>电子组态</a:t>
            </a:r>
            <a:r>
              <a:rPr kumimoji="1" lang="zh-CN" altLang="zh-CN" sz="2200" b="1">
                <a:ea typeface="宋体" panose="02010600030101010101" pitchFamily="2" charset="-122"/>
              </a:rPr>
              <a:t>。</a:t>
            </a:r>
            <a:endParaRPr kumimoji="1" lang="zh-CN" altLang="en-US" sz="2200" b="1"/>
          </a:p>
        </p:txBody>
      </p:sp>
      <p:sp>
        <p:nvSpPr>
          <p:cNvPr id="428050" name="Text Box 18"/>
          <p:cNvSpPr txBox="1">
            <a:spLocks noChangeArrowheads="1"/>
          </p:cNvSpPr>
          <p:nvPr/>
        </p:nvSpPr>
        <p:spPr bwMode="auto">
          <a:xfrm>
            <a:off x="4698049" y="4604922"/>
            <a:ext cx="3889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en-US" altLang="zh-CN" sz="2200" b="1">
                <a:ea typeface="宋体" panose="02010600030101010101" pitchFamily="2" charset="-122"/>
              </a:rPr>
              <a:t>7</a:t>
            </a:r>
            <a:endParaRPr kumimoji="1" lang="en-US" altLang="zh-CN" sz="2200" b="1" i="1">
              <a:ea typeface="宋体" panose="02010600030101010101" pitchFamily="2" charset="-122"/>
            </a:endParaRPr>
          </a:p>
        </p:txBody>
      </p:sp>
      <p:sp>
        <p:nvSpPr>
          <p:cNvPr id="428052" name="Rectangle 20"/>
          <p:cNvSpPr>
            <a:spLocks noChangeArrowheads="1"/>
          </p:cNvSpPr>
          <p:nvPr/>
        </p:nvSpPr>
        <p:spPr bwMode="auto">
          <a:xfrm>
            <a:off x="2340293" y="2705735"/>
            <a:ext cx="35285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30000"/>
              </a:spcBef>
              <a:buClrTx/>
              <a:buSzTx/>
              <a:buFontTx/>
              <a:buNone/>
            </a:pPr>
            <a:r>
              <a:rPr kumimoji="1" lang="en-US" altLang="zh-CN" sz="2200" b="1"/>
              <a:t>z=19      1s</a:t>
            </a:r>
            <a:r>
              <a:rPr kumimoji="1" lang="en-US" altLang="zh-CN" sz="2200" b="1" baseline="30000"/>
              <a:t>2</a:t>
            </a:r>
            <a:r>
              <a:rPr kumimoji="1" lang="en-US" altLang="zh-CN" sz="2200" b="1"/>
              <a:t> 2s</a:t>
            </a:r>
            <a:r>
              <a:rPr kumimoji="1" lang="en-US" altLang="zh-CN" sz="2200" b="1" baseline="30000"/>
              <a:t>2</a:t>
            </a:r>
            <a:r>
              <a:rPr kumimoji="1" lang="en-US" altLang="zh-CN" sz="2200" b="1"/>
              <a:t>2p</a:t>
            </a:r>
            <a:r>
              <a:rPr kumimoji="1" lang="en-US" altLang="zh-CN" sz="2200" b="1" baseline="30000"/>
              <a:t>6</a:t>
            </a:r>
            <a:r>
              <a:rPr kumimoji="1" lang="en-US" altLang="zh-CN" sz="2200" b="1"/>
              <a:t> 3s</a:t>
            </a:r>
            <a:r>
              <a:rPr kumimoji="1" lang="en-US" altLang="zh-CN" sz="2200" b="1" baseline="30000"/>
              <a:t>2</a:t>
            </a:r>
            <a:r>
              <a:rPr kumimoji="1" lang="en-US" altLang="zh-CN" sz="2200" b="1"/>
              <a:t>3p</a:t>
            </a:r>
            <a:r>
              <a:rPr kumimoji="1" lang="en-US" altLang="zh-CN" sz="2200" b="1" baseline="30000"/>
              <a:t>6</a:t>
            </a:r>
            <a:r>
              <a:rPr kumimoji="1" lang="en-US" altLang="zh-CN" sz="2200" b="1"/>
              <a:t>3d</a:t>
            </a:r>
            <a:r>
              <a:rPr kumimoji="1" lang="en-US" altLang="zh-CN" sz="2200" b="1" baseline="30000"/>
              <a:t>1</a:t>
            </a:r>
          </a:p>
        </p:txBody>
      </p:sp>
      <p:sp>
        <p:nvSpPr>
          <p:cNvPr id="428053" name="Rectangle 21"/>
          <p:cNvSpPr>
            <a:spLocks noChangeArrowheads="1"/>
          </p:cNvSpPr>
          <p:nvPr/>
        </p:nvSpPr>
        <p:spPr bwMode="auto">
          <a:xfrm>
            <a:off x="2297431" y="3281998"/>
            <a:ext cx="351570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30000"/>
              </a:spcBef>
              <a:buClrTx/>
              <a:buSzTx/>
              <a:buFontTx/>
              <a:buNone/>
            </a:pPr>
            <a:r>
              <a:rPr kumimoji="1" lang="en-US" altLang="zh-CN" sz="2200" b="1"/>
              <a:t>               1s</a:t>
            </a:r>
            <a:r>
              <a:rPr kumimoji="1" lang="en-US" altLang="zh-CN" sz="2200" b="1" baseline="30000"/>
              <a:t>2</a:t>
            </a:r>
            <a:r>
              <a:rPr kumimoji="1" lang="en-US" altLang="zh-CN" sz="2200" b="1"/>
              <a:t> 2s</a:t>
            </a:r>
            <a:r>
              <a:rPr kumimoji="1" lang="en-US" altLang="zh-CN" sz="2200" b="1" baseline="30000"/>
              <a:t>2</a:t>
            </a:r>
            <a:r>
              <a:rPr kumimoji="1" lang="en-US" altLang="zh-CN" sz="2200" b="1"/>
              <a:t>2p</a:t>
            </a:r>
            <a:r>
              <a:rPr kumimoji="1" lang="en-US" altLang="zh-CN" sz="2200" b="1" baseline="30000"/>
              <a:t>6</a:t>
            </a:r>
            <a:r>
              <a:rPr kumimoji="1" lang="en-US" altLang="zh-CN" sz="2200" b="1"/>
              <a:t> 3s</a:t>
            </a:r>
            <a:r>
              <a:rPr kumimoji="1" lang="en-US" altLang="zh-CN" sz="2200" b="1" baseline="30000"/>
              <a:t>2</a:t>
            </a:r>
            <a:r>
              <a:rPr kumimoji="1" lang="en-US" altLang="zh-CN" sz="2200" b="1"/>
              <a:t>3p</a:t>
            </a:r>
            <a:r>
              <a:rPr kumimoji="1" lang="en-US" altLang="zh-CN" sz="2200" b="1" baseline="30000"/>
              <a:t>6</a:t>
            </a:r>
            <a:r>
              <a:rPr kumimoji="1" lang="en-US" altLang="zh-CN" sz="2200" b="1"/>
              <a:t>4s</a:t>
            </a:r>
            <a:r>
              <a:rPr kumimoji="1" lang="en-US" altLang="zh-CN" sz="2200" b="1" baseline="30000"/>
              <a:t>1</a:t>
            </a:r>
          </a:p>
        </p:txBody>
      </p:sp>
      <p:grpSp>
        <p:nvGrpSpPr>
          <p:cNvPr id="2" name="Group 24"/>
          <p:cNvGrpSpPr>
            <a:grpSpLocks/>
          </p:cNvGrpSpPr>
          <p:nvPr/>
        </p:nvGrpSpPr>
        <p:grpSpPr bwMode="auto">
          <a:xfrm>
            <a:off x="5731193" y="2662874"/>
            <a:ext cx="144462" cy="433387"/>
            <a:chOff x="3878" y="1117"/>
            <a:chExt cx="317" cy="273"/>
          </a:xfrm>
        </p:grpSpPr>
        <p:sp>
          <p:nvSpPr>
            <p:cNvPr id="428054" name="Line 22"/>
            <p:cNvSpPr>
              <a:spLocks noChangeShapeType="1"/>
            </p:cNvSpPr>
            <p:nvPr/>
          </p:nvSpPr>
          <p:spPr bwMode="auto">
            <a:xfrm flipH="1">
              <a:off x="3878" y="1117"/>
              <a:ext cx="272" cy="273"/>
            </a:xfrm>
            <a:prstGeom prst="line">
              <a:avLst/>
            </a:prstGeom>
            <a:noFill/>
            <a:ln w="25400">
              <a:solidFill>
                <a:schemeClr val="tx1">
                  <a:lumMod val="95000"/>
                  <a:lumOff val="5000"/>
                </a:schemeClr>
              </a:solidFill>
              <a:round/>
              <a:headEnd/>
              <a:tailEnd/>
            </a:ln>
            <a:effectLst/>
          </p:spPr>
          <p:txBody>
            <a:bodyPr/>
            <a:lstStyle/>
            <a:p>
              <a:pPr eaLnBrk="1" hangingPunct="1">
                <a:spcBef>
                  <a:spcPct val="50000"/>
                </a:spcBef>
                <a:defRPr/>
              </a:pPr>
              <a:endParaRPr lang="zh-CN" altLang="en-US" sz="2200" b="1"/>
            </a:p>
          </p:txBody>
        </p:sp>
        <p:sp>
          <p:nvSpPr>
            <p:cNvPr id="428055" name="Line 23"/>
            <p:cNvSpPr>
              <a:spLocks noChangeShapeType="1"/>
            </p:cNvSpPr>
            <p:nvPr/>
          </p:nvSpPr>
          <p:spPr bwMode="auto">
            <a:xfrm>
              <a:off x="3878" y="1117"/>
              <a:ext cx="317" cy="272"/>
            </a:xfrm>
            <a:prstGeom prst="line">
              <a:avLst/>
            </a:prstGeom>
            <a:noFill/>
            <a:ln w="25400">
              <a:solidFill>
                <a:schemeClr val="tx1">
                  <a:lumMod val="95000"/>
                  <a:lumOff val="5000"/>
                </a:schemeClr>
              </a:solidFill>
              <a:round/>
              <a:headEnd/>
              <a:tailEnd/>
            </a:ln>
            <a:effectLst/>
          </p:spPr>
          <p:txBody>
            <a:bodyPr/>
            <a:lstStyle/>
            <a:p>
              <a:pPr eaLnBrk="1" hangingPunct="1">
                <a:spcBef>
                  <a:spcPct val="50000"/>
                </a:spcBef>
                <a:defRPr/>
              </a:pPr>
              <a:endParaRPr lang="zh-CN" altLang="en-US" sz="2200" b="1"/>
            </a:p>
          </p:txBody>
        </p:sp>
      </p:grpSp>
      <p:sp>
        <p:nvSpPr>
          <p:cNvPr id="428057" name="Text Box 25"/>
          <p:cNvSpPr txBox="1">
            <a:spLocks noChangeArrowheads="1"/>
          </p:cNvSpPr>
          <p:nvPr/>
        </p:nvSpPr>
        <p:spPr bwMode="auto">
          <a:xfrm>
            <a:off x="1403669" y="2058035"/>
            <a:ext cx="64087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7888" indent="-2147888">
              <a:lnSpc>
                <a:spcPct val="90000"/>
              </a:lnSpc>
              <a:spcBef>
                <a:spcPct val="100000"/>
              </a:spcBef>
              <a:buClr>
                <a:schemeClr val="tx2"/>
              </a:buClr>
              <a:buSzPct val="100000"/>
              <a:buChar char="•"/>
              <a:defRPr sz="2400">
                <a:solidFill>
                  <a:schemeClr val="tx1"/>
                </a:solidFill>
                <a:latin typeface="Times New Roman" panose="02020603050405020304" pitchFamily="18" charset="0"/>
              </a:defRPr>
            </a:lvl1pPr>
            <a:lvl2pPr marL="742950" indent="-285750">
              <a:lnSpc>
                <a:spcPct val="90000"/>
              </a:lnSpc>
              <a:spcBef>
                <a:spcPct val="50000"/>
              </a:spcBef>
              <a:buClr>
                <a:srgbClr val="00279F"/>
              </a:buClr>
              <a:buSzPct val="100000"/>
              <a:buChar char="–"/>
              <a:defRPr sz="2000">
                <a:solidFill>
                  <a:schemeClr val="tx1"/>
                </a:solidFill>
                <a:latin typeface="Times New Roman" panose="02020603050405020304" pitchFamily="18" charset="0"/>
              </a:defRPr>
            </a:lvl2pPr>
            <a:lvl3pPr marL="1143000" indent="-228600">
              <a:lnSpc>
                <a:spcPct val="90000"/>
              </a:lnSpc>
              <a:spcBef>
                <a:spcPct val="30000"/>
              </a:spcBef>
              <a:buClr>
                <a:schemeClr val="accent2"/>
              </a:buClr>
              <a:buSzPct val="100000"/>
              <a:buChar char="»"/>
              <a:defRPr sz="2400">
                <a:solidFill>
                  <a:schemeClr val="tx1"/>
                </a:solidFill>
                <a:latin typeface="Times New Roman" panose="02020603050405020304" pitchFamily="18" charset="0"/>
              </a:defRPr>
            </a:lvl3pPr>
            <a:lvl4pPr marL="1600200" indent="-228600">
              <a:lnSpc>
                <a:spcPct val="90000"/>
              </a:lnSpc>
              <a:spcBef>
                <a:spcPct val="30000"/>
              </a:spcBef>
              <a:buSzPct val="100000"/>
              <a:buChar char="•"/>
              <a:defRPr sz="1400">
                <a:solidFill>
                  <a:schemeClr val="tx1"/>
                </a:solidFill>
                <a:latin typeface="Times New Roman" panose="02020603050405020304" pitchFamily="18" charset="0"/>
              </a:defRPr>
            </a:lvl4pPr>
            <a:lvl5pPr marL="2057400" indent="-228600">
              <a:lnSpc>
                <a:spcPct val="90000"/>
              </a:lnSpc>
              <a:spcBef>
                <a:spcPct val="30000"/>
              </a:spcBef>
              <a:buSzPct val="100000"/>
              <a:buChar char="–"/>
              <a:defRPr sz="1200">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1200">
                <a:solidFill>
                  <a:schemeClr val="tx1"/>
                </a:solidFill>
                <a:latin typeface="Times New Roman" panose="02020603050405020304" pitchFamily="18" charset="0"/>
              </a:defRPr>
            </a:lvl9pPr>
          </a:lstStyle>
          <a:p>
            <a:pPr eaLnBrk="1" hangingPunct="1">
              <a:lnSpc>
                <a:spcPct val="100000"/>
              </a:lnSpc>
              <a:spcBef>
                <a:spcPct val="50000"/>
              </a:spcBef>
              <a:buClrTx/>
              <a:buSzTx/>
              <a:buFontTx/>
              <a:buNone/>
            </a:pPr>
            <a:r>
              <a:rPr kumimoji="1" lang="zh-CN" altLang="en-US" sz="2200" b="1">
                <a:ea typeface="宋体" panose="02010600030101010101" pitchFamily="2" charset="-122"/>
              </a:rPr>
              <a:t>解 ：      </a:t>
            </a:r>
            <a:r>
              <a:rPr kumimoji="1" lang="en-US" altLang="zh-CN" sz="2200" b="1">
                <a:ea typeface="宋体" panose="02010600030101010101" pitchFamily="2" charset="-122"/>
              </a:rPr>
              <a:t>z=18       1s</a:t>
            </a:r>
            <a:r>
              <a:rPr kumimoji="1" lang="en-US" altLang="zh-CN" sz="2200" b="1" baseline="30000">
                <a:ea typeface="宋体" panose="02010600030101010101" pitchFamily="2" charset="-122"/>
              </a:rPr>
              <a:t>2 </a:t>
            </a:r>
            <a:r>
              <a:rPr kumimoji="1" lang="en-US" altLang="zh-CN" sz="2200" b="1">
                <a:ea typeface="宋体" panose="02010600030101010101" pitchFamily="2" charset="-122"/>
              </a:rPr>
              <a:t>2s</a:t>
            </a:r>
            <a:r>
              <a:rPr kumimoji="1" lang="en-US" altLang="zh-CN" sz="2200" b="1" baseline="30000">
                <a:ea typeface="宋体" panose="02010600030101010101" pitchFamily="2" charset="-122"/>
              </a:rPr>
              <a:t>2</a:t>
            </a:r>
            <a:r>
              <a:rPr kumimoji="1" lang="en-US" altLang="zh-CN" sz="2200" b="1">
                <a:ea typeface="宋体" panose="02010600030101010101" pitchFamily="2" charset="-122"/>
              </a:rPr>
              <a:t>2p</a:t>
            </a:r>
            <a:r>
              <a:rPr kumimoji="1" lang="en-US" altLang="zh-CN" sz="2200" b="1" baseline="30000">
                <a:ea typeface="宋体" panose="02010600030101010101" pitchFamily="2" charset="-122"/>
              </a:rPr>
              <a:t>6</a:t>
            </a:r>
            <a:r>
              <a:rPr kumimoji="1" lang="en-US" altLang="zh-CN" sz="2200" b="1">
                <a:ea typeface="宋体" panose="02010600030101010101" pitchFamily="2" charset="-122"/>
              </a:rPr>
              <a:t> 3s</a:t>
            </a:r>
            <a:r>
              <a:rPr kumimoji="1" lang="en-US" altLang="zh-CN" sz="2200" b="1" baseline="30000">
                <a:ea typeface="宋体" panose="02010600030101010101" pitchFamily="2" charset="-122"/>
              </a:rPr>
              <a:t>2</a:t>
            </a:r>
            <a:r>
              <a:rPr kumimoji="1" lang="en-US" altLang="zh-CN" sz="2200" b="1">
                <a:ea typeface="宋体" panose="02010600030101010101" pitchFamily="2" charset="-122"/>
              </a:rPr>
              <a:t>3p</a:t>
            </a:r>
            <a:r>
              <a:rPr kumimoji="1" lang="en-US" altLang="zh-CN" sz="2200" b="1" baseline="30000">
                <a:ea typeface="宋体" panose="02010600030101010101" pitchFamily="2" charset="-122"/>
              </a:rPr>
              <a:t>6</a:t>
            </a:r>
            <a:r>
              <a:rPr kumimoji="1" lang="en-US" altLang="zh-CN" sz="2200" b="1">
                <a:ea typeface="宋体" panose="02010600030101010101" pitchFamily="2" charset="-122"/>
              </a:rPr>
              <a:t>               </a:t>
            </a:r>
            <a:endParaRPr kumimoji="1" lang="en-US" altLang="zh-CN" sz="2200" b="1"/>
          </a:p>
        </p:txBody>
      </p:sp>
      <p:sp>
        <p:nvSpPr>
          <p:cNvPr id="12" name="文本框 11">
            <a:extLst>
              <a:ext uri="{FF2B5EF4-FFF2-40B4-BE49-F238E27FC236}">
                <a16:creationId xmlns:a16="http://schemas.microsoft.com/office/drawing/2014/main" id="{841035DF-DB09-4086-91D6-42B0EDE40184}"/>
              </a:ext>
            </a:extLst>
          </p:cNvPr>
          <p:cNvSpPr txBox="1"/>
          <p:nvPr/>
        </p:nvSpPr>
        <p:spPr>
          <a:xfrm>
            <a:off x="7976078" y="60904"/>
            <a:ext cx="157927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量子力学初步</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Group 8"/>
          <p:cNvGrpSpPr>
            <a:grpSpLocks/>
          </p:cNvGrpSpPr>
          <p:nvPr/>
        </p:nvGrpSpPr>
        <p:grpSpPr bwMode="auto">
          <a:xfrm>
            <a:off x="7339014" y="1473200"/>
            <a:ext cx="2776537" cy="2584450"/>
            <a:chOff x="3049" y="1489"/>
            <a:chExt cx="2079" cy="1934"/>
          </a:xfrm>
        </p:grpSpPr>
        <p:grpSp>
          <p:nvGrpSpPr>
            <p:cNvPr id="12342" name="Group 9"/>
            <p:cNvGrpSpPr>
              <a:grpSpLocks/>
            </p:cNvGrpSpPr>
            <p:nvPr/>
          </p:nvGrpSpPr>
          <p:grpSpPr bwMode="auto">
            <a:xfrm>
              <a:off x="3049" y="1501"/>
              <a:ext cx="2079" cy="1922"/>
              <a:chOff x="3049" y="1501"/>
              <a:chExt cx="2079" cy="1922"/>
            </a:xfrm>
          </p:grpSpPr>
          <p:sp>
            <p:nvSpPr>
              <p:cNvPr id="12348" name="Oval 10"/>
              <p:cNvSpPr>
                <a:spLocks noChangeArrowheads="1"/>
              </p:cNvSpPr>
              <p:nvPr/>
            </p:nvSpPr>
            <p:spPr bwMode="auto">
              <a:xfrm>
                <a:off x="3049" y="2686"/>
                <a:ext cx="2079" cy="682"/>
              </a:xfrm>
              <a:prstGeom prst="ellipse">
                <a:avLst/>
              </a:prstGeom>
              <a:noFill/>
              <a:ln w="28575">
                <a:solidFill>
                  <a:srgbClr val="0000FF"/>
                </a:solidFill>
                <a:round/>
                <a:headEnd/>
                <a:tailEnd/>
              </a:ln>
            </p:spPr>
            <p:txBody>
              <a:bodyPr wrap="none" anchor="ctr"/>
              <a:lstStyle/>
              <a:p>
                <a:endParaRPr lang="zh-CN" altLang="en-US" sz="2400"/>
              </a:p>
            </p:txBody>
          </p:sp>
          <p:sp>
            <p:nvSpPr>
              <p:cNvPr id="12349" name="Line 11"/>
              <p:cNvSpPr>
                <a:spLocks noChangeShapeType="1"/>
              </p:cNvSpPr>
              <p:nvPr/>
            </p:nvSpPr>
            <p:spPr bwMode="auto">
              <a:xfrm>
                <a:off x="4106" y="1501"/>
                <a:ext cx="0" cy="1547"/>
              </a:xfrm>
              <a:prstGeom prst="line">
                <a:avLst/>
              </a:prstGeom>
              <a:noFill/>
              <a:ln w="9525">
                <a:solidFill>
                  <a:srgbClr val="0000FF"/>
                </a:solidFill>
                <a:round/>
                <a:headEnd/>
                <a:tailEnd/>
              </a:ln>
            </p:spPr>
            <p:txBody>
              <a:bodyPr/>
              <a:lstStyle/>
              <a:p>
                <a:endParaRPr lang="zh-CN" altLang="en-US"/>
              </a:p>
            </p:txBody>
          </p:sp>
          <p:sp>
            <p:nvSpPr>
              <p:cNvPr id="12350" name="Line 12"/>
              <p:cNvSpPr>
                <a:spLocks noChangeShapeType="1"/>
              </p:cNvSpPr>
              <p:nvPr/>
            </p:nvSpPr>
            <p:spPr bwMode="auto">
              <a:xfrm>
                <a:off x="3059" y="3037"/>
                <a:ext cx="2069" cy="0"/>
              </a:xfrm>
              <a:prstGeom prst="line">
                <a:avLst/>
              </a:prstGeom>
              <a:noFill/>
              <a:ln w="9525">
                <a:solidFill>
                  <a:srgbClr val="0000FF"/>
                </a:solidFill>
                <a:round/>
                <a:headEnd/>
                <a:tailEnd/>
              </a:ln>
            </p:spPr>
            <p:txBody>
              <a:bodyPr/>
              <a:lstStyle/>
              <a:p>
                <a:endParaRPr lang="zh-CN" altLang="en-US"/>
              </a:p>
            </p:txBody>
          </p:sp>
          <p:sp>
            <p:nvSpPr>
              <p:cNvPr id="12351" name="Line 13"/>
              <p:cNvSpPr>
                <a:spLocks noChangeShapeType="1"/>
              </p:cNvSpPr>
              <p:nvPr/>
            </p:nvSpPr>
            <p:spPr bwMode="auto">
              <a:xfrm>
                <a:off x="3964" y="3368"/>
                <a:ext cx="224" cy="0"/>
              </a:xfrm>
              <a:prstGeom prst="line">
                <a:avLst/>
              </a:prstGeom>
              <a:noFill/>
              <a:ln w="38100">
                <a:solidFill>
                  <a:srgbClr val="0000FF"/>
                </a:solidFill>
                <a:round/>
                <a:headEnd/>
                <a:tailEnd type="triangle" w="med" len="med"/>
              </a:ln>
            </p:spPr>
            <p:txBody>
              <a:bodyPr/>
              <a:lstStyle/>
              <a:p>
                <a:endParaRPr lang="zh-CN" altLang="en-US"/>
              </a:p>
            </p:txBody>
          </p:sp>
          <p:sp>
            <p:nvSpPr>
              <p:cNvPr id="12352" name="Line 14"/>
              <p:cNvSpPr>
                <a:spLocks noChangeShapeType="1"/>
              </p:cNvSpPr>
              <p:nvPr/>
            </p:nvSpPr>
            <p:spPr bwMode="auto">
              <a:xfrm flipH="1">
                <a:off x="3848" y="2685"/>
                <a:ext cx="171" cy="0"/>
              </a:xfrm>
              <a:prstGeom prst="line">
                <a:avLst/>
              </a:prstGeom>
              <a:noFill/>
              <a:ln w="38100">
                <a:solidFill>
                  <a:srgbClr val="0000FF"/>
                </a:solidFill>
                <a:round/>
                <a:headEnd/>
                <a:tailEnd type="triangle" w="med" len="med"/>
              </a:ln>
            </p:spPr>
            <p:txBody>
              <a:bodyPr/>
              <a:lstStyle/>
              <a:p>
                <a:endParaRPr lang="zh-CN" altLang="en-US"/>
              </a:p>
            </p:txBody>
          </p:sp>
          <p:sp>
            <p:nvSpPr>
              <p:cNvPr id="12353" name="Text Box 15"/>
              <p:cNvSpPr txBox="1">
                <a:spLocks noChangeArrowheads="1"/>
              </p:cNvSpPr>
              <p:nvPr/>
            </p:nvSpPr>
            <p:spPr bwMode="auto">
              <a:xfrm>
                <a:off x="4467" y="2953"/>
                <a:ext cx="299" cy="346"/>
              </a:xfrm>
              <a:prstGeom prst="rect">
                <a:avLst/>
              </a:prstGeom>
              <a:noFill/>
              <a:ln w="9525">
                <a:noFill/>
                <a:miter lim="800000"/>
                <a:headEnd/>
                <a:tailEnd/>
              </a:ln>
            </p:spPr>
            <p:txBody>
              <a:bodyPr>
                <a:spAutoFit/>
              </a:bodyPr>
              <a:lstStyle/>
              <a:p>
                <a:r>
                  <a:rPr kumimoji="1" lang="en-US" altLang="zh-CN" sz="2400" b="1" i="1"/>
                  <a:t>R</a:t>
                </a:r>
              </a:p>
            </p:txBody>
          </p:sp>
          <p:sp>
            <p:nvSpPr>
              <p:cNvPr id="12354" name="Text Box 17"/>
              <p:cNvSpPr txBox="1">
                <a:spLocks noChangeArrowheads="1"/>
              </p:cNvSpPr>
              <p:nvPr/>
            </p:nvSpPr>
            <p:spPr bwMode="auto">
              <a:xfrm>
                <a:off x="4131" y="3077"/>
                <a:ext cx="299" cy="346"/>
              </a:xfrm>
              <a:prstGeom prst="rect">
                <a:avLst/>
              </a:prstGeom>
              <a:noFill/>
              <a:ln w="9525">
                <a:noFill/>
                <a:miter lim="800000"/>
                <a:headEnd/>
                <a:tailEnd/>
              </a:ln>
            </p:spPr>
            <p:txBody>
              <a:bodyPr>
                <a:spAutoFit/>
              </a:bodyPr>
              <a:lstStyle/>
              <a:p>
                <a:r>
                  <a:rPr kumimoji="1" lang="en-US" altLang="zh-CN" sz="2400" b="1" i="1">
                    <a:solidFill>
                      <a:srgbClr val="FF3300"/>
                    </a:solidFill>
                  </a:rPr>
                  <a:t>I</a:t>
                </a:r>
              </a:p>
            </p:txBody>
          </p:sp>
        </p:grpSp>
        <p:sp>
          <p:nvSpPr>
            <p:cNvPr id="12343" name="Text Box 18"/>
            <p:cNvSpPr txBox="1">
              <a:spLocks noChangeArrowheads="1"/>
            </p:cNvSpPr>
            <p:nvPr/>
          </p:nvSpPr>
          <p:spPr bwMode="auto">
            <a:xfrm>
              <a:off x="3771" y="2214"/>
              <a:ext cx="310" cy="346"/>
            </a:xfrm>
            <a:prstGeom prst="rect">
              <a:avLst/>
            </a:prstGeom>
            <a:noFill/>
            <a:ln w="9525">
              <a:noFill/>
              <a:miter lim="800000"/>
              <a:headEnd/>
              <a:tailEnd/>
            </a:ln>
          </p:spPr>
          <p:txBody>
            <a:bodyPr>
              <a:spAutoFit/>
            </a:bodyPr>
            <a:lstStyle/>
            <a:p>
              <a:r>
                <a:rPr kumimoji="1" lang="en-US" altLang="zh-CN" sz="2400" b="1" i="1"/>
                <a:t>z</a:t>
              </a:r>
              <a:endParaRPr kumimoji="1" lang="en-US" altLang="zh-CN" sz="2400" i="1"/>
            </a:p>
          </p:txBody>
        </p:sp>
        <p:sp>
          <p:nvSpPr>
            <p:cNvPr id="12344" name="Line 19"/>
            <p:cNvSpPr>
              <a:spLocks noChangeShapeType="1"/>
            </p:cNvSpPr>
            <p:nvPr/>
          </p:nvSpPr>
          <p:spPr bwMode="auto">
            <a:xfrm>
              <a:off x="3778" y="1822"/>
              <a:ext cx="323" cy="0"/>
            </a:xfrm>
            <a:prstGeom prst="line">
              <a:avLst/>
            </a:prstGeom>
            <a:noFill/>
            <a:ln w="9525">
              <a:solidFill>
                <a:srgbClr val="0000FF"/>
              </a:solidFill>
              <a:round/>
              <a:headEnd/>
              <a:tailEnd/>
            </a:ln>
          </p:spPr>
          <p:txBody>
            <a:bodyPr wrap="none" anchor="ctr"/>
            <a:lstStyle/>
            <a:p>
              <a:endParaRPr lang="zh-CN" altLang="en-US"/>
            </a:p>
          </p:txBody>
        </p:sp>
        <p:sp>
          <p:nvSpPr>
            <p:cNvPr id="12345" name="Line 20"/>
            <p:cNvSpPr>
              <a:spLocks noChangeShapeType="1"/>
            </p:cNvSpPr>
            <p:nvPr/>
          </p:nvSpPr>
          <p:spPr bwMode="auto">
            <a:xfrm>
              <a:off x="3878" y="1822"/>
              <a:ext cx="0" cy="456"/>
            </a:xfrm>
            <a:prstGeom prst="line">
              <a:avLst/>
            </a:prstGeom>
            <a:noFill/>
            <a:ln w="9525">
              <a:solidFill>
                <a:srgbClr val="0000FF"/>
              </a:solidFill>
              <a:round/>
              <a:headEnd type="triangle" w="med" len="med"/>
              <a:tailEnd/>
            </a:ln>
          </p:spPr>
          <p:txBody>
            <a:bodyPr wrap="none" anchor="ctr"/>
            <a:lstStyle/>
            <a:p>
              <a:endParaRPr lang="zh-CN" altLang="en-US"/>
            </a:p>
          </p:txBody>
        </p:sp>
        <p:sp>
          <p:nvSpPr>
            <p:cNvPr id="12346" name="Line 21"/>
            <p:cNvSpPr>
              <a:spLocks noChangeShapeType="1"/>
            </p:cNvSpPr>
            <p:nvPr/>
          </p:nvSpPr>
          <p:spPr bwMode="auto">
            <a:xfrm>
              <a:off x="3878" y="2544"/>
              <a:ext cx="0" cy="489"/>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2347" name="Text Box 22"/>
            <p:cNvSpPr txBox="1">
              <a:spLocks noChangeArrowheads="1"/>
            </p:cNvSpPr>
            <p:nvPr/>
          </p:nvSpPr>
          <p:spPr bwMode="auto">
            <a:xfrm>
              <a:off x="4032" y="1489"/>
              <a:ext cx="312" cy="346"/>
            </a:xfrm>
            <a:prstGeom prst="rect">
              <a:avLst/>
            </a:prstGeom>
            <a:noFill/>
            <a:ln w="9525">
              <a:noFill/>
              <a:miter lim="800000"/>
              <a:headEnd/>
              <a:tailEnd/>
            </a:ln>
          </p:spPr>
          <p:txBody>
            <a:bodyPr>
              <a:spAutoFit/>
            </a:bodyPr>
            <a:lstStyle/>
            <a:p>
              <a:r>
                <a:rPr kumimoji="1" lang="en-US" altLang="zh-CN" sz="2400" b="1" i="1"/>
                <a:t>P</a:t>
              </a:r>
              <a:endParaRPr kumimoji="1" lang="en-US" altLang="zh-CN" sz="2400"/>
            </a:p>
          </p:txBody>
        </p:sp>
      </p:grpSp>
      <p:grpSp>
        <p:nvGrpSpPr>
          <p:cNvPr id="6" name="组合 5">
            <a:extLst>
              <a:ext uri="{FF2B5EF4-FFF2-40B4-BE49-F238E27FC236}">
                <a16:creationId xmlns:a16="http://schemas.microsoft.com/office/drawing/2014/main" id="{B69CA539-506D-4932-A7DE-4CAA667E0DE3}"/>
              </a:ext>
            </a:extLst>
          </p:cNvPr>
          <p:cNvGrpSpPr/>
          <p:nvPr/>
        </p:nvGrpSpPr>
        <p:grpSpPr>
          <a:xfrm>
            <a:off x="8748367" y="1301749"/>
            <a:ext cx="1341261" cy="742927"/>
            <a:chOff x="7224366" y="1301748"/>
            <a:chExt cx="1341261" cy="742927"/>
          </a:xfrm>
        </p:grpSpPr>
        <p:sp>
          <p:nvSpPr>
            <p:cNvPr id="12331" name="Line 28"/>
            <p:cNvSpPr>
              <a:spLocks noChangeShapeType="1"/>
            </p:cNvSpPr>
            <p:nvPr/>
          </p:nvSpPr>
          <p:spPr bwMode="auto">
            <a:xfrm flipV="1">
              <a:off x="7224366" y="1472783"/>
              <a:ext cx="440853" cy="443617"/>
            </a:xfrm>
            <a:prstGeom prst="line">
              <a:avLst/>
            </a:prstGeom>
            <a:noFill/>
            <a:ln w="28575">
              <a:solidFill>
                <a:srgbClr val="CC0099"/>
              </a:solidFill>
              <a:round/>
              <a:headEnd/>
              <a:tailEnd type="triangle" w="med" len="med"/>
            </a:ln>
          </p:spPr>
          <p:txBody>
            <a:bodyPr/>
            <a:lstStyle/>
            <a:p>
              <a:endParaRPr lang="zh-CN" altLang="en-US"/>
            </a:p>
          </p:txBody>
        </p:sp>
        <p:grpSp>
          <p:nvGrpSpPr>
            <p:cNvPr id="12332" name="Group 29"/>
            <p:cNvGrpSpPr>
              <a:grpSpLocks/>
            </p:cNvGrpSpPr>
            <p:nvPr/>
          </p:nvGrpSpPr>
          <p:grpSpPr bwMode="auto">
            <a:xfrm>
              <a:off x="7337919" y="1846918"/>
              <a:ext cx="114889" cy="197757"/>
              <a:chOff x="4189" y="1769"/>
              <a:chExt cx="86" cy="148"/>
            </a:xfrm>
          </p:grpSpPr>
          <p:sp>
            <p:nvSpPr>
              <p:cNvPr id="12340" name="Line 30"/>
              <p:cNvSpPr>
                <a:spLocks noChangeShapeType="1"/>
              </p:cNvSpPr>
              <p:nvPr/>
            </p:nvSpPr>
            <p:spPr bwMode="auto">
              <a:xfrm>
                <a:off x="4189" y="1769"/>
                <a:ext cx="86" cy="84"/>
              </a:xfrm>
              <a:prstGeom prst="line">
                <a:avLst/>
              </a:prstGeom>
              <a:noFill/>
              <a:ln w="9525">
                <a:solidFill>
                  <a:srgbClr val="006600"/>
                </a:solidFill>
                <a:round/>
                <a:headEnd/>
                <a:tailEnd/>
              </a:ln>
            </p:spPr>
            <p:txBody>
              <a:bodyPr/>
              <a:lstStyle/>
              <a:p>
                <a:endParaRPr lang="zh-CN" altLang="en-US"/>
              </a:p>
            </p:txBody>
          </p:sp>
          <p:sp>
            <p:nvSpPr>
              <p:cNvPr id="12341" name="Line 31"/>
              <p:cNvSpPr>
                <a:spLocks noChangeShapeType="1"/>
              </p:cNvSpPr>
              <p:nvPr/>
            </p:nvSpPr>
            <p:spPr bwMode="auto">
              <a:xfrm flipH="1">
                <a:off x="4190" y="1842"/>
                <a:ext cx="75" cy="75"/>
              </a:xfrm>
              <a:prstGeom prst="line">
                <a:avLst/>
              </a:prstGeom>
              <a:noFill/>
              <a:ln w="9525">
                <a:solidFill>
                  <a:srgbClr val="006600"/>
                </a:solidFill>
                <a:round/>
                <a:headEnd/>
                <a:tailEnd/>
              </a:ln>
            </p:spPr>
            <p:txBody>
              <a:bodyPr/>
              <a:lstStyle/>
              <a:p>
                <a:endParaRPr lang="zh-CN" altLang="en-US"/>
              </a:p>
            </p:txBody>
          </p:sp>
        </p:grpSp>
        <p:grpSp>
          <p:nvGrpSpPr>
            <p:cNvPr id="12333" name="Group 32"/>
            <p:cNvGrpSpPr>
              <a:grpSpLocks/>
            </p:cNvGrpSpPr>
            <p:nvPr/>
          </p:nvGrpSpPr>
          <p:grpSpPr bwMode="auto">
            <a:xfrm>
              <a:off x="7610446" y="1301748"/>
              <a:ext cx="955181" cy="368790"/>
              <a:chOff x="4393" y="1361"/>
              <a:chExt cx="715" cy="276"/>
            </a:xfrm>
          </p:grpSpPr>
          <p:sp>
            <p:nvSpPr>
              <p:cNvPr id="12338" name="Text Box 33"/>
              <p:cNvSpPr txBox="1">
                <a:spLocks noChangeArrowheads="1"/>
              </p:cNvSpPr>
              <p:nvPr/>
            </p:nvSpPr>
            <p:spPr bwMode="auto">
              <a:xfrm>
                <a:off x="4393" y="1361"/>
                <a:ext cx="715" cy="276"/>
              </a:xfrm>
              <a:prstGeom prst="rect">
                <a:avLst/>
              </a:prstGeom>
              <a:noFill/>
              <a:ln w="9525">
                <a:noFill/>
                <a:miter lim="800000"/>
                <a:headEnd/>
                <a:tailEnd/>
              </a:ln>
            </p:spPr>
            <p:txBody>
              <a:bodyPr>
                <a:spAutoFit/>
              </a:bodyPr>
              <a:lstStyle/>
              <a:p>
                <a:r>
                  <a:rPr kumimoji="1" lang="en-US" altLang="zh-CN" b="1"/>
                  <a:t>d</a:t>
                </a:r>
                <a:r>
                  <a:rPr kumimoji="1" lang="en-US" altLang="zh-CN" b="1" i="1"/>
                  <a:t>B</a:t>
                </a:r>
              </a:p>
            </p:txBody>
          </p:sp>
          <p:sp>
            <p:nvSpPr>
              <p:cNvPr id="12339" name="Line 34"/>
              <p:cNvSpPr>
                <a:spLocks noChangeShapeType="1"/>
              </p:cNvSpPr>
              <p:nvPr/>
            </p:nvSpPr>
            <p:spPr bwMode="auto">
              <a:xfrm>
                <a:off x="4618" y="1427"/>
                <a:ext cx="170" cy="0"/>
              </a:xfrm>
              <a:prstGeom prst="line">
                <a:avLst/>
              </a:prstGeom>
              <a:noFill/>
              <a:ln w="9525">
                <a:solidFill>
                  <a:srgbClr val="0000FF"/>
                </a:solidFill>
                <a:round/>
                <a:headEnd/>
                <a:tailEnd type="triangle" w="med" len="med"/>
              </a:ln>
            </p:spPr>
            <p:txBody>
              <a:bodyPr/>
              <a:lstStyle/>
              <a:p>
                <a:endParaRPr lang="zh-CN" altLang="en-US"/>
              </a:p>
            </p:txBody>
          </p:sp>
        </p:grpSp>
      </p:grpSp>
      <p:grpSp>
        <p:nvGrpSpPr>
          <p:cNvPr id="5" name="组合 4">
            <a:extLst>
              <a:ext uri="{FF2B5EF4-FFF2-40B4-BE49-F238E27FC236}">
                <a16:creationId xmlns:a16="http://schemas.microsoft.com/office/drawing/2014/main" id="{98E4E224-180D-48A5-B9CC-DD5737D8C81E}"/>
              </a:ext>
            </a:extLst>
          </p:cNvPr>
          <p:cNvGrpSpPr/>
          <p:nvPr/>
        </p:nvGrpSpPr>
        <p:grpSpPr>
          <a:xfrm>
            <a:off x="8729663" y="1885669"/>
            <a:ext cx="1930400" cy="1838607"/>
            <a:chOff x="7205663" y="1885668"/>
            <a:chExt cx="1930400" cy="1838607"/>
          </a:xfrm>
        </p:grpSpPr>
        <p:sp>
          <p:nvSpPr>
            <p:cNvPr id="12327" name="Freeform 24"/>
            <p:cNvSpPr>
              <a:spLocks/>
            </p:cNvSpPr>
            <p:nvPr/>
          </p:nvSpPr>
          <p:spPr bwMode="auto">
            <a:xfrm>
              <a:off x="8405316" y="3281994"/>
              <a:ext cx="191036" cy="442281"/>
            </a:xfrm>
            <a:custGeom>
              <a:avLst/>
              <a:gdLst>
                <a:gd name="T0" fmla="*/ 2147483647 w 34"/>
                <a:gd name="T1" fmla="*/ 2147483647 h 139"/>
                <a:gd name="T2" fmla="*/ 2147483647 w 34"/>
                <a:gd name="T3" fmla="*/ 2147483647 h 139"/>
                <a:gd name="T4" fmla="*/ 0 w 34"/>
                <a:gd name="T5" fmla="*/ 0 h 139"/>
                <a:gd name="T6" fmla="*/ 0 60000 65536"/>
                <a:gd name="T7" fmla="*/ 0 60000 65536"/>
                <a:gd name="T8" fmla="*/ 0 60000 65536"/>
                <a:gd name="T9" fmla="*/ 0 w 34"/>
                <a:gd name="T10" fmla="*/ 0 h 139"/>
                <a:gd name="T11" fmla="*/ 34 w 34"/>
                <a:gd name="T12" fmla="*/ 139 h 139"/>
              </a:gdLst>
              <a:ahLst/>
              <a:cxnLst>
                <a:cxn ang="T6">
                  <a:pos x="T0" y="T1"/>
                </a:cxn>
                <a:cxn ang="T7">
                  <a:pos x="T2" y="T3"/>
                </a:cxn>
                <a:cxn ang="T8">
                  <a:pos x="T4" y="T5"/>
                </a:cxn>
              </a:cxnLst>
              <a:rect l="T9" t="T10" r="T11" b="T12"/>
              <a:pathLst>
                <a:path w="34" h="139">
                  <a:moveTo>
                    <a:pt x="10" y="139"/>
                  </a:moveTo>
                  <a:cubicBezTo>
                    <a:pt x="22" y="118"/>
                    <a:pt x="34" y="98"/>
                    <a:pt x="32" y="75"/>
                  </a:cubicBezTo>
                  <a:cubicBezTo>
                    <a:pt x="30" y="52"/>
                    <a:pt x="15" y="26"/>
                    <a:pt x="0" y="0"/>
                  </a:cubicBezTo>
                </a:path>
              </a:pathLst>
            </a:custGeom>
            <a:noFill/>
            <a:ln w="76200">
              <a:solidFill>
                <a:srgbClr val="CC0099"/>
              </a:solidFill>
              <a:round/>
              <a:headEnd type="none" w="sm" len="med"/>
              <a:tailEnd type="triangle" w="sm" len="med"/>
            </a:ln>
          </p:spPr>
          <p:txBody>
            <a:bodyPr/>
            <a:lstStyle/>
            <a:p>
              <a:endParaRPr lang="zh-CN" altLang="en-US"/>
            </a:p>
          </p:txBody>
        </p:sp>
        <p:sp>
          <p:nvSpPr>
            <p:cNvPr id="12329" name="Line 26"/>
            <p:cNvSpPr>
              <a:spLocks noChangeShapeType="1"/>
            </p:cNvSpPr>
            <p:nvPr/>
          </p:nvSpPr>
          <p:spPr bwMode="auto">
            <a:xfrm>
              <a:off x="7205663" y="1885668"/>
              <a:ext cx="1416072" cy="1668910"/>
            </a:xfrm>
            <a:prstGeom prst="line">
              <a:avLst/>
            </a:prstGeom>
            <a:noFill/>
            <a:ln w="28575">
              <a:solidFill>
                <a:srgbClr val="FF0000"/>
              </a:solidFill>
              <a:round/>
              <a:headEnd/>
              <a:tailEnd/>
            </a:ln>
          </p:spPr>
          <p:txBody>
            <a:bodyPr/>
            <a:lstStyle/>
            <a:p>
              <a:endParaRPr lang="zh-CN" altLang="en-US"/>
            </a:p>
          </p:txBody>
        </p:sp>
        <p:sp>
          <p:nvSpPr>
            <p:cNvPr id="12330" name="Text Box 27"/>
            <p:cNvSpPr txBox="1">
              <a:spLocks noChangeArrowheads="1"/>
            </p:cNvSpPr>
            <p:nvPr/>
          </p:nvSpPr>
          <p:spPr bwMode="auto">
            <a:xfrm>
              <a:off x="7209671" y="2184976"/>
              <a:ext cx="356690" cy="369332"/>
            </a:xfrm>
            <a:prstGeom prst="rect">
              <a:avLst/>
            </a:prstGeom>
            <a:noFill/>
            <a:ln w="9525">
              <a:noFill/>
              <a:miter lim="800000"/>
              <a:headEnd/>
              <a:tailEnd/>
            </a:ln>
          </p:spPr>
          <p:txBody>
            <a:bodyPr>
              <a:spAutoFit/>
            </a:bodyPr>
            <a:lstStyle/>
            <a:p>
              <a:r>
                <a:rPr kumimoji="1" lang="en-US" altLang="zh-CN" b="1" i="1" dirty="0">
                  <a:sym typeface="Symbol" pitchFamily="18" charset="2"/>
                </a:rPr>
                <a:t></a:t>
              </a:r>
              <a:endParaRPr kumimoji="1" lang="en-US" altLang="zh-CN" b="1" dirty="0"/>
            </a:p>
          </p:txBody>
        </p:sp>
        <p:sp>
          <p:nvSpPr>
            <p:cNvPr id="12334" name="Freeform 35"/>
            <p:cNvSpPr>
              <a:spLocks/>
            </p:cNvSpPr>
            <p:nvPr/>
          </p:nvSpPr>
          <p:spPr bwMode="auto">
            <a:xfrm>
              <a:off x="7224366" y="2155580"/>
              <a:ext cx="221762" cy="116249"/>
            </a:xfrm>
            <a:custGeom>
              <a:avLst/>
              <a:gdLst>
                <a:gd name="T0" fmla="*/ 0 w 166"/>
                <a:gd name="T1" fmla="*/ 75 h 87"/>
                <a:gd name="T2" fmla="*/ 139 w 166"/>
                <a:gd name="T3" fmla="*/ 75 h 87"/>
                <a:gd name="T4" fmla="*/ 160 w 166"/>
                <a:gd name="T5" fmla="*/ 0 h 87"/>
                <a:gd name="T6" fmla="*/ 0 60000 65536"/>
                <a:gd name="T7" fmla="*/ 0 60000 65536"/>
                <a:gd name="T8" fmla="*/ 0 60000 65536"/>
                <a:gd name="T9" fmla="*/ 0 w 166"/>
                <a:gd name="T10" fmla="*/ 0 h 87"/>
                <a:gd name="T11" fmla="*/ 166 w 166"/>
                <a:gd name="T12" fmla="*/ 87 h 87"/>
              </a:gdLst>
              <a:ahLst/>
              <a:cxnLst>
                <a:cxn ang="T6">
                  <a:pos x="T0" y="T1"/>
                </a:cxn>
                <a:cxn ang="T7">
                  <a:pos x="T2" y="T3"/>
                </a:cxn>
                <a:cxn ang="T8">
                  <a:pos x="T4" y="T5"/>
                </a:cxn>
              </a:cxnLst>
              <a:rect l="T9" t="T10" r="T11" b="T12"/>
              <a:pathLst>
                <a:path w="166" h="87">
                  <a:moveTo>
                    <a:pt x="0" y="75"/>
                  </a:moveTo>
                  <a:cubicBezTo>
                    <a:pt x="56" y="81"/>
                    <a:pt x="112" y="87"/>
                    <a:pt x="139" y="75"/>
                  </a:cubicBezTo>
                  <a:cubicBezTo>
                    <a:pt x="166" y="63"/>
                    <a:pt x="163" y="31"/>
                    <a:pt x="160" y="0"/>
                  </a:cubicBezTo>
                </a:path>
              </a:pathLst>
            </a:custGeom>
            <a:noFill/>
            <a:ln w="9525">
              <a:solidFill>
                <a:srgbClr val="006600"/>
              </a:solidFill>
              <a:round/>
              <a:headEnd/>
              <a:tailEnd/>
            </a:ln>
          </p:spPr>
          <p:txBody>
            <a:bodyPr/>
            <a:lstStyle/>
            <a:p>
              <a:endParaRPr lang="zh-CN" altLang="en-US"/>
            </a:p>
          </p:txBody>
        </p:sp>
        <p:sp>
          <p:nvSpPr>
            <p:cNvPr id="12335" name="Text Box 36"/>
            <p:cNvSpPr txBox="1">
              <a:spLocks noChangeArrowheads="1"/>
            </p:cNvSpPr>
            <p:nvPr/>
          </p:nvSpPr>
          <p:spPr bwMode="auto">
            <a:xfrm>
              <a:off x="7850911" y="2341311"/>
              <a:ext cx="343331" cy="369332"/>
            </a:xfrm>
            <a:prstGeom prst="rect">
              <a:avLst/>
            </a:prstGeom>
            <a:noFill/>
            <a:ln w="9525">
              <a:noFill/>
              <a:miter lim="800000"/>
              <a:headEnd/>
              <a:tailEnd/>
            </a:ln>
          </p:spPr>
          <p:txBody>
            <a:bodyPr>
              <a:spAutoFit/>
            </a:bodyPr>
            <a:lstStyle/>
            <a:p>
              <a:r>
                <a:rPr kumimoji="1" lang="en-US" altLang="zh-CN" b="1" i="1"/>
                <a:t>r</a:t>
              </a:r>
              <a:endParaRPr kumimoji="1" lang="en-US" altLang="zh-CN" i="1"/>
            </a:p>
          </p:txBody>
        </p:sp>
        <p:sp>
          <p:nvSpPr>
            <p:cNvPr id="12336" name="Text Box 37"/>
            <p:cNvSpPr txBox="1">
              <a:spLocks noChangeArrowheads="1"/>
            </p:cNvSpPr>
            <p:nvPr/>
          </p:nvSpPr>
          <p:spPr bwMode="auto">
            <a:xfrm>
              <a:off x="8565626" y="3239235"/>
              <a:ext cx="570437" cy="369332"/>
            </a:xfrm>
            <a:prstGeom prst="rect">
              <a:avLst/>
            </a:prstGeom>
            <a:noFill/>
            <a:ln w="9525">
              <a:noFill/>
              <a:miter lim="800000"/>
              <a:headEnd/>
              <a:tailEnd/>
            </a:ln>
          </p:spPr>
          <p:txBody>
            <a:bodyPr>
              <a:spAutoFit/>
            </a:bodyPr>
            <a:lstStyle/>
            <a:p>
              <a:r>
                <a:rPr kumimoji="1" lang="en-US" altLang="zh-CN" b="1" i="1"/>
                <a:t>I</a:t>
              </a:r>
              <a:r>
                <a:rPr kumimoji="1" lang="en-US" altLang="zh-CN" b="1"/>
                <a:t>d</a:t>
              </a:r>
              <a:r>
                <a:rPr kumimoji="1" lang="en-US" altLang="zh-CN" b="1" i="1"/>
                <a:t>l</a:t>
              </a:r>
            </a:p>
          </p:txBody>
        </p:sp>
      </p:grpSp>
      <p:grpSp>
        <p:nvGrpSpPr>
          <p:cNvPr id="8" name="Group 50"/>
          <p:cNvGrpSpPr>
            <a:grpSpLocks/>
          </p:cNvGrpSpPr>
          <p:nvPr/>
        </p:nvGrpSpPr>
        <p:grpSpPr bwMode="auto">
          <a:xfrm>
            <a:off x="8564563" y="800100"/>
            <a:ext cx="412750" cy="1144588"/>
            <a:chOff x="3967" y="985"/>
            <a:chExt cx="309" cy="857"/>
          </a:xfrm>
        </p:grpSpPr>
        <p:sp>
          <p:nvSpPr>
            <p:cNvPr id="12323" name="Line 51"/>
            <p:cNvSpPr>
              <a:spLocks noChangeShapeType="1"/>
            </p:cNvSpPr>
            <p:nvPr/>
          </p:nvSpPr>
          <p:spPr bwMode="auto">
            <a:xfrm flipH="1" flipV="1">
              <a:off x="4104" y="1244"/>
              <a:ext cx="0" cy="598"/>
            </a:xfrm>
            <a:prstGeom prst="line">
              <a:avLst/>
            </a:prstGeom>
            <a:noFill/>
            <a:ln w="38100">
              <a:solidFill>
                <a:srgbClr val="FF3300"/>
              </a:solidFill>
              <a:round/>
              <a:headEnd/>
              <a:tailEnd type="triangle" w="med" len="med"/>
            </a:ln>
          </p:spPr>
          <p:txBody>
            <a:bodyPr/>
            <a:lstStyle/>
            <a:p>
              <a:endParaRPr lang="zh-CN" altLang="en-US"/>
            </a:p>
          </p:txBody>
        </p:sp>
        <p:grpSp>
          <p:nvGrpSpPr>
            <p:cNvPr id="12324" name="Group 52"/>
            <p:cNvGrpSpPr>
              <a:grpSpLocks/>
            </p:cNvGrpSpPr>
            <p:nvPr/>
          </p:nvGrpSpPr>
          <p:grpSpPr bwMode="auto">
            <a:xfrm>
              <a:off x="3967" y="985"/>
              <a:ext cx="309" cy="346"/>
              <a:chOff x="1931" y="1427"/>
              <a:chExt cx="309" cy="346"/>
            </a:xfrm>
          </p:grpSpPr>
          <p:sp>
            <p:nvSpPr>
              <p:cNvPr id="12325" name="Text Box 53"/>
              <p:cNvSpPr txBox="1">
                <a:spLocks noChangeArrowheads="1"/>
              </p:cNvSpPr>
              <p:nvPr/>
            </p:nvSpPr>
            <p:spPr bwMode="auto">
              <a:xfrm>
                <a:off x="1931" y="1427"/>
                <a:ext cx="309" cy="346"/>
              </a:xfrm>
              <a:prstGeom prst="rect">
                <a:avLst/>
              </a:prstGeom>
              <a:noFill/>
              <a:ln w="9525">
                <a:noFill/>
                <a:miter lim="800000"/>
                <a:headEnd/>
                <a:tailEnd/>
              </a:ln>
            </p:spPr>
            <p:txBody>
              <a:bodyPr>
                <a:spAutoFit/>
              </a:bodyPr>
              <a:lstStyle/>
              <a:p>
                <a:r>
                  <a:rPr kumimoji="1" lang="en-US" altLang="zh-CN" sz="2400" b="1" i="1">
                    <a:solidFill>
                      <a:srgbClr val="FF3300"/>
                    </a:solidFill>
                  </a:rPr>
                  <a:t>B</a:t>
                </a:r>
              </a:p>
            </p:txBody>
          </p:sp>
          <p:sp>
            <p:nvSpPr>
              <p:cNvPr id="12326" name="Line 54"/>
              <p:cNvSpPr>
                <a:spLocks noChangeShapeType="1"/>
              </p:cNvSpPr>
              <p:nvPr/>
            </p:nvSpPr>
            <p:spPr bwMode="auto">
              <a:xfrm>
                <a:off x="1991" y="1472"/>
                <a:ext cx="191" cy="0"/>
              </a:xfrm>
              <a:prstGeom prst="line">
                <a:avLst/>
              </a:prstGeom>
              <a:noFill/>
              <a:ln w="19050">
                <a:solidFill>
                  <a:srgbClr val="FF3300"/>
                </a:solidFill>
                <a:round/>
                <a:headEnd/>
                <a:tailEnd type="triangle" w="med" len="med"/>
              </a:ln>
            </p:spPr>
            <p:txBody>
              <a:bodyPr/>
              <a:lstStyle/>
              <a:p>
                <a:endParaRPr lang="zh-CN" altLang="en-US"/>
              </a:p>
            </p:txBody>
          </p:sp>
        </p:grpSp>
      </p:grpSp>
      <p:sp>
        <p:nvSpPr>
          <p:cNvPr id="56" name="矩形 55"/>
          <p:cNvSpPr/>
          <p:nvPr/>
        </p:nvSpPr>
        <p:spPr bwMode="auto">
          <a:xfrm>
            <a:off x="7283451" y="800100"/>
            <a:ext cx="3376613" cy="3232150"/>
          </a:xfrm>
          <a:prstGeom prst="rect">
            <a:avLst/>
          </a:prstGeom>
          <a:noFill/>
          <a:ln w="12700" cap="flat" cmpd="sng" algn="ctr">
            <a:solidFill>
              <a:schemeClr val="accent6"/>
            </a:solidFill>
            <a:prstDash val="solid"/>
            <a:round/>
            <a:headEnd type="none" w="med" len="med"/>
            <a:tailEnd type="none" w="med" len="med"/>
          </a:ln>
          <a:effectLst/>
        </p:spPr>
        <p:txBody>
          <a:bodyPr/>
          <a:lstStyle/>
          <a:p>
            <a:pPr algn="ctr" eaLnBrk="0" hangingPunct="0">
              <a:spcBef>
                <a:spcPct val="0"/>
              </a:spcBef>
              <a:defRPr/>
            </a:pPr>
            <a:endParaRPr lang="zh-CN" altLang="en-US" i="1"/>
          </a:p>
        </p:txBody>
      </p:sp>
      <p:grpSp>
        <p:nvGrpSpPr>
          <p:cNvPr id="10" name="组合 76"/>
          <p:cNvGrpSpPr>
            <a:grpSpLocks/>
          </p:cNvGrpSpPr>
          <p:nvPr/>
        </p:nvGrpSpPr>
        <p:grpSpPr bwMode="auto">
          <a:xfrm>
            <a:off x="7323138" y="1311276"/>
            <a:ext cx="1439862" cy="2441575"/>
            <a:chOff x="5799754" y="1311246"/>
            <a:chExt cx="1439036" cy="2441713"/>
          </a:xfrm>
        </p:grpSpPr>
        <p:grpSp>
          <p:nvGrpSpPr>
            <p:cNvPr id="12313" name="Group 39"/>
            <p:cNvGrpSpPr>
              <a:grpSpLocks/>
            </p:cNvGrpSpPr>
            <p:nvPr/>
          </p:nvGrpSpPr>
          <p:grpSpPr bwMode="auto">
            <a:xfrm>
              <a:off x="5799754" y="1399996"/>
              <a:ext cx="1439036" cy="2352963"/>
              <a:chOff x="3038" y="1434"/>
              <a:chExt cx="1077" cy="1761"/>
            </a:xfrm>
          </p:grpSpPr>
          <p:sp>
            <p:nvSpPr>
              <p:cNvPr id="12315" name="Line 40"/>
              <p:cNvSpPr>
                <a:spLocks noChangeShapeType="1"/>
              </p:cNvSpPr>
              <p:nvPr/>
            </p:nvSpPr>
            <p:spPr bwMode="auto">
              <a:xfrm>
                <a:off x="3690" y="1489"/>
                <a:ext cx="415" cy="342"/>
              </a:xfrm>
              <a:prstGeom prst="line">
                <a:avLst/>
              </a:prstGeom>
              <a:noFill/>
              <a:ln w="28575">
                <a:solidFill>
                  <a:srgbClr val="C00000"/>
                </a:solidFill>
                <a:round/>
                <a:headEnd type="triangle" w="med" len="med"/>
                <a:tailEnd/>
              </a:ln>
            </p:spPr>
            <p:txBody>
              <a:bodyPr/>
              <a:lstStyle/>
              <a:p>
                <a:endParaRPr lang="zh-CN" altLang="en-US"/>
              </a:p>
            </p:txBody>
          </p:sp>
          <p:sp>
            <p:nvSpPr>
              <p:cNvPr id="17426" name="Freeform 41"/>
              <p:cNvSpPr>
                <a:spLocks/>
              </p:cNvSpPr>
              <p:nvPr/>
            </p:nvSpPr>
            <p:spPr bwMode="auto">
              <a:xfrm>
                <a:off x="3046" y="2875"/>
                <a:ext cx="131" cy="320"/>
              </a:xfrm>
              <a:custGeom>
                <a:avLst/>
                <a:gdLst>
                  <a:gd name="T0" fmla="*/ 131 w 55"/>
                  <a:gd name="T1" fmla="*/ 0 h 213"/>
                  <a:gd name="T2" fmla="*/ 5 w 55"/>
                  <a:gd name="T3" fmla="*/ 144 h 213"/>
                  <a:gd name="T4" fmla="*/ 107 w 55"/>
                  <a:gd name="T5" fmla="*/ 320 h 213"/>
                  <a:gd name="T6" fmla="*/ 0 60000 65536"/>
                  <a:gd name="T7" fmla="*/ 0 60000 65536"/>
                  <a:gd name="T8" fmla="*/ 0 60000 65536"/>
                </a:gdLst>
                <a:ahLst/>
                <a:cxnLst>
                  <a:cxn ang="T6">
                    <a:pos x="T0" y="T1"/>
                  </a:cxn>
                  <a:cxn ang="T7">
                    <a:pos x="T2" y="T3"/>
                  </a:cxn>
                  <a:cxn ang="T8">
                    <a:pos x="T4" y="T5"/>
                  </a:cxn>
                </a:cxnLst>
                <a:rect l="0" t="0" r="r" b="b"/>
                <a:pathLst>
                  <a:path w="55" h="213">
                    <a:moveTo>
                      <a:pt x="55" y="0"/>
                    </a:moveTo>
                    <a:cubicBezTo>
                      <a:pt x="29" y="30"/>
                      <a:pt x="4" y="61"/>
                      <a:pt x="2" y="96"/>
                    </a:cubicBezTo>
                    <a:cubicBezTo>
                      <a:pt x="0" y="131"/>
                      <a:pt x="22" y="172"/>
                      <a:pt x="45" y="213"/>
                    </a:cubicBezTo>
                  </a:path>
                </a:pathLst>
              </a:custGeom>
              <a:noFill/>
              <a:ln w="76200" cmpd="sng">
                <a:solidFill>
                  <a:schemeClr val="tx2">
                    <a:lumMod val="75000"/>
                  </a:schemeClr>
                </a:solidFill>
                <a:round/>
                <a:headEnd type="none" w="med" len="med"/>
                <a:tailEnd type="triangle" w="sm" len="med"/>
              </a:ln>
              <a:effectLst/>
            </p:spPr>
            <p:txBody>
              <a:bodyPr/>
              <a:lstStyle/>
              <a:p>
                <a:pPr>
                  <a:defRPr/>
                </a:pPr>
                <a:endParaRPr lang="zh-CN" altLang="en-US"/>
              </a:p>
            </p:txBody>
          </p:sp>
          <p:sp>
            <p:nvSpPr>
              <p:cNvPr id="12317" name="Line 44"/>
              <p:cNvSpPr>
                <a:spLocks noChangeShapeType="1"/>
              </p:cNvSpPr>
              <p:nvPr/>
            </p:nvSpPr>
            <p:spPr bwMode="auto">
              <a:xfrm>
                <a:off x="3526" y="1434"/>
                <a:ext cx="170" cy="0"/>
              </a:xfrm>
              <a:prstGeom prst="line">
                <a:avLst/>
              </a:prstGeom>
              <a:noFill/>
              <a:ln w="9525">
                <a:solidFill>
                  <a:srgbClr val="0000FF"/>
                </a:solidFill>
                <a:round/>
                <a:headEnd/>
                <a:tailEnd type="triangle" w="med" len="med"/>
              </a:ln>
            </p:spPr>
            <p:txBody>
              <a:bodyPr/>
              <a:lstStyle/>
              <a:p>
                <a:endParaRPr lang="zh-CN" altLang="en-US"/>
              </a:p>
            </p:txBody>
          </p:sp>
          <p:grpSp>
            <p:nvGrpSpPr>
              <p:cNvPr id="12318" name="Group 45"/>
              <p:cNvGrpSpPr>
                <a:grpSpLocks/>
              </p:cNvGrpSpPr>
              <p:nvPr/>
            </p:nvGrpSpPr>
            <p:grpSpPr bwMode="auto">
              <a:xfrm>
                <a:off x="3038" y="1769"/>
                <a:ext cx="1077" cy="1268"/>
                <a:chOff x="3038" y="1769"/>
                <a:chExt cx="1077" cy="1268"/>
              </a:xfrm>
            </p:grpSpPr>
            <p:sp>
              <p:nvSpPr>
                <p:cNvPr id="12319" name="Line 46"/>
                <p:cNvSpPr>
                  <a:spLocks noChangeShapeType="1"/>
                </p:cNvSpPr>
                <p:nvPr/>
              </p:nvSpPr>
              <p:spPr bwMode="auto">
                <a:xfrm flipH="1">
                  <a:off x="3038" y="1799"/>
                  <a:ext cx="1077" cy="1238"/>
                </a:xfrm>
                <a:prstGeom prst="line">
                  <a:avLst/>
                </a:prstGeom>
                <a:noFill/>
                <a:ln w="28575">
                  <a:solidFill>
                    <a:srgbClr val="FF0000"/>
                  </a:solidFill>
                  <a:round/>
                  <a:headEnd/>
                  <a:tailEnd/>
                </a:ln>
              </p:spPr>
              <p:txBody>
                <a:bodyPr/>
                <a:lstStyle/>
                <a:p>
                  <a:endParaRPr lang="zh-CN" altLang="en-US"/>
                </a:p>
              </p:txBody>
            </p:sp>
            <p:grpSp>
              <p:nvGrpSpPr>
                <p:cNvPr id="12320" name="Group 47"/>
                <p:cNvGrpSpPr>
                  <a:grpSpLocks/>
                </p:cNvGrpSpPr>
                <p:nvPr/>
              </p:nvGrpSpPr>
              <p:grpSpPr bwMode="auto">
                <a:xfrm>
                  <a:off x="3923" y="1769"/>
                  <a:ext cx="85" cy="158"/>
                  <a:chOff x="3923" y="1769"/>
                  <a:chExt cx="85" cy="158"/>
                </a:xfrm>
              </p:grpSpPr>
              <p:sp>
                <p:nvSpPr>
                  <p:cNvPr id="12321" name="Line 48"/>
                  <p:cNvSpPr>
                    <a:spLocks noChangeShapeType="1"/>
                  </p:cNvSpPr>
                  <p:nvPr/>
                </p:nvSpPr>
                <p:spPr bwMode="auto">
                  <a:xfrm flipH="1">
                    <a:off x="3923" y="1769"/>
                    <a:ext cx="85" cy="84"/>
                  </a:xfrm>
                  <a:prstGeom prst="line">
                    <a:avLst/>
                  </a:prstGeom>
                  <a:noFill/>
                  <a:ln w="9525">
                    <a:solidFill>
                      <a:srgbClr val="0000FF"/>
                    </a:solidFill>
                    <a:round/>
                    <a:headEnd/>
                    <a:tailEnd/>
                  </a:ln>
                </p:spPr>
                <p:txBody>
                  <a:bodyPr/>
                  <a:lstStyle/>
                  <a:p>
                    <a:endParaRPr lang="zh-CN" altLang="en-US"/>
                  </a:p>
                </p:txBody>
              </p:sp>
              <p:sp>
                <p:nvSpPr>
                  <p:cNvPr id="12322" name="Line 49"/>
                  <p:cNvSpPr>
                    <a:spLocks noChangeShapeType="1"/>
                  </p:cNvSpPr>
                  <p:nvPr/>
                </p:nvSpPr>
                <p:spPr bwMode="auto">
                  <a:xfrm>
                    <a:off x="3945" y="1853"/>
                    <a:ext cx="63" cy="74"/>
                  </a:xfrm>
                  <a:prstGeom prst="line">
                    <a:avLst/>
                  </a:prstGeom>
                  <a:noFill/>
                  <a:ln w="9525">
                    <a:solidFill>
                      <a:srgbClr val="0000FF"/>
                    </a:solidFill>
                    <a:round/>
                    <a:headEnd/>
                    <a:tailEnd/>
                  </a:ln>
                </p:spPr>
                <p:txBody>
                  <a:bodyPr/>
                  <a:lstStyle/>
                  <a:p>
                    <a:endParaRPr lang="zh-CN" altLang="en-US"/>
                  </a:p>
                </p:txBody>
              </p:sp>
            </p:grpSp>
          </p:grpSp>
        </p:grpSp>
        <p:sp>
          <p:nvSpPr>
            <p:cNvPr id="12314" name="Text Box 33"/>
            <p:cNvSpPr txBox="1">
              <a:spLocks noChangeArrowheads="1"/>
            </p:cNvSpPr>
            <p:nvPr/>
          </p:nvSpPr>
          <p:spPr bwMode="auto">
            <a:xfrm>
              <a:off x="6202443" y="1311246"/>
              <a:ext cx="955348" cy="369353"/>
            </a:xfrm>
            <a:prstGeom prst="rect">
              <a:avLst/>
            </a:prstGeom>
            <a:noFill/>
            <a:ln w="9525">
              <a:noFill/>
              <a:miter lim="800000"/>
              <a:headEnd/>
              <a:tailEnd/>
            </a:ln>
          </p:spPr>
          <p:txBody>
            <a:bodyPr>
              <a:spAutoFit/>
            </a:bodyPr>
            <a:lstStyle/>
            <a:p>
              <a:r>
                <a:rPr kumimoji="1" lang="en-US" altLang="zh-CN" b="1"/>
                <a:t>d</a:t>
              </a:r>
              <a:r>
                <a:rPr kumimoji="1" lang="en-US" altLang="zh-CN" b="1" i="1"/>
                <a:t>B</a:t>
              </a:r>
            </a:p>
          </p:txBody>
        </p:sp>
      </p:grpSp>
      <p:sp>
        <p:nvSpPr>
          <p:cNvPr id="12304" name="Text Box 79"/>
          <p:cNvSpPr txBox="1">
            <a:spLocks noChangeArrowheads="1"/>
          </p:cNvSpPr>
          <p:nvPr/>
        </p:nvSpPr>
        <p:spPr bwMode="auto">
          <a:xfrm>
            <a:off x="687935" y="860201"/>
            <a:ext cx="6208632" cy="433068"/>
          </a:xfrm>
          <a:prstGeom prst="rect">
            <a:avLst/>
          </a:prstGeom>
          <a:noFill/>
          <a:ln w="38100">
            <a:noFill/>
            <a:miter lim="800000"/>
            <a:headEnd/>
            <a:tailEnd type="none" w="sm" len="lg"/>
          </a:ln>
        </p:spPr>
        <p:txBody>
          <a:bodyPr wrap="square" lIns="90000" tIns="46800" rIns="90000" bIns="46800" anchor="ctr">
            <a:spAutoFit/>
          </a:bodyPr>
          <a:lstStyle/>
          <a:p>
            <a:r>
              <a:rPr kumimoji="1" lang="zh-CN" altLang="en-US" sz="2200" b="1" dirty="0">
                <a:solidFill>
                  <a:srgbClr val="660066"/>
                </a:solidFill>
              </a:rPr>
              <a:t>例</a:t>
            </a:r>
            <a:r>
              <a:rPr kumimoji="1" lang="en-US" altLang="zh-CN" sz="2200" b="1" dirty="0">
                <a:solidFill>
                  <a:srgbClr val="660066"/>
                </a:solidFill>
              </a:rPr>
              <a:t>11.2.3</a:t>
            </a:r>
            <a:r>
              <a:rPr kumimoji="1" lang="zh-CN" altLang="en-US" sz="2200" b="1" dirty="0"/>
              <a:t>：求解圆电流轴线上点的磁感应强度</a:t>
            </a:r>
          </a:p>
        </p:txBody>
      </p:sp>
      <p:sp>
        <p:nvSpPr>
          <p:cNvPr id="61" name="Text Box 80"/>
          <p:cNvSpPr txBox="1">
            <a:spLocks noChangeArrowheads="1"/>
          </p:cNvSpPr>
          <p:nvPr/>
        </p:nvSpPr>
        <p:spPr bwMode="auto">
          <a:xfrm>
            <a:off x="753874" y="1639078"/>
            <a:ext cx="5668855" cy="433068"/>
          </a:xfrm>
          <a:prstGeom prst="rect">
            <a:avLst/>
          </a:prstGeom>
          <a:noFill/>
          <a:ln w="38100">
            <a:noFill/>
            <a:miter lim="800000"/>
            <a:headEnd/>
            <a:tailEnd type="none" w="sm" len="lg"/>
          </a:ln>
        </p:spPr>
        <p:txBody>
          <a:bodyPr wrap="square" lIns="90000" tIns="46800" rIns="90000" bIns="46800" anchor="ctr">
            <a:spAutoFit/>
          </a:bodyPr>
          <a:lstStyle/>
          <a:p>
            <a:r>
              <a:rPr kumimoji="1" lang="zh-CN" altLang="en-US" sz="2200" b="1" dirty="0">
                <a:solidFill>
                  <a:srgbClr val="660066"/>
                </a:solidFill>
              </a:rPr>
              <a:t>解</a:t>
            </a:r>
            <a:r>
              <a:rPr kumimoji="1" lang="zh-CN" altLang="en-US" sz="2200" b="1" dirty="0"/>
              <a:t>：由对称性，沿轴线方向 </a:t>
            </a:r>
            <a:r>
              <a:rPr kumimoji="1" lang="en-US" altLang="zh-CN" sz="2200" b="1" i="1" dirty="0"/>
              <a:t>B </a:t>
            </a:r>
            <a:r>
              <a:rPr kumimoji="1" lang="zh-CN" altLang="en-US" sz="2200" b="1" dirty="0"/>
              <a:t>不为零</a:t>
            </a:r>
          </a:p>
        </p:txBody>
      </p:sp>
      <mc:AlternateContent xmlns:mc="http://schemas.openxmlformats.org/markup-compatibility/2006" xmlns:a14="http://schemas.microsoft.com/office/drawing/2010/main">
        <mc:Choice Requires="a14">
          <p:sp>
            <p:nvSpPr>
              <p:cNvPr id="63" name="Object 83"/>
              <p:cNvSpPr txBox="1"/>
              <p:nvPr/>
            </p:nvSpPr>
            <p:spPr bwMode="auto">
              <a:xfrm>
                <a:off x="2153701" y="2282305"/>
                <a:ext cx="2483090" cy="920641"/>
              </a:xfrm>
              <a:prstGeom prst="rect">
                <a:avLst/>
              </a:prstGeom>
              <a:noFill/>
              <a:ln>
                <a:noFill/>
              </a:ln>
              <a:effectLst/>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sz="2200" b="1">
                          <a:solidFill>
                            <a:srgbClr val="000000"/>
                          </a:solidFill>
                          <a:latin typeface="Cambria Math" panose="02040503050406030204" pitchFamily="18" charset="0"/>
                        </a:rPr>
                        <m:t>𝐝</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𝑩</m:t>
                          </m:r>
                        </m:e>
                        <m:sub>
                          <m:r>
                            <a:rPr lang="zh-CN" altLang="en-US" sz="2200" b="1" i="1">
                              <a:solidFill>
                                <a:srgbClr val="000000"/>
                              </a:solidFill>
                              <a:latin typeface="Cambria Math" panose="02040503050406030204" pitchFamily="18" charset="0"/>
                            </a:rPr>
                            <m:t>𝒛</m:t>
                          </m:r>
                        </m:sub>
                      </m:sSub>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num>
                        <m:den>
                          <m:r>
                            <a:rPr lang="zh-CN" altLang="en-US" sz="2200" b="1" i="1">
                              <a:solidFill>
                                <a:srgbClr val="000000"/>
                              </a:solidFill>
                              <a:latin typeface="Cambria Math" panose="02040503050406030204" pitchFamily="18" charset="0"/>
                            </a:rPr>
                            <m:t>𝟒</m:t>
                          </m:r>
                          <m:r>
                            <a:rPr lang="zh-CN" altLang="en-US" sz="2200" b="1">
                              <a:solidFill>
                                <a:srgbClr val="000000"/>
                              </a:solidFill>
                              <a:latin typeface="Cambria Math" panose="02040503050406030204" pitchFamily="18" charset="0"/>
                            </a:rPr>
                            <m:t>𝛑</m:t>
                          </m:r>
                        </m:den>
                      </m:f>
                      <m:f>
                        <m:fPr>
                          <m:ctrlPr>
                            <a:rPr lang="zh-CN" altLang="en-US" sz="2200" b="1" i="1">
                              <a:solidFill>
                                <a:srgbClr val="000000"/>
                              </a:solidFill>
                              <a:latin typeface="Cambria Math" panose="02040503050406030204" pitchFamily="18" charset="0"/>
                            </a:rPr>
                          </m:ctrlPr>
                        </m:fPr>
                        <m:num>
                          <m:r>
                            <a:rPr lang="zh-CN" altLang="en-US" sz="2200" b="1" i="1">
                              <a:solidFill>
                                <a:srgbClr val="000000"/>
                              </a:solidFill>
                              <a:latin typeface="Cambria Math" panose="02040503050406030204" pitchFamily="18" charset="0"/>
                            </a:rPr>
                            <m:t>𝑰</m:t>
                          </m:r>
                          <m:r>
                            <a:rPr lang="zh-CN" altLang="en-US" sz="2200" b="1">
                              <a:solidFill>
                                <a:srgbClr val="000000"/>
                              </a:solidFill>
                              <a:latin typeface="Cambria Math" panose="02040503050406030204" pitchFamily="18" charset="0"/>
                            </a:rPr>
                            <m:t>𝐝</m:t>
                          </m:r>
                          <m:r>
                            <a:rPr lang="zh-CN" altLang="en-US" sz="2200" b="1" i="1">
                              <a:solidFill>
                                <a:srgbClr val="000000"/>
                              </a:solidFill>
                              <a:latin typeface="Cambria Math" panose="02040503050406030204" pitchFamily="18" charset="0"/>
                            </a:rPr>
                            <m:t>𝒍</m:t>
                          </m:r>
                        </m:num>
                        <m:den>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𝒓</m:t>
                              </m:r>
                            </m:e>
                            <m:sup>
                              <m:r>
                                <a:rPr lang="zh-CN" altLang="en-US" sz="2200" b="1" i="1">
                                  <a:solidFill>
                                    <a:srgbClr val="000000"/>
                                  </a:solidFill>
                                  <a:latin typeface="Cambria Math" panose="02040503050406030204" pitchFamily="18" charset="0"/>
                                </a:rPr>
                                <m:t>𝟐</m:t>
                              </m:r>
                            </m:sup>
                          </m:sSup>
                        </m:den>
                      </m:f>
                      <m:func>
                        <m:funcPr>
                          <m:ctrlPr>
                            <a:rPr lang="zh-CN" altLang="en-US" sz="2200" b="1" i="1">
                              <a:solidFill>
                                <a:srgbClr val="000000"/>
                              </a:solidFill>
                              <a:latin typeface="Cambria Math" panose="02040503050406030204" pitchFamily="18" charset="0"/>
                            </a:rPr>
                          </m:ctrlPr>
                        </m:funcPr>
                        <m:fName>
                          <m:r>
                            <a:rPr lang="zh-CN" altLang="en-US" sz="2200" b="1">
                              <a:solidFill>
                                <a:srgbClr val="000000"/>
                              </a:solidFill>
                              <a:latin typeface="Cambria Math" panose="02040503050406030204" pitchFamily="18" charset="0"/>
                            </a:rPr>
                            <m:t>𝐬𝐢𝐧</m:t>
                          </m:r>
                        </m:fName>
                        <m:e>
                          <m:r>
                            <a:rPr lang="zh-CN" altLang="en-US" sz="2200" b="1" i="1">
                              <a:solidFill>
                                <a:srgbClr val="000000"/>
                              </a:solidFill>
                              <a:latin typeface="Cambria Math" panose="02040503050406030204" pitchFamily="18" charset="0"/>
                            </a:rPr>
                            <m:t>𝜽</m:t>
                          </m:r>
                        </m:e>
                      </m:func>
                    </m:oMath>
                  </m:oMathPara>
                </a14:m>
                <a:endParaRPr lang="zh-CN" altLang="en-US" sz="2200" b="1" dirty="0"/>
              </a:p>
            </p:txBody>
          </p:sp>
        </mc:Choice>
        <mc:Fallback xmlns="">
          <p:sp>
            <p:nvSpPr>
              <p:cNvPr id="63" name="Object 83"/>
              <p:cNvSpPr txBox="1">
                <a:spLocks noRot="1" noChangeAspect="1" noMove="1" noResize="1" noEditPoints="1" noAdjustHandles="1" noChangeArrowheads="1" noChangeShapeType="1" noTextEdit="1"/>
              </p:cNvSpPr>
              <p:nvPr/>
            </p:nvSpPr>
            <p:spPr bwMode="auto">
              <a:xfrm>
                <a:off x="2153701" y="2282305"/>
                <a:ext cx="2483090" cy="920641"/>
              </a:xfrm>
              <a:prstGeom prst="rect">
                <a:avLst/>
              </a:prstGeom>
              <a:blipFill>
                <a:blip r:embed="rId2"/>
                <a:stretch>
                  <a:fillRect/>
                </a:stretch>
              </a:blipFill>
              <a:ln>
                <a:noFill/>
              </a:ln>
              <a:effectLst/>
            </p:spPr>
            <p:txBody>
              <a:bodyPr/>
              <a:lstStyle/>
              <a:p>
                <a:r>
                  <a:rPr lang="zh-CN" altLang="en-US">
                    <a:noFill/>
                  </a:rPr>
                  <a:t> </a:t>
                </a:r>
              </a:p>
            </p:txBody>
          </p:sp>
        </mc:Fallback>
      </mc:AlternateContent>
      <p:grpSp>
        <p:nvGrpSpPr>
          <p:cNvPr id="2" name="组合 1"/>
          <p:cNvGrpSpPr/>
          <p:nvPr/>
        </p:nvGrpSpPr>
        <p:grpSpPr>
          <a:xfrm>
            <a:off x="1416160" y="3090405"/>
            <a:ext cx="4824199" cy="717551"/>
            <a:chOff x="-6368" y="4403473"/>
            <a:chExt cx="4824199" cy="717551"/>
          </a:xfrm>
        </p:grpSpPr>
        <p:grpSp>
          <p:nvGrpSpPr>
            <p:cNvPr id="14" name="Group 100"/>
            <p:cNvGrpSpPr>
              <a:grpSpLocks/>
            </p:cNvGrpSpPr>
            <p:nvPr/>
          </p:nvGrpSpPr>
          <p:grpSpPr bwMode="auto">
            <a:xfrm>
              <a:off x="1331685" y="4403473"/>
              <a:ext cx="3486146" cy="717551"/>
              <a:chOff x="-112" y="2827"/>
              <a:chExt cx="2196" cy="452"/>
            </a:xfrm>
          </p:grpSpPr>
          <mc:AlternateContent xmlns:mc="http://schemas.openxmlformats.org/markup-compatibility/2006" xmlns:a14="http://schemas.microsoft.com/office/drawing/2010/main">
            <mc:Choice Requires="a14">
              <p:sp>
                <p:nvSpPr>
                  <p:cNvPr id="12295" name="Object 86"/>
                  <p:cNvSpPr txBox="1"/>
                  <p:nvPr/>
                </p:nvSpPr>
                <p:spPr bwMode="auto">
                  <a:xfrm>
                    <a:off x="-112" y="2827"/>
                    <a:ext cx="824" cy="452"/>
                  </a:xfrm>
                  <a:prstGeom prst="rect">
                    <a:avLst/>
                  </a:prstGeom>
                  <a:noFill/>
                  <a:ln>
                    <a:noFill/>
                  </a:ln>
                  <a:effectLst/>
                </p:spPr>
                <p:txBody>
                  <a:bodyPr>
                    <a:normAutofit fontScale="92500"/>
                  </a:bodyPr>
                  <a:lstStyle/>
                  <a:p>
                    <a:pPr/>
                    <a14:m>
                      <m:oMathPara xmlns:m="http://schemas.openxmlformats.org/officeDocument/2006/math">
                        <m:oMathParaPr>
                          <m:jc m:val="centerGroup"/>
                        </m:oMathParaPr>
                        <m:oMath xmlns:m="http://schemas.openxmlformats.org/officeDocument/2006/math">
                          <m:func>
                            <m:funcPr>
                              <m:ctrlPr>
                                <a:rPr lang="zh-CN" altLang="en-US" sz="2200" b="1" i="1">
                                  <a:solidFill>
                                    <a:srgbClr val="000000"/>
                                  </a:solidFill>
                                  <a:latin typeface="Cambria Math" panose="02040503050406030204" pitchFamily="18" charset="0"/>
                                </a:rPr>
                              </m:ctrlPr>
                            </m:funcPr>
                            <m:fName>
                              <m:r>
                                <a:rPr lang="zh-CN" altLang="en-US" sz="2200" b="1">
                                  <a:solidFill>
                                    <a:srgbClr val="000000"/>
                                  </a:solidFill>
                                  <a:latin typeface="Cambria Math" panose="02040503050406030204" pitchFamily="18" charset="0"/>
                                </a:rPr>
                                <m:t>𝐬𝐢𝐧</m:t>
                              </m:r>
                            </m:fName>
                            <m:e>
                              <m:r>
                                <a:rPr lang="zh-CN" altLang="en-US" sz="2200" b="1" i="1">
                                  <a:solidFill>
                                    <a:srgbClr val="000000"/>
                                  </a:solidFill>
                                  <a:latin typeface="Cambria Math" panose="02040503050406030204" pitchFamily="18" charset="0"/>
                                </a:rPr>
                                <m:t>𝜽</m:t>
                              </m:r>
                            </m:e>
                          </m:func>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r>
                                <a:rPr lang="zh-CN" altLang="en-US" sz="2200" b="1" i="1">
                                  <a:solidFill>
                                    <a:srgbClr val="000000"/>
                                  </a:solidFill>
                                  <a:latin typeface="Cambria Math" panose="02040503050406030204" pitchFamily="18" charset="0"/>
                                </a:rPr>
                                <m:t>𝑹</m:t>
                              </m:r>
                            </m:num>
                            <m:den>
                              <m:r>
                                <a:rPr lang="zh-CN" altLang="en-US" sz="2200" b="1" i="1">
                                  <a:solidFill>
                                    <a:srgbClr val="000000"/>
                                  </a:solidFill>
                                  <a:latin typeface="Cambria Math" panose="02040503050406030204" pitchFamily="18" charset="0"/>
                                </a:rPr>
                                <m:t>𝒓</m:t>
                              </m:r>
                            </m:den>
                          </m:f>
                        </m:oMath>
                      </m:oMathPara>
                    </a14:m>
                    <a:endParaRPr lang="zh-CN" altLang="en-US" sz="2200" b="1"/>
                  </a:p>
                </p:txBody>
              </p:sp>
            </mc:Choice>
            <mc:Fallback xmlns="">
              <p:sp>
                <p:nvSpPr>
                  <p:cNvPr id="12295" name="Object 86"/>
                  <p:cNvSpPr txBox="1">
                    <a:spLocks noRot="1" noChangeAspect="1" noMove="1" noResize="1" noEditPoints="1" noAdjustHandles="1" noChangeArrowheads="1" noChangeShapeType="1" noTextEdit="1"/>
                  </p:cNvSpPr>
                  <p:nvPr/>
                </p:nvSpPr>
                <p:spPr bwMode="auto">
                  <a:xfrm>
                    <a:off x="-112" y="2827"/>
                    <a:ext cx="824" cy="452"/>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7" name="Object 88"/>
                  <p:cNvSpPr txBox="1"/>
                  <p:nvPr/>
                </p:nvSpPr>
                <p:spPr bwMode="auto">
                  <a:xfrm>
                    <a:off x="894" y="2886"/>
                    <a:ext cx="1190" cy="37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000000"/>
                              </a:solidFill>
                              <a:latin typeface="Cambria Math" panose="02040503050406030204" pitchFamily="18" charset="0"/>
                            </a:rPr>
                            <m:t>𝒓</m:t>
                          </m:r>
                          <m:r>
                            <a:rPr lang="zh-CN" altLang="en-US" sz="2200" b="1" i="1">
                              <a:solidFill>
                                <a:srgbClr val="000000"/>
                              </a:solidFill>
                              <a:latin typeface="Cambria Math" panose="02040503050406030204" pitchFamily="18" charset="0"/>
                            </a:rPr>
                            <m:t>=</m:t>
                          </m:r>
                          <m:rad>
                            <m:radPr>
                              <m:degHide m:val="on"/>
                              <m:ctrlPr>
                                <a:rPr lang="zh-CN" altLang="en-US" sz="2200" b="1" i="1">
                                  <a:solidFill>
                                    <a:srgbClr val="000000"/>
                                  </a:solidFill>
                                  <a:latin typeface="Cambria Math" panose="02040503050406030204" pitchFamily="18" charset="0"/>
                                </a:rPr>
                              </m:ctrlPr>
                            </m:radPr>
                            <m:deg/>
                            <m:e>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𝑹</m:t>
                                  </m:r>
                                </m:e>
                                <m:sup>
                                  <m:r>
                                    <a:rPr lang="zh-CN" altLang="en-US" sz="2200" b="1" i="1">
                                      <a:solidFill>
                                        <a:srgbClr val="000000"/>
                                      </a:solidFill>
                                      <a:latin typeface="Cambria Math" panose="02040503050406030204" pitchFamily="18" charset="0"/>
                                    </a:rPr>
                                    <m:t>𝟐</m:t>
                                  </m:r>
                                </m:sup>
                              </m:sSup>
                              <m:r>
                                <a:rPr lang="zh-CN" altLang="en-US" sz="2200" b="1" i="1">
                                  <a:solidFill>
                                    <a:srgbClr val="000000"/>
                                  </a:solidFill>
                                  <a:latin typeface="Cambria Math" panose="02040503050406030204" pitchFamily="18" charset="0"/>
                                </a:rPr>
                                <m:t>+</m:t>
                              </m:r>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𝒛</m:t>
                                  </m:r>
                                </m:e>
                                <m:sup>
                                  <m:r>
                                    <a:rPr lang="zh-CN" altLang="en-US" sz="2200" b="1" i="1">
                                      <a:solidFill>
                                        <a:srgbClr val="000000"/>
                                      </a:solidFill>
                                      <a:latin typeface="Cambria Math" panose="02040503050406030204" pitchFamily="18" charset="0"/>
                                    </a:rPr>
                                    <m:t>𝟐</m:t>
                                  </m:r>
                                </m:sup>
                              </m:sSup>
                            </m:e>
                          </m:rad>
                        </m:oMath>
                      </m:oMathPara>
                    </a14:m>
                    <a:endParaRPr lang="zh-CN" altLang="en-US" sz="2200" b="1" dirty="0"/>
                  </a:p>
                </p:txBody>
              </p:sp>
            </mc:Choice>
            <mc:Fallback xmlns="">
              <p:sp>
                <p:nvSpPr>
                  <p:cNvPr id="12297" name="Object 88"/>
                  <p:cNvSpPr txBox="1">
                    <a:spLocks noRot="1" noChangeAspect="1" noMove="1" noResize="1" noEditPoints="1" noAdjustHandles="1" noChangeArrowheads="1" noChangeShapeType="1" noTextEdit="1"/>
                  </p:cNvSpPr>
                  <p:nvPr/>
                </p:nvSpPr>
                <p:spPr bwMode="auto">
                  <a:xfrm>
                    <a:off x="894" y="2886"/>
                    <a:ext cx="1190" cy="370"/>
                  </a:xfrm>
                  <a:prstGeom prst="rect">
                    <a:avLst/>
                  </a:prstGeom>
                  <a:blipFill>
                    <a:blip r:embed="rId8"/>
                    <a:stretch>
                      <a:fillRect/>
                    </a:stretch>
                  </a:blipFill>
                  <a:ln>
                    <a:noFill/>
                  </a:ln>
                  <a:effectLst/>
                  <a:extLst/>
                </p:spPr>
                <p:txBody>
                  <a:bodyPr/>
                  <a:lstStyle/>
                  <a:p>
                    <a:r>
                      <a:rPr lang="zh-CN" altLang="en-US">
                        <a:noFill/>
                      </a:rPr>
                      <a:t> </a:t>
                    </a:r>
                  </a:p>
                </p:txBody>
              </p:sp>
            </mc:Fallback>
          </mc:AlternateContent>
        </p:grpSp>
        <p:sp>
          <p:nvSpPr>
            <p:cNvPr id="67" name="Text Box 117"/>
            <p:cNvSpPr txBox="1">
              <a:spLocks noChangeArrowheads="1"/>
            </p:cNvSpPr>
            <p:nvPr/>
          </p:nvSpPr>
          <p:spPr bwMode="auto">
            <a:xfrm>
              <a:off x="-6368" y="4545714"/>
              <a:ext cx="1310272" cy="433068"/>
            </a:xfrm>
            <a:prstGeom prst="rect">
              <a:avLst/>
            </a:prstGeom>
            <a:noFill/>
            <a:ln w="38100">
              <a:noFill/>
              <a:miter lim="800000"/>
              <a:headEnd/>
              <a:tailEnd type="none" w="sm" len="lg"/>
            </a:ln>
          </p:spPr>
          <p:txBody>
            <a:bodyPr wrap="none" lIns="90000" tIns="46800" rIns="90000" bIns="46800" anchor="ctr">
              <a:spAutoFit/>
            </a:bodyPr>
            <a:lstStyle/>
            <a:p>
              <a:r>
                <a:rPr kumimoji="1" lang="zh-CN" altLang="en-US" sz="2200" b="1" dirty="0"/>
                <a:t>统一变量</a:t>
              </a:r>
            </a:p>
          </p:txBody>
        </p:sp>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A1DF00A-7D63-47BE-928D-DD75DC5195CF}"/>
                  </a:ext>
                </a:extLst>
              </p:cNvPr>
              <p:cNvSpPr/>
              <p:nvPr/>
            </p:nvSpPr>
            <p:spPr>
              <a:xfrm>
                <a:off x="981104" y="3929402"/>
                <a:ext cx="5622294" cy="8564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FF0000"/>
                          </a:solidFill>
                          <a:latin typeface="Cambria Math" panose="02040503050406030204" pitchFamily="18" charset="0"/>
                        </a:rPr>
                        <m:t>⇒</m:t>
                      </m:r>
                      <m:r>
                        <a:rPr lang="zh-CN" altLang="en-US" sz="2200" b="1" i="1">
                          <a:latin typeface="Cambria Math" panose="02040503050406030204" pitchFamily="18" charset="0"/>
                        </a:rPr>
                        <m:t>𝑩</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r>
                            <a:rPr lang="zh-CN" altLang="en-US" sz="2200" b="1" i="1">
                              <a:latin typeface="Cambria Math" panose="02040503050406030204" pitchFamily="18" charset="0"/>
                            </a:rPr>
                            <m:t>𝑰𝑹</m:t>
                          </m:r>
                        </m:num>
                        <m:den>
                          <m:r>
                            <a:rPr lang="zh-CN" altLang="en-US" sz="2200" b="1">
                              <a:latin typeface="Cambria Math" panose="02040503050406030204" pitchFamily="18" charset="0"/>
                            </a:rPr>
                            <m:t>𝟒</m:t>
                          </m:r>
                          <m:r>
                            <a:rPr lang="zh-CN" altLang="en-US" sz="2200" b="1" i="1">
                              <a:latin typeface="Cambria Math" panose="02040503050406030204" pitchFamily="18" charset="0"/>
                            </a:rPr>
                            <m:t>𝝅</m:t>
                          </m:r>
                          <m:sSup>
                            <m:sSupPr>
                              <m:ctrlPr>
                                <a:rPr lang="zh-CN" altLang="en-US" sz="2200" b="1" i="1">
                                  <a:latin typeface="Cambria Math" panose="02040503050406030204" pitchFamily="18" charset="0"/>
                                </a:rPr>
                              </m:ctrlPr>
                            </m:sSupPr>
                            <m:e>
                              <m:d>
                                <m:dPr>
                                  <m:ctrlPr>
                                    <a:rPr lang="zh-CN" altLang="en-US" sz="2200" b="1" i="1">
                                      <a:latin typeface="Cambria Math" panose="02040503050406030204" pitchFamily="18" charset="0"/>
                                    </a:rPr>
                                  </m:ctrlPr>
                                </m:dPr>
                                <m:e>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r>
                                    <a:rPr lang="zh-CN" altLang="en-US" sz="2200" b="1">
                                      <a:latin typeface="Cambria Math" panose="02040503050406030204" pitchFamily="18" charset="0"/>
                                    </a:rPr>
                                    <m:t>+</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𝒛</m:t>
                                      </m:r>
                                    </m:e>
                                    <m:sup>
                                      <m:r>
                                        <a:rPr lang="zh-CN" altLang="en-US" sz="2200" b="1">
                                          <a:latin typeface="Cambria Math" panose="02040503050406030204" pitchFamily="18" charset="0"/>
                                        </a:rPr>
                                        <m:t>𝟐</m:t>
                                      </m:r>
                                    </m:sup>
                                  </m:sSup>
                                </m:e>
                              </m:d>
                            </m:e>
                            <m:sup>
                              <m:f>
                                <m:fPr>
                                  <m:type m:val="lin"/>
                                  <m:ctrlPr>
                                    <a:rPr lang="zh-CN" altLang="en-US" sz="2200" b="1" i="1">
                                      <a:latin typeface="Cambria Math" panose="02040503050406030204" pitchFamily="18" charset="0"/>
                                    </a:rPr>
                                  </m:ctrlPr>
                                </m:fPr>
                                <m:num>
                                  <m:r>
                                    <a:rPr lang="zh-CN" altLang="en-US" sz="2200" b="1">
                                      <a:latin typeface="Cambria Math" panose="02040503050406030204" pitchFamily="18" charset="0"/>
                                    </a:rPr>
                                    <m:t>𝟑</m:t>
                                  </m:r>
                                </m:num>
                                <m:den>
                                  <m:r>
                                    <a:rPr lang="zh-CN" altLang="en-US" sz="2200" b="1">
                                      <a:latin typeface="Cambria Math" panose="02040503050406030204" pitchFamily="18" charset="0"/>
                                    </a:rPr>
                                    <m:t>𝟐</m:t>
                                  </m:r>
                                </m:den>
                              </m:f>
                            </m:sup>
                          </m:sSup>
                        </m:den>
                      </m:f>
                      <m:nary>
                        <m:naryPr>
                          <m:chr m:val="∮"/>
                          <m:grow m:val="on"/>
                          <m:subHide m:val="on"/>
                          <m:supHide m:val="on"/>
                          <m:ctrlPr>
                            <a:rPr lang="zh-CN" altLang="en-US" sz="2200" b="1" i="1">
                              <a:latin typeface="Cambria Math" panose="02040503050406030204" pitchFamily="18" charset="0"/>
                            </a:rPr>
                          </m:ctrlPr>
                        </m:naryPr>
                        <m:sub/>
                        <m:sup/>
                        <m:e>
                          <m:r>
                            <a:rPr lang="zh-CN" altLang="en-US" sz="2200" b="1" i="1">
                              <a:latin typeface="Cambria Math" panose="02040503050406030204" pitchFamily="18" charset="0"/>
                            </a:rPr>
                            <m:t>𝒅𝒍</m:t>
                          </m:r>
                        </m:e>
                      </m:nary>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r>
                            <a:rPr lang="zh-CN" altLang="en-US" sz="2200" b="1" i="1">
                              <a:latin typeface="Cambria Math" panose="02040503050406030204" pitchFamily="18" charset="0"/>
                            </a:rPr>
                            <m:t>𝑰</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num>
                        <m:den>
                          <m:r>
                            <a:rPr lang="zh-CN" altLang="en-US" sz="2200" b="1">
                              <a:latin typeface="Cambria Math" panose="02040503050406030204" pitchFamily="18" charset="0"/>
                            </a:rPr>
                            <m:t>𝟐</m:t>
                          </m:r>
                          <m:sSup>
                            <m:sSupPr>
                              <m:ctrlPr>
                                <a:rPr lang="zh-CN" altLang="en-US" sz="2200" b="1" i="1">
                                  <a:latin typeface="Cambria Math" panose="02040503050406030204" pitchFamily="18" charset="0"/>
                                </a:rPr>
                              </m:ctrlPr>
                            </m:sSupPr>
                            <m:e>
                              <m:d>
                                <m:dPr>
                                  <m:ctrlPr>
                                    <a:rPr lang="zh-CN" altLang="en-US" sz="2200" b="1" i="1">
                                      <a:latin typeface="Cambria Math" panose="02040503050406030204" pitchFamily="18" charset="0"/>
                                    </a:rPr>
                                  </m:ctrlPr>
                                </m:dPr>
                                <m:e>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r>
                                    <a:rPr lang="zh-CN" altLang="en-US" sz="2200" b="1">
                                      <a:latin typeface="Cambria Math" panose="02040503050406030204" pitchFamily="18" charset="0"/>
                                    </a:rPr>
                                    <m:t>+</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𝒛</m:t>
                                      </m:r>
                                    </m:e>
                                    <m:sup>
                                      <m:r>
                                        <a:rPr lang="zh-CN" altLang="en-US" sz="2200" b="1">
                                          <a:latin typeface="Cambria Math" panose="02040503050406030204" pitchFamily="18" charset="0"/>
                                        </a:rPr>
                                        <m:t>𝟐</m:t>
                                      </m:r>
                                    </m:sup>
                                  </m:sSup>
                                </m:e>
                              </m:d>
                            </m:e>
                            <m:sup>
                              <m:f>
                                <m:fPr>
                                  <m:type m:val="lin"/>
                                  <m:ctrlPr>
                                    <a:rPr lang="zh-CN" altLang="en-US" sz="2200" b="1" i="1">
                                      <a:latin typeface="Cambria Math" panose="02040503050406030204" pitchFamily="18" charset="0"/>
                                    </a:rPr>
                                  </m:ctrlPr>
                                </m:fPr>
                                <m:num>
                                  <m:r>
                                    <a:rPr lang="zh-CN" altLang="en-US" sz="2200" b="1">
                                      <a:latin typeface="Cambria Math" panose="02040503050406030204" pitchFamily="18" charset="0"/>
                                    </a:rPr>
                                    <m:t>𝟑</m:t>
                                  </m:r>
                                </m:num>
                                <m:den>
                                  <m:r>
                                    <a:rPr lang="zh-CN" altLang="en-US" sz="2200" b="1">
                                      <a:latin typeface="Cambria Math" panose="02040503050406030204" pitchFamily="18" charset="0"/>
                                    </a:rPr>
                                    <m:t>𝟐</m:t>
                                  </m:r>
                                </m:den>
                              </m:f>
                            </m:sup>
                          </m:sSup>
                        </m:den>
                      </m:f>
                    </m:oMath>
                  </m:oMathPara>
                </a14:m>
                <a:endParaRPr lang="zh-CN" altLang="en-US" sz="2200" b="1" dirty="0"/>
              </a:p>
            </p:txBody>
          </p:sp>
        </mc:Choice>
        <mc:Fallback xmlns="">
          <p:sp>
            <p:nvSpPr>
              <p:cNvPr id="3" name="矩形 2">
                <a:extLst>
                  <a:ext uri="{FF2B5EF4-FFF2-40B4-BE49-F238E27FC236}">
                    <a16:creationId xmlns:a16="http://schemas.microsoft.com/office/drawing/2014/main" id="{8A1DF00A-7D63-47BE-928D-DD75DC5195CF}"/>
                  </a:ext>
                </a:extLst>
              </p:cNvPr>
              <p:cNvSpPr>
                <a:spLocks noRot="1" noChangeAspect="1" noMove="1" noResize="1" noEditPoints="1" noAdjustHandles="1" noChangeArrowheads="1" noChangeShapeType="1" noTextEdit="1"/>
              </p:cNvSpPr>
              <p:nvPr/>
            </p:nvSpPr>
            <p:spPr>
              <a:xfrm>
                <a:off x="981104" y="3929402"/>
                <a:ext cx="5622294" cy="856453"/>
              </a:xfrm>
              <a:prstGeom prst="rect">
                <a:avLst/>
              </a:prstGeom>
              <a:blipFill>
                <a:blip r:embed="rId9"/>
                <a:stretch>
                  <a:fillRect/>
                </a:stretch>
              </a:blipFill>
            </p:spPr>
            <p:txBody>
              <a:bodyPr/>
              <a:lstStyle/>
              <a:p>
                <a:r>
                  <a:rPr lang="zh-CN" altLang="en-US">
                    <a:noFill/>
                  </a:rPr>
                  <a:t> </a:t>
                </a:r>
              </a:p>
            </p:txBody>
          </p:sp>
        </mc:Fallback>
      </mc:AlternateContent>
      <p:sp>
        <p:nvSpPr>
          <p:cNvPr id="107" name="Text Box 97">
            <a:extLst>
              <a:ext uri="{FF2B5EF4-FFF2-40B4-BE49-F238E27FC236}">
                <a16:creationId xmlns:a16="http://schemas.microsoft.com/office/drawing/2014/main" id="{4C9B477E-B568-4268-9FF6-8BC2901EFD4C}"/>
              </a:ext>
            </a:extLst>
          </p:cNvPr>
          <p:cNvSpPr txBox="1">
            <a:spLocks noChangeArrowheads="1"/>
          </p:cNvSpPr>
          <p:nvPr/>
        </p:nvSpPr>
        <p:spPr bwMode="auto">
          <a:xfrm>
            <a:off x="960024" y="5202100"/>
            <a:ext cx="1803997" cy="433068"/>
          </a:xfrm>
          <a:prstGeom prst="rect">
            <a:avLst/>
          </a:prstGeom>
          <a:noFill/>
          <a:ln w="38100">
            <a:noFill/>
            <a:miter lim="800000"/>
            <a:headEnd/>
            <a:tailEnd type="none" w="sm" len="lg"/>
          </a:ln>
        </p:spPr>
        <p:txBody>
          <a:bodyPr wrap="none" lIns="90000" tIns="46800" rIns="90000" bIns="46800" anchor="ctr">
            <a:spAutoFit/>
          </a:bodyPr>
          <a:lstStyle/>
          <a:p>
            <a:r>
              <a:rPr kumimoji="1" lang="en-US" altLang="zh-CN" sz="2200" b="1" dirty="0">
                <a:solidFill>
                  <a:srgbClr val="003300"/>
                </a:solidFill>
              </a:rPr>
              <a:t>(1) </a:t>
            </a:r>
            <a:r>
              <a:rPr kumimoji="1" lang="zh-CN" altLang="en-US" sz="2200" b="1" dirty="0">
                <a:solidFill>
                  <a:srgbClr val="003300"/>
                </a:solidFill>
              </a:rPr>
              <a:t>当 </a:t>
            </a:r>
            <a:r>
              <a:rPr kumimoji="1" lang="en-US" altLang="zh-CN" sz="2200" b="1" i="1" dirty="0">
                <a:solidFill>
                  <a:schemeClr val="tx2"/>
                </a:solidFill>
              </a:rPr>
              <a:t>z</a:t>
            </a:r>
            <a:r>
              <a:rPr kumimoji="1" lang="en-US" altLang="zh-CN" sz="2200" b="1" dirty="0">
                <a:solidFill>
                  <a:schemeClr val="tx2"/>
                </a:solidFill>
              </a:rPr>
              <a:t>=0</a:t>
            </a:r>
            <a:r>
              <a:rPr kumimoji="1" lang="en-US" altLang="zh-CN" sz="2200" b="1" dirty="0">
                <a:solidFill>
                  <a:srgbClr val="003300"/>
                </a:solidFill>
              </a:rPr>
              <a:t> </a:t>
            </a:r>
            <a:r>
              <a:rPr kumimoji="1" lang="zh-CN" altLang="en-US" sz="2200" b="1" dirty="0">
                <a:solidFill>
                  <a:srgbClr val="003300"/>
                </a:solidFill>
              </a:rPr>
              <a:t>时</a:t>
            </a:r>
          </a:p>
        </p:txBody>
      </p:sp>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0F1454A2-063E-4911-A48A-6EAF5A7B8A63}"/>
                  </a:ext>
                </a:extLst>
              </p:cNvPr>
              <p:cNvSpPr/>
              <p:nvPr/>
            </p:nvSpPr>
            <p:spPr>
              <a:xfrm>
                <a:off x="2732860" y="4981871"/>
                <a:ext cx="3495829" cy="84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b="1">
                              <a:latin typeface="Cambria Math" panose="02040503050406030204" pitchFamily="18" charset="0"/>
                            </a:rPr>
                            <m:t>𝟎</m:t>
                          </m:r>
                        </m:sub>
                      </m:sSub>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r>
                            <a:rPr lang="zh-CN" altLang="en-US" sz="2200" b="1" i="1">
                              <a:latin typeface="Cambria Math" panose="02040503050406030204" pitchFamily="18" charset="0"/>
                            </a:rPr>
                            <m:t>𝑰</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num>
                        <m:den>
                          <m:r>
                            <a:rPr lang="zh-CN" altLang="en-US" sz="2200" b="1">
                              <a:latin typeface="Cambria Math" panose="02040503050406030204" pitchFamily="18" charset="0"/>
                            </a:rPr>
                            <m:t>𝟐</m:t>
                          </m:r>
                          <m:sSup>
                            <m:sSupPr>
                              <m:ctrlPr>
                                <a:rPr lang="zh-CN" altLang="en-US" sz="2200" b="1" i="1">
                                  <a:latin typeface="Cambria Math" panose="02040503050406030204" pitchFamily="18" charset="0"/>
                                </a:rPr>
                              </m:ctrlPr>
                            </m:sSupPr>
                            <m:e>
                              <m:d>
                                <m:dPr>
                                  <m:ctrlPr>
                                    <a:rPr lang="zh-CN" altLang="en-US" sz="2200" b="1" i="1">
                                      <a:latin typeface="Cambria Math" panose="02040503050406030204" pitchFamily="18" charset="0"/>
                                    </a:rPr>
                                  </m:ctrlPr>
                                </m:dPr>
                                <m:e>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r>
                                    <a:rPr lang="zh-CN" altLang="en-US" sz="2200" b="1">
                                      <a:latin typeface="Cambria Math" panose="02040503050406030204" pitchFamily="18" charset="0"/>
                                    </a:rPr>
                                    <m:t>+</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𝒛</m:t>
                                      </m:r>
                                    </m:e>
                                    <m:sup>
                                      <m:r>
                                        <a:rPr lang="zh-CN" altLang="en-US" sz="2200" b="1">
                                          <a:latin typeface="Cambria Math" panose="02040503050406030204" pitchFamily="18" charset="0"/>
                                        </a:rPr>
                                        <m:t>𝟐</m:t>
                                      </m:r>
                                    </m:sup>
                                  </m:sSup>
                                </m:e>
                              </m:d>
                            </m:e>
                            <m:sup>
                              <m:f>
                                <m:fPr>
                                  <m:type m:val="lin"/>
                                  <m:ctrlPr>
                                    <a:rPr lang="zh-CN" altLang="en-US" sz="2200" b="1" i="1">
                                      <a:latin typeface="Cambria Math" panose="02040503050406030204" pitchFamily="18" charset="0"/>
                                    </a:rPr>
                                  </m:ctrlPr>
                                </m:fPr>
                                <m:num>
                                  <m:r>
                                    <a:rPr lang="zh-CN" altLang="en-US" sz="2200" b="1">
                                      <a:latin typeface="Cambria Math" panose="02040503050406030204" pitchFamily="18" charset="0"/>
                                    </a:rPr>
                                    <m:t>𝟑</m:t>
                                  </m:r>
                                </m:num>
                                <m:den>
                                  <m:r>
                                    <a:rPr lang="zh-CN" altLang="en-US" sz="2200" b="1">
                                      <a:latin typeface="Cambria Math" panose="02040503050406030204" pitchFamily="18" charset="0"/>
                                    </a:rPr>
                                    <m:t>𝟐</m:t>
                                  </m:r>
                                </m:den>
                              </m:f>
                            </m:sup>
                          </m:sSup>
                        </m:den>
                      </m:f>
                      <m:r>
                        <a:rPr lang="zh-CN" altLang="en-US" sz="2200" b="1">
                          <a:latin typeface="Cambria Math" panose="02040503050406030204" pitchFamily="18" charset="0"/>
                        </a:rPr>
                        <m:t>=</m:t>
                      </m:r>
                      <m:f>
                        <m:fPr>
                          <m:ctrlPr>
                            <a:rPr lang="zh-CN" altLang="en-US" sz="2200" b="1" i="1">
                              <a:solidFill>
                                <a:schemeClr val="accent6">
                                  <a:lumMod val="75000"/>
                                </a:schemeClr>
                              </a:solidFill>
                              <a:latin typeface="Cambria Math" panose="02040503050406030204" pitchFamily="18" charset="0"/>
                            </a:rPr>
                          </m:ctrlPr>
                        </m:fPr>
                        <m:num>
                          <m:sSub>
                            <m:sSubPr>
                              <m:ctrlPr>
                                <a:rPr lang="zh-CN" altLang="en-US" sz="2200" b="1" i="1">
                                  <a:solidFill>
                                    <a:schemeClr val="accent6">
                                      <a:lumMod val="75000"/>
                                    </a:schemeClr>
                                  </a:solidFill>
                                  <a:latin typeface="Cambria Math" panose="02040503050406030204" pitchFamily="18" charset="0"/>
                                </a:rPr>
                              </m:ctrlPr>
                            </m:sSubPr>
                            <m:e>
                              <m:r>
                                <a:rPr lang="zh-CN" altLang="en-US" sz="2200" b="1" i="1">
                                  <a:solidFill>
                                    <a:schemeClr val="accent6">
                                      <a:lumMod val="75000"/>
                                    </a:schemeClr>
                                  </a:solidFill>
                                  <a:latin typeface="Cambria Math" panose="02040503050406030204" pitchFamily="18" charset="0"/>
                                </a:rPr>
                                <m:t>𝝁</m:t>
                              </m:r>
                            </m:e>
                            <m:sub>
                              <m:r>
                                <a:rPr lang="zh-CN" altLang="en-US" sz="2200" b="1">
                                  <a:solidFill>
                                    <a:schemeClr val="accent6">
                                      <a:lumMod val="75000"/>
                                    </a:schemeClr>
                                  </a:solidFill>
                                  <a:latin typeface="Cambria Math" panose="02040503050406030204" pitchFamily="18" charset="0"/>
                                </a:rPr>
                                <m:t>𝟎</m:t>
                              </m:r>
                            </m:sub>
                          </m:sSub>
                          <m:r>
                            <a:rPr lang="zh-CN" altLang="en-US" sz="2200" b="1" i="1">
                              <a:solidFill>
                                <a:schemeClr val="accent6">
                                  <a:lumMod val="75000"/>
                                </a:schemeClr>
                              </a:solidFill>
                              <a:latin typeface="Cambria Math" panose="02040503050406030204" pitchFamily="18" charset="0"/>
                            </a:rPr>
                            <m:t>𝑰</m:t>
                          </m:r>
                        </m:num>
                        <m:den>
                          <m:r>
                            <a:rPr lang="zh-CN" altLang="en-US" sz="2200" b="1">
                              <a:solidFill>
                                <a:schemeClr val="accent6">
                                  <a:lumMod val="75000"/>
                                </a:schemeClr>
                              </a:solidFill>
                              <a:latin typeface="Cambria Math" panose="02040503050406030204" pitchFamily="18" charset="0"/>
                            </a:rPr>
                            <m:t>𝟐</m:t>
                          </m:r>
                          <m:r>
                            <a:rPr lang="zh-CN" altLang="en-US" sz="2200" b="1" i="1">
                              <a:solidFill>
                                <a:schemeClr val="accent6">
                                  <a:lumMod val="75000"/>
                                </a:schemeClr>
                              </a:solidFill>
                              <a:latin typeface="Cambria Math" panose="02040503050406030204" pitchFamily="18" charset="0"/>
                            </a:rPr>
                            <m:t>𝑹</m:t>
                          </m:r>
                        </m:den>
                      </m:f>
                    </m:oMath>
                  </m:oMathPara>
                </a14:m>
                <a:endParaRPr lang="zh-CN" altLang="en-US" sz="2200" b="1" dirty="0"/>
              </a:p>
            </p:txBody>
          </p:sp>
        </mc:Choice>
        <mc:Fallback xmlns="">
          <p:sp>
            <p:nvSpPr>
              <p:cNvPr id="108" name="矩形 107">
                <a:extLst>
                  <a:ext uri="{FF2B5EF4-FFF2-40B4-BE49-F238E27FC236}">
                    <a16:creationId xmlns:a16="http://schemas.microsoft.com/office/drawing/2014/main" id="{0F1454A2-063E-4911-A48A-6EAF5A7B8A63}"/>
                  </a:ext>
                </a:extLst>
              </p:cNvPr>
              <p:cNvSpPr>
                <a:spLocks noRot="1" noChangeAspect="1" noMove="1" noResize="1" noEditPoints="1" noAdjustHandles="1" noChangeArrowheads="1" noChangeShapeType="1" noTextEdit="1"/>
              </p:cNvSpPr>
              <p:nvPr/>
            </p:nvSpPr>
            <p:spPr>
              <a:xfrm>
                <a:off x="2732860" y="4981871"/>
                <a:ext cx="3495829" cy="840936"/>
              </a:xfrm>
              <a:prstGeom prst="rect">
                <a:avLst/>
              </a:prstGeom>
              <a:blipFill>
                <a:blip r:embed="rId10"/>
                <a:stretch>
                  <a:fillRect/>
                </a:stretch>
              </a:blipFill>
            </p:spPr>
            <p:txBody>
              <a:bodyPr/>
              <a:lstStyle/>
              <a:p>
                <a:r>
                  <a:rPr lang="zh-CN" altLang="en-US">
                    <a:noFill/>
                  </a:rPr>
                  <a:t> </a:t>
                </a:r>
              </a:p>
            </p:txBody>
          </p:sp>
        </mc:Fallback>
      </mc:AlternateContent>
      <p:sp>
        <p:nvSpPr>
          <p:cNvPr id="109" name="矩形 108">
            <a:extLst>
              <a:ext uri="{FF2B5EF4-FFF2-40B4-BE49-F238E27FC236}">
                <a16:creationId xmlns:a16="http://schemas.microsoft.com/office/drawing/2014/main" id="{F03A6A0A-4452-4554-A565-C331BC46BEA2}"/>
              </a:ext>
            </a:extLst>
          </p:cNvPr>
          <p:cNvSpPr/>
          <p:nvPr/>
        </p:nvSpPr>
        <p:spPr>
          <a:xfrm>
            <a:off x="6462572" y="5197361"/>
            <a:ext cx="3005951" cy="430887"/>
          </a:xfrm>
          <a:prstGeom prst="rect">
            <a:avLst/>
          </a:prstGeom>
        </p:spPr>
        <p:txBody>
          <a:bodyPr wrap="none">
            <a:spAutoFit/>
          </a:bodyPr>
          <a:lstStyle/>
          <a:p>
            <a:r>
              <a:rPr kumimoji="1" lang="zh-CN" altLang="en-US" sz="2200" b="1" dirty="0">
                <a:latin typeface="黑体" panose="02010609060101010101" pitchFamily="49" charset="-122"/>
                <a:cs typeface="Times New Roman" panose="02020603050405020304" pitchFamily="18" charset="0"/>
              </a:rPr>
              <a:t>推广：任意圆弧圆心处</a:t>
            </a:r>
          </a:p>
        </p:txBody>
      </p: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D1EB5A25-B27D-4E24-B821-94A0717B7496}"/>
                  </a:ext>
                </a:extLst>
              </p:cNvPr>
              <p:cNvSpPr txBox="1"/>
              <p:nvPr/>
            </p:nvSpPr>
            <p:spPr>
              <a:xfrm>
                <a:off x="9505129" y="5048912"/>
                <a:ext cx="2033121" cy="704295"/>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00" b="1" i="1">
                          <a:latin typeface="Cambria Math" panose="02040503050406030204" pitchFamily="18" charset="0"/>
                        </a:rPr>
                        <m:t>𝑩</m:t>
                      </m:r>
                      <m:r>
                        <a:rPr lang="en-US" altLang="zh-CN" sz="2200" b="1" i="1">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𝑩</m:t>
                          </m:r>
                        </m:e>
                        <m:sub>
                          <m:r>
                            <a:rPr lang="en-US" altLang="zh-CN" sz="2200" b="1" i="1">
                              <a:latin typeface="Cambria Math" panose="02040503050406030204" pitchFamily="18" charset="0"/>
                            </a:rPr>
                            <m:t>𝒐</m:t>
                          </m:r>
                        </m:sub>
                      </m:sSub>
                      <m:r>
                        <a:rPr lang="en-US" altLang="zh-CN" sz="2200" b="1" i="1">
                          <a:latin typeface="Cambria Math" panose="02040503050406030204" pitchFamily="18" charset="0"/>
                        </a:rPr>
                        <m:t>∙</m:t>
                      </m:r>
                      <m:f>
                        <m:fPr>
                          <m:ctrlPr>
                            <a:rPr lang="en-US" altLang="zh-CN" sz="2200" b="1" i="1">
                              <a:latin typeface="Cambria Math" panose="02040503050406030204" pitchFamily="18" charset="0"/>
                            </a:rPr>
                          </m:ctrlPr>
                        </m:fPr>
                        <m:num>
                          <m:r>
                            <a:rPr lang="zh-CN" altLang="en-US" sz="2200" b="1" i="1">
                              <a:latin typeface="Cambria Math" panose="02040503050406030204" pitchFamily="18" charset="0"/>
                            </a:rPr>
                            <m:t>弧长</m:t>
                          </m:r>
                        </m:num>
                        <m:den>
                          <m:r>
                            <a:rPr lang="zh-CN" altLang="en-US" sz="2200" b="1" i="1">
                              <a:latin typeface="Cambria Math" panose="02040503050406030204" pitchFamily="18" charset="0"/>
                            </a:rPr>
                            <m:t>圆周长</m:t>
                          </m:r>
                        </m:den>
                      </m:f>
                    </m:oMath>
                  </m:oMathPara>
                </a14:m>
                <a:endParaRPr lang="zh-CN" altLang="en-US" sz="2200" b="1" dirty="0"/>
              </a:p>
            </p:txBody>
          </p:sp>
        </mc:Choice>
        <mc:Fallback xmlns="">
          <p:sp>
            <p:nvSpPr>
              <p:cNvPr id="110" name="文本框 109">
                <a:extLst>
                  <a:ext uri="{FF2B5EF4-FFF2-40B4-BE49-F238E27FC236}">
                    <a16:creationId xmlns:a16="http://schemas.microsoft.com/office/drawing/2014/main" id="{D1EB5A25-B27D-4E24-B821-94A0717B7496}"/>
                  </a:ext>
                </a:extLst>
              </p:cNvPr>
              <p:cNvSpPr txBox="1">
                <a:spLocks noRot="1" noChangeAspect="1" noMove="1" noResize="1" noEditPoints="1" noAdjustHandles="1" noChangeArrowheads="1" noChangeShapeType="1" noTextEdit="1"/>
              </p:cNvSpPr>
              <p:nvPr/>
            </p:nvSpPr>
            <p:spPr>
              <a:xfrm>
                <a:off x="9505129" y="5048912"/>
                <a:ext cx="2033121" cy="704295"/>
              </a:xfrm>
              <a:prstGeom prst="rect">
                <a:avLst/>
              </a:prstGeom>
              <a:blipFill>
                <a:blip r:embed="rId11"/>
                <a:stretch>
                  <a:fillRect/>
                </a:stretch>
              </a:blipFill>
              <a:ln>
                <a:noFill/>
              </a:ln>
            </p:spPr>
            <p:txBody>
              <a:bodyPr/>
              <a:lstStyle/>
              <a:p>
                <a:r>
                  <a:rPr lang="zh-CN" altLang="en-US">
                    <a:noFill/>
                  </a:rPr>
                  <a:t> </a:t>
                </a:r>
              </a:p>
            </p:txBody>
          </p:sp>
        </mc:Fallback>
      </mc:AlternateContent>
      <p:sp>
        <p:nvSpPr>
          <p:cNvPr id="111" name="Text Box 6">
            <a:extLst>
              <a:ext uri="{FF2B5EF4-FFF2-40B4-BE49-F238E27FC236}">
                <a16:creationId xmlns:a16="http://schemas.microsoft.com/office/drawing/2014/main" id="{CF663891-F136-4039-83B2-6200B5F96320}"/>
              </a:ext>
            </a:extLst>
          </p:cNvPr>
          <p:cNvSpPr txBox="1">
            <a:spLocks noChangeArrowheads="1"/>
          </p:cNvSpPr>
          <p:nvPr/>
        </p:nvSpPr>
        <p:spPr bwMode="auto">
          <a:xfrm>
            <a:off x="959255" y="6105225"/>
            <a:ext cx="2018799" cy="433068"/>
          </a:xfrm>
          <a:prstGeom prst="rect">
            <a:avLst/>
          </a:prstGeom>
          <a:noFill/>
          <a:ln w="38100">
            <a:noFill/>
            <a:miter lim="800000"/>
            <a:headEnd/>
            <a:tailEnd type="none" w="sm" len="lg"/>
          </a:ln>
        </p:spPr>
        <p:txBody>
          <a:bodyPr wrap="none" lIns="90000" tIns="46800" rIns="90000" bIns="46800" anchor="ctr">
            <a:spAutoFit/>
          </a:bodyPr>
          <a:lstStyle/>
          <a:p>
            <a:r>
              <a:rPr kumimoji="1" lang="en-US" altLang="zh-CN" sz="2200" b="1" dirty="0"/>
              <a:t>(2) </a:t>
            </a:r>
            <a:r>
              <a:rPr kumimoji="1" lang="zh-CN" altLang="en-US" sz="2200" b="1" dirty="0">
                <a:solidFill>
                  <a:schemeClr val="tx2"/>
                </a:solidFill>
              </a:rPr>
              <a:t>当</a:t>
            </a:r>
            <a:r>
              <a:rPr kumimoji="1" lang="zh-CN" altLang="en-US" sz="2200" b="1" i="1" dirty="0">
                <a:solidFill>
                  <a:schemeClr val="tx2"/>
                </a:solidFill>
              </a:rPr>
              <a:t> </a:t>
            </a:r>
            <a:r>
              <a:rPr kumimoji="1" lang="en-US" altLang="zh-CN" sz="2200" b="1" i="1" dirty="0">
                <a:solidFill>
                  <a:schemeClr val="tx2"/>
                </a:solidFill>
              </a:rPr>
              <a:t>z</a:t>
            </a:r>
            <a:r>
              <a:rPr kumimoji="1" lang="en-US" altLang="zh-CN" sz="2200" b="1" dirty="0">
                <a:solidFill>
                  <a:schemeClr val="tx2"/>
                </a:solidFill>
              </a:rPr>
              <a:t>&gt;&gt;</a:t>
            </a:r>
            <a:r>
              <a:rPr kumimoji="1" lang="en-US" altLang="zh-CN" sz="2200" b="1" i="1" dirty="0">
                <a:solidFill>
                  <a:schemeClr val="tx2"/>
                </a:solidFill>
              </a:rPr>
              <a:t>R</a:t>
            </a:r>
            <a:r>
              <a:rPr kumimoji="1" lang="zh-CN" altLang="en-US" sz="2200" b="1" dirty="0">
                <a:solidFill>
                  <a:schemeClr val="tx2"/>
                </a:solidFill>
              </a:rPr>
              <a:t> </a:t>
            </a:r>
            <a:r>
              <a:rPr kumimoji="1" lang="zh-CN" altLang="en-US" sz="2200" b="1" dirty="0"/>
              <a:t>时</a:t>
            </a:r>
          </a:p>
        </p:txBody>
      </p:sp>
      <p:grpSp>
        <p:nvGrpSpPr>
          <p:cNvPr id="112" name="Group 30">
            <a:extLst>
              <a:ext uri="{FF2B5EF4-FFF2-40B4-BE49-F238E27FC236}">
                <a16:creationId xmlns:a16="http://schemas.microsoft.com/office/drawing/2014/main" id="{9B5E48C8-86D3-4345-857C-1075EA91B0F9}"/>
              </a:ext>
            </a:extLst>
          </p:cNvPr>
          <p:cNvGrpSpPr>
            <a:grpSpLocks/>
          </p:cNvGrpSpPr>
          <p:nvPr/>
        </p:nvGrpSpPr>
        <p:grpSpPr bwMode="auto">
          <a:xfrm>
            <a:off x="3144733" y="6114450"/>
            <a:ext cx="3095626" cy="469901"/>
            <a:chOff x="214" y="991"/>
            <a:chExt cx="1950" cy="296"/>
          </a:xfrm>
        </p:grpSpPr>
        <p:sp>
          <p:nvSpPr>
            <p:cNvPr id="113" name="Text Box 13">
              <a:extLst>
                <a:ext uri="{FF2B5EF4-FFF2-40B4-BE49-F238E27FC236}">
                  <a16:creationId xmlns:a16="http://schemas.microsoft.com/office/drawing/2014/main" id="{C7AEE3D0-058D-4A35-A108-A861249933F4}"/>
                </a:ext>
              </a:extLst>
            </p:cNvPr>
            <p:cNvSpPr txBox="1">
              <a:spLocks noChangeArrowheads="1"/>
            </p:cNvSpPr>
            <p:nvPr/>
          </p:nvSpPr>
          <p:spPr bwMode="auto">
            <a:xfrm>
              <a:off x="214" y="1014"/>
              <a:ext cx="1169" cy="273"/>
            </a:xfrm>
            <a:prstGeom prst="rect">
              <a:avLst/>
            </a:prstGeom>
            <a:noFill/>
            <a:ln w="38100">
              <a:noFill/>
              <a:miter lim="800000"/>
              <a:headEnd/>
              <a:tailEnd type="none" w="sm" len="lg"/>
            </a:ln>
          </p:spPr>
          <p:txBody>
            <a:bodyPr lIns="90000" tIns="46800" rIns="90000" bIns="46800" anchor="ctr">
              <a:spAutoFit/>
            </a:bodyPr>
            <a:lstStyle/>
            <a:p>
              <a:r>
                <a:rPr kumimoji="1" lang="zh-CN" altLang="en-US" sz="2200" b="1" dirty="0">
                  <a:solidFill>
                    <a:srgbClr val="0070C0"/>
                  </a:solidFill>
                </a:rPr>
                <a:t>磁偶极矩</a:t>
              </a:r>
            </a:p>
          </p:txBody>
        </p:sp>
        <mc:AlternateContent xmlns:mc="http://schemas.openxmlformats.org/markup-compatibility/2006" xmlns:a14="http://schemas.microsoft.com/office/drawing/2010/main">
          <mc:Choice Requires="a14">
            <p:sp>
              <p:nvSpPr>
                <p:cNvPr id="114" name="Object 14">
                  <a:extLst>
                    <a:ext uri="{FF2B5EF4-FFF2-40B4-BE49-F238E27FC236}">
                      <a16:creationId xmlns:a16="http://schemas.microsoft.com/office/drawing/2014/main" id="{25823D80-693E-4739-B084-F83CEF5DF910}"/>
                    </a:ext>
                  </a:extLst>
                </p:cNvPr>
                <p:cNvSpPr txBox="1"/>
                <p:nvPr/>
              </p:nvSpPr>
              <p:spPr bwMode="auto">
                <a:xfrm>
                  <a:off x="995" y="991"/>
                  <a:ext cx="1169" cy="271"/>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solidFill>
                                  <a:srgbClr val="000000"/>
                                </a:solidFill>
                                <a:latin typeface="Cambria Math" panose="02040503050406030204" pitchFamily="18" charset="0"/>
                              </a:rPr>
                            </m:ctrlPr>
                          </m:sSubP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𝒑</m:t>
                                </m:r>
                              </m:e>
                            </m:acc>
                          </m:e>
                          <m:sub>
                            <m:r>
                              <a:rPr lang="zh-CN" altLang="en-US" sz="2200" b="1" i="1">
                                <a:solidFill>
                                  <a:srgbClr val="000000"/>
                                </a:solidFill>
                                <a:latin typeface="Cambria Math" panose="02040503050406030204" pitchFamily="18" charset="0"/>
                              </a:rPr>
                              <m:t>𝒎</m:t>
                            </m:r>
                          </m:sub>
                        </m:sSub>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𝑰𝒔</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𝒏</m:t>
                            </m:r>
                          </m:e>
                        </m:acc>
                      </m:oMath>
                    </m:oMathPara>
                  </a14:m>
                  <a:endParaRPr lang="zh-CN" altLang="en-US" sz="2200" b="1" dirty="0"/>
                </a:p>
              </p:txBody>
            </p:sp>
          </mc:Choice>
          <mc:Fallback xmlns="">
            <p:sp>
              <p:nvSpPr>
                <p:cNvPr id="114" name="Object 14">
                  <a:extLst>
                    <a:ext uri="{FF2B5EF4-FFF2-40B4-BE49-F238E27FC236}">
                      <a16:creationId xmlns:a16="http://schemas.microsoft.com/office/drawing/2014/main" id="{25823D80-693E-4739-B084-F83CEF5DF910}"/>
                    </a:ext>
                  </a:extLst>
                </p:cNvPr>
                <p:cNvSpPr txBox="1">
                  <a:spLocks noRot="1" noChangeAspect="1" noMove="1" noResize="1" noEditPoints="1" noAdjustHandles="1" noChangeArrowheads="1" noChangeShapeType="1" noTextEdit="1"/>
                </p:cNvSpPr>
                <p:nvPr/>
              </p:nvSpPr>
              <p:spPr bwMode="auto">
                <a:xfrm>
                  <a:off x="995" y="991"/>
                  <a:ext cx="1169" cy="271"/>
                </a:xfrm>
                <a:prstGeom prst="rect">
                  <a:avLst/>
                </a:prstGeom>
                <a:blipFill>
                  <a:blip r:embed="rId12"/>
                  <a:stretch>
                    <a:fillRect b="-9859"/>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15" name="Object 27">
                <a:extLst>
                  <a:ext uri="{FF2B5EF4-FFF2-40B4-BE49-F238E27FC236}">
                    <a16:creationId xmlns:a16="http://schemas.microsoft.com/office/drawing/2014/main" id="{21CC46A8-69D8-40BC-A48A-BE3D594A3E97}"/>
                  </a:ext>
                </a:extLst>
              </p:cNvPr>
              <p:cNvSpPr txBox="1"/>
              <p:nvPr/>
            </p:nvSpPr>
            <p:spPr bwMode="auto">
              <a:xfrm>
                <a:off x="6425925" y="5913883"/>
                <a:ext cx="1668463" cy="85407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f>
                        <m:fPr>
                          <m:ctrlPr>
                            <a:rPr lang="zh-CN" altLang="en-US" sz="2200" b="1" i="1">
                              <a:solidFill>
                                <a:srgbClr val="000000"/>
                              </a:solidFill>
                              <a:latin typeface="Cambria Math" panose="02040503050406030204" pitchFamily="18" charset="0"/>
                            </a:rPr>
                          </m:ctrlPr>
                        </m:fPr>
                        <m:num>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𝝁</m:t>
                              </m:r>
                            </m:e>
                            <m:sub>
                              <m:r>
                                <a:rPr lang="zh-CN" altLang="en-US" sz="2200" b="1" i="1">
                                  <a:solidFill>
                                    <a:srgbClr val="000000"/>
                                  </a:solidFill>
                                  <a:latin typeface="Cambria Math" panose="02040503050406030204" pitchFamily="18" charset="0"/>
                                </a:rPr>
                                <m:t>𝟎</m:t>
                              </m:r>
                            </m:sub>
                          </m:sSub>
                        </m:num>
                        <m:den>
                          <m:r>
                            <a:rPr lang="zh-CN" altLang="en-US" sz="2200" b="1" i="1">
                              <a:solidFill>
                                <a:srgbClr val="000000"/>
                              </a:solidFill>
                              <a:latin typeface="Cambria Math" panose="02040503050406030204" pitchFamily="18" charset="0"/>
                            </a:rPr>
                            <m:t>𝟐</m:t>
                          </m:r>
                          <m:r>
                            <a:rPr lang="zh-CN" altLang="en-US" sz="2200" b="1">
                              <a:solidFill>
                                <a:srgbClr val="000000"/>
                              </a:solidFill>
                              <a:latin typeface="Cambria Math" panose="02040503050406030204" pitchFamily="18" charset="0"/>
                            </a:rPr>
                            <m:t>𝛑</m:t>
                          </m:r>
                        </m:den>
                      </m:f>
                      <m:f>
                        <m:fPr>
                          <m:ctrlPr>
                            <a:rPr lang="zh-CN" altLang="en-US" sz="2200" b="1" i="1">
                              <a:solidFill>
                                <a:srgbClr val="000000"/>
                              </a:solidFill>
                              <a:latin typeface="Cambria Math" panose="02040503050406030204" pitchFamily="18" charset="0"/>
                            </a:rPr>
                          </m:ctrlPr>
                        </m:fPr>
                        <m:num>
                          <m:sSub>
                            <m:sSubPr>
                              <m:ctrlPr>
                                <a:rPr lang="zh-CN" altLang="en-US" sz="2200" b="1" i="1">
                                  <a:solidFill>
                                    <a:srgbClr val="000000"/>
                                  </a:solidFill>
                                  <a:latin typeface="Cambria Math" panose="02040503050406030204" pitchFamily="18" charset="0"/>
                                </a:rPr>
                              </m:ctrlPr>
                            </m:sSubPr>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𝒑</m:t>
                                  </m:r>
                                </m:e>
                              </m:acc>
                            </m:e>
                            <m:sub>
                              <m:r>
                                <a:rPr lang="zh-CN" altLang="en-US" sz="2200" b="1" i="1">
                                  <a:solidFill>
                                    <a:srgbClr val="000000"/>
                                  </a:solidFill>
                                  <a:latin typeface="Cambria Math" panose="02040503050406030204" pitchFamily="18" charset="0"/>
                                </a:rPr>
                                <m:t>𝒎</m:t>
                              </m:r>
                            </m:sub>
                          </m:sSub>
                        </m:num>
                        <m:den>
                          <m:sSup>
                            <m:sSupPr>
                              <m:ctrlPr>
                                <a:rPr lang="zh-CN" altLang="en-US" sz="2200" b="1"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𝒓</m:t>
                              </m:r>
                            </m:e>
                            <m:sup>
                              <m:r>
                                <a:rPr lang="zh-CN" altLang="en-US" sz="2200" b="1" i="1">
                                  <a:solidFill>
                                    <a:srgbClr val="000000"/>
                                  </a:solidFill>
                                  <a:latin typeface="Cambria Math" panose="02040503050406030204" pitchFamily="18" charset="0"/>
                                </a:rPr>
                                <m:t>𝟑</m:t>
                              </m:r>
                            </m:sup>
                          </m:sSup>
                        </m:den>
                      </m:f>
                    </m:oMath>
                  </m:oMathPara>
                </a14:m>
                <a:endParaRPr lang="zh-CN" altLang="en-US" sz="2200" b="1" dirty="0"/>
              </a:p>
            </p:txBody>
          </p:sp>
        </mc:Choice>
        <mc:Fallback xmlns="">
          <p:sp>
            <p:nvSpPr>
              <p:cNvPr id="115" name="Object 27">
                <a:extLst>
                  <a:ext uri="{FF2B5EF4-FFF2-40B4-BE49-F238E27FC236}">
                    <a16:creationId xmlns:a16="http://schemas.microsoft.com/office/drawing/2014/main" id="{21CC46A8-69D8-40BC-A48A-BE3D594A3E97}"/>
                  </a:ext>
                </a:extLst>
              </p:cNvPr>
              <p:cNvSpPr txBox="1">
                <a:spLocks noRot="1" noChangeAspect="1" noMove="1" noResize="1" noEditPoints="1" noAdjustHandles="1" noChangeArrowheads="1" noChangeShapeType="1" noTextEdit="1"/>
              </p:cNvSpPr>
              <p:nvPr/>
            </p:nvSpPr>
            <p:spPr bwMode="auto">
              <a:xfrm>
                <a:off x="6425925" y="5913883"/>
                <a:ext cx="1668463" cy="854076"/>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66" name="文本框 65">
            <a:extLst>
              <a:ext uri="{FF2B5EF4-FFF2-40B4-BE49-F238E27FC236}">
                <a16:creationId xmlns:a16="http://schemas.microsoft.com/office/drawing/2014/main" id="{30618D96-FBE5-4500-AF29-471BC3BA4119}"/>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85" name="Object 37"/>
          <p:cNvGraphicFramePr>
            <a:graphicFrameLocks noGrp="1"/>
          </p:cNvGraphicFramePr>
          <p:nvPr>
            <p:ph sz="quarter" idx="3"/>
            <p:extLst>
              <p:ext uri="{D42A27DB-BD31-4B8C-83A1-F6EECF244321}">
                <p14:modId xmlns:p14="http://schemas.microsoft.com/office/powerpoint/2010/main" val="2338036556"/>
              </p:ext>
            </p:extLst>
          </p:nvPr>
        </p:nvGraphicFramePr>
        <p:xfrm>
          <a:off x="9488488" y="1301580"/>
          <a:ext cx="2162175" cy="2816225"/>
        </p:xfrm>
        <a:graphic>
          <a:graphicData uri="http://schemas.openxmlformats.org/presentationml/2006/ole">
            <mc:AlternateContent xmlns:mc="http://schemas.openxmlformats.org/markup-compatibility/2006">
              <mc:Choice xmlns:v="urn:schemas-microsoft-com:vml" Requires="v">
                <p:oleObj spid="_x0000_s45119" name="图片" r:id="rId3" imgW="1952640" imgH="2486160" progId="Word.Picture.8">
                  <p:embed/>
                </p:oleObj>
              </mc:Choice>
              <mc:Fallback>
                <p:oleObj name="图片" r:id="rId3" imgW="1952640" imgH="2486160" progId="Word.Picture.8">
                  <p:embed/>
                  <p:pic>
                    <p:nvPicPr>
                      <p:cNvPr id="130085" name="Object 37"/>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8488" y="1301580"/>
                        <a:ext cx="2162175" cy="2816225"/>
                      </a:xfrm>
                      <a:prstGeom prst="rect">
                        <a:avLst/>
                      </a:prstGeom>
                      <a:noFill/>
                      <a:ln w="9525">
                        <a:solidFill>
                          <a:srgbClr val="006600"/>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4345" name="Text Box 33"/>
          <p:cNvSpPr txBox="1">
            <a:spLocks noChangeArrowheads="1"/>
          </p:cNvSpPr>
          <p:nvPr/>
        </p:nvSpPr>
        <p:spPr bwMode="auto">
          <a:xfrm>
            <a:off x="406059" y="1431399"/>
            <a:ext cx="9433962" cy="880883"/>
          </a:xfrm>
          <a:prstGeom prst="rect">
            <a:avLst/>
          </a:prstGeom>
          <a:noFill/>
          <a:ln w="38100">
            <a:noFill/>
            <a:miter lim="800000"/>
            <a:headEnd/>
            <a:tailEnd type="none" w="sm" len="lg"/>
          </a:ln>
        </p:spPr>
        <p:txBody>
          <a:bodyPr wrap="square" lIns="90000" tIns="46800" rIns="90000" bIns="46800" anchor="ctr">
            <a:spAutoFit/>
          </a:bodyPr>
          <a:lstStyle/>
          <a:p>
            <a:pPr>
              <a:lnSpc>
                <a:spcPct val="120000"/>
              </a:lnSpc>
            </a:pPr>
            <a:r>
              <a:rPr kumimoji="1" lang="zh-CN" altLang="en-US" sz="2200" b="1" dirty="0">
                <a:solidFill>
                  <a:srgbClr val="660066"/>
                </a:solidFill>
              </a:rPr>
              <a:t>例</a:t>
            </a:r>
            <a:r>
              <a:rPr kumimoji="1" lang="en-US" altLang="zh-CN" sz="2200" b="1" dirty="0">
                <a:solidFill>
                  <a:srgbClr val="660066"/>
                </a:solidFill>
              </a:rPr>
              <a:t>11.2.5</a:t>
            </a:r>
            <a:r>
              <a:rPr kumimoji="1" lang="zh-CN" altLang="en-US" sz="2200" b="1" dirty="0"/>
              <a:t>：半径为 </a:t>
            </a:r>
            <a:r>
              <a:rPr kumimoji="1" lang="en-US" altLang="zh-CN" sz="2200" b="1" i="1" dirty="0">
                <a:solidFill>
                  <a:schemeClr val="tx2"/>
                </a:solidFill>
              </a:rPr>
              <a:t>R</a:t>
            </a:r>
            <a:r>
              <a:rPr kumimoji="1" lang="zh-CN" altLang="en-US" sz="2200" b="1" dirty="0"/>
              <a:t>，带电量为 </a:t>
            </a:r>
            <a:r>
              <a:rPr kumimoji="1" lang="en-US" altLang="zh-CN" sz="2200" b="1" i="1" dirty="0">
                <a:solidFill>
                  <a:schemeClr val="tx2"/>
                </a:solidFill>
              </a:rPr>
              <a:t>q </a:t>
            </a:r>
            <a:r>
              <a:rPr kumimoji="1" lang="zh-CN" altLang="en-US" sz="2200" b="1" dirty="0"/>
              <a:t>的均匀带电圆盘以 </a:t>
            </a:r>
            <a:r>
              <a:rPr kumimoji="1" lang="zh-CN" altLang="en-US" sz="2200" b="1" i="1" dirty="0">
                <a:solidFill>
                  <a:schemeClr val="tx2"/>
                </a:solidFill>
                <a:sym typeface="Symbol" pitchFamily="18" charset="2"/>
              </a:rPr>
              <a:t></a:t>
            </a:r>
            <a:r>
              <a:rPr kumimoji="1" lang="zh-CN" altLang="en-US" sz="2200" b="1" i="1" dirty="0">
                <a:sym typeface="Symbol" pitchFamily="18" charset="2"/>
              </a:rPr>
              <a:t> </a:t>
            </a:r>
            <a:r>
              <a:rPr kumimoji="1" lang="zh-CN" altLang="en-US" sz="2200" b="1" dirty="0"/>
              <a:t>绕其轴心转动</a:t>
            </a:r>
          </a:p>
          <a:p>
            <a:pPr>
              <a:lnSpc>
                <a:spcPct val="120000"/>
              </a:lnSpc>
            </a:pPr>
            <a:r>
              <a:rPr kumimoji="1" lang="zh-CN" altLang="en-US" sz="2200" b="1" dirty="0">
                <a:solidFill>
                  <a:srgbClr val="660066"/>
                </a:solidFill>
              </a:rPr>
              <a:t>求：</a:t>
            </a:r>
            <a:r>
              <a:rPr kumimoji="1" lang="zh-CN" altLang="en-US" sz="2200" b="1" dirty="0"/>
              <a:t>圆盘中心处的磁感应强度与圆盘的磁矩</a:t>
            </a:r>
          </a:p>
        </p:txBody>
      </p:sp>
      <p:sp>
        <p:nvSpPr>
          <p:cNvPr id="130088" name="Text Box 40"/>
          <p:cNvSpPr txBox="1">
            <a:spLocks noChangeArrowheads="1"/>
          </p:cNvSpPr>
          <p:nvPr/>
        </p:nvSpPr>
        <p:spPr bwMode="auto">
          <a:xfrm>
            <a:off x="490323" y="2677284"/>
            <a:ext cx="7826978" cy="433068"/>
          </a:xfrm>
          <a:prstGeom prst="rect">
            <a:avLst/>
          </a:prstGeom>
          <a:noFill/>
          <a:ln w="38100">
            <a:noFill/>
            <a:miter lim="800000"/>
            <a:headEnd/>
            <a:tailEnd type="none" w="sm" len="lg"/>
          </a:ln>
        </p:spPr>
        <p:txBody>
          <a:bodyPr wrap="square" lIns="90000" tIns="46800" rIns="90000" bIns="46800" anchor="ctr">
            <a:spAutoFit/>
          </a:bodyPr>
          <a:lstStyle/>
          <a:p>
            <a:r>
              <a:rPr kumimoji="1" lang="zh-CN" altLang="en-US" sz="2200" b="1" dirty="0">
                <a:solidFill>
                  <a:srgbClr val="660066"/>
                </a:solidFill>
              </a:rPr>
              <a:t>解</a:t>
            </a:r>
            <a:r>
              <a:rPr kumimoji="1" lang="zh-CN" altLang="en-US" sz="2200" b="1" dirty="0"/>
              <a:t>：圆盘中心的磁感应强度，取环形电流微元</a:t>
            </a:r>
            <a:r>
              <a:rPr kumimoji="1" lang="en-US" altLang="zh-CN" sz="2200" b="1" dirty="0"/>
              <a:t>, </a:t>
            </a:r>
            <a:r>
              <a:rPr kumimoji="1" lang="zh-CN" altLang="en-US" sz="2200" b="1" dirty="0"/>
              <a:t>电流强度为</a:t>
            </a:r>
          </a:p>
        </p:txBody>
      </p:sp>
      <p:grpSp>
        <p:nvGrpSpPr>
          <p:cNvPr id="6" name="组合 5"/>
          <p:cNvGrpSpPr/>
          <p:nvPr/>
        </p:nvGrpSpPr>
        <p:grpSpPr>
          <a:xfrm>
            <a:off x="9586913" y="4598817"/>
            <a:ext cx="2436813" cy="2112963"/>
            <a:chOff x="6624228" y="4344627"/>
            <a:chExt cx="2436813" cy="2112963"/>
          </a:xfrm>
        </p:grpSpPr>
        <p:grpSp>
          <p:nvGrpSpPr>
            <p:cNvPr id="28" name="Group 9"/>
            <p:cNvGrpSpPr>
              <a:grpSpLocks/>
            </p:cNvGrpSpPr>
            <p:nvPr/>
          </p:nvGrpSpPr>
          <p:grpSpPr bwMode="auto">
            <a:xfrm>
              <a:off x="6624228" y="4344627"/>
              <a:ext cx="2436813" cy="2112963"/>
              <a:chOff x="4060" y="1113"/>
              <a:chExt cx="1535" cy="1331"/>
            </a:xfrm>
          </p:grpSpPr>
          <p:sp>
            <p:nvSpPr>
              <p:cNvPr id="29" name="Oval 10"/>
              <p:cNvSpPr>
                <a:spLocks noChangeArrowheads="1"/>
              </p:cNvSpPr>
              <p:nvPr/>
            </p:nvSpPr>
            <p:spPr bwMode="auto">
              <a:xfrm>
                <a:off x="4060" y="1196"/>
                <a:ext cx="1269" cy="1248"/>
              </a:xfrm>
              <a:prstGeom prst="ellipse">
                <a:avLst/>
              </a:prstGeom>
              <a:solidFill>
                <a:srgbClr val="FF3300"/>
              </a:solidFill>
              <a:ln w="38100">
                <a:solidFill>
                  <a:srgbClr val="66FF33"/>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30" name="Text Box 11"/>
              <p:cNvSpPr txBox="1">
                <a:spLocks noChangeArrowheads="1"/>
              </p:cNvSpPr>
              <p:nvPr/>
            </p:nvSpPr>
            <p:spPr bwMode="auto">
              <a:xfrm>
                <a:off x="4617" y="1703"/>
                <a:ext cx="3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楷体_GB2312" pitchFamily="49" charset="-122"/>
                  </a:rPr>
                  <a:t>o</a:t>
                </a:r>
                <a:endParaRPr kumimoji="1" lang="en-US" altLang="zh-CN" b="0">
                  <a:latin typeface="Times New Roman" panose="02020603050405020304" pitchFamily="18" charset="0"/>
                  <a:ea typeface="楷体_GB2312" pitchFamily="49" charset="-122"/>
                </a:endParaRPr>
              </a:p>
            </p:txBody>
          </p:sp>
          <p:sp>
            <p:nvSpPr>
              <p:cNvPr id="31" name="Freeform 12"/>
              <p:cNvSpPr>
                <a:spLocks/>
              </p:cNvSpPr>
              <p:nvPr/>
            </p:nvSpPr>
            <p:spPr bwMode="auto">
              <a:xfrm>
                <a:off x="5051" y="1218"/>
                <a:ext cx="351" cy="511"/>
              </a:xfrm>
              <a:custGeom>
                <a:avLst/>
                <a:gdLst>
                  <a:gd name="T0" fmla="*/ 0 w 309"/>
                  <a:gd name="T1" fmla="*/ 0 h 448"/>
                  <a:gd name="T2" fmla="*/ 260 w 309"/>
                  <a:gd name="T3" fmla="*/ 206 h 448"/>
                  <a:gd name="T4" fmla="*/ 402 w 309"/>
                  <a:gd name="T5" fmla="*/ 371 h 448"/>
                  <a:gd name="T6" fmla="*/ 525 w 309"/>
                  <a:gd name="T7" fmla="*/ 598 h 448"/>
                  <a:gd name="T8" fmla="*/ 585 w 309"/>
                  <a:gd name="T9" fmla="*/ 866 h 448"/>
                  <a:gd name="T10" fmla="*/ 0 60000 65536"/>
                  <a:gd name="T11" fmla="*/ 0 60000 65536"/>
                  <a:gd name="T12" fmla="*/ 0 60000 65536"/>
                  <a:gd name="T13" fmla="*/ 0 60000 65536"/>
                  <a:gd name="T14" fmla="*/ 0 60000 65536"/>
                  <a:gd name="T15" fmla="*/ 0 w 309"/>
                  <a:gd name="T16" fmla="*/ 0 h 448"/>
                  <a:gd name="T17" fmla="*/ 309 w 309"/>
                  <a:gd name="T18" fmla="*/ 448 h 448"/>
                </a:gdLst>
                <a:ahLst/>
                <a:cxnLst>
                  <a:cxn ang="T10">
                    <a:pos x="T0" y="T1"/>
                  </a:cxn>
                  <a:cxn ang="T11">
                    <a:pos x="T2" y="T3"/>
                  </a:cxn>
                  <a:cxn ang="T12">
                    <a:pos x="T4" y="T5"/>
                  </a:cxn>
                  <a:cxn ang="T13">
                    <a:pos x="T6" y="T7"/>
                  </a:cxn>
                  <a:cxn ang="T14">
                    <a:pos x="T8" y="T9"/>
                  </a:cxn>
                </a:cxnLst>
                <a:rect l="T15" t="T16" r="T17" b="T18"/>
                <a:pathLst>
                  <a:path w="309" h="448">
                    <a:moveTo>
                      <a:pt x="0" y="0"/>
                    </a:moveTo>
                    <a:cubicBezTo>
                      <a:pt x="51" y="37"/>
                      <a:pt x="102" y="75"/>
                      <a:pt x="138" y="107"/>
                    </a:cubicBezTo>
                    <a:cubicBezTo>
                      <a:pt x="174" y="139"/>
                      <a:pt x="190" y="158"/>
                      <a:pt x="213" y="192"/>
                    </a:cubicBezTo>
                    <a:cubicBezTo>
                      <a:pt x="236" y="226"/>
                      <a:pt x="261" y="266"/>
                      <a:pt x="277" y="309"/>
                    </a:cubicBezTo>
                    <a:cubicBezTo>
                      <a:pt x="293" y="352"/>
                      <a:pt x="301" y="400"/>
                      <a:pt x="309" y="448"/>
                    </a:cubicBezTo>
                  </a:path>
                </a:pathLst>
              </a:custGeom>
              <a:noFill/>
              <a:ln w="38100">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32" name="Line 13"/>
              <p:cNvSpPr>
                <a:spLocks noChangeShapeType="1"/>
              </p:cNvSpPr>
              <p:nvPr/>
            </p:nvSpPr>
            <p:spPr bwMode="auto">
              <a:xfrm flipH="1">
                <a:off x="4060" y="1825"/>
                <a:ext cx="619"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14"/>
              <p:cNvSpPr txBox="1">
                <a:spLocks noChangeArrowheads="1"/>
              </p:cNvSpPr>
              <p:nvPr/>
            </p:nvSpPr>
            <p:spPr bwMode="auto">
              <a:xfrm>
                <a:off x="4123" y="1580"/>
                <a:ext cx="2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i="1">
                    <a:solidFill>
                      <a:schemeClr val="accent3"/>
                    </a:solidFill>
                    <a:latin typeface="Times New Roman" panose="02020603050405020304" pitchFamily="18" charset="0"/>
                    <a:ea typeface="楷体_GB2312" pitchFamily="49" charset="-122"/>
                  </a:rPr>
                  <a:t>R</a:t>
                </a:r>
                <a:endParaRPr kumimoji="1" lang="en-US" altLang="zh-CN" b="0">
                  <a:solidFill>
                    <a:schemeClr val="accent3"/>
                  </a:solidFill>
                  <a:latin typeface="Times New Roman" panose="02020603050405020304" pitchFamily="18" charset="0"/>
                  <a:ea typeface="楷体_GB2312" pitchFamily="49" charset="-122"/>
                </a:endParaRPr>
              </a:p>
            </p:txBody>
          </p:sp>
          <p:sp>
            <p:nvSpPr>
              <p:cNvPr id="34" name="Text Box 15"/>
              <p:cNvSpPr txBox="1">
                <a:spLocks noChangeArrowheads="1"/>
              </p:cNvSpPr>
              <p:nvPr/>
            </p:nvSpPr>
            <p:spPr bwMode="auto">
              <a:xfrm>
                <a:off x="5179" y="1113"/>
                <a:ext cx="4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b="0" i="1" dirty="0">
                    <a:latin typeface="楷体_GB2312" pitchFamily="49" charset="-122"/>
                    <a:ea typeface="楷体_GB2312" pitchFamily="49" charset="-122"/>
                    <a:sym typeface="Symbol" panose="05050102010706020507" pitchFamily="18" charset="2"/>
                  </a:rPr>
                  <a:t></a:t>
                </a:r>
              </a:p>
            </p:txBody>
          </p:sp>
          <p:sp>
            <p:nvSpPr>
              <p:cNvPr id="35" name="Text Box 16"/>
              <p:cNvSpPr txBox="1">
                <a:spLocks noChangeArrowheads="1"/>
              </p:cNvSpPr>
              <p:nvPr/>
            </p:nvSpPr>
            <p:spPr bwMode="auto">
              <a:xfrm>
                <a:off x="4568" y="2137"/>
                <a:ext cx="2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b="0" i="1">
                    <a:solidFill>
                      <a:schemeClr val="accent3"/>
                    </a:solidFill>
                    <a:latin typeface="楷体_GB2312" pitchFamily="49" charset="-122"/>
                    <a:ea typeface="楷体_GB2312" pitchFamily="49" charset="-122"/>
                    <a:sym typeface="Symbol" panose="05050102010706020507" pitchFamily="18" charset="2"/>
                  </a:rPr>
                  <a:t></a:t>
                </a:r>
                <a:endParaRPr kumimoji="1" lang="en-US" altLang="zh-CN" b="0">
                  <a:solidFill>
                    <a:schemeClr val="accent3"/>
                  </a:solidFill>
                  <a:latin typeface="楷体_GB2312" pitchFamily="49" charset="-122"/>
                  <a:ea typeface="楷体_GB2312" pitchFamily="49" charset="-122"/>
                  <a:sym typeface="Symbol" panose="05050102010706020507" pitchFamily="18" charset="2"/>
                </a:endParaRPr>
              </a:p>
            </p:txBody>
          </p:sp>
        </p:grpSp>
        <p:grpSp>
          <p:nvGrpSpPr>
            <p:cNvPr id="36" name="Group 29"/>
            <p:cNvGrpSpPr>
              <a:grpSpLocks/>
            </p:cNvGrpSpPr>
            <p:nvPr/>
          </p:nvGrpSpPr>
          <p:grpSpPr bwMode="auto">
            <a:xfrm>
              <a:off x="7056028" y="4541478"/>
              <a:ext cx="1150938" cy="1509713"/>
              <a:chOff x="3363" y="1700"/>
              <a:chExt cx="725" cy="951"/>
            </a:xfrm>
          </p:grpSpPr>
          <p:sp>
            <p:nvSpPr>
              <p:cNvPr id="37" name="AutoShape 30"/>
              <p:cNvSpPr>
                <a:spLocks noChangeArrowheads="1"/>
              </p:cNvSpPr>
              <p:nvPr/>
            </p:nvSpPr>
            <p:spPr bwMode="auto">
              <a:xfrm>
                <a:off x="3363" y="1915"/>
                <a:ext cx="725" cy="7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70 h 21600"/>
                  <a:gd name="T26" fmla="*/ 18442 w 21600"/>
                  <a:gd name="T27" fmla="*/ 18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0" y="10800"/>
                    </a:moveTo>
                    <a:cubicBezTo>
                      <a:pt x="1800" y="15771"/>
                      <a:pt x="5829" y="19800"/>
                      <a:pt x="10800" y="19800"/>
                    </a:cubicBezTo>
                    <a:cubicBezTo>
                      <a:pt x="15771" y="19800"/>
                      <a:pt x="19800" y="15771"/>
                      <a:pt x="19800" y="10800"/>
                    </a:cubicBezTo>
                    <a:cubicBezTo>
                      <a:pt x="19800" y="5829"/>
                      <a:pt x="15771" y="1800"/>
                      <a:pt x="10800" y="1800"/>
                    </a:cubicBezTo>
                    <a:cubicBezTo>
                      <a:pt x="5829" y="1800"/>
                      <a:pt x="1800" y="5829"/>
                      <a:pt x="1800" y="10800"/>
                    </a:cubicBezTo>
                    <a:close/>
                  </a:path>
                </a:pathLst>
              </a:custGeom>
              <a:solidFill>
                <a:schemeClr val="accent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38" name="Line 31"/>
              <p:cNvSpPr>
                <a:spLocks noChangeShapeType="1"/>
              </p:cNvSpPr>
              <p:nvPr/>
            </p:nvSpPr>
            <p:spPr bwMode="auto">
              <a:xfrm>
                <a:off x="3723" y="1959"/>
                <a:ext cx="1" cy="341"/>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 name="Text Box 32"/>
              <p:cNvSpPr txBox="1">
                <a:spLocks noChangeArrowheads="1"/>
              </p:cNvSpPr>
              <p:nvPr/>
            </p:nvSpPr>
            <p:spPr bwMode="auto">
              <a:xfrm>
                <a:off x="3545" y="1951"/>
                <a:ext cx="2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i="1">
                    <a:solidFill>
                      <a:schemeClr val="accent3"/>
                    </a:solidFill>
                    <a:latin typeface="Times New Roman" panose="02020603050405020304" pitchFamily="18" charset="0"/>
                    <a:ea typeface="楷体_GB2312" pitchFamily="49" charset="-122"/>
                  </a:rPr>
                  <a:t>r</a:t>
                </a:r>
                <a:endParaRPr kumimoji="1" lang="en-US" altLang="zh-CN" b="0">
                  <a:solidFill>
                    <a:schemeClr val="accent3"/>
                  </a:solidFill>
                  <a:latin typeface="Times New Roman" panose="02020603050405020304" pitchFamily="18" charset="0"/>
                  <a:ea typeface="楷体_GB2312" pitchFamily="49" charset="-122"/>
                </a:endParaRPr>
              </a:p>
            </p:txBody>
          </p:sp>
          <p:sp>
            <p:nvSpPr>
              <p:cNvPr id="40" name="Text Box 33"/>
              <p:cNvSpPr txBox="1">
                <a:spLocks noChangeArrowheads="1"/>
              </p:cNvSpPr>
              <p:nvPr/>
            </p:nvSpPr>
            <p:spPr bwMode="auto">
              <a:xfrm>
                <a:off x="3578" y="1700"/>
                <a:ext cx="3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err="1">
                    <a:solidFill>
                      <a:schemeClr val="accent3"/>
                    </a:solidFill>
                    <a:latin typeface="Times New Roman" panose="02020603050405020304" pitchFamily="18" charset="0"/>
                    <a:ea typeface="楷体_GB2312" pitchFamily="49" charset="-122"/>
                  </a:rPr>
                  <a:t>d</a:t>
                </a:r>
                <a:r>
                  <a:rPr kumimoji="1" lang="en-US" altLang="zh-CN" i="1" err="1">
                    <a:solidFill>
                      <a:schemeClr val="accent3"/>
                    </a:solidFill>
                    <a:latin typeface="Times New Roman" panose="02020603050405020304" pitchFamily="18" charset="0"/>
                    <a:ea typeface="楷体_GB2312" pitchFamily="49" charset="-122"/>
                  </a:rPr>
                  <a:t>r</a:t>
                </a:r>
                <a:endParaRPr kumimoji="1" lang="en-US" altLang="zh-CN" i="1">
                  <a:solidFill>
                    <a:schemeClr val="accent3"/>
                  </a:solidFill>
                  <a:latin typeface="Times New Roman" panose="02020603050405020304" pitchFamily="18" charset="0"/>
                  <a:ea typeface="楷体_GB2312" pitchFamily="49" charset="-122"/>
                </a:endParaRPr>
              </a:p>
            </p:txBody>
          </p:sp>
        </p:grpSp>
      </p:grpSp>
      <p:grpSp>
        <p:nvGrpSpPr>
          <p:cNvPr id="8" name="组合 7"/>
          <p:cNvGrpSpPr/>
          <p:nvPr/>
        </p:nvGrpSpPr>
        <p:grpSpPr>
          <a:xfrm>
            <a:off x="6002557" y="3323037"/>
            <a:ext cx="3038891" cy="647701"/>
            <a:chOff x="807149" y="3573387"/>
            <a:chExt cx="2306615" cy="647701"/>
          </a:xfrm>
        </p:grpSpPr>
        <mc:AlternateContent xmlns:mc="http://schemas.openxmlformats.org/markup-compatibility/2006" xmlns:a14="http://schemas.microsoft.com/office/drawing/2010/main">
          <mc:Choice Requires="a14">
            <p:sp>
              <p:nvSpPr>
                <p:cNvPr id="14343" name="Object 53"/>
                <p:cNvSpPr txBox="1"/>
                <p:nvPr/>
              </p:nvSpPr>
              <p:spPr bwMode="auto">
                <a:xfrm>
                  <a:off x="2110461" y="3573387"/>
                  <a:ext cx="1003303" cy="647701"/>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𝝈</m:t>
                        </m:r>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i="1">
                                <a:latin typeface="Cambria Math" panose="02040503050406030204" pitchFamily="18" charset="0"/>
                              </a:rPr>
                              <m:t>𝒒</m:t>
                            </m:r>
                          </m:num>
                          <m:den>
                            <m:r>
                              <a:rPr lang="zh-CN" altLang="en-US" sz="2200" b="1">
                                <a:latin typeface="Cambria Math" panose="02040503050406030204" pitchFamily="18" charset="0"/>
                              </a:rPr>
                              <m:t>𝛑</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i="1">
                                    <a:latin typeface="Cambria Math" panose="02040503050406030204" pitchFamily="18" charset="0"/>
                                  </a:rPr>
                                  <m:t>𝟐</m:t>
                                </m:r>
                              </m:sup>
                            </m:sSup>
                          </m:den>
                        </m:f>
                      </m:oMath>
                    </m:oMathPara>
                  </a14:m>
                  <a:endParaRPr lang="zh-CN" altLang="en-US" sz="2200" b="1" dirty="0"/>
                </a:p>
              </p:txBody>
            </p:sp>
          </mc:Choice>
          <mc:Fallback xmlns="">
            <p:sp>
              <p:nvSpPr>
                <p:cNvPr id="14343" name="Object 53"/>
                <p:cNvSpPr txBox="1">
                  <a:spLocks noRot="1" noChangeAspect="1" noMove="1" noResize="1" noEditPoints="1" noAdjustHandles="1" noChangeArrowheads="1" noChangeShapeType="1" noTextEdit="1"/>
                </p:cNvSpPr>
                <p:nvPr/>
              </p:nvSpPr>
              <p:spPr bwMode="auto">
                <a:xfrm>
                  <a:off x="2110461" y="3573387"/>
                  <a:ext cx="1003303" cy="647701"/>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7" name="矩形 6"/>
            <p:cNvSpPr/>
            <p:nvPr/>
          </p:nvSpPr>
          <p:spPr>
            <a:xfrm>
              <a:off x="807149" y="3702164"/>
              <a:ext cx="1210891" cy="430887"/>
            </a:xfrm>
            <a:prstGeom prst="rect">
              <a:avLst/>
            </a:prstGeom>
          </p:spPr>
          <p:txBody>
            <a:bodyPr wrap="none">
              <a:spAutoFit/>
            </a:bodyPr>
            <a:lstStyle/>
            <a:p>
              <a:r>
                <a:rPr lang="zh-CN" altLang="en-US" sz="2200" b="1" dirty="0"/>
                <a:t>面电荷密度</a:t>
              </a:r>
            </a:p>
          </p:txBody>
        </p:sp>
      </p:grpSp>
      <p:sp>
        <p:nvSpPr>
          <p:cNvPr id="14350" name="Text Box 59"/>
          <p:cNvSpPr txBox="1">
            <a:spLocks noChangeArrowheads="1"/>
          </p:cNvSpPr>
          <p:nvPr/>
        </p:nvSpPr>
        <p:spPr bwMode="auto">
          <a:xfrm>
            <a:off x="830715" y="5346531"/>
            <a:ext cx="1592400" cy="433068"/>
          </a:xfrm>
          <a:prstGeom prst="rect">
            <a:avLst/>
          </a:prstGeom>
          <a:noFill/>
          <a:ln w="38100">
            <a:noFill/>
            <a:miter lim="800000"/>
            <a:headEnd/>
            <a:tailEnd type="none" w="sm" len="lg"/>
          </a:ln>
        </p:spPr>
        <p:txBody>
          <a:bodyPr wrap="none" lIns="90000" tIns="46800" rIns="90000" bIns="46800" anchor="ctr">
            <a:spAutoFit/>
          </a:bodyPr>
          <a:lstStyle/>
          <a:p>
            <a:r>
              <a:rPr kumimoji="1" lang="zh-CN" altLang="en-US" sz="2200" b="1" dirty="0"/>
              <a:t>圆盘的磁矩</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4E46640-4FEE-4EAD-9447-F03250AF7EAF}"/>
                  </a:ext>
                </a:extLst>
              </p:cNvPr>
              <p:cNvSpPr/>
              <p:nvPr/>
            </p:nvSpPr>
            <p:spPr>
              <a:xfrm>
                <a:off x="1376001" y="3291096"/>
                <a:ext cx="4301690" cy="7494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200" b="1"/>
                        <m:t>d</m:t>
                      </m:r>
                      <m:r>
                        <a:rPr lang="zh-CN" altLang="en-US" sz="2200" b="1" i="1">
                          <a:latin typeface="Cambria Math" panose="02040503050406030204" pitchFamily="18" charset="0"/>
                        </a:rPr>
                        <m:t>𝑰</m:t>
                      </m:r>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m:rPr>
                              <m:nor/>
                            </m:rPr>
                            <a:rPr lang="zh-CN" altLang="en-US" sz="2200" b="1">
                              <a:latin typeface="Cambria Math" panose="02040503050406030204" pitchFamily="18" charset="0"/>
                            </a:rPr>
                            <m:t>d</m:t>
                          </m:r>
                          <m:r>
                            <a:rPr lang="zh-CN" altLang="en-US" sz="2200" b="1" i="1">
                              <a:latin typeface="Cambria Math" panose="02040503050406030204" pitchFamily="18" charset="0"/>
                            </a:rPr>
                            <m:t>𝒒</m:t>
                          </m:r>
                        </m:num>
                        <m:den>
                          <m:r>
                            <m:rPr>
                              <m:nor/>
                            </m:rPr>
                            <a:rPr lang="zh-CN" altLang="en-US" sz="2200" b="1">
                              <a:latin typeface="Cambria Math" panose="02040503050406030204" pitchFamily="18" charset="0"/>
                            </a:rPr>
                            <m:t>d</m:t>
                          </m:r>
                          <m:r>
                            <a:rPr lang="zh-CN" altLang="en-US" sz="2200" b="1" i="1">
                              <a:latin typeface="Cambria Math" panose="02040503050406030204" pitchFamily="18" charset="0"/>
                            </a:rPr>
                            <m:t>𝒕</m:t>
                          </m:r>
                        </m:den>
                      </m:f>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d>
                            <m:dPr>
                              <m:begChr m:val=""/>
                              <m:ctrlPr>
                                <a:rPr lang="zh-CN" altLang="en-US" sz="2200" b="1" i="1">
                                  <a:latin typeface="Cambria Math" panose="02040503050406030204" pitchFamily="18" charset="0"/>
                                </a:rPr>
                              </m:ctrlPr>
                            </m:dPr>
                            <m:e>
                              <m:r>
                                <a:rPr lang="zh-CN" altLang="en-US" sz="2200" b="1" i="1">
                                  <a:latin typeface="Cambria Math" panose="02040503050406030204" pitchFamily="18" charset="0"/>
                                </a:rPr>
                                <m:t>𝝈</m:t>
                              </m:r>
                              <m:r>
                                <a:rPr lang="zh-CN" altLang="en-US" sz="2200" b="1">
                                  <a:latin typeface="Cambria Math" panose="02040503050406030204" pitchFamily="18" charset="0"/>
                                </a:rPr>
                                <m:t>(</m:t>
                              </m:r>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𝒓</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e>
                          </m:d>
                        </m:num>
                        <m:den>
                          <m:r>
                            <a:rPr lang="zh-CN" altLang="en-US" sz="2200" b="1" i="1">
                              <a:latin typeface="Cambria Math" panose="02040503050406030204" pitchFamily="18" charset="0"/>
                            </a:rPr>
                            <m:t>𝑻</m:t>
                          </m:r>
                        </m:den>
                      </m:f>
                      <m:r>
                        <a:rPr lang="zh-CN" altLang="en-US" sz="2200" b="1">
                          <a:latin typeface="Cambria Math" panose="02040503050406030204" pitchFamily="18" charset="0"/>
                        </a:rPr>
                        <m:t>=</m:t>
                      </m:r>
                      <m:r>
                        <a:rPr lang="zh-CN" altLang="en-US" sz="2200" b="1" i="1">
                          <a:latin typeface="Cambria Math" panose="02040503050406030204" pitchFamily="18" charset="0"/>
                        </a:rPr>
                        <m:t>𝝈</m:t>
                      </m:r>
                      <m:r>
                        <a:rPr lang="zh-CN" altLang="en-US" sz="2200" b="1">
                          <a:latin typeface="Cambria Math" panose="02040503050406030204" pitchFamily="18" charset="0"/>
                        </a:rPr>
                        <m:t>(</m:t>
                      </m:r>
                      <m:r>
                        <a:rPr lang="zh-CN" altLang="en-US" sz="2200" b="1" i="1">
                          <a:latin typeface="Cambria Math" panose="02040503050406030204" pitchFamily="18" charset="0"/>
                        </a:rPr>
                        <m:t>𝒓</m:t>
                      </m:r>
                      <m:r>
                        <a:rPr lang="zh-CN" altLang="en-US" sz="2200" b="1" i="1">
                          <a:latin typeface="Cambria Math" panose="02040503050406030204" pitchFamily="18" charset="0"/>
                        </a:rPr>
                        <m:t>𝝎</m:t>
                      </m:r>
                      <m:r>
                        <a:rPr lang="zh-CN" altLang="en-US" sz="2200" b="1">
                          <a:latin typeface="Cambria Math" panose="02040503050406030204" pitchFamily="18" charset="0"/>
                        </a:rPr>
                        <m:t>)</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oMath>
                  </m:oMathPara>
                </a14:m>
                <a:endParaRPr lang="zh-CN" altLang="en-US" sz="2200" b="1" dirty="0"/>
              </a:p>
            </p:txBody>
          </p:sp>
        </mc:Choice>
        <mc:Fallback xmlns="">
          <p:sp>
            <p:nvSpPr>
              <p:cNvPr id="2" name="矩形 1">
                <a:extLst>
                  <a:ext uri="{FF2B5EF4-FFF2-40B4-BE49-F238E27FC236}">
                    <a16:creationId xmlns:a16="http://schemas.microsoft.com/office/drawing/2014/main" id="{B4E46640-4FEE-4EAD-9447-F03250AF7EAF}"/>
                  </a:ext>
                </a:extLst>
              </p:cNvPr>
              <p:cNvSpPr>
                <a:spLocks noRot="1" noChangeAspect="1" noMove="1" noResize="1" noEditPoints="1" noAdjustHandles="1" noChangeArrowheads="1" noChangeShapeType="1" noTextEdit="1"/>
              </p:cNvSpPr>
              <p:nvPr/>
            </p:nvSpPr>
            <p:spPr>
              <a:xfrm>
                <a:off x="1376001" y="3291096"/>
                <a:ext cx="4301690" cy="74943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F76D9C7-BFCC-4AF8-A11C-5C939C78B385}"/>
                  </a:ext>
                </a:extLst>
              </p:cNvPr>
              <p:cNvSpPr/>
              <p:nvPr/>
            </p:nvSpPr>
            <p:spPr>
              <a:xfrm>
                <a:off x="984574" y="4227338"/>
                <a:ext cx="6715968" cy="8601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𝐝</m:t>
                      </m:r>
                      <m:r>
                        <a:rPr lang="zh-CN" altLang="en-US" sz="2200" b="1" i="1">
                          <a:latin typeface="Cambria Math" panose="02040503050406030204" pitchFamily="18" charset="0"/>
                        </a:rPr>
                        <m:t>𝑩</m:t>
                      </m:r>
                      <m:r>
                        <a:rPr lang="zh-CN" altLang="en-US" sz="2200" b="1" i="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i="1">
                                  <a:latin typeface="Cambria Math" panose="02040503050406030204" pitchFamily="18" charset="0"/>
                                </a:rPr>
                                <m:t>𝟎</m:t>
                              </m:r>
                            </m:sub>
                          </m:sSub>
                          <m:r>
                            <a:rPr lang="zh-CN" altLang="en-US" sz="2200" b="1">
                              <a:latin typeface="Cambria Math" panose="02040503050406030204" pitchFamily="18" charset="0"/>
                            </a:rPr>
                            <m:t>𝐝</m:t>
                          </m:r>
                          <m:r>
                            <a:rPr lang="zh-CN" altLang="en-US" sz="2200" b="1" i="1">
                              <a:latin typeface="Cambria Math" panose="02040503050406030204" pitchFamily="18" charset="0"/>
                            </a:rPr>
                            <m:t>𝑰</m:t>
                          </m:r>
                        </m:num>
                        <m:den>
                          <m:r>
                            <a:rPr lang="zh-CN" altLang="en-US" sz="2200" b="1" i="1">
                              <a:latin typeface="Cambria Math" panose="02040503050406030204" pitchFamily="18" charset="0"/>
                            </a:rPr>
                            <m:t>𝟐</m:t>
                          </m:r>
                          <m:r>
                            <a:rPr lang="zh-CN" altLang="en-US" sz="2200" b="1" i="1">
                              <a:latin typeface="Cambria Math" panose="02040503050406030204" pitchFamily="18" charset="0"/>
                            </a:rPr>
                            <m:t>𝒓</m:t>
                          </m:r>
                        </m:den>
                      </m:f>
                      <m:r>
                        <a:rPr lang="zh-CN" altLang="en-US" sz="2200" b="1">
                          <a:solidFill>
                            <a:srgbClr val="FF0000"/>
                          </a:solidFill>
                          <a:latin typeface="Cambria Math" panose="02040503050406030204" pitchFamily="18" charset="0"/>
                        </a:rPr>
                        <m:t>⇒</m:t>
                      </m:r>
                      <m:r>
                        <a:rPr lang="zh-CN" altLang="en-US" sz="2200" b="1" i="1">
                          <a:latin typeface="Cambria Math" panose="02040503050406030204" pitchFamily="18" charset="0"/>
                        </a:rPr>
                        <m:t>𝑩</m:t>
                      </m:r>
                      <m:r>
                        <a:rPr lang="zh-CN" altLang="en-US" sz="2200" b="1">
                          <a:latin typeface="Cambria Math" panose="02040503050406030204" pitchFamily="18" charset="0"/>
                        </a:rPr>
                        <m:t>=</m:t>
                      </m:r>
                      <m:nary>
                        <m:naryPr>
                          <m:limLoc m:val="subSup"/>
                          <m:grow m:val="on"/>
                          <m:ctrlPr>
                            <a:rPr lang="zh-CN" altLang="en-US" sz="2200" b="1" i="1">
                              <a:latin typeface="Cambria Math" panose="02040503050406030204" pitchFamily="18" charset="0"/>
                            </a:rPr>
                          </m:ctrlPr>
                        </m:naryPr>
                        <m:sub>
                          <m:r>
                            <a:rPr lang="zh-CN" altLang="en-US" sz="2200" b="1">
                              <a:latin typeface="Cambria Math" panose="02040503050406030204" pitchFamily="18" charset="0"/>
                            </a:rPr>
                            <m:t>𝟎</m:t>
                          </m:r>
                        </m:sub>
                        <m:sup>
                          <m:r>
                            <a:rPr lang="zh-CN" altLang="en-US" sz="2200" b="1" i="1">
                              <a:latin typeface="Cambria Math" panose="02040503050406030204" pitchFamily="18" charset="0"/>
                            </a:rPr>
                            <m:t>𝑹</m:t>
                          </m:r>
                        </m:sup>
                        <m:e>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r>
                                <a:rPr lang="zh-CN" altLang="en-US" sz="2200" b="1" i="1">
                                  <a:latin typeface="Cambria Math" panose="02040503050406030204" pitchFamily="18" charset="0"/>
                                </a:rPr>
                                <m:t>𝝎𝝈</m:t>
                              </m:r>
                            </m:num>
                            <m:den>
                              <m:r>
                                <a:rPr lang="zh-CN" altLang="en-US" sz="2200" b="1">
                                  <a:latin typeface="Cambria Math" panose="02040503050406030204" pitchFamily="18" charset="0"/>
                                </a:rPr>
                                <m:t>𝟐</m:t>
                              </m:r>
                            </m:den>
                          </m:f>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e>
                      </m:nary>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𝝁</m:t>
                              </m:r>
                            </m:e>
                            <m:sub>
                              <m:r>
                                <a:rPr lang="zh-CN" altLang="en-US" sz="2200" b="1">
                                  <a:latin typeface="Cambria Math" panose="02040503050406030204" pitchFamily="18" charset="0"/>
                                </a:rPr>
                                <m:t>𝟎</m:t>
                              </m:r>
                            </m:sub>
                          </m:sSub>
                          <m:r>
                            <a:rPr lang="zh-CN" altLang="en-US" sz="2200" b="1" i="1">
                              <a:latin typeface="Cambria Math" panose="02040503050406030204" pitchFamily="18" charset="0"/>
                            </a:rPr>
                            <m:t>𝝎</m:t>
                          </m:r>
                          <m:r>
                            <a:rPr lang="zh-CN" altLang="en-US" sz="2200" b="1" i="1">
                              <a:latin typeface="Cambria Math" panose="02040503050406030204" pitchFamily="18" charset="0"/>
                            </a:rPr>
                            <m:t>𝒒</m:t>
                          </m:r>
                        </m:num>
                        <m:den>
                          <m:r>
                            <a:rPr lang="zh-CN" altLang="en-US" sz="2200" b="1">
                              <a:latin typeface="Cambria Math" panose="02040503050406030204" pitchFamily="18" charset="0"/>
                            </a:rPr>
                            <m:t>𝟐</m:t>
                          </m:r>
                          <m:r>
                            <a:rPr lang="zh-CN" altLang="en-US" sz="2200" b="1" i="1">
                              <a:latin typeface="Cambria Math" panose="02040503050406030204" pitchFamily="18" charset="0"/>
                            </a:rPr>
                            <m:t>𝝅</m:t>
                          </m:r>
                          <m:r>
                            <a:rPr lang="zh-CN" altLang="en-US" sz="2200" b="1" i="1">
                              <a:latin typeface="Cambria Math" panose="02040503050406030204" pitchFamily="18" charset="0"/>
                            </a:rPr>
                            <m:t>𝑹</m:t>
                          </m:r>
                        </m:den>
                      </m:f>
                    </m:oMath>
                  </m:oMathPara>
                </a14:m>
                <a:endParaRPr lang="zh-CN" altLang="en-US" sz="2200" b="1" dirty="0"/>
              </a:p>
            </p:txBody>
          </p:sp>
        </mc:Choice>
        <mc:Fallback xmlns="">
          <p:sp>
            <p:nvSpPr>
              <p:cNvPr id="3" name="矩形 2">
                <a:extLst>
                  <a:ext uri="{FF2B5EF4-FFF2-40B4-BE49-F238E27FC236}">
                    <a16:creationId xmlns:a16="http://schemas.microsoft.com/office/drawing/2014/main" id="{0F76D9C7-BFCC-4AF8-A11C-5C939C78B385}"/>
                  </a:ext>
                </a:extLst>
              </p:cNvPr>
              <p:cNvSpPr>
                <a:spLocks noRot="1" noChangeAspect="1" noMove="1" noResize="1" noEditPoints="1" noAdjustHandles="1" noChangeArrowheads="1" noChangeShapeType="1" noTextEdit="1"/>
              </p:cNvSpPr>
              <p:nvPr/>
            </p:nvSpPr>
            <p:spPr>
              <a:xfrm>
                <a:off x="984574" y="4227338"/>
                <a:ext cx="6715968" cy="86017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F00001D-6104-4665-A438-21B4CD8BCB56}"/>
                  </a:ext>
                </a:extLst>
              </p:cNvPr>
              <p:cNvSpPr/>
              <p:nvPr/>
            </p:nvSpPr>
            <p:spPr>
              <a:xfrm>
                <a:off x="2371784" y="5179419"/>
                <a:ext cx="1876283" cy="7847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𝒑</m:t>
                          </m:r>
                        </m:e>
                        <m:sub>
                          <m:r>
                            <a:rPr lang="zh-CN" altLang="en-US" sz="2200" b="1" i="1">
                              <a:latin typeface="Cambria Math" panose="02040503050406030204" pitchFamily="18" charset="0"/>
                            </a:rPr>
                            <m:t>𝒎</m:t>
                          </m:r>
                        </m:sub>
                      </m:sSub>
                      <m:r>
                        <a:rPr lang="zh-CN" altLang="en-US" sz="2200" b="1">
                          <a:latin typeface="Cambria Math" panose="02040503050406030204" pitchFamily="18" charset="0"/>
                        </a:rPr>
                        <m:t>=</m:t>
                      </m:r>
                      <m:nary>
                        <m:naryPr>
                          <m:grow m:val="on"/>
                          <m:subHide m:val="on"/>
                          <m:supHide m:val="on"/>
                          <m:ctrlPr>
                            <a:rPr lang="zh-CN" altLang="en-US" sz="2200" b="1" i="1">
                              <a:latin typeface="Cambria Math" panose="02040503050406030204" pitchFamily="18" charset="0"/>
                            </a:rPr>
                          </m:ctrlPr>
                        </m:naryPr>
                        <m:sub/>
                        <m:sup/>
                        <m:e>
                          <m:r>
                            <m:rPr>
                              <m:nor/>
                            </m:rPr>
                            <a:rPr lang="zh-CN" altLang="en-US" sz="2200" b="1">
                              <a:latin typeface="Cambria Math" panose="02040503050406030204" pitchFamily="18" charset="0"/>
                            </a:rPr>
                            <m:t>d</m:t>
                          </m:r>
                          <m:r>
                            <a:rPr lang="zh-CN" altLang="en-US" sz="2200" b="1" i="1">
                              <a:latin typeface="Cambria Math" panose="02040503050406030204" pitchFamily="18" charset="0"/>
                            </a:rPr>
                            <m:t>𝑰</m:t>
                          </m:r>
                          <m:r>
                            <a:rPr lang="zh-CN" altLang="en-US" sz="2200" b="1">
                              <a:latin typeface="Cambria Math" panose="02040503050406030204" pitchFamily="18" charset="0"/>
                            </a:rPr>
                            <m:t>⋅</m:t>
                          </m:r>
                          <m:r>
                            <a:rPr lang="zh-CN" altLang="en-US" sz="2200" b="1" i="1">
                              <a:latin typeface="Cambria Math" panose="02040503050406030204" pitchFamily="18" charset="0"/>
                            </a:rPr>
                            <m:t>𝑺</m:t>
                          </m:r>
                        </m:e>
                      </m:nary>
                    </m:oMath>
                  </m:oMathPara>
                </a14:m>
                <a:endParaRPr lang="zh-CN" altLang="en-US" sz="2200" b="1" dirty="0"/>
              </a:p>
            </p:txBody>
          </p:sp>
        </mc:Choice>
        <mc:Fallback xmlns="">
          <p:sp>
            <p:nvSpPr>
              <p:cNvPr id="10" name="矩形 9">
                <a:extLst>
                  <a:ext uri="{FF2B5EF4-FFF2-40B4-BE49-F238E27FC236}">
                    <a16:creationId xmlns:a16="http://schemas.microsoft.com/office/drawing/2014/main" id="{4F00001D-6104-4665-A438-21B4CD8BCB56}"/>
                  </a:ext>
                </a:extLst>
              </p:cNvPr>
              <p:cNvSpPr>
                <a:spLocks noRot="1" noChangeAspect="1" noMove="1" noResize="1" noEditPoints="1" noAdjustHandles="1" noChangeArrowheads="1" noChangeShapeType="1" noTextEdit="1"/>
              </p:cNvSpPr>
              <p:nvPr/>
            </p:nvSpPr>
            <p:spPr>
              <a:xfrm>
                <a:off x="2371784" y="5179419"/>
                <a:ext cx="1876283" cy="78476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343B9B8-DB09-420E-99C3-27677FEA7B6B}"/>
                  </a:ext>
                </a:extLst>
              </p:cNvPr>
              <p:cNvSpPr/>
              <p:nvPr/>
            </p:nvSpPr>
            <p:spPr>
              <a:xfrm>
                <a:off x="2036401" y="5947896"/>
                <a:ext cx="6327851" cy="8601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200" b="1">
                          <a:latin typeface="Cambria Math" panose="02040503050406030204" pitchFamily="18" charset="0"/>
                        </a:rPr>
                        <m:t>=</m:t>
                      </m:r>
                      <m:nary>
                        <m:naryPr>
                          <m:limLoc m:val="subSup"/>
                          <m:grow m:val="on"/>
                          <m:ctrlPr>
                            <a:rPr lang="zh-CN" altLang="en-US" sz="2200" b="1" i="1">
                              <a:latin typeface="Cambria Math" panose="02040503050406030204" pitchFamily="18" charset="0"/>
                            </a:rPr>
                          </m:ctrlPr>
                        </m:naryPr>
                        <m:sub>
                          <m:r>
                            <a:rPr lang="zh-CN" altLang="en-US" sz="2200" b="1">
                              <a:latin typeface="Cambria Math" panose="02040503050406030204" pitchFamily="18" charset="0"/>
                            </a:rPr>
                            <m:t>𝟎</m:t>
                          </m:r>
                        </m:sub>
                        <m:sup>
                          <m:r>
                            <a:rPr lang="zh-CN" altLang="en-US" sz="2200" b="1" i="1">
                              <a:latin typeface="Cambria Math" panose="02040503050406030204" pitchFamily="18" charset="0"/>
                            </a:rPr>
                            <m:t>𝑹</m:t>
                          </m:r>
                        </m:sup>
                        <m:e>
                          <m:r>
                            <m:rPr>
                              <m:nor/>
                            </m:rPr>
                            <a:rPr lang="en-US" altLang="zh-CN" sz="2200" b="1">
                              <a:latin typeface="Cambria Math" panose="02040503050406030204" pitchFamily="18" charset="0"/>
                            </a:rPr>
                            <m:t>(</m:t>
                          </m:r>
                          <m:r>
                            <m:rPr>
                              <m:nor/>
                            </m:rPr>
                            <a:rPr lang="zh-CN" altLang="en-US" sz="2200" b="1">
                              <a:latin typeface="Cambria Math" panose="02040503050406030204" pitchFamily="18" charset="0"/>
                            </a:rPr>
                            <m:t>π</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𝒓</m:t>
                              </m:r>
                            </m:e>
                            <m:sup>
                              <m:r>
                                <a:rPr lang="zh-CN" altLang="en-US" sz="2200" b="1">
                                  <a:latin typeface="Cambria Math" panose="02040503050406030204" pitchFamily="18" charset="0"/>
                                </a:rPr>
                                <m:t>𝟐</m:t>
                              </m:r>
                            </m:sup>
                          </m:sSup>
                          <m:r>
                            <a:rPr lang="zh-CN" altLang="en-US" sz="2200" b="1">
                              <a:latin typeface="Cambria Math" panose="02040503050406030204" pitchFamily="18" charset="0"/>
                            </a:rPr>
                            <m:t>)(</m:t>
                          </m:r>
                          <m:r>
                            <a:rPr lang="zh-CN" altLang="en-US" sz="2200" b="1" i="1">
                              <a:latin typeface="Cambria Math" panose="02040503050406030204" pitchFamily="18" charset="0"/>
                            </a:rPr>
                            <m:t>𝝈𝝎</m:t>
                          </m:r>
                          <m:r>
                            <a:rPr lang="zh-CN" altLang="en-US" sz="2200" b="1" i="1">
                              <a:latin typeface="Cambria Math" panose="02040503050406030204" pitchFamily="18" charset="0"/>
                            </a:rPr>
                            <m:t>𝒓</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e>
                      </m:nary>
                      <m:r>
                        <a:rPr lang="zh-CN" altLang="en-US" sz="2200" b="1">
                          <a:latin typeface="Cambria Math" panose="02040503050406030204" pitchFamily="18" charset="0"/>
                        </a:rPr>
                        <m:t>)=</m:t>
                      </m:r>
                      <m:nary>
                        <m:naryPr>
                          <m:limLoc m:val="subSup"/>
                          <m:grow m:val="on"/>
                          <m:ctrlPr>
                            <a:rPr lang="zh-CN" altLang="en-US" sz="2200" b="1" i="1">
                              <a:latin typeface="Cambria Math" panose="02040503050406030204" pitchFamily="18" charset="0"/>
                            </a:rPr>
                          </m:ctrlPr>
                        </m:naryPr>
                        <m:sub>
                          <m:r>
                            <a:rPr lang="zh-CN" altLang="en-US" sz="2200" b="1">
                              <a:latin typeface="Cambria Math" panose="02040503050406030204" pitchFamily="18" charset="0"/>
                            </a:rPr>
                            <m:t>𝟎</m:t>
                          </m:r>
                        </m:sub>
                        <m:sup>
                          <m:r>
                            <a:rPr lang="zh-CN" altLang="en-US" sz="2200" b="1" i="1">
                              <a:latin typeface="Cambria Math" panose="02040503050406030204" pitchFamily="18" charset="0"/>
                            </a:rPr>
                            <m:t>𝑹</m:t>
                          </m:r>
                        </m:sup>
                        <m:e>
                          <m:r>
                            <m:rPr>
                              <m:nor/>
                            </m:rPr>
                            <a:rPr lang="zh-CN" altLang="en-US" sz="2200" b="1">
                              <a:latin typeface="Cambria Math" panose="02040503050406030204" pitchFamily="18" charset="0"/>
                            </a:rPr>
                            <m:t>π</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𝒓</m:t>
                              </m:r>
                            </m:e>
                            <m:sup>
                              <m:r>
                                <a:rPr lang="zh-CN" altLang="en-US" sz="2200" b="1">
                                  <a:latin typeface="Cambria Math" panose="02040503050406030204" pitchFamily="18" charset="0"/>
                                </a:rPr>
                                <m:t>𝟑</m:t>
                              </m:r>
                            </m:sup>
                          </m:sSup>
                          <m:r>
                            <a:rPr lang="zh-CN" altLang="en-US" sz="2200" b="1" i="1">
                              <a:latin typeface="Cambria Math" panose="02040503050406030204" pitchFamily="18" charset="0"/>
                            </a:rPr>
                            <m:t>𝝎𝝈</m:t>
                          </m:r>
                          <m:r>
                            <m:rPr>
                              <m:nor/>
                            </m:rPr>
                            <a:rPr lang="zh-CN" altLang="en-US" sz="2200" b="1">
                              <a:latin typeface="Cambria Math" panose="02040503050406030204" pitchFamily="18" charset="0"/>
                            </a:rPr>
                            <m:t>d</m:t>
                          </m:r>
                          <m:r>
                            <a:rPr lang="zh-CN" altLang="en-US" sz="2200" b="1" i="1">
                              <a:latin typeface="Cambria Math" panose="02040503050406030204" pitchFamily="18" charset="0"/>
                            </a:rPr>
                            <m:t>𝒓</m:t>
                          </m:r>
                        </m:e>
                      </m:nary>
                      <m:r>
                        <a:rPr lang="zh-CN" altLang="en-US" sz="2200" b="1">
                          <a:latin typeface="Cambria Math" panose="02040503050406030204" pitchFamily="18" charset="0"/>
                        </a:rPr>
                        <m:t>=</m:t>
                      </m:r>
                      <m:f>
                        <m:fPr>
                          <m:ctrlPr>
                            <a:rPr lang="zh-CN" altLang="en-US" sz="2200" b="1" i="1">
                              <a:latin typeface="Cambria Math" panose="02040503050406030204" pitchFamily="18" charset="0"/>
                            </a:rPr>
                          </m:ctrlPr>
                        </m:fPr>
                        <m:num>
                          <m:r>
                            <a:rPr lang="zh-CN" altLang="en-US" sz="2200" b="1">
                              <a:latin typeface="Cambria Math" panose="02040503050406030204" pitchFamily="18" charset="0"/>
                            </a:rPr>
                            <m:t>𝟏</m:t>
                          </m:r>
                        </m:num>
                        <m:den>
                          <m:r>
                            <a:rPr lang="zh-CN" altLang="en-US" sz="2200" b="1">
                              <a:latin typeface="Cambria Math" panose="02040503050406030204" pitchFamily="18" charset="0"/>
                            </a:rPr>
                            <m:t>𝟒</m:t>
                          </m:r>
                        </m:den>
                      </m:f>
                      <m:r>
                        <a:rPr lang="zh-CN" altLang="en-US" sz="2200" b="1" i="1">
                          <a:latin typeface="Cambria Math" panose="02040503050406030204" pitchFamily="18" charset="0"/>
                        </a:rPr>
                        <m:t>𝝎</m:t>
                      </m:r>
                      <m:r>
                        <a:rPr lang="zh-CN" altLang="en-US" sz="2200" b="1" i="1">
                          <a:latin typeface="Cambria Math" panose="02040503050406030204" pitchFamily="18" charset="0"/>
                        </a:rPr>
                        <m:t>𝒒</m:t>
                      </m:r>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𝑹</m:t>
                          </m:r>
                        </m:e>
                        <m:sup>
                          <m:r>
                            <a:rPr lang="zh-CN" altLang="en-US" sz="2200" b="1">
                              <a:latin typeface="Cambria Math" panose="02040503050406030204" pitchFamily="18" charset="0"/>
                            </a:rPr>
                            <m:t>𝟐</m:t>
                          </m:r>
                        </m:sup>
                      </m:sSup>
                    </m:oMath>
                  </m:oMathPara>
                </a14:m>
                <a:endParaRPr lang="zh-CN" altLang="en-US" sz="2200" b="1" dirty="0"/>
              </a:p>
            </p:txBody>
          </p:sp>
        </mc:Choice>
        <mc:Fallback xmlns="">
          <p:sp>
            <p:nvSpPr>
              <p:cNvPr id="11" name="矩形 10">
                <a:extLst>
                  <a:ext uri="{FF2B5EF4-FFF2-40B4-BE49-F238E27FC236}">
                    <a16:creationId xmlns:a16="http://schemas.microsoft.com/office/drawing/2014/main" id="{A343B9B8-DB09-420E-99C3-27677FEA7B6B}"/>
                  </a:ext>
                </a:extLst>
              </p:cNvPr>
              <p:cNvSpPr>
                <a:spLocks noRot="1" noChangeAspect="1" noMove="1" noResize="1" noEditPoints="1" noAdjustHandles="1" noChangeArrowheads="1" noChangeShapeType="1" noTextEdit="1"/>
              </p:cNvSpPr>
              <p:nvPr/>
            </p:nvSpPr>
            <p:spPr>
              <a:xfrm>
                <a:off x="2036401" y="5947896"/>
                <a:ext cx="6327851" cy="860172"/>
              </a:xfrm>
              <a:prstGeom prst="rect">
                <a:avLst/>
              </a:prstGeom>
              <a:blipFill>
                <a:blip r:embed="rId9"/>
                <a:stretch>
                  <a:fillRect/>
                </a:stretch>
              </a:blipFill>
            </p:spPr>
            <p:txBody>
              <a:bodyPr/>
              <a:lstStyle/>
              <a:p>
                <a:r>
                  <a:rPr lang="zh-CN" altLang="en-US">
                    <a:noFill/>
                  </a:rPr>
                  <a:t> </a:t>
                </a:r>
              </a:p>
            </p:txBody>
          </p:sp>
        </mc:Fallback>
      </mc:AlternateContent>
      <p:sp>
        <p:nvSpPr>
          <p:cNvPr id="42" name="矩形 41">
            <a:extLst>
              <a:ext uri="{FF2B5EF4-FFF2-40B4-BE49-F238E27FC236}">
                <a16:creationId xmlns:a16="http://schemas.microsoft.com/office/drawing/2014/main" id="{042CFD79-BC11-45EC-A265-985461018929}"/>
              </a:ext>
            </a:extLst>
          </p:cNvPr>
          <p:cNvSpPr/>
          <p:nvPr/>
        </p:nvSpPr>
        <p:spPr>
          <a:xfrm>
            <a:off x="406059" y="767538"/>
            <a:ext cx="2787943" cy="430887"/>
          </a:xfrm>
          <a:prstGeom prst="rect">
            <a:avLst/>
          </a:prstGeom>
        </p:spPr>
        <p:txBody>
          <a:bodyPr wrap="none">
            <a:spAutoFit/>
          </a:bodyPr>
          <a:lstStyle/>
          <a:p>
            <a:pPr marL="342900" indent="-342900">
              <a:buFont typeface="Wingdings" panose="05000000000000000000" pitchFamily="2" charset="2"/>
              <a:buChar char="u"/>
            </a:pPr>
            <a:r>
              <a:rPr kumimoji="1" lang="zh-CN" altLang="en-US" sz="2200" b="1" dirty="0">
                <a:solidFill>
                  <a:srgbClr val="660066"/>
                </a:solidFill>
              </a:rPr>
              <a:t>圆电流问题的引申</a:t>
            </a:r>
            <a:endParaRPr lang="zh-CN" altLang="en-US" sz="2200" dirty="0">
              <a:solidFill>
                <a:srgbClr val="660066"/>
              </a:solidFill>
            </a:endParaRPr>
          </a:p>
        </p:txBody>
      </p:sp>
      <p:sp>
        <p:nvSpPr>
          <p:cNvPr id="41" name="文本框 40">
            <a:extLst>
              <a:ext uri="{FF2B5EF4-FFF2-40B4-BE49-F238E27FC236}">
                <a16:creationId xmlns:a16="http://schemas.microsoft.com/office/drawing/2014/main" id="{FE97BA9C-6617-411B-AFE9-21C450945ED1}"/>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886074" y="4509290"/>
            <a:ext cx="3209926" cy="1250953"/>
            <a:chOff x="379" y="1372"/>
            <a:chExt cx="2022" cy="788"/>
          </a:xfrm>
        </p:grpSpPr>
        <p:grpSp>
          <p:nvGrpSpPr>
            <p:cNvPr id="17425" name="Group 17"/>
            <p:cNvGrpSpPr>
              <a:grpSpLocks/>
            </p:cNvGrpSpPr>
            <p:nvPr/>
          </p:nvGrpSpPr>
          <p:grpSpPr bwMode="auto">
            <a:xfrm>
              <a:off x="379" y="1372"/>
              <a:ext cx="2022" cy="346"/>
              <a:chOff x="379" y="1372"/>
              <a:chExt cx="2022" cy="346"/>
            </a:xfrm>
          </p:grpSpPr>
          <p:sp>
            <p:nvSpPr>
              <p:cNvPr id="17428" name="Text Box 10"/>
              <p:cNvSpPr txBox="1">
                <a:spLocks noChangeArrowheads="1"/>
              </p:cNvSpPr>
              <p:nvPr/>
            </p:nvSpPr>
            <p:spPr bwMode="auto">
              <a:xfrm>
                <a:off x="379" y="1445"/>
                <a:ext cx="912" cy="273"/>
              </a:xfrm>
              <a:prstGeom prst="rect">
                <a:avLst/>
              </a:prstGeom>
              <a:noFill/>
              <a:ln w="38100">
                <a:noFill/>
                <a:miter lim="800000"/>
                <a:headEnd/>
                <a:tailEnd type="none" w="sm" len="lg"/>
              </a:ln>
            </p:spPr>
            <p:txBody>
              <a:bodyPr lIns="90000" tIns="46800" rIns="90000" bIns="46800">
                <a:spAutoFit/>
              </a:bodyPr>
              <a:lstStyle/>
              <a:p>
                <a:r>
                  <a:rPr kumimoji="1" lang="zh-CN" altLang="en-US" sz="2200" b="1" dirty="0">
                    <a:solidFill>
                      <a:srgbClr val="660066"/>
                    </a:solidFill>
                  </a:rPr>
                  <a:t>积分形式 </a:t>
                </a:r>
              </a:p>
            </p:txBody>
          </p:sp>
          <mc:AlternateContent xmlns:mc="http://schemas.openxmlformats.org/markup-compatibility/2006" xmlns:a14="http://schemas.microsoft.com/office/drawing/2010/main">
            <mc:Choice Requires="a14">
              <p:sp>
                <p:nvSpPr>
                  <p:cNvPr id="17414" name="Object 11"/>
                  <p:cNvSpPr txBox="1"/>
                  <p:nvPr/>
                </p:nvSpPr>
                <p:spPr bwMode="auto">
                  <a:xfrm>
                    <a:off x="1165" y="1372"/>
                    <a:ext cx="1236" cy="307"/>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200" b="1" i="1">
                                  <a:solidFill>
                                    <a:srgbClr val="000000"/>
                                  </a:solidFill>
                                  <a:latin typeface="Cambria Math" panose="02040503050406030204" pitchFamily="18" charset="0"/>
                                </a:rPr>
                              </m:ctrlPr>
                            </m:naryPr>
                            <m:sub>
                              <m:r>
                                <a:rPr lang="zh-CN" altLang="en-US" sz="2200" b="1" i="1">
                                  <a:solidFill>
                                    <a:srgbClr val="000000"/>
                                  </a:solidFill>
                                  <a:latin typeface="Cambria Math" panose="02040503050406030204" pitchFamily="18" charset="0"/>
                                </a:rPr>
                                <m:t>𝑺</m:t>
                              </m:r>
                            </m:sub>
                            <m:sup/>
                            <m:e>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r>
                                <a:rPr lang="zh-CN" altLang="en-US" sz="2200" b="1">
                                  <a:solidFill>
                                    <a:srgbClr val="000000"/>
                                  </a:solidFill>
                                  <a:latin typeface="Cambria Math" panose="02040503050406030204" pitchFamily="18" charset="0"/>
                                </a:rPr>
                                <m:t>𝐝</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𝒔</m:t>
                                  </m:r>
                                </m:e>
                              </m:acc>
                            </m:e>
                          </m:nary>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𝟎</m:t>
                          </m:r>
                        </m:oMath>
                      </m:oMathPara>
                    </a14:m>
                    <a:endParaRPr lang="zh-CN" altLang="en-US" sz="2200" b="1" dirty="0"/>
                  </a:p>
                </p:txBody>
              </p:sp>
            </mc:Choice>
            <mc:Fallback xmlns="">
              <p:sp>
                <p:nvSpPr>
                  <p:cNvPr id="17414" name="Object 11"/>
                  <p:cNvSpPr txBox="1">
                    <a:spLocks noRot="1" noChangeAspect="1" noMove="1" noResize="1" noEditPoints="1" noAdjustHandles="1" noChangeArrowheads="1" noChangeShapeType="1" noTextEdit="1"/>
                  </p:cNvSpPr>
                  <p:nvPr/>
                </p:nvSpPr>
                <p:spPr bwMode="auto">
                  <a:xfrm>
                    <a:off x="1165" y="1372"/>
                    <a:ext cx="1236" cy="307"/>
                  </a:xfrm>
                  <a:prstGeom prst="rect">
                    <a:avLst/>
                  </a:prstGeom>
                  <a:blipFill>
                    <a:blip r:embed="rId2"/>
                    <a:stretch>
                      <a:fillRect b="-48750"/>
                    </a:stretch>
                  </a:blipFill>
                </p:spPr>
                <p:txBody>
                  <a:bodyPr/>
                  <a:lstStyle/>
                  <a:p>
                    <a:r>
                      <a:rPr lang="zh-CN" altLang="en-US">
                        <a:noFill/>
                      </a:rPr>
                      <a:t> </a:t>
                    </a:r>
                  </a:p>
                </p:txBody>
              </p:sp>
            </mc:Fallback>
          </mc:AlternateContent>
        </p:grpSp>
        <p:grpSp>
          <p:nvGrpSpPr>
            <p:cNvPr id="17426" name="Group 16"/>
            <p:cNvGrpSpPr>
              <a:grpSpLocks/>
            </p:cNvGrpSpPr>
            <p:nvPr/>
          </p:nvGrpSpPr>
          <p:grpSpPr bwMode="auto">
            <a:xfrm>
              <a:off x="398" y="1887"/>
              <a:ext cx="1735" cy="273"/>
              <a:chOff x="398" y="1865"/>
              <a:chExt cx="1735" cy="273"/>
            </a:xfrm>
          </p:grpSpPr>
          <p:sp>
            <p:nvSpPr>
              <p:cNvPr id="17427" name="Text Box 13"/>
              <p:cNvSpPr txBox="1">
                <a:spLocks noChangeArrowheads="1"/>
              </p:cNvSpPr>
              <p:nvPr/>
            </p:nvSpPr>
            <p:spPr bwMode="auto">
              <a:xfrm>
                <a:off x="398" y="1865"/>
                <a:ext cx="912" cy="273"/>
              </a:xfrm>
              <a:prstGeom prst="rect">
                <a:avLst/>
              </a:prstGeom>
              <a:noFill/>
              <a:ln w="38100">
                <a:noFill/>
                <a:miter lim="800000"/>
                <a:headEnd/>
                <a:tailEnd type="none" w="sm" len="lg"/>
              </a:ln>
            </p:spPr>
            <p:txBody>
              <a:bodyPr lIns="90000" tIns="46800" rIns="90000" bIns="46800">
                <a:spAutoFit/>
              </a:bodyPr>
              <a:lstStyle/>
              <a:p>
                <a:r>
                  <a:rPr kumimoji="1" lang="zh-CN" altLang="en-US" sz="2200" b="1" dirty="0">
                    <a:solidFill>
                      <a:srgbClr val="660066"/>
                    </a:solidFill>
                  </a:rPr>
                  <a:t>微分形式 </a:t>
                </a:r>
              </a:p>
            </p:txBody>
          </p:sp>
          <mc:AlternateContent xmlns:mc="http://schemas.openxmlformats.org/markup-compatibility/2006" xmlns:a14="http://schemas.microsoft.com/office/drawing/2010/main">
            <mc:Choice Requires="a14">
              <p:sp>
                <p:nvSpPr>
                  <p:cNvPr id="17413" name="Object 14"/>
                  <p:cNvSpPr txBox="1"/>
                  <p:nvPr/>
                </p:nvSpPr>
                <p:spPr bwMode="auto">
                  <a:xfrm>
                    <a:off x="1265" y="1879"/>
                    <a:ext cx="868" cy="226"/>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200" b="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m:t>
                          </m:r>
                          <m:acc>
                            <m:accPr>
                              <m:chr m:val="⃗"/>
                              <m:ctrlPr>
                                <a:rPr lang="zh-CN" altLang="en-US" sz="2200" b="1" i="1">
                                  <a:solidFill>
                                    <a:srgbClr val="000000"/>
                                  </a:solidFill>
                                  <a:latin typeface="Cambria Math" panose="02040503050406030204" pitchFamily="18" charset="0"/>
                                </a:rPr>
                              </m:ctrlPr>
                            </m:accPr>
                            <m:e>
                              <m:r>
                                <a:rPr lang="zh-CN" altLang="en-US" sz="2200" b="1" i="1">
                                  <a:solidFill>
                                    <a:srgbClr val="000000"/>
                                  </a:solidFill>
                                  <a:latin typeface="Cambria Math" panose="02040503050406030204" pitchFamily="18" charset="0"/>
                                </a:rPr>
                                <m:t>𝑩</m:t>
                              </m:r>
                            </m:e>
                          </m:acc>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𝟎</m:t>
                          </m:r>
                        </m:oMath>
                      </m:oMathPara>
                    </a14:m>
                    <a:endParaRPr lang="zh-CN" altLang="en-US" sz="2200" b="1" dirty="0"/>
                  </a:p>
                </p:txBody>
              </p:sp>
            </mc:Choice>
            <mc:Fallback xmlns="">
              <p:sp>
                <p:nvSpPr>
                  <p:cNvPr id="17413" name="Object 14"/>
                  <p:cNvSpPr txBox="1">
                    <a:spLocks noRot="1" noChangeAspect="1" noMove="1" noResize="1" noEditPoints="1" noAdjustHandles="1" noChangeArrowheads="1" noChangeShapeType="1" noTextEdit="1"/>
                  </p:cNvSpPr>
                  <p:nvPr/>
                </p:nvSpPr>
                <p:spPr bwMode="auto">
                  <a:xfrm>
                    <a:off x="1265" y="1879"/>
                    <a:ext cx="868" cy="226"/>
                  </a:xfrm>
                  <a:prstGeom prst="rect">
                    <a:avLst/>
                  </a:prstGeom>
                  <a:blipFill>
                    <a:blip r:embed="rId3"/>
                    <a:stretch>
                      <a:fillRect b="-25424"/>
                    </a:stretch>
                  </a:blipFill>
                </p:spPr>
                <p:txBody>
                  <a:bodyPr/>
                  <a:lstStyle/>
                  <a:p>
                    <a:r>
                      <a:rPr lang="zh-CN" altLang="en-US">
                        <a:noFill/>
                      </a:rPr>
                      <a:t> </a:t>
                    </a:r>
                  </a:p>
                </p:txBody>
              </p:sp>
            </mc:Fallback>
          </mc:AlternateContent>
        </p:grpSp>
      </p:grpSp>
      <p:sp>
        <p:nvSpPr>
          <p:cNvPr id="142351" name="Text Box 15"/>
          <p:cNvSpPr txBox="1">
            <a:spLocks noChangeArrowheads="1"/>
          </p:cNvSpPr>
          <p:nvPr/>
        </p:nvSpPr>
        <p:spPr bwMode="auto">
          <a:xfrm>
            <a:off x="6745956" y="4803610"/>
            <a:ext cx="3045117" cy="433068"/>
          </a:xfrm>
          <a:prstGeom prst="rect">
            <a:avLst/>
          </a:prstGeom>
          <a:noFill/>
          <a:ln w="9525">
            <a:noFill/>
            <a:miter lim="800000"/>
            <a:headEnd/>
            <a:tailEnd type="none" w="sm" len="lg"/>
          </a:ln>
        </p:spPr>
        <p:txBody>
          <a:bodyPr wrap="square" lIns="90000" tIns="46800" rIns="90000" bIns="46800">
            <a:spAutoFit/>
          </a:bodyPr>
          <a:lstStyle/>
          <a:p>
            <a:r>
              <a:rPr kumimoji="1" lang="zh-CN" altLang="en-US" sz="2200" b="1" dirty="0">
                <a:solidFill>
                  <a:srgbClr val="006600"/>
                </a:solidFill>
              </a:rPr>
              <a:t>结论：磁场是无源场</a:t>
            </a:r>
          </a:p>
        </p:txBody>
      </p:sp>
      <p:grpSp>
        <p:nvGrpSpPr>
          <p:cNvPr id="17422" name="组合 20"/>
          <p:cNvGrpSpPr>
            <a:grpSpLocks/>
          </p:cNvGrpSpPr>
          <p:nvPr/>
        </p:nvGrpSpPr>
        <p:grpSpPr bwMode="auto">
          <a:xfrm>
            <a:off x="1691900" y="3384326"/>
            <a:ext cx="5344274" cy="583786"/>
            <a:chOff x="728556" y="756739"/>
            <a:chExt cx="4149808" cy="583786"/>
          </a:xfrm>
        </p:grpSpPr>
        <mc:AlternateContent xmlns:mc="http://schemas.openxmlformats.org/markup-compatibility/2006" xmlns:a14="http://schemas.microsoft.com/office/drawing/2010/main">
          <mc:Choice Requires="a14">
            <p:sp>
              <p:nvSpPr>
                <p:cNvPr id="96264" name="Object 73"/>
                <p:cNvSpPr txBox="1"/>
                <p:nvPr/>
              </p:nvSpPr>
              <p:spPr bwMode="auto">
                <a:xfrm>
                  <a:off x="1310812" y="756739"/>
                  <a:ext cx="3567552" cy="5556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b="1" i="1">
                                <a:solidFill>
                                  <a:srgbClr val="006600"/>
                                </a:solidFill>
                                <a:latin typeface="Cambria Math" panose="02040503050406030204" pitchFamily="18" charset="0"/>
                              </a:rPr>
                            </m:ctrlPr>
                          </m:sSubPr>
                          <m:e>
                            <m:r>
                              <a:rPr lang="zh-CN" altLang="en-US" sz="2200" b="1" i="1">
                                <a:solidFill>
                                  <a:srgbClr val="006600"/>
                                </a:solidFill>
                                <a:latin typeface="Cambria Math" panose="02040503050406030204" pitchFamily="18" charset="0"/>
                              </a:rPr>
                              <m:t>𝜱</m:t>
                            </m:r>
                          </m:e>
                          <m:sub>
                            <m:r>
                              <a:rPr lang="zh-CN" altLang="en-US" sz="2200" b="1" i="1">
                                <a:solidFill>
                                  <a:srgbClr val="006600"/>
                                </a:solidFill>
                                <a:latin typeface="Cambria Math" panose="02040503050406030204" pitchFamily="18" charset="0"/>
                              </a:rPr>
                              <m:t>𝒎</m:t>
                            </m:r>
                          </m:sub>
                        </m:sSub>
                        <m:r>
                          <a:rPr lang="zh-CN" altLang="en-US" sz="2200" b="1" i="1">
                            <a:solidFill>
                              <a:srgbClr val="006600"/>
                            </a:solidFill>
                            <a:latin typeface="Cambria Math" panose="02040503050406030204" pitchFamily="18" charset="0"/>
                          </a:rPr>
                          <m:t>=</m:t>
                        </m:r>
                        <m:nary>
                          <m:naryPr>
                            <m:supHide m:val="on"/>
                            <m:ctrlPr>
                              <a:rPr lang="zh-CN" altLang="en-US" sz="2200" b="1" i="1">
                                <a:solidFill>
                                  <a:srgbClr val="006600"/>
                                </a:solidFill>
                                <a:latin typeface="Cambria Math" panose="02040503050406030204" pitchFamily="18" charset="0"/>
                              </a:rPr>
                            </m:ctrlPr>
                          </m:naryPr>
                          <m:sub>
                            <m:r>
                              <a:rPr lang="zh-CN" altLang="en-US" sz="2200" b="1" i="1">
                                <a:solidFill>
                                  <a:srgbClr val="006600"/>
                                </a:solidFill>
                                <a:latin typeface="Cambria Math" panose="02040503050406030204" pitchFamily="18" charset="0"/>
                              </a:rPr>
                              <m:t>𝒔</m:t>
                            </m:r>
                          </m:sub>
                          <m:sup/>
                          <m:e>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𝑩</m:t>
                                </m:r>
                              </m:e>
                            </m:acc>
                            <m:r>
                              <a:rPr lang="zh-CN" altLang="en-US" sz="2200" b="1" i="1">
                                <a:solidFill>
                                  <a:srgbClr val="006600"/>
                                </a:solidFill>
                                <a:latin typeface="Cambria Math" panose="02040503050406030204" pitchFamily="18" charset="0"/>
                              </a:rPr>
                              <m:t>⋅</m:t>
                            </m:r>
                            <m:r>
                              <a:rPr lang="zh-CN" altLang="en-US" sz="2200" b="1">
                                <a:solidFill>
                                  <a:srgbClr val="006600"/>
                                </a:solidFill>
                                <a:latin typeface="Cambria Math" panose="02040503050406030204" pitchFamily="18" charset="0"/>
                              </a:rPr>
                              <m:t>𝐝</m:t>
                            </m:r>
                            <m:acc>
                              <m:accPr>
                                <m:chr m:val="⃗"/>
                                <m:ctrlPr>
                                  <a:rPr lang="zh-CN" altLang="en-US" sz="2200" b="1" i="1">
                                    <a:solidFill>
                                      <a:srgbClr val="006600"/>
                                    </a:solidFill>
                                    <a:latin typeface="Cambria Math" panose="02040503050406030204" pitchFamily="18" charset="0"/>
                                  </a:rPr>
                                </m:ctrlPr>
                              </m:accPr>
                              <m:e>
                                <m:r>
                                  <a:rPr lang="zh-CN" altLang="en-US" sz="2200" b="1" i="1">
                                    <a:solidFill>
                                      <a:srgbClr val="006600"/>
                                    </a:solidFill>
                                    <a:latin typeface="Cambria Math" panose="02040503050406030204" pitchFamily="18" charset="0"/>
                                  </a:rPr>
                                  <m:t>𝒔</m:t>
                                </m:r>
                              </m:e>
                            </m:acc>
                          </m:e>
                        </m:nary>
                        <m:r>
                          <a:rPr lang="zh-CN" altLang="en-US" sz="2200" b="1" i="1">
                            <a:solidFill>
                              <a:srgbClr val="006600"/>
                            </a:solidFill>
                            <a:latin typeface="Cambria Math" panose="02040503050406030204" pitchFamily="18" charset="0"/>
                          </a:rPr>
                          <m:t>=</m:t>
                        </m:r>
                        <m:nary>
                          <m:naryPr>
                            <m:supHide m:val="on"/>
                            <m:ctrlPr>
                              <a:rPr lang="zh-CN" altLang="en-US" sz="2200" b="1" i="1">
                                <a:solidFill>
                                  <a:srgbClr val="006600"/>
                                </a:solidFill>
                                <a:latin typeface="Cambria Math" panose="02040503050406030204" pitchFamily="18" charset="0"/>
                              </a:rPr>
                            </m:ctrlPr>
                          </m:naryPr>
                          <m:sub>
                            <m:r>
                              <a:rPr lang="zh-CN" altLang="en-US" sz="2200" b="1" i="1">
                                <a:solidFill>
                                  <a:srgbClr val="006600"/>
                                </a:solidFill>
                                <a:latin typeface="Cambria Math" panose="02040503050406030204" pitchFamily="18" charset="0"/>
                              </a:rPr>
                              <m:t>𝒔</m:t>
                            </m:r>
                          </m:sub>
                          <m:sup/>
                          <m:e>
                            <m:r>
                              <a:rPr lang="zh-CN" altLang="en-US" sz="2200" b="1">
                                <a:solidFill>
                                  <a:srgbClr val="006600"/>
                                </a:solidFill>
                                <a:latin typeface="Cambria Math" panose="02040503050406030204" pitchFamily="18" charset="0"/>
                              </a:rPr>
                              <m:t>𝐁𝐝</m:t>
                            </m:r>
                            <m:r>
                              <a:rPr lang="zh-CN" altLang="en-US" sz="2200" b="1" i="1">
                                <a:solidFill>
                                  <a:srgbClr val="006600"/>
                                </a:solidFill>
                                <a:latin typeface="Cambria Math" panose="02040503050406030204" pitchFamily="18" charset="0"/>
                              </a:rPr>
                              <m:t>𝒔</m:t>
                            </m:r>
                            <m:func>
                              <m:funcPr>
                                <m:ctrlPr>
                                  <a:rPr lang="zh-CN" altLang="en-US" sz="2200" b="1" i="1">
                                    <a:solidFill>
                                      <a:srgbClr val="006600"/>
                                    </a:solidFill>
                                    <a:latin typeface="Cambria Math" panose="02040503050406030204" pitchFamily="18" charset="0"/>
                                  </a:rPr>
                                </m:ctrlPr>
                              </m:funcPr>
                              <m:fName>
                                <m:r>
                                  <a:rPr lang="zh-CN" altLang="en-US" sz="2200" b="1">
                                    <a:solidFill>
                                      <a:srgbClr val="006600"/>
                                    </a:solidFill>
                                    <a:latin typeface="Cambria Math" panose="02040503050406030204" pitchFamily="18" charset="0"/>
                                  </a:rPr>
                                  <m:t>𝐜𝐨𝐬</m:t>
                                </m:r>
                              </m:fName>
                              <m:e>
                                <m:r>
                                  <a:rPr lang="zh-CN" altLang="en-US" sz="2200" b="1" i="1">
                                    <a:solidFill>
                                      <a:srgbClr val="006600"/>
                                    </a:solidFill>
                                    <a:latin typeface="Cambria Math" panose="02040503050406030204" pitchFamily="18" charset="0"/>
                                  </a:rPr>
                                  <m:t>𝜽</m:t>
                                </m:r>
                              </m:e>
                            </m:func>
                          </m:e>
                        </m:nary>
                      </m:oMath>
                    </m:oMathPara>
                  </a14:m>
                  <a:endParaRPr lang="zh-CN" altLang="en-US" sz="2200" b="1" dirty="0">
                    <a:solidFill>
                      <a:srgbClr val="006600"/>
                    </a:solidFill>
                  </a:endParaRPr>
                </a:p>
              </p:txBody>
            </p:sp>
          </mc:Choice>
          <mc:Fallback xmlns="">
            <p:sp>
              <p:nvSpPr>
                <p:cNvPr id="96264" name="Object 73"/>
                <p:cNvSpPr txBox="1">
                  <a:spLocks noRot="1" noChangeAspect="1" noMove="1" noResize="1" noEditPoints="1" noAdjustHandles="1" noChangeArrowheads="1" noChangeShapeType="1" noTextEdit="1"/>
                </p:cNvSpPr>
                <p:nvPr/>
              </p:nvSpPr>
              <p:spPr bwMode="auto">
                <a:xfrm>
                  <a:off x="1310812" y="756739"/>
                  <a:ext cx="3567552" cy="555625"/>
                </a:xfrm>
                <a:prstGeom prst="rect">
                  <a:avLst/>
                </a:prstGeom>
                <a:blipFill>
                  <a:blip r:embed="rId4"/>
                  <a:stretch>
                    <a:fillRect b="-30769"/>
                  </a:stretch>
                </a:blipFill>
                <a:ln>
                  <a:noFill/>
                </a:ln>
                <a:effectLst/>
              </p:spPr>
              <p:txBody>
                <a:bodyPr/>
                <a:lstStyle/>
                <a:p>
                  <a:r>
                    <a:rPr lang="zh-CN" altLang="en-US">
                      <a:noFill/>
                    </a:rPr>
                    <a:t> </a:t>
                  </a:r>
                </a:p>
              </p:txBody>
            </p:sp>
          </mc:Fallback>
        </mc:AlternateContent>
        <p:sp>
          <p:nvSpPr>
            <p:cNvPr id="17424" name="矩形 18"/>
            <p:cNvSpPr>
              <a:spLocks noChangeArrowheads="1"/>
            </p:cNvSpPr>
            <p:nvPr/>
          </p:nvSpPr>
          <p:spPr bwMode="auto">
            <a:xfrm>
              <a:off x="728556" y="909638"/>
              <a:ext cx="1031068" cy="430887"/>
            </a:xfrm>
            <a:prstGeom prst="rect">
              <a:avLst/>
            </a:prstGeom>
            <a:noFill/>
            <a:ln w="9525">
              <a:noFill/>
              <a:miter lim="800000"/>
              <a:headEnd/>
              <a:tailEnd/>
            </a:ln>
          </p:spPr>
          <p:txBody>
            <a:bodyPr wrap="none">
              <a:spAutoFit/>
            </a:bodyPr>
            <a:lstStyle/>
            <a:p>
              <a:r>
                <a:rPr kumimoji="1" lang="zh-CN" altLang="en-US" sz="2200" b="1">
                  <a:solidFill>
                    <a:srgbClr val="006600"/>
                  </a:solidFill>
                </a:rPr>
                <a:t>磁通量</a:t>
              </a:r>
              <a:endParaRPr lang="zh-CN" altLang="en-US" sz="2200" b="1">
                <a:solidFill>
                  <a:srgbClr val="006600"/>
                </a:solidFill>
              </a:endParaRPr>
            </a:p>
          </p:txBody>
        </p:sp>
      </p:grpSp>
      <p:sp>
        <p:nvSpPr>
          <p:cNvPr id="21" name="Text Box 4">
            <a:extLst>
              <a:ext uri="{FF2B5EF4-FFF2-40B4-BE49-F238E27FC236}">
                <a16:creationId xmlns:a16="http://schemas.microsoft.com/office/drawing/2014/main" id="{E36E3FB4-1C5F-4D24-9DCA-72301C81CD2C}"/>
              </a:ext>
            </a:extLst>
          </p:cNvPr>
          <p:cNvSpPr txBox="1">
            <a:spLocks noChangeArrowheads="1"/>
          </p:cNvSpPr>
          <p:nvPr/>
        </p:nvSpPr>
        <p:spPr bwMode="auto">
          <a:xfrm>
            <a:off x="739912" y="2557335"/>
            <a:ext cx="4555204" cy="430887"/>
          </a:xfrm>
          <a:prstGeom prst="rect">
            <a:avLst/>
          </a:prstGeom>
          <a:noFill/>
          <a:ln w="19050">
            <a:noFill/>
            <a:miter lim="800000"/>
            <a:headEnd/>
            <a:tailEnd/>
          </a:ln>
        </p:spPr>
        <p:txBody>
          <a:bodyPr wrap="square">
            <a:spAutoFit/>
          </a:bodyPr>
          <a:lstStyle/>
          <a:p>
            <a:pPr eaLnBrk="0" hangingPunct="0">
              <a:defRPr/>
            </a:pPr>
            <a:r>
              <a:rPr lang="zh-CN" altLang="en-US" sz="2200" b="1" dirty="0"/>
              <a:t>（</a:t>
            </a:r>
            <a:r>
              <a:rPr lang="en-US" altLang="zh-CN" sz="2200" b="1" dirty="0"/>
              <a:t>1</a:t>
            </a:r>
            <a:r>
              <a:rPr lang="zh-CN" altLang="en-US" sz="2200" b="1" dirty="0"/>
              <a:t>） 真空中磁场的通量与散度</a:t>
            </a:r>
          </a:p>
        </p:txBody>
      </p:sp>
      <p:sp>
        <p:nvSpPr>
          <p:cNvPr id="3" name="文本框 2">
            <a:extLst>
              <a:ext uri="{FF2B5EF4-FFF2-40B4-BE49-F238E27FC236}">
                <a16:creationId xmlns:a16="http://schemas.microsoft.com/office/drawing/2014/main" id="{7E6FA605-7E88-4DB5-8EB4-29CE1B1AA095}"/>
              </a:ext>
            </a:extLst>
          </p:cNvPr>
          <p:cNvSpPr txBox="1"/>
          <p:nvPr/>
        </p:nvSpPr>
        <p:spPr>
          <a:xfrm>
            <a:off x="495749" y="837363"/>
            <a:ext cx="11200502" cy="430887"/>
          </a:xfrm>
          <a:prstGeom prst="rect">
            <a:avLst/>
          </a:prstGeom>
          <a:noFill/>
        </p:spPr>
        <p:txBody>
          <a:bodyPr wrap="none" rtlCol="0">
            <a:spAutoFit/>
          </a:bodyPr>
          <a:lstStyle/>
          <a:p>
            <a:pPr marL="342900" indent="-342900">
              <a:buFont typeface="Wingdings" panose="05000000000000000000" pitchFamily="2" charset="2"/>
              <a:buChar char="p"/>
            </a:pPr>
            <a:r>
              <a:rPr lang="zh-CN" altLang="en-US" sz="2200" b="1" dirty="0"/>
              <a:t>真空中稳恒磁场的两条性质：无源场（磁场的高斯定理），</a:t>
            </a:r>
            <a:r>
              <a:rPr lang="en-US" altLang="zh-CN" sz="2200" b="1" dirty="0"/>
              <a:t>   </a:t>
            </a:r>
            <a:r>
              <a:rPr lang="zh-CN" altLang="en-US" sz="2200" b="1" dirty="0"/>
              <a:t>有旋场（安培环路定理）</a:t>
            </a:r>
          </a:p>
        </p:txBody>
      </p:sp>
      <p:sp>
        <p:nvSpPr>
          <p:cNvPr id="17" name="文本框 16">
            <a:extLst>
              <a:ext uri="{FF2B5EF4-FFF2-40B4-BE49-F238E27FC236}">
                <a16:creationId xmlns:a16="http://schemas.microsoft.com/office/drawing/2014/main" id="{2106AC0E-F475-487C-82C4-55657367F6DB}"/>
              </a:ext>
            </a:extLst>
          </p:cNvPr>
          <p:cNvSpPr txBox="1"/>
          <p:nvPr/>
        </p:nvSpPr>
        <p:spPr>
          <a:xfrm>
            <a:off x="448124" y="1745904"/>
            <a:ext cx="8778240" cy="430887"/>
          </a:xfrm>
          <a:prstGeom prst="rect">
            <a:avLst/>
          </a:prstGeom>
          <a:noFill/>
          <a:ln w="38100">
            <a:noFill/>
            <a:miter lim="800000"/>
            <a:headEnd/>
            <a:tailEnd type="none" w="sm" len="lg"/>
          </a:ln>
        </p:spPr>
        <p:txBody>
          <a:bodyPr lIns="90000" tIns="46800" rIns="90000" bIns="46800">
            <a:spAutoFit/>
          </a:bodyPr>
          <a:lstStyle>
            <a:defPPr>
              <a:defRPr lang="zh-CN"/>
            </a:defPPr>
            <a:lvl1pPr>
              <a:defRPr kumimoji="1" sz="2200" b="1">
                <a:solidFill>
                  <a:srgbClr val="006600"/>
                </a:solidFill>
              </a:defRPr>
            </a:lvl1pPr>
          </a:lstStyle>
          <a:p>
            <a:r>
              <a:rPr lang="en-US" altLang="zh-CN" dirty="0"/>
              <a:t>3.  </a:t>
            </a:r>
            <a:r>
              <a:rPr lang="zh-CN" altLang="en-US" dirty="0"/>
              <a:t>真空中磁场的基本性质</a:t>
            </a:r>
            <a:r>
              <a:rPr lang="en-US" altLang="zh-CN" dirty="0"/>
              <a:t>——</a:t>
            </a:r>
            <a:r>
              <a:rPr lang="zh-CN" altLang="en-US" dirty="0"/>
              <a:t>高斯定理与环路定理</a:t>
            </a:r>
          </a:p>
        </p:txBody>
      </p:sp>
      <p:sp>
        <p:nvSpPr>
          <p:cNvPr id="16" name="文本框 15">
            <a:extLst>
              <a:ext uri="{FF2B5EF4-FFF2-40B4-BE49-F238E27FC236}">
                <a16:creationId xmlns:a16="http://schemas.microsoft.com/office/drawing/2014/main" id="{AA6E832F-BBF8-4911-B7A1-98019924C587}"/>
              </a:ext>
            </a:extLst>
          </p:cNvPr>
          <p:cNvSpPr txBox="1"/>
          <p:nvPr/>
        </p:nvSpPr>
        <p:spPr>
          <a:xfrm>
            <a:off x="7976078" y="60904"/>
            <a:ext cx="1114408" cy="369332"/>
          </a:xfrm>
          <a:prstGeom prst="rect">
            <a:avLst/>
          </a:prstGeom>
          <a:noFill/>
        </p:spPr>
        <p:txBody>
          <a:bodyPr wrap="none" rtlCol="0">
            <a:spAutoFit/>
          </a:bodyPr>
          <a:lstStyle/>
          <a:p>
            <a:r>
              <a:rPr lang="zh-CN" altLang="en-US" b="1" dirty="0">
                <a:solidFill>
                  <a:srgbClr val="003399"/>
                </a:solidFill>
                <a:latin typeface="Times New Roman" panose="02020603050405020304" pitchFamily="18" charset="0"/>
                <a:ea typeface="黑体" panose="02010609060101010101" pitchFamily="49" charset="-122"/>
              </a:rPr>
              <a:t>稳恒磁场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2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1" grpId="0"/>
      <p:bldP spid="21" grpId="0"/>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oc-母版s" id="{ED10690A-A312-488E-8CF5-898380A3C3CE}" vid="{52212D50-446F-4F79-AD8E-6130DE0F6C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mooc-母版s</Template>
  <TotalTime>74195</TotalTime>
  <Words>4465</Words>
  <Application>Microsoft Office PowerPoint</Application>
  <PresentationFormat>宽屏</PresentationFormat>
  <Paragraphs>758</Paragraphs>
  <Slides>63</Slides>
  <Notes>3</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63</vt:i4>
      </vt:variant>
    </vt:vector>
  </HeadingPairs>
  <TitlesOfParts>
    <vt:vector size="81" baseType="lpstr">
      <vt:lpstr>等线</vt:lpstr>
      <vt:lpstr>等线 Light</vt:lpstr>
      <vt:lpstr>黑体</vt:lpstr>
      <vt:lpstr>楷体_GB2312</vt:lpstr>
      <vt:lpstr>隶书</vt:lpstr>
      <vt:lpstr>宋体</vt:lpstr>
      <vt:lpstr>微软雅黑</vt:lpstr>
      <vt:lpstr>Arial</vt:lpstr>
      <vt:lpstr>Book Antiqua</vt:lpstr>
      <vt:lpstr>Cambria Math</vt:lpstr>
      <vt:lpstr>Garamond</vt:lpstr>
      <vt:lpstr>Times New Roman</vt:lpstr>
      <vt:lpstr>Wingdings</vt:lpstr>
      <vt:lpstr>Office 主题​​</vt:lpstr>
      <vt:lpstr>图片</vt:lpstr>
      <vt:lpstr>Equation</vt:lpstr>
      <vt:lpstr>Picture</vt:lpstr>
      <vt:lpstr>公式</vt:lpstr>
      <vt:lpstr>大学物理II 期末复习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大学物理∙热学</dc:title>
  <dc:creator>34408495@qq.com</dc:creator>
  <cp:lastModifiedBy>高 雅纯</cp:lastModifiedBy>
  <cp:revision>1776</cp:revision>
  <cp:lastPrinted>2021-05-23T01:27:16Z</cp:lastPrinted>
  <dcterms:created xsi:type="dcterms:W3CDTF">2018-01-06T11:45:55Z</dcterms:created>
  <dcterms:modified xsi:type="dcterms:W3CDTF">2021-12-30T10:43:37Z</dcterms:modified>
</cp:coreProperties>
</file>