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FF00"/>
    <a:srgbClr val="66FF33"/>
    <a:srgbClr val="99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92" autoAdjust="0"/>
  </p:normalViewPr>
  <p:slideViewPr>
    <p:cSldViewPr>
      <p:cViewPr varScale="1">
        <p:scale>
          <a:sx n="69" d="100"/>
          <a:sy n="69" d="100"/>
        </p:scale>
        <p:origin x="12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95D735E-38FD-47DE-B4D6-45F57564A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73E43-5C03-468A-8B03-F3263DAA1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99700-050C-4D0B-B291-D858AAF79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806AE-A8F2-4411-9AE4-404CFDDC9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D5879-D94D-4B4A-9139-69F49761BD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A5DB-2F89-407D-B51B-2C98E030B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F65F1-EB2F-4EF4-A55F-7C6B37022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7EB57-B8FA-4A8E-9441-E8D5AC460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822B3-181C-4979-8A3B-CC5940259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B9D2C-2FF1-46D1-ABA4-E0FC8AD21C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EC853-0E5D-4F04-94B7-2EB834538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FEA6B-DD5C-453C-8CEF-00D856A01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48B304B-5EF3-46CB-9C51-475ED4BD68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5A0D5-9081-4830-A1C6-3CD6E89E29BC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567642" y="382351"/>
            <a:ext cx="1604927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33400" y="1075840"/>
            <a:ext cx="8372475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小球静止释放，试分析以下三种情况哪一个小球滑到底部的速度最大，设滑动摩擦系数</a:t>
            </a:r>
            <a:r>
              <a:rPr lang="zh-CN" altLang="en-US" i="1" dirty="0" smtClean="0">
                <a:sym typeface="Symbol" panose="05050102010706020507" pitchFamily="18" charset="2"/>
              </a:rPr>
              <a:t> </a:t>
            </a:r>
            <a:r>
              <a:rPr lang="zh-CN" altLang="en-US" dirty="0" smtClean="0"/>
              <a:t>相同。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935596" y="2456892"/>
            <a:ext cx="2052228" cy="1224136"/>
            <a:chOff x="935596" y="2456892"/>
            <a:chExt cx="2052228" cy="1224136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935596" y="2456892"/>
              <a:ext cx="0" cy="12241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935596" y="3681028"/>
              <a:ext cx="205222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6553200" y="2563146"/>
            <a:ext cx="2052228" cy="1226165"/>
            <a:chOff x="6300192" y="2456892"/>
            <a:chExt cx="2052228" cy="1226165"/>
          </a:xfrm>
        </p:grpSpPr>
        <p:grpSp>
          <p:nvGrpSpPr>
            <p:cNvPr id="39" name="组合 38"/>
            <p:cNvGrpSpPr/>
            <p:nvPr/>
          </p:nvGrpSpPr>
          <p:grpSpPr>
            <a:xfrm>
              <a:off x="6300192" y="2458921"/>
              <a:ext cx="2052228" cy="1224136"/>
              <a:chOff x="935596" y="2456892"/>
              <a:chExt cx="2052228" cy="1224136"/>
            </a:xfrm>
          </p:grpSpPr>
          <p:cxnSp>
            <p:nvCxnSpPr>
              <p:cNvPr id="40" name="直接连接符 39"/>
              <p:cNvCxnSpPr/>
              <p:nvPr/>
            </p:nvCxnSpPr>
            <p:spPr bwMode="auto">
              <a:xfrm>
                <a:off x="935596" y="2456892"/>
                <a:ext cx="0" cy="12241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直接连接符 40"/>
              <p:cNvCxnSpPr/>
              <p:nvPr/>
            </p:nvCxnSpPr>
            <p:spPr bwMode="auto">
              <a:xfrm flipV="1">
                <a:off x="935596" y="3681028"/>
                <a:ext cx="2052228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2" name="直接连接符 41"/>
            <p:cNvCxnSpPr/>
            <p:nvPr/>
          </p:nvCxnSpPr>
          <p:spPr bwMode="auto">
            <a:xfrm>
              <a:off x="6300192" y="2456892"/>
              <a:ext cx="2052228" cy="12241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任意多边形 43"/>
          <p:cNvSpPr/>
          <p:nvPr/>
        </p:nvSpPr>
        <p:spPr bwMode="auto">
          <a:xfrm>
            <a:off x="924339" y="2464904"/>
            <a:ext cx="2058232" cy="1232453"/>
          </a:xfrm>
          <a:custGeom>
            <a:avLst/>
            <a:gdLst>
              <a:gd name="connsiteX0" fmla="*/ 0 w 2058232"/>
              <a:gd name="connsiteY0" fmla="*/ 0 h 1232453"/>
              <a:gd name="connsiteX1" fmla="*/ 49696 w 2058232"/>
              <a:gd name="connsiteY1" fmla="*/ 9940 h 1232453"/>
              <a:gd name="connsiteX2" fmla="*/ 139148 w 2058232"/>
              <a:gd name="connsiteY2" fmla="*/ 19879 h 1232453"/>
              <a:gd name="connsiteX3" fmla="*/ 308113 w 2058232"/>
              <a:gd name="connsiteY3" fmla="*/ 49696 h 1232453"/>
              <a:gd name="connsiteX4" fmla="*/ 347870 w 2058232"/>
              <a:gd name="connsiteY4" fmla="*/ 59635 h 1232453"/>
              <a:gd name="connsiteX5" fmla="*/ 407505 w 2058232"/>
              <a:gd name="connsiteY5" fmla="*/ 79514 h 1232453"/>
              <a:gd name="connsiteX6" fmla="*/ 467139 w 2058232"/>
              <a:gd name="connsiteY6" fmla="*/ 99392 h 1232453"/>
              <a:gd name="connsiteX7" fmla="*/ 526774 w 2058232"/>
              <a:gd name="connsiteY7" fmla="*/ 119270 h 1232453"/>
              <a:gd name="connsiteX8" fmla="*/ 556592 w 2058232"/>
              <a:gd name="connsiteY8" fmla="*/ 129209 h 1232453"/>
              <a:gd name="connsiteX9" fmla="*/ 646044 w 2058232"/>
              <a:gd name="connsiteY9" fmla="*/ 159027 h 1232453"/>
              <a:gd name="connsiteX10" fmla="*/ 705679 w 2058232"/>
              <a:gd name="connsiteY10" fmla="*/ 178905 h 1232453"/>
              <a:gd name="connsiteX11" fmla="*/ 795131 w 2058232"/>
              <a:gd name="connsiteY11" fmla="*/ 218661 h 1232453"/>
              <a:gd name="connsiteX12" fmla="*/ 824948 w 2058232"/>
              <a:gd name="connsiteY12" fmla="*/ 228600 h 1232453"/>
              <a:gd name="connsiteX13" fmla="*/ 914400 w 2058232"/>
              <a:gd name="connsiteY13" fmla="*/ 268357 h 1232453"/>
              <a:gd name="connsiteX14" fmla="*/ 944218 w 2058232"/>
              <a:gd name="connsiteY14" fmla="*/ 278296 h 1232453"/>
              <a:gd name="connsiteX15" fmla="*/ 1003852 w 2058232"/>
              <a:gd name="connsiteY15" fmla="*/ 308114 h 1232453"/>
              <a:gd name="connsiteX16" fmla="*/ 1033670 w 2058232"/>
              <a:gd name="connsiteY16" fmla="*/ 327992 h 1232453"/>
              <a:gd name="connsiteX17" fmla="*/ 1083365 w 2058232"/>
              <a:gd name="connsiteY17" fmla="*/ 347870 h 1232453"/>
              <a:gd name="connsiteX18" fmla="*/ 1123122 w 2058232"/>
              <a:gd name="connsiteY18" fmla="*/ 367748 h 1232453"/>
              <a:gd name="connsiteX19" fmla="*/ 1192696 w 2058232"/>
              <a:gd name="connsiteY19" fmla="*/ 387627 h 1232453"/>
              <a:gd name="connsiteX20" fmla="*/ 1252331 w 2058232"/>
              <a:gd name="connsiteY20" fmla="*/ 417444 h 1232453"/>
              <a:gd name="connsiteX21" fmla="*/ 1282148 w 2058232"/>
              <a:gd name="connsiteY21" fmla="*/ 437322 h 1232453"/>
              <a:gd name="connsiteX22" fmla="*/ 1321905 w 2058232"/>
              <a:gd name="connsiteY22" fmla="*/ 447261 h 1232453"/>
              <a:gd name="connsiteX23" fmla="*/ 1351722 w 2058232"/>
              <a:gd name="connsiteY23" fmla="*/ 457200 h 1232453"/>
              <a:gd name="connsiteX24" fmla="*/ 1381539 w 2058232"/>
              <a:gd name="connsiteY24" fmla="*/ 477079 h 1232453"/>
              <a:gd name="connsiteX25" fmla="*/ 1441174 w 2058232"/>
              <a:gd name="connsiteY25" fmla="*/ 496957 h 1232453"/>
              <a:gd name="connsiteX26" fmla="*/ 1500809 w 2058232"/>
              <a:gd name="connsiteY26" fmla="*/ 546653 h 1232453"/>
              <a:gd name="connsiteX27" fmla="*/ 1530626 w 2058232"/>
              <a:gd name="connsiteY27" fmla="*/ 556592 h 1232453"/>
              <a:gd name="connsiteX28" fmla="*/ 1580322 w 2058232"/>
              <a:gd name="connsiteY28" fmla="*/ 596348 h 1232453"/>
              <a:gd name="connsiteX29" fmla="*/ 1600200 w 2058232"/>
              <a:gd name="connsiteY29" fmla="*/ 616227 h 1232453"/>
              <a:gd name="connsiteX30" fmla="*/ 1659835 w 2058232"/>
              <a:gd name="connsiteY30" fmla="*/ 655983 h 1232453"/>
              <a:gd name="connsiteX31" fmla="*/ 1699592 w 2058232"/>
              <a:gd name="connsiteY31" fmla="*/ 705679 h 1232453"/>
              <a:gd name="connsiteX32" fmla="*/ 1719470 w 2058232"/>
              <a:gd name="connsiteY32" fmla="*/ 735496 h 1232453"/>
              <a:gd name="connsiteX33" fmla="*/ 1789044 w 2058232"/>
              <a:gd name="connsiteY33" fmla="*/ 795131 h 1232453"/>
              <a:gd name="connsiteX34" fmla="*/ 1808922 w 2058232"/>
              <a:gd name="connsiteY34" fmla="*/ 824948 h 1232453"/>
              <a:gd name="connsiteX35" fmla="*/ 1848679 w 2058232"/>
              <a:gd name="connsiteY35" fmla="*/ 864705 h 1232453"/>
              <a:gd name="connsiteX36" fmla="*/ 1888435 w 2058232"/>
              <a:gd name="connsiteY36" fmla="*/ 924340 h 1232453"/>
              <a:gd name="connsiteX37" fmla="*/ 1908313 w 2058232"/>
              <a:gd name="connsiteY37" fmla="*/ 954157 h 1232453"/>
              <a:gd name="connsiteX38" fmla="*/ 1938131 w 2058232"/>
              <a:gd name="connsiteY38" fmla="*/ 974035 h 1232453"/>
              <a:gd name="connsiteX39" fmla="*/ 1977887 w 2058232"/>
              <a:gd name="connsiteY39" fmla="*/ 1033670 h 1232453"/>
              <a:gd name="connsiteX40" fmla="*/ 2017644 w 2058232"/>
              <a:gd name="connsiteY40" fmla="*/ 1093305 h 1232453"/>
              <a:gd name="connsiteX41" fmla="*/ 2027583 w 2058232"/>
              <a:gd name="connsiteY41" fmla="*/ 1133061 h 1232453"/>
              <a:gd name="connsiteX42" fmla="*/ 2057400 w 2058232"/>
              <a:gd name="connsiteY42" fmla="*/ 1192696 h 1232453"/>
              <a:gd name="connsiteX43" fmla="*/ 2057400 w 2058232"/>
              <a:gd name="connsiteY43" fmla="*/ 1232453 h 123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058232" h="1232453">
                <a:moveTo>
                  <a:pt x="0" y="0"/>
                </a:moveTo>
                <a:cubicBezTo>
                  <a:pt x="16565" y="3313"/>
                  <a:pt x="32972" y="7551"/>
                  <a:pt x="49696" y="9940"/>
                </a:cubicBezTo>
                <a:cubicBezTo>
                  <a:pt x="79395" y="14183"/>
                  <a:pt x="109604" y="14665"/>
                  <a:pt x="139148" y="19879"/>
                </a:cubicBezTo>
                <a:cubicBezTo>
                  <a:pt x="369961" y="60610"/>
                  <a:pt x="57322" y="21831"/>
                  <a:pt x="308113" y="49696"/>
                </a:cubicBezTo>
                <a:cubicBezTo>
                  <a:pt x="321365" y="53009"/>
                  <a:pt x="334786" y="55710"/>
                  <a:pt x="347870" y="59635"/>
                </a:cubicBezTo>
                <a:cubicBezTo>
                  <a:pt x="367940" y="65656"/>
                  <a:pt x="387627" y="72888"/>
                  <a:pt x="407505" y="79514"/>
                </a:cubicBezTo>
                <a:lnTo>
                  <a:pt x="467139" y="99392"/>
                </a:lnTo>
                <a:lnTo>
                  <a:pt x="526774" y="119270"/>
                </a:lnTo>
                <a:lnTo>
                  <a:pt x="556592" y="129209"/>
                </a:lnTo>
                <a:cubicBezTo>
                  <a:pt x="611642" y="165909"/>
                  <a:pt x="560344" y="137602"/>
                  <a:pt x="646044" y="159027"/>
                </a:cubicBezTo>
                <a:cubicBezTo>
                  <a:pt x="666372" y="164109"/>
                  <a:pt x="705679" y="178905"/>
                  <a:pt x="705679" y="178905"/>
                </a:cubicBezTo>
                <a:cubicBezTo>
                  <a:pt x="752931" y="210406"/>
                  <a:pt x="724163" y="195005"/>
                  <a:pt x="795131" y="218661"/>
                </a:cubicBezTo>
                <a:lnTo>
                  <a:pt x="824948" y="228600"/>
                </a:lnTo>
                <a:cubicBezTo>
                  <a:pt x="872199" y="260102"/>
                  <a:pt x="843433" y="244702"/>
                  <a:pt x="914400" y="268357"/>
                </a:cubicBezTo>
                <a:lnTo>
                  <a:pt x="944218" y="278296"/>
                </a:lnTo>
                <a:cubicBezTo>
                  <a:pt x="1029664" y="335260"/>
                  <a:pt x="921558" y="266966"/>
                  <a:pt x="1003852" y="308114"/>
                </a:cubicBezTo>
                <a:cubicBezTo>
                  <a:pt x="1014536" y="313456"/>
                  <a:pt x="1022986" y="322650"/>
                  <a:pt x="1033670" y="327992"/>
                </a:cubicBezTo>
                <a:cubicBezTo>
                  <a:pt x="1049628" y="335971"/>
                  <a:pt x="1067062" y="340624"/>
                  <a:pt x="1083365" y="347870"/>
                </a:cubicBezTo>
                <a:cubicBezTo>
                  <a:pt x="1096904" y="353887"/>
                  <a:pt x="1109249" y="362546"/>
                  <a:pt x="1123122" y="367748"/>
                </a:cubicBezTo>
                <a:cubicBezTo>
                  <a:pt x="1148610" y="377306"/>
                  <a:pt x="1168659" y="375608"/>
                  <a:pt x="1192696" y="387627"/>
                </a:cubicBezTo>
                <a:cubicBezTo>
                  <a:pt x="1269754" y="426157"/>
                  <a:pt x="1177392" y="392465"/>
                  <a:pt x="1252331" y="417444"/>
                </a:cubicBezTo>
                <a:cubicBezTo>
                  <a:pt x="1262270" y="424070"/>
                  <a:pt x="1271169" y="432617"/>
                  <a:pt x="1282148" y="437322"/>
                </a:cubicBezTo>
                <a:cubicBezTo>
                  <a:pt x="1294704" y="442703"/>
                  <a:pt x="1308770" y="443508"/>
                  <a:pt x="1321905" y="447261"/>
                </a:cubicBezTo>
                <a:cubicBezTo>
                  <a:pt x="1331979" y="450139"/>
                  <a:pt x="1341783" y="453887"/>
                  <a:pt x="1351722" y="457200"/>
                </a:cubicBezTo>
                <a:cubicBezTo>
                  <a:pt x="1361661" y="463826"/>
                  <a:pt x="1370623" y="472227"/>
                  <a:pt x="1381539" y="477079"/>
                </a:cubicBezTo>
                <a:cubicBezTo>
                  <a:pt x="1400687" y="485589"/>
                  <a:pt x="1441174" y="496957"/>
                  <a:pt x="1441174" y="496957"/>
                </a:cubicBezTo>
                <a:cubicBezTo>
                  <a:pt x="1463153" y="518935"/>
                  <a:pt x="1473137" y="532817"/>
                  <a:pt x="1500809" y="546653"/>
                </a:cubicBezTo>
                <a:cubicBezTo>
                  <a:pt x="1510180" y="551338"/>
                  <a:pt x="1520687" y="553279"/>
                  <a:pt x="1530626" y="556592"/>
                </a:cubicBezTo>
                <a:cubicBezTo>
                  <a:pt x="1578633" y="604597"/>
                  <a:pt x="1517619" y="546185"/>
                  <a:pt x="1580322" y="596348"/>
                </a:cubicBezTo>
                <a:cubicBezTo>
                  <a:pt x="1587639" y="602202"/>
                  <a:pt x="1592703" y="610604"/>
                  <a:pt x="1600200" y="616227"/>
                </a:cubicBezTo>
                <a:cubicBezTo>
                  <a:pt x="1619312" y="630561"/>
                  <a:pt x="1659835" y="655983"/>
                  <a:pt x="1659835" y="655983"/>
                </a:cubicBezTo>
                <a:cubicBezTo>
                  <a:pt x="1721016" y="747754"/>
                  <a:pt x="1642942" y="634867"/>
                  <a:pt x="1699592" y="705679"/>
                </a:cubicBezTo>
                <a:cubicBezTo>
                  <a:pt x="1707054" y="715007"/>
                  <a:pt x="1711023" y="727049"/>
                  <a:pt x="1719470" y="735496"/>
                </a:cubicBezTo>
                <a:cubicBezTo>
                  <a:pt x="1764432" y="780458"/>
                  <a:pt x="1741545" y="723883"/>
                  <a:pt x="1789044" y="795131"/>
                </a:cubicBezTo>
                <a:cubicBezTo>
                  <a:pt x="1795670" y="805070"/>
                  <a:pt x="1801148" y="815879"/>
                  <a:pt x="1808922" y="824948"/>
                </a:cubicBezTo>
                <a:cubicBezTo>
                  <a:pt x="1821119" y="839178"/>
                  <a:pt x="1838283" y="849111"/>
                  <a:pt x="1848679" y="864705"/>
                </a:cubicBezTo>
                <a:lnTo>
                  <a:pt x="1888435" y="924340"/>
                </a:lnTo>
                <a:cubicBezTo>
                  <a:pt x="1895061" y="934279"/>
                  <a:pt x="1898374" y="947531"/>
                  <a:pt x="1908313" y="954157"/>
                </a:cubicBezTo>
                <a:lnTo>
                  <a:pt x="1938131" y="974035"/>
                </a:lnTo>
                <a:cubicBezTo>
                  <a:pt x="1957139" y="1031061"/>
                  <a:pt x="1934458" y="977833"/>
                  <a:pt x="1977887" y="1033670"/>
                </a:cubicBezTo>
                <a:cubicBezTo>
                  <a:pt x="1992555" y="1052528"/>
                  <a:pt x="2017644" y="1093305"/>
                  <a:pt x="2017644" y="1093305"/>
                </a:cubicBezTo>
                <a:cubicBezTo>
                  <a:pt x="2020957" y="1106557"/>
                  <a:pt x="2022202" y="1120506"/>
                  <a:pt x="2027583" y="1133061"/>
                </a:cubicBezTo>
                <a:cubicBezTo>
                  <a:pt x="2044454" y="1172427"/>
                  <a:pt x="2051417" y="1150818"/>
                  <a:pt x="2057400" y="1192696"/>
                </a:cubicBezTo>
                <a:cubicBezTo>
                  <a:pt x="2059274" y="1205815"/>
                  <a:pt x="2057400" y="1219201"/>
                  <a:pt x="2057400" y="1232453"/>
                </a:cubicBez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886200" y="2456892"/>
            <a:ext cx="2053952" cy="1224136"/>
            <a:chOff x="3886200" y="2456892"/>
            <a:chExt cx="2053952" cy="1224136"/>
          </a:xfrm>
        </p:grpSpPr>
        <p:grpSp>
          <p:nvGrpSpPr>
            <p:cNvPr id="36" name="组合 35"/>
            <p:cNvGrpSpPr/>
            <p:nvPr/>
          </p:nvGrpSpPr>
          <p:grpSpPr>
            <a:xfrm>
              <a:off x="3887924" y="2456892"/>
              <a:ext cx="2052228" cy="1224136"/>
              <a:chOff x="935596" y="2456892"/>
              <a:chExt cx="2052228" cy="1224136"/>
            </a:xfrm>
          </p:grpSpPr>
          <p:cxnSp>
            <p:nvCxnSpPr>
              <p:cNvPr id="37" name="直接连接符 36"/>
              <p:cNvCxnSpPr/>
              <p:nvPr/>
            </p:nvCxnSpPr>
            <p:spPr bwMode="auto">
              <a:xfrm>
                <a:off x="935596" y="2456892"/>
                <a:ext cx="0" cy="12241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直接连接符 37"/>
              <p:cNvCxnSpPr/>
              <p:nvPr/>
            </p:nvCxnSpPr>
            <p:spPr bwMode="auto">
              <a:xfrm flipV="1">
                <a:off x="935596" y="3681028"/>
                <a:ext cx="2052228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任意多边形 44"/>
            <p:cNvSpPr/>
            <p:nvPr/>
          </p:nvSpPr>
          <p:spPr bwMode="auto">
            <a:xfrm>
              <a:off x="3886200" y="2474843"/>
              <a:ext cx="2027583" cy="1192696"/>
            </a:xfrm>
            <a:custGeom>
              <a:avLst/>
              <a:gdLst>
                <a:gd name="connsiteX0" fmla="*/ 0 w 2027583"/>
                <a:gd name="connsiteY0" fmla="*/ 0 h 1192696"/>
                <a:gd name="connsiteX1" fmla="*/ 29817 w 2027583"/>
                <a:gd name="connsiteY1" fmla="*/ 49696 h 1192696"/>
                <a:gd name="connsiteX2" fmla="*/ 49696 w 2027583"/>
                <a:gd name="connsiteY2" fmla="*/ 69574 h 1192696"/>
                <a:gd name="connsiteX3" fmla="*/ 59635 w 2027583"/>
                <a:gd name="connsiteY3" fmla="*/ 99392 h 1192696"/>
                <a:gd name="connsiteX4" fmla="*/ 99391 w 2027583"/>
                <a:gd name="connsiteY4" fmla="*/ 159027 h 1192696"/>
                <a:gd name="connsiteX5" fmla="*/ 119270 w 2027583"/>
                <a:gd name="connsiteY5" fmla="*/ 188844 h 1192696"/>
                <a:gd name="connsiteX6" fmla="*/ 139148 w 2027583"/>
                <a:gd name="connsiteY6" fmla="*/ 218661 h 1192696"/>
                <a:gd name="connsiteX7" fmla="*/ 159026 w 2027583"/>
                <a:gd name="connsiteY7" fmla="*/ 238540 h 1192696"/>
                <a:gd name="connsiteX8" fmla="*/ 168965 w 2027583"/>
                <a:gd name="connsiteY8" fmla="*/ 268357 h 1192696"/>
                <a:gd name="connsiteX9" fmla="*/ 198783 w 2027583"/>
                <a:gd name="connsiteY9" fmla="*/ 288235 h 1192696"/>
                <a:gd name="connsiteX10" fmla="*/ 218661 w 2027583"/>
                <a:gd name="connsiteY10" fmla="*/ 308114 h 1192696"/>
                <a:gd name="connsiteX11" fmla="*/ 238539 w 2027583"/>
                <a:gd name="connsiteY11" fmla="*/ 337931 h 1192696"/>
                <a:gd name="connsiteX12" fmla="*/ 298174 w 2027583"/>
                <a:gd name="connsiteY12" fmla="*/ 377687 h 1192696"/>
                <a:gd name="connsiteX13" fmla="*/ 377687 w 2027583"/>
                <a:gd name="connsiteY13" fmla="*/ 437322 h 1192696"/>
                <a:gd name="connsiteX14" fmla="*/ 427383 w 2027583"/>
                <a:gd name="connsiteY14" fmla="*/ 477079 h 1192696"/>
                <a:gd name="connsiteX15" fmla="*/ 447261 w 2027583"/>
                <a:gd name="connsiteY15" fmla="*/ 506896 h 1192696"/>
                <a:gd name="connsiteX16" fmla="*/ 506896 w 2027583"/>
                <a:gd name="connsiteY16" fmla="*/ 546653 h 1192696"/>
                <a:gd name="connsiteX17" fmla="*/ 566530 w 2027583"/>
                <a:gd name="connsiteY17" fmla="*/ 596348 h 1192696"/>
                <a:gd name="connsiteX18" fmla="*/ 596348 w 2027583"/>
                <a:gd name="connsiteY18" fmla="*/ 606287 h 1192696"/>
                <a:gd name="connsiteX19" fmla="*/ 646043 w 2027583"/>
                <a:gd name="connsiteY19" fmla="*/ 646044 h 1192696"/>
                <a:gd name="connsiteX20" fmla="*/ 675861 w 2027583"/>
                <a:gd name="connsiteY20" fmla="*/ 655983 h 1192696"/>
                <a:gd name="connsiteX21" fmla="*/ 745435 w 2027583"/>
                <a:gd name="connsiteY21" fmla="*/ 695740 h 1192696"/>
                <a:gd name="connsiteX22" fmla="*/ 775252 w 2027583"/>
                <a:gd name="connsiteY22" fmla="*/ 715618 h 1192696"/>
                <a:gd name="connsiteX23" fmla="*/ 834887 w 2027583"/>
                <a:gd name="connsiteY23" fmla="*/ 735496 h 1192696"/>
                <a:gd name="connsiteX24" fmla="*/ 894522 w 2027583"/>
                <a:gd name="connsiteY24" fmla="*/ 775253 h 1192696"/>
                <a:gd name="connsiteX25" fmla="*/ 924339 w 2027583"/>
                <a:gd name="connsiteY25" fmla="*/ 795131 h 1192696"/>
                <a:gd name="connsiteX26" fmla="*/ 993913 w 2027583"/>
                <a:gd name="connsiteY26" fmla="*/ 815009 h 1192696"/>
                <a:gd name="connsiteX27" fmla="*/ 1043609 w 2027583"/>
                <a:gd name="connsiteY27" fmla="*/ 834887 h 1192696"/>
                <a:gd name="connsiteX28" fmla="*/ 1103243 w 2027583"/>
                <a:gd name="connsiteY28" fmla="*/ 854766 h 1192696"/>
                <a:gd name="connsiteX29" fmla="*/ 1133061 w 2027583"/>
                <a:gd name="connsiteY29" fmla="*/ 864705 h 1192696"/>
                <a:gd name="connsiteX30" fmla="*/ 1202635 w 2027583"/>
                <a:gd name="connsiteY30" fmla="*/ 884583 h 1192696"/>
                <a:gd name="connsiteX31" fmla="*/ 1302026 w 2027583"/>
                <a:gd name="connsiteY31" fmla="*/ 934279 h 1192696"/>
                <a:gd name="connsiteX32" fmla="*/ 1331843 w 2027583"/>
                <a:gd name="connsiteY32" fmla="*/ 954157 h 1192696"/>
                <a:gd name="connsiteX33" fmla="*/ 1351722 w 2027583"/>
                <a:gd name="connsiteY33" fmla="*/ 974035 h 1192696"/>
                <a:gd name="connsiteX34" fmla="*/ 1411357 w 2027583"/>
                <a:gd name="connsiteY34" fmla="*/ 993914 h 1192696"/>
                <a:gd name="connsiteX35" fmla="*/ 1441174 w 2027583"/>
                <a:gd name="connsiteY35" fmla="*/ 1003853 h 1192696"/>
                <a:gd name="connsiteX36" fmla="*/ 1470991 w 2027583"/>
                <a:gd name="connsiteY36" fmla="*/ 1023731 h 1192696"/>
                <a:gd name="connsiteX37" fmla="*/ 1530626 w 2027583"/>
                <a:gd name="connsiteY37" fmla="*/ 1043609 h 1192696"/>
                <a:gd name="connsiteX38" fmla="*/ 1560443 w 2027583"/>
                <a:gd name="connsiteY38" fmla="*/ 1053548 h 1192696"/>
                <a:gd name="connsiteX39" fmla="*/ 1590261 w 2027583"/>
                <a:gd name="connsiteY39" fmla="*/ 1063487 h 1192696"/>
                <a:gd name="connsiteX40" fmla="*/ 1610139 w 2027583"/>
                <a:gd name="connsiteY40" fmla="*/ 1083366 h 1192696"/>
                <a:gd name="connsiteX41" fmla="*/ 1649896 w 2027583"/>
                <a:gd name="connsiteY41" fmla="*/ 1093305 h 1192696"/>
                <a:gd name="connsiteX42" fmla="*/ 1759226 w 2027583"/>
                <a:gd name="connsiteY42" fmla="*/ 1113183 h 1192696"/>
                <a:gd name="connsiteX43" fmla="*/ 1789043 w 2027583"/>
                <a:gd name="connsiteY43" fmla="*/ 1123122 h 1192696"/>
                <a:gd name="connsiteX44" fmla="*/ 1878496 w 2027583"/>
                <a:gd name="connsiteY44" fmla="*/ 1143000 h 1192696"/>
                <a:gd name="connsiteX45" fmla="*/ 1938130 w 2027583"/>
                <a:gd name="connsiteY45" fmla="*/ 1162879 h 1192696"/>
                <a:gd name="connsiteX46" fmla="*/ 1997765 w 2027583"/>
                <a:gd name="connsiteY46" fmla="*/ 1182757 h 1192696"/>
                <a:gd name="connsiteX47" fmla="*/ 2027583 w 2027583"/>
                <a:gd name="connsiteY47" fmla="*/ 1192696 h 119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027583" h="1192696">
                  <a:moveTo>
                    <a:pt x="0" y="0"/>
                  </a:moveTo>
                  <a:cubicBezTo>
                    <a:pt x="9939" y="16565"/>
                    <a:pt x="18588" y="33976"/>
                    <a:pt x="29817" y="49696"/>
                  </a:cubicBezTo>
                  <a:cubicBezTo>
                    <a:pt x="35264" y="57321"/>
                    <a:pt x="44875" y="61539"/>
                    <a:pt x="49696" y="69574"/>
                  </a:cubicBezTo>
                  <a:cubicBezTo>
                    <a:pt x="55086" y="78558"/>
                    <a:pt x="54547" y="90233"/>
                    <a:pt x="59635" y="99392"/>
                  </a:cubicBezTo>
                  <a:cubicBezTo>
                    <a:pt x="71237" y="120276"/>
                    <a:pt x="86139" y="139149"/>
                    <a:pt x="99391" y="159027"/>
                  </a:cubicBezTo>
                  <a:lnTo>
                    <a:pt x="119270" y="188844"/>
                  </a:lnTo>
                  <a:cubicBezTo>
                    <a:pt x="125896" y="198783"/>
                    <a:pt x="130702" y="210214"/>
                    <a:pt x="139148" y="218661"/>
                  </a:cubicBezTo>
                  <a:lnTo>
                    <a:pt x="159026" y="238540"/>
                  </a:lnTo>
                  <a:cubicBezTo>
                    <a:pt x="162339" y="248479"/>
                    <a:pt x="162420" y="260176"/>
                    <a:pt x="168965" y="268357"/>
                  </a:cubicBezTo>
                  <a:cubicBezTo>
                    <a:pt x="176427" y="277685"/>
                    <a:pt x="189455" y="280773"/>
                    <a:pt x="198783" y="288235"/>
                  </a:cubicBezTo>
                  <a:cubicBezTo>
                    <a:pt x="206100" y="294089"/>
                    <a:pt x="212807" y="300797"/>
                    <a:pt x="218661" y="308114"/>
                  </a:cubicBezTo>
                  <a:cubicBezTo>
                    <a:pt x="226123" y="317442"/>
                    <a:pt x="229549" y="330065"/>
                    <a:pt x="238539" y="337931"/>
                  </a:cubicBezTo>
                  <a:cubicBezTo>
                    <a:pt x="256519" y="353663"/>
                    <a:pt x="281281" y="360794"/>
                    <a:pt x="298174" y="377687"/>
                  </a:cubicBezTo>
                  <a:cubicBezTo>
                    <a:pt x="355278" y="434791"/>
                    <a:pt x="325645" y="419975"/>
                    <a:pt x="377687" y="437322"/>
                  </a:cubicBezTo>
                  <a:cubicBezTo>
                    <a:pt x="434652" y="522773"/>
                    <a:pt x="358802" y="422215"/>
                    <a:pt x="427383" y="477079"/>
                  </a:cubicBezTo>
                  <a:cubicBezTo>
                    <a:pt x="436711" y="484541"/>
                    <a:pt x="438271" y="499030"/>
                    <a:pt x="447261" y="506896"/>
                  </a:cubicBezTo>
                  <a:cubicBezTo>
                    <a:pt x="465241" y="522628"/>
                    <a:pt x="490003" y="529760"/>
                    <a:pt x="506896" y="546653"/>
                  </a:cubicBezTo>
                  <a:cubicBezTo>
                    <a:pt x="528877" y="568634"/>
                    <a:pt x="538856" y="582511"/>
                    <a:pt x="566530" y="596348"/>
                  </a:cubicBezTo>
                  <a:cubicBezTo>
                    <a:pt x="575901" y="601033"/>
                    <a:pt x="586409" y="602974"/>
                    <a:pt x="596348" y="606287"/>
                  </a:cubicBezTo>
                  <a:cubicBezTo>
                    <a:pt x="614837" y="624777"/>
                    <a:pt x="620966" y="633506"/>
                    <a:pt x="646043" y="646044"/>
                  </a:cubicBezTo>
                  <a:cubicBezTo>
                    <a:pt x="655414" y="650729"/>
                    <a:pt x="665922" y="652670"/>
                    <a:pt x="675861" y="655983"/>
                  </a:cubicBezTo>
                  <a:cubicBezTo>
                    <a:pt x="748505" y="704412"/>
                    <a:pt x="657164" y="645299"/>
                    <a:pt x="745435" y="695740"/>
                  </a:cubicBezTo>
                  <a:cubicBezTo>
                    <a:pt x="755806" y="701667"/>
                    <a:pt x="764336" y="710767"/>
                    <a:pt x="775252" y="715618"/>
                  </a:cubicBezTo>
                  <a:cubicBezTo>
                    <a:pt x="794400" y="724128"/>
                    <a:pt x="817453" y="723873"/>
                    <a:pt x="834887" y="735496"/>
                  </a:cubicBezTo>
                  <a:lnTo>
                    <a:pt x="894522" y="775253"/>
                  </a:lnTo>
                  <a:cubicBezTo>
                    <a:pt x="904461" y="781879"/>
                    <a:pt x="912750" y="792234"/>
                    <a:pt x="924339" y="795131"/>
                  </a:cubicBezTo>
                  <a:cubicBezTo>
                    <a:pt x="955671" y="802964"/>
                    <a:pt x="965394" y="804314"/>
                    <a:pt x="993913" y="815009"/>
                  </a:cubicBezTo>
                  <a:cubicBezTo>
                    <a:pt x="1010618" y="821273"/>
                    <a:pt x="1026842" y="828790"/>
                    <a:pt x="1043609" y="834887"/>
                  </a:cubicBezTo>
                  <a:cubicBezTo>
                    <a:pt x="1063301" y="842048"/>
                    <a:pt x="1083365" y="848140"/>
                    <a:pt x="1103243" y="854766"/>
                  </a:cubicBezTo>
                  <a:cubicBezTo>
                    <a:pt x="1113182" y="858079"/>
                    <a:pt x="1122897" y="862164"/>
                    <a:pt x="1133061" y="864705"/>
                  </a:cubicBezTo>
                  <a:cubicBezTo>
                    <a:pt x="1182981" y="877185"/>
                    <a:pt x="1159858" y="870325"/>
                    <a:pt x="1202635" y="884583"/>
                  </a:cubicBezTo>
                  <a:cubicBezTo>
                    <a:pt x="1273636" y="931917"/>
                    <a:pt x="1239092" y="918546"/>
                    <a:pt x="1302026" y="934279"/>
                  </a:cubicBezTo>
                  <a:cubicBezTo>
                    <a:pt x="1311965" y="940905"/>
                    <a:pt x="1322515" y="946695"/>
                    <a:pt x="1331843" y="954157"/>
                  </a:cubicBezTo>
                  <a:cubicBezTo>
                    <a:pt x="1339160" y="960011"/>
                    <a:pt x="1343340" y="969844"/>
                    <a:pt x="1351722" y="974035"/>
                  </a:cubicBezTo>
                  <a:cubicBezTo>
                    <a:pt x="1370464" y="983406"/>
                    <a:pt x="1391479" y="987288"/>
                    <a:pt x="1411357" y="993914"/>
                  </a:cubicBezTo>
                  <a:cubicBezTo>
                    <a:pt x="1421296" y="997227"/>
                    <a:pt x="1432457" y="998042"/>
                    <a:pt x="1441174" y="1003853"/>
                  </a:cubicBezTo>
                  <a:cubicBezTo>
                    <a:pt x="1451113" y="1010479"/>
                    <a:pt x="1460075" y="1018880"/>
                    <a:pt x="1470991" y="1023731"/>
                  </a:cubicBezTo>
                  <a:cubicBezTo>
                    <a:pt x="1490139" y="1032241"/>
                    <a:pt x="1510748" y="1036983"/>
                    <a:pt x="1530626" y="1043609"/>
                  </a:cubicBezTo>
                  <a:lnTo>
                    <a:pt x="1560443" y="1053548"/>
                  </a:lnTo>
                  <a:lnTo>
                    <a:pt x="1590261" y="1063487"/>
                  </a:lnTo>
                  <a:cubicBezTo>
                    <a:pt x="1596887" y="1070113"/>
                    <a:pt x="1601758" y="1079175"/>
                    <a:pt x="1610139" y="1083366"/>
                  </a:cubicBezTo>
                  <a:cubicBezTo>
                    <a:pt x="1622357" y="1089475"/>
                    <a:pt x="1636761" y="1089552"/>
                    <a:pt x="1649896" y="1093305"/>
                  </a:cubicBezTo>
                  <a:cubicBezTo>
                    <a:pt x="1721397" y="1113734"/>
                    <a:pt x="1627646" y="1096736"/>
                    <a:pt x="1759226" y="1113183"/>
                  </a:cubicBezTo>
                  <a:cubicBezTo>
                    <a:pt x="1769165" y="1116496"/>
                    <a:pt x="1778879" y="1120581"/>
                    <a:pt x="1789043" y="1123122"/>
                  </a:cubicBezTo>
                  <a:cubicBezTo>
                    <a:pt x="1845774" y="1137304"/>
                    <a:pt x="1827493" y="1127699"/>
                    <a:pt x="1878496" y="1143000"/>
                  </a:cubicBezTo>
                  <a:cubicBezTo>
                    <a:pt x="1898566" y="1149021"/>
                    <a:pt x="1918252" y="1156253"/>
                    <a:pt x="1938130" y="1162879"/>
                  </a:cubicBezTo>
                  <a:lnTo>
                    <a:pt x="1997765" y="1182757"/>
                  </a:lnTo>
                  <a:lnTo>
                    <a:pt x="2027583" y="1192696"/>
                  </a:lnTo>
                </a:path>
              </a:pathLst>
            </a:cu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11660" y="372179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496016" y="373974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164288" y="383419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pic>
        <p:nvPicPr>
          <p:cNvPr id="51" name="Picture 13" descr="BULLET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5" y="2330340"/>
            <a:ext cx="295275" cy="13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3" descr="BULLET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57" y="2388290"/>
            <a:ext cx="295275" cy="13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 descr="BULLET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91" y="2470074"/>
            <a:ext cx="295275" cy="13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39688" y="4692008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解：</a:t>
            </a:r>
            <a:r>
              <a:rPr lang="zh-CN" altLang="en-US" dirty="0" smtClean="0"/>
              <a:t>根据质点的动能定理：</a:t>
            </a:r>
            <a:endParaRPr lang="zh-CN" altLang="en-US" dirty="0"/>
          </a:p>
        </p:txBody>
      </p:sp>
      <p:graphicFrame>
        <p:nvGraphicFramePr>
          <p:cNvPr id="26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342651"/>
              </p:ext>
            </p:extLst>
          </p:nvPr>
        </p:nvGraphicFramePr>
        <p:xfrm>
          <a:off x="4406612" y="4450149"/>
          <a:ext cx="24034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104840" imgH="406080" progId="Equation.DSMT4">
                  <p:embed/>
                </p:oleObj>
              </mc:Choice>
              <mc:Fallback>
                <p:oleObj name="Equation" r:id="rId4" imgW="1104840" imgH="406080" progId="Equation.DSMT4">
                  <p:embed/>
                  <p:pic>
                    <p:nvPicPr>
                      <p:cNvPr id="4610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612" y="4450149"/>
                        <a:ext cx="24034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76508"/>
              </p:ext>
            </p:extLst>
          </p:nvPr>
        </p:nvGraphicFramePr>
        <p:xfrm>
          <a:off x="4406612" y="5550858"/>
          <a:ext cx="26527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1218960" imgH="241200" progId="Equation.DSMT4">
                  <p:embed/>
                </p:oleObj>
              </mc:Choice>
              <mc:Fallback>
                <p:oleObj name="Equation" r:id="rId6" imgW="1218960" imgH="241200" progId="Equation.DSMT4">
                  <p:embed/>
                  <p:pic>
                    <p:nvPicPr>
                      <p:cNvPr id="26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612" y="5550858"/>
                        <a:ext cx="265271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61895" y="2874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h</a:t>
            </a:r>
            <a:endParaRPr lang="zh-CN" altLang="en-US" i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6137279" y="29443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h</a:t>
            </a:r>
            <a:endParaRPr lang="zh-CN" altLang="en-US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443894" y="28381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h</a:t>
            </a:r>
            <a:endParaRPr lang="zh-CN" altLang="en-US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1635973" y="324791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l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4343570" y="324108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l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7433352" y="335008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l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B9D2C-2FF1-46D1-ABA4-E0FC8AD21CE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3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108119"/>
              </p:ext>
            </p:extLst>
          </p:nvPr>
        </p:nvGraphicFramePr>
        <p:xfrm>
          <a:off x="2951820" y="860061"/>
          <a:ext cx="346233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1726920" imgH="291960" progId="Equation.DSMT4">
                  <p:embed/>
                </p:oleObj>
              </mc:Choice>
              <mc:Fallback>
                <p:oleObj name="Equation" r:id="rId3" imgW="1726920" imgH="291960" progId="Equation.DSMT4">
                  <p:embed/>
                  <p:pic>
                    <p:nvPicPr>
                      <p:cNvPr id="28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0" y="860061"/>
                        <a:ext cx="346233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205921"/>
              </p:ext>
            </p:extLst>
          </p:nvPr>
        </p:nvGraphicFramePr>
        <p:xfrm>
          <a:off x="1511660" y="1535447"/>
          <a:ext cx="6943725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3403440" imgH="1396800" progId="Equation.DSMT4">
                  <p:embed/>
                </p:oleObj>
              </mc:Choice>
              <mc:Fallback>
                <p:oleObj name="Equation" r:id="rId5" imgW="3403440" imgH="1396800" progId="Equation.DSMT4">
                  <p:embed/>
                  <p:pic>
                    <p:nvPicPr>
                      <p:cNvPr id="3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1535447"/>
                        <a:ext cx="6943725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736260"/>
              </p:ext>
            </p:extLst>
          </p:nvPr>
        </p:nvGraphicFramePr>
        <p:xfrm>
          <a:off x="1830077" y="4852300"/>
          <a:ext cx="44037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7" imgW="2197080" imgH="279360" progId="Equation.DSMT4">
                  <p:embed/>
                </p:oleObj>
              </mc:Choice>
              <mc:Fallback>
                <p:oleObj name="Equation" r:id="rId7" imgW="2197080" imgH="279360" progId="Equation.DSMT4">
                  <p:embed/>
                  <p:pic>
                    <p:nvPicPr>
                      <p:cNvPr id="3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077" y="4852300"/>
                        <a:ext cx="44037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64876" y="953873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摩檫力做负</a:t>
            </a:r>
            <a:r>
              <a:rPr lang="zh-CN" altLang="en-US" dirty="0" smtClean="0"/>
              <a:t>功：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4876" y="248791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三种情况重力做功相同：</a:t>
            </a:r>
            <a:endParaRPr lang="zh-CN" altLang="en-US" dirty="0"/>
          </a:p>
        </p:txBody>
      </p:sp>
      <p:graphicFrame>
        <p:nvGraphicFramePr>
          <p:cNvPr id="9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822523"/>
              </p:ext>
            </p:extLst>
          </p:nvPr>
        </p:nvGraphicFramePr>
        <p:xfrm>
          <a:off x="4031940" y="248791"/>
          <a:ext cx="1552148" cy="53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9" imgW="774360" imgH="241200" progId="Equation.DSMT4">
                  <p:embed/>
                </p:oleObj>
              </mc:Choice>
              <mc:Fallback>
                <p:oleObj name="Equation" r:id="rId9" imgW="774360" imgH="241200" progId="Equation.DSMT4">
                  <p:embed/>
                  <p:pic>
                    <p:nvPicPr>
                      <p:cNvPr id="28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940" y="248791"/>
                        <a:ext cx="1552148" cy="536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799173"/>
              </p:ext>
            </p:extLst>
          </p:nvPr>
        </p:nvGraphicFramePr>
        <p:xfrm>
          <a:off x="1913792" y="5771595"/>
          <a:ext cx="23415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1" imgW="1168200" imgH="203040" progId="Equation.DSMT4">
                  <p:embed/>
                </p:oleObj>
              </mc:Choice>
              <mc:Fallback>
                <p:oleObj name="Equation" r:id="rId11" imgW="1168200" imgH="203040" progId="Equation.DSMT4">
                  <p:embed/>
                  <p:pic>
                    <p:nvPicPr>
                      <p:cNvPr id="5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792" y="5771595"/>
                        <a:ext cx="23415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95353" y="493182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显然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24258" y="577199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3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28537</TotalTime>
  <Words>69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Symbol</vt:lpstr>
      <vt:lpstr>Times New Roman</vt:lpstr>
      <vt:lpstr>默认设计模板</vt:lpstr>
      <vt:lpstr>Equation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syq</dc:creator>
  <cp:lastModifiedBy>syq</cp:lastModifiedBy>
  <cp:revision>68</cp:revision>
  <dcterms:created xsi:type="dcterms:W3CDTF">2004-03-14T13:18:37Z</dcterms:created>
  <dcterms:modified xsi:type="dcterms:W3CDTF">2021-04-20T12:56:29Z</dcterms:modified>
</cp:coreProperties>
</file>